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notesSlides/notesSlide29.xml" ContentType="application/vnd.openxmlformats-officedocument.presentationml.notesSlide+xml"/>
  <Override PartName="/ppt/notesSlides/notesSlide3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0"/>
  </p:notes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Lst>
  <p:sldSz cx="12192000" cy="6858000"/>
  <p:notesSz cx="6858000" cy="9144000"/>
  <p:embeddedFontLst>
    <p:embeddedFont>
      <p:font typeface="Microsoft JhengHei" pitchFamily="34" charset="-120"/>
      <p:regular r:id="rId41"/>
      <p:bold r:id="rId42"/>
    </p:embeddedFont>
    <p:embeddedFont>
      <p:font typeface="Calibri" pitchFamily="34" charset="0"/>
      <p:regular r:id="rId43"/>
      <p:bold r:id="rId44"/>
      <p:italic r:id="rId45"/>
      <p:boldItalic r:id="rId46"/>
    </p:embeddedFont>
    <p:embeddedFont>
      <p:font typeface="Helvetica Neue Light" charset="0"/>
      <p:regular r:id="rId47"/>
      <p:bold r:id="rId48"/>
      <p:italic r:id="rId49"/>
      <p:boldItalic r:id="rId50"/>
    </p:embeddedFont>
    <p:embeddedFont>
      <p:font typeface="Roboto" charset="0"/>
      <p:regular r:id="rId51"/>
      <p:bold r:id="rId52"/>
      <p:italic r:id="rId53"/>
      <p:boldItalic r:id="rId54"/>
    </p:embeddedFont>
    <p:embeddedFont>
      <p:font typeface="PMingLiu" pitchFamily="18" charset="-120"/>
      <p:regular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8" d="100"/>
          <a:sy n="108" d="100"/>
        </p:scale>
        <p:origin x="-636" y="-78"/>
      </p:cViewPr>
      <p:guideLst>
        <p:guide orient="horz" pos="2160"/>
        <p:guide pos="384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fntdata"/><Relationship Id="rId54"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zh-TW" sz="1200" b="0" i="0" u="none" strike="noStrike" cap="none">
                <a:solidFill>
                  <a:schemeClr val="dk1"/>
                </a:solidFill>
                <a:latin typeface="Calibri"/>
                <a:ea typeface="Calibri"/>
                <a:cs typeface="Calibri"/>
                <a:sym typeface="Calibri"/>
              </a:rPr>
              <a:pPr marL="0" marR="0" lvl="0" indent="0" algn="r" rtl="0">
                <a:spcBef>
                  <a:spcPts val="0"/>
                </a:spcBef>
                <a:spcAft>
                  <a:spcPts val="0"/>
                </a:spcAft>
                <a:buNone/>
              </a:p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zh-TW" sz="1200">
                <a:solidFill>
                  <a:schemeClr val="dk1"/>
                </a:solidFill>
                <a:latin typeface="Calibri"/>
                <a:ea typeface="Calibri"/>
                <a:cs typeface="Calibri"/>
                <a:sym typeface="Calibri"/>
              </a:rPr>
              <a:t>醫療器材種類繁多，涵蓋層面相當廣泛，彼此間差異性極大，更由於新型多元醫療器材硬、軟體介面技術，增加使用者操作的複雜性，都可能會造成錯誤使用的機率。未來的智慧醫療器材，可能透過手勢、凝視或語音等方法來控制儀器，當使用者介面與軟體相關性增加時，在顯示方式的設計更須考量人因可用性工程，應有特定形式的階層結構與導引邏輯避免使用者誤用。</a:t>
            </a:r>
            <a:endParaRPr/>
          </a:p>
          <a:p>
            <a:pPr marL="0" lvl="0" indent="0" algn="l" rtl="0">
              <a:spcBef>
                <a:spcPts val="0"/>
              </a:spcBef>
              <a:spcAft>
                <a:spcPts val="0"/>
              </a:spcAft>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pPr marL="0" lvl="0" indent="0" algn="r" rtl="0">
                <a:spcBef>
                  <a:spcPts val="0"/>
                </a:spcBef>
                <a:spcAft>
                  <a:spcPts val="0"/>
                </a:spcAft>
                <a:buNone/>
              </a:pP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TW" sz="1200" b="1">
                <a:latin typeface="Microsoft JhengHei"/>
                <a:ea typeface="Microsoft JhengHei"/>
                <a:cs typeface="Microsoft JhengHei"/>
                <a:sym typeface="Microsoft JhengHei"/>
              </a:rPr>
              <a:t>電腦輔助病情分流及通知軟體</a:t>
            </a:r>
            <a:r>
              <a:rPr lang="zh-TW" b="1" i="0" u="none" strike="noStrike"/>
              <a:t>Computer Aided Triage 系統，是在發現疑似特定症狀時，通知醫師並建議優先</a:t>
            </a:r>
            <a:endParaRPr b="1" i="0" u="none" strike="noStrike"/>
          </a:p>
          <a:p>
            <a:pPr marL="0" lvl="0" indent="0" algn="l" rtl="0">
              <a:spcBef>
                <a:spcPts val="0"/>
              </a:spcBef>
              <a:spcAft>
                <a:spcPts val="0"/>
              </a:spcAft>
              <a:buNone/>
            </a:pPr>
            <a:r>
              <a:rPr lang="zh-TW" b="1" i="0" u="none" strike="noStrike"/>
              <a:t>   </a:t>
            </a:r>
            <a:r>
              <a:rPr lang="zh-TW"/>
              <a:t>透過電腦系統對於醫學圖像、資料或醫學檢測結果進行優先排序或分流， 且兼具可發出通知提醒臨床醫事人員優先查看所篩選出之可能包含有時間 急迫性疾病/病症/異常之病例</a:t>
            </a:r>
            <a:endParaRPr/>
          </a:p>
          <a:p>
            <a:pPr marL="0" lvl="0" indent="0" algn="l" rtl="0">
              <a:spcBef>
                <a:spcPts val="0"/>
              </a:spcBef>
              <a:spcAft>
                <a:spcPts val="0"/>
              </a:spcAft>
              <a:buNone/>
            </a:pPr>
            <a:r>
              <a:rPr lang="zh-TW"/>
              <a:t>   電腦輔助分流醫療器材軟體之目的僅為通知醫事人員優先查看可能存在有時間急迫性疾病/病症/異常之病例，所有的原始醫學圖像、資料或醫學檢測結果皆不會被刪除，最終仍應依照原本 的醫療程序由醫事人員進行完整判讀。</a:t>
            </a:r>
            <a:endParaRPr/>
          </a:p>
          <a:p>
            <a:pPr marL="0" lvl="0" indent="0" algn="l" rtl="0">
              <a:spcBef>
                <a:spcPts val="0"/>
              </a:spcBef>
              <a:spcAft>
                <a:spcPts val="0"/>
              </a:spcAft>
              <a:buNone/>
            </a:pPr>
            <a:endParaRPr b="1" i="0" u="none" strike="noStrike"/>
          </a:p>
          <a:p>
            <a:pPr marL="0" lvl="0" indent="0" algn="l" rtl="0">
              <a:spcBef>
                <a:spcPts val="0"/>
              </a:spcBef>
              <a:spcAft>
                <a:spcPts val="0"/>
              </a:spcAft>
              <a:buNone/>
            </a:pPr>
            <a:r>
              <a:rPr lang="zh-TW" b="1" i="0" u="none" strike="noStrike"/>
              <a:t>我們現在目前看到的</a:t>
            </a:r>
            <a:r>
              <a:rPr lang="zh-TW" sz="1200" b="0" i="0">
                <a:solidFill>
                  <a:schemeClr val="dk1"/>
                </a:solidFill>
                <a:latin typeface="Calibri"/>
                <a:ea typeface="Calibri"/>
                <a:cs typeface="Calibri"/>
                <a:sym typeface="Calibri"/>
              </a:rPr>
              <a:t>FDA在2018年2月13日通過一項臨床決策支援軟體(clinical decision support software),Viz.AI Contact application。Viz.AI是史丹佛大學人工智慧研究室衍生出來的一家舊金山的健康產業新創公司。透過協助分析電腦斷層攝影的圖像,VizLVO能自動偵測可疑的大血管阻塞並迅速通知醫師:病人可能有的中風危險</a:t>
            </a:r>
            <a:endParaRPr b="1" i="0" u="none" strike="noStrike"/>
          </a:p>
          <a:p>
            <a:pPr marL="0" lvl="0" indent="0" algn="l" rtl="0">
              <a:spcBef>
                <a:spcPts val="0"/>
              </a:spcBef>
              <a:spcAft>
                <a:spcPts val="0"/>
              </a:spcAft>
              <a:buNone/>
            </a:pPr>
            <a:endParaRPr b="1" i="0" u="none" strike="noStrike"/>
          </a:p>
          <a:p>
            <a:pPr marL="0" lvl="0" indent="0" algn="l" rtl="0">
              <a:spcBef>
                <a:spcPts val="0"/>
              </a:spcBef>
              <a:spcAft>
                <a:spcPts val="0"/>
              </a:spcAft>
              <a:buNone/>
            </a:pPr>
            <a:r>
              <a:rPr lang="zh-TW"/>
              <a:t>電腦輔助病情分流及通知軟體的預期用途是當發現時間敏感的放射影 像時通知臨床人員</a:t>
            </a:r>
            <a:endParaRPr/>
          </a:p>
        </p:txBody>
      </p:sp>
      <p:sp>
        <p:nvSpPr>
          <p:cNvPr id="163" name="Google Shape;163;p11: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zh-TW"/>
              <a:t>2023/3/3</a:t>
            </a:r>
            <a:endParaRPr/>
          </a:p>
        </p:txBody>
      </p:sp>
      <p:sp>
        <p:nvSpPr>
          <p:cNvPr id="164" name="Google Shape;164;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pPr marL="0" lvl="0" indent="0" algn="r" rtl="0">
                <a:spcBef>
                  <a:spcPts val="0"/>
                </a:spcBef>
                <a:spcAft>
                  <a:spcPts val="0"/>
                </a:spcAft>
                <a:buNone/>
              </a:pPr>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Microsoft JhengHei"/>
              <a:buNone/>
            </a:pPr>
            <a:r>
              <a:rPr lang="zh-TW" sz="1200" b="1" i="0" u="none" strike="noStrike">
                <a:solidFill>
                  <a:srgbClr val="000000"/>
                </a:solidFill>
                <a:latin typeface="Microsoft JhengHei"/>
                <a:ea typeface="Microsoft JhengHei"/>
                <a:cs typeface="Microsoft JhengHei"/>
                <a:sym typeface="Microsoft JhengHei"/>
              </a:rPr>
              <a:t>電腦輔助偵測、診斷、篩檢都有些許差異的規範。</a:t>
            </a:r>
            <a:endParaRPr sz="1200" b="1" i="0" u="none" strike="noStrike">
              <a:solidFill>
                <a:srgbClr val="000000"/>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chemeClr val="dk1"/>
              </a:buClr>
              <a:buSzPts val="1200"/>
              <a:buFont typeface="Calibri"/>
              <a:buNone/>
            </a:pPr>
            <a:r>
              <a:rPr lang="zh-TW"/>
              <a:t>這四種軟體以CADe發展最早, 最主要是輔助醫師辨識找出病灶的位置, CADx </a:t>
            </a:r>
            <a:endParaRPr/>
          </a:p>
        </p:txBody>
      </p:sp>
      <p:sp>
        <p:nvSpPr>
          <p:cNvPr id="173" name="Google Shape;173;p12: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zh-TW"/>
              <a:t>2023/3/3</a:t>
            </a:r>
            <a:endParaRPr/>
          </a:p>
        </p:txBody>
      </p:sp>
      <p:sp>
        <p:nvSpPr>
          <p:cNvPr id="174" name="Google Shape;174;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pPr marL="0" lvl="0" indent="0" algn="r" rtl="0">
                <a:spcBef>
                  <a:spcPts val="0"/>
                </a:spcBef>
                <a:spcAft>
                  <a:spcPts val="0"/>
                </a:spcAft>
                <a:buNone/>
              </a:pPr>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33333"/>
              </a:buClr>
              <a:buSzPts val="1200"/>
              <a:buFont typeface="Helvetica Neue Light"/>
              <a:buNone/>
            </a:pPr>
            <a:r>
              <a:rPr lang="zh-TW">
                <a:solidFill>
                  <a:srgbClr val="333333"/>
                </a:solidFill>
                <a:latin typeface="Helvetica Neue Light"/>
                <a:ea typeface="Helvetica Neue Light"/>
                <a:cs typeface="Helvetica Neue Light"/>
                <a:sym typeface="Helvetica Neue Light"/>
              </a:rPr>
              <a:t>FDA在2018年4月11日通過第一個人工智慧醫療 (AI-based device) – IDx-DR的上市，它利用人工智慧演算法分析由視網膜攝影機(Topcon NW400) 所獲得的影像，</a:t>
            </a:r>
            <a:r>
              <a:rPr lang="zh-TW">
                <a:solidFill>
                  <a:srgbClr val="008000"/>
                </a:solidFill>
                <a:latin typeface="Helvetica Neue Light"/>
                <a:ea typeface="Helvetica Neue Light"/>
                <a:cs typeface="Helvetica Neue Light"/>
                <a:sym typeface="Helvetica Neue Light"/>
              </a:rPr>
              <a:t>快速篩檢</a:t>
            </a:r>
            <a:r>
              <a:rPr lang="zh-TW" b="1" u="sng">
                <a:solidFill>
                  <a:srgbClr val="008000"/>
                </a:solidFill>
                <a:latin typeface="Helvetica Neue Light"/>
                <a:ea typeface="Helvetica Neue Light"/>
                <a:cs typeface="Helvetica Neue Light"/>
                <a:sym typeface="Helvetica Neue Light"/>
              </a:rPr>
              <a:t>糖尿病病人</a:t>
            </a:r>
            <a:r>
              <a:rPr lang="zh-TW">
                <a:solidFill>
                  <a:srgbClr val="008000"/>
                </a:solidFill>
                <a:latin typeface="Helvetica Neue Light"/>
                <a:ea typeface="Helvetica Neue Light"/>
                <a:cs typeface="Helvetica Neue Light"/>
                <a:sym typeface="Helvetica Neue Light"/>
              </a:rPr>
              <a:t>是否有</a:t>
            </a:r>
            <a:r>
              <a:rPr lang="zh-TW" b="1">
                <a:solidFill>
                  <a:srgbClr val="008000"/>
                </a:solidFill>
                <a:latin typeface="Helvetica Neue Light"/>
                <a:ea typeface="Helvetica Neue Light"/>
                <a:cs typeface="Helvetica Neue Light"/>
                <a:sym typeface="Helvetica Neue Light"/>
              </a:rPr>
              <a:t>視網膜病變</a:t>
            </a:r>
            <a:r>
              <a:rPr lang="zh-TW">
                <a:solidFill>
                  <a:srgbClr val="333333"/>
                </a:solidFill>
                <a:latin typeface="Helvetica Neue Light"/>
                <a:ea typeface="Helvetica Neue Light"/>
                <a:cs typeface="Helvetica Neue Light"/>
                <a:sym typeface="Helvetica Neue Light"/>
              </a:rPr>
              <a:t>？IDx-DR可以在診療糖尿病人的一般醫療診所(primary care doctor’s office)擷取影像，將這些影像傳送到雲端分析，在</a:t>
            </a:r>
            <a:r>
              <a:rPr lang="zh-TW" b="1">
                <a:solidFill>
                  <a:srgbClr val="C00000"/>
                </a:solidFill>
                <a:highlight>
                  <a:srgbClr val="FFFF00"/>
                </a:highlight>
                <a:latin typeface="Helvetica Neue Light"/>
                <a:ea typeface="Helvetica Neue Light"/>
                <a:cs typeface="Helvetica Neue Light"/>
                <a:sym typeface="Helvetica Neue Light"/>
              </a:rPr>
              <a:t>1分鐘</a:t>
            </a:r>
            <a:r>
              <a:rPr lang="zh-TW">
                <a:solidFill>
                  <a:srgbClr val="333333"/>
                </a:solidFill>
                <a:latin typeface="Helvetica Neue Light"/>
                <a:ea typeface="Helvetica Neue Light"/>
                <a:cs typeface="Helvetica Neue Light"/>
                <a:sym typeface="Helvetica Neue Light"/>
              </a:rPr>
              <a:t>內就可以獲得判讀結果，</a:t>
            </a:r>
            <a:r>
              <a:rPr lang="zh-TW">
                <a:solidFill>
                  <a:srgbClr val="333333"/>
                </a:solidFill>
                <a:highlight>
                  <a:srgbClr val="FFFF00"/>
                </a:highlight>
                <a:latin typeface="Helvetica Neue Light"/>
                <a:ea typeface="Helvetica Neue Light"/>
                <a:cs typeface="Helvetica Neue Light"/>
                <a:sym typeface="Helvetica Neue Light"/>
              </a:rPr>
              <a:t>陽性</a:t>
            </a:r>
            <a:r>
              <a:rPr lang="zh-TW">
                <a:solidFill>
                  <a:srgbClr val="333333"/>
                </a:solidFill>
                <a:latin typeface="Helvetica Neue Light"/>
                <a:ea typeface="Helvetica Neue Light"/>
                <a:cs typeface="Helvetica Neue Light"/>
                <a:sym typeface="Helvetica Neue Light"/>
              </a:rPr>
              <a:t>-</a:t>
            </a:r>
            <a:r>
              <a:rPr lang="zh-TW" b="1">
                <a:solidFill>
                  <a:srgbClr val="008000"/>
                </a:solidFill>
                <a:latin typeface="Helvetica Neue Light"/>
                <a:ea typeface="Helvetica Neue Light"/>
                <a:cs typeface="Helvetica Neue Light"/>
                <a:sym typeface="Helvetica Neue Light"/>
              </a:rPr>
              <a:t>指</a:t>
            </a:r>
            <a:r>
              <a:rPr lang="zh-TW" b="1">
                <a:solidFill>
                  <a:srgbClr val="C00000"/>
                </a:solidFill>
                <a:latin typeface="Helvetica Neue Light"/>
                <a:ea typeface="Helvetica Neue Light"/>
                <a:cs typeface="Helvetica Neue Light"/>
                <a:sym typeface="Helvetica Neue Light"/>
              </a:rPr>
              <a:t>中度以上糖尿病視網膜病變</a:t>
            </a:r>
            <a:r>
              <a:rPr lang="zh-TW">
                <a:solidFill>
                  <a:srgbClr val="333333"/>
                </a:solidFill>
                <a:latin typeface="Helvetica Neue Light"/>
                <a:ea typeface="Helvetica Neue Light"/>
                <a:cs typeface="Helvetica Neue Light"/>
                <a:sym typeface="Helvetica Neue Light"/>
              </a:rPr>
              <a:t>(more than mild diabetic retinopathy, mtmDR)，就必須</a:t>
            </a:r>
            <a:r>
              <a:rPr lang="zh-TW" b="1">
                <a:solidFill>
                  <a:srgbClr val="C00000"/>
                </a:solidFill>
                <a:latin typeface="Helvetica Neue Light"/>
                <a:ea typeface="Helvetica Neue Light"/>
                <a:cs typeface="Helvetica Neue Light"/>
                <a:sym typeface="Helvetica Neue Light"/>
              </a:rPr>
              <a:t>轉診眼科專家診治</a:t>
            </a:r>
            <a:r>
              <a:rPr lang="zh-TW">
                <a:solidFill>
                  <a:srgbClr val="333333"/>
                </a:solidFill>
                <a:latin typeface="Helvetica Neue Light"/>
                <a:ea typeface="Helvetica Neue Light"/>
                <a:cs typeface="Helvetica Neue Light"/>
                <a:sym typeface="Helvetica Neue Light"/>
              </a:rPr>
              <a:t>；</a:t>
            </a:r>
            <a:r>
              <a:rPr lang="zh-TW" b="1">
                <a:solidFill>
                  <a:srgbClr val="333333"/>
                </a:solidFill>
                <a:highlight>
                  <a:srgbClr val="FFFF00"/>
                </a:highlight>
                <a:latin typeface="Helvetica Neue Light"/>
                <a:ea typeface="Helvetica Neue Light"/>
                <a:cs typeface="Helvetica Neue Light"/>
                <a:sym typeface="Helvetica Neue Light"/>
              </a:rPr>
              <a:t>陰性</a:t>
            </a:r>
            <a:r>
              <a:rPr lang="zh-TW">
                <a:solidFill>
                  <a:srgbClr val="333333"/>
                </a:solidFill>
                <a:latin typeface="Helvetica Neue Light"/>
                <a:ea typeface="Helvetica Neue Light"/>
                <a:cs typeface="Helvetica Neue Light"/>
                <a:sym typeface="Helvetica Neue Light"/>
              </a:rPr>
              <a:t>-則在</a:t>
            </a:r>
            <a:r>
              <a:rPr lang="zh-TW" b="1" u="sng">
                <a:solidFill>
                  <a:srgbClr val="008000"/>
                </a:solidFill>
                <a:latin typeface="Helvetica Neue Light"/>
                <a:ea typeface="Helvetica Neue Light"/>
                <a:cs typeface="Helvetica Neue Light"/>
                <a:sym typeface="Helvetica Neue Light"/>
              </a:rPr>
              <a:t>1年</a:t>
            </a:r>
            <a:r>
              <a:rPr lang="zh-TW">
                <a:solidFill>
                  <a:srgbClr val="333333"/>
                </a:solidFill>
                <a:latin typeface="Helvetica Neue Light"/>
                <a:ea typeface="Helvetica Neue Light"/>
                <a:cs typeface="Helvetica Neue Light"/>
                <a:sym typeface="Helvetica Neue Light"/>
              </a:rPr>
              <a:t>後追蹤即可(</a:t>
            </a:r>
            <a:r>
              <a:rPr lang="zh-TW" b="1">
                <a:solidFill>
                  <a:srgbClr val="333333"/>
                </a:solidFill>
                <a:latin typeface="Helvetica Neue Light"/>
                <a:ea typeface="Helvetica Neue Light"/>
                <a:cs typeface="Helvetica Neue Light"/>
                <a:sym typeface="Helvetica Neue Light"/>
              </a:rPr>
              <a:t>下圖</a:t>
            </a:r>
            <a:r>
              <a:rPr lang="zh-TW">
                <a:solidFill>
                  <a:srgbClr val="333333"/>
                </a:solidFill>
                <a:latin typeface="Helvetica Neue Light"/>
                <a:ea typeface="Helvetica Neue Light"/>
                <a:cs typeface="Helvetica Neue Light"/>
                <a:sym typeface="Helvetica Neue Light"/>
              </a:rPr>
              <a:t>)。</a:t>
            </a:r>
            <a:endParaRPr>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181" name="Google Shape;181;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pPr marL="0" lvl="0" indent="0" algn="r" rtl="0">
                <a:spcBef>
                  <a:spcPts val="0"/>
                </a:spcBef>
                <a:spcAft>
                  <a:spcPts val="0"/>
                </a:spcAft>
                <a:buNone/>
              </a:pPr>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TW"/>
              <a:t>3D 列印建構的客製化醫療器材，有別於目前 生技產業量產的醫療器材，以統一規格的產品用在 不同體型，不同病況，「one size fits all 」並非是 理想的治療方案，因此拜 3D 列印先進科技所賜， 可否大幅增進醫療進步之願景，的確是我們可期待 的未來。</a:t>
            </a:r>
            <a:endParaRPr/>
          </a:p>
        </p:txBody>
      </p:sp>
      <p:sp>
        <p:nvSpPr>
          <p:cNvPr id="187" name="Google Shape;187;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pPr marL="0" lvl="0" indent="0" algn="r" rtl="0">
                <a:spcBef>
                  <a:spcPts val="0"/>
                </a:spcBef>
                <a:spcAft>
                  <a:spcPts val="0"/>
                </a:spcAft>
                <a:buNone/>
              </a:pPr>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TW" sz="1200">
                <a:latin typeface="Times New Roman"/>
                <a:ea typeface="Times New Roman"/>
                <a:cs typeface="Times New Roman"/>
                <a:sym typeface="Times New Roman"/>
              </a:rPr>
              <a:t>目前的醫療環境日益重視病人安全與醫療品質，病人也越來越關注自己是否成為學生練習的對象，在科技助力推波下使模擬更加逼真，傳統的教學方法已無法滿足現今教學現場的需要，使擬真醫學教育逐漸在醫學教育的現場佔有一席之地。擬真教育優勢，課程具彈性、可重複性、難易度可調節性，及可實施團隊合作教學等特色。</a:t>
            </a:r>
            <a:endParaRPr/>
          </a:p>
        </p:txBody>
      </p:sp>
      <p:sp>
        <p:nvSpPr>
          <p:cNvPr id="204" name="Google Shape;204;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pPr marL="0" lvl="0" indent="0" algn="r" rtl="0">
                <a:spcBef>
                  <a:spcPts val="0"/>
                </a:spcBef>
                <a:spcAft>
                  <a:spcPts val="0"/>
                </a:spcAft>
                <a:buNone/>
              </a:pPr>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2" name="Google Shape;21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3" name="Google Shape;223;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1" name="Google Shape;231;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3" name="Google Shape;24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179705" algn="just" rtl="0">
              <a:spcBef>
                <a:spcPts val="0"/>
              </a:spcBef>
              <a:spcAft>
                <a:spcPts val="0"/>
              </a:spcAft>
              <a:buClr>
                <a:srgbClr val="C00000"/>
              </a:buClr>
              <a:buSzPts val="1800"/>
              <a:buFont typeface="Times New Roman"/>
              <a:buNone/>
            </a:pPr>
            <a:r>
              <a:rPr lang="zh-TW" sz="1800">
                <a:solidFill>
                  <a:srgbClr val="C00000"/>
                </a:solidFill>
                <a:latin typeface="Times New Roman"/>
                <a:ea typeface="Times New Roman"/>
                <a:cs typeface="Times New Roman"/>
                <a:sym typeface="Times New Roman"/>
              </a:rPr>
              <a:t>Next, we chose the appropriate size graft for our patient with a larger proximal aortic diameter than the distal aortic diameter. However, oversizing the stent-graft to the vessel by more than 10% is unsafe in dissecting tissue. Moreover, the commercial stent-graft length is fixed and could not be adjustable for the patient-specific condition. ultimately, our strategy is to use three stent-grafts to treat non-dissected lesions. </a:t>
            </a:r>
            <a:endParaRPr sz="1800">
              <a:latin typeface="Calibri"/>
              <a:ea typeface="Calibri"/>
              <a:cs typeface="Calibri"/>
              <a:sym typeface="Calibri"/>
            </a:endParaRPr>
          </a:p>
        </p:txBody>
      </p:sp>
      <p:sp>
        <p:nvSpPr>
          <p:cNvPr id="250" name="Google Shape;250;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ltLang="zh-TW"/>
              <a:pPr marL="0" lvl="0" indent="0" algn="r" rtl="0">
                <a:spcBef>
                  <a:spcPts val="0"/>
                </a:spcBef>
                <a:spcAft>
                  <a:spcPts val="0"/>
                </a:spcAft>
                <a:buClr>
                  <a:schemeClr val="dk1"/>
                </a:buClr>
                <a:buSzPts val="1200"/>
                <a:buFont typeface="Calibri"/>
                <a:buNone/>
              </a:pPr>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zh-TW" sz="1200">
                <a:solidFill>
                  <a:schemeClr val="dk1"/>
                </a:solidFill>
                <a:latin typeface="Calibri"/>
                <a:ea typeface="Calibri"/>
                <a:cs typeface="Calibri"/>
                <a:sym typeface="Calibri"/>
              </a:rPr>
              <a:t>2010年至2022年間，美國緊急醫療研究機構(簡稱ECRI)[1]，依據每年醫療器材事故通報資料庫資訊，統計出下年度最需急迫應對的十大醫療科技危害，相關危害包含因忽略操作訊息導致不當的使用、器材失效導致化學或物理性病人傷害、種種顯示出人因工程及可用性評估對醫療科技的重要。</a:t>
            </a:r>
            <a:endParaRPr/>
          </a:p>
          <a:p>
            <a:pPr marL="0" lvl="0" indent="0" algn="l" rtl="0">
              <a:spcBef>
                <a:spcPts val="0"/>
              </a:spcBef>
              <a:spcAft>
                <a:spcPts val="0"/>
              </a:spcAft>
              <a:buNone/>
            </a:pPr>
            <a:endParaRPr/>
          </a:p>
        </p:txBody>
      </p:sp>
      <p:sp>
        <p:nvSpPr>
          <p:cNvPr id="102" name="Google Shape;102;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pPr marL="0" lvl="0" indent="0" algn="r" rtl="0">
                <a:spcBef>
                  <a:spcPts val="0"/>
                </a:spcBef>
                <a:spcAft>
                  <a:spcPts val="0"/>
                </a:spcAft>
                <a:buNone/>
              </a:pPr>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C00000"/>
              </a:buClr>
              <a:buSzPts val="1800"/>
              <a:buFont typeface="Times New Roman"/>
              <a:buNone/>
            </a:pPr>
            <a:r>
              <a:rPr lang="zh-TW" sz="1800">
                <a:solidFill>
                  <a:srgbClr val="C00000"/>
                </a:solidFill>
                <a:latin typeface="Times New Roman"/>
                <a:ea typeface="Times New Roman"/>
                <a:cs typeface="Times New Roman"/>
                <a:sym typeface="Times New Roman"/>
              </a:rPr>
              <a:t>The deployment order is that the distal main section is implanted at the distal end of the lesion. Next, the proximal main section is implanted with correct oversizing at the junction with the distal main section. Then, the proximal telescoping of devices fits the shape or aorta. Last, additional sections were implanted with correct oversizing at the junction.</a:t>
            </a:r>
            <a:endParaRPr/>
          </a:p>
          <a:p>
            <a:pPr marL="0" lvl="0" indent="0" algn="l" rtl="0">
              <a:spcBef>
                <a:spcPts val="0"/>
              </a:spcBef>
              <a:spcAft>
                <a:spcPts val="0"/>
              </a:spcAft>
              <a:buClr>
                <a:srgbClr val="C00000"/>
              </a:buClr>
              <a:buSzPts val="1800"/>
              <a:buFont typeface="Times New Roman"/>
              <a:buNone/>
            </a:pPr>
            <a:r>
              <a:rPr lang="zh-TW" sz="1800">
                <a:solidFill>
                  <a:srgbClr val="C00000"/>
                </a:solidFill>
                <a:latin typeface="Times New Roman"/>
                <a:ea typeface="Times New Roman"/>
                <a:cs typeface="Times New Roman"/>
                <a:sym typeface="Times New Roman"/>
              </a:rPr>
              <a:t>The patient recovered well after the operation and was discharged on the 5th day after the operation. During the 3-month follow-up period, his computed tomography angiography (CTA) showed complete thrombosis of the false lumen, leaving only a fusiform aneurysm about 0.8 cm in size outside the ascending aorta. Currently, the patient is in stable condition and is regularly followed up in the outpatient clinic; he has no complications related to the TEVAR stent graft and does not require further intervention. </a:t>
            </a:r>
            <a:endParaRPr/>
          </a:p>
          <a:p>
            <a:pPr marL="0" lvl="0" indent="0" algn="l" rtl="0">
              <a:spcBef>
                <a:spcPts val="0"/>
              </a:spcBef>
              <a:spcAft>
                <a:spcPts val="0"/>
              </a:spcAft>
              <a:buClr>
                <a:schemeClr val="dk1"/>
              </a:buClr>
              <a:buSzPts val="1800"/>
              <a:buFont typeface="Calibri"/>
              <a:buNone/>
            </a:pPr>
            <a:endParaRPr sz="1800">
              <a:solidFill>
                <a:srgbClr val="C00000"/>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800"/>
              <a:buFont typeface="Calibri"/>
              <a:buNone/>
            </a:pPr>
            <a:endParaRPr sz="1800">
              <a:solidFill>
                <a:srgbClr val="C00000"/>
              </a:solidFill>
              <a:latin typeface="Times New Roman"/>
              <a:ea typeface="Times New Roman"/>
              <a:cs typeface="Times New Roman"/>
              <a:sym typeface="Times New Roman"/>
            </a:endParaRPr>
          </a:p>
        </p:txBody>
      </p:sp>
      <p:sp>
        <p:nvSpPr>
          <p:cNvPr id="262" name="Google Shape;262;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ltLang="zh-TW"/>
              <a:pPr marL="0" lvl="0" indent="0" algn="r" rtl="0">
                <a:spcBef>
                  <a:spcPts val="0"/>
                </a:spcBef>
                <a:spcAft>
                  <a:spcPts val="0"/>
                </a:spcAft>
                <a:buClr>
                  <a:schemeClr val="dk1"/>
                </a:buClr>
                <a:buSzPts val="1200"/>
                <a:buFont typeface="Calibri"/>
                <a:buNone/>
              </a:pPr>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9" name="Google Shape;269;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C00000"/>
              </a:buClr>
              <a:buSzPts val="1800"/>
              <a:buFont typeface="Times New Roman"/>
              <a:buNone/>
            </a:pPr>
            <a:r>
              <a:rPr lang="zh-TW" sz="1800">
                <a:solidFill>
                  <a:srgbClr val="C00000"/>
                </a:solidFill>
                <a:latin typeface="Times New Roman"/>
                <a:ea typeface="Times New Roman"/>
                <a:cs typeface="Times New Roman"/>
                <a:sym typeface="Times New Roman"/>
              </a:rPr>
              <a:t>A 3D printing aorta could be used in advance to simulate the </a:t>
            </a:r>
            <a:r>
              <a:rPr lang="zh-TW" sz="2800" b="0" i="0">
                <a:solidFill>
                  <a:srgbClr val="4D5156"/>
                </a:solidFill>
                <a:latin typeface="arial"/>
                <a:ea typeface="arial"/>
                <a:cs typeface="arial"/>
                <a:sym typeface="arial"/>
              </a:rPr>
              <a:t>Thoracic endovascular aortic/aneurysm or dissection repair</a:t>
            </a:r>
            <a:r>
              <a:rPr lang="zh-TW" sz="1800">
                <a:solidFill>
                  <a:srgbClr val="C00000"/>
                </a:solidFill>
                <a:latin typeface="Times New Roman"/>
                <a:ea typeface="Times New Roman"/>
                <a:cs typeface="Times New Roman"/>
                <a:sym typeface="Times New Roman"/>
              </a:rPr>
              <a:t> procedure.</a:t>
            </a:r>
            <a:endParaRPr/>
          </a:p>
        </p:txBody>
      </p:sp>
      <p:sp>
        <p:nvSpPr>
          <p:cNvPr id="270" name="Google Shape;270;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ltLang="zh-TW"/>
              <a:pPr marL="0" lvl="0" indent="0" algn="r" rtl="0">
                <a:spcBef>
                  <a:spcPts val="0"/>
                </a:spcBef>
                <a:spcAft>
                  <a:spcPts val="0"/>
                </a:spcAft>
                <a:buClr>
                  <a:schemeClr val="dk1"/>
                </a:buClr>
                <a:buSzPts val="1200"/>
                <a:buFont typeface="Calibri"/>
                <a:buNone/>
              </a:pPr>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C00000"/>
              </a:buClr>
              <a:buSzPts val="1800"/>
              <a:buFont typeface="Times New Roman"/>
              <a:buNone/>
            </a:pPr>
            <a:r>
              <a:rPr lang="zh-TW" sz="1800">
                <a:solidFill>
                  <a:srgbClr val="C00000"/>
                </a:solidFill>
                <a:latin typeface="Times New Roman"/>
                <a:ea typeface="Times New Roman"/>
                <a:cs typeface="Times New Roman"/>
                <a:sym typeface="Times New Roman"/>
              </a:rPr>
              <a:t>Furthermore, We used a previous training plan to view the results of the 3Dp simulation training for our young surgeons</a:t>
            </a:r>
            <a:endParaRPr/>
          </a:p>
        </p:txBody>
      </p:sp>
      <p:sp>
        <p:nvSpPr>
          <p:cNvPr id="290" name="Google Shape;290;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ltLang="zh-TW"/>
              <a:pPr marL="0" lvl="0" indent="0" algn="r" rtl="0">
                <a:spcBef>
                  <a:spcPts val="0"/>
                </a:spcBef>
                <a:spcAft>
                  <a:spcPts val="0"/>
                </a:spcAft>
                <a:buClr>
                  <a:schemeClr val="dk1"/>
                </a:buClr>
                <a:buSzPts val="1200"/>
                <a:buFont typeface="Calibri"/>
                <a:buNone/>
              </a:pPr>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Roboto"/>
              <a:buNone/>
            </a:pPr>
            <a:r>
              <a:rPr lang="zh-TW" sz="1800">
                <a:solidFill>
                  <a:srgbClr val="000000"/>
                </a:solidFill>
                <a:latin typeface="Roboto"/>
                <a:ea typeface="Roboto"/>
                <a:cs typeface="Roboto"/>
                <a:sym typeface="Roboto"/>
              </a:rPr>
              <a:t>Thoracic endovascular aortic repair is an established treatment option, although some anatomical challenges require a through-and-through wire technique, and subsequently, transapical access via minithoracotomy can be required. It is clear that an objective tool to facilitate decision-making is needed.</a:t>
            </a:r>
            <a:endParaRPr sz="1800">
              <a:latin typeface="PMingLiu"/>
              <a:ea typeface="PMingLiu"/>
              <a:cs typeface="PMingLiu"/>
              <a:sym typeface="PMingLiu"/>
            </a:endParaRPr>
          </a:p>
          <a:p>
            <a:pPr marL="0" lvl="0" indent="0" algn="l" rtl="0">
              <a:spcBef>
                <a:spcPts val="0"/>
              </a:spcBef>
              <a:spcAft>
                <a:spcPts val="0"/>
              </a:spcAft>
              <a:buClr>
                <a:srgbClr val="000000"/>
              </a:buClr>
              <a:buSzPts val="1800"/>
              <a:buFont typeface="Roboto"/>
              <a:buNone/>
            </a:pPr>
            <a:r>
              <a:rPr lang="zh-TW" sz="1800">
                <a:solidFill>
                  <a:srgbClr val="000000"/>
                </a:solidFill>
                <a:latin typeface="Roboto"/>
                <a:ea typeface="Roboto"/>
                <a:cs typeface="Roboto"/>
                <a:sym typeface="Roboto"/>
              </a:rPr>
              <a:t> </a:t>
            </a:r>
            <a:endParaRPr sz="1800">
              <a:latin typeface="PMingLiu"/>
              <a:ea typeface="PMingLiu"/>
              <a:cs typeface="PMingLiu"/>
              <a:sym typeface="PMingLiu"/>
            </a:endParaRPr>
          </a:p>
          <a:p>
            <a:pPr marL="0" lvl="0" indent="0" algn="l" rtl="0">
              <a:spcBef>
                <a:spcPts val="0"/>
              </a:spcBef>
              <a:spcAft>
                <a:spcPts val="0"/>
              </a:spcAft>
              <a:buClr>
                <a:schemeClr val="dk1"/>
              </a:buClr>
              <a:buSzPts val="1200"/>
              <a:buFont typeface="Calibri"/>
              <a:buNone/>
            </a:pPr>
            <a:endParaRPr/>
          </a:p>
        </p:txBody>
      </p:sp>
      <p:sp>
        <p:nvSpPr>
          <p:cNvPr id="310" name="Google Shape;310;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ltLang="zh-TW"/>
              <a:pPr marL="0" lvl="0" indent="0" algn="r" rtl="0">
                <a:spcBef>
                  <a:spcPts val="0"/>
                </a:spcBef>
                <a:spcAft>
                  <a:spcPts val="0"/>
                </a:spcAft>
                <a:buClr>
                  <a:schemeClr val="dk1"/>
                </a:buClr>
                <a:buSzPts val="1200"/>
                <a:buFont typeface="Calibri"/>
                <a:buNone/>
              </a:pPr>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3" name="Google Shape;323;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zh-TW" sz="1200">
                <a:solidFill>
                  <a:schemeClr val="dk1"/>
                </a:solidFill>
                <a:latin typeface="Calibri"/>
                <a:ea typeface="Calibri"/>
                <a:cs typeface="Calibri"/>
                <a:sym typeface="Calibri"/>
              </a:rPr>
              <a:t>ECRI相關的危害可統整為7個面向(圖1)，其中資訊、軟體與網路安全危害，已從以往的軟體管理、資安危害，出現近年以人工智慧為基礎的影像重建技術，可能導致影像失真，造成病灶偵測、診斷及治療等相關威脅。更因新冠疫情的影響，暴露出遠距醫療的工作流程設計的人因缺陷；忽略訊息導致危害，例如不必要警示噪音，造成醫療人員對警報聲不敏感，幾乎是常常出現的危害。另警報噪音閾值的最佳化設定與調整，也是值得大家關注的議題；而不當的使用/誤用、器材失效包含，錯接管路危害、手術縫合器誤用及不當內視鏡的再處理流程；而因人機介面過於複雜造成，不正確操作重症監護呼吸器之危害、藥物劑量率與流速混淆，這種人因儀器介面危害歷史教訓一再重演。</a:t>
            </a:r>
            <a:endParaRPr/>
          </a:p>
          <a:p>
            <a:pPr marL="0" lvl="0" indent="0" algn="l" rtl="0">
              <a:spcBef>
                <a:spcPts val="0"/>
              </a:spcBef>
              <a:spcAft>
                <a:spcPts val="0"/>
              </a:spcAft>
              <a:buNone/>
            </a:pPr>
            <a:endParaRPr/>
          </a:p>
        </p:txBody>
      </p:sp>
      <p:sp>
        <p:nvSpPr>
          <p:cNvPr id="330" name="Google Shape;330;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pPr marL="0" lvl="0" indent="0" algn="r" rtl="0">
                <a:spcBef>
                  <a:spcPts val="0"/>
                </a:spcBef>
                <a:spcAft>
                  <a:spcPts val="0"/>
                </a:spcAft>
                <a:buNone/>
              </a:pPr>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7" name="Google Shape;337;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4" name="Google Shape;344;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5" name="Google Shape;355;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7" name="Google Shape;367;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zh-TW" sz="1200">
                <a:solidFill>
                  <a:schemeClr val="dk1"/>
                </a:solidFill>
                <a:latin typeface="Calibri"/>
                <a:ea typeface="Calibri"/>
                <a:cs typeface="Calibri"/>
                <a:sym typeface="Calibri"/>
              </a:rPr>
              <a:t>這二年來ECRI所公布的十大醫療科技危害[2,3]，已從傳統物理性危害層面，擴展因疫情產生的特殊危害議題。如2021年出現了因COVID-19疫情獲得應急使用授權的醫療設備引發複雜的管理問題、輸入N95口罩未能有效保護醫務人員導致呼吸系統感染、倉促部署的紫外線消毒設備可能會降低效果並增加風險暴露。更因疫情持續全球大流行，導致全世界醫材供應鏈的失衡。出現因供應鏈短缺引起醫療照護上的風險，以及面臨緊急物資儲備不足所導致中斷患者醫療照護等。</a:t>
            </a:r>
            <a:endParaRPr/>
          </a:p>
          <a:p>
            <a:pPr marL="0" lvl="0" indent="0" algn="l" rtl="0">
              <a:spcBef>
                <a:spcPts val="0"/>
              </a:spcBef>
              <a:spcAft>
                <a:spcPts val="0"/>
              </a:spcAft>
              <a:buNone/>
            </a:pPr>
            <a:r>
              <a:rPr lang="zh-TW" sz="1200">
                <a:solidFill>
                  <a:schemeClr val="dk1"/>
                </a:solidFill>
                <a:latin typeface="Calibri"/>
                <a:ea typeface="Calibri"/>
                <a:cs typeface="Calibri"/>
                <a:sym typeface="Calibri"/>
              </a:rPr>
              <a:t>在疫情與智慧醫療交互作用下，2021年出現了因為遠距醫療需快速進入臨床場域所導致的資訊安全危害問題；延伸到2022年，出現了遠距醫療照護工作流程和人為因素導致不佳的治療結果。更由於智慧醫療器材高度仰賴軟、硬體的整合，並應用不同介面及多元技術，所以增加危害的複雜性。另外，在資訊及智慧醫療的危害議題，包含因採用第三方軟體造成網路漏洞的資安危機、個人化醫療3D列印醫療設備的質量保證不足可能會傷及病患、及基於人工智慧的重建可能會扭曲圖像及威脅診斷結果。</a:t>
            </a:r>
            <a:endParaRPr/>
          </a:p>
        </p:txBody>
      </p:sp>
      <p:sp>
        <p:nvSpPr>
          <p:cNvPr id="108" name="Google Shape;10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pPr marL="0" lvl="0" indent="0" algn="r" rtl="0">
                <a:spcBef>
                  <a:spcPts val="0"/>
                </a:spcBef>
                <a:spcAft>
                  <a:spcPts val="0"/>
                </a:spcAft>
                <a:buNone/>
              </a:pPr>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8" name="Google Shape;378;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9" name="Google Shape;389;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8" name="Google Shape;398;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7" name="Google Shape;407;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6" name="Google Shape;416;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3" name="Google Shape;423;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1" name="Google Shape;431;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7" name="Google Shape;437;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39:notes"/>
          <p:cNvSpPr>
            <a:spLocks noGrp="1" noRot="1" noChangeAspect="1"/>
          </p:cNvSpPr>
          <p:nvPr>
            <p:ph type="sldImg" idx="2"/>
          </p:nvPr>
        </p:nvSpPr>
        <p:spPr>
          <a:xfrm>
            <a:off x="484188" y="1279525"/>
            <a:ext cx="6135687" cy="34528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3" name="Google Shape;443;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4" name="Google Shape;444;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solidFill>
                  <a:srgbClr val="000000"/>
                </a:solidFill>
                <a:latin typeface="Calibri"/>
                <a:ea typeface="Calibri"/>
                <a:cs typeface="Calibri"/>
                <a:sym typeface="Calibri"/>
              </a:rPr>
              <a:pPr marL="0" lvl="0" indent="0" algn="r" rtl="0">
                <a:spcBef>
                  <a:spcPts val="0"/>
                </a:spcBef>
                <a:spcAft>
                  <a:spcPts val="0"/>
                </a:spcAft>
                <a:buNone/>
              </a:pPr>
              <a:t>38</a:t>
            </a:fld>
            <a:endParaRPr>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Microsoft JhengHei"/>
              <a:buNone/>
            </a:pPr>
            <a:r>
              <a:rPr lang="zh-TW" b="0" i="0">
                <a:solidFill>
                  <a:srgbClr val="000000"/>
                </a:solidFill>
                <a:latin typeface="Microsoft JhengHei"/>
                <a:ea typeface="Microsoft JhengHei"/>
                <a:cs typeface="Microsoft JhengHei"/>
                <a:sym typeface="Microsoft JhengHei"/>
              </a:rPr>
              <a:t>網路安全事件是醫療設備的首要安全問題，因為對醫療保健組織的網路攻擊持續對該行業構成威脅。</a:t>
            </a:r>
            <a:endParaRPr/>
          </a:p>
          <a:p>
            <a:pPr marL="0" lvl="0" indent="0" algn="l" rtl="0">
              <a:spcBef>
                <a:spcPts val="0"/>
              </a:spcBef>
              <a:spcAft>
                <a:spcPts val="0"/>
              </a:spcAft>
              <a:buNone/>
            </a:pPr>
            <a:endParaRPr/>
          </a:p>
        </p:txBody>
      </p:sp>
      <p:sp>
        <p:nvSpPr>
          <p:cNvPr id="114" name="Google Shape;11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pPr marL="0" lvl="0" indent="0" algn="r" rtl="0">
                <a:spcBef>
                  <a:spcPts val="0"/>
                </a:spcBef>
                <a:spcAft>
                  <a:spcPts val="0"/>
                </a:spcAft>
                <a:buNone/>
              </a:pPr>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 name="Google Shape;12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TW" sz="1200"/>
              <a:t>ECRI於1月28日針對醫院、醫療實踐和居家護理提供者，發布了2021年十大健康技術危害報告。 該報告根據ECRI 的事件調查、獨立的醫療設備測試和報告數據庫的審查，歸類了醫療保健領導者應解決的最重要健康技術問題。</a:t>
            </a:r>
            <a:br>
              <a:rPr lang="zh-TW" sz="1200"/>
            </a:br>
            <a:r>
              <a:rPr lang="zh-TW" sz="1200"/>
              <a:t> </a:t>
            </a:r>
            <a:br>
              <a:rPr lang="zh-TW" sz="1200"/>
            </a:br>
            <a:endParaRPr/>
          </a:p>
        </p:txBody>
      </p:sp>
      <p:sp>
        <p:nvSpPr>
          <p:cNvPr id="127" name="Google Shape;127;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pPr marL="0" lvl="0" indent="0" algn="r" rtl="0">
                <a:spcBef>
                  <a:spcPts val="0"/>
                </a:spcBef>
                <a:spcAft>
                  <a:spcPts val="0"/>
                </a:spcAft>
                <a:buNone/>
              </a:pPr>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3" name="Google Shape;1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TW" sz="1200" b="1" i="0" u="none" strike="noStrike">
                <a:solidFill>
                  <a:srgbClr val="000000"/>
                </a:solidFill>
                <a:latin typeface="Microsoft JhengHei"/>
                <a:ea typeface="Microsoft JhengHei"/>
                <a:cs typeface="Microsoft JhengHei"/>
                <a:sym typeface="Microsoft JhengHei"/>
              </a:rPr>
              <a:t>電腦輔助偵測軟體(CADe )是具備圖形辦識及數據分析能力的電腦計算系統，使臨床醫師注意特定圖片區或特定內容，用以呈現病患數據資料中的異常狀況。(20s)是屬於第二等級的醫療器材</a:t>
            </a:r>
            <a:endParaRPr sz="1200" b="1" i="0" u="none" strike="noStrike">
              <a:solidFill>
                <a:srgbClr val="000000"/>
              </a:solidFill>
              <a:latin typeface="Microsoft JhengHei"/>
              <a:ea typeface="Microsoft JhengHei"/>
              <a:cs typeface="Microsoft JhengHei"/>
              <a:sym typeface="Microsoft JhengHei"/>
            </a:endParaRPr>
          </a:p>
          <a:p>
            <a:pPr marL="0" lvl="0" indent="0" algn="l" rtl="0">
              <a:spcBef>
                <a:spcPts val="0"/>
              </a:spcBef>
              <a:spcAft>
                <a:spcPts val="0"/>
              </a:spcAft>
              <a:buNone/>
            </a:pPr>
            <a:endParaRPr/>
          </a:p>
        </p:txBody>
      </p:sp>
      <p:sp>
        <p:nvSpPr>
          <p:cNvPr id="139" name="Google Shape;139;p9: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zh-TW"/>
              <a:t>2023/3/3</a:t>
            </a:r>
            <a:endParaRPr/>
          </a:p>
        </p:txBody>
      </p:sp>
      <p:sp>
        <p:nvSpPr>
          <p:cNvPr id="140" name="Google Shape;140;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pPr marL="0" lvl="0" indent="0" algn="r" rtl="0">
                <a:spcBef>
                  <a:spcPts val="0"/>
                </a:spcBef>
                <a:spcAft>
                  <a:spcPts val="0"/>
                </a:spcAft>
                <a:buNone/>
              </a:pPr>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Microsoft JhengHei"/>
              <a:buNone/>
            </a:pPr>
            <a:r>
              <a:rPr lang="zh-TW" sz="1200" b="1">
                <a:solidFill>
                  <a:srgbClr val="000000"/>
                </a:solidFill>
                <a:latin typeface="Microsoft JhengHei"/>
                <a:ea typeface="Microsoft JhengHei"/>
                <a:cs typeface="Microsoft JhengHei"/>
                <a:sym typeface="Microsoft JhengHei"/>
              </a:rPr>
              <a:t>電腦輔助診斷軟體 </a:t>
            </a:r>
            <a:r>
              <a:rPr lang="zh-TW" sz="1200" b="1" i="0" u="none" strike="noStrike">
                <a:solidFill>
                  <a:srgbClr val="000000"/>
                </a:solidFill>
                <a:latin typeface="Microsoft JhengHei"/>
                <a:ea typeface="Microsoft JhengHei"/>
                <a:cs typeface="Microsoft JhengHei"/>
                <a:sym typeface="Microsoft JhengHei"/>
              </a:rPr>
              <a:t>CADx ，由於系統會自動提取圖像上可疑的病變，以AI技術定量數據呈現數值或圖形，</a:t>
            </a:r>
            <a:r>
              <a:rPr lang="zh-TW" sz="1200" b="1">
                <a:solidFill>
                  <a:srgbClr val="000000"/>
                </a:solidFill>
                <a:latin typeface="Microsoft JhengHei"/>
                <a:ea typeface="Microsoft JhengHei"/>
                <a:cs typeface="Microsoft JhengHei"/>
                <a:sym typeface="Microsoft JhengHei"/>
              </a:rPr>
              <a:t>提供診斷選項和風險評估結果，CADx可補充CADe系統的功能, 提供診斷輔助訊息。如良性、惡性病變，疾病的嚴重度、癌症的期別。(25s)</a:t>
            </a:r>
            <a:endParaRPr sz="1200" b="1">
              <a:solidFill>
                <a:srgbClr val="000000"/>
              </a:solidFill>
              <a:latin typeface="Microsoft JhengHei"/>
              <a:ea typeface="Microsoft JhengHei"/>
              <a:cs typeface="Microsoft JhengHei"/>
              <a:sym typeface="Microsoft JhengHei"/>
            </a:endParaRPr>
          </a:p>
          <a:p>
            <a:pPr marL="0" lvl="0" indent="0" algn="l" rtl="0">
              <a:spcBef>
                <a:spcPts val="0"/>
              </a:spcBef>
              <a:spcAft>
                <a:spcPts val="0"/>
              </a:spcAft>
              <a:buNone/>
            </a:pPr>
            <a:endParaRPr/>
          </a:p>
        </p:txBody>
      </p:sp>
      <p:sp>
        <p:nvSpPr>
          <p:cNvPr id="151" name="Google Shape;151;p10: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zh-TW"/>
              <a:t>2023/3/3</a:t>
            </a:r>
            <a:endParaRPr/>
          </a:p>
        </p:txBody>
      </p:sp>
      <p:sp>
        <p:nvSpPr>
          <p:cNvPr id="152" name="Google Shape;152;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pPr marL="0" lvl="0" indent="0" algn="r" rtl="0">
                <a:spcBef>
                  <a:spcPts val="0"/>
                </a:spcBef>
                <a:spcAft>
                  <a:spcPts val="0"/>
                </a:spcAft>
                <a:buNone/>
              </a:pPr>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標題投影片"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標題及直排文字"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直排標題及文字"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標題及內容"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27"/>
        <p:cNvGrpSpPr/>
        <p:nvPr/>
      </p:nvGrpSpPr>
      <p:grpSpPr>
        <a:xfrm>
          <a:off x="0" y="0"/>
          <a:ext cx="0" cy="0"/>
          <a:chOff x="0" y="0"/>
          <a:chExt cx="0" cy="0"/>
        </a:xfrm>
      </p:grpSpPr>
      <p:sp>
        <p:nvSpPr>
          <p:cNvPr id="28" name="Google Shape;28;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只有標題" type="titleOnly">
  <p:cSld name="TITLE_ONLY">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章節標題" type="secHead">
  <p:cSld name="SECTION_HEADER">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9" name="Google Shape;39;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兩個內容" type="twoObj">
  <p:cSld name="TWO_OBJECTS">
    <p:spTree>
      <p:nvGrpSpPr>
        <p:cNvPr id="1" name="Shape 42"/>
        <p:cNvGrpSpPr/>
        <p:nvPr/>
      </p:nvGrpSpPr>
      <p:grpSpPr>
        <a:xfrm>
          <a:off x="0" y="0"/>
          <a:ext cx="0" cy="0"/>
          <a:chOff x="0" y="0"/>
          <a:chExt cx="0" cy="0"/>
        </a:xfrm>
      </p:grpSpPr>
      <p:sp>
        <p:nvSpPr>
          <p:cNvPr id="43" name="Google Shape;43;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比較" type="twoTxTwoObj">
  <p:cSld name="TWO_OBJECTS_WITH_TEXT">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2" name="Google Shape;52;p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4" name="Google Shape;54;p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含標題的內容"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含標題的圖片"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5183188" y="987425"/>
            <a:ext cx="6172200" cy="4873625"/>
          </a:xfrm>
          <a:prstGeom prst="rect">
            <a:avLst/>
          </a:prstGeom>
          <a:noFill/>
          <a:ln>
            <a:noFill/>
          </a:ln>
        </p:spPr>
      </p:sp>
      <p:sp>
        <p:nvSpPr>
          <p:cNvPr id="68" name="Google Shape;68;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TW"/>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6.jpeg"/><Relationship Id="rId3" Type="http://schemas.openxmlformats.org/officeDocument/2006/relationships/image" Target="../media/image16.png"/><Relationship Id="rId7" Type="http://schemas.openxmlformats.org/officeDocument/2006/relationships/image" Target="../media/image20.jpeg"/><Relationship Id="rId12"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19.jpeg"/><Relationship Id="rId11" Type="http://schemas.openxmlformats.org/officeDocument/2006/relationships/image" Target="../media/image24.jpeg"/><Relationship Id="rId5" Type="http://schemas.openxmlformats.org/officeDocument/2006/relationships/image" Target="../media/image18.jpe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jpeg"/><Relationship Id="rId1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jpeg"/><Relationship Id="rId7"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45.png"/><Relationship Id="rId4" Type="http://schemas.openxmlformats.org/officeDocument/2006/relationships/image" Target="../media/image48.jpeg"/><Relationship Id="rId9" Type="http://schemas.openxmlformats.org/officeDocument/2006/relationships/image" Target="../media/image53.png"/></Relationships>
</file>

<file path=ppt/slides/_rels/slide2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jpeg"/><Relationship Id="rId7"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5.jpeg"/><Relationship Id="rId9"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4.jpeg"/></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3"/>
          <p:cNvSpPr txBox="1">
            <a:spLocks noGrp="1"/>
          </p:cNvSpPr>
          <p:nvPr>
            <p:ph type="subTitle" idx="1"/>
          </p:nvPr>
        </p:nvSpPr>
        <p:spPr>
          <a:xfrm>
            <a:off x="1617306" y="3677744"/>
            <a:ext cx="9144000" cy="1261884"/>
          </a:xfrm>
          <a:prstGeom prst="rect">
            <a:avLst/>
          </a:prstGeom>
          <a:noFill/>
          <a:ln>
            <a:noFill/>
          </a:ln>
        </p:spPr>
        <p:txBody>
          <a:bodyPr spcFirstLastPara="1" wrap="square" lIns="91425" tIns="45700" rIns="91425" bIns="45700" anchor="t" anchorCtr="0">
            <a:normAutofit lnSpcReduction="10000"/>
          </a:bodyPr>
          <a:lstStyle/>
          <a:p>
            <a:pPr marL="0" lvl="0" indent="0" algn="ctr" rtl="0">
              <a:lnSpc>
                <a:spcPct val="90000"/>
              </a:lnSpc>
              <a:spcBef>
                <a:spcPts val="0"/>
              </a:spcBef>
              <a:spcAft>
                <a:spcPts val="0"/>
              </a:spcAft>
              <a:buClr>
                <a:schemeClr val="dk1"/>
              </a:buClr>
              <a:buSzPts val="4000"/>
              <a:buNone/>
            </a:pPr>
            <a:r>
              <a:rPr lang="zh-TW" sz="4000" b="1">
                <a:latin typeface="Microsoft JhengHei"/>
                <a:ea typeface="Microsoft JhengHei"/>
                <a:cs typeface="Microsoft JhengHei"/>
                <a:sym typeface="Microsoft JhengHei"/>
              </a:rPr>
              <a:t>從ECRI 十大醫療科技與醫療器材談</a:t>
            </a:r>
            <a:endParaRPr sz="4000" b="1">
              <a:latin typeface="Microsoft JhengHei"/>
              <a:ea typeface="Microsoft JhengHei"/>
              <a:cs typeface="Microsoft JhengHei"/>
              <a:sym typeface="Microsoft JhengHei"/>
            </a:endParaRPr>
          </a:p>
          <a:p>
            <a:pPr marL="0" lvl="0" indent="0" algn="ctr" rtl="0">
              <a:lnSpc>
                <a:spcPct val="90000"/>
              </a:lnSpc>
              <a:spcBef>
                <a:spcPts val="1000"/>
              </a:spcBef>
              <a:spcAft>
                <a:spcPts val="0"/>
              </a:spcAft>
              <a:buClr>
                <a:schemeClr val="dk1"/>
              </a:buClr>
              <a:buSzPts val="4000"/>
              <a:buNone/>
            </a:pPr>
            <a:r>
              <a:rPr lang="zh-TW" sz="4000" b="1">
                <a:latin typeface="Microsoft JhengHei"/>
                <a:ea typeface="Microsoft JhengHei"/>
                <a:cs typeface="Microsoft JhengHei"/>
                <a:sym typeface="Microsoft JhengHei"/>
              </a:rPr>
              <a:t>人因工程相關的危害</a:t>
            </a:r>
            <a:endParaRPr sz="4000">
              <a:latin typeface="Microsoft JhengHei"/>
              <a:ea typeface="Microsoft JhengHei"/>
              <a:cs typeface="Microsoft JhengHei"/>
              <a:sym typeface="Microsoft JhengHei"/>
            </a:endParaRPr>
          </a:p>
        </p:txBody>
      </p:sp>
      <p:sp>
        <p:nvSpPr>
          <p:cNvPr id="90" name="Google Shape;90;p13"/>
          <p:cNvSpPr/>
          <p:nvPr/>
        </p:nvSpPr>
        <p:spPr>
          <a:xfrm>
            <a:off x="2705318" y="5118392"/>
            <a:ext cx="7472218" cy="169277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zh-TW" sz="2800" b="1" i="0" u="none" strike="noStrike" cap="none">
                <a:solidFill>
                  <a:schemeClr val="dk1"/>
                </a:solidFill>
                <a:latin typeface="Microsoft JhengHei"/>
                <a:ea typeface="Microsoft JhengHei"/>
                <a:cs typeface="Microsoft JhengHei"/>
                <a:sym typeface="Microsoft JhengHei"/>
              </a:rPr>
              <a:t>陳維聆</a:t>
            </a:r>
            <a:r>
              <a:rPr lang="zh-TW" sz="2800" b="0" i="0" u="none" strike="noStrike" cap="none">
                <a:solidFill>
                  <a:schemeClr val="dk1"/>
                </a:solidFill>
                <a:latin typeface="Microsoft JhengHei"/>
                <a:ea typeface="Microsoft JhengHei"/>
                <a:cs typeface="Microsoft JhengHei"/>
                <a:sym typeface="Microsoft JhengHei"/>
              </a:rPr>
              <a:t> 技正/博士</a:t>
            </a:r>
            <a:endParaRPr sz="2800" b="0" i="0" u="none" strike="noStrike" cap="none">
              <a:solidFill>
                <a:schemeClr val="dk1"/>
              </a:solidFill>
              <a:latin typeface="Microsoft JhengHei"/>
              <a:ea typeface="Microsoft JhengHei"/>
              <a:cs typeface="Microsoft JhengHei"/>
              <a:sym typeface="Microsoft JhengHei"/>
            </a:endParaRPr>
          </a:p>
          <a:p>
            <a:pPr marL="0" marR="0" lvl="0" indent="0" algn="ctr" rtl="0">
              <a:spcBef>
                <a:spcPts val="0"/>
              </a:spcBef>
              <a:spcAft>
                <a:spcPts val="0"/>
              </a:spcAft>
              <a:buNone/>
            </a:pPr>
            <a:endParaRPr sz="2800" b="0" i="0" u="none" strike="noStrike" cap="none">
              <a:solidFill>
                <a:schemeClr val="dk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2400" b="0" i="0" u="none" strike="noStrike" cap="none">
                <a:solidFill>
                  <a:schemeClr val="dk1"/>
                </a:solidFill>
                <a:latin typeface="Microsoft JhengHei"/>
                <a:ea typeface="Microsoft JhengHei"/>
                <a:cs typeface="Microsoft JhengHei"/>
                <a:sym typeface="Microsoft JhengHei"/>
              </a:rPr>
              <a:t>衛生福利部食品藥物管理署</a:t>
            </a:r>
            <a:endParaRPr sz="2400" b="0" i="0" u="none" strike="noStrike" cap="none">
              <a:solidFill>
                <a:schemeClr val="dk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2400" b="0" i="0" u="none" strike="noStrike" cap="none">
                <a:solidFill>
                  <a:schemeClr val="dk1"/>
                </a:solidFill>
                <a:latin typeface="Microsoft JhengHei"/>
                <a:ea typeface="Microsoft JhengHei"/>
                <a:cs typeface="Microsoft JhengHei"/>
                <a:sym typeface="Microsoft JhengHei"/>
              </a:rPr>
              <a:t>醫療器材化粧品組</a:t>
            </a:r>
            <a:endParaRPr sz="2800" b="0" i="0" u="none" strike="noStrike" cap="none">
              <a:solidFill>
                <a:schemeClr val="dk1"/>
              </a:solidFill>
              <a:latin typeface="Microsoft JhengHei"/>
              <a:ea typeface="Microsoft JhengHei"/>
              <a:cs typeface="Microsoft JhengHei"/>
              <a:sym typeface="Microsoft JhengHei"/>
            </a:endParaRPr>
          </a:p>
        </p:txBody>
      </p:sp>
      <p:pic>
        <p:nvPicPr>
          <p:cNvPr id="91" name="Google Shape;91;p13"/>
          <p:cNvPicPr preferRelativeResize="0"/>
          <p:nvPr/>
        </p:nvPicPr>
        <p:blipFill rotWithShape="1">
          <a:blip r:embed="rId3">
            <a:alphaModFix/>
          </a:blip>
          <a:srcRect/>
          <a:stretch/>
        </p:blipFill>
        <p:spPr>
          <a:xfrm>
            <a:off x="0" y="-23235"/>
            <a:ext cx="12265891" cy="352221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3"/>
          <p:cNvSpPr txBox="1"/>
          <p:nvPr/>
        </p:nvSpPr>
        <p:spPr>
          <a:xfrm>
            <a:off x="927100" y="1061090"/>
            <a:ext cx="10515600" cy="2786634"/>
          </a:xfrm>
          <a:prstGeom prst="rect">
            <a:avLst/>
          </a:prstGeom>
          <a:noFill/>
          <a:ln>
            <a:noFill/>
          </a:ln>
        </p:spPr>
        <p:txBody>
          <a:bodyPr spcFirstLastPara="1" wrap="square" lIns="91425" tIns="45700" rIns="91425" bIns="45700" anchor="t" anchorCtr="0">
            <a:normAutofit fontScale="77500" lnSpcReduction="20000"/>
          </a:bodyPr>
          <a:lstStyle/>
          <a:p>
            <a:pPr marL="171450" marR="0" lvl="0" indent="0" algn="l" rtl="0">
              <a:lnSpc>
                <a:spcPct val="120000"/>
              </a:lnSpc>
              <a:spcBef>
                <a:spcPts val="0"/>
              </a:spcBef>
              <a:spcAft>
                <a:spcPts val="0"/>
              </a:spcAft>
              <a:buClr>
                <a:schemeClr val="dk1"/>
              </a:buClr>
              <a:buSzPct val="129032"/>
              <a:buFont typeface="Arial"/>
              <a:buNone/>
            </a:pPr>
            <a:endParaRPr sz="3200">
              <a:solidFill>
                <a:srgbClr val="000000"/>
              </a:solidFill>
              <a:latin typeface="Times New Roman"/>
              <a:ea typeface="Times New Roman"/>
              <a:cs typeface="Times New Roman"/>
              <a:sym typeface="Times New Roman"/>
            </a:endParaRPr>
          </a:p>
          <a:p>
            <a:pPr marL="171450" marR="0" lvl="0" indent="-171450" algn="l" rtl="0">
              <a:lnSpc>
                <a:spcPct val="120000"/>
              </a:lnSpc>
              <a:spcBef>
                <a:spcPts val="750"/>
              </a:spcBef>
              <a:spcAft>
                <a:spcPts val="0"/>
              </a:spcAft>
              <a:buClr>
                <a:srgbClr val="000000"/>
              </a:buClr>
              <a:buSzPct val="129032"/>
              <a:buFont typeface="Arial"/>
              <a:buChar char="•"/>
            </a:pPr>
            <a:r>
              <a:rPr lang="zh-TW" sz="3200" b="1">
                <a:solidFill>
                  <a:srgbClr val="000000"/>
                </a:solidFill>
                <a:latin typeface="Microsoft JhengHei"/>
                <a:ea typeface="Microsoft JhengHei"/>
                <a:cs typeface="Microsoft JhengHei"/>
                <a:sym typeface="Microsoft JhengHei"/>
              </a:rPr>
              <a:t>Rapid screening for specific symptoms to help medical staff to reduce or eliminate requirements for the same clinical procedure (e.g., screening patients with acute cerebral hemorrhage).</a:t>
            </a:r>
            <a:endParaRPr/>
          </a:p>
          <a:p>
            <a:pPr marL="171450" marR="0" lvl="0" indent="-171450" algn="l" rtl="0">
              <a:lnSpc>
                <a:spcPct val="120000"/>
              </a:lnSpc>
              <a:spcBef>
                <a:spcPts val="750"/>
              </a:spcBef>
              <a:spcAft>
                <a:spcPts val="0"/>
              </a:spcAft>
              <a:buClr>
                <a:srgbClr val="000000"/>
              </a:buClr>
              <a:buSzPct val="129032"/>
              <a:buFont typeface="Arial"/>
              <a:buChar char="•"/>
            </a:pPr>
            <a:r>
              <a:rPr lang="zh-TW" sz="3200" b="1">
                <a:solidFill>
                  <a:srgbClr val="000000"/>
                </a:solidFill>
                <a:latin typeface="Microsoft JhengHei"/>
                <a:ea typeface="Microsoft JhengHei"/>
                <a:cs typeface="Microsoft JhengHei"/>
                <a:sym typeface="Microsoft JhengHei"/>
              </a:rPr>
              <a:t>快速篩查特定症狀，以幫助醫務人員減少/消除對同一臨床程序的要求（例如篩查急性腦出血患者）</a:t>
            </a:r>
            <a:r>
              <a:rPr lang="zh-TW" sz="3200" b="1">
                <a:solidFill>
                  <a:srgbClr val="000000"/>
                </a:solidFill>
                <a:latin typeface="Calibri"/>
                <a:ea typeface="Calibri"/>
                <a:cs typeface="Calibri"/>
                <a:sym typeface="Calibri"/>
              </a:rPr>
              <a:t>。</a:t>
            </a:r>
            <a:endParaRPr/>
          </a:p>
        </p:txBody>
      </p:sp>
      <p:sp>
        <p:nvSpPr>
          <p:cNvPr id="167" name="Google Shape;167;p23"/>
          <p:cNvSpPr txBox="1"/>
          <p:nvPr/>
        </p:nvSpPr>
        <p:spPr>
          <a:xfrm>
            <a:off x="838200" y="460094"/>
            <a:ext cx="10515600" cy="1294709"/>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rgbClr val="264A96"/>
              </a:buClr>
              <a:buSzPts val="4000"/>
              <a:buFont typeface="Microsoft JhengHei"/>
              <a:buNone/>
            </a:pPr>
            <a:r>
              <a:rPr lang="zh-TW" sz="4000" b="1">
                <a:solidFill>
                  <a:schemeClr val="dk1"/>
                </a:solidFill>
                <a:latin typeface="Microsoft JhengHei"/>
                <a:ea typeface="Microsoft JhengHei"/>
                <a:cs typeface="Microsoft JhengHei"/>
                <a:sym typeface="Microsoft JhengHei"/>
              </a:rPr>
              <a:t>電腦輔助篩檢 CADt</a:t>
            </a:r>
            <a:endParaRPr sz="4400" b="1">
              <a:solidFill>
                <a:schemeClr val="dk1"/>
              </a:solidFill>
              <a:latin typeface="Microsoft JhengHei"/>
              <a:ea typeface="Microsoft JhengHei"/>
              <a:cs typeface="Microsoft JhengHei"/>
              <a:sym typeface="Microsoft JhengHei"/>
            </a:endParaRPr>
          </a:p>
        </p:txBody>
      </p:sp>
      <p:pic>
        <p:nvPicPr>
          <p:cNvPr id="168" name="Google Shape;168;p23" descr="Stroke Workflow - Vizai Technology vs Standard of Care.mp4"/>
          <p:cNvPicPr preferRelativeResize="0"/>
          <p:nvPr/>
        </p:nvPicPr>
        <p:blipFill rotWithShape="1">
          <a:blip r:embed="rId3">
            <a:alphaModFix/>
          </a:blip>
          <a:srcRect/>
          <a:stretch/>
        </p:blipFill>
        <p:spPr>
          <a:xfrm>
            <a:off x="5927399" y="3390727"/>
            <a:ext cx="4651862" cy="2616670"/>
          </a:xfrm>
          <a:prstGeom prst="rect">
            <a:avLst/>
          </a:prstGeom>
          <a:noFill/>
          <a:ln>
            <a:noFill/>
          </a:ln>
        </p:spPr>
      </p:pic>
      <p:pic>
        <p:nvPicPr>
          <p:cNvPr id="169" name="Google Shape;169;p23" descr="一張含有 文字, 行動電話, 電子用品, 差異 的圖片&#10;&#10;自動產生的描述"/>
          <p:cNvPicPr preferRelativeResize="0"/>
          <p:nvPr/>
        </p:nvPicPr>
        <p:blipFill rotWithShape="1">
          <a:blip r:embed="rId4">
            <a:alphaModFix/>
          </a:blip>
          <a:srcRect/>
          <a:stretch/>
        </p:blipFill>
        <p:spPr>
          <a:xfrm>
            <a:off x="2577599" y="3734747"/>
            <a:ext cx="3128720" cy="233871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8"/>
                                        </p:tgtEl>
                                        <p:attrNameLst>
                                          <p:attrName>style.visibility</p:attrName>
                                        </p:attrNameLst>
                                      </p:cBhvr>
                                      <p:to>
                                        <p:strVal val="visible"/>
                                      </p:to>
                                    </p:set>
                                    <p:animEffect transition="in" filter="fade">
                                      <p:cBhvr>
                                        <p:cTn id="7" dur="5000"/>
                                        <p:tgtEl>
                                          <p:spTgt spid="1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pic>
        <p:nvPicPr>
          <p:cNvPr id="176" name="Google Shape;176;p24"/>
          <p:cNvPicPr preferRelativeResize="0"/>
          <p:nvPr/>
        </p:nvPicPr>
        <p:blipFill rotWithShape="1">
          <a:blip r:embed="rId3">
            <a:alphaModFix/>
          </a:blip>
          <a:srcRect/>
          <a:stretch/>
        </p:blipFill>
        <p:spPr>
          <a:xfrm>
            <a:off x="1515005" y="1444109"/>
            <a:ext cx="9425138" cy="4746967"/>
          </a:xfrm>
          <a:prstGeom prst="rect">
            <a:avLst/>
          </a:prstGeom>
          <a:noFill/>
          <a:ln>
            <a:noFill/>
          </a:ln>
        </p:spPr>
      </p:pic>
      <p:sp>
        <p:nvSpPr>
          <p:cNvPr id="177" name="Google Shape;177;p24"/>
          <p:cNvSpPr txBox="1"/>
          <p:nvPr/>
        </p:nvSpPr>
        <p:spPr>
          <a:xfrm>
            <a:off x="838200" y="351237"/>
            <a:ext cx="10515600" cy="1294709"/>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rgbClr val="264A96"/>
              </a:buClr>
              <a:buSzPts val="4000"/>
              <a:buFont typeface="Microsoft JhengHei"/>
              <a:buNone/>
            </a:pPr>
            <a:r>
              <a:rPr lang="zh-TW" sz="4000" b="1">
                <a:solidFill>
                  <a:srgbClr val="C00000"/>
                </a:solidFill>
                <a:latin typeface="Microsoft JhengHei"/>
                <a:ea typeface="Microsoft JhengHei"/>
                <a:cs typeface="Microsoft JhengHei"/>
                <a:sym typeface="Microsoft JhengHei"/>
              </a:rPr>
              <a:t>CADe</a:t>
            </a:r>
            <a:r>
              <a:rPr lang="zh-TW" sz="4000" b="1">
                <a:solidFill>
                  <a:schemeClr val="dk1"/>
                </a:solidFill>
                <a:latin typeface="Microsoft JhengHei"/>
                <a:ea typeface="Microsoft JhengHei"/>
                <a:cs typeface="Microsoft JhengHei"/>
                <a:sym typeface="Microsoft JhengHei"/>
              </a:rPr>
              <a:t> / </a:t>
            </a:r>
            <a:r>
              <a:rPr lang="zh-TW" sz="4000" b="1">
                <a:solidFill>
                  <a:srgbClr val="7030A0"/>
                </a:solidFill>
                <a:latin typeface="Microsoft JhengHei"/>
                <a:ea typeface="Microsoft JhengHei"/>
                <a:cs typeface="Microsoft JhengHei"/>
                <a:sym typeface="Microsoft JhengHei"/>
              </a:rPr>
              <a:t>CADx</a:t>
            </a:r>
            <a:r>
              <a:rPr lang="zh-TW" sz="4000" b="1">
                <a:solidFill>
                  <a:schemeClr val="dk1"/>
                </a:solidFill>
                <a:latin typeface="Microsoft JhengHei"/>
                <a:ea typeface="Microsoft JhengHei"/>
                <a:cs typeface="Microsoft JhengHei"/>
                <a:sym typeface="Microsoft JhengHei"/>
              </a:rPr>
              <a:t> / </a:t>
            </a:r>
            <a:r>
              <a:rPr lang="zh-TW" sz="4000" b="1">
                <a:solidFill>
                  <a:srgbClr val="0070C0"/>
                </a:solidFill>
                <a:latin typeface="Microsoft JhengHei"/>
                <a:ea typeface="Microsoft JhengHei"/>
                <a:cs typeface="Microsoft JhengHei"/>
                <a:sym typeface="Microsoft JhengHei"/>
              </a:rPr>
              <a:t>CDAe</a:t>
            </a:r>
            <a:r>
              <a:rPr lang="zh-TW" sz="3200" b="1">
                <a:solidFill>
                  <a:srgbClr val="0070C0"/>
                </a:solidFill>
                <a:latin typeface="Microsoft JhengHei"/>
                <a:ea typeface="Microsoft JhengHei"/>
                <a:cs typeface="Microsoft JhengHei"/>
                <a:sym typeface="Microsoft JhengHei"/>
              </a:rPr>
              <a:t>/</a:t>
            </a:r>
            <a:r>
              <a:rPr lang="zh-TW" sz="4000" b="1">
                <a:solidFill>
                  <a:srgbClr val="0070C0"/>
                </a:solidFill>
                <a:latin typeface="Microsoft JhengHei"/>
                <a:ea typeface="Microsoft JhengHei"/>
                <a:cs typeface="Microsoft JhengHei"/>
                <a:sym typeface="Microsoft JhengHei"/>
              </a:rPr>
              <a:t>x</a:t>
            </a:r>
            <a:r>
              <a:rPr lang="zh-TW" sz="4000" b="1">
                <a:solidFill>
                  <a:schemeClr val="dk1"/>
                </a:solidFill>
                <a:latin typeface="Microsoft JhengHei"/>
                <a:ea typeface="Microsoft JhengHei"/>
                <a:cs typeface="Microsoft JhengHei"/>
                <a:sym typeface="Microsoft JhengHei"/>
              </a:rPr>
              <a:t> / </a:t>
            </a:r>
            <a:r>
              <a:rPr lang="zh-TW" sz="4000" b="1">
                <a:solidFill>
                  <a:srgbClr val="1C9075"/>
                </a:solidFill>
                <a:latin typeface="Microsoft JhengHei"/>
                <a:ea typeface="Microsoft JhengHei"/>
                <a:cs typeface="Microsoft JhengHei"/>
                <a:sym typeface="Microsoft JhengHei"/>
              </a:rPr>
              <a:t>CADt</a:t>
            </a:r>
            <a:endParaRPr sz="4400" b="1">
              <a:solidFill>
                <a:srgbClr val="1C9075"/>
              </a:solidFill>
              <a:latin typeface="Microsoft JhengHei"/>
              <a:ea typeface="Microsoft JhengHei"/>
              <a:cs typeface="Microsoft JhengHei"/>
              <a:sym typeface="Microsoft JhengHe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p25"/>
          <p:cNvPicPr preferRelativeResize="0">
            <a:picLocks noGrp="1"/>
          </p:cNvPicPr>
          <p:nvPr>
            <p:ph type="body" idx="1"/>
          </p:nvPr>
        </p:nvPicPr>
        <p:blipFill rotWithShape="1">
          <a:blip r:embed="rId3">
            <a:alphaModFix/>
          </a:blip>
          <a:srcRect/>
          <a:stretch/>
        </p:blipFill>
        <p:spPr>
          <a:xfrm>
            <a:off x="2200756" y="356410"/>
            <a:ext cx="7978942" cy="638315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3"/>
                                        </p:tgtEl>
                                        <p:attrNameLst>
                                          <p:attrName>style.visibility</p:attrName>
                                        </p:attrNameLst>
                                      </p:cBhvr>
                                      <p:to>
                                        <p:strVal val="visible"/>
                                      </p:to>
                                    </p:set>
                                    <p:animEffect transition="in" filter="fade">
                                      <p:cBhvr>
                                        <p:cTn id="7" dur="5000"/>
                                        <p:tgtEl>
                                          <p:spTgt spid="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89" name="Google Shape;189;p26"/>
          <p:cNvPicPr preferRelativeResize="0"/>
          <p:nvPr/>
        </p:nvPicPr>
        <p:blipFill rotWithShape="1">
          <a:blip r:embed="rId3">
            <a:alphaModFix/>
          </a:blip>
          <a:srcRect/>
          <a:stretch/>
        </p:blipFill>
        <p:spPr>
          <a:xfrm>
            <a:off x="1111695" y="36413"/>
            <a:ext cx="10320469" cy="5805264"/>
          </a:xfrm>
          <a:prstGeom prst="rect">
            <a:avLst/>
          </a:prstGeom>
          <a:noFill/>
          <a:ln>
            <a:noFill/>
          </a:ln>
        </p:spPr>
      </p:pic>
      <p:pic>
        <p:nvPicPr>
          <p:cNvPr id="190" name="Google Shape;190;p26" descr="Medical 3D Printing: A Boon to the Health Care Industry :: PBMC Health"/>
          <p:cNvPicPr preferRelativeResize="0"/>
          <p:nvPr/>
        </p:nvPicPr>
        <p:blipFill rotWithShape="1">
          <a:blip r:embed="rId4">
            <a:alphaModFix/>
          </a:blip>
          <a:srcRect/>
          <a:stretch/>
        </p:blipFill>
        <p:spPr>
          <a:xfrm>
            <a:off x="-35667" y="36413"/>
            <a:ext cx="2789696" cy="1856416"/>
          </a:xfrm>
          <a:prstGeom prst="rect">
            <a:avLst/>
          </a:prstGeom>
          <a:noFill/>
          <a:ln>
            <a:noFill/>
          </a:ln>
        </p:spPr>
      </p:pic>
      <p:pic>
        <p:nvPicPr>
          <p:cNvPr id="191" name="Google Shape;191;p26" descr="3D Printing and its Future in Medical World | Journal of Medical Research  and Innovation"/>
          <p:cNvPicPr preferRelativeResize="0"/>
          <p:nvPr/>
        </p:nvPicPr>
        <p:blipFill rotWithShape="1">
          <a:blip r:embed="rId5">
            <a:alphaModFix/>
          </a:blip>
          <a:srcRect/>
          <a:stretch/>
        </p:blipFill>
        <p:spPr>
          <a:xfrm>
            <a:off x="5543726" y="34721"/>
            <a:ext cx="3315028" cy="1856416"/>
          </a:xfrm>
          <a:prstGeom prst="rect">
            <a:avLst/>
          </a:prstGeom>
          <a:noFill/>
          <a:ln>
            <a:noFill/>
          </a:ln>
        </p:spPr>
      </p:pic>
      <p:pic>
        <p:nvPicPr>
          <p:cNvPr id="192" name="Google Shape;192;p26" descr="How 3D Printing Is Revolutionizing The Healthcare Industry | TFG USA"/>
          <p:cNvPicPr preferRelativeResize="0"/>
          <p:nvPr/>
        </p:nvPicPr>
        <p:blipFill rotWithShape="1">
          <a:blip r:embed="rId6">
            <a:alphaModFix/>
          </a:blip>
          <a:srcRect/>
          <a:stretch/>
        </p:blipFill>
        <p:spPr>
          <a:xfrm>
            <a:off x="2754030" y="33031"/>
            <a:ext cx="2789697" cy="1859799"/>
          </a:xfrm>
          <a:prstGeom prst="rect">
            <a:avLst/>
          </a:prstGeom>
          <a:noFill/>
          <a:ln>
            <a:noFill/>
          </a:ln>
        </p:spPr>
      </p:pic>
      <p:pic>
        <p:nvPicPr>
          <p:cNvPr id="193" name="Google Shape;193;p26" descr="medical 3d - Online Discount Shop for Electronics, Apparel, Toys, Books,  Games, Computers, Shoes, Jewelry, Watches, Baby Products, Sports &amp;  Outdoors, Office Products, Bed &amp; Bath, Furniture, Tools, Hardware,  Automotive Parts, Accessories"/>
          <p:cNvPicPr preferRelativeResize="0"/>
          <p:nvPr/>
        </p:nvPicPr>
        <p:blipFill rotWithShape="1">
          <a:blip r:embed="rId7">
            <a:alphaModFix/>
          </a:blip>
          <a:srcRect/>
          <a:stretch/>
        </p:blipFill>
        <p:spPr>
          <a:xfrm>
            <a:off x="8824336" y="33032"/>
            <a:ext cx="3382779" cy="1856417"/>
          </a:xfrm>
          <a:prstGeom prst="rect">
            <a:avLst/>
          </a:prstGeom>
          <a:noFill/>
          <a:ln>
            <a:noFill/>
          </a:ln>
        </p:spPr>
      </p:pic>
      <p:pic>
        <p:nvPicPr>
          <p:cNvPr id="194" name="Google Shape;194;p26" descr="3D Printing in Medical Industry | Methods used to Fabricate Medical Parts"/>
          <p:cNvPicPr preferRelativeResize="0"/>
          <p:nvPr/>
        </p:nvPicPr>
        <p:blipFill rotWithShape="1">
          <a:blip r:embed="rId8">
            <a:alphaModFix/>
          </a:blip>
          <a:srcRect/>
          <a:stretch/>
        </p:blipFill>
        <p:spPr>
          <a:xfrm>
            <a:off x="-35667" y="1872245"/>
            <a:ext cx="3810000" cy="2133600"/>
          </a:xfrm>
          <a:prstGeom prst="rect">
            <a:avLst/>
          </a:prstGeom>
          <a:noFill/>
          <a:ln>
            <a:noFill/>
          </a:ln>
        </p:spPr>
      </p:pic>
      <p:pic>
        <p:nvPicPr>
          <p:cNvPr id="195" name="Google Shape;195;p26" descr="6 Latest 3D Printing Advancements in the Healthcare Domain « Fabbaloo"/>
          <p:cNvPicPr preferRelativeResize="0"/>
          <p:nvPr/>
        </p:nvPicPr>
        <p:blipFill rotWithShape="1">
          <a:blip r:embed="rId9">
            <a:alphaModFix/>
          </a:blip>
          <a:srcRect/>
          <a:stretch/>
        </p:blipFill>
        <p:spPr>
          <a:xfrm>
            <a:off x="3517900" y="1701800"/>
            <a:ext cx="5156200" cy="3454400"/>
          </a:xfrm>
          <a:prstGeom prst="rect">
            <a:avLst/>
          </a:prstGeom>
          <a:noFill/>
          <a:ln>
            <a:noFill/>
          </a:ln>
        </p:spPr>
      </p:pic>
      <p:pic>
        <p:nvPicPr>
          <p:cNvPr id="196" name="Google Shape;196;p26" descr="5 Benefits of 3D Printing in Medicine | Leapfrog 3D Printers"/>
          <p:cNvPicPr preferRelativeResize="0"/>
          <p:nvPr/>
        </p:nvPicPr>
        <p:blipFill rotWithShape="1">
          <a:blip r:embed="rId10">
            <a:alphaModFix/>
          </a:blip>
          <a:srcRect/>
          <a:stretch/>
        </p:blipFill>
        <p:spPr>
          <a:xfrm>
            <a:off x="8674099" y="1897749"/>
            <a:ext cx="3533015" cy="2433855"/>
          </a:xfrm>
          <a:prstGeom prst="rect">
            <a:avLst/>
          </a:prstGeom>
          <a:noFill/>
          <a:ln>
            <a:noFill/>
          </a:ln>
        </p:spPr>
      </p:pic>
      <p:pic>
        <p:nvPicPr>
          <p:cNvPr id="197" name="Google Shape;197;p26" descr="Medical 3D printing applications | Hubs"/>
          <p:cNvPicPr preferRelativeResize="0"/>
          <p:nvPr/>
        </p:nvPicPr>
        <p:blipFill rotWithShape="1">
          <a:blip r:embed="rId11">
            <a:alphaModFix/>
          </a:blip>
          <a:srcRect/>
          <a:stretch/>
        </p:blipFill>
        <p:spPr>
          <a:xfrm>
            <a:off x="12700" y="3968105"/>
            <a:ext cx="3505200" cy="2324100"/>
          </a:xfrm>
          <a:prstGeom prst="rect">
            <a:avLst/>
          </a:prstGeom>
          <a:noFill/>
          <a:ln>
            <a:noFill/>
          </a:ln>
        </p:spPr>
      </p:pic>
      <p:pic>
        <p:nvPicPr>
          <p:cNvPr id="198" name="Google Shape;198;p26" descr="Introduction to Medical 3D Printing and 3D Printers for Healthcare"/>
          <p:cNvPicPr preferRelativeResize="0"/>
          <p:nvPr/>
        </p:nvPicPr>
        <p:blipFill rotWithShape="1">
          <a:blip r:embed="rId12">
            <a:alphaModFix/>
          </a:blip>
          <a:srcRect/>
          <a:stretch/>
        </p:blipFill>
        <p:spPr>
          <a:xfrm>
            <a:off x="8674098" y="4331603"/>
            <a:ext cx="3517903" cy="2343340"/>
          </a:xfrm>
          <a:prstGeom prst="rect">
            <a:avLst/>
          </a:prstGeom>
          <a:noFill/>
          <a:ln>
            <a:noFill/>
          </a:ln>
        </p:spPr>
      </p:pic>
      <p:pic>
        <p:nvPicPr>
          <p:cNvPr id="199" name="Google Shape;199;p26" descr="How Has 3D Medical Printing Evolved - Medical 3D Printing"/>
          <p:cNvPicPr preferRelativeResize="0"/>
          <p:nvPr/>
        </p:nvPicPr>
        <p:blipFill rotWithShape="1">
          <a:blip r:embed="rId13">
            <a:alphaModFix/>
          </a:blip>
          <a:srcRect/>
          <a:stretch/>
        </p:blipFill>
        <p:spPr>
          <a:xfrm>
            <a:off x="3502789" y="5172406"/>
            <a:ext cx="5156196" cy="2325215"/>
          </a:xfrm>
          <a:prstGeom prst="rect">
            <a:avLst/>
          </a:prstGeom>
          <a:noFill/>
          <a:ln>
            <a:noFill/>
          </a:ln>
        </p:spPr>
      </p:pic>
      <p:pic>
        <p:nvPicPr>
          <p:cNvPr id="200" name="Google Shape;200;p26" descr="FDA Approves First Medication Made With 3D Printing - Fab Lab Connect"/>
          <p:cNvPicPr preferRelativeResize="0"/>
          <p:nvPr/>
        </p:nvPicPr>
        <p:blipFill rotWithShape="1">
          <a:blip r:embed="rId14">
            <a:alphaModFix/>
          </a:blip>
          <a:srcRect/>
          <a:stretch/>
        </p:blipFill>
        <p:spPr>
          <a:xfrm>
            <a:off x="-35666" y="5942956"/>
            <a:ext cx="3579695" cy="198928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2000"/>
                                  </p:stCondLst>
                                  <p:childTnLst>
                                    <p:set>
                                      <p:cBhvr>
                                        <p:cTn id="6" dur="1" fill="hold">
                                          <p:stCondLst>
                                            <p:cond delay="0"/>
                                          </p:stCondLst>
                                        </p:cTn>
                                        <p:tgtEl>
                                          <p:spTgt spid="192"/>
                                        </p:tgtEl>
                                        <p:attrNameLst>
                                          <p:attrName>style.visibility</p:attrName>
                                        </p:attrNameLst>
                                      </p:cBhvr>
                                      <p:to>
                                        <p:strVal val="visible"/>
                                      </p:to>
                                    </p:set>
                                  </p:childTnLst>
                                </p:cTn>
                              </p:par>
                              <p:par>
                                <p:cTn id="7" presetID="1" presetClass="entr" presetSubtype="0" fill="hold" nodeType="withEffect">
                                  <p:stCondLst>
                                    <p:cond delay="4000"/>
                                  </p:stCondLst>
                                  <p:childTnLst>
                                    <p:set>
                                      <p:cBhvr>
                                        <p:cTn id="8" dur="1" fill="hold">
                                          <p:stCondLst>
                                            <p:cond delay="0"/>
                                          </p:stCondLst>
                                        </p:cTn>
                                        <p:tgtEl>
                                          <p:spTgt spid="191"/>
                                        </p:tgtEl>
                                        <p:attrNameLst>
                                          <p:attrName>style.visibility</p:attrName>
                                        </p:attrNameLst>
                                      </p:cBhvr>
                                      <p:to>
                                        <p:strVal val="visible"/>
                                      </p:to>
                                    </p:set>
                                  </p:childTnLst>
                                </p:cTn>
                              </p:par>
                              <p:par>
                                <p:cTn id="9" presetID="1" presetClass="entr" presetSubtype="0" fill="hold" nodeType="withEffect">
                                  <p:stCondLst>
                                    <p:cond delay="6000"/>
                                  </p:stCondLst>
                                  <p:childTnLst>
                                    <p:set>
                                      <p:cBhvr>
                                        <p:cTn id="10" dur="1" fill="hold">
                                          <p:stCondLst>
                                            <p:cond delay="0"/>
                                          </p:stCondLst>
                                        </p:cTn>
                                        <p:tgtEl>
                                          <p:spTgt spid="193"/>
                                        </p:tgtEl>
                                        <p:attrNameLst>
                                          <p:attrName>style.visibility</p:attrName>
                                        </p:attrNameLst>
                                      </p:cBhvr>
                                      <p:to>
                                        <p:strVal val="visible"/>
                                      </p:to>
                                    </p:set>
                                  </p:childTnLst>
                                </p:cTn>
                              </p:par>
                              <p:par>
                                <p:cTn id="11" presetID="1" presetClass="entr" presetSubtype="0" fill="hold" nodeType="withEffect">
                                  <p:stCondLst>
                                    <p:cond delay="8000"/>
                                  </p:stCondLst>
                                  <p:childTnLst>
                                    <p:set>
                                      <p:cBhvr>
                                        <p:cTn id="12" dur="1" fill="hold">
                                          <p:stCondLst>
                                            <p:cond delay="0"/>
                                          </p:stCondLst>
                                        </p:cTn>
                                        <p:tgtEl>
                                          <p:spTgt spid="194"/>
                                        </p:tgtEl>
                                        <p:attrNameLst>
                                          <p:attrName>style.visibility</p:attrName>
                                        </p:attrNameLst>
                                      </p:cBhvr>
                                      <p:to>
                                        <p:strVal val="visible"/>
                                      </p:to>
                                    </p:set>
                                  </p:childTnLst>
                                </p:cTn>
                              </p:par>
                              <p:par>
                                <p:cTn id="13" presetID="1" presetClass="entr" presetSubtype="0" fill="hold" nodeType="withEffect">
                                  <p:stCondLst>
                                    <p:cond delay="10000"/>
                                  </p:stCondLst>
                                  <p:childTnLst>
                                    <p:set>
                                      <p:cBhvr>
                                        <p:cTn id="14" dur="1" fill="hold">
                                          <p:stCondLst>
                                            <p:cond delay="0"/>
                                          </p:stCondLst>
                                        </p:cTn>
                                        <p:tgtEl>
                                          <p:spTgt spid="195"/>
                                        </p:tgtEl>
                                        <p:attrNameLst>
                                          <p:attrName>style.visibility</p:attrName>
                                        </p:attrNameLst>
                                      </p:cBhvr>
                                      <p:to>
                                        <p:strVal val="visible"/>
                                      </p:to>
                                    </p:set>
                                  </p:childTnLst>
                                </p:cTn>
                              </p:par>
                              <p:par>
                                <p:cTn id="15" presetID="1" presetClass="entr" presetSubtype="0" fill="hold" nodeType="withEffect">
                                  <p:stCondLst>
                                    <p:cond delay="12000"/>
                                  </p:stCondLst>
                                  <p:childTnLst>
                                    <p:set>
                                      <p:cBhvr>
                                        <p:cTn id="16" dur="1" fill="hold">
                                          <p:stCondLst>
                                            <p:cond delay="0"/>
                                          </p:stCondLst>
                                        </p:cTn>
                                        <p:tgtEl>
                                          <p:spTgt spid="196"/>
                                        </p:tgtEl>
                                        <p:attrNameLst>
                                          <p:attrName>style.visibility</p:attrName>
                                        </p:attrNameLst>
                                      </p:cBhvr>
                                      <p:to>
                                        <p:strVal val="visible"/>
                                      </p:to>
                                    </p:set>
                                  </p:childTnLst>
                                </p:cTn>
                              </p:par>
                              <p:par>
                                <p:cTn id="17" presetID="1" presetClass="entr" presetSubtype="0" fill="hold" nodeType="withEffect">
                                  <p:stCondLst>
                                    <p:cond delay="14000"/>
                                  </p:stCondLst>
                                  <p:childTnLst>
                                    <p:set>
                                      <p:cBhvr>
                                        <p:cTn id="18" dur="1" fill="hold">
                                          <p:stCondLst>
                                            <p:cond delay="0"/>
                                          </p:stCondLst>
                                        </p:cTn>
                                        <p:tgtEl>
                                          <p:spTgt spid="197"/>
                                        </p:tgtEl>
                                        <p:attrNameLst>
                                          <p:attrName>style.visibility</p:attrName>
                                        </p:attrNameLst>
                                      </p:cBhvr>
                                      <p:to>
                                        <p:strVal val="visible"/>
                                      </p:to>
                                    </p:set>
                                  </p:childTnLst>
                                </p:cTn>
                              </p:par>
                              <p:par>
                                <p:cTn id="19" presetID="1" presetClass="entr" presetSubtype="0" fill="hold" nodeType="withEffect">
                                  <p:stCondLst>
                                    <p:cond delay="16000"/>
                                  </p:stCondLst>
                                  <p:childTnLst>
                                    <p:set>
                                      <p:cBhvr>
                                        <p:cTn id="20" dur="1" fill="hold">
                                          <p:stCondLst>
                                            <p:cond delay="0"/>
                                          </p:stCondLst>
                                        </p:cTn>
                                        <p:tgtEl>
                                          <p:spTgt spid="198"/>
                                        </p:tgtEl>
                                        <p:attrNameLst>
                                          <p:attrName>style.visibility</p:attrName>
                                        </p:attrNameLst>
                                      </p:cBhvr>
                                      <p:to>
                                        <p:strVal val="visible"/>
                                      </p:to>
                                    </p:set>
                                  </p:childTnLst>
                                </p:cTn>
                              </p:par>
                              <p:par>
                                <p:cTn id="21" presetID="1" presetClass="entr" presetSubtype="0" fill="hold" nodeType="withEffect">
                                  <p:stCondLst>
                                    <p:cond delay="18000"/>
                                  </p:stCondLst>
                                  <p:childTnLst>
                                    <p:set>
                                      <p:cBhvr>
                                        <p:cTn id="22" dur="1" fill="hold">
                                          <p:stCondLst>
                                            <p:cond delay="0"/>
                                          </p:stCondLst>
                                        </p:cTn>
                                        <p:tgtEl>
                                          <p:spTgt spid="199"/>
                                        </p:tgtEl>
                                        <p:attrNameLst>
                                          <p:attrName>style.visibility</p:attrName>
                                        </p:attrNameLst>
                                      </p:cBhvr>
                                      <p:to>
                                        <p:strVal val="visible"/>
                                      </p:to>
                                    </p:set>
                                  </p:childTnLst>
                                </p:cTn>
                              </p:par>
                              <p:par>
                                <p:cTn id="23" presetID="1" presetClass="entr" presetSubtype="0" fill="hold" nodeType="withEffect">
                                  <p:stCondLst>
                                    <p:cond delay="20000"/>
                                  </p:stCondLst>
                                  <p:childTnLst>
                                    <p:set>
                                      <p:cBhvr>
                                        <p:cTn id="24" dur="1" fill="hold">
                                          <p:stCondLst>
                                            <p:cond delay="0"/>
                                          </p:stCondLst>
                                        </p:cTn>
                                        <p:tgtEl>
                                          <p:spTgt spid="200"/>
                                        </p:tgtEl>
                                        <p:attrNameLst>
                                          <p:attrName>style.visibility</p:attrName>
                                        </p:attrNameLst>
                                      </p:cBhvr>
                                      <p:to>
                                        <p:strVal val="visible"/>
                                      </p:to>
                                    </p:set>
                                  </p:childTnLst>
                                </p:cTn>
                              </p:par>
                              <p:par>
                                <p:cTn id="25" presetID="10" presetClass="exit" presetSubtype="0" fill="hold" nodeType="withEffect">
                                  <p:stCondLst>
                                    <p:cond delay="23000"/>
                                  </p:stCondLst>
                                  <p:childTnLst>
                                    <p:animEffect transition="out" filter="fade">
                                      <p:cBhvr>
                                        <p:cTn id="26" dur="1000"/>
                                        <p:tgtEl>
                                          <p:spTgt spid="190"/>
                                        </p:tgtEl>
                                      </p:cBhvr>
                                    </p:animEffect>
                                    <p:set>
                                      <p:cBhvr>
                                        <p:cTn id="27" dur="1" fill="hold">
                                          <p:stCondLst>
                                            <p:cond delay="1000"/>
                                          </p:stCondLst>
                                        </p:cTn>
                                        <p:tgtEl>
                                          <p:spTgt spid="190"/>
                                        </p:tgtEl>
                                        <p:attrNameLst>
                                          <p:attrName>style.visibility</p:attrName>
                                        </p:attrNameLst>
                                      </p:cBhvr>
                                      <p:to>
                                        <p:strVal val="hidden"/>
                                      </p:to>
                                    </p:set>
                                  </p:childTnLst>
                                </p:cTn>
                              </p:par>
                              <p:par>
                                <p:cTn id="28" presetID="10" presetClass="exit" presetSubtype="0" fill="hold" nodeType="withEffect">
                                  <p:stCondLst>
                                    <p:cond delay="24000"/>
                                  </p:stCondLst>
                                  <p:childTnLst>
                                    <p:animEffect transition="out" filter="fade">
                                      <p:cBhvr>
                                        <p:cTn id="29" dur="1000"/>
                                        <p:tgtEl>
                                          <p:spTgt spid="192"/>
                                        </p:tgtEl>
                                      </p:cBhvr>
                                    </p:animEffect>
                                    <p:set>
                                      <p:cBhvr>
                                        <p:cTn id="30" dur="1" fill="hold">
                                          <p:stCondLst>
                                            <p:cond delay="1000"/>
                                          </p:stCondLst>
                                        </p:cTn>
                                        <p:tgtEl>
                                          <p:spTgt spid="192"/>
                                        </p:tgtEl>
                                        <p:attrNameLst>
                                          <p:attrName>style.visibility</p:attrName>
                                        </p:attrNameLst>
                                      </p:cBhvr>
                                      <p:to>
                                        <p:strVal val="hidden"/>
                                      </p:to>
                                    </p:set>
                                  </p:childTnLst>
                                </p:cTn>
                              </p:par>
                              <p:par>
                                <p:cTn id="31" presetID="10" presetClass="exit" presetSubtype="0" fill="hold" nodeType="withEffect">
                                  <p:stCondLst>
                                    <p:cond delay="25000"/>
                                  </p:stCondLst>
                                  <p:childTnLst>
                                    <p:animEffect transition="out" filter="fade">
                                      <p:cBhvr>
                                        <p:cTn id="32" dur="1000"/>
                                        <p:tgtEl>
                                          <p:spTgt spid="191"/>
                                        </p:tgtEl>
                                      </p:cBhvr>
                                    </p:animEffect>
                                    <p:set>
                                      <p:cBhvr>
                                        <p:cTn id="33" dur="1" fill="hold">
                                          <p:stCondLst>
                                            <p:cond delay="1000"/>
                                          </p:stCondLst>
                                        </p:cTn>
                                        <p:tgtEl>
                                          <p:spTgt spid="191"/>
                                        </p:tgtEl>
                                        <p:attrNameLst>
                                          <p:attrName>style.visibility</p:attrName>
                                        </p:attrNameLst>
                                      </p:cBhvr>
                                      <p:to>
                                        <p:strVal val="hidden"/>
                                      </p:to>
                                    </p:set>
                                  </p:childTnLst>
                                </p:cTn>
                              </p:par>
                              <p:par>
                                <p:cTn id="34" presetID="10" presetClass="exit" presetSubtype="0" fill="hold" nodeType="withEffect">
                                  <p:stCondLst>
                                    <p:cond delay="26000"/>
                                  </p:stCondLst>
                                  <p:childTnLst>
                                    <p:animEffect transition="out" filter="fade">
                                      <p:cBhvr>
                                        <p:cTn id="35" dur="1000"/>
                                        <p:tgtEl>
                                          <p:spTgt spid="193"/>
                                        </p:tgtEl>
                                      </p:cBhvr>
                                    </p:animEffect>
                                    <p:set>
                                      <p:cBhvr>
                                        <p:cTn id="36" dur="1" fill="hold">
                                          <p:stCondLst>
                                            <p:cond delay="1000"/>
                                          </p:stCondLst>
                                        </p:cTn>
                                        <p:tgtEl>
                                          <p:spTgt spid="193"/>
                                        </p:tgtEl>
                                        <p:attrNameLst>
                                          <p:attrName>style.visibility</p:attrName>
                                        </p:attrNameLst>
                                      </p:cBhvr>
                                      <p:to>
                                        <p:strVal val="hidden"/>
                                      </p:to>
                                    </p:set>
                                  </p:childTnLst>
                                </p:cTn>
                              </p:par>
                              <p:par>
                                <p:cTn id="37" presetID="10" presetClass="exit" presetSubtype="0" fill="hold" nodeType="withEffect">
                                  <p:stCondLst>
                                    <p:cond delay="27000"/>
                                  </p:stCondLst>
                                  <p:childTnLst>
                                    <p:animEffect transition="out" filter="fade">
                                      <p:cBhvr>
                                        <p:cTn id="38" dur="1000"/>
                                        <p:tgtEl>
                                          <p:spTgt spid="194"/>
                                        </p:tgtEl>
                                      </p:cBhvr>
                                    </p:animEffect>
                                    <p:set>
                                      <p:cBhvr>
                                        <p:cTn id="39" dur="1" fill="hold">
                                          <p:stCondLst>
                                            <p:cond delay="1000"/>
                                          </p:stCondLst>
                                        </p:cTn>
                                        <p:tgtEl>
                                          <p:spTgt spid="194"/>
                                        </p:tgtEl>
                                        <p:attrNameLst>
                                          <p:attrName>style.visibility</p:attrName>
                                        </p:attrNameLst>
                                      </p:cBhvr>
                                      <p:to>
                                        <p:strVal val="hidden"/>
                                      </p:to>
                                    </p:set>
                                  </p:childTnLst>
                                </p:cTn>
                              </p:par>
                              <p:par>
                                <p:cTn id="40" presetID="10" presetClass="exit" presetSubtype="0" fill="hold" nodeType="withEffect">
                                  <p:stCondLst>
                                    <p:cond delay="28000"/>
                                  </p:stCondLst>
                                  <p:childTnLst>
                                    <p:animEffect transition="out" filter="fade">
                                      <p:cBhvr>
                                        <p:cTn id="41" dur="1000"/>
                                        <p:tgtEl>
                                          <p:spTgt spid="195"/>
                                        </p:tgtEl>
                                      </p:cBhvr>
                                    </p:animEffect>
                                    <p:set>
                                      <p:cBhvr>
                                        <p:cTn id="42" dur="1" fill="hold">
                                          <p:stCondLst>
                                            <p:cond delay="1000"/>
                                          </p:stCondLst>
                                        </p:cTn>
                                        <p:tgtEl>
                                          <p:spTgt spid="195"/>
                                        </p:tgtEl>
                                        <p:attrNameLst>
                                          <p:attrName>style.visibility</p:attrName>
                                        </p:attrNameLst>
                                      </p:cBhvr>
                                      <p:to>
                                        <p:strVal val="hidden"/>
                                      </p:to>
                                    </p:set>
                                  </p:childTnLst>
                                </p:cTn>
                              </p:par>
                              <p:par>
                                <p:cTn id="43" presetID="10" presetClass="exit" presetSubtype="0" fill="hold" nodeType="withEffect">
                                  <p:stCondLst>
                                    <p:cond delay="29000"/>
                                  </p:stCondLst>
                                  <p:childTnLst>
                                    <p:animEffect transition="out" filter="fade">
                                      <p:cBhvr>
                                        <p:cTn id="44" dur="1000"/>
                                        <p:tgtEl>
                                          <p:spTgt spid="196"/>
                                        </p:tgtEl>
                                      </p:cBhvr>
                                    </p:animEffect>
                                    <p:set>
                                      <p:cBhvr>
                                        <p:cTn id="45" dur="1" fill="hold">
                                          <p:stCondLst>
                                            <p:cond delay="1000"/>
                                          </p:stCondLst>
                                        </p:cTn>
                                        <p:tgtEl>
                                          <p:spTgt spid="196"/>
                                        </p:tgtEl>
                                        <p:attrNameLst>
                                          <p:attrName>style.visibility</p:attrName>
                                        </p:attrNameLst>
                                      </p:cBhvr>
                                      <p:to>
                                        <p:strVal val="hidden"/>
                                      </p:to>
                                    </p:set>
                                  </p:childTnLst>
                                </p:cTn>
                              </p:par>
                              <p:par>
                                <p:cTn id="46" presetID="10" presetClass="exit" presetSubtype="0" fill="hold" nodeType="withEffect">
                                  <p:stCondLst>
                                    <p:cond delay="30000"/>
                                  </p:stCondLst>
                                  <p:childTnLst>
                                    <p:animEffect transition="out" filter="fade">
                                      <p:cBhvr>
                                        <p:cTn id="47" dur="1000"/>
                                        <p:tgtEl>
                                          <p:spTgt spid="197"/>
                                        </p:tgtEl>
                                      </p:cBhvr>
                                    </p:animEffect>
                                    <p:set>
                                      <p:cBhvr>
                                        <p:cTn id="48" dur="1" fill="hold">
                                          <p:stCondLst>
                                            <p:cond delay="1000"/>
                                          </p:stCondLst>
                                        </p:cTn>
                                        <p:tgtEl>
                                          <p:spTgt spid="197"/>
                                        </p:tgtEl>
                                        <p:attrNameLst>
                                          <p:attrName>style.visibility</p:attrName>
                                        </p:attrNameLst>
                                      </p:cBhvr>
                                      <p:to>
                                        <p:strVal val="hidden"/>
                                      </p:to>
                                    </p:set>
                                  </p:childTnLst>
                                </p:cTn>
                              </p:par>
                              <p:par>
                                <p:cTn id="49" presetID="10" presetClass="exit" presetSubtype="0" fill="hold" nodeType="withEffect">
                                  <p:stCondLst>
                                    <p:cond delay="31000"/>
                                  </p:stCondLst>
                                  <p:childTnLst>
                                    <p:animEffect transition="out" filter="fade">
                                      <p:cBhvr>
                                        <p:cTn id="50" dur="1000"/>
                                        <p:tgtEl>
                                          <p:spTgt spid="198"/>
                                        </p:tgtEl>
                                      </p:cBhvr>
                                    </p:animEffect>
                                    <p:set>
                                      <p:cBhvr>
                                        <p:cTn id="51" dur="1" fill="hold">
                                          <p:stCondLst>
                                            <p:cond delay="1000"/>
                                          </p:stCondLst>
                                        </p:cTn>
                                        <p:tgtEl>
                                          <p:spTgt spid="198"/>
                                        </p:tgtEl>
                                        <p:attrNameLst>
                                          <p:attrName>style.visibility</p:attrName>
                                        </p:attrNameLst>
                                      </p:cBhvr>
                                      <p:to>
                                        <p:strVal val="hidden"/>
                                      </p:to>
                                    </p:set>
                                  </p:childTnLst>
                                </p:cTn>
                              </p:par>
                              <p:par>
                                <p:cTn id="52" presetID="10" presetClass="exit" presetSubtype="0" fill="hold" nodeType="withEffect">
                                  <p:stCondLst>
                                    <p:cond delay="32000"/>
                                  </p:stCondLst>
                                  <p:childTnLst>
                                    <p:animEffect transition="out" filter="fade">
                                      <p:cBhvr>
                                        <p:cTn id="53" dur="1000"/>
                                        <p:tgtEl>
                                          <p:spTgt spid="199"/>
                                        </p:tgtEl>
                                      </p:cBhvr>
                                    </p:animEffect>
                                    <p:set>
                                      <p:cBhvr>
                                        <p:cTn id="54" dur="1" fill="hold">
                                          <p:stCondLst>
                                            <p:cond delay="1000"/>
                                          </p:stCondLst>
                                        </p:cTn>
                                        <p:tgtEl>
                                          <p:spTgt spid="199"/>
                                        </p:tgtEl>
                                        <p:attrNameLst>
                                          <p:attrName>style.visibility</p:attrName>
                                        </p:attrNameLst>
                                      </p:cBhvr>
                                      <p:to>
                                        <p:strVal val="hidden"/>
                                      </p:to>
                                    </p:set>
                                  </p:childTnLst>
                                </p:cTn>
                              </p:par>
                              <p:par>
                                <p:cTn id="55" presetID="10" presetClass="exit" presetSubtype="0" fill="hold" nodeType="withEffect">
                                  <p:stCondLst>
                                    <p:cond delay="32000"/>
                                  </p:stCondLst>
                                  <p:childTnLst>
                                    <p:animEffect transition="out" filter="fade">
                                      <p:cBhvr>
                                        <p:cTn id="56" dur="1000"/>
                                        <p:tgtEl>
                                          <p:spTgt spid="200"/>
                                        </p:tgtEl>
                                      </p:cBhvr>
                                    </p:animEffect>
                                    <p:set>
                                      <p:cBhvr>
                                        <p:cTn id="57" dur="1" fill="hold">
                                          <p:stCondLst>
                                            <p:cond delay="1000"/>
                                          </p:stCondLst>
                                        </p:cTn>
                                        <p:tgtEl>
                                          <p:spTgt spid="200"/>
                                        </p:tgtEl>
                                        <p:attrNameLst>
                                          <p:attrName>style.visibility</p:attrName>
                                        </p:attrNameLst>
                                      </p:cBhvr>
                                      <p:to>
                                        <p:strVal val="hidden"/>
                                      </p:to>
                                    </p:set>
                                  </p:childTnLst>
                                </p:cTn>
                              </p:par>
                              <p:par>
                                <p:cTn id="58" presetID="10" presetClass="entr" presetSubtype="0" fill="hold" nodeType="withEffect">
                                  <p:stCondLst>
                                    <p:cond delay="34000"/>
                                  </p:stCondLst>
                                  <p:childTnLst>
                                    <p:set>
                                      <p:cBhvr>
                                        <p:cTn id="59" dur="1" fill="hold">
                                          <p:stCondLst>
                                            <p:cond delay="0"/>
                                          </p:stCondLst>
                                        </p:cTn>
                                        <p:tgtEl>
                                          <p:spTgt spid="189"/>
                                        </p:tgtEl>
                                        <p:attrNameLst>
                                          <p:attrName>style.visibility</p:attrName>
                                        </p:attrNameLst>
                                      </p:cBhvr>
                                      <p:to>
                                        <p:strVal val="visible"/>
                                      </p:to>
                                    </p:set>
                                    <p:animEffect transition="in" filter="fade">
                                      <p:cBhvr>
                                        <p:cTn id="60" dur="5000"/>
                                        <p:tgtEl>
                                          <p:spTgt spid="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27"/>
          <p:cNvSpPr txBox="1">
            <a:spLocks noGrp="1"/>
          </p:cNvSpPr>
          <p:nvPr>
            <p:ph type="title"/>
          </p:nvPr>
        </p:nvSpPr>
        <p:spPr>
          <a:xfrm>
            <a:off x="1097280" y="286604"/>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2F5496"/>
              </a:buClr>
              <a:buSzPts val="4400"/>
              <a:buFont typeface="Calibri"/>
              <a:buNone/>
            </a:pPr>
            <a:r>
              <a:rPr lang="zh-TW">
                <a:solidFill>
                  <a:srgbClr val="2F5496"/>
                </a:solidFill>
              </a:rPr>
              <a:t>心臟科應用</a:t>
            </a:r>
            <a:endParaRPr/>
          </a:p>
        </p:txBody>
      </p:sp>
      <p:sp>
        <p:nvSpPr>
          <p:cNvPr id="207" name="Google Shape;207;p27"/>
          <p:cNvSpPr txBox="1">
            <a:spLocks noGrp="1"/>
          </p:cNvSpPr>
          <p:nvPr>
            <p:ph type="body" idx="1"/>
          </p:nvPr>
        </p:nvSpPr>
        <p:spPr>
          <a:xfrm>
            <a:off x="1097280" y="1845735"/>
            <a:ext cx="6454987" cy="4023360"/>
          </a:xfrm>
          <a:prstGeom prst="rect">
            <a:avLst/>
          </a:prstGeom>
          <a:noFill/>
          <a:ln>
            <a:noFill/>
          </a:ln>
        </p:spPr>
        <p:txBody>
          <a:bodyPr spcFirstLastPara="1" wrap="square" lIns="0" tIns="45700" rIns="0" bIns="45700" anchor="t" anchorCtr="0">
            <a:normAutofit/>
          </a:bodyPr>
          <a:lstStyle/>
          <a:p>
            <a:pPr marL="228600" lvl="0" indent="-228600" algn="l" rtl="0">
              <a:lnSpc>
                <a:spcPct val="90000"/>
              </a:lnSpc>
              <a:spcBef>
                <a:spcPts val="0"/>
              </a:spcBef>
              <a:spcAft>
                <a:spcPts val="0"/>
              </a:spcAft>
              <a:buClr>
                <a:schemeClr val="dk1"/>
              </a:buClr>
              <a:buSzPts val="2800"/>
              <a:buFont typeface="Noto Sans Symbols"/>
              <a:buChar char="■"/>
            </a:pPr>
            <a:r>
              <a:rPr lang="zh-TW"/>
              <a:t> 先天性心臟病手術決策</a:t>
            </a:r>
            <a:endParaRPr/>
          </a:p>
          <a:p>
            <a:pPr marL="228600" lvl="0" indent="-228600" algn="l" rtl="0">
              <a:lnSpc>
                <a:spcPct val="90000"/>
              </a:lnSpc>
              <a:spcBef>
                <a:spcPts val="1000"/>
              </a:spcBef>
              <a:spcAft>
                <a:spcPts val="0"/>
              </a:spcAft>
              <a:buClr>
                <a:schemeClr val="dk1"/>
              </a:buClr>
              <a:buSzPts val="2800"/>
              <a:buFont typeface="Noto Sans Symbols"/>
              <a:buChar char="■"/>
            </a:pPr>
            <a:r>
              <a:rPr lang="zh-TW"/>
              <a:t> 術前模擬</a:t>
            </a:r>
            <a:endParaRPr/>
          </a:p>
          <a:p>
            <a:pPr marL="228600" lvl="0" indent="-228600" algn="l" rtl="0">
              <a:lnSpc>
                <a:spcPct val="90000"/>
              </a:lnSpc>
              <a:spcBef>
                <a:spcPts val="1000"/>
              </a:spcBef>
              <a:spcAft>
                <a:spcPts val="0"/>
              </a:spcAft>
              <a:buClr>
                <a:schemeClr val="dk1"/>
              </a:buClr>
              <a:buSzPts val="2800"/>
              <a:buFont typeface="Noto Sans Symbols"/>
              <a:buChar char="■"/>
            </a:pPr>
            <a:r>
              <a:rPr lang="zh-TW"/>
              <a:t> 3DP教材及臨床模擬教具</a:t>
            </a:r>
            <a:endParaRPr/>
          </a:p>
          <a:p>
            <a:pPr marL="457189" lvl="0" indent="-279389" algn="l" rtl="0">
              <a:lnSpc>
                <a:spcPct val="90000"/>
              </a:lnSpc>
              <a:spcBef>
                <a:spcPts val="1000"/>
              </a:spcBef>
              <a:spcAft>
                <a:spcPts val="0"/>
              </a:spcAft>
              <a:buClr>
                <a:schemeClr val="dk1"/>
              </a:buClr>
              <a:buSzPts val="2800"/>
              <a:buFont typeface="Calibri"/>
              <a:buNone/>
            </a:pPr>
            <a:endParaRPr/>
          </a:p>
          <a:p>
            <a:pPr marL="457189" lvl="0" indent="-279389" algn="l" rtl="0">
              <a:lnSpc>
                <a:spcPct val="90000"/>
              </a:lnSpc>
              <a:spcBef>
                <a:spcPts val="1000"/>
              </a:spcBef>
              <a:spcAft>
                <a:spcPts val="0"/>
              </a:spcAft>
              <a:buClr>
                <a:schemeClr val="dk1"/>
              </a:buClr>
              <a:buSzPts val="2800"/>
              <a:buFont typeface="Calibri"/>
              <a:buNone/>
            </a:pPr>
            <a:endParaRPr/>
          </a:p>
        </p:txBody>
      </p:sp>
      <p:pic>
        <p:nvPicPr>
          <p:cNvPr id="208" name="Google Shape;208;p27"/>
          <p:cNvPicPr preferRelativeResize="0"/>
          <p:nvPr/>
        </p:nvPicPr>
        <p:blipFill rotWithShape="1">
          <a:blip r:embed="rId3">
            <a:alphaModFix/>
          </a:blip>
          <a:srcRect l="10043" t="7295" r="9210" b="51949"/>
          <a:stretch/>
        </p:blipFill>
        <p:spPr>
          <a:xfrm>
            <a:off x="4780141" y="856083"/>
            <a:ext cx="7210523" cy="5145836"/>
          </a:xfrm>
          <a:prstGeom prst="rect">
            <a:avLst/>
          </a:prstGeom>
          <a:noFill/>
          <a:ln>
            <a:noFill/>
          </a:ln>
        </p:spPr>
      </p:pic>
      <p:pic>
        <p:nvPicPr>
          <p:cNvPr id="209" name="Google Shape;209;p27" descr="A picture containing photo&#10;&#10;Description automatically generated"/>
          <p:cNvPicPr preferRelativeResize="0"/>
          <p:nvPr/>
        </p:nvPicPr>
        <p:blipFill rotWithShape="1">
          <a:blip r:embed="rId4">
            <a:alphaModFix/>
          </a:blip>
          <a:srcRect b="45565"/>
          <a:stretch/>
        </p:blipFill>
        <p:spPr>
          <a:xfrm>
            <a:off x="520118" y="3707124"/>
            <a:ext cx="4099735" cy="229479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28"/>
          <p:cNvSpPr txBox="1">
            <a:spLocks noGrp="1"/>
          </p:cNvSpPr>
          <p:nvPr>
            <p:ph type="title"/>
          </p:nvPr>
        </p:nvSpPr>
        <p:spPr>
          <a:xfrm>
            <a:off x="1097280" y="286604"/>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2F5496"/>
              </a:buClr>
              <a:buSzPts val="4400"/>
              <a:buFont typeface="Calibri"/>
              <a:buNone/>
            </a:pPr>
            <a:r>
              <a:rPr lang="zh-TW">
                <a:solidFill>
                  <a:srgbClr val="2F5496"/>
                </a:solidFill>
              </a:rPr>
              <a:t>骨科應用</a:t>
            </a:r>
            <a:endParaRPr/>
          </a:p>
        </p:txBody>
      </p:sp>
      <p:sp>
        <p:nvSpPr>
          <p:cNvPr id="215" name="Google Shape;215;p28"/>
          <p:cNvSpPr txBox="1">
            <a:spLocks noGrp="1"/>
          </p:cNvSpPr>
          <p:nvPr>
            <p:ph type="body" idx="1"/>
          </p:nvPr>
        </p:nvSpPr>
        <p:spPr>
          <a:xfrm>
            <a:off x="1097280" y="1845735"/>
            <a:ext cx="6454987" cy="4023360"/>
          </a:xfrm>
          <a:prstGeom prst="rect">
            <a:avLst/>
          </a:prstGeom>
          <a:noFill/>
          <a:ln>
            <a:noFill/>
          </a:ln>
        </p:spPr>
        <p:txBody>
          <a:bodyPr spcFirstLastPara="1" wrap="square" lIns="0" tIns="45700" rIns="0" bIns="45700" anchor="t" anchorCtr="0">
            <a:normAutofit/>
          </a:bodyPr>
          <a:lstStyle/>
          <a:p>
            <a:pPr marL="228600" lvl="0" indent="-228600" algn="l" rtl="0">
              <a:lnSpc>
                <a:spcPct val="90000"/>
              </a:lnSpc>
              <a:spcBef>
                <a:spcPts val="0"/>
              </a:spcBef>
              <a:spcAft>
                <a:spcPts val="0"/>
              </a:spcAft>
              <a:buClr>
                <a:schemeClr val="dk1"/>
              </a:buClr>
              <a:buSzPts val="2800"/>
              <a:buFont typeface="Noto Sans Symbols"/>
              <a:buChar char="■"/>
            </a:pPr>
            <a:r>
              <a:rPr lang="zh-TW"/>
              <a:t> 客製化輔具開發</a:t>
            </a:r>
            <a:endParaRPr/>
          </a:p>
          <a:p>
            <a:pPr marL="228600" lvl="0" indent="-228600" algn="l" rtl="0">
              <a:lnSpc>
                <a:spcPct val="90000"/>
              </a:lnSpc>
              <a:spcBef>
                <a:spcPts val="1000"/>
              </a:spcBef>
              <a:spcAft>
                <a:spcPts val="0"/>
              </a:spcAft>
              <a:buClr>
                <a:schemeClr val="dk1"/>
              </a:buClr>
              <a:buSzPts val="2800"/>
              <a:buFont typeface="Noto Sans Symbols"/>
              <a:buChar char="■"/>
            </a:pPr>
            <a:r>
              <a:rPr lang="zh-TW"/>
              <a:t> 客製化骨板開發</a:t>
            </a:r>
            <a:endParaRPr/>
          </a:p>
          <a:p>
            <a:pPr marL="228600" lvl="0" indent="-228600" algn="l" rtl="0">
              <a:lnSpc>
                <a:spcPct val="90000"/>
              </a:lnSpc>
              <a:spcBef>
                <a:spcPts val="1000"/>
              </a:spcBef>
              <a:spcAft>
                <a:spcPts val="0"/>
              </a:spcAft>
              <a:buClr>
                <a:schemeClr val="dk1"/>
              </a:buClr>
              <a:buSzPts val="2800"/>
              <a:buFont typeface="Noto Sans Symbols"/>
              <a:buChar char="■"/>
            </a:pPr>
            <a:r>
              <a:rPr lang="zh-TW"/>
              <a:t> 3DP教材及臨床模擬教具</a:t>
            </a:r>
            <a:endParaRPr/>
          </a:p>
          <a:p>
            <a:pPr marL="228600" lvl="0" indent="-228600" algn="l" rtl="0">
              <a:lnSpc>
                <a:spcPct val="90000"/>
              </a:lnSpc>
              <a:spcBef>
                <a:spcPts val="1000"/>
              </a:spcBef>
              <a:spcAft>
                <a:spcPts val="0"/>
              </a:spcAft>
              <a:buClr>
                <a:schemeClr val="dk1"/>
              </a:buClr>
              <a:buSzPts val="2800"/>
              <a:buFont typeface="Noto Sans Symbols"/>
              <a:buChar char="■"/>
            </a:pPr>
            <a:r>
              <a:rPr lang="zh-TW"/>
              <a:t> 手術模擬</a:t>
            </a:r>
            <a:endParaRPr/>
          </a:p>
          <a:p>
            <a:pPr marL="457189" lvl="0" indent="-279389" algn="l" rtl="0">
              <a:lnSpc>
                <a:spcPct val="90000"/>
              </a:lnSpc>
              <a:spcBef>
                <a:spcPts val="1000"/>
              </a:spcBef>
              <a:spcAft>
                <a:spcPts val="0"/>
              </a:spcAft>
              <a:buClr>
                <a:schemeClr val="dk1"/>
              </a:buClr>
              <a:buSzPts val="2800"/>
              <a:buFont typeface="Calibri"/>
              <a:buNone/>
            </a:pPr>
            <a:endParaRPr/>
          </a:p>
          <a:p>
            <a:pPr marL="457189" lvl="0" indent="-279389" algn="l" rtl="0">
              <a:lnSpc>
                <a:spcPct val="90000"/>
              </a:lnSpc>
              <a:spcBef>
                <a:spcPts val="1000"/>
              </a:spcBef>
              <a:spcAft>
                <a:spcPts val="0"/>
              </a:spcAft>
              <a:buClr>
                <a:schemeClr val="dk1"/>
              </a:buClr>
              <a:buSzPts val="2800"/>
              <a:buFont typeface="Calibri"/>
              <a:buNone/>
            </a:pPr>
            <a:endParaRPr/>
          </a:p>
        </p:txBody>
      </p:sp>
      <p:pic>
        <p:nvPicPr>
          <p:cNvPr id="216" name="Google Shape;216;p28"/>
          <p:cNvPicPr preferRelativeResize="0"/>
          <p:nvPr/>
        </p:nvPicPr>
        <p:blipFill rotWithShape="1">
          <a:blip r:embed="rId3">
            <a:alphaModFix/>
          </a:blip>
          <a:srcRect b="9008"/>
          <a:stretch/>
        </p:blipFill>
        <p:spPr>
          <a:xfrm>
            <a:off x="8408019" y="170035"/>
            <a:ext cx="3375488" cy="3043620"/>
          </a:xfrm>
          <a:prstGeom prst="rect">
            <a:avLst/>
          </a:prstGeom>
          <a:noFill/>
          <a:ln>
            <a:noFill/>
          </a:ln>
        </p:spPr>
      </p:pic>
      <p:pic>
        <p:nvPicPr>
          <p:cNvPr id="217" name="Google Shape;217;p28"/>
          <p:cNvPicPr preferRelativeResize="0"/>
          <p:nvPr/>
        </p:nvPicPr>
        <p:blipFill rotWithShape="1">
          <a:blip r:embed="rId4">
            <a:alphaModFix/>
          </a:blip>
          <a:srcRect l="32342" t="33684" r="38249" b="34268"/>
          <a:stretch/>
        </p:blipFill>
        <p:spPr>
          <a:xfrm>
            <a:off x="8408017" y="3385301"/>
            <a:ext cx="3428179" cy="2883351"/>
          </a:xfrm>
          <a:prstGeom prst="rect">
            <a:avLst/>
          </a:prstGeom>
          <a:noFill/>
          <a:ln>
            <a:noFill/>
          </a:ln>
        </p:spPr>
      </p:pic>
      <p:pic>
        <p:nvPicPr>
          <p:cNvPr id="218" name="Google Shape;218;p28" descr="一張含有 桌, 室內, 坐, 小 的圖片&#10;&#10;自動產生的描述"/>
          <p:cNvPicPr preferRelativeResize="0"/>
          <p:nvPr/>
        </p:nvPicPr>
        <p:blipFill rotWithShape="1">
          <a:blip r:embed="rId5">
            <a:alphaModFix/>
          </a:blip>
          <a:srcRect l="6722" b="10022"/>
          <a:stretch/>
        </p:blipFill>
        <p:spPr>
          <a:xfrm rot="5400000">
            <a:off x="2381566" y="4210870"/>
            <a:ext cx="2387967" cy="1727596"/>
          </a:xfrm>
          <a:prstGeom prst="rect">
            <a:avLst/>
          </a:prstGeom>
          <a:noFill/>
          <a:ln>
            <a:noFill/>
          </a:ln>
        </p:spPr>
      </p:pic>
      <p:pic>
        <p:nvPicPr>
          <p:cNvPr id="219" name="Google Shape;219;p28" descr="一張含有 螢幕擷取畫面 的圖片&#10;&#10;自動產生的描述"/>
          <p:cNvPicPr preferRelativeResize="0"/>
          <p:nvPr/>
        </p:nvPicPr>
        <p:blipFill rotWithShape="1">
          <a:blip r:embed="rId6">
            <a:alphaModFix/>
          </a:blip>
          <a:srcRect l="46771" t="57238" r="18563" b="19142"/>
          <a:stretch/>
        </p:blipFill>
        <p:spPr>
          <a:xfrm>
            <a:off x="233480" y="3857415"/>
            <a:ext cx="2478269" cy="2387968"/>
          </a:xfrm>
          <a:prstGeom prst="rect">
            <a:avLst/>
          </a:prstGeom>
          <a:noFill/>
          <a:ln>
            <a:noFill/>
          </a:ln>
        </p:spPr>
      </p:pic>
      <p:pic>
        <p:nvPicPr>
          <p:cNvPr id="220" name="Google Shape;220;p28"/>
          <p:cNvPicPr preferRelativeResize="0"/>
          <p:nvPr/>
        </p:nvPicPr>
        <p:blipFill rotWithShape="1">
          <a:blip r:embed="rId7">
            <a:alphaModFix/>
          </a:blip>
          <a:srcRect l="15764" t="20038" r="9407" b="10781"/>
          <a:stretch/>
        </p:blipFill>
        <p:spPr>
          <a:xfrm>
            <a:off x="4791292" y="3862883"/>
            <a:ext cx="3428179" cy="237703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9"/>
          <p:cNvSpPr txBox="1">
            <a:spLocks noGrp="1"/>
          </p:cNvSpPr>
          <p:nvPr>
            <p:ph type="title"/>
          </p:nvPr>
        </p:nvSpPr>
        <p:spPr>
          <a:xfrm>
            <a:off x="1097280" y="286604"/>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2F5496"/>
              </a:buClr>
              <a:buSzPts val="4400"/>
              <a:buFont typeface="Calibri"/>
              <a:buNone/>
            </a:pPr>
            <a:r>
              <a:rPr lang="zh-TW">
                <a:solidFill>
                  <a:srgbClr val="2F5496"/>
                </a:solidFill>
              </a:rPr>
              <a:t>口腔醫學應用</a:t>
            </a:r>
            <a:endParaRPr/>
          </a:p>
        </p:txBody>
      </p:sp>
      <p:sp>
        <p:nvSpPr>
          <p:cNvPr id="226" name="Google Shape;226;p29"/>
          <p:cNvSpPr txBox="1">
            <a:spLocks noGrp="1"/>
          </p:cNvSpPr>
          <p:nvPr>
            <p:ph type="body" idx="1"/>
          </p:nvPr>
        </p:nvSpPr>
        <p:spPr>
          <a:xfrm>
            <a:off x="1097280" y="1845735"/>
            <a:ext cx="6454987" cy="4023360"/>
          </a:xfrm>
          <a:prstGeom prst="rect">
            <a:avLst/>
          </a:prstGeom>
          <a:noFill/>
          <a:ln>
            <a:noFill/>
          </a:ln>
        </p:spPr>
        <p:txBody>
          <a:bodyPr spcFirstLastPara="1" wrap="square" lIns="0" tIns="45700" rIns="0" bIns="45700" anchor="t" anchorCtr="0">
            <a:normAutofit/>
          </a:bodyPr>
          <a:lstStyle/>
          <a:p>
            <a:pPr marL="228600" lvl="0" indent="-228600" algn="l" rtl="0">
              <a:lnSpc>
                <a:spcPct val="90000"/>
              </a:lnSpc>
              <a:spcBef>
                <a:spcPts val="0"/>
              </a:spcBef>
              <a:spcAft>
                <a:spcPts val="0"/>
              </a:spcAft>
              <a:buClr>
                <a:schemeClr val="dk1"/>
              </a:buClr>
              <a:buSzPts val="2800"/>
              <a:buFont typeface="Noto Sans Symbols"/>
              <a:buChar char="■"/>
            </a:pPr>
            <a:r>
              <a:rPr lang="zh-TW"/>
              <a:t> 客製化口腔彌補物</a:t>
            </a:r>
            <a:endParaRPr/>
          </a:p>
          <a:p>
            <a:pPr marL="228600" lvl="0" indent="-228600" algn="l" rtl="0">
              <a:lnSpc>
                <a:spcPct val="90000"/>
              </a:lnSpc>
              <a:spcBef>
                <a:spcPts val="1000"/>
              </a:spcBef>
              <a:spcAft>
                <a:spcPts val="0"/>
              </a:spcAft>
              <a:buClr>
                <a:schemeClr val="dk1"/>
              </a:buClr>
              <a:buSzPts val="2800"/>
              <a:buFont typeface="Noto Sans Symbols"/>
              <a:buChar char="■"/>
            </a:pPr>
            <a:r>
              <a:rPr lang="zh-TW"/>
              <a:t> 3DP臨床導引板</a:t>
            </a:r>
            <a:endParaRPr/>
          </a:p>
          <a:p>
            <a:pPr marL="228600" lvl="0" indent="-228600" algn="l" rtl="0">
              <a:lnSpc>
                <a:spcPct val="90000"/>
              </a:lnSpc>
              <a:spcBef>
                <a:spcPts val="1000"/>
              </a:spcBef>
              <a:spcAft>
                <a:spcPts val="0"/>
              </a:spcAft>
              <a:buClr>
                <a:schemeClr val="dk1"/>
              </a:buClr>
              <a:buSzPts val="2800"/>
              <a:buFont typeface="Noto Sans Symbols"/>
              <a:buChar char="■"/>
            </a:pPr>
            <a:r>
              <a:rPr lang="zh-TW"/>
              <a:t> 止鼾器</a:t>
            </a:r>
            <a:endParaRPr/>
          </a:p>
          <a:p>
            <a:pPr marL="228600" lvl="0" indent="-50800" algn="l" rtl="0">
              <a:lnSpc>
                <a:spcPct val="90000"/>
              </a:lnSpc>
              <a:spcBef>
                <a:spcPts val="1000"/>
              </a:spcBef>
              <a:spcAft>
                <a:spcPts val="0"/>
              </a:spcAft>
              <a:buClr>
                <a:schemeClr val="dk1"/>
              </a:buClr>
              <a:buSzPts val="2800"/>
              <a:buFont typeface="Noto Sans Symbols"/>
              <a:buNone/>
            </a:pPr>
            <a:endParaRPr/>
          </a:p>
          <a:p>
            <a:pPr marL="0" lvl="0" indent="0" algn="l" rtl="0">
              <a:lnSpc>
                <a:spcPct val="90000"/>
              </a:lnSpc>
              <a:spcBef>
                <a:spcPts val="1000"/>
              </a:spcBef>
              <a:spcAft>
                <a:spcPts val="0"/>
              </a:spcAft>
              <a:buClr>
                <a:schemeClr val="dk1"/>
              </a:buClr>
              <a:buSzPts val="2800"/>
              <a:buNone/>
            </a:pPr>
            <a:endParaRPr/>
          </a:p>
          <a:p>
            <a:pPr marL="457189" lvl="0" indent="-279389" algn="l" rtl="0">
              <a:lnSpc>
                <a:spcPct val="90000"/>
              </a:lnSpc>
              <a:spcBef>
                <a:spcPts val="1000"/>
              </a:spcBef>
              <a:spcAft>
                <a:spcPts val="0"/>
              </a:spcAft>
              <a:buClr>
                <a:schemeClr val="dk1"/>
              </a:buClr>
              <a:buSzPts val="2800"/>
              <a:buFont typeface="Calibri"/>
              <a:buNone/>
            </a:pPr>
            <a:endParaRPr/>
          </a:p>
          <a:p>
            <a:pPr marL="457189" lvl="0" indent="-279389" algn="l" rtl="0">
              <a:lnSpc>
                <a:spcPct val="90000"/>
              </a:lnSpc>
              <a:spcBef>
                <a:spcPts val="1000"/>
              </a:spcBef>
              <a:spcAft>
                <a:spcPts val="0"/>
              </a:spcAft>
              <a:buClr>
                <a:schemeClr val="dk1"/>
              </a:buClr>
              <a:buSzPts val="2800"/>
              <a:buFont typeface="Calibri"/>
              <a:buNone/>
            </a:pPr>
            <a:endParaRPr/>
          </a:p>
        </p:txBody>
      </p:sp>
      <p:pic>
        <p:nvPicPr>
          <p:cNvPr id="227" name="Google Shape;227;p29" descr="一張含有 桌, 室內, 杯子, 坐 的圖片&#10;&#10;自動產生的描述"/>
          <p:cNvPicPr preferRelativeResize="0"/>
          <p:nvPr/>
        </p:nvPicPr>
        <p:blipFill rotWithShape="1">
          <a:blip r:embed="rId3">
            <a:alphaModFix/>
          </a:blip>
          <a:srcRect t="32355" r="4" b="2907"/>
          <a:stretch/>
        </p:blipFill>
        <p:spPr>
          <a:xfrm>
            <a:off x="528536" y="3775329"/>
            <a:ext cx="4319339" cy="2202140"/>
          </a:xfrm>
          <a:prstGeom prst="rect">
            <a:avLst/>
          </a:prstGeom>
          <a:noFill/>
          <a:ln>
            <a:noFill/>
          </a:ln>
        </p:spPr>
      </p:pic>
      <p:pic>
        <p:nvPicPr>
          <p:cNvPr id="228" name="Google Shape;228;p29" descr="一張含有 螢幕擷取畫面 的圖片&#10;&#10;自動產生的描述"/>
          <p:cNvPicPr preferRelativeResize="0"/>
          <p:nvPr/>
        </p:nvPicPr>
        <p:blipFill rotWithShape="1">
          <a:blip r:embed="rId4">
            <a:alphaModFix/>
          </a:blip>
          <a:srcRect l="2845" r="2846"/>
          <a:stretch/>
        </p:blipFill>
        <p:spPr>
          <a:xfrm>
            <a:off x="4941941" y="286605"/>
            <a:ext cx="7250059" cy="599631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30"/>
          <p:cNvSpPr txBox="1">
            <a:spLocks noGrp="1"/>
          </p:cNvSpPr>
          <p:nvPr>
            <p:ph type="body" idx="4294967295"/>
          </p:nvPr>
        </p:nvSpPr>
        <p:spPr>
          <a:xfrm>
            <a:off x="1134359" y="1846264"/>
            <a:ext cx="10058400" cy="4022725"/>
          </a:xfrm>
          <a:prstGeom prst="rect">
            <a:avLst/>
          </a:prstGeom>
          <a:noFill/>
          <a:ln>
            <a:noFill/>
          </a:ln>
        </p:spPr>
        <p:txBody>
          <a:bodyPr spcFirstLastPara="1" wrap="square" lIns="0" tIns="45700" rIns="0" bIns="45700" anchor="t" anchorCtr="0">
            <a:noAutofit/>
          </a:bodyPr>
          <a:lstStyle/>
          <a:p>
            <a:pPr marL="228600" lvl="0" indent="-228600" algn="l" rtl="0">
              <a:lnSpc>
                <a:spcPct val="110000"/>
              </a:lnSpc>
              <a:spcBef>
                <a:spcPts val="0"/>
              </a:spcBef>
              <a:spcAft>
                <a:spcPts val="0"/>
              </a:spcAft>
              <a:buClr>
                <a:schemeClr val="accent1"/>
              </a:buClr>
              <a:buSzPts val="2800"/>
              <a:buFont typeface="Noto Sans Symbols"/>
              <a:buChar char="■"/>
            </a:pPr>
            <a:r>
              <a:rPr lang="zh-TW">
                <a:solidFill>
                  <a:schemeClr val="accent1"/>
                </a:solidFill>
              </a:rPr>
              <a:t> 醫材技術</a:t>
            </a:r>
            <a:endParaRPr>
              <a:solidFill>
                <a:schemeClr val="accent1"/>
              </a:solidFill>
            </a:endParaRPr>
          </a:p>
          <a:p>
            <a:pPr marL="228600" lvl="0" indent="-228600" algn="l" rtl="0">
              <a:lnSpc>
                <a:spcPct val="110000"/>
              </a:lnSpc>
              <a:spcBef>
                <a:spcPts val="1000"/>
              </a:spcBef>
              <a:spcAft>
                <a:spcPts val="0"/>
              </a:spcAft>
              <a:buClr>
                <a:schemeClr val="accent1"/>
              </a:buClr>
              <a:buSzPts val="2800"/>
              <a:buFont typeface="Noto Sans Symbols"/>
              <a:buChar char="■"/>
            </a:pPr>
            <a:r>
              <a:rPr lang="zh-TW">
                <a:solidFill>
                  <a:schemeClr val="accent1"/>
                </a:solidFill>
              </a:rPr>
              <a:t> 整合應用</a:t>
            </a:r>
            <a:endParaRPr>
              <a:solidFill>
                <a:schemeClr val="accent1"/>
              </a:solidFill>
            </a:endParaRPr>
          </a:p>
          <a:p>
            <a:pPr marL="228600" lvl="0" indent="-228600" algn="l" rtl="0">
              <a:lnSpc>
                <a:spcPct val="110000"/>
              </a:lnSpc>
              <a:spcBef>
                <a:spcPts val="1000"/>
              </a:spcBef>
              <a:spcAft>
                <a:spcPts val="0"/>
              </a:spcAft>
              <a:buClr>
                <a:schemeClr val="accent1"/>
              </a:buClr>
              <a:buSzPts val="2800"/>
              <a:buFont typeface="Noto Sans Symbols"/>
              <a:buChar char="■"/>
            </a:pPr>
            <a:r>
              <a:rPr lang="zh-TW">
                <a:solidFill>
                  <a:schemeClr val="accent1"/>
                </a:solidFill>
              </a:rPr>
              <a:t> 降低成本</a:t>
            </a:r>
            <a:endParaRPr>
              <a:solidFill>
                <a:schemeClr val="accent1"/>
              </a:solidFill>
            </a:endParaRPr>
          </a:p>
          <a:p>
            <a:pPr marL="228600" lvl="0" indent="-228600" algn="l" rtl="0">
              <a:lnSpc>
                <a:spcPct val="110000"/>
              </a:lnSpc>
              <a:spcBef>
                <a:spcPts val="1000"/>
              </a:spcBef>
              <a:spcAft>
                <a:spcPts val="0"/>
              </a:spcAft>
              <a:buClr>
                <a:schemeClr val="accent1"/>
              </a:buClr>
              <a:buSzPts val="2800"/>
              <a:buFont typeface="Noto Sans Symbols"/>
              <a:buChar char="■"/>
            </a:pPr>
            <a:r>
              <a:rPr lang="zh-TW">
                <a:solidFill>
                  <a:schemeClr val="accent1"/>
                </a:solidFill>
              </a:rPr>
              <a:t> 醫學模型</a:t>
            </a:r>
            <a:endParaRPr/>
          </a:p>
          <a:p>
            <a:pPr marL="228600" lvl="0" indent="-228600" algn="l" rtl="0">
              <a:lnSpc>
                <a:spcPct val="110000"/>
              </a:lnSpc>
              <a:spcBef>
                <a:spcPts val="1000"/>
              </a:spcBef>
              <a:spcAft>
                <a:spcPts val="0"/>
              </a:spcAft>
              <a:buClr>
                <a:schemeClr val="accent1"/>
              </a:buClr>
              <a:buSzPts val="2800"/>
              <a:buFont typeface="Noto Sans Symbols"/>
              <a:buChar char="■"/>
            </a:pPr>
            <a:r>
              <a:rPr lang="zh-TW">
                <a:solidFill>
                  <a:schemeClr val="accent1"/>
                </a:solidFill>
              </a:rPr>
              <a:t> 創新發明</a:t>
            </a:r>
            <a:endParaRPr>
              <a:solidFill>
                <a:schemeClr val="accent1"/>
              </a:solidFill>
            </a:endParaRPr>
          </a:p>
          <a:p>
            <a:pPr marL="228600" lvl="0" indent="-228600" algn="l" rtl="0">
              <a:lnSpc>
                <a:spcPct val="110000"/>
              </a:lnSpc>
              <a:spcBef>
                <a:spcPts val="1000"/>
              </a:spcBef>
              <a:spcAft>
                <a:spcPts val="0"/>
              </a:spcAft>
              <a:buClr>
                <a:schemeClr val="accent1"/>
              </a:buClr>
              <a:buSzPts val="2800"/>
              <a:buFont typeface="Noto Sans Symbols"/>
              <a:buChar char="■"/>
            </a:pPr>
            <a:r>
              <a:rPr lang="zh-TW">
                <a:solidFill>
                  <a:schemeClr val="accent1"/>
                </a:solidFill>
              </a:rPr>
              <a:t> 設計改良</a:t>
            </a:r>
            <a:endParaRPr>
              <a:solidFill>
                <a:schemeClr val="accent1"/>
              </a:solidFill>
            </a:endParaRPr>
          </a:p>
          <a:p>
            <a:pPr marL="228600" lvl="0" indent="-50800" algn="l" rtl="0">
              <a:lnSpc>
                <a:spcPct val="110000"/>
              </a:lnSpc>
              <a:spcBef>
                <a:spcPts val="1000"/>
              </a:spcBef>
              <a:spcAft>
                <a:spcPts val="0"/>
              </a:spcAft>
              <a:buClr>
                <a:schemeClr val="dk1"/>
              </a:buClr>
              <a:buSzPts val="2800"/>
              <a:buFont typeface="Noto Sans Symbols"/>
              <a:buNone/>
            </a:pPr>
            <a:endParaRPr>
              <a:solidFill>
                <a:schemeClr val="accent1"/>
              </a:solidFill>
            </a:endParaRPr>
          </a:p>
          <a:p>
            <a:pPr marL="0" lvl="0" indent="0" algn="l" rtl="0">
              <a:lnSpc>
                <a:spcPct val="110000"/>
              </a:lnSpc>
              <a:spcBef>
                <a:spcPts val="1000"/>
              </a:spcBef>
              <a:spcAft>
                <a:spcPts val="0"/>
              </a:spcAft>
              <a:buClr>
                <a:schemeClr val="dk1"/>
              </a:buClr>
              <a:buSzPts val="2800"/>
              <a:buNone/>
            </a:pPr>
            <a:endParaRPr>
              <a:solidFill>
                <a:schemeClr val="accent1"/>
              </a:solidFill>
            </a:endParaRPr>
          </a:p>
          <a:p>
            <a:pPr marL="457189" lvl="0" indent="-279389" algn="l" rtl="0">
              <a:lnSpc>
                <a:spcPct val="110000"/>
              </a:lnSpc>
              <a:spcBef>
                <a:spcPts val="1000"/>
              </a:spcBef>
              <a:spcAft>
                <a:spcPts val="0"/>
              </a:spcAft>
              <a:buClr>
                <a:schemeClr val="dk1"/>
              </a:buClr>
              <a:buSzPts val="2800"/>
              <a:buFont typeface="Calibri"/>
              <a:buNone/>
            </a:pPr>
            <a:endParaRPr>
              <a:solidFill>
                <a:schemeClr val="accent1"/>
              </a:solidFill>
            </a:endParaRPr>
          </a:p>
          <a:p>
            <a:pPr marL="457189" lvl="0" indent="-279389" algn="l" rtl="0">
              <a:lnSpc>
                <a:spcPct val="110000"/>
              </a:lnSpc>
              <a:spcBef>
                <a:spcPts val="1000"/>
              </a:spcBef>
              <a:spcAft>
                <a:spcPts val="0"/>
              </a:spcAft>
              <a:buClr>
                <a:schemeClr val="dk1"/>
              </a:buClr>
              <a:buSzPts val="2800"/>
              <a:buFont typeface="Calibri"/>
              <a:buNone/>
            </a:pPr>
            <a:endParaRPr>
              <a:solidFill>
                <a:schemeClr val="accent1"/>
              </a:solidFill>
            </a:endParaRPr>
          </a:p>
        </p:txBody>
      </p:sp>
      <p:sp>
        <p:nvSpPr>
          <p:cNvPr id="234" name="Google Shape;234;p30"/>
          <p:cNvSpPr txBox="1">
            <a:spLocks noGrp="1"/>
          </p:cNvSpPr>
          <p:nvPr>
            <p:ph type="title" idx="4294967295"/>
          </p:nvPr>
        </p:nvSpPr>
        <p:spPr>
          <a:xfrm>
            <a:off x="1134359" y="287339"/>
            <a:ext cx="10058400" cy="144938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F5496"/>
              </a:buClr>
              <a:buSzPts val="4400"/>
              <a:buFont typeface="Calibri"/>
              <a:buNone/>
            </a:pPr>
            <a:r>
              <a:rPr lang="zh-TW">
                <a:solidFill>
                  <a:srgbClr val="2F5496"/>
                </a:solidFill>
              </a:rPr>
              <a:t>其他臨床應用</a:t>
            </a:r>
            <a:endParaRPr/>
          </a:p>
        </p:txBody>
      </p:sp>
      <p:cxnSp>
        <p:nvCxnSpPr>
          <p:cNvPr id="235" name="Google Shape;235;p30"/>
          <p:cNvCxnSpPr/>
          <p:nvPr/>
        </p:nvCxnSpPr>
        <p:spPr>
          <a:xfrm>
            <a:off x="1125972" y="1736725"/>
            <a:ext cx="4961641" cy="0"/>
          </a:xfrm>
          <a:prstGeom prst="straightConnector1">
            <a:avLst/>
          </a:prstGeom>
          <a:noFill/>
          <a:ln w="9525" cap="flat" cmpd="sng">
            <a:solidFill>
              <a:srgbClr val="7F7F7F"/>
            </a:solidFill>
            <a:prstDash val="solid"/>
            <a:miter lim="800000"/>
            <a:headEnd type="none" w="sm" len="sm"/>
            <a:tailEnd type="none" w="sm" len="sm"/>
          </a:ln>
        </p:spPr>
      </p:cxnSp>
      <p:pic>
        <p:nvPicPr>
          <p:cNvPr id="236" name="Google Shape;236;p30" descr="一張含有 室內, 坐, 桌, 手提箱 的圖片&#10;&#10;自動產生的描述"/>
          <p:cNvPicPr preferRelativeResize="0"/>
          <p:nvPr/>
        </p:nvPicPr>
        <p:blipFill rotWithShape="1">
          <a:blip r:embed="rId3">
            <a:alphaModFix/>
          </a:blip>
          <a:srcRect l="13603" r="4519"/>
          <a:stretch/>
        </p:blipFill>
        <p:spPr>
          <a:xfrm>
            <a:off x="8359620" y="3722589"/>
            <a:ext cx="3561137" cy="2447473"/>
          </a:xfrm>
          <a:prstGeom prst="rect">
            <a:avLst/>
          </a:prstGeom>
          <a:noFill/>
          <a:ln>
            <a:noFill/>
          </a:ln>
        </p:spPr>
      </p:pic>
      <p:pic>
        <p:nvPicPr>
          <p:cNvPr id="237" name="Google Shape;237;p30" descr="一張含有 室內, 桌, 坐, 玩具 的圖片&#10;&#10;自動產生的描述"/>
          <p:cNvPicPr preferRelativeResize="0"/>
          <p:nvPr/>
        </p:nvPicPr>
        <p:blipFill rotWithShape="1">
          <a:blip r:embed="rId4">
            <a:alphaModFix/>
          </a:blip>
          <a:srcRect/>
          <a:stretch/>
        </p:blipFill>
        <p:spPr>
          <a:xfrm>
            <a:off x="4830608" y="3722589"/>
            <a:ext cx="3264769" cy="2447473"/>
          </a:xfrm>
          <a:prstGeom prst="rect">
            <a:avLst/>
          </a:prstGeom>
          <a:noFill/>
          <a:ln>
            <a:noFill/>
          </a:ln>
        </p:spPr>
      </p:pic>
      <p:pic>
        <p:nvPicPr>
          <p:cNvPr id="238" name="Google Shape;238;p30"/>
          <p:cNvPicPr preferRelativeResize="0"/>
          <p:nvPr/>
        </p:nvPicPr>
        <p:blipFill rotWithShape="1">
          <a:blip r:embed="rId5">
            <a:alphaModFix/>
          </a:blip>
          <a:srcRect l="13104" r="9840"/>
          <a:stretch/>
        </p:blipFill>
        <p:spPr>
          <a:xfrm>
            <a:off x="8359620" y="154969"/>
            <a:ext cx="3561137" cy="3269747"/>
          </a:xfrm>
          <a:prstGeom prst="rect">
            <a:avLst/>
          </a:prstGeom>
          <a:noFill/>
          <a:ln>
            <a:noFill/>
          </a:ln>
        </p:spPr>
      </p:pic>
      <p:sp>
        <p:nvSpPr>
          <p:cNvPr id="239" name="Google Shape;239;p30"/>
          <p:cNvSpPr/>
          <p:nvPr/>
        </p:nvSpPr>
        <p:spPr>
          <a:xfrm>
            <a:off x="4990033" y="844121"/>
            <a:ext cx="3129092" cy="273478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240" name="Google Shape;240;p30" descr="一張含有 塑膠, 牙刷, 藍色, 坐 的圖片&#10;&#10;自動產生的描述"/>
          <p:cNvPicPr preferRelativeResize="0"/>
          <p:nvPr/>
        </p:nvPicPr>
        <p:blipFill rotWithShape="1">
          <a:blip r:embed="rId6">
            <a:alphaModFix/>
          </a:blip>
          <a:srcRect/>
          <a:stretch/>
        </p:blipFill>
        <p:spPr>
          <a:xfrm>
            <a:off x="5033951" y="-62988"/>
            <a:ext cx="3041256" cy="405500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Microsoft JhengHei"/>
              <a:buNone/>
            </a:pPr>
            <a:r>
              <a:rPr lang="zh-TW" b="1">
                <a:latin typeface="Microsoft JhengHei"/>
                <a:ea typeface="Microsoft JhengHei"/>
                <a:cs typeface="Microsoft JhengHei"/>
                <a:sym typeface="Microsoft JhengHei"/>
              </a:rPr>
              <a:t>Design process</a:t>
            </a:r>
            <a:endParaRPr b="1">
              <a:latin typeface="Microsoft JhengHei"/>
              <a:ea typeface="Microsoft JhengHei"/>
              <a:cs typeface="Microsoft JhengHei"/>
              <a:sym typeface="Microsoft JhengHei"/>
            </a:endParaRPr>
          </a:p>
        </p:txBody>
      </p:sp>
      <p:pic>
        <p:nvPicPr>
          <p:cNvPr id="246" name="Google Shape;246;p31"/>
          <p:cNvPicPr preferRelativeResize="0"/>
          <p:nvPr/>
        </p:nvPicPr>
        <p:blipFill rotWithShape="1">
          <a:blip r:embed="rId3">
            <a:alphaModFix/>
          </a:blip>
          <a:srcRect/>
          <a:stretch/>
        </p:blipFill>
        <p:spPr>
          <a:xfrm>
            <a:off x="149392" y="1806575"/>
            <a:ext cx="11315700" cy="46863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52" name="Google Shape;252;p32"/>
          <p:cNvPicPr preferRelativeResize="0"/>
          <p:nvPr/>
        </p:nvPicPr>
        <p:blipFill rotWithShape="1">
          <a:blip r:embed="rId3">
            <a:alphaModFix/>
          </a:blip>
          <a:srcRect/>
          <a:stretch/>
        </p:blipFill>
        <p:spPr>
          <a:xfrm>
            <a:off x="117588" y="2506662"/>
            <a:ext cx="4351338" cy="4351338"/>
          </a:xfrm>
          <a:prstGeom prst="rect">
            <a:avLst/>
          </a:prstGeom>
          <a:noFill/>
          <a:ln>
            <a:noFill/>
          </a:ln>
        </p:spPr>
      </p:pic>
      <p:cxnSp>
        <p:nvCxnSpPr>
          <p:cNvPr id="253" name="Google Shape;253;p32"/>
          <p:cNvCxnSpPr/>
          <p:nvPr/>
        </p:nvCxnSpPr>
        <p:spPr>
          <a:xfrm rot="10800000" flipH="1">
            <a:off x="2388507" y="3919537"/>
            <a:ext cx="133350" cy="352425"/>
          </a:xfrm>
          <a:prstGeom prst="straightConnector1">
            <a:avLst/>
          </a:prstGeom>
          <a:noFill/>
          <a:ln w="28575" cap="flat" cmpd="sng">
            <a:solidFill>
              <a:schemeClr val="accent1"/>
            </a:solidFill>
            <a:prstDash val="solid"/>
            <a:miter lim="800000"/>
            <a:headEnd type="triangle" w="med" len="med"/>
            <a:tailEnd type="triangle" w="med" len="med"/>
          </a:ln>
        </p:spPr>
      </p:cxnSp>
      <p:sp>
        <p:nvSpPr>
          <p:cNvPr id="254" name="Google Shape;254;p32"/>
          <p:cNvSpPr txBox="1"/>
          <p:nvPr/>
        </p:nvSpPr>
        <p:spPr>
          <a:xfrm>
            <a:off x="2605243" y="3643312"/>
            <a:ext cx="59343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70C0"/>
              </a:buClr>
              <a:buSzPts val="1800"/>
              <a:buFont typeface="Calibri"/>
              <a:buNone/>
            </a:pPr>
            <a:r>
              <a:rPr lang="zh-TW" sz="1800">
                <a:solidFill>
                  <a:srgbClr val="0070C0"/>
                </a:solidFill>
                <a:latin typeface="Calibri"/>
                <a:ea typeface="Calibri"/>
                <a:cs typeface="Calibri"/>
                <a:sym typeface="Calibri"/>
              </a:rPr>
              <a:t>34.6</a:t>
            </a:r>
            <a:endParaRPr sz="1800">
              <a:solidFill>
                <a:srgbClr val="0070C0"/>
              </a:solidFill>
              <a:latin typeface="Calibri"/>
              <a:ea typeface="Calibri"/>
              <a:cs typeface="Calibri"/>
              <a:sym typeface="Calibri"/>
            </a:endParaRPr>
          </a:p>
        </p:txBody>
      </p:sp>
      <p:sp>
        <p:nvSpPr>
          <p:cNvPr id="255" name="Google Shape;255;p32"/>
          <p:cNvSpPr txBox="1"/>
          <p:nvPr/>
        </p:nvSpPr>
        <p:spPr>
          <a:xfrm>
            <a:off x="341597" y="1220772"/>
            <a:ext cx="6097554"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3200"/>
              <a:buFont typeface="Times New Roman"/>
              <a:buNone/>
            </a:pPr>
            <a:r>
              <a:rPr lang="zh-TW" sz="3200">
                <a:solidFill>
                  <a:schemeClr val="dk1"/>
                </a:solidFill>
                <a:latin typeface="Times New Roman"/>
                <a:ea typeface="Times New Roman"/>
                <a:cs typeface="Times New Roman"/>
                <a:sym typeface="Times New Roman"/>
              </a:rPr>
              <a:t> The sinotubular junction (STJ) measured 34.6 mm × 31.9 mm.</a:t>
            </a:r>
            <a:endParaRPr sz="3200">
              <a:solidFill>
                <a:schemeClr val="dk1"/>
              </a:solidFill>
              <a:latin typeface="Calibri"/>
              <a:ea typeface="Calibri"/>
              <a:cs typeface="Calibri"/>
              <a:sym typeface="Calibri"/>
            </a:endParaRPr>
          </a:p>
        </p:txBody>
      </p:sp>
      <p:pic>
        <p:nvPicPr>
          <p:cNvPr id="256" name="Google Shape;256;p32"/>
          <p:cNvPicPr preferRelativeResize="0"/>
          <p:nvPr/>
        </p:nvPicPr>
        <p:blipFill rotWithShape="1">
          <a:blip r:embed="rId4">
            <a:alphaModFix/>
          </a:blip>
          <a:srcRect/>
          <a:stretch/>
        </p:blipFill>
        <p:spPr>
          <a:xfrm>
            <a:off x="8846915" y="79228"/>
            <a:ext cx="2598544" cy="2323098"/>
          </a:xfrm>
          <a:prstGeom prst="rect">
            <a:avLst/>
          </a:prstGeom>
          <a:noFill/>
          <a:ln>
            <a:noFill/>
          </a:ln>
        </p:spPr>
      </p:pic>
      <p:pic>
        <p:nvPicPr>
          <p:cNvPr id="257" name="Google Shape;257;p32"/>
          <p:cNvPicPr preferRelativeResize="0"/>
          <p:nvPr/>
        </p:nvPicPr>
        <p:blipFill rotWithShape="1">
          <a:blip r:embed="rId5">
            <a:alphaModFix/>
          </a:blip>
          <a:srcRect/>
          <a:stretch/>
        </p:blipFill>
        <p:spPr>
          <a:xfrm>
            <a:off x="4640141" y="2506662"/>
            <a:ext cx="6805318" cy="4351338"/>
          </a:xfrm>
          <a:prstGeom prst="rect">
            <a:avLst/>
          </a:prstGeom>
          <a:noFill/>
          <a:ln>
            <a:noFill/>
          </a:ln>
        </p:spPr>
      </p:pic>
      <p:pic>
        <p:nvPicPr>
          <p:cNvPr id="258" name="Google Shape;258;p32"/>
          <p:cNvPicPr preferRelativeResize="0"/>
          <p:nvPr/>
        </p:nvPicPr>
        <p:blipFill rotWithShape="1">
          <a:blip r:embed="rId6">
            <a:alphaModFix/>
          </a:blip>
          <a:srcRect/>
          <a:stretch/>
        </p:blipFill>
        <p:spPr>
          <a:xfrm>
            <a:off x="10369550" y="5559425"/>
            <a:ext cx="609600" cy="609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8"/>
                                        </p:tgtEl>
                                        <p:attrNameLst>
                                          <p:attrName>style.visibility</p:attrName>
                                        </p:attrNameLst>
                                      </p:cBhvr>
                                      <p:to>
                                        <p:strVal val="visible"/>
                                      </p:to>
                                    </p:set>
                                    <p:animEffect transition="in" filter="fade">
                                      <p:cBhvr>
                                        <p:cTn id="7" dur="5000"/>
                                        <p:tgtEl>
                                          <p:spTgt spid="2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p15"/>
          <p:cNvPicPr preferRelativeResize="0"/>
          <p:nvPr/>
        </p:nvPicPr>
        <p:blipFill rotWithShape="1">
          <a:blip r:embed="rId3">
            <a:alphaModFix/>
          </a:blip>
          <a:srcRect/>
          <a:stretch/>
        </p:blipFill>
        <p:spPr>
          <a:xfrm>
            <a:off x="1569720" y="0"/>
            <a:ext cx="9052560" cy="6858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264" name="Google Shape;264;p33"/>
          <p:cNvPicPr preferRelativeResize="0"/>
          <p:nvPr/>
        </p:nvPicPr>
        <p:blipFill rotWithShape="1">
          <a:blip r:embed="rId3">
            <a:alphaModFix/>
          </a:blip>
          <a:srcRect/>
          <a:stretch/>
        </p:blipFill>
        <p:spPr>
          <a:xfrm>
            <a:off x="3110261" y="166803"/>
            <a:ext cx="5971478" cy="6524393"/>
          </a:xfrm>
          <a:prstGeom prst="rect">
            <a:avLst/>
          </a:prstGeom>
          <a:noFill/>
          <a:ln>
            <a:noFill/>
          </a:ln>
        </p:spPr>
      </p:pic>
      <p:sp>
        <p:nvSpPr>
          <p:cNvPr id="265" name="Google Shape;265;p33"/>
          <p:cNvSpPr txBox="1"/>
          <p:nvPr/>
        </p:nvSpPr>
        <p:spPr>
          <a:xfrm>
            <a:off x="980987" y="711581"/>
            <a:ext cx="106901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Times New Roman"/>
              <a:buNone/>
            </a:pPr>
            <a:r>
              <a:rPr lang="zh-TW" sz="2800" b="1">
                <a:solidFill>
                  <a:schemeClr val="dk1"/>
                </a:solidFill>
                <a:latin typeface="Times New Roman"/>
                <a:ea typeface="Times New Roman"/>
                <a:cs typeface="Times New Roman"/>
                <a:sym typeface="Times New Roman"/>
              </a:rPr>
              <a:t>Video</a:t>
            </a:r>
            <a:endParaRPr sz="2800" b="1">
              <a:solidFill>
                <a:schemeClr val="dk1"/>
              </a:solidFill>
              <a:latin typeface="Times New Roman"/>
              <a:ea typeface="Times New Roman"/>
              <a:cs typeface="Times New Roman"/>
              <a:sym typeface="Times New Roman"/>
            </a:endParaRPr>
          </a:p>
        </p:txBody>
      </p:sp>
      <p:pic>
        <p:nvPicPr>
          <p:cNvPr id="266" name="Google Shape;266;p33"/>
          <p:cNvPicPr preferRelativeResize="0"/>
          <p:nvPr/>
        </p:nvPicPr>
        <p:blipFill rotWithShape="1">
          <a:blip r:embed="rId4">
            <a:alphaModFix/>
          </a:blip>
          <a:srcRect/>
          <a:stretch/>
        </p:blipFill>
        <p:spPr>
          <a:xfrm>
            <a:off x="11198225" y="5835650"/>
            <a:ext cx="609600" cy="609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4"/>
                                        </p:tgtEl>
                                        <p:attrNameLst>
                                          <p:attrName>style.visibility</p:attrName>
                                        </p:attrNameLst>
                                      </p:cBhvr>
                                      <p:to>
                                        <p:strVal val="visible"/>
                                      </p:to>
                                    </p:set>
                                    <p:animEffect transition="in" filter="fade">
                                      <p:cBhvr>
                                        <p:cTn id="7" dur="5000"/>
                                        <p:tgtEl>
                                          <p:spTgt spid="264"/>
                                        </p:tgtEl>
                                      </p:cBhvr>
                                    </p:animEffect>
                                  </p:childTnLst>
                                </p:cTn>
                              </p:par>
                              <p:par>
                                <p:cTn id="8" presetID="10" presetClass="entr" presetSubtype="0" fill="hold" nodeType="withEffect">
                                  <p:stCondLst>
                                    <p:cond delay="0"/>
                                  </p:stCondLst>
                                  <p:childTnLst>
                                    <p:set>
                                      <p:cBhvr>
                                        <p:cTn id="9" dur="1" fill="hold">
                                          <p:stCondLst>
                                            <p:cond delay="0"/>
                                          </p:stCondLst>
                                        </p:cTn>
                                        <p:tgtEl>
                                          <p:spTgt spid="266"/>
                                        </p:tgtEl>
                                        <p:attrNameLst>
                                          <p:attrName>style.visibility</p:attrName>
                                        </p:attrNameLst>
                                      </p:cBhvr>
                                      <p:to>
                                        <p:strVal val="visible"/>
                                      </p:to>
                                    </p:set>
                                    <p:animEffect transition="in" filter="fade">
                                      <p:cBhvr>
                                        <p:cTn id="10" dur="5000"/>
                                        <p:tgtEl>
                                          <p:spTgt spid="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272" name="Google Shape;272;p34" descr="一張含有 室內, 紫色, 浴室 的圖片&#10;&#10;自動產生的描述"/>
          <p:cNvPicPr preferRelativeResize="0"/>
          <p:nvPr/>
        </p:nvPicPr>
        <p:blipFill rotWithShape="1">
          <a:blip r:embed="rId3">
            <a:alphaModFix/>
          </a:blip>
          <a:srcRect/>
          <a:stretch/>
        </p:blipFill>
        <p:spPr>
          <a:xfrm>
            <a:off x="3816736" y="3860198"/>
            <a:ext cx="3071813" cy="2303859"/>
          </a:xfrm>
          <a:prstGeom prst="rect">
            <a:avLst/>
          </a:prstGeom>
          <a:noFill/>
          <a:ln w="28575" cap="flat" cmpd="sng">
            <a:solidFill>
              <a:schemeClr val="dk1"/>
            </a:solidFill>
            <a:prstDash val="solid"/>
            <a:round/>
            <a:headEnd type="none" w="sm" len="sm"/>
            <a:tailEnd type="none" w="sm" len="sm"/>
          </a:ln>
        </p:spPr>
      </p:pic>
      <p:pic>
        <p:nvPicPr>
          <p:cNvPr id="273" name="Google Shape;273;p34" descr="一張含有 室內, 架 的圖片&#10;&#10;自動產生的描述"/>
          <p:cNvPicPr preferRelativeResize="0"/>
          <p:nvPr/>
        </p:nvPicPr>
        <p:blipFill rotWithShape="1">
          <a:blip r:embed="rId4">
            <a:alphaModFix/>
          </a:blip>
          <a:srcRect l="20372" r="12438"/>
          <a:stretch/>
        </p:blipFill>
        <p:spPr>
          <a:xfrm rot="5400000">
            <a:off x="7062570" y="3726253"/>
            <a:ext cx="2303859" cy="2571750"/>
          </a:xfrm>
          <a:prstGeom prst="rect">
            <a:avLst/>
          </a:prstGeom>
          <a:noFill/>
          <a:ln w="28575" cap="flat" cmpd="sng">
            <a:solidFill>
              <a:schemeClr val="dk1"/>
            </a:solidFill>
            <a:prstDash val="solid"/>
            <a:round/>
            <a:headEnd type="none" w="sm" len="sm"/>
            <a:tailEnd type="none" w="sm" len="sm"/>
          </a:ln>
        </p:spPr>
      </p:pic>
      <p:pic>
        <p:nvPicPr>
          <p:cNvPr id="274" name="Google Shape;274;p34"/>
          <p:cNvPicPr preferRelativeResize="0"/>
          <p:nvPr/>
        </p:nvPicPr>
        <p:blipFill rotWithShape="1">
          <a:blip r:embed="rId5">
            <a:alphaModFix/>
          </a:blip>
          <a:srcRect l="11834" t="2797" r="8704" b="2797"/>
          <a:stretch/>
        </p:blipFill>
        <p:spPr>
          <a:xfrm>
            <a:off x="9500375" y="3860139"/>
            <a:ext cx="1939150" cy="2303859"/>
          </a:xfrm>
          <a:prstGeom prst="rect">
            <a:avLst/>
          </a:prstGeom>
          <a:solidFill>
            <a:srgbClr val="4184B6"/>
          </a:solidFill>
          <a:ln w="28575" cap="flat" cmpd="sng">
            <a:solidFill>
              <a:schemeClr val="dk1"/>
            </a:solidFill>
            <a:prstDash val="solid"/>
            <a:round/>
            <a:headEnd type="none" w="sm" len="sm"/>
            <a:tailEnd type="none" w="sm" len="sm"/>
          </a:ln>
        </p:spPr>
      </p:pic>
      <p:pic>
        <p:nvPicPr>
          <p:cNvPr id="275" name="Google Shape;275;p34"/>
          <p:cNvPicPr preferRelativeResize="0"/>
          <p:nvPr/>
        </p:nvPicPr>
        <p:blipFill rotWithShape="1">
          <a:blip r:embed="rId6">
            <a:alphaModFix/>
          </a:blip>
          <a:srcRect l="20819"/>
          <a:stretch/>
        </p:blipFill>
        <p:spPr>
          <a:xfrm>
            <a:off x="773092" y="3860198"/>
            <a:ext cx="3004384" cy="2303859"/>
          </a:xfrm>
          <a:prstGeom prst="rect">
            <a:avLst/>
          </a:prstGeom>
          <a:noFill/>
          <a:ln w="28575" cap="flat" cmpd="sng">
            <a:solidFill>
              <a:schemeClr val="dk1"/>
            </a:solidFill>
            <a:prstDash val="solid"/>
            <a:round/>
            <a:headEnd type="none" w="sm" len="sm"/>
            <a:tailEnd type="none" w="sm" len="sm"/>
          </a:ln>
        </p:spPr>
      </p:pic>
      <p:pic>
        <p:nvPicPr>
          <p:cNvPr id="276" name="Google Shape;276;p34"/>
          <p:cNvPicPr preferRelativeResize="0"/>
          <p:nvPr/>
        </p:nvPicPr>
        <p:blipFill rotWithShape="1">
          <a:blip r:embed="rId7">
            <a:alphaModFix/>
          </a:blip>
          <a:srcRect l="21477" t="4039" r="32159" b="2466"/>
          <a:stretch/>
        </p:blipFill>
        <p:spPr>
          <a:xfrm>
            <a:off x="771416" y="776640"/>
            <a:ext cx="2797778" cy="3054926"/>
          </a:xfrm>
          <a:prstGeom prst="rect">
            <a:avLst/>
          </a:prstGeom>
          <a:noFill/>
          <a:ln w="28575" cap="flat" cmpd="sng">
            <a:solidFill>
              <a:schemeClr val="dk1"/>
            </a:solidFill>
            <a:prstDash val="solid"/>
            <a:round/>
            <a:headEnd type="none" w="sm" len="sm"/>
            <a:tailEnd type="none" w="sm" len="sm"/>
          </a:ln>
        </p:spPr>
      </p:pic>
      <p:pic>
        <p:nvPicPr>
          <p:cNvPr id="277" name="Google Shape;277;p34"/>
          <p:cNvPicPr preferRelativeResize="0"/>
          <p:nvPr/>
        </p:nvPicPr>
        <p:blipFill rotWithShape="1">
          <a:blip r:embed="rId8">
            <a:alphaModFix/>
          </a:blip>
          <a:srcRect/>
          <a:stretch/>
        </p:blipFill>
        <p:spPr>
          <a:xfrm>
            <a:off x="3569194" y="776639"/>
            <a:ext cx="5631508" cy="3054925"/>
          </a:xfrm>
          <a:prstGeom prst="rect">
            <a:avLst/>
          </a:prstGeom>
          <a:noFill/>
          <a:ln w="28575" cap="flat" cmpd="sng">
            <a:solidFill>
              <a:schemeClr val="dk1"/>
            </a:solidFill>
            <a:prstDash val="solid"/>
            <a:round/>
            <a:headEnd type="none" w="sm" len="sm"/>
            <a:tailEnd type="none" w="sm" len="sm"/>
          </a:ln>
        </p:spPr>
      </p:pic>
      <p:pic>
        <p:nvPicPr>
          <p:cNvPr id="278" name="Google Shape;278;p34"/>
          <p:cNvPicPr preferRelativeResize="0"/>
          <p:nvPr/>
        </p:nvPicPr>
        <p:blipFill rotWithShape="1">
          <a:blip r:embed="rId9">
            <a:alphaModFix/>
          </a:blip>
          <a:srcRect l="23154" r="37286"/>
          <a:stretch/>
        </p:blipFill>
        <p:spPr>
          <a:xfrm>
            <a:off x="9200703" y="778325"/>
            <a:ext cx="2238822" cy="3053239"/>
          </a:xfrm>
          <a:prstGeom prst="rect">
            <a:avLst/>
          </a:prstGeom>
          <a:noFill/>
          <a:ln w="28575" cap="flat" cmpd="sng">
            <a:solidFill>
              <a:schemeClr val="dk1"/>
            </a:solidFill>
            <a:prstDash val="solid"/>
            <a:round/>
            <a:headEnd type="none" w="sm" len="sm"/>
            <a:tailEnd type="none" w="sm" len="sm"/>
          </a:ln>
        </p:spPr>
      </p:pic>
      <p:sp>
        <p:nvSpPr>
          <p:cNvPr id="279" name="Google Shape;279;p34"/>
          <p:cNvSpPr/>
          <p:nvPr/>
        </p:nvSpPr>
        <p:spPr>
          <a:xfrm>
            <a:off x="9200702" y="776639"/>
            <a:ext cx="345056" cy="353683"/>
          </a:xfrm>
          <a:prstGeom prst="rect">
            <a:avLst/>
          </a:prstGeom>
          <a:solidFill>
            <a:schemeClr val="dk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zh-TW" sz="1800" b="1">
                <a:solidFill>
                  <a:schemeClr val="lt1"/>
                </a:solidFill>
                <a:latin typeface="Calibri"/>
                <a:ea typeface="Calibri"/>
                <a:cs typeface="Calibri"/>
                <a:sym typeface="Calibri"/>
              </a:rPr>
              <a:t>E</a:t>
            </a:r>
            <a:endParaRPr sz="1800" b="1">
              <a:solidFill>
                <a:schemeClr val="lt1"/>
              </a:solidFill>
              <a:latin typeface="Calibri"/>
              <a:ea typeface="Calibri"/>
              <a:cs typeface="Calibri"/>
              <a:sym typeface="Calibri"/>
            </a:endParaRPr>
          </a:p>
        </p:txBody>
      </p:sp>
      <p:sp>
        <p:nvSpPr>
          <p:cNvPr id="280" name="Google Shape;280;p34"/>
          <p:cNvSpPr/>
          <p:nvPr/>
        </p:nvSpPr>
        <p:spPr>
          <a:xfrm>
            <a:off x="3816736" y="3860139"/>
            <a:ext cx="345056" cy="353683"/>
          </a:xfrm>
          <a:prstGeom prst="rect">
            <a:avLst/>
          </a:prstGeom>
          <a:solidFill>
            <a:schemeClr val="dk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zh-TW" sz="1800" b="1">
                <a:solidFill>
                  <a:schemeClr val="lt1"/>
                </a:solidFill>
                <a:latin typeface="Calibri"/>
                <a:ea typeface="Calibri"/>
                <a:cs typeface="Calibri"/>
                <a:sym typeface="Calibri"/>
              </a:rPr>
              <a:t>D</a:t>
            </a:r>
            <a:endParaRPr sz="1800" b="1">
              <a:solidFill>
                <a:schemeClr val="lt1"/>
              </a:solidFill>
              <a:latin typeface="Calibri"/>
              <a:ea typeface="Calibri"/>
              <a:cs typeface="Calibri"/>
              <a:sym typeface="Calibri"/>
            </a:endParaRPr>
          </a:p>
        </p:txBody>
      </p:sp>
      <p:sp>
        <p:nvSpPr>
          <p:cNvPr id="281" name="Google Shape;281;p34"/>
          <p:cNvSpPr/>
          <p:nvPr/>
        </p:nvSpPr>
        <p:spPr>
          <a:xfrm>
            <a:off x="748214" y="776639"/>
            <a:ext cx="345056" cy="353683"/>
          </a:xfrm>
          <a:prstGeom prst="rect">
            <a:avLst/>
          </a:prstGeom>
          <a:solidFill>
            <a:schemeClr val="dk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zh-TW" sz="1800" b="1">
                <a:solidFill>
                  <a:schemeClr val="lt1"/>
                </a:solidFill>
                <a:latin typeface="Calibri"/>
                <a:ea typeface="Calibri"/>
                <a:cs typeface="Calibri"/>
                <a:sym typeface="Calibri"/>
              </a:rPr>
              <a:t>A</a:t>
            </a:r>
            <a:endParaRPr sz="1800" b="1">
              <a:solidFill>
                <a:schemeClr val="lt1"/>
              </a:solidFill>
              <a:latin typeface="Calibri"/>
              <a:ea typeface="Calibri"/>
              <a:cs typeface="Calibri"/>
              <a:sym typeface="Calibri"/>
            </a:endParaRPr>
          </a:p>
        </p:txBody>
      </p:sp>
      <p:sp>
        <p:nvSpPr>
          <p:cNvPr id="282" name="Google Shape;282;p34"/>
          <p:cNvSpPr/>
          <p:nvPr/>
        </p:nvSpPr>
        <p:spPr>
          <a:xfrm>
            <a:off x="3563968" y="776639"/>
            <a:ext cx="345056" cy="353683"/>
          </a:xfrm>
          <a:prstGeom prst="rect">
            <a:avLst/>
          </a:prstGeom>
          <a:solidFill>
            <a:schemeClr val="dk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zh-TW" sz="1800" b="1">
                <a:solidFill>
                  <a:schemeClr val="lt1"/>
                </a:solidFill>
                <a:latin typeface="Calibri"/>
                <a:ea typeface="Calibri"/>
                <a:cs typeface="Calibri"/>
                <a:sym typeface="Calibri"/>
              </a:rPr>
              <a:t>C</a:t>
            </a:r>
            <a:endParaRPr sz="1800" b="1">
              <a:solidFill>
                <a:schemeClr val="lt1"/>
              </a:solidFill>
              <a:latin typeface="Calibri"/>
              <a:ea typeface="Calibri"/>
              <a:cs typeface="Calibri"/>
              <a:sym typeface="Calibri"/>
            </a:endParaRPr>
          </a:p>
        </p:txBody>
      </p:sp>
      <p:sp>
        <p:nvSpPr>
          <p:cNvPr id="283" name="Google Shape;283;p34"/>
          <p:cNvSpPr/>
          <p:nvPr/>
        </p:nvSpPr>
        <p:spPr>
          <a:xfrm>
            <a:off x="771416" y="3860139"/>
            <a:ext cx="345056" cy="353683"/>
          </a:xfrm>
          <a:prstGeom prst="rect">
            <a:avLst/>
          </a:prstGeom>
          <a:solidFill>
            <a:schemeClr val="dk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zh-TW" sz="1800" b="1">
                <a:solidFill>
                  <a:schemeClr val="lt1"/>
                </a:solidFill>
                <a:latin typeface="Calibri"/>
                <a:ea typeface="Calibri"/>
                <a:cs typeface="Calibri"/>
                <a:sym typeface="Calibri"/>
              </a:rPr>
              <a:t>B</a:t>
            </a:r>
            <a:endParaRPr sz="1800" b="1">
              <a:solidFill>
                <a:schemeClr val="lt1"/>
              </a:solidFill>
              <a:latin typeface="Calibri"/>
              <a:ea typeface="Calibri"/>
              <a:cs typeface="Calibri"/>
              <a:sym typeface="Calibri"/>
            </a:endParaRPr>
          </a:p>
        </p:txBody>
      </p:sp>
      <p:sp>
        <p:nvSpPr>
          <p:cNvPr id="284" name="Google Shape;284;p34"/>
          <p:cNvSpPr/>
          <p:nvPr/>
        </p:nvSpPr>
        <p:spPr>
          <a:xfrm>
            <a:off x="9500375" y="3860139"/>
            <a:ext cx="345056" cy="353683"/>
          </a:xfrm>
          <a:prstGeom prst="rect">
            <a:avLst/>
          </a:prstGeom>
          <a:solidFill>
            <a:schemeClr val="dk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zh-TW" sz="1800" b="1">
                <a:solidFill>
                  <a:schemeClr val="lt1"/>
                </a:solidFill>
                <a:latin typeface="Calibri"/>
                <a:ea typeface="Calibri"/>
                <a:cs typeface="Calibri"/>
                <a:sym typeface="Calibri"/>
              </a:rPr>
              <a:t>G</a:t>
            </a:r>
            <a:endParaRPr sz="1800" b="1">
              <a:solidFill>
                <a:schemeClr val="lt1"/>
              </a:solidFill>
              <a:latin typeface="Calibri"/>
              <a:ea typeface="Calibri"/>
              <a:cs typeface="Calibri"/>
              <a:sym typeface="Calibri"/>
            </a:endParaRPr>
          </a:p>
        </p:txBody>
      </p:sp>
      <p:sp>
        <p:nvSpPr>
          <p:cNvPr id="285" name="Google Shape;285;p34"/>
          <p:cNvSpPr/>
          <p:nvPr/>
        </p:nvSpPr>
        <p:spPr>
          <a:xfrm>
            <a:off x="6904937" y="3860139"/>
            <a:ext cx="345056" cy="353683"/>
          </a:xfrm>
          <a:prstGeom prst="rect">
            <a:avLst/>
          </a:prstGeom>
          <a:solidFill>
            <a:schemeClr val="dk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zh-TW" sz="1800" b="1">
                <a:solidFill>
                  <a:schemeClr val="lt1"/>
                </a:solidFill>
                <a:latin typeface="Calibri"/>
                <a:ea typeface="Calibri"/>
                <a:cs typeface="Calibri"/>
                <a:sym typeface="Calibri"/>
              </a:rPr>
              <a:t>F</a:t>
            </a:r>
            <a:endParaRPr sz="1800" b="1">
              <a:solidFill>
                <a:schemeClr val="lt1"/>
              </a:solidFill>
              <a:latin typeface="Calibri"/>
              <a:ea typeface="Calibri"/>
              <a:cs typeface="Calibri"/>
              <a:sym typeface="Calibri"/>
            </a:endParaRPr>
          </a:p>
        </p:txBody>
      </p:sp>
      <p:pic>
        <p:nvPicPr>
          <p:cNvPr id="286" name="Google Shape;286;p34"/>
          <p:cNvPicPr preferRelativeResize="0"/>
          <p:nvPr/>
        </p:nvPicPr>
        <p:blipFill rotWithShape="1">
          <a:blip r:embed="rId10">
            <a:alphaModFix/>
          </a:blip>
          <a:srcRect/>
          <a:stretch/>
        </p:blipFill>
        <p:spPr>
          <a:xfrm>
            <a:off x="11418908" y="6073775"/>
            <a:ext cx="609600" cy="609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6"/>
                                        </p:tgtEl>
                                        <p:attrNameLst>
                                          <p:attrName>style.visibility</p:attrName>
                                        </p:attrNameLst>
                                      </p:cBhvr>
                                      <p:to>
                                        <p:strVal val="visible"/>
                                      </p:to>
                                    </p:set>
                                    <p:animEffect transition="in" filter="fade">
                                      <p:cBhvr>
                                        <p:cTn id="7" dur="5000"/>
                                        <p:tgtEl>
                                          <p:spTgt spid="2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35"/>
          <p:cNvSpPr/>
          <p:nvPr/>
        </p:nvSpPr>
        <p:spPr>
          <a:xfrm>
            <a:off x="1065253" y="3808244"/>
            <a:ext cx="2571753" cy="2579258"/>
          </a:xfrm>
          <a:prstGeom prst="rect">
            <a:avLst/>
          </a:prstGeom>
          <a:solidFill>
            <a:srgbClr val="377AAE"/>
          </a:solidFill>
          <a:ln w="28575"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pic>
        <p:nvPicPr>
          <p:cNvPr id="293" name="Google Shape;293;p35"/>
          <p:cNvPicPr preferRelativeResize="0"/>
          <p:nvPr/>
        </p:nvPicPr>
        <p:blipFill rotWithShape="1">
          <a:blip r:embed="rId3">
            <a:alphaModFix/>
          </a:blip>
          <a:srcRect l="20848" t="6711" r="29554" b="6314"/>
          <a:stretch/>
        </p:blipFill>
        <p:spPr>
          <a:xfrm rot="10800000">
            <a:off x="3656159" y="1370517"/>
            <a:ext cx="2571752" cy="5016987"/>
          </a:xfrm>
          <a:prstGeom prst="rect">
            <a:avLst/>
          </a:prstGeom>
          <a:noFill/>
          <a:ln w="28575" cap="flat" cmpd="sng">
            <a:solidFill>
              <a:schemeClr val="dk1"/>
            </a:solidFill>
            <a:prstDash val="solid"/>
            <a:round/>
            <a:headEnd type="none" w="sm" len="sm"/>
            <a:tailEnd type="none" w="sm" len="sm"/>
          </a:ln>
        </p:spPr>
      </p:pic>
      <p:pic>
        <p:nvPicPr>
          <p:cNvPr id="294" name="Google Shape;294;p35" descr="一張含有 藍色, 布 的圖片&#10;&#10;自動產生的描述"/>
          <p:cNvPicPr preferRelativeResize="0"/>
          <p:nvPr/>
        </p:nvPicPr>
        <p:blipFill rotWithShape="1">
          <a:blip r:embed="rId4">
            <a:alphaModFix/>
          </a:blip>
          <a:srcRect l="18154" r="15302"/>
          <a:stretch/>
        </p:blipFill>
        <p:spPr>
          <a:xfrm rot="10800000">
            <a:off x="6227911" y="1370517"/>
            <a:ext cx="2502774" cy="5016988"/>
          </a:xfrm>
          <a:prstGeom prst="rect">
            <a:avLst/>
          </a:prstGeom>
          <a:noFill/>
          <a:ln w="28575" cap="flat" cmpd="sng">
            <a:solidFill>
              <a:schemeClr val="dk1"/>
            </a:solidFill>
            <a:prstDash val="solid"/>
            <a:round/>
            <a:headEnd type="none" w="sm" len="sm"/>
            <a:tailEnd type="none" w="sm" len="sm"/>
          </a:ln>
        </p:spPr>
      </p:pic>
      <p:pic>
        <p:nvPicPr>
          <p:cNvPr id="295" name="Google Shape;295;p35" descr="一張含有 地圖 的圖片&#10;&#10;自動產生的描述"/>
          <p:cNvPicPr preferRelativeResize="0"/>
          <p:nvPr/>
        </p:nvPicPr>
        <p:blipFill rotWithShape="1">
          <a:blip r:embed="rId5">
            <a:alphaModFix/>
          </a:blip>
          <a:srcRect l="20522" r="18867"/>
          <a:stretch/>
        </p:blipFill>
        <p:spPr>
          <a:xfrm rot="10800000">
            <a:off x="8784509" y="1370515"/>
            <a:ext cx="2279597" cy="5016987"/>
          </a:xfrm>
          <a:prstGeom prst="rect">
            <a:avLst/>
          </a:prstGeom>
          <a:noFill/>
          <a:ln w="28575" cap="flat" cmpd="sng">
            <a:solidFill>
              <a:schemeClr val="dk1"/>
            </a:solidFill>
            <a:prstDash val="solid"/>
            <a:round/>
            <a:headEnd type="none" w="sm" len="sm"/>
            <a:tailEnd type="none" w="sm" len="sm"/>
          </a:ln>
        </p:spPr>
      </p:pic>
      <p:pic>
        <p:nvPicPr>
          <p:cNvPr id="296" name="Google Shape;296;p35"/>
          <p:cNvPicPr preferRelativeResize="0"/>
          <p:nvPr/>
        </p:nvPicPr>
        <p:blipFill rotWithShape="1">
          <a:blip r:embed="rId6">
            <a:alphaModFix/>
          </a:blip>
          <a:srcRect/>
          <a:stretch/>
        </p:blipFill>
        <p:spPr>
          <a:xfrm>
            <a:off x="1073015" y="1359481"/>
            <a:ext cx="2556231" cy="2435714"/>
          </a:xfrm>
          <a:prstGeom prst="rect">
            <a:avLst/>
          </a:prstGeom>
          <a:noFill/>
          <a:ln w="28575" cap="flat" cmpd="sng">
            <a:solidFill>
              <a:schemeClr val="dk1"/>
            </a:solidFill>
            <a:prstDash val="solid"/>
            <a:round/>
            <a:headEnd type="none" w="sm" len="sm"/>
            <a:tailEnd type="none" w="sm" len="sm"/>
          </a:ln>
        </p:spPr>
      </p:pic>
      <p:sp>
        <p:nvSpPr>
          <p:cNvPr id="297" name="Google Shape;297;p35"/>
          <p:cNvSpPr/>
          <p:nvPr/>
        </p:nvSpPr>
        <p:spPr>
          <a:xfrm>
            <a:off x="1062004" y="1346432"/>
            <a:ext cx="345056" cy="353683"/>
          </a:xfrm>
          <a:prstGeom prst="rect">
            <a:avLst/>
          </a:prstGeom>
          <a:solidFill>
            <a:schemeClr val="dk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zh-TW" sz="1800" b="1">
                <a:solidFill>
                  <a:schemeClr val="lt1"/>
                </a:solidFill>
                <a:latin typeface="Calibri"/>
                <a:ea typeface="Calibri"/>
                <a:cs typeface="Calibri"/>
                <a:sym typeface="Calibri"/>
              </a:rPr>
              <a:t>A</a:t>
            </a:r>
            <a:endParaRPr sz="1800" b="1">
              <a:solidFill>
                <a:schemeClr val="lt1"/>
              </a:solidFill>
              <a:latin typeface="Calibri"/>
              <a:ea typeface="Calibri"/>
              <a:cs typeface="Calibri"/>
              <a:sym typeface="Calibri"/>
            </a:endParaRPr>
          </a:p>
        </p:txBody>
      </p:sp>
      <p:sp>
        <p:nvSpPr>
          <p:cNvPr id="298" name="Google Shape;298;p35"/>
          <p:cNvSpPr/>
          <p:nvPr/>
        </p:nvSpPr>
        <p:spPr>
          <a:xfrm>
            <a:off x="8775862" y="1346432"/>
            <a:ext cx="345056" cy="353683"/>
          </a:xfrm>
          <a:prstGeom prst="rect">
            <a:avLst/>
          </a:prstGeom>
          <a:solidFill>
            <a:schemeClr val="dk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zh-TW" sz="1800" b="1">
                <a:solidFill>
                  <a:schemeClr val="lt1"/>
                </a:solidFill>
                <a:latin typeface="Calibri"/>
                <a:ea typeface="Calibri"/>
                <a:cs typeface="Calibri"/>
                <a:sym typeface="Calibri"/>
              </a:rPr>
              <a:t>E</a:t>
            </a:r>
            <a:endParaRPr sz="1800" b="1">
              <a:solidFill>
                <a:schemeClr val="lt1"/>
              </a:solidFill>
              <a:latin typeface="Calibri"/>
              <a:ea typeface="Calibri"/>
              <a:cs typeface="Calibri"/>
              <a:sym typeface="Calibri"/>
            </a:endParaRPr>
          </a:p>
        </p:txBody>
      </p:sp>
      <p:sp>
        <p:nvSpPr>
          <p:cNvPr id="299" name="Google Shape;299;p35"/>
          <p:cNvSpPr/>
          <p:nvPr/>
        </p:nvSpPr>
        <p:spPr>
          <a:xfrm>
            <a:off x="6227911" y="1346432"/>
            <a:ext cx="345056" cy="353683"/>
          </a:xfrm>
          <a:prstGeom prst="rect">
            <a:avLst/>
          </a:prstGeom>
          <a:solidFill>
            <a:schemeClr val="dk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zh-TW" sz="1800" b="1">
                <a:solidFill>
                  <a:schemeClr val="lt1"/>
                </a:solidFill>
                <a:latin typeface="Calibri"/>
                <a:ea typeface="Calibri"/>
                <a:cs typeface="Calibri"/>
                <a:sym typeface="Calibri"/>
              </a:rPr>
              <a:t>D</a:t>
            </a:r>
            <a:endParaRPr sz="1800" b="1">
              <a:solidFill>
                <a:schemeClr val="lt1"/>
              </a:solidFill>
              <a:latin typeface="Calibri"/>
              <a:ea typeface="Calibri"/>
              <a:cs typeface="Calibri"/>
              <a:sym typeface="Calibri"/>
            </a:endParaRPr>
          </a:p>
        </p:txBody>
      </p:sp>
      <p:sp>
        <p:nvSpPr>
          <p:cNvPr id="300" name="Google Shape;300;p35"/>
          <p:cNvSpPr/>
          <p:nvPr/>
        </p:nvSpPr>
        <p:spPr>
          <a:xfrm>
            <a:off x="3656158" y="1346433"/>
            <a:ext cx="345056" cy="353683"/>
          </a:xfrm>
          <a:prstGeom prst="rect">
            <a:avLst/>
          </a:prstGeom>
          <a:solidFill>
            <a:schemeClr val="dk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zh-TW" sz="1800" b="1">
                <a:solidFill>
                  <a:schemeClr val="lt1"/>
                </a:solidFill>
                <a:latin typeface="Calibri"/>
                <a:ea typeface="Calibri"/>
                <a:cs typeface="Calibri"/>
                <a:sym typeface="Calibri"/>
              </a:rPr>
              <a:t>C</a:t>
            </a:r>
            <a:endParaRPr sz="1800" b="1">
              <a:solidFill>
                <a:schemeClr val="lt1"/>
              </a:solidFill>
              <a:latin typeface="Calibri"/>
              <a:ea typeface="Calibri"/>
              <a:cs typeface="Calibri"/>
              <a:sym typeface="Calibri"/>
            </a:endParaRPr>
          </a:p>
        </p:txBody>
      </p:sp>
      <p:sp>
        <p:nvSpPr>
          <p:cNvPr id="301" name="Google Shape;301;p35"/>
          <p:cNvSpPr/>
          <p:nvPr/>
        </p:nvSpPr>
        <p:spPr>
          <a:xfrm>
            <a:off x="1062004" y="3818468"/>
            <a:ext cx="345056" cy="353683"/>
          </a:xfrm>
          <a:prstGeom prst="rect">
            <a:avLst/>
          </a:prstGeom>
          <a:solidFill>
            <a:schemeClr val="dk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zh-TW" sz="1800" b="1">
                <a:solidFill>
                  <a:schemeClr val="lt1"/>
                </a:solidFill>
                <a:latin typeface="Calibri"/>
                <a:ea typeface="Calibri"/>
                <a:cs typeface="Calibri"/>
                <a:sym typeface="Calibri"/>
              </a:rPr>
              <a:t>B</a:t>
            </a:r>
            <a:endParaRPr sz="1800" b="1">
              <a:solidFill>
                <a:schemeClr val="lt1"/>
              </a:solidFill>
              <a:latin typeface="Calibri"/>
              <a:ea typeface="Calibri"/>
              <a:cs typeface="Calibri"/>
              <a:sym typeface="Calibri"/>
            </a:endParaRPr>
          </a:p>
        </p:txBody>
      </p:sp>
      <p:pic>
        <p:nvPicPr>
          <p:cNvPr id="302" name="Google Shape;302;p35"/>
          <p:cNvPicPr preferRelativeResize="0"/>
          <p:nvPr/>
        </p:nvPicPr>
        <p:blipFill rotWithShape="1">
          <a:blip r:embed="rId7">
            <a:alphaModFix/>
          </a:blip>
          <a:srcRect/>
          <a:stretch/>
        </p:blipFill>
        <p:spPr>
          <a:xfrm>
            <a:off x="812463" y="4274223"/>
            <a:ext cx="1800848" cy="1834366"/>
          </a:xfrm>
          <a:prstGeom prst="rect">
            <a:avLst/>
          </a:prstGeom>
          <a:noFill/>
          <a:ln>
            <a:noFill/>
          </a:ln>
        </p:spPr>
      </p:pic>
      <p:sp>
        <p:nvSpPr>
          <p:cNvPr id="303" name="Google Shape;303;p35"/>
          <p:cNvSpPr/>
          <p:nvPr/>
        </p:nvSpPr>
        <p:spPr>
          <a:xfrm>
            <a:off x="1828792" y="4530623"/>
            <a:ext cx="1827366" cy="1759440"/>
          </a:xfrm>
          <a:prstGeom prst="rect">
            <a:avLst/>
          </a:prstGeom>
          <a:blipFill rotWithShape="1">
            <a:blip r:embed="rId8">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304" name="Google Shape;304;p35"/>
          <p:cNvSpPr txBox="1"/>
          <p:nvPr/>
        </p:nvSpPr>
        <p:spPr>
          <a:xfrm>
            <a:off x="2353687" y="4284446"/>
            <a:ext cx="1354702" cy="353684"/>
          </a:xfrm>
          <a:prstGeom prst="rect">
            <a:avLst/>
          </a:prstGeom>
          <a:noFill/>
          <a:ln>
            <a:noFill/>
          </a:ln>
        </p:spPr>
        <p:txBody>
          <a:bodyPr spcFirstLastPara="1" wrap="square" lIns="0" tIns="0" rIns="0" bIns="0" anchor="t" anchorCtr="0">
            <a:noAutofit/>
          </a:bodyPr>
          <a:lstStyle/>
          <a:p>
            <a:pPr marL="229870" marR="12700" lvl="0" indent="-217804" algn="l" rtl="0">
              <a:lnSpc>
                <a:spcPct val="108800"/>
              </a:lnSpc>
              <a:spcBef>
                <a:spcPts val="0"/>
              </a:spcBef>
              <a:spcAft>
                <a:spcPts val="0"/>
              </a:spcAft>
              <a:buClr>
                <a:schemeClr val="lt1"/>
              </a:buClr>
              <a:buSzPts val="1400"/>
              <a:buFont typeface="Calibri"/>
              <a:buNone/>
            </a:pPr>
            <a:r>
              <a:rPr lang="zh-TW" sz="1400" b="1">
                <a:solidFill>
                  <a:schemeClr val="lt1"/>
                </a:solidFill>
                <a:latin typeface="Calibri"/>
                <a:ea typeface="Calibri"/>
                <a:cs typeface="Calibri"/>
                <a:sym typeface="Calibri"/>
              </a:rPr>
              <a:t>COVEREDSEAL</a:t>
            </a:r>
            <a:endParaRPr sz="1800">
              <a:solidFill>
                <a:schemeClr val="dk1"/>
              </a:solidFill>
              <a:latin typeface="Calibri"/>
              <a:ea typeface="Calibri"/>
              <a:cs typeface="Calibri"/>
              <a:sym typeface="Calibri"/>
            </a:endParaRPr>
          </a:p>
        </p:txBody>
      </p:sp>
      <p:sp>
        <p:nvSpPr>
          <p:cNvPr id="305" name="Google Shape;305;p35"/>
          <p:cNvSpPr txBox="1"/>
          <p:nvPr/>
        </p:nvSpPr>
        <p:spPr>
          <a:xfrm>
            <a:off x="1241097" y="4284446"/>
            <a:ext cx="860252" cy="353684"/>
          </a:xfrm>
          <a:prstGeom prst="rect">
            <a:avLst/>
          </a:prstGeom>
          <a:noFill/>
          <a:ln>
            <a:noFill/>
          </a:ln>
        </p:spPr>
        <p:txBody>
          <a:bodyPr spcFirstLastPara="1" wrap="square" lIns="0" tIns="0" rIns="0" bIns="0" anchor="t" anchorCtr="0">
            <a:noAutofit/>
          </a:bodyPr>
          <a:lstStyle/>
          <a:p>
            <a:pPr marL="229870" marR="12700" lvl="0" indent="-217804" algn="ctr" rtl="0">
              <a:lnSpc>
                <a:spcPct val="108800"/>
              </a:lnSpc>
              <a:spcBef>
                <a:spcPts val="0"/>
              </a:spcBef>
              <a:spcAft>
                <a:spcPts val="0"/>
              </a:spcAft>
              <a:buClr>
                <a:schemeClr val="lt1"/>
              </a:buClr>
              <a:buSzPts val="1400"/>
              <a:buFont typeface="Calibri"/>
              <a:buNone/>
            </a:pPr>
            <a:r>
              <a:rPr lang="zh-TW" sz="1400" b="1">
                <a:solidFill>
                  <a:schemeClr val="lt1"/>
                </a:solidFill>
                <a:latin typeface="Calibri"/>
                <a:ea typeface="Calibri"/>
                <a:cs typeface="Calibri"/>
                <a:sym typeface="Calibri"/>
              </a:rPr>
              <a:t>FREEFLO </a:t>
            </a:r>
            <a:endParaRPr sz="1400" b="1">
              <a:solidFill>
                <a:schemeClr val="lt1"/>
              </a:solidFill>
              <a:latin typeface="Calibri"/>
              <a:ea typeface="Calibri"/>
              <a:cs typeface="Calibri"/>
              <a:sym typeface="Calibri"/>
            </a:endParaRPr>
          </a:p>
        </p:txBody>
      </p:sp>
      <p:pic>
        <p:nvPicPr>
          <p:cNvPr id="306" name="Google Shape;306;p35"/>
          <p:cNvPicPr preferRelativeResize="0"/>
          <p:nvPr/>
        </p:nvPicPr>
        <p:blipFill rotWithShape="1">
          <a:blip r:embed="rId9">
            <a:alphaModFix/>
          </a:blip>
          <a:srcRect/>
          <a:stretch/>
        </p:blipFill>
        <p:spPr>
          <a:xfrm>
            <a:off x="11407775" y="6207125"/>
            <a:ext cx="609600" cy="609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6"/>
                                        </p:tgtEl>
                                        <p:attrNameLst>
                                          <p:attrName>style.visibility</p:attrName>
                                        </p:attrNameLst>
                                      </p:cBhvr>
                                      <p:to>
                                        <p:strVal val="visible"/>
                                      </p:to>
                                    </p:set>
                                    <p:animEffect transition="in" filter="fade">
                                      <p:cBhvr>
                                        <p:cTn id="7" dur="5000"/>
                                        <p:tgtEl>
                                          <p:spTgt spid="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grpSp>
        <p:nvGrpSpPr>
          <p:cNvPr id="312" name="Google Shape;312;p36"/>
          <p:cNvGrpSpPr/>
          <p:nvPr/>
        </p:nvGrpSpPr>
        <p:grpSpPr>
          <a:xfrm>
            <a:off x="387474" y="1503388"/>
            <a:ext cx="10454499" cy="1897284"/>
            <a:chOff x="0" y="0"/>
            <a:chExt cx="10454499" cy="1897284"/>
          </a:xfrm>
        </p:grpSpPr>
        <p:sp>
          <p:nvSpPr>
            <p:cNvPr id="313" name="Google Shape;313;p36"/>
            <p:cNvSpPr/>
            <p:nvPr/>
          </p:nvSpPr>
          <p:spPr>
            <a:xfrm>
              <a:off x="0" y="0"/>
              <a:ext cx="10454499" cy="1897284"/>
            </a:xfrm>
            <a:prstGeom prst="roundRect">
              <a:avLst>
                <a:gd name="adj" fmla="val 16667"/>
              </a:avLst>
            </a:prstGeom>
            <a:solidFill>
              <a:srgbClr val="FFC00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314" name="Google Shape;314;p36"/>
            <p:cNvSpPr txBox="1"/>
            <p:nvPr/>
          </p:nvSpPr>
          <p:spPr>
            <a:xfrm>
              <a:off x="92618" y="92618"/>
              <a:ext cx="10269263" cy="1712048"/>
            </a:xfrm>
            <a:prstGeom prst="rect">
              <a:avLst/>
            </a:prstGeom>
            <a:noFill/>
            <a:ln>
              <a:noFill/>
            </a:ln>
          </p:spPr>
          <p:txBody>
            <a:bodyPr spcFirstLastPara="1" wrap="square" lIns="106675" tIns="106675" rIns="106675" bIns="106675" anchor="ctr" anchorCtr="0">
              <a:noAutofit/>
            </a:bodyPr>
            <a:lstStyle/>
            <a:p>
              <a:pPr marL="0" marR="0" lvl="0" indent="0" algn="l" rtl="0">
                <a:lnSpc>
                  <a:spcPct val="90000"/>
                </a:lnSpc>
                <a:spcBef>
                  <a:spcPts val="0"/>
                </a:spcBef>
                <a:spcAft>
                  <a:spcPts val="0"/>
                </a:spcAft>
                <a:buClr>
                  <a:schemeClr val="dk1"/>
                </a:buClr>
                <a:buSzPts val="2800"/>
                <a:buFont typeface="Calibri"/>
                <a:buNone/>
              </a:pPr>
              <a:r>
                <a:rPr lang="zh-TW" sz="2800" b="1">
                  <a:solidFill>
                    <a:schemeClr val="dk1"/>
                  </a:solidFill>
                  <a:latin typeface="Calibri"/>
                  <a:ea typeface="Calibri"/>
                  <a:cs typeface="Calibri"/>
                  <a:sym typeface="Calibri"/>
                </a:rPr>
                <a:t>Using computed tomography 3D reconstruction and 3D Slicer software to reconstruct the 3D image. The effort was to clarify the ascending aorta anatomy and geometric spatial relationship of the ruptured hole.</a:t>
              </a:r>
              <a:endParaRPr sz="2800" b="1">
                <a:solidFill>
                  <a:schemeClr val="dk1"/>
                </a:solidFill>
                <a:latin typeface="Calibri"/>
                <a:ea typeface="Calibri"/>
                <a:cs typeface="Calibri"/>
                <a:sym typeface="Calibri"/>
              </a:endParaRPr>
            </a:p>
          </p:txBody>
        </p:sp>
      </p:grpSp>
      <p:sp>
        <p:nvSpPr>
          <p:cNvPr id="315" name="Google Shape;315;p36"/>
          <p:cNvSpPr txBox="1"/>
          <p:nvPr/>
        </p:nvSpPr>
        <p:spPr>
          <a:xfrm>
            <a:off x="387474" y="599035"/>
            <a:ext cx="2527170" cy="707886"/>
          </a:xfrm>
          <a:prstGeom prst="rect">
            <a:avLst/>
          </a:prstGeom>
          <a:solidFill>
            <a:srgbClr val="FBE4D4"/>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lt1"/>
              </a:buClr>
              <a:buSzPts val="4000"/>
              <a:buFont typeface="Calibri"/>
              <a:buNone/>
            </a:pPr>
            <a:r>
              <a:rPr lang="zh-TW" sz="4000" b="1">
                <a:solidFill>
                  <a:schemeClr val="lt1"/>
                </a:solidFill>
                <a:latin typeface="Calibri"/>
                <a:ea typeface="Calibri"/>
                <a:cs typeface="Calibri"/>
                <a:sym typeface="Calibri"/>
              </a:rPr>
              <a:t>Objectives</a:t>
            </a:r>
            <a:endParaRPr sz="4000">
              <a:solidFill>
                <a:schemeClr val="lt1"/>
              </a:solidFill>
              <a:latin typeface="Calibri"/>
              <a:ea typeface="Calibri"/>
              <a:cs typeface="Calibri"/>
              <a:sym typeface="Calibri"/>
            </a:endParaRPr>
          </a:p>
        </p:txBody>
      </p:sp>
      <p:sp>
        <p:nvSpPr>
          <p:cNvPr id="316" name="Google Shape;316;p36"/>
          <p:cNvSpPr txBox="1"/>
          <p:nvPr/>
        </p:nvSpPr>
        <p:spPr>
          <a:xfrm>
            <a:off x="3250166" y="590899"/>
            <a:ext cx="2243581" cy="707886"/>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lt1"/>
              </a:buClr>
              <a:buSzPts val="4000"/>
              <a:buFont typeface="Calibri"/>
              <a:buNone/>
            </a:pPr>
            <a:r>
              <a:rPr lang="zh-TW" sz="4000" b="1">
                <a:solidFill>
                  <a:schemeClr val="lt1"/>
                </a:solidFill>
                <a:latin typeface="Calibri"/>
                <a:ea typeface="Calibri"/>
                <a:cs typeface="Calibri"/>
                <a:sym typeface="Calibri"/>
              </a:rPr>
              <a:t>Methods</a:t>
            </a:r>
            <a:endParaRPr sz="4000">
              <a:solidFill>
                <a:schemeClr val="lt1"/>
              </a:solidFill>
              <a:latin typeface="Calibri"/>
              <a:ea typeface="Calibri"/>
              <a:cs typeface="Calibri"/>
              <a:sym typeface="Calibri"/>
            </a:endParaRPr>
          </a:p>
        </p:txBody>
      </p:sp>
      <p:sp>
        <p:nvSpPr>
          <p:cNvPr id="317" name="Google Shape;317;p36"/>
          <p:cNvSpPr txBox="1"/>
          <p:nvPr/>
        </p:nvSpPr>
        <p:spPr>
          <a:xfrm>
            <a:off x="5852794" y="599035"/>
            <a:ext cx="1903430" cy="707886"/>
          </a:xfrm>
          <a:prstGeom prst="rect">
            <a:avLst/>
          </a:prstGeom>
          <a:solidFill>
            <a:srgbClr val="FFC000"/>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lt1"/>
              </a:buClr>
              <a:buSzPts val="4000"/>
              <a:buFont typeface="Calibri"/>
              <a:buNone/>
            </a:pPr>
            <a:r>
              <a:rPr lang="zh-TW" sz="4000" b="1">
                <a:solidFill>
                  <a:schemeClr val="lt1"/>
                </a:solidFill>
                <a:latin typeface="Calibri"/>
                <a:ea typeface="Calibri"/>
                <a:cs typeface="Calibri"/>
                <a:sym typeface="Calibri"/>
              </a:rPr>
              <a:t>Results</a:t>
            </a:r>
            <a:endParaRPr sz="4000">
              <a:solidFill>
                <a:schemeClr val="lt1"/>
              </a:solidFill>
              <a:latin typeface="Calibri"/>
              <a:ea typeface="Calibri"/>
              <a:cs typeface="Calibri"/>
              <a:sym typeface="Calibri"/>
            </a:endParaRPr>
          </a:p>
        </p:txBody>
      </p:sp>
      <p:sp>
        <p:nvSpPr>
          <p:cNvPr id="318" name="Google Shape;318;p36"/>
          <p:cNvSpPr txBox="1"/>
          <p:nvPr/>
        </p:nvSpPr>
        <p:spPr>
          <a:xfrm>
            <a:off x="8115271" y="599035"/>
            <a:ext cx="2726702" cy="707886"/>
          </a:xfrm>
          <a:prstGeom prst="rect">
            <a:avLst/>
          </a:prstGeom>
          <a:solidFill>
            <a:srgbClr val="B3C6E7"/>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lt1"/>
              </a:buClr>
              <a:buSzPts val="4000"/>
              <a:buFont typeface="Calibri"/>
              <a:buNone/>
            </a:pPr>
            <a:r>
              <a:rPr lang="zh-TW" sz="4000" b="1">
                <a:solidFill>
                  <a:schemeClr val="lt1"/>
                </a:solidFill>
                <a:latin typeface="Calibri"/>
                <a:ea typeface="Calibri"/>
                <a:cs typeface="Calibri"/>
                <a:sym typeface="Calibri"/>
              </a:rPr>
              <a:t>Conclusions</a:t>
            </a:r>
            <a:endParaRPr sz="4000">
              <a:solidFill>
                <a:schemeClr val="lt1"/>
              </a:solidFill>
              <a:latin typeface="Calibri"/>
              <a:ea typeface="Calibri"/>
              <a:cs typeface="Calibri"/>
              <a:sym typeface="Calibri"/>
            </a:endParaRPr>
          </a:p>
        </p:txBody>
      </p:sp>
      <p:pic>
        <p:nvPicPr>
          <p:cNvPr id="319" name="Google Shape;319;p36"/>
          <p:cNvPicPr preferRelativeResize="0"/>
          <p:nvPr/>
        </p:nvPicPr>
        <p:blipFill rotWithShape="1">
          <a:blip r:embed="rId3">
            <a:alphaModFix/>
          </a:blip>
          <a:srcRect/>
          <a:stretch/>
        </p:blipFill>
        <p:spPr>
          <a:xfrm>
            <a:off x="1018339" y="3379081"/>
            <a:ext cx="9192768" cy="3315050"/>
          </a:xfrm>
          <a:prstGeom prst="rect">
            <a:avLst/>
          </a:prstGeom>
          <a:noFill/>
          <a:ln>
            <a:noFill/>
          </a:ln>
        </p:spPr>
      </p:pic>
      <p:pic>
        <p:nvPicPr>
          <p:cNvPr id="320" name="Google Shape;320;p36"/>
          <p:cNvPicPr preferRelativeResize="0"/>
          <p:nvPr/>
        </p:nvPicPr>
        <p:blipFill rotWithShape="1">
          <a:blip r:embed="rId4">
            <a:alphaModFix/>
          </a:blip>
          <a:srcRect/>
          <a:stretch/>
        </p:blipFill>
        <p:spPr>
          <a:xfrm>
            <a:off x="11228388" y="6148388"/>
            <a:ext cx="609600" cy="609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0"/>
                                        </p:tgtEl>
                                        <p:attrNameLst>
                                          <p:attrName>style.visibility</p:attrName>
                                        </p:attrNameLst>
                                      </p:cBhvr>
                                      <p:to>
                                        <p:strVal val="visible"/>
                                      </p:to>
                                    </p:set>
                                    <p:animEffect transition="in" filter="fade">
                                      <p:cBhvr>
                                        <p:cTn id="7" dur="5000"/>
                                        <p:tgtEl>
                                          <p:spTgt spid="3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zh-TW"/>
              <a:t>3D列印醫材的限制</a:t>
            </a:r>
            <a:endParaRPr/>
          </a:p>
        </p:txBody>
      </p:sp>
      <p:sp>
        <p:nvSpPr>
          <p:cNvPr id="326" name="Google Shape;326;p37"/>
          <p:cNvSpPr txBox="1"/>
          <p:nvPr/>
        </p:nvSpPr>
        <p:spPr>
          <a:xfrm>
            <a:off x="1112216" y="1845735"/>
            <a:ext cx="9592296" cy="4023360"/>
          </a:xfrm>
          <a:prstGeom prst="rect">
            <a:avLst/>
          </a:prstGeom>
          <a:noFill/>
          <a:ln>
            <a:noFill/>
          </a:ln>
        </p:spPr>
        <p:txBody>
          <a:bodyPr spcFirstLastPara="1" wrap="square" lIns="91425" tIns="45700" rIns="91425" bIns="45700" anchor="t" anchorCtr="0">
            <a:normAutofit/>
          </a:bodyPr>
          <a:lstStyle/>
          <a:p>
            <a:pPr marL="237060" marR="0" lvl="0" indent="-237060" algn="l" rtl="0">
              <a:lnSpc>
                <a:spcPct val="90000"/>
              </a:lnSpc>
              <a:spcBef>
                <a:spcPts val="0"/>
              </a:spcBef>
              <a:spcAft>
                <a:spcPts val="0"/>
              </a:spcAft>
              <a:buClr>
                <a:schemeClr val="accent1"/>
              </a:buClr>
              <a:buSzPts val="3200"/>
              <a:buFont typeface="Noto Sans Symbols"/>
              <a:buChar char="●"/>
            </a:pPr>
            <a:r>
              <a:rPr lang="zh-TW" sz="3200">
                <a:solidFill>
                  <a:srgbClr val="3F3F3F"/>
                </a:solidFill>
                <a:latin typeface="Calibri"/>
                <a:ea typeface="Calibri"/>
                <a:cs typeface="Calibri"/>
                <a:sym typeface="Calibri"/>
              </a:rPr>
              <a:t>3D 列印醫療器材是為特定的個人量身訂做的時候，是否需要依傳統的臨床試驗程序証明其療效？ </a:t>
            </a:r>
            <a:endParaRPr sz="3200">
              <a:solidFill>
                <a:srgbClr val="3F3F3F"/>
              </a:solidFill>
              <a:latin typeface="Calibri"/>
              <a:ea typeface="Calibri"/>
              <a:cs typeface="Calibri"/>
              <a:sym typeface="Calibri"/>
            </a:endParaRPr>
          </a:p>
          <a:p>
            <a:pPr marL="237060" marR="0" lvl="0" indent="-237060" algn="l" rtl="0">
              <a:lnSpc>
                <a:spcPct val="90000"/>
              </a:lnSpc>
              <a:spcBef>
                <a:spcPts val="1050"/>
              </a:spcBef>
              <a:spcAft>
                <a:spcPts val="0"/>
              </a:spcAft>
              <a:buClr>
                <a:schemeClr val="accent1"/>
              </a:buClr>
              <a:buSzPts val="3200"/>
              <a:buFont typeface="Noto Sans Symbols"/>
              <a:buChar char="●"/>
            </a:pPr>
            <a:r>
              <a:rPr lang="zh-TW" sz="3200">
                <a:solidFill>
                  <a:srgbClr val="3F3F3F"/>
                </a:solidFill>
                <a:latin typeface="Calibri"/>
                <a:ea typeface="Calibri"/>
                <a:cs typeface="Calibri"/>
                <a:sym typeface="Calibri"/>
              </a:rPr>
              <a:t>再生醫學導入 3D 列印產品的醫療可能會結合其他 生醫材料與藥物，甚或細胞與組織，可能跨越現有 醫療器材、藥物規範與各項生物產品分屬單一領域 的法規標準，因而有整修現有相關法規的必要。</a:t>
            </a:r>
            <a:endParaRPr sz="3200">
              <a:solidFill>
                <a:srgbClr val="3F3F3F"/>
              </a:solidFill>
              <a:latin typeface="Calibri"/>
              <a:ea typeface="Calibri"/>
              <a:cs typeface="Calibri"/>
              <a:sym typeface="Calibri"/>
            </a:endParaRPr>
          </a:p>
          <a:p>
            <a:pPr marL="68580" marR="0" lvl="0" indent="0" algn="l" rtl="0">
              <a:lnSpc>
                <a:spcPct val="90000"/>
              </a:lnSpc>
              <a:spcBef>
                <a:spcPts val="1050"/>
              </a:spcBef>
              <a:spcAft>
                <a:spcPts val="0"/>
              </a:spcAft>
              <a:buClr>
                <a:schemeClr val="accent1"/>
              </a:buClr>
              <a:buSzPts val="2000"/>
              <a:buFont typeface="Noto Sans Symbols"/>
              <a:buNone/>
            </a:pPr>
            <a:endParaRPr sz="2000">
              <a:solidFill>
                <a:srgbClr val="3F3F3F"/>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332" name="Google Shape;332;p38"/>
          <p:cNvPicPr preferRelativeResize="0"/>
          <p:nvPr/>
        </p:nvPicPr>
        <p:blipFill rotWithShape="1">
          <a:blip r:embed="rId3">
            <a:alphaModFix/>
          </a:blip>
          <a:srcRect/>
          <a:stretch/>
        </p:blipFill>
        <p:spPr>
          <a:xfrm>
            <a:off x="1681018" y="1754620"/>
            <a:ext cx="8192656" cy="4738255"/>
          </a:xfrm>
          <a:prstGeom prst="rect">
            <a:avLst/>
          </a:prstGeom>
          <a:noFill/>
          <a:ln>
            <a:noFill/>
          </a:ln>
        </p:spPr>
      </p:pic>
      <p:sp>
        <p:nvSpPr>
          <p:cNvPr id="333" name="Google Shape;333;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Microsoft JhengHei"/>
              <a:buNone/>
            </a:pPr>
            <a:r>
              <a:rPr lang="zh-TW" b="1">
                <a:latin typeface="Microsoft JhengHei"/>
                <a:ea typeface="Microsoft JhengHei"/>
                <a:cs typeface="Microsoft JhengHei"/>
                <a:sym typeface="Microsoft JhengHei"/>
              </a:rPr>
              <a:t>ECRI TOP 10</a:t>
            </a:r>
            <a:r>
              <a:rPr lang="zh-TW">
                <a:latin typeface="Microsoft JhengHei"/>
                <a:ea typeface="Microsoft JhengHei"/>
                <a:cs typeface="Microsoft JhengHei"/>
                <a:sym typeface="Microsoft JhengHei"/>
              </a:rPr>
              <a:t/>
            </a:r>
            <a:br>
              <a:rPr lang="zh-TW">
                <a:latin typeface="Microsoft JhengHei"/>
                <a:ea typeface="Microsoft JhengHei"/>
                <a:cs typeface="Microsoft JhengHei"/>
                <a:sym typeface="Microsoft JhengHei"/>
              </a:rPr>
            </a:br>
            <a:r>
              <a:rPr lang="zh-TW">
                <a:latin typeface="Microsoft JhengHei"/>
                <a:ea typeface="Microsoft JhengHei"/>
                <a:cs typeface="Microsoft JhengHei"/>
                <a:sym typeface="Microsoft JhengHei"/>
              </a:rPr>
              <a:t>醫療科技與醫療器材人因工程相關的危害統整</a:t>
            </a:r>
            <a:endParaRPr>
              <a:latin typeface="Microsoft JhengHei"/>
              <a:ea typeface="Microsoft JhengHei"/>
              <a:cs typeface="Microsoft JhengHei"/>
              <a:sym typeface="Microsoft JhengHei"/>
            </a:endParaRPr>
          </a:p>
        </p:txBody>
      </p:sp>
      <p:pic>
        <p:nvPicPr>
          <p:cNvPr id="334" name="Google Shape;334;p38" descr="Top 10 Health Technology Hazards for 2022"/>
          <p:cNvPicPr preferRelativeResize="0"/>
          <p:nvPr/>
        </p:nvPicPr>
        <p:blipFill rotWithShape="1">
          <a:blip r:embed="rId4">
            <a:alphaModFix/>
          </a:blip>
          <a:srcRect/>
          <a:stretch/>
        </p:blipFill>
        <p:spPr>
          <a:xfrm>
            <a:off x="10414146" y="5577282"/>
            <a:ext cx="1657782" cy="128071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Microsoft JhengHei"/>
              <a:buNone/>
            </a:pPr>
            <a:r>
              <a:rPr lang="zh-TW" b="1">
                <a:latin typeface="Microsoft JhengHei"/>
                <a:ea typeface="Microsoft JhengHei"/>
                <a:cs typeface="Microsoft JhengHei"/>
                <a:sym typeface="Microsoft JhengHei"/>
              </a:rPr>
              <a:t>PubMed database</a:t>
            </a:r>
            <a:endParaRPr b="1">
              <a:latin typeface="Microsoft JhengHei"/>
              <a:ea typeface="Microsoft JhengHei"/>
              <a:cs typeface="Microsoft JhengHei"/>
              <a:sym typeface="Microsoft JhengHei"/>
            </a:endParaRPr>
          </a:p>
        </p:txBody>
      </p:sp>
      <p:pic>
        <p:nvPicPr>
          <p:cNvPr id="340" name="Google Shape;340;p39"/>
          <p:cNvPicPr preferRelativeResize="0"/>
          <p:nvPr/>
        </p:nvPicPr>
        <p:blipFill rotWithShape="1">
          <a:blip r:embed="rId3">
            <a:alphaModFix/>
          </a:blip>
          <a:srcRect/>
          <a:stretch/>
        </p:blipFill>
        <p:spPr>
          <a:xfrm>
            <a:off x="1585912" y="2051665"/>
            <a:ext cx="9020175" cy="3762375"/>
          </a:xfrm>
          <a:prstGeom prst="rect">
            <a:avLst/>
          </a:prstGeom>
          <a:noFill/>
          <a:ln>
            <a:noFill/>
          </a:ln>
        </p:spPr>
      </p:pic>
      <p:sp>
        <p:nvSpPr>
          <p:cNvPr id="341" name="Google Shape;341;p39"/>
          <p:cNvSpPr/>
          <p:nvPr/>
        </p:nvSpPr>
        <p:spPr>
          <a:xfrm>
            <a:off x="617569" y="5851851"/>
            <a:ext cx="10515599" cy="76944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zh-TW" sz="2000">
                <a:solidFill>
                  <a:schemeClr val="dk1"/>
                </a:solidFill>
                <a:latin typeface="Calibri"/>
                <a:ea typeface="Calibri"/>
                <a:cs typeface="Calibri"/>
                <a:sym typeface="Calibri"/>
              </a:rPr>
              <a:t>Titles and abstracts was searched with the following keywords: </a:t>
            </a:r>
            <a:endParaRPr/>
          </a:p>
          <a:p>
            <a:pPr marL="0" marR="0" lvl="0" indent="0" algn="ctr" rtl="0">
              <a:spcBef>
                <a:spcPts val="0"/>
              </a:spcBef>
              <a:spcAft>
                <a:spcPts val="0"/>
              </a:spcAft>
              <a:buNone/>
            </a:pPr>
            <a:r>
              <a:rPr lang="zh-TW" sz="2000">
                <a:solidFill>
                  <a:schemeClr val="dk1"/>
                </a:solidFill>
                <a:latin typeface="Calibri"/>
                <a:ea typeface="Calibri"/>
                <a:cs typeface="Calibri"/>
                <a:sym typeface="Calibri"/>
              </a:rPr>
              <a:t>‘</a:t>
            </a:r>
            <a:r>
              <a:rPr lang="zh-TW" sz="2400" b="1">
                <a:solidFill>
                  <a:srgbClr val="C00000"/>
                </a:solidFill>
                <a:latin typeface="Calibri"/>
                <a:ea typeface="Calibri"/>
                <a:cs typeface="Calibri"/>
                <a:sym typeface="Calibri"/>
              </a:rPr>
              <a:t>Human Factor</a:t>
            </a:r>
            <a:r>
              <a:rPr lang="zh-TW" sz="2000">
                <a:solidFill>
                  <a:schemeClr val="dk1"/>
                </a:solidFill>
                <a:latin typeface="Calibri"/>
                <a:ea typeface="Calibri"/>
                <a:cs typeface="Calibri"/>
                <a:sym typeface="Calibri"/>
              </a:rPr>
              <a:t>*’ OR ‘</a:t>
            </a:r>
            <a:r>
              <a:rPr lang="zh-TW" sz="2000" b="1">
                <a:solidFill>
                  <a:srgbClr val="C00000"/>
                </a:solidFill>
                <a:latin typeface="Calibri"/>
                <a:ea typeface="Calibri"/>
                <a:cs typeface="Calibri"/>
                <a:sym typeface="Calibri"/>
              </a:rPr>
              <a:t>Ergonomic</a:t>
            </a:r>
            <a:r>
              <a:rPr lang="zh-TW" sz="2000">
                <a:solidFill>
                  <a:schemeClr val="dk1"/>
                </a:solidFill>
                <a:latin typeface="Calibri"/>
                <a:ea typeface="Calibri"/>
                <a:cs typeface="Calibri"/>
                <a:sym typeface="Calibri"/>
              </a:rPr>
              <a:t>*’ OR ‘</a:t>
            </a:r>
            <a:r>
              <a:rPr lang="zh-TW" sz="2000" b="1">
                <a:solidFill>
                  <a:srgbClr val="C00000"/>
                </a:solidFill>
                <a:latin typeface="Calibri"/>
                <a:ea typeface="Calibri"/>
                <a:cs typeface="Calibri"/>
                <a:sym typeface="Calibri"/>
              </a:rPr>
              <a:t>Usability</a:t>
            </a:r>
            <a:r>
              <a:rPr lang="zh-TW" sz="2000">
                <a:solidFill>
                  <a:schemeClr val="dk1"/>
                </a:solidFill>
                <a:latin typeface="Calibri"/>
                <a:ea typeface="Calibri"/>
                <a:cs typeface="Calibri"/>
                <a:sym typeface="Calibri"/>
              </a:rPr>
              <a:t>’ AND ‘</a:t>
            </a:r>
            <a:r>
              <a:rPr lang="zh-TW" sz="2000" b="1">
                <a:solidFill>
                  <a:srgbClr val="C00000"/>
                </a:solidFill>
                <a:latin typeface="Calibri"/>
                <a:ea typeface="Calibri"/>
                <a:cs typeface="Calibri"/>
                <a:sym typeface="Calibri"/>
              </a:rPr>
              <a:t>Medical device</a:t>
            </a:r>
            <a:r>
              <a:rPr lang="zh-TW" sz="2000">
                <a:solidFill>
                  <a:schemeClr val="dk1"/>
                </a:solidFill>
                <a:latin typeface="Calibri"/>
                <a:ea typeface="Calibri"/>
                <a:cs typeface="Calibri"/>
                <a:sym typeface="Calibri"/>
              </a:rPr>
              <a:t>*’. </a:t>
            </a:r>
            <a:endParaRPr sz="2000">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Microsoft JhengHei"/>
              <a:buNone/>
            </a:pPr>
            <a:r>
              <a:rPr lang="zh-TW" sz="3600">
                <a:latin typeface="Microsoft JhengHei"/>
                <a:ea typeface="Microsoft JhengHei"/>
                <a:cs typeface="Microsoft JhengHei"/>
                <a:sym typeface="Microsoft JhengHei"/>
              </a:rPr>
              <a:t>2010年至2022年ECRI與人因工程有關彙整表(1/8)</a:t>
            </a:r>
            <a:endParaRPr sz="3600">
              <a:latin typeface="Microsoft JhengHei"/>
              <a:ea typeface="Microsoft JhengHei"/>
              <a:cs typeface="Microsoft JhengHei"/>
              <a:sym typeface="Microsoft JhengHei"/>
            </a:endParaRPr>
          </a:p>
        </p:txBody>
      </p:sp>
      <p:pic>
        <p:nvPicPr>
          <p:cNvPr id="347" name="Google Shape;347;p40"/>
          <p:cNvPicPr preferRelativeResize="0"/>
          <p:nvPr/>
        </p:nvPicPr>
        <p:blipFill rotWithShape="1">
          <a:blip r:embed="rId3">
            <a:alphaModFix/>
          </a:blip>
          <a:srcRect/>
          <a:stretch/>
        </p:blipFill>
        <p:spPr>
          <a:xfrm>
            <a:off x="838200" y="1797685"/>
            <a:ext cx="10734964" cy="4958912"/>
          </a:xfrm>
          <a:prstGeom prst="rect">
            <a:avLst/>
          </a:prstGeom>
          <a:noFill/>
          <a:ln>
            <a:noFill/>
          </a:ln>
        </p:spPr>
      </p:pic>
      <p:sp>
        <p:nvSpPr>
          <p:cNvPr id="348" name="Google Shape;348;p40"/>
          <p:cNvSpPr/>
          <p:nvPr/>
        </p:nvSpPr>
        <p:spPr>
          <a:xfrm>
            <a:off x="2267339" y="3094182"/>
            <a:ext cx="2052734" cy="249382"/>
          </a:xfrm>
          <a:prstGeom prst="rect">
            <a:avLst/>
          </a:prstGeom>
          <a:solidFill>
            <a:srgbClr val="FFFF00">
              <a:alpha val="25882"/>
            </a:srgb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9" name="Google Shape;349;p40"/>
          <p:cNvSpPr/>
          <p:nvPr/>
        </p:nvSpPr>
        <p:spPr>
          <a:xfrm>
            <a:off x="2267339" y="4572000"/>
            <a:ext cx="2052734" cy="317443"/>
          </a:xfrm>
          <a:prstGeom prst="rect">
            <a:avLst/>
          </a:prstGeom>
          <a:solidFill>
            <a:srgbClr val="FFFF00">
              <a:alpha val="25882"/>
            </a:srgb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0" name="Google Shape;350;p40"/>
          <p:cNvSpPr/>
          <p:nvPr/>
        </p:nvSpPr>
        <p:spPr>
          <a:xfrm>
            <a:off x="2267339" y="6400800"/>
            <a:ext cx="2052734" cy="250796"/>
          </a:xfrm>
          <a:prstGeom prst="rect">
            <a:avLst/>
          </a:prstGeom>
          <a:solidFill>
            <a:srgbClr val="FFFF00">
              <a:alpha val="25882"/>
            </a:srgb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1" name="Google Shape;351;p40"/>
          <p:cNvSpPr/>
          <p:nvPr/>
        </p:nvSpPr>
        <p:spPr>
          <a:xfrm>
            <a:off x="2267339" y="4889443"/>
            <a:ext cx="2052734" cy="317443"/>
          </a:xfrm>
          <a:prstGeom prst="rect">
            <a:avLst/>
          </a:prstGeom>
          <a:solidFill>
            <a:schemeClr val="accent2">
              <a:alpha val="25882"/>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2" name="Google Shape;352;p40"/>
          <p:cNvSpPr/>
          <p:nvPr/>
        </p:nvSpPr>
        <p:spPr>
          <a:xfrm>
            <a:off x="2267339" y="2459700"/>
            <a:ext cx="2052734" cy="634482"/>
          </a:xfrm>
          <a:prstGeom prst="rect">
            <a:avLst/>
          </a:prstGeom>
          <a:solidFill>
            <a:schemeClr val="accent2">
              <a:alpha val="25882"/>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358" name="Google Shape;358;p41"/>
          <p:cNvPicPr preferRelativeResize="0"/>
          <p:nvPr/>
        </p:nvPicPr>
        <p:blipFill rotWithShape="1">
          <a:blip r:embed="rId3">
            <a:alphaModFix/>
          </a:blip>
          <a:srcRect/>
          <a:stretch/>
        </p:blipFill>
        <p:spPr>
          <a:xfrm>
            <a:off x="0" y="-11020"/>
            <a:ext cx="12192000" cy="6570539"/>
          </a:xfrm>
          <a:prstGeom prst="rect">
            <a:avLst/>
          </a:prstGeom>
          <a:noFill/>
          <a:ln>
            <a:noFill/>
          </a:ln>
        </p:spPr>
      </p:pic>
      <p:sp>
        <p:nvSpPr>
          <p:cNvPr id="359" name="Google Shape;359;p41"/>
          <p:cNvSpPr/>
          <p:nvPr/>
        </p:nvSpPr>
        <p:spPr>
          <a:xfrm>
            <a:off x="1642186" y="2417776"/>
            <a:ext cx="2052734" cy="317443"/>
          </a:xfrm>
          <a:prstGeom prst="rect">
            <a:avLst/>
          </a:prstGeom>
          <a:solidFill>
            <a:srgbClr val="FFFF00">
              <a:alpha val="25882"/>
            </a:srgb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0" name="Google Shape;360;p41"/>
          <p:cNvSpPr/>
          <p:nvPr/>
        </p:nvSpPr>
        <p:spPr>
          <a:xfrm>
            <a:off x="1642186" y="714434"/>
            <a:ext cx="2323322" cy="821504"/>
          </a:xfrm>
          <a:prstGeom prst="rect">
            <a:avLst/>
          </a:prstGeom>
          <a:solidFill>
            <a:schemeClr val="accent2">
              <a:alpha val="25882"/>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1" name="Google Shape;361;p41"/>
          <p:cNvSpPr/>
          <p:nvPr/>
        </p:nvSpPr>
        <p:spPr>
          <a:xfrm>
            <a:off x="1642187" y="5902852"/>
            <a:ext cx="2323321" cy="657985"/>
          </a:xfrm>
          <a:prstGeom prst="rect">
            <a:avLst/>
          </a:prstGeom>
          <a:solidFill>
            <a:schemeClr val="accent2">
              <a:alpha val="25882"/>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2" name="Google Shape;362;p41"/>
          <p:cNvSpPr/>
          <p:nvPr/>
        </p:nvSpPr>
        <p:spPr>
          <a:xfrm>
            <a:off x="1642186" y="1"/>
            <a:ext cx="2323322" cy="714433"/>
          </a:xfrm>
          <a:prstGeom prst="rect">
            <a:avLst/>
          </a:prstGeom>
          <a:solidFill>
            <a:srgbClr val="C4E0B2">
              <a:alpha val="25882"/>
            </a:srgb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3" name="Google Shape;363;p41"/>
          <p:cNvSpPr/>
          <p:nvPr/>
        </p:nvSpPr>
        <p:spPr>
          <a:xfrm>
            <a:off x="1642186" y="2735219"/>
            <a:ext cx="2323322" cy="657985"/>
          </a:xfrm>
          <a:prstGeom prst="rect">
            <a:avLst/>
          </a:prstGeom>
          <a:solidFill>
            <a:srgbClr val="C4E0B2">
              <a:alpha val="25882"/>
            </a:srgb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4" name="Google Shape;364;p41"/>
          <p:cNvSpPr txBox="1"/>
          <p:nvPr/>
        </p:nvSpPr>
        <p:spPr>
          <a:xfrm>
            <a:off x="7555852" y="6559519"/>
            <a:ext cx="4636148" cy="309500"/>
          </a:xfrm>
          <a:prstGeom prst="rect">
            <a:avLst/>
          </a:prstGeom>
          <a:noFill/>
          <a:ln>
            <a:noFill/>
          </a:ln>
        </p:spPr>
        <p:txBody>
          <a:bodyPr spcFirstLastPara="1" wrap="square" lIns="91425" tIns="45700" rIns="91425" bIns="45700" anchor="ctr" anchorCtr="0">
            <a:normAutofit lnSpcReduction="10000"/>
          </a:bodyPr>
          <a:lstStyle/>
          <a:p>
            <a:pPr marL="0" marR="0" lvl="0" indent="0" algn="ctr" rtl="0">
              <a:lnSpc>
                <a:spcPct val="90000"/>
              </a:lnSpc>
              <a:spcBef>
                <a:spcPts val="0"/>
              </a:spcBef>
              <a:spcAft>
                <a:spcPts val="0"/>
              </a:spcAft>
              <a:buClr>
                <a:srgbClr val="C00000"/>
              </a:buClr>
              <a:buSzPts val="1600"/>
              <a:buFont typeface="Microsoft JhengHei"/>
              <a:buNone/>
            </a:pPr>
            <a:r>
              <a:rPr lang="zh-TW" sz="1600">
                <a:solidFill>
                  <a:srgbClr val="C00000"/>
                </a:solidFill>
                <a:latin typeface="Microsoft JhengHei"/>
                <a:ea typeface="Microsoft JhengHei"/>
                <a:cs typeface="Microsoft JhengHei"/>
                <a:sym typeface="Microsoft JhengHei"/>
              </a:rPr>
              <a:t>2010年至2022年ECRI與人因工程有關彙整表(2/8)</a:t>
            </a:r>
            <a:endParaRPr sz="1600">
              <a:solidFill>
                <a:srgbClr val="C00000"/>
              </a:solidFill>
              <a:latin typeface="Microsoft JhengHei"/>
              <a:ea typeface="Microsoft JhengHei"/>
              <a:cs typeface="Microsoft JhengHei"/>
              <a:sym typeface="Microsoft JhengHe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370" name="Google Shape;370;p42"/>
          <p:cNvPicPr preferRelativeResize="0"/>
          <p:nvPr/>
        </p:nvPicPr>
        <p:blipFill rotWithShape="1">
          <a:blip r:embed="rId3">
            <a:alphaModFix/>
          </a:blip>
          <a:srcRect/>
          <a:stretch/>
        </p:blipFill>
        <p:spPr>
          <a:xfrm>
            <a:off x="0" y="48904"/>
            <a:ext cx="12192000" cy="6760191"/>
          </a:xfrm>
          <a:prstGeom prst="rect">
            <a:avLst/>
          </a:prstGeom>
          <a:noFill/>
          <a:ln>
            <a:noFill/>
          </a:ln>
        </p:spPr>
      </p:pic>
      <p:sp>
        <p:nvSpPr>
          <p:cNvPr id="371" name="Google Shape;371;p42"/>
          <p:cNvSpPr/>
          <p:nvPr/>
        </p:nvSpPr>
        <p:spPr>
          <a:xfrm>
            <a:off x="1660849" y="587828"/>
            <a:ext cx="2341984" cy="317443"/>
          </a:xfrm>
          <a:prstGeom prst="rect">
            <a:avLst/>
          </a:prstGeom>
          <a:solidFill>
            <a:srgbClr val="FFFF00">
              <a:alpha val="25882"/>
            </a:srgb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2" name="Google Shape;372;p42"/>
          <p:cNvSpPr/>
          <p:nvPr/>
        </p:nvSpPr>
        <p:spPr>
          <a:xfrm>
            <a:off x="1660849" y="4572000"/>
            <a:ext cx="2341984" cy="961053"/>
          </a:xfrm>
          <a:prstGeom prst="rect">
            <a:avLst/>
          </a:prstGeom>
          <a:solidFill>
            <a:srgbClr val="FFFF00">
              <a:alpha val="25882"/>
            </a:srgb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3" name="Google Shape;373;p42"/>
          <p:cNvSpPr/>
          <p:nvPr/>
        </p:nvSpPr>
        <p:spPr>
          <a:xfrm>
            <a:off x="1660848" y="2169987"/>
            <a:ext cx="2341983" cy="961053"/>
          </a:xfrm>
          <a:prstGeom prst="rect">
            <a:avLst/>
          </a:prstGeom>
          <a:solidFill>
            <a:schemeClr val="accent2">
              <a:alpha val="25882"/>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4" name="Google Shape;374;p42"/>
          <p:cNvSpPr/>
          <p:nvPr/>
        </p:nvSpPr>
        <p:spPr>
          <a:xfrm>
            <a:off x="1679509" y="893946"/>
            <a:ext cx="2323322" cy="431002"/>
          </a:xfrm>
          <a:prstGeom prst="rect">
            <a:avLst/>
          </a:prstGeom>
          <a:solidFill>
            <a:srgbClr val="C4E0B2">
              <a:alpha val="25882"/>
            </a:srgb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5" name="Google Shape;375;p42"/>
          <p:cNvSpPr txBox="1"/>
          <p:nvPr/>
        </p:nvSpPr>
        <p:spPr>
          <a:xfrm>
            <a:off x="7555852" y="6559519"/>
            <a:ext cx="4636148" cy="309500"/>
          </a:xfrm>
          <a:prstGeom prst="rect">
            <a:avLst/>
          </a:prstGeom>
          <a:noFill/>
          <a:ln>
            <a:noFill/>
          </a:ln>
        </p:spPr>
        <p:txBody>
          <a:bodyPr spcFirstLastPara="1" wrap="square" lIns="91425" tIns="45700" rIns="91425" bIns="45700" anchor="ctr" anchorCtr="0">
            <a:normAutofit lnSpcReduction="10000"/>
          </a:bodyPr>
          <a:lstStyle/>
          <a:p>
            <a:pPr marL="0" marR="0" lvl="0" indent="0" algn="ctr" rtl="0">
              <a:lnSpc>
                <a:spcPct val="90000"/>
              </a:lnSpc>
              <a:spcBef>
                <a:spcPts val="0"/>
              </a:spcBef>
              <a:spcAft>
                <a:spcPts val="0"/>
              </a:spcAft>
              <a:buClr>
                <a:srgbClr val="C00000"/>
              </a:buClr>
              <a:buSzPts val="1600"/>
              <a:buFont typeface="Microsoft JhengHei"/>
              <a:buNone/>
            </a:pPr>
            <a:r>
              <a:rPr lang="zh-TW" sz="1600">
                <a:solidFill>
                  <a:srgbClr val="C00000"/>
                </a:solidFill>
                <a:latin typeface="Microsoft JhengHei"/>
                <a:ea typeface="Microsoft JhengHei"/>
                <a:cs typeface="Microsoft JhengHei"/>
                <a:sym typeface="Microsoft JhengHei"/>
              </a:rPr>
              <a:t>2010年至2022年ECRI與人因工程有關彙整表(3/8)</a:t>
            </a:r>
            <a:endParaRPr sz="1600">
              <a:solidFill>
                <a:srgbClr val="C00000"/>
              </a:solidFill>
              <a:latin typeface="Microsoft JhengHei"/>
              <a:ea typeface="Microsoft JhengHei"/>
              <a:cs typeface="Microsoft JhengHei"/>
              <a:sym typeface="Microsoft JhengHe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Google Shape;110;p16"/>
          <p:cNvPicPr preferRelativeResize="0"/>
          <p:nvPr/>
        </p:nvPicPr>
        <p:blipFill rotWithShape="1">
          <a:blip r:embed="rId3">
            <a:alphaModFix/>
          </a:blip>
          <a:srcRect/>
          <a:stretch/>
        </p:blipFill>
        <p:spPr>
          <a:xfrm>
            <a:off x="1471612" y="138112"/>
            <a:ext cx="9248775" cy="65817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4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381" name="Google Shape;381;p43"/>
          <p:cNvPicPr preferRelativeResize="0"/>
          <p:nvPr/>
        </p:nvPicPr>
        <p:blipFill rotWithShape="1">
          <a:blip r:embed="rId3">
            <a:alphaModFix/>
          </a:blip>
          <a:srcRect/>
          <a:stretch/>
        </p:blipFill>
        <p:spPr>
          <a:xfrm>
            <a:off x="0" y="5720"/>
            <a:ext cx="12192000" cy="6846559"/>
          </a:xfrm>
          <a:prstGeom prst="rect">
            <a:avLst/>
          </a:prstGeom>
          <a:noFill/>
          <a:ln>
            <a:noFill/>
          </a:ln>
        </p:spPr>
      </p:pic>
      <p:sp>
        <p:nvSpPr>
          <p:cNvPr id="382" name="Google Shape;382;p43"/>
          <p:cNvSpPr/>
          <p:nvPr/>
        </p:nvSpPr>
        <p:spPr>
          <a:xfrm>
            <a:off x="1632856" y="4112762"/>
            <a:ext cx="2360645" cy="1233679"/>
          </a:xfrm>
          <a:prstGeom prst="rect">
            <a:avLst/>
          </a:prstGeom>
          <a:solidFill>
            <a:schemeClr val="accent2">
              <a:alpha val="25882"/>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3" name="Google Shape;383;p43"/>
          <p:cNvSpPr/>
          <p:nvPr/>
        </p:nvSpPr>
        <p:spPr>
          <a:xfrm>
            <a:off x="1632855" y="0"/>
            <a:ext cx="2360645" cy="1026367"/>
          </a:xfrm>
          <a:prstGeom prst="rect">
            <a:avLst/>
          </a:prstGeom>
          <a:solidFill>
            <a:schemeClr val="accent2">
              <a:alpha val="25882"/>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4" name="Google Shape;384;p43"/>
          <p:cNvSpPr/>
          <p:nvPr/>
        </p:nvSpPr>
        <p:spPr>
          <a:xfrm>
            <a:off x="1651516" y="5346441"/>
            <a:ext cx="2341984" cy="718457"/>
          </a:xfrm>
          <a:prstGeom prst="rect">
            <a:avLst/>
          </a:prstGeom>
          <a:solidFill>
            <a:srgbClr val="FFFF00">
              <a:alpha val="25882"/>
            </a:srgb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5" name="Google Shape;385;p43"/>
          <p:cNvSpPr/>
          <p:nvPr/>
        </p:nvSpPr>
        <p:spPr>
          <a:xfrm>
            <a:off x="1632855" y="1026543"/>
            <a:ext cx="2341984" cy="923555"/>
          </a:xfrm>
          <a:prstGeom prst="rect">
            <a:avLst/>
          </a:prstGeom>
          <a:solidFill>
            <a:srgbClr val="FFFF00">
              <a:alpha val="25882"/>
            </a:srgb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6" name="Google Shape;386;p43"/>
          <p:cNvSpPr txBox="1"/>
          <p:nvPr/>
        </p:nvSpPr>
        <p:spPr>
          <a:xfrm>
            <a:off x="7555852" y="6559519"/>
            <a:ext cx="4636148" cy="309500"/>
          </a:xfrm>
          <a:prstGeom prst="rect">
            <a:avLst/>
          </a:prstGeom>
          <a:noFill/>
          <a:ln>
            <a:noFill/>
          </a:ln>
        </p:spPr>
        <p:txBody>
          <a:bodyPr spcFirstLastPara="1" wrap="square" lIns="91425" tIns="45700" rIns="91425" bIns="45700" anchor="ctr" anchorCtr="0">
            <a:normAutofit lnSpcReduction="10000"/>
          </a:bodyPr>
          <a:lstStyle/>
          <a:p>
            <a:pPr marL="0" marR="0" lvl="0" indent="0" algn="ctr" rtl="0">
              <a:lnSpc>
                <a:spcPct val="90000"/>
              </a:lnSpc>
              <a:spcBef>
                <a:spcPts val="0"/>
              </a:spcBef>
              <a:spcAft>
                <a:spcPts val="0"/>
              </a:spcAft>
              <a:buClr>
                <a:srgbClr val="C00000"/>
              </a:buClr>
              <a:buSzPts val="1600"/>
              <a:buFont typeface="Microsoft JhengHei"/>
              <a:buNone/>
            </a:pPr>
            <a:r>
              <a:rPr lang="zh-TW" sz="1600">
                <a:solidFill>
                  <a:srgbClr val="C00000"/>
                </a:solidFill>
                <a:latin typeface="Microsoft JhengHei"/>
                <a:ea typeface="Microsoft JhengHei"/>
                <a:cs typeface="Microsoft JhengHei"/>
                <a:sym typeface="Microsoft JhengHei"/>
              </a:rPr>
              <a:t>2010年至2022年ECRI與人因工程有關彙整表(4/8)</a:t>
            </a:r>
            <a:endParaRPr sz="1600">
              <a:solidFill>
                <a:srgbClr val="C00000"/>
              </a:solidFill>
              <a:latin typeface="Microsoft JhengHei"/>
              <a:ea typeface="Microsoft JhengHei"/>
              <a:cs typeface="Microsoft JhengHei"/>
              <a:sym typeface="Microsoft JhengHe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392" name="Google Shape;392;p44"/>
          <p:cNvPicPr preferRelativeResize="0"/>
          <p:nvPr/>
        </p:nvPicPr>
        <p:blipFill rotWithShape="1">
          <a:blip r:embed="rId3">
            <a:alphaModFix/>
          </a:blip>
          <a:srcRect/>
          <a:stretch/>
        </p:blipFill>
        <p:spPr>
          <a:xfrm>
            <a:off x="0" y="106405"/>
            <a:ext cx="12192000" cy="6645189"/>
          </a:xfrm>
          <a:prstGeom prst="rect">
            <a:avLst/>
          </a:prstGeom>
          <a:noFill/>
          <a:ln>
            <a:noFill/>
          </a:ln>
        </p:spPr>
      </p:pic>
      <p:sp>
        <p:nvSpPr>
          <p:cNvPr id="393" name="Google Shape;393;p44"/>
          <p:cNvSpPr/>
          <p:nvPr/>
        </p:nvSpPr>
        <p:spPr>
          <a:xfrm>
            <a:off x="1651516" y="4077477"/>
            <a:ext cx="2341984" cy="718457"/>
          </a:xfrm>
          <a:prstGeom prst="rect">
            <a:avLst/>
          </a:prstGeom>
          <a:solidFill>
            <a:srgbClr val="FFFF00">
              <a:alpha val="25882"/>
            </a:srgb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4" name="Google Shape;394;p44"/>
          <p:cNvSpPr/>
          <p:nvPr/>
        </p:nvSpPr>
        <p:spPr>
          <a:xfrm>
            <a:off x="1651516" y="3116424"/>
            <a:ext cx="2360645" cy="961054"/>
          </a:xfrm>
          <a:prstGeom prst="rect">
            <a:avLst/>
          </a:prstGeom>
          <a:solidFill>
            <a:schemeClr val="accent2">
              <a:alpha val="25882"/>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5" name="Google Shape;395;p44"/>
          <p:cNvSpPr txBox="1"/>
          <p:nvPr/>
        </p:nvSpPr>
        <p:spPr>
          <a:xfrm>
            <a:off x="7555852" y="6559519"/>
            <a:ext cx="4636148" cy="309500"/>
          </a:xfrm>
          <a:prstGeom prst="rect">
            <a:avLst/>
          </a:prstGeom>
          <a:noFill/>
          <a:ln>
            <a:noFill/>
          </a:ln>
        </p:spPr>
        <p:txBody>
          <a:bodyPr spcFirstLastPara="1" wrap="square" lIns="91425" tIns="45700" rIns="91425" bIns="45700" anchor="ctr" anchorCtr="0">
            <a:normAutofit lnSpcReduction="10000"/>
          </a:bodyPr>
          <a:lstStyle/>
          <a:p>
            <a:pPr marL="0" marR="0" lvl="0" indent="0" algn="ctr" rtl="0">
              <a:lnSpc>
                <a:spcPct val="90000"/>
              </a:lnSpc>
              <a:spcBef>
                <a:spcPts val="0"/>
              </a:spcBef>
              <a:spcAft>
                <a:spcPts val="0"/>
              </a:spcAft>
              <a:buClr>
                <a:srgbClr val="C00000"/>
              </a:buClr>
              <a:buSzPts val="1600"/>
              <a:buFont typeface="Microsoft JhengHei"/>
              <a:buNone/>
            </a:pPr>
            <a:r>
              <a:rPr lang="zh-TW" sz="1600">
                <a:solidFill>
                  <a:srgbClr val="C00000"/>
                </a:solidFill>
                <a:latin typeface="Microsoft JhengHei"/>
                <a:ea typeface="Microsoft JhengHei"/>
                <a:cs typeface="Microsoft JhengHei"/>
                <a:sym typeface="Microsoft JhengHei"/>
              </a:rPr>
              <a:t>2010年至2022年ECRI與人因工程有關彙整表(5/8)</a:t>
            </a:r>
            <a:endParaRPr sz="1600">
              <a:solidFill>
                <a:srgbClr val="C00000"/>
              </a:solidFill>
              <a:latin typeface="Microsoft JhengHei"/>
              <a:ea typeface="Microsoft JhengHei"/>
              <a:cs typeface="Microsoft JhengHei"/>
              <a:sym typeface="Microsoft JhengHe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401" name="Google Shape;401;p45"/>
          <p:cNvPicPr preferRelativeResize="0"/>
          <p:nvPr/>
        </p:nvPicPr>
        <p:blipFill rotWithShape="1">
          <a:blip r:embed="rId3">
            <a:alphaModFix/>
          </a:blip>
          <a:srcRect/>
          <a:stretch/>
        </p:blipFill>
        <p:spPr>
          <a:xfrm>
            <a:off x="7121" y="0"/>
            <a:ext cx="12177757" cy="6858000"/>
          </a:xfrm>
          <a:prstGeom prst="rect">
            <a:avLst/>
          </a:prstGeom>
          <a:noFill/>
          <a:ln>
            <a:noFill/>
          </a:ln>
        </p:spPr>
      </p:pic>
      <p:sp>
        <p:nvSpPr>
          <p:cNvPr id="402" name="Google Shape;402;p45"/>
          <p:cNvSpPr/>
          <p:nvPr/>
        </p:nvSpPr>
        <p:spPr>
          <a:xfrm>
            <a:off x="1660847" y="2407473"/>
            <a:ext cx="2341984" cy="923555"/>
          </a:xfrm>
          <a:prstGeom prst="rect">
            <a:avLst/>
          </a:prstGeom>
          <a:solidFill>
            <a:srgbClr val="FFFF00">
              <a:alpha val="25882"/>
            </a:srgb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3" name="Google Shape;403;p45"/>
          <p:cNvSpPr/>
          <p:nvPr/>
        </p:nvSpPr>
        <p:spPr>
          <a:xfrm>
            <a:off x="1651516" y="1257594"/>
            <a:ext cx="2360645" cy="1149879"/>
          </a:xfrm>
          <a:prstGeom prst="rect">
            <a:avLst/>
          </a:prstGeom>
          <a:solidFill>
            <a:schemeClr val="accent2">
              <a:alpha val="25882"/>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4" name="Google Shape;404;p45"/>
          <p:cNvSpPr txBox="1"/>
          <p:nvPr/>
        </p:nvSpPr>
        <p:spPr>
          <a:xfrm>
            <a:off x="7555852" y="6559519"/>
            <a:ext cx="4636148" cy="309500"/>
          </a:xfrm>
          <a:prstGeom prst="rect">
            <a:avLst/>
          </a:prstGeom>
          <a:noFill/>
          <a:ln>
            <a:noFill/>
          </a:ln>
        </p:spPr>
        <p:txBody>
          <a:bodyPr spcFirstLastPara="1" wrap="square" lIns="91425" tIns="45700" rIns="91425" bIns="45700" anchor="ctr" anchorCtr="0">
            <a:normAutofit lnSpcReduction="10000"/>
          </a:bodyPr>
          <a:lstStyle/>
          <a:p>
            <a:pPr marL="0" marR="0" lvl="0" indent="0" algn="ctr" rtl="0">
              <a:lnSpc>
                <a:spcPct val="90000"/>
              </a:lnSpc>
              <a:spcBef>
                <a:spcPts val="0"/>
              </a:spcBef>
              <a:spcAft>
                <a:spcPts val="0"/>
              </a:spcAft>
              <a:buClr>
                <a:srgbClr val="C00000"/>
              </a:buClr>
              <a:buSzPts val="1600"/>
              <a:buFont typeface="Microsoft JhengHei"/>
              <a:buNone/>
            </a:pPr>
            <a:r>
              <a:rPr lang="zh-TW" sz="1600">
                <a:solidFill>
                  <a:srgbClr val="C00000"/>
                </a:solidFill>
                <a:latin typeface="Microsoft JhengHei"/>
                <a:ea typeface="Microsoft JhengHei"/>
                <a:cs typeface="Microsoft JhengHei"/>
                <a:sym typeface="Microsoft JhengHei"/>
              </a:rPr>
              <a:t>2010年至2022年ECRI與人因工程有關彙整表(6/8)</a:t>
            </a:r>
            <a:endParaRPr sz="1600">
              <a:solidFill>
                <a:srgbClr val="C00000"/>
              </a:solidFill>
              <a:latin typeface="Microsoft JhengHei"/>
              <a:ea typeface="Microsoft JhengHei"/>
              <a:cs typeface="Microsoft JhengHei"/>
              <a:sym typeface="Microsoft JhengHe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410" name="Google Shape;410;p46"/>
          <p:cNvPicPr preferRelativeResize="0"/>
          <p:nvPr/>
        </p:nvPicPr>
        <p:blipFill rotWithShape="1">
          <a:blip r:embed="rId3">
            <a:alphaModFix/>
          </a:blip>
          <a:srcRect/>
          <a:stretch/>
        </p:blipFill>
        <p:spPr>
          <a:xfrm>
            <a:off x="0" y="59674"/>
            <a:ext cx="12192000" cy="6738651"/>
          </a:xfrm>
          <a:prstGeom prst="rect">
            <a:avLst/>
          </a:prstGeom>
          <a:noFill/>
          <a:ln>
            <a:noFill/>
          </a:ln>
        </p:spPr>
      </p:pic>
      <p:sp>
        <p:nvSpPr>
          <p:cNvPr id="411" name="Google Shape;411;p46"/>
          <p:cNvSpPr/>
          <p:nvPr/>
        </p:nvSpPr>
        <p:spPr>
          <a:xfrm>
            <a:off x="1642186" y="4021670"/>
            <a:ext cx="2341984" cy="540999"/>
          </a:xfrm>
          <a:prstGeom prst="rect">
            <a:avLst/>
          </a:prstGeom>
          <a:solidFill>
            <a:srgbClr val="FFFF00">
              <a:alpha val="25882"/>
            </a:srgb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2" name="Google Shape;412;p46"/>
          <p:cNvSpPr/>
          <p:nvPr/>
        </p:nvSpPr>
        <p:spPr>
          <a:xfrm>
            <a:off x="1623525" y="846261"/>
            <a:ext cx="2360645" cy="939754"/>
          </a:xfrm>
          <a:prstGeom prst="rect">
            <a:avLst/>
          </a:prstGeom>
          <a:solidFill>
            <a:schemeClr val="accent2">
              <a:alpha val="25882"/>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3" name="Google Shape;413;p46"/>
          <p:cNvSpPr txBox="1"/>
          <p:nvPr/>
        </p:nvSpPr>
        <p:spPr>
          <a:xfrm>
            <a:off x="7555852" y="6559519"/>
            <a:ext cx="4636148" cy="309500"/>
          </a:xfrm>
          <a:prstGeom prst="rect">
            <a:avLst/>
          </a:prstGeom>
          <a:noFill/>
          <a:ln>
            <a:noFill/>
          </a:ln>
        </p:spPr>
        <p:txBody>
          <a:bodyPr spcFirstLastPara="1" wrap="square" lIns="91425" tIns="45700" rIns="91425" bIns="45700" anchor="ctr" anchorCtr="0">
            <a:normAutofit lnSpcReduction="10000"/>
          </a:bodyPr>
          <a:lstStyle/>
          <a:p>
            <a:pPr marL="0" marR="0" lvl="0" indent="0" algn="ctr" rtl="0">
              <a:lnSpc>
                <a:spcPct val="90000"/>
              </a:lnSpc>
              <a:spcBef>
                <a:spcPts val="0"/>
              </a:spcBef>
              <a:spcAft>
                <a:spcPts val="0"/>
              </a:spcAft>
              <a:buClr>
                <a:srgbClr val="C00000"/>
              </a:buClr>
              <a:buSzPts val="1600"/>
              <a:buFont typeface="Microsoft JhengHei"/>
              <a:buNone/>
            </a:pPr>
            <a:r>
              <a:rPr lang="zh-TW" sz="1600">
                <a:solidFill>
                  <a:srgbClr val="C00000"/>
                </a:solidFill>
                <a:latin typeface="Microsoft JhengHei"/>
                <a:ea typeface="Microsoft JhengHei"/>
                <a:cs typeface="Microsoft JhengHei"/>
                <a:sym typeface="Microsoft JhengHei"/>
              </a:rPr>
              <a:t>2010年至2022年ECRI與人因工程有關彙整表(7/8)</a:t>
            </a:r>
            <a:endParaRPr sz="1600">
              <a:solidFill>
                <a:srgbClr val="C00000"/>
              </a:solidFill>
              <a:latin typeface="Microsoft JhengHei"/>
              <a:ea typeface="Microsoft JhengHei"/>
              <a:cs typeface="Microsoft JhengHei"/>
              <a:sym typeface="Microsoft JhengHe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pic>
        <p:nvPicPr>
          <p:cNvPr id="418" name="Google Shape;418;p47"/>
          <p:cNvPicPr preferRelativeResize="0"/>
          <p:nvPr/>
        </p:nvPicPr>
        <p:blipFill rotWithShape="1">
          <a:blip r:embed="rId3">
            <a:alphaModFix/>
          </a:blip>
          <a:srcRect/>
          <a:stretch/>
        </p:blipFill>
        <p:spPr>
          <a:xfrm>
            <a:off x="0" y="1383332"/>
            <a:ext cx="12192000" cy="4091336"/>
          </a:xfrm>
          <a:prstGeom prst="rect">
            <a:avLst/>
          </a:prstGeom>
          <a:noFill/>
          <a:ln>
            <a:noFill/>
          </a:ln>
        </p:spPr>
      </p:pic>
      <p:sp>
        <p:nvSpPr>
          <p:cNvPr id="419" name="Google Shape;419;p47"/>
          <p:cNvSpPr/>
          <p:nvPr/>
        </p:nvSpPr>
        <p:spPr>
          <a:xfrm>
            <a:off x="1707501" y="3953355"/>
            <a:ext cx="2360645" cy="939754"/>
          </a:xfrm>
          <a:prstGeom prst="rect">
            <a:avLst/>
          </a:prstGeom>
          <a:solidFill>
            <a:schemeClr val="accent2">
              <a:alpha val="25882"/>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0" name="Google Shape;420;p47"/>
          <p:cNvSpPr txBox="1"/>
          <p:nvPr/>
        </p:nvSpPr>
        <p:spPr>
          <a:xfrm>
            <a:off x="7555852" y="6559519"/>
            <a:ext cx="4636148" cy="309500"/>
          </a:xfrm>
          <a:prstGeom prst="rect">
            <a:avLst/>
          </a:prstGeom>
          <a:noFill/>
          <a:ln>
            <a:noFill/>
          </a:ln>
        </p:spPr>
        <p:txBody>
          <a:bodyPr spcFirstLastPara="1" wrap="square" lIns="91425" tIns="45700" rIns="91425" bIns="45700" anchor="ctr" anchorCtr="0">
            <a:normAutofit lnSpcReduction="10000"/>
          </a:bodyPr>
          <a:lstStyle/>
          <a:p>
            <a:pPr marL="0" marR="0" lvl="0" indent="0" algn="ctr" rtl="0">
              <a:lnSpc>
                <a:spcPct val="90000"/>
              </a:lnSpc>
              <a:spcBef>
                <a:spcPts val="0"/>
              </a:spcBef>
              <a:spcAft>
                <a:spcPts val="0"/>
              </a:spcAft>
              <a:buClr>
                <a:srgbClr val="C00000"/>
              </a:buClr>
              <a:buSzPts val="1600"/>
              <a:buFont typeface="Microsoft JhengHei"/>
              <a:buNone/>
            </a:pPr>
            <a:r>
              <a:rPr lang="zh-TW" sz="1600">
                <a:solidFill>
                  <a:srgbClr val="C00000"/>
                </a:solidFill>
                <a:latin typeface="Microsoft JhengHei"/>
                <a:ea typeface="Microsoft JhengHei"/>
                <a:cs typeface="Microsoft JhengHei"/>
                <a:sym typeface="Microsoft JhengHei"/>
              </a:rPr>
              <a:t>2010年至2022年ECRI與人因工程有關彙整表(8/8)</a:t>
            </a:r>
            <a:endParaRPr sz="1600">
              <a:solidFill>
                <a:srgbClr val="C00000"/>
              </a:solidFill>
              <a:latin typeface="Microsoft JhengHei"/>
              <a:ea typeface="Microsoft JhengHei"/>
              <a:cs typeface="Microsoft JhengHei"/>
              <a:sym typeface="Microsoft JhengHe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4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Microsoft JhengHei"/>
              <a:buNone/>
            </a:pPr>
            <a:r>
              <a:rPr lang="zh-TW">
                <a:latin typeface="Microsoft JhengHei"/>
                <a:ea typeface="Microsoft JhengHei"/>
                <a:cs typeface="Microsoft JhengHei"/>
                <a:sym typeface="Microsoft JhengHei"/>
              </a:rPr>
              <a:t>如何降低</a:t>
            </a:r>
            <a:r>
              <a:rPr lang="zh-TW" b="1">
                <a:latin typeface="Microsoft JhengHei"/>
                <a:ea typeface="Microsoft JhengHei"/>
                <a:cs typeface="Microsoft JhengHei"/>
                <a:sym typeface="Microsoft JhengHei"/>
              </a:rPr>
              <a:t>警報危害</a:t>
            </a:r>
            <a:r>
              <a:rPr lang="zh-TW">
                <a:latin typeface="Microsoft JhengHei"/>
                <a:ea typeface="Microsoft JhengHei"/>
                <a:cs typeface="Microsoft JhengHei"/>
                <a:sym typeface="Microsoft JhengHei"/>
              </a:rPr>
              <a:t>的發生率</a:t>
            </a:r>
            <a:endParaRPr>
              <a:latin typeface="Microsoft JhengHei"/>
              <a:ea typeface="Microsoft JhengHei"/>
              <a:cs typeface="Microsoft JhengHei"/>
              <a:sym typeface="Microsoft JhengHei"/>
            </a:endParaRPr>
          </a:p>
        </p:txBody>
      </p:sp>
      <p:sp>
        <p:nvSpPr>
          <p:cNvPr id="426" name="Google Shape;426;p4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zh-TW">
                <a:latin typeface="Microsoft JhengHei"/>
                <a:ea typeface="Microsoft JhengHei"/>
                <a:cs typeface="Microsoft JhengHei"/>
                <a:sym typeface="Microsoft JhengHei"/>
              </a:rPr>
              <a:t>確認醫療設備以合乎邏輯、安全且符合臨床常規的方式來處理警報，並確保儀器警報的閾值設定，不會導致「限制警報」或「過度警報」，造成醫護人員對</a:t>
            </a:r>
            <a:r>
              <a:rPr lang="zh-TW" b="1" u="sng">
                <a:solidFill>
                  <a:srgbClr val="C00000"/>
                </a:solidFill>
                <a:latin typeface="Microsoft JhengHei"/>
                <a:ea typeface="Microsoft JhengHei"/>
                <a:cs typeface="Microsoft JhengHei"/>
                <a:sym typeface="Microsoft JhengHei"/>
              </a:rPr>
              <a:t>警報的敏感性降低或疲勞</a:t>
            </a:r>
            <a:r>
              <a:rPr lang="zh-TW">
                <a:latin typeface="Microsoft JhengHei"/>
                <a:ea typeface="Microsoft JhengHei"/>
                <a:cs typeface="Microsoft JhengHei"/>
                <a:sym typeface="Microsoft JhengHei"/>
              </a:rPr>
              <a:t>。</a:t>
            </a:r>
            <a:endParaRPr>
              <a:latin typeface="Microsoft JhengHei"/>
              <a:ea typeface="Microsoft JhengHei"/>
              <a:cs typeface="Microsoft JhengHei"/>
              <a:sym typeface="Microsoft JhengHei"/>
            </a:endParaRPr>
          </a:p>
          <a:p>
            <a:pPr marL="228600" lvl="0" indent="-228600" algn="l" rtl="0">
              <a:lnSpc>
                <a:spcPct val="90000"/>
              </a:lnSpc>
              <a:spcBef>
                <a:spcPts val="1000"/>
              </a:spcBef>
              <a:spcAft>
                <a:spcPts val="0"/>
              </a:spcAft>
              <a:buClr>
                <a:schemeClr val="dk1"/>
              </a:buClr>
              <a:buSzPts val="2800"/>
              <a:buChar char="•"/>
            </a:pPr>
            <a:r>
              <a:rPr lang="zh-TW">
                <a:latin typeface="Microsoft JhengHei"/>
                <a:ea typeface="Microsoft JhengHei"/>
                <a:cs typeface="Microsoft JhengHei"/>
                <a:sym typeface="Microsoft JhengHei"/>
              </a:rPr>
              <a:t>確保警報能夠快速正確的被傳達，且考量警報的</a:t>
            </a:r>
            <a:r>
              <a:rPr lang="zh-TW" b="1" u="sng">
                <a:solidFill>
                  <a:srgbClr val="C00000"/>
                </a:solidFill>
                <a:latin typeface="Microsoft JhengHei"/>
                <a:ea typeface="Microsoft JhengHei"/>
                <a:cs typeface="Microsoft JhengHei"/>
                <a:sym typeface="Microsoft JhengHei"/>
              </a:rPr>
              <a:t>音量</a:t>
            </a:r>
            <a:r>
              <a:rPr lang="zh-TW">
                <a:latin typeface="Microsoft JhengHei"/>
                <a:ea typeface="Microsoft JhengHei"/>
                <a:cs typeface="Microsoft JhengHei"/>
                <a:sym typeface="Microsoft JhengHei"/>
              </a:rPr>
              <a:t>、</a:t>
            </a:r>
            <a:r>
              <a:rPr lang="zh-TW" b="1" u="sng">
                <a:solidFill>
                  <a:srgbClr val="C00000"/>
                </a:solidFill>
                <a:latin typeface="Microsoft JhengHei"/>
                <a:ea typeface="Microsoft JhengHei"/>
                <a:cs typeface="Microsoft JhengHei"/>
                <a:sym typeface="Microsoft JhengHei"/>
              </a:rPr>
              <a:t>樓層佈局</a:t>
            </a:r>
            <a:r>
              <a:rPr lang="zh-TW">
                <a:latin typeface="Microsoft JhengHei"/>
                <a:ea typeface="Microsoft JhengHei"/>
                <a:cs typeface="Microsoft JhengHei"/>
                <a:sym typeface="Microsoft JhengHei"/>
              </a:rPr>
              <a:t>及</a:t>
            </a:r>
            <a:r>
              <a:rPr lang="zh-TW" b="1" u="sng">
                <a:solidFill>
                  <a:srgbClr val="C00000"/>
                </a:solidFill>
                <a:latin typeface="Microsoft JhengHei"/>
                <a:ea typeface="Microsoft JhengHei"/>
                <a:cs typeface="Microsoft JhengHei"/>
                <a:sym typeface="Microsoft JhengHei"/>
              </a:rPr>
              <a:t>距離</a:t>
            </a:r>
            <a:r>
              <a:rPr lang="zh-TW">
                <a:latin typeface="Microsoft JhengHei"/>
                <a:ea typeface="Microsoft JhengHei"/>
                <a:cs typeface="Microsoft JhengHei"/>
                <a:sym typeface="Microsoft JhengHei"/>
              </a:rPr>
              <a:t>等因素，使醫護人員能在繁忙的醫療的情境中聽到警報，且確保可以看到視覺警報指示器。</a:t>
            </a:r>
            <a:endParaRPr>
              <a:latin typeface="Microsoft JhengHei"/>
              <a:ea typeface="Microsoft JhengHei"/>
              <a:cs typeface="Microsoft JhengHei"/>
              <a:sym typeface="Microsoft JhengHei"/>
            </a:endParaRPr>
          </a:p>
          <a:p>
            <a:pPr marL="228600" lvl="0" indent="-228600" algn="l" rtl="0">
              <a:lnSpc>
                <a:spcPct val="90000"/>
              </a:lnSpc>
              <a:spcBef>
                <a:spcPts val="1000"/>
              </a:spcBef>
              <a:spcAft>
                <a:spcPts val="0"/>
              </a:spcAft>
              <a:buClr>
                <a:schemeClr val="dk1"/>
              </a:buClr>
              <a:buSzPts val="2800"/>
              <a:buChar char="•"/>
            </a:pPr>
            <a:r>
              <a:rPr lang="zh-TW">
                <a:latin typeface="Microsoft JhengHei"/>
                <a:ea typeface="Microsoft JhengHei"/>
                <a:cs typeface="Microsoft JhengHei"/>
                <a:sym typeface="Microsoft JhengHei"/>
              </a:rPr>
              <a:t>要確保醫護人員了解警報的目的和意義，並知道如何將</a:t>
            </a:r>
            <a:r>
              <a:rPr lang="zh-TW" b="1" u="sng">
                <a:solidFill>
                  <a:srgbClr val="C00000"/>
                </a:solidFill>
                <a:latin typeface="Microsoft JhengHei"/>
                <a:ea typeface="Microsoft JhengHei"/>
                <a:cs typeface="Microsoft JhengHei"/>
                <a:sym typeface="Microsoft JhengHei"/>
              </a:rPr>
              <a:t>警報閾值</a:t>
            </a:r>
            <a:r>
              <a:rPr lang="zh-TW">
                <a:latin typeface="Microsoft JhengHei"/>
                <a:ea typeface="Microsoft JhengHei"/>
                <a:cs typeface="Microsoft JhengHei"/>
                <a:sym typeface="Microsoft JhengHei"/>
              </a:rPr>
              <a:t>設置在適當的</a:t>
            </a:r>
            <a:r>
              <a:rPr lang="zh-TW" b="1" u="sng">
                <a:solidFill>
                  <a:srgbClr val="C00000"/>
                </a:solidFill>
                <a:latin typeface="Microsoft JhengHei"/>
                <a:ea typeface="Microsoft JhengHei"/>
                <a:cs typeface="Microsoft JhengHei"/>
                <a:sym typeface="Microsoft JhengHei"/>
              </a:rPr>
              <a:t>具有生理意義的數值</a:t>
            </a:r>
            <a:r>
              <a:rPr lang="zh-TW">
                <a:latin typeface="Microsoft JhengHei"/>
                <a:ea typeface="Microsoft JhengHei"/>
                <a:cs typeface="Microsoft JhengHei"/>
                <a:sym typeface="Microsoft JhengHei"/>
              </a:rPr>
              <a:t>。 另外，血氧監測儀上的低飽和度警報和呼吸機上的低通氣量或高峰值壓力警報，都是常見的警報危害。</a:t>
            </a:r>
            <a:endParaRPr>
              <a:latin typeface="Microsoft JhengHei"/>
              <a:ea typeface="Microsoft JhengHei"/>
              <a:cs typeface="Microsoft JhengHei"/>
              <a:sym typeface="Microsoft JhengHei"/>
            </a:endParaRPr>
          </a:p>
        </p:txBody>
      </p:sp>
      <p:sp>
        <p:nvSpPr>
          <p:cNvPr id="427" name="Google Shape;427;p48"/>
          <p:cNvSpPr/>
          <p:nvPr/>
        </p:nvSpPr>
        <p:spPr>
          <a:xfrm>
            <a:off x="9292017" y="1388825"/>
            <a:ext cx="2061783"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zh-TW" sz="1800">
                <a:solidFill>
                  <a:schemeClr val="dk1"/>
                </a:solidFill>
                <a:latin typeface="Microsoft JhengHei"/>
                <a:ea typeface="Microsoft JhengHei"/>
                <a:cs typeface="Microsoft JhengHei"/>
                <a:sym typeface="Microsoft JhengHei"/>
              </a:rPr>
              <a:t>ECRI提出三點建議</a:t>
            </a:r>
            <a:endParaRPr sz="1800">
              <a:solidFill>
                <a:schemeClr val="dk1"/>
              </a:solidFill>
              <a:latin typeface="Microsoft JhengHei"/>
              <a:ea typeface="Microsoft JhengHei"/>
              <a:cs typeface="Microsoft JhengHei"/>
              <a:sym typeface="Microsoft JhengHei"/>
            </a:endParaRPr>
          </a:p>
        </p:txBody>
      </p:sp>
      <p:sp>
        <p:nvSpPr>
          <p:cNvPr id="428" name="Google Shape;428;p48"/>
          <p:cNvSpPr/>
          <p:nvPr/>
        </p:nvSpPr>
        <p:spPr>
          <a:xfrm>
            <a:off x="637309" y="6176963"/>
            <a:ext cx="11175999"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zh-TW" sz="1800">
                <a:solidFill>
                  <a:srgbClr val="548135"/>
                </a:solidFill>
                <a:latin typeface="Arial"/>
                <a:ea typeface="Arial"/>
                <a:cs typeface="Arial"/>
                <a:sym typeface="Arial"/>
              </a:rPr>
              <a:t>Legge A. A review of the top 10 health technology hazards and how to minimise their risks. Nurs Times. 2009 Aug 18-31;105(32-33):17-9. PMID: 19736740</a:t>
            </a:r>
            <a:endParaRPr sz="1800">
              <a:solidFill>
                <a:srgbClr val="548135"/>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4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Microsoft JhengHei"/>
              <a:buNone/>
            </a:pPr>
            <a:r>
              <a:rPr lang="zh-TW" b="1">
                <a:latin typeface="Microsoft JhengHei"/>
                <a:ea typeface="Microsoft JhengHei"/>
                <a:cs typeface="Microsoft JhengHei"/>
                <a:sym typeface="Microsoft JhengHei"/>
              </a:rPr>
              <a:t>ECRI之分析59篇文章US 21 CFR分類分級</a:t>
            </a:r>
            <a:endParaRPr/>
          </a:p>
        </p:txBody>
      </p:sp>
      <p:pic>
        <p:nvPicPr>
          <p:cNvPr id="434" name="Google Shape;434;p49"/>
          <p:cNvPicPr preferRelativeResize="0"/>
          <p:nvPr/>
        </p:nvPicPr>
        <p:blipFill rotWithShape="1">
          <a:blip r:embed="rId3">
            <a:alphaModFix/>
          </a:blip>
          <a:srcRect/>
          <a:stretch/>
        </p:blipFill>
        <p:spPr>
          <a:xfrm>
            <a:off x="1980763" y="1502562"/>
            <a:ext cx="7985274" cy="5103888"/>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Microsoft JhengHei"/>
              <a:buNone/>
            </a:pPr>
            <a:r>
              <a:rPr lang="zh-TW" b="1">
                <a:latin typeface="Microsoft JhengHei"/>
                <a:ea typeface="Microsoft JhengHei"/>
                <a:cs typeface="Microsoft JhengHei"/>
                <a:sym typeface="Microsoft JhengHei"/>
              </a:rPr>
              <a:t>魚骨圖分析</a:t>
            </a:r>
            <a:endParaRPr/>
          </a:p>
        </p:txBody>
      </p:sp>
      <p:pic>
        <p:nvPicPr>
          <p:cNvPr id="440" name="Google Shape;440;p50"/>
          <p:cNvPicPr preferRelativeResize="0"/>
          <p:nvPr/>
        </p:nvPicPr>
        <p:blipFill rotWithShape="1">
          <a:blip r:embed="rId3">
            <a:alphaModFix/>
          </a:blip>
          <a:srcRect/>
          <a:stretch/>
        </p:blipFill>
        <p:spPr>
          <a:xfrm>
            <a:off x="1410752" y="1690688"/>
            <a:ext cx="9207485" cy="5088347"/>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51"/>
          <p:cNvSpPr txBox="1">
            <a:spLocks noGrp="1"/>
          </p:cNvSpPr>
          <p:nvPr>
            <p:ph type="ctrTitle"/>
          </p:nvPr>
        </p:nvSpPr>
        <p:spPr>
          <a:xfrm>
            <a:off x="2164882" y="2493166"/>
            <a:ext cx="7793729" cy="1290894"/>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ct val="100000"/>
              <a:buFont typeface="Microsoft JhengHei"/>
              <a:buNone/>
            </a:pPr>
            <a:r>
              <a:rPr lang="zh-TW" sz="4000" b="1">
                <a:latin typeface="Microsoft JhengHei"/>
                <a:ea typeface="Microsoft JhengHei"/>
                <a:cs typeface="Microsoft JhengHei"/>
                <a:sym typeface="Microsoft JhengHei"/>
              </a:rPr>
              <a:t>謝謝聆聽</a:t>
            </a:r>
            <a:br>
              <a:rPr lang="zh-TW" sz="4000" b="1">
                <a:latin typeface="Microsoft JhengHei"/>
                <a:ea typeface="Microsoft JhengHei"/>
                <a:cs typeface="Microsoft JhengHei"/>
                <a:sym typeface="Microsoft JhengHei"/>
              </a:rPr>
            </a:br>
            <a:r>
              <a:rPr lang="zh-TW" sz="4000" b="1">
                <a:latin typeface="Microsoft JhengHei"/>
                <a:ea typeface="Microsoft JhengHei"/>
                <a:cs typeface="Microsoft JhengHei"/>
                <a:sym typeface="Microsoft JhengHei"/>
              </a:rPr>
              <a:t/>
            </a:r>
            <a:br>
              <a:rPr lang="zh-TW" sz="4000" b="1">
                <a:latin typeface="Microsoft JhengHei"/>
                <a:ea typeface="Microsoft JhengHei"/>
                <a:cs typeface="Microsoft JhengHei"/>
                <a:sym typeface="Microsoft JhengHei"/>
              </a:rPr>
            </a:br>
            <a:r>
              <a:rPr lang="zh-TW" sz="4000" b="1">
                <a:latin typeface="Microsoft JhengHei"/>
                <a:ea typeface="Microsoft JhengHei"/>
                <a:cs typeface="Microsoft JhengHei"/>
                <a:sym typeface="Microsoft JhengHei"/>
              </a:rPr>
              <a:t>敬請指教</a:t>
            </a:r>
            <a:endParaRPr/>
          </a:p>
        </p:txBody>
      </p:sp>
      <p:sp>
        <p:nvSpPr>
          <p:cNvPr id="447" name="Google Shape;447;p51"/>
          <p:cNvSpPr txBox="1"/>
          <p:nvPr/>
        </p:nvSpPr>
        <p:spPr>
          <a:xfrm>
            <a:off x="8839200" y="6492879"/>
            <a:ext cx="2400300"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altLang="zh-TW" sz="1600">
                <a:solidFill>
                  <a:srgbClr val="9E9E9E"/>
                </a:solidFill>
                <a:latin typeface="Calibri"/>
                <a:ea typeface="Calibri"/>
                <a:cs typeface="Calibri"/>
                <a:sym typeface="Calibri"/>
              </a:rPr>
              <a:pPr marL="0" marR="0" lvl="0" indent="0" algn="r" rtl="0">
                <a:spcBef>
                  <a:spcPts val="0"/>
                </a:spcBef>
                <a:spcAft>
                  <a:spcPts val="0"/>
                </a:spcAft>
                <a:buNone/>
              </a:pPr>
              <a:t>38</a:t>
            </a:fld>
            <a:endParaRPr sz="1600">
              <a:solidFill>
                <a:srgbClr val="9E9E9E"/>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Microsoft JhengHei"/>
              <a:buNone/>
            </a:pPr>
            <a:r>
              <a:rPr lang="zh-TW" sz="3600" b="1">
                <a:latin typeface="Microsoft JhengHei"/>
                <a:ea typeface="Microsoft JhengHei"/>
                <a:cs typeface="Microsoft JhengHei"/>
                <a:sym typeface="Microsoft JhengHei"/>
              </a:rPr>
              <a:t>ECRI發布 2022 年10 大醫療技術危害風險清單</a:t>
            </a:r>
            <a:endParaRPr sz="3600">
              <a:latin typeface="Microsoft JhengHei"/>
              <a:ea typeface="Microsoft JhengHei"/>
              <a:cs typeface="Microsoft JhengHei"/>
              <a:sym typeface="Microsoft JhengHei"/>
            </a:endParaRPr>
          </a:p>
        </p:txBody>
      </p:sp>
      <p:sp>
        <p:nvSpPr>
          <p:cNvPr id="117" name="Google Shape;117;p17"/>
          <p:cNvSpPr txBox="1">
            <a:spLocks noGrp="1"/>
          </p:cNvSpPr>
          <p:nvPr>
            <p:ph type="body" idx="1"/>
          </p:nvPr>
        </p:nvSpPr>
        <p:spPr>
          <a:xfrm>
            <a:off x="1015481" y="1371600"/>
            <a:ext cx="10515600" cy="4596323"/>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400"/>
              <a:buChar char="•"/>
            </a:pPr>
            <a:r>
              <a:rPr lang="zh-TW" sz="2400" b="1" dirty="0">
                <a:latin typeface="Microsoft JhengHei"/>
                <a:ea typeface="Microsoft JhengHei"/>
                <a:cs typeface="Microsoft JhengHei"/>
                <a:sym typeface="Microsoft JhengHei"/>
              </a:rPr>
              <a:t>供應鏈缺口：</a:t>
            </a:r>
            <a:r>
              <a:rPr lang="zh-TW" sz="2400" dirty="0">
                <a:latin typeface="Microsoft JhengHei"/>
                <a:ea typeface="Microsoft JhengHei"/>
                <a:cs typeface="Microsoft JhengHei"/>
                <a:sym typeface="Microsoft JhengHei"/>
              </a:rPr>
              <a:t>由於COVID-19 病例激增阻礙航運並導致的供應短缺，影響了設備的可用性，可能會妨礙醫療保健組織治療患者和保護員工的能力。</a:t>
            </a:r>
            <a:endParaRPr sz="2400" dirty="0">
              <a:latin typeface="Microsoft JhengHei"/>
              <a:ea typeface="Microsoft JhengHei"/>
              <a:cs typeface="Microsoft JhengHei"/>
              <a:sym typeface="Microsoft JhengHei"/>
            </a:endParaRPr>
          </a:p>
          <a:p>
            <a:pPr marL="228600" lvl="0" indent="-228600" algn="l" rtl="0">
              <a:lnSpc>
                <a:spcPct val="90000"/>
              </a:lnSpc>
              <a:spcBef>
                <a:spcPts val="1000"/>
              </a:spcBef>
              <a:spcAft>
                <a:spcPts val="0"/>
              </a:spcAft>
              <a:buClr>
                <a:schemeClr val="dk1"/>
              </a:buClr>
              <a:buSzPts val="2400"/>
              <a:buChar char="•"/>
            </a:pPr>
            <a:r>
              <a:rPr lang="zh-TW" sz="2400" b="1" dirty="0">
                <a:latin typeface="Microsoft JhengHei"/>
                <a:ea typeface="Microsoft JhengHei"/>
                <a:cs typeface="Microsoft JhengHei"/>
                <a:sym typeface="Microsoft JhengHei"/>
              </a:rPr>
              <a:t>損壞的輸液泵：</a:t>
            </a:r>
            <a:r>
              <a:rPr lang="zh-TW" sz="2400" dirty="0">
                <a:latin typeface="Microsoft JhengHei"/>
                <a:ea typeface="Microsoft JhengHei"/>
                <a:cs typeface="Microsoft JhengHei"/>
                <a:sym typeface="Microsoft JhengHei"/>
              </a:rPr>
              <a:t> 損壞的輸液泵可能會導致藥物管理出現危險問題。泵可能因日常磨損、清潔不當、處理不當或設備設計不良而損壞。此外，損壞的泵可能難以識別，並且可能不會觸發警報。</a:t>
            </a:r>
            <a:endParaRPr sz="2400" dirty="0">
              <a:latin typeface="Microsoft JhengHei"/>
              <a:ea typeface="Microsoft JhengHei"/>
              <a:cs typeface="Microsoft JhengHei"/>
              <a:sym typeface="Microsoft JhengHei"/>
            </a:endParaRPr>
          </a:p>
          <a:p>
            <a:pPr marL="228600" lvl="0" indent="-228600" algn="l" rtl="0">
              <a:lnSpc>
                <a:spcPct val="90000"/>
              </a:lnSpc>
              <a:spcBef>
                <a:spcPts val="1000"/>
              </a:spcBef>
              <a:spcAft>
                <a:spcPts val="0"/>
              </a:spcAft>
              <a:buClr>
                <a:schemeClr val="dk1"/>
              </a:buClr>
              <a:buSzPts val="2400"/>
              <a:buChar char="•"/>
            </a:pPr>
            <a:r>
              <a:rPr lang="zh-TW" sz="2400" b="1" dirty="0">
                <a:latin typeface="Microsoft JhengHei"/>
                <a:ea typeface="Microsoft JhengHei"/>
                <a:cs typeface="Microsoft JhengHei"/>
                <a:sym typeface="Microsoft JhengHei"/>
              </a:rPr>
              <a:t>應急儲備不足：</a:t>
            </a:r>
            <a:r>
              <a:rPr lang="zh-TW" sz="2400" dirty="0">
                <a:latin typeface="Microsoft JhengHei"/>
                <a:ea typeface="Microsoft JhengHei"/>
                <a:cs typeface="Microsoft JhengHei"/>
                <a:sym typeface="Microsoft JhengHei"/>
              </a:rPr>
              <a:t> 自 COVID-19 大流行開始以來，面對設備短缺，醫院已轉向使用過期的、用於不同用途的產品以及庫存中未包含的所需產品。</a:t>
            </a:r>
            <a:endParaRPr sz="2400" dirty="0">
              <a:latin typeface="Microsoft JhengHei"/>
              <a:ea typeface="Microsoft JhengHei"/>
              <a:cs typeface="Microsoft JhengHei"/>
              <a:sym typeface="Microsoft JhengHei"/>
            </a:endParaRPr>
          </a:p>
          <a:p>
            <a:pPr marL="228600" lvl="0" indent="-228600" algn="l" rtl="0">
              <a:lnSpc>
                <a:spcPct val="90000"/>
              </a:lnSpc>
              <a:spcBef>
                <a:spcPts val="1000"/>
              </a:spcBef>
              <a:spcAft>
                <a:spcPts val="0"/>
              </a:spcAft>
              <a:buClr>
                <a:schemeClr val="dk1"/>
              </a:buClr>
              <a:buSzPts val="2400"/>
              <a:buChar char="•"/>
            </a:pPr>
            <a:r>
              <a:rPr lang="zh-TW" sz="2400" b="1" dirty="0">
                <a:latin typeface="Microsoft JhengHei"/>
                <a:ea typeface="Microsoft JhengHei"/>
                <a:cs typeface="Microsoft JhengHei"/>
                <a:sym typeface="Microsoft JhengHei"/>
              </a:rPr>
              <a:t>遠距醫療工作流程：</a:t>
            </a:r>
            <a:r>
              <a:rPr lang="zh-TW" sz="2400" dirty="0">
                <a:latin typeface="Microsoft JhengHei"/>
                <a:ea typeface="Microsoft JhengHei"/>
                <a:cs typeface="Microsoft JhengHei"/>
                <a:sym typeface="Microsoft JhengHei"/>
              </a:rPr>
              <a:t> 遠距醫療計劃在大流行期間迅速實施，並且在許多情況下，一直作為患者獲得護理的一種方式。然而，這其中許多程序中都沒有考慮臨床醫生的工作流程。 根據 ECRI 的說法，遠程醫療計劃應該易於使用，並且不應該用大量不服務於臨床目的的數據使提供者不堪重負。</a:t>
            </a:r>
            <a:endParaRPr sz="2400" dirty="0">
              <a:latin typeface="Microsoft JhengHei"/>
              <a:ea typeface="Microsoft JhengHei"/>
              <a:cs typeface="Microsoft JhengHei"/>
              <a:sym typeface="Microsoft JhengHei"/>
            </a:endParaRPr>
          </a:p>
          <a:p>
            <a:pPr marL="228600" lvl="0" indent="-228600" algn="l" rtl="0">
              <a:lnSpc>
                <a:spcPct val="90000"/>
              </a:lnSpc>
              <a:spcBef>
                <a:spcPts val="1000"/>
              </a:spcBef>
              <a:spcAft>
                <a:spcPts val="0"/>
              </a:spcAft>
              <a:buClr>
                <a:schemeClr val="dk1"/>
              </a:buClr>
              <a:buSzPts val="2400"/>
              <a:buChar char="•"/>
            </a:pPr>
            <a:r>
              <a:rPr lang="zh-TW" sz="2400" b="1" dirty="0">
                <a:latin typeface="Microsoft JhengHei"/>
                <a:ea typeface="Microsoft JhengHei"/>
                <a:cs typeface="Microsoft JhengHei"/>
                <a:sym typeface="Microsoft JhengHei"/>
              </a:rPr>
              <a:t>未能遵守注射泵最佳實踐：</a:t>
            </a:r>
            <a:r>
              <a:rPr lang="zh-TW" sz="2400" dirty="0">
                <a:latin typeface="Microsoft JhengHei"/>
                <a:ea typeface="Microsoft JhengHei"/>
                <a:cs typeface="Microsoft JhengHei"/>
                <a:sym typeface="Microsoft JhengHei"/>
              </a:rPr>
              <a:t> 關於如何使用注射泵輸送低流量藥物的誤解，可能會惡化患者護理。當泵以低流速設定時，從泵開始輸液到將藥物輸送給患者之間存在顯著滯後。如果臨床醫生將患者的這種延遲反應視為劑量不足，則可能會有過度輸注藥物的風險。</a:t>
            </a:r>
            <a:br>
              <a:rPr lang="zh-TW" sz="2400" dirty="0">
                <a:latin typeface="Microsoft JhengHei"/>
                <a:ea typeface="Microsoft JhengHei"/>
                <a:cs typeface="Microsoft JhengHei"/>
                <a:sym typeface="Microsoft JhengHei"/>
              </a:rPr>
            </a:br>
            <a:r>
              <a:rPr lang="zh-TW" sz="2400" dirty="0">
                <a:latin typeface="Microsoft JhengHei"/>
                <a:ea typeface="Microsoft JhengHei"/>
                <a:cs typeface="Microsoft JhengHei"/>
                <a:sym typeface="Microsoft JhengHei"/>
              </a:rPr>
              <a:t> </a:t>
            </a:r>
            <a:br>
              <a:rPr lang="zh-TW" sz="2400" dirty="0">
                <a:latin typeface="Microsoft JhengHei"/>
                <a:ea typeface="Microsoft JhengHei"/>
                <a:cs typeface="Microsoft JhengHei"/>
                <a:sym typeface="Microsoft JhengHei"/>
              </a:rPr>
            </a:br>
            <a:endParaRPr sz="2400" dirty="0">
              <a:latin typeface="Microsoft JhengHei"/>
              <a:ea typeface="Microsoft JhengHei"/>
              <a:cs typeface="Microsoft JhengHei"/>
              <a:sym typeface="Microsoft JhengHe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18"/>
          <p:cNvSpPr txBox="1">
            <a:spLocks noGrp="1"/>
          </p:cNvSpPr>
          <p:nvPr>
            <p:ph type="body" idx="1"/>
          </p:nvPr>
        </p:nvSpPr>
        <p:spPr>
          <a:xfrm>
            <a:off x="362341" y="171028"/>
            <a:ext cx="11571512" cy="6416383"/>
          </a:xfrm>
          <a:prstGeom prst="rect">
            <a:avLst/>
          </a:prstGeom>
          <a:noFill/>
          <a:ln>
            <a:noFill/>
          </a:ln>
        </p:spPr>
        <p:txBody>
          <a:bodyPr spcFirstLastPara="1" wrap="square" lIns="91425" tIns="45700" rIns="91425" bIns="45700" anchor="t" anchorCtr="0">
            <a:normAutofit/>
          </a:bodyPr>
          <a:lstStyle/>
          <a:p>
            <a:pPr marL="228600" lvl="0" indent="-228600" algn="l" rtl="0">
              <a:lnSpc>
                <a:spcPct val="120000"/>
              </a:lnSpc>
              <a:spcBef>
                <a:spcPts val="0"/>
              </a:spcBef>
              <a:spcAft>
                <a:spcPts val="0"/>
              </a:spcAft>
              <a:buClr>
                <a:schemeClr val="dk1"/>
              </a:buClr>
              <a:buSzPts val="2400"/>
              <a:buChar char="•"/>
            </a:pPr>
            <a:r>
              <a:rPr lang="zh-TW" sz="2400" b="1">
                <a:latin typeface="Microsoft JhengHei"/>
                <a:ea typeface="Microsoft JhengHei"/>
                <a:cs typeface="Microsoft JhengHei"/>
                <a:sym typeface="Microsoft JhengHei"/>
              </a:rPr>
              <a:t>基於 AI 的重建：</a:t>
            </a:r>
            <a:r>
              <a:rPr lang="zh-TW" sz="2400">
                <a:latin typeface="Microsoft JhengHei"/>
                <a:ea typeface="Microsoft JhengHei"/>
                <a:cs typeface="Microsoft JhengHei"/>
                <a:sym typeface="Microsoft JhengHei"/>
              </a:rPr>
              <a:t> 人工智能越來越多地用於重建 MRI、CT 和其他掃描的圖像。雖然它可以更快地重建圖像，但它也有一些限制。如微小的擾動會掩蓋特徵、腫瘤和其他顯著資訊。在某些情況下使用 AI 重建而不是標準演算法實際上會降低圖像品質。</a:t>
            </a:r>
            <a:endParaRPr sz="2400">
              <a:latin typeface="Microsoft JhengHei"/>
              <a:ea typeface="Microsoft JhengHei"/>
              <a:cs typeface="Microsoft JhengHei"/>
              <a:sym typeface="Microsoft JhengHei"/>
            </a:endParaRPr>
          </a:p>
          <a:p>
            <a:pPr marL="228600" lvl="0" indent="-228600" algn="l" rtl="0">
              <a:lnSpc>
                <a:spcPct val="120000"/>
              </a:lnSpc>
              <a:spcBef>
                <a:spcPts val="1000"/>
              </a:spcBef>
              <a:spcAft>
                <a:spcPts val="0"/>
              </a:spcAft>
              <a:buClr>
                <a:schemeClr val="dk1"/>
              </a:buClr>
              <a:buSzPts val="2400"/>
              <a:buChar char="•"/>
            </a:pPr>
            <a:r>
              <a:rPr lang="zh-TW" sz="2400" b="1">
                <a:latin typeface="Microsoft JhengHei"/>
                <a:ea typeface="Microsoft JhengHei"/>
                <a:cs typeface="Microsoft JhengHei"/>
                <a:sym typeface="Microsoft JhengHei"/>
              </a:rPr>
              <a:t>十二指腸鏡再處理不良：</a:t>
            </a:r>
            <a:r>
              <a:rPr lang="zh-TW" sz="2400">
                <a:latin typeface="Microsoft JhengHei"/>
                <a:ea typeface="Microsoft JhengHei"/>
                <a:cs typeface="Microsoft JhengHei"/>
                <a:sym typeface="Microsoft JhengHei"/>
              </a:rPr>
              <a:t> 過去，ECRI 強調了重複使用十二指腸鏡的問題，如果清潔不當，可能會導致感染。去年對醫護人員的一項調查顯示，他們面臨時間壓力、工作場所人體工程學的挑戰，以及清潔和消毒這些設備的挑戰。</a:t>
            </a:r>
            <a:endParaRPr sz="2400">
              <a:latin typeface="Microsoft JhengHei"/>
              <a:ea typeface="Microsoft JhengHei"/>
              <a:cs typeface="Microsoft JhengHei"/>
              <a:sym typeface="Microsoft JhengHei"/>
            </a:endParaRPr>
          </a:p>
          <a:p>
            <a:pPr marL="228600" lvl="0" indent="-228600" algn="l" rtl="0">
              <a:lnSpc>
                <a:spcPct val="120000"/>
              </a:lnSpc>
              <a:spcBef>
                <a:spcPts val="1000"/>
              </a:spcBef>
              <a:spcAft>
                <a:spcPts val="0"/>
              </a:spcAft>
              <a:buClr>
                <a:schemeClr val="dk1"/>
              </a:buClr>
              <a:buSzPts val="2400"/>
              <a:buChar char="•"/>
            </a:pPr>
            <a:r>
              <a:rPr lang="zh-TW" sz="2400" b="1">
                <a:latin typeface="Microsoft JhengHei"/>
                <a:ea typeface="Microsoft JhengHei"/>
                <a:cs typeface="Microsoft JhengHei"/>
                <a:sym typeface="Microsoft JhengHei"/>
              </a:rPr>
              <a:t>保護不足的一次性防護服：</a:t>
            </a:r>
            <a:r>
              <a:rPr lang="zh-TW" sz="2400">
                <a:latin typeface="Microsoft JhengHei"/>
                <a:ea typeface="Microsoft JhengHei"/>
                <a:cs typeface="Microsoft JhengHei"/>
                <a:sym typeface="Microsoft JhengHei"/>
              </a:rPr>
              <a:t> 製造缺陷和防護服選擇錯誤會導致醫護人員得不到充分保護。ECRI 表示，防護服的標籤可能並不總是一致的且製造品質可能會有所不同。該組織測試的一次性防護服中，大約有一半不符合要求的防護等級。</a:t>
            </a:r>
            <a:endParaRPr sz="2400">
              <a:latin typeface="Microsoft JhengHei"/>
              <a:ea typeface="Microsoft JhengHei"/>
              <a:cs typeface="Microsoft JhengHei"/>
              <a:sym typeface="Microsoft JhengHei"/>
            </a:endParaRPr>
          </a:p>
          <a:p>
            <a:pPr marL="228600" lvl="0" indent="-228600" algn="l" rtl="0">
              <a:lnSpc>
                <a:spcPct val="120000"/>
              </a:lnSpc>
              <a:spcBef>
                <a:spcPts val="1000"/>
              </a:spcBef>
              <a:spcAft>
                <a:spcPts val="0"/>
              </a:spcAft>
              <a:buClr>
                <a:schemeClr val="dk1"/>
              </a:buClr>
              <a:buSzPts val="2400"/>
              <a:buChar char="•"/>
            </a:pPr>
            <a:r>
              <a:rPr lang="zh-TW" sz="2400" b="1">
                <a:latin typeface="Microsoft JhengHei"/>
                <a:ea typeface="Microsoft JhengHei"/>
                <a:cs typeface="Microsoft JhengHei"/>
                <a:sym typeface="Microsoft JhengHei"/>
              </a:rPr>
              <a:t>Wi-Fi 中斷和盲區：</a:t>
            </a:r>
            <a:r>
              <a:rPr lang="zh-TW" sz="2400">
                <a:latin typeface="Microsoft JhengHei"/>
                <a:ea typeface="Microsoft JhengHei"/>
                <a:cs typeface="Microsoft JhengHei"/>
                <a:sym typeface="Microsoft JhengHei"/>
              </a:rPr>
              <a:t> 隨著越來越多的醫療設備連接到醫療設施的 Wi-Fi 網路，連接對於患者護理變得越來越重要。設施部分的 Wi-Fi 中斷或信號不佳，可能導致無法接收到關鍵警報。</a:t>
            </a:r>
            <a:endParaRPr sz="2400"/>
          </a:p>
        </p:txBody>
      </p:sp>
      <p:pic>
        <p:nvPicPr>
          <p:cNvPr id="123" name="Google Shape;123;p18" descr="Top 10 Health Technology Hazards for 2022"/>
          <p:cNvPicPr preferRelativeResize="0"/>
          <p:nvPr/>
        </p:nvPicPr>
        <p:blipFill rotWithShape="1">
          <a:blip r:embed="rId3">
            <a:alphaModFix/>
          </a:blip>
          <a:srcRect/>
          <a:stretch/>
        </p:blipFill>
        <p:spPr>
          <a:xfrm>
            <a:off x="9878729" y="5421086"/>
            <a:ext cx="1859964" cy="143691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19"/>
          <p:cNvSpPr txBox="1">
            <a:spLocks noGrp="1"/>
          </p:cNvSpPr>
          <p:nvPr>
            <p:ph type="body" idx="1"/>
          </p:nvPr>
        </p:nvSpPr>
        <p:spPr>
          <a:xfrm>
            <a:off x="92364" y="1690688"/>
            <a:ext cx="12099636" cy="435133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400"/>
              <a:buNone/>
            </a:pPr>
            <a:r>
              <a:rPr lang="zh-TW" sz="2400" dirty="0">
                <a:latin typeface="Microsoft JhengHei"/>
                <a:ea typeface="Microsoft JhengHei"/>
                <a:cs typeface="Microsoft JhengHei"/>
                <a:sym typeface="Microsoft JhengHei"/>
              </a:rPr>
              <a:t>•</a:t>
            </a:r>
            <a:r>
              <a:rPr lang="zh-TW" sz="2400" b="1" dirty="0">
                <a:solidFill>
                  <a:srgbClr val="C00000"/>
                </a:solidFill>
                <a:latin typeface="Microsoft JhengHei"/>
                <a:ea typeface="Microsoft JhengHei"/>
                <a:cs typeface="Microsoft JhengHei"/>
                <a:sym typeface="Microsoft JhengHei"/>
              </a:rPr>
              <a:t>緊急使用授權</a:t>
            </a:r>
            <a:r>
              <a:rPr lang="zh-TW" sz="2400" dirty="0">
                <a:latin typeface="Microsoft JhengHei"/>
                <a:ea typeface="Microsoft JhengHei"/>
                <a:cs typeface="Microsoft JhengHei"/>
                <a:sym typeface="Microsoft JhengHei"/>
              </a:rPr>
              <a:t>設備管理：使用COVID-19 EUA管理醫療設備的複雜性。 </a:t>
            </a:r>
            <a:br>
              <a:rPr lang="zh-TW" sz="2400" dirty="0">
                <a:latin typeface="Microsoft JhengHei"/>
                <a:ea typeface="Microsoft JhengHei"/>
                <a:cs typeface="Microsoft JhengHei"/>
                <a:sym typeface="Microsoft JhengHei"/>
              </a:rPr>
            </a:br>
            <a:r>
              <a:rPr lang="zh-TW" sz="2400" dirty="0">
                <a:latin typeface="Microsoft JhengHei"/>
                <a:ea typeface="Microsoft JhengHei"/>
                <a:cs typeface="Microsoft JhengHei"/>
                <a:sym typeface="Microsoft JhengHei"/>
              </a:rPr>
              <a:t>•藥物名稱自動顯示：在電腦或表格上添加任何不明確的資料，都會導致致命的藥物錯誤。</a:t>
            </a:r>
            <a:br>
              <a:rPr lang="zh-TW" sz="2400" dirty="0">
                <a:latin typeface="Microsoft JhengHei"/>
                <a:ea typeface="Microsoft JhengHei"/>
                <a:cs typeface="Microsoft JhengHei"/>
                <a:sym typeface="Microsoft JhengHei"/>
              </a:rPr>
            </a:br>
            <a:r>
              <a:rPr lang="zh-TW" sz="2400" dirty="0">
                <a:latin typeface="Microsoft JhengHei"/>
                <a:ea typeface="Microsoft JhengHei"/>
                <a:cs typeface="Microsoft JhengHei"/>
                <a:sym typeface="Microsoft JhengHei"/>
              </a:rPr>
              <a:t>•</a:t>
            </a:r>
            <a:r>
              <a:rPr lang="zh-TW" sz="2400" b="1" dirty="0">
                <a:solidFill>
                  <a:srgbClr val="C00000"/>
                </a:solidFill>
                <a:latin typeface="Microsoft JhengHei"/>
                <a:ea typeface="Microsoft JhengHei"/>
                <a:cs typeface="Microsoft JhengHei"/>
                <a:sym typeface="Microsoft JhengHei"/>
              </a:rPr>
              <a:t>遠距醫療</a:t>
            </a:r>
            <a:r>
              <a:rPr lang="zh-TW" sz="2400" dirty="0">
                <a:latin typeface="Microsoft JhengHei"/>
                <a:ea typeface="Microsoft JhengHei"/>
                <a:cs typeface="Microsoft JhengHei"/>
                <a:sym typeface="Microsoft JhengHei"/>
              </a:rPr>
              <a:t>的採用：虛擬醫療技術的快速推廣，可能會使患者的數據處於危險之中。</a:t>
            </a:r>
            <a:br>
              <a:rPr lang="zh-TW" sz="2400" dirty="0">
                <a:latin typeface="Microsoft JhengHei"/>
                <a:ea typeface="Microsoft JhengHei"/>
                <a:cs typeface="Microsoft JhengHei"/>
                <a:sym typeface="Microsoft JhengHei"/>
              </a:rPr>
            </a:br>
            <a:r>
              <a:rPr lang="zh-TW" sz="2400" dirty="0">
                <a:latin typeface="Microsoft JhengHei"/>
                <a:ea typeface="Microsoft JhengHei"/>
                <a:cs typeface="Microsoft JhengHei"/>
                <a:sym typeface="Microsoft JhengHei"/>
              </a:rPr>
              <a:t>•進口的N95型口罩：可能無法保護醫護人員免於感染性呼吸道疾病。</a:t>
            </a:r>
            <a:br>
              <a:rPr lang="zh-TW" sz="2400" dirty="0">
                <a:latin typeface="Microsoft JhengHei"/>
                <a:ea typeface="Microsoft JhengHei"/>
                <a:cs typeface="Microsoft JhengHei"/>
                <a:sym typeface="Microsoft JhengHei"/>
              </a:rPr>
            </a:br>
            <a:r>
              <a:rPr lang="zh-TW" sz="2400" dirty="0">
                <a:latin typeface="Microsoft JhengHei"/>
                <a:ea typeface="Microsoft JhengHei"/>
                <a:cs typeface="Microsoft JhengHei"/>
                <a:sym typeface="Microsoft JhengHei"/>
              </a:rPr>
              <a:t>•消費級設備：依賴這些產品可能會導致醫療決策不當。</a:t>
            </a:r>
            <a:br>
              <a:rPr lang="zh-TW" sz="2400" dirty="0">
                <a:latin typeface="Microsoft JhengHei"/>
                <a:ea typeface="Microsoft JhengHei"/>
                <a:cs typeface="Microsoft JhengHei"/>
                <a:sym typeface="Microsoft JhengHei"/>
              </a:rPr>
            </a:br>
            <a:r>
              <a:rPr lang="zh-TW" sz="2400" dirty="0">
                <a:latin typeface="Microsoft JhengHei"/>
                <a:ea typeface="Microsoft JhengHei"/>
                <a:cs typeface="Microsoft JhengHei"/>
                <a:sym typeface="Microsoft JhengHei"/>
              </a:rPr>
              <a:t>•紫外線消毒：紫外線消毒設備的快速部署會降低有效性並增加暴露風險。</a:t>
            </a:r>
            <a:br>
              <a:rPr lang="zh-TW" sz="2400" dirty="0">
                <a:latin typeface="Microsoft JhengHei"/>
                <a:ea typeface="Microsoft JhengHei"/>
                <a:cs typeface="Microsoft JhengHei"/>
                <a:sym typeface="Microsoft JhengHei"/>
              </a:rPr>
            </a:br>
            <a:r>
              <a:rPr lang="zh-TW" sz="2400" dirty="0">
                <a:latin typeface="Microsoft JhengHei"/>
                <a:ea typeface="Microsoft JhengHei"/>
                <a:cs typeface="Microsoft JhengHei"/>
                <a:sym typeface="Microsoft JhengHei"/>
              </a:rPr>
              <a:t>•軟體漏洞：第三方軟體組件的弱點帶來了網絡安全挑戰。</a:t>
            </a:r>
            <a:br>
              <a:rPr lang="zh-TW" sz="2400" dirty="0">
                <a:latin typeface="Microsoft JhengHei"/>
                <a:ea typeface="Microsoft JhengHei"/>
                <a:cs typeface="Microsoft JhengHei"/>
                <a:sym typeface="Microsoft JhengHei"/>
              </a:rPr>
            </a:br>
            <a:r>
              <a:rPr lang="zh-TW" sz="2400" dirty="0">
                <a:latin typeface="Microsoft JhengHei"/>
                <a:ea typeface="Microsoft JhengHei"/>
                <a:cs typeface="Microsoft JhengHei"/>
                <a:sym typeface="Microsoft JhengHei"/>
              </a:rPr>
              <a:t>•</a:t>
            </a:r>
            <a:r>
              <a:rPr lang="zh-TW" sz="2400" b="1" dirty="0">
                <a:solidFill>
                  <a:srgbClr val="C00000"/>
                </a:solidFill>
                <a:latin typeface="Microsoft JhengHei"/>
                <a:ea typeface="Microsoft JhengHei"/>
                <a:cs typeface="Microsoft JhengHei"/>
                <a:sym typeface="Microsoft JhengHei"/>
              </a:rPr>
              <a:t>診斷成像中的人工智能</a:t>
            </a:r>
            <a:r>
              <a:rPr lang="zh-TW" sz="2400" dirty="0">
                <a:latin typeface="Microsoft JhengHei"/>
                <a:ea typeface="Microsoft JhengHei"/>
                <a:cs typeface="Microsoft JhengHei"/>
                <a:sym typeface="Microsoft JhengHei"/>
              </a:rPr>
              <a:t>：這些技術可能會誤解某些患者群體。</a:t>
            </a:r>
            <a:br>
              <a:rPr lang="zh-TW" sz="2400" dirty="0">
                <a:latin typeface="Microsoft JhengHei"/>
                <a:ea typeface="Microsoft JhengHei"/>
                <a:cs typeface="Microsoft JhengHei"/>
                <a:sym typeface="Microsoft JhengHei"/>
              </a:rPr>
            </a:br>
            <a:r>
              <a:rPr lang="zh-TW" sz="2400" dirty="0">
                <a:latin typeface="Microsoft JhengHei"/>
                <a:ea typeface="Microsoft JhengHei"/>
                <a:cs typeface="Microsoft JhengHei"/>
                <a:sym typeface="Microsoft JhengHei"/>
              </a:rPr>
              <a:t>•遠距操作風險：設計用於床邊使用的遠距操作醫療設備會帶來新的風險。</a:t>
            </a:r>
            <a:br>
              <a:rPr lang="zh-TW" sz="2400" dirty="0">
                <a:latin typeface="Microsoft JhengHei"/>
                <a:ea typeface="Microsoft JhengHei"/>
                <a:cs typeface="Microsoft JhengHei"/>
                <a:sym typeface="Microsoft JhengHei"/>
              </a:rPr>
            </a:br>
            <a:r>
              <a:rPr lang="zh-TW" sz="2400" dirty="0">
                <a:latin typeface="Microsoft JhengHei"/>
                <a:ea typeface="Microsoft JhengHei"/>
                <a:cs typeface="Microsoft JhengHei"/>
                <a:sym typeface="Microsoft JhengHei"/>
              </a:rPr>
              <a:t>• </a:t>
            </a:r>
            <a:r>
              <a:rPr lang="zh-TW" sz="2400" b="1" dirty="0">
                <a:solidFill>
                  <a:srgbClr val="C00000"/>
                </a:solidFill>
                <a:latin typeface="Microsoft JhengHei"/>
                <a:ea typeface="Microsoft JhengHei"/>
                <a:cs typeface="Microsoft JhengHei"/>
                <a:sym typeface="Microsoft JhengHei"/>
              </a:rPr>
              <a:t>3D列印品質</a:t>
            </a:r>
            <a:r>
              <a:rPr lang="zh-TW" sz="2400" dirty="0">
                <a:latin typeface="Microsoft JhengHei"/>
                <a:ea typeface="Microsoft JhengHei"/>
                <a:cs typeface="Microsoft JhengHei"/>
                <a:sym typeface="Microsoft JhengHei"/>
              </a:rPr>
              <a:t>：缺乏3D列印患者醫療設備的品質保證可能會傷害患者。</a:t>
            </a:r>
            <a:endParaRPr dirty="0"/>
          </a:p>
        </p:txBody>
      </p:sp>
      <p:sp>
        <p:nvSpPr>
          <p:cNvPr id="130" name="Google Shape;130;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Microsoft JhengHei"/>
              <a:buNone/>
            </a:pPr>
            <a:r>
              <a:rPr lang="zh-TW" sz="3600" b="1">
                <a:latin typeface="Microsoft JhengHei"/>
                <a:ea typeface="Microsoft JhengHei"/>
                <a:cs typeface="Microsoft JhengHei"/>
                <a:sym typeface="Microsoft JhengHei"/>
              </a:rPr>
              <a:t>ECRI發布 2021 年10 大醫療技術危害風險清單</a:t>
            </a:r>
            <a:endParaRPr sz="3600">
              <a:latin typeface="Microsoft JhengHei"/>
              <a:ea typeface="Microsoft JhengHei"/>
              <a:cs typeface="Microsoft JhengHei"/>
              <a:sym typeface="Microsoft JhengHe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35" name="Google Shape;135;p20"/>
          <p:cNvPicPr preferRelativeResize="0"/>
          <p:nvPr/>
        </p:nvPicPr>
        <p:blipFill rotWithShape="1">
          <a:blip r:embed="rId3">
            <a:alphaModFix/>
          </a:blip>
          <a:srcRect/>
          <a:stretch/>
        </p:blipFill>
        <p:spPr>
          <a:xfrm>
            <a:off x="671512" y="714375"/>
            <a:ext cx="10848975" cy="54292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1"/>
          <p:cNvSpPr txBox="1">
            <a:spLocks noGrp="1"/>
          </p:cNvSpPr>
          <p:nvPr>
            <p:ph type="title"/>
          </p:nvPr>
        </p:nvSpPr>
        <p:spPr>
          <a:xfrm>
            <a:off x="838200" y="365127"/>
            <a:ext cx="10515600" cy="129470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64A96"/>
              </a:buClr>
              <a:buSzPts val="4000"/>
              <a:buFont typeface="Calibri"/>
              <a:buNone/>
            </a:pPr>
            <a:r>
              <a:rPr lang="zh-TW" sz="4000" b="1">
                <a:latin typeface="Microsoft JhengHei"/>
                <a:ea typeface="Microsoft JhengHei"/>
                <a:cs typeface="Microsoft JhengHei"/>
                <a:sym typeface="Microsoft JhengHei"/>
              </a:rPr>
              <a:t>電腦輔助偵測 CADe</a:t>
            </a:r>
            <a:endParaRPr b="1">
              <a:latin typeface="Microsoft JhengHei"/>
              <a:ea typeface="Microsoft JhengHei"/>
              <a:cs typeface="Microsoft JhengHei"/>
              <a:sym typeface="Microsoft JhengHei"/>
            </a:endParaRPr>
          </a:p>
        </p:txBody>
      </p:sp>
      <p:sp>
        <p:nvSpPr>
          <p:cNvPr id="143" name="Google Shape;143;p21"/>
          <p:cNvSpPr txBox="1"/>
          <p:nvPr/>
        </p:nvSpPr>
        <p:spPr>
          <a:xfrm>
            <a:off x="838200" y="1482784"/>
            <a:ext cx="10211853" cy="2697851"/>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264A96"/>
              </a:buClr>
              <a:buSzPts val="3600"/>
              <a:buFont typeface="Calibri"/>
              <a:buNone/>
            </a:pPr>
            <a:r>
              <a:rPr lang="zh-TW" sz="3600" b="1" i="0" u="none" strike="noStrike" cap="none">
                <a:solidFill>
                  <a:srgbClr val="264A96"/>
                </a:solidFill>
                <a:latin typeface="Calibri"/>
                <a:ea typeface="Calibri"/>
                <a:cs typeface="Calibri"/>
                <a:sym typeface="Calibri"/>
              </a:rPr>
              <a:t>Detection(CADe)</a:t>
            </a:r>
            <a:r>
              <a:rPr lang="zh-TW" sz="3600" b="1" i="0" u="none" strike="noStrike" cap="none">
                <a:solidFill>
                  <a:schemeClr val="dk1"/>
                </a:solidFill>
                <a:latin typeface="Calibri"/>
                <a:ea typeface="Calibri"/>
                <a:cs typeface="Calibri"/>
                <a:sym typeface="Calibri"/>
              </a:rPr>
              <a:t>-</a:t>
            </a:r>
            <a:r>
              <a:rPr lang="zh-TW" sz="3600" b="1" i="0" u="none" strike="noStrike" cap="none">
                <a:solidFill>
                  <a:srgbClr val="264A96"/>
                </a:solidFill>
                <a:latin typeface="Calibri"/>
                <a:ea typeface="Calibri"/>
                <a:cs typeface="Calibri"/>
                <a:sym typeface="Calibri"/>
              </a:rPr>
              <a:t> </a:t>
            </a:r>
            <a:r>
              <a:rPr lang="zh-TW" sz="3600" b="1" i="0" u="none" strike="noStrike" cap="none">
                <a:solidFill>
                  <a:schemeClr val="dk1"/>
                </a:solidFill>
                <a:latin typeface="Calibri"/>
                <a:ea typeface="Calibri"/>
                <a:cs typeface="Calibri"/>
                <a:sym typeface="Calibri"/>
              </a:rPr>
              <a:t>Class II</a:t>
            </a:r>
            <a:endParaRPr sz="1800" b="0" i="0" u="none" strike="noStrike" cap="none">
              <a:solidFill>
                <a:schemeClr val="dk1"/>
              </a:solidFill>
              <a:latin typeface="Calibri"/>
              <a:ea typeface="Calibri"/>
              <a:cs typeface="Calibri"/>
              <a:sym typeface="Calibri"/>
            </a:endParaRPr>
          </a:p>
          <a:p>
            <a:pPr marL="0" marR="0" lvl="0" indent="0" algn="just" rtl="0">
              <a:lnSpc>
                <a:spcPct val="90000"/>
              </a:lnSpc>
              <a:spcBef>
                <a:spcPts val="0"/>
              </a:spcBef>
              <a:spcAft>
                <a:spcPts val="0"/>
              </a:spcAft>
              <a:buClr>
                <a:srgbClr val="000000"/>
              </a:buClr>
              <a:buSzPts val="2800"/>
              <a:buFont typeface="Times New Roman"/>
              <a:buNone/>
            </a:pPr>
            <a:r>
              <a:rPr lang="zh-TW" sz="2200" b="1" i="0" u="none" strike="noStrike" cap="none">
                <a:solidFill>
                  <a:srgbClr val="000000"/>
                </a:solidFill>
                <a:latin typeface="Microsoft JhengHei"/>
                <a:ea typeface="Microsoft JhengHei"/>
                <a:cs typeface="Microsoft JhengHei"/>
                <a:sym typeface="Microsoft JhengHei"/>
              </a:rPr>
              <a:t>It can </a:t>
            </a:r>
            <a:r>
              <a:rPr lang="zh-TW" sz="2200" b="1" i="0" u="sng" strike="noStrike" cap="none">
                <a:solidFill>
                  <a:srgbClr val="000000"/>
                </a:solidFill>
                <a:latin typeface="Microsoft JhengHei"/>
                <a:ea typeface="Microsoft JhengHei"/>
                <a:cs typeface="Microsoft JhengHei"/>
                <a:sym typeface="Microsoft JhengHei"/>
              </a:rPr>
              <a:t>automatically extract suspicious lesions </a:t>
            </a:r>
            <a:r>
              <a:rPr lang="zh-TW" sz="2200" b="1" i="0" u="none" strike="noStrike" cap="none">
                <a:solidFill>
                  <a:srgbClr val="000000"/>
                </a:solidFill>
                <a:latin typeface="Microsoft JhengHei"/>
                <a:ea typeface="Microsoft JhengHei"/>
                <a:cs typeface="Microsoft JhengHei"/>
                <a:sym typeface="Microsoft JhengHei"/>
              </a:rPr>
              <a:t>from images, </a:t>
            </a:r>
            <a:r>
              <a:rPr lang="zh-TW" sz="2200" b="1" i="0" u="sng" strike="noStrike" cap="none">
                <a:solidFill>
                  <a:srgbClr val="000000"/>
                </a:solidFill>
                <a:highlight>
                  <a:srgbClr val="FFFF00"/>
                </a:highlight>
                <a:latin typeface="Microsoft JhengHei"/>
                <a:ea typeface="Microsoft JhengHei"/>
                <a:cs typeface="Microsoft JhengHei"/>
                <a:sym typeface="Microsoft JhengHei"/>
              </a:rPr>
              <a:t>mark </a:t>
            </a:r>
            <a:r>
              <a:rPr lang="zh-TW" sz="2200" b="1" i="0" u="sng" strike="noStrike" cap="none">
                <a:solidFill>
                  <a:srgbClr val="000000"/>
                </a:solidFill>
                <a:latin typeface="Microsoft JhengHei"/>
                <a:ea typeface="Microsoft JhengHei"/>
                <a:cs typeface="Microsoft JhengHei"/>
                <a:sym typeface="Microsoft JhengHei"/>
              </a:rPr>
              <a:t>their location </a:t>
            </a:r>
            <a:r>
              <a:rPr lang="zh-TW" sz="2200" b="1" i="0" u="none" strike="noStrike" cap="none">
                <a:solidFill>
                  <a:srgbClr val="000000"/>
                </a:solidFill>
                <a:latin typeface="Microsoft JhengHei"/>
                <a:ea typeface="Microsoft JhengHei"/>
                <a:cs typeface="Microsoft JhengHei"/>
                <a:sym typeface="Microsoft JhengHei"/>
              </a:rPr>
              <a:t>by using AI/ML technology, analyze medical images and other medical test results to aid in the detection of lesions or abnormal values.</a:t>
            </a:r>
            <a:endParaRPr/>
          </a:p>
          <a:p>
            <a:pPr marL="0" marR="0" lvl="0" indent="0" algn="just" rtl="0">
              <a:lnSpc>
                <a:spcPct val="90000"/>
              </a:lnSpc>
              <a:spcBef>
                <a:spcPts val="600"/>
              </a:spcBef>
              <a:spcAft>
                <a:spcPts val="0"/>
              </a:spcAft>
              <a:buClr>
                <a:srgbClr val="000000"/>
              </a:buClr>
              <a:buSzPts val="2800"/>
              <a:buFont typeface="Times New Roman"/>
              <a:buNone/>
            </a:pPr>
            <a:r>
              <a:rPr lang="zh-TW" sz="2200" b="1" i="0" u="none" strike="noStrike" cap="none">
                <a:solidFill>
                  <a:srgbClr val="000000"/>
                </a:solidFill>
                <a:latin typeface="Microsoft JhengHei"/>
                <a:ea typeface="Microsoft JhengHei"/>
                <a:cs typeface="Microsoft JhengHei"/>
                <a:sym typeface="Microsoft JhengHei"/>
              </a:rPr>
              <a:t>CADe 電腦輔助偵測軟體可以自動從圖像中提取可疑病灶，利用AI/ML技術標記其位置，分析醫學圖像和其他醫學檢測結果，以幫助發現病灶或異常值</a:t>
            </a:r>
            <a:r>
              <a:rPr lang="zh-TW" sz="2800" b="0" i="0" u="none" strike="noStrike" cap="none">
                <a:solidFill>
                  <a:srgbClr val="000000"/>
                </a:solidFill>
                <a:latin typeface="Times New Roman"/>
                <a:ea typeface="Times New Roman"/>
                <a:cs typeface="Times New Roman"/>
                <a:sym typeface="Times New Roman"/>
              </a:rPr>
              <a:t>。</a:t>
            </a:r>
            <a:endParaRPr sz="2800" b="1" i="0" u="none" strike="noStrike" cap="none">
              <a:solidFill>
                <a:srgbClr val="00A5A8"/>
              </a:solidFill>
              <a:latin typeface="Calibri"/>
              <a:ea typeface="Calibri"/>
              <a:cs typeface="Calibri"/>
              <a:sym typeface="Calibri"/>
            </a:endParaRPr>
          </a:p>
        </p:txBody>
      </p:sp>
      <p:pic>
        <p:nvPicPr>
          <p:cNvPr id="144" name="Google Shape;144;p21" descr="Fig. 2. Examples of retroflexion images and dark lumen images"/>
          <p:cNvPicPr preferRelativeResize="0"/>
          <p:nvPr/>
        </p:nvPicPr>
        <p:blipFill rotWithShape="1">
          <a:blip r:embed="rId3">
            <a:alphaModFix/>
          </a:blip>
          <a:srcRect b="6424"/>
          <a:stretch/>
        </p:blipFill>
        <p:spPr>
          <a:xfrm>
            <a:off x="838200" y="4040074"/>
            <a:ext cx="3093079" cy="2132126"/>
          </a:xfrm>
          <a:prstGeom prst="rect">
            <a:avLst/>
          </a:prstGeom>
          <a:noFill/>
          <a:ln>
            <a:noFill/>
          </a:ln>
        </p:spPr>
      </p:pic>
      <p:pic>
        <p:nvPicPr>
          <p:cNvPr id="145" name="Google Shape;145;p21" descr="A generalized deep learning framework for whole-slide image segmentation  and analysis | Scientific Reports"/>
          <p:cNvPicPr preferRelativeResize="0"/>
          <p:nvPr/>
        </p:nvPicPr>
        <p:blipFill rotWithShape="1">
          <a:blip r:embed="rId4">
            <a:alphaModFix/>
          </a:blip>
          <a:srcRect/>
          <a:stretch/>
        </p:blipFill>
        <p:spPr>
          <a:xfrm>
            <a:off x="8066030" y="3973947"/>
            <a:ext cx="3765666" cy="2135426"/>
          </a:xfrm>
          <a:prstGeom prst="rect">
            <a:avLst/>
          </a:prstGeom>
          <a:noFill/>
          <a:ln>
            <a:noFill/>
          </a:ln>
        </p:spPr>
      </p:pic>
      <p:sp>
        <p:nvSpPr>
          <p:cNvPr id="146" name="Google Shape;146;p21"/>
          <p:cNvSpPr/>
          <p:nvPr/>
        </p:nvSpPr>
        <p:spPr>
          <a:xfrm>
            <a:off x="8692587" y="6132668"/>
            <a:ext cx="2903359"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zh-TW" sz="1000" b="0" i="0" u="none" strike="noStrike" cap="none">
                <a:solidFill>
                  <a:srgbClr val="F4B081"/>
                </a:solidFill>
                <a:latin typeface="Calibri"/>
                <a:ea typeface="Calibri"/>
                <a:cs typeface="Calibri"/>
                <a:sym typeface="Calibri"/>
              </a:rPr>
              <a:t>https://www.mdpi.com/2072-6694/12/7/1884/htm</a:t>
            </a:r>
            <a:endParaRPr/>
          </a:p>
        </p:txBody>
      </p:sp>
      <p:pic>
        <p:nvPicPr>
          <p:cNvPr id="147" name="Google Shape;147;p21"/>
          <p:cNvPicPr preferRelativeResize="0"/>
          <p:nvPr/>
        </p:nvPicPr>
        <p:blipFill rotWithShape="1">
          <a:blip r:embed="rId5">
            <a:alphaModFix/>
          </a:blip>
          <a:srcRect/>
          <a:stretch/>
        </p:blipFill>
        <p:spPr>
          <a:xfrm>
            <a:off x="4205825" y="4063218"/>
            <a:ext cx="3476601" cy="195688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2"/>
          <p:cNvSpPr txBox="1"/>
          <p:nvPr/>
        </p:nvSpPr>
        <p:spPr>
          <a:xfrm>
            <a:off x="990073" y="1716913"/>
            <a:ext cx="10211853" cy="2312238"/>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C00000"/>
              </a:buClr>
              <a:buSzPts val="3600"/>
              <a:buFont typeface="Calibri"/>
              <a:buNone/>
            </a:pPr>
            <a:r>
              <a:rPr lang="zh-TW" sz="3600" b="1">
                <a:solidFill>
                  <a:srgbClr val="C00000"/>
                </a:solidFill>
                <a:latin typeface="Calibri"/>
                <a:ea typeface="Calibri"/>
                <a:cs typeface="Calibri"/>
                <a:sym typeface="Calibri"/>
              </a:rPr>
              <a:t>Diagnosis(CADx)</a:t>
            </a:r>
            <a:r>
              <a:rPr lang="zh-TW" sz="3600" b="1">
                <a:solidFill>
                  <a:schemeClr val="dk1"/>
                </a:solidFill>
                <a:latin typeface="Calibri"/>
                <a:ea typeface="Calibri"/>
                <a:cs typeface="Calibri"/>
                <a:sym typeface="Calibri"/>
              </a:rPr>
              <a:t>-</a:t>
            </a:r>
            <a:r>
              <a:rPr lang="zh-TW" sz="3600" b="1">
                <a:solidFill>
                  <a:srgbClr val="C00000"/>
                </a:solidFill>
                <a:latin typeface="Calibri"/>
                <a:ea typeface="Calibri"/>
                <a:cs typeface="Calibri"/>
                <a:sym typeface="Calibri"/>
              </a:rPr>
              <a:t> </a:t>
            </a:r>
            <a:r>
              <a:rPr lang="zh-TW" sz="3600" b="1">
                <a:solidFill>
                  <a:schemeClr val="dk1"/>
                </a:solidFill>
                <a:latin typeface="Calibri"/>
                <a:ea typeface="Calibri"/>
                <a:cs typeface="Calibri"/>
                <a:sym typeface="Calibri"/>
              </a:rPr>
              <a:t>Class II/ Class III</a:t>
            </a:r>
            <a:endParaRPr sz="1800">
              <a:solidFill>
                <a:schemeClr val="dk1"/>
              </a:solidFill>
              <a:latin typeface="Calibri"/>
              <a:ea typeface="Calibri"/>
              <a:cs typeface="Calibri"/>
              <a:sym typeface="Calibri"/>
            </a:endParaRPr>
          </a:p>
          <a:p>
            <a:pPr marL="0" marR="0" lvl="0" indent="0" algn="just" rtl="0">
              <a:lnSpc>
                <a:spcPct val="90000"/>
              </a:lnSpc>
              <a:spcBef>
                <a:spcPts val="0"/>
              </a:spcBef>
              <a:spcAft>
                <a:spcPts val="0"/>
              </a:spcAft>
              <a:buClr>
                <a:srgbClr val="000000"/>
              </a:buClr>
              <a:buSzPts val="2800"/>
              <a:buFont typeface="Times New Roman"/>
              <a:buNone/>
            </a:pPr>
            <a:r>
              <a:rPr lang="zh-TW" sz="2200" b="1" i="0" u="none" strike="noStrike">
                <a:solidFill>
                  <a:srgbClr val="000000"/>
                </a:solidFill>
                <a:latin typeface="Microsoft JhengHei"/>
                <a:ea typeface="Microsoft JhengHei"/>
                <a:cs typeface="Microsoft JhengHei"/>
                <a:sym typeface="Microsoft JhengHei"/>
              </a:rPr>
              <a:t>It can </a:t>
            </a:r>
            <a:r>
              <a:rPr lang="zh-TW" sz="2200" b="1" i="0" u="sng" strike="noStrike">
                <a:solidFill>
                  <a:srgbClr val="000000"/>
                </a:solidFill>
                <a:latin typeface="Microsoft JhengHei"/>
                <a:ea typeface="Microsoft JhengHei"/>
                <a:cs typeface="Microsoft JhengHei"/>
                <a:sym typeface="Microsoft JhengHei"/>
              </a:rPr>
              <a:t>automatically </a:t>
            </a:r>
            <a:r>
              <a:rPr lang="zh-TW" sz="2200" b="1" u="sng">
                <a:solidFill>
                  <a:srgbClr val="000000"/>
                </a:solidFill>
                <a:latin typeface="Microsoft JhengHei"/>
                <a:ea typeface="Microsoft JhengHei"/>
                <a:cs typeface="Microsoft JhengHei"/>
                <a:sym typeface="Microsoft JhengHei"/>
              </a:rPr>
              <a:t>extract suspicious lesions </a:t>
            </a:r>
            <a:r>
              <a:rPr lang="zh-TW" sz="2200" b="1" i="0" u="none" strike="noStrike">
                <a:solidFill>
                  <a:srgbClr val="000000"/>
                </a:solidFill>
                <a:latin typeface="Microsoft JhengHei"/>
                <a:ea typeface="Microsoft JhengHei"/>
                <a:cs typeface="Microsoft JhengHei"/>
                <a:sym typeface="Microsoft JhengHei"/>
              </a:rPr>
              <a:t>from images and present their </a:t>
            </a:r>
            <a:r>
              <a:rPr lang="zh-TW" sz="2200" b="1">
                <a:solidFill>
                  <a:srgbClr val="000000"/>
                </a:solidFill>
                <a:latin typeface="Microsoft JhengHei"/>
                <a:ea typeface="Microsoft JhengHei"/>
                <a:cs typeface="Microsoft JhengHei"/>
                <a:sym typeface="Microsoft JhengHei"/>
              </a:rPr>
              <a:t>values or shapes as </a:t>
            </a:r>
            <a:r>
              <a:rPr lang="zh-TW" sz="2200" b="1" u="sng">
                <a:solidFill>
                  <a:srgbClr val="000000"/>
                </a:solidFill>
                <a:latin typeface="Microsoft JhengHei"/>
                <a:ea typeface="Microsoft JhengHei"/>
                <a:cs typeface="Microsoft JhengHei"/>
                <a:sym typeface="Microsoft JhengHei"/>
              </a:rPr>
              <a:t>quantitative data</a:t>
            </a:r>
            <a:r>
              <a:rPr lang="zh-TW" sz="2200" b="1">
                <a:solidFill>
                  <a:srgbClr val="000000"/>
                </a:solidFill>
                <a:latin typeface="Microsoft JhengHei"/>
                <a:ea typeface="Microsoft JhengHei"/>
                <a:cs typeface="Microsoft JhengHei"/>
                <a:sym typeface="Microsoft JhengHei"/>
              </a:rPr>
              <a:t> through AI/ML techniques, providing diagnostic options and risk assessment results</a:t>
            </a:r>
            <a:endParaRPr/>
          </a:p>
          <a:p>
            <a:pPr marL="0" marR="0" lvl="0" indent="0" algn="just" rtl="0">
              <a:lnSpc>
                <a:spcPct val="90000"/>
              </a:lnSpc>
              <a:spcBef>
                <a:spcPts val="600"/>
              </a:spcBef>
              <a:spcAft>
                <a:spcPts val="0"/>
              </a:spcAft>
              <a:buClr>
                <a:srgbClr val="000000"/>
              </a:buClr>
              <a:buSzPts val="2800"/>
              <a:buFont typeface="Times New Roman"/>
              <a:buNone/>
            </a:pPr>
            <a:r>
              <a:rPr lang="zh-TW" sz="2200" b="1" i="0" u="none" strike="noStrike">
                <a:solidFill>
                  <a:srgbClr val="000000"/>
                </a:solidFill>
                <a:latin typeface="Microsoft JhengHei"/>
                <a:ea typeface="Microsoft JhengHei"/>
                <a:cs typeface="Microsoft JhengHei"/>
                <a:sym typeface="Microsoft JhengHei"/>
              </a:rPr>
              <a:t>CADx</a:t>
            </a:r>
            <a:r>
              <a:rPr lang="zh-TW" sz="2200" b="1">
                <a:solidFill>
                  <a:srgbClr val="000000"/>
                </a:solidFill>
                <a:latin typeface="Microsoft JhengHei"/>
                <a:ea typeface="Microsoft JhengHei"/>
                <a:cs typeface="Microsoft JhengHei"/>
                <a:sym typeface="Microsoft JhengHei"/>
              </a:rPr>
              <a:t>電腦輔助診斷軟體可以自動從圖像中提取可疑病變，並通過 AI/ML 技術將圖形呈現為定量數據，提供診斷選項和風險評估結果。</a:t>
            </a:r>
            <a:endParaRPr sz="2200" b="1">
              <a:solidFill>
                <a:srgbClr val="000000"/>
              </a:solidFill>
              <a:latin typeface="Microsoft JhengHei"/>
              <a:ea typeface="Microsoft JhengHei"/>
              <a:cs typeface="Microsoft JhengHei"/>
              <a:sym typeface="Microsoft JhengHei"/>
            </a:endParaRPr>
          </a:p>
        </p:txBody>
      </p:sp>
      <p:sp>
        <p:nvSpPr>
          <p:cNvPr id="155" name="Google Shape;155;p22"/>
          <p:cNvSpPr txBox="1">
            <a:spLocks noGrp="1"/>
          </p:cNvSpPr>
          <p:nvPr>
            <p:ph type="title"/>
          </p:nvPr>
        </p:nvSpPr>
        <p:spPr>
          <a:xfrm>
            <a:off x="838200" y="365127"/>
            <a:ext cx="10515600" cy="129470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64A96"/>
              </a:buClr>
              <a:buSzPts val="4000"/>
              <a:buFont typeface="Calibri"/>
              <a:buNone/>
            </a:pPr>
            <a:r>
              <a:rPr lang="zh-TW" sz="4000" b="1">
                <a:latin typeface="Microsoft JhengHei"/>
                <a:ea typeface="Microsoft JhengHei"/>
                <a:cs typeface="Microsoft JhengHei"/>
                <a:sym typeface="Microsoft JhengHei"/>
              </a:rPr>
              <a:t>電腦輔助診斷 CADx</a:t>
            </a:r>
            <a:endParaRPr b="1">
              <a:latin typeface="Microsoft JhengHei"/>
              <a:ea typeface="Microsoft JhengHei"/>
              <a:cs typeface="Microsoft JhengHei"/>
              <a:sym typeface="Microsoft JhengHei"/>
            </a:endParaRPr>
          </a:p>
        </p:txBody>
      </p:sp>
      <p:pic>
        <p:nvPicPr>
          <p:cNvPr id="156" name="Google Shape;156;p22" descr="乳房超音波電腦輔助診斷技術"/>
          <p:cNvPicPr preferRelativeResize="0"/>
          <p:nvPr/>
        </p:nvPicPr>
        <p:blipFill rotWithShape="1">
          <a:blip r:embed="rId3">
            <a:alphaModFix/>
          </a:blip>
          <a:srcRect/>
          <a:stretch/>
        </p:blipFill>
        <p:spPr>
          <a:xfrm>
            <a:off x="4854706" y="3949292"/>
            <a:ext cx="3085837" cy="1923215"/>
          </a:xfrm>
          <a:prstGeom prst="rect">
            <a:avLst/>
          </a:prstGeom>
          <a:noFill/>
          <a:ln>
            <a:noFill/>
          </a:ln>
        </p:spPr>
      </p:pic>
      <p:pic>
        <p:nvPicPr>
          <p:cNvPr id="157" name="Google Shape;157;p22" descr="AmCad BioMed | Pioneering Ultrasound AI"/>
          <p:cNvPicPr preferRelativeResize="0"/>
          <p:nvPr/>
        </p:nvPicPr>
        <p:blipFill rotWithShape="1">
          <a:blip r:embed="rId4">
            <a:alphaModFix/>
          </a:blip>
          <a:srcRect/>
          <a:stretch/>
        </p:blipFill>
        <p:spPr>
          <a:xfrm>
            <a:off x="8202611" y="3951133"/>
            <a:ext cx="3438526" cy="1921374"/>
          </a:xfrm>
          <a:prstGeom prst="rect">
            <a:avLst/>
          </a:prstGeom>
          <a:noFill/>
          <a:ln>
            <a:noFill/>
          </a:ln>
        </p:spPr>
      </p:pic>
      <p:pic>
        <p:nvPicPr>
          <p:cNvPr id="158" name="Google Shape;158;p22" descr="全球首創甲狀腺超音波電腦輔助偵測軟體快速診斷甲狀腺癌良惡性｜台灣醫療科技展｜亞太最強醫療X 科技合作基地"/>
          <p:cNvPicPr preferRelativeResize="0"/>
          <p:nvPr/>
        </p:nvPicPr>
        <p:blipFill rotWithShape="1">
          <a:blip r:embed="rId5">
            <a:alphaModFix/>
          </a:blip>
          <a:srcRect/>
          <a:stretch/>
        </p:blipFill>
        <p:spPr>
          <a:xfrm>
            <a:off x="791233" y="3949291"/>
            <a:ext cx="3924474" cy="1923215"/>
          </a:xfrm>
          <a:prstGeom prst="rect">
            <a:avLst/>
          </a:prstGeom>
          <a:noFill/>
          <a:ln>
            <a:noFill/>
          </a:ln>
        </p:spPr>
      </p:pic>
      <p:sp>
        <p:nvSpPr>
          <p:cNvPr id="159" name="Google Shape;159;p22"/>
          <p:cNvSpPr/>
          <p:nvPr/>
        </p:nvSpPr>
        <p:spPr>
          <a:xfrm>
            <a:off x="2753470" y="5972445"/>
            <a:ext cx="7044494"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zh-TW" sz="1000">
                <a:solidFill>
                  <a:schemeClr val="dk1"/>
                </a:solidFill>
                <a:latin typeface="Calibri"/>
                <a:ea typeface="Calibri"/>
                <a:cs typeface="Calibri"/>
                <a:sym typeface="Calibri"/>
              </a:rPr>
              <a:t>https://innoaward.taiwan-healthcare.org/advance_detail.php?REFDOCTYPID=0ln4xj1fff5sadsy&amp;REFDOCID=0r1m202tojc21z0v</a:t>
            </a:r>
            <a:endParaRPr/>
          </a:p>
        </p:txBody>
      </p:sp>
    </p:spTree>
  </p:cSld>
  <p:clrMapOvr>
    <a:masterClrMapping/>
  </p:clrMapOvr>
</p:sld>
</file>

<file path=ppt/theme/theme1.xml><?xml version="1.0" encoding="utf-8"?>
<a:theme xmlns:a="http://schemas.openxmlformats.org/drawingml/2006/main" name="Office 佈景主題">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2987</Words>
  <Application>Microsoft Office PowerPoint</Application>
  <PresentationFormat>自訂</PresentationFormat>
  <Paragraphs>158</Paragraphs>
  <Slides>38</Slides>
  <Notes>38</Notes>
  <HiddenSlides>0</HiddenSlides>
  <MMClips>0</MMClips>
  <ScaleCrop>false</ScaleCrop>
  <HeadingPairs>
    <vt:vector size="6" baseType="variant">
      <vt:variant>
        <vt:lpstr>使用字型</vt:lpstr>
      </vt:variant>
      <vt:variant>
        <vt:i4>9</vt:i4>
      </vt:variant>
      <vt:variant>
        <vt:lpstr>佈景主題</vt:lpstr>
      </vt:variant>
      <vt:variant>
        <vt:i4>1</vt:i4>
      </vt:variant>
      <vt:variant>
        <vt:lpstr>投影片標題</vt:lpstr>
      </vt:variant>
      <vt:variant>
        <vt:i4>38</vt:i4>
      </vt:variant>
    </vt:vector>
  </HeadingPairs>
  <TitlesOfParts>
    <vt:vector size="48" baseType="lpstr">
      <vt:lpstr>Arial</vt:lpstr>
      <vt:lpstr>新細明體</vt:lpstr>
      <vt:lpstr>Microsoft JhengHei</vt:lpstr>
      <vt:lpstr>Calibri</vt:lpstr>
      <vt:lpstr>Times New Roman</vt:lpstr>
      <vt:lpstr>Noto Sans Symbols</vt:lpstr>
      <vt:lpstr>Helvetica Neue Light</vt:lpstr>
      <vt:lpstr>Roboto</vt:lpstr>
      <vt:lpstr>PMingLiu</vt:lpstr>
      <vt:lpstr>Office 佈景主題</vt:lpstr>
      <vt:lpstr>投影片 1</vt:lpstr>
      <vt:lpstr>投影片 2</vt:lpstr>
      <vt:lpstr>投影片 3</vt:lpstr>
      <vt:lpstr>ECRI發布 2022 年10 大醫療技術危害風險清單</vt:lpstr>
      <vt:lpstr>投影片 5</vt:lpstr>
      <vt:lpstr>ECRI發布 2021 年10 大醫療技術危害風險清單</vt:lpstr>
      <vt:lpstr>投影片 7</vt:lpstr>
      <vt:lpstr>電腦輔助偵測 CADe</vt:lpstr>
      <vt:lpstr>電腦輔助診斷 CADx</vt:lpstr>
      <vt:lpstr>投影片 10</vt:lpstr>
      <vt:lpstr>投影片 11</vt:lpstr>
      <vt:lpstr>投影片 12</vt:lpstr>
      <vt:lpstr>投影片 13</vt:lpstr>
      <vt:lpstr>心臟科應用</vt:lpstr>
      <vt:lpstr>骨科應用</vt:lpstr>
      <vt:lpstr>口腔醫學應用</vt:lpstr>
      <vt:lpstr>其他臨床應用</vt:lpstr>
      <vt:lpstr>Design process</vt:lpstr>
      <vt:lpstr>投影片 19</vt:lpstr>
      <vt:lpstr>投影片 20</vt:lpstr>
      <vt:lpstr>投影片 21</vt:lpstr>
      <vt:lpstr>投影片 22</vt:lpstr>
      <vt:lpstr>投影片 23</vt:lpstr>
      <vt:lpstr>3D列印醫材的限制</vt:lpstr>
      <vt:lpstr>ECRI TOP 10 醫療科技與醫療器材人因工程相關的危害統整</vt:lpstr>
      <vt:lpstr>PubMed database</vt:lpstr>
      <vt:lpstr>2010年至2022年ECRI與人因工程有關彙整表(1/8)</vt:lpstr>
      <vt:lpstr>投影片 28</vt:lpstr>
      <vt:lpstr>投影片 29</vt:lpstr>
      <vt:lpstr>投影片 30</vt:lpstr>
      <vt:lpstr>投影片 31</vt:lpstr>
      <vt:lpstr>投影片 32</vt:lpstr>
      <vt:lpstr>投影片 33</vt:lpstr>
      <vt:lpstr>投影片 34</vt:lpstr>
      <vt:lpstr>如何降低警報危害的發生率</vt:lpstr>
      <vt:lpstr>ECRI之分析59篇文章US 21 CFR分類分級</vt:lpstr>
      <vt:lpstr>魚骨圖分析</vt:lpstr>
      <vt:lpstr>謝謝聆聽  敬請指教</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cp:lastModifiedBy>客用帳戶</cp:lastModifiedBy>
  <cp:revision>1</cp:revision>
  <dcterms:modified xsi:type="dcterms:W3CDTF">2023-03-04T23:01:24Z</dcterms:modified>
</cp:coreProperties>
</file>