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0" r:id="rId40"/>
    <p:sldId id="306" r:id="rId41"/>
    <p:sldId id="307" r:id="rId42"/>
    <p:sldId id="325" r:id="rId43"/>
    <p:sldId id="303" r:id="rId44"/>
    <p:sldId id="304" r:id="rId45"/>
    <p:sldId id="341" r:id="rId46"/>
    <p:sldId id="326" r:id="rId47"/>
    <p:sldId id="329" r:id="rId48"/>
    <p:sldId id="330" r:id="rId49"/>
    <p:sldId id="311" r:id="rId50"/>
  </p:sldIdLst>
  <p:sldSz cx="12192000" cy="6858000"/>
  <p:notesSz cx="6669088" cy="9926638"/>
  <p:embeddedFontLst>
    <p:embeddedFont>
      <p:font typeface="Avenir" panose="02000503020000020003" pitchFamily="2" charset="0"/>
      <p:regular r:id="rId52"/>
      <p:italic r:id="rId53"/>
    </p:embeddedFont>
    <p:embeddedFont>
      <p:font typeface="Calibri" panose="020F0502020204030204" pitchFamily="34" charset="0"/>
      <p:regular r:id="rId54"/>
      <p:bold r:id="rId55"/>
      <p:italic r:id="rId56"/>
      <p:boldItalic r:id="rId57"/>
    </p:embeddedFont>
    <p:embeddedFont>
      <p:font typeface="Helvetica Neue Light" panose="02000403000000020004" pitchFamily="2" charset="0"/>
      <p:regular r:id="rId58"/>
      <p:bold r:id="rId59"/>
      <p:italic r:id="rId60"/>
      <p:boldItalic r:id="rId61"/>
    </p:embeddedFont>
    <p:embeddedFont>
      <p:font typeface="Microsoft JhengHei" panose="020B0604030504040204" pitchFamily="34" charset="-120"/>
      <p:regular r:id="rId62"/>
      <p:bold r:id="rId63"/>
    </p:embeddedFont>
    <p:embeddedFont>
      <p:font typeface="PMingLiu" panose="02020500000000000000" pitchFamily="18" charset="-120"/>
      <p:regular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D8B680-9558-4B55-A4C3-580F8DCEDE9C}">
  <a:tblStyle styleId="{94D8B680-9558-4B55-A4C3-580F8DCEDE9C}" styleName="Table_0">
    <a:wholeTbl>
      <a:tcTxStyle b="off" i="off">
        <a:font>
          <a:latin typeface="Avenir"/>
          <a:ea typeface="Avenir"/>
          <a:cs typeface="Avenir"/>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venir"/>
          <a:ea typeface="Avenir"/>
          <a:cs typeface="Avenir"/>
        </a:font>
        <a:schemeClr val="lt1"/>
      </a:tcTxStyle>
      <a:tcStyle>
        <a:tcBdr/>
        <a:fill>
          <a:solidFill>
            <a:schemeClr val="accent1"/>
          </a:solidFill>
        </a:fill>
      </a:tcStyle>
    </a:lastCol>
    <a:firstCol>
      <a:tcTxStyle b="on" i="off">
        <a:font>
          <a:latin typeface="Avenir"/>
          <a:ea typeface="Avenir"/>
          <a:cs typeface="Avenir"/>
        </a:font>
        <a:schemeClr val="lt1"/>
      </a:tcTxStyle>
      <a:tcStyle>
        <a:tcBdr/>
        <a:fill>
          <a:solidFill>
            <a:schemeClr val="accent1"/>
          </a:solidFill>
        </a:fill>
      </a:tcStyle>
    </a:firstCol>
    <a:lastRow>
      <a:tcTxStyle b="on" i="off">
        <a:font>
          <a:latin typeface="Avenir"/>
          <a:ea typeface="Avenir"/>
          <a:cs typeface="Avenir"/>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venir"/>
          <a:ea typeface="Avenir"/>
          <a:cs typeface="Avenir"/>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51"/>
  </p:normalViewPr>
  <p:slideViewPr>
    <p:cSldViewPr snapToGrid="0" snapToObjects="1">
      <p:cViewPr varScale="1">
        <p:scale>
          <a:sx n="103" d="100"/>
          <a:sy n="103" d="100"/>
        </p:scale>
        <p:origin x="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938"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0"/>
            <a:ext cx="2889938"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889938"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It is a wonder to be here and honored to share some information about Artificial intelligence and machine learning. </a:t>
            </a:r>
            <a:endParaRPr sz="1800">
              <a:latin typeface="Calibri"/>
              <a:ea typeface="Calibri"/>
              <a:cs typeface="Calibri"/>
              <a:sym typeface="Calibri"/>
            </a:endParaRPr>
          </a:p>
        </p:txBody>
      </p:sp>
      <p:sp>
        <p:nvSpPr>
          <p:cNvPr id="59" name="Google Shape;59;p1: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0: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br>
              <a:rPr lang="en-US"/>
            </a:br>
            <a:r>
              <a:rPr lang="en-US" sz="1800">
                <a:latin typeface="Calibri"/>
                <a:ea typeface="Calibri"/>
                <a:cs typeface="Calibri"/>
                <a:sym typeface="Calibri"/>
              </a:rPr>
              <a:t>How to teach computers to understand pictures?</a:t>
            </a:r>
            <a:endParaRPr sz="1800">
              <a:latin typeface="Calibri"/>
              <a:ea typeface="Calibri"/>
              <a:cs typeface="Calibri"/>
              <a:sym typeface="Calibri"/>
            </a:endParaRPr>
          </a:p>
          <a:p>
            <a:pPr marL="0" lvl="0" indent="0" algn="just" rtl="0">
              <a:spcBef>
                <a:spcPts val="0"/>
              </a:spcBef>
              <a:spcAft>
                <a:spcPts val="0"/>
              </a:spcAft>
              <a:buNone/>
            </a:pPr>
            <a:r>
              <a:rPr lang="en-US" sz="1800">
                <a:latin typeface="Calibri"/>
                <a:ea typeface="Calibri"/>
                <a:cs typeface="Calibri"/>
                <a:sym typeface="Calibri"/>
              </a:rPr>
              <a:t>The first step towards this goal is to teach a computer to see objects, the building block of the visual world.</a:t>
            </a:r>
            <a:endParaRPr/>
          </a:p>
          <a:p>
            <a:pPr marL="0" lvl="0" indent="0" algn="l" rtl="0">
              <a:spcBef>
                <a:spcPts val="0"/>
              </a:spcBef>
              <a:spcAft>
                <a:spcPts val="0"/>
              </a:spcAft>
              <a:buNone/>
            </a:pPr>
            <a:endParaRPr/>
          </a:p>
        </p:txBody>
      </p:sp>
      <p:sp>
        <p:nvSpPr>
          <p:cNvPr id="143" name="Google Shape;143;p10: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solidFill>
                  <a:srgbClr val="000000"/>
                </a:solidFill>
                <a:latin typeface="Times New Roman"/>
                <a:ea typeface="Times New Roman"/>
                <a:cs typeface="Times New Roman"/>
                <a:sym typeface="Times New Roman"/>
              </a:rPr>
              <a:t>In its simplest terms, imagine this teaching process, as showing the computers some training images, of a particular object, and designing a model that learns from these training images.</a:t>
            </a:r>
            <a:endParaRPr sz="1800">
              <a:latin typeface="Calibri"/>
              <a:ea typeface="Calibri"/>
              <a:cs typeface="Calibri"/>
              <a:sym typeface="Calibri"/>
            </a:endParaRPr>
          </a:p>
          <a:p>
            <a:pPr marL="0" lvl="0" indent="0" algn="just" rtl="0">
              <a:spcBef>
                <a:spcPts val="0"/>
              </a:spcBef>
              <a:spcAft>
                <a:spcPts val="0"/>
              </a:spcAft>
              <a:buNone/>
            </a:pPr>
            <a:r>
              <a:rPr lang="en-US" sz="1800" b="1">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54" name="Google Shape;154;p11: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solidFill>
                  <a:srgbClr val="000000"/>
                </a:solidFill>
                <a:latin typeface="Times New Roman"/>
                <a:ea typeface="Times New Roman"/>
                <a:cs typeface="Times New Roman"/>
                <a:sym typeface="Times New Roman"/>
              </a:rPr>
              <a:t>They would tell the computer algorithm in a mathematical language,</a:t>
            </a:r>
            <a:r>
              <a:rPr lang="en-US" sz="1800">
                <a:latin typeface="Times New Roman"/>
                <a:ea typeface="Times New Roman"/>
                <a:cs typeface="Times New Roman"/>
                <a:sym typeface="Times New Roman"/>
              </a:rPr>
              <a:t> that a cat has a round face, a chubby body, </a:t>
            </a:r>
            <a:r>
              <a:rPr lang="en-US" sz="1800">
                <a:solidFill>
                  <a:srgbClr val="000000"/>
                </a:solidFill>
                <a:latin typeface="Times New Roman"/>
                <a:ea typeface="Times New Roman"/>
                <a:cs typeface="Times New Roman"/>
                <a:sym typeface="Times New Roman"/>
              </a:rPr>
              <a:t>two pointy ears, and a long tail. Collect the shapes and colors.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67" name="Google Shape;167;p12: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3: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In 2007, Perf. Fei-Fei Li launched the ImageNet, collect the pictures form the internet.</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81" name="Google Shape;181;p13: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At its peak, ImageNet was one of the Amazon Mechanical Turk workers; together, almost 50,000 works from 167 countries around the world helped them clean, sort, and label nearly a billion candidate images.</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90" name="Google Shape;190;p14: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30303"/>
              </a:buClr>
              <a:buSzPts val="1800"/>
              <a:buFont typeface="Roboto"/>
              <a:buNone/>
            </a:pPr>
            <a:r>
              <a:rPr lang="en-US" sz="1800">
                <a:solidFill>
                  <a:srgbClr val="030303"/>
                </a:solidFill>
                <a:latin typeface="Roboto"/>
                <a:ea typeface="Roboto"/>
                <a:cs typeface="Roboto"/>
                <a:sym typeface="Roboto"/>
              </a:rPr>
              <a:t>In 2009, the ImageNet project delivered a database of 15 million images across 22,000 classes of objects and things organized by everyday English words. In both quantity and quality. </a:t>
            </a:r>
            <a:endParaRPr sz="1800">
              <a:latin typeface="PMingLiu"/>
              <a:ea typeface="PMingLiu"/>
              <a:cs typeface="PMingLiu"/>
              <a:sym typeface="PMingLiu"/>
            </a:endParaRPr>
          </a:p>
          <a:p>
            <a:pPr marL="0" marR="0" lvl="0" indent="0" algn="l" rtl="0">
              <a:lnSpc>
                <a:spcPct val="100000"/>
              </a:lnSpc>
              <a:spcBef>
                <a:spcPts val="0"/>
              </a:spcBef>
              <a:spcAft>
                <a:spcPts val="0"/>
              </a:spcAft>
              <a:buClr>
                <a:srgbClr val="030303"/>
              </a:buClr>
              <a:buSzPts val="1800"/>
              <a:buFont typeface="Roboto"/>
              <a:buNone/>
            </a:pPr>
            <a:r>
              <a:rPr lang="en-US" sz="1800">
                <a:solidFill>
                  <a:srgbClr val="030303"/>
                </a:solidFill>
                <a:latin typeface="Roboto"/>
                <a:ea typeface="Roboto"/>
                <a:cs typeface="Roboto"/>
                <a:sym typeface="Roboto"/>
              </a:rPr>
              <a:t>Now that they have the data to nourish their computer brain, and ready to come back to the algorithms themselves.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99" name="Google Shape;199;p15: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6: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US" sz="1800">
                <a:latin typeface="Times New Roman"/>
                <a:ea typeface="Times New Roman"/>
                <a:cs typeface="Times New Roman"/>
                <a:sym typeface="Times New Roman"/>
              </a:rPr>
              <a:t>Just like the brain consists of billions of highly connected neurons, a basic operating unit in a neural network. It takes input from other nodes and sends output to others.</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207" name="Google Shape;207;p16: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7: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US"/>
            </a:br>
            <a:r>
              <a:rPr lang="en-US" sz="1800">
                <a:latin typeface="Times New Roman"/>
                <a:ea typeface="Times New Roman"/>
                <a:cs typeface="Times New Roman"/>
                <a:sym typeface="Times New Roman"/>
              </a:rPr>
              <a:t>Moreover, these hundreds of thousands or even millions of nodes are organized in hierarchical layers, also similar to the brain.</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221" name="Google Shape;221;p17: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solidFill>
                  <a:srgbClr val="030303"/>
                </a:solidFill>
                <a:latin typeface="Roboto"/>
                <a:ea typeface="Roboto"/>
                <a:cs typeface="Roboto"/>
                <a:sym typeface="Roboto"/>
              </a:rPr>
              <a:t>In 2010, the ImageNet Challenge. This is significant because there are very few places that you can have machine learning and deep learning technologies to </a:t>
            </a:r>
            <a:r>
              <a:rPr lang="en-US" sz="1800" b="1">
                <a:solidFill>
                  <a:srgbClr val="030303"/>
                </a:solidFill>
                <a:latin typeface="Roboto"/>
                <a:ea typeface="Roboto"/>
                <a:cs typeface="Roboto"/>
                <a:sym typeface="Roboto"/>
              </a:rPr>
              <a:t>compare </a:t>
            </a:r>
            <a:r>
              <a:rPr lang="en-US" sz="1800">
                <a:solidFill>
                  <a:srgbClr val="030303"/>
                </a:solidFill>
                <a:latin typeface="Roboto"/>
                <a:ea typeface="Roboto"/>
                <a:cs typeface="Roboto"/>
                <a:sym typeface="Roboto"/>
              </a:rPr>
              <a:t>and </a:t>
            </a:r>
            <a:r>
              <a:rPr lang="en-US" sz="1800" b="1">
                <a:solidFill>
                  <a:srgbClr val="030303"/>
                </a:solidFill>
                <a:latin typeface="Roboto"/>
                <a:ea typeface="Roboto"/>
                <a:cs typeface="Roboto"/>
                <a:sym typeface="Roboto"/>
              </a:rPr>
              <a:t>compete</a:t>
            </a:r>
            <a:r>
              <a:rPr lang="en-US" sz="1800">
                <a:solidFill>
                  <a:srgbClr val="030303"/>
                </a:solidFill>
                <a:latin typeface="Roboto"/>
                <a:ea typeface="Roboto"/>
                <a:cs typeface="Roboto"/>
                <a:sym typeface="Roboto"/>
              </a:rPr>
              <a:t> to see which one is how much better than the other one.</a:t>
            </a:r>
            <a:endParaRPr sz="1800">
              <a:latin typeface="PMingLiu"/>
              <a:ea typeface="PMingLiu"/>
              <a:cs typeface="PMingLiu"/>
              <a:sym typeface="PMingLiu"/>
            </a:endParaRPr>
          </a:p>
          <a:p>
            <a:pPr marL="0" lvl="0" indent="0" algn="just" rtl="0">
              <a:spcBef>
                <a:spcPts val="0"/>
              </a:spcBef>
              <a:spcAft>
                <a:spcPts val="0"/>
              </a:spcAft>
              <a:buNone/>
            </a:pPr>
            <a:r>
              <a:rPr lang="en-US" sz="1800">
                <a:solidFill>
                  <a:srgbClr val="030303"/>
                </a:solidFill>
                <a:latin typeface="Roboto"/>
                <a:ea typeface="Roboto"/>
                <a:cs typeface="Roboto"/>
                <a:sym typeface="Roboto"/>
              </a:rPr>
              <a:t>This is very interesting and very rare.</a:t>
            </a:r>
            <a:endParaRPr sz="1800">
              <a:latin typeface="PMingLiu"/>
              <a:ea typeface="PMingLiu"/>
              <a:cs typeface="PMingLiu"/>
              <a:sym typeface="PMingLiu"/>
            </a:endParaRPr>
          </a:p>
          <a:p>
            <a:pPr marL="0" lvl="0" indent="0" algn="l" rtl="0">
              <a:spcBef>
                <a:spcPts val="0"/>
              </a:spcBef>
              <a:spcAft>
                <a:spcPts val="0"/>
              </a:spcAft>
              <a:buNone/>
            </a:pPr>
            <a:endParaRPr/>
          </a:p>
        </p:txBody>
      </p:sp>
      <p:sp>
        <p:nvSpPr>
          <p:cNvPr id="236" name="Google Shape;236;p18: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9: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30303"/>
              </a:buClr>
              <a:buSzPts val="1800"/>
              <a:buFont typeface="Roboto"/>
              <a:buNone/>
            </a:pPr>
            <a:r>
              <a:rPr lang="en-US" sz="1800">
                <a:solidFill>
                  <a:srgbClr val="030303"/>
                </a:solidFill>
                <a:latin typeface="Roboto"/>
                <a:ea typeface="Roboto"/>
                <a:cs typeface="Roboto"/>
                <a:sym typeface="Roboto"/>
              </a:rPr>
              <a:t>The object category is classification and detection</a:t>
            </a:r>
            <a:endParaRPr sz="1800">
              <a:latin typeface="PMingLiu"/>
              <a:ea typeface="PMingLiu"/>
              <a:cs typeface="PMingLiu"/>
              <a:sym typeface="PMingLiu"/>
            </a:endParaRPr>
          </a:p>
          <a:p>
            <a:pPr marL="0" lvl="0" indent="0" algn="l" rtl="0">
              <a:spcBef>
                <a:spcPts val="0"/>
              </a:spcBef>
              <a:spcAft>
                <a:spcPts val="0"/>
              </a:spcAft>
              <a:buNone/>
            </a:pPr>
            <a:endParaRPr/>
          </a:p>
        </p:txBody>
      </p:sp>
      <p:sp>
        <p:nvSpPr>
          <p:cNvPr id="244" name="Google Shape;244;p19: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1: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2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5: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6: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1" name="Google Shape;291;p26: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7: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If we want to teach computers to understand polys or adenoma. The first step towards this goal is to teach a computer to see objects. Second, we need to collect data with far more images than we have ever had before, perhaps thousands of times more.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297" name="Google Shape;297;p27: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28: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9: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In this talk, at first, I will introduce Perf. Fei-Fei Li in Department of Computer Science at Stanford University. Her research about "How to teach computers to understand pictures?"</a:t>
            </a:r>
            <a:endParaRPr sz="1800">
              <a:latin typeface="Calibri"/>
              <a:ea typeface="Calibri"/>
              <a:cs typeface="Calibri"/>
              <a:sym typeface="Calibri"/>
            </a:endParaRPr>
          </a:p>
          <a:p>
            <a:pPr marL="0" lvl="0" indent="0" algn="just" rtl="0">
              <a:spcBef>
                <a:spcPts val="0"/>
              </a:spcBef>
              <a:spcAft>
                <a:spcPts val="0"/>
              </a:spcAft>
              <a:buNone/>
            </a:pPr>
            <a:r>
              <a:rPr lang="en-US" sz="1800">
                <a:latin typeface="Calibri"/>
                <a:ea typeface="Calibri"/>
                <a:cs typeface="Calibri"/>
                <a:sym typeface="Calibri"/>
              </a:rPr>
              <a:t>In the second part, I will introduce Artificial intelligence and machine learning classifications. In the last part, I will represent Guidance for Industry to Register AI/ML-Based SaMD from IMDRF, US FDA, and TFDA.</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75" name="Google Shape;75;p3: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30: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US"/>
            </a:br>
            <a:r>
              <a:rPr lang="en-US" b="0" i="0">
                <a:solidFill>
                  <a:srgbClr val="030303"/>
                </a:solidFill>
                <a:latin typeface="Roboto"/>
                <a:ea typeface="Roboto"/>
                <a:cs typeface="Roboto"/>
                <a:sym typeface="Roboto"/>
              </a:rPr>
              <a:t>As an example, in the case of cats,</a:t>
            </a:r>
            <a:r>
              <a:rPr lang="en-US"/>
              <a:t> </a:t>
            </a:r>
            <a:r>
              <a:rPr lang="en-US" b="0" i="0">
                <a:solidFill>
                  <a:srgbClr val="030303"/>
                </a:solidFill>
                <a:latin typeface="Roboto"/>
                <a:ea typeface="Roboto"/>
                <a:cs typeface="Roboto"/>
                <a:sym typeface="Roboto"/>
              </a:rPr>
              <a:t>ImageNet database has more than 62,000 cats</a:t>
            </a:r>
            <a:endParaRPr/>
          </a:p>
        </p:txBody>
      </p:sp>
      <p:sp>
        <p:nvSpPr>
          <p:cNvPr id="334" name="Google Shape;334;p30: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1: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31: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2: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3: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33: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4: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5:notes"/>
          <p:cNvSpPr>
            <a:spLocks noGrp="1" noRot="1" noChangeAspect="1"/>
          </p:cNvSpPr>
          <p:nvPr>
            <p:ph type="sldImg" idx="2"/>
          </p:nvPr>
        </p:nvSpPr>
        <p:spPr>
          <a:xfrm>
            <a:off x="122238" y="1389063"/>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5:notes"/>
          <p:cNvSpPr txBox="1">
            <a:spLocks noGrp="1"/>
          </p:cNvSpPr>
          <p:nvPr>
            <p:ph type="body" idx="1"/>
          </p:nvPr>
        </p:nvSpPr>
        <p:spPr>
          <a:xfrm>
            <a:off x="690838" y="5346975"/>
            <a:ext cx="5526698" cy="4374798"/>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Clr>
                <a:schemeClr val="dk1"/>
              </a:buClr>
              <a:buSzPts val="1200"/>
              <a:buFont typeface="Calibri"/>
              <a:buNone/>
            </a:pPr>
            <a:r>
              <a:rPr lang="en-US"/>
              <a:t>(1) Artificial Intelligence/Machine Learning (AI/ML):</a:t>
            </a:r>
            <a:endParaRPr/>
          </a:p>
          <a:p>
            <a:pPr marL="0" lvl="0" indent="0" algn="l" rtl="0">
              <a:spcBef>
                <a:spcPts val="0"/>
              </a:spcBef>
              <a:spcAft>
                <a:spcPts val="0"/>
              </a:spcAft>
              <a:buClr>
                <a:schemeClr val="dk1"/>
              </a:buClr>
              <a:buSzPts val="1200"/>
              <a:buFont typeface="Calibri"/>
              <a:buNone/>
            </a:pPr>
            <a:r>
              <a:rPr lang="en-US"/>
              <a:t>Through scientific knowledge and engineering techniques, machines or computer programs can simulate intelligent human behaviors, such as “voice conversion, visual recognition, motor control, comprehension and learning, reasoning and decision-making, and self-correction”.</a:t>
            </a:r>
            <a:endParaRPr/>
          </a:p>
          <a:p>
            <a:pPr marL="0" lvl="0" indent="0" algn="l" rtl="0">
              <a:spcBef>
                <a:spcPts val="0"/>
              </a:spcBef>
              <a:spcAft>
                <a:spcPts val="0"/>
              </a:spcAft>
              <a:buClr>
                <a:schemeClr val="dk1"/>
              </a:buClr>
              <a:buSzPts val="1200"/>
              <a:buFont typeface="Calibri"/>
              <a:buNone/>
            </a:pPr>
            <a:r>
              <a:rPr lang="en-US"/>
              <a:t>Machine learning is a subset of artificial intelligence. Through the design of algorithms and data training, computers (software) can learn autonomously from data without excessive programming and improve algorithms through training experience to simulate various computational methods of human learning functions, such as regression analysis, support vector machine, decision tree, and neural networks.</a:t>
            </a:r>
            <a:endParaRPr/>
          </a:p>
          <a:p>
            <a:pPr marL="0" lvl="0" indent="0" algn="l" rtl="0">
              <a:spcBef>
                <a:spcPts val="0"/>
              </a:spcBef>
              <a:spcAft>
                <a:spcPts val="0"/>
              </a:spcAft>
              <a:buClr>
                <a:schemeClr val="dk1"/>
              </a:buClr>
              <a:buSzPts val="1200"/>
              <a:buFont typeface="Calibri"/>
              <a:buNone/>
            </a:pPr>
            <a:r>
              <a:rPr lang="en-US"/>
              <a:t>(2) Deep learning (DL):</a:t>
            </a:r>
            <a:endParaRPr/>
          </a:p>
          <a:p>
            <a:pPr marL="0" lvl="0" indent="0" algn="l" rtl="0">
              <a:spcBef>
                <a:spcPts val="0"/>
              </a:spcBef>
              <a:spcAft>
                <a:spcPts val="0"/>
              </a:spcAft>
              <a:buClr>
                <a:schemeClr val="dk1"/>
              </a:buClr>
              <a:buSzPts val="1200"/>
              <a:buFont typeface="Calibri"/>
              <a:buNone/>
            </a:pPr>
            <a:r>
              <a:rPr lang="en-US"/>
              <a:t>It is a branch of ML that uses neural network structures (e.g., multilayer neural networks and convolutional neural networks), along with considerable training data, to learn features from these data.</a:t>
            </a:r>
            <a:endParaRPr/>
          </a:p>
        </p:txBody>
      </p:sp>
      <p:sp>
        <p:nvSpPr>
          <p:cNvPr id="385" name="Google Shape;385;p35:notes"/>
          <p:cNvSpPr txBox="1">
            <a:spLocks noGrp="1"/>
          </p:cNvSpPr>
          <p:nvPr>
            <p:ph type="sldNum" idx="12"/>
          </p:nvPr>
        </p:nvSpPr>
        <p:spPr>
          <a:xfrm>
            <a:off x="3913147" y="10553140"/>
            <a:ext cx="2993628" cy="557458"/>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6: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3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7: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3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8: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8: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marR="0" lvl="0" indent="0" algn="l" rtl="0">
              <a:lnSpc>
                <a:spcPct val="100000"/>
              </a:lnSpc>
              <a:spcBef>
                <a:spcPts val="0"/>
              </a:spcBef>
              <a:spcAft>
                <a:spcPts val="0"/>
              </a:spcAft>
              <a:buClr>
                <a:srgbClr val="212529"/>
              </a:buClr>
              <a:buSzPts val="1200"/>
              <a:buFont typeface="Microsoft JhengHei"/>
              <a:buNone/>
            </a:pPr>
            <a:r>
              <a:rPr lang="en-US">
                <a:solidFill>
                  <a:srgbClr val="212529"/>
                </a:solidFill>
                <a:latin typeface="Microsoft JhengHei"/>
                <a:ea typeface="Microsoft JhengHei"/>
                <a:cs typeface="Microsoft JhengHei"/>
                <a:sym typeface="Microsoft JhengHei"/>
              </a:rPr>
              <a:t>與傳統集中式的機器學習(ML)</a:t>
            </a:r>
            <a:r>
              <a:rPr lang="en-US">
                <a:solidFill>
                  <a:schemeClr val="dk1"/>
                </a:solidFill>
                <a:latin typeface="Calibri"/>
                <a:ea typeface="Calibri"/>
                <a:cs typeface="Calibri"/>
                <a:sym typeface="Calibri"/>
              </a:rPr>
              <a:t>關鍵的差異在於，聯合式學習是在多個保存本地數據樣本而不會交換它們的去中心化邊緣裝置或伺服器上進行特定ML訓練，這可降低對隱私保護的疑慮以及能源消耗，因為數據不會移動到雲端或是中央資料庫。</a:t>
            </a:r>
            <a:endParaRPr/>
          </a:p>
          <a:p>
            <a:pPr marL="0" lvl="0" indent="0" algn="l" rtl="0">
              <a:spcBef>
                <a:spcPts val="0"/>
              </a:spcBef>
              <a:spcAft>
                <a:spcPts val="0"/>
              </a:spcAft>
              <a:buClr>
                <a:schemeClr val="dk1"/>
              </a:buClr>
              <a:buSzPts val="1200"/>
              <a:buFont typeface="Calibri"/>
              <a:buNone/>
            </a:pPr>
            <a:endParaRPr/>
          </a:p>
        </p:txBody>
      </p:sp>
      <p:sp>
        <p:nvSpPr>
          <p:cNvPr id="408" name="Google Shape;408;p3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1:notes"/>
          <p:cNvSpPr>
            <a:spLocks noGrp="1" noRot="1" noChangeAspect="1"/>
          </p:cNvSpPr>
          <p:nvPr>
            <p:ph type="sldImg" idx="2"/>
          </p:nvPr>
        </p:nvSpPr>
        <p:spPr>
          <a:xfrm>
            <a:off x="122238" y="1389063"/>
            <a:ext cx="6664325"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1:notes"/>
          <p:cNvSpPr txBox="1">
            <a:spLocks noGrp="1"/>
          </p:cNvSpPr>
          <p:nvPr>
            <p:ph type="body" idx="1"/>
          </p:nvPr>
        </p:nvSpPr>
        <p:spPr>
          <a:xfrm>
            <a:off x="690838" y="5346975"/>
            <a:ext cx="5526698" cy="4374798"/>
          </a:xfrm>
          <a:prstGeom prst="rect">
            <a:avLst/>
          </a:prstGeom>
          <a:noFill/>
          <a:ln>
            <a:noFill/>
          </a:ln>
        </p:spPr>
        <p:txBody>
          <a:bodyPr spcFirstLastPara="1" wrap="square" lIns="99050" tIns="49525" rIns="99050" bIns="4952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a:solidFill>
                  <a:schemeClr val="lt1"/>
                </a:solidFill>
                <a:latin typeface="Arial"/>
                <a:ea typeface="Arial"/>
                <a:cs typeface="Arial"/>
                <a:sym typeface="Arial"/>
              </a:rPr>
              <a:t>On top of the rise in AI/ML-based algorithms, reports show a comparable increase in the global market size for AI/ML in healthcare. The value is projected to soon exceed US$28 billion from its 1 billion value in 2016. Software and devices using the technology will inevitably contribute to this market share.</a:t>
            </a:r>
            <a:endParaRPr sz="1200" b="1">
              <a:solidFill>
                <a:schemeClr val="lt1"/>
              </a:solidFill>
            </a:endParaRPr>
          </a:p>
          <a:p>
            <a:pPr marL="0" lvl="0" indent="0" algn="l" rtl="0">
              <a:spcBef>
                <a:spcPts val="0"/>
              </a:spcBef>
              <a:spcAft>
                <a:spcPts val="0"/>
              </a:spcAft>
              <a:buClr>
                <a:schemeClr val="dk1"/>
              </a:buClr>
              <a:buSzPts val="1200"/>
              <a:buFont typeface="Calibri"/>
              <a:buNone/>
            </a:pPr>
            <a:endParaRPr/>
          </a:p>
        </p:txBody>
      </p:sp>
      <p:sp>
        <p:nvSpPr>
          <p:cNvPr id="524" name="Google Shape;524;p51:notes"/>
          <p:cNvSpPr txBox="1">
            <a:spLocks noGrp="1"/>
          </p:cNvSpPr>
          <p:nvPr>
            <p:ph type="sldNum" idx="12"/>
          </p:nvPr>
        </p:nvSpPr>
        <p:spPr>
          <a:xfrm>
            <a:off x="3913148" y="10553142"/>
            <a:ext cx="2993628" cy="557458"/>
          </a:xfrm>
          <a:prstGeom prst="rect">
            <a:avLst/>
          </a:prstGeom>
          <a:noFill/>
          <a:ln>
            <a:noFill/>
          </a:ln>
        </p:spPr>
        <p:txBody>
          <a:bodyPr spcFirstLastPara="1" wrap="square" lIns="99050" tIns="49525" rIns="99050"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40</a:t>
            </a:fld>
            <a:endParaRPr/>
          </a:p>
        </p:txBody>
      </p:sp>
    </p:spTree>
    <p:extLst>
      <p:ext uri="{BB962C8B-B14F-4D97-AF65-F5344CB8AC3E}">
        <p14:creationId xmlns:p14="http://schemas.microsoft.com/office/powerpoint/2010/main" val="264660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No one tells a child how to see, especially in the early years. Instead, they learn this through real-world experiences and examples.</a:t>
            </a:r>
            <a:endParaRPr sz="1800">
              <a:latin typeface="Calibri"/>
              <a:ea typeface="Calibri"/>
              <a:cs typeface="Calibri"/>
              <a:sym typeface="Calibri"/>
            </a:endParaRPr>
          </a:p>
          <a:p>
            <a:pPr marL="0" lvl="0" indent="0" algn="just" rtl="0">
              <a:spcBef>
                <a:spcPts val="0"/>
              </a:spcBef>
              <a:spcAft>
                <a:spcPts val="0"/>
              </a:spcAft>
              <a:buNone/>
            </a:pPr>
            <a:r>
              <a:rPr lang="en-US" sz="1800">
                <a:latin typeface="Calibri"/>
                <a:ea typeface="Calibri"/>
                <a:cs typeface="Calibri"/>
                <a:sym typeface="Calibri"/>
              </a:rPr>
              <a:t>Suppose you consider a child's eyes like a pair of biological cameras. In that case, they take one picture about every 200 milliseconds, the average time an eye movement is made.</a:t>
            </a:r>
            <a:endParaRPr sz="1800">
              <a:latin typeface="Calibri"/>
              <a:ea typeface="Calibri"/>
              <a:cs typeface="Calibri"/>
              <a:sym typeface="Calibri"/>
            </a:endParaRPr>
          </a:p>
          <a:p>
            <a:pPr marL="0" lvl="0" indent="0" algn="l" rtl="0">
              <a:spcBef>
                <a:spcPts val="0"/>
              </a:spcBef>
              <a:spcAft>
                <a:spcPts val="0"/>
              </a:spcAft>
              <a:buNone/>
            </a:pPr>
            <a:endParaRPr b="0" i="0">
              <a:solidFill>
                <a:srgbClr val="030303"/>
              </a:solidFill>
              <a:latin typeface="Roboto"/>
              <a:ea typeface="Roboto"/>
              <a:cs typeface="Roboto"/>
              <a:sym typeface="Roboto"/>
            </a:endParaRPr>
          </a:p>
        </p:txBody>
      </p:sp>
      <p:sp>
        <p:nvSpPr>
          <p:cNvPr id="84" name="Google Shape;84;p4: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2: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5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2021, 4/9, The US Food and Drug Administration (FDA) recently approved the marketing of the GI Genius, a system that is uses artificial intelligence (AI) technology to aid in the detection of potentially cancerous polyps during a colonoscopy. During a colonoscopy, the technology highlights portions of interest of the colon and generates markers which are superimposed onto the video generated by the colonoscope camera in real time. </a:t>
            </a:r>
            <a:endParaRPr dirty="0"/>
          </a:p>
          <a:p>
            <a:pPr marL="0" lvl="0" indent="0" algn="l" rtl="0">
              <a:spcBef>
                <a:spcPts val="0"/>
              </a:spcBef>
              <a:spcAft>
                <a:spcPts val="0"/>
              </a:spcAft>
              <a:buNone/>
            </a:pPr>
            <a:r>
              <a:rPr lang="en-US" dirty="0"/>
              <a:t>With the FDA approval of the AI device, clinicians can now be equipped with a tool that can help to minimize the risk of missed colorectal polyps.</a:t>
            </a:r>
            <a:endParaRPr dirty="0"/>
          </a:p>
        </p:txBody>
      </p:sp>
      <p:sp>
        <p:nvSpPr>
          <p:cNvPr id="532" name="Google Shape;532;p52: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88649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8: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8: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marR="0" lvl="0" indent="0" algn="l" rtl="0">
              <a:lnSpc>
                <a:spcPct val="100000"/>
              </a:lnSpc>
              <a:spcBef>
                <a:spcPts val="0"/>
              </a:spcBef>
              <a:spcAft>
                <a:spcPts val="0"/>
              </a:spcAft>
              <a:buClr>
                <a:srgbClr val="333333"/>
              </a:buClr>
              <a:buSzPts val="1200"/>
              <a:buFont typeface="Helvetica Neue Light"/>
              <a:buNone/>
            </a:pPr>
            <a:r>
              <a:rPr lang="en-US">
                <a:solidFill>
                  <a:srgbClr val="333333"/>
                </a:solidFill>
                <a:latin typeface="Helvetica Neue Light"/>
                <a:ea typeface="Helvetica Neue Light"/>
                <a:cs typeface="Helvetica Neue Light"/>
                <a:sym typeface="Helvetica Neue Light"/>
              </a:rPr>
              <a:t>在預防糖尿病併發症的醫療過程中，視網膜健康的評估步驟還不需要勞動視網膜專家來篩檢病人，可以大幅增加病人篩檢率和降低專家醫療成本。對於偵測出糖尿病的視網膜病變，IDx-DR宣稱可達到87%的靈敏感度和90%的特異度</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470" name="Google Shape;470;p4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43</a:t>
            </a:fld>
            <a:endParaRPr/>
          </a:p>
        </p:txBody>
      </p:sp>
    </p:spTree>
    <p:extLst>
      <p:ext uri="{BB962C8B-B14F-4D97-AF65-F5344CB8AC3E}">
        <p14:creationId xmlns:p14="http://schemas.microsoft.com/office/powerpoint/2010/main" val="2830751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49:notes"/>
          <p:cNvSpPr txBox="1">
            <a:spLocks noGrp="1"/>
          </p:cNvSpPr>
          <p:nvPr>
            <p:ph type="body" idx="1"/>
          </p:nvPr>
        </p:nvSpPr>
        <p:spPr>
          <a:xfrm>
            <a:off x="710407" y="4925407"/>
            <a:ext cx="5683250" cy="4029879"/>
          </a:xfrm>
          <a:prstGeom prst="rect">
            <a:avLst/>
          </a:prstGeom>
          <a:noFill/>
          <a:ln>
            <a:noFill/>
          </a:ln>
        </p:spPr>
        <p:txBody>
          <a:bodyPr spcFirstLastPara="1" wrap="square" lIns="99075" tIns="49525" rIns="99075" bIns="49525" anchor="t" anchorCtr="0">
            <a:noAutofit/>
          </a:bodyPr>
          <a:lstStyle/>
          <a:p>
            <a:pPr marL="0" marR="0" lvl="0" indent="0" algn="l" rtl="0">
              <a:lnSpc>
                <a:spcPct val="100000"/>
              </a:lnSpc>
              <a:spcBef>
                <a:spcPts val="0"/>
              </a:spcBef>
              <a:spcAft>
                <a:spcPts val="0"/>
              </a:spcAft>
              <a:buClr>
                <a:srgbClr val="333333"/>
              </a:buClr>
              <a:buSzPts val="1200"/>
              <a:buFont typeface="Helvetica Neue Light"/>
              <a:buNone/>
            </a:pPr>
            <a:r>
              <a:rPr lang="en-US" dirty="0">
                <a:solidFill>
                  <a:srgbClr val="333333"/>
                </a:solidFill>
                <a:latin typeface="Helvetica Neue Light"/>
                <a:ea typeface="Helvetica Neue Light"/>
                <a:cs typeface="Helvetica Neue Light"/>
                <a:sym typeface="Helvetica Neue Light"/>
              </a:rPr>
              <a:t>FDA在2018年4月11日通過第一個人工智慧醫療 (AI-based device) – </a:t>
            </a:r>
            <a:r>
              <a:rPr lang="en-US" dirty="0" err="1">
                <a:solidFill>
                  <a:srgbClr val="333333"/>
                </a:solidFill>
                <a:latin typeface="Helvetica Neue Light"/>
                <a:ea typeface="Helvetica Neue Light"/>
                <a:cs typeface="Helvetica Neue Light"/>
                <a:sym typeface="Helvetica Neue Light"/>
              </a:rPr>
              <a:t>IDx-DR的上市，它利用人工智慧演算法分析由視網膜攝影機</a:t>
            </a:r>
            <a:r>
              <a:rPr lang="en-US" dirty="0">
                <a:solidFill>
                  <a:srgbClr val="333333"/>
                </a:solidFill>
                <a:latin typeface="Helvetica Neue Light"/>
                <a:ea typeface="Helvetica Neue Light"/>
                <a:cs typeface="Helvetica Neue Light"/>
                <a:sym typeface="Helvetica Neue Light"/>
              </a:rPr>
              <a:t>(Topcon NW400) </a:t>
            </a:r>
            <a:r>
              <a:rPr lang="en-US" dirty="0" err="1">
                <a:solidFill>
                  <a:srgbClr val="333333"/>
                </a:solidFill>
                <a:latin typeface="Helvetica Neue Light"/>
                <a:ea typeface="Helvetica Neue Light"/>
                <a:cs typeface="Helvetica Neue Light"/>
                <a:sym typeface="Helvetica Neue Light"/>
              </a:rPr>
              <a:t>所獲得的影像，</a:t>
            </a:r>
            <a:r>
              <a:rPr lang="en-US" dirty="0" err="1">
                <a:solidFill>
                  <a:srgbClr val="008000"/>
                </a:solidFill>
                <a:latin typeface="Helvetica Neue Light"/>
                <a:ea typeface="Helvetica Neue Light"/>
                <a:cs typeface="Helvetica Neue Light"/>
                <a:sym typeface="Helvetica Neue Light"/>
              </a:rPr>
              <a:t>快速篩檢</a:t>
            </a:r>
            <a:r>
              <a:rPr lang="en-US" b="1" u="sng" dirty="0" err="1">
                <a:solidFill>
                  <a:srgbClr val="008000"/>
                </a:solidFill>
                <a:latin typeface="Helvetica Neue Light"/>
                <a:ea typeface="Helvetica Neue Light"/>
                <a:cs typeface="Helvetica Neue Light"/>
                <a:sym typeface="Helvetica Neue Light"/>
              </a:rPr>
              <a:t>糖尿病病人</a:t>
            </a:r>
            <a:r>
              <a:rPr lang="en-US" dirty="0" err="1">
                <a:solidFill>
                  <a:srgbClr val="008000"/>
                </a:solidFill>
                <a:latin typeface="Helvetica Neue Light"/>
                <a:ea typeface="Helvetica Neue Light"/>
                <a:cs typeface="Helvetica Neue Light"/>
                <a:sym typeface="Helvetica Neue Light"/>
              </a:rPr>
              <a:t>是否有</a:t>
            </a:r>
            <a:r>
              <a:rPr lang="en-US" b="1" dirty="0" err="1">
                <a:solidFill>
                  <a:srgbClr val="008000"/>
                </a:solidFill>
                <a:latin typeface="Helvetica Neue Light"/>
                <a:ea typeface="Helvetica Neue Light"/>
                <a:cs typeface="Helvetica Neue Light"/>
                <a:sym typeface="Helvetica Neue Light"/>
              </a:rPr>
              <a:t>視網膜病變</a:t>
            </a:r>
            <a:r>
              <a:rPr lang="en-US" dirty="0" err="1">
                <a:solidFill>
                  <a:srgbClr val="333333"/>
                </a:solidFill>
                <a:latin typeface="Helvetica Neue Light"/>
                <a:ea typeface="Helvetica Neue Light"/>
                <a:cs typeface="Helvetica Neue Light"/>
                <a:sym typeface="Helvetica Neue Light"/>
              </a:rPr>
              <a:t>？IDx-DR可以在診療糖尿病人的一般醫療診所</a:t>
            </a:r>
            <a:r>
              <a:rPr lang="en-US" dirty="0">
                <a:solidFill>
                  <a:srgbClr val="333333"/>
                </a:solidFill>
                <a:latin typeface="Helvetica Neue Light"/>
                <a:ea typeface="Helvetica Neue Light"/>
                <a:cs typeface="Helvetica Neue Light"/>
                <a:sym typeface="Helvetica Neue Light"/>
              </a:rPr>
              <a:t>(primary care doctor’s office)擷取影像，將這些影像傳送到雲端分析，在</a:t>
            </a:r>
            <a:r>
              <a:rPr lang="en-US" b="1" dirty="0">
                <a:solidFill>
                  <a:srgbClr val="C00000"/>
                </a:solidFill>
                <a:highlight>
                  <a:srgbClr val="FFFF00"/>
                </a:highlight>
                <a:latin typeface="Helvetica Neue Light"/>
                <a:ea typeface="Helvetica Neue Light"/>
                <a:cs typeface="Helvetica Neue Light"/>
                <a:sym typeface="Helvetica Neue Light"/>
              </a:rPr>
              <a:t>1分鐘</a:t>
            </a:r>
            <a:r>
              <a:rPr lang="en-US" dirty="0">
                <a:solidFill>
                  <a:srgbClr val="333333"/>
                </a:solidFill>
                <a:latin typeface="Helvetica Neue Light"/>
                <a:ea typeface="Helvetica Neue Light"/>
                <a:cs typeface="Helvetica Neue Light"/>
                <a:sym typeface="Helvetica Neue Light"/>
              </a:rPr>
              <a:t>內就可以獲得判讀結果，</a:t>
            </a:r>
            <a:r>
              <a:rPr lang="en-US" dirty="0">
                <a:solidFill>
                  <a:srgbClr val="333333"/>
                </a:solidFill>
                <a:highlight>
                  <a:srgbClr val="FFFF00"/>
                </a:highlight>
                <a:latin typeface="Helvetica Neue Light"/>
                <a:ea typeface="Helvetica Neue Light"/>
                <a:cs typeface="Helvetica Neue Light"/>
                <a:sym typeface="Helvetica Neue Light"/>
              </a:rPr>
              <a:t>陽性</a:t>
            </a:r>
            <a:r>
              <a:rPr lang="en-US" dirty="0">
                <a:solidFill>
                  <a:srgbClr val="333333"/>
                </a:solidFill>
                <a:latin typeface="Helvetica Neue Light"/>
                <a:ea typeface="Helvetica Neue Light"/>
                <a:cs typeface="Helvetica Neue Light"/>
                <a:sym typeface="Helvetica Neue Light"/>
              </a:rPr>
              <a:t>-</a:t>
            </a:r>
            <a:r>
              <a:rPr lang="en-US" b="1" dirty="0">
                <a:solidFill>
                  <a:srgbClr val="008000"/>
                </a:solidFill>
                <a:latin typeface="Helvetica Neue Light"/>
                <a:ea typeface="Helvetica Neue Light"/>
                <a:cs typeface="Helvetica Neue Light"/>
                <a:sym typeface="Helvetica Neue Light"/>
              </a:rPr>
              <a:t>指</a:t>
            </a:r>
            <a:r>
              <a:rPr lang="en-US" b="1" dirty="0">
                <a:solidFill>
                  <a:srgbClr val="C00000"/>
                </a:solidFill>
                <a:latin typeface="Helvetica Neue Light"/>
                <a:ea typeface="Helvetica Neue Light"/>
                <a:cs typeface="Helvetica Neue Light"/>
                <a:sym typeface="Helvetica Neue Light"/>
              </a:rPr>
              <a:t>中度以上糖尿病視網膜病變</a:t>
            </a:r>
            <a:r>
              <a:rPr lang="en-US" dirty="0">
                <a:solidFill>
                  <a:srgbClr val="333333"/>
                </a:solidFill>
                <a:latin typeface="Helvetica Neue Light"/>
                <a:ea typeface="Helvetica Neue Light"/>
                <a:cs typeface="Helvetica Neue Light"/>
                <a:sym typeface="Helvetica Neue Light"/>
              </a:rPr>
              <a:t>(more than mild diabetic retinopathy, </a:t>
            </a:r>
            <a:r>
              <a:rPr lang="en-US" dirty="0" err="1">
                <a:solidFill>
                  <a:srgbClr val="333333"/>
                </a:solidFill>
                <a:latin typeface="Helvetica Neue Light"/>
                <a:ea typeface="Helvetica Neue Light"/>
                <a:cs typeface="Helvetica Neue Light"/>
                <a:sym typeface="Helvetica Neue Light"/>
              </a:rPr>
              <a:t>mtmDR</a:t>
            </a:r>
            <a:r>
              <a:rPr lang="en-US" dirty="0">
                <a:solidFill>
                  <a:srgbClr val="333333"/>
                </a:solidFill>
                <a:latin typeface="Helvetica Neue Light"/>
                <a:ea typeface="Helvetica Neue Light"/>
                <a:cs typeface="Helvetica Neue Light"/>
                <a:sym typeface="Helvetica Neue Light"/>
              </a:rPr>
              <a:t>)，就必須</a:t>
            </a:r>
            <a:r>
              <a:rPr lang="en-US" b="1" dirty="0">
                <a:solidFill>
                  <a:srgbClr val="C00000"/>
                </a:solidFill>
                <a:latin typeface="Helvetica Neue Light"/>
                <a:ea typeface="Helvetica Neue Light"/>
                <a:cs typeface="Helvetica Neue Light"/>
                <a:sym typeface="Helvetica Neue Light"/>
              </a:rPr>
              <a:t>轉診眼科專家診治</a:t>
            </a:r>
            <a:r>
              <a:rPr lang="en-US" dirty="0">
                <a:solidFill>
                  <a:srgbClr val="333333"/>
                </a:solidFill>
                <a:latin typeface="Helvetica Neue Light"/>
                <a:ea typeface="Helvetica Neue Light"/>
                <a:cs typeface="Helvetica Neue Light"/>
                <a:sym typeface="Helvetica Neue Light"/>
              </a:rPr>
              <a:t>；</a:t>
            </a:r>
            <a:r>
              <a:rPr lang="en-US" b="1" dirty="0">
                <a:solidFill>
                  <a:srgbClr val="333333"/>
                </a:solidFill>
                <a:highlight>
                  <a:srgbClr val="FFFF00"/>
                </a:highlight>
                <a:latin typeface="Helvetica Neue Light"/>
                <a:ea typeface="Helvetica Neue Light"/>
                <a:cs typeface="Helvetica Neue Light"/>
                <a:sym typeface="Helvetica Neue Light"/>
              </a:rPr>
              <a:t>陰性</a:t>
            </a:r>
            <a:r>
              <a:rPr lang="en-US" dirty="0">
                <a:solidFill>
                  <a:srgbClr val="333333"/>
                </a:solidFill>
                <a:latin typeface="Helvetica Neue Light"/>
                <a:ea typeface="Helvetica Neue Light"/>
                <a:cs typeface="Helvetica Neue Light"/>
                <a:sym typeface="Helvetica Neue Light"/>
              </a:rPr>
              <a:t>-則在</a:t>
            </a:r>
            <a:r>
              <a:rPr lang="en-US" b="1" u="sng" dirty="0">
                <a:solidFill>
                  <a:srgbClr val="008000"/>
                </a:solidFill>
                <a:latin typeface="Helvetica Neue Light"/>
                <a:ea typeface="Helvetica Neue Light"/>
                <a:cs typeface="Helvetica Neue Light"/>
                <a:sym typeface="Helvetica Neue Light"/>
              </a:rPr>
              <a:t>1年</a:t>
            </a:r>
            <a:r>
              <a:rPr lang="en-US" dirty="0">
                <a:solidFill>
                  <a:srgbClr val="333333"/>
                </a:solidFill>
                <a:latin typeface="Helvetica Neue Light"/>
                <a:ea typeface="Helvetica Neue Light"/>
                <a:cs typeface="Helvetica Neue Light"/>
                <a:sym typeface="Helvetica Neue Light"/>
              </a:rPr>
              <a:t>後追蹤即可(</a:t>
            </a:r>
            <a:r>
              <a:rPr lang="en-US" b="1" dirty="0" err="1">
                <a:solidFill>
                  <a:srgbClr val="333333"/>
                </a:solidFill>
                <a:latin typeface="Helvetica Neue Light"/>
                <a:ea typeface="Helvetica Neue Light"/>
                <a:cs typeface="Helvetica Neue Light"/>
                <a:sym typeface="Helvetica Neue Light"/>
              </a:rPr>
              <a:t>下圖</a:t>
            </a:r>
            <a:r>
              <a:rPr lang="en-US" dirty="0">
                <a:solidFill>
                  <a:srgbClr val="333333"/>
                </a:solidFill>
                <a:latin typeface="Helvetica Neue Light"/>
                <a:ea typeface="Helvetica Neue Light"/>
                <a:cs typeface="Helvetica Neue Light"/>
                <a:sym typeface="Helvetica Neue Light"/>
              </a:rPr>
              <a:t>)。</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477" name="Google Shape;477;p4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44</a:t>
            </a:fld>
            <a:endParaRPr/>
          </a:p>
        </p:txBody>
      </p:sp>
    </p:spTree>
    <p:extLst>
      <p:ext uri="{BB962C8B-B14F-4D97-AF65-F5344CB8AC3E}">
        <p14:creationId xmlns:p14="http://schemas.microsoft.com/office/powerpoint/2010/main" val="1555533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6:notes"/>
          <p:cNvSpPr txBox="1">
            <a:spLocks noGrp="1"/>
          </p:cNvSpPr>
          <p:nvPr>
            <p:ph type="body" idx="1"/>
          </p:nvPr>
        </p:nvSpPr>
        <p:spPr>
          <a:xfrm>
            <a:off x="666909" y="4777194"/>
            <a:ext cx="533527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5: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So, by age three, a child would have seen hundreds of millions of pictures of the real world. </a:t>
            </a:r>
            <a:endParaRPr sz="1800">
              <a:latin typeface="Calibri"/>
              <a:ea typeface="Calibri"/>
              <a:cs typeface="Calibri"/>
              <a:sym typeface="Calibri"/>
            </a:endParaRPr>
          </a:p>
          <a:p>
            <a:pPr marL="0" lvl="0" indent="0" algn="l" rtl="0">
              <a:spcBef>
                <a:spcPts val="0"/>
              </a:spcBef>
              <a:spcAft>
                <a:spcPts val="0"/>
              </a:spcAft>
              <a:buNone/>
            </a:pPr>
            <a:endParaRPr b="0" i="0">
              <a:solidFill>
                <a:srgbClr val="030303"/>
              </a:solidFill>
              <a:latin typeface="Roboto"/>
              <a:ea typeface="Roboto"/>
              <a:cs typeface="Roboto"/>
              <a:sym typeface="Roboto"/>
            </a:endParaRPr>
          </a:p>
        </p:txBody>
      </p:sp>
      <p:sp>
        <p:nvSpPr>
          <p:cNvPr id="95" name="Google Shape;95;p5: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That's a lot of training examples. </a:t>
            </a:r>
            <a:endParaRPr sz="1800">
              <a:latin typeface="Calibri"/>
              <a:ea typeface="Calibri"/>
              <a:cs typeface="Calibri"/>
              <a:sym typeface="Calibri"/>
            </a:endParaRPr>
          </a:p>
          <a:p>
            <a:pPr marL="0" lvl="0" indent="0" algn="l" rtl="0">
              <a:spcBef>
                <a:spcPts val="0"/>
              </a:spcBef>
              <a:spcAft>
                <a:spcPts val="0"/>
              </a:spcAft>
              <a:buNone/>
            </a:pPr>
            <a:endParaRPr b="0" i="0">
              <a:solidFill>
                <a:srgbClr val="030303"/>
              </a:solidFill>
              <a:latin typeface="Roboto"/>
              <a:ea typeface="Roboto"/>
              <a:cs typeface="Roboto"/>
              <a:sym typeface="Roboto"/>
            </a:endParaRPr>
          </a:p>
        </p:txBody>
      </p:sp>
      <p:sp>
        <p:nvSpPr>
          <p:cNvPr id="104" name="Google Shape;104;p6: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7: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So instead of focusing solely on better and better algorithms, the insight was to give the algorithms the kind of training data that a child was given through experiences in both quantity and quality.</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13" name="Google Shape;113;p7: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800">
                <a:latin typeface="Calibri"/>
                <a:ea typeface="Calibri"/>
                <a:cs typeface="Calibri"/>
                <a:sym typeface="Calibri"/>
              </a:rPr>
              <a:t>So ultimately, they want to teach the machines to see just like we do:  naming objects, identifying people, inferring 3D geometry of things,understanding relations, emotions, actions, and intentions.</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23" name="Google Shape;123;p8: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357188" y="1241425"/>
            <a:ext cx="5954712"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Cameras can take pictures like this one by converting lights into a two-dimensional array of numbers, known as pixels, but these are just lifeless numbers. They do not carry meaning in themselves. Because vision begins with the eyes but truly begins in the brain.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133" name="Google Shape;133;p9: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1487557" y="2641187"/>
            <a:ext cx="7839323" cy="7878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A96"/>
              </a:buClr>
              <a:buSzPts val="4400"/>
              <a:buFont typeface="Calibri"/>
              <a:buNone/>
              <a:defRPr sz="4400" b="1">
                <a:solidFill>
                  <a:srgbClr val="264A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body" idx="1"/>
          </p:nvPr>
        </p:nvSpPr>
        <p:spPr>
          <a:xfrm>
            <a:off x="1487557" y="3429000"/>
            <a:ext cx="7839323" cy="467553"/>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Clr>
                <a:srgbClr val="595959"/>
              </a:buClr>
              <a:buSzPts val="2200"/>
              <a:buFont typeface="Calibri"/>
              <a:buNone/>
              <a:defRPr sz="2200" b="1">
                <a:solidFill>
                  <a:srgbClr val="595959"/>
                </a:solidFill>
                <a:latin typeface="Calibri"/>
                <a:ea typeface="Calibri"/>
                <a:cs typeface="Calibri"/>
                <a:sym typeface="Calibri"/>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16" name="Google Shape;16;p2"/>
          <p:cNvCxnSpPr/>
          <p:nvPr/>
        </p:nvCxnSpPr>
        <p:spPr>
          <a:xfrm>
            <a:off x="1487557" y="3429000"/>
            <a:ext cx="8706310" cy="0"/>
          </a:xfrm>
          <a:prstGeom prst="straightConnector1">
            <a:avLst/>
          </a:prstGeom>
          <a:noFill/>
          <a:ln w="12700" cap="flat" cmpd="sng">
            <a:solidFill>
              <a:srgbClr val="BFBFBF"/>
            </a:solidFill>
            <a:prstDash val="solid"/>
            <a:miter lim="800000"/>
            <a:headEnd type="none" w="sm" len="sm"/>
            <a:tailEnd type="none" w="sm" len="sm"/>
          </a:ln>
        </p:spPr>
      </p:cxnSp>
      <p:pic>
        <p:nvPicPr>
          <p:cNvPr id="17" name="Google Shape;17;p2"/>
          <p:cNvPicPr preferRelativeResize="0"/>
          <p:nvPr/>
        </p:nvPicPr>
        <p:blipFill rotWithShape="1">
          <a:blip r:embed="rId2">
            <a:alphaModFix/>
          </a:blip>
          <a:srcRect/>
          <a:stretch/>
        </p:blipFill>
        <p:spPr>
          <a:xfrm>
            <a:off x="10620000" y="180000"/>
            <a:ext cx="1426586" cy="144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Clr>
                <a:schemeClr val="dk1"/>
              </a:buClr>
              <a:buSzPts val="2100"/>
              <a:buNone/>
              <a:defRPr b="1">
                <a:latin typeface="Calibri"/>
                <a:ea typeface="Calibri"/>
                <a:cs typeface="Calibri"/>
                <a:sym typeface="Calibri"/>
              </a:defRPr>
            </a:lvl1pPr>
            <a:lvl2pPr marL="914400" lvl="1" indent="-342900" algn="l">
              <a:lnSpc>
                <a:spcPct val="120000"/>
              </a:lnSpc>
              <a:spcBef>
                <a:spcPts val="375"/>
              </a:spcBef>
              <a:spcAft>
                <a:spcPts val="0"/>
              </a:spcAft>
              <a:buClr>
                <a:schemeClr val="dk1"/>
              </a:buClr>
              <a:buSzPts val="1800"/>
              <a:buChar char="•"/>
              <a:defRPr>
                <a:latin typeface="Calibri"/>
                <a:ea typeface="Calibri"/>
                <a:cs typeface="Calibri"/>
                <a:sym typeface="Calibri"/>
              </a:defRPr>
            </a:lvl2pPr>
            <a:lvl3pPr marL="1371600" lvl="2" indent="-323850" algn="l">
              <a:lnSpc>
                <a:spcPct val="120000"/>
              </a:lnSpc>
              <a:spcBef>
                <a:spcPts val="375"/>
              </a:spcBef>
              <a:spcAft>
                <a:spcPts val="0"/>
              </a:spcAft>
              <a:buClr>
                <a:schemeClr val="dk1"/>
              </a:buClr>
              <a:buSzPts val="1500"/>
              <a:buChar char="•"/>
              <a:defRPr>
                <a:latin typeface="Calibri"/>
                <a:ea typeface="Calibri"/>
                <a:cs typeface="Calibri"/>
                <a:sym typeface="Calibri"/>
              </a:defRPr>
            </a:lvl3pPr>
            <a:lvl4pPr marL="1828800" lvl="3" indent="-314325" algn="l">
              <a:lnSpc>
                <a:spcPct val="120000"/>
              </a:lnSpc>
              <a:spcBef>
                <a:spcPts val="375"/>
              </a:spcBef>
              <a:spcAft>
                <a:spcPts val="0"/>
              </a:spcAft>
              <a:buClr>
                <a:schemeClr val="dk1"/>
              </a:buClr>
              <a:buSzPts val="1350"/>
              <a:buChar char="•"/>
              <a:defRPr>
                <a:latin typeface="Calibri"/>
                <a:ea typeface="Calibri"/>
                <a:cs typeface="Calibri"/>
                <a:sym typeface="Calibri"/>
              </a:defRPr>
            </a:lvl4pPr>
            <a:lvl5pPr marL="2286000" lvl="4" indent="-314325" algn="l">
              <a:lnSpc>
                <a:spcPct val="120000"/>
              </a:lnSpc>
              <a:spcBef>
                <a:spcPts val="375"/>
              </a:spcBef>
              <a:spcAft>
                <a:spcPts val="0"/>
              </a:spcAft>
              <a:buClr>
                <a:schemeClr val="dk1"/>
              </a:buClr>
              <a:buSzPts val="1350"/>
              <a:buChar char="•"/>
              <a:defRPr>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title"/>
          </p:nvPr>
        </p:nvSpPr>
        <p:spPr>
          <a:xfrm>
            <a:off x="838200" y="365127"/>
            <a:ext cx="10515600" cy="7878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A96"/>
              </a:buClr>
              <a:buSzPts val="3500"/>
              <a:buFont typeface="Avenir"/>
              <a:buNone/>
              <a:defRPr sz="3500">
                <a:solidFill>
                  <a:srgbClr val="264A96"/>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2"/>
          </p:nvPr>
        </p:nvSpPr>
        <p:spPr>
          <a:xfrm>
            <a:off x="838199" y="1057646"/>
            <a:ext cx="10515600" cy="467553"/>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Clr>
                <a:srgbClr val="595959"/>
              </a:buClr>
              <a:buSzPts val="2200"/>
              <a:buFont typeface="Avenir"/>
              <a:buNone/>
              <a:defRPr sz="2200">
                <a:solidFill>
                  <a:srgbClr val="595959"/>
                </a:solidFill>
                <a:latin typeface="Avenir"/>
                <a:ea typeface="Avenir"/>
                <a:cs typeface="Avenir"/>
                <a:sym typeface="Avenir"/>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2" name="Google Shape;22;p3"/>
          <p:cNvPicPr preferRelativeResize="0"/>
          <p:nvPr/>
        </p:nvPicPr>
        <p:blipFill rotWithShape="1">
          <a:blip r:embed="rId2">
            <a:alphaModFix/>
          </a:blip>
          <a:srcRect/>
          <a:stretch/>
        </p:blipFill>
        <p:spPr>
          <a:xfrm>
            <a:off x="10620000" y="5258500"/>
            <a:ext cx="1426587" cy="144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61950" algn="l">
              <a:lnSpc>
                <a:spcPct val="120000"/>
              </a:lnSpc>
              <a:spcBef>
                <a:spcPts val="750"/>
              </a:spcBef>
              <a:spcAft>
                <a:spcPts val="0"/>
              </a:spcAft>
              <a:buClr>
                <a:schemeClr val="dk1"/>
              </a:buClr>
              <a:buSzPts val="2100"/>
              <a:buChar char="•"/>
              <a:defRPr/>
            </a:lvl1pPr>
            <a:lvl2pPr marL="914400" lvl="1" indent="-342900" algn="l">
              <a:lnSpc>
                <a:spcPct val="120000"/>
              </a:lnSpc>
              <a:spcBef>
                <a:spcPts val="375"/>
              </a:spcBef>
              <a:spcAft>
                <a:spcPts val="0"/>
              </a:spcAft>
              <a:buClr>
                <a:schemeClr val="dk1"/>
              </a:buClr>
              <a:buSzPts val="1800"/>
              <a:buChar char="•"/>
              <a:defRPr/>
            </a:lvl2pPr>
            <a:lvl3pPr marL="1371600" lvl="2" indent="-323850" algn="l">
              <a:lnSpc>
                <a:spcPct val="120000"/>
              </a:lnSpc>
              <a:spcBef>
                <a:spcPts val="375"/>
              </a:spcBef>
              <a:spcAft>
                <a:spcPts val="0"/>
              </a:spcAft>
              <a:buClr>
                <a:schemeClr val="dk1"/>
              </a:buClr>
              <a:buSzPts val="1500"/>
              <a:buChar char="•"/>
              <a:defRPr/>
            </a:lvl3pPr>
            <a:lvl4pPr marL="1828800" lvl="3" indent="-314325" algn="l">
              <a:lnSpc>
                <a:spcPct val="120000"/>
              </a:lnSpc>
              <a:spcBef>
                <a:spcPts val="375"/>
              </a:spcBef>
              <a:spcAft>
                <a:spcPts val="0"/>
              </a:spcAft>
              <a:buClr>
                <a:schemeClr val="dk1"/>
              </a:buClr>
              <a:buSzPts val="1350"/>
              <a:buChar char="•"/>
              <a:defRPr/>
            </a:lvl4pPr>
            <a:lvl5pPr marL="2286000" lvl="4" indent="-314325" algn="l">
              <a:lnSpc>
                <a:spcPct val="120000"/>
              </a:lnSpc>
              <a:spcBef>
                <a:spcPts val="375"/>
              </a:spcBef>
              <a:spcAft>
                <a:spcPts val="0"/>
              </a:spcAft>
              <a:buClr>
                <a:schemeClr val="dk1"/>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64A96"/>
              </a:buClr>
              <a:buSzPts val="4000"/>
              <a:buFont typeface="Calibri"/>
              <a:buNone/>
              <a:defRPr sz="4000">
                <a:solidFill>
                  <a:srgbClr val="264A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6" name="Google Shape;26;p4"/>
          <p:cNvPicPr preferRelativeResize="0"/>
          <p:nvPr/>
        </p:nvPicPr>
        <p:blipFill rotWithShape="1">
          <a:blip r:embed="rId2">
            <a:alphaModFix/>
          </a:blip>
          <a:srcRect/>
          <a:stretch/>
        </p:blipFill>
        <p:spPr>
          <a:xfrm>
            <a:off x="10620000" y="5258500"/>
            <a:ext cx="1426586" cy="144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8200" y="365127"/>
            <a:ext cx="10515600" cy="99653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A9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1550505"/>
            <a:ext cx="10515600" cy="462645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dk1"/>
              </a:buClr>
              <a:buSzPts val="1800"/>
              <a:buChar char="•"/>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1" name="Google Shape;31;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2" name="Google Shape;32;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venir"/>
                <a:ea typeface="Avenir"/>
                <a:cs typeface="Avenir"/>
                <a:sym typeface="Avenir"/>
              </a:defRPr>
            </a:lvl1pPr>
            <a:lvl2pPr marL="0" marR="0" lvl="1" indent="0" algn="l" rtl="0">
              <a:spcBef>
                <a:spcPts val="0"/>
              </a:spcBef>
              <a:buNone/>
              <a:defRPr sz="1800">
                <a:solidFill>
                  <a:schemeClr val="dk1"/>
                </a:solidFill>
                <a:latin typeface="Avenir"/>
                <a:ea typeface="Avenir"/>
                <a:cs typeface="Avenir"/>
                <a:sym typeface="Avenir"/>
              </a:defRPr>
            </a:lvl2pPr>
            <a:lvl3pPr marL="0" marR="0" lvl="2" indent="0" algn="l" rtl="0">
              <a:spcBef>
                <a:spcPts val="0"/>
              </a:spcBef>
              <a:buNone/>
              <a:defRPr sz="1800">
                <a:solidFill>
                  <a:schemeClr val="dk1"/>
                </a:solidFill>
                <a:latin typeface="Avenir"/>
                <a:ea typeface="Avenir"/>
                <a:cs typeface="Avenir"/>
                <a:sym typeface="Avenir"/>
              </a:defRPr>
            </a:lvl3pPr>
            <a:lvl4pPr marL="0" marR="0" lvl="3" indent="0" algn="l" rtl="0">
              <a:spcBef>
                <a:spcPts val="0"/>
              </a:spcBef>
              <a:buNone/>
              <a:defRPr sz="1800">
                <a:solidFill>
                  <a:schemeClr val="dk1"/>
                </a:solidFill>
                <a:latin typeface="Avenir"/>
                <a:ea typeface="Avenir"/>
                <a:cs typeface="Avenir"/>
                <a:sym typeface="Avenir"/>
              </a:defRPr>
            </a:lvl4pPr>
            <a:lvl5pPr marL="0" marR="0" lvl="4" indent="0" algn="l" rtl="0">
              <a:spcBef>
                <a:spcPts val="0"/>
              </a:spcBef>
              <a:buNone/>
              <a:defRPr sz="1800">
                <a:solidFill>
                  <a:schemeClr val="dk1"/>
                </a:solidFill>
                <a:latin typeface="Avenir"/>
                <a:ea typeface="Avenir"/>
                <a:cs typeface="Avenir"/>
                <a:sym typeface="Avenir"/>
              </a:defRPr>
            </a:lvl5pPr>
            <a:lvl6pPr marL="0" marR="0" lvl="5" indent="0" algn="l" rtl="0">
              <a:spcBef>
                <a:spcPts val="0"/>
              </a:spcBef>
              <a:buNone/>
              <a:defRPr sz="1800">
                <a:solidFill>
                  <a:schemeClr val="dk1"/>
                </a:solidFill>
                <a:latin typeface="Avenir"/>
                <a:ea typeface="Avenir"/>
                <a:cs typeface="Avenir"/>
                <a:sym typeface="Avenir"/>
              </a:defRPr>
            </a:lvl6pPr>
            <a:lvl7pPr marL="0" marR="0" lvl="6" indent="0" algn="l" rtl="0">
              <a:spcBef>
                <a:spcPts val="0"/>
              </a:spcBef>
              <a:buNone/>
              <a:defRPr sz="1800">
                <a:solidFill>
                  <a:schemeClr val="dk1"/>
                </a:solidFill>
                <a:latin typeface="Avenir"/>
                <a:ea typeface="Avenir"/>
                <a:cs typeface="Avenir"/>
                <a:sym typeface="Avenir"/>
              </a:defRPr>
            </a:lvl7pPr>
            <a:lvl8pPr marL="0" marR="0" lvl="7" indent="0" algn="l" rtl="0">
              <a:spcBef>
                <a:spcPts val="0"/>
              </a:spcBef>
              <a:buNone/>
              <a:defRPr sz="1800">
                <a:solidFill>
                  <a:schemeClr val="dk1"/>
                </a:solidFill>
                <a:latin typeface="Avenir"/>
                <a:ea typeface="Avenir"/>
                <a:cs typeface="Avenir"/>
                <a:sym typeface="Avenir"/>
              </a:defRPr>
            </a:lvl8pPr>
            <a:lvl9pPr marL="0" marR="0" lvl="8" indent="0" algn="l" rtl="0">
              <a:spcBef>
                <a:spcPts val="0"/>
              </a:spcBef>
              <a:buNone/>
              <a:defRPr sz="180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1400"/>
              <a:buFont typeface="Avenir"/>
              <a:buNone/>
              <a:defRPr sz="1800">
                <a:solidFill>
                  <a:schemeClr val="dk1"/>
                </a:solidFill>
                <a:latin typeface="Avenir"/>
                <a:ea typeface="Avenir"/>
                <a:cs typeface="Avenir"/>
                <a:sym typeface="Avenir"/>
              </a:defRPr>
            </a:lvl1pPr>
            <a:lvl2pPr marR="0" lvl="1"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9pPr>
          </a:lstStyle>
          <a:p>
            <a:endParaRPr/>
          </a:p>
        </p:txBody>
      </p:sp>
      <p:sp>
        <p:nvSpPr>
          <p:cNvPr id="36" name="Google Shape;36;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1400"/>
              <a:buFont typeface="Avenir"/>
              <a:buNone/>
              <a:defRPr sz="1800">
                <a:solidFill>
                  <a:schemeClr val="dk1"/>
                </a:solidFill>
                <a:latin typeface="Avenir"/>
                <a:ea typeface="Avenir"/>
                <a:cs typeface="Avenir"/>
                <a:sym typeface="Avenir"/>
              </a:defRPr>
            </a:lvl1pPr>
            <a:lvl2pPr marR="0" lvl="1"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Clr>
                <a:schemeClr val="dk1"/>
              </a:buClr>
              <a:buSzPts val="1400"/>
              <a:buFont typeface="Avenir"/>
              <a:buNone/>
              <a:defRPr sz="1800" b="0" i="0" u="none" strike="noStrike" cap="none">
                <a:solidFill>
                  <a:schemeClr val="dk1"/>
                </a:solidFill>
                <a:latin typeface="Avenir"/>
                <a:ea typeface="Avenir"/>
                <a:cs typeface="Avenir"/>
                <a:sym typeface="Avenir"/>
              </a:defRPr>
            </a:lvl9pPr>
          </a:lstStyle>
          <a:p>
            <a:endParaRPr/>
          </a:p>
        </p:txBody>
      </p:sp>
      <p:sp>
        <p:nvSpPr>
          <p:cNvPr id="37" name="Google Shape;37;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dk1"/>
              </a:buClr>
              <a:buSzPts val="1800"/>
              <a:buFont typeface="Avenir"/>
              <a:buNone/>
              <a:defRPr sz="1800">
                <a:solidFill>
                  <a:schemeClr val="dk1"/>
                </a:solidFill>
                <a:latin typeface="Avenir"/>
                <a:ea typeface="Avenir"/>
                <a:cs typeface="Avenir"/>
                <a:sym typeface="Avenir"/>
              </a:defRPr>
            </a:lvl1pPr>
            <a:lvl2pPr marL="0" marR="0" lvl="1" indent="0" algn="r" rtl="0">
              <a:spcBef>
                <a:spcPts val="0"/>
              </a:spcBef>
              <a:buClr>
                <a:schemeClr val="dk1"/>
              </a:buClr>
              <a:buSzPts val="1800"/>
              <a:buFont typeface="Avenir"/>
              <a:buNone/>
              <a:defRPr sz="1800">
                <a:solidFill>
                  <a:schemeClr val="dk1"/>
                </a:solidFill>
                <a:latin typeface="Avenir"/>
                <a:ea typeface="Avenir"/>
                <a:cs typeface="Avenir"/>
                <a:sym typeface="Avenir"/>
              </a:defRPr>
            </a:lvl2pPr>
            <a:lvl3pPr marL="0" marR="0" lvl="2" indent="0" algn="r" rtl="0">
              <a:spcBef>
                <a:spcPts val="0"/>
              </a:spcBef>
              <a:buClr>
                <a:schemeClr val="dk1"/>
              </a:buClr>
              <a:buSzPts val="1800"/>
              <a:buFont typeface="Avenir"/>
              <a:buNone/>
              <a:defRPr sz="1800">
                <a:solidFill>
                  <a:schemeClr val="dk1"/>
                </a:solidFill>
                <a:latin typeface="Avenir"/>
                <a:ea typeface="Avenir"/>
                <a:cs typeface="Avenir"/>
                <a:sym typeface="Avenir"/>
              </a:defRPr>
            </a:lvl3pPr>
            <a:lvl4pPr marL="0" marR="0" lvl="3" indent="0" algn="r" rtl="0">
              <a:spcBef>
                <a:spcPts val="0"/>
              </a:spcBef>
              <a:buClr>
                <a:schemeClr val="dk1"/>
              </a:buClr>
              <a:buSzPts val="1800"/>
              <a:buFont typeface="Avenir"/>
              <a:buNone/>
              <a:defRPr sz="1800">
                <a:solidFill>
                  <a:schemeClr val="dk1"/>
                </a:solidFill>
                <a:latin typeface="Avenir"/>
                <a:ea typeface="Avenir"/>
                <a:cs typeface="Avenir"/>
                <a:sym typeface="Avenir"/>
              </a:defRPr>
            </a:lvl4pPr>
            <a:lvl5pPr marL="0" marR="0" lvl="4" indent="0" algn="r" rtl="0">
              <a:spcBef>
                <a:spcPts val="0"/>
              </a:spcBef>
              <a:buClr>
                <a:schemeClr val="dk1"/>
              </a:buClr>
              <a:buSzPts val="1800"/>
              <a:buFont typeface="Avenir"/>
              <a:buNone/>
              <a:defRPr sz="1800">
                <a:solidFill>
                  <a:schemeClr val="dk1"/>
                </a:solidFill>
                <a:latin typeface="Avenir"/>
                <a:ea typeface="Avenir"/>
                <a:cs typeface="Avenir"/>
                <a:sym typeface="Avenir"/>
              </a:defRPr>
            </a:lvl5pPr>
            <a:lvl6pPr marL="0" marR="0" lvl="5" indent="0" algn="r" rtl="0">
              <a:spcBef>
                <a:spcPts val="0"/>
              </a:spcBef>
              <a:buClr>
                <a:schemeClr val="dk1"/>
              </a:buClr>
              <a:buSzPts val="1800"/>
              <a:buFont typeface="Avenir"/>
              <a:buNone/>
              <a:defRPr sz="1800">
                <a:solidFill>
                  <a:schemeClr val="dk1"/>
                </a:solidFill>
                <a:latin typeface="Avenir"/>
                <a:ea typeface="Avenir"/>
                <a:cs typeface="Avenir"/>
                <a:sym typeface="Avenir"/>
              </a:defRPr>
            </a:lvl6pPr>
            <a:lvl7pPr marL="0" marR="0" lvl="6" indent="0" algn="r" rtl="0">
              <a:spcBef>
                <a:spcPts val="0"/>
              </a:spcBef>
              <a:buClr>
                <a:schemeClr val="dk1"/>
              </a:buClr>
              <a:buSzPts val="1800"/>
              <a:buFont typeface="Avenir"/>
              <a:buNone/>
              <a:defRPr sz="1800">
                <a:solidFill>
                  <a:schemeClr val="dk1"/>
                </a:solidFill>
                <a:latin typeface="Avenir"/>
                <a:ea typeface="Avenir"/>
                <a:cs typeface="Avenir"/>
                <a:sym typeface="Avenir"/>
              </a:defRPr>
            </a:lvl7pPr>
            <a:lvl8pPr marL="0" marR="0" lvl="7" indent="0" algn="r" rtl="0">
              <a:spcBef>
                <a:spcPts val="0"/>
              </a:spcBef>
              <a:buClr>
                <a:schemeClr val="dk1"/>
              </a:buClr>
              <a:buSzPts val="1800"/>
              <a:buFont typeface="Avenir"/>
              <a:buNone/>
              <a:defRPr sz="1800">
                <a:solidFill>
                  <a:schemeClr val="dk1"/>
                </a:solidFill>
                <a:latin typeface="Avenir"/>
                <a:ea typeface="Avenir"/>
                <a:cs typeface="Avenir"/>
                <a:sym typeface="Avenir"/>
              </a:defRPr>
            </a:lvl8pPr>
            <a:lvl9pPr marL="0" marR="0" lvl="8" indent="0" algn="r" rtl="0">
              <a:spcBef>
                <a:spcPts val="0"/>
              </a:spcBef>
              <a:buClr>
                <a:schemeClr val="dk1"/>
              </a:buClr>
              <a:buSzPts val="1800"/>
              <a:buFont typeface="Avenir"/>
              <a:buNone/>
              <a:defRPr sz="1800">
                <a:solidFill>
                  <a:schemeClr val="dk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p:cSld name="Slide">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8200" y="365127"/>
            <a:ext cx="10515600" cy="7878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4A96"/>
              </a:buClr>
              <a:buSzPts val="3600"/>
              <a:buFont typeface="Calibri"/>
              <a:buNone/>
              <a:defRPr sz="3600">
                <a:solidFill>
                  <a:srgbClr val="264A9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838200" y="1818862"/>
            <a:ext cx="10515600" cy="4674013"/>
          </a:xfrm>
          <a:prstGeom prst="rect">
            <a:avLst/>
          </a:prstGeom>
          <a:noFill/>
          <a:ln>
            <a:noFill/>
          </a:ln>
        </p:spPr>
        <p:txBody>
          <a:bodyPr spcFirstLastPara="1" wrap="square" lIns="91425" tIns="45700" rIns="91425" bIns="45700" anchor="t" anchorCtr="0">
            <a:normAutofit/>
          </a:bodyPr>
          <a:lstStyle>
            <a:lvl1pPr marL="457200" lvl="0" indent="-361950" algn="l">
              <a:lnSpc>
                <a:spcPct val="120000"/>
              </a:lnSpc>
              <a:spcBef>
                <a:spcPts val="750"/>
              </a:spcBef>
              <a:spcAft>
                <a:spcPts val="0"/>
              </a:spcAft>
              <a:buClr>
                <a:schemeClr val="dk1"/>
              </a:buClr>
              <a:buSzPts val="2100"/>
              <a:buChar char="•"/>
              <a:defRPr b="0">
                <a:latin typeface="Calibri"/>
                <a:ea typeface="Calibri"/>
                <a:cs typeface="Calibri"/>
                <a:sym typeface="Calibri"/>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9"/>
          <p:cNvSpPr txBox="1">
            <a:spLocks noGrp="1"/>
          </p:cNvSpPr>
          <p:nvPr>
            <p:ph type="body" idx="2"/>
          </p:nvPr>
        </p:nvSpPr>
        <p:spPr>
          <a:xfrm>
            <a:off x="838199" y="1057646"/>
            <a:ext cx="10515600" cy="467553"/>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Clr>
                <a:srgbClr val="595959"/>
              </a:buClr>
              <a:buSzPts val="2200"/>
              <a:buFont typeface="Calibri"/>
              <a:buNone/>
              <a:defRPr sz="2200">
                <a:solidFill>
                  <a:srgbClr val="595959"/>
                </a:solidFill>
                <a:latin typeface="Calibri"/>
                <a:ea typeface="Calibri"/>
                <a:cs typeface="Calibri"/>
                <a:sym typeface="Calibri"/>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0" name="Google Shape;50;p9"/>
          <p:cNvPicPr preferRelativeResize="0"/>
          <p:nvPr/>
        </p:nvPicPr>
        <p:blipFill rotWithShape="1">
          <a:blip r:embed="rId2">
            <a:alphaModFix/>
          </a:blip>
          <a:srcRect/>
          <a:stretch/>
        </p:blipFill>
        <p:spPr>
          <a:xfrm>
            <a:off x="10620000" y="5258500"/>
            <a:ext cx="1426587" cy="144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2">
  <p:cSld name="Slide-2">
    <p:bg>
      <p:bgPr>
        <a:solidFill>
          <a:srgbClr val="3F3F3F"/>
        </a:solidFill>
        <a:effectLst/>
      </p:bgPr>
    </p:bg>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838200" y="365127"/>
            <a:ext cx="10515600" cy="7878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Calibri"/>
              <a:buNone/>
              <a:defRPr sz="35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838200" y="1818862"/>
            <a:ext cx="10515600" cy="4674013"/>
          </a:xfrm>
          <a:prstGeom prst="rect">
            <a:avLst/>
          </a:prstGeom>
          <a:noFill/>
          <a:ln>
            <a:noFill/>
          </a:ln>
        </p:spPr>
        <p:txBody>
          <a:bodyPr spcFirstLastPara="1" wrap="square" lIns="91425" tIns="45700" rIns="91425" bIns="45700" anchor="t" anchorCtr="0">
            <a:normAutofit/>
          </a:bodyPr>
          <a:lstStyle>
            <a:lvl1pPr marL="457200" lvl="0" indent="-361950" algn="l">
              <a:lnSpc>
                <a:spcPct val="120000"/>
              </a:lnSpc>
              <a:spcBef>
                <a:spcPts val="750"/>
              </a:spcBef>
              <a:spcAft>
                <a:spcPts val="0"/>
              </a:spcAft>
              <a:buClr>
                <a:schemeClr val="lt1"/>
              </a:buClr>
              <a:buSzPts val="2100"/>
              <a:buChar char="•"/>
              <a:defRPr b="1">
                <a:solidFill>
                  <a:schemeClr val="lt1"/>
                </a:solidFill>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4" name="Google Shape;54;p10"/>
          <p:cNvSpPr txBox="1">
            <a:spLocks noGrp="1"/>
          </p:cNvSpPr>
          <p:nvPr>
            <p:ph type="body" idx="2"/>
          </p:nvPr>
        </p:nvSpPr>
        <p:spPr>
          <a:xfrm>
            <a:off x="838199" y="1057646"/>
            <a:ext cx="10515600" cy="467553"/>
          </a:xfrm>
          <a:prstGeom prst="rect">
            <a:avLst/>
          </a:prstGeom>
          <a:noFill/>
          <a:ln>
            <a:noFill/>
          </a:ln>
        </p:spPr>
        <p:txBody>
          <a:bodyPr spcFirstLastPara="1" wrap="square" lIns="91425" tIns="45700" rIns="91425" bIns="45700" anchor="t" anchorCtr="0">
            <a:noAutofit/>
          </a:bodyPr>
          <a:lstStyle>
            <a:lvl1pPr marL="457200" lvl="0" indent="-228600" algn="l">
              <a:lnSpc>
                <a:spcPct val="120000"/>
              </a:lnSpc>
              <a:spcBef>
                <a:spcPts val="750"/>
              </a:spcBef>
              <a:spcAft>
                <a:spcPts val="0"/>
              </a:spcAft>
              <a:buClr>
                <a:schemeClr val="lt1"/>
              </a:buClr>
              <a:buSzPts val="2200"/>
              <a:buFont typeface="Calibri"/>
              <a:buNone/>
              <a:defRPr sz="2200">
                <a:solidFill>
                  <a:schemeClr val="lt1"/>
                </a:solidFill>
                <a:latin typeface="Calibri"/>
                <a:ea typeface="Calibri"/>
                <a:cs typeface="Calibri"/>
                <a:sym typeface="Calibri"/>
              </a:defRPr>
            </a:lvl1pPr>
            <a:lvl2pPr marL="914400" lvl="1" indent="-342900" algn="l">
              <a:lnSpc>
                <a:spcPct val="120000"/>
              </a:lnSpc>
              <a:spcBef>
                <a:spcPts val="375"/>
              </a:spcBef>
              <a:spcAft>
                <a:spcPts val="0"/>
              </a:spcAft>
              <a:buClr>
                <a:schemeClr val="dk1"/>
              </a:buClr>
              <a:buSzPts val="1800"/>
              <a:buChar char="•"/>
              <a:defRPr/>
            </a:lvl2pPr>
            <a:lvl3pPr marL="1371600" lvl="2" indent="-342900" algn="l">
              <a:lnSpc>
                <a:spcPct val="120000"/>
              </a:lnSpc>
              <a:spcBef>
                <a:spcPts val="375"/>
              </a:spcBef>
              <a:spcAft>
                <a:spcPts val="0"/>
              </a:spcAft>
              <a:buClr>
                <a:schemeClr val="dk1"/>
              </a:buClr>
              <a:buSzPts val="1800"/>
              <a:buChar char="•"/>
              <a:defRPr/>
            </a:lvl3pPr>
            <a:lvl4pPr marL="1828800" lvl="3" indent="-342900" algn="l">
              <a:lnSpc>
                <a:spcPct val="120000"/>
              </a:lnSpc>
              <a:spcBef>
                <a:spcPts val="375"/>
              </a:spcBef>
              <a:spcAft>
                <a:spcPts val="0"/>
              </a:spcAft>
              <a:buClr>
                <a:schemeClr val="dk1"/>
              </a:buClr>
              <a:buSzPts val="1800"/>
              <a:buChar char="•"/>
              <a:defRPr/>
            </a:lvl4pPr>
            <a:lvl5pPr marL="2286000" lvl="4" indent="-342900" algn="l">
              <a:lnSpc>
                <a:spcPct val="12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5" name="Google Shape;55;p10"/>
          <p:cNvPicPr preferRelativeResize="0"/>
          <p:nvPr/>
        </p:nvPicPr>
        <p:blipFill rotWithShape="1">
          <a:blip r:embed="rId2">
            <a:alphaModFix/>
          </a:blip>
          <a:srcRect/>
          <a:stretch/>
        </p:blipFill>
        <p:spPr>
          <a:xfrm>
            <a:off x="10552622" y="5268125"/>
            <a:ext cx="1618862" cy="1620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章節標題" type="secHead">
  <p:cSld name="章節標題">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64A96"/>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Clr>
                <a:srgbClr val="888888"/>
              </a:buClr>
              <a:buSzPts val="2400"/>
              <a:buNone/>
              <a:defRPr sz="2400">
                <a:solidFill>
                  <a:srgbClr val="888888"/>
                </a:solidFill>
              </a:defRPr>
            </a:lvl1pPr>
            <a:lvl2pPr marL="914400" lvl="1" indent="-228600" algn="l">
              <a:lnSpc>
                <a:spcPct val="120000"/>
              </a:lnSpc>
              <a:spcBef>
                <a:spcPts val="375"/>
              </a:spcBef>
              <a:spcAft>
                <a:spcPts val="0"/>
              </a:spcAft>
              <a:buClr>
                <a:srgbClr val="888888"/>
              </a:buClr>
              <a:buSzPts val="2000"/>
              <a:buNone/>
              <a:defRPr sz="2000">
                <a:solidFill>
                  <a:srgbClr val="888888"/>
                </a:solidFill>
              </a:defRPr>
            </a:lvl2pPr>
            <a:lvl3pPr marL="1371600" lvl="2" indent="-228600" algn="l">
              <a:lnSpc>
                <a:spcPct val="120000"/>
              </a:lnSpc>
              <a:spcBef>
                <a:spcPts val="375"/>
              </a:spcBef>
              <a:spcAft>
                <a:spcPts val="0"/>
              </a:spcAft>
              <a:buClr>
                <a:srgbClr val="888888"/>
              </a:buClr>
              <a:buSzPts val="1800"/>
              <a:buNone/>
              <a:defRPr sz="1800">
                <a:solidFill>
                  <a:srgbClr val="888888"/>
                </a:solidFill>
              </a:defRPr>
            </a:lvl3pPr>
            <a:lvl4pPr marL="1828800" lvl="3" indent="-228600" algn="l">
              <a:lnSpc>
                <a:spcPct val="120000"/>
              </a:lnSpc>
              <a:spcBef>
                <a:spcPts val="375"/>
              </a:spcBef>
              <a:spcAft>
                <a:spcPts val="0"/>
              </a:spcAft>
              <a:buClr>
                <a:srgbClr val="888888"/>
              </a:buClr>
              <a:buSzPts val="1600"/>
              <a:buNone/>
              <a:defRPr sz="1600">
                <a:solidFill>
                  <a:srgbClr val="888888"/>
                </a:solidFill>
              </a:defRPr>
            </a:lvl4pPr>
            <a:lvl5pPr marL="2286000" lvl="4" indent="-228600" algn="l">
              <a:lnSpc>
                <a:spcPct val="120000"/>
              </a:lnSpc>
              <a:spcBef>
                <a:spcPts val="375"/>
              </a:spcBef>
              <a:spcAft>
                <a:spcPts val="0"/>
              </a:spcAft>
              <a:buClr>
                <a:srgbClr val="888888"/>
              </a:buClr>
              <a:buSzPts val="1600"/>
              <a:buNone/>
              <a:defRPr sz="1600">
                <a:solidFill>
                  <a:srgbClr val="888888"/>
                </a:solidFill>
              </a:defRPr>
            </a:lvl5pPr>
            <a:lvl6pPr marL="2743200" lvl="5" indent="-228600" algn="l">
              <a:lnSpc>
                <a:spcPct val="90000"/>
              </a:lnSpc>
              <a:spcBef>
                <a:spcPts val="375"/>
              </a:spcBef>
              <a:spcAft>
                <a:spcPts val="0"/>
              </a:spcAft>
              <a:buClr>
                <a:srgbClr val="888888"/>
              </a:buClr>
              <a:buSzPts val="1600"/>
              <a:buNone/>
              <a:defRPr sz="1600">
                <a:solidFill>
                  <a:srgbClr val="888888"/>
                </a:solidFill>
              </a:defRPr>
            </a:lvl6pPr>
            <a:lvl7pPr marL="3200400" lvl="6" indent="-228600" algn="l">
              <a:lnSpc>
                <a:spcPct val="90000"/>
              </a:lnSpc>
              <a:spcBef>
                <a:spcPts val="375"/>
              </a:spcBef>
              <a:spcAft>
                <a:spcPts val="0"/>
              </a:spcAft>
              <a:buClr>
                <a:srgbClr val="888888"/>
              </a:buClr>
              <a:buSzPts val="1600"/>
              <a:buNone/>
              <a:defRPr sz="1600">
                <a:solidFill>
                  <a:srgbClr val="888888"/>
                </a:solidFill>
              </a:defRPr>
            </a:lvl7pPr>
            <a:lvl8pPr marL="3657600" lvl="7" indent="-228600" algn="l">
              <a:lnSpc>
                <a:spcPct val="90000"/>
              </a:lnSpc>
              <a:spcBef>
                <a:spcPts val="375"/>
              </a:spcBef>
              <a:spcAft>
                <a:spcPts val="0"/>
              </a:spcAft>
              <a:buClr>
                <a:srgbClr val="888888"/>
              </a:buClr>
              <a:buSzPts val="1600"/>
              <a:buNone/>
              <a:defRPr sz="1600">
                <a:solidFill>
                  <a:srgbClr val="888888"/>
                </a:solidFill>
              </a:defRPr>
            </a:lvl8pPr>
            <a:lvl9pPr marL="4114800" lvl="8" indent="-228600" algn="l">
              <a:lnSpc>
                <a:spcPct val="90000"/>
              </a:lnSpc>
              <a:spcBef>
                <a:spcPts val="375"/>
              </a:spcBef>
              <a:spcAft>
                <a:spcPts val="0"/>
              </a:spcAft>
              <a:buClr>
                <a:srgbClr val="888888"/>
              </a:buClr>
              <a:buSzPts val="1600"/>
              <a:buNone/>
              <a:defRPr sz="1600">
                <a:solidFill>
                  <a:srgbClr val="888888"/>
                </a:solidFill>
              </a:defRPr>
            </a:lvl9pPr>
          </a:lstStyle>
          <a:p>
            <a:endParaRPr/>
          </a:p>
        </p:txBody>
      </p:sp>
      <p:sp>
        <p:nvSpPr>
          <p:cNvPr id="41" name="Google Shape;41;p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2" name="Google Shape;42;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43" name="Google Shape;43;p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venir"/>
                <a:ea typeface="Avenir"/>
                <a:cs typeface="Avenir"/>
                <a:sym typeface="Avenir"/>
              </a:defRPr>
            </a:lvl1pPr>
            <a:lvl2pPr marL="0" marR="0" lvl="1" indent="0" algn="l" rtl="0">
              <a:spcBef>
                <a:spcPts val="0"/>
              </a:spcBef>
              <a:buNone/>
              <a:defRPr sz="1800">
                <a:solidFill>
                  <a:schemeClr val="dk1"/>
                </a:solidFill>
                <a:latin typeface="Avenir"/>
                <a:ea typeface="Avenir"/>
                <a:cs typeface="Avenir"/>
                <a:sym typeface="Avenir"/>
              </a:defRPr>
            </a:lvl2pPr>
            <a:lvl3pPr marL="0" marR="0" lvl="2" indent="0" algn="l" rtl="0">
              <a:spcBef>
                <a:spcPts val="0"/>
              </a:spcBef>
              <a:buNone/>
              <a:defRPr sz="1800">
                <a:solidFill>
                  <a:schemeClr val="dk1"/>
                </a:solidFill>
                <a:latin typeface="Avenir"/>
                <a:ea typeface="Avenir"/>
                <a:cs typeface="Avenir"/>
                <a:sym typeface="Avenir"/>
              </a:defRPr>
            </a:lvl3pPr>
            <a:lvl4pPr marL="0" marR="0" lvl="3" indent="0" algn="l" rtl="0">
              <a:spcBef>
                <a:spcPts val="0"/>
              </a:spcBef>
              <a:buNone/>
              <a:defRPr sz="1800">
                <a:solidFill>
                  <a:schemeClr val="dk1"/>
                </a:solidFill>
                <a:latin typeface="Avenir"/>
                <a:ea typeface="Avenir"/>
                <a:cs typeface="Avenir"/>
                <a:sym typeface="Avenir"/>
              </a:defRPr>
            </a:lvl4pPr>
            <a:lvl5pPr marL="0" marR="0" lvl="4" indent="0" algn="l" rtl="0">
              <a:spcBef>
                <a:spcPts val="0"/>
              </a:spcBef>
              <a:buNone/>
              <a:defRPr sz="1800">
                <a:solidFill>
                  <a:schemeClr val="dk1"/>
                </a:solidFill>
                <a:latin typeface="Avenir"/>
                <a:ea typeface="Avenir"/>
                <a:cs typeface="Avenir"/>
                <a:sym typeface="Avenir"/>
              </a:defRPr>
            </a:lvl5pPr>
            <a:lvl6pPr marL="0" marR="0" lvl="5" indent="0" algn="l" rtl="0">
              <a:spcBef>
                <a:spcPts val="0"/>
              </a:spcBef>
              <a:buNone/>
              <a:defRPr sz="1800">
                <a:solidFill>
                  <a:schemeClr val="dk1"/>
                </a:solidFill>
                <a:latin typeface="Avenir"/>
                <a:ea typeface="Avenir"/>
                <a:cs typeface="Avenir"/>
                <a:sym typeface="Avenir"/>
              </a:defRPr>
            </a:lvl6pPr>
            <a:lvl7pPr marL="0" marR="0" lvl="6" indent="0" algn="l" rtl="0">
              <a:spcBef>
                <a:spcPts val="0"/>
              </a:spcBef>
              <a:buNone/>
              <a:defRPr sz="1800">
                <a:solidFill>
                  <a:schemeClr val="dk1"/>
                </a:solidFill>
                <a:latin typeface="Avenir"/>
                <a:ea typeface="Avenir"/>
                <a:cs typeface="Avenir"/>
                <a:sym typeface="Avenir"/>
              </a:defRPr>
            </a:lvl7pPr>
            <a:lvl8pPr marL="0" marR="0" lvl="7" indent="0" algn="l" rtl="0">
              <a:spcBef>
                <a:spcPts val="0"/>
              </a:spcBef>
              <a:buNone/>
              <a:defRPr sz="1800">
                <a:solidFill>
                  <a:schemeClr val="dk1"/>
                </a:solidFill>
                <a:latin typeface="Avenir"/>
                <a:ea typeface="Avenir"/>
                <a:cs typeface="Avenir"/>
                <a:sym typeface="Avenir"/>
              </a:defRPr>
            </a:lvl8pPr>
            <a:lvl9pPr marL="0" marR="0" lvl="8" indent="0" algn="l" rtl="0">
              <a:spcBef>
                <a:spcPts val="0"/>
              </a:spcBef>
              <a:buNone/>
              <a:defRPr sz="1800">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774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3A33F7-EE37-4997-AE86-5FA3685DB7B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D57BAA5-2E45-41FB-AAF8-7B3C1380B4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DCEBAB2-793B-43C2-AC63-3B009D7C636D}"/>
              </a:ext>
            </a:extLst>
          </p:cNvPr>
          <p:cNvSpPr>
            <a:spLocks noGrp="1"/>
          </p:cNvSpPr>
          <p:nvPr>
            <p:ph type="dt" sz="half" idx="10"/>
          </p:nvPr>
        </p:nvSpPr>
        <p:spPr/>
        <p:txBody>
          <a:bodyPr/>
          <a:lstStyle/>
          <a:p>
            <a:fld id="{5C7381D0-65F4-4C95-B694-B483E7374353}" type="datetimeFigureOut">
              <a:rPr lang="zh-TW" altLang="en-US" smtClean="0"/>
              <a:t>2021/9/23</a:t>
            </a:fld>
            <a:endParaRPr lang="zh-TW" altLang="en-US"/>
          </a:p>
        </p:txBody>
      </p:sp>
      <p:sp>
        <p:nvSpPr>
          <p:cNvPr id="5" name="頁尾版面配置區 4">
            <a:extLst>
              <a:ext uri="{FF2B5EF4-FFF2-40B4-BE49-F238E27FC236}">
                <a16:creationId xmlns:a16="http://schemas.microsoft.com/office/drawing/2014/main" id="{30D0748A-7683-4F53-B4BD-5374A7BDCB6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71A9C5C-9904-4560-BE7D-901AA15A93A2}"/>
              </a:ext>
            </a:extLst>
          </p:cNvPr>
          <p:cNvSpPr>
            <a:spLocks noGrp="1"/>
          </p:cNvSpPr>
          <p:nvPr>
            <p:ph type="sldNum" sz="quarter" idx="12"/>
          </p:nvPr>
        </p:nvSpPr>
        <p:spPr/>
        <p:txBody>
          <a:bodyPr/>
          <a:lstStyle/>
          <a:p>
            <a:fld id="{F0CAE211-6E60-4F0D-AE7F-DA610B11FB88}" type="slidenum">
              <a:rPr lang="zh-TW" altLang="en-US" smtClean="0"/>
              <a:t>‹#›</a:t>
            </a:fld>
            <a:endParaRPr lang="zh-TW" altLang="en-US"/>
          </a:p>
        </p:txBody>
      </p:sp>
    </p:spTree>
    <p:extLst>
      <p:ext uri="{BB962C8B-B14F-4D97-AF65-F5344CB8AC3E}">
        <p14:creationId xmlns:p14="http://schemas.microsoft.com/office/powerpoint/2010/main" val="382723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99653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4A96"/>
              </a:buClr>
              <a:buSzPts val="4000"/>
              <a:buFont typeface="Calibri"/>
              <a:buNone/>
              <a:defRPr sz="4000" b="1" i="0" u="none" strike="noStrike" cap="none">
                <a:solidFill>
                  <a:srgbClr val="264A9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550505"/>
            <a:ext cx="10515600" cy="462645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12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12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2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12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12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venir"/>
                <a:ea typeface="Avenir"/>
                <a:cs typeface="Avenir"/>
                <a:sym typeface="Avenir"/>
              </a:defRPr>
            </a:lvl9pPr>
          </a:lstStyle>
          <a:p>
            <a:endParaRPr/>
          </a:p>
        </p:txBody>
      </p:sp>
      <p:sp>
        <p:nvSpPr>
          <p:cNvPr id="12" name="Google Shape;12;p1"/>
          <p:cNvSpPr/>
          <p:nvPr/>
        </p:nvSpPr>
        <p:spPr>
          <a:xfrm>
            <a:off x="0" y="6500192"/>
            <a:ext cx="12192000" cy="357808"/>
          </a:xfrm>
          <a:prstGeom prst="rect">
            <a:avLst/>
          </a:prstGeom>
          <a:gradFill>
            <a:gsLst>
              <a:gs pos="0">
                <a:srgbClr val="00A5A8"/>
              </a:gs>
              <a:gs pos="30000">
                <a:srgbClr val="00A5A8"/>
              </a:gs>
              <a:gs pos="88000">
                <a:srgbClr val="00A5A8">
                  <a:alpha val="0"/>
                </a:srgbClr>
              </a:gs>
              <a:gs pos="100000">
                <a:srgbClr val="00A5A8">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28.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3.png"/><Relationship Id="rId11"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notesSlide" Target="../notesSlides/notesSlide1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40.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0.m4a"/><Relationship Id="rId7" Type="http://schemas.openxmlformats.org/officeDocument/2006/relationships/image" Target="../media/image42.png"/><Relationship Id="rId2" Type="http://schemas.microsoft.com/office/2007/relationships/media" Target="../media/media20.m4a"/><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notesSlide" Target="../notesSlides/notesSlide20.xml"/><Relationship Id="rId4" Type="http://schemas.openxmlformats.org/officeDocument/2006/relationships/slideLayout" Target="../slideLayouts/slideLayout4.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8.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image" Target="../media/image57.jpg"/><Relationship Id="rId18" Type="http://schemas.openxmlformats.org/officeDocument/2006/relationships/image" Target="../media/image62.png"/><Relationship Id="rId3" Type="http://schemas.openxmlformats.org/officeDocument/2006/relationships/slideLayout" Target="../slideLayouts/slideLayout3.xml"/><Relationship Id="rId7" Type="http://schemas.openxmlformats.org/officeDocument/2006/relationships/image" Target="../media/image51.png"/><Relationship Id="rId12" Type="http://schemas.openxmlformats.org/officeDocument/2006/relationships/image" Target="../media/image56.jpg"/><Relationship Id="rId17" Type="http://schemas.openxmlformats.org/officeDocument/2006/relationships/image" Target="../media/image61.jpg"/><Relationship Id="rId2" Type="http://schemas.openxmlformats.org/officeDocument/2006/relationships/audio" Target="../media/media27.m4a"/><Relationship Id="rId16" Type="http://schemas.openxmlformats.org/officeDocument/2006/relationships/image" Target="../media/image60.png"/><Relationship Id="rId1" Type="http://schemas.microsoft.com/office/2007/relationships/media" Target="../media/media27.m4a"/><Relationship Id="rId6" Type="http://schemas.openxmlformats.org/officeDocument/2006/relationships/image" Target="../media/image50.png"/><Relationship Id="rId11" Type="http://schemas.openxmlformats.org/officeDocument/2006/relationships/image" Target="../media/image55.jpg"/><Relationship Id="rId5" Type="http://schemas.openxmlformats.org/officeDocument/2006/relationships/image" Target="../media/image49.jpg"/><Relationship Id="rId15" Type="http://schemas.openxmlformats.org/officeDocument/2006/relationships/image" Target="../media/image59.png"/><Relationship Id="rId10" Type="http://schemas.openxmlformats.org/officeDocument/2006/relationships/image" Target="../media/image54.jpg"/><Relationship Id="rId19" Type="http://schemas.openxmlformats.org/officeDocument/2006/relationships/image" Target="../media/image3.png"/><Relationship Id="rId4" Type="http://schemas.openxmlformats.org/officeDocument/2006/relationships/notesSlide" Target="../notesSlides/notesSlide27.xml"/><Relationship Id="rId9" Type="http://schemas.openxmlformats.org/officeDocument/2006/relationships/image" Target="../media/image53.png"/><Relationship Id="rId1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0.png"/><Relationship Id="rId5" Type="http://schemas.openxmlformats.org/officeDocument/2006/relationships/image" Target="../media/image6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64.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42.m4a"/><Relationship Id="rId7" Type="http://schemas.openxmlformats.org/officeDocument/2006/relationships/image" Target="../media/image43.png"/><Relationship Id="rId2" Type="http://schemas.microsoft.com/office/2007/relationships/media" Target="../media/media41.mp4"/><Relationship Id="rId1" Type="http://schemas.openxmlformats.org/officeDocument/2006/relationships/video" Target="NULL" TargetMode="External"/><Relationship Id="rId6" Type="http://schemas.openxmlformats.org/officeDocument/2006/relationships/notesSlide" Target="../notesSlides/notesSlide40.xml"/><Relationship Id="rId5" Type="http://schemas.openxmlformats.org/officeDocument/2006/relationships/slideLayout" Target="../slideLayouts/slideLayout4.xml"/><Relationship Id="rId10" Type="http://schemas.openxmlformats.org/officeDocument/2006/relationships/image" Target="../media/image3.png"/><Relationship Id="rId4" Type="http://schemas.openxmlformats.org/officeDocument/2006/relationships/audio" Target="../media/media42.m4a"/><Relationship Id="rId9"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78.jp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79.jp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86.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1487557" y="2179793"/>
            <a:ext cx="9560744" cy="78781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4A96"/>
              </a:buClr>
              <a:buSzPct val="100000"/>
              <a:buFont typeface="Calibri"/>
              <a:buNone/>
            </a:pPr>
            <a:r>
              <a:rPr lang="en-US" sz="5400"/>
              <a:t>Implement AI in health care: a regulation perspective in Taiwan</a:t>
            </a:r>
            <a:endParaRPr sz="5400"/>
          </a:p>
        </p:txBody>
      </p:sp>
      <p:sp>
        <p:nvSpPr>
          <p:cNvPr id="62" name="Google Shape;62;p11"/>
          <p:cNvSpPr txBox="1">
            <a:spLocks noGrp="1"/>
          </p:cNvSpPr>
          <p:nvPr>
            <p:ph type="body" idx="1"/>
          </p:nvPr>
        </p:nvSpPr>
        <p:spPr>
          <a:xfrm>
            <a:off x="1487557" y="3429000"/>
            <a:ext cx="9149683" cy="123789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595959"/>
              </a:buClr>
              <a:buSzPts val="2800"/>
              <a:buFont typeface="Calibri"/>
              <a:buNone/>
            </a:pPr>
            <a:r>
              <a:rPr lang="en-US" sz="2800"/>
              <a:t>Speaker      </a:t>
            </a:r>
            <a:r>
              <a:rPr lang="en-US" sz="2800">
                <a:solidFill>
                  <a:srgbClr val="264A96"/>
                </a:solidFill>
              </a:rPr>
              <a:t>Dr. WEI-LING CEHN</a:t>
            </a:r>
            <a:endParaRPr/>
          </a:p>
          <a:p>
            <a:pPr marL="0" lvl="0" indent="0" algn="l" rtl="0">
              <a:lnSpc>
                <a:spcPct val="120000"/>
              </a:lnSpc>
              <a:spcBef>
                <a:spcPts val="750"/>
              </a:spcBef>
              <a:spcAft>
                <a:spcPts val="0"/>
              </a:spcAft>
              <a:buClr>
                <a:srgbClr val="595959"/>
              </a:buClr>
              <a:buSzPts val="2800"/>
              <a:buFont typeface="Calibri"/>
              <a:buNone/>
            </a:pPr>
            <a:r>
              <a:rPr lang="en-US" sz="2800"/>
              <a:t>Affiliation   </a:t>
            </a:r>
            <a:r>
              <a:rPr lang="en-US" sz="2800">
                <a:solidFill>
                  <a:srgbClr val="264A96"/>
                </a:solidFill>
              </a:rPr>
              <a:t>Food and Drug Administration, Ministry of Welfare</a:t>
            </a:r>
            <a:endParaRPr sz="2800">
              <a:solidFill>
                <a:srgbClr val="264A96"/>
              </a:solidFill>
            </a:endParaRPr>
          </a:p>
        </p:txBody>
      </p:sp>
      <p:pic>
        <p:nvPicPr>
          <p:cNvPr id="17" name="Audio 16">
            <a:hlinkClick r:id="" action="ppaction://media"/>
            <a:extLst>
              <a:ext uri="{FF2B5EF4-FFF2-40B4-BE49-F238E27FC236}">
                <a16:creationId xmlns:a16="http://schemas.microsoft.com/office/drawing/2014/main" id="{BA71955E-2613-EA4A-AC81-B8CFC5316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2154" y="579223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333"/>
    </mc:Choice>
    <mc:Fallback>
      <p:transition spd="slow" advTm="2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0"/>
          <p:cNvPicPr preferRelativeResize="0">
            <a:picLocks noGrp="1"/>
          </p:cNvPicPr>
          <p:nvPr>
            <p:ph type="body" idx="1"/>
          </p:nvPr>
        </p:nvPicPr>
        <p:blipFill rotWithShape="1">
          <a:blip r:embed="rId5">
            <a:alphaModFix/>
          </a:blip>
          <a:srcRect/>
          <a:stretch/>
        </p:blipFill>
        <p:spPr>
          <a:xfrm>
            <a:off x="1463742" y="1659836"/>
            <a:ext cx="8766800" cy="4351338"/>
          </a:xfrm>
          <a:prstGeom prst="rect">
            <a:avLst/>
          </a:prstGeom>
          <a:noFill/>
          <a:ln>
            <a:noFill/>
          </a:ln>
        </p:spPr>
      </p:pic>
      <p:sp>
        <p:nvSpPr>
          <p:cNvPr id="146" name="Google Shape;146;p20"/>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How to teach computers to understand pictures?</a:t>
            </a:r>
            <a:endParaRPr/>
          </a:p>
        </p:txBody>
      </p:sp>
      <p:sp>
        <p:nvSpPr>
          <p:cNvPr id="147" name="Google Shape;147;p20"/>
          <p:cNvSpPr txBox="1"/>
          <p:nvPr/>
        </p:nvSpPr>
        <p:spPr>
          <a:xfrm>
            <a:off x="2935705" y="2114293"/>
            <a:ext cx="29206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2F2F2"/>
                </a:solidFill>
                <a:latin typeface="Avenir"/>
                <a:ea typeface="Avenir"/>
                <a:cs typeface="Avenir"/>
                <a:sym typeface="Avenir"/>
              </a:rPr>
              <a:t>?</a:t>
            </a:r>
            <a:endParaRPr sz="1800">
              <a:solidFill>
                <a:srgbClr val="F2F2F2"/>
              </a:solidFill>
              <a:latin typeface="Avenir"/>
              <a:ea typeface="Avenir"/>
              <a:cs typeface="Avenir"/>
              <a:sym typeface="Avenir"/>
            </a:endParaRPr>
          </a:p>
        </p:txBody>
      </p:sp>
      <p:pic>
        <p:nvPicPr>
          <p:cNvPr id="148" name="Google Shape;148;p20" descr="Amazon.com: EvolveFISH Question Mark Weatherproof Vinyl Decal - [White][5&quot;]  : Automotive"/>
          <p:cNvPicPr preferRelativeResize="0"/>
          <p:nvPr/>
        </p:nvPicPr>
        <p:blipFill rotWithShape="1">
          <a:blip r:embed="rId6">
            <a:alphaModFix/>
          </a:blip>
          <a:srcRect/>
          <a:stretch/>
        </p:blipFill>
        <p:spPr>
          <a:xfrm>
            <a:off x="7528654" y="2871930"/>
            <a:ext cx="1294710" cy="1294710"/>
          </a:xfrm>
          <a:prstGeom prst="rect">
            <a:avLst/>
          </a:prstGeom>
          <a:noFill/>
          <a:ln>
            <a:noFill/>
          </a:ln>
        </p:spPr>
      </p:pic>
      <p:sp>
        <p:nvSpPr>
          <p:cNvPr id="149" name="Google Shape;149;p20"/>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5" name="Audio 4">
            <a:hlinkClick r:id="" action="ppaction://media"/>
            <a:extLst>
              <a:ext uri="{FF2B5EF4-FFF2-40B4-BE49-F238E27FC236}">
                <a16:creationId xmlns:a16="http://schemas.microsoft.com/office/drawing/2014/main" id="{B8B670A3-EED7-F444-8492-2323A35A02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53"/>
    </mc:Choice>
    <mc:Fallback xmlns="">
      <p:transition spd="slow" advTm="1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p:nvPr/>
        </p:nvSpPr>
        <p:spPr>
          <a:xfrm>
            <a:off x="4297680" y="2774783"/>
            <a:ext cx="3709851" cy="3076190"/>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57" name="Google Shape;157;p21"/>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Design a model</a:t>
            </a:r>
            <a:endParaRPr/>
          </a:p>
        </p:txBody>
      </p:sp>
      <p:pic>
        <p:nvPicPr>
          <p:cNvPr id="158" name="Google Shape;158;p21" descr="5 things that scare and stress your cat - Times of India"/>
          <p:cNvPicPr preferRelativeResize="0"/>
          <p:nvPr/>
        </p:nvPicPr>
        <p:blipFill rotWithShape="1">
          <a:blip r:embed="rId5">
            <a:alphaModFix/>
          </a:blip>
          <a:srcRect/>
          <a:stretch/>
        </p:blipFill>
        <p:spPr>
          <a:xfrm>
            <a:off x="-39291" y="2648149"/>
            <a:ext cx="3810000" cy="2852738"/>
          </a:xfrm>
          <a:prstGeom prst="rect">
            <a:avLst/>
          </a:prstGeom>
          <a:noFill/>
          <a:ln>
            <a:noFill/>
          </a:ln>
        </p:spPr>
      </p:pic>
      <p:sp>
        <p:nvSpPr>
          <p:cNvPr id="159" name="Google Shape;159;p21"/>
          <p:cNvSpPr/>
          <p:nvPr/>
        </p:nvSpPr>
        <p:spPr>
          <a:xfrm>
            <a:off x="3487783" y="3759917"/>
            <a:ext cx="809897" cy="629203"/>
          </a:xfrm>
          <a:prstGeom prst="stripedRightArrow">
            <a:avLst>
              <a:gd name="adj1" fmla="val 50000"/>
              <a:gd name="adj2" fmla="val 50000"/>
            </a:avLst>
          </a:prstGeom>
          <a:solidFill>
            <a:srgbClr val="8A694D"/>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60" name="Google Shape;160;p21"/>
          <p:cNvSpPr/>
          <p:nvPr/>
        </p:nvSpPr>
        <p:spPr>
          <a:xfrm>
            <a:off x="8007532" y="3759917"/>
            <a:ext cx="809897" cy="629203"/>
          </a:xfrm>
          <a:prstGeom prst="stripedRightArrow">
            <a:avLst>
              <a:gd name="adj1" fmla="val 50000"/>
              <a:gd name="adj2" fmla="val 50000"/>
            </a:avLst>
          </a:prstGeom>
          <a:solidFill>
            <a:srgbClr val="8A694D"/>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61" name="Google Shape;161;p21"/>
          <p:cNvSpPr txBox="1"/>
          <p:nvPr/>
        </p:nvSpPr>
        <p:spPr>
          <a:xfrm>
            <a:off x="9179037" y="3258910"/>
            <a:ext cx="279706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0" b="1" dirty="0">
                <a:solidFill>
                  <a:srgbClr val="833C0B"/>
                </a:solidFill>
                <a:latin typeface="Avenir"/>
                <a:ea typeface="Avenir"/>
                <a:cs typeface="Avenir"/>
                <a:sym typeface="Avenir"/>
              </a:rPr>
              <a:t>CAT</a:t>
            </a:r>
            <a:endParaRPr sz="10000" b="1" dirty="0">
              <a:solidFill>
                <a:srgbClr val="833C0B"/>
              </a:solidFill>
              <a:latin typeface="Avenir"/>
              <a:ea typeface="Avenir"/>
              <a:cs typeface="Avenir"/>
              <a:sym typeface="Avenir"/>
            </a:endParaRPr>
          </a:p>
        </p:txBody>
      </p:sp>
      <p:pic>
        <p:nvPicPr>
          <p:cNvPr id="162" name="Google Shape;162;p21" descr="The cold start problem: how to break into machine learning | by Edouard  Harris | Towards Data Science"/>
          <p:cNvPicPr preferRelativeResize="0"/>
          <p:nvPr/>
        </p:nvPicPr>
        <p:blipFill rotWithShape="1">
          <a:blip r:embed="rId6">
            <a:alphaModFix/>
          </a:blip>
          <a:srcRect/>
          <a:stretch/>
        </p:blipFill>
        <p:spPr>
          <a:xfrm>
            <a:off x="4356462" y="3122295"/>
            <a:ext cx="3592286" cy="2533650"/>
          </a:xfrm>
          <a:prstGeom prst="rect">
            <a:avLst/>
          </a:prstGeom>
          <a:noFill/>
          <a:ln>
            <a:noFill/>
          </a:ln>
        </p:spPr>
      </p:pic>
      <p:pic>
        <p:nvPicPr>
          <p:cNvPr id="6" name="Audio 5">
            <a:hlinkClick r:id="" action="ppaction://media"/>
            <a:extLst>
              <a:ext uri="{FF2B5EF4-FFF2-40B4-BE49-F238E27FC236}">
                <a16:creationId xmlns:a16="http://schemas.microsoft.com/office/drawing/2014/main" id="{EC375E79-B4D7-924E-8C51-F2CBB02AE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03"/>
    </mc:Choice>
    <mc:Fallback xmlns="">
      <p:transition spd="slow" advTm="1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104503" y="365127"/>
            <a:ext cx="11458303"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Tell the computer algorithm</a:t>
            </a:r>
            <a:br>
              <a:rPr lang="en-US"/>
            </a:br>
            <a:r>
              <a:rPr lang="en-US"/>
              <a:t> in a mathematical language</a:t>
            </a:r>
            <a:endParaRPr/>
          </a:p>
        </p:txBody>
      </p:sp>
      <p:pic>
        <p:nvPicPr>
          <p:cNvPr id="170" name="Google Shape;170;p22"/>
          <p:cNvPicPr preferRelativeResize="0"/>
          <p:nvPr/>
        </p:nvPicPr>
        <p:blipFill rotWithShape="1">
          <a:blip r:embed="rId5">
            <a:alphaModFix/>
          </a:blip>
          <a:srcRect l="9606"/>
          <a:stretch/>
        </p:blipFill>
        <p:spPr>
          <a:xfrm>
            <a:off x="4690670" y="2612189"/>
            <a:ext cx="2130525" cy="2154274"/>
          </a:xfrm>
          <a:prstGeom prst="rect">
            <a:avLst/>
          </a:prstGeom>
          <a:noFill/>
          <a:ln>
            <a:noFill/>
          </a:ln>
        </p:spPr>
      </p:pic>
      <p:pic>
        <p:nvPicPr>
          <p:cNvPr id="171" name="Google Shape;171;p22"/>
          <p:cNvPicPr preferRelativeResize="0"/>
          <p:nvPr/>
        </p:nvPicPr>
        <p:blipFill rotWithShape="1">
          <a:blip r:embed="rId6">
            <a:alphaModFix/>
          </a:blip>
          <a:srcRect r="4070"/>
          <a:stretch/>
        </p:blipFill>
        <p:spPr>
          <a:xfrm>
            <a:off x="8064344" y="2613532"/>
            <a:ext cx="3289456" cy="2152931"/>
          </a:xfrm>
          <a:prstGeom prst="rect">
            <a:avLst/>
          </a:prstGeom>
          <a:noFill/>
          <a:ln>
            <a:noFill/>
          </a:ln>
        </p:spPr>
      </p:pic>
      <p:pic>
        <p:nvPicPr>
          <p:cNvPr id="172" name="Google Shape;172;p22"/>
          <p:cNvPicPr preferRelativeResize="0"/>
          <p:nvPr/>
        </p:nvPicPr>
        <p:blipFill rotWithShape="1">
          <a:blip r:embed="rId7">
            <a:alphaModFix/>
          </a:blip>
          <a:srcRect/>
          <a:stretch/>
        </p:blipFill>
        <p:spPr>
          <a:xfrm>
            <a:off x="132303" y="2612189"/>
            <a:ext cx="2448973" cy="2154274"/>
          </a:xfrm>
          <a:prstGeom prst="rect">
            <a:avLst/>
          </a:prstGeom>
          <a:noFill/>
          <a:ln>
            <a:noFill/>
          </a:ln>
        </p:spPr>
      </p:pic>
      <p:pic>
        <p:nvPicPr>
          <p:cNvPr id="173" name="Google Shape;173;p22"/>
          <p:cNvPicPr preferRelativeResize="0"/>
          <p:nvPr/>
        </p:nvPicPr>
        <p:blipFill rotWithShape="1">
          <a:blip r:embed="rId8">
            <a:alphaModFix/>
          </a:blip>
          <a:srcRect/>
          <a:stretch/>
        </p:blipFill>
        <p:spPr>
          <a:xfrm>
            <a:off x="2581276" y="2612189"/>
            <a:ext cx="2109394" cy="2154274"/>
          </a:xfrm>
          <a:prstGeom prst="rect">
            <a:avLst/>
          </a:prstGeom>
          <a:noFill/>
          <a:ln>
            <a:noFill/>
          </a:ln>
        </p:spPr>
      </p:pic>
      <p:pic>
        <p:nvPicPr>
          <p:cNvPr id="174" name="Google Shape;174;p22" descr="https://www.nature.com/news/polopoly_fs/7.13495.1383568372!/image/Brain-chip.jpg_gen/derivatives/fullsize/Brain-chip.jpg"/>
          <p:cNvPicPr preferRelativeResize="0"/>
          <p:nvPr/>
        </p:nvPicPr>
        <p:blipFill rotWithShape="1">
          <a:blip r:embed="rId9">
            <a:alphaModFix/>
          </a:blip>
          <a:srcRect/>
          <a:stretch/>
        </p:blipFill>
        <p:spPr>
          <a:xfrm>
            <a:off x="6487110" y="4058203"/>
            <a:ext cx="1911319" cy="1811583"/>
          </a:xfrm>
          <a:prstGeom prst="rect">
            <a:avLst/>
          </a:prstGeom>
          <a:noFill/>
          <a:ln>
            <a:noFill/>
          </a:ln>
        </p:spPr>
      </p:pic>
      <p:sp>
        <p:nvSpPr>
          <p:cNvPr id="175" name="Google Shape;175;p22"/>
          <p:cNvSpPr/>
          <p:nvPr/>
        </p:nvSpPr>
        <p:spPr>
          <a:xfrm>
            <a:off x="7037821" y="3429000"/>
            <a:ext cx="809897" cy="629203"/>
          </a:xfrm>
          <a:prstGeom prst="stripedRightArrow">
            <a:avLst>
              <a:gd name="adj1" fmla="val 50000"/>
              <a:gd name="adj2" fmla="val 50000"/>
            </a:avLst>
          </a:prstGeom>
          <a:solidFill>
            <a:srgbClr val="8A694D"/>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76" name="Google Shape;176;p22"/>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2" name="Audio 1">
            <a:hlinkClick r:id="" action="ppaction://media"/>
            <a:extLst>
              <a:ext uri="{FF2B5EF4-FFF2-40B4-BE49-F238E27FC236}">
                <a16:creationId xmlns:a16="http://schemas.microsoft.com/office/drawing/2014/main" id="{1CEF2966-46EE-0746-BC32-E0682A9DBD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24"/>
    </mc:Choice>
    <mc:Fallback xmlns="">
      <p:transition spd="slow" advTm="1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Collect a data set</a:t>
            </a:r>
            <a:endParaRPr/>
          </a:p>
        </p:txBody>
      </p:sp>
      <p:pic>
        <p:nvPicPr>
          <p:cNvPr id="184" name="Google Shape;184;p23" descr="Fei-Fei Li at AI for Good 2017.jpg"/>
          <p:cNvPicPr preferRelativeResize="0"/>
          <p:nvPr/>
        </p:nvPicPr>
        <p:blipFill rotWithShape="1">
          <a:blip r:embed="rId5">
            <a:alphaModFix/>
          </a:blip>
          <a:srcRect/>
          <a:stretch/>
        </p:blipFill>
        <p:spPr>
          <a:xfrm>
            <a:off x="292903" y="365127"/>
            <a:ext cx="1688298" cy="1151479"/>
          </a:xfrm>
          <a:prstGeom prst="rect">
            <a:avLst/>
          </a:prstGeom>
          <a:noFill/>
          <a:ln>
            <a:noFill/>
          </a:ln>
        </p:spPr>
      </p:pic>
      <p:pic>
        <p:nvPicPr>
          <p:cNvPr id="185" name="Google Shape;185;p23" descr="Google &amp;amp; DeepMind Researchers Revamp ImageNet | Synced"/>
          <p:cNvPicPr preferRelativeResize="0">
            <a:picLocks noGrp="1"/>
          </p:cNvPicPr>
          <p:nvPr>
            <p:ph type="body" idx="1"/>
          </p:nvPr>
        </p:nvPicPr>
        <p:blipFill rotWithShape="1">
          <a:blip r:embed="rId6">
            <a:alphaModFix/>
          </a:blip>
          <a:srcRect/>
          <a:stretch/>
        </p:blipFill>
        <p:spPr>
          <a:xfrm>
            <a:off x="131234" y="1595979"/>
            <a:ext cx="12060767" cy="5168900"/>
          </a:xfrm>
          <a:prstGeom prst="rect">
            <a:avLst/>
          </a:prstGeom>
          <a:noFill/>
          <a:ln>
            <a:noFill/>
          </a:ln>
        </p:spPr>
      </p:pic>
      <p:pic>
        <p:nvPicPr>
          <p:cNvPr id="3" name="Audio 2">
            <a:hlinkClick r:id="" action="ppaction://media"/>
            <a:extLst>
              <a:ext uri="{FF2B5EF4-FFF2-40B4-BE49-F238E27FC236}">
                <a16:creationId xmlns:a16="http://schemas.microsoft.com/office/drawing/2014/main" id="{B5F24549-B338-6A44-803B-350D9C1B03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1"/>
    </mc:Choice>
    <mc:Fallback xmlns="">
      <p:transition spd="slow" advTm="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0" y="365127"/>
            <a:ext cx="11353800" cy="99653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4A96"/>
              </a:buClr>
              <a:buSzPts val="4000"/>
              <a:buFont typeface="Calibri"/>
              <a:buNone/>
            </a:pPr>
            <a:r>
              <a:rPr lang="en-US">
                <a:latin typeface="Calibri"/>
                <a:ea typeface="Calibri"/>
                <a:cs typeface="Calibri"/>
                <a:sym typeface="Calibri"/>
              </a:rPr>
              <a:t>ImageNet</a:t>
            </a:r>
            <a:endParaRPr/>
          </a:p>
        </p:txBody>
      </p:sp>
      <p:pic>
        <p:nvPicPr>
          <p:cNvPr id="193" name="Google Shape;193;p24" descr="一張含有 地圖 的圖片&#10;&#10;自動產生的描述"/>
          <p:cNvPicPr preferRelativeResize="0">
            <a:picLocks noGrp="1"/>
          </p:cNvPicPr>
          <p:nvPr>
            <p:ph type="body" idx="1"/>
          </p:nvPr>
        </p:nvPicPr>
        <p:blipFill rotWithShape="1">
          <a:blip r:embed="rId6">
            <a:alphaModFix/>
          </a:blip>
          <a:srcRect t="11288" b="2865"/>
          <a:stretch/>
        </p:blipFill>
        <p:spPr>
          <a:xfrm>
            <a:off x="838200" y="1550505"/>
            <a:ext cx="10515600" cy="4626458"/>
          </a:xfrm>
          <a:prstGeom prst="rect">
            <a:avLst/>
          </a:prstGeom>
          <a:noFill/>
          <a:ln>
            <a:noFill/>
          </a:ln>
        </p:spPr>
      </p:pic>
      <p:pic>
        <p:nvPicPr>
          <p:cNvPr id="194" name="Google Shape;194;p24" descr="一張含有 文字 的圖片&#10;&#10;自動產生的描述"/>
          <p:cNvPicPr preferRelativeResize="0"/>
          <p:nvPr/>
        </p:nvPicPr>
        <p:blipFill rotWithShape="1">
          <a:blip r:embed="rId7">
            <a:alphaModFix/>
          </a:blip>
          <a:srcRect/>
          <a:stretch/>
        </p:blipFill>
        <p:spPr>
          <a:xfrm>
            <a:off x="0" y="365127"/>
            <a:ext cx="12070080" cy="6256713"/>
          </a:xfrm>
          <a:prstGeom prst="rect">
            <a:avLst/>
          </a:prstGeom>
          <a:noFill/>
          <a:ln>
            <a:noFill/>
          </a:ln>
        </p:spPr>
      </p:pic>
      <p:pic>
        <p:nvPicPr>
          <p:cNvPr id="10" name="Audio 9">
            <a:hlinkClick r:id="" action="ppaction://media"/>
            <a:extLst>
              <a:ext uri="{FF2B5EF4-FFF2-40B4-BE49-F238E27FC236}">
                <a16:creationId xmlns:a16="http://schemas.microsoft.com/office/drawing/2014/main" id="{7B2F766E-8653-154F-ACB4-6C8A650952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063"/>
    </mc:Choice>
    <mc:Fallback xmlns="">
      <p:transition spd="slow" advTm="2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5"/>
          <p:cNvPicPr preferRelativeResize="0"/>
          <p:nvPr/>
        </p:nvPicPr>
        <p:blipFill rotWithShape="1">
          <a:blip r:embed="rId5">
            <a:alphaModFix/>
          </a:blip>
          <a:srcRect t="7831" b="10241"/>
          <a:stretch/>
        </p:blipFill>
        <p:spPr>
          <a:xfrm>
            <a:off x="509599" y="1659836"/>
            <a:ext cx="10959589" cy="4733964"/>
          </a:xfrm>
          <a:prstGeom prst="rect">
            <a:avLst/>
          </a:prstGeom>
          <a:noFill/>
          <a:ln>
            <a:noFill/>
          </a:ln>
        </p:spPr>
      </p:pic>
      <p:sp>
        <p:nvSpPr>
          <p:cNvPr id="202" name="Google Shape;202;p25"/>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Collect a data set and Label the images</a:t>
            </a:r>
            <a:endParaRPr/>
          </a:p>
        </p:txBody>
      </p:sp>
      <p:pic>
        <p:nvPicPr>
          <p:cNvPr id="8" name="Audio 7">
            <a:hlinkClick r:id="" action="ppaction://media"/>
            <a:extLst>
              <a:ext uri="{FF2B5EF4-FFF2-40B4-BE49-F238E27FC236}">
                <a16:creationId xmlns:a16="http://schemas.microsoft.com/office/drawing/2014/main" id="{31E77BAE-7205-B04F-B666-9BE5966DE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33"/>
    </mc:Choice>
    <mc:Fallback xmlns="">
      <p:transition spd="slow" advTm="2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p:nvPr/>
        </p:nvSpPr>
        <p:spPr>
          <a:xfrm>
            <a:off x="0" y="1865376"/>
            <a:ext cx="12192000" cy="4627497"/>
          </a:xfrm>
          <a:prstGeom prst="rect">
            <a:avLst/>
          </a:prstGeom>
          <a:solidFill>
            <a:srgbClr val="4937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10" name="Google Shape;210;p26"/>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Times New Roman"/>
              <a:buNone/>
            </a:pPr>
            <a:r>
              <a:rPr lang="en-US">
                <a:latin typeface="Times New Roman"/>
                <a:ea typeface="Times New Roman"/>
                <a:cs typeface="Times New Roman"/>
                <a:sym typeface="Times New Roman"/>
              </a:rPr>
              <a:t> CNN model</a:t>
            </a:r>
            <a:endParaRPr/>
          </a:p>
        </p:txBody>
      </p:sp>
      <p:pic>
        <p:nvPicPr>
          <p:cNvPr id="211" name="Google Shape;211;p26"/>
          <p:cNvPicPr preferRelativeResize="0">
            <a:picLocks noGrp="1"/>
          </p:cNvPicPr>
          <p:nvPr>
            <p:ph type="body" idx="1"/>
          </p:nvPr>
        </p:nvPicPr>
        <p:blipFill rotWithShape="1">
          <a:blip r:embed="rId5">
            <a:alphaModFix/>
          </a:blip>
          <a:srcRect r="4070"/>
          <a:stretch/>
        </p:blipFill>
        <p:spPr>
          <a:xfrm>
            <a:off x="6301092" y="2581174"/>
            <a:ext cx="5474855" cy="3583252"/>
          </a:xfrm>
          <a:prstGeom prst="rect">
            <a:avLst/>
          </a:prstGeom>
          <a:noFill/>
          <a:ln>
            <a:noFill/>
          </a:ln>
        </p:spPr>
      </p:pic>
      <p:pic>
        <p:nvPicPr>
          <p:cNvPr id="212" name="Google Shape;212;p26"/>
          <p:cNvPicPr preferRelativeResize="0"/>
          <p:nvPr/>
        </p:nvPicPr>
        <p:blipFill rotWithShape="1">
          <a:blip r:embed="rId6">
            <a:alphaModFix/>
          </a:blip>
          <a:srcRect l="9606" b="21480"/>
          <a:stretch/>
        </p:blipFill>
        <p:spPr>
          <a:xfrm>
            <a:off x="138715" y="3175656"/>
            <a:ext cx="2769296" cy="2198658"/>
          </a:xfrm>
          <a:prstGeom prst="rect">
            <a:avLst/>
          </a:prstGeom>
          <a:noFill/>
          <a:ln>
            <a:noFill/>
          </a:ln>
        </p:spPr>
      </p:pic>
      <p:pic>
        <p:nvPicPr>
          <p:cNvPr id="213" name="Google Shape;213;p26"/>
          <p:cNvPicPr preferRelativeResize="0"/>
          <p:nvPr/>
        </p:nvPicPr>
        <p:blipFill rotWithShape="1">
          <a:blip r:embed="rId7">
            <a:alphaModFix/>
          </a:blip>
          <a:srcRect/>
          <a:stretch/>
        </p:blipFill>
        <p:spPr>
          <a:xfrm>
            <a:off x="3436451" y="3197980"/>
            <a:ext cx="2270140" cy="2198659"/>
          </a:xfrm>
          <a:prstGeom prst="rect">
            <a:avLst/>
          </a:prstGeom>
          <a:noFill/>
          <a:ln>
            <a:noFill/>
          </a:ln>
        </p:spPr>
      </p:pic>
      <p:sp>
        <p:nvSpPr>
          <p:cNvPr id="214" name="Google Shape;214;p26"/>
          <p:cNvSpPr txBox="1"/>
          <p:nvPr/>
        </p:nvSpPr>
        <p:spPr>
          <a:xfrm>
            <a:off x="6817221" y="6031207"/>
            <a:ext cx="54748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F2CC"/>
                </a:solidFill>
                <a:latin typeface="Avenir"/>
                <a:ea typeface="Avenir"/>
                <a:cs typeface="Avenir"/>
                <a:sym typeface="Avenir"/>
              </a:rPr>
              <a:t>Convolutional Neural Network</a:t>
            </a:r>
            <a:endParaRPr sz="2400" b="1" dirty="0">
              <a:solidFill>
                <a:srgbClr val="FFF2CC"/>
              </a:solidFill>
              <a:latin typeface="Avenir"/>
              <a:ea typeface="Avenir"/>
              <a:cs typeface="Avenir"/>
              <a:sym typeface="Avenir"/>
            </a:endParaRPr>
          </a:p>
        </p:txBody>
      </p:sp>
      <p:sp>
        <p:nvSpPr>
          <p:cNvPr id="215" name="Google Shape;215;p26"/>
          <p:cNvSpPr txBox="1"/>
          <p:nvPr/>
        </p:nvSpPr>
        <p:spPr>
          <a:xfrm>
            <a:off x="322232" y="6031208"/>
            <a:ext cx="31142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FFF2CC"/>
                </a:solidFill>
                <a:latin typeface="Avenir"/>
                <a:ea typeface="Avenir"/>
                <a:cs typeface="Avenir"/>
                <a:sym typeface="Avenir"/>
              </a:rPr>
              <a:t>Neuron-like node</a:t>
            </a:r>
            <a:endParaRPr sz="2400" b="1" dirty="0">
              <a:solidFill>
                <a:srgbClr val="FFF2CC"/>
              </a:solidFill>
              <a:latin typeface="Avenir"/>
              <a:ea typeface="Avenir"/>
              <a:cs typeface="Avenir"/>
              <a:sym typeface="Avenir"/>
            </a:endParaRPr>
          </a:p>
        </p:txBody>
      </p:sp>
      <p:sp>
        <p:nvSpPr>
          <p:cNvPr id="216" name="Google Shape;216;p26"/>
          <p:cNvSpPr txBox="1"/>
          <p:nvPr/>
        </p:nvSpPr>
        <p:spPr>
          <a:xfrm>
            <a:off x="838200" y="1873547"/>
            <a:ext cx="1355542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Times New Roman"/>
                <a:ea typeface="Times New Roman"/>
                <a:cs typeface="Times New Roman"/>
                <a:sym typeface="Times New Roman"/>
              </a:rPr>
              <a:t>24 million nodes,140 million parameters,15 billion connections</a:t>
            </a:r>
            <a:endParaRPr sz="3200">
              <a:solidFill>
                <a:schemeClr val="lt1"/>
              </a:solidFill>
              <a:latin typeface="Avenir"/>
              <a:ea typeface="Avenir"/>
              <a:cs typeface="Avenir"/>
              <a:sym typeface="Avenir"/>
            </a:endParaRPr>
          </a:p>
        </p:txBody>
      </p:sp>
      <p:pic>
        <p:nvPicPr>
          <p:cNvPr id="5" name="Audio 4">
            <a:hlinkClick r:id="" action="ppaction://media"/>
            <a:extLst>
              <a:ext uri="{FF2B5EF4-FFF2-40B4-BE49-F238E27FC236}">
                <a16:creationId xmlns:a16="http://schemas.microsoft.com/office/drawing/2014/main" id="{FD645DC5-762D-9B41-A0FE-14A6F4C19A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81"/>
    </mc:Choice>
    <mc:Fallback xmlns="">
      <p:transition spd="slow" advTm="1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p:nvPr/>
        </p:nvSpPr>
        <p:spPr>
          <a:xfrm>
            <a:off x="535577" y="1933302"/>
            <a:ext cx="838199" cy="3866147"/>
          </a:xfrm>
          <a:prstGeom prst="rect">
            <a:avLst/>
          </a:prstGeom>
          <a:solidFill>
            <a:srgbClr val="2B20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24" name="Google Shape;224;p27"/>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How to teach computer understand pictures?</a:t>
            </a:r>
            <a:endParaRPr/>
          </a:p>
        </p:txBody>
      </p:sp>
      <p:pic>
        <p:nvPicPr>
          <p:cNvPr id="225" name="Google Shape;225;p27"/>
          <p:cNvPicPr preferRelativeResize="0"/>
          <p:nvPr/>
        </p:nvPicPr>
        <p:blipFill rotWithShape="1">
          <a:blip r:embed="rId5">
            <a:alphaModFix/>
          </a:blip>
          <a:srcRect t="8782" b="9913"/>
          <a:stretch/>
        </p:blipFill>
        <p:spPr>
          <a:xfrm>
            <a:off x="1373777" y="1933302"/>
            <a:ext cx="10711951" cy="3866147"/>
          </a:xfrm>
          <a:prstGeom prst="rect">
            <a:avLst/>
          </a:prstGeom>
          <a:noFill/>
          <a:ln>
            <a:noFill/>
          </a:ln>
        </p:spPr>
      </p:pic>
      <p:pic>
        <p:nvPicPr>
          <p:cNvPr id="226" name="Google Shape;226;p27"/>
          <p:cNvPicPr preferRelativeResize="0"/>
          <p:nvPr/>
        </p:nvPicPr>
        <p:blipFill rotWithShape="1">
          <a:blip r:embed="rId6">
            <a:alphaModFix/>
          </a:blip>
          <a:srcRect/>
          <a:stretch/>
        </p:blipFill>
        <p:spPr>
          <a:xfrm>
            <a:off x="1574593" y="3806768"/>
            <a:ext cx="2296131" cy="1973203"/>
          </a:xfrm>
          <a:prstGeom prst="rect">
            <a:avLst/>
          </a:prstGeom>
          <a:noFill/>
          <a:ln>
            <a:noFill/>
          </a:ln>
        </p:spPr>
      </p:pic>
      <p:pic>
        <p:nvPicPr>
          <p:cNvPr id="227" name="Google Shape;227;p27"/>
          <p:cNvPicPr preferRelativeResize="0"/>
          <p:nvPr/>
        </p:nvPicPr>
        <p:blipFill rotWithShape="1">
          <a:blip r:embed="rId7">
            <a:alphaModFix/>
          </a:blip>
          <a:srcRect/>
          <a:stretch/>
        </p:blipFill>
        <p:spPr>
          <a:xfrm>
            <a:off x="2102528" y="2243808"/>
            <a:ext cx="1768196" cy="1562960"/>
          </a:xfrm>
          <a:prstGeom prst="rect">
            <a:avLst/>
          </a:prstGeom>
          <a:noFill/>
          <a:ln>
            <a:noFill/>
          </a:ln>
        </p:spPr>
      </p:pic>
      <p:pic>
        <p:nvPicPr>
          <p:cNvPr id="228" name="Google Shape;228;p27"/>
          <p:cNvPicPr preferRelativeResize="0"/>
          <p:nvPr/>
        </p:nvPicPr>
        <p:blipFill rotWithShape="1">
          <a:blip r:embed="rId8">
            <a:alphaModFix/>
          </a:blip>
          <a:srcRect/>
          <a:stretch/>
        </p:blipFill>
        <p:spPr>
          <a:xfrm>
            <a:off x="1592275" y="2240911"/>
            <a:ext cx="929567" cy="1565857"/>
          </a:xfrm>
          <a:prstGeom prst="rect">
            <a:avLst/>
          </a:prstGeom>
          <a:noFill/>
          <a:ln>
            <a:noFill/>
          </a:ln>
        </p:spPr>
      </p:pic>
      <p:pic>
        <p:nvPicPr>
          <p:cNvPr id="229" name="Google Shape;229;p27"/>
          <p:cNvPicPr preferRelativeResize="0"/>
          <p:nvPr/>
        </p:nvPicPr>
        <p:blipFill rotWithShape="1">
          <a:blip r:embed="rId9">
            <a:alphaModFix/>
          </a:blip>
          <a:srcRect/>
          <a:stretch/>
        </p:blipFill>
        <p:spPr>
          <a:xfrm>
            <a:off x="617690" y="2243808"/>
            <a:ext cx="974585" cy="1562960"/>
          </a:xfrm>
          <a:prstGeom prst="rect">
            <a:avLst/>
          </a:prstGeom>
          <a:noFill/>
          <a:ln>
            <a:noFill/>
          </a:ln>
        </p:spPr>
      </p:pic>
      <p:pic>
        <p:nvPicPr>
          <p:cNvPr id="230" name="Google Shape;230;p27"/>
          <p:cNvPicPr preferRelativeResize="0"/>
          <p:nvPr/>
        </p:nvPicPr>
        <p:blipFill rotWithShape="1">
          <a:blip r:embed="rId10">
            <a:alphaModFix/>
          </a:blip>
          <a:srcRect/>
          <a:stretch/>
        </p:blipFill>
        <p:spPr>
          <a:xfrm>
            <a:off x="617691" y="3792220"/>
            <a:ext cx="1484838" cy="2007229"/>
          </a:xfrm>
          <a:prstGeom prst="rect">
            <a:avLst/>
          </a:prstGeom>
          <a:noFill/>
          <a:ln>
            <a:noFill/>
          </a:ln>
        </p:spPr>
      </p:pic>
      <p:sp>
        <p:nvSpPr>
          <p:cNvPr id="231" name="Google Shape;231;p27"/>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5" name="Audio 4">
            <a:hlinkClick r:id="" action="ppaction://media"/>
            <a:extLst>
              <a:ext uri="{FF2B5EF4-FFF2-40B4-BE49-F238E27FC236}">
                <a16:creationId xmlns:a16="http://schemas.microsoft.com/office/drawing/2014/main" id="{A063A01E-7B42-5945-B7C5-868197BCC1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79"/>
    </mc:Choice>
    <mc:Fallback xmlns="">
      <p:transition spd="slow" advTm="1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8" descr="NLP&amp;#39;s ImageNet moment has arrived"/>
          <p:cNvPicPr preferRelativeResize="0"/>
          <p:nvPr/>
        </p:nvPicPr>
        <p:blipFill rotWithShape="1">
          <a:blip r:embed="rId5">
            <a:alphaModFix/>
          </a:blip>
          <a:srcRect t="15268"/>
          <a:stretch/>
        </p:blipFill>
        <p:spPr>
          <a:xfrm>
            <a:off x="1084272" y="1588169"/>
            <a:ext cx="10023456" cy="4904704"/>
          </a:xfrm>
          <a:prstGeom prst="rect">
            <a:avLst/>
          </a:prstGeom>
          <a:solidFill>
            <a:srgbClr val="FFFFFF"/>
          </a:solidFill>
          <a:ln>
            <a:noFill/>
          </a:ln>
        </p:spPr>
      </p:pic>
      <p:sp>
        <p:nvSpPr>
          <p:cNvPr id="239" name="Google Shape;239;p28"/>
          <p:cNvSpPr txBox="1">
            <a:spLocks noGrp="1"/>
          </p:cNvSpPr>
          <p:nvPr>
            <p:ph type="title"/>
          </p:nvPr>
        </p:nvSpPr>
        <p:spPr>
          <a:xfrm>
            <a:off x="838200" y="365127"/>
            <a:ext cx="10515600" cy="99653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64A96"/>
              </a:buClr>
              <a:buSzPct val="100000"/>
              <a:buFont typeface="Calibri"/>
              <a:buNone/>
            </a:pPr>
            <a:r>
              <a:rPr lang="en-US"/>
              <a:t>ILSVRC</a:t>
            </a:r>
            <a:br>
              <a:rPr lang="en-US"/>
            </a:br>
            <a:r>
              <a:rPr lang="en-US"/>
              <a:t> (ImageNet Large Scale Visual recognition challenge)</a:t>
            </a:r>
            <a:endParaRPr/>
          </a:p>
        </p:txBody>
      </p:sp>
      <p:pic>
        <p:nvPicPr>
          <p:cNvPr id="3" name="Audio 2">
            <a:hlinkClick r:id="" action="ppaction://media"/>
            <a:extLst>
              <a:ext uri="{FF2B5EF4-FFF2-40B4-BE49-F238E27FC236}">
                <a16:creationId xmlns:a16="http://schemas.microsoft.com/office/drawing/2014/main" id="{C9B55785-55A4-6C4E-9148-C9171ACDC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838200" y="365127"/>
            <a:ext cx="10515600" cy="99653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264A96"/>
              </a:buClr>
              <a:buSzPts val="4000"/>
              <a:buFont typeface="Calibri"/>
              <a:buNone/>
            </a:pPr>
            <a:r>
              <a:rPr lang="en-US" dirty="0"/>
              <a:t>ILSVRC</a:t>
            </a:r>
            <a:br>
              <a:rPr lang="en-US" dirty="0"/>
            </a:br>
            <a:r>
              <a:rPr lang="en-US" dirty="0"/>
              <a:t>Large-scale object recognition capability</a:t>
            </a:r>
            <a:endParaRPr dirty="0"/>
          </a:p>
        </p:txBody>
      </p:sp>
      <p:pic>
        <p:nvPicPr>
          <p:cNvPr id="247" name="Google Shape;247;p29"/>
          <p:cNvPicPr preferRelativeResize="0"/>
          <p:nvPr/>
        </p:nvPicPr>
        <p:blipFill rotWithShape="1">
          <a:blip r:embed="rId6">
            <a:alphaModFix/>
          </a:blip>
          <a:srcRect/>
          <a:stretch/>
        </p:blipFill>
        <p:spPr>
          <a:xfrm>
            <a:off x="0" y="3318383"/>
            <a:ext cx="5990804" cy="3168162"/>
          </a:xfrm>
          <a:prstGeom prst="rect">
            <a:avLst/>
          </a:prstGeom>
          <a:noFill/>
          <a:ln>
            <a:noFill/>
          </a:ln>
        </p:spPr>
      </p:pic>
      <p:pic>
        <p:nvPicPr>
          <p:cNvPr id="248" name="Google Shape;248;p29"/>
          <p:cNvPicPr preferRelativeResize="0"/>
          <p:nvPr/>
        </p:nvPicPr>
        <p:blipFill rotWithShape="1">
          <a:blip r:embed="rId7">
            <a:alphaModFix/>
          </a:blip>
          <a:srcRect/>
          <a:stretch/>
        </p:blipFill>
        <p:spPr>
          <a:xfrm>
            <a:off x="5779811" y="3318383"/>
            <a:ext cx="6487767" cy="3168162"/>
          </a:xfrm>
          <a:prstGeom prst="rect">
            <a:avLst/>
          </a:prstGeom>
          <a:noFill/>
          <a:ln>
            <a:noFill/>
          </a:ln>
        </p:spPr>
      </p:pic>
      <p:sp>
        <p:nvSpPr>
          <p:cNvPr id="249" name="Google Shape;249;p29"/>
          <p:cNvSpPr txBox="1"/>
          <p:nvPr/>
        </p:nvSpPr>
        <p:spPr>
          <a:xfrm>
            <a:off x="1845643" y="6492873"/>
            <a:ext cx="82903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https://www.youtube.com/watch?v=cMdnwKmgQ3o&amp;ab_channel=Simplilearn</a:t>
            </a:r>
            <a:endParaRPr/>
          </a:p>
        </p:txBody>
      </p:sp>
      <p:sp>
        <p:nvSpPr>
          <p:cNvPr id="6" name="Google Shape;340;p40">
            <a:extLst>
              <a:ext uri="{FF2B5EF4-FFF2-40B4-BE49-F238E27FC236}">
                <a16:creationId xmlns:a16="http://schemas.microsoft.com/office/drawing/2014/main" id="{4B0F5643-95F3-A448-A918-A9D86AB012E6}"/>
              </a:ext>
            </a:extLst>
          </p:cNvPr>
          <p:cNvSpPr txBox="1"/>
          <p:nvPr/>
        </p:nvSpPr>
        <p:spPr>
          <a:xfrm>
            <a:off x="0" y="2054924"/>
            <a:ext cx="12192000" cy="1294709"/>
          </a:xfrm>
          <a:prstGeom prst="rect">
            <a:avLst/>
          </a:prstGeom>
          <a:solidFill>
            <a:srgbClr val="2C2C2C"/>
          </a:solid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Clr>
                <a:srgbClr val="00A5A8"/>
              </a:buClr>
              <a:buSzPts val="3200"/>
              <a:buFont typeface="Calibri"/>
              <a:buNone/>
            </a:pPr>
            <a:r>
              <a:rPr lang="en-US" sz="3200" b="1" dirty="0">
                <a:solidFill>
                  <a:srgbClr val="C00000"/>
                </a:solidFill>
                <a:latin typeface="Calibri"/>
                <a:ea typeface="Calibri"/>
                <a:cs typeface="Calibri"/>
                <a:sym typeface="Calibri"/>
              </a:rPr>
              <a:t>               </a:t>
            </a:r>
            <a:r>
              <a:rPr lang="en-US" sz="3200" b="1" dirty="0">
                <a:solidFill>
                  <a:srgbClr val="FFFF00"/>
                </a:solidFill>
                <a:latin typeface="Calibri"/>
                <a:ea typeface="Calibri"/>
                <a:cs typeface="Calibri"/>
                <a:sym typeface="Calibri"/>
              </a:rPr>
              <a:t>Detection</a:t>
            </a:r>
          </a:p>
          <a:p>
            <a:pPr>
              <a:lnSpc>
                <a:spcPct val="90000"/>
              </a:lnSpc>
              <a:buClr>
                <a:srgbClr val="00A5A8"/>
              </a:buClr>
              <a:buSzPts val="3200"/>
            </a:pPr>
            <a:r>
              <a:rPr lang="en-US" sz="2400" b="1" dirty="0">
                <a:solidFill>
                  <a:schemeClr val="dk1"/>
                </a:solidFill>
                <a:latin typeface="Calibri"/>
                <a:ea typeface="Calibri"/>
                <a:cs typeface="Calibri"/>
                <a:sym typeface="Calibri"/>
              </a:rPr>
              <a:t>             </a:t>
            </a:r>
            <a:r>
              <a:rPr lang="en-US" sz="2400" b="1" dirty="0">
                <a:solidFill>
                  <a:schemeClr val="bg1"/>
                </a:solidFill>
                <a:latin typeface="Calibri"/>
                <a:ea typeface="Calibri"/>
                <a:cs typeface="Calibri"/>
                <a:sym typeface="Calibri"/>
              </a:rPr>
              <a:t>Computer-assisted detection </a:t>
            </a:r>
            <a:r>
              <a:rPr lang="en-US" sz="2400" b="1" dirty="0">
                <a:solidFill>
                  <a:srgbClr val="FFFF00"/>
                </a:solidFill>
                <a:latin typeface="Calibri"/>
                <a:ea typeface="Calibri"/>
                <a:cs typeface="Calibri"/>
                <a:sym typeface="Calibri"/>
              </a:rPr>
              <a:t>(</a:t>
            </a:r>
            <a:r>
              <a:rPr lang="en-US" sz="2400" b="1" dirty="0" err="1">
                <a:solidFill>
                  <a:srgbClr val="FFFF00"/>
                </a:solidFill>
                <a:latin typeface="Calibri"/>
                <a:ea typeface="Calibri"/>
                <a:cs typeface="Calibri"/>
                <a:sym typeface="Calibri"/>
              </a:rPr>
              <a:t>CADe</a:t>
            </a:r>
            <a:r>
              <a:rPr lang="en-US" sz="2400" b="1" dirty="0">
                <a:solidFill>
                  <a:srgbClr val="FFFF00"/>
                </a:solidFill>
                <a:latin typeface="Calibri"/>
                <a:ea typeface="Calibri"/>
                <a:cs typeface="Calibri"/>
                <a:sym typeface="Calibri"/>
              </a:rPr>
              <a:t>)</a:t>
            </a:r>
            <a:r>
              <a:rPr lang="en-US" sz="2400" b="1" dirty="0">
                <a:solidFill>
                  <a:schemeClr val="bg1"/>
                </a:solidFill>
                <a:latin typeface="Calibri"/>
                <a:ea typeface="Calibri"/>
                <a:cs typeface="Calibri"/>
                <a:sym typeface="Calibri"/>
              </a:rPr>
              <a:t>can </a:t>
            </a:r>
            <a:r>
              <a:rPr lang="en-US" sz="3200" b="1" i="1" dirty="0">
                <a:solidFill>
                  <a:srgbClr val="FFFF00"/>
                </a:solidFill>
                <a:latin typeface="Calibri"/>
                <a:ea typeface="Calibri"/>
                <a:cs typeface="Calibri"/>
                <a:sym typeface="Calibri"/>
              </a:rPr>
              <a:t>mark</a:t>
            </a:r>
            <a:r>
              <a:rPr lang="en-US" sz="2400" b="1" dirty="0">
                <a:solidFill>
                  <a:schemeClr val="bg1"/>
                </a:solidFill>
                <a:latin typeface="Calibri"/>
                <a:ea typeface="Calibri"/>
                <a:cs typeface="Calibri"/>
                <a:sym typeface="Calibri"/>
              </a:rPr>
              <a:t> suspicious lesions </a:t>
            </a:r>
            <a:endParaRPr sz="2400" b="1" dirty="0">
              <a:solidFill>
                <a:schemeClr val="bg1"/>
              </a:solidFill>
              <a:latin typeface="Calibri"/>
              <a:ea typeface="Calibri"/>
              <a:cs typeface="Calibri"/>
              <a:sym typeface="Calibri"/>
            </a:endParaRPr>
          </a:p>
        </p:txBody>
      </p:sp>
      <p:pic>
        <p:nvPicPr>
          <p:cNvPr id="12" name="Audio 11">
            <a:hlinkClick r:id="" action="ppaction://media"/>
            <a:extLst>
              <a:ext uri="{FF2B5EF4-FFF2-40B4-BE49-F238E27FC236}">
                <a16:creationId xmlns:a16="http://schemas.microsoft.com/office/drawing/2014/main" id="{93E4B4D9-8E85-824A-9443-C590B9067E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410"/>
    </mc:Choice>
    <mc:Fallback xmlns="">
      <p:transition spd="slow" advTm="2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graphicFrame>
        <p:nvGraphicFramePr>
          <p:cNvPr id="68" name="Google Shape;68;p12"/>
          <p:cNvGraphicFramePr/>
          <p:nvPr/>
        </p:nvGraphicFramePr>
        <p:xfrm>
          <a:off x="1418531" y="2987465"/>
          <a:ext cx="8573225" cy="1512800"/>
        </p:xfrm>
        <a:graphic>
          <a:graphicData uri="http://schemas.openxmlformats.org/drawingml/2006/table">
            <a:tbl>
              <a:tblPr firstRow="1" bandRow="1">
                <a:noFill/>
                <a:tableStyleId>{94D8B680-9558-4B55-A4C3-580F8DCEDE9C}</a:tableStyleId>
              </a:tblPr>
              <a:tblGrid>
                <a:gridCol w="8573225">
                  <a:extLst>
                    <a:ext uri="{9D8B030D-6E8A-4147-A177-3AD203B41FA5}">
                      <a16:colId xmlns:a16="http://schemas.microsoft.com/office/drawing/2014/main" val="20000"/>
                    </a:ext>
                  </a:extLst>
                </a:gridCol>
              </a:tblGrid>
              <a:tr h="1512800">
                <a:tc>
                  <a:txBody>
                    <a:bodyPr/>
                    <a:lstStyle/>
                    <a:p>
                      <a:pPr marL="0" marR="0" lvl="0" indent="0" algn="l" rtl="0">
                        <a:spcBef>
                          <a:spcPts val="0"/>
                        </a:spcBef>
                        <a:spcAft>
                          <a:spcPts val="0"/>
                        </a:spcAft>
                        <a:buNone/>
                      </a:pPr>
                      <a:r>
                        <a:rPr lang="en-US" sz="2800" b="1" u="none" strike="noStrike" cap="none">
                          <a:solidFill>
                            <a:schemeClr val="lt1"/>
                          </a:solidFill>
                          <a:latin typeface="Calibri"/>
                          <a:ea typeface="Calibri"/>
                          <a:cs typeface="Calibri"/>
                          <a:sym typeface="Calibri"/>
                        </a:rPr>
                        <a:t>In connection with this presentation, there is no COI to be disclosed with any companies.</a:t>
                      </a:r>
                      <a:endParaRPr sz="4400" b="1">
                        <a:latin typeface="Calibri"/>
                        <a:ea typeface="Calibri"/>
                        <a:cs typeface="Calibri"/>
                        <a:sym typeface="Calibri"/>
                      </a:endParaRPr>
                    </a:p>
                  </a:txBody>
                  <a:tcPr marL="91450" marR="91450" marT="45725" marB="45725" anchor="ctr">
                    <a:solidFill>
                      <a:srgbClr val="2F5496"/>
                    </a:solidFill>
                  </a:tcPr>
                </a:tc>
                <a:extLst>
                  <a:ext uri="{0D108BD9-81ED-4DB2-BD59-A6C34878D82A}">
                    <a16:rowId xmlns:a16="http://schemas.microsoft.com/office/drawing/2014/main" val="10000"/>
                  </a:ext>
                </a:extLst>
              </a:tr>
            </a:tbl>
          </a:graphicData>
        </a:graphic>
      </p:graphicFrame>
      <p:sp>
        <p:nvSpPr>
          <p:cNvPr id="69" name="Google Shape;69;p12"/>
          <p:cNvSpPr txBox="1">
            <a:spLocks noGrp="1"/>
          </p:cNvSpPr>
          <p:nvPr>
            <p:ph type="title"/>
          </p:nvPr>
        </p:nvSpPr>
        <p:spPr>
          <a:xfrm>
            <a:off x="320615" y="270238"/>
            <a:ext cx="2422585" cy="44575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4A96"/>
              </a:buClr>
              <a:buSzPct val="100000"/>
              <a:buFont typeface="Calibri"/>
              <a:buNone/>
            </a:pPr>
            <a:r>
              <a:rPr lang="en-US">
                <a:latin typeface="Calibri"/>
                <a:ea typeface="Calibri"/>
                <a:cs typeface="Calibri"/>
                <a:sym typeface="Calibri"/>
              </a:rPr>
              <a:t>Form 1 – B</a:t>
            </a:r>
            <a:endParaRPr>
              <a:latin typeface="Calibri"/>
              <a:ea typeface="Calibri"/>
              <a:cs typeface="Calibri"/>
              <a:sym typeface="Calibri"/>
            </a:endParaRPr>
          </a:p>
        </p:txBody>
      </p:sp>
      <p:sp>
        <p:nvSpPr>
          <p:cNvPr id="70" name="Google Shape;70;p12"/>
          <p:cNvSpPr txBox="1">
            <a:spLocks noGrp="1"/>
          </p:cNvSpPr>
          <p:nvPr>
            <p:ph type="body" idx="2"/>
          </p:nvPr>
        </p:nvSpPr>
        <p:spPr>
          <a:xfrm>
            <a:off x="915838" y="1173194"/>
            <a:ext cx="9366849" cy="257067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dk1"/>
              </a:buClr>
              <a:buSzPts val="3600"/>
              <a:buNone/>
            </a:pPr>
            <a:r>
              <a:rPr lang="en-US" sz="3600">
                <a:solidFill>
                  <a:schemeClr val="dk1"/>
                </a:solidFill>
                <a:latin typeface="Calibri"/>
                <a:ea typeface="Calibri"/>
                <a:cs typeface="Calibri"/>
                <a:sym typeface="Calibri"/>
              </a:rPr>
              <a:t>The Gastroenterological Society of Taiwan</a:t>
            </a:r>
            <a:endParaRPr sz="3600">
              <a:solidFill>
                <a:schemeClr val="dk1"/>
              </a:solidFill>
              <a:latin typeface="Calibri"/>
              <a:ea typeface="Calibri"/>
              <a:cs typeface="Calibri"/>
              <a:sym typeface="Calibri"/>
            </a:endParaRPr>
          </a:p>
          <a:p>
            <a:pPr marL="0" lvl="0" indent="0" algn="ctr" rtl="0">
              <a:lnSpc>
                <a:spcPct val="120000"/>
              </a:lnSpc>
              <a:spcBef>
                <a:spcPts val="600"/>
              </a:spcBef>
              <a:spcAft>
                <a:spcPts val="0"/>
              </a:spcAft>
              <a:buClr>
                <a:schemeClr val="dk1"/>
              </a:buClr>
              <a:buSzPts val="3600"/>
              <a:buNone/>
            </a:pPr>
            <a:r>
              <a:rPr lang="en-US" sz="3600">
                <a:solidFill>
                  <a:schemeClr val="dk1"/>
                </a:solidFill>
                <a:latin typeface="Calibri"/>
                <a:ea typeface="Calibri"/>
                <a:cs typeface="Calibri"/>
                <a:sym typeface="Calibri"/>
              </a:rPr>
              <a:t>COI Disclosure</a:t>
            </a:r>
            <a:endParaRPr sz="360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18C4A072-910C-0E42-A01A-4EEF2FD1F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01"/>
    </mc:Choice>
    <mc:Fallback xmlns="">
      <p:transition spd="slow" advTm="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0"/>
          <p:cNvSpPr txBox="1">
            <a:spLocks noGrp="1"/>
          </p:cNvSpPr>
          <p:nvPr>
            <p:ph type="title"/>
          </p:nvPr>
        </p:nvSpPr>
        <p:spPr>
          <a:xfrm>
            <a:off x="838200" y="365127"/>
            <a:ext cx="10515600" cy="99653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Images &amp; Videos</a:t>
            </a:r>
            <a:endParaRPr/>
          </a:p>
        </p:txBody>
      </p:sp>
      <p:pic>
        <p:nvPicPr>
          <p:cNvPr id="255" name="Google Shape;255;p30"/>
          <p:cNvPicPr preferRelativeResize="0">
            <a:picLocks noGrp="1"/>
          </p:cNvPicPr>
          <p:nvPr>
            <p:ph type="body" idx="1"/>
          </p:nvPr>
        </p:nvPicPr>
        <p:blipFill rotWithShape="1">
          <a:blip r:embed="rId6">
            <a:alphaModFix/>
          </a:blip>
          <a:srcRect/>
          <a:stretch/>
        </p:blipFill>
        <p:spPr>
          <a:xfrm>
            <a:off x="0" y="2803841"/>
            <a:ext cx="5612188" cy="3682847"/>
          </a:xfrm>
          <a:prstGeom prst="rect">
            <a:avLst/>
          </a:prstGeom>
          <a:noFill/>
          <a:ln>
            <a:noFill/>
          </a:ln>
        </p:spPr>
      </p:pic>
      <p:pic>
        <p:nvPicPr>
          <p:cNvPr id="256" name="Google Shape;256;p30"/>
          <p:cNvPicPr preferRelativeResize="0"/>
          <p:nvPr/>
        </p:nvPicPr>
        <p:blipFill rotWithShape="1">
          <a:blip r:embed="rId7">
            <a:alphaModFix/>
          </a:blip>
          <a:srcRect/>
          <a:stretch/>
        </p:blipFill>
        <p:spPr>
          <a:xfrm>
            <a:off x="5612188" y="2803842"/>
            <a:ext cx="6579812" cy="3691546"/>
          </a:xfrm>
          <a:prstGeom prst="rect">
            <a:avLst/>
          </a:prstGeom>
          <a:noFill/>
          <a:ln>
            <a:noFill/>
          </a:ln>
        </p:spPr>
      </p:pic>
      <p:sp>
        <p:nvSpPr>
          <p:cNvPr id="257" name="Google Shape;257;p30"/>
          <p:cNvSpPr txBox="1"/>
          <p:nvPr/>
        </p:nvSpPr>
        <p:spPr>
          <a:xfrm>
            <a:off x="1845643" y="6492873"/>
            <a:ext cx="82903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https://www.youtube.com/watch?v=cMdnwKmgQ3o&amp;ab_channel=Simplilearn</a:t>
            </a:r>
            <a:endParaRPr/>
          </a:p>
        </p:txBody>
      </p:sp>
      <p:sp>
        <p:nvSpPr>
          <p:cNvPr id="6" name="Google Shape;341;p40">
            <a:extLst>
              <a:ext uri="{FF2B5EF4-FFF2-40B4-BE49-F238E27FC236}">
                <a16:creationId xmlns:a16="http://schemas.microsoft.com/office/drawing/2014/main" id="{8848CE52-6AF5-2D42-A966-13EB6D108CDE}"/>
              </a:ext>
            </a:extLst>
          </p:cNvPr>
          <p:cNvSpPr txBox="1"/>
          <p:nvPr/>
        </p:nvSpPr>
        <p:spPr>
          <a:xfrm>
            <a:off x="763308" y="1472975"/>
            <a:ext cx="3908900" cy="129470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200"/>
              <a:buFont typeface="Calibri"/>
              <a:buNone/>
            </a:pPr>
            <a:r>
              <a:rPr lang="en-US" sz="3200" b="1" dirty="0">
                <a:solidFill>
                  <a:srgbClr val="C00000"/>
                </a:solidFill>
                <a:latin typeface="Calibri"/>
                <a:ea typeface="Calibri"/>
                <a:cs typeface="Calibri"/>
                <a:sym typeface="Calibri"/>
              </a:rPr>
              <a:t>Diagnosis(</a:t>
            </a:r>
            <a:r>
              <a:rPr lang="en-US" sz="3200" b="1" dirty="0" err="1">
                <a:solidFill>
                  <a:srgbClr val="C00000"/>
                </a:solidFill>
                <a:latin typeface="Calibri"/>
                <a:ea typeface="Calibri"/>
                <a:cs typeface="Calibri"/>
                <a:sym typeface="Calibri"/>
              </a:rPr>
              <a:t>CADx</a:t>
            </a:r>
            <a:r>
              <a:rPr lang="en-US" sz="3200" b="1" dirty="0">
                <a:solidFill>
                  <a:srgbClr val="C00000"/>
                </a:solidFill>
                <a:latin typeface="Calibri"/>
                <a:ea typeface="Calibri"/>
                <a:cs typeface="Calibri"/>
                <a:sym typeface="Calibri"/>
              </a:rPr>
              <a:t>)</a:t>
            </a:r>
            <a:endParaRPr dirty="0"/>
          </a:p>
          <a:p>
            <a:pPr marL="0" marR="0" lvl="0" indent="0" algn="l" rtl="0">
              <a:lnSpc>
                <a:spcPct val="90000"/>
              </a:lnSpc>
              <a:spcBef>
                <a:spcPts val="0"/>
              </a:spcBef>
              <a:spcAft>
                <a:spcPts val="0"/>
              </a:spcAft>
              <a:buClr>
                <a:srgbClr val="264A96"/>
              </a:buClr>
              <a:buSzPts val="2400"/>
              <a:buFont typeface="Calibri"/>
              <a:buNone/>
            </a:pPr>
            <a:r>
              <a:rPr lang="en-US" sz="2400" b="1" dirty="0">
                <a:solidFill>
                  <a:srgbClr val="264A96"/>
                </a:solidFill>
                <a:latin typeface="Calibri"/>
                <a:ea typeface="Calibri"/>
                <a:cs typeface="Calibri"/>
                <a:sym typeface="Calibri"/>
              </a:rPr>
              <a:t>Present the shapes values</a:t>
            </a:r>
            <a:endParaRPr sz="2400" b="1" dirty="0">
              <a:solidFill>
                <a:schemeClr val="dk1"/>
              </a:solidFill>
              <a:latin typeface="Calibri"/>
              <a:ea typeface="Calibri"/>
              <a:cs typeface="Calibri"/>
              <a:sym typeface="Calibri"/>
            </a:endParaRPr>
          </a:p>
        </p:txBody>
      </p:sp>
      <p:pic>
        <p:nvPicPr>
          <p:cNvPr id="8" name="Google Shape;535;p62">
            <a:extLst>
              <a:ext uri="{FF2B5EF4-FFF2-40B4-BE49-F238E27FC236}">
                <a16:creationId xmlns:a16="http://schemas.microsoft.com/office/drawing/2014/main" id="{236D4084-136F-6D48-A255-AD042397AAE6}"/>
              </a:ext>
            </a:extLst>
          </p:cNvPr>
          <p:cNvPicPr preferRelativeResize="0"/>
          <p:nvPr/>
        </p:nvPicPr>
        <p:blipFill rotWithShape="1">
          <a:blip r:embed="rId8">
            <a:alphaModFix/>
          </a:blip>
          <a:srcRect l="52918" t="47912"/>
          <a:stretch/>
        </p:blipFill>
        <p:spPr>
          <a:xfrm>
            <a:off x="8791113" y="1424260"/>
            <a:ext cx="2029287" cy="1294709"/>
          </a:xfrm>
          <a:prstGeom prst="rect">
            <a:avLst/>
          </a:prstGeom>
          <a:noFill/>
          <a:ln>
            <a:noFill/>
          </a:ln>
        </p:spPr>
      </p:pic>
      <p:pic>
        <p:nvPicPr>
          <p:cNvPr id="4" name="Audio 3">
            <a:hlinkClick r:id="" action="ppaction://media"/>
            <a:extLst>
              <a:ext uri="{FF2B5EF4-FFF2-40B4-BE49-F238E27FC236}">
                <a16:creationId xmlns:a16="http://schemas.microsoft.com/office/drawing/2014/main" id="{33FC24E8-338B-374B-BEDF-703335C63A6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285"/>
    </mc:Choice>
    <mc:Fallback xmlns="">
      <p:transition spd="slow" advTm="34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1"/>
          <p:cNvPicPr preferRelativeResize="0"/>
          <p:nvPr/>
        </p:nvPicPr>
        <p:blipFill rotWithShape="1">
          <a:blip r:embed="rId5">
            <a:alphaModFix/>
          </a:blip>
          <a:srcRect/>
          <a:stretch/>
        </p:blipFill>
        <p:spPr>
          <a:xfrm>
            <a:off x="1237765" y="68263"/>
            <a:ext cx="9716470" cy="6364287"/>
          </a:xfrm>
          <a:prstGeom prst="rect">
            <a:avLst/>
          </a:prstGeom>
          <a:noFill/>
          <a:ln>
            <a:noFill/>
          </a:ln>
        </p:spPr>
      </p:pic>
      <p:sp>
        <p:nvSpPr>
          <p:cNvPr id="263" name="Google Shape;263;p31"/>
          <p:cNvSpPr txBox="1"/>
          <p:nvPr/>
        </p:nvSpPr>
        <p:spPr>
          <a:xfrm>
            <a:off x="1845643" y="6492873"/>
            <a:ext cx="82903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https://www.youtube.com/watch?v=cMdnwKmgQ3o&amp;ab_channel=Simplilearn</a:t>
            </a:r>
            <a:endParaRPr/>
          </a:p>
        </p:txBody>
      </p:sp>
      <p:pic>
        <p:nvPicPr>
          <p:cNvPr id="4" name="Audio 3">
            <a:hlinkClick r:id="" action="ppaction://media"/>
            <a:extLst>
              <a:ext uri="{FF2B5EF4-FFF2-40B4-BE49-F238E27FC236}">
                <a16:creationId xmlns:a16="http://schemas.microsoft.com/office/drawing/2014/main" id="{A1B434CC-D971-634E-B5E2-58D3FF9C22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85"/>
    </mc:Choice>
    <mc:Fallback xmlns="">
      <p:transition spd="slow" advTm="13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2" descr="一張含有 文字 的圖片&#10;&#10;自動產生的描述"/>
          <p:cNvPicPr preferRelativeResize="0"/>
          <p:nvPr/>
        </p:nvPicPr>
        <p:blipFill rotWithShape="1">
          <a:blip r:embed="rId5">
            <a:alphaModFix/>
          </a:blip>
          <a:srcRect/>
          <a:stretch/>
        </p:blipFill>
        <p:spPr>
          <a:xfrm>
            <a:off x="1399108" y="68263"/>
            <a:ext cx="9393783" cy="6364287"/>
          </a:xfrm>
          <a:prstGeom prst="rect">
            <a:avLst/>
          </a:prstGeom>
          <a:noFill/>
          <a:ln>
            <a:noFill/>
          </a:ln>
        </p:spPr>
      </p:pic>
      <p:sp>
        <p:nvSpPr>
          <p:cNvPr id="269" name="Google Shape;269;p32"/>
          <p:cNvSpPr txBox="1"/>
          <p:nvPr/>
        </p:nvSpPr>
        <p:spPr>
          <a:xfrm>
            <a:off x="1845643" y="6492873"/>
            <a:ext cx="82903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https://www.youtube.com/watch?v=cMdnwKmgQ3o&amp;ab_channel=Simplilearn</a:t>
            </a:r>
            <a:endParaRPr/>
          </a:p>
        </p:txBody>
      </p:sp>
      <p:pic>
        <p:nvPicPr>
          <p:cNvPr id="4" name="Audio 3">
            <a:hlinkClick r:id="" action="ppaction://media"/>
            <a:extLst>
              <a:ext uri="{FF2B5EF4-FFF2-40B4-BE49-F238E27FC236}">
                <a16:creationId xmlns:a16="http://schemas.microsoft.com/office/drawing/2014/main" id="{AE4402F1-5D8D-F24D-A8DD-E78F01E76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32"/>
    </mc:Choice>
    <mc:Fallback>
      <p:transition spd="slow" advTm="1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3"/>
          <p:cNvPicPr preferRelativeResize="0">
            <a:picLocks noGrp="1"/>
          </p:cNvPicPr>
          <p:nvPr>
            <p:ph type="body" idx="1"/>
          </p:nvPr>
        </p:nvPicPr>
        <p:blipFill rotWithShape="1">
          <a:blip r:embed="rId5">
            <a:alphaModFix/>
          </a:blip>
          <a:srcRect/>
          <a:stretch/>
        </p:blipFill>
        <p:spPr>
          <a:xfrm>
            <a:off x="1676356" y="68263"/>
            <a:ext cx="8839287" cy="6364287"/>
          </a:xfrm>
          <a:prstGeom prst="rect">
            <a:avLst/>
          </a:prstGeom>
          <a:noFill/>
          <a:ln>
            <a:noFill/>
          </a:ln>
        </p:spPr>
      </p:pic>
      <p:sp>
        <p:nvSpPr>
          <p:cNvPr id="275" name="Google Shape;275;p33"/>
          <p:cNvSpPr txBox="1"/>
          <p:nvPr/>
        </p:nvSpPr>
        <p:spPr>
          <a:xfrm>
            <a:off x="1845643" y="6492873"/>
            <a:ext cx="82903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https://www.youtube.com/watch?v=cMdnwKmgQ3o&amp;ab_channel=Simplilearn</a:t>
            </a:r>
            <a:endParaRPr/>
          </a:p>
        </p:txBody>
      </p:sp>
      <p:pic>
        <p:nvPicPr>
          <p:cNvPr id="12" name="Audio 11">
            <a:hlinkClick r:id="" action="ppaction://media"/>
            <a:extLst>
              <a:ext uri="{FF2B5EF4-FFF2-40B4-BE49-F238E27FC236}">
                <a16:creationId xmlns:a16="http://schemas.microsoft.com/office/drawing/2014/main" id="{5B86BE8A-FD29-C94B-A89F-60C53E166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36"/>
    </mc:Choice>
    <mc:Fallback xmlns="">
      <p:transition spd="slow" advTm="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4" descr="."/>
          <p:cNvPicPr preferRelativeResize="0">
            <a:picLocks noGrp="1"/>
          </p:cNvPicPr>
          <p:nvPr>
            <p:ph type="body" idx="1"/>
          </p:nvPr>
        </p:nvPicPr>
        <p:blipFill rotWithShape="1">
          <a:blip r:embed="rId5">
            <a:alphaModFix/>
          </a:blip>
          <a:srcRect/>
          <a:stretch/>
        </p:blipFill>
        <p:spPr>
          <a:xfrm>
            <a:off x="702537" y="68263"/>
            <a:ext cx="10786926" cy="6364287"/>
          </a:xfrm>
          <a:prstGeom prst="rect">
            <a:avLst/>
          </a:prstGeom>
          <a:solidFill>
            <a:srgbClr val="FFFFFF"/>
          </a:solidFill>
          <a:ln>
            <a:noFill/>
          </a:ln>
        </p:spPr>
      </p:pic>
      <p:sp>
        <p:nvSpPr>
          <p:cNvPr id="281" name="Google Shape;281;p34"/>
          <p:cNvSpPr txBox="1"/>
          <p:nvPr/>
        </p:nvSpPr>
        <p:spPr>
          <a:xfrm>
            <a:off x="2516311" y="6488668"/>
            <a:ext cx="89731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https://www.bulentsiyah.com/imagenet-winning-cnn-architectures-ilsvrc</a:t>
            </a:r>
            <a:endParaRPr/>
          </a:p>
        </p:txBody>
      </p:sp>
      <p:pic>
        <p:nvPicPr>
          <p:cNvPr id="6" name="Audio 5">
            <a:hlinkClick r:id="" action="ppaction://media"/>
            <a:extLst>
              <a:ext uri="{FF2B5EF4-FFF2-40B4-BE49-F238E27FC236}">
                <a16:creationId xmlns:a16="http://schemas.microsoft.com/office/drawing/2014/main" id="{8A3F1565-E6A6-8C46-BA4D-97F0402553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96"/>
    </mc:Choice>
    <mc:Fallback xmlns="">
      <p:transition spd="slow" advTm="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5" descr="New Vision Technologies For Real-World Applications"/>
          <p:cNvPicPr preferRelativeResize="0"/>
          <p:nvPr/>
        </p:nvPicPr>
        <p:blipFill rotWithShape="1">
          <a:blip r:embed="rId5">
            <a:alphaModFix/>
          </a:blip>
          <a:srcRect/>
          <a:stretch/>
        </p:blipFill>
        <p:spPr>
          <a:xfrm>
            <a:off x="257205" y="68263"/>
            <a:ext cx="11677590" cy="6364287"/>
          </a:xfrm>
          <a:prstGeom prst="rect">
            <a:avLst/>
          </a:prstGeom>
          <a:solidFill>
            <a:srgbClr val="FFFFFF"/>
          </a:solidFill>
          <a:ln>
            <a:noFill/>
          </a:ln>
        </p:spPr>
      </p:pic>
      <p:sp>
        <p:nvSpPr>
          <p:cNvPr id="287" name="Google Shape;287;p35"/>
          <p:cNvSpPr txBox="1"/>
          <p:nvPr/>
        </p:nvSpPr>
        <p:spPr>
          <a:xfrm>
            <a:off x="2038149" y="6488668"/>
            <a:ext cx="97495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https://semiengineering.com/new-vision-technologies-for-real-world-applications/</a:t>
            </a:r>
            <a:endParaRPr/>
          </a:p>
        </p:txBody>
      </p:sp>
      <p:pic>
        <p:nvPicPr>
          <p:cNvPr id="3" name="Audio 2">
            <a:hlinkClick r:id="" action="ppaction://media"/>
            <a:extLst>
              <a:ext uri="{FF2B5EF4-FFF2-40B4-BE49-F238E27FC236}">
                <a16:creationId xmlns:a16="http://schemas.microsoft.com/office/drawing/2014/main" id="{8857A792-8BA4-CC4E-80BA-85A1E0B4E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18"/>
    </mc:Choice>
    <mc:Fallback xmlns="">
      <p:transition spd="slow" advTm="1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6"/>
          <p:cNvSpPr txBox="1">
            <a:spLocks noGrp="1"/>
          </p:cNvSpPr>
          <p:nvPr>
            <p:ph type="title"/>
          </p:nvPr>
        </p:nvSpPr>
        <p:spPr>
          <a:xfrm>
            <a:off x="0" y="0"/>
            <a:ext cx="12017828" cy="6487886"/>
          </a:xfrm>
          <a:prstGeom prst="rect">
            <a:avLst/>
          </a:prstGeom>
          <a:solidFill>
            <a:srgbClr val="264A96"/>
          </a:solidFill>
          <a:ln>
            <a:noFill/>
          </a:ln>
        </p:spPr>
        <p:txBody>
          <a:bodyPr spcFirstLastPara="1" wrap="square" lIns="91425" tIns="45700" rIns="91425" bIns="45700" anchor="ctr" anchorCtr="0">
            <a:normAutofit/>
          </a:bodyPr>
          <a:lstStyle/>
          <a:p>
            <a:pPr marL="0" lvl="0" indent="0" algn="ctr" rtl="0">
              <a:lnSpc>
                <a:spcPct val="90000"/>
              </a:lnSpc>
              <a:spcBef>
                <a:spcPts val="1200"/>
              </a:spcBef>
              <a:spcAft>
                <a:spcPts val="1200"/>
              </a:spcAft>
              <a:buClr>
                <a:srgbClr val="FFC000"/>
              </a:buClr>
              <a:buSzPts val="6000"/>
              <a:buFont typeface="Calibri"/>
              <a:buNone/>
            </a:pPr>
            <a:r>
              <a:rPr lang="en-US" sz="6000" b="1">
                <a:solidFill>
                  <a:schemeClr val="lt1"/>
                </a:solidFill>
                <a:highlight>
                  <a:srgbClr val="264A96"/>
                </a:highlight>
              </a:rPr>
              <a:t>If the content is King, </a:t>
            </a:r>
            <a:br>
              <a:rPr lang="en-US" sz="6000" b="1">
                <a:solidFill>
                  <a:schemeClr val="lt1"/>
                </a:solidFill>
                <a:highlight>
                  <a:srgbClr val="264A96"/>
                </a:highlight>
              </a:rPr>
            </a:br>
            <a:r>
              <a:rPr lang="en-US" sz="6000" b="1">
                <a:solidFill>
                  <a:schemeClr val="lt1"/>
                </a:solidFill>
                <a:highlight>
                  <a:srgbClr val="264A96"/>
                </a:highlight>
              </a:rPr>
              <a:t>then data is Queen. </a:t>
            </a:r>
            <a:br>
              <a:rPr lang="en-US" sz="6000" b="1">
                <a:solidFill>
                  <a:schemeClr val="lt1"/>
                </a:solidFill>
                <a:highlight>
                  <a:srgbClr val="264A96"/>
                </a:highlight>
              </a:rPr>
            </a:br>
            <a:r>
              <a:rPr lang="en-US" sz="6000" b="1">
                <a:solidFill>
                  <a:schemeClr val="lt1"/>
                </a:solidFill>
                <a:highlight>
                  <a:srgbClr val="264A96"/>
                </a:highlight>
              </a:rPr>
              <a:t>And together they make a formidable team</a:t>
            </a:r>
            <a:r>
              <a:rPr lang="en-US" sz="5400" b="1">
                <a:solidFill>
                  <a:schemeClr val="lt1"/>
                </a:solidFill>
                <a:highlight>
                  <a:srgbClr val="264A96"/>
                </a:highlight>
              </a:rPr>
              <a:t>.</a:t>
            </a:r>
            <a:endParaRPr sz="5400" b="1">
              <a:solidFill>
                <a:schemeClr val="lt1"/>
              </a:solidFill>
              <a:highlight>
                <a:srgbClr val="264A96"/>
              </a:highlight>
            </a:endParaRPr>
          </a:p>
        </p:txBody>
      </p:sp>
      <p:pic>
        <p:nvPicPr>
          <p:cNvPr id="6" name="Audio 5">
            <a:hlinkClick r:id="" action="ppaction://media"/>
            <a:extLst>
              <a:ext uri="{FF2B5EF4-FFF2-40B4-BE49-F238E27FC236}">
                <a16:creationId xmlns:a16="http://schemas.microsoft.com/office/drawing/2014/main" id="{BD86F3AE-3E40-5041-951B-C9114C98D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62"/>
    </mc:Choice>
    <mc:Fallback xmlns="">
      <p:transition spd="slow" advTm="6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7" descr="Advances in image enhancement in colonoscopy for detection of adenomas |  Nature Reviews Gastroenterology &amp;amp; Hepatology"/>
          <p:cNvPicPr preferRelativeResize="0"/>
          <p:nvPr/>
        </p:nvPicPr>
        <p:blipFill rotWithShape="1">
          <a:blip r:embed="rId5">
            <a:alphaModFix/>
          </a:blip>
          <a:srcRect l="66397" t="44452" b="8931"/>
          <a:stretch/>
        </p:blipFill>
        <p:spPr>
          <a:xfrm>
            <a:off x="6431853" y="4301582"/>
            <a:ext cx="1026581" cy="893984"/>
          </a:xfrm>
          <a:prstGeom prst="rect">
            <a:avLst/>
          </a:prstGeom>
          <a:noFill/>
          <a:ln>
            <a:noFill/>
          </a:ln>
        </p:spPr>
      </p:pic>
      <p:pic>
        <p:nvPicPr>
          <p:cNvPr id="300" name="Google Shape;300;p37" descr="Development of a real-time endoscopic image diagnosis support system using  deep learning technology in colonoscopy | Scientific Reports"/>
          <p:cNvPicPr preferRelativeResize="0"/>
          <p:nvPr/>
        </p:nvPicPr>
        <p:blipFill rotWithShape="1">
          <a:blip r:embed="rId6">
            <a:alphaModFix/>
          </a:blip>
          <a:srcRect/>
          <a:stretch/>
        </p:blipFill>
        <p:spPr>
          <a:xfrm>
            <a:off x="125750" y="262041"/>
            <a:ext cx="2636701" cy="2303448"/>
          </a:xfrm>
          <a:prstGeom prst="rect">
            <a:avLst/>
          </a:prstGeom>
          <a:noFill/>
          <a:ln>
            <a:noFill/>
          </a:ln>
        </p:spPr>
      </p:pic>
      <p:sp>
        <p:nvSpPr>
          <p:cNvPr id="301" name="Google Shape;301;p37"/>
          <p:cNvSpPr txBox="1"/>
          <p:nvPr/>
        </p:nvSpPr>
        <p:spPr>
          <a:xfrm>
            <a:off x="601579" y="6581001"/>
            <a:ext cx="105156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https://www.semanticscholar.org/paper/Polyp-Detection-and-Segmentation-from-Video-Capsule-Prasath/9a99af9495bab7f56278eff4f1ba04e63e8061f6/figure/0</a:t>
            </a:r>
            <a:endParaRPr/>
          </a:p>
        </p:txBody>
      </p:sp>
      <p:pic>
        <p:nvPicPr>
          <p:cNvPr id="302" name="Google Shape;302;p37" descr="Figure 1. Variability of appearance in colonic polyps under the video capsule endoscopy (VCE) imaging system. Images are taken from PillCam R© COLON capsule(Given Imaging Inc., Yoqneam, Israel) based exams on different patients. Notice the blurring, color, texture and geometric features (or lack of) at various levels. Other interferences for feature detectors are turbid gastrointestinal (GI) liquids. Trash which is present due to VCE exams does not involve colon cleaning unlike traditional colonoscopy imaging techniques."/>
          <p:cNvPicPr preferRelativeResize="0"/>
          <p:nvPr/>
        </p:nvPicPr>
        <p:blipFill rotWithShape="1">
          <a:blip r:embed="rId7">
            <a:alphaModFix/>
          </a:blip>
          <a:srcRect/>
          <a:stretch/>
        </p:blipFill>
        <p:spPr>
          <a:xfrm>
            <a:off x="125750" y="2565490"/>
            <a:ext cx="5279791" cy="2622528"/>
          </a:xfrm>
          <a:prstGeom prst="rect">
            <a:avLst/>
          </a:prstGeom>
          <a:noFill/>
          <a:ln>
            <a:noFill/>
          </a:ln>
        </p:spPr>
      </p:pic>
      <p:pic>
        <p:nvPicPr>
          <p:cNvPr id="303" name="Google Shape;303;p37" descr="Capsule endoscopic images of small bowel. (A) Normal; (B) angioectasia;...  | Download Scientific Diagram"/>
          <p:cNvPicPr preferRelativeResize="0"/>
          <p:nvPr/>
        </p:nvPicPr>
        <p:blipFill rotWithShape="1">
          <a:blip r:embed="rId8">
            <a:alphaModFix/>
          </a:blip>
          <a:srcRect/>
          <a:stretch/>
        </p:blipFill>
        <p:spPr>
          <a:xfrm>
            <a:off x="2762451" y="262040"/>
            <a:ext cx="4636054" cy="2303448"/>
          </a:xfrm>
          <a:prstGeom prst="rect">
            <a:avLst/>
          </a:prstGeom>
          <a:noFill/>
          <a:ln>
            <a:noFill/>
          </a:ln>
        </p:spPr>
      </p:pic>
      <p:pic>
        <p:nvPicPr>
          <p:cNvPr id="304" name="Google Shape;304;p37" descr="Advances in image enhancement in colonoscopy for detection of adenomas |  Nature Reviews Gastroenterology &amp;amp; Hepatology"/>
          <p:cNvPicPr preferRelativeResize="0"/>
          <p:nvPr/>
        </p:nvPicPr>
        <p:blipFill rotWithShape="1">
          <a:blip r:embed="rId5">
            <a:alphaModFix/>
          </a:blip>
          <a:srcRect r="33198" b="8931"/>
          <a:stretch/>
        </p:blipFill>
        <p:spPr>
          <a:xfrm>
            <a:off x="5417613" y="2565488"/>
            <a:ext cx="2040822" cy="1746469"/>
          </a:xfrm>
          <a:prstGeom prst="rect">
            <a:avLst/>
          </a:prstGeom>
          <a:noFill/>
          <a:ln>
            <a:noFill/>
          </a:ln>
        </p:spPr>
      </p:pic>
      <p:pic>
        <p:nvPicPr>
          <p:cNvPr id="305" name="Google Shape;305;p37" descr="Some of the challenges presented by colonoscopy images are (a) blurred... |  Download Scientific Diagram"/>
          <p:cNvPicPr preferRelativeResize="0"/>
          <p:nvPr/>
        </p:nvPicPr>
        <p:blipFill rotWithShape="1">
          <a:blip r:embed="rId9">
            <a:alphaModFix/>
          </a:blip>
          <a:srcRect l="4546"/>
          <a:stretch/>
        </p:blipFill>
        <p:spPr>
          <a:xfrm>
            <a:off x="7420202" y="200416"/>
            <a:ext cx="4427512" cy="3601563"/>
          </a:xfrm>
          <a:prstGeom prst="rect">
            <a:avLst/>
          </a:prstGeom>
          <a:noFill/>
          <a:ln>
            <a:noFill/>
          </a:ln>
        </p:spPr>
      </p:pic>
      <p:pic>
        <p:nvPicPr>
          <p:cNvPr id="306" name="Google Shape;306;p37" descr="Advances in image enhancement in colonoscopy for detection of adenomas |  Nature Reviews Gastroenterology &amp;amp; Hepatology"/>
          <p:cNvPicPr preferRelativeResize="0"/>
          <p:nvPr/>
        </p:nvPicPr>
        <p:blipFill rotWithShape="1">
          <a:blip r:embed="rId5">
            <a:alphaModFix/>
          </a:blip>
          <a:srcRect l="66397" b="54465"/>
          <a:stretch/>
        </p:blipFill>
        <p:spPr>
          <a:xfrm>
            <a:off x="5417612" y="4311957"/>
            <a:ext cx="1026581" cy="873235"/>
          </a:xfrm>
          <a:prstGeom prst="rect">
            <a:avLst/>
          </a:prstGeom>
          <a:noFill/>
          <a:ln>
            <a:noFill/>
          </a:ln>
        </p:spPr>
      </p:pic>
      <p:pic>
        <p:nvPicPr>
          <p:cNvPr id="307" name="Google Shape;307;p37" descr="Examples of systematic imaging in colonoscopy. a Lower part of the... |  Download Scientific Diagram"/>
          <p:cNvPicPr preferRelativeResize="0"/>
          <p:nvPr/>
        </p:nvPicPr>
        <p:blipFill rotWithShape="1">
          <a:blip r:embed="rId10">
            <a:alphaModFix/>
          </a:blip>
          <a:srcRect/>
          <a:stretch/>
        </p:blipFill>
        <p:spPr>
          <a:xfrm>
            <a:off x="125750" y="5195566"/>
            <a:ext cx="3552825" cy="1285875"/>
          </a:xfrm>
          <a:prstGeom prst="rect">
            <a:avLst/>
          </a:prstGeom>
          <a:noFill/>
          <a:ln>
            <a:noFill/>
          </a:ln>
        </p:spPr>
      </p:pic>
      <p:pic>
        <p:nvPicPr>
          <p:cNvPr id="308" name="Google Shape;308;p37" descr="Remission of diffuse ulcerative duodenitis in a patient with ulcerative  colitis after infliximab therapy: a case study and review of the literature"/>
          <p:cNvPicPr preferRelativeResize="0"/>
          <p:nvPr/>
        </p:nvPicPr>
        <p:blipFill rotWithShape="1">
          <a:blip r:embed="rId11">
            <a:alphaModFix/>
          </a:blip>
          <a:srcRect/>
          <a:stretch/>
        </p:blipFill>
        <p:spPr>
          <a:xfrm>
            <a:off x="7431511" y="3730846"/>
            <a:ext cx="2214963" cy="1948297"/>
          </a:xfrm>
          <a:prstGeom prst="rect">
            <a:avLst/>
          </a:prstGeom>
          <a:noFill/>
          <a:ln>
            <a:noFill/>
          </a:ln>
        </p:spPr>
      </p:pic>
      <p:pic>
        <p:nvPicPr>
          <p:cNvPr id="309" name="Google Shape;309;p37" descr="Duodenitis and Duodenal Ulcers | SpringerLink"/>
          <p:cNvPicPr preferRelativeResize="0"/>
          <p:nvPr/>
        </p:nvPicPr>
        <p:blipFill rotWithShape="1">
          <a:blip r:embed="rId12">
            <a:alphaModFix/>
          </a:blip>
          <a:srcRect/>
          <a:stretch/>
        </p:blipFill>
        <p:spPr>
          <a:xfrm>
            <a:off x="9633958" y="3742014"/>
            <a:ext cx="2189770" cy="1891165"/>
          </a:xfrm>
          <a:prstGeom prst="rect">
            <a:avLst/>
          </a:prstGeom>
          <a:noFill/>
          <a:ln>
            <a:noFill/>
          </a:ln>
        </p:spPr>
      </p:pic>
      <p:pic>
        <p:nvPicPr>
          <p:cNvPr id="310" name="Google Shape;310;p37" descr="Duodenitis and Duodenal Ulcers | SpringerLink"/>
          <p:cNvPicPr preferRelativeResize="0"/>
          <p:nvPr/>
        </p:nvPicPr>
        <p:blipFill rotWithShape="1">
          <a:blip r:embed="rId13">
            <a:alphaModFix/>
          </a:blip>
          <a:srcRect/>
          <a:stretch/>
        </p:blipFill>
        <p:spPr>
          <a:xfrm>
            <a:off x="3702561" y="5198643"/>
            <a:ext cx="1451690" cy="1257661"/>
          </a:xfrm>
          <a:prstGeom prst="rect">
            <a:avLst/>
          </a:prstGeom>
          <a:noFill/>
          <a:ln>
            <a:noFill/>
          </a:ln>
        </p:spPr>
      </p:pic>
      <p:pic>
        <p:nvPicPr>
          <p:cNvPr id="311" name="Google Shape;311;p37" descr="Duodenitis and Duodenal Ulcers | SpringerLink"/>
          <p:cNvPicPr preferRelativeResize="0"/>
          <p:nvPr/>
        </p:nvPicPr>
        <p:blipFill rotWithShape="1">
          <a:blip r:embed="rId14">
            <a:alphaModFix/>
          </a:blip>
          <a:srcRect/>
          <a:stretch/>
        </p:blipFill>
        <p:spPr>
          <a:xfrm>
            <a:off x="5182300" y="5200167"/>
            <a:ext cx="1451690" cy="1254612"/>
          </a:xfrm>
          <a:prstGeom prst="rect">
            <a:avLst/>
          </a:prstGeom>
          <a:noFill/>
          <a:ln>
            <a:noFill/>
          </a:ln>
        </p:spPr>
      </p:pic>
      <p:pic>
        <p:nvPicPr>
          <p:cNvPr id="312" name="Google Shape;312;p37" descr="Figure 2 from Herpes simplex virus duodenitis accompanying Crohn&amp;#39;s disease.  | Semantic Scholar"/>
          <p:cNvPicPr preferRelativeResize="0"/>
          <p:nvPr/>
        </p:nvPicPr>
        <p:blipFill rotWithShape="1">
          <a:blip r:embed="rId15">
            <a:alphaModFix/>
          </a:blip>
          <a:srcRect/>
          <a:stretch/>
        </p:blipFill>
        <p:spPr>
          <a:xfrm>
            <a:off x="7454258" y="5670723"/>
            <a:ext cx="2040822" cy="791174"/>
          </a:xfrm>
          <a:prstGeom prst="rect">
            <a:avLst/>
          </a:prstGeom>
          <a:noFill/>
          <a:ln>
            <a:noFill/>
          </a:ln>
        </p:spPr>
      </p:pic>
      <p:pic>
        <p:nvPicPr>
          <p:cNvPr id="313" name="Google Shape;313;p37" descr="a Colonoscopy showing severe edematous, erythematous mucosa with... |  Download Scientific Diagram"/>
          <p:cNvPicPr preferRelativeResize="0"/>
          <p:nvPr/>
        </p:nvPicPr>
        <p:blipFill rotWithShape="1">
          <a:blip r:embed="rId16">
            <a:alphaModFix/>
          </a:blip>
          <a:srcRect/>
          <a:stretch/>
        </p:blipFill>
        <p:spPr>
          <a:xfrm>
            <a:off x="9421423" y="5679143"/>
            <a:ext cx="1878486" cy="791174"/>
          </a:xfrm>
          <a:prstGeom prst="rect">
            <a:avLst/>
          </a:prstGeom>
          <a:noFill/>
          <a:ln>
            <a:noFill/>
          </a:ln>
        </p:spPr>
      </p:pic>
      <p:pic>
        <p:nvPicPr>
          <p:cNvPr id="314" name="Google Shape;314;p37" descr="Colon cancer, endoscopic view - Stock Image - C033/9762 - Science Photo  Library"/>
          <p:cNvPicPr preferRelativeResize="0"/>
          <p:nvPr/>
        </p:nvPicPr>
        <p:blipFill rotWithShape="1">
          <a:blip r:embed="rId17">
            <a:alphaModFix/>
          </a:blip>
          <a:srcRect/>
          <a:stretch/>
        </p:blipFill>
        <p:spPr>
          <a:xfrm>
            <a:off x="10874267" y="5633179"/>
            <a:ext cx="937424" cy="814387"/>
          </a:xfrm>
          <a:prstGeom prst="rect">
            <a:avLst/>
          </a:prstGeom>
          <a:noFill/>
          <a:ln>
            <a:noFill/>
          </a:ln>
        </p:spPr>
      </p:pic>
      <p:pic>
        <p:nvPicPr>
          <p:cNvPr id="315" name="Google Shape;315;p37" descr="Duodenitis and Duodenal Ulcers | SpringerLink"/>
          <p:cNvPicPr preferRelativeResize="0"/>
          <p:nvPr/>
        </p:nvPicPr>
        <p:blipFill rotWithShape="1">
          <a:blip r:embed="rId18">
            <a:alphaModFix/>
          </a:blip>
          <a:srcRect r="49989"/>
          <a:stretch/>
        </p:blipFill>
        <p:spPr>
          <a:xfrm>
            <a:off x="6681535" y="5201722"/>
            <a:ext cx="725990" cy="1251505"/>
          </a:xfrm>
          <a:prstGeom prst="rect">
            <a:avLst/>
          </a:prstGeom>
          <a:noFill/>
          <a:ln>
            <a:noFill/>
          </a:ln>
        </p:spPr>
      </p:pic>
      <p:pic>
        <p:nvPicPr>
          <p:cNvPr id="5" name="Audio 4">
            <a:hlinkClick r:id="" action="ppaction://media"/>
            <a:extLst>
              <a:ext uri="{FF2B5EF4-FFF2-40B4-BE49-F238E27FC236}">
                <a16:creationId xmlns:a16="http://schemas.microsoft.com/office/drawing/2014/main" id="{AC630712-7326-BA43-B69D-29B296A7718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66"/>
    </mc:Choice>
    <mc:Fallback>
      <p:transition spd="slow" advTm="2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8"/>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Clean, Sort, and Label </a:t>
            </a:r>
            <a:endParaRPr/>
          </a:p>
        </p:txBody>
      </p:sp>
      <p:pic>
        <p:nvPicPr>
          <p:cNvPr id="321" name="Google Shape;321;p38" descr="Development of a real-time endoscopic image diagnosis support system using  deep learning technology in colonoscopy | Scientific Reports"/>
          <p:cNvPicPr preferRelativeResize="0"/>
          <p:nvPr/>
        </p:nvPicPr>
        <p:blipFill rotWithShape="1">
          <a:blip r:embed="rId5">
            <a:alphaModFix/>
          </a:blip>
          <a:srcRect/>
          <a:stretch/>
        </p:blipFill>
        <p:spPr>
          <a:xfrm>
            <a:off x="601579" y="1659836"/>
            <a:ext cx="4171387" cy="3644165"/>
          </a:xfrm>
          <a:prstGeom prst="rect">
            <a:avLst/>
          </a:prstGeom>
          <a:noFill/>
          <a:ln>
            <a:noFill/>
          </a:ln>
        </p:spPr>
      </p:pic>
      <p:sp>
        <p:nvSpPr>
          <p:cNvPr id="322" name="Google Shape;322;p38"/>
          <p:cNvSpPr txBox="1"/>
          <p:nvPr/>
        </p:nvSpPr>
        <p:spPr>
          <a:xfrm>
            <a:off x="601579" y="6581001"/>
            <a:ext cx="105156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venir"/>
                <a:ea typeface="Avenir"/>
                <a:cs typeface="Avenir"/>
                <a:sym typeface="Avenir"/>
              </a:rPr>
              <a:t>https://www.semanticscholar.org/paper/Polyp-Detection-and-Segmentation-from-Video-Capsule-Prasath/9a99af9495bab7f56278eff4f1ba04e63e8061f6/figure/0</a:t>
            </a:r>
            <a:endParaRPr/>
          </a:p>
        </p:txBody>
      </p:sp>
      <p:sp>
        <p:nvSpPr>
          <p:cNvPr id="323" name="Google Shape;323;p38"/>
          <p:cNvSpPr txBox="1"/>
          <p:nvPr/>
        </p:nvSpPr>
        <p:spPr>
          <a:xfrm>
            <a:off x="125750" y="5615416"/>
            <a:ext cx="113409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264653"/>
                </a:solidFill>
                <a:latin typeface="Roboto"/>
                <a:ea typeface="Roboto"/>
                <a:cs typeface="Roboto"/>
                <a:sym typeface="Roboto"/>
              </a:rPr>
              <a:t>Variability of appearance in colonic polyps under the video capsule endoscopy (VCE) imaging system</a:t>
            </a:r>
            <a:endParaRPr sz="1800">
              <a:solidFill>
                <a:schemeClr val="dk1"/>
              </a:solidFill>
              <a:latin typeface="Avenir"/>
              <a:ea typeface="Avenir"/>
              <a:cs typeface="Avenir"/>
              <a:sym typeface="Avenir"/>
            </a:endParaRPr>
          </a:p>
        </p:txBody>
      </p:sp>
      <p:sp>
        <p:nvSpPr>
          <p:cNvPr id="324" name="Google Shape;324;p38"/>
          <p:cNvSpPr txBox="1">
            <a:spLocks noGrp="1"/>
          </p:cNvSpPr>
          <p:nvPr>
            <p:ph type="body" idx="1"/>
          </p:nvPr>
        </p:nvSpPr>
        <p:spPr>
          <a:xfrm>
            <a:off x="5014913" y="1825625"/>
            <a:ext cx="6829425" cy="2374900"/>
          </a:xfrm>
          <a:prstGeom prst="rect">
            <a:avLst/>
          </a:prstGeom>
          <a:noFill/>
          <a:ln>
            <a:noFill/>
          </a:ln>
        </p:spPr>
        <p:txBody>
          <a:bodyPr spcFirstLastPara="1" wrap="square" lIns="91425" tIns="45700" rIns="91425" bIns="45700" anchor="t" anchorCtr="0">
            <a:normAutofit fontScale="92500" lnSpcReduction="10000"/>
          </a:bodyPr>
          <a:lstStyle/>
          <a:p>
            <a:pPr marL="171450" lvl="0" indent="-187960" algn="l" rtl="0">
              <a:lnSpc>
                <a:spcPct val="120000"/>
              </a:lnSpc>
              <a:spcBef>
                <a:spcPts val="0"/>
              </a:spcBef>
              <a:spcAft>
                <a:spcPts val="0"/>
              </a:spcAft>
              <a:buClr>
                <a:schemeClr val="dk1"/>
              </a:buClr>
              <a:buSzPct val="100000"/>
              <a:buChar char="•"/>
            </a:pPr>
            <a:r>
              <a:rPr lang="en-US" sz="3200" b="1">
                <a:latin typeface="Times New Roman"/>
                <a:ea typeface="Times New Roman"/>
                <a:cs typeface="Times New Roman"/>
                <a:sym typeface="Times New Roman"/>
              </a:rPr>
              <a:t>We need </a:t>
            </a:r>
            <a:r>
              <a:rPr lang="en-US" sz="3900" b="1" u="sng">
                <a:solidFill>
                  <a:srgbClr val="C00000"/>
                </a:solidFill>
                <a:latin typeface="Times New Roman"/>
                <a:ea typeface="Times New Roman"/>
                <a:cs typeface="Times New Roman"/>
                <a:sym typeface="Times New Roman"/>
              </a:rPr>
              <a:t>expert clinicians </a:t>
            </a:r>
            <a:r>
              <a:rPr lang="en-US" sz="3200" b="1">
                <a:latin typeface="Times New Roman"/>
                <a:ea typeface="Times New Roman"/>
                <a:cs typeface="Times New Roman"/>
                <a:sym typeface="Times New Roman"/>
              </a:rPr>
              <a:t>to help to</a:t>
            </a:r>
            <a:r>
              <a:rPr lang="en-US" sz="3600" b="1">
                <a:latin typeface="Times New Roman"/>
                <a:ea typeface="Times New Roman"/>
                <a:cs typeface="Times New Roman"/>
                <a:sym typeface="Times New Roman"/>
              </a:rPr>
              <a:t> </a:t>
            </a:r>
            <a:r>
              <a:rPr lang="en-US" sz="4000" b="1" u="sng">
                <a:solidFill>
                  <a:srgbClr val="C00000"/>
                </a:solidFill>
                <a:latin typeface="Times New Roman"/>
                <a:ea typeface="Times New Roman"/>
                <a:cs typeface="Times New Roman"/>
                <a:sym typeface="Times New Roman"/>
              </a:rPr>
              <a:t>clean</a:t>
            </a:r>
            <a:r>
              <a:rPr lang="en-US" sz="3200" b="1">
                <a:solidFill>
                  <a:srgbClr val="264A96"/>
                </a:solidFill>
                <a:latin typeface="Times New Roman"/>
                <a:ea typeface="Times New Roman"/>
                <a:cs typeface="Times New Roman"/>
                <a:sym typeface="Times New Roman"/>
              </a:rPr>
              <a:t>, </a:t>
            </a:r>
            <a:r>
              <a:rPr lang="en-US" sz="4000" b="1" u="sng">
                <a:solidFill>
                  <a:srgbClr val="C00000"/>
                </a:solidFill>
                <a:latin typeface="Times New Roman"/>
                <a:ea typeface="Times New Roman"/>
                <a:cs typeface="Times New Roman"/>
                <a:sym typeface="Times New Roman"/>
              </a:rPr>
              <a:t>sort</a:t>
            </a:r>
            <a:r>
              <a:rPr lang="en-US" sz="3200" b="1">
                <a:solidFill>
                  <a:srgbClr val="264A96"/>
                </a:solidFill>
                <a:latin typeface="Times New Roman"/>
                <a:ea typeface="Times New Roman"/>
                <a:cs typeface="Times New Roman"/>
                <a:sym typeface="Times New Roman"/>
              </a:rPr>
              <a:t>, </a:t>
            </a:r>
            <a:r>
              <a:rPr lang="en-US" sz="3200" b="1">
                <a:latin typeface="Times New Roman"/>
                <a:ea typeface="Times New Roman"/>
                <a:cs typeface="Times New Roman"/>
                <a:sym typeface="Times New Roman"/>
              </a:rPr>
              <a:t>and </a:t>
            </a:r>
            <a:r>
              <a:rPr lang="en-US" sz="4000" b="1" u="sng">
                <a:solidFill>
                  <a:srgbClr val="C00000"/>
                </a:solidFill>
                <a:latin typeface="Times New Roman"/>
                <a:ea typeface="Times New Roman"/>
                <a:cs typeface="Times New Roman"/>
                <a:sym typeface="Times New Roman"/>
              </a:rPr>
              <a:t>label</a:t>
            </a:r>
            <a:r>
              <a:rPr lang="en-US" sz="3600" b="1">
                <a:solidFill>
                  <a:srgbClr val="264A96"/>
                </a:solidFill>
                <a:latin typeface="Times New Roman"/>
                <a:ea typeface="Times New Roman"/>
                <a:cs typeface="Times New Roman"/>
                <a:sym typeface="Times New Roman"/>
              </a:rPr>
              <a:t> </a:t>
            </a:r>
            <a:r>
              <a:rPr lang="en-US" sz="3200" b="1">
                <a:latin typeface="Times New Roman"/>
                <a:ea typeface="Times New Roman"/>
                <a:cs typeface="Times New Roman"/>
                <a:sym typeface="Times New Roman"/>
              </a:rPr>
              <a:t>nearly a hundred of thousands of candidate images</a:t>
            </a:r>
            <a:r>
              <a:rPr lang="en-US" sz="3200">
                <a:solidFill>
                  <a:srgbClr val="000000"/>
                </a:solidFill>
                <a:latin typeface="Times New Roman"/>
                <a:ea typeface="Times New Roman"/>
                <a:cs typeface="Times New Roman"/>
                <a:sym typeface="Times New Roman"/>
              </a:rPr>
              <a:t>. </a:t>
            </a:r>
            <a:endParaRPr/>
          </a:p>
        </p:txBody>
      </p:sp>
      <p:pic>
        <p:nvPicPr>
          <p:cNvPr id="2" name="Audio 1">
            <a:hlinkClick r:id="" action="ppaction://media"/>
            <a:extLst>
              <a:ext uri="{FF2B5EF4-FFF2-40B4-BE49-F238E27FC236}">
                <a16:creationId xmlns:a16="http://schemas.microsoft.com/office/drawing/2014/main" id="{10729EF4-38C9-6E41-B38C-50544B96F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27"/>
    </mc:Choice>
    <mc:Fallback>
      <p:transition spd="slow" advTm="1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203200" algn="l" rtl="0">
              <a:lnSpc>
                <a:spcPct val="120000"/>
              </a:lnSpc>
              <a:spcBef>
                <a:spcPts val="0"/>
              </a:spcBef>
              <a:spcAft>
                <a:spcPts val="0"/>
              </a:spcAft>
              <a:buClr>
                <a:schemeClr val="dk1"/>
              </a:buClr>
              <a:buSzPts val="3200"/>
              <a:buChar char="•"/>
            </a:pPr>
            <a:r>
              <a:rPr lang="en-US" sz="3200" b="1">
                <a:latin typeface="Times New Roman"/>
                <a:ea typeface="Times New Roman"/>
                <a:cs typeface="Times New Roman"/>
                <a:sym typeface="Times New Roman"/>
              </a:rPr>
              <a:t>The patient's images are protected by the Institutional Review Board (</a:t>
            </a:r>
            <a:r>
              <a:rPr lang="en-US" sz="3600" b="1" u="sng">
                <a:solidFill>
                  <a:srgbClr val="C00000"/>
                </a:solidFill>
                <a:latin typeface="Times New Roman"/>
                <a:ea typeface="Times New Roman"/>
                <a:cs typeface="Times New Roman"/>
                <a:sym typeface="Times New Roman"/>
              </a:rPr>
              <a:t>IRB</a:t>
            </a:r>
            <a:r>
              <a:rPr lang="en-US" sz="3200" b="1">
                <a:latin typeface="Times New Roman"/>
                <a:ea typeface="Times New Roman"/>
                <a:cs typeface="Times New Roman"/>
                <a:sym typeface="Times New Roman"/>
              </a:rPr>
              <a:t>). Every human research subject is recruited to participate in research activities conducted under the institution's auspices with which it is affiliated</a:t>
            </a:r>
            <a:r>
              <a:rPr lang="en-US" sz="3200" b="1">
                <a:solidFill>
                  <a:srgbClr val="264A96"/>
                </a:solidFill>
                <a:latin typeface="Times New Roman"/>
                <a:ea typeface="Times New Roman"/>
                <a:cs typeface="Times New Roman"/>
                <a:sym typeface="Times New Roman"/>
              </a:rPr>
              <a:t>.</a:t>
            </a:r>
            <a:endParaRPr sz="3200" b="1">
              <a:solidFill>
                <a:srgbClr val="264A96"/>
              </a:solidFill>
              <a:latin typeface="Calibri"/>
              <a:ea typeface="Calibri"/>
              <a:cs typeface="Calibri"/>
              <a:sym typeface="Calibri"/>
            </a:endParaRPr>
          </a:p>
          <a:p>
            <a:pPr marL="0" lvl="0" indent="0" algn="l" rtl="0">
              <a:lnSpc>
                <a:spcPct val="120000"/>
              </a:lnSpc>
              <a:spcBef>
                <a:spcPts val="750"/>
              </a:spcBef>
              <a:spcAft>
                <a:spcPts val="0"/>
              </a:spcAft>
              <a:buClr>
                <a:schemeClr val="dk1"/>
              </a:buClr>
              <a:buSzPts val="2100"/>
              <a:buNone/>
            </a:pPr>
            <a:endParaRPr/>
          </a:p>
        </p:txBody>
      </p:sp>
      <p:sp>
        <p:nvSpPr>
          <p:cNvPr id="330" name="Google Shape;330;p39"/>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Times New Roman"/>
              <a:buNone/>
            </a:pPr>
            <a:r>
              <a:rPr lang="en-US">
                <a:latin typeface="Times New Roman"/>
                <a:ea typeface="Times New Roman"/>
                <a:cs typeface="Times New Roman"/>
                <a:sym typeface="Times New Roman"/>
              </a:rPr>
              <a:t>Institutional Review Board (IRB)</a:t>
            </a:r>
            <a:endParaRPr/>
          </a:p>
        </p:txBody>
      </p:sp>
      <p:pic>
        <p:nvPicPr>
          <p:cNvPr id="4" name="Audio 3">
            <a:hlinkClick r:id="" action="ppaction://media"/>
            <a:extLst>
              <a:ext uri="{FF2B5EF4-FFF2-40B4-BE49-F238E27FC236}">
                <a16:creationId xmlns:a16="http://schemas.microsoft.com/office/drawing/2014/main" id="{8346BE2A-499F-6E4E-AD2F-6D31B4CA50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99"/>
    </mc:Choice>
    <mc:Fallback xmlns="">
      <p:transition spd="slow" advTm="1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body" idx="1"/>
          </p:nvPr>
        </p:nvSpPr>
        <p:spPr>
          <a:xfrm>
            <a:off x="838199" y="1825625"/>
            <a:ext cx="11088189" cy="435133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264A96"/>
              </a:buClr>
              <a:buSzPts val="2800"/>
              <a:buNone/>
            </a:pPr>
            <a:r>
              <a:rPr lang="en-US" sz="2800">
                <a:solidFill>
                  <a:srgbClr val="264A96"/>
                </a:solidFill>
              </a:rPr>
              <a:t>Part I</a:t>
            </a:r>
            <a:r>
              <a:rPr lang="en-US" sz="2800"/>
              <a:t>: How to teach computers to understand pictures?</a:t>
            </a:r>
            <a:endParaRPr/>
          </a:p>
          <a:p>
            <a:pPr marL="0" lvl="0" indent="0" algn="l" rtl="0">
              <a:lnSpc>
                <a:spcPct val="120000"/>
              </a:lnSpc>
              <a:spcBef>
                <a:spcPts val="750"/>
              </a:spcBef>
              <a:spcAft>
                <a:spcPts val="0"/>
              </a:spcAft>
              <a:buClr>
                <a:srgbClr val="264A96"/>
              </a:buClr>
              <a:buSzPts val="2800"/>
              <a:buNone/>
            </a:pPr>
            <a:r>
              <a:rPr lang="en-US" sz="2800">
                <a:solidFill>
                  <a:srgbClr val="264A96"/>
                </a:solidFill>
              </a:rPr>
              <a:t>Part II</a:t>
            </a:r>
            <a:r>
              <a:rPr lang="en-US" sz="2800"/>
              <a:t>: AI/ML classifications</a:t>
            </a:r>
            <a:endParaRPr/>
          </a:p>
          <a:p>
            <a:pPr marL="0" lvl="0" indent="0" algn="l" rtl="0">
              <a:lnSpc>
                <a:spcPct val="120000"/>
              </a:lnSpc>
              <a:spcBef>
                <a:spcPts val="750"/>
              </a:spcBef>
              <a:spcAft>
                <a:spcPts val="0"/>
              </a:spcAft>
              <a:buClr>
                <a:srgbClr val="264A96"/>
              </a:buClr>
              <a:buSzPts val="2800"/>
              <a:buNone/>
            </a:pPr>
            <a:r>
              <a:rPr lang="en-US" sz="2800">
                <a:solidFill>
                  <a:srgbClr val="264A96"/>
                </a:solidFill>
              </a:rPr>
              <a:t>Part III</a:t>
            </a:r>
            <a:r>
              <a:rPr lang="en-US" sz="2800"/>
              <a:t>: Guidance for Industry to Register AI/ML-Based SaMD </a:t>
            </a:r>
            <a:endParaRPr/>
          </a:p>
          <a:p>
            <a:pPr marL="0" lvl="0" indent="0" algn="l" rtl="0">
              <a:lnSpc>
                <a:spcPct val="120000"/>
              </a:lnSpc>
              <a:spcBef>
                <a:spcPts val="750"/>
              </a:spcBef>
              <a:spcAft>
                <a:spcPts val="0"/>
              </a:spcAft>
              <a:buClr>
                <a:schemeClr val="dk1"/>
              </a:buClr>
              <a:buSzPts val="2800"/>
              <a:buNone/>
            </a:pPr>
            <a:r>
              <a:rPr lang="en-US" sz="2800"/>
              <a:t>	    • IMDRF- International Medical Device Regulators Forum</a:t>
            </a:r>
            <a:endParaRPr/>
          </a:p>
          <a:p>
            <a:pPr marL="0" lvl="0" indent="0" algn="l" rtl="0">
              <a:lnSpc>
                <a:spcPct val="120000"/>
              </a:lnSpc>
              <a:spcBef>
                <a:spcPts val="750"/>
              </a:spcBef>
              <a:spcAft>
                <a:spcPts val="0"/>
              </a:spcAft>
              <a:buClr>
                <a:schemeClr val="dk1"/>
              </a:buClr>
              <a:buSzPts val="2800"/>
              <a:buNone/>
            </a:pPr>
            <a:r>
              <a:rPr lang="en-US" sz="2800"/>
              <a:t>              • FDA-approved AI/ML-Based SaMD </a:t>
            </a:r>
            <a:endParaRPr/>
          </a:p>
          <a:p>
            <a:pPr marL="0" lvl="0" indent="0" algn="l" rtl="0">
              <a:lnSpc>
                <a:spcPct val="120000"/>
              </a:lnSpc>
              <a:spcBef>
                <a:spcPts val="750"/>
              </a:spcBef>
              <a:spcAft>
                <a:spcPts val="0"/>
              </a:spcAft>
              <a:buClr>
                <a:schemeClr val="dk1"/>
              </a:buClr>
              <a:buSzPts val="2800"/>
              <a:buNone/>
            </a:pPr>
            <a:r>
              <a:rPr lang="en-US" sz="2800"/>
              <a:t> 	    • TFDA review and regulate guidance</a:t>
            </a:r>
            <a:endParaRPr sz="2800"/>
          </a:p>
          <a:p>
            <a:pPr marL="0" lvl="0" indent="0" algn="l" rtl="0">
              <a:lnSpc>
                <a:spcPct val="120000"/>
              </a:lnSpc>
              <a:spcBef>
                <a:spcPts val="750"/>
              </a:spcBef>
              <a:spcAft>
                <a:spcPts val="0"/>
              </a:spcAft>
              <a:buClr>
                <a:schemeClr val="dk1"/>
              </a:buClr>
              <a:buSzPts val="2800"/>
              <a:buNone/>
            </a:pPr>
            <a:endParaRPr sz="2800"/>
          </a:p>
        </p:txBody>
      </p:sp>
      <p:sp>
        <p:nvSpPr>
          <p:cNvPr id="78" name="Google Shape;78;p13"/>
          <p:cNvSpPr txBox="1">
            <a:spLocks noGrp="1"/>
          </p:cNvSpPr>
          <p:nvPr>
            <p:ph type="title"/>
          </p:nvPr>
        </p:nvSpPr>
        <p:spPr>
          <a:xfrm>
            <a:off x="838200" y="365127"/>
            <a:ext cx="10515600" cy="7878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A96"/>
              </a:buClr>
              <a:buSzPts val="3500"/>
              <a:buFont typeface="Avenir"/>
              <a:buNone/>
            </a:pPr>
            <a:r>
              <a:rPr lang="en-US"/>
              <a:t>Artificial Intelligence in Colonoscopy</a:t>
            </a:r>
            <a:endParaRPr/>
          </a:p>
        </p:txBody>
      </p:sp>
      <p:sp>
        <p:nvSpPr>
          <p:cNvPr id="79" name="Google Shape;79;p13"/>
          <p:cNvSpPr txBox="1">
            <a:spLocks noGrp="1"/>
          </p:cNvSpPr>
          <p:nvPr>
            <p:ph type="body" idx="2"/>
          </p:nvPr>
        </p:nvSpPr>
        <p:spPr>
          <a:xfrm>
            <a:off x="838199" y="1057646"/>
            <a:ext cx="10515600" cy="46755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rgbClr val="595959"/>
              </a:buClr>
              <a:buSzPts val="2400"/>
              <a:buFont typeface="Avenir"/>
              <a:buNone/>
            </a:pPr>
            <a:r>
              <a:rPr lang="en-US" sz="2400"/>
              <a:t>Implement AI/ML in health care</a:t>
            </a:r>
            <a:endParaRPr/>
          </a:p>
        </p:txBody>
      </p:sp>
      <p:pic>
        <p:nvPicPr>
          <p:cNvPr id="4" name="Audio 3">
            <a:hlinkClick r:id="" action="ppaction://media"/>
            <a:extLst>
              <a:ext uri="{FF2B5EF4-FFF2-40B4-BE49-F238E27FC236}">
                <a16:creationId xmlns:a16="http://schemas.microsoft.com/office/drawing/2014/main" id="{4410CAAF-B361-E64B-84CD-962B965368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82"/>
    </mc:Choice>
    <mc:Fallback xmlns="">
      <p:transition spd="slow" advTm="2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0"/>
          <p:cNvSpPr txBox="1">
            <a:spLocks noGrp="1"/>
          </p:cNvSpPr>
          <p:nvPr>
            <p:ph type="title"/>
          </p:nvPr>
        </p:nvSpPr>
        <p:spPr>
          <a:xfrm>
            <a:off x="0" y="218220"/>
            <a:ext cx="12372974"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Up to 26% miss rates for polyps reported</a:t>
            </a:r>
            <a:endParaRPr/>
          </a:p>
        </p:txBody>
      </p:sp>
      <p:pic>
        <p:nvPicPr>
          <p:cNvPr id="337" name="Google Shape;337;p40"/>
          <p:cNvPicPr preferRelativeResize="0"/>
          <p:nvPr/>
        </p:nvPicPr>
        <p:blipFill rotWithShape="1">
          <a:blip r:embed="rId5">
            <a:alphaModFix/>
          </a:blip>
          <a:srcRect l="22244" r="21784"/>
          <a:stretch/>
        </p:blipFill>
        <p:spPr>
          <a:xfrm>
            <a:off x="3728682" y="1358759"/>
            <a:ext cx="5530821" cy="4386476"/>
          </a:xfrm>
          <a:prstGeom prst="rect">
            <a:avLst/>
          </a:prstGeom>
          <a:noFill/>
          <a:ln>
            <a:noFill/>
          </a:ln>
        </p:spPr>
      </p:pic>
      <p:pic>
        <p:nvPicPr>
          <p:cNvPr id="338" name="Google Shape;338;p40" descr="Development of a real-time endoscopic image diagnosis support system using  deep learning technology in colonoscopy | Scientific Reports"/>
          <p:cNvPicPr preferRelativeResize="0"/>
          <p:nvPr/>
        </p:nvPicPr>
        <p:blipFill rotWithShape="1">
          <a:blip r:embed="rId6">
            <a:alphaModFix/>
          </a:blip>
          <a:srcRect l="37338" r="34033" b="67397"/>
          <a:stretch/>
        </p:blipFill>
        <p:spPr>
          <a:xfrm>
            <a:off x="125128" y="1887101"/>
            <a:ext cx="3346855" cy="3329792"/>
          </a:xfrm>
          <a:prstGeom prst="rect">
            <a:avLst/>
          </a:prstGeom>
          <a:noFill/>
          <a:ln>
            <a:noFill/>
          </a:ln>
        </p:spPr>
      </p:pic>
      <p:sp>
        <p:nvSpPr>
          <p:cNvPr id="339" name="Google Shape;339;p40"/>
          <p:cNvSpPr txBox="1"/>
          <p:nvPr/>
        </p:nvSpPr>
        <p:spPr>
          <a:xfrm>
            <a:off x="125128" y="5286786"/>
            <a:ext cx="37153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venir"/>
                <a:ea typeface="Avenir"/>
                <a:cs typeface="Avenir"/>
                <a:sym typeface="Avenir"/>
              </a:rPr>
              <a:t>10-mm sized sessile type</a:t>
            </a:r>
            <a:endParaRPr/>
          </a:p>
        </p:txBody>
      </p:sp>
      <p:sp>
        <p:nvSpPr>
          <p:cNvPr id="340" name="Google Shape;340;p40"/>
          <p:cNvSpPr txBox="1"/>
          <p:nvPr/>
        </p:nvSpPr>
        <p:spPr>
          <a:xfrm>
            <a:off x="8776235" y="2240021"/>
            <a:ext cx="3060834" cy="129470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5A8"/>
              </a:buClr>
              <a:buSzPts val="3200"/>
              <a:buFont typeface="Calibri"/>
              <a:buNone/>
            </a:pPr>
            <a:r>
              <a:rPr lang="en-US" sz="3200" b="1" dirty="0">
                <a:solidFill>
                  <a:srgbClr val="00A5A8"/>
                </a:solidFill>
                <a:latin typeface="Calibri"/>
                <a:ea typeface="Calibri"/>
                <a:cs typeface="Calibri"/>
                <a:sym typeface="Calibri"/>
              </a:rPr>
              <a:t>Detection(</a:t>
            </a:r>
            <a:r>
              <a:rPr lang="en-US" sz="3200" b="1" dirty="0" err="1">
                <a:solidFill>
                  <a:srgbClr val="00A5A8"/>
                </a:solidFill>
                <a:latin typeface="Calibri"/>
                <a:ea typeface="Calibri"/>
                <a:cs typeface="Calibri"/>
                <a:sym typeface="Calibri"/>
              </a:rPr>
              <a:t>CADe</a:t>
            </a:r>
            <a:r>
              <a:rPr lang="en-US" sz="3200" b="1" dirty="0">
                <a:solidFill>
                  <a:srgbClr val="00A5A8"/>
                </a:solidFill>
                <a:latin typeface="Calibri"/>
                <a:ea typeface="Calibri"/>
                <a:cs typeface="Calibri"/>
                <a:sym typeface="Calibri"/>
              </a:rPr>
              <a:t>)</a:t>
            </a:r>
            <a:endParaRPr dirty="0"/>
          </a:p>
          <a:p>
            <a:pPr marL="0" marR="0" lvl="0" indent="0" algn="ctr" rtl="0">
              <a:lnSpc>
                <a:spcPct val="90000"/>
              </a:lnSpc>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polypoid lesions</a:t>
            </a:r>
            <a:endParaRPr sz="2400" b="1" dirty="0">
              <a:solidFill>
                <a:schemeClr val="dk1"/>
              </a:solidFill>
              <a:latin typeface="Calibri"/>
              <a:ea typeface="Calibri"/>
              <a:cs typeface="Calibri"/>
              <a:sym typeface="Calibri"/>
            </a:endParaRPr>
          </a:p>
        </p:txBody>
      </p:sp>
      <p:sp>
        <p:nvSpPr>
          <p:cNvPr id="341" name="Google Shape;341;p40"/>
          <p:cNvSpPr txBox="1"/>
          <p:nvPr/>
        </p:nvSpPr>
        <p:spPr>
          <a:xfrm>
            <a:off x="8776235" y="3391422"/>
            <a:ext cx="3373750" cy="129470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200"/>
              <a:buFont typeface="Calibri"/>
              <a:buNone/>
            </a:pPr>
            <a:r>
              <a:rPr lang="en-US" sz="3200" b="1" dirty="0">
                <a:solidFill>
                  <a:srgbClr val="C00000"/>
                </a:solidFill>
                <a:latin typeface="Calibri"/>
                <a:ea typeface="Calibri"/>
                <a:cs typeface="Calibri"/>
                <a:sym typeface="Calibri"/>
              </a:rPr>
              <a:t>Diagnosis(</a:t>
            </a:r>
            <a:r>
              <a:rPr lang="en-US" sz="3200" b="1" dirty="0" err="1">
                <a:solidFill>
                  <a:srgbClr val="C00000"/>
                </a:solidFill>
                <a:latin typeface="Calibri"/>
                <a:ea typeface="Calibri"/>
                <a:cs typeface="Calibri"/>
                <a:sym typeface="Calibri"/>
              </a:rPr>
              <a:t>CADx</a:t>
            </a:r>
            <a:r>
              <a:rPr lang="en-US" sz="3200" b="1" dirty="0">
                <a:solidFill>
                  <a:srgbClr val="C00000"/>
                </a:solidFill>
                <a:latin typeface="Calibri"/>
                <a:ea typeface="Calibri"/>
                <a:cs typeface="Calibri"/>
                <a:sym typeface="Calibri"/>
              </a:rPr>
              <a:t>)</a:t>
            </a:r>
            <a:endParaRPr dirty="0"/>
          </a:p>
          <a:p>
            <a:pPr marL="0" marR="0" lvl="0" indent="0" algn="l" rtl="0">
              <a:lnSpc>
                <a:spcPct val="90000"/>
              </a:lnSpc>
              <a:spcBef>
                <a:spcPts val="0"/>
              </a:spcBef>
              <a:spcAft>
                <a:spcPts val="0"/>
              </a:spcAft>
              <a:buClr>
                <a:srgbClr val="264A96"/>
              </a:buClr>
              <a:buSzPts val="2400"/>
              <a:buFont typeface="Calibri"/>
              <a:buNone/>
            </a:pPr>
            <a:r>
              <a:rPr lang="en-US" sz="2400" b="1" dirty="0">
                <a:solidFill>
                  <a:srgbClr val="264A96"/>
                </a:solidFill>
                <a:latin typeface="Calibri"/>
                <a:ea typeface="Calibri"/>
                <a:cs typeface="Calibri"/>
                <a:sym typeface="Calibri"/>
              </a:rPr>
              <a:t>Type Polyp or Adenoma</a:t>
            </a:r>
            <a:endParaRPr dirty="0"/>
          </a:p>
          <a:p>
            <a:pPr marL="0" marR="0" lvl="0" indent="0" algn="l" rtl="0">
              <a:lnSpc>
                <a:spcPct val="90000"/>
              </a:lnSpc>
              <a:spcBef>
                <a:spcPts val="0"/>
              </a:spcBef>
              <a:spcAft>
                <a:spcPts val="0"/>
              </a:spcAft>
              <a:buClr>
                <a:srgbClr val="264A96"/>
              </a:buClr>
              <a:buSzPts val="2400"/>
              <a:buFont typeface="Calibri"/>
              <a:buNone/>
            </a:pPr>
            <a:r>
              <a:rPr lang="en-US" sz="2400" b="1" dirty="0">
                <a:solidFill>
                  <a:srgbClr val="264A96"/>
                </a:solidFill>
                <a:latin typeface="Calibri"/>
                <a:ea typeface="Calibri"/>
                <a:cs typeface="Calibri"/>
                <a:sym typeface="Calibri"/>
              </a:rPr>
              <a:t>Size </a:t>
            </a:r>
            <a:endParaRPr sz="2400" b="1" dirty="0">
              <a:solidFill>
                <a:schemeClr val="dk1"/>
              </a:solidFill>
              <a:latin typeface="Calibri"/>
              <a:ea typeface="Calibri"/>
              <a:cs typeface="Calibri"/>
              <a:sym typeface="Calibri"/>
            </a:endParaRPr>
          </a:p>
        </p:txBody>
      </p:sp>
      <p:sp>
        <p:nvSpPr>
          <p:cNvPr id="342" name="Google Shape;342;p40"/>
          <p:cNvSpPr txBox="1"/>
          <p:nvPr/>
        </p:nvSpPr>
        <p:spPr>
          <a:xfrm>
            <a:off x="2740819" y="6488668"/>
            <a:ext cx="61864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https://www.nature.com/articles/s41598-019-50567-5</a:t>
            </a:r>
            <a:endParaRPr/>
          </a:p>
        </p:txBody>
      </p:sp>
      <p:pic>
        <p:nvPicPr>
          <p:cNvPr id="17" name="Audio 16">
            <a:hlinkClick r:id="" action="ppaction://media"/>
            <a:extLst>
              <a:ext uri="{FF2B5EF4-FFF2-40B4-BE49-F238E27FC236}">
                <a16:creationId xmlns:a16="http://schemas.microsoft.com/office/drawing/2014/main" id="{9097E02A-7768-7848-941A-5AE000FF2F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03"/>
    </mc:Choice>
    <mc:Fallback xmlns="">
      <p:transition spd="slow" advTm="2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1"/>
          <p:cNvSpPr txBox="1">
            <a:spLocks noGrp="1"/>
          </p:cNvSpPr>
          <p:nvPr>
            <p:ph type="body" idx="1"/>
          </p:nvPr>
        </p:nvSpPr>
        <p:spPr>
          <a:xfrm>
            <a:off x="838200" y="1556268"/>
            <a:ext cx="10515600" cy="4801670"/>
          </a:xfrm>
          <a:prstGeom prst="rect">
            <a:avLst/>
          </a:prstGeom>
          <a:noFill/>
          <a:ln>
            <a:noFill/>
          </a:ln>
        </p:spPr>
        <p:txBody>
          <a:bodyPr spcFirstLastPara="1" wrap="square" lIns="91425" tIns="45700" rIns="91425" bIns="45700" anchor="t" anchorCtr="0">
            <a:normAutofit fontScale="92500" lnSpcReduction="20000"/>
          </a:bodyPr>
          <a:lstStyle/>
          <a:p>
            <a:pPr marL="171450" lvl="0" indent="-171450" algn="l" rtl="0">
              <a:lnSpc>
                <a:spcPct val="120000"/>
              </a:lnSpc>
              <a:spcBef>
                <a:spcPts val="0"/>
              </a:spcBef>
              <a:spcAft>
                <a:spcPts val="0"/>
              </a:spcAft>
              <a:buClr>
                <a:schemeClr val="dk1"/>
              </a:buClr>
              <a:buSzPct val="100000"/>
              <a:buChar char="•"/>
            </a:pPr>
            <a:r>
              <a:rPr lang="en-US" sz="2800">
                <a:latin typeface="Calibri"/>
                <a:ea typeface="Calibri"/>
                <a:cs typeface="Calibri"/>
                <a:sym typeface="Calibri"/>
              </a:rPr>
              <a:t>Applications for the registration of SaMD for AI/ML technology should include a description of the software </a:t>
            </a:r>
            <a:r>
              <a:rPr lang="en-US" sz="3200" b="1" u="sng">
                <a:latin typeface="Calibri"/>
                <a:ea typeface="Calibri"/>
                <a:cs typeface="Calibri"/>
                <a:sym typeface="Calibri"/>
              </a:rPr>
              <a:t>functionality</a:t>
            </a:r>
            <a:r>
              <a:rPr lang="en-US" sz="2800" b="1">
                <a:solidFill>
                  <a:srgbClr val="C00000"/>
                </a:solidFill>
                <a:latin typeface="Calibri"/>
                <a:ea typeface="Calibri"/>
                <a:cs typeface="Calibri"/>
                <a:sym typeface="Calibri"/>
              </a:rPr>
              <a:t> </a:t>
            </a:r>
            <a:r>
              <a:rPr lang="en-US" sz="2800">
                <a:latin typeface="Calibri"/>
                <a:ea typeface="Calibri"/>
                <a:cs typeface="Calibri"/>
                <a:sym typeface="Calibri"/>
              </a:rPr>
              <a:t>and </a:t>
            </a:r>
            <a:r>
              <a:rPr lang="en-US" sz="3200" b="1" u="sng">
                <a:latin typeface="Calibri"/>
                <a:ea typeface="Calibri"/>
                <a:cs typeface="Calibri"/>
                <a:sym typeface="Calibri"/>
              </a:rPr>
              <a:t>architecture</a:t>
            </a:r>
            <a:r>
              <a:rPr lang="en-US" sz="2800">
                <a:latin typeface="Calibri"/>
                <a:ea typeface="Calibri"/>
                <a:cs typeface="Calibri"/>
                <a:sym typeface="Calibri"/>
              </a:rPr>
              <a:t> and whether the software is designed with an </a:t>
            </a:r>
            <a:r>
              <a:rPr lang="en-US" sz="3600" b="1" u="sng">
                <a:latin typeface="Calibri"/>
                <a:ea typeface="Calibri"/>
                <a:cs typeface="Calibri"/>
                <a:sym typeface="Calibri"/>
              </a:rPr>
              <a:t>adaptive</a:t>
            </a:r>
            <a:r>
              <a:rPr lang="en-US" sz="2800" b="1">
                <a:latin typeface="Calibri"/>
                <a:ea typeface="Calibri"/>
                <a:cs typeface="Calibri"/>
                <a:sym typeface="Calibri"/>
              </a:rPr>
              <a:t> </a:t>
            </a:r>
            <a:r>
              <a:rPr lang="en-US" sz="2800">
                <a:latin typeface="Calibri"/>
                <a:ea typeface="Calibri"/>
                <a:cs typeface="Calibri"/>
                <a:sym typeface="Calibri"/>
              </a:rPr>
              <a:t>or</a:t>
            </a:r>
            <a:r>
              <a:rPr lang="en-US" sz="2800" b="1">
                <a:latin typeface="Calibri"/>
                <a:ea typeface="Calibri"/>
                <a:cs typeface="Calibri"/>
                <a:sym typeface="Calibri"/>
              </a:rPr>
              <a:t> </a:t>
            </a:r>
            <a:r>
              <a:rPr lang="en-US" sz="3200" b="1" u="sng">
                <a:latin typeface="Calibri"/>
                <a:ea typeface="Calibri"/>
                <a:cs typeface="Calibri"/>
                <a:sym typeface="Calibri"/>
              </a:rPr>
              <a:t>locked </a:t>
            </a:r>
            <a:r>
              <a:rPr lang="en-US" sz="2800"/>
              <a:t>algorithm. based on the product’s intended use, effectiveness, indications, contraindications, and limitations.</a:t>
            </a:r>
            <a:endParaRPr/>
          </a:p>
          <a:p>
            <a:pPr marL="171450" lvl="0" indent="-171450" algn="l" rtl="0">
              <a:lnSpc>
                <a:spcPct val="120000"/>
              </a:lnSpc>
              <a:spcBef>
                <a:spcPts val="750"/>
              </a:spcBef>
              <a:spcAft>
                <a:spcPts val="0"/>
              </a:spcAft>
              <a:buClr>
                <a:schemeClr val="dk1"/>
              </a:buClr>
              <a:buSzPct val="100000"/>
              <a:buChar char="•"/>
            </a:pPr>
            <a:r>
              <a:rPr lang="en-US" sz="2800"/>
              <a:t>The medical device firms should provide target functional values. </a:t>
            </a:r>
            <a:endParaRPr/>
          </a:p>
          <a:p>
            <a:pPr marL="514350" lvl="1" indent="-171450" algn="l" rtl="0">
              <a:lnSpc>
                <a:spcPct val="120000"/>
              </a:lnSpc>
              <a:spcBef>
                <a:spcPts val="375"/>
              </a:spcBef>
              <a:spcAft>
                <a:spcPts val="0"/>
              </a:spcAft>
              <a:buClr>
                <a:srgbClr val="000000"/>
              </a:buClr>
              <a:buSzPct val="100000"/>
              <a:buChar char="•"/>
            </a:pPr>
            <a:r>
              <a:rPr lang="en-US" sz="2800" b="0" i="0" u="none" strike="noStrike">
                <a:solidFill>
                  <a:srgbClr val="000000"/>
                </a:solidFill>
                <a:latin typeface="Times New Roman"/>
                <a:ea typeface="Times New Roman"/>
                <a:cs typeface="Times New Roman"/>
                <a:sym typeface="Times New Roman"/>
              </a:rPr>
              <a:t>detection rate</a:t>
            </a:r>
            <a:endParaRPr/>
          </a:p>
          <a:p>
            <a:pPr marL="514350" lvl="1" indent="-171450" algn="l" rtl="0">
              <a:lnSpc>
                <a:spcPct val="120000"/>
              </a:lnSpc>
              <a:spcBef>
                <a:spcPts val="375"/>
              </a:spcBef>
              <a:spcAft>
                <a:spcPts val="0"/>
              </a:spcAft>
              <a:buClr>
                <a:srgbClr val="000000"/>
              </a:buClr>
              <a:buSzPct val="100000"/>
              <a:buChar char="•"/>
            </a:pPr>
            <a:r>
              <a:rPr lang="en-US" sz="2800" b="0" i="0" u="none" strike="noStrike">
                <a:solidFill>
                  <a:srgbClr val="000000"/>
                </a:solidFill>
                <a:latin typeface="Times New Roman"/>
                <a:ea typeface="Times New Roman"/>
                <a:cs typeface="Times New Roman"/>
                <a:sym typeface="Times New Roman"/>
              </a:rPr>
              <a:t>false-positive rate</a:t>
            </a:r>
            <a:endParaRPr/>
          </a:p>
          <a:p>
            <a:pPr marL="514350" lvl="1" indent="-171450" algn="l" rtl="0">
              <a:lnSpc>
                <a:spcPct val="120000"/>
              </a:lnSpc>
              <a:spcBef>
                <a:spcPts val="375"/>
              </a:spcBef>
              <a:spcAft>
                <a:spcPts val="0"/>
              </a:spcAft>
              <a:buClr>
                <a:srgbClr val="000000"/>
              </a:buClr>
              <a:buSzPct val="100000"/>
              <a:buChar char="•"/>
            </a:pPr>
            <a:r>
              <a:rPr lang="en-US" sz="2800" b="0" i="0" u="none" strike="noStrike">
                <a:solidFill>
                  <a:srgbClr val="000000"/>
                </a:solidFill>
                <a:latin typeface="Times New Roman"/>
                <a:ea typeface="Times New Roman"/>
                <a:cs typeface="Times New Roman"/>
                <a:sym typeface="Times New Roman"/>
              </a:rPr>
              <a:t>false-negative rate</a:t>
            </a:r>
            <a:endParaRPr/>
          </a:p>
          <a:p>
            <a:pPr marL="514350" lvl="1" indent="-171450" algn="l" rtl="0">
              <a:lnSpc>
                <a:spcPct val="120000"/>
              </a:lnSpc>
              <a:spcBef>
                <a:spcPts val="375"/>
              </a:spcBef>
              <a:spcAft>
                <a:spcPts val="0"/>
              </a:spcAft>
              <a:buClr>
                <a:srgbClr val="000000"/>
              </a:buClr>
              <a:buSzPct val="100000"/>
              <a:buChar char="•"/>
            </a:pPr>
            <a:r>
              <a:rPr lang="en-US" sz="2800" b="0" i="0" u="none" strike="noStrike">
                <a:solidFill>
                  <a:srgbClr val="000000"/>
                </a:solidFill>
                <a:latin typeface="Times New Roman"/>
                <a:ea typeface="Times New Roman"/>
                <a:cs typeface="Times New Roman"/>
                <a:sym typeface="Times New Roman"/>
              </a:rPr>
              <a:t>testing time, and other necessary factors </a:t>
            </a:r>
            <a:endParaRPr sz="2800"/>
          </a:p>
        </p:txBody>
      </p:sp>
      <p:sp>
        <p:nvSpPr>
          <p:cNvPr id="348" name="Google Shape;348;p41"/>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Software Overview and Algorithm Framework</a:t>
            </a:r>
            <a:endParaRPr/>
          </a:p>
        </p:txBody>
      </p:sp>
      <p:pic>
        <p:nvPicPr>
          <p:cNvPr id="349" name="Google Shape;349;p41" descr="False positive and false negative coronavirus test results explained |  TheHill"/>
          <p:cNvPicPr preferRelativeResize="0"/>
          <p:nvPr/>
        </p:nvPicPr>
        <p:blipFill rotWithShape="1">
          <a:blip r:embed="rId5">
            <a:alphaModFix/>
          </a:blip>
          <a:srcRect/>
          <a:stretch/>
        </p:blipFill>
        <p:spPr>
          <a:xfrm>
            <a:off x="8686004" y="3487215"/>
            <a:ext cx="3606009" cy="3429001"/>
          </a:xfrm>
          <a:prstGeom prst="rect">
            <a:avLst/>
          </a:prstGeom>
          <a:noFill/>
          <a:ln>
            <a:noFill/>
          </a:ln>
        </p:spPr>
      </p:pic>
      <p:sp>
        <p:nvSpPr>
          <p:cNvPr id="350" name="Google Shape;350;p41"/>
          <p:cNvSpPr txBox="1"/>
          <p:nvPr/>
        </p:nvSpPr>
        <p:spPr>
          <a:xfrm>
            <a:off x="7625615" y="1290504"/>
            <a:ext cx="61457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SaMD: Software as medical device</a:t>
            </a:r>
            <a:endParaRPr sz="1800">
              <a:solidFill>
                <a:schemeClr val="dk1"/>
              </a:solidFill>
              <a:latin typeface="Avenir"/>
              <a:ea typeface="Avenir"/>
              <a:cs typeface="Avenir"/>
              <a:sym typeface="Avenir"/>
            </a:endParaRPr>
          </a:p>
        </p:txBody>
      </p:sp>
      <p:pic>
        <p:nvPicPr>
          <p:cNvPr id="9" name="Audio 8">
            <a:hlinkClick r:id="" action="ppaction://media"/>
            <a:extLst>
              <a:ext uri="{FF2B5EF4-FFF2-40B4-BE49-F238E27FC236}">
                <a16:creationId xmlns:a16="http://schemas.microsoft.com/office/drawing/2014/main" id="{08F93BCA-49E6-5446-AABA-64636A754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47"/>
    </mc:Choice>
    <mc:Fallback xmlns="">
      <p:transition spd="slow" advTm="3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2"/>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sz="4000"/>
              <a:t>CADe </a:t>
            </a:r>
            <a:r>
              <a:rPr lang="en-US" sz="4000">
                <a:solidFill>
                  <a:schemeClr val="dk1"/>
                </a:solidFill>
              </a:rPr>
              <a:t>VS</a:t>
            </a:r>
            <a:r>
              <a:rPr lang="en-US" sz="4000">
                <a:solidFill>
                  <a:srgbClr val="00A5A8"/>
                </a:solidFill>
              </a:rPr>
              <a:t> </a:t>
            </a:r>
            <a:r>
              <a:rPr lang="en-US" sz="4000">
                <a:solidFill>
                  <a:srgbClr val="C00000"/>
                </a:solidFill>
              </a:rPr>
              <a:t>CADx</a:t>
            </a:r>
            <a:endParaRPr/>
          </a:p>
        </p:txBody>
      </p:sp>
      <p:sp>
        <p:nvSpPr>
          <p:cNvPr id="356" name="Google Shape;356;p42"/>
          <p:cNvSpPr txBox="1"/>
          <p:nvPr/>
        </p:nvSpPr>
        <p:spPr>
          <a:xfrm>
            <a:off x="838200" y="1482784"/>
            <a:ext cx="10211853" cy="26978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4A96"/>
              </a:buClr>
              <a:buSzPts val="3600"/>
              <a:buFont typeface="Calibri"/>
              <a:buNone/>
            </a:pPr>
            <a:r>
              <a:rPr lang="en-US" sz="3600" b="1">
                <a:solidFill>
                  <a:srgbClr val="264A96"/>
                </a:solidFill>
                <a:latin typeface="Calibri"/>
                <a:ea typeface="Calibri"/>
                <a:cs typeface="Calibri"/>
                <a:sym typeface="Calibri"/>
              </a:rPr>
              <a:t>Detection(CADe)</a:t>
            </a:r>
            <a:r>
              <a:rPr lang="en-US" sz="3600" b="1">
                <a:solidFill>
                  <a:schemeClr val="dk1"/>
                </a:solidFill>
                <a:latin typeface="Calibri"/>
                <a:ea typeface="Calibri"/>
                <a:cs typeface="Calibri"/>
                <a:sym typeface="Calibri"/>
              </a:rPr>
              <a:t>-</a:t>
            </a:r>
            <a:r>
              <a:rPr lang="en-US" sz="3600" b="1">
                <a:solidFill>
                  <a:srgbClr val="264A96"/>
                </a:solidFill>
                <a:latin typeface="Calibri"/>
                <a:ea typeface="Calibri"/>
                <a:cs typeface="Calibri"/>
                <a:sym typeface="Calibri"/>
              </a:rPr>
              <a:t> </a:t>
            </a:r>
            <a:r>
              <a:rPr lang="en-US" sz="3600" b="1">
                <a:solidFill>
                  <a:schemeClr val="dk1"/>
                </a:solidFill>
                <a:latin typeface="Calibri"/>
                <a:ea typeface="Calibri"/>
                <a:cs typeface="Calibri"/>
                <a:sym typeface="Calibri"/>
              </a:rPr>
              <a:t>Class II</a:t>
            </a:r>
            <a:endParaRPr/>
          </a:p>
          <a:p>
            <a:pPr marL="0" marR="0" lvl="0" indent="0" algn="just" rtl="0">
              <a:lnSpc>
                <a:spcPct val="90000"/>
              </a:lnSpc>
              <a:spcBef>
                <a:spcPts val="0"/>
              </a:spcBef>
              <a:spcAft>
                <a:spcPts val="0"/>
              </a:spcAft>
              <a:buClr>
                <a:srgbClr val="000000"/>
              </a:buClr>
              <a:buSzPts val="2800"/>
              <a:buFont typeface="Times New Roman"/>
              <a:buNone/>
            </a:pPr>
            <a:r>
              <a:rPr lang="en-US" sz="2800" b="0" i="0" u="none" strike="noStrike">
                <a:solidFill>
                  <a:srgbClr val="000000"/>
                </a:solidFill>
                <a:latin typeface="Times New Roman"/>
                <a:ea typeface="Times New Roman"/>
                <a:cs typeface="Times New Roman"/>
                <a:sym typeface="Times New Roman"/>
              </a:rPr>
              <a:t>It can </a:t>
            </a:r>
            <a:r>
              <a:rPr lang="en-US" sz="3200" b="1" i="0" u="sng" strike="noStrike">
                <a:solidFill>
                  <a:srgbClr val="000000"/>
                </a:solidFill>
                <a:latin typeface="Times New Roman"/>
                <a:ea typeface="Times New Roman"/>
                <a:cs typeface="Times New Roman"/>
                <a:sym typeface="Times New Roman"/>
              </a:rPr>
              <a:t>automatically </a:t>
            </a:r>
            <a:r>
              <a:rPr lang="en-US" sz="3200" b="1" u="sng">
                <a:solidFill>
                  <a:srgbClr val="000000"/>
                </a:solidFill>
                <a:latin typeface="Times New Roman"/>
                <a:ea typeface="Times New Roman"/>
                <a:cs typeface="Times New Roman"/>
                <a:sym typeface="Times New Roman"/>
              </a:rPr>
              <a:t>extract suspicious lesions </a:t>
            </a:r>
            <a:r>
              <a:rPr lang="en-US" sz="2800" b="0" i="0" u="none" strike="noStrike">
                <a:solidFill>
                  <a:srgbClr val="000000"/>
                </a:solidFill>
                <a:latin typeface="Times New Roman"/>
                <a:ea typeface="Times New Roman"/>
                <a:cs typeface="Times New Roman"/>
                <a:sym typeface="Times New Roman"/>
              </a:rPr>
              <a:t>from images, </a:t>
            </a:r>
            <a:r>
              <a:rPr lang="en-US" sz="3200" b="1" i="0" u="sng" strike="noStrike">
                <a:solidFill>
                  <a:srgbClr val="000000"/>
                </a:solidFill>
                <a:highlight>
                  <a:srgbClr val="FFFF00"/>
                </a:highlight>
                <a:latin typeface="Times New Roman"/>
                <a:ea typeface="Times New Roman"/>
                <a:cs typeface="Times New Roman"/>
                <a:sym typeface="Times New Roman"/>
              </a:rPr>
              <a:t>mark </a:t>
            </a:r>
            <a:r>
              <a:rPr lang="en-US" sz="3200" b="1" i="0" u="sng" strike="noStrike">
                <a:solidFill>
                  <a:srgbClr val="000000"/>
                </a:solidFill>
                <a:latin typeface="Times New Roman"/>
                <a:ea typeface="Times New Roman"/>
                <a:cs typeface="Times New Roman"/>
                <a:sym typeface="Times New Roman"/>
              </a:rPr>
              <a:t>their location </a:t>
            </a:r>
            <a:r>
              <a:rPr lang="en-US" sz="2800" b="0" i="0" u="none" strike="noStrike">
                <a:solidFill>
                  <a:srgbClr val="000000"/>
                </a:solidFill>
                <a:latin typeface="Times New Roman"/>
                <a:ea typeface="Times New Roman"/>
                <a:cs typeface="Times New Roman"/>
                <a:sym typeface="Times New Roman"/>
              </a:rPr>
              <a:t>by using AI/ML technology, analyze medical images and other medical test results to aid in the detection of lesions or abnormal values.</a:t>
            </a:r>
            <a:endParaRPr sz="2800" b="1">
              <a:solidFill>
                <a:srgbClr val="00A5A8"/>
              </a:solidFill>
              <a:latin typeface="Calibri"/>
              <a:ea typeface="Calibri"/>
              <a:cs typeface="Calibri"/>
              <a:sym typeface="Calibri"/>
            </a:endParaRPr>
          </a:p>
        </p:txBody>
      </p:sp>
      <p:sp>
        <p:nvSpPr>
          <p:cNvPr id="357" name="Google Shape;357;p42"/>
          <p:cNvSpPr txBox="1"/>
          <p:nvPr/>
        </p:nvSpPr>
        <p:spPr>
          <a:xfrm>
            <a:off x="838200" y="4180635"/>
            <a:ext cx="10211853" cy="23122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600"/>
              <a:buFont typeface="Calibri"/>
              <a:buNone/>
            </a:pPr>
            <a:r>
              <a:rPr lang="en-US" sz="3600" b="1">
                <a:solidFill>
                  <a:srgbClr val="C00000"/>
                </a:solidFill>
                <a:latin typeface="Calibri"/>
                <a:ea typeface="Calibri"/>
                <a:cs typeface="Calibri"/>
                <a:sym typeface="Calibri"/>
              </a:rPr>
              <a:t>Diagnosis(CADx)</a:t>
            </a:r>
            <a:r>
              <a:rPr lang="en-US" sz="3600" b="1">
                <a:solidFill>
                  <a:schemeClr val="dk1"/>
                </a:solidFill>
                <a:latin typeface="Calibri"/>
                <a:ea typeface="Calibri"/>
                <a:cs typeface="Calibri"/>
                <a:sym typeface="Calibri"/>
              </a:rPr>
              <a:t>-</a:t>
            </a:r>
            <a:r>
              <a:rPr lang="en-US" sz="3600" b="1">
                <a:solidFill>
                  <a:srgbClr val="C00000"/>
                </a:solidFill>
                <a:latin typeface="Calibri"/>
                <a:ea typeface="Calibri"/>
                <a:cs typeface="Calibri"/>
                <a:sym typeface="Calibri"/>
              </a:rPr>
              <a:t> </a:t>
            </a:r>
            <a:r>
              <a:rPr lang="en-US" sz="3600" b="1">
                <a:solidFill>
                  <a:schemeClr val="dk1"/>
                </a:solidFill>
                <a:latin typeface="Calibri"/>
                <a:ea typeface="Calibri"/>
                <a:cs typeface="Calibri"/>
                <a:sym typeface="Calibri"/>
              </a:rPr>
              <a:t>Class II/ Class III</a:t>
            </a:r>
            <a:endParaRPr/>
          </a:p>
          <a:p>
            <a:pPr marL="0" marR="0" lvl="0" indent="0" algn="just" rtl="0">
              <a:lnSpc>
                <a:spcPct val="90000"/>
              </a:lnSpc>
              <a:spcBef>
                <a:spcPts val="0"/>
              </a:spcBef>
              <a:spcAft>
                <a:spcPts val="0"/>
              </a:spcAft>
              <a:buClr>
                <a:srgbClr val="000000"/>
              </a:buClr>
              <a:buSzPts val="2800"/>
              <a:buFont typeface="Times New Roman"/>
              <a:buNone/>
            </a:pPr>
            <a:r>
              <a:rPr lang="en-US" sz="2800" b="0" i="0" u="none" strike="noStrike">
                <a:solidFill>
                  <a:srgbClr val="000000"/>
                </a:solidFill>
                <a:latin typeface="Times New Roman"/>
                <a:ea typeface="Times New Roman"/>
                <a:cs typeface="Times New Roman"/>
                <a:sym typeface="Times New Roman"/>
              </a:rPr>
              <a:t>It can </a:t>
            </a:r>
            <a:r>
              <a:rPr lang="en-US" sz="3200" b="1" i="0" u="sng" strike="noStrike">
                <a:solidFill>
                  <a:srgbClr val="000000"/>
                </a:solidFill>
                <a:latin typeface="Times New Roman"/>
                <a:ea typeface="Times New Roman"/>
                <a:cs typeface="Times New Roman"/>
                <a:sym typeface="Times New Roman"/>
              </a:rPr>
              <a:t>automatically </a:t>
            </a:r>
            <a:r>
              <a:rPr lang="en-US" sz="3200" b="1" u="sng">
                <a:solidFill>
                  <a:srgbClr val="000000"/>
                </a:solidFill>
                <a:latin typeface="Times New Roman"/>
                <a:ea typeface="Times New Roman"/>
                <a:cs typeface="Times New Roman"/>
                <a:sym typeface="Times New Roman"/>
              </a:rPr>
              <a:t>extract suspicious lesions </a:t>
            </a:r>
            <a:r>
              <a:rPr lang="en-US" sz="2800" b="0" i="0" u="none" strike="noStrike">
                <a:solidFill>
                  <a:srgbClr val="000000"/>
                </a:solidFill>
                <a:latin typeface="Times New Roman"/>
                <a:ea typeface="Times New Roman"/>
                <a:cs typeface="Times New Roman"/>
                <a:sym typeface="Times New Roman"/>
              </a:rPr>
              <a:t>from images and present their </a:t>
            </a:r>
            <a:r>
              <a:rPr lang="en-US" sz="2800" b="0">
                <a:solidFill>
                  <a:srgbClr val="000000"/>
                </a:solidFill>
                <a:latin typeface="Times New Roman"/>
                <a:ea typeface="Times New Roman"/>
                <a:cs typeface="Times New Roman"/>
                <a:sym typeface="Times New Roman"/>
              </a:rPr>
              <a:t>values or shapes as </a:t>
            </a:r>
            <a:r>
              <a:rPr lang="en-US" sz="3200" b="1" u="sng">
                <a:solidFill>
                  <a:srgbClr val="000000"/>
                </a:solidFill>
                <a:latin typeface="Times New Roman"/>
                <a:ea typeface="Times New Roman"/>
                <a:cs typeface="Times New Roman"/>
                <a:sym typeface="Times New Roman"/>
              </a:rPr>
              <a:t>quantitative data</a:t>
            </a:r>
            <a:r>
              <a:rPr lang="en-US" sz="3200" b="1">
                <a:solidFill>
                  <a:srgbClr val="000000"/>
                </a:solidFill>
                <a:latin typeface="Times New Roman"/>
                <a:ea typeface="Times New Roman"/>
                <a:cs typeface="Times New Roman"/>
                <a:sym typeface="Times New Roman"/>
              </a:rPr>
              <a:t> </a:t>
            </a:r>
            <a:r>
              <a:rPr lang="en-US" sz="2800" b="0">
                <a:solidFill>
                  <a:srgbClr val="000000"/>
                </a:solidFill>
                <a:latin typeface="Times New Roman"/>
                <a:ea typeface="Times New Roman"/>
                <a:cs typeface="Times New Roman"/>
                <a:sym typeface="Times New Roman"/>
              </a:rPr>
              <a:t>through AI/ML techniques, providing diagnostic options and risk assessment results. </a:t>
            </a:r>
            <a:endParaRPr sz="2800" b="0">
              <a:solidFill>
                <a:srgbClr val="000000"/>
              </a:solidFill>
              <a:latin typeface="Times New Roman"/>
              <a:ea typeface="Times New Roman"/>
              <a:cs typeface="Times New Roman"/>
              <a:sym typeface="Times New Roman"/>
            </a:endParaRPr>
          </a:p>
        </p:txBody>
      </p:sp>
      <p:sp>
        <p:nvSpPr>
          <p:cNvPr id="358" name="Google Shape;358;p42"/>
          <p:cNvSpPr txBox="1"/>
          <p:nvPr/>
        </p:nvSpPr>
        <p:spPr>
          <a:xfrm>
            <a:off x="8739050" y="473872"/>
            <a:ext cx="3262450" cy="1077218"/>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 </a:t>
            </a:r>
            <a:r>
              <a:rPr lang="en-US" sz="3200" b="1">
                <a:solidFill>
                  <a:schemeClr val="dk1"/>
                </a:solidFill>
                <a:latin typeface="Calibri"/>
                <a:ea typeface="Calibri"/>
                <a:cs typeface="Calibri"/>
                <a:sym typeface="Calibri"/>
              </a:rPr>
              <a:t>Adaptive/locked algorithm</a:t>
            </a:r>
            <a:endParaRPr/>
          </a:p>
        </p:txBody>
      </p:sp>
      <p:pic>
        <p:nvPicPr>
          <p:cNvPr id="8" name="Audio 7">
            <a:hlinkClick r:id="" action="ppaction://media"/>
            <a:extLst>
              <a:ext uri="{FF2B5EF4-FFF2-40B4-BE49-F238E27FC236}">
                <a16:creationId xmlns:a16="http://schemas.microsoft.com/office/drawing/2014/main" id="{40EA768A-BE87-6640-829C-079415A93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3"/>
    </mc:Choice>
    <mc:Fallback xmlns="">
      <p:transition spd="slow" advTm="3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3" descr="Schematic representation of typical CAD system. | Download Scientific  Diagram"/>
          <p:cNvPicPr preferRelativeResize="0"/>
          <p:nvPr/>
        </p:nvPicPr>
        <p:blipFill rotWithShape="1">
          <a:blip r:embed="rId5">
            <a:alphaModFix/>
          </a:blip>
          <a:srcRect/>
          <a:stretch/>
        </p:blipFill>
        <p:spPr>
          <a:xfrm>
            <a:off x="47648" y="0"/>
            <a:ext cx="3599473" cy="6364287"/>
          </a:xfrm>
          <a:prstGeom prst="rect">
            <a:avLst/>
          </a:prstGeom>
          <a:solidFill>
            <a:srgbClr val="FFFFFF"/>
          </a:solidFill>
          <a:ln>
            <a:noFill/>
          </a:ln>
        </p:spPr>
      </p:pic>
      <p:sp>
        <p:nvSpPr>
          <p:cNvPr id="364" name="Google Shape;364;p43"/>
          <p:cNvSpPr txBox="1">
            <a:spLocks noGrp="1"/>
          </p:cNvSpPr>
          <p:nvPr>
            <p:ph type="title"/>
          </p:nvPr>
        </p:nvSpPr>
        <p:spPr>
          <a:xfrm>
            <a:off x="5659654" y="365127"/>
            <a:ext cx="5694145"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i="0" u="none" strike="noStrike"/>
              <a:t>Schematic representation</a:t>
            </a:r>
            <a:br>
              <a:rPr lang="en-US" i="0" u="none" strike="noStrike"/>
            </a:br>
            <a:r>
              <a:rPr lang="en-US" i="0" u="none" strike="noStrike"/>
              <a:t> of typical CAD system</a:t>
            </a:r>
            <a:endParaRPr/>
          </a:p>
        </p:txBody>
      </p:sp>
      <p:sp>
        <p:nvSpPr>
          <p:cNvPr id="365" name="Google Shape;365;p43"/>
          <p:cNvSpPr txBox="1"/>
          <p:nvPr/>
        </p:nvSpPr>
        <p:spPr>
          <a:xfrm>
            <a:off x="206142" y="6402787"/>
            <a:ext cx="108693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rgbClr val="212121"/>
                </a:solidFill>
                <a:latin typeface="Arial"/>
                <a:ea typeface="Arial"/>
                <a:cs typeface="Arial"/>
                <a:sym typeface="Arial"/>
              </a:rPr>
              <a:t>Kimori Y. Mathematical morphology-based approach to the enhancement of morphological features in medical images. J Clin Bioinforma. 2011 Dec 16;1:33. doi: 10.1186/2043-9113-1-33. PMID: 22177340; PMCID: PMC3275547.</a:t>
            </a:r>
            <a:endParaRPr sz="1400">
              <a:solidFill>
                <a:schemeClr val="dk1"/>
              </a:solidFill>
              <a:latin typeface="Avenir"/>
              <a:ea typeface="Avenir"/>
              <a:cs typeface="Avenir"/>
              <a:sym typeface="Avenir"/>
            </a:endParaRPr>
          </a:p>
        </p:txBody>
      </p:sp>
      <p:sp>
        <p:nvSpPr>
          <p:cNvPr id="366" name="Google Shape;366;p43"/>
          <p:cNvSpPr txBox="1"/>
          <p:nvPr/>
        </p:nvSpPr>
        <p:spPr>
          <a:xfrm>
            <a:off x="6412024" y="2413574"/>
            <a:ext cx="3060834" cy="1015426"/>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5A8"/>
              </a:buClr>
              <a:buSzPts val="3200"/>
              <a:buFont typeface="Calibri"/>
              <a:buNone/>
            </a:pPr>
            <a:r>
              <a:rPr lang="en-US" sz="3200" b="1">
                <a:solidFill>
                  <a:srgbClr val="00A5A8"/>
                </a:solidFill>
                <a:latin typeface="Calibri"/>
                <a:ea typeface="Calibri"/>
                <a:cs typeface="Calibri"/>
                <a:sym typeface="Calibri"/>
              </a:rPr>
              <a:t>Detection(CADe)</a:t>
            </a:r>
            <a:endParaRPr/>
          </a:p>
        </p:txBody>
      </p:sp>
      <p:sp>
        <p:nvSpPr>
          <p:cNvPr id="367" name="Google Shape;367;p43"/>
          <p:cNvSpPr txBox="1"/>
          <p:nvPr/>
        </p:nvSpPr>
        <p:spPr>
          <a:xfrm>
            <a:off x="6412024" y="3900466"/>
            <a:ext cx="3060834" cy="1015427"/>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200"/>
              <a:buFont typeface="Calibri"/>
              <a:buNone/>
            </a:pPr>
            <a:r>
              <a:rPr lang="en-US" sz="3200" b="1">
                <a:solidFill>
                  <a:srgbClr val="C00000"/>
                </a:solidFill>
                <a:latin typeface="Calibri"/>
                <a:ea typeface="Calibri"/>
                <a:cs typeface="Calibri"/>
                <a:sym typeface="Calibri"/>
              </a:rPr>
              <a:t>Diagnosis(CADx)</a:t>
            </a:r>
            <a:endParaRPr/>
          </a:p>
        </p:txBody>
      </p:sp>
      <p:sp>
        <p:nvSpPr>
          <p:cNvPr id="368" name="Google Shape;368;p43"/>
          <p:cNvSpPr/>
          <p:nvPr/>
        </p:nvSpPr>
        <p:spPr>
          <a:xfrm>
            <a:off x="5854812" y="2921287"/>
            <a:ext cx="423862" cy="285750"/>
          </a:xfrm>
          <a:prstGeom prst="rightArrow">
            <a:avLst>
              <a:gd name="adj1" fmla="val 50000"/>
              <a:gd name="adj2" fmla="val 50000"/>
            </a:avLst>
          </a:prstGeom>
          <a:solidFill>
            <a:srgbClr val="00A5A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69" name="Google Shape;369;p43"/>
          <p:cNvSpPr txBox="1"/>
          <p:nvPr/>
        </p:nvSpPr>
        <p:spPr>
          <a:xfrm>
            <a:off x="4314116" y="2775147"/>
            <a:ext cx="1455216" cy="635943"/>
          </a:xfrm>
          <a:prstGeom prst="rect">
            <a:avLst/>
          </a:prstGeom>
          <a:noFill/>
          <a:ln>
            <a:noFill/>
          </a:ln>
        </p:spPr>
        <p:txBody>
          <a:bodyPr spcFirstLastPara="1" wrap="square" lIns="91425" tIns="45700" rIns="91425" bIns="45700" anchor="t" anchorCtr="0">
            <a:spAutoFit/>
          </a:bodyPr>
          <a:lstStyle/>
          <a:p>
            <a:pPr marL="0" marR="0" lvl="0" indent="0" algn="ctr" rtl="0">
              <a:lnSpc>
                <a:spcPct val="71428"/>
              </a:lnSpc>
              <a:spcBef>
                <a:spcPts val="0"/>
              </a:spcBef>
              <a:spcAft>
                <a:spcPts val="0"/>
              </a:spcAft>
              <a:buNone/>
            </a:pPr>
            <a:r>
              <a:rPr lang="en-US" sz="2800" b="1">
                <a:solidFill>
                  <a:schemeClr val="dk1"/>
                </a:solidFill>
                <a:latin typeface="Avenir"/>
                <a:ea typeface="Avenir"/>
                <a:cs typeface="Avenir"/>
                <a:sym typeface="Avenir"/>
              </a:rPr>
              <a:t>Medical image</a:t>
            </a:r>
            <a:endParaRPr sz="2800" b="1">
              <a:solidFill>
                <a:schemeClr val="dk1"/>
              </a:solidFill>
              <a:latin typeface="Avenir"/>
              <a:ea typeface="Avenir"/>
              <a:cs typeface="Avenir"/>
              <a:sym typeface="Avenir"/>
            </a:endParaRPr>
          </a:p>
        </p:txBody>
      </p:sp>
      <p:sp>
        <p:nvSpPr>
          <p:cNvPr id="370" name="Google Shape;370;p43"/>
          <p:cNvSpPr/>
          <p:nvPr/>
        </p:nvSpPr>
        <p:spPr>
          <a:xfrm>
            <a:off x="9667471" y="2865207"/>
            <a:ext cx="423862" cy="285750"/>
          </a:xfrm>
          <a:prstGeom prst="rightArrow">
            <a:avLst>
              <a:gd name="adj1" fmla="val 50000"/>
              <a:gd name="adj2" fmla="val 50000"/>
            </a:avLst>
          </a:prstGeom>
          <a:solidFill>
            <a:srgbClr val="00A5A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71" name="Google Shape;371;p43"/>
          <p:cNvSpPr txBox="1"/>
          <p:nvPr/>
        </p:nvSpPr>
        <p:spPr>
          <a:xfrm>
            <a:off x="10285945" y="2775147"/>
            <a:ext cx="170351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dk1"/>
                </a:solidFill>
                <a:latin typeface="Avenir"/>
                <a:ea typeface="Avenir"/>
                <a:cs typeface="Avenir"/>
                <a:sym typeface="Avenir"/>
              </a:rPr>
              <a:t>Locationof</a:t>
            </a:r>
            <a:r>
              <a:rPr lang="en-US" sz="2800" b="1" dirty="0">
                <a:solidFill>
                  <a:schemeClr val="dk1"/>
                </a:solidFill>
                <a:latin typeface="Avenir"/>
                <a:ea typeface="Avenir"/>
                <a:cs typeface="Avenir"/>
                <a:sym typeface="Avenir"/>
              </a:rPr>
              <a:t> lesion</a:t>
            </a:r>
            <a:endParaRPr sz="2800" b="1" dirty="0">
              <a:solidFill>
                <a:schemeClr val="dk1"/>
              </a:solidFill>
              <a:latin typeface="Avenir"/>
              <a:ea typeface="Avenir"/>
              <a:cs typeface="Avenir"/>
              <a:sym typeface="Avenir"/>
            </a:endParaRPr>
          </a:p>
        </p:txBody>
      </p:sp>
      <p:sp>
        <p:nvSpPr>
          <p:cNvPr id="372" name="Google Shape;372;p43"/>
          <p:cNvSpPr/>
          <p:nvPr/>
        </p:nvSpPr>
        <p:spPr>
          <a:xfrm>
            <a:off x="5854812" y="4349395"/>
            <a:ext cx="423862" cy="28575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73" name="Google Shape;373;p43"/>
          <p:cNvSpPr/>
          <p:nvPr/>
        </p:nvSpPr>
        <p:spPr>
          <a:xfrm>
            <a:off x="9667471" y="4293315"/>
            <a:ext cx="423862" cy="28575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74" name="Google Shape;374;p43"/>
          <p:cNvSpPr txBox="1"/>
          <p:nvPr/>
        </p:nvSpPr>
        <p:spPr>
          <a:xfrm>
            <a:off x="3841734" y="4197700"/>
            <a:ext cx="1946403"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Avenir"/>
                <a:ea typeface="Avenir"/>
                <a:cs typeface="Avenir"/>
                <a:sym typeface="Avenir"/>
              </a:rPr>
              <a:t>Location of lesion</a:t>
            </a:r>
            <a:endParaRPr sz="2800" b="1" dirty="0">
              <a:solidFill>
                <a:schemeClr val="dk1"/>
              </a:solidFill>
              <a:latin typeface="Avenir"/>
              <a:ea typeface="Avenir"/>
              <a:cs typeface="Avenir"/>
              <a:sym typeface="Avenir"/>
            </a:endParaRPr>
          </a:p>
        </p:txBody>
      </p:sp>
      <p:sp>
        <p:nvSpPr>
          <p:cNvPr id="375" name="Google Shape;375;p43"/>
          <p:cNvSpPr txBox="1"/>
          <p:nvPr/>
        </p:nvSpPr>
        <p:spPr>
          <a:xfrm>
            <a:off x="10037646" y="4202397"/>
            <a:ext cx="2200115" cy="1010044"/>
          </a:xfrm>
          <a:prstGeom prst="rect">
            <a:avLst/>
          </a:prstGeom>
          <a:noFill/>
          <a:ln>
            <a:noFill/>
          </a:ln>
        </p:spPr>
        <p:txBody>
          <a:bodyPr spcFirstLastPara="1" wrap="square" lIns="91425" tIns="45700" rIns="91425" bIns="45700" anchor="t" anchorCtr="0">
            <a:spAutoFit/>
          </a:bodyPr>
          <a:lstStyle/>
          <a:p>
            <a:pPr marL="0" marR="0" lvl="0" indent="0" algn="ctr" rtl="0">
              <a:lnSpc>
                <a:spcPct val="71428"/>
              </a:lnSpc>
              <a:spcBef>
                <a:spcPts val="0"/>
              </a:spcBef>
              <a:spcAft>
                <a:spcPts val="0"/>
              </a:spcAft>
              <a:buNone/>
            </a:pPr>
            <a:r>
              <a:rPr lang="en-US" sz="2800" b="1" dirty="0">
                <a:solidFill>
                  <a:schemeClr val="dk1"/>
                </a:solidFill>
                <a:latin typeface="Avenir"/>
                <a:ea typeface="Avenir"/>
                <a:cs typeface="Avenir"/>
                <a:sym typeface="Avenir"/>
              </a:rPr>
              <a:t>Risk Assessment</a:t>
            </a:r>
          </a:p>
          <a:p>
            <a:pPr marL="0" marR="0" lvl="0" indent="0" algn="ctr" rtl="0">
              <a:lnSpc>
                <a:spcPct val="71428"/>
              </a:lnSpc>
              <a:spcBef>
                <a:spcPts val="0"/>
              </a:spcBef>
              <a:spcAft>
                <a:spcPts val="0"/>
              </a:spcAft>
              <a:buNone/>
            </a:pPr>
            <a:r>
              <a:rPr lang="en-US" sz="2800" b="1" dirty="0">
                <a:solidFill>
                  <a:schemeClr val="dk1"/>
                </a:solidFill>
                <a:latin typeface="Avenir"/>
                <a:ea typeface="Avenir"/>
                <a:cs typeface="Avenir"/>
                <a:sym typeface="Avenir"/>
              </a:rPr>
              <a:t>Index</a:t>
            </a:r>
            <a:endParaRPr sz="2800" b="1" dirty="0">
              <a:solidFill>
                <a:schemeClr val="dk1"/>
              </a:solidFill>
              <a:latin typeface="Avenir"/>
              <a:ea typeface="Avenir"/>
              <a:cs typeface="Avenir"/>
              <a:sym typeface="Avenir"/>
            </a:endParaRPr>
          </a:p>
        </p:txBody>
      </p:sp>
      <p:pic>
        <p:nvPicPr>
          <p:cNvPr id="16" name="Audio 15">
            <a:hlinkClick r:id="" action="ppaction://media"/>
            <a:extLst>
              <a:ext uri="{FF2B5EF4-FFF2-40B4-BE49-F238E27FC236}">
                <a16:creationId xmlns:a16="http://schemas.microsoft.com/office/drawing/2014/main" id="{521E8D9F-15B3-E741-8D28-90D2CA8F7F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68"/>
    </mc:Choice>
    <mc:Fallback xmlns="">
      <p:transition spd="slow" advTm="2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71450" lvl="0" indent="0" algn="l" rtl="0">
              <a:lnSpc>
                <a:spcPct val="120000"/>
              </a:lnSpc>
              <a:spcBef>
                <a:spcPts val="0"/>
              </a:spcBef>
              <a:spcAft>
                <a:spcPts val="0"/>
              </a:spcAft>
              <a:buClr>
                <a:schemeClr val="dk1"/>
              </a:buClr>
              <a:buSzPts val="3200"/>
              <a:buNone/>
            </a:pPr>
            <a:endParaRPr sz="3200" b="0" i="0" u="none" strike="noStrike">
              <a:solidFill>
                <a:srgbClr val="000000"/>
              </a:solidFill>
              <a:latin typeface="Times New Roman"/>
              <a:ea typeface="Times New Roman"/>
              <a:cs typeface="Times New Roman"/>
              <a:sym typeface="Times New Roman"/>
            </a:endParaRPr>
          </a:p>
          <a:p>
            <a:pPr marL="171450" lvl="0" indent="-203200" algn="l" rtl="0">
              <a:lnSpc>
                <a:spcPct val="120000"/>
              </a:lnSpc>
              <a:spcBef>
                <a:spcPts val="750"/>
              </a:spcBef>
              <a:spcAft>
                <a:spcPts val="0"/>
              </a:spcAft>
              <a:buClr>
                <a:srgbClr val="000000"/>
              </a:buClr>
              <a:buSzPts val="3200"/>
              <a:buChar char="•"/>
            </a:pPr>
            <a:r>
              <a:rPr lang="en-US" sz="3200" b="1" i="0" u="none" strike="noStrike">
                <a:solidFill>
                  <a:srgbClr val="000000"/>
                </a:solidFill>
              </a:rPr>
              <a:t>Rapid screening for specific symptoms to help medical staff to reduce or eliminate requirements for the same clinical procedure (e.g., screening patients with acute cerebral hemorrhage).</a:t>
            </a:r>
            <a:endParaRPr/>
          </a:p>
          <a:p>
            <a:pPr marL="171450" lvl="0" indent="-203200" algn="l" rtl="0">
              <a:lnSpc>
                <a:spcPct val="120000"/>
              </a:lnSpc>
              <a:spcBef>
                <a:spcPts val="750"/>
              </a:spcBef>
              <a:spcAft>
                <a:spcPts val="0"/>
              </a:spcAft>
              <a:buClr>
                <a:srgbClr val="C00000"/>
              </a:buClr>
              <a:buSzPts val="3200"/>
              <a:buChar char="•"/>
            </a:pPr>
            <a:r>
              <a:rPr lang="en-US" sz="3200" b="1">
                <a:solidFill>
                  <a:srgbClr val="C00000"/>
                </a:solidFill>
              </a:rPr>
              <a:t>Class III </a:t>
            </a:r>
            <a:endParaRPr sz="3200" b="1">
              <a:solidFill>
                <a:srgbClr val="C00000"/>
              </a:solidFill>
            </a:endParaRPr>
          </a:p>
        </p:txBody>
      </p:sp>
      <p:sp>
        <p:nvSpPr>
          <p:cNvPr id="381" name="Google Shape;381;p44"/>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1800"/>
              <a:buFont typeface="Times New Roman"/>
              <a:buNone/>
            </a:pPr>
            <a:br>
              <a:rPr lang="en-US" sz="1800" b="0" i="0" u="none" strike="noStrike">
                <a:solidFill>
                  <a:srgbClr val="000000"/>
                </a:solidFill>
                <a:latin typeface="Times New Roman"/>
                <a:ea typeface="Times New Roman"/>
                <a:cs typeface="Times New Roman"/>
                <a:sym typeface="Times New Roman"/>
              </a:rPr>
            </a:br>
            <a:r>
              <a:rPr lang="en-US" b="1" i="0" u="none" strike="noStrike"/>
              <a:t>Computer Aided Triage </a:t>
            </a:r>
            <a:endParaRPr/>
          </a:p>
        </p:txBody>
      </p:sp>
      <p:pic>
        <p:nvPicPr>
          <p:cNvPr id="4" name="Audio 3">
            <a:hlinkClick r:id="" action="ppaction://media"/>
            <a:extLst>
              <a:ext uri="{FF2B5EF4-FFF2-40B4-BE49-F238E27FC236}">
                <a16:creationId xmlns:a16="http://schemas.microsoft.com/office/drawing/2014/main" id="{964EF51B-1535-C44B-BA27-5ECC8C0174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57"/>
    </mc:Choice>
    <mc:Fallback xmlns="">
      <p:transition spd="slow" advTm="30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p:nvPr/>
        </p:nvSpPr>
        <p:spPr>
          <a:xfrm>
            <a:off x="0" y="5641205"/>
            <a:ext cx="12192000" cy="1077178"/>
          </a:xfrm>
          <a:prstGeom prst="rect">
            <a:avLst/>
          </a:prstGeom>
          <a:solidFill>
            <a:srgbClr val="DAEE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Microsoft JhengHei"/>
                <a:ea typeface="Microsoft JhengHei"/>
                <a:cs typeface="Microsoft JhengHei"/>
                <a:sym typeface="Microsoft JhengHei"/>
              </a:rPr>
              <a:t>DL: Using neural network structures, along with considerable training data, to learn features from these data. </a:t>
            </a:r>
            <a:endParaRPr sz="3200">
              <a:solidFill>
                <a:schemeClr val="dk1"/>
              </a:solidFill>
              <a:latin typeface="Microsoft JhengHei"/>
              <a:ea typeface="Microsoft JhengHei"/>
              <a:cs typeface="Microsoft JhengHei"/>
              <a:sym typeface="Microsoft JhengHei"/>
            </a:endParaRPr>
          </a:p>
        </p:txBody>
      </p:sp>
      <p:sp>
        <p:nvSpPr>
          <p:cNvPr id="388" name="Google Shape;388;p45"/>
          <p:cNvSpPr txBox="1"/>
          <p:nvPr/>
        </p:nvSpPr>
        <p:spPr>
          <a:xfrm>
            <a:off x="0" y="4925261"/>
            <a:ext cx="12192000" cy="584735"/>
          </a:xfrm>
          <a:prstGeom prst="rect">
            <a:avLst/>
          </a:prstGeom>
          <a:solidFill>
            <a:srgbClr val="C5D8F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Microsoft JhengHei"/>
                <a:ea typeface="Microsoft JhengHei"/>
                <a:cs typeface="Microsoft JhengHei"/>
                <a:sym typeface="Microsoft JhengHei"/>
              </a:rPr>
              <a:t>ML: computers /software can learn autonomously from data</a:t>
            </a:r>
            <a:endParaRPr sz="3200">
              <a:solidFill>
                <a:schemeClr val="dk1"/>
              </a:solidFill>
              <a:latin typeface="Microsoft JhengHei"/>
              <a:ea typeface="Microsoft JhengHei"/>
              <a:cs typeface="Microsoft JhengHei"/>
              <a:sym typeface="Microsoft JhengHei"/>
            </a:endParaRPr>
          </a:p>
        </p:txBody>
      </p:sp>
      <p:pic>
        <p:nvPicPr>
          <p:cNvPr id="389" name="Google Shape;389;p45" descr="Artificial Intelligence, Machine Learning, and Deep Learning⁠ | Aunalytics"/>
          <p:cNvPicPr preferRelativeResize="0"/>
          <p:nvPr/>
        </p:nvPicPr>
        <p:blipFill rotWithShape="1">
          <a:blip r:embed="rId5">
            <a:alphaModFix/>
          </a:blip>
          <a:srcRect/>
          <a:stretch/>
        </p:blipFill>
        <p:spPr>
          <a:xfrm>
            <a:off x="5357648" y="0"/>
            <a:ext cx="6696744" cy="4301728"/>
          </a:xfrm>
          <a:prstGeom prst="rect">
            <a:avLst/>
          </a:prstGeom>
          <a:noFill/>
          <a:ln>
            <a:noFill/>
          </a:ln>
        </p:spPr>
      </p:pic>
      <p:sp>
        <p:nvSpPr>
          <p:cNvPr id="390" name="Google Shape;390;p45"/>
          <p:cNvSpPr txBox="1"/>
          <p:nvPr/>
        </p:nvSpPr>
        <p:spPr>
          <a:xfrm>
            <a:off x="0" y="4215323"/>
            <a:ext cx="12192000" cy="584735"/>
          </a:xfrm>
          <a:prstGeom prst="rect">
            <a:avLst/>
          </a:prstGeom>
          <a:solidFill>
            <a:srgbClr val="E5DFE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Microsoft JhengHei"/>
                <a:ea typeface="Microsoft JhengHei"/>
                <a:cs typeface="Microsoft JhengHei"/>
                <a:sym typeface="Microsoft JhengHei"/>
              </a:rPr>
              <a:t>AI: Simulate intelligent human behaviors and </a:t>
            </a:r>
            <a:r>
              <a:rPr lang="en-US" sz="3200" b="1">
                <a:solidFill>
                  <a:srgbClr val="C00000"/>
                </a:solidFill>
                <a:latin typeface="Microsoft JhengHei"/>
                <a:ea typeface="Microsoft JhengHei"/>
                <a:cs typeface="Microsoft JhengHei"/>
                <a:sym typeface="Microsoft JhengHei"/>
              </a:rPr>
              <a:t>self-correction</a:t>
            </a:r>
            <a:r>
              <a:rPr lang="en-US" sz="3200">
                <a:solidFill>
                  <a:schemeClr val="dk1"/>
                </a:solidFill>
                <a:latin typeface="Microsoft JhengHei"/>
                <a:ea typeface="Microsoft JhengHei"/>
                <a:cs typeface="Microsoft JhengHei"/>
                <a:sym typeface="Microsoft JhengHei"/>
              </a:rPr>
              <a:t>. </a:t>
            </a:r>
            <a:endParaRPr sz="3200">
              <a:solidFill>
                <a:schemeClr val="dk1"/>
              </a:solidFill>
              <a:latin typeface="Microsoft JhengHei"/>
              <a:ea typeface="Microsoft JhengHei"/>
              <a:cs typeface="Microsoft JhengHei"/>
              <a:sym typeface="Microsoft JhengHei"/>
            </a:endParaRPr>
          </a:p>
        </p:txBody>
      </p:sp>
      <p:sp>
        <p:nvSpPr>
          <p:cNvPr id="391" name="Google Shape;391;p45"/>
          <p:cNvSpPr txBox="1">
            <a:spLocks noGrp="1"/>
          </p:cNvSpPr>
          <p:nvPr>
            <p:ph type="title"/>
          </p:nvPr>
        </p:nvSpPr>
        <p:spPr>
          <a:xfrm>
            <a:off x="0" y="1681414"/>
            <a:ext cx="5407515" cy="7466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A96"/>
              </a:buClr>
              <a:buSzPts val="4400"/>
              <a:buFont typeface="Calibri"/>
              <a:buNone/>
            </a:pPr>
            <a:r>
              <a:rPr lang="en-US" sz="4400"/>
              <a:t>Terms and Definitions</a:t>
            </a:r>
            <a:endParaRPr sz="4400"/>
          </a:p>
        </p:txBody>
      </p:sp>
      <p:pic>
        <p:nvPicPr>
          <p:cNvPr id="10" name="Audio 9">
            <a:hlinkClick r:id="" action="ppaction://media"/>
            <a:extLst>
              <a:ext uri="{FF2B5EF4-FFF2-40B4-BE49-F238E27FC236}">
                <a16:creationId xmlns:a16="http://schemas.microsoft.com/office/drawing/2014/main" id="{8D6768D7-DC46-494D-A84D-5F307FBA4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06"/>
    </mc:Choice>
    <mc:Fallback xmlns="">
      <p:transition spd="slow" advTm="2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endParaRPr/>
          </a:p>
        </p:txBody>
      </p:sp>
      <p:pic>
        <p:nvPicPr>
          <p:cNvPr id="397" name="Google Shape;397;p46"/>
          <p:cNvPicPr preferRelativeResize="0"/>
          <p:nvPr/>
        </p:nvPicPr>
        <p:blipFill rotWithShape="1">
          <a:blip r:embed="rId5">
            <a:alphaModFix/>
          </a:blip>
          <a:srcRect l="5746" t="10807" b="12084"/>
          <a:stretch/>
        </p:blipFill>
        <p:spPr>
          <a:xfrm>
            <a:off x="-1" y="0"/>
            <a:ext cx="12192001" cy="6857999"/>
          </a:xfrm>
          <a:prstGeom prst="rect">
            <a:avLst/>
          </a:prstGeom>
          <a:noFill/>
          <a:ln>
            <a:noFill/>
          </a:ln>
        </p:spPr>
      </p:pic>
      <p:pic>
        <p:nvPicPr>
          <p:cNvPr id="398" name="Google Shape;398;p46" descr="image"/>
          <p:cNvPicPr preferRelativeResize="0">
            <a:picLocks noGrp="1"/>
          </p:cNvPicPr>
          <p:nvPr>
            <p:ph type="body" idx="1"/>
          </p:nvPr>
        </p:nvPicPr>
        <p:blipFill rotWithShape="1">
          <a:blip r:embed="rId6">
            <a:alphaModFix/>
          </a:blip>
          <a:srcRect/>
          <a:stretch/>
        </p:blipFill>
        <p:spPr>
          <a:xfrm>
            <a:off x="8621225" y="198145"/>
            <a:ext cx="3252263" cy="2923382"/>
          </a:xfrm>
          <a:prstGeom prst="rect">
            <a:avLst/>
          </a:prstGeom>
          <a:noFill/>
          <a:ln>
            <a:noFill/>
          </a:ln>
        </p:spPr>
      </p:pic>
      <p:sp>
        <p:nvSpPr>
          <p:cNvPr id="399" name="Google Shape;399;p46"/>
          <p:cNvSpPr/>
          <p:nvPr/>
        </p:nvSpPr>
        <p:spPr>
          <a:xfrm>
            <a:off x="4017282" y="3004457"/>
            <a:ext cx="391886" cy="1494971"/>
          </a:xfrm>
          <a:prstGeom prst="downArrow">
            <a:avLst>
              <a:gd name="adj1" fmla="val 50000"/>
              <a:gd name="adj2"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 name="Audio 1">
            <a:hlinkClick r:id="" action="ppaction://media"/>
            <a:extLst>
              <a:ext uri="{FF2B5EF4-FFF2-40B4-BE49-F238E27FC236}">
                <a16:creationId xmlns:a16="http://schemas.microsoft.com/office/drawing/2014/main" id="{75D6815F-CFB7-334C-81C8-BE021EADE6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25"/>
    </mc:Choice>
    <mc:Fallback xmlns="">
      <p:transition spd="slow" advTm="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7"/>
          <p:cNvPicPr preferRelativeResize="0">
            <a:picLocks noGrp="1"/>
          </p:cNvPicPr>
          <p:nvPr>
            <p:ph type="body" idx="1"/>
          </p:nvPr>
        </p:nvPicPr>
        <p:blipFill rotWithShape="1">
          <a:blip r:embed="rId5">
            <a:alphaModFix/>
          </a:blip>
          <a:srcRect t="13789" b="14133"/>
          <a:stretch/>
        </p:blipFill>
        <p:spPr>
          <a:xfrm>
            <a:off x="0" y="-3501"/>
            <a:ext cx="11538858" cy="6861501"/>
          </a:xfrm>
          <a:prstGeom prst="rect">
            <a:avLst/>
          </a:prstGeom>
          <a:noFill/>
          <a:ln>
            <a:noFill/>
          </a:ln>
        </p:spPr>
      </p:pic>
      <p:pic>
        <p:nvPicPr>
          <p:cNvPr id="3" name="Audio 2">
            <a:hlinkClick r:id="" action="ppaction://media"/>
            <a:extLst>
              <a:ext uri="{FF2B5EF4-FFF2-40B4-BE49-F238E27FC236}">
                <a16:creationId xmlns:a16="http://schemas.microsoft.com/office/drawing/2014/main" id="{37547243-04FE-634E-A752-2E1B13BA7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40"/>
    </mc:Choice>
    <mc:Fallback xmlns="">
      <p:transition spd="slow" advTm="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Font typeface="Calibri"/>
              <a:buNone/>
            </a:pPr>
            <a:r>
              <a:rPr lang="en-US" dirty="0"/>
              <a:t>Federated learning</a:t>
            </a:r>
            <a:endParaRPr dirty="0"/>
          </a:p>
        </p:txBody>
      </p:sp>
      <p:sp>
        <p:nvSpPr>
          <p:cNvPr id="411" name="Google Shape;411;p48"/>
          <p:cNvSpPr/>
          <p:nvPr/>
        </p:nvSpPr>
        <p:spPr>
          <a:xfrm flipH="1">
            <a:off x="738312" y="6891338"/>
            <a:ext cx="860444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nvGrpSpPr>
          <p:cNvPr id="412" name="Google Shape;412;p48"/>
          <p:cNvGrpSpPr/>
          <p:nvPr/>
        </p:nvGrpSpPr>
        <p:grpSpPr>
          <a:xfrm>
            <a:off x="1400138" y="1417638"/>
            <a:ext cx="10001323" cy="4804469"/>
            <a:chOff x="993738" y="1588393"/>
            <a:chExt cx="10001323" cy="4804469"/>
          </a:xfrm>
        </p:grpSpPr>
        <p:pic>
          <p:nvPicPr>
            <p:cNvPr id="413" name="Google Shape;413;p48"/>
            <p:cNvPicPr preferRelativeResize="0"/>
            <p:nvPr/>
          </p:nvPicPr>
          <p:blipFill rotWithShape="1">
            <a:blip r:embed="rId5">
              <a:alphaModFix/>
            </a:blip>
            <a:srcRect/>
            <a:stretch/>
          </p:blipFill>
          <p:spPr>
            <a:xfrm>
              <a:off x="993738" y="1588393"/>
              <a:ext cx="10001323" cy="4804469"/>
            </a:xfrm>
            <a:prstGeom prst="rect">
              <a:avLst/>
            </a:prstGeom>
            <a:noFill/>
            <a:ln>
              <a:noFill/>
            </a:ln>
          </p:spPr>
        </p:pic>
        <p:sp>
          <p:nvSpPr>
            <p:cNvPr id="414" name="Google Shape;414;p48"/>
            <p:cNvSpPr txBox="1"/>
            <p:nvPr/>
          </p:nvSpPr>
          <p:spPr>
            <a:xfrm>
              <a:off x="5373517" y="2033298"/>
              <a:ext cx="148448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2B2017"/>
                  </a:solidFill>
                  <a:latin typeface="Calibri"/>
                  <a:ea typeface="Calibri"/>
                  <a:cs typeface="Calibri"/>
                  <a:sym typeface="Calibri"/>
                </a:rPr>
                <a:t>Cloud AI</a:t>
              </a:r>
              <a:endParaRPr sz="2800" b="1">
                <a:solidFill>
                  <a:srgbClr val="2B2017"/>
                </a:solidFill>
                <a:latin typeface="Calibri"/>
                <a:ea typeface="Calibri"/>
                <a:cs typeface="Calibri"/>
                <a:sym typeface="Calibri"/>
              </a:endParaRPr>
            </a:p>
          </p:txBody>
        </p:sp>
      </p:grpSp>
      <p:pic>
        <p:nvPicPr>
          <p:cNvPr id="4" name="Audio 3">
            <a:hlinkClick r:id="" action="ppaction://media"/>
            <a:extLst>
              <a:ext uri="{FF2B5EF4-FFF2-40B4-BE49-F238E27FC236}">
                <a16:creationId xmlns:a16="http://schemas.microsoft.com/office/drawing/2014/main" id="{36CBA8C4-CC84-8B40-A82F-92D8BD34E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23"/>
    </mc:Choice>
    <mc:Fallback xmlns="">
      <p:transition spd="slow" advTm="1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DD8E69-D86B-FE4A-8940-41F839272BE3}"/>
              </a:ext>
            </a:extLst>
          </p:cNvPr>
          <p:cNvSpPr>
            <a:spLocks noGrp="1"/>
          </p:cNvSpPr>
          <p:nvPr>
            <p:ph type="body" idx="1"/>
          </p:nvPr>
        </p:nvSpPr>
        <p:spPr/>
        <p:txBody>
          <a:bodyPr/>
          <a:lstStyle/>
          <a:p>
            <a:endParaRPr lang="en-TW"/>
          </a:p>
        </p:txBody>
      </p:sp>
      <p:pic>
        <p:nvPicPr>
          <p:cNvPr id="5" name="Picture 4">
            <a:extLst>
              <a:ext uri="{FF2B5EF4-FFF2-40B4-BE49-F238E27FC236}">
                <a16:creationId xmlns:a16="http://schemas.microsoft.com/office/drawing/2014/main" id="{F89531F1-340F-8E46-9314-A56551192760}"/>
              </a:ext>
            </a:extLst>
          </p:cNvPr>
          <p:cNvPicPr>
            <a:picLocks noChangeAspect="1"/>
          </p:cNvPicPr>
          <p:nvPr/>
        </p:nvPicPr>
        <p:blipFill>
          <a:blip r:embed="rId4"/>
          <a:stretch>
            <a:fillRect/>
          </a:stretch>
        </p:blipFill>
        <p:spPr>
          <a:xfrm>
            <a:off x="0" y="639410"/>
            <a:ext cx="12192000" cy="5579179"/>
          </a:xfrm>
          <a:prstGeom prst="rect">
            <a:avLst/>
          </a:prstGeom>
        </p:spPr>
      </p:pic>
      <p:sp>
        <p:nvSpPr>
          <p:cNvPr id="6" name="Rectangle 5">
            <a:extLst>
              <a:ext uri="{FF2B5EF4-FFF2-40B4-BE49-F238E27FC236}">
                <a16:creationId xmlns:a16="http://schemas.microsoft.com/office/drawing/2014/main" id="{702A6C23-75AF-2647-8A43-516652AEA8CB}"/>
              </a:ext>
            </a:extLst>
          </p:cNvPr>
          <p:cNvSpPr/>
          <p:nvPr/>
        </p:nvSpPr>
        <p:spPr>
          <a:xfrm>
            <a:off x="3230755" y="6492872"/>
            <a:ext cx="4285147" cy="307777"/>
          </a:xfrm>
          <a:prstGeom prst="rect">
            <a:avLst/>
          </a:prstGeom>
        </p:spPr>
        <p:txBody>
          <a:bodyPr wrap="none">
            <a:spAutoFit/>
          </a:bodyPr>
          <a:lstStyle/>
          <a:p>
            <a:r>
              <a:rPr lang="en-TW" dirty="0"/>
              <a:t>file:///Users/chenweiling/Downloads/Tenshin_03.pdf</a:t>
            </a:r>
          </a:p>
        </p:txBody>
      </p:sp>
      <p:pic>
        <p:nvPicPr>
          <p:cNvPr id="18" name="Audio 17">
            <a:hlinkClick r:id="" action="ppaction://media"/>
            <a:extLst>
              <a:ext uri="{FF2B5EF4-FFF2-40B4-BE49-F238E27FC236}">
                <a16:creationId xmlns:a16="http://schemas.microsoft.com/office/drawing/2014/main" id="{10795BA1-8556-8A4E-982E-D539C89E62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27437957"/>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No one tells a child how to see</a:t>
            </a:r>
            <a:endParaRPr/>
          </a:p>
        </p:txBody>
      </p:sp>
      <p:pic>
        <p:nvPicPr>
          <p:cNvPr id="87" name="Google Shape;87;p14"/>
          <p:cNvPicPr preferRelativeResize="0"/>
          <p:nvPr/>
        </p:nvPicPr>
        <p:blipFill rotWithShape="1">
          <a:blip r:embed="rId6">
            <a:alphaModFix/>
          </a:blip>
          <a:srcRect/>
          <a:stretch/>
        </p:blipFill>
        <p:spPr>
          <a:xfrm>
            <a:off x="1655192" y="1476328"/>
            <a:ext cx="8881616" cy="4337330"/>
          </a:xfrm>
          <a:prstGeom prst="rect">
            <a:avLst/>
          </a:prstGeom>
          <a:noFill/>
          <a:ln>
            <a:noFill/>
          </a:ln>
        </p:spPr>
      </p:pic>
      <p:sp>
        <p:nvSpPr>
          <p:cNvPr id="88" name="Google Shape;88;p14"/>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89" name="Google Shape;89;p14"/>
          <p:cNvPicPr preferRelativeResize="0"/>
          <p:nvPr/>
        </p:nvPicPr>
        <p:blipFill rotWithShape="1">
          <a:blip r:embed="rId7">
            <a:alphaModFix/>
          </a:blip>
          <a:srcRect/>
          <a:stretch/>
        </p:blipFill>
        <p:spPr>
          <a:xfrm>
            <a:off x="617690" y="1476324"/>
            <a:ext cx="4899402" cy="4337329"/>
          </a:xfrm>
          <a:prstGeom prst="rect">
            <a:avLst/>
          </a:prstGeom>
          <a:noFill/>
          <a:ln>
            <a:noFill/>
          </a:ln>
        </p:spPr>
      </p:pic>
      <p:pic>
        <p:nvPicPr>
          <p:cNvPr id="90" name="Google Shape;90;p14"/>
          <p:cNvPicPr preferRelativeResize="0"/>
          <p:nvPr/>
        </p:nvPicPr>
        <p:blipFill rotWithShape="1">
          <a:blip r:embed="rId8">
            <a:alphaModFix/>
          </a:blip>
          <a:srcRect/>
          <a:stretch/>
        </p:blipFill>
        <p:spPr>
          <a:xfrm>
            <a:off x="5517092" y="1463713"/>
            <a:ext cx="5807076" cy="4337328"/>
          </a:xfrm>
          <a:prstGeom prst="rect">
            <a:avLst/>
          </a:prstGeom>
          <a:noFill/>
          <a:ln>
            <a:noFill/>
          </a:ln>
        </p:spPr>
      </p:pic>
      <p:pic>
        <p:nvPicPr>
          <p:cNvPr id="7" name="Audio 6">
            <a:hlinkClick r:id="" action="ppaction://media"/>
            <a:extLst>
              <a:ext uri="{FF2B5EF4-FFF2-40B4-BE49-F238E27FC236}">
                <a16:creationId xmlns:a16="http://schemas.microsoft.com/office/drawing/2014/main" id="{24EBA173-36D4-754E-AA6C-CABF6E42D33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966"/>
    </mc:Choice>
    <mc:Fallback xmlns="">
      <p:transition spd="slow" advTm="25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61" descr="Fig. 1"/>
          <p:cNvPicPr preferRelativeResize="0"/>
          <p:nvPr/>
        </p:nvPicPr>
        <p:blipFill rotWithShape="1">
          <a:blip r:embed="rId5">
            <a:alphaModFix/>
          </a:blip>
          <a:srcRect t="5112" r="1" b="213"/>
          <a:stretch/>
        </p:blipFill>
        <p:spPr>
          <a:xfrm>
            <a:off x="120650" y="68263"/>
            <a:ext cx="11950700" cy="6364287"/>
          </a:xfrm>
          <a:prstGeom prst="rect">
            <a:avLst/>
          </a:prstGeom>
          <a:solidFill>
            <a:srgbClr val="FFFFFF"/>
          </a:solidFill>
          <a:ln>
            <a:noFill/>
          </a:ln>
        </p:spPr>
      </p:pic>
      <p:sp>
        <p:nvSpPr>
          <p:cNvPr id="527" name="Google Shape;527;p61"/>
          <p:cNvSpPr txBox="1"/>
          <p:nvPr/>
        </p:nvSpPr>
        <p:spPr>
          <a:xfrm>
            <a:off x="3048000" y="6488668"/>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venir"/>
                <a:ea typeface="Avenir"/>
                <a:cs typeface="Avenir"/>
                <a:sym typeface="Avenir"/>
              </a:rPr>
              <a:t>https://www.nature.com/articles/s41746-020-00324-0</a:t>
            </a:r>
            <a:endParaRPr/>
          </a:p>
        </p:txBody>
      </p:sp>
      <p:sp>
        <p:nvSpPr>
          <p:cNvPr id="528" name="Google Shape;528;p61"/>
          <p:cNvSpPr txBox="1"/>
          <p:nvPr/>
        </p:nvSpPr>
        <p:spPr>
          <a:xfrm>
            <a:off x="209550" y="1047750"/>
            <a:ext cx="191421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lt1"/>
                </a:solidFill>
                <a:latin typeface="Avenir"/>
                <a:ea typeface="Avenir"/>
                <a:cs typeface="Avenir"/>
                <a:sym typeface="Avenir"/>
              </a:rPr>
              <a:t>2016 / 11-</a:t>
            </a:r>
            <a:endParaRPr dirty="0"/>
          </a:p>
          <a:p>
            <a:pPr marL="0" marR="0" lvl="0" indent="0" algn="l" rtl="0">
              <a:spcBef>
                <a:spcPts val="0"/>
              </a:spcBef>
              <a:spcAft>
                <a:spcPts val="0"/>
              </a:spcAft>
              <a:buNone/>
            </a:pPr>
            <a:r>
              <a:rPr lang="en-US" sz="2400" b="1" dirty="0">
                <a:solidFill>
                  <a:schemeClr val="lt1"/>
                </a:solidFill>
                <a:latin typeface="Avenir"/>
                <a:ea typeface="Avenir"/>
                <a:cs typeface="Avenir"/>
                <a:sym typeface="Avenir"/>
              </a:rPr>
              <a:t>2020 / 1</a:t>
            </a:r>
            <a:endParaRPr sz="2400" b="1" dirty="0">
              <a:solidFill>
                <a:schemeClr val="lt1"/>
              </a:solidFill>
              <a:latin typeface="Avenir"/>
              <a:ea typeface="Avenir"/>
              <a:cs typeface="Avenir"/>
              <a:sym typeface="Avenir"/>
            </a:endParaRPr>
          </a:p>
        </p:txBody>
      </p:sp>
      <p:pic>
        <p:nvPicPr>
          <p:cNvPr id="10" name="Audio 9">
            <a:hlinkClick r:id="" action="ppaction://media"/>
            <a:extLst>
              <a:ext uri="{FF2B5EF4-FFF2-40B4-BE49-F238E27FC236}">
                <a16:creationId xmlns:a16="http://schemas.microsoft.com/office/drawing/2014/main" id="{D32ABAF8-149A-0842-A1A5-39C718E81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5969533"/>
      </p:ext>
    </p:extLst>
  </p:cSld>
  <p:clrMapOvr>
    <a:masterClrMapping/>
  </p:clrMapOvr>
  <mc:AlternateContent xmlns:mc="http://schemas.openxmlformats.org/markup-compatibility/2006">
    <mc:Choice xmlns:p14="http://schemas.microsoft.com/office/powerpoint/2010/main" Requires="p14">
      <p:transition spd="slow" p14:dur="2000" advTm="30945"/>
    </mc:Choice>
    <mc:Fallback>
      <p:transition spd="slow" advTm="3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2"/>
          <p:cNvSpPr txBox="1">
            <a:spLocks noGrp="1"/>
          </p:cNvSpPr>
          <p:nvPr>
            <p:ph type="title"/>
          </p:nvPr>
        </p:nvSpPr>
        <p:spPr>
          <a:xfrm>
            <a:off x="614680" y="0"/>
            <a:ext cx="2748280" cy="8414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A96"/>
              </a:buClr>
              <a:buSzPts val="4000"/>
              <a:buFont typeface="Calibri"/>
              <a:buNone/>
            </a:pPr>
            <a:r>
              <a:rPr lang="en-US" b="1"/>
              <a:t>GI Genius</a:t>
            </a:r>
            <a:endParaRPr b="1"/>
          </a:p>
        </p:txBody>
      </p:sp>
      <p:pic>
        <p:nvPicPr>
          <p:cNvPr id="535" name="Google Shape;535;p62"/>
          <p:cNvPicPr preferRelativeResize="0"/>
          <p:nvPr/>
        </p:nvPicPr>
        <p:blipFill rotWithShape="1">
          <a:blip r:embed="rId7">
            <a:alphaModFix/>
          </a:blip>
          <a:srcRect/>
          <a:stretch/>
        </p:blipFill>
        <p:spPr>
          <a:xfrm>
            <a:off x="3889706" y="0"/>
            <a:ext cx="8302294" cy="5086508"/>
          </a:xfrm>
          <a:prstGeom prst="rect">
            <a:avLst/>
          </a:prstGeom>
          <a:noFill/>
          <a:ln>
            <a:noFill/>
          </a:ln>
        </p:spPr>
      </p:pic>
      <p:pic>
        <p:nvPicPr>
          <p:cNvPr id="537" name="Google Shape;537;p62"/>
          <p:cNvPicPr preferRelativeResize="0">
            <a:picLocks noGrp="1"/>
          </p:cNvPicPr>
          <p:nvPr>
            <p:ph type="body" idx="1"/>
          </p:nvPr>
        </p:nvPicPr>
        <p:blipFill rotWithShape="1">
          <a:blip r:embed="rId8">
            <a:alphaModFix/>
          </a:blip>
          <a:srcRect/>
          <a:stretch/>
        </p:blipFill>
        <p:spPr>
          <a:xfrm>
            <a:off x="0" y="815680"/>
            <a:ext cx="3889706" cy="2283619"/>
          </a:xfrm>
          <a:prstGeom prst="rect">
            <a:avLst/>
          </a:prstGeom>
          <a:noFill/>
          <a:ln>
            <a:noFill/>
          </a:ln>
        </p:spPr>
      </p:pic>
      <p:pic>
        <p:nvPicPr>
          <p:cNvPr id="2" name="GI Genius.mp4" descr="GI Genius.mp4">
            <a:hlinkClick r:id="" action="ppaction://media"/>
            <a:extLst>
              <a:ext uri="{FF2B5EF4-FFF2-40B4-BE49-F238E27FC236}">
                <a16:creationId xmlns:a16="http://schemas.microsoft.com/office/drawing/2014/main" id="{D709A57B-50BD-C94C-AFEF-D9145B08A66E}"/>
              </a:ext>
            </a:extLst>
          </p:cNvPr>
          <p:cNvPicPr>
            <a:picLocks noChangeAspect="1"/>
          </p:cNvPicPr>
          <p:nvPr>
            <a:videoFile r:link="rId1"/>
            <p:extLst>
              <p:ext uri="{DAA4B4D4-6D71-4841-9C94-3DE7FCFB9230}">
                <p14:media xmlns:p14="http://schemas.microsoft.com/office/powerpoint/2010/main" r:embed="rId2">
                  <p14:trim st="6996" end="52905"/>
                </p14:media>
              </p:ext>
            </p:extLst>
          </p:nvPr>
        </p:nvPicPr>
        <p:blipFill>
          <a:blip r:embed="rId9"/>
          <a:stretch>
            <a:fillRect/>
          </a:stretch>
        </p:blipFill>
        <p:spPr>
          <a:xfrm>
            <a:off x="0" y="3081105"/>
            <a:ext cx="6719727" cy="3776895"/>
          </a:xfrm>
          <a:prstGeom prst="rect">
            <a:avLst/>
          </a:prstGeom>
        </p:spPr>
      </p:pic>
      <p:sp>
        <p:nvSpPr>
          <p:cNvPr id="3" name="Rectangle 2">
            <a:extLst>
              <a:ext uri="{FF2B5EF4-FFF2-40B4-BE49-F238E27FC236}">
                <a16:creationId xmlns:a16="http://schemas.microsoft.com/office/drawing/2014/main" id="{914CCA6C-E7C9-294A-BA09-A9F83AA9825D}"/>
              </a:ext>
            </a:extLst>
          </p:cNvPr>
          <p:cNvSpPr/>
          <p:nvPr/>
        </p:nvSpPr>
        <p:spPr>
          <a:xfrm>
            <a:off x="6719727" y="5293847"/>
            <a:ext cx="5556329" cy="1261884"/>
          </a:xfrm>
          <a:prstGeom prst="rect">
            <a:avLst/>
          </a:prstGeom>
        </p:spPr>
        <p:txBody>
          <a:bodyPr wrap="none">
            <a:spAutoFit/>
          </a:bodyPr>
          <a:lstStyle/>
          <a:p>
            <a:r>
              <a:rPr lang="en-US" sz="2800" dirty="0"/>
              <a:t>In 2021, April</a:t>
            </a:r>
          </a:p>
          <a:p>
            <a:r>
              <a:rPr lang="en-US" sz="2400" dirty="0"/>
              <a:t>The first FDA-approved AI-base </a:t>
            </a:r>
            <a:r>
              <a:rPr lang="en-US" sz="2400" dirty="0" err="1"/>
              <a:t>SaMD</a:t>
            </a:r>
            <a:r>
              <a:rPr lang="en-US" sz="2400" dirty="0"/>
              <a:t> </a:t>
            </a:r>
          </a:p>
          <a:p>
            <a:r>
              <a:rPr lang="en-US" sz="2400" dirty="0"/>
              <a:t>in colonoscopy</a:t>
            </a:r>
            <a:endParaRPr lang="en-TW" sz="2400" dirty="0"/>
          </a:p>
        </p:txBody>
      </p:sp>
      <p:pic>
        <p:nvPicPr>
          <p:cNvPr id="7" name="Audio 6">
            <a:hlinkClick r:id="" action="ppaction://media"/>
            <a:extLst>
              <a:ext uri="{FF2B5EF4-FFF2-40B4-BE49-F238E27FC236}">
                <a16:creationId xmlns:a16="http://schemas.microsoft.com/office/drawing/2014/main" id="{2318DC17-2D41-9941-A3C1-93A9E36EB5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53424599"/>
      </p:ext>
    </p:extLst>
  </p:cSld>
  <p:clrMapOvr>
    <a:masterClrMapping/>
  </p:clrMapOvr>
  <mc:AlternateContent xmlns:mc="http://schemas.openxmlformats.org/markup-compatibility/2006" xmlns:p14="http://schemas.microsoft.com/office/powerpoint/2010/main">
    <mc:Choice Requires="p14">
      <p:transition spd="slow" p14:dur="2000" advTm="30740"/>
    </mc:Choice>
    <mc:Fallback xmlns="">
      <p:transition spd="slow" advTm="3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37"/>
                                        </p:tgtEl>
                                      </p:cBhvr>
                                    </p:animEffect>
                                    <p:set>
                                      <p:cBhvr>
                                        <p:cTn id="11" dur="1" fill="hold">
                                          <p:stCondLst>
                                            <p:cond delay="500"/>
                                          </p:stCondLst>
                                        </p:cTn>
                                        <p:tgtEl>
                                          <p:spTgt spid="5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E4D5446-734E-42D6-9AF0-757FB1DA66D9}"/>
              </a:ext>
            </a:extLst>
          </p:cNvPr>
          <p:cNvPicPr>
            <a:picLocks noChangeAspect="1"/>
          </p:cNvPicPr>
          <p:nvPr/>
        </p:nvPicPr>
        <p:blipFill>
          <a:blip r:embed="rId4"/>
          <a:stretch>
            <a:fillRect/>
          </a:stretch>
        </p:blipFill>
        <p:spPr>
          <a:xfrm>
            <a:off x="1" y="1073020"/>
            <a:ext cx="4222836" cy="5309119"/>
          </a:xfrm>
          <a:prstGeom prst="rect">
            <a:avLst/>
          </a:prstGeom>
        </p:spPr>
      </p:pic>
      <p:pic>
        <p:nvPicPr>
          <p:cNvPr id="7" name="圖片 6">
            <a:extLst>
              <a:ext uri="{FF2B5EF4-FFF2-40B4-BE49-F238E27FC236}">
                <a16:creationId xmlns:a16="http://schemas.microsoft.com/office/drawing/2014/main" id="{5034C335-520D-441A-BCC4-62A377157154}"/>
              </a:ext>
            </a:extLst>
          </p:cNvPr>
          <p:cNvPicPr>
            <a:picLocks noChangeAspect="1"/>
          </p:cNvPicPr>
          <p:nvPr/>
        </p:nvPicPr>
        <p:blipFill>
          <a:blip r:embed="rId5"/>
          <a:stretch>
            <a:fillRect/>
          </a:stretch>
        </p:blipFill>
        <p:spPr>
          <a:xfrm>
            <a:off x="4222837" y="1069328"/>
            <a:ext cx="2534101" cy="5309120"/>
          </a:xfrm>
          <a:prstGeom prst="rect">
            <a:avLst/>
          </a:prstGeom>
        </p:spPr>
      </p:pic>
      <p:pic>
        <p:nvPicPr>
          <p:cNvPr id="9" name="圖片 8">
            <a:extLst>
              <a:ext uri="{FF2B5EF4-FFF2-40B4-BE49-F238E27FC236}">
                <a16:creationId xmlns:a16="http://schemas.microsoft.com/office/drawing/2014/main" id="{E0FCDEAB-B698-4E89-A182-67D2B56FBF96}"/>
              </a:ext>
            </a:extLst>
          </p:cNvPr>
          <p:cNvPicPr>
            <a:picLocks noChangeAspect="1"/>
          </p:cNvPicPr>
          <p:nvPr/>
        </p:nvPicPr>
        <p:blipFill>
          <a:blip r:embed="rId6"/>
          <a:stretch>
            <a:fillRect/>
          </a:stretch>
        </p:blipFill>
        <p:spPr>
          <a:xfrm>
            <a:off x="6756938" y="1069328"/>
            <a:ext cx="5317753" cy="5309120"/>
          </a:xfrm>
          <a:prstGeom prst="rect">
            <a:avLst/>
          </a:prstGeom>
        </p:spPr>
      </p:pic>
      <p:sp>
        <p:nvSpPr>
          <p:cNvPr id="10" name="矩形 9">
            <a:extLst>
              <a:ext uri="{FF2B5EF4-FFF2-40B4-BE49-F238E27FC236}">
                <a16:creationId xmlns:a16="http://schemas.microsoft.com/office/drawing/2014/main" id="{4ECA5DAD-B2AC-451B-A4B8-377F56ADBA17}"/>
              </a:ext>
            </a:extLst>
          </p:cNvPr>
          <p:cNvSpPr/>
          <p:nvPr/>
        </p:nvSpPr>
        <p:spPr>
          <a:xfrm>
            <a:off x="75501" y="4085440"/>
            <a:ext cx="3917659" cy="528506"/>
          </a:xfrm>
          <a:prstGeom prst="rect">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err="1">
                <a:ln w="0"/>
                <a:solidFill>
                  <a:srgbClr val="1C4885"/>
                </a:solidFill>
                <a:effectLst>
                  <a:outerShdw blurRad="38100" dist="19050" dir="2700000" algn="tl" rotWithShape="0">
                    <a:schemeClr val="dk1">
                      <a:alpha val="40000"/>
                    </a:schemeClr>
                  </a:outerShdw>
                </a:effectLst>
              </a:rPr>
              <a:t>CADe</a:t>
            </a:r>
            <a:r>
              <a:rPr lang="en-US" altLang="zh-TW" sz="2400" b="1" dirty="0">
                <a:ln w="0"/>
                <a:solidFill>
                  <a:srgbClr val="1C4885"/>
                </a:solidFill>
                <a:effectLst>
                  <a:outerShdw blurRad="38100" dist="19050" dir="2700000" algn="tl" rotWithShape="0">
                    <a:schemeClr val="dk1">
                      <a:alpha val="40000"/>
                    </a:schemeClr>
                  </a:outerShdw>
                </a:effectLst>
              </a:rPr>
              <a:t>/x</a:t>
            </a:r>
            <a:endParaRPr lang="zh-TW" altLang="en-US" sz="2400" b="1" dirty="0">
              <a:ln w="0"/>
              <a:solidFill>
                <a:srgbClr val="1C4885"/>
              </a:solidFill>
              <a:effectLst>
                <a:outerShdw blurRad="38100" dist="19050" dir="2700000" algn="tl" rotWithShape="0">
                  <a:schemeClr val="dk1">
                    <a:alpha val="40000"/>
                  </a:schemeClr>
                </a:outerShdw>
              </a:effectLst>
            </a:endParaRPr>
          </a:p>
        </p:txBody>
      </p:sp>
      <p:sp>
        <p:nvSpPr>
          <p:cNvPr id="30" name="矩形 29">
            <a:extLst>
              <a:ext uri="{FF2B5EF4-FFF2-40B4-BE49-F238E27FC236}">
                <a16:creationId xmlns:a16="http://schemas.microsoft.com/office/drawing/2014/main" id="{B054F0BC-CC20-4E49-9B46-3BBF44BF3192}"/>
              </a:ext>
            </a:extLst>
          </p:cNvPr>
          <p:cNvSpPr/>
          <p:nvPr/>
        </p:nvSpPr>
        <p:spPr>
          <a:xfrm>
            <a:off x="75501" y="1142480"/>
            <a:ext cx="2021747" cy="1021879"/>
          </a:xfrm>
          <a:prstGeom prst="rect">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n w="0"/>
                <a:solidFill>
                  <a:srgbClr val="1C4885"/>
                </a:solidFill>
                <a:effectLst>
                  <a:outerShdw blurRad="38100" dist="19050" dir="2700000" algn="tl" rotWithShape="0">
                    <a:schemeClr val="dk1">
                      <a:alpha val="40000"/>
                    </a:schemeClr>
                  </a:outerShdw>
                </a:effectLst>
              </a:rPr>
              <a:t>Detection (</a:t>
            </a:r>
            <a:r>
              <a:rPr lang="en-US" altLang="zh-TW" sz="2400" b="1" dirty="0" err="1">
                <a:ln w="0"/>
                <a:solidFill>
                  <a:srgbClr val="1C4885"/>
                </a:solidFill>
                <a:effectLst>
                  <a:outerShdw blurRad="38100" dist="19050" dir="2700000" algn="tl" rotWithShape="0">
                    <a:schemeClr val="dk1">
                      <a:alpha val="40000"/>
                    </a:schemeClr>
                  </a:outerShdw>
                </a:effectLst>
              </a:rPr>
              <a:t>CADe</a:t>
            </a:r>
            <a:r>
              <a:rPr lang="en-US" altLang="zh-TW" sz="2400" b="1" dirty="0">
                <a:ln w="0"/>
                <a:solidFill>
                  <a:srgbClr val="1C4885"/>
                </a:solidFill>
                <a:effectLst>
                  <a:outerShdw blurRad="38100" dist="19050" dir="2700000" algn="tl" rotWithShape="0">
                    <a:schemeClr val="dk1">
                      <a:alpha val="40000"/>
                    </a:schemeClr>
                  </a:outerShdw>
                </a:effectLst>
              </a:rPr>
              <a:t>)</a:t>
            </a:r>
            <a:endParaRPr lang="zh-TW" altLang="en-US" sz="2400" b="1" dirty="0">
              <a:ln w="0"/>
              <a:solidFill>
                <a:srgbClr val="1C4885"/>
              </a:solidFill>
              <a:effectLst>
                <a:outerShdw blurRad="38100" dist="19050" dir="2700000" algn="tl" rotWithShape="0">
                  <a:schemeClr val="dk1">
                    <a:alpha val="40000"/>
                  </a:schemeClr>
                </a:outerShdw>
              </a:effectLst>
            </a:endParaRPr>
          </a:p>
        </p:txBody>
      </p:sp>
      <p:sp>
        <p:nvSpPr>
          <p:cNvPr id="31" name="矩形 30">
            <a:extLst>
              <a:ext uri="{FF2B5EF4-FFF2-40B4-BE49-F238E27FC236}">
                <a16:creationId xmlns:a16="http://schemas.microsoft.com/office/drawing/2014/main" id="{6C9725E7-DF29-4E1D-B17C-B5FAEAE332D7}"/>
              </a:ext>
            </a:extLst>
          </p:cNvPr>
          <p:cNvSpPr/>
          <p:nvPr/>
        </p:nvSpPr>
        <p:spPr>
          <a:xfrm>
            <a:off x="2149169" y="1069328"/>
            <a:ext cx="2021747" cy="1187311"/>
          </a:xfrm>
          <a:prstGeom prst="rect">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n w="0"/>
                <a:solidFill>
                  <a:srgbClr val="1C4885"/>
                </a:solidFill>
                <a:effectLst>
                  <a:outerShdw blurRad="38100" dist="19050" dir="2700000" algn="tl" rotWithShape="0">
                    <a:schemeClr val="dk1">
                      <a:alpha val="40000"/>
                    </a:schemeClr>
                  </a:outerShdw>
                </a:effectLst>
              </a:rPr>
              <a:t>Diagnosis</a:t>
            </a:r>
          </a:p>
          <a:p>
            <a:pPr algn="ctr"/>
            <a:r>
              <a:rPr lang="en-US" altLang="zh-TW" sz="2400" b="1" dirty="0">
                <a:ln w="0"/>
                <a:solidFill>
                  <a:srgbClr val="1C4885"/>
                </a:solidFill>
                <a:effectLst>
                  <a:outerShdw blurRad="38100" dist="19050" dir="2700000" algn="tl" rotWithShape="0">
                    <a:schemeClr val="dk1">
                      <a:alpha val="40000"/>
                    </a:schemeClr>
                  </a:outerShdw>
                </a:effectLst>
              </a:rPr>
              <a:t>(</a:t>
            </a:r>
            <a:r>
              <a:rPr lang="en-US" altLang="zh-TW" sz="2400" b="1" dirty="0" err="1">
                <a:ln w="0"/>
                <a:solidFill>
                  <a:srgbClr val="1C4885"/>
                </a:solidFill>
                <a:effectLst>
                  <a:outerShdw blurRad="38100" dist="19050" dir="2700000" algn="tl" rotWithShape="0">
                    <a:schemeClr val="dk1">
                      <a:alpha val="40000"/>
                    </a:schemeClr>
                  </a:outerShdw>
                </a:effectLst>
              </a:rPr>
              <a:t>CADx</a:t>
            </a:r>
            <a:r>
              <a:rPr lang="en-US" altLang="zh-TW" sz="2400" b="1" dirty="0">
                <a:ln w="0"/>
                <a:solidFill>
                  <a:srgbClr val="1C4885"/>
                </a:solidFill>
                <a:effectLst>
                  <a:outerShdw blurRad="38100" dist="19050" dir="2700000" algn="tl" rotWithShape="0">
                    <a:schemeClr val="dk1">
                      <a:alpha val="40000"/>
                    </a:schemeClr>
                  </a:outerShdw>
                </a:effectLst>
              </a:rPr>
              <a:t>)</a:t>
            </a:r>
            <a:endParaRPr lang="zh-TW" altLang="en-US" sz="2400" b="1" dirty="0">
              <a:ln w="0"/>
              <a:solidFill>
                <a:srgbClr val="1C4885"/>
              </a:solidFill>
              <a:effectLst>
                <a:outerShdw blurRad="38100" dist="19050" dir="2700000" algn="tl" rotWithShape="0">
                  <a:schemeClr val="dk1">
                    <a:alpha val="40000"/>
                  </a:schemeClr>
                </a:outerShdw>
              </a:effectLst>
            </a:endParaRPr>
          </a:p>
        </p:txBody>
      </p:sp>
      <p:sp>
        <p:nvSpPr>
          <p:cNvPr id="32" name="矩形 31">
            <a:extLst>
              <a:ext uri="{FF2B5EF4-FFF2-40B4-BE49-F238E27FC236}">
                <a16:creationId xmlns:a16="http://schemas.microsoft.com/office/drawing/2014/main" id="{4FB42AB5-7D20-4944-8C9D-D10F96E7110C}"/>
              </a:ext>
            </a:extLst>
          </p:cNvPr>
          <p:cNvSpPr/>
          <p:nvPr/>
        </p:nvSpPr>
        <p:spPr>
          <a:xfrm>
            <a:off x="4298337" y="1065637"/>
            <a:ext cx="2430259" cy="1753064"/>
          </a:xfrm>
          <a:prstGeom prst="rect">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n w="0"/>
                <a:solidFill>
                  <a:srgbClr val="1C4885"/>
                </a:solidFill>
                <a:effectLst>
                  <a:outerShdw blurRad="38100" dist="19050" dir="2700000" algn="tl" rotWithShape="0">
                    <a:schemeClr val="dk1">
                      <a:alpha val="40000"/>
                    </a:schemeClr>
                  </a:outerShdw>
                </a:effectLst>
              </a:rPr>
              <a:t>Triage (</a:t>
            </a:r>
            <a:r>
              <a:rPr lang="en-US" altLang="zh-TW" sz="2400" b="1" dirty="0" err="1">
                <a:ln w="0"/>
                <a:solidFill>
                  <a:srgbClr val="1C4885"/>
                </a:solidFill>
                <a:effectLst>
                  <a:outerShdw blurRad="38100" dist="19050" dir="2700000" algn="tl" rotWithShape="0">
                    <a:schemeClr val="dk1">
                      <a:alpha val="40000"/>
                    </a:schemeClr>
                  </a:outerShdw>
                </a:effectLst>
              </a:rPr>
              <a:t>CADt</a:t>
            </a:r>
            <a:r>
              <a:rPr lang="en-US" altLang="zh-TW" sz="2400" b="1" dirty="0">
                <a:ln w="0"/>
                <a:solidFill>
                  <a:srgbClr val="1C4885"/>
                </a:solidFill>
                <a:effectLst>
                  <a:outerShdw blurRad="38100" dist="19050" dir="2700000" algn="tl" rotWithShape="0">
                    <a:schemeClr val="dk1">
                      <a:alpha val="40000"/>
                    </a:schemeClr>
                  </a:outerShdw>
                </a:effectLst>
              </a:rPr>
              <a:t>)</a:t>
            </a:r>
            <a:endParaRPr lang="zh-TW" altLang="en-US" sz="2400" b="1" dirty="0">
              <a:ln w="0"/>
              <a:solidFill>
                <a:srgbClr val="1C4885"/>
              </a:solidFill>
              <a:effectLst>
                <a:outerShdw blurRad="38100" dist="19050" dir="2700000" algn="tl" rotWithShape="0">
                  <a:schemeClr val="dk1">
                    <a:alpha val="40000"/>
                  </a:schemeClr>
                </a:outerShdw>
              </a:effectLst>
            </a:endParaRPr>
          </a:p>
        </p:txBody>
      </p:sp>
      <p:sp>
        <p:nvSpPr>
          <p:cNvPr id="33" name="矩形 32">
            <a:extLst>
              <a:ext uri="{FF2B5EF4-FFF2-40B4-BE49-F238E27FC236}">
                <a16:creationId xmlns:a16="http://schemas.microsoft.com/office/drawing/2014/main" id="{1470B811-E98A-4A18-A785-811905E670CB}"/>
              </a:ext>
            </a:extLst>
          </p:cNvPr>
          <p:cNvSpPr/>
          <p:nvPr/>
        </p:nvSpPr>
        <p:spPr>
          <a:xfrm>
            <a:off x="6785280" y="1115971"/>
            <a:ext cx="2828503" cy="2835244"/>
          </a:xfrm>
          <a:prstGeom prst="rect">
            <a:avLst/>
          </a:prstGeom>
          <a:solidFill>
            <a:srgbClr val="F2F2F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n w="0"/>
                <a:solidFill>
                  <a:srgbClr val="1C4885"/>
                </a:solidFill>
                <a:effectLst>
                  <a:outerShdw blurRad="38100" dist="19050" dir="2700000" algn="tl" rotWithShape="0">
                    <a:schemeClr val="dk1">
                      <a:alpha val="40000"/>
                    </a:schemeClr>
                  </a:outerShdw>
                </a:effectLst>
              </a:rPr>
              <a:t>Radiological</a:t>
            </a:r>
          </a:p>
          <a:p>
            <a:pPr algn="ctr"/>
            <a:r>
              <a:rPr lang="en-US" altLang="zh-TW" sz="2400" b="1" dirty="0">
                <a:ln w="0"/>
                <a:solidFill>
                  <a:srgbClr val="1C4885"/>
                </a:solidFill>
                <a:effectLst>
                  <a:outerShdw blurRad="38100" dist="19050" dir="2700000" algn="tl" rotWithShape="0">
                    <a:schemeClr val="dk1">
                      <a:alpha val="40000"/>
                    </a:schemeClr>
                  </a:outerShdw>
                </a:effectLst>
              </a:rPr>
              <a:t>Acquisition</a:t>
            </a:r>
          </a:p>
          <a:p>
            <a:pPr algn="ctr"/>
            <a:r>
              <a:rPr lang="en-US" altLang="zh-TW" sz="2400" b="1" dirty="0">
                <a:ln w="0"/>
                <a:solidFill>
                  <a:srgbClr val="1C4885"/>
                </a:solidFill>
                <a:effectLst>
                  <a:outerShdw blurRad="38100" dist="19050" dir="2700000" algn="tl" rotWithShape="0">
                    <a:schemeClr val="dk1">
                      <a:alpha val="40000"/>
                    </a:schemeClr>
                  </a:outerShdw>
                </a:effectLst>
              </a:rPr>
              <a:t>Optimization</a:t>
            </a:r>
          </a:p>
        </p:txBody>
      </p:sp>
      <p:sp>
        <p:nvSpPr>
          <p:cNvPr id="34" name="矩形 33">
            <a:extLst>
              <a:ext uri="{FF2B5EF4-FFF2-40B4-BE49-F238E27FC236}">
                <a16:creationId xmlns:a16="http://schemas.microsoft.com/office/drawing/2014/main" id="{B144855A-B711-4107-8C5D-5F767E5519F2}"/>
              </a:ext>
            </a:extLst>
          </p:cNvPr>
          <p:cNvSpPr/>
          <p:nvPr/>
        </p:nvSpPr>
        <p:spPr>
          <a:xfrm>
            <a:off x="9747804" y="1065637"/>
            <a:ext cx="2206508" cy="3279860"/>
          </a:xfrm>
          <a:prstGeom prst="rect">
            <a:avLst/>
          </a:prstGeom>
          <a:solidFill>
            <a:srgbClr val="F2F7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n w="0"/>
                <a:solidFill>
                  <a:srgbClr val="1C4885"/>
                </a:solidFill>
                <a:effectLst>
                  <a:outerShdw blurRad="38100" dist="19050" dir="2700000" algn="tl" rotWithShape="0">
                    <a:schemeClr val="dk1">
                      <a:alpha val="40000"/>
                    </a:schemeClr>
                  </a:outerShdw>
                </a:effectLst>
              </a:rPr>
              <a:t>Autonomous</a:t>
            </a:r>
          </a:p>
          <a:p>
            <a:pPr algn="ctr"/>
            <a:r>
              <a:rPr lang="en-US" altLang="zh-TW" sz="2400" b="1" dirty="0">
                <a:ln w="0"/>
                <a:solidFill>
                  <a:srgbClr val="1C4885"/>
                </a:solidFill>
                <a:effectLst>
                  <a:outerShdw blurRad="38100" dist="19050" dir="2700000" algn="tl" rotWithShape="0">
                    <a:schemeClr val="dk1">
                      <a:alpha val="40000"/>
                    </a:schemeClr>
                  </a:outerShdw>
                </a:effectLst>
              </a:rPr>
              <a:t>Diagnostic</a:t>
            </a:r>
          </a:p>
          <a:p>
            <a:pPr algn="ctr"/>
            <a:r>
              <a:rPr lang="en-US" altLang="zh-TW" sz="2400" b="1" dirty="0">
                <a:ln w="0"/>
                <a:solidFill>
                  <a:srgbClr val="1C4885"/>
                </a:solidFill>
                <a:effectLst>
                  <a:outerShdw blurRad="38100" dist="19050" dir="2700000" algn="tl" rotWithShape="0">
                    <a:schemeClr val="dk1">
                      <a:alpha val="40000"/>
                    </a:schemeClr>
                  </a:outerShdw>
                </a:effectLst>
              </a:rPr>
              <a:t>system</a:t>
            </a:r>
          </a:p>
        </p:txBody>
      </p:sp>
      <p:sp>
        <p:nvSpPr>
          <p:cNvPr id="35" name="標題 2">
            <a:extLst>
              <a:ext uri="{FF2B5EF4-FFF2-40B4-BE49-F238E27FC236}">
                <a16:creationId xmlns:a16="http://schemas.microsoft.com/office/drawing/2014/main" id="{613208AC-69B3-4233-935C-30F7846BF290}"/>
              </a:ext>
            </a:extLst>
          </p:cNvPr>
          <p:cNvSpPr txBox="1">
            <a:spLocks/>
          </p:cNvSpPr>
          <p:nvPr/>
        </p:nvSpPr>
        <p:spPr>
          <a:xfrm>
            <a:off x="75501" y="85871"/>
            <a:ext cx="11711491" cy="102187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zh-TW" altLang="en-US" sz="1800" dirty="0">
                <a:solidFill>
                  <a:srgbClr val="1C4885"/>
                </a:solidFill>
                <a:latin typeface="Calibri" panose="020F0502020204030204" pitchFamily="34" charset="0"/>
                <a:cs typeface="Calibri" panose="020F0502020204030204" pitchFamily="34" charset="0"/>
              </a:rPr>
            </a:br>
            <a:r>
              <a:rPr lang="en-US" altLang="zh-TW" b="1" dirty="0">
                <a:solidFill>
                  <a:srgbClr val="1C4885"/>
                </a:solidFill>
                <a:latin typeface="Calibri" panose="020F0502020204030204" pitchFamily="34" charset="0"/>
                <a:cs typeface="Calibri" panose="020F0502020204030204" pitchFamily="34" charset="0"/>
              </a:rPr>
              <a:t>FDA-approved for AI-based device in medicine</a:t>
            </a:r>
            <a:endParaRPr lang="zh-TW" altLang="en-US" dirty="0">
              <a:solidFill>
                <a:srgbClr val="1C4885"/>
              </a:solidFill>
              <a:latin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970C323D-7955-7841-A4D1-98BC98D473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13801760"/>
      </p:ext>
    </p:extLst>
  </p:cSld>
  <p:clrMapOvr>
    <a:masterClrMapping/>
  </p:clrMapOvr>
  <mc:AlternateContent xmlns:mc="http://schemas.openxmlformats.org/markup-compatibility/2006" xmlns:p14="http://schemas.microsoft.com/office/powerpoint/2010/main">
    <mc:Choice Requires="p14">
      <p:transition spd="slow" p14:dur="2000" advTm="19907"/>
    </mc:Choice>
    <mc:Fallback xmlns="">
      <p:transition spd="slow" advTm="19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58" descr="美國FDA半年內核准的三個人工智慧醫療產品_4"/>
          <p:cNvPicPr preferRelativeResize="0"/>
          <p:nvPr/>
        </p:nvPicPr>
        <p:blipFill rotWithShape="1">
          <a:blip r:embed="rId5">
            <a:alphaModFix/>
          </a:blip>
          <a:srcRect/>
          <a:stretch/>
        </p:blipFill>
        <p:spPr>
          <a:xfrm>
            <a:off x="1719999" y="1444626"/>
            <a:ext cx="8837804" cy="5413374"/>
          </a:xfrm>
          <a:prstGeom prst="rect">
            <a:avLst/>
          </a:prstGeom>
          <a:noFill/>
          <a:ln>
            <a:noFill/>
          </a:ln>
        </p:spPr>
      </p:pic>
      <p:sp>
        <p:nvSpPr>
          <p:cNvPr id="473" name="Google Shape;473;p58"/>
          <p:cNvSpPr/>
          <p:nvPr/>
        </p:nvSpPr>
        <p:spPr>
          <a:xfrm>
            <a:off x="1609802" y="260648"/>
            <a:ext cx="905819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10;p48">
            <a:extLst>
              <a:ext uri="{FF2B5EF4-FFF2-40B4-BE49-F238E27FC236}">
                <a16:creationId xmlns:a16="http://schemas.microsoft.com/office/drawing/2014/main" id="{66C3C6DC-9D8E-E24A-A56F-16D418E8FE19}"/>
              </a:ext>
            </a:extLst>
          </p:cNvPr>
          <p:cNvSpPr txBox="1">
            <a:spLocks noGrp="1"/>
          </p:cNvSpPr>
          <p:nvPr>
            <p:ph type="title"/>
          </p:nvPr>
        </p:nvSpPr>
        <p:spPr>
          <a:xfrm>
            <a:off x="0" y="72748"/>
            <a:ext cx="12192000" cy="780370"/>
          </a:xfrm>
          <a:prstGeom prst="rect">
            <a:avLst/>
          </a:prstGeom>
          <a:noFill/>
          <a:ln>
            <a:noFill/>
          </a:ln>
        </p:spPr>
        <p:txBody>
          <a:bodyPr spcFirstLastPara="1" wrap="square" lIns="91425" tIns="45700" rIns="91425" bIns="45700" anchor="ctr" anchorCtr="0">
            <a:noAutofit/>
          </a:bodyPr>
          <a:lstStyle/>
          <a:p>
            <a:pPr algn="ctr"/>
            <a:r>
              <a:rPr lang="en-TW" sz="4000" dirty="0"/>
              <a:t>First-FDA approved AI/ML-based diagnostic system</a:t>
            </a:r>
          </a:p>
        </p:txBody>
      </p:sp>
      <p:sp>
        <p:nvSpPr>
          <p:cNvPr id="3" name="TextBox 2">
            <a:extLst>
              <a:ext uri="{FF2B5EF4-FFF2-40B4-BE49-F238E27FC236}">
                <a16:creationId xmlns:a16="http://schemas.microsoft.com/office/drawing/2014/main" id="{D85D732E-2AA0-A74F-A118-D394DEBE8CC9}"/>
              </a:ext>
            </a:extLst>
          </p:cNvPr>
          <p:cNvSpPr txBox="1"/>
          <p:nvPr/>
        </p:nvSpPr>
        <p:spPr>
          <a:xfrm>
            <a:off x="3207434" y="779408"/>
            <a:ext cx="6668086" cy="523220"/>
          </a:xfrm>
          <a:prstGeom prst="rect">
            <a:avLst/>
          </a:prstGeom>
          <a:noFill/>
        </p:spPr>
        <p:txBody>
          <a:bodyPr wrap="square" rtlCol="0">
            <a:spAutoFit/>
          </a:bodyPr>
          <a:lstStyle/>
          <a:p>
            <a:r>
              <a:rPr lang="en-TW" sz="2800" u="sng" dirty="0">
                <a:solidFill>
                  <a:srgbClr val="C00000"/>
                </a:solidFill>
              </a:rPr>
              <a:t>Retinal diagnostic sofeware device</a:t>
            </a:r>
          </a:p>
        </p:txBody>
      </p:sp>
      <p:pic>
        <p:nvPicPr>
          <p:cNvPr id="23" name="Audio 22">
            <a:hlinkClick r:id="" action="ppaction://media"/>
            <a:extLst>
              <a:ext uri="{FF2B5EF4-FFF2-40B4-BE49-F238E27FC236}">
                <a16:creationId xmlns:a16="http://schemas.microsoft.com/office/drawing/2014/main" id="{D4BA9207-791F-B548-8559-43FF0F0CAD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90552388"/>
      </p:ext>
    </p:extLst>
  </p:cSld>
  <p:clrMapOvr>
    <a:masterClrMapping/>
  </p:clrMapOvr>
  <mc:AlternateContent xmlns:mc="http://schemas.openxmlformats.org/markup-compatibility/2006" xmlns:p14="http://schemas.microsoft.com/office/powerpoint/2010/main">
    <mc:Choice Requires="p14">
      <p:transition spd="slow" p14:dur="2000" advTm="23090"/>
    </mc:Choice>
    <mc:Fallback xmlns="">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9" descr="美國FDA半年內核准的三個人工智慧醫療產品_3"/>
          <p:cNvPicPr preferRelativeResize="0"/>
          <p:nvPr/>
        </p:nvPicPr>
        <p:blipFill rotWithShape="1">
          <a:blip r:embed="rId5">
            <a:alphaModFix/>
          </a:blip>
          <a:srcRect/>
          <a:stretch/>
        </p:blipFill>
        <p:spPr>
          <a:xfrm>
            <a:off x="584200" y="0"/>
            <a:ext cx="10947400" cy="6451599"/>
          </a:xfrm>
          <a:prstGeom prst="rect">
            <a:avLst/>
          </a:prstGeom>
          <a:noFill/>
          <a:ln>
            <a:noFill/>
          </a:ln>
        </p:spPr>
      </p:pic>
      <p:sp>
        <p:nvSpPr>
          <p:cNvPr id="480" name="Google Shape;480;p59"/>
          <p:cNvSpPr/>
          <p:nvPr/>
        </p:nvSpPr>
        <p:spPr>
          <a:xfrm>
            <a:off x="1631504" y="137088"/>
            <a:ext cx="8724900"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19CE686A-26BE-A848-9ABC-85CF3A61D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00982200"/>
      </p:ext>
    </p:extLst>
  </p:cSld>
  <p:clrMapOvr>
    <a:masterClrMapping/>
  </p:clrMapOvr>
  <mc:AlternateContent xmlns:mc="http://schemas.openxmlformats.org/markup-compatibility/2006" xmlns:p14="http://schemas.microsoft.com/office/powerpoint/2010/main">
    <mc:Choice Requires="p14">
      <p:transition spd="slow" p14:dur="2000" advTm="11291"/>
    </mc:Choice>
    <mc:Fallback xmlns="">
      <p:transition spd="slow" advTm="1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EB4421-E6AE-4F26-9034-301F74B0D7E5}"/>
              </a:ext>
            </a:extLst>
          </p:cNvPr>
          <p:cNvPicPr>
            <a:picLocks noChangeAspect="1"/>
          </p:cNvPicPr>
          <p:nvPr/>
        </p:nvPicPr>
        <p:blipFill>
          <a:blip r:embed="rId4"/>
          <a:stretch>
            <a:fillRect/>
          </a:stretch>
        </p:blipFill>
        <p:spPr>
          <a:xfrm>
            <a:off x="0" y="446992"/>
            <a:ext cx="12192000" cy="5964016"/>
          </a:xfrm>
          <a:prstGeom prst="rect">
            <a:avLst/>
          </a:prstGeom>
        </p:spPr>
      </p:pic>
      <p:pic>
        <p:nvPicPr>
          <p:cNvPr id="13" name="Audio 12">
            <a:hlinkClick r:id="" action="ppaction://media"/>
            <a:extLst>
              <a:ext uri="{FF2B5EF4-FFF2-40B4-BE49-F238E27FC236}">
                <a16:creationId xmlns:a16="http://schemas.microsoft.com/office/drawing/2014/main" id="{AA483733-1168-BA42-AFDD-B6FD7C295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02277689"/>
      </p:ext>
    </p:extLst>
  </p:cSld>
  <p:clrMapOvr>
    <a:masterClrMapping/>
  </p:clrMapOvr>
  <mc:AlternateContent xmlns:mc="http://schemas.openxmlformats.org/markup-compatibility/2006" xmlns:p14="http://schemas.microsoft.com/office/powerpoint/2010/main">
    <mc:Choice Requires="p14">
      <p:transition spd="slow" p14:dur="2000" advTm="11785"/>
    </mc:Choice>
    <mc:Fallback xmlns="">
      <p:transition spd="slow" advTm="1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945840C8-A257-4002-83D9-DFE2B7EF747F}"/>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1370" b="94863" l="314" r="99686">
                        <a14:foregroundMark x1="5723" y1="6621" x2="87925" y2="15297"/>
                        <a14:foregroundMark x1="2138" y1="3082" x2="3396" y2="81963"/>
                        <a14:foregroundMark x1="3396" y1="81963" x2="4214" y2="80936"/>
                        <a14:foregroundMark x1="2201" y1="1027" x2="47044" y2="6164"/>
                        <a14:foregroundMark x1="47044" y1="6164" x2="63208" y2="1484"/>
                        <a14:foregroundMark x1="63208" y1="1484" x2="90063" y2="6393"/>
                        <a14:foregroundMark x1="97421" y1="2740" x2="98742" y2="82534"/>
                        <a14:foregroundMark x1="98742" y1="82534" x2="77799" y2="87100"/>
                        <a14:foregroundMark x1="77799" y1="87100" x2="63082" y2="85845"/>
                        <a14:foregroundMark x1="63082" y1="85845" x2="56164" y2="74772"/>
                        <a14:foregroundMark x1="56164" y1="74772" x2="52767" y2="24658"/>
                        <a14:foregroundMark x1="52767" y1="24658" x2="96792" y2="17580"/>
                        <a14:foregroundMark x1="503" y1="22831" x2="440" y2="78311"/>
                        <a14:foregroundMark x1="440" y1="78311" x2="1384" y2="81164"/>
                        <a14:foregroundMark x1="4277" y1="82877" x2="31887" y2="84018"/>
                        <a14:foregroundMark x1="31887" y1="84018" x2="54528" y2="81735"/>
                        <a14:foregroundMark x1="54528" y1="81735" x2="60692" y2="83219"/>
                        <a14:foregroundMark x1="60692" y1="83219" x2="66541" y2="90982"/>
                        <a14:foregroundMark x1="66541" y1="90982" x2="61761" y2="99315"/>
                        <a14:foregroundMark x1="61761" y1="99315" x2="2138" y2="94977"/>
                        <a14:foregroundMark x1="2138" y1="94977" x2="1635" y2="84703"/>
                        <a14:foregroundMark x1="1635" y1="84703" x2="4717" y2="84018"/>
                        <a14:foregroundMark x1="70189" y1="93151" x2="98868" y2="91210"/>
                        <a14:foregroundMark x1="98868" y1="91210" x2="99686" y2="91210"/>
                        <a14:backgroundMark x1="70000" y1="96347" x2="98239" y2="93721"/>
                      </a14:backgroundRemoval>
                    </a14:imgEffect>
                  </a14:imgLayer>
                </a14:imgProps>
              </a:ext>
            </a:extLst>
          </a:blip>
          <a:stretch>
            <a:fillRect/>
          </a:stretch>
        </p:blipFill>
        <p:spPr>
          <a:xfrm>
            <a:off x="1031393" y="643467"/>
            <a:ext cx="10129213" cy="5571066"/>
          </a:xfrm>
          <a:prstGeom prst="rect">
            <a:avLst/>
          </a:prstGeom>
        </p:spPr>
      </p:pic>
      <p:pic>
        <p:nvPicPr>
          <p:cNvPr id="9" name="圖片 8">
            <a:extLst>
              <a:ext uri="{FF2B5EF4-FFF2-40B4-BE49-F238E27FC236}">
                <a16:creationId xmlns:a16="http://schemas.microsoft.com/office/drawing/2014/main" id="{F47F4156-3377-4397-9D95-B3C7FABD7F8E}"/>
              </a:ext>
            </a:extLst>
          </p:cNvPr>
          <p:cNvPicPr>
            <a:picLocks noChangeAspect="1"/>
          </p:cNvPicPr>
          <p:nvPr/>
        </p:nvPicPr>
        <p:blipFill>
          <a:blip r:embed="rId6"/>
          <a:stretch>
            <a:fillRect/>
          </a:stretch>
        </p:blipFill>
        <p:spPr>
          <a:xfrm>
            <a:off x="8926075" y="5647320"/>
            <a:ext cx="3265925" cy="1210680"/>
          </a:xfrm>
          <a:prstGeom prst="rect">
            <a:avLst/>
          </a:prstGeom>
        </p:spPr>
      </p:pic>
      <p:pic>
        <p:nvPicPr>
          <p:cNvPr id="2" name="Audio 1">
            <a:hlinkClick r:id="" action="ppaction://media"/>
            <a:extLst>
              <a:ext uri="{FF2B5EF4-FFF2-40B4-BE49-F238E27FC236}">
                <a16:creationId xmlns:a16="http://schemas.microsoft.com/office/drawing/2014/main" id="{61854B27-CBD8-0B4B-97A7-FD5C55A107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8763797"/>
      </p:ext>
    </p:extLst>
  </p:cSld>
  <p:clrMapOvr>
    <a:masterClrMapping/>
  </p:clrMapOvr>
  <mc:AlternateContent xmlns:mc="http://schemas.openxmlformats.org/markup-compatibility/2006" xmlns:p14="http://schemas.microsoft.com/office/powerpoint/2010/main">
    <mc:Choice Requires="p14">
      <p:transition spd="slow" p14:dur="2000" advTm="11660"/>
    </mc:Choice>
    <mc:Fallback xmlns="">
      <p:transition spd="slow" advTm="1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935C7A56-031B-4854-A44E-77714A44A11B}"/>
              </a:ext>
            </a:extLst>
          </p:cNvPr>
          <p:cNvPicPr>
            <a:picLocks noGrp="1" noChangeAspect="1"/>
          </p:cNvPicPr>
          <p:nvPr>
            <p:ph idx="1"/>
          </p:nvPr>
        </p:nvPicPr>
        <p:blipFill>
          <a:blip r:embed="rId4"/>
          <a:stretch>
            <a:fillRect/>
          </a:stretch>
        </p:blipFill>
        <p:spPr>
          <a:xfrm>
            <a:off x="1425752" y="891540"/>
            <a:ext cx="9390945" cy="5071110"/>
          </a:xfrm>
          <a:prstGeom prst="rect">
            <a:avLst/>
          </a:prstGeom>
        </p:spPr>
      </p:pic>
      <p:pic>
        <p:nvPicPr>
          <p:cNvPr id="24" name="Audio 23">
            <a:hlinkClick r:id="" action="ppaction://media"/>
            <a:extLst>
              <a:ext uri="{FF2B5EF4-FFF2-40B4-BE49-F238E27FC236}">
                <a16:creationId xmlns:a16="http://schemas.microsoft.com/office/drawing/2014/main" id="{FCA08478-71CB-2F4C-9D6F-508324E2F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67982100"/>
      </p:ext>
    </p:extLst>
  </p:cSld>
  <p:clrMapOvr>
    <a:masterClrMapping/>
  </p:clrMapOvr>
  <mc:AlternateContent xmlns:mc="http://schemas.openxmlformats.org/markup-compatibility/2006" xmlns:p14="http://schemas.microsoft.com/office/powerpoint/2010/main">
    <mc:Choice Requires="p14">
      <p:transition spd="slow" p14:dur="2000" advTm="21178"/>
    </mc:Choice>
    <mc:Fallback xmlns="">
      <p:transition spd="slow" advTm="2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F6D0B4F-BAFC-4F5F-BA12-50A7E0B287E8}"/>
              </a:ext>
            </a:extLst>
          </p:cNvPr>
          <p:cNvPicPr>
            <a:picLocks noChangeAspect="1"/>
          </p:cNvPicPr>
          <p:nvPr/>
        </p:nvPicPr>
        <p:blipFill>
          <a:blip r:embed="rId4"/>
          <a:stretch>
            <a:fillRect/>
          </a:stretch>
        </p:blipFill>
        <p:spPr>
          <a:xfrm>
            <a:off x="390331" y="860167"/>
            <a:ext cx="5619750" cy="4857750"/>
          </a:xfrm>
          <a:prstGeom prst="rect">
            <a:avLst/>
          </a:prstGeom>
        </p:spPr>
      </p:pic>
      <p:pic>
        <p:nvPicPr>
          <p:cNvPr id="7" name="圖片 6">
            <a:extLst>
              <a:ext uri="{FF2B5EF4-FFF2-40B4-BE49-F238E27FC236}">
                <a16:creationId xmlns:a16="http://schemas.microsoft.com/office/drawing/2014/main" id="{BB10252A-7D22-47D9-9C5D-417B1EAA6E34}"/>
              </a:ext>
            </a:extLst>
          </p:cNvPr>
          <p:cNvPicPr>
            <a:picLocks noChangeAspect="1"/>
          </p:cNvPicPr>
          <p:nvPr/>
        </p:nvPicPr>
        <p:blipFill>
          <a:blip r:embed="rId5"/>
          <a:stretch>
            <a:fillRect/>
          </a:stretch>
        </p:blipFill>
        <p:spPr>
          <a:xfrm>
            <a:off x="4800017" y="2129615"/>
            <a:ext cx="7264586" cy="3235488"/>
          </a:xfrm>
          <a:prstGeom prst="rect">
            <a:avLst/>
          </a:prstGeom>
        </p:spPr>
      </p:pic>
      <p:pic>
        <p:nvPicPr>
          <p:cNvPr id="6" name="Audio 5">
            <a:hlinkClick r:id="" action="ppaction://media"/>
            <a:extLst>
              <a:ext uri="{FF2B5EF4-FFF2-40B4-BE49-F238E27FC236}">
                <a16:creationId xmlns:a16="http://schemas.microsoft.com/office/drawing/2014/main" id="{EA58DC00-B6D1-AF40-BCB6-D9AE56B03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1050395"/>
      </p:ext>
    </p:extLst>
  </p:cSld>
  <p:clrMapOvr>
    <a:masterClrMapping/>
  </p:clrMapOvr>
  <mc:AlternateContent xmlns:mc="http://schemas.openxmlformats.org/markup-compatibility/2006" xmlns:p14="http://schemas.microsoft.com/office/powerpoint/2010/main">
    <mc:Choice Requires="p14">
      <p:transition spd="slow" p14:dur="2000" advTm="10845"/>
    </mc:Choice>
    <mc:Fallback xmlns="">
      <p:transition spd="slow" advTm="10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66"/>
          <p:cNvSpPr txBox="1">
            <a:spLocks noGrp="1"/>
          </p:cNvSpPr>
          <p:nvPr>
            <p:ph type="title"/>
          </p:nvPr>
        </p:nvSpPr>
        <p:spPr>
          <a:xfrm>
            <a:off x="1487557" y="2641187"/>
            <a:ext cx="7839323" cy="7878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4A96"/>
              </a:buClr>
              <a:buSzPts val="4400"/>
              <a:buFont typeface="Calibri"/>
              <a:buNone/>
            </a:pPr>
            <a:r>
              <a:rPr lang="en-US"/>
              <a:t>Thank you for attention</a:t>
            </a:r>
            <a:endParaRPr/>
          </a:p>
        </p:txBody>
      </p:sp>
      <p:sp>
        <p:nvSpPr>
          <p:cNvPr id="563" name="Google Shape;563;p66"/>
          <p:cNvSpPr txBox="1">
            <a:spLocks noGrp="1"/>
          </p:cNvSpPr>
          <p:nvPr>
            <p:ph type="body" idx="1"/>
          </p:nvPr>
        </p:nvSpPr>
        <p:spPr>
          <a:xfrm>
            <a:off x="1487557" y="3428999"/>
            <a:ext cx="10168637" cy="288517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595959"/>
              </a:buClr>
              <a:buSzPts val="2800"/>
              <a:buNone/>
            </a:pPr>
            <a:r>
              <a:rPr lang="en-US" sz="2800" b="1"/>
              <a:t>Nowadays, even one thousand algorithms do not replace a doctor. When machines can see, doctors will have extra pairs of tireless eyes to help them diagnose and take care of patients. The closer doctor-patient relationship not only gives a patient the attention that's needed but also comforts their heart.</a:t>
            </a:r>
            <a:endParaRPr sz="2800" b="1"/>
          </a:p>
        </p:txBody>
      </p:sp>
      <p:pic>
        <p:nvPicPr>
          <p:cNvPr id="564" name="Google Shape;564;p66"/>
          <p:cNvPicPr preferRelativeResize="0"/>
          <p:nvPr/>
        </p:nvPicPr>
        <p:blipFill rotWithShape="1">
          <a:blip r:embed="rId5">
            <a:alphaModFix/>
          </a:blip>
          <a:srcRect/>
          <a:stretch/>
        </p:blipFill>
        <p:spPr>
          <a:xfrm>
            <a:off x="11366500" y="6032500"/>
            <a:ext cx="609600" cy="609600"/>
          </a:xfrm>
          <a:prstGeom prst="rect">
            <a:avLst/>
          </a:prstGeom>
          <a:noFill/>
          <a:ln>
            <a:noFill/>
          </a:ln>
        </p:spPr>
      </p:pic>
      <p:pic>
        <p:nvPicPr>
          <p:cNvPr id="4" name="Audio 3">
            <a:hlinkClick r:id="" action="ppaction://media"/>
            <a:extLst>
              <a:ext uri="{FF2B5EF4-FFF2-40B4-BE49-F238E27FC236}">
                <a16:creationId xmlns:a16="http://schemas.microsoft.com/office/drawing/2014/main" id="{1B355463-C02F-1648-8E93-370529D31C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52"/>
    </mc:Choice>
    <mc:Fallback xmlns="">
      <p:transition spd="slow" advTm="3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564"/>
                                        </p:tgtEl>
                                        <p:attrNameLst>
                                          <p:attrName>style.visibility</p:attrName>
                                        </p:attrNameLst>
                                      </p:cBhvr>
                                      <p:to>
                                        <p:strVal val="visible"/>
                                      </p:to>
                                    </p:set>
                                    <p:animEffect transition="in" filter="fade">
                                      <p:cBhvr>
                                        <p:cTn id="9" dur="1"/>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No one tells a child how to see</a:t>
            </a:r>
            <a:endParaRPr/>
          </a:p>
        </p:txBody>
      </p:sp>
      <p:pic>
        <p:nvPicPr>
          <p:cNvPr id="98" name="Google Shape;98;p15"/>
          <p:cNvPicPr preferRelativeResize="0"/>
          <p:nvPr/>
        </p:nvPicPr>
        <p:blipFill rotWithShape="1">
          <a:blip r:embed="rId5">
            <a:alphaModFix/>
          </a:blip>
          <a:srcRect/>
          <a:stretch/>
        </p:blipFill>
        <p:spPr>
          <a:xfrm>
            <a:off x="1897376" y="1384994"/>
            <a:ext cx="8997010" cy="4696216"/>
          </a:xfrm>
          <a:prstGeom prst="rect">
            <a:avLst/>
          </a:prstGeom>
          <a:noFill/>
          <a:ln>
            <a:noFill/>
          </a:ln>
        </p:spPr>
      </p:pic>
      <p:sp>
        <p:nvSpPr>
          <p:cNvPr id="99" name="Google Shape;99;p15"/>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5" name="Audio 4">
            <a:hlinkClick r:id="" action="ppaction://media"/>
            <a:extLst>
              <a:ext uri="{FF2B5EF4-FFF2-40B4-BE49-F238E27FC236}">
                <a16:creationId xmlns:a16="http://schemas.microsoft.com/office/drawing/2014/main" id="{D5136371-B5B9-394C-BD31-3FFCC0420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63"/>
    </mc:Choice>
    <mc:Fallback xmlns="">
      <p:transition spd="slow" advTm="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5">
            <a:alphaModFix/>
          </a:blip>
          <a:srcRect/>
          <a:stretch/>
        </p:blipFill>
        <p:spPr>
          <a:xfrm>
            <a:off x="0" y="1241695"/>
            <a:ext cx="12192000" cy="5616305"/>
          </a:xfrm>
          <a:prstGeom prst="rect">
            <a:avLst/>
          </a:prstGeom>
          <a:noFill/>
          <a:ln>
            <a:noFill/>
          </a:ln>
        </p:spPr>
      </p:pic>
      <p:sp>
        <p:nvSpPr>
          <p:cNvPr id="107" name="Google Shape;107;p16"/>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No one tells a child how to see</a:t>
            </a:r>
            <a:endParaRPr/>
          </a:p>
        </p:txBody>
      </p:sp>
      <p:sp>
        <p:nvSpPr>
          <p:cNvPr id="108" name="Google Shape;108;p16"/>
          <p:cNvSpPr txBox="1"/>
          <p:nvPr/>
        </p:nvSpPr>
        <p:spPr>
          <a:xfrm>
            <a:off x="2633303" y="6360343"/>
            <a:ext cx="75251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a:t>
            </a:r>
            <a:endParaRPr/>
          </a:p>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https://www.youtube.com/watch?v=40riCqvRoMs&amp;ab_channel=TED</a:t>
            </a:r>
            <a:endParaRPr/>
          </a:p>
        </p:txBody>
      </p:sp>
      <p:pic>
        <p:nvPicPr>
          <p:cNvPr id="2" name="Audio 1">
            <a:hlinkClick r:id="" action="ppaction://media"/>
            <a:extLst>
              <a:ext uri="{FF2B5EF4-FFF2-40B4-BE49-F238E27FC236}">
                <a16:creationId xmlns:a16="http://schemas.microsoft.com/office/drawing/2014/main" id="{B8428D16-940A-4E4B-BCDF-DA2943994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7"/>
    </mc:Choice>
    <mc:Fallback xmlns="">
      <p:transition spd="slow" advTm="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How to teach computer understand pictures?</a:t>
            </a:r>
            <a:endParaRPr/>
          </a:p>
        </p:txBody>
      </p:sp>
      <p:pic>
        <p:nvPicPr>
          <p:cNvPr id="116" name="Google Shape;116;p17"/>
          <p:cNvPicPr preferRelativeResize="0"/>
          <p:nvPr/>
        </p:nvPicPr>
        <p:blipFill rotWithShape="1">
          <a:blip r:embed="rId5">
            <a:alphaModFix/>
          </a:blip>
          <a:srcRect/>
          <a:stretch/>
        </p:blipFill>
        <p:spPr>
          <a:xfrm>
            <a:off x="838200" y="1424246"/>
            <a:ext cx="10711951" cy="4755172"/>
          </a:xfrm>
          <a:prstGeom prst="rect">
            <a:avLst/>
          </a:prstGeom>
          <a:noFill/>
          <a:ln>
            <a:noFill/>
          </a:ln>
        </p:spPr>
      </p:pic>
      <p:pic>
        <p:nvPicPr>
          <p:cNvPr id="117" name="Google Shape;117;p17"/>
          <p:cNvPicPr preferRelativeResize="0"/>
          <p:nvPr/>
        </p:nvPicPr>
        <p:blipFill rotWithShape="1">
          <a:blip r:embed="rId6">
            <a:alphaModFix/>
          </a:blip>
          <a:srcRect/>
          <a:stretch/>
        </p:blipFill>
        <p:spPr>
          <a:xfrm>
            <a:off x="838200" y="1424247"/>
            <a:ext cx="10711951" cy="4624752"/>
          </a:xfrm>
          <a:prstGeom prst="rect">
            <a:avLst/>
          </a:prstGeom>
          <a:noFill/>
          <a:ln>
            <a:noFill/>
          </a:ln>
        </p:spPr>
      </p:pic>
      <p:sp>
        <p:nvSpPr>
          <p:cNvPr id="118" name="Google Shape;118;p17"/>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2" name="Audio 1">
            <a:hlinkClick r:id="" action="ppaction://media"/>
            <a:extLst>
              <a:ext uri="{FF2B5EF4-FFF2-40B4-BE49-F238E27FC236}">
                <a16:creationId xmlns:a16="http://schemas.microsoft.com/office/drawing/2014/main" id="{04FF6222-8025-F543-98AF-0695A52525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92"/>
    </mc:Choice>
    <mc:Fallback xmlns="">
      <p:transition spd="slow" advTm="1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8"/>
          <p:cNvPicPr preferRelativeResize="0"/>
          <p:nvPr/>
        </p:nvPicPr>
        <p:blipFill rotWithShape="1">
          <a:blip r:embed="rId5">
            <a:alphaModFix/>
          </a:blip>
          <a:srcRect r="13597"/>
          <a:stretch/>
        </p:blipFill>
        <p:spPr>
          <a:xfrm>
            <a:off x="4886426" y="111554"/>
            <a:ext cx="7305574" cy="5461474"/>
          </a:xfrm>
          <a:prstGeom prst="rect">
            <a:avLst/>
          </a:prstGeom>
          <a:noFill/>
          <a:ln>
            <a:noFill/>
          </a:ln>
        </p:spPr>
      </p:pic>
      <p:pic>
        <p:nvPicPr>
          <p:cNvPr id="126" name="Google Shape;126;p18"/>
          <p:cNvPicPr preferRelativeResize="0"/>
          <p:nvPr/>
        </p:nvPicPr>
        <p:blipFill rotWithShape="1">
          <a:blip r:embed="rId6">
            <a:alphaModFix/>
          </a:blip>
          <a:srcRect r="21459"/>
          <a:stretch/>
        </p:blipFill>
        <p:spPr>
          <a:xfrm>
            <a:off x="2443213" y="2062662"/>
            <a:ext cx="4886426" cy="3510366"/>
          </a:xfrm>
          <a:prstGeom prst="rect">
            <a:avLst/>
          </a:prstGeom>
          <a:noFill/>
          <a:ln>
            <a:noFill/>
          </a:ln>
        </p:spPr>
      </p:pic>
      <p:pic>
        <p:nvPicPr>
          <p:cNvPr id="127" name="Google Shape;127;p18"/>
          <p:cNvPicPr preferRelativeResize="0"/>
          <p:nvPr/>
        </p:nvPicPr>
        <p:blipFill rotWithShape="1">
          <a:blip r:embed="rId7">
            <a:alphaModFix/>
          </a:blip>
          <a:srcRect/>
          <a:stretch/>
        </p:blipFill>
        <p:spPr>
          <a:xfrm>
            <a:off x="0" y="3313277"/>
            <a:ext cx="3224463" cy="3236946"/>
          </a:xfrm>
          <a:prstGeom prst="rect">
            <a:avLst/>
          </a:prstGeom>
          <a:noFill/>
          <a:ln>
            <a:noFill/>
          </a:ln>
        </p:spPr>
      </p:pic>
      <p:sp>
        <p:nvSpPr>
          <p:cNvPr id="128" name="Google Shape;128;p18"/>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3" name="Audio 2">
            <a:hlinkClick r:id="" action="ppaction://media"/>
            <a:extLst>
              <a:ext uri="{FF2B5EF4-FFF2-40B4-BE49-F238E27FC236}">
                <a16:creationId xmlns:a16="http://schemas.microsoft.com/office/drawing/2014/main" id="{87BB1D3F-4BA6-5747-BE0B-912EF8FD84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59"/>
    </mc:Choice>
    <mc:Fallback xmlns="">
      <p:transition spd="slow" advTm="1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838200" y="365127"/>
            <a:ext cx="10515600" cy="129470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4A96"/>
              </a:buClr>
              <a:buSzPts val="4000"/>
              <a:buFont typeface="Calibri"/>
              <a:buNone/>
            </a:pPr>
            <a:r>
              <a:rPr lang="en-US"/>
              <a:t>Conversing lights into a two-dimensional array</a:t>
            </a:r>
            <a:endParaRPr/>
          </a:p>
        </p:txBody>
      </p:sp>
      <p:pic>
        <p:nvPicPr>
          <p:cNvPr id="136" name="Google Shape;136;p19"/>
          <p:cNvPicPr preferRelativeResize="0"/>
          <p:nvPr/>
        </p:nvPicPr>
        <p:blipFill rotWithShape="1">
          <a:blip r:embed="rId5">
            <a:alphaModFix/>
          </a:blip>
          <a:srcRect t="8752" b="7293"/>
          <a:stretch/>
        </p:blipFill>
        <p:spPr>
          <a:xfrm>
            <a:off x="5813897" y="1776382"/>
            <a:ext cx="6301339" cy="3544504"/>
          </a:xfrm>
          <a:prstGeom prst="rect">
            <a:avLst/>
          </a:prstGeom>
          <a:noFill/>
          <a:ln>
            <a:noFill/>
          </a:ln>
        </p:spPr>
      </p:pic>
      <p:pic>
        <p:nvPicPr>
          <p:cNvPr id="137" name="Google Shape;137;p19"/>
          <p:cNvPicPr preferRelativeResize="0"/>
          <p:nvPr/>
        </p:nvPicPr>
        <p:blipFill rotWithShape="1">
          <a:blip r:embed="rId6">
            <a:alphaModFix/>
          </a:blip>
          <a:srcRect l="10532"/>
          <a:stretch/>
        </p:blipFill>
        <p:spPr>
          <a:xfrm>
            <a:off x="144768" y="1776382"/>
            <a:ext cx="5669129" cy="3544504"/>
          </a:xfrm>
          <a:prstGeom prst="rect">
            <a:avLst/>
          </a:prstGeom>
          <a:noFill/>
          <a:ln>
            <a:noFill/>
          </a:ln>
        </p:spPr>
      </p:pic>
      <p:sp>
        <p:nvSpPr>
          <p:cNvPr id="138" name="Google Shape;138;p19"/>
          <p:cNvSpPr txBox="1"/>
          <p:nvPr/>
        </p:nvSpPr>
        <p:spPr>
          <a:xfrm>
            <a:off x="617690" y="6550223"/>
            <a:ext cx="1045890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dk1"/>
                </a:solidFill>
                <a:latin typeface="Roboto"/>
                <a:ea typeface="Roboto"/>
                <a:cs typeface="Roboto"/>
                <a:sym typeface="Roboto"/>
              </a:rPr>
              <a:t>How we teach computers to understand pictures | Fei Fei Li https://www.youtube.com/watch?v=40riCqvRoMs&amp;ab_channel=TED</a:t>
            </a:r>
            <a:endParaRPr/>
          </a:p>
        </p:txBody>
      </p:sp>
      <p:pic>
        <p:nvPicPr>
          <p:cNvPr id="2" name="Audio 1">
            <a:hlinkClick r:id="" action="ppaction://media"/>
            <a:extLst>
              <a:ext uri="{FF2B5EF4-FFF2-40B4-BE49-F238E27FC236}">
                <a16:creationId xmlns:a16="http://schemas.microsoft.com/office/drawing/2014/main" id="{86FE2A79-0C55-E44C-909C-AEEAA48413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143"/>
    </mc:Choice>
    <mc:Fallback xmlns="">
      <p:transition spd="slow" advTm="2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20.1"/>
</p:tagLst>
</file>

<file path=ppt/tags/tag4.xml><?xml version="1.0" encoding="utf-8"?>
<p:tagLst xmlns:a="http://schemas.openxmlformats.org/drawingml/2006/main" xmlns:r="http://schemas.openxmlformats.org/officeDocument/2006/relationships" xmlns:p="http://schemas.openxmlformats.org/presentationml/2006/main">
  <p:tag name="TIMING" val="|5.4|9.1"/>
</p:tagLst>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TotalTime>
  <Words>2436</Words>
  <Application>Microsoft Macintosh PowerPoint</Application>
  <PresentationFormat>Widescreen</PresentationFormat>
  <Paragraphs>194</Paragraphs>
  <Slides>49</Slides>
  <Notes>43</Notes>
  <HiddenSlides>0</HiddenSlides>
  <MMClips>50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Calibri</vt:lpstr>
      <vt:lpstr>PMingLiu</vt:lpstr>
      <vt:lpstr>Arial</vt:lpstr>
      <vt:lpstr>Avenir</vt:lpstr>
      <vt:lpstr>Helvetica Neue Light</vt:lpstr>
      <vt:lpstr>Roboto</vt:lpstr>
      <vt:lpstr>Times New Roman</vt:lpstr>
      <vt:lpstr>Microsoft JhengHei</vt:lpstr>
      <vt:lpstr>Office 佈景主題</vt:lpstr>
      <vt:lpstr>Implement AI in health care: a regulation perspective in Taiwan</vt:lpstr>
      <vt:lpstr>Form 1 – B</vt:lpstr>
      <vt:lpstr>Artificial Intelligence in Colonoscopy</vt:lpstr>
      <vt:lpstr>No one tells a child how to see</vt:lpstr>
      <vt:lpstr>No one tells a child how to see</vt:lpstr>
      <vt:lpstr>No one tells a child how to see</vt:lpstr>
      <vt:lpstr>How to teach computer understand pictures?</vt:lpstr>
      <vt:lpstr>PowerPoint Presentation</vt:lpstr>
      <vt:lpstr>Conversing lights into a two-dimensional array</vt:lpstr>
      <vt:lpstr>How to teach computers to understand pictures?</vt:lpstr>
      <vt:lpstr>Design a model</vt:lpstr>
      <vt:lpstr>Tell the computer algorithm  in a mathematical language</vt:lpstr>
      <vt:lpstr>Collect a data set</vt:lpstr>
      <vt:lpstr>ImageNet</vt:lpstr>
      <vt:lpstr>Collect a data set and Label the images</vt:lpstr>
      <vt:lpstr> CNN model</vt:lpstr>
      <vt:lpstr>How to teach computer understand pictures?</vt:lpstr>
      <vt:lpstr>ILSVRC  (ImageNet Large Scale Visual recognition challenge)</vt:lpstr>
      <vt:lpstr>ILSVRC Large-scale object recognition capability</vt:lpstr>
      <vt:lpstr>Images &amp; Videos</vt:lpstr>
      <vt:lpstr>PowerPoint Presentation</vt:lpstr>
      <vt:lpstr>PowerPoint Presentation</vt:lpstr>
      <vt:lpstr>PowerPoint Presentation</vt:lpstr>
      <vt:lpstr>PowerPoint Presentation</vt:lpstr>
      <vt:lpstr>PowerPoint Presentation</vt:lpstr>
      <vt:lpstr>If the content is King,  then data is Queen.  And together they make a formidable team.</vt:lpstr>
      <vt:lpstr>PowerPoint Presentation</vt:lpstr>
      <vt:lpstr>Clean, Sort, and Label </vt:lpstr>
      <vt:lpstr>Institutional Review Board (IRB)</vt:lpstr>
      <vt:lpstr>Up to 26% miss rates for polyps reported</vt:lpstr>
      <vt:lpstr>Software Overview and Algorithm Framework</vt:lpstr>
      <vt:lpstr>CADe VS CADx</vt:lpstr>
      <vt:lpstr>Schematic representation  of typical CAD system</vt:lpstr>
      <vt:lpstr> Computer Aided Triage </vt:lpstr>
      <vt:lpstr>Terms and Definitions</vt:lpstr>
      <vt:lpstr>PowerPoint Presentation</vt:lpstr>
      <vt:lpstr>PowerPoint Presentation</vt:lpstr>
      <vt:lpstr>Federated learning</vt:lpstr>
      <vt:lpstr>PowerPoint Presentation</vt:lpstr>
      <vt:lpstr>PowerPoint Presentation</vt:lpstr>
      <vt:lpstr>GI Genius</vt:lpstr>
      <vt:lpstr>PowerPoint Presentation</vt:lpstr>
      <vt:lpstr>First-FDA approved AI/ML-based diagnostic system</vt:lpstr>
      <vt:lpstr>PowerPoint Presentation</vt:lpstr>
      <vt:lpstr>PowerPoint Presentation</vt:lpstr>
      <vt:lpstr>PowerPoint Presentation</vt:lpstr>
      <vt:lpstr>PowerPoint Presentation</vt:lpstr>
      <vt:lpstr>PowerPoint Presentation</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 AI in health care: a regulation perspective in Taiwan</dc:title>
  <dc:creator>user</dc:creator>
  <cp:lastModifiedBy>Weiling Chen</cp:lastModifiedBy>
  <cp:revision>13</cp:revision>
  <dcterms:modified xsi:type="dcterms:W3CDTF">2021-09-22T23:38:40Z</dcterms:modified>
</cp:coreProperties>
</file>