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9"/>
  </p:notesMasterIdLst>
  <p:sldIdLst>
    <p:sldId id="256" r:id="rId2"/>
    <p:sldId id="287" r:id="rId3"/>
    <p:sldId id="306" r:id="rId4"/>
    <p:sldId id="304" r:id="rId5"/>
    <p:sldId id="307" r:id="rId6"/>
    <p:sldId id="288" r:id="rId7"/>
    <p:sldId id="289" r:id="rId8"/>
    <p:sldId id="290" r:id="rId9"/>
    <p:sldId id="291" r:id="rId10"/>
    <p:sldId id="305" r:id="rId11"/>
    <p:sldId id="292" r:id="rId12"/>
    <p:sldId id="293" r:id="rId13"/>
    <p:sldId id="294" r:id="rId14"/>
    <p:sldId id="309" r:id="rId15"/>
    <p:sldId id="310" r:id="rId16"/>
    <p:sldId id="315" r:id="rId17"/>
    <p:sldId id="316" r:id="rId18"/>
    <p:sldId id="311" r:id="rId19"/>
    <p:sldId id="312" r:id="rId20"/>
    <p:sldId id="295" r:id="rId21"/>
    <p:sldId id="308" r:id="rId22"/>
    <p:sldId id="296" r:id="rId23"/>
    <p:sldId id="297" r:id="rId24"/>
    <p:sldId id="298" r:id="rId25"/>
    <p:sldId id="299" r:id="rId26"/>
    <p:sldId id="300" r:id="rId27"/>
    <p:sldId id="301" r:id="rId28"/>
    <p:sldId id="281" r:id="rId29"/>
    <p:sldId id="257" r:id="rId30"/>
    <p:sldId id="283" r:id="rId31"/>
    <p:sldId id="260" r:id="rId32"/>
    <p:sldId id="261" r:id="rId33"/>
    <p:sldId id="262" r:id="rId34"/>
    <p:sldId id="263" r:id="rId35"/>
    <p:sldId id="272" r:id="rId36"/>
    <p:sldId id="313" r:id="rId37"/>
    <p:sldId id="31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2D4"/>
    <a:srgbClr val="F2F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833" autoAdjust="0"/>
  </p:normalViewPr>
  <p:slideViewPr>
    <p:cSldViewPr snapToGrid="0">
      <p:cViewPr varScale="1">
        <p:scale>
          <a:sx n="70" d="100"/>
          <a:sy n="70" d="100"/>
        </p:scale>
        <p:origin x="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D3CE7-6183-4868-A084-92E16E0B703E}" type="datetimeFigureOut">
              <a:rPr lang="zh-TW" altLang="en-US" smtClean="0"/>
              <a:t>2024/1/10</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B8181-AC0A-46E7-A4D5-61657FE8EDBF}" type="slidenum">
              <a:rPr lang="zh-TW" altLang="en-US" smtClean="0"/>
              <a:t>‹#›</a:t>
            </a:fld>
            <a:endParaRPr lang="zh-TW" altLang="en-US"/>
          </a:p>
        </p:txBody>
      </p:sp>
    </p:spTree>
    <p:extLst>
      <p:ext uri="{BB962C8B-B14F-4D97-AF65-F5344CB8AC3E}">
        <p14:creationId xmlns:p14="http://schemas.microsoft.com/office/powerpoint/2010/main" val="66791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FEB8181-AC0A-46E7-A4D5-61657FE8EDBF}" type="slidenum">
              <a:rPr lang="zh-TW" altLang="en-US" smtClean="0"/>
              <a:t>9</a:t>
            </a:fld>
            <a:endParaRPr lang="zh-TW" altLang="en-US"/>
          </a:p>
        </p:txBody>
      </p:sp>
    </p:spTree>
    <p:extLst>
      <p:ext uri="{BB962C8B-B14F-4D97-AF65-F5344CB8AC3E}">
        <p14:creationId xmlns:p14="http://schemas.microsoft.com/office/powerpoint/2010/main" val="71939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A0AEE573-7B88-4EF3-A761-AED621BE7A68}" type="datetime1">
              <a:rPr lang="zh-TW" altLang="en-US" smtClean="0"/>
              <a:t>2024/1/10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DE50695-6426-4DC7-B845-92512BFECF08}"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74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D794CBB-0713-43F8-8268-73F3D4A388DD}" type="datetime1">
              <a:rPr lang="zh-TW" altLang="en-US" smtClean="0"/>
              <a:t>2024/1/10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DE50695-6426-4DC7-B845-92512BFECF08}" type="slidenum">
              <a:rPr lang="zh-TW" altLang="en-US" smtClean="0"/>
              <a:t>‹#›</a:t>
            </a:fld>
            <a:endParaRPr lang="zh-TW" altLang="en-US"/>
          </a:p>
        </p:txBody>
      </p:sp>
    </p:spTree>
    <p:extLst>
      <p:ext uri="{BB962C8B-B14F-4D97-AF65-F5344CB8AC3E}">
        <p14:creationId xmlns:p14="http://schemas.microsoft.com/office/powerpoint/2010/main" val="172642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0CBB413-C8AF-4664-B4E7-9B28F2177344}" type="datetime1">
              <a:rPr lang="zh-TW" altLang="en-US" smtClean="0"/>
              <a:t>2024/1/10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DE50695-6426-4DC7-B845-92512BFECF08}" type="slidenum">
              <a:rPr lang="zh-TW" altLang="en-US" smtClean="0"/>
              <a:t>‹#›</a:t>
            </a:fld>
            <a:endParaRPr lang="zh-TW" altLang="en-US"/>
          </a:p>
        </p:txBody>
      </p:sp>
    </p:spTree>
    <p:extLst>
      <p:ext uri="{BB962C8B-B14F-4D97-AF65-F5344CB8AC3E}">
        <p14:creationId xmlns:p14="http://schemas.microsoft.com/office/powerpoint/2010/main" val="208537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DD76AE2-67DB-49A0-ABCB-10CB945DD04C}" type="datetime1">
              <a:rPr lang="zh-TW" altLang="en-US" smtClean="0"/>
              <a:t>2024/1/10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DE50695-6426-4DC7-B845-92512BFECF08}" type="slidenum">
              <a:rPr lang="zh-TW" altLang="en-US" smtClean="0"/>
              <a:t>‹#›</a:t>
            </a:fld>
            <a:endParaRPr lang="zh-TW" altLang="en-US"/>
          </a:p>
        </p:txBody>
      </p:sp>
    </p:spTree>
    <p:extLst>
      <p:ext uri="{BB962C8B-B14F-4D97-AF65-F5344CB8AC3E}">
        <p14:creationId xmlns:p14="http://schemas.microsoft.com/office/powerpoint/2010/main" val="371373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9D847CA5-F515-4804-8BBC-66B34CFCE79C}" type="datetime1">
              <a:rPr lang="zh-TW" altLang="en-US" smtClean="0"/>
              <a:t>2024/1/10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DE50695-6426-4DC7-B845-92512BFECF08}"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6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8F75586D-E53C-4D26-ACD1-1A932906A085}" type="datetime1">
              <a:rPr lang="zh-TW" altLang="en-US" smtClean="0"/>
              <a:t>2024/1/10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DE50695-6426-4DC7-B845-92512BFECF08}" type="slidenum">
              <a:rPr lang="zh-TW" altLang="en-US" smtClean="0"/>
              <a:t>‹#›</a:t>
            </a:fld>
            <a:endParaRPr lang="zh-TW" altLang="en-US"/>
          </a:p>
        </p:txBody>
      </p:sp>
    </p:spTree>
    <p:extLst>
      <p:ext uri="{BB962C8B-B14F-4D97-AF65-F5344CB8AC3E}">
        <p14:creationId xmlns:p14="http://schemas.microsoft.com/office/powerpoint/2010/main" val="157141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81ADC9A-C034-46A3-92C0-3842228ACAF1}" type="datetime1">
              <a:rPr lang="zh-TW" altLang="en-US" smtClean="0"/>
              <a:t>2024/1/10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DE50695-6426-4DC7-B845-92512BFECF08}" type="slidenum">
              <a:rPr lang="zh-TW" altLang="en-US" smtClean="0"/>
              <a:t>‹#›</a:t>
            </a:fld>
            <a:endParaRPr lang="zh-TW" altLang="en-US"/>
          </a:p>
        </p:txBody>
      </p:sp>
    </p:spTree>
    <p:extLst>
      <p:ext uri="{BB962C8B-B14F-4D97-AF65-F5344CB8AC3E}">
        <p14:creationId xmlns:p14="http://schemas.microsoft.com/office/powerpoint/2010/main" val="306251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59B3560-1AC6-47B2-B326-E1B07ED003AC}" type="datetime1">
              <a:rPr lang="zh-TW" altLang="en-US" smtClean="0"/>
              <a:t>2024/1/10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DE50695-6426-4DC7-B845-92512BFECF08}" type="slidenum">
              <a:rPr lang="zh-TW" altLang="en-US" smtClean="0"/>
              <a:t>‹#›</a:t>
            </a:fld>
            <a:endParaRPr lang="zh-TW" altLang="en-US"/>
          </a:p>
        </p:txBody>
      </p:sp>
    </p:spTree>
    <p:extLst>
      <p:ext uri="{BB962C8B-B14F-4D97-AF65-F5344CB8AC3E}">
        <p14:creationId xmlns:p14="http://schemas.microsoft.com/office/powerpoint/2010/main" val="157465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ADCA368-FD34-4505-A012-A2624EE122C8}" type="datetime1">
              <a:rPr lang="zh-TW" altLang="en-US" smtClean="0"/>
              <a:t>2024/1/10</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3DE50695-6426-4DC7-B845-92512BFECF08}" type="slidenum">
              <a:rPr lang="zh-TW" altLang="en-US" smtClean="0"/>
              <a:t>‹#›</a:t>
            </a:fld>
            <a:endParaRPr lang="zh-TW" altLang="en-US"/>
          </a:p>
        </p:txBody>
      </p:sp>
    </p:spTree>
    <p:extLst>
      <p:ext uri="{BB962C8B-B14F-4D97-AF65-F5344CB8AC3E}">
        <p14:creationId xmlns:p14="http://schemas.microsoft.com/office/powerpoint/2010/main" val="293016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17355D-89B1-4A8C-A5F6-9A8958F344ED}" type="datetime1">
              <a:rPr lang="zh-TW" altLang="en-US" smtClean="0"/>
              <a:t>2024/1/10</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E50695-6426-4DC7-B845-92512BFECF08}" type="slidenum">
              <a:rPr lang="zh-TW" altLang="en-US" smtClean="0"/>
              <a:t>‹#›</a:t>
            </a:fld>
            <a:endParaRPr lang="zh-TW" altLang="en-US"/>
          </a:p>
        </p:txBody>
      </p:sp>
    </p:spTree>
    <p:extLst>
      <p:ext uri="{BB962C8B-B14F-4D97-AF65-F5344CB8AC3E}">
        <p14:creationId xmlns:p14="http://schemas.microsoft.com/office/powerpoint/2010/main" val="225992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CA52C960-4CA7-4136-B2D2-9920381097BE}" type="datetime1">
              <a:rPr lang="zh-TW" altLang="en-US" smtClean="0"/>
              <a:t>2024/1/10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DE50695-6426-4DC7-B845-92512BFECF08}" type="slidenum">
              <a:rPr lang="zh-TW" altLang="en-US" smtClean="0"/>
              <a:t>‹#›</a:t>
            </a:fld>
            <a:endParaRPr lang="zh-TW" altLang="en-US"/>
          </a:p>
        </p:txBody>
      </p:sp>
    </p:spTree>
    <p:extLst>
      <p:ext uri="{BB962C8B-B14F-4D97-AF65-F5344CB8AC3E}">
        <p14:creationId xmlns:p14="http://schemas.microsoft.com/office/powerpoint/2010/main" val="204630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D2F114-BF92-4491-B194-31BD551334B9}" type="datetime1">
              <a:rPr lang="zh-TW" altLang="en-US" smtClean="0"/>
              <a:t>2024/1/10</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DE50695-6426-4DC7-B845-92512BFECF08}"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33854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新生兒營養需求</a:t>
            </a:r>
            <a:endParaRPr lang="zh-TW" altLang="en-US" dirty="0"/>
          </a:p>
        </p:txBody>
      </p:sp>
      <p:sp>
        <p:nvSpPr>
          <p:cNvPr id="3" name="副標題 2"/>
          <p:cNvSpPr>
            <a:spLocks noGrp="1"/>
          </p:cNvSpPr>
          <p:nvPr>
            <p:ph type="subTitle" idx="1"/>
          </p:nvPr>
        </p:nvSpPr>
        <p:spPr/>
        <p:txBody>
          <a:bodyPr/>
          <a:lstStyle/>
          <a:p>
            <a:r>
              <a:rPr lang="zh-TW" altLang="en-US" dirty="0" smtClean="0"/>
              <a:t>營養師</a:t>
            </a:r>
            <a:r>
              <a:rPr lang="zh-TW" altLang="en-US" dirty="0"/>
              <a:t>：</a:t>
            </a:r>
            <a:r>
              <a:rPr lang="zh-TW" altLang="en-US" dirty="0" smtClean="0"/>
              <a:t>徐嘉徽</a:t>
            </a:r>
            <a:endParaRPr lang="zh-TW" altLang="en-US" dirty="0"/>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1</a:t>
            </a:fld>
            <a:endParaRPr lang="zh-TW" altLang="en-US"/>
          </a:p>
        </p:txBody>
      </p:sp>
    </p:spTree>
    <p:extLst>
      <p:ext uri="{BB962C8B-B14F-4D97-AF65-F5344CB8AC3E}">
        <p14:creationId xmlns:p14="http://schemas.microsoft.com/office/powerpoint/2010/main" val="1462247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2700169" y="39852"/>
            <a:ext cx="6960197" cy="6946276"/>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10</a:t>
            </a:fld>
            <a:endParaRPr lang="zh-TW" altLang="en-US"/>
          </a:p>
        </p:txBody>
      </p:sp>
    </p:spTree>
    <p:extLst>
      <p:ext uri="{BB962C8B-B14F-4D97-AF65-F5344CB8AC3E}">
        <p14:creationId xmlns:p14="http://schemas.microsoft.com/office/powerpoint/2010/main" val="3375390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764262"/>
            <a:ext cx="10515600" cy="5531504"/>
          </a:xfrm>
        </p:spPr>
        <p:txBody>
          <a:bodyPr>
            <a:normAutofit/>
          </a:bodyPr>
          <a:lstStyle/>
          <a:p>
            <a:pPr lvl="1">
              <a:lnSpc>
                <a:spcPct val="110000"/>
              </a:lnSpc>
              <a:buFont typeface="Wingdings" panose="05000000000000000000" pitchFamily="2" charset="2"/>
              <a:buChar char="ü"/>
            </a:pPr>
            <a:r>
              <a:rPr lang="zh-TW" altLang="en-US" dirty="0" smtClean="0"/>
              <a:t>媽媽</a:t>
            </a:r>
            <a:r>
              <a:rPr lang="zh-TW" altLang="en-US" dirty="0"/>
              <a:t>若有感冒、</a:t>
            </a:r>
            <a:r>
              <a:rPr lang="en-US" altLang="zh-TW" dirty="0"/>
              <a:t>B </a:t>
            </a:r>
            <a:r>
              <a:rPr lang="zh-TW" altLang="en-US" dirty="0"/>
              <a:t>型肝炎、地中海型貧血</a:t>
            </a:r>
            <a:r>
              <a:rPr lang="zh-TW" altLang="en-US" dirty="0" smtClean="0"/>
              <a:t>或是剖腹生產</a:t>
            </a:r>
            <a:r>
              <a:rPr lang="zh-TW" altLang="en-US" dirty="0"/>
              <a:t>等情形時還是可以哺乳的，但當媽媽受巨細胞病毒</a:t>
            </a:r>
            <a:r>
              <a:rPr lang="en-US" altLang="zh-TW" dirty="0"/>
              <a:t>(cytomegalovirus) </a:t>
            </a:r>
            <a:r>
              <a:rPr lang="zh-TW" altLang="en-US" dirty="0"/>
              <a:t>或愛滋病毒感染則不能餵母乳，因為這些病毒可能會滲入乳汁中，使嬰兒易受到感染</a:t>
            </a:r>
          </a:p>
          <a:p>
            <a:pPr lvl="1">
              <a:lnSpc>
                <a:spcPct val="110000"/>
              </a:lnSpc>
              <a:buFont typeface="Wingdings" panose="05000000000000000000" pitchFamily="2" charset="2"/>
              <a:buChar char="ü"/>
            </a:pPr>
            <a:r>
              <a:rPr lang="zh-TW" altLang="en-US" dirty="0"/>
              <a:t>一般疾病用藥並不會影響母乳，但最好能由醫生針對不同用藥情形建議是否能餵母乳</a:t>
            </a:r>
          </a:p>
          <a:p>
            <a:r>
              <a:rPr lang="zh-TW" altLang="en-US" dirty="0"/>
              <a:t>媽媽為職業婦女時</a:t>
            </a:r>
          </a:p>
          <a:p>
            <a:pPr lvl="1">
              <a:lnSpc>
                <a:spcPct val="120000"/>
              </a:lnSpc>
              <a:buFont typeface="Wingdings" panose="05000000000000000000" pitchFamily="2" charset="2"/>
              <a:buChar char="ü"/>
            </a:pPr>
            <a:r>
              <a:rPr lang="zh-TW" altLang="en-US" dirty="0"/>
              <a:t>無法</a:t>
            </a:r>
            <a:r>
              <a:rPr lang="zh-TW" altLang="en-US" dirty="0" smtClean="0"/>
              <a:t>親自哺餵</a:t>
            </a:r>
            <a:r>
              <a:rPr lang="zh-TW" altLang="en-US" dirty="0"/>
              <a:t>寶貴母乳時，可以用手或擠奶器將母乳擠出來，裝在集乳袋或易清潔的瓶子。擠出的奶水隔餐餵食於室溫</a:t>
            </a:r>
            <a:r>
              <a:rPr lang="en-US" altLang="zh-TW" dirty="0"/>
              <a:t>25 °C </a:t>
            </a:r>
            <a:r>
              <a:rPr lang="zh-TW" altLang="en-US" dirty="0"/>
              <a:t>以下不必冷藏儲存。放置有</a:t>
            </a:r>
            <a:r>
              <a:rPr lang="zh-TW" altLang="en-US" dirty="0" smtClean="0"/>
              <a:t>冰箱的攜帶式</a:t>
            </a:r>
            <a:r>
              <a:rPr lang="zh-TW" altLang="en-US" dirty="0"/>
              <a:t>冰桶可以保存</a:t>
            </a:r>
            <a:r>
              <a:rPr lang="en-US" altLang="zh-TW" dirty="0"/>
              <a:t>24 </a:t>
            </a:r>
            <a:r>
              <a:rPr lang="zh-TW" altLang="en-US" dirty="0"/>
              <a:t>小時，冰箱冷藏層可以保存</a:t>
            </a:r>
            <a:r>
              <a:rPr lang="en-US" altLang="zh-TW" dirty="0">
                <a:solidFill>
                  <a:srgbClr val="FF0000"/>
                </a:solidFill>
              </a:rPr>
              <a:t>5 </a:t>
            </a:r>
            <a:r>
              <a:rPr lang="zh-TW" altLang="en-US" dirty="0">
                <a:solidFill>
                  <a:srgbClr val="FF0000"/>
                </a:solidFill>
              </a:rPr>
              <a:t>天</a:t>
            </a:r>
            <a:r>
              <a:rPr lang="zh-TW" altLang="en-US" dirty="0"/>
              <a:t>，冰箱冷凍層可以保存</a:t>
            </a:r>
            <a:r>
              <a:rPr lang="en-US" altLang="zh-TW" dirty="0">
                <a:solidFill>
                  <a:srgbClr val="FF0000"/>
                </a:solidFill>
              </a:rPr>
              <a:t>3 </a:t>
            </a:r>
            <a:r>
              <a:rPr lang="zh-TW" altLang="en-US" dirty="0">
                <a:solidFill>
                  <a:srgbClr val="FF0000"/>
                </a:solidFill>
              </a:rPr>
              <a:t>至</a:t>
            </a:r>
            <a:r>
              <a:rPr lang="en-US" altLang="zh-TW" dirty="0">
                <a:solidFill>
                  <a:srgbClr val="FF0000"/>
                </a:solidFill>
              </a:rPr>
              <a:t>6 </a:t>
            </a:r>
            <a:r>
              <a:rPr lang="zh-TW" altLang="en-US" dirty="0">
                <a:solidFill>
                  <a:srgbClr val="FF0000"/>
                </a:solidFill>
              </a:rPr>
              <a:t>個月</a:t>
            </a:r>
            <a:r>
              <a:rPr lang="zh-TW" altLang="en-US" dirty="0"/>
              <a:t>。</a:t>
            </a:r>
          </a:p>
          <a:p>
            <a:pPr lvl="1">
              <a:lnSpc>
                <a:spcPct val="120000"/>
              </a:lnSpc>
              <a:buFont typeface="Wingdings" panose="05000000000000000000" pitchFamily="2" charset="2"/>
              <a:buChar char="ü"/>
            </a:pPr>
            <a:r>
              <a:rPr lang="zh-TW" altLang="en-US" dirty="0"/>
              <a:t>當</a:t>
            </a:r>
            <a:r>
              <a:rPr lang="zh-TW" altLang="en-US" dirty="0" smtClean="0"/>
              <a:t>要哺餵寶寶時</a:t>
            </a:r>
            <a:r>
              <a:rPr lang="zh-TW" altLang="en-US" dirty="0"/>
              <a:t>，可將乳汁置於溫水中</a:t>
            </a:r>
            <a:r>
              <a:rPr lang="zh-TW" altLang="en-US" dirty="0">
                <a:solidFill>
                  <a:srgbClr val="FF0000"/>
                </a:solidFill>
              </a:rPr>
              <a:t>隔水回溫</a:t>
            </a:r>
            <a:r>
              <a:rPr lang="zh-TW" altLang="en-US" dirty="0"/>
              <a:t>，不要在火上加熱或用微波爐加熱，以兔過度加熱破壞乳汁中的</a:t>
            </a:r>
            <a:r>
              <a:rPr lang="zh-TW" altLang="en-US" dirty="0" smtClean="0"/>
              <a:t>營養素</a:t>
            </a:r>
            <a:endParaRPr lang="en-US" altLang="zh-TW" dirty="0" smtClean="0"/>
          </a:p>
          <a:p>
            <a:pPr lvl="1">
              <a:lnSpc>
                <a:spcPct val="120000"/>
              </a:lnSpc>
              <a:buFont typeface="Wingdings" panose="05000000000000000000" pitchFamily="2" charset="2"/>
              <a:buChar char="ü"/>
            </a:pPr>
            <a:r>
              <a:rPr lang="zh-TW" altLang="en-US" b="1" dirty="0">
                <a:solidFill>
                  <a:srgbClr val="FF0000"/>
                </a:solidFill>
              </a:rPr>
              <a:t>全素或純素</a:t>
            </a:r>
            <a:r>
              <a:rPr lang="zh-TW" altLang="en-US" dirty="0"/>
              <a:t>食者，媽媽可以攝取一些富含</a:t>
            </a:r>
            <a:r>
              <a:rPr lang="zh-TW" altLang="en-US" b="1" dirty="0" smtClean="0">
                <a:solidFill>
                  <a:srgbClr val="FF0000"/>
                </a:solidFill>
              </a:rPr>
              <a:t>維生素</a:t>
            </a:r>
            <a:r>
              <a:rPr lang="en-US" altLang="zh-TW" b="1" dirty="0" smtClean="0">
                <a:solidFill>
                  <a:srgbClr val="FF0000"/>
                </a:solidFill>
              </a:rPr>
              <a:t>B12</a:t>
            </a:r>
            <a:r>
              <a:rPr lang="zh-TW" altLang="en-US" dirty="0" smtClean="0"/>
              <a:t>的</a:t>
            </a:r>
            <a:r>
              <a:rPr lang="zh-TW" altLang="en-US" dirty="0"/>
              <a:t>食物，如酵母粉或健素，</a:t>
            </a:r>
            <a:r>
              <a:rPr lang="zh-TW" altLang="en-US" dirty="0" smtClean="0"/>
              <a:t>寶</a:t>
            </a:r>
            <a:r>
              <a:rPr lang="zh-TW" altLang="en-US" dirty="0"/>
              <a:t>寶</a:t>
            </a:r>
            <a:r>
              <a:rPr lang="zh-TW" altLang="en-US" dirty="0" smtClean="0"/>
              <a:t>較</a:t>
            </a:r>
            <a:r>
              <a:rPr lang="zh-TW" altLang="en-US" dirty="0"/>
              <a:t>易達到營養均衡</a:t>
            </a:r>
          </a:p>
          <a:p>
            <a:endParaRPr lang="zh-TW" altLang="en-US" dirty="0"/>
          </a:p>
        </p:txBody>
      </p:sp>
      <p:sp>
        <p:nvSpPr>
          <p:cNvPr id="6" name="標題 1"/>
          <p:cNvSpPr>
            <a:spLocks noGrp="1"/>
          </p:cNvSpPr>
          <p:nvPr>
            <p:ph type="title"/>
          </p:nvPr>
        </p:nvSpPr>
        <p:spPr>
          <a:xfrm>
            <a:off x="1097280" y="286603"/>
            <a:ext cx="10058400" cy="1450757"/>
          </a:xfrm>
        </p:spPr>
        <p:txBody>
          <a:bodyPr/>
          <a:lstStyle/>
          <a:p>
            <a:r>
              <a:rPr lang="zh-TW" altLang="en-US" dirty="0"/>
              <a:t>媽媽生病時可以餵母乳嗎</a:t>
            </a:r>
            <a:r>
              <a:rPr lang="en-US" altLang="zh-TW" dirty="0" smtClean="0"/>
              <a:t>?</a:t>
            </a:r>
            <a:endParaRPr lang="zh-TW" altLang="en-US" dirty="0"/>
          </a:p>
        </p:txBody>
      </p:sp>
      <p:sp>
        <p:nvSpPr>
          <p:cNvPr id="2" name="投影片編號版面配置區 1"/>
          <p:cNvSpPr>
            <a:spLocks noGrp="1"/>
          </p:cNvSpPr>
          <p:nvPr>
            <p:ph type="sldNum" sz="quarter" idx="12"/>
          </p:nvPr>
        </p:nvSpPr>
        <p:spPr/>
        <p:txBody>
          <a:bodyPr/>
          <a:lstStyle/>
          <a:p>
            <a:fld id="{3DE50695-6426-4DC7-B845-92512BFECF08}" type="slidenum">
              <a:rPr lang="zh-TW" altLang="en-US" smtClean="0"/>
              <a:t>11</a:t>
            </a:fld>
            <a:endParaRPr lang="zh-TW" altLang="en-US"/>
          </a:p>
        </p:txBody>
      </p:sp>
    </p:spTree>
    <p:extLst>
      <p:ext uri="{BB962C8B-B14F-4D97-AF65-F5344CB8AC3E}">
        <p14:creationId xmlns:p14="http://schemas.microsoft.com/office/powerpoint/2010/main" val="1963584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30014" y="1818042"/>
            <a:ext cx="9223786" cy="5370139"/>
          </a:xfrm>
        </p:spPr>
        <p:txBody>
          <a:bodyPr>
            <a:normAutofit/>
          </a:bodyPr>
          <a:lstStyle/>
          <a:p>
            <a:pPr lvl="1">
              <a:lnSpc>
                <a:spcPct val="100000"/>
              </a:lnSpc>
              <a:buFont typeface="Wingdings" panose="05000000000000000000" pitchFamily="2" charset="2"/>
              <a:buChar char="ü"/>
            </a:pPr>
            <a:r>
              <a:rPr lang="zh-TW" altLang="en-US" dirty="0" smtClean="0"/>
              <a:t>若</a:t>
            </a:r>
            <a:r>
              <a:rPr lang="zh-TW" altLang="en-US" dirty="0"/>
              <a:t>無法</a:t>
            </a:r>
            <a:r>
              <a:rPr lang="zh-TW" altLang="en-US" dirty="0" smtClean="0"/>
              <a:t>餵哺母乳</a:t>
            </a:r>
            <a:r>
              <a:rPr lang="zh-TW" altLang="en-US" dirty="0"/>
              <a:t>， </a:t>
            </a:r>
            <a:r>
              <a:rPr lang="en-US" altLang="zh-TW" dirty="0"/>
              <a:t>1 </a:t>
            </a:r>
            <a:r>
              <a:rPr lang="zh-TW" altLang="en-US" dirty="0"/>
              <a:t>歲前</a:t>
            </a:r>
            <a:r>
              <a:rPr lang="zh-TW" altLang="en-US" dirty="0" smtClean="0"/>
              <a:t>的新生</a:t>
            </a:r>
            <a:r>
              <a:rPr lang="zh-TW" altLang="en-US" dirty="0"/>
              <a:t>兒</a:t>
            </a:r>
            <a:r>
              <a:rPr lang="zh-TW" altLang="en-US" dirty="0" smtClean="0"/>
              <a:t>可</a:t>
            </a:r>
            <a:r>
              <a:rPr lang="zh-TW" altLang="en-US" dirty="0"/>
              <a:t>使用</a:t>
            </a:r>
            <a:r>
              <a:rPr lang="zh-TW" altLang="en-US" dirty="0" smtClean="0"/>
              <a:t>嬰兒配方</a:t>
            </a:r>
            <a:r>
              <a:rPr lang="zh-TW" altLang="en-US" dirty="0" smtClean="0"/>
              <a:t>奶粉。依</a:t>
            </a:r>
            <a:r>
              <a:rPr lang="zh-TW" altLang="en-US" dirty="0"/>
              <a:t>母乳中已知營養素的含量而加以</a:t>
            </a:r>
            <a:r>
              <a:rPr lang="zh-TW" altLang="en-US" dirty="0" smtClean="0"/>
              <a:t>調配的</a:t>
            </a:r>
            <a:r>
              <a:rPr lang="zh-TW" altLang="en-US" dirty="0"/>
              <a:t>，使其成分盡量能符合嬰兒生長發育所需。</a:t>
            </a:r>
            <a:r>
              <a:rPr lang="zh-TW" altLang="en-US" dirty="0" smtClean="0"/>
              <a:t>但母乳中與免疫力</a:t>
            </a:r>
            <a:r>
              <a:rPr lang="zh-TW" altLang="en-US" dirty="0"/>
              <a:t>有關</a:t>
            </a:r>
            <a:r>
              <a:rPr lang="zh-TW" altLang="en-US" dirty="0" smtClean="0"/>
              <a:t>的免疫</a:t>
            </a:r>
            <a:r>
              <a:rPr lang="zh-TW" altLang="en-US" dirty="0"/>
              <a:t>球蛋白、溶菌素、</a:t>
            </a:r>
            <a:r>
              <a:rPr lang="zh-TW" altLang="en-US" dirty="0" smtClean="0"/>
              <a:t>乳</a:t>
            </a:r>
            <a:r>
              <a:rPr lang="zh-TW" altLang="en-US" dirty="0" smtClean="0"/>
              <a:t>鐵蛋白等</a:t>
            </a:r>
            <a:r>
              <a:rPr lang="zh-TW" altLang="en-US" dirty="0"/>
              <a:t>，</a:t>
            </a:r>
            <a:r>
              <a:rPr lang="zh-TW" altLang="en-US" dirty="0" smtClean="0"/>
              <a:t>以及</a:t>
            </a:r>
            <a:r>
              <a:rPr lang="zh-TW" altLang="en-US" dirty="0"/>
              <a:t>哺</a:t>
            </a:r>
            <a:r>
              <a:rPr lang="zh-TW" altLang="en-US" dirty="0" smtClean="0"/>
              <a:t>餵</a:t>
            </a:r>
            <a:r>
              <a:rPr lang="zh-TW" altLang="en-US" dirty="0"/>
              <a:t>母乳時親子的接觸，則無法藉由添加來</a:t>
            </a:r>
            <a:r>
              <a:rPr lang="zh-TW" altLang="en-US" dirty="0" smtClean="0"/>
              <a:t>達到</a:t>
            </a:r>
            <a:endParaRPr lang="en-US" altLang="zh-TW" dirty="0" smtClean="0"/>
          </a:p>
          <a:p>
            <a:pPr lvl="1">
              <a:lnSpc>
                <a:spcPct val="100000"/>
              </a:lnSpc>
              <a:buFont typeface="Wingdings" panose="05000000000000000000" pitchFamily="2" charset="2"/>
              <a:buChar char="ü"/>
            </a:pPr>
            <a:r>
              <a:rPr lang="zh-TW" altLang="en-US" dirty="0" smtClean="0"/>
              <a:t>一般</a:t>
            </a:r>
            <a:r>
              <a:rPr lang="zh-TW" altLang="en-US" dirty="0"/>
              <a:t>供</a:t>
            </a:r>
            <a:r>
              <a:rPr lang="zh-TW" altLang="en-US" dirty="0" smtClean="0"/>
              <a:t>成人</a:t>
            </a:r>
            <a:r>
              <a:rPr lang="zh-TW" altLang="en-US" dirty="0"/>
              <a:t>飲用的牛奶或奶粉，其蛋白質含量較高，且多為</a:t>
            </a:r>
            <a:r>
              <a:rPr lang="zh-TW" altLang="en-US" b="1" dirty="0">
                <a:solidFill>
                  <a:srgbClr val="FF0000"/>
                </a:solidFill>
              </a:rPr>
              <a:t>酪</a:t>
            </a:r>
            <a:r>
              <a:rPr lang="zh-TW" altLang="en-US" b="1" dirty="0" smtClean="0">
                <a:solidFill>
                  <a:srgbClr val="FF0000"/>
                </a:solidFill>
              </a:rPr>
              <a:t>蛋白</a:t>
            </a:r>
            <a:r>
              <a:rPr lang="en-US" altLang="zh-TW" dirty="0" smtClean="0"/>
              <a:t>(</a:t>
            </a:r>
            <a:r>
              <a:rPr lang="en-US" altLang="zh-TW" dirty="0"/>
              <a:t>casein) </a:t>
            </a:r>
            <a:r>
              <a:rPr lang="zh-TW" altLang="en-US" dirty="0"/>
              <a:t>，</a:t>
            </a:r>
            <a:r>
              <a:rPr lang="zh-TW" altLang="en-US" dirty="0" smtClean="0"/>
              <a:t>對新生兒而言</a:t>
            </a:r>
            <a:r>
              <a:rPr lang="zh-TW" altLang="en-US" dirty="0"/>
              <a:t>除了不易消化外，腎臟負擔也大</a:t>
            </a:r>
            <a:r>
              <a:rPr lang="zh-TW" altLang="en-US" dirty="0" smtClean="0"/>
              <a:t>，故</a:t>
            </a:r>
            <a:r>
              <a:rPr lang="zh-TW" altLang="en-US" dirty="0"/>
              <a:t>並不適合</a:t>
            </a:r>
            <a:r>
              <a:rPr lang="zh-TW" altLang="en-US" dirty="0" smtClean="0"/>
              <a:t>用來哺餵</a:t>
            </a:r>
            <a:r>
              <a:rPr lang="en-US" altLang="zh-TW" dirty="0"/>
              <a:t>1 </a:t>
            </a:r>
            <a:r>
              <a:rPr lang="zh-TW" altLang="en-US" dirty="0"/>
              <a:t>歲以前</a:t>
            </a:r>
            <a:r>
              <a:rPr lang="zh-TW" altLang="en-US" dirty="0" smtClean="0"/>
              <a:t>的新生兒</a:t>
            </a:r>
            <a:endParaRPr lang="zh-TW" altLang="en-US" dirty="0"/>
          </a:p>
          <a:p>
            <a:pPr lvl="1">
              <a:lnSpc>
                <a:spcPct val="100000"/>
              </a:lnSpc>
              <a:buFont typeface="Wingdings" panose="05000000000000000000" pitchFamily="2" charset="2"/>
              <a:buChar char="ü"/>
            </a:pPr>
            <a:r>
              <a:rPr lang="zh-TW" altLang="en-US" dirty="0" smtClean="0"/>
              <a:t>選用</a:t>
            </a:r>
            <a:r>
              <a:rPr lang="zh-TW" altLang="en-US" dirty="0"/>
              <a:t>嬰兒奶粉時，應注意是否有衛生福利部</a:t>
            </a:r>
            <a:r>
              <a:rPr lang="zh-TW" altLang="en-US" dirty="0" smtClean="0"/>
              <a:t>認證的</a:t>
            </a:r>
            <a:r>
              <a:rPr lang="zh-TW" altLang="en-US" dirty="0"/>
              <a:t>圖樣</a:t>
            </a:r>
            <a:r>
              <a:rPr lang="en-US" altLang="zh-TW" dirty="0"/>
              <a:t>(</a:t>
            </a:r>
            <a:r>
              <a:rPr lang="zh-TW" altLang="en-US" dirty="0"/>
              <a:t>如附圖</a:t>
            </a:r>
            <a:r>
              <a:rPr lang="en-US" altLang="zh-TW" dirty="0"/>
              <a:t>) </a:t>
            </a:r>
            <a:r>
              <a:rPr lang="zh-TW" altLang="en-US" dirty="0"/>
              <a:t>，並且應依照各品牌的說明方式沖泡</a:t>
            </a:r>
            <a:r>
              <a:rPr lang="zh-TW" altLang="en-US" dirty="0" smtClean="0"/>
              <a:t>，因為</a:t>
            </a:r>
            <a:r>
              <a:rPr lang="zh-TW" altLang="en-US" dirty="0"/>
              <a:t>濃度太稀會造成營養不足，太濃則蛋白質濃度太高</a:t>
            </a:r>
            <a:r>
              <a:rPr lang="zh-TW" altLang="en-US" dirty="0" smtClean="0"/>
              <a:t>，所以</a:t>
            </a:r>
            <a:r>
              <a:rPr lang="zh-TW" altLang="en-US" dirty="0"/>
              <a:t>應注意沖泡的濃度是否適宜，不可任意增減奶粉的量</a:t>
            </a:r>
          </a:p>
        </p:txBody>
      </p:sp>
      <p:pic>
        <p:nvPicPr>
          <p:cNvPr id="4" name="圖片 3"/>
          <p:cNvPicPr>
            <a:picLocks noChangeAspect="1"/>
          </p:cNvPicPr>
          <p:nvPr/>
        </p:nvPicPr>
        <p:blipFill>
          <a:blip r:embed="rId2"/>
          <a:stretch>
            <a:fillRect/>
          </a:stretch>
        </p:blipFill>
        <p:spPr>
          <a:xfrm>
            <a:off x="85175" y="3084521"/>
            <a:ext cx="2485903" cy="2438643"/>
          </a:xfrm>
          <a:prstGeom prst="rect">
            <a:avLst/>
          </a:prstGeom>
        </p:spPr>
      </p:pic>
      <p:sp>
        <p:nvSpPr>
          <p:cNvPr id="5" name="標題 1"/>
          <p:cNvSpPr>
            <a:spLocks noGrp="1"/>
          </p:cNvSpPr>
          <p:nvPr>
            <p:ph type="title"/>
          </p:nvPr>
        </p:nvSpPr>
        <p:spPr>
          <a:xfrm>
            <a:off x="1097280" y="286603"/>
            <a:ext cx="10058400" cy="1450757"/>
          </a:xfrm>
        </p:spPr>
        <p:txBody>
          <a:bodyPr>
            <a:normAutofit fontScale="90000"/>
          </a:bodyPr>
          <a:lstStyle/>
          <a:p>
            <a:r>
              <a:rPr lang="zh-TW" altLang="en-US" dirty="0"/>
              <a:t>若無法以母乳完全哺餵嬰兒，應使用嬰兒配方食品，而非一般食品。</a:t>
            </a:r>
            <a:r>
              <a:rPr lang="en-US" altLang="zh-TW" b="1" dirty="0">
                <a:solidFill>
                  <a:srgbClr val="FF0000"/>
                </a:solidFill>
              </a:rPr>
              <a:t>1 </a:t>
            </a:r>
            <a:r>
              <a:rPr lang="zh-TW" altLang="en-US" b="1" dirty="0">
                <a:solidFill>
                  <a:srgbClr val="FF0000"/>
                </a:solidFill>
              </a:rPr>
              <a:t>歲後</a:t>
            </a:r>
            <a:r>
              <a:rPr lang="zh-TW" altLang="en-US" dirty="0"/>
              <a:t>才可飲用全脂牛奶或其他乳製品</a:t>
            </a:r>
            <a:r>
              <a:rPr lang="zh-TW" altLang="en-US" dirty="0" smtClean="0"/>
              <a:t>。</a:t>
            </a:r>
            <a:endParaRPr lang="zh-TW" altLang="en-US" dirty="0"/>
          </a:p>
        </p:txBody>
      </p:sp>
      <p:sp>
        <p:nvSpPr>
          <p:cNvPr id="2" name="投影片編號版面配置區 1"/>
          <p:cNvSpPr>
            <a:spLocks noGrp="1"/>
          </p:cNvSpPr>
          <p:nvPr>
            <p:ph type="sldNum" sz="quarter" idx="12"/>
          </p:nvPr>
        </p:nvSpPr>
        <p:spPr/>
        <p:txBody>
          <a:bodyPr/>
          <a:lstStyle/>
          <a:p>
            <a:fld id="{3DE50695-6426-4DC7-B845-92512BFECF08}" type="slidenum">
              <a:rPr lang="zh-TW" altLang="en-US" smtClean="0"/>
              <a:t>12</a:t>
            </a:fld>
            <a:endParaRPr lang="zh-TW" altLang="en-US"/>
          </a:p>
        </p:txBody>
      </p:sp>
    </p:spTree>
    <p:extLst>
      <p:ext uri="{BB962C8B-B14F-4D97-AF65-F5344CB8AC3E}">
        <p14:creationId xmlns:p14="http://schemas.microsoft.com/office/powerpoint/2010/main" val="243105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lvl="1">
              <a:lnSpc>
                <a:spcPct val="100000"/>
              </a:lnSpc>
              <a:buFont typeface="Wingdings" panose="05000000000000000000" pitchFamily="2" charset="2"/>
              <a:buChar char="ü"/>
            </a:pPr>
            <a:r>
              <a:rPr lang="zh-TW" altLang="en-US" dirty="0" smtClean="0"/>
              <a:t>原則上個品</a:t>
            </a:r>
            <a:r>
              <a:rPr lang="zh-TW" altLang="en-US" dirty="0"/>
              <a:t>牌</a:t>
            </a:r>
            <a:r>
              <a:rPr lang="zh-TW" altLang="en-US" dirty="0" smtClean="0"/>
              <a:t>的</a:t>
            </a:r>
            <a:r>
              <a:rPr lang="zh-TW" altLang="en-US" dirty="0"/>
              <a:t>奶粉在</a:t>
            </a:r>
            <a:r>
              <a:rPr lang="zh-TW" altLang="en-US" dirty="0" smtClean="0"/>
              <a:t>營養上</a:t>
            </a:r>
            <a:r>
              <a:rPr lang="zh-TW" altLang="en-US" dirty="0"/>
              <a:t>並</a:t>
            </a:r>
            <a:r>
              <a:rPr lang="zh-TW" altLang="en-US" dirty="0" smtClean="0"/>
              <a:t>無優劣</a:t>
            </a:r>
            <a:r>
              <a:rPr lang="zh-TW" altLang="en-US" dirty="0"/>
              <a:t>之分，</a:t>
            </a:r>
            <a:r>
              <a:rPr lang="zh-TW" altLang="en-US" dirty="0" smtClean="0"/>
              <a:t>選擇</a:t>
            </a:r>
            <a:r>
              <a:rPr lang="zh-TW" altLang="en-US" dirty="0"/>
              <a:t>時以適合新生兒，不致</a:t>
            </a:r>
            <a:r>
              <a:rPr lang="zh-TW" altLang="en-US" dirty="0" smtClean="0"/>
              <a:t>產生腹</a:t>
            </a:r>
            <a:r>
              <a:rPr lang="zh-TW" altLang="en-US" dirty="0"/>
              <a:t>瀉</a:t>
            </a:r>
            <a:r>
              <a:rPr lang="zh-TW" altLang="en-US" dirty="0" smtClean="0"/>
              <a:t>或便秘，</a:t>
            </a:r>
            <a:r>
              <a:rPr lang="zh-TW" altLang="en-US" dirty="0"/>
              <a:t>品管</a:t>
            </a:r>
            <a:r>
              <a:rPr lang="zh-TW" altLang="en-US" dirty="0" smtClean="0"/>
              <a:t>嚴格穩定</a:t>
            </a:r>
            <a:r>
              <a:rPr lang="zh-TW" altLang="en-US" dirty="0"/>
              <a:t>之較</a:t>
            </a:r>
            <a:r>
              <a:rPr lang="zh-TW" altLang="en-US" dirty="0" smtClean="0"/>
              <a:t>大品牌為優先考慮。</a:t>
            </a:r>
            <a:endParaRPr lang="en-US" altLang="zh-TW" dirty="0" smtClean="0"/>
          </a:p>
          <a:p>
            <a:pPr lvl="1">
              <a:lnSpc>
                <a:spcPct val="100000"/>
              </a:lnSpc>
              <a:buFont typeface="Wingdings" panose="05000000000000000000" pitchFamily="2" charset="2"/>
              <a:buChar char="ü"/>
            </a:pPr>
            <a:r>
              <a:rPr lang="zh-TW" altLang="en-US" dirty="0" smtClean="0"/>
              <a:t>以</a:t>
            </a:r>
            <a:r>
              <a:rPr lang="zh-TW" altLang="en-US" dirty="0"/>
              <a:t>嬰兒</a:t>
            </a:r>
            <a:r>
              <a:rPr lang="zh-TW" altLang="en-US" dirty="0" smtClean="0"/>
              <a:t>奶粉哺餵</a:t>
            </a:r>
            <a:r>
              <a:rPr lang="zh-TW" altLang="en-US" dirty="0"/>
              <a:t>，較容易造成過度餵食，奶粉罐上</a:t>
            </a:r>
            <a:r>
              <a:rPr lang="zh-TW" altLang="en-US" dirty="0" smtClean="0"/>
              <a:t>的哺餵</a:t>
            </a:r>
            <a:r>
              <a:rPr lang="zh-TW" altLang="en-US" dirty="0"/>
              <a:t>次數及份量乃供參考，不一定適合每位</a:t>
            </a:r>
            <a:r>
              <a:rPr lang="zh-TW" altLang="en-US" dirty="0" smtClean="0"/>
              <a:t>寶寶，</a:t>
            </a:r>
            <a:r>
              <a:rPr lang="zh-TW" altLang="en-US" dirty="0"/>
              <a:t>應依</a:t>
            </a:r>
            <a:r>
              <a:rPr lang="zh-TW" altLang="en-US" dirty="0" smtClean="0"/>
              <a:t>寶寶的</a:t>
            </a:r>
            <a:r>
              <a:rPr lang="zh-TW" altLang="en-US" dirty="0"/>
              <a:t>攝取情形及食慾來餵養，如果</a:t>
            </a:r>
            <a:r>
              <a:rPr lang="zh-TW" altLang="en-US" dirty="0" smtClean="0"/>
              <a:t>寶寶不</a:t>
            </a:r>
            <a:r>
              <a:rPr lang="zh-TW" altLang="en-US" dirty="0"/>
              <a:t>吃時，通常</a:t>
            </a:r>
            <a:r>
              <a:rPr lang="zh-TW" altLang="en-US" dirty="0" smtClean="0"/>
              <a:t>表示已經</a:t>
            </a:r>
            <a:r>
              <a:rPr lang="zh-TW" altLang="en-US" dirty="0"/>
              <a:t>吃飽了，不要再強迫餵食。不要讓寶寶含著奶瓶睡覺</a:t>
            </a:r>
            <a:r>
              <a:rPr lang="zh-TW" altLang="en-US" dirty="0" smtClean="0"/>
              <a:t>，以</a:t>
            </a:r>
            <a:r>
              <a:rPr lang="zh-TW" altLang="en-US" dirty="0"/>
              <a:t>免</a:t>
            </a:r>
            <a:r>
              <a:rPr lang="zh-TW" altLang="en-US" dirty="0" smtClean="0"/>
              <a:t>因</a:t>
            </a:r>
            <a:r>
              <a:rPr lang="zh-TW" altLang="en-US" dirty="0"/>
              <a:t>糖類被細菌分解造成奶瓶性蛀牙，雖然寶寶還未</a:t>
            </a:r>
            <a:r>
              <a:rPr lang="zh-TW" altLang="en-US" dirty="0" smtClean="0"/>
              <a:t>長牙</a:t>
            </a:r>
            <a:r>
              <a:rPr lang="zh-TW" altLang="en-US" dirty="0"/>
              <a:t>，但依然會對牙齒造成破壞</a:t>
            </a:r>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13</a:t>
            </a:fld>
            <a:endParaRPr lang="zh-TW" altLang="en-US"/>
          </a:p>
        </p:txBody>
      </p:sp>
    </p:spTree>
    <p:extLst>
      <p:ext uri="{BB962C8B-B14F-4D97-AF65-F5344CB8AC3E}">
        <p14:creationId xmlns:p14="http://schemas.microsoft.com/office/powerpoint/2010/main" val="1010061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59366" y="365125"/>
            <a:ext cx="5394434" cy="1325563"/>
          </a:xfrm>
        </p:spPr>
        <p:txBody>
          <a:bodyPr/>
          <a:lstStyle/>
          <a:p>
            <a:r>
              <a:rPr lang="zh-TW" altLang="en-US" dirty="0" smtClean="0"/>
              <a:t>營養</a:t>
            </a:r>
            <a:endParaRPr lang="zh-TW" altLang="en-US" dirty="0"/>
          </a:p>
        </p:txBody>
      </p:sp>
      <p:sp>
        <p:nvSpPr>
          <p:cNvPr id="3" name="內容版面配置區 2"/>
          <p:cNvSpPr>
            <a:spLocks noGrp="1"/>
          </p:cNvSpPr>
          <p:nvPr>
            <p:ph idx="1"/>
          </p:nvPr>
        </p:nvSpPr>
        <p:spPr>
          <a:xfrm>
            <a:off x="5959366" y="1825625"/>
            <a:ext cx="5394434" cy="4351338"/>
          </a:xfrm>
        </p:spPr>
        <p:txBody>
          <a:bodyPr>
            <a:normAutofit/>
          </a:bodyPr>
          <a:lstStyle/>
          <a:p>
            <a:r>
              <a:rPr lang="zh-TW" altLang="en-US" dirty="0"/>
              <a:t>大約 </a:t>
            </a:r>
            <a:r>
              <a:rPr lang="en-US" altLang="zh-TW" dirty="0"/>
              <a:t>6 </a:t>
            </a:r>
            <a:r>
              <a:rPr lang="zh-TW" altLang="en-US" dirty="0"/>
              <a:t>個月大時，嬰兒對能量</a:t>
            </a:r>
            <a:r>
              <a:rPr lang="zh-TW" altLang="en-US" dirty="0" smtClean="0"/>
              <a:t>和營養</a:t>
            </a:r>
            <a:r>
              <a:rPr lang="zh-TW" altLang="en-US" dirty="0"/>
              <a:t>的需求開始超過母乳或</a:t>
            </a:r>
            <a:r>
              <a:rPr lang="zh-TW" altLang="en-US" dirty="0" smtClean="0"/>
              <a:t>配方奶</a:t>
            </a:r>
            <a:r>
              <a:rPr lang="zh-TW" altLang="en-US" dirty="0"/>
              <a:t>所提供的 </a:t>
            </a:r>
            <a:r>
              <a:rPr lang="zh-TW" altLang="en-US" dirty="0" smtClean="0"/>
              <a:t>量</a:t>
            </a:r>
            <a:endParaRPr lang="zh-TW" altLang="en-US" dirty="0"/>
          </a:p>
          <a:p>
            <a:r>
              <a:rPr lang="zh-TW" altLang="en-US" dirty="0"/>
              <a:t>這個年齡的嬰兒在發育上也</a:t>
            </a:r>
            <a:r>
              <a:rPr lang="zh-TW" altLang="en-US" dirty="0" smtClean="0"/>
              <a:t>準備好</a:t>
            </a:r>
            <a:r>
              <a:rPr lang="zh-TW" altLang="en-US" dirty="0"/>
              <a:t>接受</a:t>
            </a:r>
            <a:r>
              <a:rPr lang="zh-TW" altLang="en-US" dirty="0" smtClean="0"/>
              <a:t>其他食物</a:t>
            </a:r>
            <a:endParaRPr lang="zh-TW" altLang="en-US" dirty="0"/>
          </a:p>
          <a:p>
            <a:r>
              <a:rPr lang="zh-TW" altLang="en-US" dirty="0"/>
              <a:t>如果在 </a:t>
            </a:r>
            <a:r>
              <a:rPr lang="en-US" altLang="zh-TW" dirty="0"/>
              <a:t>6 </a:t>
            </a:r>
            <a:r>
              <a:rPr lang="zh-TW" altLang="en-US" dirty="0"/>
              <a:t>個月大時</a:t>
            </a:r>
            <a:r>
              <a:rPr lang="zh-TW" altLang="en-US" dirty="0" smtClean="0"/>
              <a:t>沒有添加副食或者</a:t>
            </a:r>
            <a:r>
              <a:rPr lang="zh-TW" altLang="en-US" dirty="0"/>
              <a:t>添加不當，嬰兒的成長</a:t>
            </a:r>
            <a:r>
              <a:rPr lang="zh-TW" altLang="en-US" dirty="0" smtClean="0"/>
              <a:t>可能會停滯</a:t>
            </a:r>
            <a:endParaRPr lang="zh-TW" altLang="en-US" dirty="0"/>
          </a:p>
        </p:txBody>
      </p:sp>
      <p:pic>
        <p:nvPicPr>
          <p:cNvPr id="4" name="圖片 3"/>
          <p:cNvPicPr>
            <a:picLocks noChangeAspect="1"/>
          </p:cNvPicPr>
          <p:nvPr/>
        </p:nvPicPr>
        <p:blipFill>
          <a:blip r:embed="rId2"/>
          <a:stretch>
            <a:fillRect/>
          </a:stretch>
        </p:blipFill>
        <p:spPr>
          <a:xfrm>
            <a:off x="1074683" y="1027906"/>
            <a:ext cx="3907119" cy="5727481"/>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14</a:t>
            </a:fld>
            <a:endParaRPr lang="zh-TW" altLang="en-US"/>
          </a:p>
        </p:txBody>
      </p:sp>
    </p:spTree>
    <p:extLst>
      <p:ext uri="{BB962C8B-B14F-4D97-AF65-F5344CB8AC3E}">
        <p14:creationId xmlns:p14="http://schemas.microsoft.com/office/powerpoint/2010/main" val="1365525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食物的選擇</a:t>
            </a:r>
            <a:endParaRPr lang="zh-TW" altLang="en-US" dirty="0"/>
          </a:p>
        </p:txBody>
      </p:sp>
      <p:sp>
        <p:nvSpPr>
          <p:cNvPr id="3" name="內容版面配置區 2"/>
          <p:cNvSpPr>
            <a:spLocks noGrp="1"/>
          </p:cNvSpPr>
          <p:nvPr>
            <p:ph idx="1"/>
          </p:nvPr>
        </p:nvSpPr>
        <p:spPr>
          <a:xfrm>
            <a:off x="4824248" y="1825625"/>
            <a:ext cx="6529552" cy="4351338"/>
          </a:xfrm>
        </p:spPr>
        <p:txBody>
          <a:bodyPr>
            <a:normAutofit/>
          </a:bodyPr>
          <a:lstStyle/>
          <a:p>
            <a:r>
              <a:rPr lang="zh-TW" altLang="en-US" dirty="0"/>
              <a:t>它們應該採用 </a:t>
            </a:r>
            <a:r>
              <a:rPr lang="zh-TW" altLang="en-US" b="1" dirty="0">
                <a:solidFill>
                  <a:srgbClr val="FF0000"/>
                </a:solidFill>
              </a:rPr>
              <a:t>適合</a:t>
            </a:r>
            <a:r>
              <a:rPr lang="zh-TW" altLang="en-US" dirty="0"/>
              <a:t> 年齡的質地（例如</a:t>
            </a:r>
            <a:r>
              <a:rPr lang="zh-TW" altLang="en-US" dirty="0" smtClean="0"/>
              <a:t>避免窒息</a:t>
            </a:r>
            <a:endParaRPr lang="zh-TW" altLang="en-US" dirty="0"/>
          </a:p>
          <a:p>
            <a:r>
              <a:rPr lang="zh-TW" altLang="en-US" dirty="0"/>
              <a:t>營養充足並 </a:t>
            </a:r>
            <a:r>
              <a:rPr lang="zh-TW" altLang="en-US" b="1" dirty="0">
                <a:solidFill>
                  <a:srgbClr val="FF0000"/>
                </a:solidFill>
              </a:rPr>
              <a:t>符合</a:t>
            </a:r>
            <a:r>
              <a:rPr lang="zh-TW" altLang="en-US" dirty="0"/>
              <a:t> 國家餵養建議（例如</a:t>
            </a:r>
            <a:r>
              <a:rPr lang="zh-TW" altLang="en-US" dirty="0" smtClean="0"/>
              <a:t>避免使用</a:t>
            </a:r>
            <a:r>
              <a:rPr lang="zh-TW" altLang="en-US" dirty="0"/>
              <a:t>鹽、糖或未改性的</a:t>
            </a:r>
            <a:r>
              <a:rPr lang="zh-TW" altLang="en-US" dirty="0" smtClean="0"/>
              <a:t>牛奶</a:t>
            </a:r>
            <a:endParaRPr lang="zh-TW" altLang="en-US" dirty="0"/>
          </a:p>
          <a:p>
            <a:r>
              <a:rPr lang="zh-TW" altLang="en-US" dirty="0"/>
              <a:t>根據良好的衛生習慣做好準備（以降低</a:t>
            </a:r>
            <a:r>
              <a:rPr lang="zh-TW" altLang="en-US" dirty="0" smtClean="0"/>
              <a:t>感染風險</a:t>
            </a:r>
            <a:endParaRPr lang="zh-TW" altLang="en-US" dirty="0"/>
          </a:p>
          <a:p>
            <a:r>
              <a:rPr lang="zh-TW" altLang="en-US" b="1" dirty="0">
                <a:solidFill>
                  <a:srgbClr val="FF0000"/>
                </a:solidFill>
              </a:rPr>
              <a:t>過敏性食物 </a:t>
            </a:r>
            <a:r>
              <a:rPr lang="zh-TW" altLang="en-US" dirty="0"/>
              <a:t>（例如雞蛋、穀物、魚、</a:t>
            </a:r>
            <a:r>
              <a:rPr lang="zh-TW" altLang="en-US" dirty="0" smtClean="0"/>
              <a:t>花生和</a:t>
            </a:r>
            <a:r>
              <a:rPr lang="zh-TW" altLang="en-US" dirty="0"/>
              <a:t>麩質可以被添加入嬰兒的飲食 </a:t>
            </a:r>
            <a:r>
              <a:rPr lang="zh-TW" altLang="en-US" dirty="0" smtClean="0"/>
              <a:t>中</a:t>
            </a:r>
            <a:endParaRPr lang="zh-TW" altLang="en-US" dirty="0"/>
          </a:p>
          <a:p>
            <a:r>
              <a:rPr lang="zh-TW" altLang="en-US" dirty="0"/>
              <a:t>延遲添加入</a:t>
            </a:r>
            <a:r>
              <a:rPr lang="zh-TW" altLang="en-US" dirty="0" smtClean="0"/>
              <a:t>對發生</a:t>
            </a:r>
            <a:r>
              <a:rPr lang="zh-TW" altLang="en-US" dirty="0"/>
              <a:t>過敏或乳糜瀉的風險</a:t>
            </a:r>
            <a:r>
              <a:rPr lang="zh-TW" altLang="en-US" dirty="0" smtClean="0"/>
              <a:t>沒有 </a:t>
            </a:r>
            <a:r>
              <a:rPr lang="zh-TW" altLang="en-US" dirty="0"/>
              <a:t>影響</a:t>
            </a:r>
          </a:p>
        </p:txBody>
      </p:sp>
      <p:pic>
        <p:nvPicPr>
          <p:cNvPr id="4" name="圖片 3"/>
          <p:cNvPicPr>
            <a:picLocks noChangeAspect="1"/>
          </p:cNvPicPr>
          <p:nvPr/>
        </p:nvPicPr>
        <p:blipFill>
          <a:blip r:embed="rId2"/>
          <a:stretch>
            <a:fillRect/>
          </a:stretch>
        </p:blipFill>
        <p:spPr>
          <a:xfrm>
            <a:off x="324032" y="1825625"/>
            <a:ext cx="4500216" cy="4303986"/>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15</a:t>
            </a:fld>
            <a:endParaRPr lang="zh-TW" altLang="en-US"/>
          </a:p>
        </p:txBody>
      </p:sp>
    </p:spTree>
    <p:extLst>
      <p:ext uri="{BB962C8B-B14F-4D97-AF65-F5344CB8AC3E}">
        <p14:creationId xmlns:p14="http://schemas.microsoft.com/office/powerpoint/2010/main" val="1164649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804862" y="95250"/>
            <a:ext cx="10582275" cy="6667500"/>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16</a:t>
            </a:fld>
            <a:endParaRPr lang="zh-TW" altLang="en-US"/>
          </a:p>
        </p:txBody>
      </p:sp>
    </p:spTree>
    <p:extLst>
      <p:ext uri="{BB962C8B-B14F-4D97-AF65-F5344CB8AC3E}">
        <p14:creationId xmlns:p14="http://schemas.microsoft.com/office/powerpoint/2010/main" val="855186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228600" y="1181100"/>
            <a:ext cx="11734800" cy="4495800"/>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17</a:t>
            </a:fld>
            <a:endParaRPr lang="zh-TW" altLang="en-US"/>
          </a:p>
        </p:txBody>
      </p:sp>
    </p:spTree>
    <p:extLst>
      <p:ext uri="{BB962C8B-B14F-4D97-AF65-F5344CB8AC3E}">
        <p14:creationId xmlns:p14="http://schemas.microsoft.com/office/powerpoint/2010/main" val="3822617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6274676" y="1825625"/>
            <a:ext cx="5079124" cy="4351338"/>
          </a:xfrm>
        </p:spPr>
        <p:txBody>
          <a:bodyPr>
            <a:normAutofit/>
          </a:bodyPr>
          <a:lstStyle/>
          <a:p>
            <a:r>
              <a:rPr lang="zh-TW" altLang="en-US" dirty="0"/>
              <a:t>添加 副食品 不僅僅 是確保攝入</a:t>
            </a:r>
            <a:r>
              <a:rPr lang="zh-TW" altLang="en-US" dirty="0" smtClean="0"/>
              <a:t>足夠</a:t>
            </a:r>
            <a:r>
              <a:rPr lang="zh-TW" altLang="en-US" dirty="0"/>
              <a:t>的 營養 它還涉及避免攝入</a:t>
            </a:r>
            <a:r>
              <a:rPr lang="zh-TW" altLang="en-US" dirty="0" smtClean="0"/>
              <a:t>過多的</a:t>
            </a:r>
            <a:r>
              <a:rPr lang="zh-TW" altLang="en-US" dirty="0"/>
              <a:t>卡路里、鹽、糖和不健康</a:t>
            </a:r>
            <a:r>
              <a:rPr lang="zh-TW" altLang="en-US" dirty="0" smtClean="0"/>
              <a:t>的脂肪</a:t>
            </a:r>
            <a:endParaRPr lang="zh-TW" altLang="en-US" dirty="0"/>
          </a:p>
          <a:p>
            <a:r>
              <a:rPr lang="zh-TW" altLang="en-US" dirty="0" smtClean="0"/>
              <a:t>添加副食品固體和</a:t>
            </a:r>
            <a:r>
              <a:rPr lang="zh-TW" altLang="en-US" dirty="0"/>
              <a:t>半流質食物</a:t>
            </a:r>
            <a:r>
              <a:rPr lang="zh-TW" altLang="en-US" dirty="0" smtClean="0"/>
              <a:t>可以</a:t>
            </a:r>
            <a:r>
              <a:rPr lang="zh-TW" altLang="en-US" dirty="0"/>
              <a:t>幫助嬰兒訓練吞嚥和</a:t>
            </a:r>
            <a:r>
              <a:rPr lang="zh-TW" altLang="en-US" dirty="0" smtClean="0"/>
              <a:t>咀嚼能力→ 更好</a:t>
            </a:r>
            <a:r>
              <a:rPr lang="zh-TW" altLang="en-US" dirty="0"/>
              <a:t>的</a:t>
            </a:r>
            <a:r>
              <a:rPr lang="zh-TW" altLang="en-US" dirty="0" smtClean="0"/>
              <a:t>說話能力</a:t>
            </a:r>
            <a:endParaRPr lang="zh-TW" altLang="en-US" dirty="0"/>
          </a:p>
          <a:p>
            <a:r>
              <a:rPr lang="zh-TW" altLang="en-US" dirty="0"/>
              <a:t>手</a:t>
            </a:r>
            <a:r>
              <a:rPr lang="zh-TW" altLang="en-US" dirty="0" smtClean="0"/>
              <a:t>抓和</a:t>
            </a:r>
            <a:r>
              <a:rPr lang="zh-TW" altLang="en-US" dirty="0"/>
              <a:t>使用湯匙的 訓練</a:t>
            </a:r>
          </a:p>
        </p:txBody>
      </p:sp>
      <p:pic>
        <p:nvPicPr>
          <p:cNvPr id="4" name="圖片 3"/>
          <p:cNvPicPr>
            <a:picLocks noChangeAspect="1"/>
          </p:cNvPicPr>
          <p:nvPr/>
        </p:nvPicPr>
        <p:blipFill>
          <a:blip r:embed="rId2"/>
          <a:stretch>
            <a:fillRect/>
          </a:stretch>
        </p:blipFill>
        <p:spPr>
          <a:xfrm>
            <a:off x="838199" y="2423125"/>
            <a:ext cx="5301939" cy="1912391"/>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18</a:t>
            </a:fld>
            <a:endParaRPr lang="zh-TW" altLang="en-US"/>
          </a:p>
        </p:txBody>
      </p:sp>
    </p:spTree>
    <p:extLst>
      <p:ext uri="{BB962C8B-B14F-4D97-AF65-F5344CB8AC3E}">
        <p14:creationId xmlns:p14="http://schemas.microsoft.com/office/powerpoint/2010/main" val="22499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5659820" y="1825625"/>
            <a:ext cx="5693979" cy="4351338"/>
          </a:xfrm>
        </p:spPr>
        <p:txBody>
          <a:bodyPr>
            <a:normAutofit/>
          </a:bodyPr>
          <a:lstStyle/>
          <a:p>
            <a:r>
              <a:rPr lang="zh-TW" altLang="en-US" dirty="0"/>
              <a:t>進餐 是幼兒觀察、模仿、了解喜歡</a:t>
            </a:r>
            <a:r>
              <a:rPr lang="zh-TW" altLang="en-US" dirty="0" smtClean="0"/>
              <a:t>或不</a:t>
            </a:r>
            <a:r>
              <a:rPr lang="zh-TW" altLang="en-US" dirty="0"/>
              <a:t>喜歡的食物並形成終生飲食習慣</a:t>
            </a:r>
            <a:r>
              <a:rPr lang="zh-TW" altLang="en-US" dirty="0" smtClean="0"/>
              <a:t>和做法</a:t>
            </a:r>
            <a:r>
              <a:rPr lang="zh-TW" altLang="en-US" dirty="0"/>
              <a:t>的文化</a:t>
            </a:r>
            <a:r>
              <a:rPr lang="zh-TW" altLang="en-US" dirty="0" smtClean="0"/>
              <a:t>和社會活動</a:t>
            </a:r>
            <a:endParaRPr lang="zh-TW" altLang="en-US" dirty="0"/>
          </a:p>
          <a:p>
            <a:r>
              <a:rPr lang="zh-TW" altLang="en-US" dirty="0"/>
              <a:t>進餐 也是</a:t>
            </a:r>
            <a:r>
              <a:rPr lang="zh-TW" altLang="en-US" dirty="0" smtClean="0"/>
              <a:t>孩子</a:t>
            </a:r>
            <a:r>
              <a:rPr lang="zh-TW" altLang="en-US" b="1" dirty="0" smtClean="0">
                <a:solidFill>
                  <a:srgbClr val="FF0000"/>
                </a:solidFill>
              </a:rPr>
              <a:t>學習</a:t>
            </a:r>
            <a:r>
              <a:rPr lang="zh-TW" altLang="en-US" dirty="0" smtClean="0"/>
              <a:t> </a:t>
            </a:r>
            <a:r>
              <a:rPr lang="zh-TW" altLang="en-US" dirty="0"/>
              <a:t>接觸食物並將</a:t>
            </a:r>
            <a:r>
              <a:rPr lang="zh-TW" altLang="en-US" dirty="0" smtClean="0"/>
              <a:t>食物口味</a:t>
            </a:r>
            <a:r>
              <a:rPr lang="zh-TW" altLang="en-US" dirty="0"/>
              <a:t>與食物的外觀和感覺聯繫起來</a:t>
            </a:r>
            <a:r>
              <a:rPr lang="zh-TW" altLang="en-US" dirty="0" smtClean="0"/>
              <a:t>的時候</a:t>
            </a:r>
            <a:endParaRPr lang="zh-TW" altLang="en-US" dirty="0"/>
          </a:p>
          <a:p>
            <a:r>
              <a:rPr lang="zh-TW" altLang="en-US" dirty="0"/>
              <a:t>理想情況</a:t>
            </a:r>
            <a:r>
              <a:rPr lang="zh-TW" altLang="en-US" dirty="0" smtClean="0"/>
              <a:t>下</a:t>
            </a:r>
            <a:r>
              <a:rPr lang="zh-TW" altLang="en-US" dirty="0" smtClean="0"/>
              <a:t>副食品是</a:t>
            </a:r>
            <a:r>
              <a:rPr lang="zh-TW" altLang="en-US" dirty="0"/>
              <a:t>反應</a:t>
            </a:r>
            <a:r>
              <a:rPr lang="zh-TW" altLang="en-US" dirty="0" smtClean="0"/>
              <a:t>並促進</a:t>
            </a:r>
            <a:r>
              <a:rPr lang="zh-TW" altLang="en-US" dirty="0" smtClean="0"/>
              <a:t>兒童自主</a:t>
            </a:r>
            <a:r>
              <a:rPr lang="zh-TW" altLang="en-US" dirty="0"/>
              <a:t>，但它也可用於管理行為問題</a:t>
            </a:r>
            <a:r>
              <a:rPr lang="zh-TW" altLang="en-US" dirty="0" smtClean="0"/>
              <a:t>或過度</a:t>
            </a:r>
            <a:r>
              <a:rPr lang="zh-TW" altLang="en-US" dirty="0"/>
              <a:t>放縱兒童，從而對營養和健康</a:t>
            </a:r>
            <a:r>
              <a:rPr lang="zh-TW" altLang="en-US" dirty="0" smtClean="0"/>
              <a:t>造成長期後果</a:t>
            </a:r>
            <a:endParaRPr lang="zh-TW" altLang="en-US" dirty="0"/>
          </a:p>
        </p:txBody>
      </p:sp>
      <p:pic>
        <p:nvPicPr>
          <p:cNvPr id="4" name="圖片 3"/>
          <p:cNvPicPr>
            <a:picLocks noChangeAspect="1"/>
          </p:cNvPicPr>
          <p:nvPr/>
        </p:nvPicPr>
        <p:blipFill>
          <a:blip r:embed="rId2"/>
          <a:stretch>
            <a:fillRect/>
          </a:stretch>
        </p:blipFill>
        <p:spPr>
          <a:xfrm>
            <a:off x="1089791" y="2109405"/>
            <a:ext cx="4277361" cy="3424292"/>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19</a:t>
            </a:fld>
            <a:endParaRPr lang="zh-TW" altLang="en-US"/>
          </a:p>
        </p:txBody>
      </p:sp>
    </p:spTree>
    <p:extLst>
      <p:ext uri="{BB962C8B-B14F-4D97-AF65-F5344CB8AC3E}">
        <p14:creationId xmlns:p14="http://schemas.microsoft.com/office/powerpoint/2010/main" val="63699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嬰兒的生長發育與營養需求</a:t>
            </a:r>
            <a:endParaRPr lang="zh-TW" altLang="en-US" dirty="0"/>
          </a:p>
        </p:txBody>
      </p:sp>
      <p:sp>
        <p:nvSpPr>
          <p:cNvPr id="3" name="內容版面配置區 2"/>
          <p:cNvSpPr>
            <a:spLocks noGrp="1"/>
          </p:cNvSpPr>
          <p:nvPr>
            <p:ph idx="1"/>
          </p:nvPr>
        </p:nvSpPr>
        <p:spPr>
          <a:xfrm>
            <a:off x="978049" y="1764254"/>
            <a:ext cx="10515600" cy="4908662"/>
          </a:xfrm>
        </p:spPr>
        <p:txBody>
          <a:bodyPr>
            <a:normAutofit/>
          </a:bodyPr>
          <a:lstStyle/>
          <a:p>
            <a:r>
              <a:rPr lang="zh-TW" altLang="en-US" dirty="0" smtClean="0"/>
              <a:t>身高</a:t>
            </a:r>
            <a:r>
              <a:rPr lang="zh-TW" altLang="en-US" dirty="0"/>
              <a:t>、體重</a:t>
            </a:r>
            <a:r>
              <a:rPr lang="zh-TW" altLang="en-US" dirty="0" smtClean="0"/>
              <a:t>發育</a:t>
            </a:r>
            <a:endParaRPr lang="en-US" altLang="zh-TW" dirty="0" smtClean="0"/>
          </a:p>
          <a:p>
            <a:pPr lvl="1">
              <a:lnSpc>
                <a:spcPct val="120000"/>
              </a:lnSpc>
              <a:buFont typeface="Wingdings" panose="05000000000000000000" pitchFamily="2" charset="2"/>
              <a:buChar char="ü"/>
            </a:pPr>
            <a:r>
              <a:rPr lang="zh-TW" altLang="en-US" dirty="0" smtClean="0"/>
              <a:t>出生</a:t>
            </a:r>
            <a:r>
              <a:rPr lang="zh-TW" altLang="en-US" dirty="0"/>
              <a:t>後，在前</a:t>
            </a:r>
            <a:r>
              <a:rPr lang="en-US" altLang="zh-TW" dirty="0"/>
              <a:t>6 </a:t>
            </a:r>
            <a:r>
              <a:rPr lang="zh-TW" altLang="en-US" dirty="0"/>
              <a:t>個月體重增加率為</a:t>
            </a:r>
            <a:r>
              <a:rPr lang="zh-TW" altLang="en-US" b="1" dirty="0">
                <a:solidFill>
                  <a:srgbClr val="FF0000"/>
                </a:solidFill>
              </a:rPr>
              <a:t>每星期</a:t>
            </a:r>
            <a:r>
              <a:rPr lang="en-US" altLang="zh-TW" b="1" dirty="0" smtClean="0">
                <a:solidFill>
                  <a:srgbClr val="FF0000"/>
                </a:solidFill>
              </a:rPr>
              <a:t>0.12-0.25 </a:t>
            </a:r>
            <a:r>
              <a:rPr lang="zh-TW" altLang="en-US" b="1" dirty="0">
                <a:solidFill>
                  <a:srgbClr val="FF0000"/>
                </a:solidFill>
              </a:rPr>
              <a:t>公斤</a:t>
            </a:r>
            <a:r>
              <a:rPr lang="zh-TW" altLang="en-US" dirty="0"/>
              <a:t>左右，後半年則降低至</a:t>
            </a:r>
            <a:r>
              <a:rPr lang="zh-TW" altLang="en-US" b="1" dirty="0">
                <a:solidFill>
                  <a:srgbClr val="FF0000"/>
                </a:solidFill>
              </a:rPr>
              <a:t>每星期</a:t>
            </a:r>
            <a:r>
              <a:rPr lang="en-US" altLang="zh-TW" b="1" dirty="0">
                <a:solidFill>
                  <a:srgbClr val="FF0000"/>
                </a:solidFill>
              </a:rPr>
              <a:t>0.05-0.1 </a:t>
            </a:r>
            <a:r>
              <a:rPr lang="zh-TW" altLang="en-US" b="1" dirty="0">
                <a:solidFill>
                  <a:srgbClr val="FF0000"/>
                </a:solidFill>
              </a:rPr>
              <a:t>公斤</a:t>
            </a:r>
            <a:r>
              <a:rPr lang="zh-TW" altLang="en-US" dirty="0"/>
              <a:t>。</a:t>
            </a:r>
            <a:r>
              <a:rPr lang="zh-TW" altLang="en-US" dirty="0" smtClean="0"/>
              <a:t>所以</a:t>
            </a:r>
            <a:r>
              <a:rPr lang="zh-TW" altLang="en-US" dirty="0"/>
              <a:t>實實在</a:t>
            </a:r>
            <a:r>
              <a:rPr lang="en-US" altLang="zh-TW" dirty="0"/>
              <a:t>4 </a:t>
            </a:r>
            <a:r>
              <a:rPr lang="zh-TW" altLang="en-US" dirty="0"/>
              <a:t>個月大時體重約為出生時的</a:t>
            </a:r>
            <a:r>
              <a:rPr lang="en-US" altLang="zh-TW" dirty="0"/>
              <a:t>2 </a:t>
            </a:r>
            <a:r>
              <a:rPr lang="zh-TW" altLang="en-US" dirty="0"/>
              <a:t>倍，周歲時約</a:t>
            </a:r>
            <a:r>
              <a:rPr lang="zh-TW" altLang="en-US" dirty="0" smtClean="0"/>
              <a:t>為</a:t>
            </a:r>
            <a:r>
              <a:rPr lang="en-US" altLang="zh-TW" dirty="0" smtClean="0"/>
              <a:t>3 </a:t>
            </a:r>
            <a:r>
              <a:rPr lang="zh-TW" altLang="en-US" dirty="0"/>
              <a:t>倍</a:t>
            </a:r>
            <a:r>
              <a:rPr lang="en-US" altLang="zh-TW" dirty="0"/>
              <a:t>(9 </a:t>
            </a:r>
            <a:r>
              <a:rPr lang="zh-TW" altLang="en-US" dirty="0"/>
              <a:t>公斤左右</a:t>
            </a:r>
            <a:r>
              <a:rPr lang="en-US" altLang="zh-TW" dirty="0"/>
              <a:t>)</a:t>
            </a:r>
            <a:r>
              <a:rPr lang="zh-TW" altLang="en-US" dirty="0"/>
              <a:t>。</a:t>
            </a:r>
            <a:r>
              <a:rPr lang="zh-TW" altLang="en-US" dirty="0" smtClean="0"/>
              <a:t>寶寶的</a:t>
            </a:r>
            <a:r>
              <a:rPr lang="zh-TW" altLang="en-US" dirty="0"/>
              <a:t>體重是飲食是否足量的</a:t>
            </a:r>
            <a:r>
              <a:rPr lang="zh-TW" altLang="en-US" dirty="0" smtClean="0"/>
              <a:t>最佳指標</a:t>
            </a:r>
            <a:r>
              <a:rPr lang="zh-TW" altLang="en-US" dirty="0"/>
              <a:t>，最好每星期稱童一次。出生時身高約為</a:t>
            </a:r>
            <a:r>
              <a:rPr lang="en-US" altLang="zh-TW" dirty="0"/>
              <a:t>50 </a:t>
            </a:r>
            <a:r>
              <a:rPr lang="zh-TW" altLang="en-US" dirty="0"/>
              <a:t>公分， </a:t>
            </a:r>
            <a:r>
              <a:rPr lang="en-US" altLang="zh-TW" dirty="0" smtClean="0"/>
              <a:t>1</a:t>
            </a:r>
            <a:r>
              <a:rPr lang="zh-TW" altLang="en-US" dirty="0" smtClean="0"/>
              <a:t>歲</a:t>
            </a:r>
            <a:r>
              <a:rPr lang="zh-TW" altLang="en-US" dirty="0"/>
              <a:t>時約長</a:t>
            </a:r>
            <a:r>
              <a:rPr lang="zh-TW" altLang="en-US" dirty="0" smtClean="0"/>
              <a:t>至</a:t>
            </a:r>
            <a:r>
              <a:rPr lang="en-US" altLang="zh-TW" dirty="0" smtClean="0"/>
              <a:t>75</a:t>
            </a:r>
            <a:r>
              <a:rPr lang="zh-TW" altLang="en-US" dirty="0" smtClean="0"/>
              <a:t>公分</a:t>
            </a:r>
            <a:r>
              <a:rPr lang="zh-TW" altLang="en-US" dirty="0" smtClean="0"/>
              <a:t>。</a:t>
            </a:r>
            <a:endParaRPr lang="en-US" altLang="zh-TW" dirty="0" smtClean="0"/>
          </a:p>
        </p:txBody>
      </p:sp>
      <p:pic>
        <p:nvPicPr>
          <p:cNvPr id="4" name="圖片 3"/>
          <p:cNvPicPr>
            <a:picLocks noChangeAspect="1"/>
          </p:cNvPicPr>
          <p:nvPr/>
        </p:nvPicPr>
        <p:blipFill>
          <a:blip r:embed="rId2"/>
          <a:stretch>
            <a:fillRect/>
          </a:stretch>
        </p:blipFill>
        <p:spPr>
          <a:xfrm>
            <a:off x="2970231" y="3245669"/>
            <a:ext cx="6057900" cy="2819400"/>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2</a:t>
            </a:fld>
            <a:endParaRPr lang="zh-TW" altLang="en-US"/>
          </a:p>
        </p:txBody>
      </p:sp>
    </p:spTree>
    <p:extLst>
      <p:ext uri="{BB962C8B-B14F-4D97-AF65-F5344CB8AC3E}">
        <p14:creationId xmlns:p14="http://schemas.microsoft.com/office/powerpoint/2010/main" val="2040708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嬰兒</a:t>
            </a:r>
            <a:r>
              <a:rPr lang="zh-TW" altLang="en-US" dirty="0" smtClean="0"/>
              <a:t>滿</a:t>
            </a:r>
            <a:r>
              <a:rPr lang="en-US" altLang="zh-TW" dirty="0" smtClean="0"/>
              <a:t>4-6</a:t>
            </a:r>
            <a:r>
              <a:rPr lang="zh-TW" altLang="en-US" dirty="0" smtClean="0"/>
              <a:t>月</a:t>
            </a:r>
            <a:r>
              <a:rPr lang="zh-TW" altLang="en-US" dirty="0"/>
              <a:t>開始添加副食品</a:t>
            </a:r>
          </a:p>
        </p:txBody>
      </p:sp>
      <p:sp>
        <p:nvSpPr>
          <p:cNvPr id="3" name="內容版面配置區 2"/>
          <p:cNvSpPr>
            <a:spLocks noGrp="1"/>
          </p:cNvSpPr>
          <p:nvPr>
            <p:ph idx="1"/>
          </p:nvPr>
        </p:nvSpPr>
        <p:spPr/>
        <p:txBody>
          <a:bodyPr/>
          <a:lstStyle/>
          <a:p>
            <a:pPr>
              <a:lnSpc>
                <a:spcPct val="100000"/>
              </a:lnSpc>
            </a:pPr>
            <a:r>
              <a:rPr lang="zh-TW" altLang="en-US" dirty="0" smtClean="0"/>
              <a:t>寶寶出生</a:t>
            </a:r>
            <a:r>
              <a:rPr lang="zh-TW" altLang="en-US" dirty="0"/>
              <a:t>後</a:t>
            </a:r>
            <a:r>
              <a:rPr lang="en-US" altLang="zh-TW" dirty="0"/>
              <a:t>4 </a:t>
            </a:r>
            <a:r>
              <a:rPr lang="zh-TW" altLang="en-US" dirty="0"/>
              <a:t>個月內不建議添加副食品，純母乳哺育</a:t>
            </a:r>
            <a:r>
              <a:rPr lang="zh-TW" altLang="en-US" dirty="0" smtClean="0"/>
              <a:t>到滿</a:t>
            </a:r>
            <a:r>
              <a:rPr lang="en-US" altLang="zh-TW" dirty="0"/>
              <a:t>6 </a:t>
            </a:r>
            <a:r>
              <a:rPr lang="zh-TW" altLang="en-US" dirty="0"/>
              <a:t>個月後必須添加副食品，不然會有營養不良</a:t>
            </a:r>
            <a:r>
              <a:rPr lang="zh-TW" altLang="en-US" dirty="0" smtClean="0"/>
              <a:t>危機</a:t>
            </a:r>
            <a:endParaRPr lang="en-US" altLang="zh-TW" dirty="0" smtClean="0"/>
          </a:p>
          <a:p>
            <a:pPr>
              <a:lnSpc>
                <a:spcPct val="100000"/>
              </a:lnSpc>
            </a:pPr>
            <a:r>
              <a:rPr lang="zh-TW" altLang="en-US" dirty="0"/>
              <a:t>開始添加副食品後，要選擇富</a:t>
            </a:r>
            <a:r>
              <a:rPr lang="zh-TW" altLang="en-US" b="1" dirty="0">
                <a:solidFill>
                  <a:srgbClr val="FF0000"/>
                </a:solidFill>
              </a:rPr>
              <a:t>含鐵</a:t>
            </a:r>
            <a:r>
              <a:rPr lang="zh-TW" altLang="en-US" dirty="0"/>
              <a:t>的食物，如</a:t>
            </a:r>
            <a:r>
              <a:rPr lang="zh-TW" altLang="en-US" dirty="0" smtClean="0"/>
              <a:t>強化鐵的米</a:t>
            </a:r>
            <a:r>
              <a:rPr lang="zh-TW" altLang="en-US" dirty="0"/>
              <a:t>精或麥精、蛋黃、紅肉、豬肝、深綠色蔬菜及富含</a:t>
            </a:r>
            <a:r>
              <a:rPr lang="zh-TW" altLang="en-US" dirty="0" smtClean="0"/>
              <a:t>維生素</a:t>
            </a:r>
            <a:r>
              <a:rPr lang="en-US" altLang="zh-TW" dirty="0" smtClean="0"/>
              <a:t>C</a:t>
            </a:r>
            <a:r>
              <a:rPr lang="zh-TW" altLang="en-US" dirty="0" smtClean="0"/>
              <a:t>的</a:t>
            </a:r>
            <a:r>
              <a:rPr lang="zh-TW" altLang="en-US" dirty="0"/>
              <a:t>果泥</a:t>
            </a:r>
            <a:r>
              <a:rPr lang="zh-TW" altLang="en-US" dirty="0" smtClean="0"/>
              <a:t>等</a:t>
            </a:r>
            <a:endParaRPr lang="en-US" altLang="zh-TW" dirty="0" smtClean="0"/>
          </a:p>
          <a:p>
            <a:pPr>
              <a:lnSpc>
                <a:spcPct val="100000"/>
              </a:lnSpc>
            </a:pPr>
            <a:r>
              <a:rPr lang="zh-TW" altLang="en-US" dirty="0"/>
              <a:t>開始添加副食品後，選擇富含</a:t>
            </a:r>
            <a:r>
              <a:rPr lang="zh-TW" altLang="en-US" b="1" dirty="0">
                <a:solidFill>
                  <a:srgbClr val="FF0000"/>
                </a:solidFill>
              </a:rPr>
              <a:t>維生素</a:t>
            </a:r>
            <a:r>
              <a:rPr lang="en-US" altLang="zh-TW" b="1" dirty="0">
                <a:solidFill>
                  <a:srgbClr val="FF0000"/>
                </a:solidFill>
              </a:rPr>
              <a:t>D</a:t>
            </a:r>
            <a:r>
              <a:rPr lang="en-US" altLang="zh-TW" dirty="0"/>
              <a:t> </a:t>
            </a:r>
            <a:r>
              <a:rPr lang="zh-TW" altLang="en-US" dirty="0"/>
              <a:t>的食物，如</a:t>
            </a:r>
            <a:r>
              <a:rPr lang="zh-TW" altLang="en-US" dirty="0" smtClean="0"/>
              <a:t>強化維生素</a:t>
            </a:r>
            <a:r>
              <a:rPr lang="en-US" altLang="zh-TW" dirty="0"/>
              <a:t>D </a:t>
            </a:r>
            <a:r>
              <a:rPr lang="zh-TW" altLang="en-US" dirty="0"/>
              <a:t>的米精或麥精、魚類、雞蛋、乳品、</a:t>
            </a:r>
            <a:r>
              <a:rPr lang="zh-TW" altLang="en-US" dirty="0" smtClean="0"/>
              <a:t>菇蕈類</a:t>
            </a:r>
            <a:r>
              <a:rPr lang="en-US" altLang="zh-TW" dirty="0"/>
              <a:t>(</a:t>
            </a:r>
            <a:r>
              <a:rPr lang="zh-TW" altLang="en-US" dirty="0" smtClean="0"/>
              <a:t>黑木耳</a:t>
            </a:r>
            <a:r>
              <a:rPr lang="zh-TW" altLang="en-US" dirty="0"/>
              <a:t>、香菇</a:t>
            </a:r>
            <a:r>
              <a:rPr lang="en-US" altLang="zh-TW" dirty="0"/>
              <a:t>)</a:t>
            </a:r>
            <a:r>
              <a:rPr lang="zh-TW" altLang="en-US" dirty="0"/>
              <a:t>等</a:t>
            </a:r>
            <a:r>
              <a:rPr lang="zh-TW" altLang="en-US" dirty="0" smtClean="0"/>
              <a:t>。</a:t>
            </a:r>
            <a:r>
              <a:rPr lang="zh-TW" altLang="en-US" dirty="0" smtClean="0"/>
              <a:t>寶</a:t>
            </a:r>
            <a:r>
              <a:rPr lang="zh-TW" altLang="en-US" dirty="0"/>
              <a:t>寶</a:t>
            </a:r>
            <a:r>
              <a:rPr lang="zh-TW" altLang="en-US" dirty="0" smtClean="0"/>
              <a:t>出生</a:t>
            </a:r>
            <a:r>
              <a:rPr lang="zh-TW" altLang="en-US" dirty="0"/>
              <a:t>滿</a:t>
            </a:r>
            <a:r>
              <a:rPr lang="en-US" altLang="zh-TW" dirty="0"/>
              <a:t>6 </a:t>
            </a:r>
            <a:r>
              <a:rPr lang="zh-TW" altLang="en-US" dirty="0"/>
              <a:t>個月後，給予寶寶</a:t>
            </a:r>
            <a:r>
              <a:rPr lang="zh-TW" altLang="en-US" dirty="0" smtClean="0"/>
              <a:t>適度的日曬</a:t>
            </a:r>
            <a:endParaRPr lang="zh-TW" altLang="en-US" dirty="0"/>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20</a:t>
            </a:fld>
            <a:endParaRPr lang="zh-TW" altLang="en-US"/>
          </a:p>
        </p:txBody>
      </p:sp>
    </p:spTree>
    <p:extLst>
      <p:ext uri="{BB962C8B-B14F-4D97-AF65-F5344CB8AC3E}">
        <p14:creationId xmlns:p14="http://schemas.microsoft.com/office/powerpoint/2010/main" val="301537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5915" y="286603"/>
            <a:ext cx="10445676" cy="1450757"/>
          </a:xfrm>
        </p:spPr>
        <p:txBody>
          <a:bodyPr>
            <a:normAutofit/>
          </a:bodyPr>
          <a:lstStyle/>
          <a:p>
            <a:r>
              <a:rPr lang="zh-TW" altLang="en-US" dirty="0"/>
              <a:t>考慮提早在滿</a:t>
            </a:r>
            <a:r>
              <a:rPr lang="en-US" altLang="zh-TW" dirty="0"/>
              <a:t>4 </a:t>
            </a:r>
            <a:r>
              <a:rPr lang="zh-TW" altLang="en-US" dirty="0"/>
              <a:t>個月後開始添加</a:t>
            </a:r>
            <a:r>
              <a:rPr lang="zh-TW" altLang="en-US" dirty="0" smtClean="0"/>
              <a:t>副食品</a:t>
            </a:r>
            <a:endParaRPr lang="zh-TW" altLang="en-US" dirty="0"/>
          </a:p>
        </p:txBody>
      </p:sp>
      <p:sp>
        <p:nvSpPr>
          <p:cNvPr id="3" name="內容版面配置區 2"/>
          <p:cNvSpPr>
            <a:spLocks noGrp="1"/>
          </p:cNvSpPr>
          <p:nvPr>
            <p:ph idx="1"/>
          </p:nvPr>
        </p:nvSpPr>
        <p:spPr/>
        <p:txBody>
          <a:bodyPr>
            <a:normAutofit/>
          </a:bodyPr>
          <a:lstStyle/>
          <a:p>
            <a:r>
              <a:rPr lang="zh-TW" altLang="en-US" dirty="0"/>
              <a:t>純餵到</a:t>
            </a:r>
            <a:r>
              <a:rPr lang="en-US" altLang="zh-TW" dirty="0"/>
              <a:t>6 </a:t>
            </a:r>
            <a:r>
              <a:rPr lang="zh-TW" altLang="en-US" dirty="0"/>
              <a:t>個月實在有困難。</a:t>
            </a:r>
          </a:p>
          <a:p>
            <a:r>
              <a:rPr lang="zh-TW" altLang="en-US" dirty="0" smtClean="0"/>
              <a:t>媽媽</a:t>
            </a:r>
            <a:r>
              <a:rPr lang="zh-TW" altLang="en-US" dirty="0"/>
              <a:t>奶水量明顯降低。</a:t>
            </a:r>
          </a:p>
          <a:p>
            <a:r>
              <a:rPr lang="zh-TW" altLang="en-US" dirty="0" smtClean="0"/>
              <a:t>寶</a:t>
            </a:r>
            <a:r>
              <a:rPr lang="zh-TW" altLang="en-US" dirty="0"/>
              <a:t>寶</a:t>
            </a:r>
            <a:r>
              <a:rPr lang="zh-TW" altLang="en-US" dirty="0" smtClean="0"/>
              <a:t>顯得</a:t>
            </a:r>
            <a:r>
              <a:rPr lang="zh-TW" altLang="en-US" dirty="0"/>
              <a:t>吃不飽。</a:t>
            </a:r>
          </a:p>
          <a:p>
            <a:r>
              <a:rPr lang="zh-TW" altLang="en-US" dirty="0" smtClean="0"/>
              <a:t>寶</a:t>
            </a:r>
            <a:r>
              <a:rPr lang="zh-TW" altLang="en-US" dirty="0"/>
              <a:t>寶</a:t>
            </a:r>
            <a:r>
              <a:rPr lang="zh-TW" altLang="en-US" dirty="0" smtClean="0"/>
              <a:t>出現</a:t>
            </a:r>
            <a:r>
              <a:rPr lang="zh-TW" altLang="en-US" dirty="0"/>
              <a:t>厭奶但沒生病或其他原因。</a:t>
            </a:r>
          </a:p>
          <a:p>
            <a:r>
              <a:rPr lang="zh-TW" altLang="en-US" dirty="0" smtClean="0"/>
              <a:t>寶</a:t>
            </a:r>
            <a:r>
              <a:rPr lang="zh-TW" altLang="en-US" dirty="0"/>
              <a:t>寶</a:t>
            </a:r>
            <a:r>
              <a:rPr lang="zh-TW" altLang="en-US" dirty="0" smtClean="0"/>
              <a:t>有</a:t>
            </a:r>
            <a:r>
              <a:rPr lang="zh-TW" altLang="en-US" dirty="0"/>
              <a:t>主動要求其他食物的表現</a:t>
            </a:r>
            <a:r>
              <a:rPr lang="en-US" altLang="zh-TW" dirty="0"/>
              <a:t>(</a:t>
            </a:r>
            <a:r>
              <a:rPr lang="zh-TW" altLang="en-US" dirty="0"/>
              <a:t>看大人吃其他</a:t>
            </a:r>
            <a:r>
              <a:rPr lang="zh-TW" altLang="en-US" dirty="0" smtClean="0"/>
              <a:t>食物</a:t>
            </a:r>
            <a:r>
              <a:rPr lang="zh-TW" altLang="en-US" dirty="0"/>
              <a:t>時很有興趣，伸手來抓、抓了放嘴巴</a:t>
            </a:r>
            <a:r>
              <a:rPr lang="en-US" altLang="zh-TW" dirty="0"/>
              <a:t>)</a:t>
            </a:r>
          </a:p>
          <a:p>
            <a:r>
              <a:rPr lang="zh-TW" altLang="en-US" dirty="0" smtClean="0"/>
              <a:t>寶</a:t>
            </a:r>
            <a:r>
              <a:rPr lang="zh-TW" altLang="en-US" dirty="0"/>
              <a:t>寶</a:t>
            </a:r>
            <a:r>
              <a:rPr lang="zh-TW" altLang="en-US" dirty="0" smtClean="0"/>
              <a:t>的</a:t>
            </a:r>
            <a:r>
              <a:rPr lang="zh-TW" altLang="en-US" dirty="0"/>
              <a:t>頭是否可以自己抬起來穩住。</a:t>
            </a:r>
          </a:p>
          <a:p>
            <a:r>
              <a:rPr lang="zh-TW" altLang="en-US" dirty="0" smtClean="0"/>
              <a:t>可以</a:t>
            </a:r>
            <a:r>
              <a:rPr lang="zh-TW" altLang="en-US" dirty="0"/>
              <a:t>將食物從湯匙移動到自己的喉嚨。</a:t>
            </a:r>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21</a:t>
            </a:fld>
            <a:endParaRPr lang="zh-TW" altLang="en-US"/>
          </a:p>
        </p:txBody>
      </p:sp>
    </p:spTree>
    <p:extLst>
      <p:ext uri="{BB962C8B-B14F-4D97-AF65-F5344CB8AC3E}">
        <p14:creationId xmlns:p14="http://schemas.microsoft.com/office/powerpoint/2010/main" val="825380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1217" y="286603"/>
            <a:ext cx="10058400" cy="1450757"/>
          </a:xfrm>
        </p:spPr>
        <p:txBody>
          <a:bodyPr/>
          <a:lstStyle/>
          <a:p>
            <a:r>
              <a:rPr lang="zh-TW" altLang="en-US" dirty="0"/>
              <a:t>副食品應以新鮮、天然食品為主</a:t>
            </a:r>
          </a:p>
        </p:txBody>
      </p:sp>
      <p:sp>
        <p:nvSpPr>
          <p:cNvPr id="3" name="內容版面配置區 2"/>
          <p:cNvSpPr>
            <a:spLocks noGrp="1"/>
          </p:cNvSpPr>
          <p:nvPr>
            <p:ph idx="1"/>
          </p:nvPr>
        </p:nvSpPr>
        <p:spPr>
          <a:xfrm>
            <a:off x="838200" y="1761242"/>
            <a:ext cx="10515600" cy="2041961"/>
          </a:xfrm>
        </p:spPr>
        <p:txBody>
          <a:bodyPr>
            <a:normAutofit/>
          </a:bodyPr>
          <a:lstStyle/>
          <a:p>
            <a:r>
              <a:rPr lang="zh-TW" altLang="en-US" dirty="0" smtClean="0"/>
              <a:t>製作</a:t>
            </a:r>
            <a:r>
              <a:rPr lang="zh-TW" altLang="en-US" dirty="0"/>
              <a:t>副食品不要添加鹽、糖</a:t>
            </a:r>
            <a:r>
              <a:rPr lang="zh-TW" altLang="en-US" dirty="0" smtClean="0"/>
              <a:t>、</a:t>
            </a:r>
            <a:r>
              <a:rPr lang="zh-TW" altLang="en-US" dirty="0"/>
              <a:t>味</a:t>
            </a:r>
            <a:r>
              <a:rPr lang="zh-TW" altLang="en-US" dirty="0" smtClean="0"/>
              <a:t>精</a:t>
            </a:r>
            <a:r>
              <a:rPr lang="zh-TW" altLang="en-US" dirty="0"/>
              <a:t>等調眛料，以減少</a:t>
            </a:r>
            <a:r>
              <a:rPr lang="zh-TW" altLang="en-US" dirty="0" smtClean="0"/>
              <a:t>寶寶腎臟</a:t>
            </a:r>
            <a:r>
              <a:rPr lang="zh-TW" altLang="en-US" dirty="0"/>
              <a:t>負擔，並</a:t>
            </a:r>
            <a:r>
              <a:rPr lang="zh-TW" altLang="en-US" dirty="0" smtClean="0"/>
              <a:t>幫助寶</a:t>
            </a:r>
            <a:r>
              <a:rPr lang="zh-TW" altLang="en-US" dirty="0"/>
              <a:t>寶</a:t>
            </a:r>
            <a:r>
              <a:rPr lang="zh-TW" altLang="en-US" dirty="0" smtClean="0"/>
              <a:t>養成</a:t>
            </a:r>
            <a:r>
              <a:rPr lang="zh-TW" altLang="en-US" dirty="0"/>
              <a:t>清淡飲食的習慣</a:t>
            </a:r>
            <a:r>
              <a:rPr lang="zh-TW" altLang="en-US" dirty="0" smtClean="0"/>
              <a:t>。</a:t>
            </a:r>
            <a:endParaRPr lang="en-US" altLang="zh-TW" dirty="0" smtClean="0"/>
          </a:p>
          <a:p>
            <a:r>
              <a:rPr lang="zh-TW" altLang="en-US" dirty="0"/>
              <a:t>盡量給予</a:t>
            </a:r>
            <a:r>
              <a:rPr lang="zh-TW" altLang="en-US" dirty="0" smtClean="0"/>
              <a:t>嬰兒各</a:t>
            </a:r>
            <a:r>
              <a:rPr lang="zh-TW" altLang="en-US" dirty="0"/>
              <a:t>種類食品，以確保營養足夠，並提高</a:t>
            </a:r>
            <a:r>
              <a:rPr lang="zh-TW" altLang="en-US" dirty="0" smtClean="0"/>
              <a:t>未來</a:t>
            </a:r>
            <a:r>
              <a:rPr lang="zh-TW" altLang="en-US" dirty="0"/>
              <a:t>對各種食品的接受性</a:t>
            </a:r>
            <a:r>
              <a:rPr lang="zh-TW" altLang="en-US" dirty="0" smtClean="0"/>
              <a:t>。</a:t>
            </a:r>
            <a:endParaRPr lang="en-US" altLang="zh-TW" dirty="0" smtClean="0"/>
          </a:p>
          <a:p>
            <a:r>
              <a:rPr lang="zh-TW" altLang="en-US" dirty="0"/>
              <a:t>不要給予過量果汁，以免影響其他食物種類之</a:t>
            </a:r>
            <a:r>
              <a:rPr lang="zh-TW" altLang="en-US" dirty="0" smtClean="0"/>
              <a:t>攝取</a:t>
            </a:r>
            <a:endParaRPr lang="en-US" altLang="zh-TW" dirty="0" smtClean="0"/>
          </a:p>
          <a:p>
            <a:r>
              <a:rPr lang="zh-TW" altLang="en-US" dirty="0"/>
              <a:t>均衡攝食各類魚產品，減量攝取大型魚類</a:t>
            </a:r>
            <a:endParaRPr lang="en-US" altLang="zh-TW" dirty="0" smtClean="0"/>
          </a:p>
          <a:p>
            <a:pPr marL="0" indent="0">
              <a:buNone/>
            </a:pPr>
            <a:endParaRPr lang="zh-TW" altLang="en-US" dirty="0"/>
          </a:p>
        </p:txBody>
      </p:sp>
      <p:sp>
        <p:nvSpPr>
          <p:cNvPr id="4" name="文字方塊 3"/>
          <p:cNvSpPr txBox="1"/>
          <p:nvPr/>
        </p:nvSpPr>
        <p:spPr>
          <a:xfrm>
            <a:off x="1437178" y="4399528"/>
            <a:ext cx="3972910" cy="954107"/>
          </a:xfrm>
          <a:prstGeom prst="rect">
            <a:avLst/>
          </a:prstGeom>
          <a:noFill/>
        </p:spPr>
        <p:txBody>
          <a:bodyPr wrap="square" rtlCol="0">
            <a:spAutoFit/>
          </a:bodyPr>
          <a:lstStyle/>
          <a:p>
            <a:r>
              <a:rPr lang="zh-TW" altLang="en-US" sz="2800" b="1" dirty="0">
                <a:solidFill>
                  <a:srgbClr val="FF0000"/>
                </a:solidFill>
              </a:rPr>
              <a:t>訓練嬰兒咀嚼、</a:t>
            </a:r>
            <a:r>
              <a:rPr lang="zh-TW" altLang="en-US" sz="2800" b="1" dirty="0" smtClean="0">
                <a:solidFill>
                  <a:srgbClr val="FF0000"/>
                </a:solidFill>
              </a:rPr>
              <a:t>吞嚥、</a:t>
            </a:r>
            <a:r>
              <a:rPr lang="zh-TW" altLang="en-US" sz="2800" b="1" dirty="0">
                <a:solidFill>
                  <a:srgbClr val="FF0000"/>
                </a:solidFill>
              </a:rPr>
              <a:t>接受多樣性食物</a:t>
            </a:r>
          </a:p>
        </p:txBody>
      </p:sp>
      <p:pic>
        <p:nvPicPr>
          <p:cNvPr id="5" name="圖片 4"/>
          <p:cNvPicPr>
            <a:picLocks noChangeAspect="1"/>
          </p:cNvPicPr>
          <p:nvPr/>
        </p:nvPicPr>
        <p:blipFill>
          <a:blip r:embed="rId2"/>
          <a:stretch>
            <a:fillRect/>
          </a:stretch>
        </p:blipFill>
        <p:spPr>
          <a:xfrm>
            <a:off x="5539181" y="3254557"/>
            <a:ext cx="6218937" cy="3216166"/>
          </a:xfrm>
          <a:prstGeom prst="rect">
            <a:avLst/>
          </a:prstGeom>
        </p:spPr>
      </p:pic>
      <p:sp>
        <p:nvSpPr>
          <p:cNvPr id="6" name="投影片編號版面配置區 5"/>
          <p:cNvSpPr>
            <a:spLocks noGrp="1"/>
          </p:cNvSpPr>
          <p:nvPr>
            <p:ph type="sldNum" sz="quarter" idx="12"/>
          </p:nvPr>
        </p:nvSpPr>
        <p:spPr/>
        <p:txBody>
          <a:bodyPr/>
          <a:lstStyle/>
          <a:p>
            <a:fld id="{3DE50695-6426-4DC7-B845-92512BFECF08}" type="slidenum">
              <a:rPr lang="zh-TW" altLang="en-US" smtClean="0"/>
              <a:t>22</a:t>
            </a:fld>
            <a:endParaRPr lang="zh-TW" altLang="en-US"/>
          </a:p>
        </p:txBody>
      </p:sp>
    </p:spTree>
    <p:extLst>
      <p:ext uri="{BB962C8B-B14F-4D97-AF65-F5344CB8AC3E}">
        <p14:creationId xmlns:p14="http://schemas.microsoft.com/office/powerpoint/2010/main" val="1269641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添加副食品宜循序漸進</a:t>
            </a:r>
          </a:p>
        </p:txBody>
      </p:sp>
      <p:sp>
        <p:nvSpPr>
          <p:cNvPr id="3" name="內容版面配置區 2"/>
          <p:cNvSpPr>
            <a:spLocks noGrp="1"/>
          </p:cNvSpPr>
          <p:nvPr>
            <p:ph idx="1"/>
          </p:nvPr>
        </p:nvSpPr>
        <p:spPr/>
        <p:txBody>
          <a:bodyPr/>
          <a:lstStyle/>
          <a:p>
            <a:r>
              <a:rPr lang="zh-TW" altLang="en-US" dirty="0" smtClean="0"/>
              <a:t>每次</a:t>
            </a:r>
            <a:r>
              <a:rPr lang="zh-TW" altLang="en-US" dirty="0"/>
              <a:t>只添加一種新的副食品，由</a:t>
            </a:r>
            <a:r>
              <a:rPr lang="zh-TW" altLang="en-US" dirty="0">
                <a:solidFill>
                  <a:srgbClr val="FF0000"/>
                </a:solidFill>
              </a:rPr>
              <a:t>少量</a:t>
            </a:r>
            <a:r>
              <a:rPr lang="en-US" altLang="zh-TW" dirty="0"/>
              <a:t>(1-2 </a:t>
            </a:r>
            <a:r>
              <a:rPr lang="zh-TW" altLang="en-US" dirty="0"/>
              <a:t>茶匙</a:t>
            </a:r>
            <a:r>
              <a:rPr lang="en-US" altLang="zh-TW" dirty="0"/>
              <a:t>)</a:t>
            </a:r>
            <a:r>
              <a:rPr lang="zh-TW" altLang="en-US" dirty="0"/>
              <a:t>開始</a:t>
            </a:r>
            <a:r>
              <a:rPr lang="zh-TW" altLang="en-US" dirty="0" smtClean="0"/>
              <a:t>，</a:t>
            </a:r>
            <a:r>
              <a:rPr lang="en-US" altLang="zh-TW" dirty="0" smtClean="0"/>
              <a:t>3 </a:t>
            </a:r>
            <a:r>
              <a:rPr lang="zh-TW" altLang="en-US" dirty="0"/>
              <a:t>至</a:t>
            </a:r>
            <a:r>
              <a:rPr lang="en-US" altLang="zh-TW" dirty="0"/>
              <a:t>5 </a:t>
            </a:r>
            <a:r>
              <a:rPr lang="zh-TW" altLang="en-US" dirty="0"/>
              <a:t>日為單位</a:t>
            </a:r>
            <a:r>
              <a:rPr lang="zh-TW" altLang="en-US" dirty="0">
                <a:solidFill>
                  <a:srgbClr val="FF0000"/>
                </a:solidFill>
              </a:rPr>
              <a:t>換新</a:t>
            </a:r>
            <a:r>
              <a:rPr lang="zh-TW" altLang="en-US" dirty="0"/>
              <a:t>副食品，再逐漸</a:t>
            </a:r>
            <a:r>
              <a:rPr lang="zh-TW" altLang="en-US" dirty="0">
                <a:solidFill>
                  <a:srgbClr val="FF0000"/>
                </a:solidFill>
              </a:rPr>
              <a:t>增加</a:t>
            </a:r>
            <a:r>
              <a:rPr lang="zh-TW" altLang="en-US" dirty="0" smtClean="0"/>
              <a:t>份量</a:t>
            </a:r>
            <a:endParaRPr lang="en-US" altLang="zh-TW" dirty="0" smtClean="0"/>
          </a:p>
          <a:p>
            <a:r>
              <a:rPr lang="zh-TW" altLang="en-US" dirty="0"/>
              <a:t>應優先給予較不易引起過敏的食品，建議由穀物</a:t>
            </a:r>
            <a:r>
              <a:rPr lang="en-US" altLang="zh-TW" dirty="0"/>
              <a:t>(</a:t>
            </a:r>
            <a:r>
              <a:rPr lang="zh-TW" altLang="en-US" dirty="0"/>
              <a:t>如</a:t>
            </a:r>
            <a:r>
              <a:rPr lang="en-US" altLang="zh-TW" dirty="0" smtClean="0"/>
              <a:t>:</a:t>
            </a:r>
            <a:r>
              <a:rPr lang="zh-TW" altLang="en-US" dirty="0" smtClean="0"/>
              <a:t>米</a:t>
            </a:r>
            <a:r>
              <a:rPr lang="zh-TW" altLang="en-US" dirty="0"/>
              <a:t>精、麥精、較稀的粥</a:t>
            </a:r>
            <a:r>
              <a:rPr lang="en-US" altLang="zh-TW" dirty="0"/>
              <a:t>)</a:t>
            </a:r>
            <a:r>
              <a:rPr lang="zh-TW" altLang="en-US" dirty="0"/>
              <a:t>開始添加。嘗試高致敏性</a:t>
            </a:r>
            <a:r>
              <a:rPr lang="zh-TW" altLang="en-US" dirty="0" smtClean="0"/>
              <a:t>食物的</a:t>
            </a:r>
            <a:r>
              <a:rPr lang="zh-TW" altLang="en-US" dirty="0"/>
              <a:t>時間點毋須刻意延後，但仍應從少量</a:t>
            </a:r>
            <a:r>
              <a:rPr lang="zh-TW" altLang="en-US" dirty="0" smtClean="0"/>
              <a:t>開始</a:t>
            </a:r>
            <a:endParaRPr lang="en-US" altLang="zh-TW" dirty="0" smtClean="0"/>
          </a:p>
          <a:p>
            <a:r>
              <a:rPr lang="zh-TW" altLang="en-US" dirty="0"/>
              <a:t>給予副食品應由泥狀、半固體食物轉換成固體食物。</a:t>
            </a:r>
            <a:r>
              <a:rPr lang="zh-TW" altLang="en-US" dirty="0" smtClean="0"/>
              <a:t>一歲</a:t>
            </a:r>
            <a:r>
              <a:rPr lang="zh-TW" altLang="en-US" dirty="0"/>
              <a:t>後以多樣且均衡的固體食物為主。</a:t>
            </a:r>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23</a:t>
            </a:fld>
            <a:endParaRPr lang="zh-TW" altLang="en-US"/>
          </a:p>
        </p:txBody>
      </p:sp>
    </p:spTree>
    <p:extLst>
      <p:ext uri="{BB962C8B-B14F-4D97-AF65-F5344CB8AC3E}">
        <p14:creationId xmlns:p14="http://schemas.microsoft.com/office/powerpoint/2010/main" val="2262759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7581" y="286603"/>
            <a:ext cx="10607040" cy="1450757"/>
          </a:xfrm>
        </p:spPr>
        <p:txBody>
          <a:bodyPr>
            <a:normAutofit/>
          </a:bodyPr>
          <a:lstStyle/>
          <a:p>
            <a:r>
              <a:rPr lang="zh-TW" altLang="en-US" dirty="0"/>
              <a:t>嬰兒餵食宜適量，避免體重過輕或過重</a:t>
            </a:r>
          </a:p>
        </p:txBody>
      </p:sp>
      <p:sp>
        <p:nvSpPr>
          <p:cNvPr id="3" name="內容版面配置區 2"/>
          <p:cNvSpPr>
            <a:spLocks noGrp="1"/>
          </p:cNvSpPr>
          <p:nvPr>
            <p:ph idx="1"/>
          </p:nvPr>
        </p:nvSpPr>
        <p:spPr/>
        <p:txBody>
          <a:bodyPr/>
          <a:lstStyle/>
          <a:p>
            <a:r>
              <a:rPr lang="zh-TW" altLang="en-US" dirty="0" smtClean="0"/>
              <a:t>家長</a:t>
            </a:r>
            <a:r>
              <a:rPr lang="zh-TW" altLang="en-US" dirty="0"/>
              <a:t>定時測量嬰兒身高、體重，注意嬰兒生長情形</a:t>
            </a:r>
            <a:r>
              <a:rPr lang="zh-TW" altLang="en-US" dirty="0" smtClean="0"/>
              <a:t>。</a:t>
            </a:r>
            <a:endParaRPr lang="en-US" altLang="zh-TW" dirty="0" smtClean="0"/>
          </a:p>
          <a:p>
            <a:r>
              <a:rPr lang="zh-TW" altLang="en-US" dirty="0"/>
              <a:t>嬰兒餵食應避免餵食過量或強迫餵食，</a:t>
            </a:r>
            <a:r>
              <a:rPr lang="zh-TW" altLang="en-US" dirty="0" smtClean="0"/>
              <a:t>以免造成肥胖</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24</a:t>
            </a:fld>
            <a:endParaRPr lang="zh-TW" altLang="en-US"/>
          </a:p>
        </p:txBody>
      </p:sp>
    </p:spTree>
    <p:extLst>
      <p:ext uri="{BB962C8B-B14F-4D97-AF65-F5344CB8AC3E}">
        <p14:creationId xmlns:p14="http://schemas.microsoft.com/office/powerpoint/2010/main" val="2624900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349753" cy="1325563"/>
          </a:xfrm>
        </p:spPr>
        <p:txBody>
          <a:bodyPr>
            <a:normAutofit/>
          </a:bodyPr>
          <a:lstStyle/>
          <a:p>
            <a:r>
              <a:rPr lang="zh-TW" altLang="en-US" dirty="0"/>
              <a:t>給寶寶喝</a:t>
            </a:r>
            <a:r>
              <a:rPr lang="zh-TW" altLang="en-US" dirty="0" smtClean="0"/>
              <a:t>白開水</a:t>
            </a:r>
            <a:endParaRPr lang="zh-TW" altLang="en-US" dirty="0"/>
          </a:p>
        </p:txBody>
      </p:sp>
      <p:sp>
        <p:nvSpPr>
          <p:cNvPr id="3" name="內容版面配置區 2"/>
          <p:cNvSpPr>
            <a:spLocks noGrp="1"/>
          </p:cNvSpPr>
          <p:nvPr>
            <p:ph idx="1"/>
          </p:nvPr>
        </p:nvSpPr>
        <p:spPr/>
        <p:txBody>
          <a:bodyPr/>
          <a:lstStyle/>
          <a:p>
            <a:r>
              <a:rPr lang="zh-TW" altLang="en-US" dirty="0" smtClean="0"/>
              <a:t>避免</a:t>
            </a:r>
            <a:r>
              <a:rPr lang="zh-TW" altLang="en-US" dirty="0"/>
              <a:t>給予低營養密度及會咖啡因的飲料，如</a:t>
            </a:r>
            <a:r>
              <a:rPr lang="en-US" altLang="zh-TW" dirty="0" smtClean="0"/>
              <a:t>:</a:t>
            </a:r>
            <a:r>
              <a:rPr lang="zh-TW" altLang="en-US" dirty="0" smtClean="0"/>
              <a:t>含糖</a:t>
            </a:r>
            <a:r>
              <a:rPr lang="zh-TW" altLang="en-US" dirty="0"/>
              <a:t>飲料</a:t>
            </a:r>
            <a:r>
              <a:rPr lang="zh-TW" altLang="en-US" dirty="0" smtClean="0"/>
              <a:t>、茶</a:t>
            </a:r>
            <a:r>
              <a:rPr lang="zh-TW" altLang="en-US" dirty="0"/>
              <a:t>及</a:t>
            </a:r>
            <a:r>
              <a:rPr lang="zh-TW" altLang="en-US" dirty="0" smtClean="0"/>
              <a:t>咖啡因</a:t>
            </a:r>
            <a:endParaRPr lang="en-US" altLang="zh-TW" dirty="0" smtClean="0"/>
          </a:p>
          <a:p>
            <a:r>
              <a:rPr lang="zh-TW" altLang="en-US" dirty="0"/>
              <a:t>嬰兒</a:t>
            </a:r>
            <a:r>
              <a:rPr lang="zh-TW" altLang="en-US" dirty="0">
                <a:solidFill>
                  <a:srgbClr val="FF0000"/>
                </a:solidFill>
              </a:rPr>
              <a:t>喝蜂蜜</a:t>
            </a:r>
            <a:r>
              <a:rPr lang="zh-TW" altLang="en-US" dirty="0"/>
              <a:t>容易造成肉毒桿圈毒素中毒而引發呼吸</a:t>
            </a:r>
            <a:r>
              <a:rPr lang="zh-TW" altLang="en-US" dirty="0" smtClean="0"/>
              <a:t>哀竭</a:t>
            </a:r>
            <a:r>
              <a:rPr lang="zh-TW" altLang="en-US" dirty="0"/>
              <a:t>，不宜</a:t>
            </a:r>
            <a:r>
              <a:rPr lang="zh-TW" altLang="en-US" dirty="0" smtClean="0"/>
              <a:t>食用</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25</a:t>
            </a:fld>
            <a:endParaRPr lang="zh-TW" altLang="en-US"/>
          </a:p>
        </p:txBody>
      </p:sp>
    </p:spTree>
    <p:extLst>
      <p:ext uri="{BB962C8B-B14F-4D97-AF65-F5344CB8AC3E}">
        <p14:creationId xmlns:p14="http://schemas.microsoft.com/office/powerpoint/2010/main" val="3947777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注意飲食衛生安全</a:t>
            </a:r>
          </a:p>
        </p:txBody>
      </p:sp>
      <p:sp>
        <p:nvSpPr>
          <p:cNvPr id="3" name="內容版面配置區 2"/>
          <p:cNvSpPr>
            <a:spLocks noGrp="1"/>
          </p:cNvSpPr>
          <p:nvPr>
            <p:ph idx="1"/>
          </p:nvPr>
        </p:nvSpPr>
        <p:spPr/>
        <p:txBody>
          <a:bodyPr/>
          <a:lstStyle/>
          <a:p>
            <a:r>
              <a:rPr lang="zh-TW" altLang="en-US" dirty="0" smtClean="0"/>
              <a:t>奶瓶</a:t>
            </a:r>
            <a:r>
              <a:rPr lang="zh-TW" altLang="en-US" dirty="0"/>
              <a:t>及製作副食品</a:t>
            </a:r>
            <a:r>
              <a:rPr lang="zh-TW" altLang="en-US" dirty="0" smtClean="0"/>
              <a:t>之占板</a:t>
            </a:r>
            <a:r>
              <a:rPr lang="zh-TW" altLang="en-US" dirty="0"/>
              <a:t>、刀具及鍋具使用完畢應</a:t>
            </a:r>
            <a:r>
              <a:rPr lang="zh-TW" altLang="en-US" dirty="0" smtClean="0"/>
              <a:t>清洗乾淨</a:t>
            </a:r>
            <a:r>
              <a:rPr lang="zh-TW" altLang="en-US" dirty="0"/>
              <a:t>。</a:t>
            </a:r>
          </a:p>
          <a:p>
            <a:r>
              <a:rPr lang="zh-TW" altLang="en-US" dirty="0" smtClean="0"/>
              <a:t>飲食</a:t>
            </a:r>
            <a:r>
              <a:rPr lang="zh-TW" altLang="en-US" dirty="0"/>
              <a:t>應注意清潔衛生，且食品應適當儲存與烹調。</a:t>
            </a:r>
          </a:p>
          <a:p>
            <a:r>
              <a:rPr lang="zh-TW" altLang="en-US" dirty="0" smtClean="0"/>
              <a:t>購買</a:t>
            </a:r>
            <a:r>
              <a:rPr lang="zh-TW" altLang="en-US" dirty="0"/>
              <a:t>食品時應注意外觀、標示、來源及有效日期。</a:t>
            </a:r>
          </a:p>
        </p:txBody>
      </p:sp>
      <p:pic>
        <p:nvPicPr>
          <p:cNvPr id="4" name="圖片 3"/>
          <p:cNvPicPr>
            <a:picLocks noChangeAspect="1"/>
          </p:cNvPicPr>
          <p:nvPr/>
        </p:nvPicPr>
        <p:blipFill>
          <a:blip r:embed="rId2"/>
          <a:stretch>
            <a:fillRect/>
          </a:stretch>
        </p:blipFill>
        <p:spPr>
          <a:xfrm>
            <a:off x="1086522" y="3383731"/>
            <a:ext cx="4847496" cy="3006311"/>
          </a:xfrm>
          <a:prstGeom prst="rect">
            <a:avLst/>
          </a:prstGeom>
        </p:spPr>
      </p:pic>
      <p:pic>
        <p:nvPicPr>
          <p:cNvPr id="5" name="圖片 4"/>
          <p:cNvPicPr>
            <a:picLocks noChangeAspect="1"/>
          </p:cNvPicPr>
          <p:nvPr/>
        </p:nvPicPr>
        <p:blipFill>
          <a:blip r:embed="rId3"/>
          <a:stretch>
            <a:fillRect/>
          </a:stretch>
        </p:blipFill>
        <p:spPr>
          <a:xfrm>
            <a:off x="6182340" y="3383731"/>
            <a:ext cx="4263335" cy="3036525"/>
          </a:xfrm>
          <a:prstGeom prst="rect">
            <a:avLst/>
          </a:prstGeom>
        </p:spPr>
      </p:pic>
      <p:sp>
        <p:nvSpPr>
          <p:cNvPr id="6" name="投影片編號版面配置區 5"/>
          <p:cNvSpPr>
            <a:spLocks noGrp="1"/>
          </p:cNvSpPr>
          <p:nvPr>
            <p:ph type="sldNum" sz="quarter" idx="12"/>
          </p:nvPr>
        </p:nvSpPr>
        <p:spPr/>
        <p:txBody>
          <a:bodyPr/>
          <a:lstStyle/>
          <a:p>
            <a:fld id="{3DE50695-6426-4DC7-B845-92512BFECF08}" type="slidenum">
              <a:rPr lang="zh-TW" altLang="en-US" smtClean="0"/>
              <a:t>26</a:t>
            </a:fld>
            <a:endParaRPr lang="zh-TW" altLang="en-US"/>
          </a:p>
        </p:txBody>
      </p:sp>
    </p:spTree>
    <p:extLst>
      <p:ext uri="{BB962C8B-B14F-4D97-AF65-F5344CB8AC3E}">
        <p14:creationId xmlns:p14="http://schemas.microsoft.com/office/powerpoint/2010/main" val="3534426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489373" y="365125"/>
            <a:ext cx="9213253" cy="6187199"/>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27</a:t>
            </a:fld>
            <a:endParaRPr lang="zh-TW" altLang="en-US"/>
          </a:p>
        </p:txBody>
      </p:sp>
    </p:spTree>
    <p:extLst>
      <p:ext uri="{BB962C8B-B14F-4D97-AF65-F5344CB8AC3E}">
        <p14:creationId xmlns:p14="http://schemas.microsoft.com/office/powerpoint/2010/main" val="301235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Baby Led Weaning(BLW)</a:t>
            </a:r>
            <a:endParaRPr lang="zh-TW" altLang="en-US" dirty="0"/>
          </a:p>
        </p:txBody>
      </p:sp>
      <p:sp>
        <p:nvSpPr>
          <p:cNvPr id="3" name="內容版面配置區 2"/>
          <p:cNvSpPr>
            <a:spLocks noGrp="1"/>
          </p:cNvSpPr>
          <p:nvPr>
            <p:ph idx="1"/>
          </p:nvPr>
        </p:nvSpPr>
        <p:spPr>
          <a:xfrm>
            <a:off x="5067412" y="1825625"/>
            <a:ext cx="6286388" cy="4351338"/>
          </a:xfrm>
        </p:spPr>
        <p:txBody>
          <a:bodyPr>
            <a:normAutofit/>
          </a:bodyPr>
          <a:lstStyle/>
          <a:p>
            <a:r>
              <a:rPr lang="zh-TW" altLang="en-US" dirty="0" smtClean="0"/>
              <a:t>簡單說就是由 </a:t>
            </a:r>
            <a:r>
              <a:rPr lang="zh-TW" altLang="en-US" b="1" dirty="0" smtClean="0">
                <a:solidFill>
                  <a:srgbClr val="FF0000"/>
                </a:solidFill>
              </a:rPr>
              <a:t>嬰兒主導 </a:t>
            </a:r>
            <a:r>
              <a:rPr lang="zh-TW" altLang="en-US" dirty="0" smtClean="0"/>
              <a:t>的斷奶方式，讓孩子自行 餵食</a:t>
            </a:r>
          </a:p>
          <a:p>
            <a:r>
              <a:rPr lang="zh-TW" altLang="en-US" dirty="0" smtClean="0"/>
              <a:t>是一種進食方法，可在保持飲食積極，互動的同時，促進適合年齡段的口腔運動控制的發展</a:t>
            </a:r>
          </a:p>
          <a:p>
            <a:r>
              <a:rPr lang="zh-TW" altLang="en-US" dirty="0" smtClean="0"/>
              <a:t>寶寶 喜歡 模仿去 抓其他孩子盤中的食物會覺得自己 吃東西很 有趣</a:t>
            </a:r>
          </a:p>
        </p:txBody>
      </p:sp>
      <p:sp>
        <p:nvSpPr>
          <p:cNvPr id="4" name="文字方塊 3"/>
          <p:cNvSpPr txBox="1"/>
          <p:nvPr/>
        </p:nvSpPr>
        <p:spPr>
          <a:xfrm>
            <a:off x="1015702" y="5807631"/>
            <a:ext cx="10338098" cy="369332"/>
          </a:xfrm>
          <a:prstGeom prst="rect">
            <a:avLst/>
          </a:prstGeom>
          <a:noFill/>
        </p:spPr>
        <p:txBody>
          <a:bodyPr wrap="square" rtlCol="0">
            <a:spAutoFit/>
          </a:bodyPr>
          <a:lstStyle/>
          <a:p>
            <a:r>
              <a:rPr lang="zh-TW" altLang="en-US" dirty="0" smtClean="0"/>
              <a:t>寶寶剛開始嘗試固體食物時 ，他還沒有辦法用手指的力量來抓食物，剛 開始他只會用拳頭來抓食物</a:t>
            </a:r>
            <a:endParaRPr lang="zh-TW" altLang="en-US" dirty="0"/>
          </a:p>
        </p:txBody>
      </p:sp>
      <p:pic>
        <p:nvPicPr>
          <p:cNvPr id="5" name="圖片 4"/>
          <p:cNvPicPr>
            <a:picLocks noChangeAspect="1"/>
          </p:cNvPicPr>
          <p:nvPr/>
        </p:nvPicPr>
        <p:blipFill>
          <a:blip r:embed="rId2"/>
          <a:stretch>
            <a:fillRect/>
          </a:stretch>
        </p:blipFill>
        <p:spPr>
          <a:xfrm>
            <a:off x="476362" y="1916048"/>
            <a:ext cx="4591050" cy="3419475"/>
          </a:xfrm>
          <a:prstGeom prst="rect">
            <a:avLst/>
          </a:prstGeom>
        </p:spPr>
      </p:pic>
      <p:sp>
        <p:nvSpPr>
          <p:cNvPr id="6" name="投影片編號版面配置區 5"/>
          <p:cNvSpPr>
            <a:spLocks noGrp="1"/>
          </p:cNvSpPr>
          <p:nvPr>
            <p:ph type="sldNum" sz="quarter" idx="12"/>
          </p:nvPr>
        </p:nvSpPr>
        <p:spPr/>
        <p:txBody>
          <a:bodyPr/>
          <a:lstStyle/>
          <a:p>
            <a:fld id="{3DE50695-6426-4DC7-B845-92512BFECF08}" type="slidenum">
              <a:rPr lang="zh-TW" altLang="en-US" smtClean="0"/>
              <a:t>28</a:t>
            </a:fld>
            <a:endParaRPr lang="zh-TW" altLang="en-US"/>
          </a:p>
        </p:txBody>
      </p:sp>
    </p:spTree>
    <p:extLst>
      <p:ext uri="{BB962C8B-B14F-4D97-AF65-F5344CB8AC3E}">
        <p14:creationId xmlns:p14="http://schemas.microsoft.com/office/powerpoint/2010/main" val="2414211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早產兒的營養需求</a:t>
            </a:r>
            <a:endParaRPr lang="zh-TW" altLang="en-US" dirty="0"/>
          </a:p>
        </p:txBody>
      </p:sp>
      <p:sp>
        <p:nvSpPr>
          <p:cNvPr id="3" name="內容版面配置區 2"/>
          <p:cNvSpPr>
            <a:spLocks noGrp="1"/>
          </p:cNvSpPr>
          <p:nvPr>
            <p:ph idx="1"/>
          </p:nvPr>
        </p:nvSpPr>
        <p:spPr/>
        <p:txBody>
          <a:bodyPr/>
          <a:lstStyle/>
          <a:p>
            <a:r>
              <a:rPr lang="zh-TW" altLang="en-US" dirty="0" smtClean="0"/>
              <a:t>早產兒的</a:t>
            </a:r>
            <a:r>
              <a:rPr lang="zh-TW" altLang="en-US" b="1" dirty="0" smtClean="0">
                <a:solidFill>
                  <a:srgbClr val="FF0000"/>
                </a:solidFill>
              </a:rPr>
              <a:t>早期營養管理</a:t>
            </a:r>
            <a:r>
              <a:rPr lang="zh-TW" altLang="en-US" dirty="0" smtClean="0"/>
              <a:t>可能對其後期結局至關重要，但可能會因胃腸道不成熟或功能失調以及對腸外和腸內營養的耐受性差而受到阻礙。</a:t>
            </a:r>
            <a:endParaRPr lang="en-US" altLang="zh-TW" dirty="0" smtClean="0"/>
          </a:p>
          <a:p>
            <a:r>
              <a:rPr lang="zh-TW" altLang="en-US" dirty="0" smtClean="0"/>
              <a:t>一般來說，小足月嬰兒的口腔運動功能已經成熟，如果允許隨意母乳或標準嬰兒配方奶粉，通常可以生長良好。 </a:t>
            </a:r>
            <a:endParaRPr lang="en-US" altLang="zh-TW" dirty="0" smtClean="0"/>
          </a:p>
          <a:p>
            <a:r>
              <a:rPr lang="zh-TW" altLang="en-US" dirty="0" smtClean="0"/>
              <a:t>只有在合併症的情況下，小足月嬰兒才需要專門的營養輸入。 </a:t>
            </a:r>
            <a:endParaRPr lang="en-US" altLang="zh-TW" dirty="0" smtClean="0"/>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29</a:t>
            </a:fld>
            <a:endParaRPr lang="zh-TW" altLang="en-US"/>
          </a:p>
        </p:txBody>
      </p:sp>
    </p:spTree>
    <p:extLst>
      <p:ext uri="{BB962C8B-B14F-4D97-AF65-F5344CB8AC3E}">
        <p14:creationId xmlns:p14="http://schemas.microsoft.com/office/powerpoint/2010/main" val="2604192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大腦發育</a:t>
            </a:r>
          </a:p>
          <a:p>
            <a:pPr lvl="1">
              <a:buFont typeface="Wingdings" panose="05000000000000000000" pitchFamily="2" charset="2"/>
              <a:buChar char="ü"/>
            </a:pPr>
            <a:r>
              <a:rPr lang="zh-TW" altLang="en-US" dirty="0"/>
              <a:t>出生後</a:t>
            </a:r>
            <a:r>
              <a:rPr lang="en-US" altLang="zh-TW" dirty="0"/>
              <a:t>8 </a:t>
            </a:r>
            <a:r>
              <a:rPr lang="zh-TW" altLang="en-US" dirty="0"/>
              <a:t>個月，腦的重量就增加為</a:t>
            </a:r>
            <a:r>
              <a:rPr lang="en-US" altLang="zh-TW" dirty="0"/>
              <a:t>2 </a:t>
            </a:r>
            <a:r>
              <a:rPr lang="zh-TW" altLang="en-US" dirty="0"/>
              <a:t>倍， </a:t>
            </a:r>
            <a:r>
              <a:rPr lang="en-US" altLang="zh-TW" dirty="0"/>
              <a:t>3 </a:t>
            </a:r>
            <a:r>
              <a:rPr lang="zh-TW" altLang="en-US" dirty="0"/>
              <a:t>歲時為</a:t>
            </a:r>
            <a:r>
              <a:rPr lang="en-US" altLang="zh-TW" dirty="0"/>
              <a:t>3 </a:t>
            </a:r>
            <a:r>
              <a:rPr lang="zh-TW" altLang="en-US" dirty="0"/>
              <a:t>倍， </a:t>
            </a:r>
            <a:r>
              <a:rPr lang="en-US" altLang="zh-TW" dirty="0"/>
              <a:t>5 </a:t>
            </a:r>
            <a:r>
              <a:rPr lang="zh-TW" altLang="en-US" dirty="0"/>
              <a:t>歲時約有成人的</a:t>
            </a:r>
            <a:r>
              <a:rPr lang="en-US" altLang="zh-TW" dirty="0"/>
              <a:t>90 %</a:t>
            </a:r>
            <a:r>
              <a:rPr lang="zh-TW" altLang="en-US" dirty="0"/>
              <a:t>左右。因為從胎兒到滿</a:t>
            </a:r>
            <a:r>
              <a:rPr lang="en-US" altLang="zh-TW" dirty="0"/>
              <a:t>3</a:t>
            </a:r>
            <a:r>
              <a:rPr lang="zh-TW" altLang="en-US" dirty="0"/>
              <a:t>歲時，腦部發育特別的快速，所以這時候要非常注意均衡的飲食及營養的需求。</a:t>
            </a:r>
          </a:p>
          <a:p>
            <a:pPr marL="457200" lvl="1" indent="0">
              <a:buNone/>
            </a:pPr>
            <a:endParaRPr lang="zh-TW" altLang="en-US" dirty="0"/>
          </a:p>
        </p:txBody>
      </p:sp>
      <p:pic>
        <p:nvPicPr>
          <p:cNvPr id="4" name="圖片 3"/>
          <p:cNvPicPr>
            <a:picLocks noChangeAspect="1"/>
          </p:cNvPicPr>
          <p:nvPr/>
        </p:nvPicPr>
        <p:blipFill>
          <a:blip r:embed="rId2"/>
          <a:stretch>
            <a:fillRect/>
          </a:stretch>
        </p:blipFill>
        <p:spPr>
          <a:xfrm>
            <a:off x="3048000" y="3709371"/>
            <a:ext cx="6096000" cy="2171700"/>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3</a:t>
            </a:fld>
            <a:endParaRPr lang="zh-TW" altLang="en-US"/>
          </a:p>
        </p:txBody>
      </p:sp>
    </p:spTree>
    <p:extLst>
      <p:ext uri="{BB962C8B-B14F-4D97-AF65-F5344CB8AC3E}">
        <p14:creationId xmlns:p14="http://schemas.microsoft.com/office/powerpoint/2010/main" val="1436524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286603"/>
            <a:ext cx="10058400" cy="1114419"/>
          </a:xfrm>
        </p:spPr>
        <p:txBody>
          <a:bodyPr/>
          <a:lstStyle/>
          <a:p>
            <a:r>
              <a:rPr lang="zh-TW" altLang="en-US" dirty="0"/>
              <a:t>體位評估</a:t>
            </a:r>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838199" y="1454448"/>
            <a:ext cx="4852595" cy="4950205"/>
          </a:xfrm>
          <a:prstGeom prst="rect">
            <a:avLst/>
          </a:prstGeom>
        </p:spPr>
      </p:pic>
      <p:pic>
        <p:nvPicPr>
          <p:cNvPr id="5" name="圖片 4"/>
          <p:cNvPicPr>
            <a:picLocks noChangeAspect="1"/>
          </p:cNvPicPr>
          <p:nvPr/>
        </p:nvPicPr>
        <p:blipFill>
          <a:blip r:embed="rId3"/>
          <a:stretch>
            <a:fillRect/>
          </a:stretch>
        </p:blipFill>
        <p:spPr>
          <a:xfrm>
            <a:off x="5946887" y="1597935"/>
            <a:ext cx="5257938" cy="4579028"/>
          </a:xfrm>
          <a:prstGeom prst="rect">
            <a:avLst/>
          </a:prstGeom>
        </p:spPr>
      </p:pic>
      <p:sp>
        <p:nvSpPr>
          <p:cNvPr id="6" name="文字方塊 5"/>
          <p:cNvSpPr txBox="1"/>
          <p:nvPr/>
        </p:nvSpPr>
        <p:spPr>
          <a:xfrm>
            <a:off x="6510387" y="723914"/>
            <a:ext cx="4130937" cy="677108"/>
          </a:xfrm>
          <a:prstGeom prst="rect">
            <a:avLst/>
          </a:prstGeom>
          <a:noFill/>
        </p:spPr>
        <p:txBody>
          <a:bodyPr wrap="square" rtlCol="0">
            <a:spAutoFit/>
          </a:bodyPr>
          <a:lstStyle/>
          <a:p>
            <a:endParaRPr lang="zh-TW" altLang="en-US" dirty="0"/>
          </a:p>
          <a:p>
            <a:r>
              <a:rPr lang="en-US" altLang="zh-TW" dirty="0" err="1"/>
              <a:t>Ponderal</a:t>
            </a:r>
            <a:r>
              <a:rPr lang="en-US" altLang="zh-TW" dirty="0"/>
              <a:t> index = [</a:t>
            </a:r>
            <a:r>
              <a:rPr lang="zh-TW" altLang="en-US" dirty="0"/>
              <a:t>體重</a:t>
            </a:r>
            <a:r>
              <a:rPr lang="en-US" altLang="zh-TW" dirty="0"/>
              <a:t>(g)]/[</a:t>
            </a:r>
            <a:r>
              <a:rPr lang="zh-TW" altLang="en-US" dirty="0"/>
              <a:t>身長</a:t>
            </a:r>
            <a:r>
              <a:rPr lang="en-US" altLang="zh-TW" dirty="0"/>
              <a:t>(cm)]</a:t>
            </a:r>
            <a:r>
              <a:rPr lang="en-US" altLang="zh-TW" sz="2000" dirty="0"/>
              <a:t>3</a:t>
            </a:r>
            <a:r>
              <a:rPr lang="en-US" altLang="zh-TW" dirty="0"/>
              <a:t> </a:t>
            </a:r>
            <a:endParaRPr lang="zh-TW" altLang="en-US" dirty="0"/>
          </a:p>
        </p:txBody>
      </p:sp>
      <p:sp>
        <p:nvSpPr>
          <p:cNvPr id="7" name="投影片編號版面配置區 6"/>
          <p:cNvSpPr>
            <a:spLocks noGrp="1"/>
          </p:cNvSpPr>
          <p:nvPr>
            <p:ph type="sldNum" sz="quarter" idx="12"/>
          </p:nvPr>
        </p:nvSpPr>
        <p:spPr/>
        <p:txBody>
          <a:bodyPr/>
          <a:lstStyle/>
          <a:p>
            <a:fld id="{3DE50695-6426-4DC7-B845-92512BFECF08}" type="slidenum">
              <a:rPr lang="zh-TW" altLang="en-US" smtClean="0"/>
              <a:t>30</a:t>
            </a:fld>
            <a:endParaRPr lang="zh-TW" altLang="en-US"/>
          </a:p>
        </p:txBody>
      </p:sp>
    </p:spTree>
    <p:extLst>
      <p:ext uri="{BB962C8B-B14F-4D97-AF65-F5344CB8AC3E}">
        <p14:creationId xmlns:p14="http://schemas.microsoft.com/office/powerpoint/2010/main" val="2214055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學習重點</a:t>
            </a:r>
            <a:endParaRPr lang="zh-TW" altLang="en-US" dirty="0"/>
          </a:p>
        </p:txBody>
      </p:sp>
      <p:sp>
        <p:nvSpPr>
          <p:cNvPr id="3" name="內容版面配置區 2"/>
          <p:cNvSpPr>
            <a:spLocks noGrp="1"/>
          </p:cNvSpPr>
          <p:nvPr>
            <p:ph idx="1"/>
          </p:nvPr>
        </p:nvSpPr>
        <p:spPr/>
        <p:txBody>
          <a:bodyPr/>
          <a:lstStyle/>
          <a:p>
            <a:r>
              <a:rPr lang="zh-TW" altLang="en-US" dirty="0" smtClean="0"/>
              <a:t>營養需求</a:t>
            </a:r>
            <a:endParaRPr lang="en-US" altLang="zh-TW" dirty="0" smtClean="0"/>
          </a:p>
          <a:p>
            <a:pPr lvl="1">
              <a:buFont typeface="Wingdings" panose="05000000000000000000" pitchFamily="2" charset="2"/>
              <a:buChar char="ü"/>
            </a:pPr>
            <a:r>
              <a:rPr lang="zh-TW" altLang="en-US" dirty="0" smtClean="0"/>
              <a:t>早產兒是指在懷孕 </a:t>
            </a:r>
            <a:r>
              <a:rPr lang="en-US" altLang="zh-TW" b="1" dirty="0" smtClean="0">
                <a:solidFill>
                  <a:srgbClr val="FF0000"/>
                </a:solidFill>
              </a:rPr>
              <a:t>37 </a:t>
            </a:r>
            <a:r>
              <a:rPr lang="zh-TW" altLang="en-US" b="1" dirty="0" smtClean="0">
                <a:solidFill>
                  <a:srgbClr val="FF0000"/>
                </a:solidFill>
              </a:rPr>
              <a:t>週前</a:t>
            </a:r>
            <a:r>
              <a:rPr lang="zh-TW" altLang="en-US" dirty="0" smtClean="0"/>
              <a:t>出生的嬰兒</a:t>
            </a:r>
            <a:endParaRPr lang="en-US" altLang="zh-TW" dirty="0" smtClean="0"/>
          </a:p>
          <a:p>
            <a:pPr lvl="1">
              <a:buFont typeface="Wingdings" panose="05000000000000000000" pitchFamily="2" charset="2"/>
              <a:buChar char="ü"/>
            </a:pPr>
            <a:r>
              <a:rPr lang="zh-TW" altLang="en-US" dirty="0" smtClean="0"/>
              <a:t>營養物質的累積發生在懷孕的最後三個月，因此早產兒出生時關鍵營養物質的儲存通常有限</a:t>
            </a:r>
            <a:endParaRPr lang="en-US" altLang="zh-TW" dirty="0" smtClean="0"/>
          </a:p>
          <a:p>
            <a:pPr lvl="1">
              <a:buFont typeface="Wingdings" panose="05000000000000000000" pitchFamily="2" charset="2"/>
              <a:buChar char="ü"/>
            </a:pPr>
            <a:r>
              <a:rPr lang="zh-TW" altLang="en-US" dirty="0" smtClean="0"/>
              <a:t>根據已發表的指南的建議，出生體重</a:t>
            </a:r>
            <a:r>
              <a:rPr lang="en-US" altLang="zh-TW" b="1" dirty="0" smtClean="0">
                <a:solidFill>
                  <a:srgbClr val="FF0000"/>
                </a:solidFill>
              </a:rPr>
              <a:t>&lt;2000</a:t>
            </a:r>
            <a:r>
              <a:rPr lang="zh-TW" altLang="en-US" b="1" dirty="0" smtClean="0">
                <a:solidFill>
                  <a:srgbClr val="FF0000"/>
                </a:solidFill>
              </a:rPr>
              <a:t>克且孕期</a:t>
            </a:r>
            <a:r>
              <a:rPr lang="en-US" altLang="zh-TW" b="1" dirty="0" smtClean="0">
                <a:solidFill>
                  <a:srgbClr val="FF0000"/>
                </a:solidFill>
              </a:rPr>
              <a:t>&lt;34</a:t>
            </a:r>
            <a:r>
              <a:rPr lang="zh-TW" altLang="en-US" b="1" dirty="0" smtClean="0">
                <a:solidFill>
                  <a:srgbClr val="FF0000"/>
                </a:solidFill>
              </a:rPr>
              <a:t>週的早產兒</a:t>
            </a:r>
            <a:r>
              <a:rPr lang="zh-TW" altLang="en-US" dirty="0" smtClean="0"/>
              <a:t>將受益於更高的營養攝取量</a:t>
            </a:r>
            <a:endParaRPr lang="zh-TW" altLang="en-US" dirty="0"/>
          </a:p>
        </p:txBody>
      </p:sp>
      <p:pic>
        <p:nvPicPr>
          <p:cNvPr id="4" name="圖片 3"/>
          <p:cNvPicPr>
            <a:picLocks noChangeAspect="1"/>
          </p:cNvPicPr>
          <p:nvPr/>
        </p:nvPicPr>
        <p:blipFill>
          <a:blip r:embed="rId2"/>
          <a:stretch>
            <a:fillRect/>
          </a:stretch>
        </p:blipFill>
        <p:spPr>
          <a:xfrm>
            <a:off x="1865555" y="4363571"/>
            <a:ext cx="7772400" cy="1143000"/>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31</a:t>
            </a:fld>
            <a:endParaRPr lang="zh-TW" altLang="en-US"/>
          </a:p>
        </p:txBody>
      </p:sp>
    </p:spTree>
    <p:extLst>
      <p:ext uri="{BB962C8B-B14F-4D97-AF65-F5344CB8AC3E}">
        <p14:creationId xmlns:p14="http://schemas.microsoft.com/office/powerpoint/2010/main" val="21851143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如何進行餵食</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緩慢（</a:t>
            </a:r>
            <a:r>
              <a:rPr lang="en-US" altLang="zh-TW" dirty="0" smtClean="0"/>
              <a:t>15-20 mL/kg/</a:t>
            </a:r>
            <a:r>
              <a:rPr lang="zh-TW" altLang="en-US" dirty="0" smtClean="0"/>
              <a:t>天）與快速（</a:t>
            </a:r>
            <a:r>
              <a:rPr lang="en-US" altLang="zh-TW" dirty="0" smtClean="0"/>
              <a:t>30-35 mL/kg/</a:t>
            </a:r>
            <a:r>
              <a:rPr lang="zh-TW" altLang="en-US" dirty="0" smtClean="0"/>
              <a:t>天）餵食進步的研究得出的結論是</a:t>
            </a:r>
            <a:r>
              <a:rPr lang="zh-TW" altLang="en-US" dirty="0" smtClean="0"/>
              <a:t>，新生兒腸道壞死</a:t>
            </a:r>
            <a:r>
              <a:rPr lang="en-US" altLang="zh-TW" dirty="0" smtClean="0"/>
              <a:t>(NEC) </a:t>
            </a:r>
            <a:r>
              <a:rPr lang="zh-TW" altLang="en-US" dirty="0" smtClean="0"/>
              <a:t>風險沒有顯著差異，但慢速組需要更長的時間才能恢復出生</a:t>
            </a:r>
            <a:r>
              <a:rPr lang="zh-TW" altLang="en-US" dirty="0" smtClean="0"/>
              <a:t>體重，以</a:t>
            </a:r>
            <a:r>
              <a:rPr lang="zh-TW" altLang="en-US" dirty="0" smtClean="0"/>
              <a:t>建立完全腸內餵養，</a:t>
            </a:r>
            <a:r>
              <a:rPr lang="zh-TW" altLang="en-US" dirty="0" smtClean="0"/>
              <a:t>並且會增加</a:t>
            </a:r>
            <a:r>
              <a:rPr lang="zh-TW" altLang="en-US" dirty="0" smtClean="0"/>
              <a:t>侵襲性感染的風險。</a:t>
            </a:r>
            <a:endParaRPr lang="en-US" altLang="zh-TW" dirty="0" smtClean="0"/>
          </a:p>
          <a:p>
            <a:r>
              <a:rPr lang="zh-TW" altLang="en-US" dirty="0" smtClean="0"/>
              <a:t>臨床醫生依酌情決定； 高</a:t>
            </a:r>
            <a:r>
              <a:rPr lang="zh-TW" altLang="en-US" dirty="0" smtClean="0"/>
              <a:t>風險</a:t>
            </a:r>
            <a:r>
              <a:rPr lang="zh-TW" altLang="en-US" dirty="0" smtClean="0"/>
              <a:t>嬰兒餵食量應</a:t>
            </a:r>
            <a:r>
              <a:rPr lang="zh-TW" altLang="en-US" dirty="0" smtClean="0"/>
              <a:t>謹慎行事，</a:t>
            </a:r>
            <a:r>
              <a:rPr lang="zh-TW" altLang="en-US" dirty="0" smtClean="0"/>
              <a:t>並文獻建議。</a:t>
            </a:r>
            <a:endParaRPr lang="en-US" altLang="zh-TW" dirty="0" smtClean="0"/>
          </a:p>
          <a:p>
            <a:r>
              <a:rPr lang="zh-TW" altLang="en-US" dirty="0" smtClean="0"/>
              <a:t>建議慢速組</a:t>
            </a:r>
            <a:r>
              <a:rPr lang="zh-TW" altLang="en-US" dirty="0" smtClean="0"/>
              <a:t>開始</a:t>
            </a:r>
            <a:r>
              <a:rPr lang="zh-TW" altLang="en-US" dirty="0" smtClean="0"/>
              <a:t>營養餵養</a:t>
            </a:r>
            <a:r>
              <a:rPr lang="zh-TW" altLang="en-US" dirty="0" smtClean="0"/>
              <a:t>，然後謹慎</a:t>
            </a:r>
            <a:r>
              <a:rPr lang="zh-TW" altLang="en-US" dirty="0" smtClean="0"/>
              <a:t>增加餵食量</a:t>
            </a:r>
            <a:r>
              <a:rPr lang="zh-TW" altLang="en-US" dirty="0" smtClean="0"/>
              <a:t>，限制為 </a:t>
            </a:r>
            <a:r>
              <a:rPr lang="en-US" altLang="zh-TW" dirty="0" smtClean="0"/>
              <a:t>20 mL/kg/</a:t>
            </a:r>
            <a:r>
              <a:rPr lang="zh-TW" altLang="en-US" dirty="0" smtClean="0"/>
              <a:t>天。 低風險嬰兒的證據顯示每天增加 </a:t>
            </a:r>
            <a:r>
              <a:rPr lang="en-US" altLang="zh-TW" dirty="0" smtClean="0"/>
              <a:t>30 mL/kg </a:t>
            </a:r>
            <a:r>
              <a:rPr lang="zh-TW" altLang="en-US" dirty="0" smtClean="0"/>
              <a:t>被認為是安全的 。有證據還表明，與每小時 </a:t>
            </a:r>
            <a:r>
              <a:rPr lang="en-US" altLang="zh-TW" dirty="0" smtClean="0"/>
              <a:t>3 </a:t>
            </a:r>
            <a:r>
              <a:rPr lang="zh-TW" altLang="en-US" dirty="0" smtClean="0"/>
              <a:t>小時相比，如果</a:t>
            </a:r>
            <a:r>
              <a:rPr lang="zh-TW" altLang="en-US" b="1" dirty="0" smtClean="0">
                <a:solidFill>
                  <a:srgbClr val="FF0000"/>
                </a:solidFill>
              </a:rPr>
              <a:t>每小時 </a:t>
            </a:r>
            <a:r>
              <a:rPr lang="en-US" altLang="zh-TW" b="1" dirty="0" smtClean="0">
                <a:solidFill>
                  <a:srgbClr val="FF0000"/>
                </a:solidFill>
              </a:rPr>
              <a:t>2 </a:t>
            </a:r>
            <a:r>
              <a:rPr lang="zh-TW" altLang="en-US" b="1" dirty="0" smtClean="0">
                <a:solidFill>
                  <a:srgbClr val="FF0000"/>
                </a:solidFill>
              </a:rPr>
              <a:t>小時</a:t>
            </a:r>
            <a:r>
              <a:rPr lang="zh-TW" altLang="en-US" dirty="0" smtClean="0"/>
              <a:t>餵養，極低出生體重嬰兒進行完全腸內餵養的天數會減少。</a:t>
            </a:r>
            <a:endParaRPr lang="zh-TW" altLang="en-US" dirty="0"/>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32</a:t>
            </a:fld>
            <a:endParaRPr lang="zh-TW" altLang="en-US"/>
          </a:p>
        </p:txBody>
      </p:sp>
    </p:spTree>
    <p:extLst>
      <p:ext uri="{BB962C8B-B14F-4D97-AF65-F5344CB8AC3E}">
        <p14:creationId xmlns:p14="http://schemas.microsoft.com/office/powerpoint/2010/main" val="4140745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早產兒配方奶粉</a:t>
            </a:r>
            <a:endParaRPr lang="zh-TW" altLang="en-US" dirty="0"/>
          </a:p>
        </p:txBody>
      </p:sp>
      <p:sp>
        <p:nvSpPr>
          <p:cNvPr id="3" name="內容版面配置區 2"/>
          <p:cNvSpPr>
            <a:spLocks noGrp="1"/>
          </p:cNvSpPr>
          <p:nvPr>
            <p:ph idx="1"/>
          </p:nvPr>
        </p:nvSpPr>
        <p:spPr/>
        <p:txBody>
          <a:bodyPr/>
          <a:lstStyle/>
          <a:p>
            <a:r>
              <a:rPr lang="zh-TW" altLang="en-US" dirty="0" smtClean="0"/>
              <a:t>出生體重 </a:t>
            </a:r>
            <a:r>
              <a:rPr lang="en-US" altLang="zh-TW" dirty="0" smtClean="0"/>
              <a:t>&lt;2000 </a:t>
            </a:r>
            <a:r>
              <a:rPr lang="zh-TW" altLang="en-US" dirty="0" smtClean="0"/>
              <a:t>克且妊娠期 </a:t>
            </a:r>
            <a:r>
              <a:rPr lang="en-US" altLang="zh-TW" dirty="0" smtClean="0"/>
              <a:t>&lt;34 </a:t>
            </a:r>
            <a:r>
              <a:rPr lang="zh-TW" altLang="en-US" dirty="0" smtClean="0"/>
              <a:t>週且無法獲得母乳（無論是母親自己的母乳還是捐贈者的母乳）的嬰兒，早產兒配方奶粉是首選產</a:t>
            </a:r>
            <a:r>
              <a:rPr lang="zh-TW" altLang="en-US" dirty="0"/>
              <a:t>品</a:t>
            </a:r>
            <a:r>
              <a:rPr lang="zh-TW" altLang="en-US" dirty="0" smtClean="0"/>
              <a:t>。</a:t>
            </a:r>
            <a:endParaRPr lang="en-US" altLang="zh-TW" dirty="0"/>
          </a:p>
          <a:p>
            <a:r>
              <a:rPr lang="en-US" altLang="zh-TW" dirty="0" smtClean="0"/>
              <a:t>NEC </a:t>
            </a:r>
            <a:r>
              <a:rPr lang="zh-TW" altLang="en-US" dirty="0" smtClean="0"/>
              <a:t>高風險者，並且在沒有母親自己的母乳的情況下，應盡一切努力確保使用捐贈母乳。</a:t>
            </a:r>
            <a:endParaRPr lang="en-US" altLang="zh-TW" dirty="0" smtClean="0"/>
          </a:p>
          <a:p>
            <a:r>
              <a:rPr lang="zh-TW" altLang="en-US" dirty="0" smtClean="0"/>
              <a:t>不建議將母乳與配方奶長時間混合和儲存，儘管在</a:t>
            </a:r>
            <a:r>
              <a:rPr lang="zh-TW" altLang="en-US" dirty="0" smtClean="0">
                <a:solidFill>
                  <a:srgbClr val="FF0000"/>
                </a:solidFill>
              </a:rPr>
              <a:t>餵食前混合</a:t>
            </a:r>
            <a:r>
              <a:rPr lang="zh-TW" altLang="en-US" dirty="0" smtClean="0"/>
              <a:t>可能有助於配方奶的耐受性</a:t>
            </a:r>
            <a:endParaRPr lang="en-US" altLang="zh-TW" dirty="0" smtClean="0"/>
          </a:p>
          <a:p>
            <a:r>
              <a:rPr lang="zh-TW" altLang="en-US" dirty="0" smtClean="0"/>
              <a:t>早產兒配方奶粉是高度專業化的產</a:t>
            </a:r>
            <a:r>
              <a:rPr lang="zh-TW" altLang="en-US" dirty="0"/>
              <a:t>品</a:t>
            </a:r>
            <a:r>
              <a:rPr lang="zh-TW" altLang="en-US" dirty="0" smtClean="0"/>
              <a:t>，旨在滿足早產兒增加的營養需求，同時不超過容量耐受性</a:t>
            </a:r>
            <a:endParaRPr lang="zh-TW" altLang="en-US" dirty="0"/>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33</a:t>
            </a:fld>
            <a:endParaRPr lang="zh-TW" altLang="en-US"/>
          </a:p>
        </p:txBody>
      </p:sp>
    </p:spTree>
    <p:extLst>
      <p:ext uri="{BB962C8B-B14F-4D97-AF65-F5344CB8AC3E}">
        <p14:creationId xmlns:p14="http://schemas.microsoft.com/office/powerpoint/2010/main" val="610069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腸內餵食方法</a:t>
            </a:r>
            <a:endParaRPr lang="zh-TW" altLang="en-US" dirty="0"/>
          </a:p>
        </p:txBody>
      </p:sp>
      <p:sp>
        <p:nvSpPr>
          <p:cNvPr id="3" name="內容版面配置區 2"/>
          <p:cNvSpPr>
            <a:spLocks noGrp="1"/>
          </p:cNvSpPr>
          <p:nvPr>
            <p:ph idx="1"/>
          </p:nvPr>
        </p:nvSpPr>
        <p:spPr/>
        <p:txBody>
          <a:bodyPr/>
          <a:lstStyle/>
          <a:p>
            <a:r>
              <a:rPr lang="zh-TW" altLang="en-US" dirty="0" smtClean="0"/>
              <a:t>由於吸吮</a:t>
            </a:r>
            <a:r>
              <a:rPr lang="en-US" altLang="zh-TW" dirty="0" smtClean="0"/>
              <a:t>-</a:t>
            </a:r>
            <a:r>
              <a:rPr lang="zh-TW" altLang="en-US" dirty="0" smtClean="0"/>
              <a:t>吞嚥</a:t>
            </a:r>
            <a:r>
              <a:rPr lang="en-US" altLang="zh-TW" dirty="0" smtClean="0"/>
              <a:t>-</a:t>
            </a:r>
            <a:r>
              <a:rPr lang="zh-TW" altLang="en-US" dirty="0" smtClean="0"/>
              <a:t>呼吸模式尚未成熟，導致早產嬰兒通常至少需要一部分</a:t>
            </a:r>
            <a:r>
              <a:rPr lang="zh-TW" altLang="en-US" dirty="0"/>
              <a:t>餵</a:t>
            </a:r>
            <a:r>
              <a:rPr lang="zh-TW" altLang="en-US" dirty="0" smtClean="0"/>
              <a:t>食直到妊娠 </a:t>
            </a:r>
            <a:r>
              <a:rPr lang="en-US" altLang="zh-TW" dirty="0" smtClean="0"/>
              <a:t>35 </a:t>
            </a:r>
            <a:r>
              <a:rPr lang="zh-TW" altLang="en-US" dirty="0" smtClean="0"/>
              <a:t>週左右，有些時間更長</a:t>
            </a:r>
            <a:endParaRPr lang="en-US" altLang="zh-TW" dirty="0" smtClean="0"/>
          </a:p>
          <a:p>
            <a:r>
              <a:rPr lang="zh-TW" altLang="en-US" dirty="0" smtClean="0"/>
              <a:t>推注餵食與較少的進</a:t>
            </a:r>
            <a:r>
              <a:rPr lang="zh-TW" altLang="en-US" dirty="0"/>
              <a:t>食</a:t>
            </a:r>
            <a:r>
              <a:rPr lang="zh-TW" altLang="en-US" dirty="0" smtClean="0"/>
              <a:t>不耐受有關，但與連續餵食相比，可能會導致嚴重受損嬰兒的呼吸功能惡化（由於胃擴張）</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34</a:t>
            </a:fld>
            <a:endParaRPr lang="zh-TW" altLang="en-US"/>
          </a:p>
        </p:txBody>
      </p:sp>
    </p:spTree>
    <p:extLst>
      <p:ext uri="{BB962C8B-B14F-4D97-AF65-F5344CB8AC3E}">
        <p14:creationId xmlns:p14="http://schemas.microsoft.com/office/powerpoint/2010/main" val="205419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學習重點：出院後營養</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 </a:t>
            </a:r>
            <a:r>
              <a:rPr lang="zh-TW" altLang="en-US" dirty="0" smtClean="0"/>
              <a:t>大多數早產兒在家不需要母乳強化劑或營養豐富的出院後配方奶粉</a:t>
            </a:r>
            <a:endParaRPr lang="en-US" altLang="zh-TW" dirty="0" smtClean="0"/>
          </a:p>
          <a:p>
            <a:pPr marL="0" indent="0">
              <a:buNone/>
            </a:pPr>
            <a:r>
              <a:rPr lang="en-US" altLang="zh-TW" dirty="0" smtClean="0"/>
              <a:t>• </a:t>
            </a:r>
            <a:r>
              <a:rPr lang="zh-TW" altLang="en-US" dirty="0" smtClean="0"/>
              <a:t>少數人的營養需求持續增加或者需要追趕生長</a:t>
            </a:r>
            <a:r>
              <a:rPr lang="zh-TW" altLang="en-US" dirty="0" smtClean="0"/>
              <a:t>可能要在家</a:t>
            </a:r>
            <a:r>
              <a:rPr lang="zh-TW" altLang="en-US" dirty="0" smtClean="0"/>
              <a:t>監督</a:t>
            </a:r>
            <a:r>
              <a:rPr lang="zh-TW" altLang="en-US" dirty="0" smtClean="0"/>
              <a:t>補充量</a:t>
            </a:r>
            <a:endParaRPr lang="en-US" altLang="zh-TW" dirty="0" smtClean="0"/>
          </a:p>
          <a:p>
            <a:pPr marL="0" indent="0">
              <a:buNone/>
            </a:pPr>
            <a:r>
              <a:rPr lang="en-US" altLang="zh-TW" dirty="0" smtClean="0"/>
              <a:t>• </a:t>
            </a:r>
            <a:r>
              <a:rPr lang="zh-TW" altLang="en-US" dirty="0" smtClean="0"/>
              <a:t>出院時應依照醫院政策繼續補充維生素和鐵</a:t>
            </a:r>
            <a:endParaRPr lang="en-US" altLang="zh-TW" dirty="0" smtClean="0"/>
          </a:p>
          <a:p>
            <a:pPr marL="0" indent="0">
              <a:buNone/>
            </a:pPr>
            <a:r>
              <a:rPr lang="en-US" altLang="zh-TW" dirty="0" smtClean="0"/>
              <a:t>• </a:t>
            </a:r>
            <a:r>
              <a:rPr lang="zh-TW" altLang="en-US" dirty="0" smtClean="0"/>
              <a:t>一旦出現公認的準備斷奶跡象，早產兒就應該開始添加固體食物。</a:t>
            </a:r>
            <a:endParaRPr lang="zh-TW" altLang="en-US" dirty="0"/>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35</a:t>
            </a:fld>
            <a:endParaRPr lang="zh-TW" altLang="en-US"/>
          </a:p>
        </p:txBody>
      </p:sp>
    </p:spTree>
    <p:extLst>
      <p:ext uri="{BB962C8B-B14F-4D97-AF65-F5344CB8AC3E}">
        <p14:creationId xmlns:p14="http://schemas.microsoft.com/office/powerpoint/2010/main" val="2243078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Take home message</a:t>
            </a:r>
            <a:endParaRPr lang="zh-TW" altLang="en-US" dirty="0"/>
          </a:p>
        </p:txBody>
      </p:sp>
      <p:sp>
        <p:nvSpPr>
          <p:cNvPr id="3" name="內容版面配置區 2"/>
          <p:cNvSpPr>
            <a:spLocks noGrp="1"/>
          </p:cNvSpPr>
          <p:nvPr>
            <p:ph idx="1"/>
          </p:nvPr>
        </p:nvSpPr>
        <p:spPr>
          <a:xfrm>
            <a:off x="6260950" y="1825625"/>
            <a:ext cx="5092849" cy="4351338"/>
          </a:xfrm>
        </p:spPr>
        <p:txBody>
          <a:bodyPr/>
          <a:lstStyle/>
          <a:p>
            <a:r>
              <a:rPr lang="zh-TW" altLang="en-US" dirty="0" smtClean="0"/>
              <a:t>寶寶的</a:t>
            </a:r>
            <a:r>
              <a:rPr lang="zh-TW" altLang="en-US" dirty="0" smtClean="0">
                <a:solidFill>
                  <a:srgbClr val="FF0000"/>
                </a:solidFill>
              </a:rPr>
              <a:t>營養</a:t>
            </a:r>
            <a:r>
              <a:rPr lang="zh-TW" altLang="en-US" dirty="0" smtClean="0"/>
              <a:t>奠定未來的基礎</a:t>
            </a:r>
            <a:endParaRPr lang="en-US" altLang="zh-TW" dirty="0" smtClean="0"/>
          </a:p>
          <a:p>
            <a:r>
              <a:rPr lang="zh-TW" altLang="en-US" dirty="0" smtClean="0">
                <a:solidFill>
                  <a:srgbClr val="FF0000"/>
                </a:solidFill>
              </a:rPr>
              <a:t>添加副食品</a:t>
            </a:r>
            <a:r>
              <a:rPr lang="zh-TW" altLang="en-US" dirty="0" smtClean="0"/>
              <a:t>對長期健康</a:t>
            </a:r>
            <a:r>
              <a:rPr lang="zh-TW" altLang="en-US" dirty="0"/>
              <a:t>影響很</a:t>
            </a:r>
            <a:r>
              <a:rPr lang="zh-TW" altLang="en-US" dirty="0" smtClean="0"/>
              <a:t>大給予最佳最優質的營養很重要</a:t>
            </a:r>
            <a:endParaRPr lang="en-US" altLang="zh-TW" dirty="0" smtClean="0"/>
          </a:p>
          <a:p>
            <a:r>
              <a:rPr lang="zh-TW" altLang="en-US" dirty="0">
                <a:solidFill>
                  <a:srgbClr val="FF0000"/>
                </a:solidFill>
              </a:rPr>
              <a:t>多</a:t>
            </a:r>
            <a:r>
              <a:rPr lang="zh-TW" altLang="en-US" dirty="0" smtClean="0">
                <a:solidFill>
                  <a:srgbClr val="FF0000"/>
                </a:solidFill>
              </a:rPr>
              <a:t>科團隊</a:t>
            </a:r>
            <a:r>
              <a:rPr lang="zh-TW" altLang="en-US" dirty="0" smtClean="0"/>
              <a:t>的合作和確保</a:t>
            </a:r>
            <a:r>
              <a:rPr lang="zh-TW" altLang="en-US" dirty="0" smtClean="0"/>
              <a:t>提供正確教育</a:t>
            </a:r>
            <a:r>
              <a:rPr lang="zh-TW" altLang="en-US" dirty="0"/>
              <a:t>和</a:t>
            </a:r>
            <a:r>
              <a:rPr lang="zh-TW" altLang="en-US" dirty="0" smtClean="0"/>
              <a:t>知識的營養教育和知識</a:t>
            </a:r>
            <a:endParaRPr lang="en-US" altLang="zh-TW" dirty="0" smtClean="0"/>
          </a:p>
          <a:p>
            <a:endParaRPr lang="zh-TW" altLang="en-US" dirty="0"/>
          </a:p>
        </p:txBody>
      </p:sp>
      <p:pic>
        <p:nvPicPr>
          <p:cNvPr id="4" name="圖片 3"/>
          <p:cNvPicPr>
            <a:picLocks noChangeAspect="1"/>
          </p:cNvPicPr>
          <p:nvPr/>
        </p:nvPicPr>
        <p:blipFill>
          <a:blip r:embed="rId2"/>
          <a:stretch>
            <a:fillRect/>
          </a:stretch>
        </p:blipFill>
        <p:spPr>
          <a:xfrm>
            <a:off x="1031837" y="1825625"/>
            <a:ext cx="4945539" cy="3569801"/>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36</a:t>
            </a:fld>
            <a:endParaRPr lang="zh-TW" altLang="en-US"/>
          </a:p>
        </p:txBody>
      </p:sp>
    </p:spTree>
    <p:extLst>
      <p:ext uri="{BB962C8B-B14F-4D97-AF65-F5344CB8AC3E}">
        <p14:creationId xmlns:p14="http://schemas.microsoft.com/office/powerpoint/2010/main" val="1081286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Thanks for your attention!</a:t>
            </a:r>
            <a:endParaRPr lang="zh-TW" altLang="en-US" dirty="0"/>
          </a:p>
        </p:txBody>
      </p:sp>
      <p:sp>
        <p:nvSpPr>
          <p:cNvPr id="5" name="文字版面配置區 4"/>
          <p:cNvSpPr>
            <a:spLocks noGrp="1"/>
          </p:cNvSpPr>
          <p:nvPr>
            <p:ph type="body" idx="1"/>
          </p:nvPr>
        </p:nvSpPr>
        <p:spPr/>
        <p:txBody>
          <a:bodyPr/>
          <a:lstStyle/>
          <a:p>
            <a:endParaRPr lang="zh-TW" altLang="en-US" dirty="0"/>
          </a:p>
        </p:txBody>
      </p:sp>
      <p:sp>
        <p:nvSpPr>
          <p:cNvPr id="2" name="投影片編號版面配置區 1"/>
          <p:cNvSpPr>
            <a:spLocks noGrp="1"/>
          </p:cNvSpPr>
          <p:nvPr>
            <p:ph type="sldNum" sz="quarter" idx="12"/>
          </p:nvPr>
        </p:nvSpPr>
        <p:spPr/>
        <p:txBody>
          <a:bodyPr/>
          <a:lstStyle/>
          <a:p>
            <a:fld id="{3DE50695-6426-4DC7-B845-92512BFECF08}" type="slidenum">
              <a:rPr lang="zh-TW" altLang="en-US" smtClean="0"/>
              <a:t>37</a:t>
            </a:fld>
            <a:endParaRPr lang="zh-TW" altLang="en-US"/>
          </a:p>
        </p:txBody>
      </p:sp>
    </p:spTree>
    <p:extLst>
      <p:ext uri="{BB962C8B-B14F-4D97-AF65-F5344CB8AC3E}">
        <p14:creationId xmlns:p14="http://schemas.microsoft.com/office/powerpoint/2010/main" val="1472822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dirty="0"/>
              <a:t>生理功能</a:t>
            </a:r>
          </a:p>
          <a:p>
            <a:pPr lvl="1">
              <a:lnSpc>
                <a:spcPct val="110000"/>
              </a:lnSpc>
              <a:buFont typeface="Wingdings" panose="05000000000000000000" pitchFamily="2" charset="2"/>
              <a:buChar char="ü"/>
            </a:pPr>
            <a:r>
              <a:rPr lang="en-US" altLang="zh-TW" dirty="0"/>
              <a:t>4-6 </a:t>
            </a:r>
            <a:r>
              <a:rPr lang="zh-TW" altLang="en-US" dirty="0"/>
              <a:t>個月時，寶寶的腸道消化及吸收蛋白質、脂肪和碳水化合物之能力快速發展，腎臟功能亦較健全，可開始接受其他食物的攝取。</a:t>
            </a:r>
          </a:p>
          <a:p>
            <a:endParaRPr lang="zh-TW" altLang="en-US" dirty="0"/>
          </a:p>
        </p:txBody>
      </p:sp>
      <p:pic>
        <p:nvPicPr>
          <p:cNvPr id="4" name="圖片 3"/>
          <p:cNvPicPr>
            <a:picLocks noChangeAspect="1"/>
          </p:cNvPicPr>
          <p:nvPr/>
        </p:nvPicPr>
        <p:blipFill>
          <a:blip r:embed="rId2"/>
          <a:stretch>
            <a:fillRect/>
          </a:stretch>
        </p:blipFill>
        <p:spPr>
          <a:xfrm>
            <a:off x="2978579" y="3357226"/>
            <a:ext cx="6562585" cy="2172204"/>
          </a:xfrm>
          <a:prstGeom prst="rect">
            <a:avLst/>
          </a:prstGeom>
        </p:spPr>
      </p:pic>
      <p:sp>
        <p:nvSpPr>
          <p:cNvPr id="5" name="投影片編號版面配置區 4"/>
          <p:cNvSpPr>
            <a:spLocks noGrp="1"/>
          </p:cNvSpPr>
          <p:nvPr>
            <p:ph type="sldNum" sz="quarter" idx="12"/>
          </p:nvPr>
        </p:nvSpPr>
        <p:spPr/>
        <p:txBody>
          <a:bodyPr/>
          <a:lstStyle/>
          <a:p>
            <a:fld id="{3DE50695-6426-4DC7-B845-92512BFECF08}" type="slidenum">
              <a:rPr lang="zh-TW" altLang="en-US" smtClean="0"/>
              <a:t>4</a:t>
            </a:fld>
            <a:endParaRPr lang="zh-TW" altLang="en-US"/>
          </a:p>
        </p:txBody>
      </p:sp>
    </p:spTree>
    <p:extLst>
      <p:ext uri="{BB962C8B-B14F-4D97-AF65-F5344CB8AC3E}">
        <p14:creationId xmlns:p14="http://schemas.microsoft.com/office/powerpoint/2010/main" val="767389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634701"/>
            <a:ext cx="10515599" cy="4347202"/>
          </a:xfrm>
        </p:spPr>
        <p:txBody>
          <a:bodyPr>
            <a:normAutofit/>
          </a:bodyPr>
          <a:lstStyle/>
          <a:p>
            <a:r>
              <a:rPr lang="zh-TW" altLang="en-US" dirty="0"/>
              <a:t>肌肉發展</a:t>
            </a:r>
          </a:p>
          <a:p>
            <a:pPr lvl="1">
              <a:lnSpc>
                <a:spcPct val="110000"/>
              </a:lnSpc>
              <a:buFont typeface="Wingdings" panose="05000000000000000000" pitchFamily="2" charset="2"/>
              <a:buChar char="ü"/>
            </a:pPr>
            <a:r>
              <a:rPr lang="zh-TW" altLang="en-US" dirty="0"/>
              <a:t>新生兒最初僅會由乳頭吸允及吞嚥液體，一直到能控制嘴、頸及背時才易於以其他方式</a:t>
            </a:r>
            <a:r>
              <a:rPr lang="zh-TW" altLang="en-US" dirty="0" smtClean="0"/>
              <a:t>餵食</a:t>
            </a:r>
            <a:endParaRPr lang="en-US" altLang="zh-TW" dirty="0" smtClean="0"/>
          </a:p>
          <a:p>
            <a:pPr lvl="1">
              <a:lnSpc>
                <a:spcPct val="110000"/>
              </a:lnSpc>
              <a:buFont typeface="Wingdings" panose="05000000000000000000" pitchFamily="2" charset="2"/>
              <a:buChar char="ü"/>
            </a:pPr>
            <a:r>
              <a:rPr lang="en-US" altLang="zh-TW" dirty="0" smtClean="0"/>
              <a:t>6 </a:t>
            </a:r>
            <a:r>
              <a:rPr lang="zh-TW" altLang="en-US" dirty="0"/>
              <a:t>個月大時才會開始咀嚼的動作，若要以杯子直接喝時，則要能控制額、舌，特別是嘴唇</a:t>
            </a:r>
            <a:r>
              <a:rPr lang="zh-TW" altLang="en-US" dirty="0" smtClean="0"/>
              <a:t>，</a:t>
            </a:r>
            <a:endParaRPr lang="en-US" altLang="zh-TW" dirty="0"/>
          </a:p>
          <a:p>
            <a:pPr lvl="1">
              <a:lnSpc>
                <a:spcPct val="110000"/>
              </a:lnSpc>
              <a:buFont typeface="Wingdings" panose="05000000000000000000" pitchFamily="2" charset="2"/>
              <a:buChar char="ü"/>
            </a:pPr>
            <a:r>
              <a:rPr lang="en-US" altLang="zh-TW" dirty="0" smtClean="0"/>
              <a:t>8 </a:t>
            </a:r>
            <a:r>
              <a:rPr lang="zh-TW" altLang="en-US" dirty="0"/>
              <a:t>個月大以前，嘴唇的控制還不是很好，所以液體會由嘴角流出。當控制頸背肌肉的能力逐漸發展後</a:t>
            </a:r>
            <a:r>
              <a:rPr lang="zh-TW" altLang="en-US" dirty="0" smtClean="0"/>
              <a:t>，</a:t>
            </a:r>
            <a:endParaRPr lang="en-US" altLang="zh-TW" dirty="0" smtClean="0"/>
          </a:p>
          <a:p>
            <a:pPr lvl="1">
              <a:lnSpc>
                <a:spcPct val="110000"/>
              </a:lnSpc>
              <a:buFont typeface="Wingdings" panose="05000000000000000000" pitchFamily="2" charset="2"/>
              <a:buChar char="ü"/>
            </a:pPr>
            <a:r>
              <a:rPr lang="en-US" altLang="zh-TW" dirty="0" smtClean="0"/>
              <a:t>4-6 </a:t>
            </a:r>
            <a:r>
              <a:rPr lang="zh-TW" altLang="en-US" dirty="0"/>
              <a:t>個月大的新生兒能在扶持下坐</a:t>
            </a:r>
            <a:r>
              <a:rPr lang="zh-TW" altLang="en-US" dirty="0" smtClean="0"/>
              <a:t>直</a:t>
            </a:r>
            <a:endParaRPr lang="en-US" altLang="zh-TW" dirty="0" smtClean="0"/>
          </a:p>
          <a:p>
            <a:pPr lvl="1">
              <a:lnSpc>
                <a:spcPct val="110000"/>
              </a:lnSpc>
              <a:buFont typeface="Wingdings" panose="05000000000000000000" pitchFamily="2" charset="2"/>
              <a:buChar char="ü"/>
            </a:pPr>
            <a:r>
              <a:rPr lang="en-US" altLang="zh-TW" dirty="0" smtClean="0"/>
              <a:t>6-8 </a:t>
            </a:r>
            <a:r>
              <a:rPr lang="zh-TW" altLang="en-US" dirty="0"/>
              <a:t>個月大時便可自己坐直</a:t>
            </a:r>
            <a:r>
              <a:rPr lang="zh-TW" altLang="en-US" dirty="0" smtClean="0"/>
              <a:t>了</a:t>
            </a:r>
            <a:endParaRPr lang="en-US" altLang="zh-TW" dirty="0" smtClean="0"/>
          </a:p>
          <a:p>
            <a:pPr lvl="1">
              <a:lnSpc>
                <a:spcPct val="110000"/>
              </a:lnSpc>
              <a:buFont typeface="Wingdings" panose="05000000000000000000" pitchFamily="2" charset="2"/>
              <a:buChar char="ü"/>
            </a:pPr>
            <a:r>
              <a:rPr lang="en-US" altLang="zh-TW" dirty="0" smtClean="0"/>
              <a:t>7-8 </a:t>
            </a:r>
            <a:r>
              <a:rPr lang="zh-TW" altLang="en-US" dirty="0"/>
              <a:t>個月時， 新生兒會用手去拿食物，這動作在以後數月中會越來越純熟，但通常在</a:t>
            </a:r>
            <a:r>
              <a:rPr lang="en-US" altLang="zh-TW" dirty="0"/>
              <a:t>1 </a:t>
            </a:r>
            <a:r>
              <a:rPr lang="zh-TW" altLang="en-US" dirty="0"/>
              <a:t>歲之前，寶寶可能還無法自行用湯匙</a:t>
            </a:r>
            <a:r>
              <a:rPr lang="zh-TW" altLang="en-US" dirty="0" smtClean="0"/>
              <a:t>進食</a:t>
            </a:r>
            <a:endParaRPr lang="zh-TW" altLang="en-US" dirty="0"/>
          </a:p>
          <a:p>
            <a:endParaRPr lang="zh-TW" altLang="en-US" dirty="0"/>
          </a:p>
        </p:txBody>
      </p:sp>
      <p:pic>
        <p:nvPicPr>
          <p:cNvPr id="4" name="圖片 3"/>
          <p:cNvPicPr>
            <a:picLocks noChangeAspect="1"/>
          </p:cNvPicPr>
          <p:nvPr/>
        </p:nvPicPr>
        <p:blipFill>
          <a:blip r:embed="rId2"/>
          <a:stretch>
            <a:fillRect/>
          </a:stretch>
        </p:blipFill>
        <p:spPr>
          <a:xfrm>
            <a:off x="2326258" y="3864798"/>
            <a:ext cx="3884289" cy="1891862"/>
          </a:xfrm>
          <a:prstGeom prst="rect">
            <a:avLst/>
          </a:prstGeom>
        </p:spPr>
      </p:pic>
      <p:pic>
        <p:nvPicPr>
          <p:cNvPr id="5" name="圖片 4"/>
          <p:cNvPicPr>
            <a:picLocks noChangeAspect="1"/>
          </p:cNvPicPr>
          <p:nvPr/>
        </p:nvPicPr>
        <p:blipFill>
          <a:blip r:embed="rId3"/>
          <a:stretch>
            <a:fillRect/>
          </a:stretch>
        </p:blipFill>
        <p:spPr>
          <a:xfrm>
            <a:off x="6538834" y="3709389"/>
            <a:ext cx="4118648" cy="2202680"/>
          </a:xfrm>
          <a:prstGeom prst="rect">
            <a:avLst/>
          </a:prstGeom>
        </p:spPr>
      </p:pic>
      <p:sp>
        <p:nvSpPr>
          <p:cNvPr id="2" name="投影片編號版面配置區 1"/>
          <p:cNvSpPr>
            <a:spLocks noGrp="1"/>
          </p:cNvSpPr>
          <p:nvPr>
            <p:ph type="sldNum" sz="quarter" idx="12"/>
          </p:nvPr>
        </p:nvSpPr>
        <p:spPr/>
        <p:txBody>
          <a:bodyPr/>
          <a:lstStyle/>
          <a:p>
            <a:fld id="{3DE50695-6426-4DC7-B845-92512BFECF08}" type="slidenum">
              <a:rPr lang="zh-TW" altLang="en-US" smtClean="0"/>
              <a:t>5</a:t>
            </a:fld>
            <a:endParaRPr lang="zh-TW" altLang="en-US"/>
          </a:p>
        </p:txBody>
      </p:sp>
    </p:spTree>
    <p:extLst>
      <p:ext uri="{BB962C8B-B14F-4D97-AF65-F5344CB8AC3E}">
        <p14:creationId xmlns:p14="http://schemas.microsoft.com/office/powerpoint/2010/main" val="2936190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臺灣嬰兒營養狀況</a:t>
            </a:r>
            <a:endParaRPr lang="zh-TW" altLang="en-US" dirty="0"/>
          </a:p>
        </p:txBody>
      </p:sp>
      <p:sp>
        <p:nvSpPr>
          <p:cNvPr id="3" name="內容版面配置區 2"/>
          <p:cNvSpPr>
            <a:spLocks noGrp="1"/>
          </p:cNvSpPr>
          <p:nvPr>
            <p:ph idx="1"/>
          </p:nvPr>
        </p:nvSpPr>
        <p:spPr/>
        <p:txBody>
          <a:bodyPr>
            <a:normAutofit/>
          </a:bodyPr>
          <a:lstStyle/>
          <a:p>
            <a:r>
              <a:rPr lang="zh-TW" altLang="en-US" dirty="0"/>
              <a:t>熱量與三大營養素的</a:t>
            </a:r>
            <a:r>
              <a:rPr lang="zh-TW" altLang="en-US" dirty="0" smtClean="0"/>
              <a:t>分布</a:t>
            </a:r>
            <a:endParaRPr lang="en-US" altLang="zh-TW" dirty="0"/>
          </a:p>
          <a:p>
            <a:pPr marL="457200" lvl="1" indent="0">
              <a:buNone/>
            </a:pPr>
            <a:r>
              <a:rPr lang="en-US" altLang="zh-TW" dirty="0" smtClean="0"/>
              <a:t>2011 </a:t>
            </a:r>
            <a:r>
              <a:rPr lang="zh-TW" altLang="en-US" dirty="0"/>
              <a:t>年臺灣嬰幼兒體位與營養狀況調查結果</a:t>
            </a:r>
            <a:r>
              <a:rPr lang="zh-TW" altLang="en-US" dirty="0" smtClean="0"/>
              <a:t>顯示</a:t>
            </a:r>
            <a:r>
              <a:rPr lang="en-US" altLang="zh-TW" dirty="0" smtClean="0"/>
              <a:t>:</a:t>
            </a:r>
          </a:p>
        </p:txBody>
      </p:sp>
      <p:graphicFrame>
        <p:nvGraphicFramePr>
          <p:cNvPr id="4" name="表格 3"/>
          <p:cNvGraphicFramePr>
            <a:graphicFrameLocks noGrp="1"/>
          </p:cNvGraphicFramePr>
          <p:nvPr>
            <p:extLst>
              <p:ext uri="{D42A27DB-BD31-4B8C-83A1-F6EECF244321}">
                <p14:modId xmlns:p14="http://schemas.microsoft.com/office/powerpoint/2010/main" val="4156136525"/>
              </p:ext>
            </p:extLst>
          </p:nvPr>
        </p:nvGraphicFramePr>
        <p:xfrm>
          <a:off x="1375780" y="2882414"/>
          <a:ext cx="9715355" cy="2776110"/>
        </p:xfrm>
        <a:graphic>
          <a:graphicData uri="http://schemas.openxmlformats.org/drawingml/2006/table">
            <a:tbl>
              <a:tblPr firstRow="1" bandRow="1">
                <a:tableStyleId>{5C22544A-7EE6-4342-B048-85BDC9FD1C3A}</a:tableStyleId>
              </a:tblPr>
              <a:tblGrid>
                <a:gridCol w="1943071">
                  <a:extLst>
                    <a:ext uri="{9D8B030D-6E8A-4147-A177-3AD203B41FA5}">
                      <a16:colId xmlns:a16="http://schemas.microsoft.com/office/drawing/2014/main" val="2597740771"/>
                    </a:ext>
                  </a:extLst>
                </a:gridCol>
                <a:gridCol w="1943071">
                  <a:extLst>
                    <a:ext uri="{9D8B030D-6E8A-4147-A177-3AD203B41FA5}">
                      <a16:colId xmlns:a16="http://schemas.microsoft.com/office/drawing/2014/main" val="2697213847"/>
                    </a:ext>
                  </a:extLst>
                </a:gridCol>
                <a:gridCol w="1943071">
                  <a:extLst>
                    <a:ext uri="{9D8B030D-6E8A-4147-A177-3AD203B41FA5}">
                      <a16:colId xmlns:a16="http://schemas.microsoft.com/office/drawing/2014/main" val="1945018484"/>
                    </a:ext>
                  </a:extLst>
                </a:gridCol>
                <a:gridCol w="1943071">
                  <a:extLst>
                    <a:ext uri="{9D8B030D-6E8A-4147-A177-3AD203B41FA5}">
                      <a16:colId xmlns:a16="http://schemas.microsoft.com/office/drawing/2014/main" val="2626847513"/>
                    </a:ext>
                  </a:extLst>
                </a:gridCol>
                <a:gridCol w="1943071">
                  <a:extLst>
                    <a:ext uri="{9D8B030D-6E8A-4147-A177-3AD203B41FA5}">
                      <a16:colId xmlns:a16="http://schemas.microsoft.com/office/drawing/2014/main" val="2252917605"/>
                    </a:ext>
                  </a:extLst>
                </a:gridCol>
              </a:tblGrid>
              <a:tr h="555222">
                <a:tc>
                  <a:txBody>
                    <a:bodyPr/>
                    <a:lstStyle/>
                    <a:p>
                      <a:pPr algn="ctr"/>
                      <a:r>
                        <a:rPr lang="zh-TW" altLang="en-US" dirty="0" smtClean="0"/>
                        <a:t>嬰兒</a:t>
                      </a:r>
                      <a:endParaRPr lang="zh-TW" altLang="en-US" dirty="0"/>
                    </a:p>
                  </a:txBody>
                  <a:tcPr anchor="ctr"/>
                </a:tc>
                <a:tc>
                  <a:txBody>
                    <a:bodyPr/>
                    <a:lstStyle/>
                    <a:p>
                      <a:pPr algn="ctr"/>
                      <a:r>
                        <a:rPr lang="zh-TW" altLang="en-US" dirty="0" smtClean="0"/>
                        <a:t>熱量</a:t>
                      </a:r>
                      <a:endParaRPr lang="zh-TW" altLang="en-US" dirty="0"/>
                    </a:p>
                  </a:txBody>
                  <a:tcPr anchor="ctr"/>
                </a:tc>
                <a:tc>
                  <a:txBody>
                    <a:bodyPr/>
                    <a:lstStyle/>
                    <a:p>
                      <a:pPr algn="ctr"/>
                      <a:r>
                        <a:rPr lang="zh-TW" altLang="en-US" dirty="0" smtClean="0"/>
                        <a:t>蛋白質</a:t>
                      </a:r>
                      <a:endParaRPr lang="zh-TW" altLang="en-US" dirty="0"/>
                    </a:p>
                  </a:txBody>
                  <a:tcPr anchor="ctr"/>
                </a:tc>
                <a:tc>
                  <a:txBody>
                    <a:bodyPr/>
                    <a:lstStyle/>
                    <a:p>
                      <a:pPr algn="ctr"/>
                      <a:r>
                        <a:rPr lang="zh-TW" altLang="en-US" dirty="0" smtClean="0"/>
                        <a:t>脂肪</a:t>
                      </a:r>
                      <a:endParaRPr lang="zh-TW" altLang="en-US" dirty="0"/>
                    </a:p>
                  </a:txBody>
                  <a:tcPr anchor="ctr"/>
                </a:tc>
                <a:tc>
                  <a:txBody>
                    <a:bodyPr/>
                    <a:lstStyle/>
                    <a:p>
                      <a:pPr algn="ctr"/>
                      <a:r>
                        <a:rPr lang="zh-TW" altLang="en-US" dirty="0" smtClean="0"/>
                        <a:t>醣類</a:t>
                      </a:r>
                      <a:endParaRPr lang="zh-TW" altLang="en-US" dirty="0"/>
                    </a:p>
                  </a:txBody>
                  <a:tcPr anchor="ctr"/>
                </a:tc>
                <a:extLst>
                  <a:ext uri="{0D108BD9-81ED-4DB2-BD59-A6C34878D82A}">
                    <a16:rowId xmlns:a16="http://schemas.microsoft.com/office/drawing/2014/main" val="2877126412"/>
                  </a:ext>
                </a:extLst>
              </a:tr>
              <a:tr h="555222">
                <a:tc>
                  <a:txBody>
                    <a:bodyPr/>
                    <a:lstStyle/>
                    <a:p>
                      <a:pPr algn="ctr"/>
                      <a:r>
                        <a:rPr lang="en-US" altLang="zh-TW" dirty="0" smtClean="0"/>
                        <a:t>0-3 </a:t>
                      </a:r>
                      <a:r>
                        <a:rPr lang="zh-TW" altLang="en-US" dirty="0" smtClean="0"/>
                        <a:t>個月</a:t>
                      </a:r>
                      <a:endParaRPr lang="zh-TW" altLang="en-US" dirty="0"/>
                    </a:p>
                  </a:txBody>
                  <a:tcPr anchor="ctr"/>
                </a:tc>
                <a:tc>
                  <a:txBody>
                    <a:bodyPr/>
                    <a:lstStyle/>
                    <a:p>
                      <a:pPr algn="ctr"/>
                      <a:r>
                        <a:rPr lang="en-US" altLang="zh-TW" dirty="0" smtClean="0"/>
                        <a:t>479 </a:t>
                      </a:r>
                      <a:r>
                        <a:rPr lang="zh-TW" altLang="en-US" dirty="0" smtClean="0"/>
                        <a:t>大卡</a:t>
                      </a:r>
                      <a:endParaRPr lang="zh-TW" altLang="en-US" dirty="0"/>
                    </a:p>
                  </a:txBody>
                  <a:tcPr anchor="ctr"/>
                </a:tc>
                <a:tc>
                  <a:txBody>
                    <a:bodyPr/>
                    <a:lstStyle/>
                    <a:p>
                      <a:pPr algn="ctr"/>
                      <a:r>
                        <a:rPr lang="en-US" altLang="zh-TW" dirty="0" smtClean="0"/>
                        <a:t>11.5 </a:t>
                      </a:r>
                      <a:r>
                        <a:rPr lang="zh-TW" altLang="en-US" dirty="0" smtClean="0"/>
                        <a:t>克</a:t>
                      </a:r>
                      <a:r>
                        <a:rPr lang="en-US" altLang="zh-TW" dirty="0" smtClean="0"/>
                        <a:t>(9.6%) </a:t>
                      </a:r>
                      <a:endParaRPr lang="zh-TW" altLang="en-US" dirty="0"/>
                    </a:p>
                  </a:txBody>
                  <a:tcPr anchor="ctr"/>
                </a:tc>
                <a:tc>
                  <a:txBody>
                    <a:bodyPr/>
                    <a:lstStyle/>
                    <a:p>
                      <a:pPr algn="ctr"/>
                      <a:r>
                        <a:rPr lang="en-US" altLang="zh-TW" dirty="0" smtClean="0"/>
                        <a:t>23.9 </a:t>
                      </a:r>
                      <a:r>
                        <a:rPr lang="zh-TW" altLang="en-US" dirty="0" smtClean="0"/>
                        <a:t>克</a:t>
                      </a:r>
                      <a:r>
                        <a:rPr lang="en-US" altLang="zh-TW" dirty="0" smtClean="0"/>
                        <a:t>(44.9% )</a:t>
                      </a:r>
                      <a:endParaRPr lang="zh-TW" altLang="en-US" dirty="0"/>
                    </a:p>
                  </a:txBody>
                  <a:tcPr anchor="ctr"/>
                </a:tc>
                <a:tc>
                  <a:txBody>
                    <a:bodyPr/>
                    <a:lstStyle/>
                    <a:p>
                      <a:pPr algn="ctr"/>
                      <a:r>
                        <a:rPr lang="en-US" altLang="zh-TW" dirty="0" smtClean="0"/>
                        <a:t>55.5 </a:t>
                      </a:r>
                      <a:r>
                        <a:rPr lang="zh-TW" altLang="en-US" dirty="0" smtClean="0"/>
                        <a:t>克</a:t>
                      </a:r>
                      <a:r>
                        <a:rPr lang="en-US" altLang="zh-TW" dirty="0" smtClean="0"/>
                        <a:t>(46.3 %) </a:t>
                      </a:r>
                      <a:endParaRPr lang="zh-TW" altLang="en-US" dirty="0"/>
                    </a:p>
                  </a:txBody>
                  <a:tcPr anchor="ctr"/>
                </a:tc>
                <a:extLst>
                  <a:ext uri="{0D108BD9-81ED-4DB2-BD59-A6C34878D82A}">
                    <a16:rowId xmlns:a16="http://schemas.microsoft.com/office/drawing/2014/main" val="2972006902"/>
                  </a:ext>
                </a:extLst>
              </a:tr>
              <a:tr h="555222">
                <a:tc>
                  <a:txBody>
                    <a:bodyPr/>
                    <a:lstStyle/>
                    <a:p>
                      <a:pPr algn="ctr"/>
                      <a:r>
                        <a:rPr lang="en-US" altLang="zh-TW" dirty="0" smtClean="0"/>
                        <a:t>4-6 </a:t>
                      </a:r>
                      <a:r>
                        <a:rPr lang="zh-TW" altLang="en-US" dirty="0" smtClean="0"/>
                        <a:t>個月</a:t>
                      </a:r>
                      <a:endParaRPr lang="zh-TW" altLang="en-US" dirty="0"/>
                    </a:p>
                  </a:txBody>
                  <a:tcPr anchor="ctr"/>
                </a:tc>
                <a:tc>
                  <a:txBody>
                    <a:bodyPr/>
                    <a:lstStyle/>
                    <a:p>
                      <a:pPr algn="ctr"/>
                      <a:r>
                        <a:rPr lang="en-US" altLang="zh-TW" dirty="0" smtClean="0"/>
                        <a:t>591 </a:t>
                      </a:r>
                      <a:r>
                        <a:rPr lang="zh-TW" altLang="en-US" dirty="0" smtClean="0"/>
                        <a:t>大卡</a:t>
                      </a:r>
                      <a:endParaRPr lang="zh-TW" altLang="en-US" dirty="0"/>
                    </a:p>
                  </a:txBody>
                  <a:tcPr anchor="ctr"/>
                </a:tc>
                <a:tc>
                  <a:txBody>
                    <a:bodyPr/>
                    <a:lstStyle/>
                    <a:p>
                      <a:pPr algn="ctr"/>
                      <a:r>
                        <a:rPr lang="en-US" altLang="zh-TW" dirty="0" smtClean="0"/>
                        <a:t>14.2 </a:t>
                      </a:r>
                      <a:r>
                        <a:rPr lang="zh-TW" altLang="en-US" dirty="0" smtClean="0"/>
                        <a:t>克</a:t>
                      </a:r>
                      <a:r>
                        <a:rPr lang="en-US" altLang="zh-TW" dirty="0" smtClean="0"/>
                        <a:t>(9.6 %) </a:t>
                      </a:r>
                      <a:endParaRPr lang="zh-TW" altLang="en-US" dirty="0"/>
                    </a:p>
                  </a:txBody>
                  <a:tcPr anchor="ctr"/>
                </a:tc>
                <a:tc>
                  <a:txBody>
                    <a:bodyPr/>
                    <a:lstStyle/>
                    <a:p>
                      <a:pPr algn="ctr"/>
                      <a:r>
                        <a:rPr lang="en-US" altLang="zh-TW" dirty="0" smtClean="0"/>
                        <a:t>28.4 </a:t>
                      </a:r>
                      <a:r>
                        <a:rPr lang="zh-TW" altLang="en-US" dirty="0" smtClean="0"/>
                        <a:t>克</a:t>
                      </a:r>
                      <a:r>
                        <a:rPr lang="en-US" altLang="zh-TW" dirty="0" smtClean="0"/>
                        <a:t>(43.2 %)</a:t>
                      </a:r>
                      <a:endParaRPr lang="zh-TW" altLang="en-US" dirty="0"/>
                    </a:p>
                  </a:txBody>
                  <a:tcPr anchor="ctr"/>
                </a:tc>
                <a:tc>
                  <a:txBody>
                    <a:bodyPr/>
                    <a:lstStyle/>
                    <a:p>
                      <a:pPr algn="ctr"/>
                      <a:r>
                        <a:rPr lang="en-US" altLang="zh-TW" dirty="0" smtClean="0"/>
                        <a:t>71.2 </a:t>
                      </a:r>
                      <a:r>
                        <a:rPr lang="zh-TW" altLang="en-US" dirty="0" smtClean="0"/>
                        <a:t>克</a:t>
                      </a:r>
                      <a:r>
                        <a:rPr lang="en-US" altLang="zh-TW" dirty="0" smtClean="0"/>
                        <a:t>(48.2%) </a:t>
                      </a:r>
                      <a:endParaRPr lang="zh-TW" altLang="en-US" dirty="0"/>
                    </a:p>
                  </a:txBody>
                  <a:tcPr anchor="ctr"/>
                </a:tc>
                <a:extLst>
                  <a:ext uri="{0D108BD9-81ED-4DB2-BD59-A6C34878D82A}">
                    <a16:rowId xmlns:a16="http://schemas.microsoft.com/office/drawing/2014/main" val="2429901827"/>
                  </a:ext>
                </a:extLst>
              </a:tr>
              <a:tr h="555222">
                <a:tc>
                  <a:txBody>
                    <a:bodyPr/>
                    <a:lstStyle/>
                    <a:p>
                      <a:pPr algn="ctr"/>
                      <a:r>
                        <a:rPr lang="en-US" altLang="zh-TW" dirty="0" smtClean="0"/>
                        <a:t>7-9 </a:t>
                      </a:r>
                      <a:r>
                        <a:rPr lang="zh-TW" altLang="en-US" dirty="0" smtClean="0"/>
                        <a:t>個月</a:t>
                      </a:r>
                      <a:endParaRPr lang="zh-TW" altLang="en-US" dirty="0"/>
                    </a:p>
                  </a:txBody>
                  <a:tcPr anchor="ctr"/>
                </a:tc>
                <a:tc>
                  <a:txBody>
                    <a:bodyPr/>
                    <a:lstStyle/>
                    <a:p>
                      <a:pPr algn="ctr"/>
                      <a:r>
                        <a:rPr lang="en-US" altLang="zh-TW" dirty="0" smtClean="0"/>
                        <a:t>605 </a:t>
                      </a:r>
                      <a:r>
                        <a:rPr lang="zh-TW" altLang="en-US" dirty="0" smtClean="0"/>
                        <a:t>大卡</a:t>
                      </a:r>
                      <a:endParaRPr lang="zh-TW" altLang="en-US" dirty="0"/>
                    </a:p>
                  </a:txBody>
                  <a:tcPr anchor="ctr"/>
                </a:tc>
                <a:tc>
                  <a:txBody>
                    <a:bodyPr/>
                    <a:lstStyle/>
                    <a:p>
                      <a:pPr algn="ctr"/>
                      <a:r>
                        <a:rPr lang="en-US" altLang="zh-TW" dirty="0" smtClean="0"/>
                        <a:t>17.4 </a:t>
                      </a:r>
                      <a:r>
                        <a:rPr lang="zh-TW" altLang="en-US" dirty="0" smtClean="0"/>
                        <a:t>克</a:t>
                      </a:r>
                      <a:r>
                        <a:rPr lang="en-US" altLang="zh-TW" dirty="0" smtClean="0"/>
                        <a:t>(11.5%)</a:t>
                      </a:r>
                      <a:endParaRPr lang="zh-TW" altLang="en-US" dirty="0"/>
                    </a:p>
                  </a:txBody>
                  <a:tcPr anchor="ctr"/>
                </a:tc>
                <a:tc>
                  <a:txBody>
                    <a:bodyPr/>
                    <a:lstStyle/>
                    <a:p>
                      <a:pPr algn="ctr"/>
                      <a:r>
                        <a:rPr lang="en-US" altLang="zh-TW" dirty="0" smtClean="0"/>
                        <a:t>24.4 </a:t>
                      </a:r>
                      <a:r>
                        <a:rPr lang="zh-TW" altLang="en-US" dirty="0" smtClean="0"/>
                        <a:t>克</a:t>
                      </a:r>
                      <a:r>
                        <a:rPr lang="en-US" altLang="zh-TW" dirty="0" smtClean="0"/>
                        <a:t>(36.3 %)</a:t>
                      </a:r>
                      <a:endParaRPr lang="zh-TW" altLang="en-US" dirty="0"/>
                    </a:p>
                  </a:txBody>
                  <a:tcPr anchor="ctr"/>
                </a:tc>
                <a:tc>
                  <a:txBody>
                    <a:bodyPr/>
                    <a:lstStyle/>
                    <a:p>
                      <a:pPr algn="ctr"/>
                      <a:r>
                        <a:rPr lang="en-US" altLang="zh-TW" dirty="0" smtClean="0"/>
                        <a:t>80.7 </a:t>
                      </a:r>
                      <a:r>
                        <a:rPr lang="zh-TW" altLang="en-US" dirty="0" smtClean="0"/>
                        <a:t>克</a:t>
                      </a:r>
                      <a:r>
                        <a:rPr lang="en-US" altLang="zh-TW" dirty="0" smtClean="0"/>
                        <a:t>(53.4%) </a:t>
                      </a:r>
                      <a:endParaRPr lang="zh-TW" altLang="en-US" dirty="0"/>
                    </a:p>
                  </a:txBody>
                  <a:tcPr anchor="ctr"/>
                </a:tc>
                <a:extLst>
                  <a:ext uri="{0D108BD9-81ED-4DB2-BD59-A6C34878D82A}">
                    <a16:rowId xmlns:a16="http://schemas.microsoft.com/office/drawing/2014/main" val="2829312616"/>
                  </a:ext>
                </a:extLst>
              </a:tr>
              <a:tr h="555222">
                <a:tc>
                  <a:txBody>
                    <a:bodyPr/>
                    <a:lstStyle/>
                    <a:p>
                      <a:pPr algn="ctr"/>
                      <a:r>
                        <a:rPr lang="en-US" altLang="zh-TW" dirty="0" smtClean="0"/>
                        <a:t>10-12 </a:t>
                      </a:r>
                      <a:r>
                        <a:rPr lang="zh-TW" altLang="en-US" dirty="0" smtClean="0"/>
                        <a:t>個月</a:t>
                      </a:r>
                      <a:endParaRPr lang="zh-TW" altLang="en-US" dirty="0"/>
                    </a:p>
                  </a:txBody>
                  <a:tcPr anchor="ctr"/>
                </a:tc>
                <a:tc>
                  <a:txBody>
                    <a:bodyPr/>
                    <a:lstStyle/>
                    <a:p>
                      <a:pPr algn="ctr"/>
                      <a:r>
                        <a:rPr lang="en-US" altLang="zh-TW" dirty="0" smtClean="0"/>
                        <a:t>611 </a:t>
                      </a:r>
                      <a:r>
                        <a:rPr lang="zh-TW" altLang="en-US" dirty="0" smtClean="0"/>
                        <a:t>大卡</a:t>
                      </a:r>
                      <a:endParaRPr lang="zh-TW" altLang="en-US" dirty="0"/>
                    </a:p>
                  </a:txBody>
                  <a:tcPr anchor="ctr"/>
                </a:tc>
                <a:tc>
                  <a:txBody>
                    <a:bodyPr/>
                    <a:lstStyle/>
                    <a:p>
                      <a:pPr algn="ctr"/>
                      <a:r>
                        <a:rPr lang="en-US" altLang="zh-TW" dirty="0" smtClean="0"/>
                        <a:t>30.2 </a:t>
                      </a:r>
                      <a:r>
                        <a:rPr lang="zh-TW" altLang="en-US" dirty="0" smtClean="0"/>
                        <a:t>克</a:t>
                      </a:r>
                      <a:r>
                        <a:rPr lang="en-US" altLang="zh-TW" dirty="0" smtClean="0"/>
                        <a:t>(19.8 %) </a:t>
                      </a:r>
                      <a:endParaRPr lang="zh-TW" altLang="en-US" dirty="0"/>
                    </a:p>
                  </a:txBody>
                  <a:tcPr anchor="ctr"/>
                </a:tc>
                <a:tc>
                  <a:txBody>
                    <a:bodyPr/>
                    <a:lstStyle/>
                    <a:p>
                      <a:pPr algn="ctr"/>
                      <a:r>
                        <a:rPr lang="en-US" altLang="zh-TW" dirty="0" smtClean="0"/>
                        <a:t>23.3 </a:t>
                      </a:r>
                      <a:r>
                        <a:rPr lang="zh-TW" altLang="en-US" dirty="0" smtClean="0"/>
                        <a:t>克</a:t>
                      </a:r>
                      <a:r>
                        <a:rPr lang="en-US" altLang="zh-TW" dirty="0" smtClean="0"/>
                        <a:t>(34.3 %) </a:t>
                      </a:r>
                      <a:endParaRPr lang="zh-TW" altLang="en-US" dirty="0"/>
                    </a:p>
                  </a:txBody>
                  <a:tcPr anchor="ctr"/>
                </a:tc>
                <a:tc>
                  <a:txBody>
                    <a:bodyPr/>
                    <a:lstStyle/>
                    <a:p>
                      <a:pPr algn="ctr"/>
                      <a:r>
                        <a:rPr lang="en-US" altLang="zh-TW" dirty="0" smtClean="0"/>
                        <a:t>79.6 </a:t>
                      </a:r>
                      <a:r>
                        <a:rPr lang="zh-TW" altLang="en-US" dirty="0" smtClean="0"/>
                        <a:t>克</a:t>
                      </a:r>
                      <a:r>
                        <a:rPr lang="en-US" altLang="zh-TW" dirty="0" smtClean="0"/>
                        <a:t>(52.1%) </a:t>
                      </a:r>
                      <a:endParaRPr lang="zh-TW" altLang="en-US" dirty="0"/>
                    </a:p>
                  </a:txBody>
                  <a:tcPr anchor="ctr"/>
                </a:tc>
                <a:extLst>
                  <a:ext uri="{0D108BD9-81ED-4DB2-BD59-A6C34878D82A}">
                    <a16:rowId xmlns:a16="http://schemas.microsoft.com/office/drawing/2014/main" val="1277863096"/>
                  </a:ext>
                </a:extLst>
              </a:tr>
            </a:tbl>
          </a:graphicData>
        </a:graphic>
      </p:graphicFrame>
      <p:sp>
        <p:nvSpPr>
          <p:cNvPr id="5" name="投影片編號版面配置區 4"/>
          <p:cNvSpPr>
            <a:spLocks noGrp="1"/>
          </p:cNvSpPr>
          <p:nvPr>
            <p:ph type="sldNum" sz="quarter" idx="12"/>
          </p:nvPr>
        </p:nvSpPr>
        <p:spPr/>
        <p:txBody>
          <a:bodyPr/>
          <a:lstStyle/>
          <a:p>
            <a:fld id="{3DE50695-6426-4DC7-B845-92512BFECF08}" type="slidenum">
              <a:rPr lang="zh-TW" altLang="en-US" smtClean="0"/>
              <a:t>6</a:t>
            </a:fld>
            <a:endParaRPr lang="zh-TW" altLang="en-US"/>
          </a:p>
        </p:txBody>
      </p:sp>
    </p:spTree>
    <p:extLst>
      <p:ext uri="{BB962C8B-B14F-4D97-AF65-F5344CB8AC3E}">
        <p14:creationId xmlns:p14="http://schemas.microsoft.com/office/powerpoint/2010/main" val="3442620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維生素、礦物質、</a:t>
            </a:r>
            <a:r>
              <a:rPr lang="zh-TW" altLang="en-US" dirty="0" smtClean="0"/>
              <a:t>纖維</a:t>
            </a:r>
            <a:endParaRPr lang="en-US" altLang="zh-TW" dirty="0" smtClean="0"/>
          </a:p>
          <a:p>
            <a:pPr lvl="1">
              <a:lnSpc>
                <a:spcPct val="100000"/>
              </a:lnSpc>
              <a:buFont typeface="Wingdings" panose="05000000000000000000" pitchFamily="2" charset="2"/>
              <a:buChar char="ü"/>
            </a:pPr>
            <a:r>
              <a:rPr lang="en-US" altLang="zh-TW" dirty="0"/>
              <a:t>2011 </a:t>
            </a:r>
            <a:r>
              <a:rPr lang="zh-TW" altLang="en-US" dirty="0"/>
              <a:t>年臺灣嬰幼兒體位與營養狀況調查</a:t>
            </a:r>
            <a:r>
              <a:rPr lang="en-US" altLang="zh-TW" dirty="0"/>
              <a:t>0-12 </a:t>
            </a:r>
            <a:r>
              <a:rPr lang="zh-TW" altLang="en-US" dirty="0"/>
              <a:t>個月</a:t>
            </a:r>
            <a:r>
              <a:rPr lang="zh-TW" altLang="en-US" dirty="0" smtClean="0"/>
              <a:t>嬰兒</a:t>
            </a:r>
            <a:r>
              <a:rPr lang="zh-TW" altLang="en-US" dirty="0"/>
              <a:t>各營養素攝取量與攝取不足百分比結果如下表，嬰兒</a:t>
            </a:r>
            <a:r>
              <a:rPr lang="zh-TW" altLang="en-US" b="1" dirty="0" smtClean="0">
                <a:solidFill>
                  <a:srgbClr val="FF0000"/>
                </a:solidFill>
              </a:rPr>
              <a:t>葉酸</a:t>
            </a:r>
            <a:r>
              <a:rPr lang="zh-TW" altLang="en-US" b="1" dirty="0">
                <a:solidFill>
                  <a:srgbClr val="FF0000"/>
                </a:solidFill>
              </a:rPr>
              <a:t>、鐵</a:t>
            </a:r>
            <a:r>
              <a:rPr lang="zh-TW" altLang="en-US" b="1" dirty="0" smtClean="0">
                <a:solidFill>
                  <a:srgbClr val="FF0000"/>
                </a:solidFill>
              </a:rPr>
              <a:t>、鋅和鎂</a:t>
            </a:r>
            <a:r>
              <a:rPr lang="zh-TW" altLang="en-US" dirty="0" smtClean="0"/>
              <a:t>平均</a:t>
            </a:r>
            <a:r>
              <a:rPr lang="zh-TW" altLang="en-US" dirty="0"/>
              <a:t>攝取量有不足的</a:t>
            </a:r>
            <a:r>
              <a:rPr lang="zh-TW" altLang="en-US" dirty="0" smtClean="0"/>
              <a:t>情形</a:t>
            </a:r>
            <a:endParaRPr lang="en-US" altLang="zh-TW" dirty="0"/>
          </a:p>
          <a:p>
            <a:pPr marL="457200" lvl="1" indent="0">
              <a:buNone/>
            </a:pPr>
            <a:endParaRPr lang="en-US" altLang="zh-TW" dirty="0" smtClean="0"/>
          </a:p>
          <a:p>
            <a:r>
              <a:rPr lang="zh-TW" altLang="en-US" dirty="0"/>
              <a:t>母乳哺育</a:t>
            </a:r>
            <a:r>
              <a:rPr lang="zh-TW" altLang="en-US" dirty="0" smtClean="0"/>
              <a:t>現況</a:t>
            </a:r>
            <a:endParaRPr lang="en-US" altLang="zh-TW" dirty="0" smtClean="0"/>
          </a:p>
          <a:p>
            <a:pPr lvl="1">
              <a:lnSpc>
                <a:spcPct val="100000"/>
              </a:lnSpc>
              <a:buFont typeface="Wingdings" panose="05000000000000000000" pitchFamily="2" charset="2"/>
              <a:buChar char="ü"/>
            </a:pPr>
            <a:r>
              <a:rPr lang="zh-TW" altLang="en-US" dirty="0"/>
              <a:t>依據衛褔部國民健康署</a:t>
            </a:r>
            <a:r>
              <a:rPr lang="en-US" altLang="zh-TW" dirty="0"/>
              <a:t>105 </a:t>
            </a:r>
            <a:r>
              <a:rPr lang="zh-TW" altLang="en-US" dirty="0"/>
              <a:t>年縣市母乳</a:t>
            </a:r>
            <a:r>
              <a:rPr lang="zh-TW" altLang="en-US" dirty="0" smtClean="0"/>
              <a:t>哺育率</a:t>
            </a:r>
            <a:r>
              <a:rPr lang="zh-TW" altLang="en-US" dirty="0"/>
              <a:t>調查計畫，臺灣地區一個月以下純母乳哺育率</a:t>
            </a:r>
            <a:r>
              <a:rPr lang="zh-TW" altLang="en-US" dirty="0" smtClean="0"/>
              <a:t>為</a:t>
            </a:r>
            <a:r>
              <a:rPr lang="en-US" altLang="zh-TW" dirty="0" smtClean="0"/>
              <a:t>66.2 </a:t>
            </a:r>
            <a:r>
              <a:rPr lang="en-US" altLang="zh-TW" dirty="0"/>
              <a:t>% </a:t>
            </a:r>
            <a:r>
              <a:rPr lang="zh-TW" altLang="en-US" dirty="0" smtClean="0"/>
              <a:t>六</a:t>
            </a:r>
            <a:r>
              <a:rPr lang="zh-TW" altLang="en-US" dirty="0"/>
              <a:t>個月以下純母乳哺育率則降至</a:t>
            </a:r>
            <a:r>
              <a:rPr lang="en-US" altLang="zh-TW" dirty="0"/>
              <a:t>44.8 %</a:t>
            </a:r>
            <a:endParaRPr lang="zh-TW" altLang="en-US" dirty="0"/>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7</a:t>
            </a:fld>
            <a:endParaRPr lang="zh-TW" altLang="en-US"/>
          </a:p>
        </p:txBody>
      </p:sp>
    </p:spTree>
    <p:extLst>
      <p:ext uri="{BB962C8B-B14F-4D97-AF65-F5344CB8AC3E}">
        <p14:creationId xmlns:p14="http://schemas.microsoft.com/office/powerpoint/2010/main" val="15916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zh-TW" altLang="en-US" dirty="0"/>
              <a:t>嬰兒副食品餵食</a:t>
            </a:r>
            <a:r>
              <a:rPr lang="zh-TW" altLang="en-US" dirty="0" smtClean="0"/>
              <a:t>狀況</a:t>
            </a:r>
            <a:endParaRPr lang="en-US" altLang="zh-TW" dirty="0" smtClean="0"/>
          </a:p>
          <a:p>
            <a:pPr lvl="1">
              <a:lnSpc>
                <a:spcPct val="100000"/>
              </a:lnSpc>
              <a:buFont typeface="Wingdings" panose="05000000000000000000" pitchFamily="2" charset="2"/>
              <a:buChar char="ü"/>
            </a:pPr>
            <a:r>
              <a:rPr lang="en-US" altLang="zh-TW" dirty="0"/>
              <a:t>2005-2008 </a:t>
            </a:r>
            <a:r>
              <a:rPr lang="zh-TW" altLang="en-US" dirty="0"/>
              <a:t>年臺灣國民營養健康狀況變遷調查結果</a:t>
            </a:r>
            <a:r>
              <a:rPr lang="zh-TW" altLang="en-US" dirty="0" smtClean="0"/>
              <a:t>發現</a:t>
            </a:r>
            <a:r>
              <a:rPr lang="zh-TW" altLang="en-US" dirty="0"/>
              <a:t>， </a:t>
            </a:r>
            <a:r>
              <a:rPr lang="en-US" altLang="zh-TW" dirty="0"/>
              <a:t>7-12 </a:t>
            </a:r>
            <a:r>
              <a:rPr lang="zh-TW" altLang="en-US" dirty="0"/>
              <a:t>個月的嬰兒，於</a:t>
            </a:r>
            <a:r>
              <a:rPr lang="en-US" altLang="zh-TW" dirty="0"/>
              <a:t>4-6 </a:t>
            </a:r>
            <a:r>
              <a:rPr lang="zh-TW" altLang="en-US" dirty="0"/>
              <a:t>個月齡開始吃米</a:t>
            </a:r>
            <a:r>
              <a:rPr lang="en-US" altLang="zh-TW" dirty="0"/>
              <a:t>(</a:t>
            </a:r>
            <a:r>
              <a:rPr lang="zh-TW" altLang="en-US" dirty="0"/>
              <a:t>麥</a:t>
            </a:r>
            <a:r>
              <a:rPr lang="en-US" altLang="zh-TW" dirty="0"/>
              <a:t>)</a:t>
            </a:r>
            <a:r>
              <a:rPr lang="zh-TW" altLang="en-US" dirty="0"/>
              <a:t>糊</a:t>
            </a:r>
            <a:r>
              <a:rPr lang="zh-TW" altLang="en-US" dirty="0" smtClean="0"/>
              <a:t>或果</a:t>
            </a:r>
            <a:r>
              <a:rPr lang="en-US" altLang="zh-TW" dirty="0"/>
              <a:t>(</a:t>
            </a:r>
            <a:r>
              <a:rPr lang="zh-TW" altLang="en-US" dirty="0"/>
              <a:t>菜</a:t>
            </a:r>
            <a:r>
              <a:rPr lang="en-US" altLang="zh-TW" dirty="0"/>
              <a:t>)</a:t>
            </a:r>
            <a:r>
              <a:rPr lang="zh-TW" altLang="en-US" dirty="0"/>
              <a:t>汁者都占約</a:t>
            </a:r>
            <a:r>
              <a:rPr lang="en-US" altLang="zh-TW" dirty="0" smtClean="0"/>
              <a:t>50%</a:t>
            </a:r>
            <a:r>
              <a:rPr lang="zh-TW" altLang="en-US" dirty="0" smtClean="0"/>
              <a:t>嬰兒</a:t>
            </a:r>
            <a:r>
              <a:rPr lang="zh-TW" altLang="en-US" dirty="0"/>
              <a:t>副食品的添加超過</a:t>
            </a:r>
            <a:r>
              <a:rPr lang="zh-TW" altLang="en-US" dirty="0" smtClean="0"/>
              <a:t>的</a:t>
            </a:r>
            <a:r>
              <a:rPr lang="en-US" altLang="zh-TW" dirty="0" smtClean="0"/>
              <a:t>80%</a:t>
            </a:r>
            <a:r>
              <a:rPr lang="zh-TW" altLang="en-US" dirty="0" smtClean="0"/>
              <a:t>由母親</a:t>
            </a:r>
            <a:r>
              <a:rPr lang="zh-TW" altLang="en-US" dirty="0"/>
              <a:t>決定</a:t>
            </a:r>
            <a:r>
              <a:rPr lang="en-US" altLang="zh-TW" dirty="0"/>
              <a:t>;</a:t>
            </a:r>
            <a:r>
              <a:rPr lang="zh-TW" altLang="en-US" dirty="0"/>
              <a:t>超過</a:t>
            </a:r>
            <a:r>
              <a:rPr lang="en-US" altLang="zh-TW" dirty="0" smtClean="0"/>
              <a:t>75% </a:t>
            </a:r>
            <a:r>
              <a:rPr lang="zh-TW" altLang="en-US" dirty="0"/>
              <a:t>嬰兒從奶瓶中攝取米</a:t>
            </a:r>
            <a:r>
              <a:rPr lang="en-US" altLang="zh-TW" dirty="0"/>
              <a:t>(</a:t>
            </a:r>
            <a:r>
              <a:rPr lang="zh-TW" altLang="en-US" dirty="0"/>
              <a:t>麥</a:t>
            </a:r>
            <a:r>
              <a:rPr lang="en-US" altLang="zh-TW" dirty="0"/>
              <a:t>)</a:t>
            </a:r>
            <a:r>
              <a:rPr lang="zh-TW" altLang="en-US" dirty="0"/>
              <a:t>糊</a:t>
            </a:r>
            <a:r>
              <a:rPr lang="en-US" altLang="zh-TW" dirty="0"/>
              <a:t>;</a:t>
            </a:r>
            <a:r>
              <a:rPr lang="zh-TW" altLang="en-US" dirty="0"/>
              <a:t>常</a:t>
            </a:r>
            <a:r>
              <a:rPr lang="zh-TW" altLang="en-US" dirty="0" smtClean="0"/>
              <a:t>遭遇</a:t>
            </a:r>
            <a:r>
              <a:rPr lang="zh-TW" altLang="en-US" dirty="0"/>
              <a:t>的問題以「</a:t>
            </a:r>
            <a:r>
              <a:rPr lang="zh-TW" altLang="en-US" dirty="0" smtClean="0"/>
              <a:t>嬰兒不</a:t>
            </a:r>
            <a:r>
              <a:rPr lang="zh-TW" altLang="en-US" dirty="0"/>
              <a:t>吃」最多</a:t>
            </a:r>
            <a:r>
              <a:rPr lang="zh-TW" altLang="en-US" dirty="0" smtClean="0"/>
              <a:t>。主要</a:t>
            </a:r>
            <a:r>
              <a:rPr lang="zh-TW" altLang="en-US" dirty="0"/>
              <a:t>照顧者在嬰兒</a:t>
            </a:r>
            <a:r>
              <a:rPr lang="zh-TW" altLang="en-US" dirty="0" smtClean="0"/>
              <a:t>餵養</a:t>
            </a:r>
            <a:r>
              <a:rPr lang="zh-TW" altLang="en-US" dirty="0"/>
              <a:t>知識雖有提升，但部分觀念的改善仍有加強之</a:t>
            </a:r>
            <a:r>
              <a:rPr lang="zh-TW" altLang="en-US" dirty="0" smtClean="0"/>
              <a:t>必要</a:t>
            </a:r>
            <a:endParaRPr lang="en-US" altLang="zh-TW" dirty="0" smtClean="0"/>
          </a:p>
          <a:p>
            <a:pPr lvl="1">
              <a:lnSpc>
                <a:spcPct val="100000"/>
              </a:lnSpc>
              <a:buFont typeface="Wingdings" panose="05000000000000000000" pitchFamily="2" charset="2"/>
              <a:buChar char="ü"/>
            </a:pPr>
            <a:r>
              <a:rPr lang="zh-TW" altLang="en-US" dirty="0" smtClean="0"/>
              <a:t>近十</a:t>
            </a:r>
            <a:r>
              <a:rPr lang="zh-TW" altLang="en-US" dirty="0"/>
              <a:t>年來臺灣地區嬰兒副食品的添加有延遲的現象，是否</a:t>
            </a:r>
            <a:r>
              <a:rPr lang="zh-TW" altLang="en-US" dirty="0" smtClean="0"/>
              <a:t>會影響</a:t>
            </a:r>
            <a:r>
              <a:rPr lang="en-US" altLang="zh-TW" dirty="0"/>
              <a:t>1 </a:t>
            </a:r>
            <a:r>
              <a:rPr lang="zh-TW" altLang="en-US" dirty="0"/>
              <a:t>歲以上幼兒食物的正常攝取值得注意</a:t>
            </a:r>
          </a:p>
        </p:txBody>
      </p:sp>
      <p:sp>
        <p:nvSpPr>
          <p:cNvPr id="4" name="投影片編號版面配置區 3"/>
          <p:cNvSpPr>
            <a:spLocks noGrp="1"/>
          </p:cNvSpPr>
          <p:nvPr>
            <p:ph type="sldNum" sz="quarter" idx="12"/>
          </p:nvPr>
        </p:nvSpPr>
        <p:spPr/>
        <p:txBody>
          <a:bodyPr/>
          <a:lstStyle/>
          <a:p>
            <a:fld id="{3DE50695-6426-4DC7-B845-92512BFECF08}" type="slidenum">
              <a:rPr lang="zh-TW" altLang="en-US" smtClean="0"/>
              <a:t>8</a:t>
            </a:fld>
            <a:endParaRPr lang="zh-TW" altLang="en-US"/>
          </a:p>
        </p:txBody>
      </p:sp>
    </p:spTree>
    <p:extLst>
      <p:ext uri="{BB962C8B-B14F-4D97-AF65-F5344CB8AC3E}">
        <p14:creationId xmlns:p14="http://schemas.microsoft.com/office/powerpoint/2010/main" val="3194545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6574181" y="1645917"/>
            <a:ext cx="5377576" cy="4883827"/>
          </a:xfrm>
          <a:prstGeom prst="rect">
            <a:avLst/>
          </a:prstGeom>
        </p:spPr>
      </p:pic>
      <p:sp>
        <p:nvSpPr>
          <p:cNvPr id="2" name="標題 1"/>
          <p:cNvSpPr>
            <a:spLocks noGrp="1"/>
          </p:cNvSpPr>
          <p:nvPr>
            <p:ph type="title"/>
          </p:nvPr>
        </p:nvSpPr>
        <p:spPr/>
        <p:txBody>
          <a:bodyPr/>
          <a:lstStyle/>
          <a:p>
            <a:r>
              <a:rPr lang="zh-TW" altLang="en-US" dirty="0" smtClean="0"/>
              <a:t>營養教育重點</a:t>
            </a:r>
            <a:endParaRPr lang="zh-TW" altLang="en-US" dirty="0"/>
          </a:p>
        </p:txBody>
      </p:sp>
      <p:sp>
        <p:nvSpPr>
          <p:cNvPr id="3" name="內容版面配置區 2"/>
          <p:cNvSpPr>
            <a:spLocks noGrp="1"/>
          </p:cNvSpPr>
          <p:nvPr>
            <p:ph idx="1"/>
          </p:nvPr>
        </p:nvSpPr>
        <p:spPr>
          <a:xfrm>
            <a:off x="868680" y="1820694"/>
            <a:ext cx="10515600" cy="5088367"/>
          </a:xfrm>
        </p:spPr>
        <p:txBody>
          <a:bodyPr>
            <a:normAutofit/>
          </a:bodyPr>
          <a:lstStyle/>
          <a:p>
            <a:r>
              <a:rPr lang="zh-TW" altLang="en-US" dirty="0" smtClean="0"/>
              <a:t>以完全母乳哺餵嬰兒至</a:t>
            </a:r>
            <a:r>
              <a:rPr lang="en-US" altLang="zh-TW" dirty="0" smtClean="0"/>
              <a:t>6</a:t>
            </a:r>
            <a:r>
              <a:rPr lang="zh-TW" altLang="en-US" dirty="0" smtClean="0"/>
              <a:t>個月</a:t>
            </a:r>
            <a:endParaRPr lang="en-US" altLang="zh-TW" dirty="0" smtClean="0"/>
          </a:p>
        </p:txBody>
      </p:sp>
      <p:pic>
        <p:nvPicPr>
          <p:cNvPr id="5" name="圖片 4"/>
          <p:cNvPicPr>
            <a:picLocks noChangeAspect="1"/>
          </p:cNvPicPr>
          <p:nvPr/>
        </p:nvPicPr>
        <p:blipFill>
          <a:blip r:embed="rId4"/>
          <a:stretch>
            <a:fillRect/>
          </a:stretch>
        </p:blipFill>
        <p:spPr>
          <a:xfrm>
            <a:off x="638625" y="2345166"/>
            <a:ext cx="5972901" cy="4039424"/>
          </a:xfrm>
          <a:prstGeom prst="rect">
            <a:avLst/>
          </a:prstGeom>
        </p:spPr>
      </p:pic>
      <p:sp>
        <p:nvSpPr>
          <p:cNvPr id="6" name="矩形 5"/>
          <p:cNvSpPr/>
          <p:nvPr/>
        </p:nvSpPr>
        <p:spPr>
          <a:xfrm>
            <a:off x="2867543" y="5989209"/>
            <a:ext cx="1957892" cy="311972"/>
          </a:xfrm>
          <a:prstGeom prst="rect">
            <a:avLst/>
          </a:prstGeom>
          <a:solidFill>
            <a:srgbClr val="F6F2D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fld id="{3DE50695-6426-4DC7-B845-92512BFECF08}" type="slidenum">
              <a:rPr lang="zh-TW" altLang="en-US" smtClean="0"/>
              <a:t>9</a:t>
            </a:fld>
            <a:endParaRPr lang="zh-TW" altLang="en-US"/>
          </a:p>
        </p:txBody>
      </p:sp>
    </p:spTree>
    <p:extLst>
      <p:ext uri="{BB962C8B-B14F-4D97-AF65-F5344CB8AC3E}">
        <p14:creationId xmlns:p14="http://schemas.microsoft.com/office/powerpoint/2010/main" val="735794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499</TotalTime>
  <Words>2869</Words>
  <Application>Microsoft Office PowerPoint</Application>
  <PresentationFormat>寬螢幕</PresentationFormat>
  <Paragraphs>192</Paragraphs>
  <Slides>37</Slides>
  <Notes>1</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37</vt:i4>
      </vt:variant>
    </vt:vector>
  </HeadingPairs>
  <TitlesOfParts>
    <vt:vector size="42" baseType="lpstr">
      <vt:lpstr>新細明體</vt:lpstr>
      <vt:lpstr>Calibri</vt:lpstr>
      <vt:lpstr>Calibri Light</vt:lpstr>
      <vt:lpstr>Wingdings</vt:lpstr>
      <vt:lpstr>回顧</vt:lpstr>
      <vt:lpstr>新生兒營養需求</vt:lpstr>
      <vt:lpstr>嬰兒的生長發育與營養需求</vt:lpstr>
      <vt:lpstr>PowerPoint 簡報</vt:lpstr>
      <vt:lpstr>PowerPoint 簡報</vt:lpstr>
      <vt:lpstr>PowerPoint 簡報</vt:lpstr>
      <vt:lpstr>臺灣嬰兒營養狀況</vt:lpstr>
      <vt:lpstr>PowerPoint 簡報</vt:lpstr>
      <vt:lpstr>PowerPoint 簡報</vt:lpstr>
      <vt:lpstr>營養教育重點</vt:lpstr>
      <vt:lpstr>PowerPoint 簡報</vt:lpstr>
      <vt:lpstr>媽媽生病時可以餵母乳嗎?</vt:lpstr>
      <vt:lpstr>若無法以母乳完全哺餵嬰兒，應使用嬰兒配方食品，而非一般食品。1 歲後才可飲用全脂牛奶或其他乳製品。</vt:lpstr>
      <vt:lpstr>PowerPoint 簡報</vt:lpstr>
      <vt:lpstr>營養</vt:lpstr>
      <vt:lpstr>食物的選擇</vt:lpstr>
      <vt:lpstr>PowerPoint 簡報</vt:lpstr>
      <vt:lpstr>PowerPoint 簡報</vt:lpstr>
      <vt:lpstr>PowerPoint 簡報</vt:lpstr>
      <vt:lpstr>PowerPoint 簡報</vt:lpstr>
      <vt:lpstr>嬰兒滿4-6月開始添加副食品</vt:lpstr>
      <vt:lpstr>考慮提早在滿4 個月後開始添加副食品</vt:lpstr>
      <vt:lpstr>副食品應以新鮮、天然食品為主</vt:lpstr>
      <vt:lpstr>添加副食品宜循序漸進</vt:lpstr>
      <vt:lpstr>嬰兒餵食宜適量，避免體重過輕或過重</vt:lpstr>
      <vt:lpstr>給寶寶喝白開水</vt:lpstr>
      <vt:lpstr>注意飲食衛生安全</vt:lpstr>
      <vt:lpstr>PowerPoint 簡報</vt:lpstr>
      <vt:lpstr>Baby Led Weaning(BLW)</vt:lpstr>
      <vt:lpstr>早產兒的營養需求</vt:lpstr>
      <vt:lpstr>體位評估</vt:lpstr>
      <vt:lpstr>學習重點</vt:lpstr>
      <vt:lpstr>如何進行餵食</vt:lpstr>
      <vt:lpstr>早產兒配方奶粉</vt:lpstr>
      <vt:lpstr>腸內餵食方法</vt:lpstr>
      <vt:lpstr>學習重點：出院後營養</vt:lpstr>
      <vt:lpstr>Take home message</vt:lpstr>
      <vt:lpstr>Thanks for your attention!</vt:lpstr>
    </vt:vector>
  </TitlesOfParts>
  <Company>臺北榮民總醫院</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新生兒營養需求</dc:title>
  <dc:creator>vghuser</dc:creator>
  <cp:lastModifiedBy>vghuser</cp:lastModifiedBy>
  <cp:revision>48</cp:revision>
  <dcterms:created xsi:type="dcterms:W3CDTF">2023-12-14T07:12:27Z</dcterms:created>
  <dcterms:modified xsi:type="dcterms:W3CDTF">2024-01-10T07:58:45Z</dcterms:modified>
</cp:coreProperties>
</file>