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557" r:id="rId2"/>
    <p:sldId id="3561" r:id="rId3"/>
    <p:sldId id="3558" r:id="rId4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500" b="1" kern="1200">
        <a:solidFill>
          <a:srgbClr val="0000FF"/>
        </a:solidFill>
        <a:latin typeface="標楷體" pitchFamily="65" charset="-12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8016"/>
    <a:srgbClr val="FF9900"/>
    <a:srgbClr val="CC6600"/>
    <a:srgbClr val="FFFFFF"/>
    <a:srgbClr val="07B386"/>
    <a:srgbClr val="008A3E"/>
    <a:srgbClr val="00CC66"/>
    <a:srgbClr val="0033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2" autoAdjust="0"/>
    <p:restoredTop sz="95852" autoAdjust="0"/>
  </p:normalViewPr>
  <p:slideViewPr>
    <p:cSldViewPr>
      <p:cViewPr varScale="1">
        <p:scale>
          <a:sx n="116" d="100"/>
          <a:sy n="116" d="100"/>
        </p:scale>
        <p:origin x="12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86" y="-90"/>
      </p:cViewPr>
      <p:guideLst>
        <p:guide orient="horz" pos="3131"/>
        <p:guide pos="214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529" cy="4959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l" defTabSz="926716" eaLnBrk="1" hangingPunct="1">
              <a:defRPr sz="1300" b="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671" y="0"/>
            <a:ext cx="2950529" cy="4959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defTabSz="926716" eaLnBrk="1" hangingPunct="1">
              <a:defRPr sz="1300" b="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814"/>
            <a:ext cx="2950529" cy="4975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l" defTabSz="926716" eaLnBrk="1" hangingPunct="1">
              <a:defRPr sz="1300" b="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671" y="9441814"/>
            <a:ext cx="2950529" cy="4975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 defTabSz="926716">
              <a:defRPr sz="1300" b="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CC51C5FA-D270-4FB5-B4C4-F9A935D26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89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529" cy="4975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l" defTabSz="926716" eaLnBrk="1" hangingPunct="1"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082" y="0"/>
            <a:ext cx="2950529" cy="4975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defTabSz="926716" eaLnBrk="1" hangingPunct="1"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3" y="4722497"/>
            <a:ext cx="5446396" cy="446976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226"/>
            <a:ext cx="2950529" cy="49752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l" defTabSz="926716" eaLnBrk="1" hangingPunct="1"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2837" y="9440226"/>
            <a:ext cx="3902774" cy="49752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l" defTabSz="926716">
              <a:defRPr sz="1300" b="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       </a:t>
            </a:r>
            <a:fld id="{A649ED84-DA82-4076-A878-70DDFC34AA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1881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7388" y="2928938"/>
            <a:ext cx="7770812" cy="107950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tint val="25490"/>
                  <a:invGamma/>
                </a:srgbClr>
              </a:gs>
            </a:gsLst>
            <a:lin ang="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lIns="91422" tIns="45711" rIns="91422" bIns="45711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3700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827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2844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7416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1988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6560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zh-TW" altLang="zh-TW" sz="2300" b="0" smtClean="0">
              <a:latin typeface="Times New Roman" panose="02020603050405020304" pitchFamily="18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7388" y="1560513"/>
            <a:ext cx="7770812" cy="1368425"/>
          </a:xfrm>
        </p:spPr>
        <p:txBody>
          <a:bodyPr/>
          <a:lstStyle>
            <a:lvl1pPr>
              <a:defRPr sz="4700" b="1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9388" y="3429000"/>
            <a:ext cx="7008812" cy="1595438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9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7388" y="6251575"/>
            <a:ext cx="1905000" cy="452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7188" cy="452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5425" y="309563"/>
            <a:ext cx="2001838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68325" y="309563"/>
            <a:ext cx="58547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319B0-C0BB-450E-BDA0-4C245D4CA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6263" y="309563"/>
            <a:ext cx="8001000" cy="12144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68325" y="1751013"/>
            <a:ext cx="8001000" cy="427355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DEF3-44A8-45B0-98F7-D4FCA78555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690B5-1882-45FA-BCD7-E6D3599AEC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5FB8-CA79-44E7-BCB6-1863B924D0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65CC2-68DB-4FCC-8C72-83E7B2784E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D1B96-E9CB-4CA3-BEFC-07EDE4C781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9513B-6987-4CDC-951E-8D472863C8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2BEBD-B0C7-4D84-AE5A-D6082F3336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6E5A-083E-40CC-9355-C6942D912C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F355-4E4F-4227-AFA3-8E5FB831B6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309563"/>
            <a:ext cx="8001000" cy="1214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8325" y="1751013"/>
            <a:ext cx="80010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1982788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 b="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7188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308725"/>
            <a:ext cx="679450" cy="273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rgbClr val="0000CC"/>
                </a:solidFill>
                <a:latin typeface="Verdana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F1668C08-23C2-4024-AC9B-50CEDD459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19"/>
          <p:cNvSpPr>
            <a:spLocks noChangeArrowheads="1"/>
          </p:cNvSpPr>
          <p:nvPr/>
        </p:nvSpPr>
        <p:spPr bwMode="auto">
          <a:xfrm>
            <a:off x="611188" y="1557338"/>
            <a:ext cx="7848600" cy="71437"/>
          </a:xfrm>
          <a:prstGeom prst="rect">
            <a:avLst/>
          </a:prstGeom>
          <a:gradFill rotWithShape="1">
            <a:gsLst>
              <a:gs pos="0">
                <a:srgbClr val="6666FF"/>
              </a:gs>
              <a:gs pos="50000">
                <a:srgbClr val="F1F1FF"/>
              </a:gs>
              <a:gs pos="100000">
                <a:srgbClr val="6666FF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500" kern="1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5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n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Times New Roman" pitchFamily="18" charset="0"/>
        <a:buChar char="—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37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89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92325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0" y="223742"/>
            <a:ext cx="9144000" cy="25284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8650" y="620610"/>
            <a:ext cx="9361300" cy="55447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【公共事務室】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zh-TW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年重要工作執行成效暨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108-109</a:t>
            </a:r>
            <a:r>
              <a:rPr lang="zh-TW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年策略目標提報表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algn="just">
              <a:spcAft>
                <a:spcPts val="0"/>
              </a:spcAft>
            </a:pPr>
            <a:r>
              <a:rPr lang="zh-TW" altLang="zh-TW" sz="3200" kern="100" dirty="0" smtClean="0">
                <a:cs typeface="Times New Roman" panose="02020603050405020304" pitchFamily="18" charset="0"/>
              </a:rPr>
              <a:t>配合</a:t>
            </a:r>
            <a:r>
              <a:rPr lang="zh-TW" altLang="zh-TW" sz="3200" kern="100" dirty="0">
                <a:cs typeface="Times New Roman" panose="02020603050405020304" pitchFamily="18" charset="0"/>
              </a:rPr>
              <a:t>創院開幕一甲子活動</a:t>
            </a:r>
            <a:r>
              <a:rPr lang="zh-TW" altLang="en-US" sz="3200" kern="100" dirty="0">
                <a:cs typeface="Times New Roman" panose="02020603050405020304" pitchFamily="18" charset="0"/>
              </a:rPr>
              <a:t>及展現本院院史文物陳展多元面貌，辦理</a:t>
            </a:r>
            <a:r>
              <a:rPr lang="zh-TW" altLang="zh-TW" sz="3200" kern="100" dirty="0">
                <a:cs typeface="Times New Roman" panose="02020603050405020304" pitchFamily="18" charset="0"/>
              </a:rPr>
              <a:t>「數位院史廳網站建置」案，</a:t>
            </a:r>
            <a:r>
              <a:rPr lang="zh-TW" altLang="en-US" sz="3200" kern="100" dirty="0">
                <a:cs typeface="Times New Roman" panose="02020603050405020304" pitchFamily="18" charset="0"/>
              </a:rPr>
              <a:t>刻正依網站功能規劃需求辦理採購招標程序，網站開發期程約</a:t>
            </a:r>
            <a:r>
              <a:rPr lang="en-US" altLang="zh-TW" sz="3200" kern="100" dirty="0">
                <a:cs typeface="Times New Roman" panose="02020603050405020304" pitchFamily="18" charset="0"/>
              </a:rPr>
              <a:t>7</a:t>
            </a:r>
            <a:r>
              <a:rPr lang="zh-TW" altLang="en-US" sz="3200" kern="100" dirty="0">
                <a:cs typeface="Times New Roman" panose="02020603050405020304" pitchFamily="18" charset="0"/>
              </a:rPr>
              <a:t>個月，經費新臺幣</a:t>
            </a:r>
            <a:r>
              <a:rPr lang="en-US" altLang="zh-TW" sz="3200" kern="100" dirty="0">
                <a:cs typeface="Times New Roman" panose="02020603050405020304" pitchFamily="18" charset="0"/>
              </a:rPr>
              <a:t>220</a:t>
            </a:r>
            <a:r>
              <a:rPr lang="zh-TW" altLang="en-US" sz="3200" kern="100" dirty="0">
                <a:cs typeface="Times New Roman" panose="02020603050405020304" pitchFamily="18" charset="0"/>
              </a:rPr>
              <a:t>萬元，預劃</a:t>
            </a:r>
            <a:r>
              <a:rPr lang="en-US" altLang="zh-TW" sz="3200" kern="100" dirty="0" smtClean="0">
                <a:cs typeface="Times New Roman" panose="02020603050405020304" pitchFamily="18" charset="0"/>
              </a:rPr>
              <a:t>108</a:t>
            </a:r>
            <a:r>
              <a:rPr lang="zh-TW" altLang="en-US" sz="3200" kern="100" dirty="0" smtClean="0">
                <a:cs typeface="Times New Roman" panose="02020603050405020304" pitchFamily="18" charset="0"/>
              </a:rPr>
              <a:t>年</a:t>
            </a:r>
            <a:r>
              <a:rPr lang="en-US" altLang="zh-TW" sz="3200" kern="100" dirty="0">
                <a:cs typeface="Times New Roman" panose="02020603050405020304" pitchFamily="18" charset="0"/>
              </a:rPr>
              <a:t>9</a:t>
            </a:r>
            <a:r>
              <a:rPr lang="zh-TW" altLang="en-US" sz="3200" kern="100" dirty="0">
                <a:cs typeface="Times New Roman" panose="02020603050405020304" pitchFamily="18" charset="0"/>
              </a:rPr>
              <a:t>月</a:t>
            </a:r>
            <a:r>
              <a:rPr lang="en-US" altLang="zh-TW" sz="3200" kern="100" dirty="0">
                <a:cs typeface="Times New Roman" panose="02020603050405020304" pitchFamily="18" charset="0"/>
              </a:rPr>
              <a:t>30</a:t>
            </a:r>
            <a:r>
              <a:rPr lang="zh-TW" altLang="en-US" sz="3200" kern="100" dirty="0">
                <a:cs typeface="Times New Roman" panose="02020603050405020304" pitchFamily="18" charset="0"/>
              </a:rPr>
              <a:t>日完成網站建置作業</a:t>
            </a:r>
            <a:r>
              <a:rPr lang="zh-TW" altLang="zh-TW" sz="3200" kern="100" dirty="0">
                <a:cs typeface="Times New Roman" panose="02020603050405020304" pitchFamily="18" charset="0"/>
              </a:rPr>
              <a:t>。</a:t>
            </a:r>
          </a:p>
          <a:p>
            <a:pPr marL="266700" indent="-266700" algn="just">
              <a:spcAft>
                <a:spcPts val="0"/>
              </a:spcAft>
            </a:pPr>
            <a:endParaRPr lang="zh-TW" altLang="zh-TW" sz="3200" kern="100" dirty="0"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690B5-1882-45FA-BCD7-E6D3599AEC5E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88115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97847"/>
              </p:ext>
            </p:extLst>
          </p:nvPr>
        </p:nvGraphicFramePr>
        <p:xfrm>
          <a:off x="35370" y="836641"/>
          <a:ext cx="9001251" cy="493141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innerShdw blurRad="114300">
                    <a:prstClr val="black"/>
                  </a:innerShdw>
                </a:effectLst>
              </a:tblPr>
              <a:tblGrid>
                <a:gridCol w="720100"/>
                <a:gridCol w="576080"/>
                <a:gridCol w="4248590"/>
                <a:gridCol w="1368190"/>
                <a:gridCol w="648090"/>
                <a:gridCol w="1440201"/>
              </a:tblGrid>
              <a:tr h="360049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項目一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年度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72000"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執行成效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（請列出具體數據資料或成果）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2882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財務面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開源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節流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600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年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266700" indent="-266700"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TW" altLang="zh-TW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配合創院開幕一甲子活動</a:t>
                      </a:r>
                      <a:r>
                        <a:rPr lang="zh-TW" altLang="en-US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及展現本院院史文物陳展多元面貌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TW" altLang="en-US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辦理</a:t>
                      </a:r>
                      <a:r>
                        <a:rPr lang="zh-TW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「</a:t>
                      </a:r>
                      <a:r>
                        <a:rPr lang="zh-TW" sz="1600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數位院史廳網站建置</a:t>
                      </a:r>
                      <a:r>
                        <a:rPr lang="zh-TW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」案，</a:t>
                      </a:r>
                      <a:r>
                        <a:rPr lang="zh-TW" altLang="en-US" sz="1600" kern="100" dirty="0" smtClean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刻正依網站功能規劃需求辦理採購招標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程序，網站開發期程約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個月，經費新臺幣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220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萬元，預劃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日完成網站建置作業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。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266700" indent="-266700" algn="just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50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年度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策略目標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（請條列簡要說明）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評核指標與目標值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如屬中、長程計畫請說明後續目標</a:t>
                      </a: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880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8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6894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600" kern="100" dirty="0"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年</a:t>
                      </a:r>
                      <a:endParaRPr lang="zh-TW" sz="14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為達本院卓越發展之目標，刻正辦理「數位院史廳網站建置」案，預於今</a:t>
                      </a:r>
                      <a:r>
                        <a:rPr lang="en-US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(107)</a:t>
                      </a:r>
                      <a:r>
                        <a:rPr lang="zh-TW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年底前完成招標文件審查及公告招標事宜，案內經費來源為</a:t>
                      </a:r>
                      <a:r>
                        <a:rPr lang="en-US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年資訊室軟體概算</a:t>
                      </a:r>
                      <a:r>
                        <a:rPr lang="en-US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220</a:t>
                      </a:r>
                      <a:r>
                        <a:rPr lang="zh-TW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萬，續依政府採購法辦理公開評選優勝廠商、議約及決標事宜並於</a:t>
                      </a:r>
                      <a:r>
                        <a:rPr lang="en-US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600" kern="100" dirty="0"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年完成本案建置。</a:t>
                      </a: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評核指標：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indent="-114935" algn="l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完成「數位院史廳網站建置」案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目標值：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j-ea"/>
                          <a:cs typeface="Times New Roman" panose="02020603050405020304" pitchFamily="18" charset="0"/>
                        </a:rPr>
                        <a:t>100%</a:t>
                      </a:r>
                      <a:endParaRPr lang="zh-TW" sz="12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355" indent="-114935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7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2267" marR="32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44020" y="282056"/>
            <a:ext cx="889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1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【公共事務室】</a:t>
            </a:r>
            <a:r>
              <a:rPr lang="en-US" altLang="zh-TW" sz="1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zh-TW" altLang="zh-TW" sz="1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年重要工作執行成效暨</a:t>
            </a:r>
            <a:r>
              <a:rPr lang="en-US" altLang="zh-TW" sz="1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108-109</a:t>
            </a:r>
            <a:r>
              <a:rPr lang="zh-TW" altLang="zh-TW" sz="1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年策略目標提報表</a:t>
            </a:r>
            <a:r>
              <a:rPr lang="zh-TW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zh-TW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TW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TW" altLang="zh-TW" sz="1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日共識營）</a:t>
            </a:r>
            <a:endParaRPr lang="zh-TW" altLang="zh-TW" sz="1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516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9999"/>
            </a:gs>
          </a:gsLst>
          <a:lin ang="5400000" scaled="1"/>
        </a:gradFill>
        <a:ln>
          <a:noFill/>
        </a:ln>
        <a:effectLst>
          <a:outerShdw dist="53882" dir="2700000" algn="ctr" rotWithShape="0">
            <a:schemeClr val="tx2"/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9999"/>
            </a:gs>
          </a:gsLst>
          <a:lin ang="5400000" scaled="1"/>
        </a:gradFill>
        <a:ln>
          <a:noFill/>
        </a:ln>
        <a:effectLst>
          <a:outerShdw dist="53882" dir="2700000" algn="ctr" rotWithShape="0">
            <a:schemeClr val="tx2"/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30984</TotalTime>
  <Words>333</Words>
  <Application>Microsoft Office PowerPoint</Application>
  <PresentationFormat>如螢幕大小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Times New Roman</vt:lpstr>
      <vt:lpstr>Verdana</vt:lpstr>
      <vt:lpstr>Wingdings</vt:lpstr>
      <vt:lpstr>Profile</vt:lpstr>
      <vt:lpstr>PowerPoint 簡報</vt:lpstr>
      <vt:lpstr>【公共事務室】107年重要工作執行成效暨108-109年策略目標提報表</vt:lpstr>
      <vt:lpstr>PowerPoint 簡報</vt:lpstr>
    </vt:vector>
  </TitlesOfParts>
  <Manager>台北榮民總醫院</Manager>
  <Company>Taipei Veterans General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行政院國軍退除役官兵輔導委員會 台北榮民總醫院 新制醫院評鑑暨教學醫院評鑑簡報</dc:title>
  <dc:creator>楊昭恂</dc:creator>
  <cp:lastModifiedBy>user</cp:lastModifiedBy>
  <cp:revision>1461</cp:revision>
  <cp:lastPrinted>2018-12-07T07:01:59Z</cp:lastPrinted>
  <dcterms:created xsi:type="dcterms:W3CDTF">2004-02-01T06:39:05Z</dcterms:created>
  <dcterms:modified xsi:type="dcterms:W3CDTF">2018-12-07T09:21:40Z</dcterms:modified>
</cp:coreProperties>
</file>