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3567" r:id="rId2"/>
    <p:sldId id="3568" r:id="rId3"/>
    <p:sldId id="3569" r:id="rId4"/>
    <p:sldId id="3624" r:id="rId5"/>
    <p:sldId id="3651" r:id="rId6"/>
    <p:sldId id="3600" r:id="rId7"/>
    <p:sldId id="3601" r:id="rId8"/>
    <p:sldId id="3602" r:id="rId9"/>
    <p:sldId id="3603" r:id="rId10"/>
    <p:sldId id="3604" r:id="rId11"/>
    <p:sldId id="3607" r:id="rId12"/>
    <p:sldId id="3606" r:id="rId13"/>
    <p:sldId id="3573" r:id="rId14"/>
    <p:sldId id="3574" r:id="rId15"/>
    <p:sldId id="3575" r:id="rId16"/>
    <p:sldId id="3609" r:id="rId17"/>
    <p:sldId id="3578" r:id="rId18"/>
    <p:sldId id="3629" r:id="rId19"/>
    <p:sldId id="3630" r:id="rId20"/>
    <p:sldId id="3583" r:id="rId21"/>
    <p:sldId id="3627" r:id="rId22"/>
    <p:sldId id="3628" r:id="rId23"/>
    <p:sldId id="3631" r:id="rId24"/>
    <p:sldId id="3632" r:id="rId25"/>
    <p:sldId id="3633" r:id="rId26"/>
    <p:sldId id="3634" r:id="rId27"/>
    <p:sldId id="3635" r:id="rId28"/>
    <p:sldId id="3636" r:id="rId29"/>
    <p:sldId id="3637" r:id="rId30"/>
    <p:sldId id="3639" r:id="rId31"/>
    <p:sldId id="3640" r:id="rId32"/>
    <p:sldId id="3641" r:id="rId33"/>
    <p:sldId id="3644" r:id="rId34"/>
    <p:sldId id="3645" r:id="rId35"/>
    <p:sldId id="3646" r:id="rId36"/>
    <p:sldId id="3647" r:id="rId37"/>
    <p:sldId id="3648" r:id="rId38"/>
    <p:sldId id="3649" r:id="rId39"/>
    <p:sldId id="3650" r:id="rId40"/>
  </p:sldIdLst>
  <p:sldSz cx="9144000" cy="6858000" type="screen4x3"/>
  <p:notesSz cx="6735763" cy="986948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09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FF3300"/>
    <a:srgbClr val="CC66FF"/>
    <a:srgbClr val="19061C"/>
    <a:srgbClr val="FF6600"/>
    <a:srgbClr val="221100"/>
    <a:srgbClr val="FFFFFF"/>
    <a:srgbClr val="FFCCFF"/>
    <a:srgbClr val="361B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4" autoAdjust="0"/>
    <p:restoredTop sz="95226" autoAdjust="0"/>
  </p:normalViewPr>
  <p:slideViewPr>
    <p:cSldViewPr snapToGrid="0"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-887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9564"/>
    </p:cViewPr>
  </p:sorterViewPr>
  <p:notesViewPr>
    <p:cSldViewPr snapToGrid="0">
      <p:cViewPr varScale="1">
        <p:scale>
          <a:sx n="47" d="100"/>
          <a:sy n="47" d="100"/>
        </p:scale>
        <p:origin x="-1986" y="-90"/>
      </p:cViewPr>
      <p:guideLst>
        <p:guide orient="horz" pos="3131"/>
        <p:guide orient="horz" pos="3109"/>
        <p:guide pos="2145"/>
        <p:guide pos="2122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/>
              <a:t>記者會場次</a:t>
            </a:r>
          </a:p>
        </c:rich>
      </c:tx>
      <c:layout>
        <c:manualLayout>
          <c:xMode val="edge"/>
          <c:yMode val="edge"/>
          <c:x val="0.33293498289911005"/>
          <c:y val="4.8438125046420394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工作表1!$B$1</c:f>
              <c:strCache>
                <c:ptCount val="1"/>
                <c:pt idx="0">
                  <c:v>場次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工作表1!$A$2:$A$6</c:f>
              <c:strCache>
                <c:ptCount val="5"/>
                <c:pt idx="0">
                  <c:v>105年</c:v>
                </c:pt>
                <c:pt idx="1">
                  <c:v>106年</c:v>
                </c:pt>
                <c:pt idx="2">
                  <c:v>107年</c:v>
                </c:pt>
                <c:pt idx="3">
                  <c:v>108年</c:v>
                </c:pt>
                <c:pt idx="4">
                  <c:v>109年第1季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26</c:v>
                </c:pt>
                <c:pt idx="1">
                  <c:v>24</c:v>
                </c:pt>
                <c:pt idx="2">
                  <c:v>32</c:v>
                </c:pt>
                <c:pt idx="3">
                  <c:v>24</c:v>
                </c:pt>
                <c:pt idx="4">
                  <c:v>1</c:v>
                </c:pt>
              </c:numCache>
            </c:numRef>
          </c:val>
        </c:ser>
        <c:dLbls>
          <c:showVal val="1"/>
        </c:dLbls>
        <c:gapWidth val="65"/>
        <c:axId val="127031168"/>
        <c:axId val="127032704"/>
      </c:barChart>
      <c:catAx>
        <c:axId val="1270311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7032704"/>
        <c:crosses val="autoZero"/>
        <c:auto val="1"/>
        <c:lblAlgn val="ctr"/>
        <c:lblOffset val="100"/>
      </c:catAx>
      <c:valAx>
        <c:axId val="1270327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2703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style val="3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出國報告案件</a:t>
            </a:r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c:rich>
      </c:tx>
      <c:layout>
        <c:manualLayout>
          <c:xMode val="edge"/>
          <c:yMode val="edge"/>
          <c:x val="0.33511890324572291"/>
          <c:y val="5.2009408866244472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rgbClr val="00B0F0">
                <a:alpha val="49000"/>
              </a:srgbClr>
            </a:solidFill>
            <a:ln w="9525" cap="flat" cmpd="sng" algn="ctr">
              <a:solidFill>
                <a:srgbClr val="FFFFFF"/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工作表1!$A$1:$A$5</c:f>
              <c:strCache>
                <c:ptCount val="5"/>
                <c:pt idx="0">
                  <c:v>105年</c:v>
                </c:pt>
                <c:pt idx="1">
                  <c:v>106年</c:v>
                </c:pt>
                <c:pt idx="2">
                  <c:v>107年</c:v>
                </c:pt>
                <c:pt idx="3">
                  <c:v>108年</c:v>
                </c:pt>
                <c:pt idx="4">
                  <c:v>109年第1季</c:v>
                </c:pt>
              </c:strCache>
            </c:strRef>
          </c:cat>
          <c:val>
            <c:numRef>
              <c:f>工作表1!$B$1:$B$5</c:f>
              <c:numCache>
                <c:formatCode>General</c:formatCode>
                <c:ptCount val="5"/>
                <c:pt idx="0">
                  <c:v>99</c:v>
                </c:pt>
                <c:pt idx="1">
                  <c:v>175</c:v>
                </c:pt>
                <c:pt idx="2">
                  <c:v>192</c:v>
                </c:pt>
                <c:pt idx="3">
                  <c:v>204</c:v>
                </c:pt>
                <c:pt idx="4">
                  <c:v>16</c:v>
                </c:pt>
              </c:numCache>
            </c:numRef>
          </c:val>
        </c:ser>
        <c:dLbls>
          <c:showVal val="1"/>
        </c:dLbls>
        <c:gapWidth val="100"/>
        <c:overlap val="-24"/>
        <c:axId val="87534592"/>
        <c:axId val="120156928"/>
      </c:barChart>
      <c:catAx>
        <c:axId val="875345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0156928"/>
        <c:crosses val="autoZero"/>
        <c:auto val="1"/>
        <c:lblAlgn val="ctr"/>
        <c:lblOffset val="100"/>
      </c:catAx>
      <c:valAx>
        <c:axId val="1201569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753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11E33-7C8B-459A-A49B-A640677C157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5144BB2-F1DC-4462-8423-1909CCD7DB57}">
      <dgm:prSet phldrT="[文字]" custT="1"/>
      <dgm:spPr>
        <a:solidFill>
          <a:srgbClr val="FFCCFF"/>
        </a:solidFill>
      </dgm:spPr>
      <dgm:t>
        <a:bodyPr/>
        <a:lstStyle/>
        <a:p>
          <a:r>
            <a:rPr lang="zh-TW" altLang="en-US" sz="1600" b="0" dirty="0" smtClean="0">
              <a:solidFill>
                <a:schemeClr val="accent2"/>
              </a:solidFill>
              <a:latin typeface="+mn-ea"/>
              <a:ea typeface="+mn-ea"/>
            </a:rPr>
            <a:t>發佈新聞稿</a:t>
          </a:r>
          <a:r>
            <a:rPr lang="en-US" altLang="zh-TW" sz="1600" b="0" dirty="0" smtClean="0">
              <a:solidFill>
                <a:schemeClr val="accent2"/>
              </a:solidFill>
              <a:latin typeface="+mn-ea"/>
              <a:ea typeface="+mn-ea"/>
            </a:rPr>
            <a:t>53</a:t>
          </a:r>
          <a:r>
            <a:rPr lang="zh-TW" altLang="en-US" sz="1600" b="0" dirty="0" smtClean="0">
              <a:solidFill>
                <a:schemeClr val="accent2"/>
              </a:solidFill>
              <a:latin typeface="+mn-ea"/>
              <a:ea typeface="+mn-ea"/>
            </a:rPr>
            <a:t>篇</a:t>
          </a:r>
          <a:endParaRPr lang="zh-TW" altLang="en-US" sz="1600" b="0" dirty="0">
            <a:solidFill>
              <a:schemeClr val="accent2"/>
            </a:solidFill>
            <a:latin typeface="+mn-ea"/>
            <a:ea typeface="+mn-ea"/>
          </a:endParaRPr>
        </a:p>
      </dgm:t>
    </dgm:pt>
    <dgm:pt modelId="{E2F9DB2F-F16F-48D3-A384-5BF3EB3609B2}" type="parTrans" cxnId="{CDE6E9BE-CFD9-4BC7-B2C3-AF2ACF7B787A}">
      <dgm:prSet/>
      <dgm:spPr/>
      <dgm:t>
        <a:bodyPr/>
        <a:lstStyle/>
        <a:p>
          <a:endParaRPr lang="zh-TW" altLang="en-US"/>
        </a:p>
      </dgm:t>
    </dgm:pt>
    <dgm:pt modelId="{63555F89-CDEC-4381-A85D-8B2F9223A2C1}" type="sibTrans" cxnId="{CDE6E9BE-CFD9-4BC7-B2C3-AF2ACF7B787A}">
      <dgm:prSet/>
      <dgm:spPr/>
      <dgm:t>
        <a:bodyPr/>
        <a:lstStyle/>
        <a:p>
          <a:endParaRPr lang="zh-TW" altLang="en-US"/>
        </a:p>
      </dgm:t>
    </dgm:pt>
    <dgm:pt modelId="{C30B0163-6DF0-4D91-A29C-AEE476E2FFEA}">
      <dgm:prSet custT="1"/>
      <dgm:spPr>
        <a:solidFill>
          <a:schemeClr val="bg2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安排採訪  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146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次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608C0DAD-A2CB-453D-876F-73D8139AE654}" type="parTrans" cxnId="{29C5F913-A02E-4DA0-BE6F-02056D172D70}">
      <dgm:prSet/>
      <dgm:spPr/>
      <dgm:t>
        <a:bodyPr/>
        <a:lstStyle/>
        <a:p>
          <a:endParaRPr lang="zh-TW" altLang="en-US"/>
        </a:p>
      </dgm:t>
    </dgm:pt>
    <dgm:pt modelId="{8BA6F7E3-A38A-4545-9C7D-B73E2C036067}" type="sibTrans" cxnId="{29C5F913-A02E-4DA0-BE6F-02056D172D70}">
      <dgm:prSet/>
      <dgm:spPr/>
      <dgm:t>
        <a:bodyPr/>
        <a:lstStyle/>
        <a:p>
          <a:endParaRPr lang="zh-TW" altLang="en-US"/>
        </a:p>
      </dgm:t>
    </dgm:pt>
    <dgm:pt modelId="{C0E3C9CC-0970-4E34-B3B3-D6A646C64D5D}">
      <dgm:prSet custT="1"/>
      <dgm:spPr>
        <a:solidFill>
          <a:schemeClr val="bg2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支援漢聲電台「長青樹」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64 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場次 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2A1BAAF6-C6C1-4BEE-98D4-CC656029EEE2}" type="parTrans" cxnId="{154EA38D-814F-4270-BD04-F7F0B0BE5D27}">
      <dgm:prSet/>
      <dgm:spPr/>
      <dgm:t>
        <a:bodyPr/>
        <a:lstStyle/>
        <a:p>
          <a:endParaRPr lang="zh-TW" altLang="en-US"/>
        </a:p>
      </dgm:t>
    </dgm:pt>
    <dgm:pt modelId="{585B84F3-97E7-4911-829F-88F4B36545BA}" type="sibTrans" cxnId="{154EA38D-814F-4270-BD04-F7F0B0BE5D27}">
      <dgm:prSet/>
      <dgm:spPr/>
      <dgm:t>
        <a:bodyPr/>
        <a:lstStyle/>
        <a:p>
          <a:endParaRPr lang="zh-TW" altLang="en-US"/>
        </a:p>
      </dgm:t>
    </dgm:pt>
    <dgm:pt modelId="{BBDF7311-4028-47F0-A113-C477A2739541}">
      <dgm:prSet custT="1"/>
      <dgm:spPr>
        <a:solidFill>
          <a:srgbClr val="FFCCFF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報章雜誌醫療保健文稿 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48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篇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4F23C80C-CAB8-445E-8B07-F46DA924B20D}" type="parTrans" cxnId="{9E466ED2-03C8-438B-8D09-B15730587760}">
      <dgm:prSet/>
      <dgm:spPr/>
      <dgm:t>
        <a:bodyPr/>
        <a:lstStyle/>
        <a:p>
          <a:endParaRPr lang="zh-TW" altLang="en-US"/>
        </a:p>
      </dgm:t>
    </dgm:pt>
    <dgm:pt modelId="{0FD1B233-FE5C-4321-9824-BBF58D5FC71A}" type="sibTrans" cxnId="{9E466ED2-03C8-438B-8D09-B15730587760}">
      <dgm:prSet/>
      <dgm:spPr/>
      <dgm:t>
        <a:bodyPr/>
        <a:lstStyle/>
        <a:p>
          <a:endParaRPr lang="zh-TW" altLang="en-US"/>
        </a:p>
      </dgm:t>
    </dgm:pt>
    <dgm:pt modelId="{0FBBB9DF-1629-4C47-910D-4192A9619B50}">
      <dgm:prSet custT="1"/>
      <dgm:spPr>
        <a:solidFill>
          <a:schemeClr val="bg2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院聞剪輯  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816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件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A5243E5E-8B8A-4ABE-82FC-414FFA3D3E88}" type="parTrans" cxnId="{56484308-9E84-4D01-9198-CA627DABA236}">
      <dgm:prSet/>
      <dgm:spPr/>
      <dgm:t>
        <a:bodyPr/>
        <a:lstStyle/>
        <a:p>
          <a:endParaRPr lang="zh-TW" altLang="en-US"/>
        </a:p>
      </dgm:t>
    </dgm:pt>
    <dgm:pt modelId="{B989F2B5-DD6F-4BA6-A701-814E1BD1E074}" type="sibTrans" cxnId="{56484308-9E84-4D01-9198-CA627DABA236}">
      <dgm:prSet/>
      <dgm:spPr/>
      <dgm:t>
        <a:bodyPr/>
        <a:lstStyle/>
        <a:p>
          <a:endParaRPr lang="zh-TW" altLang="en-US"/>
        </a:p>
      </dgm:t>
    </dgm:pt>
    <dgm:pt modelId="{8C392421-360F-4F83-AD66-2C6795638C0E}">
      <dgm:prSet custT="1"/>
      <dgm:spPr>
        <a:solidFill>
          <a:srgbClr val="FFCCFF"/>
        </a:solidFill>
      </dgm:spPr>
      <dgm:t>
        <a:bodyPr/>
        <a:lstStyle/>
        <a:p>
          <a:r>
            <a:rPr lang="zh-TW" altLang="en-US" sz="1800" b="0" dirty="0" smtClean="0">
              <a:solidFill>
                <a:srgbClr val="FF0000"/>
              </a:solidFill>
            </a:rPr>
            <a:t>輿情處理</a:t>
          </a:r>
          <a:r>
            <a:rPr lang="en-US" altLang="zh-TW" sz="1800" b="0" dirty="0" smtClean="0">
              <a:solidFill>
                <a:srgbClr val="FF0000"/>
              </a:solidFill>
            </a:rPr>
            <a:t>6</a:t>
          </a:r>
          <a:r>
            <a:rPr lang="en-US" altLang="en-US" sz="1800" b="0" dirty="0" smtClean="0">
              <a:solidFill>
                <a:srgbClr val="FF0000"/>
              </a:solidFill>
            </a:rPr>
            <a:t> </a:t>
          </a:r>
          <a:r>
            <a:rPr lang="zh-TW" altLang="en-US" sz="1800" b="0" dirty="0" smtClean="0">
              <a:solidFill>
                <a:srgbClr val="FF0000"/>
              </a:solidFill>
            </a:rPr>
            <a:t>件</a:t>
          </a:r>
          <a:endParaRPr lang="zh-TW" altLang="en-US" sz="1800" b="0" dirty="0">
            <a:solidFill>
              <a:srgbClr val="FF0000"/>
            </a:solidFill>
          </a:endParaRPr>
        </a:p>
      </dgm:t>
    </dgm:pt>
    <dgm:pt modelId="{58F2D11D-5799-48A0-A738-E35672D9CCDA}" type="sibTrans" cxnId="{8594614E-635F-4C07-83B8-BB402B444490}">
      <dgm:prSet/>
      <dgm:spPr/>
      <dgm:t>
        <a:bodyPr/>
        <a:lstStyle/>
        <a:p>
          <a:endParaRPr lang="zh-TW" altLang="en-US"/>
        </a:p>
      </dgm:t>
    </dgm:pt>
    <dgm:pt modelId="{927A2BB1-9F91-42E8-8C6F-B5AC96910CEC}" type="parTrans" cxnId="{8594614E-635F-4C07-83B8-BB402B444490}">
      <dgm:prSet/>
      <dgm:spPr/>
      <dgm:t>
        <a:bodyPr/>
        <a:lstStyle/>
        <a:p>
          <a:endParaRPr lang="zh-TW" altLang="en-US"/>
        </a:p>
      </dgm:t>
    </dgm:pt>
    <dgm:pt modelId="{75A9C624-CA37-4067-A2E1-1E449226F5B2}" type="pres">
      <dgm:prSet presAssocID="{49E11E33-7C8B-459A-A49B-A640677C1576}" presName="compositeShape" presStyleCnt="0">
        <dgm:presLayoutVars>
          <dgm:chMax val="7"/>
          <dgm:dir/>
          <dgm:resizeHandles val="exact"/>
        </dgm:presLayoutVars>
      </dgm:prSet>
      <dgm:spPr/>
    </dgm:pt>
    <dgm:pt modelId="{98666706-B94D-40B5-A34E-D9560BB110F2}" type="pres">
      <dgm:prSet presAssocID="{49E11E33-7C8B-459A-A49B-A640677C1576}" presName="wedge1" presStyleLbl="node1" presStyleIdx="0" presStyleCnt="6"/>
      <dgm:spPr/>
      <dgm:t>
        <a:bodyPr/>
        <a:lstStyle/>
        <a:p>
          <a:endParaRPr lang="zh-TW" altLang="en-US"/>
        </a:p>
      </dgm:t>
    </dgm:pt>
    <dgm:pt modelId="{8492588B-DE48-45D3-B2CA-AA0D3D0798A2}" type="pres">
      <dgm:prSet presAssocID="{49E11E33-7C8B-459A-A49B-A640677C1576}" presName="dummy1a" presStyleCnt="0"/>
      <dgm:spPr/>
    </dgm:pt>
    <dgm:pt modelId="{DFEA0417-CC7A-485C-AE27-A91579B4A732}" type="pres">
      <dgm:prSet presAssocID="{49E11E33-7C8B-459A-A49B-A640677C1576}" presName="dummy1b" presStyleCnt="0"/>
      <dgm:spPr/>
    </dgm:pt>
    <dgm:pt modelId="{B7192FFC-DA13-495E-9556-0962D5EE1D0F}" type="pres">
      <dgm:prSet presAssocID="{49E11E33-7C8B-459A-A49B-A640677C157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7F47C7-575D-48BD-921E-B12F34D78EAB}" type="pres">
      <dgm:prSet presAssocID="{49E11E33-7C8B-459A-A49B-A640677C1576}" presName="wedge2" presStyleLbl="node1" presStyleIdx="1" presStyleCnt="6"/>
      <dgm:spPr/>
      <dgm:t>
        <a:bodyPr/>
        <a:lstStyle/>
        <a:p>
          <a:endParaRPr lang="zh-TW" altLang="en-US"/>
        </a:p>
      </dgm:t>
    </dgm:pt>
    <dgm:pt modelId="{98BA62E9-4822-46B7-83FE-50212C60D694}" type="pres">
      <dgm:prSet presAssocID="{49E11E33-7C8B-459A-A49B-A640677C1576}" presName="dummy2a" presStyleCnt="0"/>
      <dgm:spPr/>
    </dgm:pt>
    <dgm:pt modelId="{6FC965FA-440D-4A2E-A045-C001F5183A0E}" type="pres">
      <dgm:prSet presAssocID="{49E11E33-7C8B-459A-A49B-A640677C1576}" presName="dummy2b" presStyleCnt="0"/>
      <dgm:spPr/>
    </dgm:pt>
    <dgm:pt modelId="{A4FB6533-8E77-4D79-B1C9-C1681BA7D94C}" type="pres">
      <dgm:prSet presAssocID="{49E11E33-7C8B-459A-A49B-A640677C157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64697B-92D0-4779-938E-E29C0AAF263B}" type="pres">
      <dgm:prSet presAssocID="{49E11E33-7C8B-459A-A49B-A640677C1576}" presName="wedge3" presStyleLbl="node1" presStyleIdx="2" presStyleCnt="6" custScaleX="107497" custScaleY="95878"/>
      <dgm:spPr/>
      <dgm:t>
        <a:bodyPr/>
        <a:lstStyle/>
        <a:p>
          <a:endParaRPr lang="zh-TW" altLang="en-US"/>
        </a:p>
      </dgm:t>
    </dgm:pt>
    <dgm:pt modelId="{A7ACBFC3-574B-4073-A91E-AFC99B50265F}" type="pres">
      <dgm:prSet presAssocID="{49E11E33-7C8B-459A-A49B-A640677C1576}" presName="dummy3a" presStyleCnt="0"/>
      <dgm:spPr/>
    </dgm:pt>
    <dgm:pt modelId="{4F623943-467A-448E-9B36-B07FC044DE8D}" type="pres">
      <dgm:prSet presAssocID="{49E11E33-7C8B-459A-A49B-A640677C1576}" presName="dummy3b" presStyleCnt="0"/>
      <dgm:spPr/>
    </dgm:pt>
    <dgm:pt modelId="{C9D25D27-179A-495D-8E8F-F14DAED4B779}" type="pres">
      <dgm:prSet presAssocID="{49E11E33-7C8B-459A-A49B-A640677C157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F954F2-6233-4108-9E3D-794E3AA6B714}" type="pres">
      <dgm:prSet presAssocID="{49E11E33-7C8B-459A-A49B-A640677C1576}" presName="wedge4" presStyleLbl="node1" presStyleIdx="3" presStyleCnt="6"/>
      <dgm:spPr/>
      <dgm:t>
        <a:bodyPr/>
        <a:lstStyle/>
        <a:p>
          <a:endParaRPr lang="zh-TW" altLang="en-US"/>
        </a:p>
      </dgm:t>
    </dgm:pt>
    <dgm:pt modelId="{98F4CAFB-FF28-4845-BDB3-5F86B7E5E0B2}" type="pres">
      <dgm:prSet presAssocID="{49E11E33-7C8B-459A-A49B-A640677C1576}" presName="dummy4a" presStyleCnt="0"/>
      <dgm:spPr/>
    </dgm:pt>
    <dgm:pt modelId="{7B612634-FC6B-46A0-A344-CCB9924D85D6}" type="pres">
      <dgm:prSet presAssocID="{49E11E33-7C8B-459A-A49B-A640677C1576}" presName="dummy4b" presStyleCnt="0"/>
      <dgm:spPr/>
    </dgm:pt>
    <dgm:pt modelId="{EBD25611-06AE-471C-BC3A-7BD60DC1F88F}" type="pres">
      <dgm:prSet presAssocID="{49E11E33-7C8B-459A-A49B-A640677C157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B07892-8224-4743-973A-953AC11146A2}" type="pres">
      <dgm:prSet presAssocID="{49E11E33-7C8B-459A-A49B-A640677C1576}" presName="wedge5" presStyleLbl="node1" presStyleIdx="4" presStyleCnt="6"/>
      <dgm:spPr/>
      <dgm:t>
        <a:bodyPr/>
        <a:lstStyle/>
        <a:p>
          <a:endParaRPr lang="zh-TW" altLang="en-US"/>
        </a:p>
      </dgm:t>
    </dgm:pt>
    <dgm:pt modelId="{057A1529-415A-4086-AC57-1A81B27EC2A9}" type="pres">
      <dgm:prSet presAssocID="{49E11E33-7C8B-459A-A49B-A640677C1576}" presName="dummy5a" presStyleCnt="0"/>
      <dgm:spPr/>
    </dgm:pt>
    <dgm:pt modelId="{DF4C57DD-D392-435D-95BC-F6E26C70C0AD}" type="pres">
      <dgm:prSet presAssocID="{49E11E33-7C8B-459A-A49B-A640677C1576}" presName="dummy5b" presStyleCnt="0"/>
      <dgm:spPr/>
    </dgm:pt>
    <dgm:pt modelId="{8CF2E610-B4A8-48F4-8BC5-41BBD0173097}" type="pres">
      <dgm:prSet presAssocID="{49E11E33-7C8B-459A-A49B-A640677C157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F9D466-B3A2-439F-9DD9-EC72387F6CDB}" type="pres">
      <dgm:prSet presAssocID="{49E11E33-7C8B-459A-A49B-A640677C1576}" presName="wedge6" presStyleLbl="node1" presStyleIdx="5" presStyleCnt="6"/>
      <dgm:spPr/>
      <dgm:t>
        <a:bodyPr/>
        <a:lstStyle/>
        <a:p>
          <a:endParaRPr lang="zh-TW" altLang="en-US"/>
        </a:p>
      </dgm:t>
    </dgm:pt>
    <dgm:pt modelId="{B18B3AE8-97A7-4987-949C-4EF9E352D364}" type="pres">
      <dgm:prSet presAssocID="{49E11E33-7C8B-459A-A49B-A640677C1576}" presName="dummy6a" presStyleCnt="0"/>
      <dgm:spPr/>
    </dgm:pt>
    <dgm:pt modelId="{4C900F5E-ABF9-4DC9-A7CE-54B45654D3ED}" type="pres">
      <dgm:prSet presAssocID="{49E11E33-7C8B-459A-A49B-A640677C1576}" presName="dummy6b" presStyleCnt="0"/>
      <dgm:spPr/>
    </dgm:pt>
    <dgm:pt modelId="{2CE10CDD-3A17-4EEA-AF86-3F5EF2D0C8BA}" type="pres">
      <dgm:prSet presAssocID="{49E11E33-7C8B-459A-A49B-A640677C157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800EE6-5162-4DED-9657-D0CD787EFF62}" type="pres">
      <dgm:prSet presAssocID="{63555F89-CDEC-4381-A85D-8B2F9223A2C1}" presName="arrowWedge1" presStyleLbl="fgSibTrans2D1" presStyleIdx="0" presStyleCnt="6"/>
      <dgm:spPr>
        <a:solidFill>
          <a:srgbClr val="FFFF00"/>
        </a:solidFill>
      </dgm:spPr>
    </dgm:pt>
    <dgm:pt modelId="{2EFC2303-CD4C-4C29-A818-440101702D9E}" type="pres">
      <dgm:prSet presAssocID="{8BA6F7E3-A38A-4545-9C7D-B73E2C036067}" presName="arrowWedge2" presStyleLbl="fgSibTrans2D1" presStyleIdx="1" presStyleCnt="6"/>
      <dgm:spPr>
        <a:solidFill>
          <a:srgbClr val="B8F828"/>
        </a:solidFill>
      </dgm:spPr>
    </dgm:pt>
    <dgm:pt modelId="{917B2431-0C72-4CD6-ACAB-F5853616DDC9}" type="pres">
      <dgm:prSet presAssocID="{58F2D11D-5799-48A0-A738-E35672D9CCDA}" presName="arrowWedge3" presStyleLbl="fgSibTrans2D1" presStyleIdx="2" presStyleCnt="6"/>
      <dgm:spPr>
        <a:solidFill>
          <a:srgbClr val="92D050"/>
        </a:solidFill>
      </dgm:spPr>
    </dgm:pt>
    <dgm:pt modelId="{ECD9F0AD-9364-4645-AC7C-7AED7209E69F}" type="pres">
      <dgm:prSet presAssocID="{585B84F3-97E7-4911-829F-88F4B36545BA}" presName="arrowWedge4" presStyleLbl="fgSibTrans2D1" presStyleIdx="3" presStyleCnt="6"/>
      <dgm:spPr>
        <a:solidFill>
          <a:srgbClr val="008A3E"/>
        </a:solidFill>
      </dgm:spPr>
    </dgm:pt>
    <dgm:pt modelId="{3FE4A095-B5BE-4FEE-ACE7-42306AA1D921}" type="pres">
      <dgm:prSet presAssocID="{0FD1B233-FE5C-4321-9824-BBF58D5FC71A}" presName="arrowWedge5" presStyleLbl="fgSibTrans2D1" presStyleIdx="4" presStyleCnt="6"/>
      <dgm:spPr>
        <a:solidFill>
          <a:srgbClr val="0000FF"/>
        </a:solidFill>
      </dgm:spPr>
    </dgm:pt>
    <dgm:pt modelId="{720FDDA0-7497-498D-8A2D-51ED617D6049}" type="pres">
      <dgm:prSet presAssocID="{B989F2B5-DD6F-4BA6-A701-814E1BD1E074}" presName="arrowWedge6" presStyleLbl="fgSibTrans2D1" presStyleIdx="5" presStyleCnt="6"/>
      <dgm:spPr>
        <a:solidFill>
          <a:srgbClr val="7030A0"/>
        </a:solidFill>
      </dgm:spPr>
    </dgm:pt>
  </dgm:ptLst>
  <dgm:cxnLst>
    <dgm:cxn modelId="{56484308-9E84-4D01-9198-CA627DABA236}" srcId="{49E11E33-7C8B-459A-A49B-A640677C1576}" destId="{0FBBB9DF-1629-4C47-910D-4192A9619B50}" srcOrd="5" destOrd="0" parTransId="{A5243E5E-8B8A-4ABE-82FC-414FFA3D3E88}" sibTransId="{B989F2B5-DD6F-4BA6-A701-814E1BD1E074}"/>
    <dgm:cxn modelId="{9C7B0AF8-E7A5-4703-9112-CDD8952D05AF}" type="presOf" srcId="{C30B0163-6DF0-4D91-A29C-AEE476E2FFEA}" destId="{067F47C7-575D-48BD-921E-B12F34D78EAB}" srcOrd="0" destOrd="0" presId="urn:microsoft.com/office/officeart/2005/8/layout/cycle8"/>
    <dgm:cxn modelId="{417CF180-3008-4015-AE79-B9D19D4340A9}" type="presOf" srcId="{B5144BB2-F1DC-4462-8423-1909CCD7DB57}" destId="{98666706-B94D-40B5-A34E-D9560BB110F2}" srcOrd="0" destOrd="0" presId="urn:microsoft.com/office/officeart/2005/8/layout/cycle8"/>
    <dgm:cxn modelId="{AF1C11DB-DBE8-41CC-944D-F00094D52995}" type="presOf" srcId="{8C392421-360F-4F83-AD66-2C6795638C0E}" destId="{C9D25D27-179A-495D-8E8F-F14DAED4B779}" srcOrd="1" destOrd="0" presId="urn:microsoft.com/office/officeart/2005/8/layout/cycle8"/>
    <dgm:cxn modelId="{63ED5D7C-4221-44E6-B9DF-0BDE2C743460}" type="presOf" srcId="{C0E3C9CC-0970-4E34-B3B3-D6A646C64D5D}" destId="{E1F954F2-6233-4108-9E3D-794E3AA6B714}" srcOrd="0" destOrd="0" presId="urn:microsoft.com/office/officeart/2005/8/layout/cycle8"/>
    <dgm:cxn modelId="{CDE6E9BE-CFD9-4BC7-B2C3-AF2ACF7B787A}" srcId="{49E11E33-7C8B-459A-A49B-A640677C1576}" destId="{B5144BB2-F1DC-4462-8423-1909CCD7DB57}" srcOrd="0" destOrd="0" parTransId="{E2F9DB2F-F16F-48D3-A384-5BF3EB3609B2}" sibTransId="{63555F89-CDEC-4381-A85D-8B2F9223A2C1}"/>
    <dgm:cxn modelId="{9E466ED2-03C8-438B-8D09-B15730587760}" srcId="{49E11E33-7C8B-459A-A49B-A640677C1576}" destId="{BBDF7311-4028-47F0-A113-C477A2739541}" srcOrd="4" destOrd="0" parTransId="{4F23C80C-CAB8-445E-8B07-F46DA924B20D}" sibTransId="{0FD1B233-FE5C-4321-9824-BBF58D5FC71A}"/>
    <dgm:cxn modelId="{F858E781-ECEA-4359-887E-AE56FE2ED91D}" type="presOf" srcId="{0FBBB9DF-1629-4C47-910D-4192A9619B50}" destId="{51F9D466-B3A2-439F-9DD9-EC72387F6CDB}" srcOrd="0" destOrd="0" presId="urn:microsoft.com/office/officeart/2005/8/layout/cycle8"/>
    <dgm:cxn modelId="{C66CA38C-DFF5-4935-A2B0-4ED50038FCFD}" type="presOf" srcId="{BBDF7311-4028-47F0-A113-C477A2739541}" destId="{8CF2E610-B4A8-48F4-8BC5-41BBD0173097}" srcOrd="1" destOrd="0" presId="urn:microsoft.com/office/officeart/2005/8/layout/cycle8"/>
    <dgm:cxn modelId="{D4AD48C0-03E4-4F79-B383-01127092FECC}" type="presOf" srcId="{0FBBB9DF-1629-4C47-910D-4192A9619B50}" destId="{2CE10CDD-3A17-4EEA-AF86-3F5EF2D0C8BA}" srcOrd="1" destOrd="0" presId="urn:microsoft.com/office/officeart/2005/8/layout/cycle8"/>
    <dgm:cxn modelId="{C8011708-32F3-4B9F-A849-7640EE2B0C2E}" type="presOf" srcId="{8C392421-360F-4F83-AD66-2C6795638C0E}" destId="{FC64697B-92D0-4779-938E-E29C0AAF263B}" srcOrd="0" destOrd="0" presId="urn:microsoft.com/office/officeart/2005/8/layout/cycle8"/>
    <dgm:cxn modelId="{8594614E-635F-4C07-83B8-BB402B444490}" srcId="{49E11E33-7C8B-459A-A49B-A640677C1576}" destId="{8C392421-360F-4F83-AD66-2C6795638C0E}" srcOrd="2" destOrd="0" parTransId="{927A2BB1-9F91-42E8-8C6F-B5AC96910CEC}" sibTransId="{58F2D11D-5799-48A0-A738-E35672D9CCDA}"/>
    <dgm:cxn modelId="{58F3CE7B-D4B6-4B03-B876-6C7DF92E9B21}" type="presOf" srcId="{BBDF7311-4028-47F0-A113-C477A2739541}" destId="{A1B07892-8224-4743-973A-953AC11146A2}" srcOrd="0" destOrd="0" presId="urn:microsoft.com/office/officeart/2005/8/layout/cycle8"/>
    <dgm:cxn modelId="{29C5F913-A02E-4DA0-BE6F-02056D172D70}" srcId="{49E11E33-7C8B-459A-A49B-A640677C1576}" destId="{C30B0163-6DF0-4D91-A29C-AEE476E2FFEA}" srcOrd="1" destOrd="0" parTransId="{608C0DAD-A2CB-453D-876F-73D8139AE654}" sibTransId="{8BA6F7E3-A38A-4545-9C7D-B73E2C036067}"/>
    <dgm:cxn modelId="{36F8F50E-BB38-479D-9D3B-2D42D95F901C}" type="presOf" srcId="{C0E3C9CC-0970-4E34-B3B3-D6A646C64D5D}" destId="{EBD25611-06AE-471C-BC3A-7BD60DC1F88F}" srcOrd="1" destOrd="0" presId="urn:microsoft.com/office/officeart/2005/8/layout/cycle8"/>
    <dgm:cxn modelId="{BB6470A6-36D4-4814-8B41-6F8557F57115}" type="presOf" srcId="{B5144BB2-F1DC-4462-8423-1909CCD7DB57}" destId="{B7192FFC-DA13-495E-9556-0962D5EE1D0F}" srcOrd="1" destOrd="0" presId="urn:microsoft.com/office/officeart/2005/8/layout/cycle8"/>
    <dgm:cxn modelId="{7E5A8A7C-BDB4-499C-86DF-11081E4F6BB2}" type="presOf" srcId="{C30B0163-6DF0-4D91-A29C-AEE476E2FFEA}" destId="{A4FB6533-8E77-4D79-B1C9-C1681BA7D94C}" srcOrd="1" destOrd="0" presId="urn:microsoft.com/office/officeart/2005/8/layout/cycle8"/>
    <dgm:cxn modelId="{154EA38D-814F-4270-BD04-F7F0B0BE5D27}" srcId="{49E11E33-7C8B-459A-A49B-A640677C1576}" destId="{C0E3C9CC-0970-4E34-B3B3-D6A646C64D5D}" srcOrd="3" destOrd="0" parTransId="{2A1BAAF6-C6C1-4BEE-98D4-CC656029EEE2}" sibTransId="{585B84F3-97E7-4911-829F-88F4B36545BA}"/>
    <dgm:cxn modelId="{D785FB60-CC5C-47F5-A968-D6F9592AC4B3}" type="presOf" srcId="{49E11E33-7C8B-459A-A49B-A640677C1576}" destId="{75A9C624-CA37-4067-A2E1-1E449226F5B2}" srcOrd="0" destOrd="0" presId="urn:microsoft.com/office/officeart/2005/8/layout/cycle8"/>
    <dgm:cxn modelId="{5F1EE0B4-A664-47EC-B85B-C3CB4CCA4A89}" type="presParOf" srcId="{75A9C624-CA37-4067-A2E1-1E449226F5B2}" destId="{98666706-B94D-40B5-A34E-D9560BB110F2}" srcOrd="0" destOrd="0" presId="urn:microsoft.com/office/officeart/2005/8/layout/cycle8"/>
    <dgm:cxn modelId="{B45EF29E-50FE-499A-A1F0-D2FFE68B9CF6}" type="presParOf" srcId="{75A9C624-CA37-4067-A2E1-1E449226F5B2}" destId="{8492588B-DE48-45D3-B2CA-AA0D3D0798A2}" srcOrd="1" destOrd="0" presId="urn:microsoft.com/office/officeart/2005/8/layout/cycle8"/>
    <dgm:cxn modelId="{F15AA994-785C-46E8-B548-2B3A1E8904E3}" type="presParOf" srcId="{75A9C624-CA37-4067-A2E1-1E449226F5B2}" destId="{DFEA0417-CC7A-485C-AE27-A91579B4A732}" srcOrd="2" destOrd="0" presId="urn:microsoft.com/office/officeart/2005/8/layout/cycle8"/>
    <dgm:cxn modelId="{35E133E0-0E26-4EB2-8DB8-013C78ADB464}" type="presParOf" srcId="{75A9C624-CA37-4067-A2E1-1E449226F5B2}" destId="{B7192FFC-DA13-495E-9556-0962D5EE1D0F}" srcOrd="3" destOrd="0" presId="urn:microsoft.com/office/officeart/2005/8/layout/cycle8"/>
    <dgm:cxn modelId="{46E1DC0E-892A-4216-8D25-B2F063FA459F}" type="presParOf" srcId="{75A9C624-CA37-4067-A2E1-1E449226F5B2}" destId="{067F47C7-575D-48BD-921E-B12F34D78EAB}" srcOrd="4" destOrd="0" presId="urn:microsoft.com/office/officeart/2005/8/layout/cycle8"/>
    <dgm:cxn modelId="{80F12E86-2C39-4EF4-BE5A-C8C03691D13E}" type="presParOf" srcId="{75A9C624-CA37-4067-A2E1-1E449226F5B2}" destId="{98BA62E9-4822-46B7-83FE-50212C60D694}" srcOrd="5" destOrd="0" presId="urn:microsoft.com/office/officeart/2005/8/layout/cycle8"/>
    <dgm:cxn modelId="{B150E1D6-9FFB-489B-8596-4C4A422496E1}" type="presParOf" srcId="{75A9C624-CA37-4067-A2E1-1E449226F5B2}" destId="{6FC965FA-440D-4A2E-A045-C001F5183A0E}" srcOrd="6" destOrd="0" presId="urn:microsoft.com/office/officeart/2005/8/layout/cycle8"/>
    <dgm:cxn modelId="{B2A21F12-C354-4F3B-B037-5CEE86F35182}" type="presParOf" srcId="{75A9C624-CA37-4067-A2E1-1E449226F5B2}" destId="{A4FB6533-8E77-4D79-B1C9-C1681BA7D94C}" srcOrd="7" destOrd="0" presId="urn:microsoft.com/office/officeart/2005/8/layout/cycle8"/>
    <dgm:cxn modelId="{FD138632-A5B0-4C1F-98C2-8F237FE2E1BC}" type="presParOf" srcId="{75A9C624-CA37-4067-A2E1-1E449226F5B2}" destId="{FC64697B-92D0-4779-938E-E29C0AAF263B}" srcOrd="8" destOrd="0" presId="urn:microsoft.com/office/officeart/2005/8/layout/cycle8"/>
    <dgm:cxn modelId="{7835E4D9-B75C-4984-906A-159F56B0018C}" type="presParOf" srcId="{75A9C624-CA37-4067-A2E1-1E449226F5B2}" destId="{A7ACBFC3-574B-4073-A91E-AFC99B50265F}" srcOrd="9" destOrd="0" presId="urn:microsoft.com/office/officeart/2005/8/layout/cycle8"/>
    <dgm:cxn modelId="{7D2BB4CA-516A-469D-80E1-D31696A5F19E}" type="presParOf" srcId="{75A9C624-CA37-4067-A2E1-1E449226F5B2}" destId="{4F623943-467A-448E-9B36-B07FC044DE8D}" srcOrd="10" destOrd="0" presId="urn:microsoft.com/office/officeart/2005/8/layout/cycle8"/>
    <dgm:cxn modelId="{BB185691-ED43-4CBD-95DC-A392CCCD2FED}" type="presParOf" srcId="{75A9C624-CA37-4067-A2E1-1E449226F5B2}" destId="{C9D25D27-179A-495D-8E8F-F14DAED4B779}" srcOrd="11" destOrd="0" presId="urn:microsoft.com/office/officeart/2005/8/layout/cycle8"/>
    <dgm:cxn modelId="{2C743D73-09C9-4778-8ABA-38EBF6ADB936}" type="presParOf" srcId="{75A9C624-CA37-4067-A2E1-1E449226F5B2}" destId="{E1F954F2-6233-4108-9E3D-794E3AA6B714}" srcOrd="12" destOrd="0" presId="urn:microsoft.com/office/officeart/2005/8/layout/cycle8"/>
    <dgm:cxn modelId="{0DC02250-CFCB-4FB0-B65D-748750E2F4F7}" type="presParOf" srcId="{75A9C624-CA37-4067-A2E1-1E449226F5B2}" destId="{98F4CAFB-FF28-4845-BDB3-5F86B7E5E0B2}" srcOrd="13" destOrd="0" presId="urn:microsoft.com/office/officeart/2005/8/layout/cycle8"/>
    <dgm:cxn modelId="{0D1D9230-0331-4E8B-810A-F94066392F17}" type="presParOf" srcId="{75A9C624-CA37-4067-A2E1-1E449226F5B2}" destId="{7B612634-FC6B-46A0-A344-CCB9924D85D6}" srcOrd="14" destOrd="0" presId="urn:microsoft.com/office/officeart/2005/8/layout/cycle8"/>
    <dgm:cxn modelId="{B097D97A-D232-4072-8EEE-2F0094E70AB3}" type="presParOf" srcId="{75A9C624-CA37-4067-A2E1-1E449226F5B2}" destId="{EBD25611-06AE-471C-BC3A-7BD60DC1F88F}" srcOrd="15" destOrd="0" presId="urn:microsoft.com/office/officeart/2005/8/layout/cycle8"/>
    <dgm:cxn modelId="{97BE1B4C-6971-4694-9B6A-3892286D9C50}" type="presParOf" srcId="{75A9C624-CA37-4067-A2E1-1E449226F5B2}" destId="{A1B07892-8224-4743-973A-953AC11146A2}" srcOrd="16" destOrd="0" presId="urn:microsoft.com/office/officeart/2005/8/layout/cycle8"/>
    <dgm:cxn modelId="{ED2BB96B-3285-46A7-9586-EB3E0B2127FD}" type="presParOf" srcId="{75A9C624-CA37-4067-A2E1-1E449226F5B2}" destId="{057A1529-415A-4086-AC57-1A81B27EC2A9}" srcOrd="17" destOrd="0" presId="urn:microsoft.com/office/officeart/2005/8/layout/cycle8"/>
    <dgm:cxn modelId="{79596363-D23A-4577-9655-3EF5404F84B5}" type="presParOf" srcId="{75A9C624-CA37-4067-A2E1-1E449226F5B2}" destId="{DF4C57DD-D392-435D-95BC-F6E26C70C0AD}" srcOrd="18" destOrd="0" presId="urn:microsoft.com/office/officeart/2005/8/layout/cycle8"/>
    <dgm:cxn modelId="{C38A8A34-EEA7-4E21-BCDE-7E8439D35993}" type="presParOf" srcId="{75A9C624-CA37-4067-A2E1-1E449226F5B2}" destId="{8CF2E610-B4A8-48F4-8BC5-41BBD0173097}" srcOrd="19" destOrd="0" presId="urn:microsoft.com/office/officeart/2005/8/layout/cycle8"/>
    <dgm:cxn modelId="{2EB0CE31-3BCB-435F-AB7F-8EDA873C21AB}" type="presParOf" srcId="{75A9C624-CA37-4067-A2E1-1E449226F5B2}" destId="{51F9D466-B3A2-439F-9DD9-EC72387F6CDB}" srcOrd="20" destOrd="0" presId="urn:microsoft.com/office/officeart/2005/8/layout/cycle8"/>
    <dgm:cxn modelId="{AC7293E4-4B9B-49AD-8AEF-3F19EDC9046A}" type="presParOf" srcId="{75A9C624-CA37-4067-A2E1-1E449226F5B2}" destId="{B18B3AE8-97A7-4987-949C-4EF9E352D364}" srcOrd="21" destOrd="0" presId="urn:microsoft.com/office/officeart/2005/8/layout/cycle8"/>
    <dgm:cxn modelId="{2F89CEBD-D487-413A-BFFF-DF7FBA9AEA70}" type="presParOf" srcId="{75A9C624-CA37-4067-A2E1-1E449226F5B2}" destId="{4C900F5E-ABF9-4DC9-A7CE-54B45654D3ED}" srcOrd="22" destOrd="0" presId="urn:microsoft.com/office/officeart/2005/8/layout/cycle8"/>
    <dgm:cxn modelId="{7A1ED207-2844-474F-801F-A2ABCA4DC60E}" type="presParOf" srcId="{75A9C624-CA37-4067-A2E1-1E449226F5B2}" destId="{2CE10CDD-3A17-4EEA-AF86-3F5EF2D0C8BA}" srcOrd="23" destOrd="0" presId="urn:microsoft.com/office/officeart/2005/8/layout/cycle8"/>
    <dgm:cxn modelId="{D2366FD0-F320-45A7-A8A3-6ED9E693A38C}" type="presParOf" srcId="{75A9C624-CA37-4067-A2E1-1E449226F5B2}" destId="{9F800EE6-5162-4DED-9657-D0CD787EFF62}" srcOrd="24" destOrd="0" presId="urn:microsoft.com/office/officeart/2005/8/layout/cycle8"/>
    <dgm:cxn modelId="{3D2115EE-E185-4FFC-B471-51728374DC26}" type="presParOf" srcId="{75A9C624-CA37-4067-A2E1-1E449226F5B2}" destId="{2EFC2303-CD4C-4C29-A818-440101702D9E}" srcOrd="25" destOrd="0" presId="urn:microsoft.com/office/officeart/2005/8/layout/cycle8"/>
    <dgm:cxn modelId="{D4C4D0C5-F3B2-475A-83F1-1EA937E53C87}" type="presParOf" srcId="{75A9C624-CA37-4067-A2E1-1E449226F5B2}" destId="{917B2431-0C72-4CD6-ACAB-F5853616DDC9}" srcOrd="26" destOrd="0" presId="urn:microsoft.com/office/officeart/2005/8/layout/cycle8"/>
    <dgm:cxn modelId="{8674083D-BC79-4182-B909-6AF40C7DC075}" type="presParOf" srcId="{75A9C624-CA37-4067-A2E1-1E449226F5B2}" destId="{ECD9F0AD-9364-4645-AC7C-7AED7209E69F}" srcOrd="27" destOrd="0" presId="urn:microsoft.com/office/officeart/2005/8/layout/cycle8"/>
    <dgm:cxn modelId="{C632374C-AE4F-40AF-903F-636FECE76A06}" type="presParOf" srcId="{75A9C624-CA37-4067-A2E1-1E449226F5B2}" destId="{3FE4A095-B5BE-4FEE-ACE7-42306AA1D921}" srcOrd="28" destOrd="0" presId="urn:microsoft.com/office/officeart/2005/8/layout/cycle8"/>
    <dgm:cxn modelId="{8006CDD9-E498-4604-A395-F053EA228559}" type="presParOf" srcId="{75A9C624-CA37-4067-A2E1-1E449226F5B2}" destId="{720FDDA0-7497-498D-8A2D-51ED617D604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666706-B94D-40B5-A34E-D9560BB110F2}">
      <dsp:nvSpPr>
        <dsp:cNvPr id="0" name=""/>
        <dsp:cNvSpPr/>
      </dsp:nvSpPr>
      <dsp:spPr>
        <a:xfrm>
          <a:off x="1473839" y="252901"/>
          <a:ext cx="3629304" cy="3629304"/>
        </a:xfrm>
        <a:prstGeom prst="pie">
          <a:avLst>
            <a:gd name="adj1" fmla="val 16200000"/>
            <a:gd name="adj2" fmla="val 19800000"/>
          </a:avLst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chemeClr val="accent2"/>
              </a:solidFill>
              <a:latin typeface="+mn-ea"/>
              <a:ea typeface="+mn-ea"/>
            </a:rPr>
            <a:t>發佈新聞稿</a:t>
          </a:r>
          <a:r>
            <a:rPr lang="en-US" altLang="zh-TW" sz="1600" b="0" kern="1200" dirty="0" smtClean="0">
              <a:solidFill>
                <a:schemeClr val="accent2"/>
              </a:solidFill>
              <a:latin typeface="+mn-ea"/>
              <a:ea typeface="+mn-ea"/>
            </a:rPr>
            <a:t>53</a:t>
          </a:r>
          <a:r>
            <a:rPr lang="zh-TW" altLang="en-US" sz="1600" b="0" kern="1200" dirty="0" smtClean="0">
              <a:solidFill>
                <a:schemeClr val="accent2"/>
              </a:solidFill>
              <a:latin typeface="+mn-ea"/>
              <a:ea typeface="+mn-ea"/>
            </a:rPr>
            <a:t>篇</a:t>
          </a:r>
          <a:endParaRPr lang="zh-TW" altLang="en-US" sz="1600" b="0" kern="1200" dirty="0">
            <a:solidFill>
              <a:schemeClr val="accent2"/>
            </a:solidFill>
            <a:latin typeface="+mn-ea"/>
            <a:ea typeface="+mn-ea"/>
          </a:endParaRPr>
        </a:p>
      </dsp:txBody>
      <dsp:txXfrm>
        <a:off x="3374904" y="716502"/>
        <a:ext cx="950532" cy="734502"/>
      </dsp:txXfrm>
    </dsp:sp>
    <dsp:sp modelId="{067F47C7-575D-48BD-921E-B12F34D78EAB}">
      <dsp:nvSpPr>
        <dsp:cNvPr id="0" name=""/>
        <dsp:cNvSpPr/>
      </dsp:nvSpPr>
      <dsp:spPr>
        <a:xfrm>
          <a:off x="1517045" y="327648"/>
          <a:ext cx="3629304" cy="3629304"/>
        </a:xfrm>
        <a:prstGeom prst="pie">
          <a:avLst>
            <a:gd name="adj1" fmla="val 19800000"/>
            <a:gd name="adj2" fmla="val 18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安排採訪  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146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次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3979788" y="1796652"/>
        <a:ext cx="993738" cy="712899"/>
      </dsp:txXfrm>
    </dsp:sp>
    <dsp:sp modelId="{FC64697B-92D0-4779-938E-E29C0AAF263B}">
      <dsp:nvSpPr>
        <dsp:cNvPr id="0" name=""/>
        <dsp:cNvSpPr/>
      </dsp:nvSpPr>
      <dsp:spPr>
        <a:xfrm>
          <a:off x="1337795" y="477194"/>
          <a:ext cx="3901392" cy="3479704"/>
        </a:xfrm>
        <a:prstGeom prst="pie">
          <a:avLst>
            <a:gd name="adj1" fmla="val 1800000"/>
            <a:gd name="adj2" fmla="val 5400000"/>
          </a:avLst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solidFill>
                <a:srgbClr val="FF0000"/>
              </a:solidFill>
            </a:rPr>
            <a:t>輿情處理</a:t>
          </a:r>
          <a:r>
            <a:rPr lang="en-US" altLang="zh-TW" sz="1800" b="0" kern="1200" dirty="0" smtClean="0">
              <a:solidFill>
                <a:srgbClr val="FF0000"/>
              </a:solidFill>
            </a:rPr>
            <a:t>6</a:t>
          </a:r>
          <a:r>
            <a:rPr lang="en-US" altLang="en-US" sz="1800" b="0" kern="1200" dirty="0" smtClean="0">
              <a:solidFill>
                <a:srgbClr val="FF0000"/>
              </a:solidFill>
            </a:rPr>
            <a:t> </a:t>
          </a:r>
          <a:r>
            <a:rPr lang="zh-TW" altLang="en-US" sz="1800" b="0" kern="1200" dirty="0" smtClean="0">
              <a:solidFill>
                <a:srgbClr val="FF0000"/>
              </a:solidFill>
            </a:rPr>
            <a:t>件</a:t>
          </a:r>
          <a:endParaRPr lang="zh-TW" altLang="en-US" sz="1800" b="0" kern="1200" dirty="0">
            <a:solidFill>
              <a:srgbClr val="FF0000"/>
            </a:solidFill>
          </a:endParaRPr>
        </a:p>
      </dsp:txBody>
      <dsp:txXfrm>
        <a:off x="3381382" y="2828894"/>
        <a:ext cx="1021793" cy="704225"/>
      </dsp:txXfrm>
    </dsp:sp>
    <dsp:sp modelId="{E1F954F2-6233-4108-9E3D-794E3AA6B714}">
      <dsp:nvSpPr>
        <dsp:cNvPr id="0" name=""/>
        <dsp:cNvSpPr/>
      </dsp:nvSpPr>
      <dsp:spPr>
        <a:xfrm>
          <a:off x="1387427" y="402394"/>
          <a:ext cx="3629304" cy="3629304"/>
        </a:xfrm>
        <a:prstGeom prst="pie">
          <a:avLst>
            <a:gd name="adj1" fmla="val 5400000"/>
            <a:gd name="adj2" fmla="val 90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支援漢聲電台「長青樹」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64 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場次 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2165135" y="2855199"/>
        <a:ext cx="950532" cy="734502"/>
      </dsp:txXfrm>
    </dsp:sp>
    <dsp:sp modelId="{A1B07892-8224-4743-973A-953AC11146A2}">
      <dsp:nvSpPr>
        <dsp:cNvPr id="0" name=""/>
        <dsp:cNvSpPr/>
      </dsp:nvSpPr>
      <dsp:spPr>
        <a:xfrm>
          <a:off x="1344221" y="327648"/>
          <a:ext cx="3629304" cy="3629304"/>
        </a:xfrm>
        <a:prstGeom prst="pie">
          <a:avLst>
            <a:gd name="adj1" fmla="val 9000000"/>
            <a:gd name="adj2" fmla="val 12600000"/>
          </a:avLst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報章雜誌醫療保健文稿 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48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篇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1517045" y="1796652"/>
        <a:ext cx="993738" cy="712899"/>
      </dsp:txXfrm>
    </dsp:sp>
    <dsp:sp modelId="{51F9D466-B3A2-439F-9DD9-EC72387F6CDB}">
      <dsp:nvSpPr>
        <dsp:cNvPr id="0" name=""/>
        <dsp:cNvSpPr/>
      </dsp:nvSpPr>
      <dsp:spPr>
        <a:xfrm>
          <a:off x="1387427" y="252901"/>
          <a:ext cx="3629304" cy="3629304"/>
        </a:xfrm>
        <a:prstGeom prst="pie">
          <a:avLst>
            <a:gd name="adj1" fmla="val 12600000"/>
            <a:gd name="adj2" fmla="val 162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院聞剪輯  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816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件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2165135" y="716502"/>
        <a:ext cx="950532" cy="734502"/>
      </dsp:txXfrm>
    </dsp:sp>
    <dsp:sp modelId="{9F800EE6-5162-4DED-9657-D0CD787EFF62}">
      <dsp:nvSpPr>
        <dsp:cNvPr id="0" name=""/>
        <dsp:cNvSpPr/>
      </dsp:nvSpPr>
      <dsp:spPr>
        <a:xfrm>
          <a:off x="1249036" y="28230"/>
          <a:ext cx="4078646" cy="4078646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C2303-CD4C-4C29-A818-440101702D9E}">
      <dsp:nvSpPr>
        <dsp:cNvPr id="0" name=""/>
        <dsp:cNvSpPr/>
      </dsp:nvSpPr>
      <dsp:spPr>
        <a:xfrm>
          <a:off x="1292242" y="102976"/>
          <a:ext cx="4078646" cy="4078646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rgbClr val="B8F82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B2431-0C72-4CD6-ACAB-F5853616DDC9}">
      <dsp:nvSpPr>
        <dsp:cNvPr id="0" name=""/>
        <dsp:cNvSpPr/>
      </dsp:nvSpPr>
      <dsp:spPr>
        <a:xfrm>
          <a:off x="1247585" y="178434"/>
          <a:ext cx="4078646" cy="4078646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9F0AD-9364-4645-AC7C-7AED7209E69F}">
      <dsp:nvSpPr>
        <dsp:cNvPr id="0" name=""/>
        <dsp:cNvSpPr/>
      </dsp:nvSpPr>
      <dsp:spPr>
        <a:xfrm>
          <a:off x="1162889" y="177723"/>
          <a:ext cx="4078646" cy="4078646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rgbClr val="008A3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4A095-B5BE-4FEE-ACE7-42306AA1D921}">
      <dsp:nvSpPr>
        <dsp:cNvPr id="0" name=""/>
        <dsp:cNvSpPr/>
      </dsp:nvSpPr>
      <dsp:spPr>
        <a:xfrm>
          <a:off x="1119683" y="102976"/>
          <a:ext cx="4078646" cy="4078646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FDDA0-7497-498D-8A2D-51ED617D6049}">
      <dsp:nvSpPr>
        <dsp:cNvPr id="0" name=""/>
        <dsp:cNvSpPr/>
      </dsp:nvSpPr>
      <dsp:spPr>
        <a:xfrm>
          <a:off x="1162889" y="28230"/>
          <a:ext cx="4078646" cy="4078646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2919565" cy="4923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t" anchorCtr="0" compatLnSpc="1">
            <a:prstTxWarp prst="textNoShape">
              <a:avLst/>
            </a:prstTxWarp>
          </a:bodyPr>
          <a:lstStyle>
            <a:lvl1pPr algn="l" defTabSz="921028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198" y="1"/>
            <a:ext cx="2919565" cy="4923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t" anchorCtr="0" compatLnSpc="1">
            <a:prstTxWarp prst="textNoShape">
              <a:avLst/>
            </a:prstTxWarp>
          </a:bodyPr>
          <a:lstStyle>
            <a:lvl1pPr algn="r" defTabSz="921028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375545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b" anchorCtr="0" compatLnSpc="1">
            <a:prstTxWarp prst="textNoShape">
              <a:avLst/>
            </a:prstTxWarp>
          </a:bodyPr>
          <a:lstStyle>
            <a:lvl1pPr algn="l" defTabSz="921028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198" y="9375545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b" anchorCtr="0" compatLnSpc="1">
            <a:prstTxWarp prst="textNoShape">
              <a:avLst/>
            </a:prstTxWarp>
          </a:bodyPr>
          <a:lstStyle>
            <a:lvl1pPr algn="r" defTabSz="921028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7D415214-C5CD-46A8-BFB1-6234EF9CD2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086428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t" anchorCtr="0" compatLnSpc="1">
            <a:prstTxWarp prst="textNoShape">
              <a:avLst/>
            </a:prstTxWarp>
          </a:bodyPr>
          <a:lstStyle>
            <a:lvl1pPr algn="l" defTabSz="921028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7" y="2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t" anchorCtr="0" compatLnSpc="1">
            <a:prstTxWarp prst="textNoShape">
              <a:avLst/>
            </a:prstTxWarp>
          </a:bodyPr>
          <a:lstStyle>
            <a:lvl1pPr algn="r" defTabSz="921028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2950"/>
            <a:ext cx="493077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5" y="4688565"/>
            <a:ext cx="5389240" cy="44392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373964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b" anchorCtr="0" compatLnSpc="1">
            <a:prstTxWarp prst="textNoShape">
              <a:avLst/>
            </a:prstTxWarp>
          </a:bodyPr>
          <a:lstStyle>
            <a:lvl1pPr algn="l" defTabSz="921028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72374" y="9373964"/>
            <a:ext cx="3861817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89" tIns="46043" rIns="92089" bIns="46043" numCol="1" anchor="b" anchorCtr="0" compatLnSpc="1">
            <a:prstTxWarp prst="textNoShape">
              <a:avLst/>
            </a:prstTxWarp>
          </a:bodyPr>
          <a:lstStyle>
            <a:lvl1pPr defTabSz="921028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C7737FC7-A882-4DF4-8639-40B5C2E1A6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419614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</a:t>
            </a:r>
            <a:fld id="{C7737FC7-A882-4DF4-8639-40B5C2E1A6AF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76356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</a:t>
            </a:r>
            <a:fld id="{A649ED84-DA82-4076-A878-70DDFC34AAD7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56888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61621217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BF73-C82A-40F1-8965-E939F3D9D7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5066049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12144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68325" y="1751013"/>
            <a:ext cx="8001000" cy="427355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11C4-A210-4F52-ABC5-A61DDC2CD4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6118112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3DC36-5150-4E39-9ABC-816154C416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9755723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15DC5-2CF8-4E2D-8AE7-8B20ECC715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940258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FE19-B80A-48DE-A036-0FA1315E41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7431501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22D7E-81D7-42D8-9DA1-3428F19E5F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65009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877E4-C668-486E-B0EB-BADD1A320B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0804280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FBA70-FB36-4EA8-9097-7E83A0FBD7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6223988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667D-EDC5-441A-A851-EC8EBFE62B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1168263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2EF4E-B9D3-4BBB-9A43-748424EA70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237787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1E72AA17-6CBF-4B65-9E00-67FD8E0931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vghtpehh.vghtpe.gov.tw/0000015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1090323-TVBS-&#12304;&#21313;&#40670;&#19981;&#19968;&#27171;&#12305;&#12300;&#26032;&#20896;&#32954;&#28814;&#12301;&#25505;&#27298;&#36889;&#37096;&#20301;&#12288;%20&#28310;&#30906;&#29575;&#39640;%20&#20294;&#24744;&#33021;&#24525;&#21463;&#21966;......mp4" TargetMode="External"/><Relationship Id="rId2" Type="http://schemas.openxmlformats.org/officeDocument/2006/relationships/hyperlink" Target="1090318-TVBS-&#12304;&#21313;&#40670;&#19981;&#19968;&#27171;&#12305;&#12300;&#26032;&#20896;&#32954;&#28814;&#12301;&#34067;&#24310;&#20309;&#26178;&#39640;&#23792;&#65311;&#37291;&#30028;&#28961;&#22856;&#36889;&#30149;&#27602;..&#24656;&#24597;...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1090330-TVBS-&#12304;&#21313;&#40670;&#19981;&#19968;&#27171;&#12305;&#24863;&#26579;&#12300;&#26032;&#20896;&#32954;&#28814;&#12301;&#28961;&#30151;&#29376;&#32773;&#12288;&#24656;&#25104;&#31038;&#21312;&#28431;&#27934;&#65311;&#23560;&#23478;&#25552;&#20986;&#36889;&#24314;&#35696;....mp4" TargetMode="External"/><Relationship Id="rId7" Type="http://schemas.openxmlformats.org/officeDocument/2006/relationships/image" Target="../media/image32.png"/><Relationship Id="rId2" Type="http://schemas.openxmlformats.org/officeDocument/2006/relationships/hyperlink" Target="1090325-TVBS-&#12304;&#21313;&#40670;&#19981;&#19968;&#27171;&#12305;&#23621;&#23478;&#27298;&#30123;&#21029;&#20098;&#36305;&#65281;&#21488;&#28771;&#38626;&#20840;&#22659;&#25844;&#25955;&#19968;&#32218;&#20043;&#38548;&#12288;&#20498;&#25976;&#12300;&#36889;&#20123;&#26178;&#38291;&#12301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1090406-TVBS&#12304;&#21313;&#40670;&#19981;&#19968;&#27171;&#12305;&#30149;&#27602;&#23565;&#24180;&#36629;&#20154;&#36611;&#27794;&#21361;&#33029;&#24615;%20&#12300;&#36889;&#20491;&#12301;&#21453;&#25033;&#36942;&#28608;&#12288;&#22914;&#19971;&#20663;&#25331;&#20663;&#24049;.mp4" TargetMode="External"/><Relationship Id="rId7" Type="http://schemas.openxmlformats.org/officeDocument/2006/relationships/image" Target="../media/image38.png"/><Relationship Id="rId2" Type="http://schemas.openxmlformats.org/officeDocument/2006/relationships/hyperlink" Target="1090401-TVBS-&#12304;&#21313;&#40670;&#19981;&#19968;&#27171;&#12305;&#32317;&#32113;&#65306;&#21488;&#34892;&#26377;&#39192;&#21147;&#21161;&#22283;&#38555;&#12288;&#37291;&#24107;&#65306;&#24920;&#32147;&#39511;&#23637;&#25104;&#25928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1090414-TVBS-&#12304;&#21313;&#40670;&#19981;&#19968;&#27171;&#12305;&#33274;&#28771;&#23432;&#20303;&#20102;&#65281;&#20841;&#21608;&#38364;&#37749;&#26399;&#24050;&#36942;...&#36889;&#20491;&#38364;&#37749;&#21407;&#22240;&#12300;&#38477;&#20302;&#20102;&#12301;....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23186;&#39636;&#38651;&#23376;&#37109;&#20214;&#26041;&#24335;&#20379;&#31295;.pdf" TargetMode="External"/><Relationship Id="rId2" Type="http://schemas.openxmlformats.org/officeDocument/2006/relationships/hyperlink" Target="Screenshot_20200420-16395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ghtpehh.vghtpe.gov.tw/0000015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190" y="1700760"/>
            <a:ext cx="8062913" cy="1584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8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公共事務室工作報告</a:t>
            </a:r>
            <a:endParaRPr lang="en-US" altLang="zh-TW" sz="4800" u="sng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sz="48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及業務宣導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508130" y="4797190"/>
            <a:ext cx="2950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</a:t>
            </a:r>
            <a:r>
              <a:rPr lang="en-US" altLang="zh-TW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游 君 耀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28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en-US" altLang="zh-TW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109.04.28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0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363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2BD343-D440-40FC-B83F-A80EF04EFB0F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zh-TW" sz="120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75570" y="44530"/>
            <a:ext cx="8001000" cy="1214438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榮總人月刊發行 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" y="1556740"/>
            <a:ext cx="8577072" cy="4761764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TW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月份第</a:t>
            </a:r>
            <a:r>
              <a:rPr lang="en-US" altLang="zh-TW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399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期起改為書冊型發刊，內容較報紙型豐富，編排生動活潑，發行數量</a:t>
            </a:r>
            <a:r>
              <a:rPr lang="en-US" altLang="zh-TW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萬冊</a:t>
            </a:r>
            <a:r>
              <a:rPr lang="en-US" altLang="zh-TW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月刊寄發會屬機構，全省各公私立圖書館、北市各校圖書館、附近里辦公室及各媒體等</a:t>
            </a:r>
            <a:r>
              <a:rPr lang="en-US" altLang="zh-TW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，普遍獲得讀者讚許。</a:t>
            </a:r>
          </a:p>
          <a:p>
            <a:pPr eaLnBrk="1" hangingPunct="1"/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月刊將逐步採電子郵件方式寄發以減少紙張用量，</a:t>
            </a:r>
          </a:p>
          <a:p>
            <a:pPr eaLnBrk="1" hangingPunct="1">
              <a:buNone/>
            </a:pP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並置於本院網站，供國內外讀者瀏覽，有效達到宣傳效果。</a:t>
            </a:r>
          </a:p>
          <a:p>
            <a:pPr eaLnBrk="1" hangingPunct="1"/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介紹各醫療分科、醫師陣容、醫療項目、醫療特色及最新資訊， 藉以提昇醫師曝光率。 </a:t>
            </a:r>
            <a:b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120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5695"/>
            <a:ext cx="4581330" cy="4736444"/>
          </a:xfrm>
          <a:prstGeom prst="rect">
            <a:avLst/>
          </a:prstGeom>
        </p:spPr>
      </p:pic>
      <p:sp>
        <p:nvSpPr>
          <p:cNvPr id="4198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D6A089F-1690-4DA6-B07B-627B07E01C07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zh-TW" sz="120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0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692150"/>
            <a:ext cx="8001000" cy="958850"/>
          </a:xfrm>
        </p:spPr>
        <p:txBody>
          <a:bodyPr/>
          <a:lstStyle/>
          <a:p>
            <a:pPr marL="457200" indent="-457200" eaLnBrk="1" hangingPunct="1">
              <a:buClr>
                <a:srgbClr val="0000FF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月刊網址：</a:t>
            </a:r>
            <a:r>
              <a:rPr lang="en-US" altLang="zh-TW" sz="2800" dirty="0" smtClean="0">
                <a:solidFill>
                  <a:srgbClr val="0000FF"/>
                </a:solidFill>
              </a:rPr>
              <a:t>http://homepage.vghtpe.gov.tw/gpbook/index.htm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5378" y="1688326"/>
            <a:ext cx="4718713" cy="4694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3580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9BCF46-AE30-44A5-A122-3830BBD361E6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zh-TW" sz="120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27" y="272405"/>
            <a:ext cx="8001000" cy="1103312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漢聲電台</a:t>
            </a:r>
            <a:r>
              <a:rPr lang="en-US" altLang="zh-TW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醫療保健單元 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212" y="1599031"/>
            <a:ext cx="7293443" cy="36004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漢聲廣播電台「長青樹」節目「醫療保健」為本院醫師每週固定支援之廣播節目，介紹常見疾病之預防與保健及本</a:t>
            </a:r>
            <a:endParaRPr lang="en-US" altLang="zh-TW" sz="26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院創新醫療技術及重大</a:t>
            </a:r>
            <a:endParaRPr lang="en-US" altLang="zh-TW" sz="26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研究成果等，並接受聽</a:t>
            </a:r>
            <a:endParaRPr lang="en-US" altLang="zh-TW" sz="26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眾現場叩應，能及時得</a:t>
            </a:r>
            <a:endParaRPr lang="en-US" altLang="zh-TW" sz="26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到正確衛教知識，深獲</a:t>
            </a:r>
            <a:endParaRPr lang="en-US" altLang="zh-TW" sz="26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廣大聽眾迴響好評。 </a:t>
            </a:r>
          </a:p>
          <a:p>
            <a:pPr marL="0" indent="0" eaLnBrk="1" hangingPunct="1">
              <a:buNone/>
              <a:defRPr/>
            </a:pPr>
            <a:endParaRPr lang="en-US" altLang="zh-TW" sz="26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60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t="22581" b="20605"/>
          <a:stretch/>
        </p:blipFill>
        <p:spPr>
          <a:xfrm>
            <a:off x="2990847" y="706582"/>
            <a:ext cx="1902187" cy="551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850" y="2483380"/>
            <a:ext cx="3759199" cy="381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橢圓 5"/>
          <p:cNvSpPr/>
          <p:nvPr/>
        </p:nvSpPr>
        <p:spPr bwMode="auto">
          <a:xfrm>
            <a:off x="7029450" y="4221843"/>
            <a:ext cx="892630" cy="201386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>
            <a:outerShdw dist="53882" dir="2700000" algn="ctr" rotWithShape="0">
              <a:schemeClr val="tx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17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6263" y="-243510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/>
            <a:r>
              <a:rPr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本院及所屬分院大事記記載概況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4677442"/>
              </p:ext>
            </p:extLst>
          </p:nvPr>
        </p:nvGraphicFramePr>
        <p:xfrm>
          <a:off x="1018308" y="1227861"/>
          <a:ext cx="7153464" cy="4922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1436"/>
                <a:gridCol w="642038"/>
                <a:gridCol w="947379"/>
                <a:gridCol w="936130"/>
                <a:gridCol w="936130"/>
                <a:gridCol w="936130"/>
                <a:gridCol w="936130"/>
                <a:gridCol w="648091"/>
              </a:tblGrid>
              <a:tr h="49259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r>
                        <a:rPr lang="zh-TW" altLang="en-US" sz="1400" b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400" b="1" i="0" u="none" strike="noStrike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 rtl="0" fontAlgn="ctr"/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0" u="none" strike="noStrike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本院</a:t>
                      </a:r>
                      <a:endParaRPr lang="zh-TW" altLang="en-US" sz="1400" b="0" i="0" u="none" strike="noStrike" dirty="0"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蘇澳分院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關渡醫院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新竹分院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玉里分院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27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23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16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46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37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43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22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37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56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23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16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22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54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16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262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16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252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77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38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18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53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38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27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24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13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416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</a:t>
                      </a:r>
                      <a:endParaRPr lang="zh-TW" altLang="en-US" sz="1400" b="1" i="0" u="none" strike="noStrike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61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54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23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18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215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29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總數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683</a:t>
                      </a:r>
                      <a:endParaRPr lang="en-US" altLang="zh-TW" sz="1600" b="1" i="0" u="none" strike="noStrike" dirty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515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2697</a:t>
                      </a:r>
                      <a:endParaRPr lang="en-US" altLang="zh-TW" sz="1600" b="1" i="0" u="none" strike="noStrike" dirty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1809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3257" y="112413"/>
            <a:ext cx="8001000" cy="11519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/>
            <a:r>
              <a:rPr lang="zh-TW" altLang="en-US" sz="360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lang="zh-TW" altLang="en-US" sz="3600" b="1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公費</a:t>
            </a:r>
            <a:r>
              <a:rPr lang="en-US" altLang="zh-TW" sz="3600" b="1" u="sng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b="1" u="sng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公假出國人員返國報告</a:t>
            </a:r>
            <a:r>
              <a:rPr lang="zh-TW" altLang="en-US" sz="3600" u="sng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追繳</a:t>
            </a:r>
            <a:endParaRPr lang="zh-TW" altLang="en-US" sz="3600" b="1" u="sng" dirty="0" smtClean="0">
              <a:solidFill>
                <a:srgbClr val="0000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58929" y="1579923"/>
            <a:ext cx="6886207" cy="352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defRPr/>
            </a:pP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辦理出國人員返國報告催繳及簽陳</a:t>
            </a:r>
            <a:r>
              <a:rPr lang="zh-TW" altLang="en-US" sz="28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，並上傳國發會及本院網站，近五年上傳出國報告數量如附。</a:t>
            </a:r>
            <a:endParaRPr lang="en-US" altLang="zh-TW" sz="28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200" b="0" dirty="0" smtClean="0"/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18074338"/>
              </p:ext>
            </p:extLst>
          </p:nvPr>
        </p:nvGraphicFramePr>
        <p:xfrm>
          <a:off x="4010891" y="2909455"/>
          <a:ext cx="4629256" cy="249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/>
          <p:cNvSpPr txBox="1">
            <a:spLocks noChangeAspect="1" noChangeArrowheads="1"/>
          </p:cNvSpPr>
          <p:nvPr/>
        </p:nvSpPr>
        <p:spPr>
          <a:xfrm>
            <a:off x="593573" y="2877864"/>
            <a:ext cx="3384470" cy="2754008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5207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700" b="0" dirty="0" smtClean="0"/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  </a:t>
            </a: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99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175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en-US" altLang="zh-TW" sz="24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204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4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季 </a:t>
            </a:r>
            <a:r>
              <a:rPr lang="en-US" altLang="zh-TW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71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TW" sz="28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18097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83460" y="404580"/>
            <a:ext cx="8001000" cy="7890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60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八</a:t>
            </a:r>
            <a:r>
              <a:rPr lang="zh-TW" altLang="en-US" sz="3600" b="1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實體院史廳陳展及參訪</a:t>
            </a:r>
            <a:endParaRPr lang="zh-TW" altLang="en-US" sz="3600" b="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02628" y="1290209"/>
            <a:ext cx="8001000" cy="100814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0" dirty="0" smtClean="0">
                <a:solidFill>
                  <a:srgbClr val="002060"/>
                </a:solidFill>
              </a:rPr>
              <a:t>    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月國內、外團體參訪計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團；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參觀總人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數共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2,215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zh-TW" sz="2800" b="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b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4" descr="C:\Users\user\Desktop\DSC_01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55" t="3380" r="33176" b="14731"/>
          <a:stretch/>
        </p:blipFill>
        <p:spPr bwMode="auto">
          <a:xfrm>
            <a:off x="5436120" y="2194439"/>
            <a:ext cx="3097378" cy="358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57" t="7587" r="13826" b="20747"/>
          <a:stretch/>
        </p:blipFill>
        <p:spPr bwMode="auto">
          <a:xfrm>
            <a:off x="611449" y="2583787"/>
            <a:ext cx="4576371" cy="280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4886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標題 1"/>
          <p:cNvSpPr>
            <a:spLocks noGrp="1"/>
          </p:cNvSpPr>
          <p:nvPr>
            <p:ph type="title" idx="4294967295"/>
          </p:nvPr>
        </p:nvSpPr>
        <p:spPr>
          <a:xfrm>
            <a:off x="694578" y="781777"/>
            <a:ext cx="8127304" cy="2088289"/>
          </a:xfrm>
          <a:noFill/>
        </p:spPr>
        <p:txBody>
          <a:bodyPr/>
          <a:lstStyle/>
          <a:p>
            <a:r>
              <a:rPr lang="en-US" altLang="zh-TW" sz="2400" b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effectLst/>
              </a:rPr>
            </a:br>
            <a:r>
              <a:rPr lang="en-US" altLang="zh-TW" sz="2400" b="1" dirty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>
                <a:solidFill>
                  <a:srgbClr val="0000FF"/>
                </a:solidFill>
                <a:effectLst/>
              </a:rPr>
            </a:br>
            <a:r>
              <a:rPr lang="en-US" altLang="zh-TW" sz="2400" b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effectLst/>
              </a:rPr>
            </a:br>
            <a:endParaRPr lang="zh-TW" altLang="en-US" sz="2000" dirty="0" smtClean="0">
              <a:solidFill>
                <a:srgbClr val="2211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651" name="投影片編號版面配置區 3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algn="r"/>
            <a:fld id="{16DCEC3D-3ECB-45A5-9034-119DE7483158}" type="slidenum">
              <a:rPr kumimoji="0" lang="en-US" altLang="zh-TW" sz="1200" b="0">
                <a:solidFill>
                  <a:srgbClr val="0000CC"/>
                </a:solidFill>
                <a:latin typeface="Verdana" pitchFamily="34" charset="0"/>
                <a:ea typeface="新細明體" charset="-120"/>
              </a:rPr>
              <a:pPr algn="r"/>
              <a:t>16</a:t>
            </a:fld>
            <a:endParaRPr kumimoji="0" lang="en-US" altLang="zh-TW" sz="1200" b="0" dirty="0">
              <a:solidFill>
                <a:srgbClr val="0000CC"/>
              </a:solidFill>
              <a:latin typeface="Verdana" pitchFamily="34" charset="0"/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5910" y="1337187"/>
            <a:ext cx="788183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0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週年院慶，業於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日正式上線供民眾閱覽。</a:t>
            </a:r>
            <a:endParaRPr lang="en-US" altLang="zh-TW" sz="2800" b="0" dirty="0" smtClean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國家通訊傳播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委員會</a:t>
            </a:r>
            <a:endParaRPr lang="en-US" altLang="zh-TW" sz="2800" b="0" dirty="0" smtClean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NCC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檢測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結果為符合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AA</a:t>
            </a:r>
          </a:p>
          <a:p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等級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障礙認證標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章之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endParaRPr lang="en-US" altLang="zh-TW" sz="2800" b="0" dirty="0" smtClean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頁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為本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第一個符合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2A</a:t>
            </a:r>
          </a:p>
          <a:p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無障礙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網頁標章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之項目。</a:t>
            </a:r>
            <a:endParaRPr lang="en-US" altLang="zh-TW" sz="2800" b="0" dirty="0" smtClean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TW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800" b="0" dirty="0" smtClean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止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4,027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endParaRPr lang="en-US" altLang="zh-TW" sz="2800" b="0" dirty="0" smtClean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閱覽人次。</a:t>
            </a:r>
            <a:r>
              <a:rPr lang="zh-TW" altLang="en-US" sz="2800" dirty="0" smtClean="0">
                <a:latin typeface="+mn-ea"/>
                <a:hlinkClick r:id="rId4"/>
              </a:rPr>
              <a:t>數位院史廳</a:t>
            </a:r>
            <a:endParaRPr lang="zh-TW" altLang="en-US" sz="2800" b="0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50779" y="799768"/>
            <a:ext cx="8001000" cy="7890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60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九</a:t>
            </a:r>
            <a:r>
              <a:rPr lang="zh-TW" altLang="en-US" sz="3600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u="sng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數位院史廳網站建置</a:t>
            </a:r>
            <a:r>
              <a:rPr lang="zh-TW" altLang="en-US" sz="3600" u="sng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zh-TW" altLang="en-US" sz="3600" b="0" u="sng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370311" y="2296936"/>
            <a:ext cx="3773689" cy="4320174"/>
            <a:chOff x="5114672" y="2631233"/>
            <a:chExt cx="4029328" cy="405881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5" cstate="print"/>
            <a:srcRect l="17048"/>
            <a:stretch/>
          </p:blipFill>
          <p:spPr>
            <a:xfrm>
              <a:off x="5114672" y="5383763"/>
              <a:ext cx="3801576" cy="130628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22506" y="2631233"/>
              <a:ext cx="3741574" cy="3489649"/>
            </a:xfrm>
            <a:prstGeom prst="rect">
              <a:avLst/>
            </a:prstGeom>
          </p:spPr>
        </p:pic>
        <p:sp>
          <p:nvSpPr>
            <p:cNvPr id="2" name="橢圓 1"/>
            <p:cNvSpPr/>
            <p:nvPr/>
          </p:nvSpPr>
          <p:spPr bwMode="auto">
            <a:xfrm>
              <a:off x="7707086" y="6148873"/>
              <a:ext cx="1436914" cy="47586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dist="53882" dir="2700000" algn="ctr" rotWithShape="0">
                <a:schemeClr val="tx2"/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189910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683460" y="309563"/>
            <a:ext cx="8001000" cy="887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400" b="1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十、</a:t>
            </a:r>
            <a:r>
              <a:rPr lang="zh-TW" altLang="en-US" sz="4400" b="1" u="sng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國會聯繫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63610" y="1200125"/>
            <a:ext cx="8001000" cy="57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7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國會醫療服務分項統計</a:t>
            </a:r>
            <a:endParaRPr lang="zh-TW" altLang="en-US" sz="27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0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66874243"/>
              </p:ext>
            </p:extLst>
          </p:nvPr>
        </p:nvGraphicFramePr>
        <p:xfrm>
          <a:off x="820831" y="1772771"/>
          <a:ext cx="7743065" cy="381652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491326"/>
                <a:gridCol w="1040632"/>
                <a:gridCol w="1069660"/>
                <a:gridCol w="991190"/>
                <a:gridCol w="1074831"/>
                <a:gridCol w="1075426"/>
              </a:tblGrid>
              <a:tr h="777522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    目</a:t>
                      </a: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105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kumimoji="1" lang="en-US" altLang="zh-TW" sz="180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kumimoji="1" lang="en-US" altLang="zh-TW" sz="180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季</a:t>
                      </a:r>
                      <a:endParaRPr kumimoji="1" lang="en-US" altLang="zh-TW" sz="180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</a:tr>
              <a:tr h="777522">
                <a:tc>
                  <a:txBody>
                    <a:bodyPr/>
                    <a:lstStyle/>
                    <a:p>
                      <a:pPr marL="88900" marR="0" lvl="0" indent="-88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各級民代本人、家屬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約診、陪檢、諮詢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67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56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T="45714" marB="45714" anchor="ctr" horzOverflow="overflow"/>
                </a:tc>
              </a:tr>
              <a:tr h="777522">
                <a:tc>
                  <a:txBody>
                    <a:bodyPr/>
                    <a:lstStyle/>
                    <a:p>
                      <a:pPr marL="469900" marR="0" lvl="0" indent="-469900" algn="di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民代辦公室主任、助</a:t>
                      </a:r>
                      <a:endParaRPr kumimoji="1" lang="en-US" altLang="zh-TW" sz="2000" u="sng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69900" marR="0" lvl="0" indent="-469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理及選民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醫療服務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865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1344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1426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1554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249</a:t>
                      </a:r>
                    </a:p>
                  </a:txBody>
                  <a:tcPr marT="45714" marB="45714" anchor="ctr" horzOverflow="overflow"/>
                </a:tc>
              </a:tr>
              <a:tr h="777522">
                <a:tc>
                  <a:txBody>
                    <a:bodyPr/>
                    <a:lstStyle/>
                    <a:p>
                      <a:pPr marL="361950" marR="0" lvl="0" indent="-361950" algn="di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其他行政、</a:t>
                      </a: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人事案件</a:t>
                      </a:r>
                    </a:p>
                    <a:p>
                      <a:pPr marL="361950" marR="0" lvl="0" indent="-3619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請託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協處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68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T="45714" marB="45714" anchor="ctr" horzOverflow="overflow"/>
                </a:tc>
              </a:tr>
              <a:tr h="70644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各級</a:t>
                      </a: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民代拜會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溝通</a:t>
                      </a:r>
                      <a:endParaRPr kumimoji="1" lang="en-US" altLang="zh-TW" sz="200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69900" marR="0" lvl="0" indent="-469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協調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T="45714" marB="45714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30453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48247" y="338328"/>
            <a:ext cx="8001000" cy="838200"/>
          </a:xfrm>
        </p:spPr>
        <p:txBody>
          <a:bodyPr/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肆、年度工作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05533" y="1113921"/>
            <a:ext cx="7959012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-US" altLang="zh-TW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新冠肺炎</a:t>
            </a:r>
            <a:r>
              <a:rPr lang="en-US" altLang="zh-TW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(COVID-19)</a:t>
            </a:r>
            <a:r>
              <a:rPr lang="zh-TW" altLang="en-US" sz="2800" b="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之協辦事項</a:t>
            </a:r>
            <a:r>
              <a:rPr lang="zh-TW" altLang="en-US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暨文</a:t>
            </a:r>
            <a:r>
              <a:rPr lang="zh-TW" altLang="en-US" sz="2800" b="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</a:t>
            </a:r>
            <a:r>
              <a:rPr lang="zh-TW" altLang="en-US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</a:t>
            </a:r>
            <a:endParaRPr lang="en-US" altLang="zh-TW" sz="2800" b="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配合政府防疫政策，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發佈本院各項防疫措施新聞，如設立發燒篩檢站、入院量體温、戴口罩、居家隔離或檢疫者通訊診療、預查旅遊史門診快速通關、預約探病</a:t>
            </a:r>
            <a:r>
              <a:rPr lang="en-US" altLang="zh-TW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、全面禁止探病、陪病登記</a:t>
            </a:r>
            <a:r>
              <a:rPr lang="en-US" altLang="zh-TW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、友邦使館宣導防疫、防疫視察演練等，並配合媒體需求安排相關人員受訪，宣揚本院防疫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成果，自本</a:t>
            </a:r>
            <a:r>
              <a:rPr lang="en-US" altLang="zh-TW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(109)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年元月下旬迄今計</a:t>
            </a:r>
            <a:r>
              <a:rPr lang="en-US" altLang="zh-TW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件，分別於平面、網路及電子媒體披露報導。 。</a:t>
            </a:r>
          </a:p>
          <a:p>
            <a:pPr marL="342900" lvl="0" indent="-342900"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榮總人月刊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」亦配合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本院防疫作為，刊載相關新聞及專題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，近</a:t>
            </a:r>
            <a:r>
              <a:rPr lang="en-US" altLang="zh-TW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r>
              <a:rPr lang="en-US" altLang="zh-TW" sz="2400" b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b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2,3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計文宣報導</a:t>
            </a:r>
            <a:r>
              <a:rPr lang="en-US" altLang="zh-TW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篇、公告</a:t>
            </a:r>
            <a:r>
              <a:rPr lang="en-US" altLang="zh-TW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則。 </a:t>
            </a:r>
            <a:endParaRPr lang="en-US" altLang="zh-TW" sz="24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視疫情發展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及時掌握本院措施作為，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</a:t>
            </a:r>
            <a:r>
              <a:rPr lang="zh-TW" altLang="en-US" sz="24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新聞媒體報導</a:t>
            </a:r>
            <a:r>
              <a:rPr lang="zh-TW" altLang="en-US" sz="2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及衛教專題文章刊登。</a:t>
            </a:r>
            <a:endParaRPr lang="en-US" altLang="zh-TW" sz="24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476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22D7E-81D7-42D8-9DA1-3428F19E5FAC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892380" y="612649"/>
            <a:ext cx="7660432" cy="59385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en-US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本院</a:t>
            </a:r>
            <a:r>
              <a:rPr lang="zh-TW" altLang="en-US" sz="2800" b="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簡介修</a:t>
            </a:r>
            <a:r>
              <a:rPr lang="zh-TW" altLang="en-US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</a:t>
            </a:r>
            <a:endParaRPr lang="en-US" altLang="zh-TW" sz="2800" b="0" u="sng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9138" lvl="0" indent="-719138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配合</a:t>
            </a:r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本院重大工程之進展、組織及人</a:t>
            </a: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事變</a:t>
            </a:r>
            <a:endParaRPr lang="en-US" altLang="zh-TW" sz="2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9138" lvl="0" indent="-719138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遷</a:t>
            </a:r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修編</a:t>
            </a:r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院中</a:t>
            </a:r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英文簡介</a:t>
            </a: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摺頁及影片</a:t>
            </a:r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endParaRPr lang="en-US" altLang="zh-TW" sz="2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9138" lvl="0" indent="-719138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結合陳展本</a:t>
            </a:r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院最新</a:t>
            </a:r>
            <a:r>
              <a:rPr lang="zh-TW" altLang="en-US" sz="2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發展情形。</a:t>
            </a:r>
            <a:endParaRPr lang="en-US" altLang="zh-TW" sz="2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en-US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加強媒體宣傳與專題採訪</a:t>
            </a:r>
            <a:endParaRPr lang="en-US" altLang="zh-TW" sz="2800" b="0" u="sng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充實豐富記者會內容，俟疫情趨緩時，備妥</a:t>
            </a:r>
            <a:endParaRPr lang="en-US" altLang="zh-TW" sz="2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各部科年度輪辦記者會新聞稿及相關報導資</a:t>
            </a:r>
            <a:endParaRPr lang="en-US" altLang="zh-TW" sz="2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料適時舉辦。</a:t>
            </a:r>
            <a:endParaRPr lang="en-US" altLang="zh-TW" sz="2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zh-TW" altLang="en-US" sz="2800" b="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掌握媒體事件及時處理</a:t>
            </a:r>
            <a:endParaRPr lang="en-US" altLang="zh-TW" sz="2800" b="0" u="sng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對媒體查證報導新聞事件，迅速瞭解正確說</a:t>
            </a:r>
            <a:endParaRPr lang="en-US" altLang="zh-TW" sz="2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1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明，並及時彙報狀況反映陳會長官參考。</a:t>
            </a:r>
            <a:endParaRPr lang="en-US" altLang="zh-TW" sz="28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80000"/>
              </a:lnSpc>
              <a:spcBef>
                <a:spcPts val="1800"/>
              </a:spcBef>
              <a:buClr>
                <a:srgbClr val="0000FF"/>
              </a:buClr>
              <a:buSzPct val="80000"/>
              <a:defRPr/>
            </a:pPr>
            <a:endParaRPr lang="en-US" altLang="zh-TW" sz="2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8518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25617" y="602007"/>
            <a:ext cx="4285574" cy="860658"/>
          </a:xfrm>
        </p:spPr>
        <p:txBody>
          <a:bodyPr/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 告 綱 要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2233701" y="1512723"/>
            <a:ext cx="5185407" cy="4859749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壹、單位架構</a:t>
            </a:r>
            <a:endParaRPr lang="en-US" altLang="zh-TW" sz="3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貳、業務職掌</a:t>
            </a:r>
            <a:endParaRPr lang="en-US" altLang="zh-TW" sz="3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參、工作概況</a:t>
            </a:r>
            <a:endParaRPr lang="en-US" altLang="zh-TW" sz="3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肆、年度工作重點</a:t>
            </a:r>
            <a:endParaRPr lang="en-US" altLang="zh-TW" sz="3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伍、本</a:t>
            </a:r>
            <a:r>
              <a:rPr lang="en-US" altLang="zh-TW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月業務宣導</a:t>
            </a:r>
            <a:endParaRPr lang="en-US" altLang="zh-TW" sz="3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一、媒體採訪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二、活動訊息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三、新聞摘要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280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endParaRPr lang="en-US" altLang="zh-TW" sz="2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692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01839" y="1447388"/>
            <a:ext cx="8246336" cy="41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編製中英文導覽手冊，</a:t>
            </a:r>
            <a:r>
              <a:rPr lang="zh-TW" altLang="zh-TW" sz="28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以利導覽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人員依</a:t>
            </a:r>
            <a:r>
              <a:rPr lang="zh-TW" altLang="zh-TW" sz="28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循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8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核校網站資料，確保訊息即時、正確與完整。</a:t>
            </a: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8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適時更新陳展資訊，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展內容</a:t>
            </a:r>
            <a:r>
              <a:rPr lang="zh-TW" altLang="zh-TW" sz="28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與時俱進。</a:t>
            </a:r>
            <a:endParaRPr lang="en-US" altLang="zh-TW" sz="28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r>
              <a:rPr lang="en-US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</a:t>
            </a:r>
            <a:r>
              <a:rPr lang="zh-TW" altLang="zh-TW" sz="2600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zh-TW" sz="2600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英文導覽</a:t>
            </a:r>
            <a:r>
              <a:rPr lang="zh-TW" altLang="zh-TW" sz="2600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手冊</a:t>
            </a:r>
            <a:r>
              <a:rPr lang="zh-TW" altLang="en-US" sz="2600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部分內容</a:t>
            </a:r>
            <a:endParaRPr lang="zh-TW" altLang="zh-TW" sz="2600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1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+mn-ea"/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869221" y="648653"/>
            <a:ext cx="7345363" cy="720725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zh-TW" altLang="en-US" sz="32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r>
              <a:rPr lang="zh-TW" altLang="en-US" sz="3200" b="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加強</a:t>
            </a:r>
            <a:r>
              <a:rPr lang="zh-TW" altLang="zh-TW" sz="3200" b="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院</a:t>
            </a:r>
            <a:r>
              <a:rPr lang="zh-TW" altLang="zh-TW" sz="3200" b="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史廳維運管理</a:t>
            </a:r>
            <a:endParaRPr lang="en-US" altLang="zh-TW" sz="3200" b="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247" y="3455154"/>
            <a:ext cx="2496675" cy="2037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92212">
            <a:off x="5941338" y="3668557"/>
            <a:ext cx="2590893" cy="2008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4383" y="3038453"/>
            <a:ext cx="2595574" cy="20676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27916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14124" y="822960"/>
            <a:ext cx="7852636" cy="136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528638" indent="-457200" eaLnBrk="1" hangingPunct="1">
              <a:lnSpc>
                <a:spcPts val="32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加強院史廳行銷推廣，</a:t>
            </a:r>
            <a:r>
              <a:rPr lang="zh-TW" altLang="zh-TW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於</a:t>
            </a:r>
            <a:r>
              <a:rPr lang="zh-TW" altLang="zh-TW" sz="2800" b="0" dirty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本院官網上掛</a:t>
            </a:r>
            <a:r>
              <a:rPr lang="zh-TW" altLang="zh-TW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橫幅</a:t>
            </a:r>
            <a:r>
              <a:rPr lang="zh-TW" altLang="en-US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推播</a:t>
            </a:r>
            <a:r>
              <a:rPr lang="zh-TW" altLang="zh-TW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圖片，增加院史廰能見度。</a:t>
            </a:r>
            <a:endParaRPr lang="en-US" altLang="zh-TW" sz="2800" b="0" dirty="0" smtClean="0">
              <a:solidFill>
                <a:schemeClr val="tx1"/>
              </a:solidFill>
              <a:latin typeface="細明體" pitchFamily="49" charset="-120"/>
              <a:ea typeface="細明體" pitchFamily="49" charset="-120"/>
            </a:endParaRPr>
          </a:p>
          <a:p>
            <a:pPr marL="528638" indent="-457200" eaLnBrk="1" hangingPunct="1">
              <a:lnSpc>
                <a:spcPts val="32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函請</a:t>
            </a:r>
            <a:r>
              <a:rPr lang="zh-TW" altLang="en-US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退輔會各機構</a:t>
            </a:r>
            <a:r>
              <a:rPr lang="zh-TW" altLang="zh-TW" sz="2800" b="0" dirty="0" smtClean="0">
                <a:solidFill>
                  <a:schemeClr val="tx1"/>
                </a:solidFill>
                <a:latin typeface="細明體" pitchFamily="49" charset="-120"/>
                <a:ea typeface="細明體" pitchFamily="49" charset="-120"/>
              </a:rPr>
              <a:t>協助推廣，擴大網宣效果。</a:t>
            </a:r>
          </a:p>
          <a:p>
            <a:pPr marL="528638" indent="-457200" eaLnBrk="1" hangingPunct="1">
              <a:lnSpc>
                <a:spcPts val="3000"/>
              </a:lnSpc>
              <a:spcBef>
                <a:spcPct val="20000"/>
              </a:spcBef>
              <a:buClr>
                <a:srgbClr val="0000FF"/>
              </a:buClr>
              <a:buSzPct val="100000"/>
            </a:pPr>
            <a:endParaRPr lang="zh-TW" altLang="zh-TW" sz="2800" b="0" dirty="0">
              <a:solidFill>
                <a:schemeClr val="tx1"/>
              </a:solidFill>
              <a:latin typeface="細明體" pitchFamily="49" charset="-120"/>
              <a:ea typeface="細明體" pitchFamily="49" charset="-120"/>
            </a:endParaRPr>
          </a:p>
          <a:p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</a:t>
            </a:r>
          </a:p>
          <a:p>
            <a:r>
              <a:rPr lang="en-US" altLang="zh-TW" sz="26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</a:t>
            </a:r>
            <a:r>
              <a:rPr lang="zh-TW" altLang="en-US" sz="1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</a:t>
            </a:r>
            <a:r>
              <a:rPr lang="zh-TW" altLang="en-US" sz="1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TW" sz="14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員山分院官網首頁</a:t>
            </a:r>
            <a:endParaRPr lang="en-US" altLang="zh-TW" sz="14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2800" dirty="0"/>
          </a:p>
        </p:txBody>
      </p:sp>
      <p:sp>
        <p:nvSpPr>
          <p:cNvPr id="11" name="矩形 10"/>
          <p:cNvSpPr/>
          <p:nvPr/>
        </p:nvSpPr>
        <p:spPr>
          <a:xfrm>
            <a:off x="1476279" y="5826859"/>
            <a:ext cx="13067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本院官網首頁 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821423" y="5691389"/>
            <a:ext cx="17270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蘇澳分院官網首頁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865673" y="6396335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中榮官網首頁</a:t>
            </a:r>
            <a:endParaRPr lang="zh-TW" altLang="en-US" sz="12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614416" y="2373114"/>
            <a:ext cx="3346704" cy="3122430"/>
            <a:chOff x="5797296" y="2418834"/>
            <a:chExt cx="3346704" cy="3122430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296" y="2418834"/>
              <a:ext cx="3026663" cy="30127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橢圓 9"/>
            <p:cNvSpPr/>
            <p:nvPr/>
          </p:nvSpPr>
          <p:spPr bwMode="auto">
            <a:xfrm>
              <a:off x="7123176" y="4617720"/>
              <a:ext cx="2020824" cy="923544"/>
            </a:xfrm>
            <a:prstGeom prst="ellipse">
              <a:avLst/>
            </a:prstGeom>
            <a:noFill/>
            <a:ln w="53975" cap="rnd" cmpd="sng">
              <a:solidFill>
                <a:schemeClr val="accent2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328416" y="3401436"/>
            <a:ext cx="3273552" cy="2990220"/>
            <a:chOff x="3172968" y="3236844"/>
            <a:chExt cx="3273552" cy="299022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2138" y="3236844"/>
              <a:ext cx="3064382" cy="28439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橢圓 12"/>
            <p:cNvSpPr/>
            <p:nvPr/>
          </p:nvSpPr>
          <p:spPr bwMode="auto">
            <a:xfrm>
              <a:off x="3172968" y="5449824"/>
              <a:ext cx="1682496" cy="777240"/>
            </a:xfrm>
            <a:prstGeom prst="ellipse">
              <a:avLst/>
            </a:prstGeom>
            <a:noFill/>
            <a:ln w="50800" cmpd="sng">
              <a:solidFill>
                <a:schemeClr val="accent2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新細明體" panose="02020500000000000000" pitchFamily="18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3232" y="2360470"/>
            <a:ext cx="3566160" cy="2933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89729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94496" y="996697"/>
            <a:ext cx="8246336" cy="505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開闢專區陳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對本院大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</a:t>
            </a:r>
            <a:r>
              <a:rPr lang="zh-TW" altLang="zh-TW" sz="26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捐助者芳名錄，表彰其善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義舉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事蹟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改版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院史廰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r>
              <a:rPr lang="zh-TW" altLang="zh-TW" sz="26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摺頁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6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豐富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並廣徵本院有興趣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美編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同仁設計製作，並印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製精美書籤贈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予</a:t>
            </a:r>
            <a:r>
              <a:rPr lang="zh-TW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賓， 以達宣傳效果。</a:t>
            </a:r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endParaRPr lang="en-US" altLang="zh-TW" sz="2600" b="0" dirty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r>
              <a:rPr lang="en-US" altLang="zh-TW" sz="26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</a:t>
            </a: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endParaRPr lang="en-US" altLang="zh-TW" sz="2600" b="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8" eaLnBrk="1" hangingPunct="1">
              <a:spcBef>
                <a:spcPct val="20000"/>
              </a:spcBef>
              <a:buClr>
                <a:srgbClr val="0000FF"/>
              </a:buClr>
              <a:buSzPct val="100000"/>
            </a:pPr>
            <a:r>
              <a:rPr lang="zh-TW" altLang="en-US" sz="2600" b="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</a:t>
            </a:r>
            <a:r>
              <a:rPr lang="zh-TW" altLang="en-US" sz="2000" dirty="0" smtClean="0">
                <a:solidFill>
                  <a:srgbClr val="CC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院史廳中、英文簡介摺頁，即將改版</a:t>
            </a:r>
            <a:r>
              <a:rPr lang="en-US" altLang="zh-TW" sz="2000" dirty="0" smtClean="0">
                <a:solidFill>
                  <a:srgbClr val="CC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zh-TW" altLang="zh-TW" sz="2000" dirty="0">
              <a:solidFill>
                <a:srgbClr val="CC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045" y="3268244"/>
            <a:ext cx="2649552" cy="184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1202">
            <a:off x="4613349" y="3243849"/>
            <a:ext cx="2706027" cy="1881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85885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6423" y="758952"/>
            <a:ext cx="7123177" cy="782562"/>
          </a:xfrm>
        </p:spPr>
        <p:txBody>
          <a:bodyPr/>
          <a:lstStyle/>
          <a:p>
            <a:pPr>
              <a:defRPr/>
            </a:pPr>
            <a:r>
              <a:rPr lang="zh-TW" altLang="en-US" sz="4400" b="1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伍、業務</a:t>
            </a:r>
            <a:r>
              <a:rPr lang="zh-TW" altLang="en-US" sz="44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  <a:r>
              <a:rPr lang="zh-TW" altLang="en-US" sz="54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54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r>
              <a:rPr lang="en-US" altLang="zh-TW" dirty="0" smtClean="0">
                <a:solidFill>
                  <a:srgbClr val="FF3300"/>
                </a:solidFill>
              </a:rPr>
              <a:t>(8</a:t>
            </a:r>
            <a:r>
              <a:rPr lang="zh-TW" altLang="en-US" dirty="0" smtClean="0">
                <a:solidFill>
                  <a:srgbClr val="FF3300"/>
                </a:solidFill>
              </a:rPr>
              <a:t>則</a:t>
            </a:r>
            <a:r>
              <a:rPr lang="en-US" altLang="zh-TW" dirty="0" smtClean="0">
                <a:solidFill>
                  <a:srgbClr val="FF3300"/>
                </a:solidFill>
              </a:rPr>
              <a:t>)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36912568"/>
              </p:ext>
            </p:extLst>
          </p:nvPr>
        </p:nvGraphicFramePr>
        <p:xfrm>
          <a:off x="250824" y="1582993"/>
          <a:ext cx="8735860" cy="45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860"/>
              </a:tblGrid>
              <a:tr h="525362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463884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感謝 醫企部李偉強主任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感染科 林邑璁醫師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呼吸感染科蘇維鈞主任等多位醫師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協助拍攝醫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療專題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新聞。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action="ppaction://hlinkfile"/>
                        </a:rPr>
                        <a:t>1090318-TVBS-【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action="ppaction://hlinkfile"/>
                        </a:rPr>
                        <a:t>「新冠肺炎」蔓延何時高峰？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action="ppaction://hlinkfile"/>
                        </a:rPr>
                        <a:t>.mp4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  <a:tr h="156809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1090323-TVBS-【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「新冠肺炎」採檢準確率高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.mp4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798" y="3389634"/>
            <a:ext cx="2010498" cy="113090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3977" y="3336392"/>
            <a:ext cx="2121408" cy="119329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719" y="4983997"/>
            <a:ext cx="2189129" cy="1231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8914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94843066"/>
              </p:ext>
            </p:extLst>
          </p:nvPr>
        </p:nvGraphicFramePr>
        <p:xfrm>
          <a:off x="250824" y="981073"/>
          <a:ext cx="8713785" cy="5159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594750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78930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1090325-TVBS-【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居家檢疫別亂跑！全境擴散僅一線之隔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.mp4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TW" alt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  <a:tr h="1775199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1090330-TVBS-【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感染「新冠肺炎」無症狀者恐成社區漏洞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.mp4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72" y="2642616"/>
            <a:ext cx="2438414" cy="13716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6177" y="2596896"/>
            <a:ext cx="2461385" cy="13845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9443" y="2642616"/>
            <a:ext cx="2390241" cy="13445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6243" y="5085229"/>
            <a:ext cx="2123980" cy="11947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92708" y="5090149"/>
            <a:ext cx="2123979" cy="11947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69444" y="5054292"/>
            <a:ext cx="2080419" cy="1170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2178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55843727"/>
              </p:ext>
            </p:extLst>
          </p:nvPr>
        </p:nvGraphicFramePr>
        <p:xfrm>
          <a:off x="250824" y="981073"/>
          <a:ext cx="8713785" cy="5159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594750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78930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1090401-TVBS-【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台灣行有餘力幫助國際，以經驗展示成效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.mp4</a:t>
                      </a:r>
                      <a:endParaRPr lang="zh-TW" alt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  <a:tr h="1775199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1090406-TVBS【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新冠病毒對年輕人較沒危脅性，感染症狀較輕微 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.mp4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1872" y="2391945"/>
            <a:ext cx="2831158" cy="159252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1063" y="2394031"/>
            <a:ext cx="2815306" cy="158360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8678" y="4951597"/>
            <a:ext cx="2139662" cy="120356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6227" y="4991829"/>
            <a:ext cx="2118614" cy="119172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93920" y="4959995"/>
            <a:ext cx="2166777" cy="1218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7490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83779547"/>
              </p:ext>
            </p:extLst>
          </p:nvPr>
        </p:nvGraphicFramePr>
        <p:xfrm>
          <a:off x="250824" y="981073"/>
          <a:ext cx="8713785" cy="501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594750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64528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1090414-TVBS-【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臺灣守住了！清明連假兩週關鍵期已過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.mp4</a:t>
                      </a:r>
                      <a:endParaRPr lang="zh-TW" alt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  <a:tr h="1775199">
                <a:tc>
                  <a:txBody>
                    <a:bodyPr/>
                    <a:lstStyle/>
                    <a:p>
                      <a:r>
                        <a:rPr lang="en-US" altLang="zh-TW" sz="2800" u="sng" dirty="0" smtClean="0">
                          <a:solidFill>
                            <a:schemeClr val="tx1"/>
                          </a:solidFill>
                        </a:rPr>
                        <a:t>1090417-</a:t>
                      </a:r>
                      <a:r>
                        <a:rPr lang="zh-TW" altLang="en-US" sz="2800" u="sng" dirty="0" smtClean="0">
                          <a:solidFill>
                            <a:schemeClr val="tx1"/>
                          </a:solidFill>
                        </a:rPr>
                        <a:t>東森新聞雲專題</a:t>
                      </a:r>
                      <a:r>
                        <a:rPr lang="en-US" altLang="zh-TW" sz="2800" u="sng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zh-TW" altLang="en-US" sz="2800" u="sng" dirty="0" smtClean="0">
                          <a:solidFill>
                            <a:schemeClr val="tx1"/>
                          </a:solidFill>
                        </a:rPr>
                        <a:t>北榮活用資訊科技協助防疫</a:t>
                      </a: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0163" y="2578608"/>
            <a:ext cx="2633419" cy="148129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7176" y="2541779"/>
            <a:ext cx="2551176" cy="14350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81" y="4878051"/>
            <a:ext cx="2430915" cy="136730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48" y="4904255"/>
            <a:ext cx="2491728" cy="1401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8956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779" y="879433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3600" dirty="0" smtClean="0">
                <a:solidFill>
                  <a:srgbClr val="FF3300"/>
                </a:solidFill>
              </a:rPr>
              <a:t>109</a:t>
            </a:r>
            <a:r>
              <a:rPr lang="zh-TW" altLang="en-US" sz="3600" dirty="0" smtClean="0">
                <a:solidFill>
                  <a:srgbClr val="FF3300"/>
                </a:solidFill>
              </a:rPr>
              <a:t>年</a:t>
            </a:r>
            <a:r>
              <a:rPr lang="en-US" altLang="zh-TW" sz="3600" dirty="0" smtClean="0">
                <a:solidFill>
                  <a:srgbClr val="FF3300"/>
                </a:solidFill>
              </a:rPr>
              <a:t>4</a:t>
            </a:r>
            <a:r>
              <a:rPr lang="zh-TW" altLang="en-US" sz="3600" dirty="0" smtClean="0">
                <a:solidFill>
                  <a:srgbClr val="FF3300"/>
                </a:solidFill>
              </a:rPr>
              <a:t>月安排媒體採訪</a:t>
            </a:r>
            <a:r>
              <a:rPr lang="en-US" altLang="zh-TW" sz="3600" dirty="0" smtClean="0">
                <a:solidFill>
                  <a:srgbClr val="FF3300"/>
                </a:solidFill>
              </a:rPr>
              <a:t>(</a:t>
            </a:r>
            <a:r>
              <a:rPr lang="zh-TW" altLang="en-US" sz="3600" dirty="0" smtClean="0">
                <a:solidFill>
                  <a:srgbClr val="FF3300"/>
                </a:solidFill>
              </a:rPr>
              <a:t>計</a:t>
            </a:r>
            <a:r>
              <a:rPr lang="en-US" altLang="zh-TW" sz="3600" dirty="0" smtClean="0">
                <a:solidFill>
                  <a:srgbClr val="FF3300"/>
                </a:solidFill>
              </a:rPr>
              <a:t>8</a:t>
            </a:r>
            <a:r>
              <a:rPr lang="zh-TW" altLang="en-US" sz="3600" dirty="0" smtClean="0">
                <a:solidFill>
                  <a:srgbClr val="FF3300"/>
                </a:solidFill>
              </a:rPr>
              <a:t>則</a:t>
            </a:r>
            <a:r>
              <a:rPr lang="en-US" altLang="zh-TW" sz="3600" dirty="0" smtClean="0">
                <a:solidFill>
                  <a:srgbClr val="FF3300"/>
                </a:solidFill>
              </a:rPr>
              <a:t>)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56446009"/>
              </p:ext>
            </p:extLst>
          </p:nvPr>
        </p:nvGraphicFramePr>
        <p:xfrm>
          <a:off x="1033677" y="1301661"/>
          <a:ext cx="7417030" cy="43206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7795"/>
                <a:gridCol w="813831"/>
                <a:gridCol w="1462684"/>
                <a:gridCol w="1884380"/>
                <a:gridCol w="1420237"/>
                <a:gridCol w="1028103"/>
              </a:tblGrid>
              <a:tr h="50930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受訪人員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主題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媒體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胸腔部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蘇維鈞科主任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SARS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與新冠肺炎防疫不同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羅鼎傑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神經內科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陳韋達醫師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肌纖維痛症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田園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LOHAS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雜誌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謝宛庭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醫企部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李偉強主任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何時可摘除口罩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醫企部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李偉強主任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入境全面普篩可行嗎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胸腔部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陽光耀科主任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新冠肺炎疫苗相關問題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聯合報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韋麗文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病檢部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吳易企組長等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COVID-19 PCR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檢測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天下雜誌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王子珊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骨科部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江昭慶科主任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骨折治療自費項目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康健雜誌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葉懿德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2020/4/17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醫企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護理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資訊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李偉強主任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明金蓮任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李中原主任等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活用資訊科技協助防疫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東森新聞雲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嚴云岑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983745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71475293"/>
              </p:ext>
            </p:extLst>
          </p:nvPr>
        </p:nvGraphicFramePr>
        <p:xfrm>
          <a:off x="591068" y="981073"/>
          <a:ext cx="8085501" cy="5359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1090320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b="1" u="sng" dirty="0" smtClean="0">
                          <a:latin typeface="+mn-ea"/>
                          <a:ea typeface="+mn-ea"/>
                        </a:rPr>
                        <a:t>藥學部</a:t>
                      </a:r>
                      <a:endParaRPr lang="en-US" altLang="zh-TW" sz="1800" b="1" u="sng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臺北榮總新聞稿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109.3.20</a:t>
                      </a:r>
                      <a:endParaRPr lang="zh-TW" altLang="zh-TW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加強防疫 北榮推廣慢箋預約領藥</a:t>
                      </a:r>
                      <a:r>
                        <a:rPr lang="en-US" altLang="zh-TW" sz="2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zh-TW" altLang="zh-TW" sz="28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為加強防疫，減少民眾在醫院等候逗留時間</a:t>
                      </a:r>
                      <a:r>
                        <a:rPr lang="zh-TW" altLang="zh-TW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，繼線上預約探病，再推慢性病連續處方箋預約領藥服務，</a:t>
                      </a:r>
                      <a:r>
                        <a:rPr lang="zh-TW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可於醫院掛號服務網頁</a:t>
                      </a:r>
                      <a:r>
                        <a:rPr lang="en-US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圖一</a:t>
                      </a:r>
                      <a:r>
                        <a:rPr lang="en-US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或預約掛號暨看診進度查詢</a:t>
                      </a:r>
                      <a:r>
                        <a:rPr lang="en-US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APP(</a:t>
                      </a:r>
                      <a:r>
                        <a:rPr lang="zh-TW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圖二</a:t>
                      </a:r>
                      <a:r>
                        <a:rPr lang="en-US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中預約，</a:t>
                      </a:r>
                      <a:r>
                        <a:rPr lang="zh-TW" altLang="zh-TW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次一工作日即可至專屬窗口領藥，快速便利又安全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en-US" altLang="zh-TW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2249424"/>
            <a:ext cx="1929384" cy="3648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9466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99748973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1090326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 smtClean="0">
                          <a:latin typeface="+mn-ea"/>
                          <a:ea typeface="+mn-ea"/>
                        </a:rPr>
                        <a:t>感染管制室</a:t>
                      </a:r>
                      <a:endParaRPr lang="en-US" altLang="zh-TW" sz="14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臺北榮總新聞稿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109.3.26</a:t>
                      </a:r>
                      <a:endParaRPr lang="zh-TW" altLang="zh-TW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北榮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演練應變計畫 強化防疫整備</a:t>
                      </a:r>
                    </a:p>
                    <a:p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中央流行疫情指揮中心醫療應變組薛瑞元組長、疾病管制署、台北市衛生局等一行，由國軍退除役官兵輔導委員會呂嘉凱副主任委員陪同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，於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3/26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日上午至臺北榮總視察模擬收治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COVID-19(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武漢肺炎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確診病例暨群聚感染應變整備計畫。</a:t>
                      </a:r>
                    </a:p>
                    <a:p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本次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演練內容為模擬醫院收治一名高度疑似陽性個案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等待疾管署確認到確診過程中因應作為、負壓病房滿床如何轉送至專責醫院，及疑似群聚感染如何處置等。</a:t>
                      </a:r>
                    </a:p>
                    <a:p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秉持「料敵從寬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超前佈署」、「禦敵境外 降低衝擊」的原則，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日起即啟動各項防疫措施，分艙分流全面加強感染管控，同時兼顧急、重、難症病人需求，務求成為全國防疫體系最堅強的後盾。</a:t>
                      </a:r>
                    </a:p>
                    <a:p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8" y="2203704"/>
            <a:ext cx="1996684" cy="13350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3656823"/>
            <a:ext cx="1994446" cy="11195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" y="4950859"/>
            <a:ext cx="1994445" cy="1400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5093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94120" y="258704"/>
            <a:ext cx="8001000" cy="1058809"/>
          </a:xfrm>
        </p:spPr>
        <p:txBody>
          <a:bodyPr/>
          <a:lstStyle/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壹、單位架構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流程圖: 預設處理作業 6"/>
          <p:cNvSpPr/>
          <p:nvPr/>
        </p:nvSpPr>
        <p:spPr>
          <a:xfrm>
            <a:off x="5868180" y="1629375"/>
            <a:ext cx="2652365" cy="1261060"/>
          </a:xfrm>
          <a:prstGeom prst="flowChartPredefinedProcess">
            <a:avLst/>
          </a:prstGeom>
          <a:gradFill>
            <a:gsLst>
              <a:gs pos="50000">
                <a:srgbClr val="FFCCCC"/>
              </a:gs>
              <a:gs pos="100000">
                <a:schemeClr val="bg1">
                  <a:lumMod val="9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本室編制：轄</a:t>
            </a:r>
            <a:r>
              <a:rPr lang="en-US" altLang="zh-TW" sz="1600" b="1" kern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3</a:t>
            </a:r>
            <a:r>
              <a:rPr lang="zh-TW" altLang="en-US" sz="1600" b="1" kern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個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組</a:t>
            </a:r>
            <a:endParaRPr lang="en-US" altLang="zh-TW" sz="1600" b="1" kern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  <a:p>
            <a:pPr lvl="0">
              <a:defRPr/>
            </a:pP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正職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：</a:t>
            </a:r>
            <a:r>
              <a:rPr lang="en-US" altLang="zh-TW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(8)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、契約</a:t>
            </a:r>
            <a:r>
              <a:rPr lang="en-US" altLang="zh-TW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(2)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、</a:t>
            </a:r>
            <a:r>
              <a:rPr lang="zh-TW" altLang="en-US" sz="1600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支援</a:t>
            </a:r>
            <a:r>
              <a:rPr lang="en-US" altLang="zh-TW" sz="1600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(1)</a:t>
            </a:r>
            <a:endParaRPr lang="en-US" altLang="zh-TW" sz="1600" b="1" kern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600" b="1" u="sng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合計</a:t>
            </a:r>
            <a:r>
              <a:rPr lang="en-US" altLang="zh-TW" sz="1600" u="sng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11</a:t>
            </a:r>
            <a:r>
              <a:rPr lang="zh-TW" altLang="en-US" sz="1600" b="1" u="sng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人</a:t>
            </a:r>
            <a:endParaRPr lang="zh-TW" altLang="en-US" sz="1600" b="1" u="sng" kern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3041154" y="1590269"/>
            <a:ext cx="1919580" cy="1339271"/>
          </a:xfrm>
          <a:prstGeom prst="roundRect">
            <a:avLst/>
          </a:prstGeom>
          <a:solidFill>
            <a:srgbClr val="C1F5FF"/>
          </a:solidFill>
          <a:ln w="34925" cmpd="thickThin">
            <a:solidFill>
              <a:srgbClr val="00B0F0"/>
            </a:solidFill>
          </a:ln>
          <a:effectLst>
            <a:outerShdw blurRad="50800" dist="50800" dir="5400000" algn="ctr" rotWithShape="0">
              <a:schemeClr val="bg2"/>
            </a:outerShdw>
          </a:effectLst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室本部</a:t>
            </a:r>
            <a:endParaRPr kumimoji="1" lang="en-US" altLang="zh-TW" sz="24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主任：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綜合專員：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827480" y="3582423"/>
            <a:ext cx="1799184" cy="1252607"/>
          </a:xfrm>
          <a:prstGeom prst="roundRect">
            <a:avLst/>
          </a:prstGeom>
          <a:solidFill>
            <a:srgbClr val="C1F5FF"/>
          </a:solidFill>
          <a:ln w="34925" cmpd="dbl">
            <a:solidFill>
              <a:srgbClr val="00B0F0"/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公關組</a:t>
            </a: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組長：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組員：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契約組員：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16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3122709" y="3578679"/>
            <a:ext cx="1800000" cy="1252800"/>
          </a:xfrm>
          <a:prstGeom prst="roundRect">
            <a:avLst/>
          </a:prstGeom>
          <a:solidFill>
            <a:srgbClr val="C1F5FF"/>
          </a:solidFill>
          <a:ln w="34925" cmpd="dbl">
            <a:solidFill>
              <a:srgbClr val="00B0F0"/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秘書組</a:t>
            </a: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組長：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專員：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契約專員：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US" altLang="zh-TW" sz="8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5435810" y="3578872"/>
            <a:ext cx="1800000" cy="1252607"/>
          </a:xfrm>
          <a:prstGeom prst="roundRect">
            <a:avLst/>
          </a:prstGeom>
          <a:solidFill>
            <a:srgbClr val="C1F5FF"/>
          </a:solidFill>
          <a:ln w="34925" cmpd="dbl">
            <a:solidFill>
              <a:srgbClr val="00B0F0"/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國會組</a:t>
            </a: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組長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:1</a:t>
            </a:r>
          </a:p>
          <a:p>
            <a:pPr algn="ctr" eaLnBrk="1" hangingPunct="1"/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支援護理師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:1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/>
          <p:cNvCxnSpPr/>
          <p:nvPr/>
        </p:nvCxnSpPr>
        <p:spPr bwMode="auto">
          <a:xfrm>
            <a:off x="3990767" y="2959740"/>
            <a:ext cx="0" cy="213091"/>
          </a:xfrm>
          <a:prstGeom prst="line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cxnSp>
        <p:nvCxnSpPr>
          <p:cNvPr id="14" name="直線接點 13"/>
          <p:cNvCxnSpPr/>
          <p:nvPr/>
        </p:nvCxnSpPr>
        <p:spPr bwMode="auto">
          <a:xfrm>
            <a:off x="1729964" y="3191492"/>
            <a:ext cx="4585491" cy="34590"/>
          </a:xfrm>
          <a:prstGeom prst="line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cxnSp>
        <p:nvCxnSpPr>
          <p:cNvPr id="15" name="直線單箭頭接點 14"/>
          <p:cNvCxnSpPr/>
          <p:nvPr/>
        </p:nvCxnSpPr>
        <p:spPr bwMode="auto">
          <a:xfrm>
            <a:off x="1727072" y="3265037"/>
            <a:ext cx="0" cy="215920"/>
          </a:xfrm>
          <a:prstGeom prst="straightConnector1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cxnSp>
        <p:nvCxnSpPr>
          <p:cNvPr id="16" name="直線單箭頭接點 15"/>
          <p:cNvCxnSpPr/>
          <p:nvPr/>
        </p:nvCxnSpPr>
        <p:spPr bwMode="auto">
          <a:xfrm>
            <a:off x="6313182" y="3265037"/>
            <a:ext cx="0" cy="215920"/>
          </a:xfrm>
          <a:prstGeom prst="straightConnector1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sp>
        <p:nvSpPr>
          <p:cNvPr id="2" name="文字方塊 1"/>
          <p:cNvSpPr txBox="1"/>
          <p:nvPr/>
        </p:nvSpPr>
        <p:spPr>
          <a:xfrm>
            <a:off x="649224" y="4946904"/>
            <a:ext cx="8010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備註</a:t>
            </a:r>
            <a:r>
              <a:rPr lang="en-US" altLang="zh-TW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1800" b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一、院本部辦公室現有秘書</a:t>
            </a:r>
            <a:r>
              <a:rPr lang="en-US" altLang="zh-TW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含工級</a:t>
            </a:r>
            <a:r>
              <a:rPr lang="en-US" altLang="zh-TW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人力</a:t>
            </a:r>
            <a:r>
              <a:rPr lang="en-US" altLang="zh-TW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員，負責院本部庶務工作。</a:t>
            </a:r>
            <a:endParaRPr lang="en-US" altLang="zh-TW" sz="1800" b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年度秘書組支援各副院長室、主秘室秘書休假代理人力計 </a:t>
            </a:r>
            <a:r>
              <a:rPr lang="en-US" altLang="zh-TW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460</a:t>
            </a:r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小時。</a:t>
            </a:r>
            <a:endParaRPr lang="en-US" altLang="zh-TW" sz="1800" b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en-US" altLang="zh-TW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109.3.17</a:t>
            </a:r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起主秘室馮海倫組員連缺調整補給室服務，現由邱筱涵契約專員</a:t>
            </a:r>
            <a:endParaRPr lang="en-US" altLang="zh-TW" sz="1800" b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支援</a:t>
            </a:r>
            <a:r>
              <a:rPr lang="zh-TW" altLang="en-US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 bwMode="auto">
          <a:xfrm>
            <a:off x="4009725" y="3265037"/>
            <a:ext cx="0" cy="215920"/>
          </a:xfrm>
          <a:prstGeom prst="straightConnector1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</p:spTree>
    <p:extLst>
      <p:ext uri="{BB962C8B-B14F-4D97-AF65-F5344CB8AC3E}">
        <p14:creationId xmlns="" xmlns:p14="http://schemas.microsoft.com/office/powerpoint/2010/main" val="3424212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47271369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1090401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醫企部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臺北榮總新聞稿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1090401</a:t>
                      </a:r>
                      <a:endParaRPr lang="zh-TW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全面實施預約探病</a:t>
                      </a:r>
                      <a:r>
                        <a:rPr lang="zh-TW" altLang="en-US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，謝絕</a:t>
                      </a:r>
                      <a:r>
                        <a:rPr lang="zh-TW" altLang="zh-TW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未事先預約訪客</a:t>
                      </a:r>
                      <a:endParaRPr lang="en-US" altLang="zh-TW" sz="2400" b="1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為加強防疫、守護住院國人健康，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院將自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星期一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起，全面實施探病預約制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，所有探病訪客均須於本院「預約探病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」或網頁上填寫個人資料、健康聲明暨旅遊史，及完成預約程序，並經過中正一樓櫃台查驗身份後，方可進入病房探病。預約網址：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m.vghtpe.gov.tw </a:t>
                      </a:r>
                      <a:endParaRPr lang="zh-TW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460" y="2276839"/>
            <a:ext cx="1877731" cy="148891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/>
          <a:srcRect t="21142" b="20363"/>
          <a:stretch/>
        </p:blipFill>
        <p:spPr>
          <a:xfrm>
            <a:off x="668594" y="3864077"/>
            <a:ext cx="1917289" cy="1582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7670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67799310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1090401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國際醫療中心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臺北榮總新聞稿     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1090401</a:t>
                      </a:r>
                    </a:p>
                    <a:p>
                      <a:r>
                        <a:rPr lang="zh-TW" altLang="en-US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北榮醫師至友邦使館宣導防疫措施</a:t>
                      </a: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感染科黃盈綺醫師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日接受友邦聖克里斯多福及尼維斯駐臺使館查斯敏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哈菁絲大使邀請，至大使館進行新冠肺炎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(COVID-19)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防治及衛教宣導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同時邀請海地、貝里斯、聖露西亞、聖文森與格瑞那丁等友邦駐華使節及在臺學生等共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人視訊連線觀看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，黃盈綺醫師特別針對新冠肺炎的治療以及防治包括洗手時機及方式、口罩穿戴注意、以及篩檢資格等議題和與會人員交流討論。</a:t>
                      </a: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我國「超前部署」、「禦敵境外」，有效控制疫情擴散，獲世界各國高度肯定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本院除積極配合政府各項管控措施，守護全民健康，並與友邦國家分享正確抗疫資訊，以互助的精神與世界共同防疫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0" y="2310582"/>
            <a:ext cx="1995963" cy="185829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1" y="4299560"/>
            <a:ext cx="2036768" cy="18357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71363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21314512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1090408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醫企部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臺北榮總新聞稿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 1090408</a:t>
                      </a:r>
                      <a:endParaRPr lang="zh-TW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北榮實施預查旅遊史簡訊通知 就醫快速通關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為減少就醫民眾排隊查核旅遊史的不便，自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日起，針對就診前一日已預約掛號之民眾即預先查核國外旅遊史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，符合規定者即主動發送查核通過簡訊，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就醫時本人出示此簡訊及個人健保卡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或身分證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，核對後即可快速通關，免現場再次查核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3" t="-1966" r="-3043" b="38383"/>
          <a:stretch/>
        </p:blipFill>
        <p:spPr>
          <a:xfrm>
            <a:off x="696476" y="2172929"/>
            <a:ext cx="1879755" cy="27038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4408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58458726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1090417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醫企部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  <a:p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臺北榮總新聞稿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1090417</a:t>
                      </a:r>
                      <a:endParaRPr lang="zh-TW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陪同就醫快速通關　北榮再推線上</a:t>
                      </a:r>
                      <a:r>
                        <a:rPr lang="en-US" altLang="zh-TW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</a:t>
                      </a:r>
                      <a:endParaRPr lang="zh-TW" altLang="zh-TW" sz="2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為提供陪同就醫者預查旅遊史、免插卡快速通關的服務，再推出「門診陪同就醫線</a:t>
                      </a:r>
                      <a:endParaRPr lang="en-US" altLang="zh-TW" sz="24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zh-TW" altLang="en-US" sz="24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上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」，自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日起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，陪同</a:t>
                      </a:r>
                      <a:endParaRPr lang="en-US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就醫者只要預先上網申請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門診</a:t>
                      </a:r>
                      <a:endParaRPr lang="en-US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時出示通過簡訊、核對身份後，</a:t>
                      </a:r>
                      <a:endParaRPr lang="en-US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即可免再次查核快速</a:t>
                      </a:r>
                      <a:endParaRPr lang="en-US" altLang="zh-TW" sz="24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zh-TW" altLang="en-US" sz="24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通過入院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zh-TW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16" y="3624434"/>
            <a:ext cx="1310092" cy="25176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24" y="4747266"/>
            <a:ext cx="1310092" cy="11938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829" y="2430199"/>
            <a:ext cx="1832985" cy="3257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50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109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r>
              <a:rPr lang="en-US" altLang="zh-TW" dirty="0" smtClean="0"/>
              <a:t>(</a:t>
            </a:r>
            <a:r>
              <a:rPr lang="zh-TW" altLang="en-US" dirty="0" smtClean="0"/>
              <a:t>計</a:t>
            </a:r>
            <a:r>
              <a:rPr lang="en-US" altLang="zh-TW" dirty="0" smtClean="0"/>
              <a:t>31</a:t>
            </a:r>
            <a:r>
              <a:rPr lang="zh-TW" altLang="en-US" dirty="0" smtClean="0"/>
              <a:t>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763" y="979488"/>
          <a:ext cx="9139237" cy="536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20200320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三成癌友營養不良 嚴重影響治療成果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20200320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北榮即日起 加強查檢旅遊史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佛系防疫下的生命價值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搶救孩子狹窄的牙弓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境外移入激增 欲進北榮需清查旅遊史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20200325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不捨劉真搶救無效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20200325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癌友營養補充五字訣 提早運動保肌抗病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20200330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子宮內膜異位易惡化</a:t>
                      </a:r>
                      <a:r>
                        <a:rPr lang="en-US" altLang="zh-TW" sz="1800" dirty="0" smtClean="0"/>
                        <a:t>-1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6790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20200330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加強防疫整備 北榮應變演練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20200330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低糖飲食餓死癌細胞</a:t>
                      </a:r>
                      <a:r>
                        <a:rPr lang="en-US" altLang="zh-TW" sz="1800" dirty="0" smtClean="0"/>
                        <a:t>...</a:t>
                      </a:r>
                      <a:r>
                        <a:rPr lang="zh-TW" altLang="en-US" sz="1800" dirty="0" smtClean="0"/>
                        <a:t>別傻了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8387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109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763" y="979488"/>
          <a:ext cx="9139237" cy="536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20200330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胃腺癌及晚期肝癌 不再給付免疫新藥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北榮成功移植邊緣性捐贈肺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北榮醫師赴友邦史館宣導防治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台大北榮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月</a:t>
                      </a:r>
                      <a:r>
                        <a:rPr lang="en-US" altLang="zh-TW" sz="1800" dirty="0" smtClean="0"/>
                        <a:t>6</a:t>
                      </a:r>
                      <a:r>
                        <a:rPr lang="zh-TW" altLang="en-US" sz="1800" dirty="0" smtClean="0"/>
                        <a:t>日起探病先預約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防疫新措施 台北榮總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月</a:t>
                      </a:r>
                      <a:r>
                        <a:rPr lang="en-US" altLang="zh-TW" sz="1800" dirty="0" smtClean="0"/>
                        <a:t>6</a:t>
                      </a:r>
                      <a:r>
                        <a:rPr lang="zh-TW" altLang="en-US" sz="1800" dirty="0" smtClean="0"/>
                        <a:t>日未預約訪客禁止進入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病毒對年輕人較沒威脅？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記錄經痛時間 有助醫師診斷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清明連假去過人多景點 有症狀擴大篩檢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6790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視訊傳心意 全台即起禁探病 </a:t>
                      </a:r>
                      <a:r>
                        <a:rPr lang="en-US" altLang="zh-TW" sz="1800" dirty="0" smtClean="0"/>
                        <a:t>(2)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視訊傳心意 全台即起禁探病 </a:t>
                      </a:r>
                      <a:r>
                        <a:rPr lang="en-US" altLang="zh-TW" sz="1800" dirty="0" smtClean="0"/>
                        <a:t>(3)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275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109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763" y="979488"/>
          <a:ext cx="9139237" cy="536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視訊傳心意 全台即起禁探病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新冠肺炎 長者維持基本活動量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說好話 身健康心愉快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總統：行有餘力助國際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醫師：機上廁所、座位易感染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北榮推預查旅遊史簡訊通知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愛心筆推銷進北榮 民眾憂成防疫破口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落實社交距離 北榮推預查旅遊史新措施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6790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20200416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臺北榮總推出「住院陪病</a:t>
                      </a:r>
                      <a:r>
                        <a:rPr lang="en-US" altLang="zh-TW" sz="1800" dirty="0" smtClean="0"/>
                        <a:t>APP</a:t>
                      </a:r>
                      <a:r>
                        <a:rPr lang="zh-TW" altLang="en-US" sz="1800" dirty="0" smtClean="0"/>
                        <a:t>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20200420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吸菸者染新冠肺炎 死亡風險達</a:t>
                      </a:r>
                      <a:r>
                        <a:rPr lang="en-US" altLang="zh-TW" sz="1800" dirty="0" smtClean="0"/>
                        <a:t>14</a:t>
                      </a:r>
                      <a:r>
                        <a:rPr lang="zh-TW" altLang="en-US" sz="1800" dirty="0" smtClean="0"/>
                        <a:t>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4663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109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763" y="979488"/>
          <a:ext cx="9139237" cy="5263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20200420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開腹為主流 微創僅少數適用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346216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530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00" y="548600"/>
            <a:ext cx="3736332" cy="2427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5486" y="1020156"/>
            <a:ext cx="3731491" cy="183251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4707" y="2226552"/>
            <a:ext cx="3695650" cy="299694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3935" y="4512421"/>
            <a:ext cx="2959325" cy="203656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21" y="2956370"/>
            <a:ext cx="3279697" cy="270250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76977" y="972191"/>
            <a:ext cx="2119148" cy="158041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61037" y="3169673"/>
            <a:ext cx="1958176" cy="27025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9290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66" y="1621766"/>
            <a:ext cx="1315841" cy="2338359"/>
          </a:xfrm>
          <a:prstGeom prst="rect">
            <a:avLst/>
          </a:prstGeom>
        </p:spPr>
      </p:pic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35" y="1523143"/>
            <a:ext cx="2557433" cy="14389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15" y="2568132"/>
            <a:ext cx="2557433" cy="14389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42" y="3575756"/>
            <a:ext cx="2557433" cy="143891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99" y="2099590"/>
            <a:ext cx="1339980" cy="238125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62" y="2756281"/>
            <a:ext cx="1350696" cy="24003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060794" y="322686"/>
            <a:ext cx="4464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48782" y="4763236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86" y="2614254"/>
            <a:ext cx="2730505" cy="15327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78930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5" name="圓形圖 4"/>
          <p:cNvSpPr/>
          <p:nvPr/>
        </p:nvSpPr>
        <p:spPr>
          <a:xfrm>
            <a:off x="430266" y="1432588"/>
            <a:ext cx="4793448" cy="4793448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圓形圖 9"/>
          <p:cNvSpPr/>
          <p:nvPr/>
        </p:nvSpPr>
        <p:spPr>
          <a:xfrm>
            <a:off x="1248316" y="2870625"/>
            <a:ext cx="3115738" cy="3115738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6360023"/>
              <a:satOff val="40964"/>
              <a:lumOff val="-2372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圓形圖 11"/>
          <p:cNvSpPr/>
          <p:nvPr/>
        </p:nvSpPr>
        <p:spPr>
          <a:xfrm>
            <a:off x="2087169" y="4308658"/>
            <a:ext cx="1438032" cy="1438032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66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12720046"/>
              <a:satOff val="81927"/>
              <a:lumOff val="-4745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群組 16"/>
          <p:cNvGrpSpPr/>
          <p:nvPr/>
        </p:nvGrpSpPr>
        <p:grpSpPr>
          <a:xfrm>
            <a:off x="2784766" y="1432588"/>
            <a:ext cx="5621479" cy="4833130"/>
            <a:chOff x="2784766" y="1432588"/>
            <a:chExt cx="5621479" cy="4469448"/>
          </a:xfrm>
          <a:effectLst/>
        </p:grpSpPr>
        <p:sp>
          <p:nvSpPr>
            <p:cNvPr id="9" name="手繪多邊形 8"/>
            <p:cNvSpPr/>
            <p:nvPr/>
          </p:nvSpPr>
          <p:spPr>
            <a:xfrm>
              <a:off x="2795156" y="1432588"/>
              <a:ext cx="5579918" cy="1452217"/>
            </a:xfrm>
            <a:custGeom>
              <a:avLst/>
              <a:gdLst>
                <a:gd name="connsiteX0" fmla="*/ 0 w 5592355"/>
                <a:gd name="connsiteY0" fmla="*/ 0 h 4793448"/>
                <a:gd name="connsiteX1" fmla="*/ 5592355 w 5592355"/>
                <a:gd name="connsiteY1" fmla="*/ 0 h 4793448"/>
                <a:gd name="connsiteX2" fmla="*/ 5592355 w 5592355"/>
                <a:gd name="connsiteY2" fmla="*/ 4793448 h 4793448"/>
                <a:gd name="connsiteX3" fmla="*/ 0 w 5592355"/>
                <a:gd name="connsiteY3" fmla="*/ 4793448 h 4793448"/>
                <a:gd name="connsiteX4" fmla="*/ 0 w 5592355"/>
                <a:gd name="connsiteY4" fmla="*/ 0 h 479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355" h="4793448">
                  <a:moveTo>
                    <a:pt x="0" y="0"/>
                  </a:moveTo>
                  <a:lnTo>
                    <a:pt x="5592355" y="0"/>
                  </a:lnTo>
                  <a:lnTo>
                    <a:pt x="5592355" y="4793448"/>
                  </a:lnTo>
                  <a:lnTo>
                    <a:pt x="0" y="4793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  <a:scene3d>
              <a:camera prst="orthographicFront"/>
              <a:lightRig rig="flat" dir="t"/>
            </a:scene3d>
            <a:sp3d extrusionH="12700" prstMaterial="plastic">
              <a:bevelT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2918098" bIns="3477331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kern="1200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公共關係組                             </a:t>
              </a:r>
              <a:endParaRPr lang="zh-TW" altLang="en-US" sz="32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2784766" y="2870484"/>
              <a:ext cx="5621479" cy="1821893"/>
            </a:xfrm>
            <a:custGeom>
              <a:avLst/>
              <a:gdLst>
                <a:gd name="connsiteX0" fmla="*/ 0 w 5602869"/>
                <a:gd name="connsiteY0" fmla="*/ 0 h 1644268"/>
                <a:gd name="connsiteX1" fmla="*/ 5602869 w 5602869"/>
                <a:gd name="connsiteY1" fmla="*/ 0 h 1644268"/>
                <a:gd name="connsiteX2" fmla="*/ 5602869 w 5602869"/>
                <a:gd name="connsiteY2" fmla="*/ 1644268 h 1644268"/>
                <a:gd name="connsiteX3" fmla="*/ 0 w 5602869"/>
                <a:gd name="connsiteY3" fmla="*/ 1644268 h 1644268"/>
                <a:gd name="connsiteX4" fmla="*/ 0 w 5602869"/>
                <a:gd name="connsiteY4" fmla="*/ 0 h 164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869" h="1644268">
                  <a:moveTo>
                    <a:pt x="0" y="0"/>
                  </a:moveTo>
                  <a:lnTo>
                    <a:pt x="5602869" y="0"/>
                  </a:lnTo>
                  <a:lnTo>
                    <a:pt x="5602869" y="1644268"/>
                  </a:lnTo>
                  <a:lnTo>
                    <a:pt x="0" y="1644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89804"/>
              </a:srgbClr>
            </a:solidFill>
            <a:ln>
              <a:noFill/>
            </a:ln>
            <a:scene3d>
              <a:camera prst="orthographicFront"/>
              <a:lightRig rig="flat" dir="t"/>
            </a:scene3d>
            <a:sp3d extrusionH="12700" prstMaterial="plastic"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2923355" bIns="1007295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kern="1200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秘書組</a:t>
              </a:r>
              <a:endParaRPr lang="zh-TW" altLang="en-US" sz="32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2795783" y="4308658"/>
              <a:ext cx="5592355" cy="1593378"/>
            </a:xfrm>
            <a:custGeom>
              <a:avLst/>
              <a:gdLst>
                <a:gd name="connsiteX0" fmla="*/ 0 w 5592355"/>
                <a:gd name="connsiteY0" fmla="*/ 0 h 1438032"/>
                <a:gd name="connsiteX1" fmla="*/ 5592355 w 5592355"/>
                <a:gd name="connsiteY1" fmla="*/ 0 h 1438032"/>
                <a:gd name="connsiteX2" fmla="*/ 5592355 w 5592355"/>
                <a:gd name="connsiteY2" fmla="*/ 1438032 h 1438032"/>
                <a:gd name="connsiteX3" fmla="*/ 0 w 5592355"/>
                <a:gd name="connsiteY3" fmla="*/ 1438032 h 1438032"/>
                <a:gd name="connsiteX4" fmla="*/ 0 w 5592355"/>
                <a:gd name="connsiteY4" fmla="*/ 0 h 143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355" h="1438032">
                  <a:moveTo>
                    <a:pt x="0" y="0"/>
                  </a:moveTo>
                  <a:lnTo>
                    <a:pt x="5592355" y="0"/>
                  </a:lnTo>
                  <a:lnTo>
                    <a:pt x="5592355" y="1438032"/>
                  </a:lnTo>
                  <a:lnTo>
                    <a:pt x="0" y="143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orthographicFront"/>
              <a:lightRig rig="flat" dir="t"/>
            </a:scene3d>
            <a:sp3d extrusionH="12700" prstMaterial="plastic"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2918098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kern="1200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國會聯絡組</a:t>
              </a:r>
              <a:endParaRPr lang="zh-TW" altLang="en-US" sz="32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手繪多邊形 13"/>
          <p:cNvSpPr/>
          <p:nvPr/>
        </p:nvSpPr>
        <p:spPr>
          <a:xfrm>
            <a:off x="5202936" y="1801368"/>
            <a:ext cx="3374136" cy="1188720"/>
          </a:xfrm>
          <a:custGeom>
            <a:avLst/>
            <a:gdLst>
              <a:gd name="connsiteX0" fmla="*/ 0 w 3303404"/>
              <a:gd name="connsiteY0" fmla="*/ 0 h 1620006"/>
              <a:gd name="connsiteX1" fmla="*/ 3303404 w 3303404"/>
              <a:gd name="connsiteY1" fmla="*/ 0 h 1620006"/>
              <a:gd name="connsiteX2" fmla="*/ 3303404 w 3303404"/>
              <a:gd name="connsiteY2" fmla="*/ 1620006 h 1620006"/>
              <a:gd name="connsiteX3" fmla="*/ 0 w 3303404"/>
              <a:gd name="connsiteY3" fmla="*/ 1620006 h 1620006"/>
              <a:gd name="connsiteX4" fmla="*/ 0 w 3303404"/>
              <a:gd name="connsiteY4" fmla="*/ 0 h 162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3404" h="1620006">
                <a:moveTo>
                  <a:pt x="0" y="0"/>
                </a:moveTo>
                <a:lnTo>
                  <a:pt x="3303404" y="0"/>
                </a:lnTo>
                <a:lnTo>
                  <a:pt x="3303404" y="1620006"/>
                </a:lnTo>
                <a:lnTo>
                  <a:pt x="0" y="16200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新聞稿、採訪、記者會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國內外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參紡、輿情處理、狀況反映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榮總人</a:t>
            </a:r>
            <a:r>
              <a:rPr lang="zh-TW" altLang="en-US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月刊及簡介編輯</a:t>
            </a:r>
            <a:r>
              <a:rPr lang="en-US" altLang="zh-TW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</a:t>
            </a:r>
            <a:r>
              <a:rPr lang="en-US" altLang="zh-TW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支援漢聲電台「長青樹」保健單元</a:t>
            </a: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機場公務通行業務</a:t>
            </a:r>
            <a:endParaRPr lang="en-US" altLang="zh-TW" sz="1400" b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媒體記者委託之醫療服務</a:t>
            </a: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altLang="zh-TW" sz="1400" b="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4300686" y="2990017"/>
            <a:ext cx="4609611" cy="1593378"/>
          </a:xfrm>
          <a:custGeom>
            <a:avLst/>
            <a:gdLst>
              <a:gd name="connsiteX0" fmla="*/ 0 w 4609611"/>
              <a:gd name="connsiteY0" fmla="*/ 0 h 1438032"/>
              <a:gd name="connsiteX1" fmla="*/ 4609611 w 4609611"/>
              <a:gd name="connsiteY1" fmla="*/ 0 h 1438032"/>
              <a:gd name="connsiteX2" fmla="*/ 4609611 w 4609611"/>
              <a:gd name="connsiteY2" fmla="*/ 1438032 h 1438032"/>
              <a:gd name="connsiteX3" fmla="*/ 0 w 4609611"/>
              <a:gd name="connsiteY3" fmla="*/ 1438032 h 1438032"/>
              <a:gd name="connsiteX4" fmla="*/ 0 w 4609611"/>
              <a:gd name="connsiteY4" fmla="*/ 0 h 14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9611" h="1438032">
                <a:moveTo>
                  <a:pt x="0" y="0"/>
                </a:moveTo>
                <a:lnTo>
                  <a:pt x="4609611" y="0"/>
                </a:lnTo>
                <a:lnTo>
                  <a:pt x="4609611" y="1438032"/>
                </a:lnTo>
                <a:lnTo>
                  <a:pt x="0" y="14380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主秘室審稿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院史廳管理、陳展、規劃、導覽、數位化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出國報告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學術研究代收專款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政府出版品、大事記、文化性資產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每月行政單位協調會召開及管考</a:t>
            </a:r>
            <a:endParaRPr lang="zh-TW" altLang="en-US" sz="1400" b="0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5100798" y="4718080"/>
            <a:ext cx="3549426" cy="1593378"/>
          </a:xfrm>
          <a:custGeom>
            <a:avLst/>
            <a:gdLst>
              <a:gd name="connsiteX0" fmla="*/ 0 w 4017296"/>
              <a:gd name="connsiteY0" fmla="*/ 0 h 1438032"/>
              <a:gd name="connsiteX1" fmla="*/ 4017296 w 4017296"/>
              <a:gd name="connsiteY1" fmla="*/ 0 h 1438032"/>
              <a:gd name="connsiteX2" fmla="*/ 4017296 w 4017296"/>
              <a:gd name="connsiteY2" fmla="*/ 1438032 h 1438032"/>
              <a:gd name="connsiteX3" fmla="*/ 0 w 4017296"/>
              <a:gd name="connsiteY3" fmla="*/ 1438032 h 1438032"/>
              <a:gd name="connsiteX4" fmla="*/ 0 w 4017296"/>
              <a:gd name="connsiteY4" fmla="*/ 0 h 14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296" h="1438032">
                <a:moveTo>
                  <a:pt x="0" y="0"/>
                </a:moveTo>
                <a:lnTo>
                  <a:pt x="4017296" y="0"/>
                </a:lnTo>
                <a:lnTo>
                  <a:pt x="4017296" y="1438032"/>
                </a:lnTo>
                <a:lnTo>
                  <a:pt x="0" y="14380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各級民代考察、訪問、接待事宜</a:t>
            </a:r>
            <a:endParaRPr lang="zh-TW" altLang="en-US" sz="1400" b="0" kern="2000" spc="-5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本院重要政策在國會之宣傳</a:t>
            </a:r>
            <a:endParaRPr lang="zh-TW" altLang="en-US" sz="1400" b="0" kern="2000" spc="-5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委員質詢議題之聯繫辦理</a:t>
            </a:r>
            <a:endParaRPr lang="zh-TW" altLang="en-US" sz="1400" b="0" kern="2000" spc="-5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聯繫出席各級民代約談及聽證事宜</a:t>
            </a:r>
            <a:endParaRPr lang="zh-TW" altLang="en-US" sz="1400" b="0" kern="2000" spc="-5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各級民代醫療服務事宜</a:t>
            </a:r>
            <a:endParaRPr lang="zh-TW" altLang="en-US" sz="1400" b="0" kern="2000" spc="-5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TW" altLang="en-US" sz="1400" kern="1200" dirty="0"/>
          </a:p>
        </p:txBody>
      </p:sp>
      <p:sp>
        <p:nvSpPr>
          <p:cNvPr id="6" name="矩形 5"/>
          <p:cNvSpPr/>
          <p:nvPr/>
        </p:nvSpPr>
        <p:spPr>
          <a:xfrm>
            <a:off x="430648" y="237154"/>
            <a:ext cx="49934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4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、各組業務職掌</a:t>
            </a:r>
            <a:endParaRPr lang="zh-TW" altLang="en-US" sz="4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2562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參、工作概況</a:t>
            </a:r>
            <a:endParaRPr lang="zh-TW" altLang="en-US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698089" y="1575430"/>
            <a:ext cx="76396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一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</a:t>
            </a:r>
            <a:r>
              <a:rPr lang="zh-TW" altLang="en-US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節能減</a:t>
            </a:r>
            <a:r>
              <a:rPr lang="zh-TW" alt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紙</a:t>
            </a:r>
            <a:r>
              <a:rPr lang="zh-TW" altLang="en-US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暨數位化業務</a:t>
            </a:r>
            <a:endParaRPr lang="en-US" altLang="zh-TW" sz="4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舉辦記者會或發布各項慶典活動、研討會等媒體採訪通知及新聞稿等，均採</a:t>
            </a:r>
            <a:r>
              <a:rPr lang="zh-TW" alt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hlinkClick r:id="rId2" action="ppaction://hlinkfile"/>
              </a:rPr>
              <a:t>媒體</a:t>
            </a:r>
            <a:r>
              <a:rPr lang="en-US" altLang="zh-TW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hlinkClick r:id="rId2" action="ppaction://hlinkfile"/>
              </a:rPr>
              <a:t>line</a:t>
            </a:r>
            <a:r>
              <a:rPr lang="zh-TW" alt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hlinkClick r:id="rId2" action="ppaction://hlinkfile"/>
              </a:rPr>
              <a:t>群組</a:t>
            </a:r>
            <a:r>
              <a:rPr lang="zh-TW" alt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</a:t>
            </a:r>
            <a:r>
              <a:rPr lang="zh-TW" alt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hlinkClick r:id="rId3" action="ppaction://hlinkfile"/>
              </a:rPr>
              <a:t>電子郵件</a:t>
            </a:r>
            <a:r>
              <a:rPr lang="zh-TW" alt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及</a:t>
            </a:r>
            <a:r>
              <a:rPr lang="zh-TW" altLang="en-US" sz="28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上傳媒體雲端</a:t>
            </a:r>
            <a:r>
              <a:rPr lang="zh-TW" alt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等數位方式供稿，將有效降低公務用紙量。</a:t>
            </a:r>
            <a:endParaRPr lang="en-US" altLang="zh-TW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n"/>
            </a:pPr>
            <a:r>
              <a:rPr lang="zh-TW" altLang="en-US" sz="2800" dirty="0">
                <a:latin typeface="+mn-ea"/>
                <a:ea typeface="+mn-ea"/>
              </a:rPr>
              <a:t>因應網路趨勢</a:t>
            </a:r>
            <a:r>
              <a:rPr lang="zh-TW" altLang="en-US" sz="2800" dirty="0" smtClean="0">
                <a:latin typeface="+mn-ea"/>
                <a:ea typeface="+mn-ea"/>
              </a:rPr>
              <a:t>，將本院院</a:t>
            </a:r>
            <a:r>
              <a:rPr lang="zh-TW" altLang="en-US" sz="2800" dirty="0">
                <a:latin typeface="+mn-ea"/>
                <a:ea typeface="+mn-ea"/>
              </a:rPr>
              <a:t>史</a:t>
            </a:r>
            <a:r>
              <a:rPr lang="zh-TW" altLang="en-US" sz="2800" dirty="0" smtClean="0">
                <a:latin typeface="+mn-ea"/>
                <a:ea typeface="+mn-ea"/>
              </a:rPr>
              <a:t>廳數位化，</a:t>
            </a:r>
            <a:r>
              <a:rPr lang="zh-TW" altLang="en-US" sz="2800" dirty="0">
                <a:latin typeface="+mn-ea"/>
                <a:ea typeface="+mn-ea"/>
              </a:rPr>
              <a:t>宣傳實體院史廳珍貴史料</a:t>
            </a:r>
            <a:r>
              <a:rPr lang="zh-TW" altLang="en-US" sz="2800" dirty="0" smtClean="0">
                <a:latin typeface="+mn-ea"/>
                <a:ea typeface="+mn-ea"/>
              </a:rPr>
              <a:t>文物，建置</a:t>
            </a:r>
            <a:r>
              <a:rPr lang="zh-TW" altLang="en-US" sz="2800" dirty="0" smtClean="0">
                <a:latin typeface="+mn-ea"/>
                <a:ea typeface="+mn-ea"/>
                <a:hlinkClick r:id="rId4"/>
              </a:rPr>
              <a:t>數位院史廳</a:t>
            </a:r>
            <a:r>
              <a:rPr lang="zh-TW" altLang="en-US" sz="2800" dirty="0" smtClean="0">
                <a:latin typeface="+mn-ea"/>
                <a:ea typeface="+mn-ea"/>
              </a:rPr>
              <a:t>，俾</a:t>
            </a:r>
            <a:r>
              <a:rPr lang="zh-TW" altLang="en-US" sz="2800" dirty="0">
                <a:latin typeface="+mn-ea"/>
                <a:ea typeface="+mn-ea"/>
              </a:rPr>
              <a:t>利民眾線上</a:t>
            </a:r>
            <a:r>
              <a:rPr lang="zh-TW" altLang="en-US" sz="2800" dirty="0" smtClean="0">
                <a:latin typeface="+mn-ea"/>
                <a:ea typeface="+mn-ea"/>
              </a:rPr>
              <a:t>瀏覽，連結年輕</a:t>
            </a:r>
            <a:r>
              <a:rPr lang="zh-TW" altLang="en-US" sz="2800" dirty="0">
                <a:latin typeface="+mn-ea"/>
                <a:ea typeface="+mn-ea"/>
              </a:rPr>
              <a:t>讀者閱讀喜好</a:t>
            </a:r>
            <a:r>
              <a:rPr lang="zh-TW" altLang="en-US" sz="2800" dirty="0" smtClean="0">
                <a:latin typeface="+mn-ea"/>
                <a:ea typeface="+mn-ea"/>
              </a:rPr>
              <a:t>度，提高</a:t>
            </a:r>
            <a:r>
              <a:rPr lang="zh-TW" altLang="en-US" sz="2800" dirty="0">
                <a:latin typeface="+mn-ea"/>
                <a:ea typeface="+mn-ea"/>
              </a:rPr>
              <a:t>參觀人數，</a:t>
            </a:r>
            <a:r>
              <a:rPr lang="zh-TW" altLang="en-US" sz="2800" dirty="0" smtClean="0">
                <a:latin typeface="+mn-ea"/>
                <a:ea typeface="+mn-ea"/>
              </a:rPr>
              <a:t>達到宣傳效果</a:t>
            </a:r>
            <a:r>
              <a:rPr lang="zh-TW" altLang="en-US" sz="2800" dirty="0">
                <a:latin typeface="+mn-ea"/>
                <a:ea typeface="+mn-ea"/>
              </a:rPr>
              <a:t>。</a:t>
            </a:r>
            <a:endParaRPr lang="en-US" altLang="zh-TW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821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E4EFADB-5413-4977-9BE4-9113DDD2A18C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zh-TW" sz="120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48868" y="1019330"/>
            <a:ext cx="7345363" cy="7207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zh-TW" alt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二、</a:t>
            </a:r>
            <a:r>
              <a:rPr lang="zh-TW" altLang="en-US" sz="40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舉辦記者會及安排媒體採訪</a:t>
            </a:r>
            <a:endParaRPr lang="en-US" altLang="zh-TW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2773" name="文字方塊 11"/>
          <p:cNvSpPr txBox="1">
            <a:spLocks noChangeArrowheads="1"/>
          </p:cNvSpPr>
          <p:nvPr/>
        </p:nvSpPr>
        <p:spPr bwMode="auto">
          <a:xfrm>
            <a:off x="810628" y="2040427"/>
            <a:ext cx="78501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28638" indent="-457200"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marL="71438" indent="0" eaLnBrk="1" hangingPunct="1">
              <a:buSzPct val="100000"/>
              <a:buNone/>
            </a:pPr>
            <a:r>
              <a:rPr lang="zh-TW" altLang="en-US" sz="2800" b="0" dirty="0" smtClean="0">
                <a:solidFill>
                  <a:srgbClr val="221100"/>
                </a:solidFill>
                <a:latin typeface="+mn-ea"/>
                <a:ea typeface="+mn-ea"/>
              </a:rPr>
              <a:t>年度排定</a:t>
            </a:r>
            <a:r>
              <a:rPr lang="zh-TW" altLang="en-US" sz="2800" b="0" dirty="0">
                <a:solidFill>
                  <a:srgbClr val="221100"/>
                </a:solidFill>
                <a:latin typeface="+mn-ea"/>
                <a:ea typeface="+mn-ea"/>
              </a:rPr>
              <a:t>部科輪序表，將本</a:t>
            </a:r>
            <a:r>
              <a:rPr lang="zh-TW" altLang="en-US" sz="2800" b="0" dirty="0" smtClean="0">
                <a:solidFill>
                  <a:srgbClr val="221100"/>
                </a:solidFill>
                <a:latin typeface="+mn-ea"/>
                <a:ea typeface="+mn-ea"/>
              </a:rPr>
              <a:t>院各部科重大醫療研究成果、創新醫療技術、醫學新知及各項服務措施透過媒體有效傳達訊息讓民眾瞭解。  </a:t>
            </a:r>
            <a:endParaRPr lang="en-US" altLang="zh-TW" sz="2800" b="0" dirty="0" smtClean="0">
              <a:solidFill>
                <a:srgbClr val="221100"/>
              </a:solidFill>
              <a:latin typeface="+mn-ea"/>
              <a:ea typeface="+mn-ea"/>
            </a:endParaRPr>
          </a:p>
        </p:txBody>
      </p:sp>
      <p:pic>
        <p:nvPicPr>
          <p:cNvPr id="9" name="圖片 8" descr="https://img.appledaily.com.tw/images/ReNews/20180124/640_c3ddc31542335be5c2f8d3a3efd3889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568" y="3675888"/>
            <a:ext cx="3840480" cy="2441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49" y="3589555"/>
            <a:ext cx="3403247" cy="2519758"/>
          </a:xfrm>
          <a:prstGeom prst="rect">
            <a:avLst/>
          </a:prstGeom>
          <a:effectLst>
            <a:reflection blurRad="6350" stA="16000" endPos="22000" dist="508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232248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77"/>
          <a:stretch/>
        </p:blipFill>
        <p:spPr>
          <a:xfrm>
            <a:off x="4956463" y="2125149"/>
            <a:ext cx="3117274" cy="1957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88" y="4195029"/>
            <a:ext cx="2248181" cy="149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/>
          <a:srcRect l="10355" t="18303" r="4348" b="16157"/>
          <a:stretch/>
        </p:blipFill>
        <p:spPr>
          <a:xfrm>
            <a:off x="644235" y="4062843"/>
            <a:ext cx="3178993" cy="1558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05" y="3972231"/>
            <a:ext cx="3284664" cy="1986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3560" y="364261"/>
            <a:ext cx="8540440" cy="358378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配合院內各項活動，如醫師節、護師節、</a:t>
            </a:r>
            <a:endParaRPr lang="en-US" altLang="zh-TW" sz="2800" dirty="0" smtClean="0">
              <a:solidFill>
                <a:srgbClr val="2211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各類研討會、社區醫療義診服務等訊息，</a:t>
            </a:r>
            <a:endParaRPr lang="en-US" altLang="zh-TW" sz="2800" dirty="0" smtClean="0">
              <a:solidFill>
                <a:srgbClr val="2211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傳發新聞稿，廣邀媒體採訪，增加報導版</a:t>
            </a:r>
            <a:endParaRPr lang="en-US" altLang="zh-TW" sz="2800" dirty="0" smtClean="0">
              <a:solidFill>
                <a:srgbClr val="2211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    面，擴大宣傳效益。</a:t>
            </a:r>
          </a:p>
          <a:p>
            <a:pPr eaLnBrk="1" hangingPunct="1">
              <a:defRPr/>
            </a:pPr>
            <a:r>
              <a:rPr lang="zh-TW" altLang="en-US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對媒體事件處理及狀況</a:t>
            </a:r>
            <a:endParaRPr lang="en-US" altLang="zh-TW" sz="2800" dirty="0" smtClean="0">
              <a:solidFill>
                <a:srgbClr val="2211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     反映適時掌握事件</a:t>
            </a:r>
            <a:r>
              <a:rPr lang="zh-TW" altLang="en-US" sz="2800" dirty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發展，</a:t>
            </a:r>
            <a:endParaRPr lang="en-US" altLang="zh-TW" sz="2800" dirty="0" smtClean="0">
              <a:solidFill>
                <a:srgbClr val="2211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800" dirty="0" smtClean="0">
                <a:solidFill>
                  <a:srgbClr val="221100"/>
                </a:solidFill>
                <a:latin typeface="微軟正黑體" pitchFamily="34" charset="-120"/>
                <a:ea typeface="微軟正黑體" pitchFamily="34" charset="-120"/>
              </a:rPr>
              <a:t>     爭取時效作為。</a:t>
            </a:r>
            <a:endParaRPr lang="en-US" altLang="zh-TW" sz="28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zh-TW" altLang="en-US" sz="2800" dirty="0" smtClean="0"/>
          </a:p>
          <a:p>
            <a:pPr eaLnBrk="1" hangingPunct="1">
              <a:defRPr/>
            </a:pPr>
            <a:endParaRPr lang="zh-TW" altLang="en-US" dirty="0" smtClean="0"/>
          </a:p>
        </p:txBody>
      </p:sp>
      <p:sp>
        <p:nvSpPr>
          <p:cNvPr id="337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A6C45F1-425A-483C-8ECA-62FA34E80EFF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zh-TW" sz="120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3563938" y="5734050"/>
            <a:ext cx="51133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zh-TW" altLang="en-US" sz="2000" b="0">
              <a:solidFill>
                <a:srgbClr val="FF3300"/>
              </a:solidFill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4727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8288"/>
            <a:ext cx="8569325" cy="814387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媒體公關</a:t>
            </a:r>
            <a:r>
              <a:rPr lang="zh-TW" altLang="en-US" sz="4000" dirty="0" smtClean="0">
                <a:solidFill>
                  <a:srgbClr val="002060"/>
                </a:solidFill>
              </a:rPr>
              <a:t>－</a:t>
            </a:r>
            <a:r>
              <a:rPr lang="zh-TW" altLang="en-US" sz="40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記者正確訊息的來源</a:t>
            </a:r>
            <a:endParaRPr lang="en-US" altLang="zh-TW" sz="4000" dirty="0" smtClean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440" y="1124680"/>
            <a:ext cx="8001000" cy="1080150"/>
          </a:xfrm>
        </p:spPr>
        <p:txBody>
          <a:bodyPr/>
          <a:lstStyle/>
          <a:p>
            <a:r>
              <a:rPr kumimoji="0" lang="zh-TW" altLang="en-US" sz="2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醫藥記者報導重要來源</a:t>
            </a:r>
            <a:endParaRPr kumimoji="0" lang="en-US" altLang="zh-TW" sz="26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kumimoji="0" lang="zh-TW" altLang="en-US" sz="2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   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資料統計期間：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="" xmlns:p14="http://schemas.microsoft.com/office/powerpoint/2010/main" val="3805340572"/>
              </p:ext>
            </p:extLst>
          </p:nvPr>
        </p:nvGraphicFramePr>
        <p:xfrm>
          <a:off x="1451496" y="2132820"/>
          <a:ext cx="6576984" cy="432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3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algn="r"/>
            <a:r>
              <a:rPr kumimoji="0" lang="en-US" altLang="zh-TW" sz="1200" b="0" dirty="0" smtClean="0">
                <a:solidFill>
                  <a:srgbClr val="0000CC"/>
                </a:solidFill>
                <a:latin typeface="Verdana" pitchFamily="34" charset="0"/>
                <a:ea typeface="新細明體" charset="-120"/>
              </a:rPr>
              <a:t>7</a:t>
            </a:r>
            <a:endParaRPr kumimoji="0" lang="en-US" altLang="zh-TW" sz="1200" b="0" dirty="0">
              <a:solidFill>
                <a:srgbClr val="0000CC"/>
              </a:solidFill>
              <a:latin typeface="Verdana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295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8" y="457200"/>
            <a:ext cx="7804635" cy="125963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每一場記者會都是團隊合作的成果</a:t>
            </a:r>
          </a:p>
        </p:txBody>
      </p:sp>
      <p:sp>
        <p:nvSpPr>
          <p:cNvPr id="38916" name="Rectangle 4"/>
          <p:cNvSpPr>
            <a:spLocks noGrp="1" noChangeAspect="1" noChangeArrowheads="1"/>
          </p:cNvSpPr>
          <p:nvPr>
            <p:ph type="body" sz="half" idx="2"/>
          </p:nvPr>
        </p:nvSpPr>
        <p:spPr>
          <a:xfrm>
            <a:off x="630238" y="2057400"/>
            <a:ext cx="3174846" cy="3811588"/>
          </a:xfrm>
        </p:spPr>
        <p:txBody>
          <a:bodyPr/>
          <a:lstStyle/>
          <a:p>
            <a:pPr indent="5207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700" dirty="0" smtClean="0"/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2800" dirty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800" dirty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年第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季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520700" eaLnBrk="1" hangingPunct="1">
              <a:lnSpc>
                <a:spcPct val="90000"/>
              </a:lnSpc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91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8E2BE2-7F69-46A7-9E51-EB549DF21679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zh-TW" sz="120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03609456"/>
              </p:ext>
            </p:extLst>
          </p:nvPr>
        </p:nvGraphicFramePr>
        <p:xfrm>
          <a:off x="4180114" y="2108719"/>
          <a:ext cx="4152123" cy="306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589868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35311</TotalTime>
  <Words>3215</Words>
  <Application>Microsoft Office PowerPoint</Application>
  <PresentationFormat>如螢幕大小 (4:3)</PresentationFormat>
  <Paragraphs>590</Paragraphs>
  <Slides>39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Profile</vt:lpstr>
      <vt:lpstr>投影片 1</vt:lpstr>
      <vt:lpstr>報 告 綱 要</vt:lpstr>
      <vt:lpstr>壹、單位架構</vt:lpstr>
      <vt:lpstr>投影片 4</vt:lpstr>
      <vt:lpstr>參、工作概況</vt:lpstr>
      <vt:lpstr>投影片 6</vt:lpstr>
      <vt:lpstr>投影片 7</vt:lpstr>
      <vt:lpstr>三、媒體公關－記者正確訊息的來源</vt:lpstr>
      <vt:lpstr>每一場記者會都是團隊合作的成果</vt:lpstr>
      <vt:lpstr>四、榮總人月刊發行 </vt:lpstr>
      <vt:lpstr>月刊網址：http://homepage.vghtpe.gov.tw/gpbook/index.htm</vt:lpstr>
      <vt:lpstr>五、支援『漢聲電台』醫療保健單元 </vt:lpstr>
      <vt:lpstr>投影片 13</vt:lpstr>
      <vt:lpstr>投影片 14</vt:lpstr>
      <vt:lpstr>投影片 15</vt:lpstr>
      <vt:lpstr>   </vt:lpstr>
      <vt:lpstr>投影片 17</vt:lpstr>
      <vt:lpstr>肆、年度工作重點</vt:lpstr>
      <vt:lpstr>投影片 19</vt:lpstr>
      <vt:lpstr>投影片 20</vt:lpstr>
      <vt:lpstr>投影片 21</vt:lpstr>
      <vt:lpstr>投影片 22</vt:lpstr>
      <vt:lpstr>伍、業務宣導       109年4月專題報導(8則)</vt:lpstr>
      <vt:lpstr>109年4月專題報導</vt:lpstr>
      <vt:lpstr>109年4月專題報導</vt:lpstr>
      <vt:lpstr>109年4月專題報導</vt:lpstr>
      <vt:lpstr> 109年4月安排媒體採訪(計8則)</vt:lpstr>
      <vt:lpstr>109年4月份協辦活動(新聞稿)</vt:lpstr>
      <vt:lpstr>109年4月份協辦活動(新聞稿)</vt:lpstr>
      <vt:lpstr>109年4月份協辦活動(新聞稿)</vt:lpstr>
      <vt:lpstr>109年4月份協辦活動(新聞稿)</vt:lpstr>
      <vt:lpstr>109年4月份協辦活動(新聞稿)</vt:lpstr>
      <vt:lpstr>109年4月份協辦活動(新聞稿)</vt:lpstr>
      <vt:lpstr>109年4月份新聞摘要(計31則)</vt:lpstr>
      <vt:lpstr>109年4月份新聞摘要</vt:lpstr>
      <vt:lpstr>109年4月份新聞摘要</vt:lpstr>
      <vt:lpstr>109年4月份新聞摘要</vt:lpstr>
      <vt:lpstr>投影片 38</vt:lpstr>
      <vt:lpstr>投影片 39</vt:lpstr>
    </vt:vector>
  </TitlesOfParts>
  <Manager>台北榮民總醫院</Manager>
  <Company>Taipei Veterans General Hospital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vghuser</cp:lastModifiedBy>
  <cp:revision>1799</cp:revision>
  <cp:lastPrinted>2020-04-20T09:14:46Z</cp:lastPrinted>
  <dcterms:created xsi:type="dcterms:W3CDTF">2004-02-01T06:39:05Z</dcterms:created>
  <dcterms:modified xsi:type="dcterms:W3CDTF">2020-04-24T06:50:25Z</dcterms:modified>
</cp:coreProperties>
</file>