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3567" r:id="rId2"/>
    <p:sldId id="3568" r:id="rId3"/>
    <p:sldId id="3691" r:id="rId4"/>
    <p:sldId id="3688" r:id="rId5"/>
    <p:sldId id="3689" r:id="rId6"/>
    <p:sldId id="3690" r:id="rId7"/>
    <p:sldId id="3624" r:id="rId8"/>
    <p:sldId id="3651" r:id="rId9"/>
    <p:sldId id="3600" r:id="rId10"/>
    <p:sldId id="3601" r:id="rId11"/>
    <p:sldId id="3602" r:id="rId12"/>
    <p:sldId id="3683" r:id="rId13"/>
    <p:sldId id="3685" r:id="rId14"/>
    <p:sldId id="3603" r:id="rId15"/>
    <p:sldId id="3604" r:id="rId16"/>
    <p:sldId id="3607" r:id="rId17"/>
    <p:sldId id="3606" r:id="rId18"/>
    <p:sldId id="3682" r:id="rId19"/>
    <p:sldId id="3680" r:id="rId20"/>
    <p:sldId id="3573" r:id="rId21"/>
    <p:sldId id="3574" r:id="rId22"/>
    <p:sldId id="3660" r:id="rId23"/>
    <p:sldId id="3662" r:id="rId24"/>
    <p:sldId id="3663" r:id="rId25"/>
    <p:sldId id="3664" r:id="rId26"/>
    <p:sldId id="3665" r:id="rId27"/>
    <p:sldId id="3667" r:id="rId28"/>
    <p:sldId id="3668" r:id="rId29"/>
    <p:sldId id="3669" r:id="rId30"/>
    <p:sldId id="3670" r:id="rId31"/>
    <p:sldId id="3671" r:id="rId32"/>
    <p:sldId id="3672" r:id="rId33"/>
    <p:sldId id="3673" r:id="rId34"/>
    <p:sldId id="3578" r:id="rId35"/>
    <p:sldId id="3678" r:id="rId36"/>
    <p:sldId id="3629" r:id="rId37"/>
    <p:sldId id="3677" r:id="rId38"/>
    <p:sldId id="3697" r:id="rId39"/>
    <p:sldId id="3698" r:id="rId40"/>
    <p:sldId id="3699" r:id="rId41"/>
    <p:sldId id="3700" r:id="rId42"/>
    <p:sldId id="3701" r:id="rId43"/>
    <p:sldId id="3702" r:id="rId44"/>
    <p:sldId id="3705" r:id="rId45"/>
    <p:sldId id="3707" r:id="rId46"/>
    <p:sldId id="3710" r:id="rId47"/>
    <p:sldId id="3713" r:id="rId48"/>
    <p:sldId id="3715" r:id="rId49"/>
    <p:sldId id="3718" r:id="rId50"/>
    <p:sldId id="3719" r:id="rId51"/>
    <p:sldId id="3720" r:id="rId52"/>
    <p:sldId id="3721" r:id="rId53"/>
    <p:sldId id="3722" r:id="rId54"/>
    <p:sldId id="3723" r:id="rId55"/>
    <p:sldId id="3724" r:id="rId56"/>
    <p:sldId id="3725" r:id="rId57"/>
    <p:sldId id="3650" r:id="rId58"/>
  </p:sldIdLst>
  <p:sldSz cx="9144000" cy="6858000" type="screen4x3"/>
  <p:notesSz cx="6735763" cy="986948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09" userDrawn="1">
          <p15:clr>
            <a:srgbClr val="A4A3A4"/>
          </p15:clr>
        </p15:guide>
        <p15:guide id="4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FF"/>
    <a:srgbClr val="000099"/>
    <a:srgbClr val="CC66FF"/>
    <a:srgbClr val="19061C"/>
    <a:srgbClr val="FF6600"/>
    <a:srgbClr val="221100"/>
    <a:srgbClr val="FFCCFF"/>
    <a:srgbClr val="361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48" autoAdjust="0"/>
    <p:restoredTop sz="86432" autoAdjust="0"/>
  </p:normalViewPr>
  <p:slideViewPr>
    <p:cSldViewPr snapToGrid="0">
      <p:cViewPr varScale="1">
        <p:scale>
          <a:sx n="82" d="100"/>
          <a:sy n="82" d="100"/>
        </p:scale>
        <p:origin x="1104" y="72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-1572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168"/>
    </p:cViewPr>
  </p:sorterViewPr>
  <p:notesViewPr>
    <p:cSldViewPr snapToGrid="0">
      <p:cViewPr varScale="1">
        <p:scale>
          <a:sx n="47" d="100"/>
          <a:sy n="47" d="100"/>
        </p:scale>
        <p:origin x="-1986" y="-90"/>
      </p:cViewPr>
      <p:guideLst>
        <p:guide orient="horz" pos="3131"/>
        <p:guide pos="2145"/>
        <p:guide orient="horz" pos="3109"/>
        <p:guide pos="2122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/>
              <a:t>記者會場次</a:t>
            </a:r>
          </a:p>
        </c:rich>
      </c:tx>
      <c:layout>
        <c:manualLayout>
          <c:xMode val="edge"/>
          <c:yMode val="edge"/>
          <c:x val="0.33293498289911005"/>
          <c:y val="4.8438125046420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場次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工作表1!$A$2:$A$6</c:f>
              <c:strCache>
                <c:ptCount val="5"/>
                <c:pt idx="0">
                  <c:v>105年</c:v>
                </c:pt>
                <c:pt idx="1">
                  <c:v>106年</c:v>
                </c:pt>
                <c:pt idx="2">
                  <c:v>107年</c:v>
                </c:pt>
                <c:pt idx="3">
                  <c:v>108年</c:v>
                </c:pt>
                <c:pt idx="4">
                  <c:v>109年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26</c:v>
                </c:pt>
                <c:pt idx="1">
                  <c:v>24</c:v>
                </c:pt>
                <c:pt idx="2">
                  <c:v>32</c:v>
                </c:pt>
                <c:pt idx="3">
                  <c:v>24</c:v>
                </c:pt>
                <c:pt idx="4">
                  <c:v>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45002400"/>
        <c:axId val="445002792"/>
      </c:barChart>
      <c:catAx>
        <c:axId val="44500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45002792"/>
        <c:crosses val="autoZero"/>
        <c:auto val="1"/>
        <c:lblAlgn val="ctr"/>
        <c:lblOffset val="100"/>
        <c:noMultiLvlLbl val="0"/>
      </c:catAx>
      <c:valAx>
        <c:axId val="4450027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445002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 smtClean="0">
                <a:latin typeface="+mj-ea"/>
                <a:ea typeface="+mj-ea"/>
              </a:rPr>
              <a:t>出國報告案件</a:t>
            </a:r>
            <a:endParaRPr lang="zh-TW" dirty="0">
              <a:latin typeface="+mj-ea"/>
              <a:ea typeface="+mj-ea"/>
            </a:endParaRPr>
          </a:p>
        </c:rich>
      </c:tx>
      <c:layout>
        <c:manualLayout>
          <c:xMode val="edge"/>
          <c:yMode val="edge"/>
          <c:x val="0.33511890324572291"/>
          <c:y val="5.2009408866244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>
                <a:alpha val="49000"/>
              </a:srgbClr>
            </a:solidFill>
            <a:ln w="9525" cap="flat" cmpd="sng" algn="ctr">
              <a:solidFill>
                <a:srgbClr val="FFFFFF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工作表1!$A$1:$A$5</c:f>
              <c:strCache>
                <c:ptCount val="5"/>
                <c:pt idx="0">
                  <c:v>105年</c:v>
                </c:pt>
                <c:pt idx="1">
                  <c:v>106年</c:v>
                </c:pt>
                <c:pt idx="2">
                  <c:v>107年</c:v>
                </c:pt>
                <c:pt idx="3">
                  <c:v>108年</c:v>
                </c:pt>
                <c:pt idx="4">
                  <c:v>109年</c:v>
                </c:pt>
              </c:strCache>
            </c:strRef>
          </c:cat>
          <c:val>
            <c:numRef>
              <c:f>工作表1!$B$1:$B$5</c:f>
              <c:numCache>
                <c:formatCode>General</c:formatCode>
                <c:ptCount val="5"/>
                <c:pt idx="0">
                  <c:v>99</c:v>
                </c:pt>
                <c:pt idx="1">
                  <c:v>175</c:v>
                </c:pt>
                <c:pt idx="2">
                  <c:v>192</c:v>
                </c:pt>
                <c:pt idx="3">
                  <c:v>204</c:v>
                </c:pt>
                <c:pt idx="4">
                  <c:v>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3847144"/>
        <c:axId val="443847536"/>
      </c:barChart>
      <c:catAx>
        <c:axId val="44384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43847536"/>
        <c:crosses val="autoZero"/>
        <c:auto val="1"/>
        <c:lblAlgn val="ctr"/>
        <c:lblOffset val="100"/>
        <c:noMultiLvlLbl val="0"/>
      </c:catAx>
      <c:valAx>
        <c:axId val="44384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4384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11E33-7C8B-459A-A49B-A640677C157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5144BB2-F1DC-4462-8423-1909CCD7DB57}">
      <dgm:prSet phldrT="[文字]" custT="1"/>
      <dgm:spPr>
        <a:solidFill>
          <a:srgbClr val="FFCCFF"/>
        </a:solidFill>
      </dgm:spPr>
      <dgm:t>
        <a:bodyPr/>
        <a:lstStyle/>
        <a:p>
          <a:r>
            <a:rPr lang="zh-TW" altLang="en-US" sz="1600" b="0" dirty="0" smtClean="0">
              <a:solidFill>
                <a:schemeClr val="accent2"/>
              </a:solidFill>
              <a:latin typeface="+mn-ea"/>
              <a:ea typeface="+mn-ea"/>
            </a:rPr>
            <a:t>發佈新聞稿</a:t>
          </a:r>
          <a:r>
            <a:rPr lang="en-US" altLang="zh-TW" sz="1600" b="0" dirty="0" smtClean="0">
              <a:solidFill>
                <a:schemeClr val="accent2"/>
              </a:solidFill>
              <a:latin typeface="+mn-ea"/>
              <a:ea typeface="+mn-ea"/>
            </a:rPr>
            <a:t>75</a:t>
          </a:r>
          <a:r>
            <a:rPr lang="zh-TW" altLang="en-US" sz="1600" b="0" dirty="0" smtClean="0">
              <a:solidFill>
                <a:schemeClr val="accent2"/>
              </a:solidFill>
              <a:latin typeface="+mn-ea"/>
              <a:ea typeface="+mn-ea"/>
            </a:rPr>
            <a:t>篇</a:t>
          </a:r>
          <a:endParaRPr lang="zh-TW" altLang="en-US" sz="1600" b="0" dirty="0">
            <a:solidFill>
              <a:schemeClr val="accent2"/>
            </a:solidFill>
            <a:latin typeface="+mn-ea"/>
            <a:ea typeface="+mn-ea"/>
          </a:endParaRPr>
        </a:p>
      </dgm:t>
    </dgm:pt>
    <dgm:pt modelId="{E2F9DB2F-F16F-48D3-A384-5BF3EB3609B2}" type="parTrans" cxnId="{CDE6E9BE-CFD9-4BC7-B2C3-AF2ACF7B787A}">
      <dgm:prSet/>
      <dgm:spPr/>
      <dgm:t>
        <a:bodyPr/>
        <a:lstStyle/>
        <a:p>
          <a:endParaRPr lang="zh-TW" altLang="en-US"/>
        </a:p>
      </dgm:t>
    </dgm:pt>
    <dgm:pt modelId="{63555F89-CDEC-4381-A85D-8B2F9223A2C1}" type="sibTrans" cxnId="{CDE6E9BE-CFD9-4BC7-B2C3-AF2ACF7B787A}">
      <dgm:prSet/>
      <dgm:spPr/>
      <dgm:t>
        <a:bodyPr/>
        <a:lstStyle/>
        <a:p>
          <a:endParaRPr lang="zh-TW" altLang="en-US"/>
        </a:p>
      </dgm:t>
    </dgm:pt>
    <dgm:pt modelId="{C30B0163-6DF0-4D91-A29C-AEE476E2FFEA}">
      <dgm:prSet custT="1"/>
      <dgm:spPr>
        <a:solidFill>
          <a:schemeClr val="bg2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安排採訪  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196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次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608C0DAD-A2CB-453D-876F-73D8139AE654}" type="parTrans" cxnId="{29C5F913-A02E-4DA0-BE6F-02056D172D70}">
      <dgm:prSet/>
      <dgm:spPr/>
      <dgm:t>
        <a:bodyPr/>
        <a:lstStyle/>
        <a:p>
          <a:endParaRPr lang="zh-TW" altLang="en-US"/>
        </a:p>
      </dgm:t>
    </dgm:pt>
    <dgm:pt modelId="{8BA6F7E3-A38A-4545-9C7D-B73E2C036067}" type="sibTrans" cxnId="{29C5F913-A02E-4DA0-BE6F-02056D172D70}">
      <dgm:prSet/>
      <dgm:spPr/>
      <dgm:t>
        <a:bodyPr/>
        <a:lstStyle/>
        <a:p>
          <a:endParaRPr lang="zh-TW" altLang="en-US"/>
        </a:p>
      </dgm:t>
    </dgm:pt>
    <dgm:pt modelId="{C0E3C9CC-0970-4E34-B3B3-D6A646C64D5D}">
      <dgm:prSet custT="1"/>
      <dgm:spPr>
        <a:solidFill>
          <a:schemeClr val="bg2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支援漢聲電台「長青樹」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57 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場次 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2A1BAAF6-C6C1-4BEE-98D4-CC656029EEE2}" type="parTrans" cxnId="{154EA38D-814F-4270-BD04-F7F0B0BE5D27}">
      <dgm:prSet/>
      <dgm:spPr/>
      <dgm:t>
        <a:bodyPr/>
        <a:lstStyle/>
        <a:p>
          <a:endParaRPr lang="zh-TW" altLang="en-US"/>
        </a:p>
      </dgm:t>
    </dgm:pt>
    <dgm:pt modelId="{585B84F3-97E7-4911-829F-88F4B36545BA}" type="sibTrans" cxnId="{154EA38D-814F-4270-BD04-F7F0B0BE5D27}">
      <dgm:prSet/>
      <dgm:spPr/>
      <dgm:t>
        <a:bodyPr/>
        <a:lstStyle/>
        <a:p>
          <a:endParaRPr lang="zh-TW" altLang="en-US"/>
        </a:p>
      </dgm:t>
    </dgm:pt>
    <dgm:pt modelId="{BBDF7311-4028-47F0-A113-C477A2739541}">
      <dgm:prSet custT="1"/>
      <dgm:spPr>
        <a:solidFill>
          <a:srgbClr val="FFCCFF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報章雜誌醫療保健文稿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55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篇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4F23C80C-CAB8-445E-8B07-F46DA924B20D}" type="parTrans" cxnId="{9E466ED2-03C8-438B-8D09-B15730587760}">
      <dgm:prSet/>
      <dgm:spPr/>
      <dgm:t>
        <a:bodyPr/>
        <a:lstStyle/>
        <a:p>
          <a:endParaRPr lang="zh-TW" altLang="en-US"/>
        </a:p>
      </dgm:t>
    </dgm:pt>
    <dgm:pt modelId="{0FD1B233-FE5C-4321-9824-BBF58D5FC71A}" type="sibTrans" cxnId="{9E466ED2-03C8-438B-8D09-B15730587760}">
      <dgm:prSet/>
      <dgm:spPr/>
      <dgm:t>
        <a:bodyPr/>
        <a:lstStyle/>
        <a:p>
          <a:endParaRPr lang="zh-TW" altLang="en-US"/>
        </a:p>
      </dgm:t>
    </dgm:pt>
    <dgm:pt modelId="{0FBBB9DF-1629-4C47-910D-4192A9619B50}">
      <dgm:prSet custT="1"/>
      <dgm:spPr>
        <a:solidFill>
          <a:schemeClr val="bg2"/>
        </a:solidFill>
      </dgm:spPr>
      <dgm:t>
        <a:bodyPr/>
        <a:lstStyle/>
        <a:p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院聞剪輯  </a:t>
          </a:r>
          <a:r>
            <a:rPr lang="en-US" altLang="zh-TW" sz="1600" b="0" dirty="0" smtClean="0">
              <a:solidFill>
                <a:srgbClr val="FF0000"/>
              </a:solidFill>
              <a:latin typeface="+mn-ea"/>
              <a:ea typeface="+mn-ea"/>
            </a:rPr>
            <a:t>711</a:t>
          </a:r>
          <a:r>
            <a:rPr lang="zh-TW" altLang="en-US" sz="1600" b="0" dirty="0" smtClean="0">
              <a:solidFill>
                <a:srgbClr val="FF0000"/>
              </a:solidFill>
              <a:latin typeface="+mn-ea"/>
              <a:ea typeface="+mn-ea"/>
            </a:rPr>
            <a:t>件</a:t>
          </a:r>
          <a:endParaRPr lang="zh-TW" altLang="en-US" sz="1600" b="0" dirty="0">
            <a:solidFill>
              <a:srgbClr val="FF0000"/>
            </a:solidFill>
            <a:latin typeface="+mn-ea"/>
            <a:ea typeface="+mn-ea"/>
          </a:endParaRPr>
        </a:p>
      </dgm:t>
    </dgm:pt>
    <dgm:pt modelId="{A5243E5E-8B8A-4ABE-82FC-414FFA3D3E88}" type="parTrans" cxnId="{56484308-9E84-4D01-9198-CA627DABA236}">
      <dgm:prSet/>
      <dgm:spPr/>
      <dgm:t>
        <a:bodyPr/>
        <a:lstStyle/>
        <a:p>
          <a:endParaRPr lang="zh-TW" altLang="en-US"/>
        </a:p>
      </dgm:t>
    </dgm:pt>
    <dgm:pt modelId="{B989F2B5-DD6F-4BA6-A701-814E1BD1E074}" type="sibTrans" cxnId="{56484308-9E84-4D01-9198-CA627DABA236}">
      <dgm:prSet/>
      <dgm:spPr/>
      <dgm:t>
        <a:bodyPr/>
        <a:lstStyle/>
        <a:p>
          <a:endParaRPr lang="zh-TW" altLang="en-US"/>
        </a:p>
      </dgm:t>
    </dgm:pt>
    <dgm:pt modelId="{8C392421-360F-4F83-AD66-2C6795638C0E}">
      <dgm:prSet custT="1"/>
      <dgm:spPr>
        <a:solidFill>
          <a:srgbClr val="FFCCFF"/>
        </a:solidFill>
      </dgm:spPr>
      <dgm:t>
        <a:bodyPr/>
        <a:lstStyle/>
        <a:p>
          <a:r>
            <a:rPr lang="zh-TW" altLang="en-US" sz="1800" b="0" dirty="0" smtClean="0">
              <a:solidFill>
                <a:srgbClr val="FF0000"/>
              </a:solidFill>
            </a:rPr>
            <a:t>輿情處理</a:t>
          </a:r>
          <a:r>
            <a:rPr lang="en-US" altLang="zh-TW" sz="1800" b="0" dirty="0" smtClean="0">
              <a:solidFill>
                <a:srgbClr val="FF0000"/>
              </a:solidFill>
            </a:rPr>
            <a:t>7</a:t>
          </a:r>
          <a:r>
            <a:rPr lang="en-US" altLang="en-US" sz="1800" b="0" dirty="0" smtClean="0">
              <a:solidFill>
                <a:srgbClr val="FF0000"/>
              </a:solidFill>
            </a:rPr>
            <a:t> </a:t>
          </a:r>
          <a:r>
            <a:rPr lang="zh-TW" altLang="en-US" sz="1800" b="0" dirty="0" smtClean="0">
              <a:solidFill>
                <a:srgbClr val="FF0000"/>
              </a:solidFill>
            </a:rPr>
            <a:t>件</a:t>
          </a:r>
          <a:endParaRPr lang="zh-TW" altLang="en-US" sz="1800" b="0" dirty="0">
            <a:solidFill>
              <a:srgbClr val="FF0000"/>
            </a:solidFill>
          </a:endParaRPr>
        </a:p>
      </dgm:t>
    </dgm:pt>
    <dgm:pt modelId="{58F2D11D-5799-48A0-A738-E35672D9CCDA}" type="sibTrans" cxnId="{8594614E-635F-4C07-83B8-BB402B444490}">
      <dgm:prSet/>
      <dgm:spPr/>
      <dgm:t>
        <a:bodyPr/>
        <a:lstStyle/>
        <a:p>
          <a:endParaRPr lang="zh-TW" altLang="en-US"/>
        </a:p>
      </dgm:t>
    </dgm:pt>
    <dgm:pt modelId="{927A2BB1-9F91-42E8-8C6F-B5AC96910CEC}" type="parTrans" cxnId="{8594614E-635F-4C07-83B8-BB402B444490}">
      <dgm:prSet/>
      <dgm:spPr/>
      <dgm:t>
        <a:bodyPr/>
        <a:lstStyle/>
        <a:p>
          <a:endParaRPr lang="zh-TW" altLang="en-US"/>
        </a:p>
      </dgm:t>
    </dgm:pt>
    <dgm:pt modelId="{75A9C624-CA37-4067-A2E1-1E449226F5B2}" type="pres">
      <dgm:prSet presAssocID="{49E11E33-7C8B-459A-A49B-A640677C1576}" presName="compositeShape" presStyleCnt="0">
        <dgm:presLayoutVars>
          <dgm:chMax val="7"/>
          <dgm:dir/>
          <dgm:resizeHandles val="exact"/>
        </dgm:presLayoutVars>
      </dgm:prSet>
      <dgm:spPr/>
    </dgm:pt>
    <dgm:pt modelId="{98666706-B94D-40B5-A34E-D9560BB110F2}" type="pres">
      <dgm:prSet presAssocID="{49E11E33-7C8B-459A-A49B-A640677C1576}" presName="wedge1" presStyleLbl="node1" presStyleIdx="0" presStyleCnt="6"/>
      <dgm:spPr/>
      <dgm:t>
        <a:bodyPr/>
        <a:lstStyle/>
        <a:p>
          <a:endParaRPr lang="zh-TW" altLang="en-US"/>
        </a:p>
      </dgm:t>
    </dgm:pt>
    <dgm:pt modelId="{8492588B-DE48-45D3-B2CA-AA0D3D0798A2}" type="pres">
      <dgm:prSet presAssocID="{49E11E33-7C8B-459A-A49B-A640677C1576}" presName="dummy1a" presStyleCnt="0"/>
      <dgm:spPr/>
    </dgm:pt>
    <dgm:pt modelId="{DFEA0417-CC7A-485C-AE27-A91579B4A732}" type="pres">
      <dgm:prSet presAssocID="{49E11E33-7C8B-459A-A49B-A640677C1576}" presName="dummy1b" presStyleCnt="0"/>
      <dgm:spPr/>
    </dgm:pt>
    <dgm:pt modelId="{B7192FFC-DA13-495E-9556-0962D5EE1D0F}" type="pres">
      <dgm:prSet presAssocID="{49E11E33-7C8B-459A-A49B-A640677C157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7F47C7-575D-48BD-921E-B12F34D78EAB}" type="pres">
      <dgm:prSet presAssocID="{49E11E33-7C8B-459A-A49B-A640677C1576}" presName="wedge2" presStyleLbl="node1" presStyleIdx="1" presStyleCnt="6"/>
      <dgm:spPr/>
      <dgm:t>
        <a:bodyPr/>
        <a:lstStyle/>
        <a:p>
          <a:endParaRPr lang="zh-TW" altLang="en-US"/>
        </a:p>
      </dgm:t>
    </dgm:pt>
    <dgm:pt modelId="{98BA62E9-4822-46B7-83FE-50212C60D694}" type="pres">
      <dgm:prSet presAssocID="{49E11E33-7C8B-459A-A49B-A640677C1576}" presName="dummy2a" presStyleCnt="0"/>
      <dgm:spPr/>
    </dgm:pt>
    <dgm:pt modelId="{6FC965FA-440D-4A2E-A045-C001F5183A0E}" type="pres">
      <dgm:prSet presAssocID="{49E11E33-7C8B-459A-A49B-A640677C1576}" presName="dummy2b" presStyleCnt="0"/>
      <dgm:spPr/>
    </dgm:pt>
    <dgm:pt modelId="{A4FB6533-8E77-4D79-B1C9-C1681BA7D94C}" type="pres">
      <dgm:prSet presAssocID="{49E11E33-7C8B-459A-A49B-A640677C157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64697B-92D0-4779-938E-E29C0AAF263B}" type="pres">
      <dgm:prSet presAssocID="{49E11E33-7C8B-459A-A49B-A640677C1576}" presName="wedge3" presStyleLbl="node1" presStyleIdx="2" presStyleCnt="6" custScaleX="107497" custScaleY="95878"/>
      <dgm:spPr/>
      <dgm:t>
        <a:bodyPr/>
        <a:lstStyle/>
        <a:p>
          <a:endParaRPr lang="zh-TW" altLang="en-US"/>
        </a:p>
      </dgm:t>
    </dgm:pt>
    <dgm:pt modelId="{A7ACBFC3-574B-4073-A91E-AFC99B50265F}" type="pres">
      <dgm:prSet presAssocID="{49E11E33-7C8B-459A-A49B-A640677C1576}" presName="dummy3a" presStyleCnt="0"/>
      <dgm:spPr/>
    </dgm:pt>
    <dgm:pt modelId="{4F623943-467A-448E-9B36-B07FC044DE8D}" type="pres">
      <dgm:prSet presAssocID="{49E11E33-7C8B-459A-A49B-A640677C1576}" presName="dummy3b" presStyleCnt="0"/>
      <dgm:spPr/>
    </dgm:pt>
    <dgm:pt modelId="{C9D25D27-179A-495D-8E8F-F14DAED4B779}" type="pres">
      <dgm:prSet presAssocID="{49E11E33-7C8B-459A-A49B-A640677C157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F954F2-6233-4108-9E3D-794E3AA6B714}" type="pres">
      <dgm:prSet presAssocID="{49E11E33-7C8B-459A-A49B-A640677C1576}" presName="wedge4" presStyleLbl="node1" presStyleIdx="3" presStyleCnt="6"/>
      <dgm:spPr/>
      <dgm:t>
        <a:bodyPr/>
        <a:lstStyle/>
        <a:p>
          <a:endParaRPr lang="zh-TW" altLang="en-US"/>
        </a:p>
      </dgm:t>
    </dgm:pt>
    <dgm:pt modelId="{98F4CAFB-FF28-4845-BDB3-5F86B7E5E0B2}" type="pres">
      <dgm:prSet presAssocID="{49E11E33-7C8B-459A-A49B-A640677C1576}" presName="dummy4a" presStyleCnt="0"/>
      <dgm:spPr/>
    </dgm:pt>
    <dgm:pt modelId="{7B612634-FC6B-46A0-A344-CCB9924D85D6}" type="pres">
      <dgm:prSet presAssocID="{49E11E33-7C8B-459A-A49B-A640677C1576}" presName="dummy4b" presStyleCnt="0"/>
      <dgm:spPr/>
    </dgm:pt>
    <dgm:pt modelId="{EBD25611-06AE-471C-BC3A-7BD60DC1F88F}" type="pres">
      <dgm:prSet presAssocID="{49E11E33-7C8B-459A-A49B-A640677C157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B07892-8224-4743-973A-953AC11146A2}" type="pres">
      <dgm:prSet presAssocID="{49E11E33-7C8B-459A-A49B-A640677C1576}" presName="wedge5" presStyleLbl="node1" presStyleIdx="4" presStyleCnt="6"/>
      <dgm:spPr/>
      <dgm:t>
        <a:bodyPr/>
        <a:lstStyle/>
        <a:p>
          <a:endParaRPr lang="zh-TW" altLang="en-US"/>
        </a:p>
      </dgm:t>
    </dgm:pt>
    <dgm:pt modelId="{057A1529-415A-4086-AC57-1A81B27EC2A9}" type="pres">
      <dgm:prSet presAssocID="{49E11E33-7C8B-459A-A49B-A640677C1576}" presName="dummy5a" presStyleCnt="0"/>
      <dgm:spPr/>
    </dgm:pt>
    <dgm:pt modelId="{DF4C57DD-D392-435D-95BC-F6E26C70C0AD}" type="pres">
      <dgm:prSet presAssocID="{49E11E33-7C8B-459A-A49B-A640677C1576}" presName="dummy5b" presStyleCnt="0"/>
      <dgm:spPr/>
    </dgm:pt>
    <dgm:pt modelId="{8CF2E610-B4A8-48F4-8BC5-41BBD0173097}" type="pres">
      <dgm:prSet presAssocID="{49E11E33-7C8B-459A-A49B-A640677C157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F9D466-B3A2-439F-9DD9-EC72387F6CDB}" type="pres">
      <dgm:prSet presAssocID="{49E11E33-7C8B-459A-A49B-A640677C1576}" presName="wedge6" presStyleLbl="node1" presStyleIdx="5" presStyleCnt="6"/>
      <dgm:spPr/>
      <dgm:t>
        <a:bodyPr/>
        <a:lstStyle/>
        <a:p>
          <a:endParaRPr lang="zh-TW" altLang="en-US"/>
        </a:p>
      </dgm:t>
    </dgm:pt>
    <dgm:pt modelId="{B18B3AE8-97A7-4987-949C-4EF9E352D364}" type="pres">
      <dgm:prSet presAssocID="{49E11E33-7C8B-459A-A49B-A640677C1576}" presName="dummy6a" presStyleCnt="0"/>
      <dgm:spPr/>
    </dgm:pt>
    <dgm:pt modelId="{4C900F5E-ABF9-4DC9-A7CE-54B45654D3ED}" type="pres">
      <dgm:prSet presAssocID="{49E11E33-7C8B-459A-A49B-A640677C1576}" presName="dummy6b" presStyleCnt="0"/>
      <dgm:spPr/>
    </dgm:pt>
    <dgm:pt modelId="{2CE10CDD-3A17-4EEA-AF86-3F5EF2D0C8BA}" type="pres">
      <dgm:prSet presAssocID="{49E11E33-7C8B-459A-A49B-A640677C157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800EE6-5162-4DED-9657-D0CD787EFF62}" type="pres">
      <dgm:prSet presAssocID="{63555F89-CDEC-4381-A85D-8B2F9223A2C1}" presName="arrowWedge1" presStyleLbl="fgSibTrans2D1" presStyleIdx="0" presStyleCnt="6"/>
      <dgm:spPr>
        <a:solidFill>
          <a:srgbClr val="FFFF00"/>
        </a:solidFill>
      </dgm:spPr>
    </dgm:pt>
    <dgm:pt modelId="{2EFC2303-CD4C-4C29-A818-440101702D9E}" type="pres">
      <dgm:prSet presAssocID="{8BA6F7E3-A38A-4545-9C7D-B73E2C036067}" presName="arrowWedge2" presStyleLbl="fgSibTrans2D1" presStyleIdx="1" presStyleCnt="6"/>
      <dgm:spPr>
        <a:solidFill>
          <a:srgbClr val="B8F828"/>
        </a:solidFill>
      </dgm:spPr>
    </dgm:pt>
    <dgm:pt modelId="{917B2431-0C72-4CD6-ACAB-F5853616DDC9}" type="pres">
      <dgm:prSet presAssocID="{58F2D11D-5799-48A0-A738-E35672D9CCDA}" presName="arrowWedge3" presStyleLbl="fgSibTrans2D1" presStyleIdx="2" presStyleCnt="6"/>
      <dgm:spPr>
        <a:solidFill>
          <a:srgbClr val="92D050"/>
        </a:solidFill>
      </dgm:spPr>
    </dgm:pt>
    <dgm:pt modelId="{ECD9F0AD-9364-4645-AC7C-7AED7209E69F}" type="pres">
      <dgm:prSet presAssocID="{585B84F3-97E7-4911-829F-88F4B36545BA}" presName="arrowWedge4" presStyleLbl="fgSibTrans2D1" presStyleIdx="3" presStyleCnt="6"/>
      <dgm:spPr>
        <a:solidFill>
          <a:srgbClr val="008A3E"/>
        </a:solidFill>
      </dgm:spPr>
    </dgm:pt>
    <dgm:pt modelId="{3FE4A095-B5BE-4FEE-ACE7-42306AA1D921}" type="pres">
      <dgm:prSet presAssocID="{0FD1B233-FE5C-4321-9824-BBF58D5FC71A}" presName="arrowWedge5" presStyleLbl="fgSibTrans2D1" presStyleIdx="4" presStyleCnt="6"/>
      <dgm:spPr>
        <a:solidFill>
          <a:srgbClr val="0000FF"/>
        </a:solidFill>
      </dgm:spPr>
    </dgm:pt>
    <dgm:pt modelId="{720FDDA0-7497-498D-8A2D-51ED617D6049}" type="pres">
      <dgm:prSet presAssocID="{B989F2B5-DD6F-4BA6-A701-814E1BD1E074}" presName="arrowWedge6" presStyleLbl="fgSibTrans2D1" presStyleIdx="5" presStyleCnt="6"/>
      <dgm:spPr>
        <a:solidFill>
          <a:srgbClr val="7030A0"/>
        </a:solidFill>
      </dgm:spPr>
    </dgm:pt>
  </dgm:ptLst>
  <dgm:cxnLst>
    <dgm:cxn modelId="{C8011708-32F3-4B9F-A849-7640EE2B0C2E}" type="presOf" srcId="{8C392421-360F-4F83-AD66-2C6795638C0E}" destId="{FC64697B-92D0-4779-938E-E29C0AAF263B}" srcOrd="0" destOrd="0" presId="urn:microsoft.com/office/officeart/2005/8/layout/cycle8"/>
    <dgm:cxn modelId="{154EA38D-814F-4270-BD04-F7F0B0BE5D27}" srcId="{49E11E33-7C8B-459A-A49B-A640677C1576}" destId="{C0E3C9CC-0970-4E34-B3B3-D6A646C64D5D}" srcOrd="3" destOrd="0" parTransId="{2A1BAAF6-C6C1-4BEE-98D4-CC656029EEE2}" sibTransId="{585B84F3-97E7-4911-829F-88F4B36545BA}"/>
    <dgm:cxn modelId="{BB6470A6-36D4-4814-8B41-6F8557F57115}" type="presOf" srcId="{B5144BB2-F1DC-4462-8423-1909CCD7DB57}" destId="{B7192FFC-DA13-495E-9556-0962D5EE1D0F}" srcOrd="1" destOrd="0" presId="urn:microsoft.com/office/officeart/2005/8/layout/cycle8"/>
    <dgm:cxn modelId="{63ED5D7C-4221-44E6-B9DF-0BDE2C743460}" type="presOf" srcId="{C0E3C9CC-0970-4E34-B3B3-D6A646C64D5D}" destId="{E1F954F2-6233-4108-9E3D-794E3AA6B714}" srcOrd="0" destOrd="0" presId="urn:microsoft.com/office/officeart/2005/8/layout/cycle8"/>
    <dgm:cxn modelId="{417CF180-3008-4015-AE79-B9D19D4340A9}" type="presOf" srcId="{B5144BB2-F1DC-4462-8423-1909CCD7DB57}" destId="{98666706-B94D-40B5-A34E-D9560BB110F2}" srcOrd="0" destOrd="0" presId="urn:microsoft.com/office/officeart/2005/8/layout/cycle8"/>
    <dgm:cxn modelId="{F858E781-ECEA-4359-887E-AE56FE2ED91D}" type="presOf" srcId="{0FBBB9DF-1629-4C47-910D-4192A9619B50}" destId="{51F9D466-B3A2-439F-9DD9-EC72387F6CDB}" srcOrd="0" destOrd="0" presId="urn:microsoft.com/office/officeart/2005/8/layout/cycle8"/>
    <dgm:cxn modelId="{8594614E-635F-4C07-83B8-BB402B444490}" srcId="{49E11E33-7C8B-459A-A49B-A640677C1576}" destId="{8C392421-360F-4F83-AD66-2C6795638C0E}" srcOrd="2" destOrd="0" parTransId="{927A2BB1-9F91-42E8-8C6F-B5AC96910CEC}" sibTransId="{58F2D11D-5799-48A0-A738-E35672D9CCDA}"/>
    <dgm:cxn modelId="{AF1C11DB-DBE8-41CC-944D-F00094D52995}" type="presOf" srcId="{8C392421-360F-4F83-AD66-2C6795638C0E}" destId="{C9D25D27-179A-495D-8E8F-F14DAED4B779}" srcOrd="1" destOrd="0" presId="urn:microsoft.com/office/officeart/2005/8/layout/cycle8"/>
    <dgm:cxn modelId="{7E5A8A7C-BDB4-499C-86DF-11081E4F6BB2}" type="presOf" srcId="{C30B0163-6DF0-4D91-A29C-AEE476E2FFEA}" destId="{A4FB6533-8E77-4D79-B1C9-C1681BA7D94C}" srcOrd="1" destOrd="0" presId="urn:microsoft.com/office/officeart/2005/8/layout/cycle8"/>
    <dgm:cxn modelId="{58F3CE7B-D4B6-4B03-B876-6C7DF92E9B21}" type="presOf" srcId="{BBDF7311-4028-47F0-A113-C477A2739541}" destId="{A1B07892-8224-4743-973A-953AC11146A2}" srcOrd="0" destOrd="0" presId="urn:microsoft.com/office/officeart/2005/8/layout/cycle8"/>
    <dgm:cxn modelId="{29C5F913-A02E-4DA0-BE6F-02056D172D70}" srcId="{49E11E33-7C8B-459A-A49B-A640677C1576}" destId="{C30B0163-6DF0-4D91-A29C-AEE476E2FFEA}" srcOrd="1" destOrd="0" parTransId="{608C0DAD-A2CB-453D-876F-73D8139AE654}" sibTransId="{8BA6F7E3-A38A-4545-9C7D-B73E2C036067}"/>
    <dgm:cxn modelId="{9C7B0AF8-E7A5-4703-9112-CDD8952D05AF}" type="presOf" srcId="{C30B0163-6DF0-4D91-A29C-AEE476E2FFEA}" destId="{067F47C7-575D-48BD-921E-B12F34D78EAB}" srcOrd="0" destOrd="0" presId="urn:microsoft.com/office/officeart/2005/8/layout/cycle8"/>
    <dgm:cxn modelId="{D4AD48C0-03E4-4F79-B383-01127092FECC}" type="presOf" srcId="{0FBBB9DF-1629-4C47-910D-4192A9619B50}" destId="{2CE10CDD-3A17-4EEA-AF86-3F5EF2D0C8BA}" srcOrd="1" destOrd="0" presId="urn:microsoft.com/office/officeart/2005/8/layout/cycle8"/>
    <dgm:cxn modelId="{56484308-9E84-4D01-9198-CA627DABA236}" srcId="{49E11E33-7C8B-459A-A49B-A640677C1576}" destId="{0FBBB9DF-1629-4C47-910D-4192A9619B50}" srcOrd="5" destOrd="0" parTransId="{A5243E5E-8B8A-4ABE-82FC-414FFA3D3E88}" sibTransId="{B989F2B5-DD6F-4BA6-A701-814E1BD1E074}"/>
    <dgm:cxn modelId="{CDE6E9BE-CFD9-4BC7-B2C3-AF2ACF7B787A}" srcId="{49E11E33-7C8B-459A-A49B-A640677C1576}" destId="{B5144BB2-F1DC-4462-8423-1909CCD7DB57}" srcOrd="0" destOrd="0" parTransId="{E2F9DB2F-F16F-48D3-A384-5BF3EB3609B2}" sibTransId="{63555F89-CDEC-4381-A85D-8B2F9223A2C1}"/>
    <dgm:cxn modelId="{C66CA38C-DFF5-4935-A2B0-4ED50038FCFD}" type="presOf" srcId="{BBDF7311-4028-47F0-A113-C477A2739541}" destId="{8CF2E610-B4A8-48F4-8BC5-41BBD0173097}" srcOrd="1" destOrd="0" presId="urn:microsoft.com/office/officeart/2005/8/layout/cycle8"/>
    <dgm:cxn modelId="{9E466ED2-03C8-438B-8D09-B15730587760}" srcId="{49E11E33-7C8B-459A-A49B-A640677C1576}" destId="{BBDF7311-4028-47F0-A113-C477A2739541}" srcOrd="4" destOrd="0" parTransId="{4F23C80C-CAB8-445E-8B07-F46DA924B20D}" sibTransId="{0FD1B233-FE5C-4321-9824-BBF58D5FC71A}"/>
    <dgm:cxn modelId="{D785FB60-CC5C-47F5-A968-D6F9592AC4B3}" type="presOf" srcId="{49E11E33-7C8B-459A-A49B-A640677C1576}" destId="{75A9C624-CA37-4067-A2E1-1E449226F5B2}" srcOrd="0" destOrd="0" presId="urn:microsoft.com/office/officeart/2005/8/layout/cycle8"/>
    <dgm:cxn modelId="{36F8F50E-BB38-479D-9D3B-2D42D95F901C}" type="presOf" srcId="{C0E3C9CC-0970-4E34-B3B3-D6A646C64D5D}" destId="{EBD25611-06AE-471C-BC3A-7BD60DC1F88F}" srcOrd="1" destOrd="0" presId="urn:microsoft.com/office/officeart/2005/8/layout/cycle8"/>
    <dgm:cxn modelId="{5F1EE0B4-A664-47EC-B85B-C3CB4CCA4A89}" type="presParOf" srcId="{75A9C624-CA37-4067-A2E1-1E449226F5B2}" destId="{98666706-B94D-40B5-A34E-D9560BB110F2}" srcOrd="0" destOrd="0" presId="urn:microsoft.com/office/officeart/2005/8/layout/cycle8"/>
    <dgm:cxn modelId="{B45EF29E-50FE-499A-A1F0-D2FFE68B9CF6}" type="presParOf" srcId="{75A9C624-CA37-4067-A2E1-1E449226F5B2}" destId="{8492588B-DE48-45D3-B2CA-AA0D3D0798A2}" srcOrd="1" destOrd="0" presId="urn:microsoft.com/office/officeart/2005/8/layout/cycle8"/>
    <dgm:cxn modelId="{F15AA994-785C-46E8-B548-2B3A1E8904E3}" type="presParOf" srcId="{75A9C624-CA37-4067-A2E1-1E449226F5B2}" destId="{DFEA0417-CC7A-485C-AE27-A91579B4A732}" srcOrd="2" destOrd="0" presId="urn:microsoft.com/office/officeart/2005/8/layout/cycle8"/>
    <dgm:cxn modelId="{35E133E0-0E26-4EB2-8DB8-013C78ADB464}" type="presParOf" srcId="{75A9C624-CA37-4067-A2E1-1E449226F5B2}" destId="{B7192FFC-DA13-495E-9556-0962D5EE1D0F}" srcOrd="3" destOrd="0" presId="urn:microsoft.com/office/officeart/2005/8/layout/cycle8"/>
    <dgm:cxn modelId="{46E1DC0E-892A-4216-8D25-B2F063FA459F}" type="presParOf" srcId="{75A9C624-CA37-4067-A2E1-1E449226F5B2}" destId="{067F47C7-575D-48BD-921E-B12F34D78EAB}" srcOrd="4" destOrd="0" presId="urn:microsoft.com/office/officeart/2005/8/layout/cycle8"/>
    <dgm:cxn modelId="{80F12E86-2C39-4EF4-BE5A-C8C03691D13E}" type="presParOf" srcId="{75A9C624-CA37-4067-A2E1-1E449226F5B2}" destId="{98BA62E9-4822-46B7-83FE-50212C60D694}" srcOrd="5" destOrd="0" presId="urn:microsoft.com/office/officeart/2005/8/layout/cycle8"/>
    <dgm:cxn modelId="{B150E1D6-9FFB-489B-8596-4C4A422496E1}" type="presParOf" srcId="{75A9C624-CA37-4067-A2E1-1E449226F5B2}" destId="{6FC965FA-440D-4A2E-A045-C001F5183A0E}" srcOrd="6" destOrd="0" presId="urn:microsoft.com/office/officeart/2005/8/layout/cycle8"/>
    <dgm:cxn modelId="{B2A21F12-C354-4F3B-B037-5CEE86F35182}" type="presParOf" srcId="{75A9C624-CA37-4067-A2E1-1E449226F5B2}" destId="{A4FB6533-8E77-4D79-B1C9-C1681BA7D94C}" srcOrd="7" destOrd="0" presId="urn:microsoft.com/office/officeart/2005/8/layout/cycle8"/>
    <dgm:cxn modelId="{FD138632-A5B0-4C1F-98C2-8F237FE2E1BC}" type="presParOf" srcId="{75A9C624-CA37-4067-A2E1-1E449226F5B2}" destId="{FC64697B-92D0-4779-938E-E29C0AAF263B}" srcOrd="8" destOrd="0" presId="urn:microsoft.com/office/officeart/2005/8/layout/cycle8"/>
    <dgm:cxn modelId="{7835E4D9-B75C-4984-906A-159F56B0018C}" type="presParOf" srcId="{75A9C624-CA37-4067-A2E1-1E449226F5B2}" destId="{A7ACBFC3-574B-4073-A91E-AFC99B50265F}" srcOrd="9" destOrd="0" presId="urn:microsoft.com/office/officeart/2005/8/layout/cycle8"/>
    <dgm:cxn modelId="{7D2BB4CA-516A-469D-80E1-D31696A5F19E}" type="presParOf" srcId="{75A9C624-CA37-4067-A2E1-1E449226F5B2}" destId="{4F623943-467A-448E-9B36-B07FC044DE8D}" srcOrd="10" destOrd="0" presId="urn:microsoft.com/office/officeart/2005/8/layout/cycle8"/>
    <dgm:cxn modelId="{BB185691-ED43-4CBD-95DC-A392CCCD2FED}" type="presParOf" srcId="{75A9C624-CA37-4067-A2E1-1E449226F5B2}" destId="{C9D25D27-179A-495D-8E8F-F14DAED4B779}" srcOrd="11" destOrd="0" presId="urn:microsoft.com/office/officeart/2005/8/layout/cycle8"/>
    <dgm:cxn modelId="{2C743D73-09C9-4778-8ABA-38EBF6ADB936}" type="presParOf" srcId="{75A9C624-CA37-4067-A2E1-1E449226F5B2}" destId="{E1F954F2-6233-4108-9E3D-794E3AA6B714}" srcOrd="12" destOrd="0" presId="urn:microsoft.com/office/officeart/2005/8/layout/cycle8"/>
    <dgm:cxn modelId="{0DC02250-CFCB-4FB0-B65D-748750E2F4F7}" type="presParOf" srcId="{75A9C624-CA37-4067-A2E1-1E449226F5B2}" destId="{98F4CAFB-FF28-4845-BDB3-5F86B7E5E0B2}" srcOrd="13" destOrd="0" presId="urn:microsoft.com/office/officeart/2005/8/layout/cycle8"/>
    <dgm:cxn modelId="{0D1D9230-0331-4E8B-810A-F94066392F17}" type="presParOf" srcId="{75A9C624-CA37-4067-A2E1-1E449226F5B2}" destId="{7B612634-FC6B-46A0-A344-CCB9924D85D6}" srcOrd="14" destOrd="0" presId="urn:microsoft.com/office/officeart/2005/8/layout/cycle8"/>
    <dgm:cxn modelId="{B097D97A-D232-4072-8EEE-2F0094E70AB3}" type="presParOf" srcId="{75A9C624-CA37-4067-A2E1-1E449226F5B2}" destId="{EBD25611-06AE-471C-BC3A-7BD60DC1F88F}" srcOrd="15" destOrd="0" presId="urn:microsoft.com/office/officeart/2005/8/layout/cycle8"/>
    <dgm:cxn modelId="{97BE1B4C-6971-4694-9B6A-3892286D9C50}" type="presParOf" srcId="{75A9C624-CA37-4067-A2E1-1E449226F5B2}" destId="{A1B07892-8224-4743-973A-953AC11146A2}" srcOrd="16" destOrd="0" presId="urn:microsoft.com/office/officeart/2005/8/layout/cycle8"/>
    <dgm:cxn modelId="{ED2BB96B-3285-46A7-9586-EB3E0B2127FD}" type="presParOf" srcId="{75A9C624-CA37-4067-A2E1-1E449226F5B2}" destId="{057A1529-415A-4086-AC57-1A81B27EC2A9}" srcOrd="17" destOrd="0" presId="urn:microsoft.com/office/officeart/2005/8/layout/cycle8"/>
    <dgm:cxn modelId="{79596363-D23A-4577-9655-3EF5404F84B5}" type="presParOf" srcId="{75A9C624-CA37-4067-A2E1-1E449226F5B2}" destId="{DF4C57DD-D392-435D-95BC-F6E26C70C0AD}" srcOrd="18" destOrd="0" presId="urn:microsoft.com/office/officeart/2005/8/layout/cycle8"/>
    <dgm:cxn modelId="{C38A8A34-EEA7-4E21-BCDE-7E8439D35993}" type="presParOf" srcId="{75A9C624-CA37-4067-A2E1-1E449226F5B2}" destId="{8CF2E610-B4A8-48F4-8BC5-41BBD0173097}" srcOrd="19" destOrd="0" presId="urn:microsoft.com/office/officeart/2005/8/layout/cycle8"/>
    <dgm:cxn modelId="{2EB0CE31-3BCB-435F-AB7F-8EDA873C21AB}" type="presParOf" srcId="{75A9C624-CA37-4067-A2E1-1E449226F5B2}" destId="{51F9D466-B3A2-439F-9DD9-EC72387F6CDB}" srcOrd="20" destOrd="0" presId="urn:microsoft.com/office/officeart/2005/8/layout/cycle8"/>
    <dgm:cxn modelId="{AC7293E4-4B9B-49AD-8AEF-3F19EDC9046A}" type="presParOf" srcId="{75A9C624-CA37-4067-A2E1-1E449226F5B2}" destId="{B18B3AE8-97A7-4987-949C-4EF9E352D364}" srcOrd="21" destOrd="0" presId="urn:microsoft.com/office/officeart/2005/8/layout/cycle8"/>
    <dgm:cxn modelId="{2F89CEBD-D487-413A-BFFF-DF7FBA9AEA70}" type="presParOf" srcId="{75A9C624-CA37-4067-A2E1-1E449226F5B2}" destId="{4C900F5E-ABF9-4DC9-A7CE-54B45654D3ED}" srcOrd="22" destOrd="0" presId="urn:microsoft.com/office/officeart/2005/8/layout/cycle8"/>
    <dgm:cxn modelId="{7A1ED207-2844-474F-801F-A2ABCA4DC60E}" type="presParOf" srcId="{75A9C624-CA37-4067-A2E1-1E449226F5B2}" destId="{2CE10CDD-3A17-4EEA-AF86-3F5EF2D0C8BA}" srcOrd="23" destOrd="0" presId="urn:microsoft.com/office/officeart/2005/8/layout/cycle8"/>
    <dgm:cxn modelId="{D2366FD0-F320-45A7-A8A3-6ED9E693A38C}" type="presParOf" srcId="{75A9C624-CA37-4067-A2E1-1E449226F5B2}" destId="{9F800EE6-5162-4DED-9657-D0CD787EFF62}" srcOrd="24" destOrd="0" presId="urn:microsoft.com/office/officeart/2005/8/layout/cycle8"/>
    <dgm:cxn modelId="{3D2115EE-E185-4FFC-B471-51728374DC26}" type="presParOf" srcId="{75A9C624-CA37-4067-A2E1-1E449226F5B2}" destId="{2EFC2303-CD4C-4C29-A818-440101702D9E}" srcOrd="25" destOrd="0" presId="urn:microsoft.com/office/officeart/2005/8/layout/cycle8"/>
    <dgm:cxn modelId="{D4C4D0C5-F3B2-475A-83F1-1EA937E53C87}" type="presParOf" srcId="{75A9C624-CA37-4067-A2E1-1E449226F5B2}" destId="{917B2431-0C72-4CD6-ACAB-F5853616DDC9}" srcOrd="26" destOrd="0" presId="urn:microsoft.com/office/officeart/2005/8/layout/cycle8"/>
    <dgm:cxn modelId="{8674083D-BC79-4182-B909-6AF40C7DC075}" type="presParOf" srcId="{75A9C624-CA37-4067-A2E1-1E449226F5B2}" destId="{ECD9F0AD-9364-4645-AC7C-7AED7209E69F}" srcOrd="27" destOrd="0" presId="urn:microsoft.com/office/officeart/2005/8/layout/cycle8"/>
    <dgm:cxn modelId="{C632374C-AE4F-40AF-903F-636FECE76A06}" type="presParOf" srcId="{75A9C624-CA37-4067-A2E1-1E449226F5B2}" destId="{3FE4A095-B5BE-4FEE-ACE7-42306AA1D921}" srcOrd="28" destOrd="0" presId="urn:microsoft.com/office/officeart/2005/8/layout/cycle8"/>
    <dgm:cxn modelId="{8006CDD9-E498-4604-A395-F053EA228559}" type="presParOf" srcId="{75A9C624-CA37-4067-A2E1-1E449226F5B2}" destId="{720FDDA0-7497-498D-8A2D-51ED617D604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66706-B94D-40B5-A34E-D9560BB110F2}">
      <dsp:nvSpPr>
        <dsp:cNvPr id="0" name=""/>
        <dsp:cNvSpPr/>
      </dsp:nvSpPr>
      <dsp:spPr>
        <a:xfrm>
          <a:off x="1473839" y="252901"/>
          <a:ext cx="3629304" cy="3629304"/>
        </a:xfrm>
        <a:prstGeom prst="pie">
          <a:avLst>
            <a:gd name="adj1" fmla="val 16200000"/>
            <a:gd name="adj2" fmla="val 19800000"/>
          </a:avLst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chemeClr val="accent2"/>
              </a:solidFill>
              <a:latin typeface="+mn-ea"/>
              <a:ea typeface="+mn-ea"/>
            </a:rPr>
            <a:t>發佈新聞稿</a:t>
          </a:r>
          <a:r>
            <a:rPr lang="en-US" altLang="zh-TW" sz="1600" b="0" kern="1200" dirty="0" smtClean="0">
              <a:solidFill>
                <a:schemeClr val="accent2"/>
              </a:solidFill>
              <a:latin typeface="+mn-ea"/>
              <a:ea typeface="+mn-ea"/>
            </a:rPr>
            <a:t>75</a:t>
          </a:r>
          <a:r>
            <a:rPr lang="zh-TW" altLang="en-US" sz="1600" b="0" kern="1200" dirty="0" smtClean="0">
              <a:solidFill>
                <a:schemeClr val="accent2"/>
              </a:solidFill>
              <a:latin typeface="+mn-ea"/>
              <a:ea typeface="+mn-ea"/>
            </a:rPr>
            <a:t>篇</a:t>
          </a:r>
          <a:endParaRPr lang="zh-TW" altLang="en-US" sz="1600" b="0" kern="1200" dirty="0">
            <a:solidFill>
              <a:schemeClr val="accent2"/>
            </a:solidFill>
            <a:latin typeface="+mn-ea"/>
            <a:ea typeface="+mn-ea"/>
          </a:endParaRPr>
        </a:p>
      </dsp:txBody>
      <dsp:txXfrm>
        <a:off x="3374904" y="716501"/>
        <a:ext cx="950532" cy="734502"/>
      </dsp:txXfrm>
    </dsp:sp>
    <dsp:sp modelId="{067F47C7-575D-48BD-921E-B12F34D78EAB}">
      <dsp:nvSpPr>
        <dsp:cNvPr id="0" name=""/>
        <dsp:cNvSpPr/>
      </dsp:nvSpPr>
      <dsp:spPr>
        <a:xfrm>
          <a:off x="1517045" y="327647"/>
          <a:ext cx="3629304" cy="3629304"/>
        </a:xfrm>
        <a:prstGeom prst="pie">
          <a:avLst>
            <a:gd name="adj1" fmla="val 19800000"/>
            <a:gd name="adj2" fmla="val 18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安排採訪  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196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次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3979788" y="1796652"/>
        <a:ext cx="993738" cy="712899"/>
      </dsp:txXfrm>
    </dsp:sp>
    <dsp:sp modelId="{FC64697B-92D0-4779-938E-E29C0AAF263B}">
      <dsp:nvSpPr>
        <dsp:cNvPr id="0" name=""/>
        <dsp:cNvSpPr/>
      </dsp:nvSpPr>
      <dsp:spPr>
        <a:xfrm>
          <a:off x="1337795" y="477194"/>
          <a:ext cx="3901392" cy="3479704"/>
        </a:xfrm>
        <a:prstGeom prst="pie">
          <a:avLst>
            <a:gd name="adj1" fmla="val 1800000"/>
            <a:gd name="adj2" fmla="val 5400000"/>
          </a:avLst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solidFill>
                <a:srgbClr val="FF0000"/>
              </a:solidFill>
            </a:rPr>
            <a:t>輿情處理</a:t>
          </a:r>
          <a:r>
            <a:rPr lang="en-US" altLang="zh-TW" sz="1800" b="0" kern="1200" dirty="0" smtClean="0">
              <a:solidFill>
                <a:srgbClr val="FF0000"/>
              </a:solidFill>
            </a:rPr>
            <a:t>7</a:t>
          </a:r>
          <a:r>
            <a:rPr lang="en-US" altLang="en-US" sz="1800" b="0" kern="1200" dirty="0" smtClean="0">
              <a:solidFill>
                <a:srgbClr val="FF0000"/>
              </a:solidFill>
            </a:rPr>
            <a:t> </a:t>
          </a:r>
          <a:r>
            <a:rPr lang="zh-TW" altLang="en-US" sz="1800" b="0" kern="1200" dirty="0" smtClean="0">
              <a:solidFill>
                <a:srgbClr val="FF0000"/>
              </a:solidFill>
            </a:rPr>
            <a:t>件</a:t>
          </a:r>
          <a:endParaRPr lang="zh-TW" altLang="en-US" sz="1800" b="0" kern="1200" dirty="0">
            <a:solidFill>
              <a:srgbClr val="FF0000"/>
            </a:solidFill>
          </a:endParaRPr>
        </a:p>
      </dsp:txBody>
      <dsp:txXfrm>
        <a:off x="3381382" y="2828894"/>
        <a:ext cx="1021793" cy="704225"/>
      </dsp:txXfrm>
    </dsp:sp>
    <dsp:sp modelId="{E1F954F2-6233-4108-9E3D-794E3AA6B714}">
      <dsp:nvSpPr>
        <dsp:cNvPr id="0" name=""/>
        <dsp:cNvSpPr/>
      </dsp:nvSpPr>
      <dsp:spPr>
        <a:xfrm>
          <a:off x="1387427" y="402394"/>
          <a:ext cx="3629304" cy="3629304"/>
        </a:xfrm>
        <a:prstGeom prst="pie">
          <a:avLst>
            <a:gd name="adj1" fmla="val 5400000"/>
            <a:gd name="adj2" fmla="val 90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支援漢聲電台「長青樹」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57 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場次 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2165135" y="2855199"/>
        <a:ext cx="950532" cy="734502"/>
      </dsp:txXfrm>
    </dsp:sp>
    <dsp:sp modelId="{A1B07892-8224-4743-973A-953AC11146A2}">
      <dsp:nvSpPr>
        <dsp:cNvPr id="0" name=""/>
        <dsp:cNvSpPr/>
      </dsp:nvSpPr>
      <dsp:spPr>
        <a:xfrm>
          <a:off x="1344221" y="327647"/>
          <a:ext cx="3629304" cy="3629304"/>
        </a:xfrm>
        <a:prstGeom prst="pie">
          <a:avLst>
            <a:gd name="adj1" fmla="val 9000000"/>
            <a:gd name="adj2" fmla="val 12600000"/>
          </a:avLst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報章雜誌醫療保健文稿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55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篇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1517045" y="1796652"/>
        <a:ext cx="993738" cy="712899"/>
      </dsp:txXfrm>
    </dsp:sp>
    <dsp:sp modelId="{51F9D466-B3A2-439F-9DD9-EC72387F6CDB}">
      <dsp:nvSpPr>
        <dsp:cNvPr id="0" name=""/>
        <dsp:cNvSpPr/>
      </dsp:nvSpPr>
      <dsp:spPr>
        <a:xfrm>
          <a:off x="1387427" y="252901"/>
          <a:ext cx="3629304" cy="3629304"/>
        </a:xfrm>
        <a:prstGeom prst="pie">
          <a:avLst>
            <a:gd name="adj1" fmla="val 12600000"/>
            <a:gd name="adj2" fmla="val 1620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院聞剪輯  </a:t>
          </a:r>
          <a:r>
            <a:rPr lang="en-US" altLang="zh-TW" sz="1600" b="0" kern="1200" dirty="0" smtClean="0">
              <a:solidFill>
                <a:srgbClr val="FF0000"/>
              </a:solidFill>
              <a:latin typeface="+mn-ea"/>
              <a:ea typeface="+mn-ea"/>
            </a:rPr>
            <a:t>711</a:t>
          </a:r>
          <a:r>
            <a:rPr lang="zh-TW" altLang="en-US" sz="1600" b="0" kern="1200" dirty="0" smtClean="0">
              <a:solidFill>
                <a:srgbClr val="FF0000"/>
              </a:solidFill>
              <a:latin typeface="+mn-ea"/>
              <a:ea typeface="+mn-ea"/>
            </a:rPr>
            <a:t>件</a:t>
          </a:r>
          <a:endParaRPr lang="zh-TW" altLang="en-US" sz="1600" b="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2165135" y="716501"/>
        <a:ext cx="950532" cy="734502"/>
      </dsp:txXfrm>
    </dsp:sp>
    <dsp:sp modelId="{9F800EE6-5162-4DED-9657-D0CD787EFF62}">
      <dsp:nvSpPr>
        <dsp:cNvPr id="0" name=""/>
        <dsp:cNvSpPr/>
      </dsp:nvSpPr>
      <dsp:spPr>
        <a:xfrm>
          <a:off x="1249036" y="28230"/>
          <a:ext cx="4078646" cy="4078646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C2303-CD4C-4C29-A818-440101702D9E}">
      <dsp:nvSpPr>
        <dsp:cNvPr id="0" name=""/>
        <dsp:cNvSpPr/>
      </dsp:nvSpPr>
      <dsp:spPr>
        <a:xfrm>
          <a:off x="1292242" y="102976"/>
          <a:ext cx="4078646" cy="4078646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rgbClr val="B8F82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B2431-0C72-4CD6-ACAB-F5853616DDC9}">
      <dsp:nvSpPr>
        <dsp:cNvPr id="0" name=""/>
        <dsp:cNvSpPr/>
      </dsp:nvSpPr>
      <dsp:spPr>
        <a:xfrm>
          <a:off x="1247585" y="178434"/>
          <a:ext cx="4078646" cy="4078646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9F0AD-9364-4645-AC7C-7AED7209E69F}">
      <dsp:nvSpPr>
        <dsp:cNvPr id="0" name=""/>
        <dsp:cNvSpPr/>
      </dsp:nvSpPr>
      <dsp:spPr>
        <a:xfrm>
          <a:off x="1162889" y="177723"/>
          <a:ext cx="4078646" cy="4078646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rgbClr val="008A3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4A095-B5BE-4FEE-ACE7-42306AA1D921}">
      <dsp:nvSpPr>
        <dsp:cNvPr id="0" name=""/>
        <dsp:cNvSpPr/>
      </dsp:nvSpPr>
      <dsp:spPr>
        <a:xfrm>
          <a:off x="1119683" y="102976"/>
          <a:ext cx="4078646" cy="4078646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FDDA0-7497-498D-8A2D-51ED617D6049}">
      <dsp:nvSpPr>
        <dsp:cNvPr id="0" name=""/>
        <dsp:cNvSpPr/>
      </dsp:nvSpPr>
      <dsp:spPr>
        <a:xfrm>
          <a:off x="1162889" y="28230"/>
          <a:ext cx="4078646" cy="4078646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4"/>
            <a:ext cx="2919565" cy="4923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t" anchorCtr="0" compatLnSpc="1">
            <a:prstTxWarp prst="textNoShape">
              <a:avLst/>
            </a:prstTxWarp>
          </a:bodyPr>
          <a:lstStyle>
            <a:lvl1pPr algn="l" defTabSz="920690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199" y="4"/>
            <a:ext cx="2919565" cy="4923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t" anchorCtr="0" compatLnSpc="1">
            <a:prstTxWarp prst="textNoShape">
              <a:avLst/>
            </a:prstTxWarp>
          </a:bodyPr>
          <a:lstStyle>
            <a:lvl1pPr algn="r" defTabSz="920690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" y="9375548"/>
            <a:ext cx="2919565" cy="4939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b" anchorCtr="0" compatLnSpc="1">
            <a:prstTxWarp prst="textNoShape">
              <a:avLst/>
            </a:prstTxWarp>
          </a:bodyPr>
          <a:lstStyle>
            <a:lvl1pPr algn="l" defTabSz="920690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199" y="9375548"/>
            <a:ext cx="2919565" cy="4939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b" anchorCtr="0" compatLnSpc="1">
            <a:prstTxWarp prst="textNoShape">
              <a:avLst/>
            </a:prstTxWarp>
          </a:bodyPr>
          <a:lstStyle>
            <a:lvl1pPr algn="r" defTabSz="920690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7D415214-C5CD-46A8-BFB1-6234EF9CD2C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86428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3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t" anchorCtr="0" compatLnSpc="1">
            <a:prstTxWarp prst="textNoShape">
              <a:avLst/>
            </a:prstTxWarp>
          </a:bodyPr>
          <a:lstStyle>
            <a:lvl1pPr algn="l" defTabSz="920690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30" y="3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t" anchorCtr="0" compatLnSpc="1">
            <a:prstTxWarp prst="textNoShape">
              <a:avLst/>
            </a:prstTxWarp>
          </a:bodyPr>
          <a:lstStyle>
            <a:lvl1pPr algn="r" defTabSz="920690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6463" y="742950"/>
            <a:ext cx="4927600" cy="3697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8" y="4688568"/>
            <a:ext cx="5389240" cy="44392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9373965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b" anchorCtr="0" compatLnSpc="1">
            <a:prstTxWarp prst="textNoShape">
              <a:avLst/>
            </a:prstTxWarp>
          </a:bodyPr>
          <a:lstStyle>
            <a:lvl1pPr algn="l" defTabSz="920690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72377" y="9373965"/>
            <a:ext cx="3861817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56" tIns="46026" rIns="92056" bIns="46026" numCol="1" anchor="b" anchorCtr="0" compatLnSpc="1">
            <a:prstTxWarp prst="textNoShape">
              <a:avLst/>
            </a:prstTxWarp>
          </a:bodyPr>
          <a:lstStyle>
            <a:lvl1pPr defTabSz="920690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 dirty="0"/>
              <a:t>       </a:t>
            </a:r>
            <a:fld id="{C7737FC7-A882-4DF4-8639-40B5C2E1A6A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19614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</a:t>
            </a:r>
            <a:fld id="{C7737FC7-A882-4DF4-8639-40B5C2E1A6AF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6356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</a:t>
            </a:r>
            <a:fld id="{A649ED84-DA82-4076-A878-70DDFC34AAD7}" type="slidenum">
              <a:rPr lang="en-US" altLang="zh-TW" smtClean="0"/>
              <a:pPr>
                <a:defRPr/>
              </a:pPr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7800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</a:t>
            </a:r>
            <a:fld id="{A649ED84-DA82-4076-A878-70DDFC34AAD7}" type="slidenum">
              <a:rPr lang="en-US" altLang="zh-TW" smtClean="0"/>
              <a:pPr>
                <a:defRPr/>
              </a:pPr>
              <a:t>27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3862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</a:t>
            </a:r>
            <a:fld id="{A649ED84-DA82-4076-A878-70DDFC34AAD7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9227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</a:t>
            </a:r>
            <a:fld id="{A649ED84-DA82-4076-A878-70DDFC34AAD7}" type="slidenum">
              <a:rPr lang="en-US" altLang="zh-TW" smtClean="0"/>
              <a:pPr>
                <a:defRPr/>
              </a:pPr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8358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621217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BF73-C82A-40F1-8965-E939F3D9D79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066049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12144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68325" y="1751013"/>
            <a:ext cx="8001000" cy="427355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11C4-A210-4F52-ABC5-A61DDC2CD4A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18112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3DC36-5150-4E39-9ABC-816154C416F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755723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15DC5-2CF8-4E2D-8AE7-8B20ECC715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0258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FE19-B80A-48DE-A036-0FA1315E41E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431501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22D7E-81D7-42D8-9DA1-3428F19E5FA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5009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877E4-C668-486E-B0EB-BADD1A320BC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804280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FBA70-FB36-4EA8-9097-7E83A0FBD75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223988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667D-EDC5-441A-A851-EC8EBFE62BE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68263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2EF4E-B9D3-4BBB-9A43-748424EA705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37787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1E72AA17-6CBF-4B65-9E00-67FD8E09315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110-0408&#27665;&#35222;&#26032;&#32862;-&#22812;&#35041;&#28961;&#27861;&#21205;&#24392;&#65281;22&#27506;&#22899;&#12300;&#40655;&#28082;&#30244;&#12301;&#22235;&#31428;&#12288;&#20013;&#39080;&#12289;&#33151;&#37096;&#26643;&#22622;-&#21271;&#27054;12&#23567;&#26178;&#24613;&#25937;&#21629;&#12290;.mp4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hyperlink" Target="110-0324TVBS&#12304;&#21313;&#40670;&#19981;&#19968;&#27171;&#12305;&#36523;&#39636;&#36889;&#20491;&#22120;&#23448;&#26368;&#26089;&#38283;&#22987;&#35722;&#32769;...&#33509;&#36629;&#24573;&#32633;&#30284;&#39080;&#38570;&#39640;...mp4" TargetMode="External"/><Relationship Id="rId7" Type="http://schemas.openxmlformats.org/officeDocument/2006/relationships/image" Target="../media/image70.jpeg"/><Relationship Id="rId2" Type="http://schemas.openxmlformats.org/officeDocument/2006/relationships/hyperlink" Target="110-0318TVBS-&#12304;&#21313;&#40670;&#19981;&#19968;&#27171;&#12305;&#30140;&#30171;&#37096;&#20301;&#20986;&#29694;&#36889;&#30151;&#29376;...&#33509;&#19981;&#31309;&#26997;&#27835;&#30274;%20&#37291;&#24107;&#35686;&#21578;&#26371;&#30171;&#19968;&#36649;&#23376;!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hyperlink" Target="110-0331-%20TVBS&#12304;&#21313;&#40670;&#19981;&#19968;&#27171;&#12305;&#33145;&#37096;&#36889;&#22120;&#23448;&#30171;&#36215;&#20358;%20&#38920;&#36914;&#34892;&#20999;&#38500;.mp4" TargetMode="External"/><Relationship Id="rId7" Type="http://schemas.openxmlformats.org/officeDocument/2006/relationships/image" Target="../media/image77.jpeg"/><Relationship Id="rId2" Type="http://schemas.openxmlformats.org/officeDocument/2006/relationships/hyperlink" Target="110-0326TVBS&#12304;&#21313;&#40670;&#19981;&#19968;&#27171;&#12305;&#36629;&#24573;&#36889;&#24190;&#20491;&#30151;&#29376;%20&#37291;&#24107;&#23567;&#24515;&#33126;&#30244;&#25214;&#19978;&#20320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110-0414(&#20116;)TVBS&#12304;&#21313;&#40670;&#19981;&#19968;&#27171;&#12305;-&#20154;&#39636;&#12300;&#36889;&#37096;&#20301;&#38364;&#31680;&#12301;&#21463;&#25613;..&#36208;&#12289;&#31449;&#12289;&#22352;%20&#30171;&#19981;&#27442;&#29983;...&#37291;&#24107;&#35686;&#21578;&#36889;&#20214;&#20107;!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image" Target="../media/image100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11" Type="http://schemas.openxmlformats.org/officeDocument/2006/relationships/image" Target="../media/image104.emf"/><Relationship Id="rId5" Type="http://schemas.openxmlformats.org/officeDocument/2006/relationships/image" Target="../media/image98.emf"/><Relationship Id="rId10" Type="http://schemas.openxmlformats.org/officeDocument/2006/relationships/image" Target="../media/image103.emf"/><Relationship Id="rId4" Type="http://schemas.openxmlformats.org/officeDocument/2006/relationships/image" Target="../media/image97.emf"/><Relationship Id="rId9" Type="http://schemas.openxmlformats.org/officeDocument/2006/relationships/image" Target="../media/image102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3186;&#39636;&#38651;&#23376;&#37109;&#20214;&#26041;&#24335;&#20379;&#31295;.pdf" TargetMode="External"/><Relationship Id="rId2" Type="http://schemas.openxmlformats.org/officeDocument/2006/relationships/hyperlink" Target="file:///G:\105-109&#24180;&#38498;&#21209;&#26371;&#35696;\110&#24180;\1100427\Screenshot_20210408_150645_jp.naver.line.androi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ghtpehh.vghtpe.gov.tw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190" y="1700760"/>
            <a:ext cx="8062913" cy="1584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4800" u="sng" dirty="0" smtClean="0">
                <a:solidFill>
                  <a:srgbClr val="0000FF"/>
                </a:solidFill>
                <a:latin typeface="+mj-ea"/>
              </a:rPr>
              <a:t>公共事務室工作報告暨</a:t>
            </a:r>
            <a:endParaRPr lang="en-US" altLang="zh-TW" sz="4800" u="sng" dirty="0" smtClean="0">
              <a:solidFill>
                <a:srgbClr val="0000FF"/>
              </a:solidFill>
              <a:latin typeface="+mj-ea"/>
            </a:endParaRPr>
          </a:p>
          <a:p>
            <a:pPr algn="ctr" eaLnBrk="1" hangingPunct="1">
              <a:defRPr/>
            </a:pPr>
            <a:r>
              <a:rPr lang="zh-TW" altLang="en-US" sz="4800" u="sng" dirty="0" smtClean="0">
                <a:solidFill>
                  <a:srgbClr val="0000FF"/>
                </a:solidFill>
                <a:latin typeface="+mj-ea"/>
              </a:rPr>
              <a:t>業務宣導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912698" y="3797643"/>
            <a:ext cx="3086243" cy="98854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di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5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報告人</a:t>
            </a:r>
            <a:r>
              <a:rPr lang="zh-TW" altLang="en-US" sz="2500" dirty="0">
                <a:solidFill>
                  <a:srgbClr val="0000FF"/>
                </a:solidFill>
                <a:latin typeface="標楷體" panose="03000509000000000000" pitchFamily="65" charset="-120"/>
              </a:rPr>
              <a:t>：游  君  耀</a:t>
            </a:r>
          </a:p>
          <a:p>
            <a:pPr algn="di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500" dirty="0">
                <a:solidFill>
                  <a:srgbClr val="0000FF"/>
                </a:solidFill>
                <a:latin typeface="標楷體" panose="03000509000000000000" pitchFamily="65" charset="-120"/>
              </a:rPr>
              <a:t>          </a:t>
            </a:r>
            <a:r>
              <a:rPr lang="en-US" altLang="zh-TW" sz="20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110.04.27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93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74" y="4020204"/>
            <a:ext cx="4090771" cy="2475191"/>
          </a:xfrm>
          <a:prstGeom prst="snip2DiagRect">
            <a:avLst>
              <a:gd name="adj1" fmla="val 332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49" y="2267339"/>
            <a:ext cx="3340848" cy="2230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3560" y="364261"/>
            <a:ext cx="8540440" cy="3414637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>
                <a:solidFill>
                  <a:srgbClr val="0000FF"/>
                </a:solidFill>
                <a:latin typeface="+mn-ea"/>
              </a:rPr>
              <a:t>配合院內各項活動，如醫師節、護師節、</a:t>
            </a:r>
            <a:endParaRPr lang="en-US" altLang="zh-TW" sz="2800" dirty="0" smtClean="0">
              <a:solidFill>
                <a:srgbClr val="0000FF"/>
              </a:solidFill>
              <a:latin typeface="+mn-ea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 dirty="0" smtClean="0">
                <a:solidFill>
                  <a:srgbClr val="0000FF"/>
                </a:solidFill>
                <a:latin typeface="+mn-ea"/>
              </a:rPr>
              <a:t>  </a:t>
            </a:r>
            <a:r>
              <a:rPr lang="zh-TW" altLang="en-US" sz="2800" dirty="0" smtClean="0">
                <a:solidFill>
                  <a:srgbClr val="0000FF"/>
                </a:solidFill>
                <a:latin typeface="+mn-ea"/>
              </a:rPr>
              <a:t>各類研討會、社區醫療義診服務等訊息，</a:t>
            </a:r>
            <a:endParaRPr lang="en-US" altLang="zh-TW" sz="2800" dirty="0" smtClean="0">
              <a:solidFill>
                <a:srgbClr val="0000FF"/>
              </a:solidFill>
              <a:latin typeface="+mn-ea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+mn-ea"/>
              </a:rPr>
              <a:t>傳發新聞稿，廣邀媒體採訪，增加報導版</a:t>
            </a:r>
            <a:endParaRPr lang="en-US" altLang="zh-TW" sz="2800" dirty="0" smtClean="0">
              <a:solidFill>
                <a:srgbClr val="0000FF"/>
              </a:solidFill>
              <a:latin typeface="+mn-ea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solidFill>
                  <a:srgbClr val="0000FF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+mn-ea"/>
              </a:rPr>
              <a:t> 面，擴大宣傳效益。</a:t>
            </a:r>
          </a:p>
          <a:p>
            <a:pPr eaLnBrk="1" hangingPunct="1">
              <a:defRPr/>
            </a:pPr>
            <a:r>
              <a:rPr lang="zh-TW" altLang="en-US" sz="2800" dirty="0" smtClean="0">
                <a:solidFill>
                  <a:srgbClr val="0000FF"/>
                </a:solidFill>
                <a:latin typeface="+mn-ea"/>
              </a:rPr>
              <a:t>對媒體事件處理及狀況</a:t>
            </a:r>
            <a:endParaRPr lang="en-US" altLang="zh-TW" sz="2800" dirty="0" smtClean="0">
              <a:solidFill>
                <a:srgbClr val="0000FF"/>
              </a:solidFill>
              <a:latin typeface="+mn-ea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800" dirty="0" smtClean="0">
                <a:solidFill>
                  <a:srgbClr val="0000FF"/>
                </a:solidFill>
                <a:latin typeface="+mn-ea"/>
              </a:rPr>
              <a:t>  反映適時掌握事件</a:t>
            </a:r>
            <a:r>
              <a:rPr lang="zh-TW" altLang="en-US" sz="2800" dirty="0">
                <a:solidFill>
                  <a:srgbClr val="0000FF"/>
                </a:solidFill>
                <a:latin typeface="+mn-ea"/>
              </a:rPr>
              <a:t>發展，</a:t>
            </a:r>
            <a:endParaRPr lang="en-US" altLang="zh-TW" sz="2800" dirty="0" smtClean="0">
              <a:solidFill>
                <a:srgbClr val="0000FF"/>
              </a:solidFill>
              <a:latin typeface="+mn-ea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800" dirty="0" smtClean="0">
                <a:solidFill>
                  <a:srgbClr val="0000FF"/>
                </a:solidFill>
                <a:latin typeface="+mn-ea"/>
              </a:rPr>
              <a:t>  爭取時效作為。</a:t>
            </a:r>
            <a:endParaRPr lang="en-US" altLang="zh-TW" sz="2800" dirty="0" smtClean="0">
              <a:solidFill>
                <a:srgbClr val="0000FF"/>
              </a:solidFill>
              <a:latin typeface="+mn-ea"/>
            </a:endParaRPr>
          </a:p>
          <a:p>
            <a:pPr eaLnBrk="1" hangingPunct="1">
              <a:defRPr/>
            </a:pPr>
            <a:endParaRPr lang="zh-TW" altLang="en-US" sz="2800" dirty="0" smtClean="0"/>
          </a:p>
          <a:p>
            <a:pPr eaLnBrk="1" hangingPunct="1">
              <a:defRPr/>
            </a:pPr>
            <a:endParaRPr lang="zh-TW" altLang="en-US" dirty="0" smtClean="0"/>
          </a:p>
        </p:txBody>
      </p:sp>
      <p:sp>
        <p:nvSpPr>
          <p:cNvPr id="337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A6C45F1-425A-483C-8ECA-62FA34E80EFF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zh-TW" sz="1200" dirty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3563938" y="5734050"/>
            <a:ext cx="51133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zh-TW" altLang="en-US" sz="2000" b="0">
              <a:solidFill>
                <a:srgbClr val="FF3300"/>
              </a:solidFill>
              <a:latin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/>
          <a:stretch/>
        </p:blipFill>
        <p:spPr>
          <a:xfrm>
            <a:off x="2888437" y="4060771"/>
            <a:ext cx="3140672" cy="2394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130" y="3880022"/>
            <a:ext cx="3452031" cy="2763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34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8288"/>
            <a:ext cx="8569325" cy="8143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+mj-ea"/>
              </a:rPr>
              <a:t>三</a:t>
            </a:r>
            <a:r>
              <a:rPr lang="zh-TW" altLang="en-US" sz="4000" b="1" dirty="0" smtClean="0">
                <a:solidFill>
                  <a:srgbClr val="0000FF"/>
                </a:solidFill>
                <a:latin typeface="+mj-ea"/>
              </a:rPr>
              <a:t>、</a:t>
            </a:r>
            <a:r>
              <a:rPr lang="zh-TW" altLang="en-US" sz="4400" dirty="0" smtClean="0">
                <a:solidFill>
                  <a:srgbClr val="0000FF"/>
                </a:solidFill>
                <a:latin typeface="+mj-ea"/>
              </a:rPr>
              <a:t>媒</a:t>
            </a:r>
            <a:r>
              <a:rPr lang="zh-TW" altLang="en-US" sz="4400" dirty="0">
                <a:solidFill>
                  <a:srgbClr val="0000FF"/>
                </a:solidFill>
                <a:latin typeface="+mj-ea"/>
              </a:rPr>
              <a:t>體</a:t>
            </a:r>
            <a:r>
              <a:rPr lang="zh-TW" altLang="en-US" sz="4400" dirty="0" smtClean="0">
                <a:solidFill>
                  <a:srgbClr val="0000FF"/>
                </a:solidFill>
                <a:latin typeface="+mj-ea"/>
              </a:rPr>
              <a:t>正確訊息的來源</a:t>
            </a:r>
            <a:endParaRPr lang="en-US" altLang="zh-TW" sz="4400" dirty="0" smtClean="0">
              <a:solidFill>
                <a:srgbClr val="0000FF"/>
              </a:solidFill>
              <a:latin typeface="+mj-ea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440" y="1124680"/>
            <a:ext cx="8001000" cy="1080150"/>
          </a:xfrm>
        </p:spPr>
        <p:txBody>
          <a:bodyPr/>
          <a:lstStyle/>
          <a:p>
            <a:r>
              <a:rPr kumimoji="0" lang="zh-TW" altLang="en-US" sz="2600" dirty="0" smtClean="0">
                <a:solidFill>
                  <a:srgbClr val="FF0000"/>
                </a:solidFill>
                <a:latin typeface="+mn-ea"/>
              </a:rPr>
              <a:t>醫藥記者報導重要來源</a:t>
            </a:r>
            <a:endParaRPr kumimoji="0" lang="en-US" altLang="zh-TW" sz="2600" dirty="0" smtClean="0">
              <a:solidFill>
                <a:srgbClr val="FF0000"/>
              </a:solidFill>
              <a:latin typeface="+mn-ea"/>
            </a:endParaRPr>
          </a:p>
          <a:p>
            <a:pPr>
              <a:buNone/>
            </a:pPr>
            <a:r>
              <a:rPr kumimoji="0" lang="zh-TW" altLang="en-US" sz="2600" dirty="0" smtClean="0">
                <a:solidFill>
                  <a:srgbClr val="FF0000"/>
                </a:solidFill>
                <a:latin typeface="+mn-ea"/>
              </a:rPr>
              <a:t>      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+mn-ea"/>
              </a:rPr>
              <a:t>資料統計期間：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+mn-ea"/>
              </a:rPr>
              <a:t>109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+mn-ea"/>
              </a:rPr>
              <a:t>年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+mn-ea"/>
              </a:rPr>
              <a:t>月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+mn-ea"/>
              </a:rPr>
              <a:t>日至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+mn-ea"/>
              </a:rPr>
              <a:t>110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+mn-ea"/>
              </a:rPr>
              <a:t>年</a:t>
            </a:r>
            <a:r>
              <a:rPr kumimoji="0" lang="en-US" altLang="zh-TW" sz="2400" dirty="0">
                <a:solidFill>
                  <a:srgbClr val="FF0000"/>
                </a:solidFill>
                <a:latin typeface="+mn-ea"/>
              </a:rPr>
              <a:t>3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+mn-ea"/>
              </a:rPr>
              <a:t>月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+mn-ea"/>
              </a:rPr>
              <a:t>31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+mn-ea"/>
              </a:rPr>
              <a:t>日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+mn-ea"/>
              </a:rPr>
              <a:t>)</a:t>
            </a:r>
            <a:endParaRPr kumimoji="0" lang="zh-TW" altLang="en-US" sz="2400" dirty="0" smtClean="0">
              <a:solidFill>
                <a:srgbClr val="FF0000"/>
              </a:solidFill>
              <a:latin typeface="+mn-ea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74277156"/>
              </p:ext>
            </p:extLst>
          </p:nvPr>
        </p:nvGraphicFramePr>
        <p:xfrm>
          <a:off x="1451496" y="2132820"/>
          <a:ext cx="6576984" cy="432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3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algn="r"/>
            <a:r>
              <a:rPr kumimoji="0" lang="en-US" altLang="zh-TW" sz="1200" b="0" smtClean="0">
                <a:solidFill>
                  <a:srgbClr val="0000CC"/>
                </a:solidFill>
                <a:latin typeface="Verdana" pitchFamily="34" charset="0"/>
                <a:ea typeface="新細明體" charset="-120"/>
              </a:rPr>
              <a:t>11</a:t>
            </a:r>
          </a:p>
          <a:p>
            <a:pPr algn="r"/>
            <a:endParaRPr kumimoji="0" lang="en-US" altLang="zh-TW" sz="1200" b="0" dirty="0">
              <a:solidFill>
                <a:srgbClr val="0000CC"/>
              </a:solidFill>
              <a:latin typeface="Verdana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32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/>
            <a:fld id="{C480E705-9892-47AE-8D3E-3C6908AE0553}" type="slidenum">
              <a:rPr kumimoji="0" lang="en-US" altLang="zh-TW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 eaLnBrk="1" hangingPunct="1"/>
              <a:t>12</a:t>
            </a:fld>
            <a:endParaRPr kumimoji="0" lang="en-US" altLang="zh-TW" sz="1200" b="0" dirty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0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6263" y="309563"/>
            <a:ext cx="8001000" cy="88741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四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000" b="1" u="sng" dirty="0" smtClean="0">
                <a:solidFill>
                  <a:srgbClr val="0000FF"/>
                </a:solidFill>
                <a:effectLst/>
                <a:latin typeface="+mj-ea"/>
              </a:rPr>
              <a:t>院聞剪輯、輿情處理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834" y="1544535"/>
            <a:ext cx="8001000" cy="5037239"/>
          </a:xfrm>
        </p:spPr>
        <p:txBody>
          <a:bodyPr/>
          <a:lstStyle/>
          <a:p>
            <a:pPr eaLnBrk="1" hangingPunct="1"/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每日報章雜誌院聞剪輯，內容陳核、並分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  辦相關單位。尤其針對不實或錯誤報導，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 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迅速查明後立即處理，要求媒體導正，以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 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降低對醫院之衝擊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 與傷害。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eaLnBrk="1" hangingPunct="1"/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109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年度迄今，導正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 輿情處理共計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</a:rPr>
              <a:t>4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件，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 均適時提供說明。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8171" t="21757" r="25377" b="4838"/>
          <a:stretch/>
        </p:blipFill>
        <p:spPr>
          <a:xfrm>
            <a:off x="4476138" y="3196282"/>
            <a:ext cx="3969772" cy="31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5918" t="13990" r="42347" b="7279"/>
          <a:stretch/>
        </p:blipFill>
        <p:spPr>
          <a:xfrm>
            <a:off x="634481" y="4068149"/>
            <a:ext cx="3032449" cy="2677884"/>
          </a:xfrm>
          <a:prstGeom prst="rect">
            <a:avLst/>
          </a:prstGeom>
        </p:spPr>
      </p:pic>
      <p:sp>
        <p:nvSpPr>
          <p:cNvPr id="37891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/>
            <a:fld id="{186194A1-B83F-4AF3-8C13-2440AF778FB8}" type="slidenum">
              <a:rPr kumimoji="0" lang="en-US" altLang="zh-TW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 eaLnBrk="1" hangingPunct="1"/>
              <a:t>13</a:t>
            </a:fld>
            <a:endParaRPr kumimoji="0" lang="en-US" altLang="zh-TW" sz="1200" b="0" dirty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0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五</a:t>
            </a:r>
            <a:r>
              <a:rPr lang="zh-TW" altLang="en-US" sz="4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、輿情處理原則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1688757"/>
            <a:ext cx="2851150" cy="2449518"/>
          </a:xfrm>
        </p:spPr>
        <p:txBody>
          <a:bodyPr/>
          <a:lstStyle/>
          <a:p>
            <a:pPr eaLnBrk="1" hangingPunct="1">
              <a:lnSpc>
                <a:spcPts val="2500"/>
              </a:lnSpc>
            </a:pPr>
            <a:r>
              <a:rPr lang="zh-TW" altLang="en-US" sz="3600" dirty="0" smtClean="0">
                <a:solidFill>
                  <a:srgbClr val="0000FF"/>
                </a:solidFill>
              </a:rPr>
              <a:t>即時反應</a:t>
            </a:r>
            <a:endParaRPr lang="en-US" altLang="zh-TW" sz="36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zh-TW" altLang="en-US" sz="3600" dirty="0" smtClean="0">
                <a:solidFill>
                  <a:srgbClr val="0000FF"/>
                </a:solidFill>
              </a:rPr>
              <a:t>蒐整佐證</a:t>
            </a:r>
            <a:endParaRPr lang="en-US" altLang="zh-TW" sz="36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zh-TW" altLang="en-US" sz="3600" dirty="0" smtClean="0">
                <a:solidFill>
                  <a:srgbClr val="0000FF"/>
                </a:solidFill>
              </a:rPr>
              <a:t>適切說明</a:t>
            </a:r>
          </a:p>
          <a:p>
            <a:pPr eaLnBrk="1" hangingPunct="1"/>
            <a:r>
              <a:rPr kumimoji="0" lang="zh-TW" altLang="en-US" sz="3600" dirty="0" smtClean="0">
                <a:solidFill>
                  <a:srgbClr val="0000FF"/>
                </a:solidFill>
              </a:rPr>
              <a:t>處理存檔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427538" y="4581525"/>
            <a:ext cx="41052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None/>
            </a:pPr>
            <a:r>
              <a:rPr lang="zh-TW" altLang="en-US" sz="2400" b="0" dirty="0">
                <a:latin typeface="Times New Roman" panose="02020603050405020304" pitchFamily="18" charset="0"/>
              </a:rPr>
              <a:t>新聞報導護理補助費事件</a:t>
            </a:r>
            <a:endParaRPr kumimoji="0" lang="zh-TW" altLang="en-US" sz="2400" b="0" dirty="0">
              <a:latin typeface="Times New Roman" panose="02020603050405020304" pitchFamily="18" charset="0"/>
            </a:endParaRPr>
          </a:p>
        </p:txBody>
      </p:sp>
      <p:pic>
        <p:nvPicPr>
          <p:cNvPr id="7097348" name="Picture 4" descr="輿情處理照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44675"/>
            <a:ext cx="482441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703358" y="6256261"/>
            <a:ext cx="2520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TW" altLang="en-US" sz="2000" b="0" dirty="0">
                <a:latin typeface="+mj-ea"/>
                <a:ea typeface="+mj-ea"/>
              </a:rPr>
              <a:t>適時反應媒體報導</a:t>
            </a:r>
          </a:p>
        </p:txBody>
      </p:sp>
    </p:spTree>
    <p:extLst>
      <p:ext uri="{BB962C8B-B14F-4D97-AF65-F5344CB8AC3E}">
        <p14:creationId xmlns:p14="http://schemas.microsoft.com/office/powerpoint/2010/main" val="13567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9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8" y="457200"/>
            <a:ext cx="7804635" cy="125963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>
                <a:solidFill>
                  <a:srgbClr val="FF0000"/>
                </a:solidFill>
                <a:latin typeface="+mn-ea"/>
                <a:ea typeface="+mn-ea"/>
              </a:rPr>
              <a:t>每一場記者會都是團隊合作的成果</a:t>
            </a:r>
          </a:p>
        </p:txBody>
      </p:sp>
      <p:sp>
        <p:nvSpPr>
          <p:cNvPr id="38916" name="Rectangle 4"/>
          <p:cNvSpPr>
            <a:spLocks noGrp="1" noChangeAspect="1" noChangeArrowheads="1"/>
          </p:cNvSpPr>
          <p:nvPr>
            <p:ph type="body" sz="half" idx="2"/>
          </p:nvPr>
        </p:nvSpPr>
        <p:spPr>
          <a:xfrm>
            <a:off x="630237" y="2057400"/>
            <a:ext cx="3437909" cy="3811588"/>
          </a:xfrm>
        </p:spPr>
        <p:txBody>
          <a:bodyPr/>
          <a:lstStyle/>
          <a:p>
            <a:pPr indent="5207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700" dirty="0" smtClean="0"/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2800" dirty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800" dirty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800" dirty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dirty="0" smtClean="0">
                <a:solidFill>
                  <a:srgbClr val="361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dirty="0" smtClean="0">
              <a:solidFill>
                <a:srgbClr val="361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520700" eaLnBrk="1" hangingPunct="1">
              <a:lnSpc>
                <a:spcPct val="90000"/>
              </a:lnSpc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91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8E2BE2-7F69-46A7-9E51-EB549DF21679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zh-TW" sz="1200" dirty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50256"/>
              </p:ext>
            </p:extLst>
          </p:nvPr>
        </p:nvGraphicFramePr>
        <p:xfrm>
          <a:off x="4180114" y="2108719"/>
          <a:ext cx="4152123" cy="306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98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2BD343-D440-40FC-B83F-A80EF04EFB0F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TW" sz="1200" dirty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75570" y="436604"/>
            <a:ext cx="8001000" cy="822363"/>
          </a:xfrm>
        </p:spPr>
        <p:txBody>
          <a:bodyPr/>
          <a:lstStyle/>
          <a:p>
            <a:pPr eaLnBrk="1" hangingPunct="1"/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六</a:t>
            </a:r>
            <a:r>
              <a:rPr lang="zh-TW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、</a:t>
            </a:r>
            <a:r>
              <a:rPr lang="zh-TW" altLang="en-US" sz="4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榮總人月刊發行 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928" y="1258967"/>
            <a:ext cx="8577072" cy="5049758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自</a:t>
            </a:r>
            <a:r>
              <a:rPr lang="en-US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106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年</a:t>
            </a:r>
            <a:r>
              <a:rPr lang="en-US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8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月份第</a:t>
            </a:r>
            <a:r>
              <a:rPr lang="en-US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399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期起改為書冊型發刊，內容較報紙型豐富，編排生動活潑，發行數量</a:t>
            </a:r>
            <a:r>
              <a:rPr lang="en-US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萬冊</a:t>
            </a:r>
            <a:r>
              <a:rPr lang="en-US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(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寄發會屬機構，全省各公私立圖書館、北市各校圖書館、附近里辦公室及各媒體等</a:t>
            </a:r>
            <a:r>
              <a:rPr lang="en-US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)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，普遍獲得讀者讚許。</a:t>
            </a:r>
          </a:p>
          <a:p>
            <a:pPr eaLnBrk="1" hangingPunct="1"/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月刊將逐步採電子郵件方式寄發以減少紙張用量，</a:t>
            </a:r>
          </a:p>
          <a:p>
            <a:pPr eaLnBrk="1" hangingPunct="1">
              <a:buNone/>
            </a:pP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   並置於本院網站，供國內外讀者瀏覽，有效達到宣傳效果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，惟考量年長讀者需求，紙本發行將採漸進式減少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。</a:t>
            </a:r>
          </a:p>
          <a:p>
            <a:pPr eaLnBrk="1" hangingPunct="1"/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介紹各醫療分科、醫師陣容、醫療項目、醫療特色及最新資訊， 藉以提昇醫師曝光率。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71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5695"/>
            <a:ext cx="4581330" cy="4736444"/>
          </a:xfrm>
          <a:prstGeom prst="rect">
            <a:avLst/>
          </a:prstGeom>
        </p:spPr>
      </p:pic>
      <p:sp>
        <p:nvSpPr>
          <p:cNvPr id="4198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D6A089F-1690-4DA6-B07B-627B07E01C07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TW" sz="1200" dirty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0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692150"/>
            <a:ext cx="8001000" cy="958850"/>
          </a:xfrm>
        </p:spPr>
        <p:txBody>
          <a:bodyPr/>
          <a:lstStyle/>
          <a:p>
            <a:pPr marL="457200" indent="-457200" eaLnBrk="1" hangingPunct="1">
              <a:buClr>
                <a:srgbClr val="0000FF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3600" b="1" dirty="0" smtClean="0">
                <a:solidFill>
                  <a:schemeClr val="tx1"/>
                </a:solidFill>
                <a:latin typeface="+mj-ea"/>
              </a:rPr>
              <a:t>月刊網址：</a:t>
            </a:r>
            <a:r>
              <a:rPr lang="en-US" altLang="zh-TW" sz="2800" dirty="0" smtClean="0">
                <a:solidFill>
                  <a:srgbClr val="0000FF"/>
                </a:solidFill>
              </a:rPr>
              <a:t>http://homepage.vghtpe.gov.tw/gpbook/index.htm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34694" t="15623" r="18776" b="6916"/>
          <a:stretch/>
        </p:blipFill>
        <p:spPr>
          <a:xfrm>
            <a:off x="4441371" y="1754154"/>
            <a:ext cx="4469364" cy="46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9BCF46-AE30-44A5-A122-3830BBD361E6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zh-TW" sz="1200" dirty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99189" y="230659"/>
            <a:ext cx="8211541" cy="775980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七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支援</a:t>
            </a:r>
            <a:r>
              <a:rPr lang="en-US" altLang="zh-TW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『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漢聲電台</a:t>
            </a:r>
            <a:r>
              <a:rPr lang="en-US" altLang="zh-TW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』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醫療保健單元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639" y="1885952"/>
            <a:ext cx="7293443" cy="36004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600" dirty="0" smtClean="0">
                <a:solidFill>
                  <a:srgbClr val="0000FF"/>
                </a:solidFill>
                <a:latin typeface="+mj-ea"/>
                <a:ea typeface="+mj-ea"/>
              </a:rPr>
              <a:t>漢聲廣播電台「長青樹」節目「醫療保健」為本院醫師每週固定支援之廣播節目，介紹常見疾病之預防與保健及本</a:t>
            </a:r>
            <a:endParaRPr lang="en-US" altLang="zh-TW" sz="260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0000FF"/>
                </a:solidFill>
                <a:latin typeface="+mj-ea"/>
                <a:ea typeface="+mj-ea"/>
              </a:rPr>
              <a:t>   院創新醫療技術及重大</a:t>
            </a:r>
            <a:endParaRPr lang="en-US" altLang="zh-TW" sz="260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0000FF"/>
                </a:solidFill>
                <a:latin typeface="+mj-ea"/>
                <a:ea typeface="+mj-ea"/>
              </a:rPr>
              <a:t>   研究成果等，並接受聽</a:t>
            </a:r>
            <a:endParaRPr lang="en-US" altLang="zh-TW" sz="260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0000FF"/>
                </a:solidFill>
                <a:latin typeface="+mj-ea"/>
                <a:ea typeface="+mj-ea"/>
              </a:rPr>
              <a:t>   眾現場叩應，能及時得</a:t>
            </a:r>
            <a:endParaRPr lang="en-US" altLang="zh-TW" sz="260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0000FF"/>
                </a:solidFill>
                <a:latin typeface="+mj-ea"/>
                <a:ea typeface="+mj-ea"/>
              </a:rPr>
              <a:t>   到正確衛教知識，深獲</a:t>
            </a:r>
            <a:endParaRPr lang="en-US" altLang="zh-TW" sz="260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eaLnBrk="1" hangingPunct="1">
              <a:buNone/>
              <a:defRPr/>
            </a:pPr>
            <a:r>
              <a:rPr lang="zh-TW" altLang="en-US" sz="2600" dirty="0" smtClean="0">
                <a:solidFill>
                  <a:srgbClr val="0000FF"/>
                </a:solidFill>
                <a:latin typeface="+mj-ea"/>
                <a:ea typeface="+mj-ea"/>
              </a:rPr>
              <a:t>   廣大聽眾迴響好評。</a:t>
            </a:r>
            <a:r>
              <a:rPr lang="zh-TW" altLang="en-US" sz="2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altLang="zh-TW" sz="2600" dirty="0" smtClean="0">
              <a:solidFill>
                <a:srgbClr val="221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600" dirty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t="22581" b="20605"/>
          <a:stretch/>
        </p:blipFill>
        <p:spPr>
          <a:xfrm>
            <a:off x="2652584" y="1102604"/>
            <a:ext cx="2817340" cy="705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496" y="2859766"/>
            <a:ext cx="3618271" cy="3117716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 bwMode="auto">
          <a:xfrm>
            <a:off x="7139611" y="4997094"/>
            <a:ext cx="1080658" cy="675917"/>
          </a:xfrm>
          <a:prstGeom prst="ellipse">
            <a:avLst/>
          </a:prstGeom>
          <a:noFill/>
          <a:ln>
            <a:solidFill>
              <a:srgbClr val="FF3300"/>
            </a:solidFill>
          </a:ln>
          <a:effectLst>
            <a:outerShdw dist="53882" dir="2700000" algn="ctr" rotWithShape="0">
              <a:schemeClr val="tx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4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/>
            <a:fld id="{C9CFCD78-CF28-4F04-8B21-8066B957B67C}" type="slidenum">
              <a:rPr kumimoji="0" lang="en-US" altLang="zh-TW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 eaLnBrk="1" hangingPunct="1"/>
              <a:t>18</a:t>
            </a:fld>
            <a:endParaRPr kumimoji="0" lang="en-US" altLang="zh-TW" sz="1200" b="0" dirty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3813142" cy="83771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1800" dirty="0" smtClean="0"/>
              <a:t>陳柏霖主治醫師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dirty="0" smtClean="0"/>
              <a:t>主講題目</a:t>
            </a:r>
            <a:r>
              <a:rPr lang="zh-TW" altLang="en-US" sz="1800" dirty="0"/>
              <a:t>：周邊血管之靜脈</a:t>
            </a:r>
            <a:r>
              <a:rPr lang="zh-TW" altLang="en-US" sz="1800" dirty="0" smtClean="0"/>
              <a:t>曲           </a:t>
            </a:r>
            <a:endParaRPr lang="en-US" altLang="zh-TW" sz="1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zh-TW" altLang="en-US" sz="1800" dirty="0" smtClean="0"/>
              <a:t>                            張</a:t>
            </a:r>
            <a:r>
              <a:rPr lang="zh-TW" altLang="en-US" sz="1800" dirty="0"/>
              <a:t>與動脈阻塞 </a:t>
            </a:r>
            <a:endParaRPr lang="zh-TW" altLang="en-US" sz="18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77" y="562182"/>
            <a:ext cx="3468129" cy="12168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/>
        </p:blipFill>
        <p:spPr>
          <a:xfrm>
            <a:off x="475861" y="2621903"/>
            <a:ext cx="4310743" cy="28644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t="9457" r="10103" b="6734"/>
          <a:stretch/>
        </p:blipFill>
        <p:spPr>
          <a:xfrm>
            <a:off x="5067000" y="1306286"/>
            <a:ext cx="3321220" cy="287382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318449" y="4198775"/>
            <a:ext cx="3377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zh-TW" altLang="en-US" sz="1800" b="0" dirty="0">
                <a:solidFill>
                  <a:schemeClr val="tx2"/>
                </a:solidFill>
              </a:rPr>
              <a:t>林韋</a:t>
            </a:r>
            <a:r>
              <a:rPr lang="zh-TW" altLang="en-US" sz="1800" b="0" dirty="0" smtClean="0">
                <a:solidFill>
                  <a:schemeClr val="tx2"/>
                </a:solidFill>
              </a:rPr>
              <a:t>丞主治醫師</a:t>
            </a:r>
            <a:endParaRPr lang="en-US" altLang="zh-TW" sz="1800" b="0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zh-TW" altLang="en-US" sz="1800" b="0" dirty="0" smtClean="0">
                <a:solidFill>
                  <a:schemeClr val="tx2"/>
                </a:solidFill>
              </a:rPr>
              <a:t>主講題目：北</a:t>
            </a:r>
            <a:r>
              <a:rPr lang="zh-TW" altLang="en-US" sz="1800" b="0" dirty="0">
                <a:solidFill>
                  <a:schemeClr val="tx2"/>
                </a:solidFill>
              </a:rPr>
              <a:t>榮日照中心的「精神復健」</a:t>
            </a:r>
          </a:p>
        </p:txBody>
      </p:sp>
    </p:spTree>
    <p:extLst>
      <p:ext uri="{BB962C8B-B14F-4D97-AF65-F5344CB8AC3E}">
        <p14:creationId xmlns:p14="http://schemas.microsoft.com/office/powerpoint/2010/main" val="32802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/>
            <a:fld id="{49617E6F-1FC4-44B4-99D7-548DED7BA3CB}" type="slidenum">
              <a:rPr kumimoji="0" lang="en-US" altLang="zh-TW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 eaLnBrk="1" hangingPunct="1"/>
              <a:t>19</a:t>
            </a:fld>
            <a:endParaRPr kumimoji="0" lang="en-US" altLang="zh-TW" sz="1200" b="0" dirty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4275" name="投影片編號版面配置區 5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30169F4F-A45E-4B34-A654-456214CEF730}" type="slidenum">
              <a:rPr kumimoji="0" lang="en-US" altLang="zh-TW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 algn="r" eaLnBrk="1" hangingPunct="1"/>
              <a:t>19</a:t>
            </a:fld>
            <a:endParaRPr kumimoji="0" lang="en-US" altLang="zh-TW" sz="1200" b="0" dirty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06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76250"/>
            <a:ext cx="8001000" cy="7429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400" b="1" u="sng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八</a:t>
            </a:r>
            <a:r>
              <a:rPr lang="zh-TW" altLang="en-US" sz="4400" b="1" u="sng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、</a:t>
            </a:r>
            <a:r>
              <a:rPr lang="zh-TW" altLang="en-US" sz="4400" b="1" u="sng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本院及所屬分院</a:t>
            </a:r>
            <a:r>
              <a:rPr lang="zh-TW" altLang="en-US" sz="4400" b="1" u="sng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大事記</a:t>
            </a:r>
            <a:endParaRPr lang="zh-TW" altLang="en-US" sz="4400" b="1" u="sng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332" y="1799303"/>
            <a:ext cx="8060865" cy="416652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800" dirty="0" smtClean="0">
                <a:solidFill>
                  <a:srgbClr val="0000FF"/>
                </a:solidFill>
              </a:rPr>
              <a:t>為確保大事記資料之完整</a:t>
            </a:r>
            <a:r>
              <a:rPr lang="zh-TW" altLang="en-US" sz="2800" dirty="0" smtClean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800" dirty="0" smtClean="0">
                <a:solidFill>
                  <a:srgbClr val="0000FF"/>
                </a:solidFill>
              </a:rPr>
              <a:t>每月蒐整本院各單位</a:t>
            </a:r>
            <a:r>
              <a:rPr lang="zh-TW" altLang="zh-TW" sz="2800" dirty="0" smtClean="0">
                <a:solidFill>
                  <a:srgbClr val="0000FF"/>
                </a:solidFill>
              </a:rPr>
              <a:t>暨所屬</a:t>
            </a:r>
            <a:r>
              <a:rPr lang="zh-TW" altLang="en-US" sz="2800" dirty="0" smtClean="0">
                <a:solidFill>
                  <a:srgbClr val="0000FF"/>
                </a:solidFill>
              </a:rPr>
              <a:t>各</a:t>
            </a:r>
            <a:r>
              <a:rPr lang="zh-TW" altLang="zh-TW" sz="2800" dirty="0" smtClean="0">
                <a:solidFill>
                  <a:srgbClr val="0000FF"/>
                </a:solidFill>
              </a:rPr>
              <a:t>分院</a:t>
            </a:r>
            <a:r>
              <a:rPr lang="zh-TW" altLang="en-US" sz="2800" dirty="0" smtClean="0">
                <a:solidFill>
                  <a:srgbClr val="0000FF"/>
                </a:solidFill>
              </a:rPr>
              <a:t>紀事</a:t>
            </a:r>
            <a:r>
              <a:rPr lang="zh-TW" altLang="zh-TW" sz="2800" dirty="0" smtClean="0">
                <a:solidFill>
                  <a:srgbClr val="0000FF"/>
                </a:solidFill>
              </a:rPr>
              <a:t>，</a:t>
            </a:r>
            <a:r>
              <a:rPr lang="zh-TW" altLang="en-US" sz="2800" dirty="0" smtClean="0">
                <a:solidFill>
                  <a:srgbClr val="0000FF"/>
                </a:solidFill>
              </a:rPr>
              <a:t>經篩選</a:t>
            </a:r>
            <a:r>
              <a:rPr lang="zh-TW" altLang="zh-TW" sz="2800" dirty="0" smtClean="0">
                <a:solidFill>
                  <a:srgbClr val="0000FF"/>
                </a:solidFill>
              </a:rPr>
              <a:t>並於次月</a:t>
            </a:r>
            <a:r>
              <a:rPr lang="en-US" altLang="zh-TW" sz="2800" dirty="0" smtClean="0">
                <a:solidFill>
                  <a:srgbClr val="0000FF"/>
                </a:solidFill>
              </a:rPr>
              <a:t>10</a:t>
            </a:r>
            <a:r>
              <a:rPr lang="zh-TW" altLang="zh-TW" sz="2800" dirty="0" smtClean="0">
                <a:solidFill>
                  <a:srgbClr val="0000FF"/>
                </a:solidFill>
              </a:rPr>
              <a:t>日前簽奉院長核定後，陳報輔導會。其電子檔案分送</a:t>
            </a:r>
            <a:r>
              <a:rPr lang="zh-TW" altLang="en-US" sz="2800" dirty="0" smtClean="0">
                <a:solidFill>
                  <a:srgbClr val="0000FF"/>
                </a:solidFill>
              </a:rPr>
              <a:t>各長官辦公</a:t>
            </a:r>
            <a:r>
              <a:rPr lang="zh-TW" altLang="zh-TW" sz="2800" dirty="0" smtClean="0">
                <a:solidFill>
                  <a:srgbClr val="0000FF"/>
                </a:solidFill>
              </a:rPr>
              <a:t>室等單位參</a:t>
            </a:r>
            <a:r>
              <a:rPr lang="zh-TW" altLang="en-US" sz="2800" dirty="0" smtClean="0">
                <a:solidFill>
                  <a:srgbClr val="0000FF"/>
                </a:solidFill>
              </a:rPr>
              <a:t>考</a:t>
            </a:r>
            <a:r>
              <a:rPr lang="zh-TW" altLang="zh-TW" sz="2800" dirty="0" smtClean="0">
                <a:solidFill>
                  <a:srgbClr val="0000FF"/>
                </a:solidFill>
              </a:rPr>
              <a:t>。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zh-TW" altLang="en-US" sz="2800" kern="0" dirty="0" smtClean="0">
                <a:solidFill>
                  <a:srgbClr val="0000FF"/>
                </a:solidFill>
              </a:rPr>
              <a:t>為慎選本院</a:t>
            </a:r>
            <a:r>
              <a:rPr lang="en-US" altLang="zh-TW" sz="2800" kern="0" dirty="0" smtClean="0">
                <a:solidFill>
                  <a:srgbClr val="0000FF"/>
                </a:solidFill>
              </a:rPr>
              <a:t>(</a:t>
            </a:r>
            <a:r>
              <a:rPr lang="zh-TW" altLang="en-US" sz="2800" kern="0" dirty="0">
                <a:solidFill>
                  <a:srgbClr val="0000FF"/>
                </a:solidFill>
              </a:rPr>
              <a:t>含</a:t>
            </a:r>
            <a:r>
              <a:rPr lang="zh-TW" altLang="en-US" sz="2800" kern="0" dirty="0" smtClean="0">
                <a:solidFill>
                  <a:srgbClr val="0000FF"/>
                </a:solidFill>
              </a:rPr>
              <a:t>所屬分院</a:t>
            </a:r>
            <a:r>
              <a:rPr lang="en-US" altLang="zh-TW" sz="2800" kern="0" dirty="0" smtClean="0">
                <a:solidFill>
                  <a:srgbClr val="0000FF"/>
                </a:solidFill>
              </a:rPr>
              <a:t>)</a:t>
            </a:r>
            <a:r>
              <a:rPr lang="zh-TW" altLang="en-US" sz="2800" kern="0" dirty="0" smtClean="0">
                <a:solidFill>
                  <a:srgbClr val="0000FF"/>
                </a:solidFill>
              </a:rPr>
              <a:t>大事記</a:t>
            </a:r>
            <a:r>
              <a:rPr lang="zh-TW" altLang="en-US" sz="2800" kern="0" dirty="0">
                <a:solidFill>
                  <a:srgbClr val="0000FF"/>
                </a:solidFill>
              </a:rPr>
              <a:t>內容</a:t>
            </a:r>
            <a:r>
              <a:rPr lang="zh-TW" altLang="en-US" sz="2800" kern="0" dirty="0">
                <a:solidFill>
                  <a:srgbClr val="0000FF"/>
                </a:solidFill>
                <a:latin typeface="標楷體"/>
              </a:rPr>
              <a:t>，</a:t>
            </a:r>
            <a:r>
              <a:rPr lang="zh-TW" altLang="en-US" sz="2800" kern="0" dirty="0" smtClean="0">
                <a:solidFill>
                  <a:srgbClr val="0000FF"/>
                </a:solidFill>
              </a:rPr>
              <a:t>每年定期</a:t>
            </a:r>
            <a:r>
              <a:rPr lang="zh-TW" altLang="en-US" sz="2800" kern="0" dirty="0">
                <a:solidFill>
                  <a:srgbClr val="0000FF"/>
                </a:solidFill>
              </a:rPr>
              <a:t>召開審查會議</a:t>
            </a:r>
            <a:r>
              <a:rPr lang="zh-TW" altLang="en-US" sz="2800" kern="0" dirty="0">
                <a:solidFill>
                  <a:srgbClr val="0000FF"/>
                </a:solidFill>
                <a:latin typeface="標楷體"/>
              </a:rPr>
              <a:t>，</a:t>
            </a:r>
            <a:r>
              <a:rPr lang="zh-TW" altLang="en-US" sz="2800" kern="0" dirty="0">
                <a:solidFill>
                  <a:srgbClr val="0000FF"/>
                </a:solidFill>
              </a:rPr>
              <a:t>擇要挑選列入年度</a:t>
            </a:r>
            <a:r>
              <a:rPr lang="zh-TW" altLang="en-US" sz="2800" kern="0" dirty="0" smtClean="0">
                <a:solidFill>
                  <a:srgbClr val="0000FF"/>
                </a:solidFill>
              </a:rPr>
              <a:t>重要紀事。</a:t>
            </a:r>
            <a:endParaRPr lang="en-US" altLang="zh-TW" sz="2800" kern="0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kumimoji="0" lang="zh-TW" altLang="en-US" sz="2800" dirty="0">
                <a:solidFill>
                  <a:srgbClr val="0000FF"/>
                </a:solidFill>
                <a:latin typeface="+mj-ea"/>
              </a:rPr>
              <a:t>每年</a:t>
            </a:r>
            <a:r>
              <a:rPr kumimoji="0" lang="en-US" altLang="zh-TW" sz="2800" dirty="0">
                <a:solidFill>
                  <a:srgbClr val="0000FF"/>
                </a:solidFill>
                <a:latin typeface="+mj-ea"/>
              </a:rPr>
              <a:t>6</a:t>
            </a:r>
            <a:r>
              <a:rPr kumimoji="0" lang="zh-TW" altLang="en-US" sz="2800" dirty="0">
                <a:solidFill>
                  <a:srgbClr val="0000FF"/>
                </a:solidFill>
                <a:latin typeface="+mj-ea"/>
              </a:rPr>
              <a:t>月底須完成年度內大事記彙編成冊作業，並依規定函</a:t>
            </a:r>
            <a:r>
              <a:rPr kumimoji="0" lang="zh-TW" altLang="en-US" sz="2800" dirty="0" smtClean="0">
                <a:solidFill>
                  <a:srgbClr val="0000FF"/>
                </a:solidFill>
                <a:latin typeface="+mj-ea"/>
              </a:rPr>
              <a:t>送輔</a:t>
            </a:r>
            <a:r>
              <a:rPr kumimoji="0" lang="zh-TW" altLang="en-US" sz="2800" dirty="0">
                <a:solidFill>
                  <a:srgbClr val="0000FF"/>
                </a:solidFill>
                <a:latin typeface="+mj-ea"/>
              </a:rPr>
              <a:t>導</a:t>
            </a:r>
            <a:r>
              <a:rPr kumimoji="0" lang="zh-TW" altLang="en-US" sz="2800" dirty="0" smtClean="0">
                <a:solidFill>
                  <a:srgbClr val="0000FF"/>
                </a:solidFill>
                <a:latin typeface="+mj-ea"/>
              </a:rPr>
              <a:t>會</a:t>
            </a:r>
            <a:r>
              <a:rPr kumimoji="0" lang="zh-TW" altLang="en-US" sz="2800" dirty="0">
                <a:solidFill>
                  <a:srgbClr val="0000FF"/>
                </a:solidFill>
                <a:latin typeface="+mj-ea"/>
              </a:rPr>
              <a:t>（就醫保健處）備查。</a:t>
            </a:r>
          </a:p>
          <a:p>
            <a:pPr eaLnBrk="1" hangingPunct="1">
              <a:defRPr/>
            </a:pPr>
            <a:endParaRPr lang="en-US" altLang="zh-TW" sz="28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defRPr/>
            </a:pPr>
            <a:endParaRPr lang="en-US" altLang="zh-TW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25617" y="602007"/>
            <a:ext cx="4481660" cy="860658"/>
          </a:xfrm>
        </p:spPr>
        <p:txBody>
          <a:bodyPr/>
          <a:lstStyle/>
          <a:p>
            <a:r>
              <a:rPr lang="zh-TW" altLang="en-US" sz="6000" b="1" dirty="0" smtClean="0">
                <a:solidFill>
                  <a:srgbClr val="0000FF"/>
                </a:solidFill>
                <a:effectLst/>
                <a:latin typeface="+mj-ea"/>
              </a:rPr>
              <a:t>報 告 綱 要</a:t>
            </a:r>
            <a:endParaRPr lang="zh-TW" altLang="en-US" sz="6000" b="1" dirty="0">
              <a:solidFill>
                <a:srgbClr val="0000FF"/>
              </a:solidFill>
              <a:effectLst/>
              <a:latin typeface="+mj-ea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2233701" y="1512723"/>
            <a:ext cx="5938749" cy="4859749"/>
          </a:xfrm>
        </p:spPr>
        <p:txBody>
          <a:bodyPr/>
          <a:lstStyle/>
          <a:p>
            <a:pPr marL="468000"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壹、單位架構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8000"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貳、業務職掌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8000"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參、工作概況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8000"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肆、年度工作重點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68000">
              <a:spcBef>
                <a:spcPts val="60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伍、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月業務宣導</a:t>
            </a:r>
            <a:endParaRPr lang="en-US" altLang="zh-TW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   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一、媒體採訪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二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、活動訊息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三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、新聞摘要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altLang="zh-TW" sz="360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altLang="zh-TW" sz="3600" dirty="0" smtClean="0">
              <a:latin typeface="+mj-ea"/>
              <a:ea typeface="+mj-ea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96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20</a:t>
            </a:fld>
            <a:endParaRPr lang="en-US" altLang="zh-TW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44164" y="418838"/>
            <a:ext cx="8001000" cy="7344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/>
            <a:r>
              <a:rPr lang="en-US" altLang="zh-TW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109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年度各院記載概況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186505"/>
              </p:ext>
            </p:extLst>
          </p:nvPr>
        </p:nvGraphicFramePr>
        <p:xfrm>
          <a:off x="902106" y="1378312"/>
          <a:ext cx="7139037" cy="4630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9074"/>
                <a:gridCol w="640743"/>
                <a:gridCol w="945468"/>
                <a:gridCol w="934242"/>
                <a:gridCol w="934242"/>
                <a:gridCol w="934242"/>
                <a:gridCol w="934242"/>
                <a:gridCol w="646784"/>
              </a:tblGrid>
              <a:tr h="58375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   </a:t>
                      </a:r>
                      <a:r>
                        <a:rPr lang="zh-TW" altLang="en-US" sz="1400" b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單位</a:t>
                      </a:r>
                      <a:endParaRPr lang="zh-TW" altLang="en-US" sz="1400" b="1" i="0" u="none" strike="noStrike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 rtl="0" fontAlgn="ctr"/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0" u="none" strike="noStrike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本院</a:t>
                      </a:r>
                      <a:endParaRPr lang="zh-TW" altLang="en-US" sz="1400" b="0" i="0" u="none" strike="noStrike" dirty="0"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桃園分院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蘇澳分院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關渡醫院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新竹分院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玉里分院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合計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53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20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35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29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12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180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2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55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21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38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27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24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13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178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3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29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54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30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18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215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4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59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40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20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20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15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207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5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42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25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33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19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221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6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65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38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52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36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31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22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244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7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43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52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297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8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60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46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45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65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45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25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286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76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38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49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73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28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327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68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43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60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32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295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11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71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47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57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67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56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43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341</a:t>
                      </a:r>
                    </a:p>
                  </a:txBody>
                  <a:tcPr marL="7620" marR="7620" marT="7620" marB="0" anchor="ctr"/>
                </a:tc>
              </a:tr>
              <a:tr h="3070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TW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12</a:t>
                      </a:r>
                      <a:r>
                        <a:rPr lang="zh-TW" altLang="en-US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月份</a:t>
                      </a:r>
                      <a:endParaRPr lang="zh-TW" altLang="en-US" sz="1400" b="1" i="0" u="none" strike="noStrike" dirty="0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87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38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69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61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70</a:t>
                      </a:r>
                      <a:endParaRPr lang="zh-TW" sz="120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34</a:t>
                      </a:r>
                      <a:endParaRPr lang="zh-TW" sz="12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359</a:t>
                      </a:r>
                    </a:p>
                  </a:txBody>
                  <a:tcPr marL="7620" marR="7620" marT="7620" marB="0" anchor="ctr"/>
                </a:tc>
              </a:tr>
              <a:tr h="29608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   總數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 smtClean="0">
                          <a:solidFill>
                            <a:srgbClr val="FF0066"/>
                          </a:solidFill>
                          <a:effectLst/>
                          <a:latin typeface="+mn-ea"/>
                          <a:ea typeface="+mn-ea"/>
                        </a:rPr>
                        <a:t>3150</a:t>
                      </a:r>
                      <a:endParaRPr lang="en-US" altLang="zh-TW" sz="1600" b="1" i="0" u="none" strike="noStrike" dirty="0">
                        <a:solidFill>
                          <a:srgbClr val="FF006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cxnSp>
        <p:nvCxnSpPr>
          <p:cNvPr id="7" name="直線接點 6"/>
          <p:cNvCxnSpPr/>
          <p:nvPr/>
        </p:nvCxnSpPr>
        <p:spPr bwMode="auto">
          <a:xfrm>
            <a:off x="993058" y="1238865"/>
            <a:ext cx="1209368" cy="412954"/>
          </a:xfrm>
          <a:prstGeom prst="line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cxnSp>
    </p:spTree>
    <p:extLst>
      <p:ext uri="{BB962C8B-B14F-4D97-AF65-F5344CB8AC3E}">
        <p14:creationId xmlns:p14="http://schemas.microsoft.com/office/powerpoint/2010/main" val="36418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21</a:t>
            </a:fld>
            <a:endParaRPr lang="en-US" altLang="zh-TW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56604" y="355009"/>
            <a:ext cx="8001000" cy="11519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/>
            <a:r>
              <a:rPr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九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公費</a:t>
            </a:r>
            <a:r>
              <a:rPr lang="en-US" altLang="zh-TW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/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公假出國人員返國報告管考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98889" y="1841180"/>
            <a:ext cx="6886207" cy="352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defRPr/>
            </a:pPr>
            <a:r>
              <a:rPr lang="zh-TW" altLang="en-US" sz="2800" b="0" dirty="0" smtClean="0">
                <a:solidFill>
                  <a:srgbClr val="221100"/>
                </a:solidFill>
                <a:latin typeface="+mn-ea"/>
              </a:rPr>
              <a:t>辦理出國人員返國報告管考及簽陳</a:t>
            </a:r>
            <a:r>
              <a:rPr lang="zh-TW" altLang="en-US" sz="2800" b="0" dirty="0">
                <a:solidFill>
                  <a:srgbClr val="221100"/>
                </a:solidFill>
                <a:latin typeface="+mn-ea"/>
              </a:rPr>
              <a:t>作業</a:t>
            </a:r>
            <a:r>
              <a:rPr lang="zh-TW" altLang="en-US" sz="2800" b="0" dirty="0" smtClean="0">
                <a:solidFill>
                  <a:srgbClr val="221100"/>
                </a:solidFill>
                <a:latin typeface="+mn-ea"/>
              </a:rPr>
              <a:t>，並上傳國發會及本院網站。</a:t>
            </a:r>
            <a:endParaRPr lang="en-US" altLang="zh-TW" sz="2800" b="0" dirty="0" smtClean="0">
              <a:solidFill>
                <a:srgbClr val="221100"/>
              </a:solidFill>
              <a:latin typeface="+mn-ea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200" b="0" dirty="0" smtClean="0"/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378709"/>
              </p:ext>
            </p:extLst>
          </p:nvPr>
        </p:nvGraphicFramePr>
        <p:xfrm>
          <a:off x="4010891" y="2909455"/>
          <a:ext cx="4629256" cy="249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/>
          <p:cNvSpPr txBox="1">
            <a:spLocks noChangeAspect="1" noChangeArrowheads="1"/>
          </p:cNvSpPr>
          <p:nvPr/>
        </p:nvSpPr>
        <p:spPr>
          <a:xfrm>
            <a:off x="770854" y="2588615"/>
            <a:ext cx="3384470" cy="2754008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5207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700" b="0" dirty="0" smtClean="0"/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105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年  </a:t>
            </a: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99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+mj-ea"/>
              <a:ea typeface="+mj-ea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106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年 </a:t>
            </a: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175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+mj-ea"/>
              <a:ea typeface="+mj-ea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107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年 </a:t>
            </a: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19</a:t>
            </a:r>
            <a:r>
              <a:rPr lang="en-US" altLang="zh-TW" sz="2400" b="0" dirty="0">
                <a:solidFill>
                  <a:srgbClr val="221100"/>
                </a:solidFill>
                <a:latin typeface="+mj-ea"/>
                <a:ea typeface="+mj-ea"/>
              </a:rPr>
              <a:t>1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+mj-ea"/>
              <a:ea typeface="+mj-ea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108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年 </a:t>
            </a: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204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+mj-ea"/>
              <a:ea typeface="+mj-ea"/>
            </a:endParaRPr>
          </a:p>
          <a:p>
            <a:pPr marL="81280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109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年  </a:t>
            </a:r>
            <a:r>
              <a:rPr lang="en-US" altLang="zh-TW" sz="2400" b="0" dirty="0" smtClean="0">
                <a:solidFill>
                  <a:srgbClr val="221100"/>
                </a:solidFill>
                <a:latin typeface="+mj-ea"/>
                <a:ea typeface="+mj-ea"/>
              </a:rPr>
              <a:t>22</a:t>
            </a:r>
            <a:r>
              <a:rPr lang="zh-TW" altLang="en-US" sz="2400" b="0" dirty="0" smtClean="0">
                <a:solidFill>
                  <a:srgbClr val="221100"/>
                </a:solidFill>
                <a:latin typeface="+mj-ea"/>
                <a:ea typeface="+mj-ea"/>
              </a:rPr>
              <a:t>案</a:t>
            </a:r>
            <a:endParaRPr lang="en-US" altLang="zh-TW" sz="2400" b="0" dirty="0" smtClean="0">
              <a:solidFill>
                <a:srgbClr val="221100"/>
              </a:solidFill>
              <a:latin typeface="+mj-ea"/>
              <a:ea typeface="+mj-ea"/>
            </a:endParaRPr>
          </a:p>
          <a:p>
            <a:pPr marL="9271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TW" sz="28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18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83460" y="404580"/>
            <a:ext cx="8001000" cy="7890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600" dirty="0">
                <a:solidFill>
                  <a:srgbClr val="0000FF"/>
                </a:solidFill>
                <a:effectLst/>
                <a:latin typeface="+mj-ea"/>
              </a:rPr>
              <a:t>十</a:t>
            </a:r>
            <a:r>
              <a:rPr lang="zh-TW" altLang="en-US" sz="3600" b="1" dirty="0" smtClean="0">
                <a:solidFill>
                  <a:srgbClr val="0000FF"/>
                </a:solidFill>
                <a:effectLst/>
                <a:latin typeface="+mj-ea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/>
                <a:latin typeface="+mj-ea"/>
              </a:rPr>
              <a:t>實體院史廳建置、陳展及維運</a:t>
            </a:r>
            <a:endParaRPr lang="zh-TW" altLang="en-US" sz="3600" b="0" u="sng" dirty="0">
              <a:latin typeface="+mj-ea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30620" y="1206233"/>
            <a:ext cx="8001000" cy="1347113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0" dirty="0" smtClean="0">
                <a:latin typeface="+mj-ea"/>
                <a:ea typeface="+mj-ea"/>
              </a:rPr>
              <a:t>106</a:t>
            </a:r>
            <a:r>
              <a:rPr lang="zh-TW" altLang="en-US" sz="2800" b="0" dirty="0" smtClean="0">
                <a:latin typeface="+mj-ea"/>
                <a:ea typeface="+mj-ea"/>
              </a:rPr>
              <a:t>年</a:t>
            </a:r>
            <a:r>
              <a:rPr lang="en-US" altLang="zh-TW" sz="2800" b="0" dirty="0" smtClean="0">
                <a:latin typeface="+mj-ea"/>
                <a:ea typeface="+mj-ea"/>
              </a:rPr>
              <a:t>1</a:t>
            </a:r>
            <a:r>
              <a:rPr lang="zh-TW" altLang="en-US" sz="2800" b="0" dirty="0">
                <a:latin typeface="+mj-ea"/>
                <a:ea typeface="+mj-ea"/>
              </a:rPr>
              <a:t>月</a:t>
            </a:r>
            <a:r>
              <a:rPr lang="zh-TW" altLang="en-US" sz="2800" b="0" dirty="0" smtClean="0">
                <a:latin typeface="+mj-ea"/>
                <a:ea typeface="+mj-ea"/>
              </a:rPr>
              <a:t>實體廳正式開</a:t>
            </a:r>
            <a:r>
              <a:rPr lang="zh-TW" altLang="en-US" sz="2800" b="0" dirty="0">
                <a:latin typeface="+mj-ea"/>
                <a:ea typeface="+mj-ea"/>
              </a:rPr>
              <a:t>館，位於介壽堂</a:t>
            </a:r>
            <a:r>
              <a:rPr lang="en-US" altLang="zh-TW" sz="2800" b="0" dirty="0">
                <a:latin typeface="+mj-ea"/>
                <a:ea typeface="+mj-ea"/>
              </a:rPr>
              <a:t>1</a:t>
            </a:r>
            <a:r>
              <a:rPr lang="zh-TW" altLang="en-US" sz="2800" b="0" dirty="0">
                <a:latin typeface="+mj-ea"/>
                <a:ea typeface="+mj-ea"/>
              </a:rPr>
              <a:t>樓</a:t>
            </a:r>
            <a:r>
              <a:rPr lang="zh-TW" altLang="en-US" sz="2800" b="0" dirty="0" smtClean="0">
                <a:latin typeface="+mj-ea"/>
                <a:ea typeface="+mj-ea"/>
              </a:rPr>
              <a:t>，占地約</a:t>
            </a:r>
            <a:r>
              <a:rPr lang="en-US" altLang="zh-TW" sz="2800" b="0" dirty="0" smtClean="0">
                <a:latin typeface="+mj-ea"/>
                <a:ea typeface="+mj-ea"/>
              </a:rPr>
              <a:t>50</a:t>
            </a:r>
            <a:r>
              <a:rPr lang="zh-TW" altLang="en-US" sz="2800" b="0" dirty="0">
                <a:latin typeface="+mj-ea"/>
                <a:ea typeface="+mj-ea"/>
              </a:rPr>
              <a:t>坪，</a:t>
            </a:r>
            <a:r>
              <a:rPr lang="zh-TW" altLang="zh-TW" sz="2800" b="0" dirty="0">
                <a:latin typeface="+mj-ea"/>
                <a:ea typeface="+mj-ea"/>
              </a:rPr>
              <a:t>運用多媒體及觸控式互動，呈現</a:t>
            </a:r>
            <a:r>
              <a:rPr lang="zh-TW" altLang="zh-TW" sz="2800" b="0" dirty="0" smtClean="0">
                <a:latin typeface="+mj-ea"/>
                <a:ea typeface="+mj-ea"/>
              </a:rPr>
              <a:t>多元開放</a:t>
            </a:r>
            <a:r>
              <a:rPr lang="zh-TW" altLang="zh-TW" sz="2800" b="0" dirty="0">
                <a:latin typeface="+mj-ea"/>
                <a:ea typeface="+mj-ea"/>
              </a:rPr>
              <a:t>陳展空間。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80" y="2637321"/>
            <a:ext cx="2760380" cy="189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O:\123\3大事記\106\106年1月大事記\106年1月份照片檔\1060109院史廳開幕\1060109院史館開幕_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4" y="2637321"/>
            <a:ext cx="2728191" cy="201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 descr="O:\1-院史\01數位院史廳網站(文稿及照片)\1關於院史廳\參觀資訊\照片\IMG_05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97" y="3272589"/>
            <a:ext cx="2655511" cy="193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1578196" y="4807128"/>
            <a:ext cx="122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6"/>
                </a:solidFill>
              </a:rPr>
              <a:t>正式開館</a:t>
            </a:r>
            <a:endParaRPr lang="zh-TW" altLang="en-US" sz="2000" dirty="0">
              <a:solidFill>
                <a:schemeClr val="accent6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03127" y="5334913"/>
            <a:ext cx="1481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6"/>
                </a:solidFill>
              </a:rPr>
              <a:t>院史廳入口</a:t>
            </a:r>
            <a:endParaRPr lang="zh-TW" altLang="en-US" sz="2000" dirty="0">
              <a:solidFill>
                <a:schemeClr val="accent6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563442" y="4670397"/>
            <a:ext cx="174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6"/>
                </a:solidFill>
              </a:rPr>
              <a:t>內部陳展空間</a:t>
            </a:r>
            <a:endParaRPr lang="zh-TW" alt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23</a:t>
            </a:fld>
            <a:endParaRPr lang="en-US" altLang="zh-TW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83460" y="404580"/>
            <a:ext cx="8001000" cy="6910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endParaRPr lang="zh-TW" altLang="en-US" sz="3200" b="0" u="sng" dirty="0">
              <a:latin typeface="+mj-ea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02628" y="750105"/>
            <a:ext cx="8381832" cy="1766817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b="0" dirty="0">
                <a:latin typeface="+mj-ea"/>
                <a:ea typeface="+mj-ea"/>
              </a:rPr>
              <a:t>109</a:t>
            </a:r>
            <a:r>
              <a:rPr lang="zh-TW" altLang="en-US" sz="3600" b="0" dirty="0">
                <a:latin typeface="+mj-ea"/>
                <a:ea typeface="+mj-ea"/>
              </a:rPr>
              <a:t>年</a:t>
            </a:r>
            <a:r>
              <a:rPr lang="en-US" altLang="zh-TW" sz="3600" b="0" dirty="0">
                <a:latin typeface="+mj-ea"/>
                <a:ea typeface="+mj-ea"/>
              </a:rPr>
              <a:t>12</a:t>
            </a:r>
            <a:r>
              <a:rPr lang="zh-TW" altLang="en-US" sz="3600" b="0" dirty="0">
                <a:latin typeface="+mj-ea"/>
                <a:ea typeface="+mj-ea"/>
              </a:rPr>
              <a:t>月完成展</a:t>
            </a:r>
            <a:r>
              <a:rPr lang="zh-TW" altLang="en-US" sz="3600" b="0" dirty="0" smtClean="0">
                <a:latin typeface="+mj-ea"/>
                <a:ea typeface="+mj-ea"/>
              </a:rPr>
              <a:t>場輪展</a:t>
            </a:r>
            <a:r>
              <a:rPr lang="zh-TW" altLang="en-US" sz="3600" b="0" dirty="0">
                <a:latin typeface="+mj-ea"/>
                <a:ea typeface="+mj-ea"/>
              </a:rPr>
              <a:t>更新</a:t>
            </a:r>
            <a:r>
              <a:rPr lang="zh-TW" altLang="zh-TW" sz="3600" b="0" dirty="0" smtClean="0">
                <a:latin typeface="+mj-ea"/>
                <a:ea typeface="+mj-ea"/>
              </a:rPr>
              <a:t>，</a:t>
            </a:r>
            <a:r>
              <a:rPr lang="zh-TW" altLang="en-US" sz="3600" b="0" dirty="0" smtClean="0">
                <a:latin typeface="+mj-ea"/>
                <a:ea typeface="+mj-ea"/>
              </a:rPr>
              <a:t>推播陳</a:t>
            </a:r>
            <a:r>
              <a:rPr lang="zh-TW" altLang="zh-TW" sz="3600" b="0" dirty="0">
                <a:latin typeface="+mj-ea"/>
                <a:ea typeface="+mj-ea"/>
              </a:rPr>
              <a:t>展</a:t>
            </a:r>
            <a:r>
              <a:rPr lang="zh-TW" altLang="en-US" sz="3600" b="0" dirty="0" smtClean="0">
                <a:latin typeface="+mj-ea"/>
                <a:ea typeface="+mj-ea"/>
              </a:rPr>
              <a:t>資訊</a:t>
            </a:r>
            <a:r>
              <a:rPr lang="zh-TW" altLang="en-US" sz="36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，讓各部科醫療成就及相關文物史，均能陸續呈現</a:t>
            </a:r>
            <a:r>
              <a:rPr lang="zh-TW" altLang="zh-TW" sz="3600" b="0" dirty="0" smtClean="0">
                <a:latin typeface="+mj-ea"/>
                <a:ea typeface="+mj-ea"/>
              </a:rPr>
              <a:t>。</a:t>
            </a:r>
            <a:endParaRPr lang="zh-TW" altLang="zh-TW" sz="3600" b="0" dirty="0">
              <a:latin typeface="+mj-ea"/>
              <a:ea typeface="+mj-ea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60" y="2602995"/>
            <a:ext cx="2187492" cy="3186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045" y="4049303"/>
            <a:ext cx="2805175" cy="2274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632" y="2556939"/>
            <a:ext cx="3659097" cy="2101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0" y="4698365"/>
            <a:ext cx="2660015" cy="20415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58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24</a:t>
            </a:fld>
            <a:endParaRPr lang="en-US" altLang="zh-TW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10866" y="665695"/>
            <a:ext cx="8381832" cy="1311386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0" dirty="0">
                <a:latin typeface="+mj-ea"/>
                <a:ea typeface="+mj-ea"/>
              </a:rPr>
              <a:t>賡</a:t>
            </a:r>
            <a:r>
              <a:rPr lang="zh-TW" altLang="en-US" sz="3600" b="0" dirty="0" smtClean="0">
                <a:latin typeface="+mj-ea"/>
                <a:ea typeface="+mj-ea"/>
              </a:rPr>
              <a:t>續接收各單位提供重要文物，為本院院史發展保存佐證實物</a:t>
            </a:r>
            <a:r>
              <a:rPr lang="zh-TW" altLang="zh-TW" sz="3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3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C:\Users\user\Desktop\20200520病理檢驗部文物初勘3台儀器\2 MICORM切片機\15899430155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0310" y="2451371"/>
            <a:ext cx="2133782" cy="154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20200520病理檢驗部文物初勘3台儀器\3 OLYMPUS雙視鏡顯微鏡\15899448072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1099" y="2444047"/>
            <a:ext cx="1851540" cy="154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:\1-院史\05介壽堂院史廳主題館後臺台上稿資料\各部科提供的資料(原始素材)\65婦女醫學部\20200713 生殖醫學中心-精子銀行儲存桶初勘\外觀照\DSC_20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9266" r="13818" b="18908"/>
          <a:stretch/>
        </p:blipFill>
        <p:spPr bwMode="auto">
          <a:xfrm>
            <a:off x="7039959" y="2444047"/>
            <a:ext cx="1587352" cy="260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O:\1-院史\05介壽堂院史廳主題館後臺台上稿資料\各部科提供的資料(原始素材)\85傳統醫學部\傳醫部多頻道銀錐點低週波治療儀I、II代\I代\S__186302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5" y="2444047"/>
            <a:ext cx="1956055" cy="260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1006" y="5168766"/>
            <a:ext cx="2877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6600"/>
                </a:solidFill>
              </a:rPr>
              <a:t>多頻道銀錐體低週波治療儀</a:t>
            </a:r>
            <a:r>
              <a:rPr lang="en-US" altLang="zh-TW" sz="2000" dirty="0">
                <a:solidFill>
                  <a:srgbClr val="FF6600"/>
                </a:solidFill>
              </a:rPr>
              <a:t>I</a:t>
            </a:r>
            <a:r>
              <a:rPr lang="zh-TW" altLang="en-US" sz="2000" dirty="0" smtClean="0">
                <a:solidFill>
                  <a:srgbClr val="FF6600"/>
                </a:solidFill>
              </a:rPr>
              <a:t>代</a:t>
            </a:r>
            <a:r>
              <a:rPr lang="en-US" altLang="zh-TW" sz="2000" dirty="0" smtClean="0">
                <a:solidFill>
                  <a:srgbClr val="FF6600"/>
                </a:solidFill>
              </a:rPr>
              <a:t>-</a:t>
            </a:r>
            <a:r>
              <a:rPr lang="zh-TW" altLang="en-US" sz="2000" dirty="0">
                <a:solidFill>
                  <a:srgbClr val="FF6600"/>
                </a:solidFill>
              </a:rPr>
              <a:t>傳統醫學部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041582" y="4176741"/>
            <a:ext cx="365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6600"/>
                </a:solidFill>
              </a:rPr>
              <a:t>MICROM</a:t>
            </a:r>
            <a:r>
              <a:rPr lang="zh-TW" altLang="en-US" sz="2000" dirty="0" smtClean="0">
                <a:solidFill>
                  <a:srgbClr val="FF6600"/>
                </a:solidFill>
              </a:rPr>
              <a:t>切片機</a:t>
            </a:r>
            <a:r>
              <a:rPr lang="en-US" altLang="zh-TW" sz="2000" dirty="0" smtClean="0">
                <a:solidFill>
                  <a:srgbClr val="FF6600"/>
                </a:solidFill>
              </a:rPr>
              <a:t>(</a:t>
            </a:r>
            <a:r>
              <a:rPr lang="zh-TW" altLang="en-US" sz="2000" dirty="0" smtClean="0">
                <a:solidFill>
                  <a:srgbClr val="FF6600"/>
                </a:solidFill>
              </a:rPr>
              <a:t>左</a:t>
            </a:r>
            <a:r>
              <a:rPr lang="en-US" altLang="zh-TW" sz="2000" dirty="0">
                <a:solidFill>
                  <a:srgbClr val="FF6600"/>
                </a:solidFill>
              </a:rPr>
              <a:t>)</a:t>
            </a:r>
            <a:r>
              <a:rPr lang="zh-TW" altLang="en-US" sz="2000" dirty="0">
                <a:solidFill>
                  <a:srgbClr val="FF6600"/>
                </a:solidFill>
              </a:rPr>
              <a:t>及</a:t>
            </a:r>
            <a:r>
              <a:rPr lang="en-US" altLang="zh-TW" sz="2000" dirty="0">
                <a:solidFill>
                  <a:srgbClr val="FF6600"/>
                </a:solidFill>
              </a:rPr>
              <a:t>OLYMPUS</a:t>
            </a:r>
            <a:r>
              <a:rPr lang="zh-TW" altLang="en-US" sz="2000" dirty="0">
                <a:solidFill>
                  <a:srgbClr val="FF6600"/>
                </a:solidFill>
              </a:rPr>
              <a:t>雙視鏡</a:t>
            </a:r>
            <a:r>
              <a:rPr lang="zh-TW" altLang="en-US" sz="2000" dirty="0" smtClean="0">
                <a:solidFill>
                  <a:srgbClr val="FF6600"/>
                </a:solidFill>
              </a:rPr>
              <a:t>顯微鏡</a:t>
            </a:r>
            <a:r>
              <a:rPr lang="en-US" altLang="zh-TW" sz="2000" dirty="0" smtClean="0">
                <a:solidFill>
                  <a:srgbClr val="FF6600"/>
                </a:solidFill>
              </a:rPr>
              <a:t>(</a:t>
            </a:r>
            <a:r>
              <a:rPr lang="zh-TW" altLang="en-US" sz="2000" dirty="0" smtClean="0">
                <a:solidFill>
                  <a:srgbClr val="FF6600"/>
                </a:solidFill>
              </a:rPr>
              <a:t>右</a:t>
            </a:r>
            <a:r>
              <a:rPr lang="en-US" altLang="zh-TW" sz="2000" dirty="0" smtClean="0">
                <a:solidFill>
                  <a:srgbClr val="FF6600"/>
                </a:solidFill>
              </a:rPr>
              <a:t>)-</a:t>
            </a:r>
            <a:r>
              <a:rPr lang="zh-TW" altLang="en-US" sz="2000" dirty="0">
                <a:solidFill>
                  <a:srgbClr val="FF6600"/>
                </a:solidFill>
              </a:rPr>
              <a:t>病理檢驗部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153042" y="5053297"/>
            <a:ext cx="1474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6600"/>
                </a:solidFill>
              </a:rPr>
              <a:t>精子銀行</a:t>
            </a:r>
            <a:r>
              <a:rPr lang="en-US" altLang="zh-TW" sz="2000" dirty="0">
                <a:solidFill>
                  <a:srgbClr val="FF6600"/>
                </a:solidFill>
              </a:rPr>
              <a:t>-</a:t>
            </a:r>
            <a:r>
              <a:rPr lang="zh-TW" altLang="en-US" sz="2000" dirty="0">
                <a:solidFill>
                  <a:srgbClr val="FF6600"/>
                </a:solidFill>
              </a:rPr>
              <a:t>婦女醫學</a:t>
            </a:r>
            <a:r>
              <a:rPr lang="zh-TW" altLang="en-US" sz="2000" dirty="0" smtClean="0">
                <a:solidFill>
                  <a:srgbClr val="FF6600"/>
                </a:solidFill>
              </a:rPr>
              <a:t>部</a:t>
            </a:r>
            <a:endParaRPr lang="en-US" altLang="zh-TW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25</a:t>
            </a:fld>
            <a:endParaRPr lang="en-US" altLang="zh-TW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83460" y="404580"/>
            <a:ext cx="8001000" cy="7890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600" dirty="0" smtClean="0">
                <a:solidFill>
                  <a:srgbClr val="0000FF"/>
                </a:solidFill>
                <a:effectLst/>
                <a:latin typeface="+mj-ea"/>
              </a:rPr>
              <a:t>十一</a:t>
            </a:r>
            <a:r>
              <a:rPr lang="zh-TW" altLang="en-US" sz="3600" b="1" dirty="0" smtClean="0">
                <a:solidFill>
                  <a:srgbClr val="0000FF"/>
                </a:solidFill>
                <a:effectLst/>
                <a:latin typeface="+mj-ea"/>
              </a:rPr>
              <a:t>、</a:t>
            </a:r>
            <a:r>
              <a:rPr lang="zh-TW" altLang="en-US" sz="3600" b="1" u="sng" dirty="0" smtClean="0">
                <a:solidFill>
                  <a:srgbClr val="0000FF"/>
                </a:solidFill>
                <a:effectLst/>
                <a:latin typeface="+mj-ea"/>
              </a:rPr>
              <a:t>實體院史廳參訪及導覽</a:t>
            </a:r>
            <a:endParaRPr lang="zh-TW" altLang="en-US" sz="3600" b="0" u="sng" dirty="0">
              <a:latin typeface="+mj-ea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02628" y="1290209"/>
            <a:ext cx="8001000" cy="93169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年參觀團體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團；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年開幕至今，累計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參觀總人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7,522</a:t>
            </a:r>
            <a:r>
              <a:rPr lang="zh-TW" altLang="zh-TW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800" b="0" dirty="0" smtClean="0">
                <a:solidFill>
                  <a:srgbClr val="221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zh-TW" sz="2800" b="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b="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4" descr="O:\1-院史\04介壽堂院史廳參訪人數統計\參觀訪客剪影\20201016 輔導會文書檔管作業輔訪\文書組提供側拍\20201016輔導會文檔輔訪_201016_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967">
            <a:off x="1536183" y="2487812"/>
            <a:ext cx="2573354" cy="1929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3" descr="O:\1-院史\04介壽堂院史廳參訪人數統計\參觀訪客剪影\20201210中榮暨分院文書組參訪\總務室側拍\1091210中榮參訪_201224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240">
            <a:off x="1672130" y="4374185"/>
            <a:ext cx="2551852" cy="1913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" name="Picture 2" descr="O:\1-院史\04介壽堂院史廳參訪人數統計\參觀訪客剪影\109年\20201204 陽明護理學生32人-護理部護理教育訓練科\秘書組側拍\IMG_07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538">
            <a:off x="5003956" y="2473030"/>
            <a:ext cx="2707687" cy="3610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706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投影片編號版面配置區 3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algn="r"/>
            <a:fld id="{16DCEC3D-3ECB-45A5-9034-119DE7483158}" type="slidenum">
              <a:rPr kumimoji="0" lang="en-US" altLang="zh-TW" sz="1200" b="0">
                <a:solidFill>
                  <a:srgbClr val="0000CC"/>
                </a:solidFill>
                <a:latin typeface="Verdana" pitchFamily="34" charset="0"/>
                <a:ea typeface="新細明體" charset="-120"/>
              </a:rPr>
              <a:pPr algn="r"/>
              <a:t>26</a:t>
            </a:fld>
            <a:endParaRPr kumimoji="0" lang="en-US" altLang="zh-TW" sz="1200" b="0" dirty="0">
              <a:solidFill>
                <a:srgbClr val="0000CC"/>
              </a:solidFill>
              <a:latin typeface="Verdana" pitchFamily="34" charset="0"/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0327" y="1453714"/>
            <a:ext cx="8266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400" b="0" dirty="0" smtClean="0">
                <a:latin typeface="+mn-ea"/>
                <a:ea typeface="+mn-ea"/>
              </a:rPr>
              <a:t>配合</a:t>
            </a:r>
            <a:r>
              <a:rPr lang="en-US" altLang="zh-TW" sz="2400" b="0" dirty="0">
                <a:latin typeface="+mn-ea"/>
                <a:ea typeface="+mn-ea"/>
              </a:rPr>
              <a:t>60</a:t>
            </a:r>
            <a:r>
              <a:rPr lang="zh-TW" altLang="en-US" sz="2400" b="0" dirty="0">
                <a:latin typeface="+mn-ea"/>
                <a:ea typeface="+mn-ea"/>
              </a:rPr>
              <a:t>週年院慶，於</a:t>
            </a:r>
            <a:r>
              <a:rPr lang="en-US" altLang="zh-TW" sz="2400" b="0" dirty="0">
                <a:latin typeface="+mn-ea"/>
                <a:ea typeface="+mn-ea"/>
              </a:rPr>
              <a:t>108</a:t>
            </a:r>
            <a:r>
              <a:rPr lang="zh-TW" altLang="en-US" sz="2400" b="0" dirty="0">
                <a:latin typeface="+mn-ea"/>
                <a:ea typeface="+mn-ea"/>
              </a:rPr>
              <a:t>年</a:t>
            </a:r>
            <a:r>
              <a:rPr lang="en-US" altLang="zh-TW" sz="2400" b="0" dirty="0">
                <a:latin typeface="+mn-ea"/>
                <a:ea typeface="+mn-ea"/>
              </a:rPr>
              <a:t>11</a:t>
            </a:r>
            <a:r>
              <a:rPr lang="zh-TW" altLang="en-US" sz="2400" b="0" dirty="0">
                <a:latin typeface="+mn-ea"/>
                <a:ea typeface="+mn-ea"/>
              </a:rPr>
              <a:t>月</a:t>
            </a:r>
            <a:r>
              <a:rPr lang="en-US" altLang="zh-TW" sz="2400" b="0" dirty="0">
                <a:latin typeface="+mn-ea"/>
                <a:ea typeface="+mn-ea"/>
              </a:rPr>
              <a:t>1</a:t>
            </a:r>
            <a:r>
              <a:rPr lang="zh-TW" altLang="en-US" sz="2400" b="0" dirty="0">
                <a:latin typeface="+mn-ea"/>
                <a:ea typeface="+mn-ea"/>
              </a:rPr>
              <a:t>日正式上線，含中、英、日、越、泰五種語版，</a:t>
            </a:r>
            <a:r>
              <a:rPr lang="zh-TW" altLang="en-US" sz="2400" b="0" u="sng" dirty="0">
                <a:solidFill>
                  <a:srgbClr val="FF0000"/>
                </a:solidFill>
                <a:latin typeface="+mn-ea"/>
                <a:ea typeface="+mn-ea"/>
              </a:rPr>
              <a:t>為國內</a:t>
            </a:r>
            <a:r>
              <a:rPr lang="zh-TW" altLang="en-US" sz="2400" b="0" u="sng" dirty="0" smtClean="0">
                <a:solidFill>
                  <a:srgbClr val="FF0000"/>
                </a:solidFill>
                <a:latin typeface="+mn-ea"/>
                <a:ea typeface="+mn-ea"/>
              </a:rPr>
              <a:t>各醫療機構</a:t>
            </a:r>
            <a:r>
              <a:rPr lang="zh-TW" altLang="en-US" sz="2400" b="0" u="sng" dirty="0">
                <a:solidFill>
                  <a:srgbClr val="FF0000"/>
                </a:solidFill>
                <a:latin typeface="+mn-ea"/>
                <a:ea typeface="+mn-ea"/>
              </a:rPr>
              <a:t>唯一擁有多語版院史網站之醫院</a:t>
            </a:r>
            <a:r>
              <a:rPr lang="zh-TW" altLang="en-US" sz="2400" b="0" dirty="0" smtClean="0">
                <a:solidFill>
                  <a:srgbClr val="221100"/>
                </a:solidFill>
                <a:latin typeface="+mn-ea"/>
                <a:ea typeface="+mn-ea"/>
              </a:rPr>
              <a:t>。</a:t>
            </a:r>
            <a:endParaRPr lang="en-US" altLang="zh-TW" sz="2400" b="0" dirty="0" smtClean="0">
              <a:solidFill>
                <a:srgbClr val="221100"/>
              </a:solidFill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400" b="0" dirty="0" smtClean="0">
                <a:latin typeface="+mn-ea"/>
                <a:ea typeface="+mn-ea"/>
              </a:rPr>
              <a:t>提供</a:t>
            </a:r>
            <a:r>
              <a:rPr lang="zh-TW" altLang="en-US" sz="2400" b="0" u="sng" dirty="0">
                <a:solidFill>
                  <a:srgbClr val="FF0000"/>
                </a:solidFill>
                <a:latin typeface="+mn-ea"/>
                <a:ea typeface="+mn-ea"/>
              </a:rPr>
              <a:t>線上</a:t>
            </a:r>
            <a:r>
              <a:rPr lang="en-US" altLang="zh-TW" sz="2400" b="0" u="sng" dirty="0">
                <a:solidFill>
                  <a:srgbClr val="FF0000"/>
                </a:solidFill>
                <a:latin typeface="+mn-ea"/>
                <a:ea typeface="+mn-ea"/>
              </a:rPr>
              <a:t>360</a:t>
            </a:r>
            <a:r>
              <a:rPr lang="zh-TW" altLang="en-US" sz="2400" b="0" u="sng" dirty="0">
                <a:solidFill>
                  <a:srgbClr val="FF0000"/>
                </a:solidFill>
                <a:latin typeface="+mn-ea"/>
                <a:ea typeface="+mn-ea"/>
              </a:rPr>
              <a:t>度導覽服務</a:t>
            </a:r>
            <a:r>
              <a:rPr lang="zh-TW" altLang="en-US" sz="2400" b="0" dirty="0" smtClean="0">
                <a:latin typeface="+mn-ea"/>
                <a:ea typeface="+mn-ea"/>
              </a:rPr>
              <a:t>。</a:t>
            </a:r>
            <a:endParaRPr lang="en-US" altLang="zh-TW" sz="2400" b="0" dirty="0">
              <a:solidFill>
                <a:srgbClr val="221100"/>
              </a:solidFill>
              <a:latin typeface="+mn-ea"/>
              <a:ea typeface="+mn-ea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50779" y="799768"/>
            <a:ext cx="8001000" cy="7890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endParaRPr lang="zh-TW" altLang="en-US" sz="3600" b="0" u="sng" dirty="0">
              <a:effectLst/>
              <a:latin typeface="+mj-ea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11" y="3297617"/>
            <a:ext cx="1608242" cy="123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616449" y="4674127"/>
            <a:ext cx="122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3B714"/>
                </a:solidFill>
              </a:rPr>
              <a:t>網站首頁</a:t>
            </a:r>
            <a:endParaRPr lang="zh-TW" altLang="en-US" sz="2000" dirty="0">
              <a:solidFill>
                <a:srgbClr val="03B714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190455" y="4546242"/>
            <a:ext cx="2831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3B714"/>
                </a:solidFill>
              </a:rPr>
              <a:t>各院院史呈現方式比</a:t>
            </a:r>
            <a:r>
              <a:rPr lang="zh-TW" altLang="en-US" sz="2000" dirty="0">
                <a:solidFill>
                  <a:srgbClr val="03B714"/>
                </a:solidFill>
              </a:rPr>
              <a:t>較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30327" y="799768"/>
            <a:ext cx="8001000" cy="7890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600" dirty="0" smtClean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十二、</a:t>
            </a:r>
            <a:r>
              <a:rPr lang="zh-TW" altLang="en-US" sz="3600" u="sng" dirty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數位院史廳</a:t>
            </a:r>
            <a:r>
              <a:rPr lang="zh-TW" altLang="en-US" sz="3600" u="sng" dirty="0" smtClean="0"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網站建置及維運</a:t>
            </a:r>
            <a:endParaRPr lang="zh-TW" altLang="en-US" sz="3600" b="0" u="sng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339" y="3297617"/>
            <a:ext cx="2992013" cy="1179686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144471" y="5027373"/>
            <a:ext cx="236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3B714"/>
                </a:solidFill>
              </a:rPr>
              <a:t>線上</a:t>
            </a:r>
            <a:r>
              <a:rPr lang="en-US" altLang="zh-TW" sz="2000" dirty="0" smtClean="0">
                <a:solidFill>
                  <a:srgbClr val="03B714"/>
                </a:solidFill>
              </a:rPr>
              <a:t>360</a:t>
            </a:r>
            <a:r>
              <a:rPr lang="zh-TW" altLang="en-US" sz="2000" dirty="0" smtClean="0">
                <a:solidFill>
                  <a:srgbClr val="03B714"/>
                </a:solidFill>
              </a:rPr>
              <a:t>度導覽服務</a:t>
            </a:r>
            <a:endParaRPr lang="zh-TW" altLang="en-US" sz="2000" dirty="0">
              <a:solidFill>
                <a:srgbClr val="03B714"/>
              </a:solidFill>
            </a:endParaRPr>
          </a:p>
        </p:txBody>
      </p:sp>
      <p:pic>
        <p:nvPicPr>
          <p:cNvPr id="4" name="院史廳VR介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2352" y="2715208"/>
            <a:ext cx="3549428" cy="22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投影片編號版面配置區 3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algn="r"/>
            <a:fld id="{16DCEC3D-3ECB-45A5-9034-119DE7483158}" type="slidenum">
              <a:rPr kumimoji="0" lang="en-US" altLang="zh-TW" sz="1200" b="0">
                <a:solidFill>
                  <a:srgbClr val="0000CC"/>
                </a:solidFill>
                <a:latin typeface="Verdana" pitchFamily="34" charset="0"/>
                <a:ea typeface="新細明體" charset="-120"/>
              </a:rPr>
              <a:pPr algn="r"/>
              <a:t>27</a:t>
            </a:fld>
            <a:endParaRPr kumimoji="0" lang="en-US" altLang="zh-TW" sz="1200" b="0" dirty="0">
              <a:solidFill>
                <a:srgbClr val="0000CC"/>
              </a:solidFill>
              <a:latin typeface="Verdana" pitchFamily="34" charset="0"/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0779" y="463976"/>
            <a:ext cx="82011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0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3600" b="0" u="sng" dirty="0">
                <a:latin typeface="+mj-ea"/>
                <a:ea typeface="+mj-ea"/>
              </a:rPr>
              <a:t>持續</a:t>
            </a:r>
            <a:r>
              <a:rPr lang="zh-TW" altLang="zh-TW" sz="3600" b="0" u="sng" dirty="0">
                <a:latin typeface="+mj-ea"/>
                <a:ea typeface="+mj-ea"/>
              </a:rPr>
              <a:t>核校</a:t>
            </a:r>
            <a:r>
              <a:rPr lang="zh-TW" altLang="en-US" sz="3600" b="0" u="sng" dirty="0">
                <a:latin typeface="+mj-ea"/>
                <a:ea typeface="+mj-ea"/>
              </a:rPr>
              <a:t>、更新</a:t>
            </a:r>
            <a:r>
              <a:rPr lang="zh-TW" altLang="zh-TW" sz="3600" b="0" u="sng" dirty="0">
                <a:latin typeface="+mj-ea"/>
                <a:ea typeface="+mj-ea"/>
              </a:rPr>
              <a:t>網站資料，確保訊息即時、正確與完整。</a:t>
            </a:r>
            <a:endParaRPr lang="zh-TW" altLang="en-US" sz="3600" b="0" u="sng" dirty="0">
              <a:latin typeface="+mj-ea"/>
              <a:ea typeface="+mj-ea"/>
            </a:endParaRPr>
          </a:p>
        </p:txBody>
      </p:sp>
      <p:pic>
        <p:nvPicPr>
          <p:cNvPr id="12" name="圖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9" y="2173455"/>
            <a:ext cx="4305548" cy="22367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圖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93" y="2819011"/>
            <a:ext cx="4354137" cy="23958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文字方塊 13"/>
          <p:cNvSpPr txBox="1"/>
          <p:nvPr/>
        </p:nvSpPr>
        <p:spPr>
          <a:xfrm>
            <a:off x="650779" y="4799347"/>
            <a:ext cx="344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6600"/>
                </a:solidFill>
              </a:rPr>
              <a:t>中文版網頁</a:t>
            </a:r>
            <a:r>
              <a:rPr lang="en-US" altLang="zh-TW" sz="2400" dirty="0" smtClean="0">
                <a:solidFill>
                  <a:srgbClr val="FF6600"/>
                </a:solidFill>
              </a:rPr>
              <a:t>(</a:t>
            </a:r>
            <a:r>
              <a:rPr lang="zh-TW" altLang="en-US" sz="2400" dirty="0" smtClean="0">
                <a:solidFill>
                  <a:srgbClr val="FF6600"/>
                </a:solidFill>
              </a:rPr>
              <a:t>於</a:t>
            </a:r>
            <a:r>
              <a:rPr lang="en-US" altLang="zh-TW" sz="2400" dirty="0" smtClean="0">
                <a:solidFill>
                  <a:srgbClr val="FF6600"/>
                </a:solidFill>
              </a:rPr>
              <a:t>1/16</a:t>
            </a:r>
            <a:r>
              <a:rPr lang="zh-TW" altLang="en-US" sz="2400" dirty="0" smtClean="0">
                <a:solidFill>
                  <a:srgbClr val="FF6600"/>
                </a:solidFill>
              </a:rPr>
              <a:t>凌晨零時更新</a:t>
            </a:r>
            <a:r>
              <a:rPr lang="en-US" altLang="zh-TW" sz="2400" dirty="0" smtClean="0">
                <a:solidFill>
                  <a:srgbClr val="FF6600"/>
                </a:solidFill>
              </a:rPr>
              <a:t>)</a:t>
            </a:r>
            <a:endParaRPr lang="zh-TW" altLang="en-US" sz="2400" dirty="0">
              <a:solidFill>
                <a:srgbClr val="FF66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956327" y="5346287"/>
            <a:ext cx="342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6600"/>
                </a:solidFill>
              </a:rPr>
              <a:t>英文版網頁</a:t>
            </a:r>
            <a:r>
              <a:rPr lang="en-US" altLang="zh-TW" sz="2400" dirty="0">
                <a:solidFill>
                  <a:srgbClr val="FF6600"/>
                </a:solidFill>
              </a:rPr>
              <a:t>(</a:t>
            </a:r>
            <a:r>
              <a:rPr lang="zh-TW" altLang="en-US" sz="2400" dirty="0">
                <a:solidFill>
                  <a:srgbClr val="FF6600"/>
                </a:solidFill>
              </a:rPr>
              <a:t>於</a:t>
            </a:r>
            <a:r>
              <a:rPr lang="en-US" altLang="zh-TW" sz="2400" dirty="0">
                <a:solidFill>
                  <a:srgbClr val="FF6600"/>
                </a:solidFill>
              </a:rPr>
              <a:t>1/16</a:t>
            </a:r>
            <a:r>
              <a:rPr lang="zh-TW" altLang="en-US" sz="2400" dirty="0">
                <a:solidFill>
                  <a:srgbClr val="FF6600"/>
                </a:solidFill>
              </a:rPr>
              <a:t>凌晨零時更新</a:t>
            </a:r>
            <a:r>
              <a:rPr lang="en-US" altLang="zh-TW" sz="2400" dirty="0">
                <a:solidFill>
                  <a:srgbClr val="FF6600"/>
                </a:solidFill>
              </a:rPr>
              <a:t>)</a:t>
            </a:r>
            <a:endParaRPr lang="zh-TW" alt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11837" b="5158"/>
          <a:stretch/>
        </p:blipFill>
        <p:spPr bwMode="auto">
          <a:xfrm>
            <a:off x="1090249" y="2960480"/>
            <a:ext cx="7421926" cy="369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49" name="標題 1"/>
          <p:cNvSpPr>
            <a:spLocks noGrp="1"/>
          </p:cNvSpPr>
          <p:nvPr>
            <p:ph type="title" idx="4294967295"/>
          </p:nvPr>
        </p:nvSpPr>
        <p:spPr>
          <a:xfrm>
            <a:off x="694578" y="781777"/>
            <a:ext cx="8127304" cy="2088289"/>
          </a:xfrm>
          <a:noFill/>
        </p:spPr>
        <p:txBody>
          <a:bodyPr/>
          <a:lstStyle/>
          <a:p>
            <a:r>
              <a:rPr lang="en-US" altLang="zh-TW" sz="2400" b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effectLst/>
              </a:rPr>
            </a:br>
            <a:r>
              <a:rPr lang="en-US" altLang="zh-TW" sz="2400" b="1" dirty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>
                <a:solidFill>
                  <a:srgbClr val="0000FF"/>
                </a:solidFill>
                <a:effectLst/>
              </a:rPr>
            </a:br>
            <a:r>
              <a:rPr lang="en-US" altLang="zh-TW" sz="2400" b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effectLst/>
              </a:rPr>
            </a:br>
            <a:endParaRPr lang="zh-TW" altLang="en-US" sz="2000" dirty="0" smtClean="0">
              <a:solidFill>
                <a:srgbClr val="2211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651" name="投影片編號版面配置區 3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algn="r"/>
            <a:fld id="{16DCEC3D-3ECB-45A5-9034-119DE7483158}" type="slidenum">
              <a:rPr kumimoji="0" lang="en-US" altLang="zh-TW" sz="1200" b="0">
                <a:solidFill>
                  <a:srgbClr val="0000CC"/>
                </a:solidFill>
                <a:latin typeface="Verdana" pitchFamily="34" charset="0"/>
                <a:ea typeface="新細明體" charset="-120"/>
              </a:rPr>
              <a:pPr algn="r"/>
              <a:t>28</a:t>
            </a:fld>
            <a:endParaRPr kumimoji="0" lang="en-US" altLang="zh-TW" sz="1200" b="0" dirty="0">
              <a:solidFill>
                <a:srgbClr val="0000CC"/>
              </a:solidFill>
              <a:latin typeface="Verdana" pitchFamily="34" charset="0"/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0342" y="405934"/>
            <a:ext cx="78818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0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TW" sz="2800" b="0" dirty="0" smtClean="0">
                <a:latin typeface="+mj-ea"/>
                <a:ea typeface="+mj-ea"/>
              </a:rPr>
              <a:t>109</a:t>
            </a:r>
            <a:r>
              <a:rPr lang="zh-TW" altLang="en-US" sz="2800" b="0" dirty="0" smtClean="0">
                <a:latin typeface="+mj-ea"/>
                <a:ea typeface="+mj-ea"/>
              </a:rPr>
              <a:t>年</a:t>
            </a:r>
            <a:r>
              <a:rPr lang="en-US" altLang="zh-TW" sz="2800" b="0" dirty="0" smtClean="0">
                <a:latin typeface="+mj-ea"/>
                <a:ea typeface="+mj-ea"/>
              </a:rPr>
              <a:t>12</a:t>
            </a:r>
            <a:r>
              <a:rPr lang="zh-TW" altLang="en-US" sz="2800" b="0" dirty="0" smtClean="0">
                <a:latin typeface="+mj-ea"/>
                <a:ea typeface="+mj-ea"/>
              </a:rPr>
              <a:t>月完成網站改版，</a:t>
            </a:r>
            <a:r>
              <a:rPr lang="zh-TW" altLang="zh-TW" sz="2800" b="0" dirty="0" smtClean="0">
                <a:latin typeface="+mj-ea"/>
                <a:ea typeface="+mj-ea"/>
              </a:rPr>
              <a:t>強化</a:t>
            </a:r>
            <a:r>
              <a:rPr lang="zh-TW" altLang="zh-TW" sz="2800" b="0" dirty="0">
                <a:latin typeface="+mj-ea"/>
                <a:ea typeface="+mj-ea"/>
              </a:rPr>
              <a:t>網站功能並優化所載內容，俾各界人士更深入瞭解本院之發展歷程與現況</a:t>
            </a:r>
            <a:r>
              <a:rPr lang="zh-TW" altLang="en-US" sz="2800" b="0" dirty="0">
                <a:latin typeface="+mj-ea"/>
                <a:ea typeface="+mj-ea"/>
              </a:rPr>
              <a:t>。</a:t>
            </a:r>
            <a:endParaRPr lang="en-US" altLang="zh-TW" sz="2800" b="0" dirty="0"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latin typeface="+mj-ea"/>
                <a:ea typeface="+mj-ea"/>
              </a:rPr>
              <a:t>新增「</a:t>
            </a:r>
            <a:r>
              <a:rPr lang="zh-TW" altLang="en-US" sz="2800" b="0" u="sng" dirty="0" smtClean="0">
                <a:solidFill>
                  <a:srgbClr val="FF0000"/>
                </a:solidFill>
                <a:latin typeface="+mj-ea"/>
                <a:ea typeface="+mj-ea"/>
              </a:rPr>
              <a:t>院史消息</a:t>
            </a:r>
            <a:r>
              <a:rPr lang="zh-TW" altLang="en-US" sz="2800" b="0" dirty="0">
                <a:latin typeface="+mj-ea"/>
                <a:ea typeface="+mj-ea"/>
              </a:rPr>
              <a:t>」及「</a:t>
            </a:r>
            <a:r>
              <a:rPr lang="zh-TW" altLang="en-US" sz="2800" b="0" u="sng" dirty="0">
                <a:solidFill>
                  <a:srgbClr val="FF0000"/>
                </a:solidFill>
                <a:latin typeface="+mj-ea"/>
                <a:ea typeface="+mj-ea"/>
              </a:rPr>
              <a:t>推薦主題</a:t>
            </a:r>
            <a:r>
              <a:rPr lang="zh-TW" altLang="en-US" sz="2800" b="0" dirty="0">
                <a:latin typeface="+mj-ea"/>
                <a:ea typeface="+mj-ea"/>
              </a:rPr>
              <a:t>」專區，</a:t>
            </a:r>
            <a:r>
              <a:rPr lang="zh-TW" altLang="en-US" sz="2800" b="0" dirty="0" smtClean="0">
                <a:latin typeface="+mj-ea"/>
                <a:ea typeface="+mj-ea"/>
              </a:rPr>
              <a:t>讓網友掌握</a:t>
            </a:r>
            <a:r>
              <a:rPr lang="zh-TW" altLang="en-US" sz="2800" b="0" dirty="0">
                <a:latin typeface="+mj-ea"/>
                <a:ea typeface="+mj-ea"/>
              </a:rPr>
              <a:t>本院脈動，並聚焦本</a:t>
            </a:r>
            <a:r>
              <a:rPr lang="zh-TW" altLang="en-US" sz="2800" b="0" dirty="0" smtClean="0">
                <a:latin typeface="+mj-ea"/>
                <a:ea typeface="+mj-ea"/>
              </a:rPr>
              <a:t>院精選主題。</a:t>
            </a:r>
            <a:endParaRPr lang="en-US" altLang="zh-TW" sz="2800" b="0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360526" y="5358819"/>
            <a:ext cx="750770" cy="26950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dist="53882" dir="2700000" algn="ctr" rotWithShape="0">
              <a:schemeClr val="tx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801212" y="5367784"/>
            <a:ext cx="806201" cy="2695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dist="53882" dir="2700000" algn="ctr" rotWithShape="0">
              <a:schemeClr val="tx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38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標題 1"/>
          <p:cNvSpPr>
            <a:spLocks noGrp="1"/>
          </p:cNvSpPr>
          <p:nvPr>
            <p:ph type="title" idx="4294967295"/>
          </p:nvPr>
        </p:nvSpPr>
        <p:spPr>
          <a:xfrm>
            <a:off x="694578" y="781777"/>
            <a:ext cx="8127304" cy="2088289"/>
          </a:xfrm>
          <a:noFill/>
        </p:spPr>
        <p:txBody>
          <a:bodyPr/>
          <a:lstStyle/>
          <a:p>
            <a:r>
              <a:rPr lang="en-US" altLang="zh-TW" sz="2400" b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effectLst/>
              </a:rPr>
            </a:br>
            <a:r>
              <a:rPr lang="en-US" altLang="zh-TW" sz="2400" b="1" dirty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>
                <a:solidFill>
                  <a:srgbClr val="0000FF"/>
                </a:solidFill>
                <a:effectLst/>
              </a:rPr>
            </a:br>
            <a:r>
              <a:rPr lang="en-US" altLang="zh-TW" sz="2400" b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effectLst/>
              </a:rPr>
            </a:br>
            <a:endParaRPr lang="zh-TW" altLang="en-US" sz="2000" dirty="0" smtClean="0">
              <a:solidFill>
                <a:srgbClr val="2211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651" name="投影片編號版面配置區 3"/>
          <p:cNvSpPr txBox="1">
            <a:spLocks noGrp="1"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algn="r"/>
            <a:fld id="{16DCEC3D-3ECB-45A5-9034-119DE7483158}" type="slidenum">
              <a:rPr kumimoji="0" lang="en-US" altLang="zh-TW" sz="1200" b="0">
                <a:solidFill>
                  <a:srgbClr val="0000CC"/>
                </a:solidFill>
                <a:latin typeface="Verdana" pitchFamily="34" charset="0"/>
                <a:ea typeface="新細明體" charset="-120"/>
              </a:rPr>
              <a:pPr algn="r"/>
              <a:t>29</a:t>
            </a:fld>
            <a:endParaRPr kumimoji="0" lang="en-US" altLang="zh-TW" sz="1200" b="0" dirty="0">
              <a:solidFill>
                <a:srgbClr val="0000CC"/>
              </a:solidFill>
              <a:latin typeface="Verdana" pitchFamily="34" charset="0"/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0342" y="278496"/>
            <a:ext cx="78818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0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latin typeface="+mj-ea"/>
                <a:ea typeface="+mj-ea"/>
              </a:rPr>
              <a:t>新增</a:t>
            </a:r>
            <a:r>
              <a:rPr lang="zh-TW" altLang="en-US" sz="2800" b="0" dirty="0">
                <a:latin typeface="+mj-ea"/>
                <a:ea typeface="+mj-ea"/>
              </a:rPr>
              <a:t>「</a:t>
            </a:r>
            <a:r>
              <a:rPr lang="zh-TW" altLang="en-US" sz="2800" b="0" u="sng" dirty="0">
                <a:solidFill>
                  <a:srgbClr val="FF0000"/>
                </a:solidFill>
                <a:latin typeface="+mj-ea"/>
                <a:ea typeface="+mj-ea"/>
              </a:rPr>
              <a:t>深耕基層</a:t>
            </a:r>
            <a:r>
              <a:rPr lang="zh-TW" altLang="en-US" sz="2800" b="0" dirty="0">
                <a:latin typeface="+mj-ea"/>
                <a:ea typeface="+mj-ea"/>
              </a:rPr>
              <a:t>」單元，呈現本院所屬各</a:t>
            </a:r>
            <a:r>
              <a:rPr lang="zh-TW" altLang="en-US" sz="2800" b="0" dirty="0" smtClean="0">
                <a:latin typeface="+mj-ea"/>
                <a:ea typeface="+mj-ea"/>
              </a:rPr>
              <a:t>分院簡介</a:t>
            </a:r>
            <a:r>
              <a:rPr lang="zh-TW" altLang="en-US" sz="2800" b="0" dirty="0">
                <a:latin typeface="+mj-ea"/>
                <a:ea typeface="+mj-ea"/>
              </a:rPr>
              <a:t>與發展</a:t>
            </a:r>
            <a:r>
              <a:rPr lang="zh-TW" altLang="en-US" sz="2800" b="0" dirty="0" smtClean="0">
                <a:latin typeface="+mj-ea"/>
                <a:ea typeface="+mj-ea"/>
              </a:rPr>
              <a:t>歷程。</a:t>
            </a:r>
            <a:endParaRPr lang="en-US" altLang="zh-TW" sz="2800" b="0" dirty="0" smtClean="0"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800" b="0" dirty="0" smtClean="0">
                <a:latin typeface="+mj-ea"/>
                <a:ea typeface="+mj-ea"/>
              </a:rPr>
              <a:t>新增</a:t>
            </a:r>
            <a:r>
              <a:rPr lang="zh-TW" altLang="en-US" sz="2800" b="0" dirty="0">
                <a:latin typeface="+mj-ea"/>
                <a:ea typeface="+mj-ea"/>
              </a:rPr>
              <a:t>「</a:t>
            </a:r>
            <a:r>
              <a:rPr lang="zh-TW" altLang="en-US" sz="2800" b="0" u="sng" dirty="0">
                <a:solidFill>
                  <a:srgbClr val="FF0000"/>
                </a:solidFill>
                <a:latin typeface="+mj-ea"/>
                <a:ea typeface="+mj-ea"/>
              </a:rPr>
              <a:t>北榮人物誌</a:t>
            </a:r>
            <a:r>
              <a:rPr lang="zh-TW" altLang="en-US" sz="2800" b="0" dirty="0">
                <a:latin typeface="+mj-ea"/>
                <a:ea typeface="+mj-ea"/>
              </a:rPr>
              <a:t>」單元，納入現、歷任醫療及行政主管背景資料，使本院人物誌拼圖更趨</a:t>
            </a:r>
            <a:r>
              <a:rPr lang="zh-TW" altLang="en-US" sz="2800" b="0" dirty="0" smtClean="0">
                <a:latin typeface="+mj-ea"/>
                <a:ea typeface="+mj-ea"/>
              </a:rPr>
              <a:t>完整。</a:t>
            </a:r>
            <a:endParaRPr lang="en-US" altLang="zh-TW" sz="2800" b="0" dirty="0"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8" y="2870066"/>
            <a:ext cx="3917482" cy="2429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320" y="2521008"/>
            <a:ext cx="4365385" cy="2778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矩形 12"/>
          <p:cNvSpPr/>
          <p:nvPr/>
        </p:nvSpPr>
        <p:spPr bwMode="auto">
          <a:xfrm>
            <a:off x="574457" y="3509166"/>
            <a:ext cx="1742173" cy="29112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4" name="矩形 13"/>
          <p:cNvSpPr/>
          <p:nvPr/>
        </p:nvSpPr>
        <p:spPr bwMode="auto">
          <a:xfrm>
            <a:off x="4758230" y="3349826"/>
            <a:ext cx="770021" cy="31868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445544" y="5388756"/>
            <a:ext cx="174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7030A0"/>
                </a:solidFill>
              </a:rPr>
              <a:t>深耕基層單元</a:t>
            </a:r>
            <a:endParaRPr lang="zh-TW" altLang="en-US" sz="2000" dirty="0">
              <a:solidFill>
                <a:srgbClr val="7030A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918298" y="5388756"/>
            <a:ext cx="197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7030A0"/>
                </a:solidFill>
              </a:rPr>
              <a:t>北榮人物誌單元</a:t>
            </a:r>
            <a:endParaRPr lang="zh-TW" alt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94120" y="258704"/>
            <a:ext cx="8001000" cy="1058809"/>
          </a:xfrm>
        </p:spPr>
        <p:txBody>
          <a:bodyPr/>
          <a:lstStyle/>
          <a:p>
            <a:r>
              <a:rPr lang="zh-TW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壹、單位架構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流程圖: 預設處理作業 6"/>
          <p:cNvSpPr/>
          <p:nvPr/>
        </p:nvSpPr>
        <p:spPr>
          <a:xfrm>
            <a:off x="5868180" y="1629375"/>
            <a:ext cx="2652365" cy="1261060"/>
          </a:xfrm>
          <a:prstGeom prst="flowChartPredefinedProcess">
            <a:avLst/>
          </a:prstGeom>
          <a:gradFill>
            <a:gsLst>
              <a:gs pos="50000">
                <a:srgbClr val="FFCCCC"/>
              </a:gs>
              <a:gs pos="100000">
                <a:schemeClr val="bg1">
                  <a:lumMod val="9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600" b="1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本室編制：轄</a:t>
            </a:r>
            <a:r>
              <a:rPr lang="en-US" altLang="zh-TW" sz="16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3</a:t>
            </a:r>
            <a:r>
              <a:rPr lang="zh-TW" altLang="en-US" sz="1600" b="1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個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組</a:t>
            </a:r>
            <a:endParaRPr lang="en-US" altLang="zh-TW" sz="1600" b="1" kern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lvl="0">
              <a:defRPr/>
            </a:pPr>
            <a:r>
              <a:rPr lang="zh-TW" altLang="en-US" sz="1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正職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：</a:t>
            </a:r>
            <a:r>
              <a:rPr lang="en-US" altLang="zh-TW" sz="1600" b="1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(6)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、契約</a:t>
            </a:r>
            <a:r>
              <a:rPr lang="en-US" altLang="zh-TW" sz="1600" b="1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(2)</a:t>
            </a:r>
            <a:r>
              <a:rPr lang="zh-TW" altLang="en-US" sz="1600" b="1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、</a:t>
            </a:r>
            <a:r>
              <a:rPr lang="zh-TW" altLang="en-US" sz="16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支援</a:t>
            </a:r>
            <a:r>
              <a:rPr lang="en-US" altLang="zh-TW" sz="16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(2)</a:t>
            </a:r>
            <a:endParaRPr lang="en-US" altLang="zh-TW" sz="1600" b="1" kern="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600" b="1" u="sng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合計</a:t>
            </a:r>
            <a:r>
              <a:rPr lang="en-US" altLang="zh-TW" sz="1600" b="1" u="sng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10</a:t>
            </a:r>
            <a:r>
              <a:rPr lang="zh-TW" altLang="en-US" sz="1600" b="1" u="sng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人</a:t>
            </a:r>
            <a:endParaRPr lang="zh-TW" altLang="en-US" sz="1600" b="1" u="sng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3041154" y="1590269"/>
            <a:ext cx="1919580" cy="1339271"/>
          </a:xfrm>
          <a:prstGeom prst="roundRect">
            <a:avLst/>
          </a:prstGeom>
          <a:solidFill>
            <a:srgbClr val="C1F5FF"/>
          </a:solidFill>
          <a:ln w="34925" cmpd="thickThin">
            <a:solidFill>
              <a:srgbClr val="00B0F0"/>
            </a:solidFill>
          </a:ln>
          <a:effectLst>
            <a:outerShdw blurRad="50800" dist="50800" dir="5400000" algn="ctr" rotWithShape="0">
              <a:schemeClr val="bg2"/>
            </a:outerShdw>
          </a:effectLst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室本部</a:t>
            </a:r>
            <a:endParaRPr kumimoji="1" lang="en-US" altLang="zh-TW" sz="24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主任：</a:t>
            </a:r>
            <a:r>
              <a:rPr lang="en-US" altLang="zh-TW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綜合專員：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827480" y="3582423"/>
            <a:ext cx="1799184" cy="1252607"/>
          </a:xfrm>
          <a:prstGeom prst="roundRect">
            <a:avLst/>
          </a:prstGeom>
          <a:solidFill>
            <a:srgbClr val="C1F5FF"/>
          </a:solidFill>
          <a:ln w="34925" cmpd="dbl">
            <a:solidFill>
              <a:srgbClr val="00B0F0"/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公關組</a:t>
            </a: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組長：</a:t>
            </a:r>
            <a:r>
              <a:rPr lang="en-US" altLang="zh-TW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組員：</a:t>
            </a:r>
            <a:r>
              <a:rPr lang="en-US" altLang="zh-TW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契約組員：</a:t>
            </a:r>
            <a:r>
              <a:rPr lang="en-US" altLang="zh-TW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1600" b="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3122709" y="3578679"/>
            <a:ext cx="1800000" cy="1252800"/>
          </a:xfrm>
          <a:prstGeom prst="roundRect">
            <a:avLst/>
          </a:prstGeom>
          <a:solidFill>
            <a:srgbClr val="C1F5FF"/>
          </a:solidFill>
          <a:ln w="34925" cmpd="dbl">
            <a:solidFill>
              <a:srgbClr val="00B0F0"/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秘書組</a:t>
            </a: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組長：</a:t>
            </a:r>
            <a:r>
              <a:rPr lang="en-US" altLang="zh-TW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契約專員：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en-US" altLang="zh-TW" sz="800" b="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5435810" y="3578872"/>
            <a:ext cx="1800000" cy="1252607"/>
          </a:xfrm>
          <a:prstGeom prst="roundRect">
            <a:avLst/>
          </a:prstGeom>
          <a:solidFill>
            <a:srgbClr val="C1F5FF"/>
          </a:solidFill>
          <a:ln w="34925" cmpd="dbl">
            <a:solidFill>
              <a:srgbClr val="00B0F0"/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國會組</a:t>
            </a:r>
            <a:endParaRPr kumimoji="1" lang="en-US" altLang="zh-TW" sz="18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zh-TW" altLang="en-US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組長</a:t>
            </a:r>
            <a:r>
              <a:rPr lang="en-US" altLang="zh-TW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代理</a:t>
            </a:r>
            <a:r>
              <a:rPr lang="en-US" altLang="zh-TW" sz="1600" b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algn="ctr" eaLnBrk="1" hangingPunct="1"/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支援護理師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:1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直線接點 12"/>
          <p:cNvCxnSpPr/>
          <p:nvPr/>
        </p:nvCxnSpPr>
        <p:spPr bwMode="auto">
          <a:xfrm>
            <a:off x="3990767" y="2959740"/>
            <a:ext cx="0" cy="213091"/>
          </a:xfrm>
          <a:prstGeom prst="line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cxnSp>
        <p:nvCxnSpPr>
          <p:cNvPr id="14" name="直線接點 13"/>
          <p:cNvCxnSpPr/>
          <p:nvPr/>
        </p:nvCxnSpPr>
        <p:spPr bwMode="auto">
          <a:xfrm>
            <a:off x="1729964" y="3191492"/>
            <a:ext cx="4585491" cy="34590"/>
          </a:xfrm>
          <a:prstGeom prst="line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cxnSp>
        <p:nvCxnSpPr>
          <p:cNvPr id="15" name="直線單箭頭接點 14"/>
          <p:cNvCxnSpPr/>
          <p:nvPr/>
        </p:nvCxnSpPr>
        <p:spPr bwMode="auto">
          <a:xfrm>
            <a:off x="1727072" y="3265037"/>
            <a:ext cx="0" cy="215920"/>
          </a:xfrm>
          <a:prstGeom prst="straightConnector1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cxnSp>
        <p:nvCxnSpPr>
          <p:cNvPr id="16" name="直線單箭頭接點 15"/>
          <p:cNvCxnSpPr/>
          <p:nvPr/>
        </p:nvCxnSpPr>
        <p:spPr bwMode="auto">
          <a:xfrm>
            <a:off x="6313182" y="3265037"/>
            <a:ext cx="0" cy="215920"/>
          </a:xfrm>
          <a:prstGeom prst="straightConnector1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  <p:cxnSp>
        <p:nvCxnSpPr>
          <p:cNvPr id="18" name="直線單箭頭接點 17"/>
          <p:cNvCxnSpPr/>
          <p:nvPr/>
        </p:nvCxnSpPr>
        <p:spPr bwMode="auto">
          <a:xfrm>
            <a:off x="4009725" y="3265037"/>
            <a:ext cx="0" cy="215920"/>
          </a:xfrm>
          <a:prstGeom prst="straightConnector1">
            <a:avLst/>
          </a:prstGeom>
          <a:gradFill rotWithShape="1">
            <a:gsLst>
              <a:gs pos="0">
                <a:srgbClr val="006600"/>
              </a:gs>
              <a:gs pos="100000">
                <a:srgbClr val="009999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2"/>
            </a:outerShdw>
          </a:effectLst>
          <a:extLst/>
        </p:spPr>
      </p:cxnSp>
    </p:spTree>
    <p:extLst>
      <p:ext uri="{BB962C8B-B14F-4D97-AF65-F5344CB8AC3E}">
        <p14:creationId xmlns:p14="http://schemas.microsoft.com/office/powerpoint/2010/main" val="29511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30</a:t>
            </a:fld>
            <a:endParaRPr lang="en-US" altLang="zh-TW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01839" y="1447387"/>
            <a:ext cx="8246336" cy="114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528638" indent="-457200" eaLnBrk="1" hangingPunct="1">
              <a:lnSpc>
                <a:spcPts val="4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800" b="0" dirty="0" smtClean="0">
                <a:latin typeface="+mj-ea"/>
                <a:ea typeface="+mj-ea"/>
              </a:rPr>
              <a:t>於</a:t>
            </a:r>
            <a:r>
              <a:rPr lang="zh-TW" altLang="zh-TW" sz="2800" b="0" dirty="0">
                <a:latin typeface="+mj-ea"/>
                <a:ea typeface="+mj-ea"/>
              </a:rPr>
              <a:t>本院官網上掛</a:t>
            </a:r>
            <a:r>
              <a:rPr lang="zh-TW" altLang="zh-TW" sz="2800" b="0" u="sng" dirty="0">
                <a:latin typeface="+mj-ea"/>
                <a:ea typeface="+mj-ea"/>
              </a:rPr>
              <a:t>橫幅</a:t>
            </a:r>
            <a:r>
              <a:rPr lang="zh-TW" altLang="en-US" sz="2800" b="0" u="sng" dirty="0">
                <a:latin typeface="+mj-ea"/>
                <a:ea typeface="+mj-ea"/>
              </a:rPr>
              <a:t>推播</a:t>
            </a:r>
            <a:r>
              <a:rPr lang="zh-TW" altLang="zh-TW" sz="2800" b="0" u="sng" dirty="0" smtClean="0">
                <a:latin typeface="+mj-ea"/>
                <a:ea typeface="+mj-ea"/>
              </a:rPr>
              <a:t>圖片</a:t>
            </a:r>
            <a:r>
              <a:rPr lang="zh-TW" altLang="en-US" sz="2800" b="0" dirty="0" smtClean="0">
                <a:latin typeface="+mj-ea"/>
                <a:ea typeface="+mj-ea"/>
              </a:rPr>
              <a:t>及</a:t>
            </a:r>
            <a:r>
              <a:rPr lang="zh-TW" altLang="en-US" sz="2800" b="0" u="sng" dirty="0" smtClean="0">
                <a:latin typeface="+mj-ea"/>
                <a:ea typeface="+mj-ea"/>
              </a:rPr>
              <a:t>連結圖片</a:t>
            </a:r>
            <a:r>
              <a:rPr lang="zh-TW" altLang="zh-TW" sz="2800" b="0" dirty="0" smtClean="0">
                <a:latin typeface="+mj-ea"/>
                <a:ea typeface="+mj-ea"/>
              </a:rPr>
              <a:t>，</a:t>
            </a:r>
            <a:r>
              <a:rPr lang="zh-TW" altLang="zh-TW" sz="2800" b="0" dirty="0">
                <a:latin typeface="+mj-ea"/>
                <a:ea typeface="+mj-ea"/>
              </a:rPr>
              <a:t>增加院</a:t>
            </a:r>
            <a:r>
              <a:rPr lang="zh-TW" altLang="zh-TW" sz="2800" b="0" dirty="0" smtClean="0">
                <a:latin typeface="+mj-ea"/>
                <a:ea typeface="+mj-ea"/>
              </a:rPr>
              <a:t>史</a:t>
            </a:r>
            <a:r>
              <a:rPr lang="zh-TW" altLang="en-US" sz="2800" b="0" dirty="0" smtClean="0">
                <a:latin typeface="+mj-ea"/>
                <a:ea typeface="+mj-ea"/>
              </a:rPr>
              <a:t>廳</a:t>
            </a:r>
            <a:r>
              <a:rPr lang="zh-TW" altLang="zh-TW" sz="2800" b="0" dirty="0" smtClean="0">
                <a:latin typeface="+mj-ea"/>
                <a:ea typeface="+mj-ea"/>
              </a:rPr>
              <a:t>能見度</a:t>
            </a:r>
            <a:r>
              <a:rPr lang="zh-TW" altLang="zh-TW" sz="2800" b="0" dirty="0">
                <a:latin typeface="+mj-ea"/>
                <a:ea typeface="+mj-ea"/>
              </a:rPr>
              <a:t>。</a:t>
            </a:r>
            <a:endParaRPr lang="en-US" altLang="zh-TW" sz="2800" b="0" dirty="0">
              <a:latin typeface="+mj-ea"/>
              <a:ea typeface="+mj-ea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81781" y="648653"/>
            <a:ext cx="8347587" cy="720725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+mj-ea"/>
                <a:ea typeface="+mj-ea"/>
                <a:cs typeface="+mj-cs"/>
              </a:rPr>
              <a:t>十三、</a:t>
            </a:r>
            <a:r>
              <a:rPr lang="zh-TW" altLang="en-US" sz="3600" u="sng" dirty="0">
                <a:solidFill>
                  <a:srgbClr val="0000FF"/>
                </a:solidFill>
                <a:latin typeface="+mj-ea"/>
                <a:ea typeface="+mj-ea"/>
                <a:cs typeface="+mj-cs"/>
              </a:rPr>
              <a:t>院史</a:t>
            </a:r>
            <a:r>
              <a:rPr lang="zh-TW" altLang="en-US" sz="3600" u="sng" dirty="0" smtClean="0">
                <a:solidFill>
                  <a:srgbClr val="0000FF"/>
                </a:solidFill>
                <a:latin typeface="+mj-ea"/>
                <a:ea typeface="+mj-ea"/>
                <a:cs typeface="+mj-cs"/>
              </a:rPr>
              <a:t>廳</a:t>
            </a:r>
            <a:r>
              <a:rPr lang="en-US" altLang="zh-TW" sz="3600" u="sng" dirty="0" smtClean="0">
                <a:solidFill>
                  <a:srgbClr val="0000FF"/>
                </a:solidFill>
                <a:latin typeface="+mj-ea"/>
                <a:ea typeface="+mj-ea"/>
                <a:cs typeface="+mj-cs"/>
              </a:rPr>
              <a:t>(</a:t>
            </a:r>
            <a:r>
              <a:rPr lang="zh-TW" altLang="en-US" sz="3600" u="sng" dirty="0" smtClean="0">
                <a:solidFill>
                  <a:srgbClr val="0000FF"/>
                </a:solidFill>
                <a:latin typeface="+mj-ea"/>
                <a:ea typeface="+mj-ea"/>
                <a:cs typeface="+mj-cs"/>
              </a:rPr>
              <a:t>含實體與數位</a:t>
            </a:r>
            <a:r>
              <a:rPr lang="en-US" altLang="zh-TW" sz="3600" u="sng" dirty="0" smtClean="0">
                <a:solidFill>
                  <a:srgbClr val="0000FF"/>
                </a:solidFill>
                <a:latin typeface="+mj-ea"/>
                <a:ea typeface="+mj-ea"/>
                <a:cs typeface="+mj-cs"/>
              </a:rPr>
              <a:t>)</a:t>
            </a:r>
            <a:r>
              <a:rPr lang="zh-TW" altLang="en-US" sz="3600" u="sng" dirty="0" smtClean="0">
                <a:solidFill>
                  <a:srgbClr val="0000FF"/>
                </a:solidFill>
                <a:latin typeface="+mj-ea"/>
                <a:ea typeface="+mj-ea"/>
                <a:cs typeface="+mj-cs"/>
              </a:rPr>
              <a:t>推廣</a:t>
            </a:r>
            <a:endParaRPr lang="en-US" altLang="zh-TW" sz="3600" u="sng" dirty="0" smtClean="0">
              <a:solidFill>
                <a:srgbClr val="0000FF"/>
              </a:solidFill>
              <a:latin typeface="+mj-ea"/>
              <a:ea typeface="+mj-ea"/>
              <a:cs typeface="+mj-cs"/>
            </a:endParaRPr>
          </a:p>
          <a:p>
            <a:pPr marL="0" indent="0">
              <a:buNone/>
            </a:pPr>
            <a:endParaRPr lang="zh-TW" altLang="en-US" sz="3600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68" y="2802472"/>
            <a:ext cx="4830417" cy="2749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矩形 12"/>
          <p:cNvSpPr/>
          <p:nvPr/>
        </p:nvSpPr>
        <p:spPr bwMode="auto">
          <a:xfrm>
            <a:off x="545168" y="3819589"/>
            <a:ext cx="4805184" cy="173260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74" y="3264363"/>
            <a:ext cx="3471938" cy="1825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/>
          <p:cNvSpPr/>
          <p:nvPr/>
        </p:nvSpPr>
        <p:spPr bwMode="auto">
          <a:xfrm>
            <a:off x="6631806" y="4369869"/>
            <a:ext cx="1058779" cy="38501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065217" y="5669634"/>
            <a:ext cx="176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mtClean="0">
                <a:solidFill>
                  <a:srgbClr val="CC66FF"/>
                </a:solidFill>
              </a:rPr>
              <a:t>橫幅推播圖片</a:t>
            </a:r>
            <a:endParaRPr lang="zh-TW" altLang="en-US" sz="2000" dirty="0">
              <a:solidFill>
                <a:srgbClr val="CC66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757189" y="5269524"/>
            <a:ext cx="1260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CC66FF"/>
                </a:solidFill>
              </a:rPr>
              <a:t>連結圖片</a:t>
            </a:r>
            <a:endParaRPr lang="zh-TW" altLang="en-US" sz="2000" dirty="0">
              <a:solidFill>
                <a:srgbClr val="CC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31</a:t>
            </a:fld>
            <a:endParaRPr lang="en-US" altLang="zh-TW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57865" y="462725"/>
            <a:ext cx="8175588" cy="126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528638" indent="-457200" eaLnBrk="1" hangingPunct="1"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800" b="0" dirty="0"/>
              <a:t>函請</a:t>
            </a:r>
            <a:r>
              <a:rPr lang="zh-TW" altLang="en-US" sz="2800" b="0" dirty="0"/>
              <a:t>輔導會所屬醫療機構</a:t>
            </a:r>
            <a:r>
              <a:rPr lang="zh-TW" altLang="zh-TW" sz="2800" b="0" dirty="0"/>
              <a:t>協助</a:t>
            </a:r>
            <a:r>
              <a:rPr lang="zh-TW" altLang="zh-TW" sz="2800" b="0" dirty="0" smtClean="0"/>
              <a:t>推廣，</a:t>
            </a:r>
            <a:r>
              <a:rPr lang="zh-TW" altLang="zh-TW" sz="2800" b="0" dirty="0"/>
              <a:t>擴大網宣效果</a:t>
            </a:r>
            <a:r>
              <a:rPr lang="zh-TW" altLang="zh-TW" sz="2800" b="0" dirty="0" smtClean="0"/>
              <a:t>。</a:t>
            </a:r>
            <a:r>
              <a:rPr lang="en-US" altLang="zh-TW" sz="2800" b="0" dirty="0" smtClean="0"/>
              <a:t>               </a:t>
            </a:r>
          </a:p>
          <a:p>
            <a:r>
              <a:rPr lang="en-US" altLang="zh-TW" sz="3600" b="0" dirty="0">
                <a:solidFill>
                  <a:srgbClr val="221100"/>
                </a:solidFill>
              </a:rPr>
              <a:t> </a:t>
            </a:r>
            <a:r>
              <a:rPr lang="en-US" altLang="zh-TW" sz="3600" b="0" dirty="0" smtClean="0">
                <a:solidFill>
                  <a:srgbClr val="221100"/>
                </a:solidFill>
              </a:rPr>
              <a:t>                                                  </a:t>
            </a:r>
            <a:endParaRPr lang="en-US" altLang="zh-TW" sz="3600" dirty="0" smtClean="0">
              <a:solidFill>
                <a:srgbClr val="C00000"/>
              </a:solidFill>
            </a:endParaRPr>
          </a:p>
          <a:p>
            <a:endParaRPr lang="en-US" altLang="zh-TW" sz="3600" b="0" dirty="0" smtClean="0">
              <a:solidFill>
                <a:srgbClr val="221100"/>
              </a:solidFill>
            </a:endParaRPr>
          </a:p>
          <a:p>
            <a:endParaRPr lang="en-US" altLang="zh-TW" sz="3600" b="0" dirty="0" smtClean="0">
              <a:solidFill>
                <a:srgbClr val="221100"/>
              </a:solidFill>
            </a:endParaRPr>
          </a:p>
          <a:p>
            <a:endParaRPr lang="zh-TW" altLang="zh-TW" sz="3600" b="0" dirty="0">
              <a:solidFill>
                <a:srgbClr val="221100"/>
              </a:solidFill>
            </a:endParaRPr>
          </a:p>
          <a:p>
            <a:endParaRPr lang="zh-TW" altLang="zh-TW" sz="36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23" y="2003698"/>
            <a:ext cx="3758936" cy="2634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52" y="2072860"/>
            <a:ext cx="2387141" cy="11411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7" y="4108748"/>
            <a:ext cx="2825835" cy="87860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09" y="2028010"/>
            <a:ext cx="2327293" cy="12065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30" y="3906246"/>
            <a:ext cx="2002055" cy="14407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文字方塊 21"/>
          <p:cNvSpPr txBox="1"/>
          <p:nvPr/>
        </p:nvSpPr>
        <p:spPr>
          <a:xfrm>
            <a:off x="1470067" y="4663352"/>
            <a:ext cx="126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6600"/>
                </a:solidFill>
              </a:rPr>
              <a:t>中榮官網</a:t>
            </a:r>
            <a:endParaRPr lang="zh-TW" altLang="en-US" sz="2000" dirty="0">
              <a:solidFill>
                <a:srgbClr val="FF66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232241" y="3312562"/>
            <a:ext cx="126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6600"/>
                </a:solidFill>
              </a:rPr>
              <a:t>蘇澳分院</a:t>
            </a:r>
            <a:endParaRPr lang="zh-TW" altLang="en-US" sz="2000" dirty="0">
              <a:solidFill>
                <a:srgbClr val="FF66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418132" y="5484803"/>
            <a:ext cx="126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6600"/>
                </a:solidFill>
              </a:rPr>
              <a:t>玉里分院</a:t>
            </a:r>
            <a:endParaRPr lang="zh-TW" altLang="en-US" sz="2000" dirty="0">
              <a:solidFill>
                <a:srgbClr val="FF66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835379" y="3407907"/>
            <a:ext cx="126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6600"/>
                </a:solidFill>
              </a:rPr>
              <a:t>新竹分院</a:t>
            </a:r>
            <a:endParaRPr lang="zh-TW" altLang="en-US" sz="2000" dirty="0">
              <a:solidFill>
                <a:srgbClr val="FF66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835379" y="5063462"/>
            <a:ext cx="126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6600"/>
                </a:solidFill>
              </a:rPr>
              <a:t>桃園分院</a:t>
            </a:r>
            <a:endParaRPr lang="zh-TW" altLang="en-US" sz="2000" dirty="0">
              <a:solidFill>
                <a:srgbClr val="FF6600"/>
              </a:solidFill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164657" y="4305669"/>
            <a:ext cx="505770" cy="35768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9" name="矩形 28"/>
          <p:cNvSpPr/>
          <p:nvPr/>
        </p:nvSpPr>
        <p:spPr bwMode="auto">
          <a:xfrm>
            <a:off x="5793544" y="2424030"/>
            <a:ext cx="684258" cy="29991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0" name="矩形 29"/>
          <p:cNvSpPr/>
          <p:nvPr/>
        </p:nvSpPr>
        <p:spPr bwMode="auto">
          <a:xfrm>
            <a:off x="5627601" y="4702719"/>
            <a:ext cx="542193" cy="21484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1" name="矩形 30"/>
          <p:cNvSpPr/>
          <p:nvPr/>
        </p:nvSpPr>
        <p:spPr bwMode="auto">
          <a:xfrm>
            <a:off x="8512175" y="2941031"/>
            <a:ext cx="542193" cy="21484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2" name="矩形 31"/>
          <p:cNvSpPr/>
          <p:nvPr/>
        </p:nvSpPr>
        <p:spPr bwMode="auto">
          <a:xfrm>
            <a:off x="8410501" y="5048668"/>
            <a:ext cx="542193" cy="21484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3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32</a:t>
            </a:fld>
            <a:endParaRPr lang="en-US" altLang="zh-TW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2415" y="790609"/>
            <a:ext cx="8159760" cy="154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528638" indent="-457200" eaLnBrk="1" hangingPunct="1">
              <a:lnSpc>
                <a:spcPts val="49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en-US" sz="2800" b="0" u="sng" dirty="0" smtClean="0">
                <a:solidFill>
                  <a:srgbClr val="FF0000"/>
                </a:solidFill>
              </a:rPr>
              <a:t>全新改版中、英文推廣摺頁</a:t>
            </a:r>
            <a:r>
              <a:rPr lang="zh-TW" altLang="en-US" sz="2800" b="0" dirty="0" smtClean="0"/>
              <a:t>，以求資訊與時俱進，勾勒館藏全貌。</a:t>
            </a:r>
            <a:endParaRPr lang="en-US" altLang="zh-TW" sz="2800" b="0" dirty="0" smtClean="0"/>
          </a:p>
          <a:p>
            <a:pPr marL="71438" eaLnBrk="1" hangingPunct="1">
              <a:lnSpc>
                <a:spcPts val="4900"/>
              </a:lnSpc>
              <a:spcBef>
                <a:spcPct val="20000"/>
              </a:spcBef>
              <a:buClr>
                <a:srgbClr val="0000FF"/>
              </a:buClr>
              <a:buSzPct val="100000"/>
            </a:pPr>
            <a:r>
              <a:rPr lang="en-US" altLang="zh-TW" sz="3600" b="0" dirty="0" smtClean="0"/>
              <a:t>                                             </a:t>
            </a:r>
          </a:p>
          <a:p>
            <a:pPr>
              <a:lnSpc>
                <a:spcPts val="4900"/>
              </a:lnSpc>
            </a:pPr>
            <a:r>
              <a:rPr lang="en-US" altLang="zh-TW" sz="3600" b="0" dirty="0">
                <a:solidFill>
                  <a:srgbClr val="221100"/>
                </a:solidFill>
              </a:rPr>
              <a:t> </a:t>
            </a:r>
            <a:r>
              <a:rPr lang="en-US" altLang="zh-TW" sz="3600" b="0" dirty="0" smtClean="0">
                <a:solidFill>
                  <a:srgbClr val="221100"/>
                </a:solidFill>
              </a:rPr>
              <a:t>                                                  </a:t>
            </a:r>
            <a:endParaRPr lang="en-US" altLang="zh-TW" sz="3600" dirty="0" smtClean="0">
              <a:solidFill>
                <a:srgbClr val="C00000"/>
              </a:solidFill>
            </a:endParaRPr>
          </a:p>
          <a:p>
            <a:pPr>
              <a:lnSpc>
                <a:spcPts val="4900"/>
              </a:lnSpc>
            </a:pPr>
            <a:endParaRPr lang="en-US" altLang="zh-TW" sz="3600" b="0" dirty="0" smtClean="0">
              <a:solidFill>
                <a:srgbClr val="221100"/>
              </a:solidFill>
            </a:endParaRPr>
          </a:p>
          <a:p>
            <a:pPr>
              <a:lnSpc>
                <a:spcPts val="4900"/>
              </a:lnSpc>
            </a:pPr>
            <a:endParaRPr lang="en-US" altLang="zh-TW" sz="3600" b="0" dirty="0" smtClean="0">
              <a:solidFill>
                <a:srgbClr val="221100"/>
              </a:solidFill>
            </a:endParaRPr>
          </a:p>
          <a:p>
            <a:pPr>
              <a:lnSpc>
                <a:spcPts val="4900"/>
              </a:lnSpc>
            </a:pPr>
            <a:endParaRPr lang="zh-TW" altLang="zh-TW" sz="3600" b="0" dirty="0">
              <a:solidFill>
                <a:srgbClr val="221100"/>
              </a:solidFill>
            </a:endParaRPr>
          </a:p>
          <a:p>
            <a:pPr>
              <a:lnSpc>
                <a:spcPts val="4900"/>
              </a:lnSpc>
            </a:pPr>
            <a:endParaRPr lang="zh-TW" altLang="zh-TW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1" y="2680381"/>
            <a:ext cx="4158114" cy="25692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08" y="2240692"/>
            <a:ext cx="4263992" cy="266610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280418" y="5376791"/>
            <a:ext cx="1540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CC66FF"/>
                </a:solidFill>
              </a:rPr>
              <a:t>中文版摺頁</a:t>
            </a:r>
            <a:endParaRPr lang="zh-TW" altLang="en-US" sz="2000" dirty="0">
              <a:solidFill>
                <a:srgbClr val="CC66FF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993079" y="4976681"/>
            <a:ext cx="1540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C66FF"/>
                </a:solidFill>
              </a:rPr>
              <a:t>英</a:t>
            </a:r>
            <a:r>
              <a:rPr lang="zh-TW" altLang="en-US" sz="2000" dirty="0" smtClean="0">
                <a:solidFill>
                  <a:srgbClr val="CC66FF"/>
                </a:solidFill>
              </a:rPr>
              <a:t>文版摺頁</a:t>
            </a:r>
            <a:endParaRPr lang="zh-TW" altLang="en-US" sz="2000" dirty="0">
              <a:solidFill>
                <a:srgbClr val="CC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33</a:t>
            </a:fld>
            <a:endParaRPr lang="en-US" altLang="zh-TW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93353" y="607005"/>
            <a:ext cx="7852636" cy="191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528638" indent="-457200" eaLnBrk="1" hangingPunct="1">
              <a:lnSpc>
                <a:spcPts val="49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n"/>
            </a:pPr>
            <a:r>
              <a:rPr lang="zh-TW" altLang="zh-TW" sz="2800" b="0" u="sng" dirty="0">
                <a:solidFill>
                  <a:srgbClr val="FF0000"/>
                </a:solidFill>
              </a:rPr>
              <a:t>編</a:t>
            </a:r>
            <a:r>
              <a:rPr lang="zh-TW" altLang="zh-TW" sz="2800" b="0" u="sng" dirty="0" smtClean="0">
                <a:solidFill>
                  <a:srgbClr val="FF0000"/>
                </a:solidFill>
              </a:rPr>
              <a:t>印中英對照</a:t>
            </a:r>
            <a:r>
              <a:rPr lang="zh-TW" altLang="zh-TW" sz="2800" b="0" u="sng" dirty="0">
                <a:solidFill>
                  <a:srgbClr val="FF0000"/>
                </a:solidFill>
              </a:rPr>
              <a:t>版推廣</a:t>
            </a:r>
            <a:r>
              <a:rPr lang="zh-TW" altLang="zh-TW" sz="2800" b="0" u="sng" dirty="0" smtClean="0">
                <a:solidFill>
                  <a:srgbClr val="FF0000"/>
                </a:solidFill>
              </a:rPr>
              <a:t>書籤</a:t>
            </a:r>
            <a:r>
              <a:rPr lang="zh-TW" altLang="zh-TW" sz="2800" b="0" dirty="0" smtClean="0"/>
              <a:t>，</a:t>
            </a:r>
            <a:r>
              <a:rPr lang="zh-TW" altLang="en-US" sz="2800" b="0" dirty="0" smtClean="0"/>
              <a:t>致贈來院</a:t>
            </a:r>
            <a:r>
              <a:rPr lang="zh-TW" altLang="zh-TW" sz="2800" b="0" dirty="0" smtClean="0"/>
              <a:t>民眾，</a:t>
            </a:r>
            <a:r>
              <a:rPr lang="zh-TW" altLang="en-US" sz="2800" b="0" dirty="0" smtClean="0"/>
              <a:t>以</a:t>
            </a:r>
            <a:r>
              <a:rPr lang="zh-TW" altLang="zh-TW" sz="2800" b="0" dirty="0" smtClean="0"/>
              <a:t>提升</a:t>
            </a:r>
            <a:r>
              <a:rPr lang="zh-TW" altLang="zh-TW" sz="2800" b="0" dirty="0"/>
              <a:t>前來</a:t>
            </a:r>
            <a:r>
              <a:rPr lang="zh-TW" altLang="zh-TW" sz="2800" b="0" dirty="0" smtClean="0"/>
              <a:t>參</a:t>
            </a:r>
            <a:r>
              <a:rPr lang="zh-TW" altLang="en-US" sz="2800" b="0" dirty="0" smtClean="0"/>
              <a:t>觀及造</a:t>
            </a:r>
            <a:r>
              <a:rPr lang="zh-TW" altLang="zh-TW" sz="2800" b="0" dirty="0" smtClean="0"/>
              <a:t>訪</a:t>
            </a:r>
            <a:r>
              <a:rPr lang="zh-TW" altLang="en-US" sz="2800" b="0" dirty="0" smtClean="0"/>
              <a:t>網站</a:t>
            </a:r>
            <a:r>
              <a:rPr lang="zh-TW" altLang="zh-TW" sz="2800" b="0" dirty="0" smtClean="0"/>
              <a:t>之意願</a:t>
            </a:r>
            <a:r>
              <a:rPr lang="zh-TW" altLang="en-US" sz="2800" b="0" dirty="0" smtClean="0"/>
              <a:t>。</a:t>
            </a:r>
            <a:endParaRPr lang="en-US" altLang="zh-TW" sz="3600" b="0" dirty="0"/>
          </a:p>
          <a:p>
            <a:pPr>
              <a:lnSpc>
                <a:spcPts val="4900"/>
              </a:lnSpc>
            </a:pPr>
            <a:r>
              <a:rPr lang="en-US" altLang="zh-TW" sz="3600" b="0" dirty="0">
                <a:solidFill>
                  <a:srgbClr val="221100"/>
                </a:solidFill>
              </a:rPr>
              <a:t> </a:t>
            </a:r>
            <a:r>
              <a:rPr lang="en-US" altLang="zh-TW" sz="3600" b="0" dirty="0" smtClean="0">
                <a:solidFill>
                  <a:srgbClr val="221100"/>
                </a:solidFill>
              </a:rPr>
              <a:t>                                                  </a:t>
            </a:r>
            <a:endParaRPr lang="en-US" altLang="zh-TW" sz="3600" dirty="0" smtClean="0">
              <a:solidFill>
                <a:srgbClr val="C00000"/>
              </a:solidFill>
            </a:endParaRPr>
          </a:p>
          <a:p>
            <a:pPr>
              <a:lnSpc>
                <a:spcPts val="4900"/>
              </a:lnSpc>
            </a:pPr>
            <a:endParaRPr lang="en-US" altLang="zh-TW" sz="3600" b="0" dirty="0" smtClean="0">
              <a:solidFill>
                <a:srgbClr val="221100"/>
              </a:solidFill>
            </a:endParaRPr>
          </a:p>
          <a:p>
            <a:pPr>
              <a:lnSpc>
                <a:spcPts val="4900"/>
              </a:lnSpc>
            </a:pPr>
            <a:endParaRPr lang="en-US" altLang="zh-TW" sz="3600" b="0" dirty="0" smtClean="0">
              <a:solidFill>
                <a:srgbClr val="221100"/>
              </a:solidFill>
            </a:endParaRPr>
          </a:p>
          <a:p>
            <a:pPr>
              <a:lnSpc>
                <a:spcPts val="4900"/>
              </a:lnSpc>
            </a:pPr>
            <a:endParaRPr lang="zh-TW" altLang="zh-TW" sz="3600" b="0" dirty="0">
              <a:solidFill>
                <a:srgbClr val="221100"/>
              </a:solidFill>
            </a:endParaRPr>
          </a:p>
          <a:p>
            <a:pPr>
              <a:lnSpc>
                <a:spcPts val="4900"/>
              </a:lnSpc>
            </a:pPr>
            <a:endParaRPr lang="zh-TW" altLang="zh-TW" sz="36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96" y="2639560"/>
            <a:ext cx="1519896" cy="291693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208" y="2740574"/>
            <a:ext cx="3291840" cy="313601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051541" y="5676533"/>
            <a:ext cx="1540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書籤外封套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817676" y="6045140"/>
            <a:ext cx="2096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4</a:t>
            </a:r>
            <a:r>
              <a:rPr lang="zh-TW" altLang="en-US" sz="2000" dirty="0" smtClean="0">
                <a:solidFill>
                  <a:srgbClr val="FF0000"/>
                </a:solidFill>
              </a:rPr>
              <a:t>張書籤正、反面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683460" y="309563"/>
            <a:ext cx="8001000" cy="887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 kern="1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5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400" b="1" dirty="0" smtClean="0">
                <a:solidFill>
                  <a:srgbClr val="0000FF"/>
                </a:solidFill>
                <a:effectLst/>
                <a:latin typeface="+mj-ea"/>
              </a:rPr>
              <a:t>十四、</a:t>
            </a:r>
            <a:r>
              <a:rPr lang="zh-TW" altLang="en-US" sz="4400" b="1" u="sng" dirty="0" smtClean="0">
                <a:solidFill>
                  <a:srgbClr val="0000FF"/>
                </a:solidFill>
                <a:effectLst/>
                <a:latin typeface="+mj-ea"/>
              </a:rPr>
              <a:t>國會聯繫</a:t>
            </a:r>
            <a:endParaRPr lang="en-US" altLang="zh-TW" sz="4400" b="1" u="sng" dirty="0" smtClean="0">
              <a:solidFill>
                <a:srgbClr val="0000FF"/>
              </a:solidFill>
              <a:effectLst/>
              <a:latin typeface="+mj-ea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63610" y="1200125"/>
            <a:ext cx="8001000" cy="57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700" b="0" dirty="0" smtClean="0">
              <a:solidFill>
                <a:srgbClr val="221100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5741" y="1351508"/>
            <a:ext cx="7580671" cy="4563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0" indent="-590550" eaLnBrk="1" hangingPunct="1">
              <a:lnSpc>
                <a:spcPts val="4400"/>
              </a:lnSpc>
              <a:buFont typeface="Wingdings" panose="05000000000000000000" pitchFamily="2" charset="2"/>
              <a:buChar char="n"/>
            </a:pPr>
            <a:r>
              <a:rPr lang="zh-TW" altLang="en-US" sz="3200" dirty="0" smtClean="0"/>
              <a:t>配合</a:t>
            </a:r>
            <a:r>
              <a:rPr lang="zh-TW" altLang="en-US" sz="3200" dirty="0"/>
              <a:t>專案及立法院預算審查，安排首長及各相關主管拜會立院院長、副院長、黨團書記長、幹事長、北區立委等，爭取認同與支持。</a:t>
            </a:r>
          </a:p>
          <a:p>
            <a:pPr marL="590550" indent="-590550" eaLnBrk="1" hangingPunct="1">
              <a:lnSpc>
                <a:spcPts val="4400"/>
              </a:lnSpc>
              <a:buFont typeface="Wingdings" panose="05000000000000000000" pitchFamily="2" charset="2"/>
              <a:buChar char="n"/>
            </a:pPr>
            <a:r>
              <a:rPr lang="zh-TW" altLang="en-US" sz="3200" dirty="0" smtClean="0"/>
              <a:t>主動</a:t>
            </a:r>
            <a:r>
              <a:rPr lang="zh-TW" altLang="en-US" sz="3200" dirty="0"/>
              <a:t>聯繫拜會相關委員會（外交國防、社福衛環）委員，建立良好互動關係。</a:t>
            </a:r>
          </a:p>
          <a:p>
            <a:pPr marL="590550" indent="-590550" eaLnBrk="1" hangingPunct="1">
              <a:lnSpc>
                <a:spcPts val="4400"/>
              </a:lnSpc>
              <a:buFont typeface="Wingdings" panose="05000000000000000000" pitchFamily="2" charset="2"/>
              <a:buChar char="n"/>
            </a:pPr>
            <a:r>
              <a:rPr lang="zh-TW" altLang="en-US" sz="3200" dirty="0" smtClean="0"/>
              <a:t>民代</a:t>
            </a:r>
            <a:r>
              <a:rPr lang="zh-TW" altLang="en-US" sz="3200" dirty="0"/>
              <a:t>個人或選民請託服務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3200" dirty="0"/>
              <a:t>交辦行政事項等均優先處理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3200" dirty="0"/>
              <a:t>即時回報。</a:t>
            </a:r>
          </a:p>
        </p:txBody>
      </p:sp>
    </p:spTree>
    <p:extLst>
      <p:ext uri="{BB962C8B-B14F-4D97-AF65-F5344CB8AC3E}">
        <p14:creationId xmlns:p14="http://schemas.microsoft.com/office/powerpoint/2010/main" val="303045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50900" y="639952"/>
            <a:ext cx="8001000" cy="9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3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89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2325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0" dirty="0">
                <a:solidFill>
                  <a:srgbClr val="0000FF"/>
                </a:solidFill>
                <a:latin typeface="+mj-ea"/>
                <a:ea typeface="+mj-ea"/>
              </a:rPr>
              <a:t>國會醫療服務分項統計</a:t>
            </a:r>
            <a:endParaRPr lang="zh-TW" altLang="en-US" sz="4400" b="0" dirty="0" smtClean="0">
              <a:solidFill>
                <a:srgbClr val="0000FF"/>
              </a:solidFill>
              <a:latin typeface="+mj-ea"/>
              <a:ea typeface="+mj-ea"/>
            </a:endParaRPr>
          </a:p>
        </p:txBody>
      </p:sp>
      <p:graphicFrame>
        <p:nvGraphicFramePr>
          <p:cNvPr id="1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00764"/>
              </p:ext>
            </p:extLst>
          </p:nvPr>
        </p:nvGraphicFramePr>
        <p:xfrm>
          <a:off x="820831" y="1772771"/>
          <a:ext cx="7743065" cy="381652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491326"/>
                <a:gridCol w="1040632"/>
                <a:gridCol w="1069660"/>
                <a:gridCol w="991190"/>
                <a:gridCol w="1074831"/>
                <a:gridCol w="1075426"/>
              </a:tblGrid>
              <a:tr h="777522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項    目</a:t>
                      </a: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105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年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106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年</a:t>
                      </a:r>
                      <a:endParaRPr kumimoji="1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107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年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108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年</a:t>
                      </a:r>
                      <a:endParaRPr kumimoji="1" lang="en-US" altLang="zh-TW" sz="180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109</a:t>
                      </a:r>
                      <a:r>
                        <a:rPr kumimoji="1" lang="zh-TW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年</a:t>
                      </a:r>
                      <a:endParaRPr kumimoji="1" lang="en-US" altLang="zh-TW" sz="180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</a:tr>
              <a:tr h="777522">
                <a:tc>
                  <a:txBody>
                    <a:bodyPr/>
                    <a:lstStyle/>
                    <a:p>
                      <a:pPr marL="88900" marR="0" lvl="0" indent="-88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各級民代本人、家屬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約診、陪檢、諮詢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29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67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56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50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38</a:t>
                      </a:r>
                    </a:p>
                  </a:txBody>
                  <a:tcPr marT="45714" marB="45714" anchor="ctr" horzOverflow="overflow"/>
                </a:tc>
              </a:tr>
              <a:tr h="777522">
                <a:tc>
                  <a:txBody>
                    <a:bodyPr/>
                    <a:lstStyle/>
                    <a:p>
                      <a:pPr marL="469900" marR="0" lvl="0" indent="-469900" algn="di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民代辦公室主任、助</a:t>
                      </a:r>
                      <a:endParaRPr kumimoji="1" lang="en-US" altLang="zh-TW" sz="2000" u="sng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469900" marR="0" lvl="0" indent="-469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理及選民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醫療服務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865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1344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1426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1554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1102</a:t>
                      </a:r>
                    </a:p>
                  </a:txBody>
                  <a:tcPr marT="45714" marB="45714" anchor="ctr" horzOverflow="overflow"/>
                </a:tc>
              </a:tr>
              <a:tr h="777522">
                <a:tc>
                  <a:txBody>
                    <a:bodyPr/>
                    <a:lstStyle/>
                    <a:p>
                      <a:pPr marL="361950" marR="0" lvl="0" indent="-361950" algn="di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其他行政、</a:t>
                      </a: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人事案件</a:t>
                      </a:r>
                    </a:p>
                    <a:p>
                      <a:pPr marL="361950" marR="0" lvl="0" indent="-3619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請託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協處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28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74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68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52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38</a:t>
                      </a:r>
                    </a:p>
                  </a:txBody>
                  <a:tcPr marT="45714" marB="45714" anchor="ctr" horzOverflow="overflow"/>
                </a:tc>
              </a:tr>
              <a:tr h="70644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各級</a:t>
                      </a:r>
                      <a:r>
                        <a:rPr kumimoji="1" lang="zh-TW" alt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民代拜會</a:t>
                      </a: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溝通</a:t>
                      </a:r>
                      <a:endParaRPr kumimoji="1" lang="en-US" altLang="zh-TW" sz="200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469900" marR="0" lvl="0" indent="-469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協調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10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19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28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61B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17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1B00"/>
                          </a:solidFill>
                          <a:effectLst/>
                          <a:latin typeface="+mj-ea"/>
                          <a:ea typeface="+mj-ea"/>
                        </a:rPr>
                        <a:t>14</a:t>
                      </a:r>
                    </a:p>
                  </a:txBody>
                  <a:tcPr marT="45714" marB="45714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48247" y="338328"/>
            <a:ext cx="8001000" cy="838200"/>
          </a:xfrm>
        </p:spPr>
        <p:txBody>
          <a:bodyPr/>
          <a:lstStyle/>
          <a:p>
            <a:r>
              <a:rPr lang="zh-TW" altLang="en-US" sz="4400" b="1" dirty="0">
                <a:solidFill>
                  <a:srgbClr val="0000FF"/>
                </a:solidFill>
                <a:effectLst/>
                <a:latin typeface="+mj-ea"/>
              </a:rPr>
              <a:t>伍</a:t>
            </a:r>
            <a:r>
              <a:rPr lang="zh-TW" altLang="en-US" sz="4400" b="1" dirty="0" smtClean="0">
                <a:solidFill>
                  <a:srgbClr val="0000FF"/>
                </a:solidFill>
                <a:effectLst/>
                <a:latin typeface="+mj-ea"/>
              </a:rPr>
              <a:t>、年度工作重點</a:t>
            </a:r>
            <a:endParaRPr lang="zh-TW" altLang="en-US" sz="4400" b="1" dirty="0">
              <a:solidFill>
                <a:srgbClr val="0000FF"/>
              </a:solidFill>
              <a:effectLst/>
              <a:latin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36</a:t>
            </a:fld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599768" y="1160206"/>
            <a:ext cx="7954296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indent="-719138">
              <a:spcBef>
                <a:spcPts val="6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800" b="0" dirty="0" smtClean="0">
                <a:latin typeface="+mj-ea"/>
                <a:ea typeface="+mj-ea"/>
              </a:rPr>
              <a:t>一、落實本</a:t>
            </a:r>
            <a:r>
              <a:rPr lang="zh-TW" altLang="en-US" sz="2800" b="0" dirty="0">
                <a:latin typeface="+mj-ea"/>
                <a:ea typeface="+mj-ea"/>
              </a:rPr>
              <a:t>院文宣輔導、建立查核制度，及評比獎勵要點等精進</a:t>
            </a:r>
            <a:r>
              <a:rPr lang="zh-TW" altLang="en-US" sz="2800" b="0" dirty="0" smtClean="0">
                <a:latin typeface="+mj-ea"/>
                <a:ea typeface="+mj-ea"/>
              </a:rPr>
              <a:t>措施，已奉核定函發各</a:t>
            </a:r>
            <a:r>
              <a:rPr lang="zh-TW" altLang="en-US" sz="2800" b="0" dirty="0">
                <a:latin typeface="+mj-ea"/>
                <a:ea typeface="+mj-ea"/>
              </a:rPr>
              <a:t>單位配合</a:t>
            </a:r>
            <a:r>
              <a:rPr lang="zh-TW" altLang="en-US" sz="2800" b="0" dirty="0" smtClean="0">
                <a:latin typeface="+mj-ea"/>
                <a:ea typeface="+mj-ea"/>
              </a:rPr>
              <a:t>辦理，藉以提升文宣效果與品質</a:t>
            </a:r>
            <a:r>
              <a:rPr lang="zh-TW" altLang="zh-TW" sz="2600" b="0" dirty="0" smtClean="0">
                <a:latin typeface="+mj-ea"/>
                <a:ea typeface="+mj-ea"/>
              </a:rPr>
              <a:t>。</a:t>
            </a:r>
            <a:endParaRPr lang="zh-TW" altLang="zh-TW" sz="2600" b="0" dirty="0">
              <a:latin typeface="+mj-ea"/>
              <a:ea typeface="+mj-ea"/>
            </a:endParaRPr>
          </a:p>
          <a:p>
            <a:pPr marL="719138" lvl="0" indent="-719138">
              <a:spcBef>
                <a:spcPts val="6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600" b="0" dirty="0">
                <a:latin typeface="+mj-ea"/>
                <a:ea typeface="+mj-ea"/>
              </a:rPr>
              <a:t>二、因應網際網路</a:t>
            </a:r>
            <a:r>
              <a:rPr lang="zh-TW" altLang="en-US" sz="2600" b="0" dirty="0" smtClean="0">
                <a:latin typeface="+mj-ea"/>
                <a:ea typeface="+mj-ea"/>
              </a:rPr>
              <a:t>資訊科技發展，配</a:t>
            </a:r>
            <a:r>
              <a:rPr lang="zh-TW" altLang="en-US" sz="2600" b="0" dirty="0">
                <a:latin typeface="+mj-ea"/>
                <a:ea typeface="+mj-ea"/>
              </a:rPr>
              <a:t>合</a:t>
            </a:r>
            <a:r>
              <a:rPr lang="zh-TW" altLang="en-US" sz="2600" b="0" dirty="0" smtClean="0">
                <a:latin typeface="+mj-ea"/>
                <a:ea typeface="+mj-ea"/>
              </a:rPr>
              <a:t>年輕</a:t>
            </a:r>
            <a:r>
              <a:rPr lang="zh-TW" altLang="en-US" sz="2600" b="0" dirty="0">
                <a:latin typeface="+mj-ea"/>
                <a:ea typeface="+mj-ea"/>
              </a:rPr>
              <a:t>族群閱讀習慣</a:t>
            </a:r>
            <a:r>
              <a:rPr lang="zh-TW" altLang="en-US" sz="2600" b="0" dirty="0" smtClean="0">
                <a:latin typeface="+mj-ea"/>
                <a:ea typeface="+mj-ea"/>
              </a:rPr>
              <a:t>，延伸「</a:t>
            </a:r>
            <a:r>
              <a:rPr lang="zh-TW" altLang="en-US" sz="2600" b="0" dirty="0">
                <a:latin typeface="+mj-ea"/>
                <a:ea typeface="+mj-ea"/>
              </a:rPr>
              <a:t>榮總</a:t>
            </a:r>
            <a:r>
              <a:rPr lang="zh-TW" altLang="en-US" sz="2600" b="0" dirty="0" smtClean="0">
                <a:latin typeface="+mj-ea"/>
                <a:ea typeface="+mj-ea"/>
              </a:rPr>
              <a:t>人」</a:t>
            </a:r>
            <a:r>
              <a:rPr lang="zh-TW" altLang="en-US" sz="2600" b="0" dirty="0">
                <a:latin typeface="+mj-ea"/>
                <a:ea typeface="+mj-ea"/>
              </a:rPr>
              <a:t>月刊平面媒體文宣效果</a:t>
            </a:r>
            <a:r>
              <a:rPr lang="zh-TW" altLang="en-US" sz="2600" b="0" dirty="0" smtClean="0">
                <a:latin typeface="+mj-ea"/>
                <a:ea typeface="+mj-ea"/>
              </a:rPr>
              <a:t>，充實本</a:t>
            </a:r>
            <a:r>
              <a:rPr lang="zh-TW" altLang="en-US" sz="2600" b="0" dirty="0">
                <a:latin typeface="+mj-ea"/>
                <a:ea typeface="+mj-ea"/>
              </a:rPr>
              <a:t>院官</a:t>
            </a:r>
            <a:r>
              <a:rPr lang="zh-TW" altLang="en-US" sz="2600" b="0" dirty="0" smtClean="0">
                <a:latin typeface="+mj-ea"/>
                <a:ea typeface="+mj-ea"/>
              </a:rPr>
              <a:t>網首頁掛</a:t>
            </a:r>
            <a:r>
              <a:rPr lang="zh-TW" altLang="en-US" sz="2600" b="0" dirty="0">
                <a:latin typeface="+mj-ea"/>
                <a:ea typeface="+mj-ea"/>
              </a:rPr>
              <a:t>橫幅推播圖片及連結圖片，</a:t>
            </a:r>
            <a:r>
              <a:rPr lang="zh-TW" altLang="en-US" sz="2600" b="0" dirty="0" smtClean="0">
                <a:latin typeface="+mj-ea"/>
                <a:ea typeface="+mj-ea"/>
              </a:rPr>
              <a:t>增加可看性及瀏覽便利性。</a:t>
            </a:r>
            <a:endParaRPr lang="en-US" altLang="zh-TW" sz="2600" b="0" dirty="0">
              <a:latin typeface="+mj-ea"/>
              <a:ea typeface="+mj-ea"/>
            </a:endParaRPr>
          </a:p>
          <a:p>
            <a:pPr marL="719138" lvl="0" indent="-719138">
              <a:spcBef>
                <a:spcPts val="600"/>
              </a:spcBef>
              <a:buClr>
                <a:srgbClr val="0000FF"/>
              </a:buClr>
              <a:buSzPct val="80000"/>
              <a:defRPr/>
            </a:pPr>
            <a:r>
              <a:rPr lang="zh-TW" altLang="en-US" sz="2600" b="0" dirty="0">
                <a:latin typeface="+mj-ea"/>
                <a:ea typeface="+mj-ea"/>
              </a:rPr>
              <a:t>三、編修</a:t>
            </a:r>
            <a:r>
              <a:rPr lang="en-US" altLang="zh-TW" sz="2600" b="0" dirty="0">
                <a:latin typeface="+mj-ea"/>
                <a:ea typeface="+mj-ea"/>
              </a:rPr>
              <a:t>(</a:t>
            </a:r>
            <a:r>
              <a:rPr lang="zh-TW" altLang="en-US" sz="2600" b="0" dirty="0">
                <a:latin typeface="+mj-ea"/>
                <a:ea typeface="+mj-ea"/>
              </a:rPr>
              <a:t>拍</a:t>
            </a:r>
            <a:r>
              <a:rPr lang="en-US" altLang="zh-TW" sz="2600" b="0" dirty="0">
                <a:latin typeface="+mj-ea"/>
                <a:ea typeface="+mj-ea"/>
              </a:rPr>
              <a:t>)</a:t>
            </a:r>
            <a:r>
              <a:rPr lang="zh-TW" altLang="en-US" sz="2600" b="0" dirty="0">
                <a:latin typeface="+mj-ea"/>
                <a:ea typeface="+mj-ea"/>
              </a:rPr>
              <a:t>本院中英文簡介摺頁、書冊及影片，導入最先進的治療設備、建設及組織、人事變遷等，以便向來訪外賓展示本院最新發展。</a:t>
            </a:r>
          </a:p>
          <a:p>
            <a:pPr marL="719138" lvl="0" indent="-719138">
              <a:spcBef>
                <a:spcPts val="600"/>
              </a:spcBef>
              <a:buClr>
                <a:srgbClr val="0000FF"/>
              </a:buClr>
              <a:buSzPct val="80000"/>
              <a:defRPr/>
            </a:pPr>
            <a:endParaRPr lang="zh-TW" altLang="en-US" sz="2600" b="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64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82555" y="587829"/>
            <a:ext cx="8593494" cy="4454016"/>
          </a:xfrm>
        </p:spPr>
        <p:txBody>
          <a:bodyPr/>
          <a:lstStyle/>
          <a:p>
            <a:pPr marL="625475" indent="-625475">
              <a:buNone/>
            </a:pPr>
            <a:r>
              <a:rPr lang="zh-TW" altLang="en-US" sz="2800" dirty="0">
                <a:solidFill>
                  <a:srgbClr val="0000FF"/>
                </a:solidFill>
                <a:latin typeface="+mj-ea"/>
                <a:ea typeface="+mj-ea"/>
              </a:rPr>
              <a:t>四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、攝製院史</a:t>
            </a:r>
            <a:r>
              <a:rPr lang="zh-TW" altLang="en-US" sz="2800" dirty="0">
                <a:solidFill>
                  <a:srgbClr val="0000FF"/>
                </a:solidFill>
                <a:latin typeface="+mj-ea"/>
                <a:ea typeface="+mj-ea"/>
              </a:rPr>
              <a:t>廳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導</a:t>
            </a:r>
            <a:r>
              <a:rPr lang="zh-TW" altLang="en-US" sz="2800" dirty="0">
                <a:solidFill>
                  <a:srgbClr val="0000FF"/>
                </a:solidFill>
                <a:latin typeface="+mj-ea"/>
                <a:ea typeface="+mj-ea"/>
              </a:rPr>
              <a:t>覽介紹短片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，置</a:t>
            </a:r>
            <a:r>
              <a:rPr lang="zh-TW" altLang="en-US" sz="2800" dirty="0">
                <a:solidFill>
                  <a:srgbClr val="0000FF"/>
                </a:solidFill>
                <a:latin typeface="+mj-ea"/>
                <a:ea typeface="+mj-ea"/>
              </a:rPr>
              <a:t>於院史廳入口電子布告欄、</a:t>
            </a:r>
            <a:r>
              <a:rPr lang="en-US" altLang="zh-TW" sz="2800" dirty="0" err="1">
                <a:solidFill>
                  <a:srgbClr val="0000FF"/>
                </a:solidFill>
                <a:latin typeface="+mj-ea"/>
                <a:ea typeface="+mj-ea"/>
              </a:rPr>
              <a:t>Youtube</a:t>
            </a:r>
            <a:r>
              <a:rPr lang="zh-TW" altLang="en-US" sz="2800" dirty="0">
                <a:solidFill>
                  <a:srgbClr val="0000FF"/>
                </a:solidFill>
                <a:latin typeface="+mj-ea"/>
                <a:ea typeface="+mj-ea"/>
              </a:rPr>
              <a:t>、院史廳網站、醫院官網及</a:t>
            </a:r>
            <a:r>
              <a:rPr lang="en-US" altLang="zh-TW" sz="2800" dirty="0">
                <a:solidFill>
                  <a:srgbClr val="0000FF"/>
                </a:solidFill>
                <a:latin typeface="+mj-ea"/>
                <a:ea typeface="+mj-ea"/>
              </a:rPr>
              <a:t>Facebook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，增加</a:t>
            </a:r>
            <a:r>
              <a:rPr lang="zh-TW" altLang="en-US" sz="2800" dirty="0">
                <a:solidFill>
                  <a:srgbClr val="0000FF"/>
                </a:solidFill>
                <a:latin typeface="+mj-ea"/>
                <a:ea typeface="+mj-ea"/>
              </a:rPr>
              <a:t>曝光度。</a:t>
            </a:r>
            <a:endParaRPr lang="en-US" altLang="zh-TW" sz="280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marL="625475" indent="-625475">
              <a:buNone/>
            </a:pP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五、</a:t>
            </a:r>
            <a:r>
              <a:rPr lang="zh-TW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利用</a:t>
            </a:r>
            <a:r>
              <a:rPr lang="zh-TW" altLang="zh-TW" sz="2800" dirty="0">
                <a:solidFill>
                  <a:srgbClr val="0000FF"/>
                </a:solidFill>
                <a:latin typeface="+mj-ea"/>
                <a:ea typeface="+mj-ea"/>
              </a:rPr>
              <a:t>院內公共區域</a:t>
            </a:r>
            <a:r>
              <a:rPr lang="zh-TW" altLang="zh-TW" sz="2800" u="sng" dirty="0">
                <a:solidFill>
                  <a:srgbClr val="0000FF"/>
                </a:solidFill>
                <a:latin typeface="+mj-ea"/>
                <a:ea typeface="+mj-ea"/>
              </a:rPr>
              <a:t>辦理院史廳</a:t>
            </a:r>
            <a:r>
              <a:rPr lang="zh-TW" altLang="zh-TW" sz="2800" u="sng" dirty="0" smtClean="0">
                <a:solidFill>
                  <a:srgbClr val="0000FF"/>
                </a:solidFill>
                <a:latin typeface="+mj-ea"/>
                <a:ea typeface="+mj-ea"/>
              </a:rPr>
              <a:t>海報</a:t>
            </a:r>
            <a:r>
              <a:rPr lang="zh-TW" altLang="en-US" sz="2800" u="sng" dirty="0" smtClean="0">
                <a:solidFill>
                  <a:srgbClr val="0000FF"/>
                </a:solidFill>
                <a:latin typeface="+mj-ea"/>
                <a:ea typeface="+mj-ea"/>
              </a:rPr>
              <a:t>及電視牆推播</a:t>
            </a:r>
            <a:r>
              <a:rPr lang="zh-TW" altLang="zh-TW" sz="2800" u="sng" dirty="0" smtClean="0">
                <a:solidFill>
                  <a:srgbClr val="0000FF"/>
                </a:solidFill>
                <a:latin typeface="+mj-ea"/>
                <a:ea typeface="+mj-ea"/>
              </a:rPr>
              <a:t>展</a:t>
            </a:r>
            <a:r>
              <a:rPr lang="zh-TW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，吸引來</a:t>
            </a:r>
            <a:r>
              <a:rPr lang="zh-TW" altLang="zh-TW" sz="2800" dirty="0">
                <a:solidFill>
                  <a:srgbClr val="0000FF"/>
                </a:solidFill>
                <a:latin typeface="+mj-ea"/>
                <a:ea typeface="+mj-ea"/>
              </a:rPr>
              <a:t>院</a:t>
            </a:r>
            <a:r>
              <a:rPr lang="zh-TW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民眾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瀏覽</a:t>
            </a:r>
            <a:r>
              <a:rPr lang="zh-TW" altLang="zh-TW" sz="2800" dirty="0">
                <a:solidFill>
                  <a:srgbClr val="0000FF"/>
                </a:solidFill>
                <a:latin typeface="+mj-ea"/>
                <a:ea typeface="+mj-ea"/>
              </a:rPr>
              <a:t>興趣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，有效</a:t>
            </a:r>
            <a:r>
              <a:rPr lang="zh-TW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推廣實體與</a:t>
            </a:r>
            <a:r>
              <a:rPr lang="zh-TW" altLang="zh-TW" sz="2800" dirty="0">
                <a:solidFill>
                  <a:srgbClr val="0000FF"/>
                </a:solidFill>
                <a:latin typeface="+mj-ea"/>
                <a:ea typeface="+mj-ea"/>
              </a:rPr>
              <a:t>數位院史</a:t>
            </a:r>
            <a:r>
              <a:rPr lang="zh-TW" altLang="zh-TW" sz="2800" dirty="0" smtClean="0">
                <a:solidFill>
                  <a:srgbClr val="0000FF"/>
                </a:solidFill>
                <a:latin typeface="+mj-ea"/>
                <a:ea typeface="+mj-ea"/>
              </a:rPr>
              <a:t>廳</a:t>
            </a:r>
            <a:r>
              <a:rPr lang="zh-TW" altLang="en-US" sz="2800" dirty="0" smtClean="0">
                <a:solidFill>
                  <a:srgbClr val="0000FF"/>
                </a:solidFill>
                <a:latin typeface="+mj-ea"/>
                <a:ea typeface="+mj-ea"/>
              </a:rPr>
              <a:t>功能。</a:t>
            </a:r>
            <a:endParaRPr lang="en-US" altLang="zh-TW" sz="280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zh-TW" sz="2800" dirty="0">
              <a:solidFill>
                <a:srgbClr val="0000FF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877E4-C668-486E-B0EB-BADD1A320BCE}" type="slidenum">
              <a:rPr lang="en-US" altLang="zh-TW" smtClean="0"/>
              <a:pPr>
                <a:defRPr/>
              </a:pPr>
              <a:t>37</a:t>
            </a:fld>
            <a:endParaRPr lang="en-US" altLang="zh-TW" dirty="0"/>
          </a:p>
        </p:txBody>
      </p:sp>
      <p:pic>
        <p:nvPicPr>
          <p:cNvPr id="5" name="Picture 2" descr="D:\羅敏慈(202005- )\院史廳現場\年度工作計畫\院內公告欄管理要點\DSC_2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2" y="3444454"/>
            <a:ext cx="2931383" cy="235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羅敏慈(202005- )\院史廳現場\年度工作計畫\院內公告欄管理要點\156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44" y="4688430"/>
            <a:ext cx="3230049" cy="1893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羅敏慈(202005- )\院史廳現場\年度工作計畫\院內公告欄管理要點\156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77" y="2977183"/>
            <a:ext cx="3275398" cy="1798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2526288" y="5796702"/>
            <a:ext cx="98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03B714"/>
                </a:solidFill>
              </a:rPr>
              <a:t>示意</a:t>
            </a:r>
            <a:r>
              <a:rPr lang="zh-TW" altLang="en-US" sz="2000" dirty="0">
                <a:solidFill>
                  <a:srgbClr val="03B714"/>
                </a:solidFill>
              </a:rPr>
              <a:t>圖</a:t>
            </a:r>
          </a:p>
        </p:txBody>
      </p:sp>
    </p:spTree>
    <p:extLst>
      <p:ext uri="{BB962C8B-B14F-4D97-AF65-F5344CB8AC3E}">
        <p14:creationId xmlns:p14="http://schemas.microsoft.com/office/powerpoint/2010/main" val="33588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6933" y="74644"/>
            <a:ext cx="8001000" cy="1251662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/>
            </a:r>
            <a:br>
              <a:rPr lang="en-US" altLang="zh-TW" dirty="0" smtClean="0">
                <a:solidFill>
                  <a:srgbClr val="FF3300"/>
                </a:solidFill>
              </a:rPr>
            </a:br>
            <a:r>
              <a:rPr lang="zh-TW" altLang="en-US" sz="4400" dirty="0">
                <a:solidFill>
                  <a:srgbClr val="0000FF"/>
                </a:solidFill>
              </a:rPr>
              <a:t>伍、業務</a:t>
            </a:r>
            <a:r>
              <a:rPr lang="zh-TW" altLang="en-US" sz="4400" dirty="0" smtClean="0">
                <a:solidFill>
                  <a:srgbClr val="0000FF"/>
                </a:solidFill>
              </a:rPr>
              <a:t>宣導</a:t>
            </a:r>
            <a:r>
              <a:rPr lang="en-US" altLang="zh-TW" sz="4400" dirty="0" smtClean="0">
                <a:solidFill>
                  <a:srgbClr val="0000FF"/>
                </a:solidFill>
              </a:rPr>
              <a:t/>
            </a:r>
            <a:br>
              <a:rPr lang="en-US" altLang="zh-TW" sz="4400" dirty="0" smtClean="0">
                <a:solidFill>
                  <a:srgbClr val="0000FF"/>
                </a:solidFill>
              </a:rPr>
            </a:br>
            <a:r>
              <a:rPr lang="zh-TW" altLang="en-US" sz="3600" dirty="0" smtClean="0">
                <a:solidFill>
                  <a:srgbClr val="0000FF"/>
                </a:solidFill>
              </a:rPr>
              <a:t>                  </a:t>
            </a:r>
            <a:r>
              <a:rPr lang="en-US" altLang="zh-TW" sz="3600" dirty="0" smtClean="0">
                <a:solidFill>
                  <a:srgbClr val="FF3300"/>
                </a:solidFill>
              </a:rPr>
              <a:t>110</a:t>
            </a:r>
            <a:r>
              <a:rPr lang="zh-TW" altLang="en-US" sz="3600" dirty="0" smtClean="0">
                <a:solidFill>
                  <a:srgbClr val="FF3300"/>
                </a:solidFill>
              </a:rPr>
              <a:t>年</a:t>
            </a:r>
            <a:r>
              <a:rPr lang="en-US" altLang="zh-TW" sz="3600" dirty="0" smtClean="0">
                <a:solidFill>
                  <a:srgbClr val="FF3300"/>
                </a:solidFill>
              </a:rPr>
              <a:t>4</a:t>
            </a:r>
            <a:r>
              <a:rPr lang="zh-TW" altLang="en-US" sz="3600" dirty="0" smtClean="0">
                <a:solidFill>
                  <a:srgbClr val="FF3300"/>
                </a:solidFill>
              </a:rPr>
              <a:t>月記者會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752504"/>
              </p:ext>
            </p:extLst>
          </p:nvPr>
        </p:nvGraphicFramePr>
        <p:xfrm>
          <a:off x="250825" y="1343608"/>
          <a:ext cx="8601075" cy="4945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864120"/>
                <a:gridCol w="864120"/>
                <a:gridCol w="5864120"/>
              </a:tblGrid>
              <a:tr h="7156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229622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1100406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醫研部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邱士華主任</a:t>
                      </a:r>
                      <a:endParaRPr lang="zh-TW" altLang="en-US" sz="14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</a:rPr>
                        <a:t>主題：「臺美合作研究大突破 冠狀動脈硬化治療新</a:t>
                      </a:r>
                      <a:endParaRPr lang="en-US" altLang="zh-TW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</a:rPr>
                        <a:t>                契機！」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說明：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本院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醫研部結合國立陽明交通大學、美國加州大學聖地牙哥分校（</a:t>
                      </a:r>
                      <a:r>
                        <a:rPr lang="en-US" altLang="zh-TW" sz="2000" u="sng" dirty="0" smtClean="0">
                          <a:solidFill>
                            <a:schemeClr val="tx1"/>
                          </a:solidFill>
                        </a:rPr>
                        <a:t>UCSD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）錢煦院士組成團隊研究發現：「甲基化」可能是造成冠狀動脈粥狀硬化的原因之一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，於今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(110)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獲得美國國家科學院院刊刊登肯定。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        此重大成果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為冠狀動脈硬化帶來新興治療方向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，期能打造出安全且高效率的治療模式，提供臨床治療新選項，並藉由藥物及療法不斷研發，有效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預防冠狀動脈粥狀硬化的發生。</a:t>
                      </a:r>
                    </a:p>
                    <a:p>
                      <a:endParaRPr lang="zh-TW" alt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458099" y="2547257"/>
            <a:ext cx="2205581" cy="3610947"/>
            <a:chOff x="458099" y="2547257"/>
            <a:chExt cx="2205581" cy="361094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99" y="2547257"/>
              <a:ext cx="2195670" cy="1166327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30" y="3760237"/>
              <a:ext cx="2195670" cy="1184987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30" y="5004562"/>
              <a:ext cx="2196250" cy="1153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0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023906"/>
              </p:ext>
            </p:extLst>
          </p:nvPr>
        </p:nvGraphicFramePr>
        <p:xfrm>
          <a:off x="250825" y="908650"/>
          <a:ext cx="8601075" cy="5679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864120"/>
                <a:gridCol w="864120"/>
                <a:gridCol w="586412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1100408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外科部</a:t>
                      </a:r>
                      <a:endParaRPr lang="en-US" altLang="zh-TW" sz="1600" dirty="0" smtClean="0"/>
                    </a:p>
                    <a:p>
                      <a:r>
                        <a:rPr lang="zh-TW" altLang="en-US" sz="1600" dirty="0" smtClean="0"/>
                        <a:t>心臟外科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曾令民主任</a:t>
                      </a:r>
                      <a:endParaRPr lang="en-US" altLang="zh-TW" sz="16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郭姿廷醫師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</a:rPr>
                        <a:t>主題：「</a:t>
                      </a:r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</a:rPr>
                        <a:t>歲女心臟黏液瘤多處栓塞 北榮團隊</a:t>
                      </a:r>
                      <a:endParaRPr lang="en-US" altLang="zh-TW" sz="2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</a:rPr>
                        <a:t>               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</a:rPr>
                        <a:t>接力成功搶命</a:t>
                      </a:r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</a:rPr>
                        <a:t>! 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</a:rPr>
                        <a:t>」</a:t>
                      </a:r>
                    </a:p>
                    <a:p>
                      <a:endParaRPr lang="zh-TW" alt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說明：</a:t>
                      </a:r>
                      <a:endParaRPr lang="zh-TW" alt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r>
                        <a:rPr lang="zh-TW" altLang="en-US" sz="2000" u="none" dirty="0" smtClean="0">
                          <a:solidFill>
                            <a:schemeClr val="tx1"/>
                          </a:solidFill>
                        </a:rPr>
                        <a:t>果凍狀的黏液瘤最常發生在左心房內，隨著心臟跳動，一小碎片即可能隨血流漂到任一器官塞住動脈造成缺血，如未及時治療將造成無法挽回的後遺症，甚至危及生命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。</a:t>
                      </a:r>
                      <a:r>
                        <a:rPr lang="en-US" altLang="zh-TW" sz="200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歲病友陳小姐，因心臟黏液瘤導致腦中風、雙腿下肢缺血等全身多處栓塞，經本院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急診、神經內科、放射科、心臟血管外科、整型外科等多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專科團隊在</a:t>
                      </a:r>
                      <a:r>
                        <a:rPr lang="en-US" altLang="zh-TW" sz="200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小時內接力搶救，成功完全保留所有器官的功能，不需截肢，恢復正常行走。醫療團隊也藉此提醒沒有三高症狀的年輕人，若出現中風、下肢缺血的症狀，需注意是否有心臟黏液瘤</a:t>
                      </a:r>
                      <a:r>
                        <a:rPr lang="zh-TW" altLang="en-US" sz="1600" u="sng" dirty="0" smtClean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  <a:p>
                      <a:endParaRPr lang="zh-TW" alt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0" y="2808514"/>
            <a:ext cx="2246448" cy="1492983"/>
          </a:xfrm>
          <a:prstGeom prst="rect">
            <a:avLst/>
          </a:prstGeom>
        </p:spPr>
      </p:pic>
      <p:pic>
        <p:nvPicPr>
          <p:cNvPr id="6" name="圖片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4432748"/>
            <a:ext cx="1451308" cy="17073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44" y="4328767"/>
            <a:ext cx="1113456" cy="23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5990" y="535459"/>
            <a:ext cx="7939512" cy="5225493"/>
          </a:xfrm>
        </p:spPr>
        <p:txBody>
          <a:bodyPr/>
          <a:lstStyle/>
          <a:p>
            <a:pPr>
              <a:lnSpc>
                <a:spcPts val="4000"/>
              </a:lnSpc>
            </a:pPr>
            <a:endParaRPr lang="en-US" altLang="zh-TW" sz="3200" dirty="0" smtClean="0">
              <a:latin typeface="+mn-ea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sz="3200" dirty="0" smtClean="0">
                <a:latin typeface="+mn-ea"/>
              </a:rPr>
              <a:t>   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zh-TW" altLang="en-US" sz="3200" dirty="0" smtClean="0">
                <a:latin typeface="+mn-ea"/>
              </a:rPr>
              <a:t>人力現況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3200" dirty="0">
              <a:latin typeface="+mn-ea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latin typeface="+mn-ea"/>
              </a:rPr>
              <a:t>院本</a:t>
            </a:r>
            <a:r>
              <a:rPr lang="zh-TW" altLang="en-US" sz="3200" dirty="0">
                <a:latin typeface="+mn-ea"/>
              </a:rPr>
              <a:t>部辦公室現有秘書</a:t>
            </a:r>
            <a:r>
              <a:rPr lang="en-US" altLang="zh-TW" sz="3200" dirty="0">
                <a:latin typeface="+mn-ea"/>
              </a:rPr>
              <a:t>(</a:t>
            </a:r>
            <a:r>
              <a:rPr lang="zh-TW" altLang="en-US" sz="3200" dirty="0">
                <a:latin typeface="+mn-ea"/>
              </a:rPr>
              <a:t>含工級</a:t>
            </a:r>
            <a:r>
              <a:rPr lang="en-US" altLang="zh-TW" sz="3200" dirty="0">
                <a:latin typeface="+mn-ea"/>
              </a:rPr>
              <a:t>)</a:t>
            </a:r>
            <a:r>
              <a:rPr lang="zh-TW" altLang="en-US" sz="3200" dirty="0">
                <a:latin typeface="+mn-ea"/>
              </a:rPr>
              <a:t>人力</a:t>
            </a:r>
            <a:r>
              <a:rPr lang="en-US" altLang="zh-TW" sz="3200" dirty="0">
                <a:latin typeface="+mn-ea"/>
              </a:rPr>
              <a:t>10</a:t>
            </a:r>
            <a:r>
              <a:rPr lang="zh-TW" altLang="en-US" sz="3200" dirty="0">
                <a:latin typeface="+mn-ea"/>
              </a:rPr>
              <a:t>員，負責院本部庶務工作</a:t>
            </a:r>
            <a:r>
              <a:rPr lang="zh-TW" altLang="en-US" sz="3200" dirty="0" smtClean="0">
                <a:latin typeface="+mn-ea"/>
              </a:rPr>
              <a:t>。</a:t>
            </a:r>
            <a:endParaRPr lang="en-US" altLang="zh-TW" sz="3200" dirty="0" smtClean="0">
              <a:latin typeface="+mn-ea"/>
            </a:endParaRPr>
          </a:p>
          <a:p>
            <a:pPr>
              <a:lnSpc>
                <a:spcPts val="4000"/>
              </a:lnSpc>
            </a:pPr>
            <a:r>
              <a:rPr lang="en-US" altLang="zh-TW" sz="3200" dirty="0" smtClean="0">
                <a:latin typeface="+mn-ea"/>
              </a:rPr>
              <a:t>109.3.17</a:t>
            </a:r>
            <a:r>
              <a:rPr lang="zh-TW" altLang="en-US" sz="3200" dirty="0">
                <a:latin typeface="+mn-ea"/>
              </a:rPr>
              <a:t>起主秘室馮海倫</a:t>
            </a:r>
            <a:r>
              <a:rPr lang="zh-TW" altLang="en-US" sz="3200" dirty="0" smtClean="0">
                <a:latin typeface="+mn-ea"/>
              </a:rPr>
              <a:t>組員帶缺</a:t>
            </a:r>
            <a:r>
              <a:rPr lang="zh-TW" altLang="en-US" sz="3200" dirty="0">
                <a:latin typeface="+mn-ea"/>
              </a:rPr>
              <a:t>調整補給室</a:t>
            </a:r>
            <a:r>
              <a:rPr lang="zh-TW" altLang="en-US" sz="3200" dirty="0" smtClean="0">
                <a:latin typeface="+mn-ea"/>
              </a:rPr>
              <a:t>服務，</a:t>
            </a:r>
            <a:r>
              <a:rPr lang="zh-TW" altLang="en-US" sz="3200" dirty="0">
                <a:latin typeface="+mn-ea"/>
              </a:rPr>
              <a:t>現由秘書組邱</a:t>
            </a:r>
            <a:r>
              <a:rPr lang="zh-TW" altLang="en-US" sz="3200" dirty="0" smtClean="0">
                <a:latin typeface="+mn-ea"/>
              </a:rPr>
              <a:t>筱涵</a:t>
            </a:r>
            <a:r>
              <a:rPr lang="zh-TW" altLang="en-US" sz="3200" dirty="0">
                <a:latin typeface="+mn-ea"/>
              </a:rPr>
              <a:t>契約專員</a:t>
            </a:r>
            <a:r>
              <a:rPr lang="zh-TW" altLang="en-US" sz="3200" dirty="0" smtClean="0">
                <a:latin typeface="+mn-ea"/>
              </a:rPr>
              <a:t>支援；</a:t>
            </a:r>
            <a:r>
              <a:rPr lang="en-US" altLang="zh-TW" sz="3200" dirty="0" smtClean="0">
                <a:latin typeface="+mn-ea"/>
              </a:rPr>
              <a:t>110.1.25</a:t>
            </a:r>
            <a:r>
              <a:rPr lang="zh-TW" altLang="en-US" sz="3200" dirty="0" smtClean="0">
                <a:latin typeface="+mn-ea"/>
              </a:rPr>
              <a:t>起張國雄專員調院長室服務，秘書</a:t>
            </a:r>
            <a:r>
              <a:rPr lang="zh-TW" altLang="en-US" sz="3200" dirty="0">
                <a:latin typeface="+mn-ea"/>
              </a:rPr>
              <a:t>組現幕僚僅</a:t>
            </a:r>
            <a:r>
              <a:rPr lang="zh-TW" altLang="en-US" sz="3200" dirty="0" smtClean="0">
                <a:latin typeface="+mn-ea"/>
              </a:rPr>
              <a:t>契約醫務專員一位。</a:t>
            </a:r>
            <a:endParaRPr lang="en-US" altLang="zh-TW" sz="3200" dirty="0" smtClean="0">
              <a:latin typeface="+mn-ea"/>
            </a:endParaRPr>
          </a:p>
          <a:p>
            <a:pPr>
              <a:lnSpc>
                <a:spcPts val="4000"/>
              </a:lnSpc>
            </a:pP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en-US" altLang="zh-TW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978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03943"/>
              </p:ext>
            </p:extLst>
          </p:nvPr>
        </p:nvGraphicFramePr>
        <p:xfrm>
          <a:off x="222833" y="880658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864120"/>
                <a:gridCol w="864120"/>
                <a:gridCol w="586412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1100413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內科部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唐德成</a:t>
                      </a:r>
                      <a:endParaRPr lang="en-US" altLang="zh-TW" sz="16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主任</a:t>
                      </a:r>
                      <a:endParaRPr lang="en-US" altLang="zh-TW" sz="16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歐朔銘醫師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</a:rPr>
                        <a:t>主題：「</a:t>
                      </a: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</a:rPr>
                        <a:t>預判防心衰 洗腎安全再提升」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說明：</a:t>
                      </a:r>
                      <a:endParaRPr lang="zh-TW" alt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為減少洗腎患者心臟衰竭的風險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本院與賽仕電腦公司合作，成功「研發人工智慧預測系統」，</a:t>
                      </a:r>
                      <a:r>
                        <a:rPr lang="zh-TW" altLang="en-US" sz="2000" u="none" dirty="0" smtClean="0">
                          <a:solidFill>
                            <a:schemeClr val="tx1"/>
                          </a:solidFill>
                        </a:rPr>
                        <a:t>即時連續收集洗腎參數和生理數值，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進行「個人量身」人工智慧演算，</a:t>
                      </a:r>
                      <a:r>
                        <a:rPr lang="zh-TW" altLang="en-US" sz="2000" u="none" dirty="0" smtClean="0">
                          <a:solidFill>
                            <a:schemeClr val="tx1"/>
                          </a:solidFill>
                        </a:rPr>
                        <a:t>預判並警示心臟衰竭發生的機率，讓醫護人員預作處置，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即時給予洗腎時最理想的乾體重，準確度高達</a:t>
                      </a:r>
                      <a:r>
                        <a:rPr lang="en-US" altLang="zh-TW" sz="2000" u="sng" dirty="0" smtClean="0">
                          <a:solidFill>
                            <a:schemeClr val="tx1"/>
                          </a:solidFill>
                        </a:rPr>
                        <a:t>90%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，大幅提升洗腎安全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。   人工智慧預測系統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『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毫秒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』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級即時掌握並監測每位病患獨特的因子，達到人工智慧的預判，為邁向智慧醫療重要里程，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未來將運用人工智慧</a:t>
                      </a:r>
                      <a:r>
                        <a:rPr lang="en-US" altLang="zh-TW" sz="2000" u="sng" dirty="0" smtClean="0">
                          <a:solidFill>
                            <a:schemeClr val="tx1"/>
                          </a:solidFill>
                        </a:rPr>
                        <a:t>(AI)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結合影像辨識資料，</a:t>
                      </a:r>
                      <a:r>
                        <a:rPr lang="zh-TW" altLang="en-US" sz="2000" u="none" dirty="0" smtClean="0">
                          <a:solidFill>
                            <a:schemeClr val="tx1"/>
                          </a:solidFill>
                        </a:rPr>
                        <a:t>預判「肺積水」機率，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進一步掌控體液過多對洗腎病患帶來的呼吸急促、心衰竭及高血壓的風險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401216" y="2796973"/>
            <a:ext cx="2332653" cy="3482530"/>
            <a:chOff x="576263" y="2796972"/>
            <a:chExt cx="2008151" cy="349451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091" y="3979035"/>
              <a:ext cx="2006323" cy="1126216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3" y="2796972"/>
              <a:ext cx="1998885" cy="1122041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3" y="5165273"/>
              <a:ext cx="2006323" cy="1126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3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485864"/>
              </p:ext>
            </p:extLst>
          </p:nvPr>
        </p:nvGraphicFramePr>
        <p:xfrm>
          <a:off x="250825" y="908650"/>
          <a:ext cx="8827860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312"/>
                <a:gridCol w="886904"/>
                <a:gridCol w="886904"/>
                <a:gridCol w="601874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1100422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</a:rPr>
                        <a:t>神經醫學中心暨精神醫學部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王署君部主任</a:t>
                      </a:r>
                      <a:endParaRPr lang="en-US" altLang="zh-TW" sz="16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鄭宏志副主任蔡世仁部主任劉康渡主任</a:t>
                      </a:r>
                      <a:endParaRPr lang="en-US" altLang="zh-TW" sz="16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陳牧宏醫師</a:t>
                      </a:r>
                      <a:endParaRPr lang="en-US" altLang="zh-TW" sz="16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蔣漢琳醫師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</a:rPr>
                        <a:t>神經醫學中心暨精神醫學部聯合記者會通知</a:t>
                      </a:r>
                    </a:p>
                    <a:p>
                      <a:r>
                        <a:rPr lang="zh-TW" altLang="en-US" sz="2100" b="1" dirty="0" smtClean="0">
                          <a:solidFill>
                            <a:schemeClr val="tx1"/>
                          </a:solidFill>
                        </a:rPr>
                        <a:t>主題</a:t>
                      </a:r>
                      <a:r>
                        <a:rPr lang="en-US" altLang="zh-TW" sz="2100" b="1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zh-TW" altLang="en-US" sz="2100" b="1" dirty="0" smtClean="0">
                          <a:solidFill>
                            <a:schemeClr val="tx1"/>
                          </a:solidFill>
                        </a:rPr>
                        <a:t>「深層腦部電刺激手術</a:t>
                      </a:r>
                      <a:r>
                        <a:rPr lang="en-US" altLang="zh-TW" sz="21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zh-TW" altLang="en-US" sz="2100" b="1" dirty="0" smtClean="0">
                          <a:solidFill>
                            <a:schemeClr val="tx1"/>
                          </a:solidFill>
                        </a:rPr>
                        <a:t>有效治療妥瑞症」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</a:rPr>
                        <a:t>說明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        本院</a:t>
                      </a:r>
                      <a:r>
                        <a:rPr lang="zh-TW" altLang="en-US" sz="2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神經內、外科及精神科團隊合作，以深層腦部電刺激手術，成功治療妥瑞症患者，有效改善症狀，回復正常生活，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並出席記者會分享治療經驗，</a:t>
                      </a:r>
                      <a:r>
                        <a:rPr lang="zh-TW" altLang="en-US" sz="2000" u="none" dirty="0" smtClean="0">
                          <a:solidFill>
                            <a:schemeClr val="tx1"/>
                          </a:solidFill>
                        </a:rPr>
                        <a:t>當藥物及行為控制皆無效時，深層腦部電刺激手術是一種有效的治療方式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</a:rPr>
                        <a:t>，能杜絕病人自傷行為，</a:t>
                      </a:r>
                      <a:r>
                        <a:rPr lang="zh-TW" altLang="en-US" sz="2000" u="none" dirty="0" smtClean="0">
                          <a:solidFill>
                            <a:schemeClr val="tx1"/>
                          </a:solidFill>
                        </a:rPr>
                        <a:t>協助病人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提升生活品質及增加自尊心，重新融入家庭及社會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。</a:t>
                      </a:r>
                      <a:endParaRPr lang="zh-TW" altLang="en-US" sz="1600" u="sng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TW" alt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905368" y="4871293"/>
            <a:ext cx="7671895" cy="1272675"/>
            <a:chOff x="839873" y="5183355"/>
            <a:chExt cx="7671895" cy="1272675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873" y="5183355"/>
              <a:ext cx="2194929" cy="1272675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62"/>
            <a:stretch/>
          </p:blipFill>
          <p:spPr>
            <a:xfrm>
              <a:off x="6258472" y="5189887"/>
              <a:ext cx="2253296" cy="1001074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73"/>
            <a:stretch/>
          </p:blipFill>
          <p:spPr>
            <a:xfrm>
              <a:off x="3797257" y="5389292"/>
              <a:ext cx="2222922" cy="1066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9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209275"/>
              </p:ext>
            </p:extLst>
          </p:nvPr>
        </p:nvGraphicFramePr>
        <p:xfrm>
          <a:off x="250824" y="981072"/>
          <a:ext cx="8713785" cy="46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110-0318TVBS-【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下背痛困擾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若不積極治療  醫師警告會痛一輩子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!.mp4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1950114">
                <a:tc>
                  <a:txBody>
                    <a:bodyPr/>
                    <a:lstStyle/>
                    <a:p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  <a:hlinkClick r:id="rId3" action="ppaction://hlinkfile"/>
                      </a:endParaRPr>
                    </a:p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110-0324TVBS【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身體肺部最早開始變老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若輕忽罹癌風險高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...mp4</a:t>
                      </a:r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786350" y="2277301"/>
            <a:ext cx="5592540" cy="1533185"/>
            <a:chOff x="2627730" y="2165333"/>
            <a:chExt cx="5034685" cy="1533185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30" y="2169452"/>
              <a:ext cx="1139566" cy="1520107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510" y="2186169"/>
              <a:ext cx="1113045" cy="148473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185" y="2169452"/>
              <a:ext cx="1146282" cy="152906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6756" y="2165333"/>
              <a:ext cx="1135659" cy="1514895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2675591" y="4596331"/>
            <a:ext cx="3874498" cy="1533882"/>
            <a:chOff x="2451657" y="4633653"/>
            <a:chExt cx="3342653" cy="13820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657" y="4633653"/>
              <a:ext cx="998389" cy="1331786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600" y="4670228"/>
              <a:ext cx="1005079" cy="134071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222" y="4670974"/>
              <a:ext cx="1008088" cy="1344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454521"/>
              </p:ext>
            </p:extLst>
          </p:nvPr>
        </p:nvGraphicFramePr>
        <p:xfrm>
          <a:off x="250824" y="981072"/>
          <a:ext cx="8713785" cy="5131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86053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135435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110-0326TVBS【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輕忽頭痛、視力模糊等幾個症狀 小心腦瘤找上你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2135435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110-0331- 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膽囊痛起來 須進行切除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771515" y="2263425"/>
            <a:ext cx="5571677" cy="1369738"/>
            <a:chOff x="1771515" y="2263425"/>
            <a:chExt cx="4370103" cy="1369738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515" y="2282087"/>
              <a:ext cx="1008140" cy="1344794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379" y="2263425"/>
              <a:ext cx="1008141" cy="1344794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871" y="2272756"/>
              <a:ext cx="1008140" cy="1344794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767" y="2282086"/>
              <a:ext cx="1012851" cy="1351077"/>
            </a:xfrm>
            <a:prstGeom prst="rect">
              <a:avLst/>
            </a:prstGeom>
          </p:spPr>
        </p:pic>
      </p:grpSp>
      <p:grpSp>
        <p:nvGrpSpPr>
          <p:cNvPr id="8" name="群組 7"/>
          <p:cNvGrpSpPr/>
          <p:nvPr/>
        </p:nvGrpSpPr>
        <p:grpSpPr>
          <a:xfrm>
            <a:off x="2104592" y="4328624"/>
            <a:ext cx="5238599" cy="1746586"/>
            <a:chOff x="2509720" y="4277516"/>
            <a:chExt cx="4109036" cy="174658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720" y="4277516"/>
              <a:ext cx="1207598" cy="1610857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215" y="4277883"/>
              <a:ext cx="1030532" cy="1374663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407" y="4277516"/>
              <a:ext cx="1309349" cy="1746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1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4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174847"/>
              </p:ext>
            </p:extLst>
          </p:nvPr>
        </p:nvGraphicFramePr>
        <p:xfrm>
          <a:off x="250824" y="981072"/>
          <a:ext cx="8713785" cy="4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622365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214983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110-0414(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五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)TVBS【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】-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人體「髖關節」受損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走、站、坐 痛不欲生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!.mp4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1544412">
                <a:tc>
                  <a:txBody>
                    <a:bodyPr/>
                    <a:lstStyle/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049267" y="2707223"/>
            <a:ext cx="6153149" cy="1274929"/>
            <a:chOff x="2111948" y="2492869"/>
            <a:chExt cx="6153149" cy="107739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8" y="2492870"/>
              <a:ext cx="1919341" cy="107739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50" y="2492869"/>
              <a:ext cx="1919343" cy="1077391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754" y="2492869"/>
              <a:ext cx="1919343" cy="1077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9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435660"/>
              </p:ext>
            </p:extLst>
          </p:nvPr>
        </p:nvGraphicFramePr>
        <p:xfrm>
          <a:off x="395420" y="1053083"/>
          <a:ext cx="8281149" cy="496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50"/>
                <a:gridCol w="1080150"/>
                <a:gridCol w="612084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482604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1100322</a:t>
                      </a:r>
                      <a:endParaRPr lang="zh-TW" altLang="en-US" sz="18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家醫部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主題：北榮開打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COVID-19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疫苗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日上午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分開始施打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COVID-19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疫苗，由侯副院長率先接種，院長上午赴立院亦於下午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接種，希望藉此建立國人接種疫苗信心，早日達成群體免疫的目標。院長表示除了配合防疫政策，建立個人防護機制外，接種疫苗，達到群體免疫，是目前回復正常生活最有效的方式，希望他的接種，能鼓勵醫護人員及一般民眾安心接種。</a:t>
                      </a: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3" y="4782713"/>
            <a:ext cx="1949198" cy="10862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83" y="1935701"/>
            <a:ext cx="1916536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8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775859"/>
              </p:ext>
            </p:extLst>
          </p:nvPr>
        </p:nvGraphicFramePr>
        <p:xfrm>
          <a:off x="395420" y="1053083"/>
          <a:ext cx="8366025" cy="5077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221"/>
                <a:gridCol w="1091221"/>
                <a:gridCol w="6183583"/>
              </a:tblGrid>
              <a:tr h="5184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58664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1100323</a:t>
                      </a:r>
                      <a:endParaRPr lang="zh-TW" altLang="en-US" sz="18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+mn-ea"/>
                          <a:ea typeface="+mn-ea"/>
                        </a:rPr>
                        <a:t>外科部</a:t>
                      </a:r>
                      <a:endParaRPr lang="en-US" altLang="zh-TW" sz="18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北榮再伸援 越南母來台捐肝救子成功</a:t>
                      </a:r>
                      <a:r>
                        <a:rPr lang="en-US" altLang="zh-TW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lang="en-US" altLang="zh-TW" sz="24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主講人：外科部移植外科 劉君恕主任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肝臟移植團隊再度發揮人道救援精神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，於今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(110)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月，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協助越南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個月大因膽道閉鎖急需換肝的陳小弟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TW" sz="2400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BunBun</a:t>
                      </a:r>
                      <a:r>
                        <a:rPr lang="en-US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來台，由母親捐肝救子成功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。陳小弟的父母對於在疫情嚴竣下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仍願意伸出援手，及我國政府各單位特許入境，讓陳小弟重獲新生，表達由衷感激，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為我國肝臟移植史上及醫療新南向成功再添一頁佳績</a:t>
                      </a:r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</a:t>
                      </a:r>
                      <a:endParaRPr lang="zh-TW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85192" y="2132819"/>
            <a:ext cx="1866120" cy="3419483"/>
            <a:chOff x="683460" y="2132820"/>
            <a:chExt cx="1167028" cy="316844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0" y="2132820"/>
              <a:ext cx="1167028" cy="155674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0" y="3761568"/>
              <a:ext cx="1154248" cy="1539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626281"/>
              </p:ext>
            </p:extLst>
          </p:nvPr>
        </p:nvGraphicFramePr>
        <p:xfrm>
          <a:off x="395420" y="1053083"/>
          <a:ext cx="8281149" cy="5400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50"/>
                <a:gridCol w="1080150"/>
                <a:gridCol w="612084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+mn-ea"/>
                          <a:ea typeface="+mn-ea"/>
                        </a:rPr>
                        <a:t>1100330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 smtClean="0">
                          <a:latin typeface="+mn-ea"/>
                          <a:ea typeface="+mn-ea"/>
                        </a:rPr>
                        <a:t>兒童醫學部</a:t>
                      </a:r>
                      <a:endParaRPr lang="en-US" altLang="zh-TW" sz="14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主題：威明伯伯說故事 親子共讀歡慶兒童節</a:t>
                      </a:r>
                      <a:endParaRPr lang="zh-TW" alt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兒童醫學部</a:t>
                      </a:r>
                      <a:r>
                        <a:rPr lang="zh-TW" altLang="en-US" sz="2400" b="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為加強推廣親子共讀，提前歡慶兒童節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，特別邀請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陳副院長帶領兒科醫師，於兒科門診親子共讀區，化身說故事老師，與家長及孩子們一同閱讀「幸福好滋味」童書，</a:t>
                      </a:r>
                      <a:r>
                        <a:rPr lang="zh-TW" altLang="en-US" sz="24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讓孩子們了解除了品嚐美食，分享快樂更是幸福的好滋味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。現場並舉辦有獎徵答活動，除了贈送童書，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陳副院長更親自準備會發光的彈力球、手錶、米妮耳朵與玫瑰髮箍及巧克力等小禮物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與現場小朋友熱情互動，度過温馨難忘的兒童節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endParaRPr lang="zh-TW" altLang="en-US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95419" y="1916790"/>
            <a:ext cx="2025224" cy="3849528"/>
            <a:chOff x="395419" y="1916790"/>
            <a:chExt cx="2025224" cy="363088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20" y="1916790"/>
              <a:ext cx="2006323" cy="1126216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20" y="3156295"/>
              <a:ext cx="2025223" cy="113682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19" y="4421458"/>
              <a:ext cx="2006323" cy="1126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1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080836"/>
              </p:ext>
            </p:extLst>
          </p:nvPr>
        </p:nvGraphicFramePr>
        <p:xfrm>
          <a:off x="395420" y="1053083"/>
          <a:ext cx="8281149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50"/>
                <a:gridCol w="1080150"/>
                <a:gridCol w="612084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1100406</a:t>
                      </a:r>
                      <a:endParaRPr lang="zh-TW" altLang="en-US" sz="18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 smtClean="0">
                          <a:latin typeface="+mn-ea"/>
                          <a:ea typeface="+mn-ea"/>
                        </a:rPr>
                        <a:t>公共事務室</a:t>
                      </a:r>
                      <a:endParaRPr lang="en-US" altLang="zh-TW" sz="14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</a:t>
                      </a:r>
                      <a:r>
                        <a:rPr lang="zh-TW" altLang="zh-TW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創傷後壓力症候群</a:t>
                      </a:r>
                      <a:endParaRPr lang="en-US" altLang="zh-TW" sz="2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主講人：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精神醫學部周元華主任</a:t>
                      </a:r>
                      <a:endParaRPr lang="en-US" altLang="zh-TW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太魯閣號列車撞上邊坡滑落的工程車，造成出軌重大傷亡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，周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主任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提醒，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創傷後壓力症候群一定會發生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除了受傷的當事人外，也可能出現在傷亡者的親屬、救難人員身上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提醒若有難入眠、做惡夢，甚至白天不斷回想事發情景的症狀持續一週，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應盡快就醫，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不會自然好。一般來說，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事發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個月約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的人會出現創傷後壓力症候群急性期，一定要處理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，當自律神經被影響造成焦慮、憂鬱，過大的壓力會導致內分泌系統被破壞掉，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不能輕忽。</a:t>
                      </a:r>
                    </a:p>
                    <a:p>
                      <a:endParaRPr lang="zh-TW" alt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38941" y="2132819"/>
            <a:ext cx="1877688" cy="3015829"/>
            <a:chOff x="538941" y="2132820"/>
            <a:chExt cx="1877688" cy="267244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3" y="2132820"/>
              <a:ext cx="1835620" cy="1244862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41" y="3508080"/>
              <a:ext cx="1877688" cy="1297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0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4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057174"/>
              </p:ext>
            </p:extLst>
          </p:nvPr>
        </p:nvGraphicFramePr>
        <p:xfrm>
          <a:off x="395420" y="1053083"/>
          <a:ext cx="8450000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174"/>
                <a:gridCol w="1102174"/>
                <a:gridCol w="6245652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ea"/>
                          <a:ea typeface="+mn-ea"/>
                        </a:rPr>
                        <a:t>1100420</a:t>
                      </a:r>
                      <a:endParaRPr lang="zh-TW" altLang="en-US" sz="18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u="none" dirty="0" smtClean="0">
                          <a:latin typeface="+mn-ea"/>
                          <a:ea typeface="+mn-ea"/>
                        </a:rPr>
                        <a:t>醫企部</a:t>
                      </a:r>
                      <a:endParaRPr lang="en-US" altLang="zh-TW" sz="1800" b="1" u="none" dirty="0" smtClean="0">
                        <a:latin typeface="+mn-ea"/>
                        <a:ea typeface="+mn-ea"/>
                      </a:endParaRPr>
                    </a:p>
                    <a:p>
                      <a:pPr algn="ctr"/>
                      <a:endParaRPr lang="en-US" altLang="zh-TW" sz="1600" b="1" u="sng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 smtClean="0">
                          <a:effectLst/>
                        </a:rPr>
                        <a:t>主題</a:t>
                      </a:r>
                      <a:r>
                        <a:rPr lang="en-US" altLang="zh-TW" sz="2200" b="1" dirty="0" smtClean="0">
                          <a:effectLst/>
                        </a:rPr>
                        <a:t>:</a:t>
                      </a:r>
                      <a:r>
                        <a:rPr lang="zh-TW" altLang="en-US" sz="2200" b="1" u="sng" dirty="0" smtClean="0">
                          <a:effectLst/>
                        </a:rPr>
                        <a:t>北榮攜手研華科技</a:t>
                      </a:r>
                      <a:r>
                        <a:rPr lang="zh-TW" altLang="en-US" sz="2200" b="1" u="sng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altLang="en-US" sz="2200" b="1" u="sng" dirty="0" smtClean="0">
                          <a:effectLst/>
                        </a:rPr>
                        <a:t>提升榮家遠距醫療照護</a:t>
                      </a:r>
                      <a:r>
                        <a:rPr lang="zh-TW" altLang="en-US" sz="1800" u="sng" dirty="0" smtClean="0">
                          <a:effectLst/>
                        </a:rPr>
                        <a:t> </a:t>
                      </a:r>
                      <a:endParaRPr lang="en-US" altLang="zh-TW" sz="1800" u="sng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dirty="0" smtClean="0">
                          <a:effectLst/>
                        </a:rPr>
                        <a:t>       </a:t>
                      </a:r>
                      <a:r>
                        <a:rPr lang="zh-TW" altLang="en-US" sz="2400" u="sng" dirty="0" smtClean="0">
                          <a:effectLst/>
                        </a:rPr>
                        <a:t>自</a:t>
                      </a:r>
                      <a:r>
                        <a:rPr lang="en-US" altLang="zh-TW" sz="2400" u="sng" dirty="0" smtClean="0">
                          <a:effectLst/>
                        </a:rPr>
                        <a:t>4</a:t>
                      </a:r>
                      <a:r>
                        <a:rPr lang="zh-TW" altLang="en-US" sz="2400" u="sng" dirty="0" smtClean="0">
                          <a:effectLst/>
                        </a:rPr>
                        <a:t>月</a:t>
                      </a:r>
                      <a:r>
                        <a:rPr lang="en-US" altLang="zh-TW" sz="2400" u="sng" dirty="0" smtClean="0">
                          <a:effectLst/>
                        </a:rPr>
                        <a:t>1</a:t>
                      </a:r>
                      <a:r>
                        <a:rPr lang="zh-TW" altLang="en-US" sz="2400" u="sng" dirty="0" smtClean="0">
                          <a:effectLst/>
                        </a:rPr>
                        <a:t>日起，板橋榮家住民</a:t>
                      </a:r>
                      <a:r>
                        <a:rPr lang="zh-TW" altLang="en-US" sz="2400" dirty="0" smtClean="0">
                          <a:effectLst/>
                        </a:rPr>
                        <a:t>不需再舟車勞頓，</a:t>
                      </a:r>
                      <a:r>
                        <a:rPr lang="zh-TW" altLang="en-US" sz="2400" u="sng" dirty="0" smtClean="0">
                          <a:effectLst/>
                        </a:rPr>
                        <a:t>經由遠距會診，即可享有本院高品質的醫療服務</a:t>
                      </a:r>
                      <a:r>
                        <a:rPr lang="zh-TW" altLang="en-US" sz="2400" dirty="0" smtClean="0">
                          <a:effectLst/>
                        </a:rPr>
                        <a:t>，在</a:t>
                      </a:r>
                      <a:r>
                        <a:rPr lang="en-US" altLang="zh-TW" sz="2400" dirty="0" smtClean="0">
                          <a:effectLst/>
                        </a:rPr>
                        <a:t>COVID-19</a:t>
                      </a:r>
                      <a:r>
                        <a:rPr lang="zh-TW" altLang="en-US" sz="2400" dirty="0" smtClean="0">
                          <a:effectLst/>
                        </a:rPr>
                        <a:t>疫情未歇的情況下，</a:t>
                      </a:r>
                      <a:r>
                        <a:rPr lang="zh-TW" altLang="en-US" sz="2400" u="none" dirty="0" smtClean="0">
                          <a:effectLst/>
                        </a:rPr>
                        <a:t>遠距會診不僅可加強落實榮家住民「在地醫療」的目標，</a:t>
                      </a:r>
                      <a:r>
                        <a:rPr lang="zh-TW" altLang="en-US" sz="2400" u="sng" dirty="0" smtClean="0">
                          <a:effectLst/>
                        </a:rPr>
                        <a:t>免除長途跋涉的辛苦，更可以降低高齡長者感染新冠肺炎的風險，進一步提升輔導會醫療體系「金字塔計畫」三級整合照顧榮民的成效</a:t>
                      </a:r>
                      <a:r>
                        <a:rPr lang="zh-TW" altLang="en-US" sz="2400" dirty="0" smtClean="0">
                          <a:effectLst/>
                        </a:rPr>
                        <a:t>！</a:t>
                      </a:r>
                      <a:endParaRPr lang="en-US" altLang="zh-TW" sz="2400" dirty="0" smtClean="0">
                        <a:effectLst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22528" y="1948843"/>
            <a:ext cx="1978470" cy="3345330"/>
            <a:chOff x="522528" y="1948843"/>
            <a:chExt cx="1978470" cy="334533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28" y="1948843"/>
              <a:ext cx="1978470" cy="148318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35" y="3521403"/>
              <a:ext cx="1651518" cy="1772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5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8942" y="680093"/>
            <a:ext cx="8001000" cy="5628631"/>
          </a:xfrm>
        </p:spPr>
        <p:txBody>
          <a:bodyPr/>
          <a:lstStyle/>
          <a:p>
            <a:r>
              <a:rPr lang="en-US" altLang="zh-TW" sz="3200" dirty="0" smtClean="0">
                <a:latin typeface="+mn-ea"/>
              </a:rPr>
              <a:t>109</a:t>
            </a:r>
            <a:r>
              <a:rPr lang="zh-TW" altLang="en-US" sz="3200" dirty="0" smtClean="0">
                <a:latin typeface="+mn-ea"/>
              </a:rPr>
              <a:t>年各長官辦公室人力支援概況</a:t>
            </a:r>
            <a:endParaRPr lang="en-US" altLang="zh-TW" sz="3200" dirty="0" smtClean="0">
              <a:latin typeface="+mn-ea"/>
            </a:endParaRPr>
          </a:p>
          <a:p>
            <a:pPr marL="0" indent="0">
              <a:buNone/>
            </a:pPr>
            <a:r>
              <a:rPr lang="zh-TW" altLang="en-US" sz="2400" dirty="0">
                <a:latin typeface="+mn-ea"/>
                <a:sym typeface="Wingdings" panose="05000000000000000000" pitchFamily="2" charset="2"/>
              </a:rPr>
              <a:t> </a:t>
            </a:r>
            <a:r>
              <a:rPr lang="zh-TW" altLang="en-US" sz="2400" dirty="0" smtClean="0">
                <a:latin typeface="+mn-ea"/>
                <a:sym typeface="Wingdings" panose="05000000000000000000" pitchFamily="2" charset="2"/>
              </a:rPr>
              <a:t>  </a:t>
            </a:r>
            <a:r>
              <a:rPr lang="en-US" altLang="zh-TW" sz="2400" dirty="0" smtClean="0">
                <a:latin typeface="+mn-ea"/>
                <a:sym typeface="Wingdings" panose="05000000000000000000" pitchFamily="2" charset="2"/>
              </a:rPr>
              <a:t>(</a:t>
            </a:r>
            <a:r>
              <a:rPr lang="zh-TW" altLang="en-US" sz="2400" dirty="0" smtClean="0">
                <a:latin typeface="+mn-ea"/>
                <a:sym typeface="Wingdings" panose="05000000000000000000" pitchFamily="2" charset="2"/>
              </a:rPr>
              <a:t>約</a:t>
            </a:r>
            <a:r>
              <a:rPr lang="en-US" altLang="zh-TW" sz="2400" dirty="0" smtClean="0">
                <a:latin typeface="+mn-ea"/>
                <a:sym typeface="Wingdings" panose="05000000000000000000" pitchFamily="2" charset="2"/>
              </a:rPr>
              <a:t>222</a:t>
            </a:r>
            <a:r>
              <a:rPr lang="zh-TW" altLang="en-US" sz="2400" dirty="0">
                <a:latin typeface="+mn-ea"/>
                <a:sym typeface="Wingdings" panose="05000000000000000000" pitchFamily="2" charset="2"/>
              </a:rPr>
              <a:t>個</a:t>
            </a:r>
            <a:r>
              <a:rPr lang="zh-TW" altLang="en-US" sz="2400" dirty="0" smtClean="0">
                <a:latin typeface="+mn-ea"/>
                <a:sym typeface="Wingdings" panose="05000000000000000000" pitchFamily="2" charset="2"/>
              </a:rPr>
              <a:t>工作天</a:t>
            </a:r>
            <a:r>
              <a:rPr lang="en-US" altLang="zh-TW" sz="2400" dirty="0" smtClean="0">
                <a:latin typeface="+mn-ea"/>
                <a:sym typeface="Wingdings" panose="05000000000000000000" pitchFamily="2" charset="2"/>
              </a:rPr>
              <a:t>)</a:t>
            </a:r>
          </a:p>
          <a:p>
            <a:endParaRPr lang="en-US" altLang="zh-TW" sz="3200" dirty="0">
              <a:solidFill>
                <a:srgbClr val="000000"/>
              </a:solidFill>
              <a:latin typeface="+mn-ea"/>
              <a:sym typeface="Wingdings" panose="05000000000000000000" pitchFamily="2" charset="2"/>
            </a:endParaRPr>
          </a:p>
          <a:p>
            <a:endParaRPr lang="en-US" altLang="zh-TW" sz="3200" dirty="0" smtClean="0">
              <a:solidFill>
                <a:srgbClr val="000000"/>
              </a:solidFill>
              <a:latin typeface="+mn-ea"/>
              <a:sym typeface="Wingdings" panose="05000000000000000000" pitchFamily="2" charset="2"/>
            </a:endParaRPr>
          </a:p>
          <a:p>
            <a:endParaRPr lang="en-US" altLang="zh-TW" sz="3200" dirty="0">
              <a:solidFill>
                <a:srgbClr val="000000"/>
              </a:solidFill>
              <a:latin typeface="+mn-ea"/>
              <a:sym typeface="Wingdings" panose="05000000000000000000" pitchFamily="2" charset="2"/>
            </a:endParaRPr>
          </a:p>
          <a:p>
            <a:endParaRPr lang="en-US" altLang="zh-TW" sz="3200" dirty="0" smtClean="0">
              <a:solidFill>
                <a:srgbClr val="000000"/>
              </a:solidFill>
              <a:latin typeface="+mn-ea"/>
              <a:sym typeface="Wingdings" panose="05000000000000000000" pitchFamily="2" charset="2"/>
            </a:endParaRPr>
          </a:p>
          <a:p>
            <a:endParaRPr lang="en-US" altLang="zh-TW" sz="3200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buNone/>
            </a:pPr>
            <a:endParaRPr lang="en-US" altLang="zh-TW" sz="2800" dirty="0" smtClean="0">
              <a:latin typeface="+mn-ea"/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en-US" altLang="zh-TW" sz="2400" dirty="0" smtClean="0">
              <a:sym typeface="Wingdings" panose="05000000000000000000" pitchFamily="2" charset="2"/>
            </a:endParaRPr>
          </a:p>
          <a:p>
            <a:endParaRPr lang="en-US" altLang="zh-TW" sz="2400" dirty="0">
              <a:sym typeface="Wingdings" panose="05000000000000000000" pitchFamily="2" charset="2"/>
            </a:endParaRPr>
          </a:p>
          <a:p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706149"/>
              </p:ext>
            </p:extLst>
          </p:nvPr>
        </p:nvGraphicFramePr>
        <p:xfrm>
          <a:off x="1441622" y="1879875"/>
          <a:ext cx="5807676" cy="3861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838"/>
                <a:gridCol w="2903838"/>
              </a:tblGrid>
              <a:tr h="5420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李發耀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代理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院長室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小時</a:t>
                      </a:r>
                      <a:endParaRPr lang="zh-TW" alt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35459"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黃信彰副院長室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小時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43697"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高壽延副院長</a:t>
                      </a: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室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小時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60173"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陳適安副院長室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小時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18984"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陳威明副院長室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小時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93125">
                <a:tc>
                  <a:txBody>
                    <a:bodyPr/>
                    <a:lstStyle/>
                    <a:p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主任秘書室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1,676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小時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68410">
                <a:tc>
                  <a:txBody>
                    <a:bodyPr/>
                    <a:lstStyle/>
                    <a:p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合計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1,767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小時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1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450" y="69262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110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>
                <a:solidFill>
                  <a:srgbClr val="FF3300"/>
                </a:solidFill>
              </a:rPr>
              <a:t>4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r>
              <a:rPr lang="en-US" altLang="zh-TW" sz="2600" dirty="0" smtClean="0">
                <a:solidFill>
                  <a:srgbClr val="FF3300"/>
                </a:solidFill>
              </a:rPr>
              <a:t>(15</a:t>
            </a:r>
            <a:r>
              <a:rPr lang="zh-TW" altLang="en-US" sz="2600" dirty="0" smtClean="0">
                <a:solidFill>
                  <a:srgbClr val="FF3300"/>
                </a:solidFill>
              </a:rPr>
              <a:t>則</a:t>
            </a:r>
            <a:r>
              <a:rPr lang="en-US" altLang="zh-TW" sz="2600" dirty="0" smtClean="0">
                <a:solidFill>
                  <a:srgbClr val="FF3300"/>
                </a:solidFill>
              </a:rPr>
              <a:t>)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78703"/>
              </p:ext>
            </p:extLst>
          </p:nvPr>
        </p:nvGraphicFramePr>
        <p:xfrm>
          <a:off x="774441" y="1052670"/>
          <a:ext cx="7758109" cy="564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8874"/>
                <a:gridCol w="1136475"/>
                <a:gridCol w="1140040"/>
                <a:gridCol w="1884380"/>
                <a:gridCol w="1420237"/>
                <a:gridCol w="1028103"/>
              </a:tblGrid>
              <a:tr h="50930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日期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單位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受訪人員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主題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媒體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本院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接種醫護人員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AZ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疫苗施打第二日狀況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壹電視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華視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蔡婷育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移植外科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劉君恕主任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越南陳小弟與母來台成功肝移植案例說明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聯合報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蘋果日報等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陳明珠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黃仲丘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脊椎外科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胸腔腫瘤科  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高齡醫學中心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姚又誠醫師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羅永鴻醫師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曾崧華醫師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最早變老的部位是這裡！器官變老有時間表，醫師教這樣逆轉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減重及代謝手術中心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方文良醫師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北榮胃癌治療特色及手術介紹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聯合報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楊雅棠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感染科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林邑聰醫師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疫苗接種相關問題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50+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林莞欣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內視鏡中心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盧俊良主任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AI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輔助大腸鏡檢查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聯合報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蘋果日報等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陳明珠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黃仲丘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心臟內科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羅力瑋醫師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預防在家猝死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50+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林芳如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2021/3/26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神經內科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神經外科 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鼻頭頸科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放射腫瘤科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顏玉樹醫師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王緯歆醫師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黃毓雯 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蕭正英醫師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超音波照射打開血腦障壁，有望增加用藥延長生命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2021/4/6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品質管理中心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周元華主任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創傷壓力症候群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央廣等多家媒體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劉品希等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2021/4/7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品質管理中心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周元華主任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創傷壓力症候群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大愛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陏昱蟬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3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450" y="69262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110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>
                <a:solidFill>
                  <a:srgbClr val="FF3300"/>
                </a:solidFill>
              </a:rPr>
              <a:t>4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982389"/>
              </p:ext>
            </p:extLst>
          </p:nvPr>
        </p:nvGraphicFramePr>
        <p:xfrm>
          <a:off x="727787" y="1052670"/>
          <a:ext cx="7804762" cy="55622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0344"/>
                <a:gridCol w="1299061"/>
                <a:gridCol w="1123916"/>
                <a:gridCol w="1857729"/>
                <a:gridCol w="1400150"/>
                <a:gridCol w="1013562"/>
              </a:tblGrid>
              <a:tr h="50930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日期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單位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受訪人員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主題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媒體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</a:tr>
              <a:tr h="5708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2021/4/8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身障重健中心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王宗揚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「選鞋掌握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7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原則 走路足安心」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正聲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四神湯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易晉羽</a:t>
                      </a:r>
                    </a:p>
                  </a:txBody>
                  <a:tcPr marL="9525" marR="9525" marT="9525" marB="0" anchor="ctr"/>
                </a:tc>
              </a:tr>
              <a:tr h="6480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2021/4/9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骨科部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周伯鑫醫師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林希賢醫師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蔡尚聞醫師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站、坐、走路都痛！人體最大關節受損時，只靠止痛藥，小心更</a:t>
                      </a:r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嚴重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2021/4/14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腫瘤醫學部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賴峻毅醫師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癌症化療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常春月刊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張玉櫻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2021/4/22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家醫部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張曉婷主任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疫苗接種宣導影片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疾管署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2021/4/28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護理部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廖麗鳳協調師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器捐協調師工作分享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寶島有意思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賴靜嫻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r" fontAlgn="ctr"/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4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r>
              <a:rPr lang="en-US" altLang="zh-TW" dirty="0" smtClean="0"/>
              <a:t>(35</a:t>
            </a:r>
            <a:r>
              <a:rPr lang="zh-TW" altLang="en-US" dirty="0" smtClean="0"/>
              <a:t>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" y="979488"/>
          <a:ext cx="9144000" cy="5224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/>
                <a:gridCol w="6480899"/>
                <a:gridCol w="118753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32309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20210317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北榮優質手術 獲國際學術期刊肯定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20210318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北榮老人免費健檢</a:t>
                      </a:r>
                      <a:r>
                        <a:rPr lang="en-US" altLang="zh-TW" sz="1800" dirty="0" smtClean="0"/>
                        <a:t>200</a:t>
                      </a:r>
                      <a:r>
                        <a:rPr lang="zh-TW" altLang="en-US" sz="1800" dirty="0" smtClean="0"/>
                        <a:t>名開放現場登記 滿</a:t>
                      </a:r>
                      <a:r>
                        <a:rPr lang="en-US" altLang="zh-TW" sz="1800" dirty="0" smtClean="0"/>
                        <a:t>65</a:t>
                      </a:r>
                      <a:r>
                        <a:rPr lang="zh-TW" altLang="en-US" sz="1800" dirty="0" smtClean="0"/>
                        <a:t>歲長者快報名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20210319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頭皮微癢紅疹 竟是皮膚癌前病變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AZ</a:t>
                      </a:r>
                      <a:r>
                        <a:rPr lang="zh-TW" altLang="en-US" sz="1800" dirty="0" smtClean="0"/>
                        <a:t>疫苗明天開打 多家醫院院長帶頭接種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20210322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搶全台第一針 醫院接種紛提前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20210323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不用怕停不到位了 北榮新建三號停車場啟用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20210323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施打第</a:t>
                      </a:r>
                      <a:r>
                        <a:rPr lang="en-US" altLang="zh-TW" sz="1800" dirty="0" smtClean="0"/>
                        <a:t>2</a:t>
                      </a:r>
                      <a:r>
                        <a:rPr lang="zh-TW" altLang="en-US" sz="1800" dirty="0" smtClean="0"/>
                        <a:t>天 台北榮總醫護排隊注射 護理師：看好</a:t>
                      </a:r>
                      <a:r>
                        <a:rPr lang="en-US" altLang="zh-TW" sz="1800" dirty="0" smtClean="0"/>
                        <a:t>AZ</a:t>
                      </a:r>
                      <a:r>
                        <a:rPr lang="zh-TW" altLang="en-US" sz="1800" dirty="0" smtClean="0"/>
                        <a:t>疫苗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20210323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首波</a:t>
                      </a:r>
                      <a:r>
                        <a:rPr lang="en-US" altLang="zh-TW" sz="1800" dirty="0" smtClean="0"/>
                        <a:t>AZ</a:t>
                      </a:r>
                      <a:r>
                        <a:rPr lang="zh-TW" altLang="en-US" sz="1800" dirty="0" smtClean="0"/>
                        <a:t>疫苗開打 國軍醫院醫護接種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20210324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施打</a:t>
                      </a:r>
                      <a:r>
                        <a:rPr lang="en-US" altLang="zh-TW" sz="1800" dirty="0" smtClean="0"/>
                        <a:t>AZ </a:t>
                      </a:r>
                      <a:r>
                        <a:rPr lang="zh-TW" altLang="en-US" sz="1800" dirty="0" smtClean="0"/>
                        <a:t>陳時中自爆輕微發燒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20210325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偏頭痛受不了 為何吃止痛藥沒用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57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" y="979488"/>
          <a:ext cx="9144000" cy="5224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/>
                <a:gridCol w="6480899"/>
                <a:gridCol w="118753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32309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20210326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</a:t>
                      </a:r>
                      <a:r>
                        <a:rPr lang="en-US" altLang="zh-TW" sz="1800" dirty="0" smtClean="0"/>
                        <a:t>AI</a:t>
                      </a:r>
                      <a:r>
                        <a:rPr lang="zh-TW" altLang="en-US" sz="1800" dirty="0" smtClean="0"/>
                        <a:t>人工智慧輔助診斷 多重大腸病灶一次揪出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吃素可降低胃癌發生率 但要避開醃漬、加工食品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胃癌治療特色醫療院所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20210329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北榮免費老人健檢還有名額 即日起至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月</a:t>
                      </a:r>
                      <a:r>
                        <a:rPr lang="en-US" altLang="zh-TW" sz="1800" dirty="0" smtClean="0"/>
                        <a:t>9</a:t>
                      </a:r>
                      <a:r>
                        <a:rPr lang="zh-TW" altLang="en-US" sz="1800" dirty="0" smtClean="0"/>
                        <a:t>日前開放預約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戰勝五十肩 勤做居家復健是不二法門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20210331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怕撲空 清明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天連假 各大醫院看診一覽在這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20210331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臺北榮總陳威明說故事 親子共讀助腦力開發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20210406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Deaths from strokes rising</a:t>
                      </a:r>
                      <a:r>
                        <a:rPr lang="zh-TW" altLang="en-US" sz="1800" dirty="0" smtClean="0"/>
                        <a:t>：</a:t>
                      </a:r>
                      <a:r>
                        <a:rPr lang="en-US" altLang="zh-TW" sz="1800" dirty="0" smtClean="0"/>
                        <a:t>MOHW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20210407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3</a:t>
                      </a:r>
                      <a:r>
                        <a:rPr lang="zh-TW" altLang="en-US" sz="1800" dirty="0" smtClean="0"/>
                        <a:t>類人 </a:t>
                      </a:r>
                      <a:r>
                        <a:rPr lang="en-US" altLang="zh-TW" sz="1800" dirty="0" smtClean="0"/>
                        <a:t>PTSD</a:t>
                      </a:r>
                      <a:r>
                        <a:rPr lang="zh-TW" altLang="en-US" sz="1800" dirty="0" smtClean="0"/>
                        <a:t>高危險族群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20210407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降低動脈硬化 基因治療防猝死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5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" y="979488"/>
          <a:ext cx="9144000" cy="548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/>
                <a:gridCol w="6480899"/>
                <a:gridCol w="118753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32309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20210409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果凍般腫瘤四竄 </a:t>
                      </a:r>
                      <a:r>
                        <a:rPr lang="en-US" altLang="zh-TW" sz="1800" dirty="0" smtClean="0"/>
                        <a:t>22</a:t>
                      </a:r>
                      <a:r>
                        <a:rPr lang="zh-TW" altLang="en-US" sz="1800" dirty="0" smtClean="0"/>
                        <a:t>歲女急性中風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20210410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導管置換主動脈瓣膜 健保有條件全額給付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台灣每天</a:t>
                      </a:r>
                      <a:r>
                        <a:rPr lang="en-US" altLang="zh-TW" sz="1800" dirty="0" smtClean="0"/>
                        <a:t>6</a:t>
                      </a:r>
                      <a:r>
                        <a:rPr lang="zh-TW" altLang="en-US" sz="1800" dirty="0" smtClean="0"/>
                        <a:t>人死於乳癌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Taiwan, US researchers find way to slow fat buildup in blood </a:t>
                      </a:r>
                      <a:r>
                        <a:rPr lang="en-US" altLang="zh-TW" sz="1800" dirty="0" err="1" smtClean="0"/>
                        <a:t>ve</a:t>
                      </a:r>
                      <a:r>
                        <a:rPr lang="en-US" altLang="zh-TW" sz="1800" dirty="0" smtClean="0"/>
                        <a:t>...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科學認證 瓜子臉最具吸引力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人體「這部位關節」受損走、站、坐 痛不欲生醫師警告這件事</a:t>
                      </a:r>
                      <a:r>
                        <a:rPr lang="en-US" altLang="zh-TW" sz="1800" dirty="0" smtClean="0"/>
                        <a:t>(</a:t>
                      </a:r>
                      <a:r>
                        <a:rPr lang="zh-TW" altLang="en-US" sz="1800" dirty="0" smtClean="0"/>
                        <a:t>髖關節</a:t>
                      </a:r>
                      <a:r>
                        <a:rPr lang="en-US" altLang="zh-TW" sz="1800" dirty="0" smtClean="0"/>
                        <a:t>)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北榮醫療研究大突破 獲國際醫學期刊肯定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20210414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慶祝兒童節 北榮陪讀童書 士官班校友送禮物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</a:t>
                      </a:r>
                      <a:r>
                        <a:rPr lang="en-US" altLang="zh-TW" sz="1800" dirty="0" smtClean="0"/>
                        <a:t>AI</a:t>
                      </a:r>
                      <a:r>
                        <a:rPr lang="zh-TW" altLang="en-US" sz="1800" dirty="0" smtClean="0"/>
                        <a:t>預判 可降洗腎死亡風險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心悸、胸口痛，可能是心肌梗塞前兆 避免洗澡、睡眠猝死的保命好習慣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88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110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" y="979488"/>
          <a:ext cx="9144000" cy="539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570"/>
                <a:gridCol w="6480899"/>
                <a:gridCol w="118753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32309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20210415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醫院管理心法 許惠恒公開</a:t>
                      </a:r>
                      <a:r>
                        <a:rPr lang="en-US" altLang="zh-TW" sz="1800" dirty="0" smtClean="0"/>
                        <a:t>6</a:t>
                      </a:r>
                      <a:r>
                        <a:rPr lang="zh-TW" altLang="en-US" sz="1800" dirty="0" smtClean="0"/>
                        <a:t>張處方箋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AI</a:t>
                      </a:r>
                      <a:r>
                        <a:rPr lang="zh-TW" altLang="en-US" sz="1800" dirty="0" smtClean="0"/>
                        <a:t>預判防心衰洗腎更安全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20210419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北榮攜手</a:t>
                      </a:r>
                      <a:r>
                        <a:rPr lang="en-US" altLang="zh-TW" sz="1800" dirty="0" smtClean="0"/>
                        <a:t>SAS </a:t>
                      </a:r>
                      <a:r>
                        <a:rPr lang="zh-TW" altLang="en-US" sz="1800" dirty="0" smtClean="0"/>
                        <a:t>精準計算最佳乾體重 </a:t>
                      </a:r>
                      <a:r>
                        <a:rPr lang="en-US" altLang="zh-TW" sz="1800" dirty="0" smtClean="0"/>
                        <a:t>AI</a:t>
                      </a:r>
                      <a:r>
                        <a:rPr lang="zh-TW" altLang="en-US" sz="1800" dirty="0" smtClean="0"/>
                        <a:t>預判 減少洗腎心衰竭風險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20210420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腸躁症腹瀉、便秘 低腹敏飲食可改善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20210421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北榮推遠距會診 榮家長者免奔波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7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10" y="332570"/>
            <a:ext cx="3792011" cy="21005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895" y="807456"/>
            <a:ext cx="3657070" cy="21024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495" y="2564880"/>
            <a:ext cx="3006351" cy="19358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56" y="2414803"/>
            <a:ext cx="2434539" cy="27011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71" y="2564880"/>
            <a:ext cx="3297897" cy="9319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145" y="3573295"/>
            <a:ext cx="2267176" cy="26368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2835" y="4026122"/>
            <a:ext cx="3061348" cy="22014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410" y="4828565"/>
            <a:ext cx="2497043" cy="138162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6366" y="70590"/>
            <a:ext cx="2325534" cy="249287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5544" y="4320884"/>
            <a:ext cx="2504139" cy="18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57</a:t>
            </a:fld>
            <a:endParaRPr kumimoji="0" lang="en-US" altLang="zh-TW" sz="1200" b="0" dirty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60794" y="322686"/>
            <a:ext cx="44646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66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66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60794" y="4661103"/>
            <a:ext cx="45366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66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07" y="1430682"/>
            <a:ext cx="2562793" cy="34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6263" y="321277"/>
            <a:ext cx="8007564" cy="5807674"/>
          </a:xfrm>
        </p:spPr>
        <p:txBody>
          <a:bodyPr/>
          <a:lstStyle/>
          <a:p>
            <a:pPr algn="just"/>
            <a:endParaRPr lang="en-US" altLang="zh-TW" sz="3200" dirty="0" smtClean="0">
              <a:latin typeface="+mn-ea"/>
            </a:endParaRPr>
          </a:p>
          <a:p>
            <a:pPr algn="just"/>
            <a:r>
              <a:rPr lang="zh-TW" altLang="en-US" sz="2800" dirty="0">
                <a:solidFill>
                  <a:srgbClr val="000000"/>
                </a:solidFill>
                <a:latin typeface="標楷體"/>
              </a:rPr>
              <a:t>國會組組長原由護理部黃淑珍護理長代理至</a:t>
            </a:r>
            <a:r>
              <a:rPr lang="en-US" altLang="zh-TW" sz="2800" dirty="0">
                <a:solidFill>
                  <a:srgbClr val="000000"/>
                </a:solidFill>
                <a:latin typeface="標楷體"/>
              </a:rPr>
              <a:t>110</a:t>
            </a:r>
            <a:r>
              <a:rPr lang="zh-TW" altLang="en-US" sz="2800" dirty="0">
                <a:solidFill>
                  <a:srgbClr val="000000"/>
                </a:solidFill>
                <a:latin typeface="標楷體"/>
              </a:rPr>
              <a:t>年</a:t>
            </a:r>
            <a:r>
              <a:rPr lang="en-US" altLang="zh-TW" sz="2800" dirty="0">
                <a:solidFill>
                  <a:srgbClr val="000000"/>
                </a:solidFill>
                <a:latin typeface="標楷體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/>
              </a:rPr>
              <a:t>月</a:t>
            </a:r>
            <a:r>
              <a:rPr lang="en-US" altLang="zh-TW" sz="2800" dirty="0">
                <a:solidFill>
                  <a:srgbClr val="000000"/>
                </a:solidFill>
                <a:latin typeface="標楷體"/>
              </a:rPr>
              <a:t>16</a:t>
            </a:r>
            <a:r>
              <a:rPr lang="zh-TW" altLang="en-US" sz="2800" dirty="0">
                <a:solidFill>
                  <a:srgbClr val="000000"/>
                </a:solidFill>
                <a:latin typeface="標楷體"/>
              </a:rPr>
              <a:t>日屆退，人事室簽奉</a:t>
            </a:r>
            <a:r>
              <a:rPr lang="zh-TW" altLang="en-US" sz="280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/>
              </a:rPr>
              <a:t>在職缺未補實前，暫由呂翠萍副護理長支援代理</a:t>
            </a:r>
            <a:endParaRPr lang="en-US" altLang="zh-TW" sz="3200" dirty="0" smtClean="0">
              <a:latin typeface="+mn-ea"/>
            </a:endParaRPr>
          </a:p>
          <a:p>
            <a:pPr algn="just"/>
            <a:r>
              <a:rPr lang="zh-TW" altLang="en-US" sz="3200" dirty="0" smtClean="0">
                <a:latin typeface="+mn-ea"/>
              </a:rPr>
              <a:t>秘書組組長目前兼任院本部公文初審核稿業務，且</a:t>
            </a:r>
            <a:r>
              <a:rPr lang="zh-TW" altLang="zh-TW" sz="3200" dirty="0" smtClean="0">
                <a:latin typeface="+mn-ea"/>
              </a:rPr>
              <a:t>需教導</a:t>
            </a:r>
            <a:r>
              <a:rPr lang="zh-TW" altLang="en-US" sz="3200" dirty="0" smtClean="0">
                <a:latin typeface="+mn-ea"/>
              </a:rPr>
              <a:t>一般</a:t>
            </a:r>
            <a:r>
              <a:rPr lang="zh-TW" altLang="zh-TW" sz="3200" dirty="0" smtClean="0">
                <a:latin typeface="+mn-ea"/>
              </a:rPr>
              <a:t>案</a:t>
            </a:r>
            <a:r>
              <a:rPr lang="zh-TW" altLang="en-US" sz="3200" dirty="0" smtClean="0">
                <a:latin typeface="+mn-ea"/>
              </a:rPr>
              <a:t>件及重大專案</a:t>
            </a:r>
            <a:r>
              <a:rPr lang="zh-TW" altLang="zh-TW" sz="3200" dirty="0" smtClean="0">
                <a:latin typeface="+mn-ea"/>
              </a:rPr>
              <a:t>承辦</a:t>
            </a:r>
            <a:r>
              <a:rPr lang="zh-TW" altLang="zh-TW" sz="3200" dirty="0">
                <a:latin typeface="+mn-ea"/>
              </a:rPr>
              <a:t>人</a:t>
            </a:r>
            <a:r>
              <a:rPr lang="zh-TW" altLang="zh-TW" sz="3200" dirty="0" smtClean="0">
                <a:latin typeface="+mn-ea"/>
              </a:rPr>
              <a:t>公文</a:t>
            </a:r>
            <a:r>
              <a:rPr lang="zh-TW" altLang="en-US" sz="3200" dirty="0" smtClean="0">
                <a:latin typeface="+mn-ea"/>
              </a:rPr>
              <a:t>繕</a:t>
            </a:r>
            <a:r>
              <a:rPr lang="zh-TW" altLang="zh-TW" sz="3200" dirty="0" smtClean="0">
                <a:latin typeface="+mn-ea"/>
              </a:rPr>
              <a:t>寫</a:t>
            </a:r>
            <a:r>
              <a:rPr lang="zh-TW" altLang="zh-TW" sz="3200" dirty="0">
                <a:latin typeface="+mn-ea"/>
              </a:rPr>
              <a:t>、審視全院各類公文完整性與</a:t>
            </a:r>
            <a:r>
              <a:rPr lang="zh-TW" altLang="zh-TW" sz="3200" dirty="0" smtClean="0">
                <a:latin typeface="+mn-ea"/>
              </a:rPr>
              <a:t>正確性</a:t>
            </a:r>
            <a:r>
              <a:rPr lang="zh-TW" altLang="en-US" sz="3200" dirty="0" smtClean="0">
                <a:latin typeface="+mn-ea"/>
              </a:rPr>
              <a:t>。</a:t>
            </a:r>
            <a:endParaRPr lang="en-US" altLang="zh-TW" sz="3200" dirty="0" smtClean="0">
              <a:latin typeface="+mn-ea"/>
            </a:endParaRPr>
          </a:p>
          <a:p>
            <a:pPr algn="just"/>
            <a:r>
              <a:rPr lang="zh-TW" altLang="en-US" sz="3200" dirty="0" smtClean="0">
                <a:latin typeface="+mn-ea"/>
              </a:rPr>
              <a:t>人力缺員部分簽請先補核稿專員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，再檢討調整工作，以應實需</a:t>
            </a:r>
            <a:r>
              <a:rPr lang="zh-TW" altLang="en-US" sz="3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3200" dirty="0" smtClean="0"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06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5" name="圓形圖 4"/>
          <p:cNvSpPr/>
          <p:nvPr/>
        </p:nvSpPr>
        <p:spPr>
          <a:xfrm>
            <a:off x="430266" y="1432588"/>
            <a:ext cx="4793448" cy="4793448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圓形圖 9"/>
          <p:cNvSpPr/>
          <p:nvPr/>
        </p:nvSpPr>
        <p:spPr>
          <a:xfrm>
            <a:off x="1248316" y="2870625"/>
            <a:ext cx="3115738" cy="3115738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6360023"/>
              <a:satOff val="40964"/>
              <a:lumOff val="-2372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圓形圖 11"/>
          <p:cNvSpPr/>
          <p:nvPr/>
        </p:nvSpPr>
        <p:spPr>
          <a:xfrm>
            <a:off x="2087169" y="4308658"/>
            <a:ext cx="1438032" cy="1438032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66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12720046"/>
              <a:satOff val="81927"/>
              <a:lumOff val="-4745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群組 1"/>
          <p:cNvGrpSpPr/>
          <p:nvPr/>
        </p:nvGrpSpPr>
        <p:grpSpPr>
          <a:xfrm>
            <a:off x="2710433" y="1125598"/>
            <a:ext cx="5886223" cy="5114781"/>
            <a:chOff x="2710433" y="1125598"/>
            <a:chExt cx="5886223" cy="5114781"/>
          </a:xfrm>
        </p:grpSpPr>
        <p:sp>
          <p:nvSpPr>
            <p:cNvPr id="9" name="手繪多邊形 8"/>
            <p:cNvSpPr/>
            <p:nvPr/>
          </p:nvSpPr>
          <p:spPr>
            <a:xfrm>
              <a:off x="2739973" y="1125598"/>
              <a:ext cx="5842705" cy="1839201"/>
            </a:xfrm>
            <a:custGeom>
              <a:avLst/>
              <a:gdLst>
                <a:gd name="connsiteX0" fmla="*/ 0 w 5592355"/>
                <a:gd name="connsiteY0" fmla="*/ 0 h 4793448"/>
                <a:gd name="connsiteX1" fmla="*/ 5592355 w 5592355"/>
                <a:gd name="connsiteY1" fmla="*/ 0 h 4793448"/>
                <a:gd name="connsiteX2" fmla="*/ 5592355 w 5592355"/>
                <a:gd name="connsiteY2" fmla="*/ 4793448 h 4793448"/>
                <a:gd name="connsiteX3" fmla="*/ 0 w 5592355"/>
                <a:gd name="connsiteY3" fmla="*/ 4793448 h 4793448"/>
                <a:gd name="connsiteX4" fmla="*/ 0 w 5592355"/>
                <a:gd name="connsiteY4" fmla="*/ 0 h 479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355" h="4793448">
                  <a:moveTo>
                    <a:pt x="0" y="0"/>
                  </a:moveTo>
                  <a:lnTo>
                    <a:pt x="5592355" y="0"/>
                  </a:lnTo>
                  <a:lnTo>
                    <a:pt x="5592355" y="4793448"/>
                  </a:lnTo>
                  <a:lnTo>
                    <a:pt x="0" y="4793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  <a:scene3d>
              <a:camera prst="orthographicFront"/>
              <a:lightRig rig="flat" dir="t"/>
            </a:scene3d>
            <a:sp3d extrusionH="12700" prstMaterial="plastic">
              <a:bevelT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2918098" bIns="3477331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kern="1200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公共關係組                             </a:t>
              </a:r>
              <a:endParaRPr lang="zh-TW" altLang="en-US" sz="3200" b="1" kern="1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2710433" y="2950290"/>
              <a:ext cx="5886223" cy="2101357"/>
            </a:xfrm>
            <a:custGeom>
              <a:avLst/>
              <a:gdLst>
                <a:gd name="connsiteX0" fmla="*/ 0 w 5602869"/>
                <a:gd name="connsiteY0" fmla="*/ 0 h 1644268"/>
                <a:gd name="connsiteX1" fmla="*/ 5602869 w 5602869"/>
                <a:gd name="connsiteY1" fmla="*/ 0 h 1644268"/>
                <a:gd name="connsiteX2" fmla="*/ 5602869 w 5602869"/>
                <a:gd name="connsiteY2" fmla="*/ 1644268 h 1644268"/>
                <a:gd name="connsiteX3" fmla="*/ 0 w 5602869"/>
                <a:gd name="connsiteY3" fmla="*/ 1644268 h 1644268"/>
                <a:gd name="connsiteX4" fmla="*/ 0 w 5602869"/>
                <a:gd name="connsiteY4" fmla="*/ 0 h 164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869" h="1644268">
                  <a:moveTo>
                    <a:pt x="0" y="0"/>
                  </a:moveTo>
                  <a:lnTo>
                    <a:pt x="5602869" y="0"/>
                  </a:lnTo>
                  <a:lnTo>
                    <a:pt x="5602869" y="1644268"/>
                  </a:lnTo>
                  <a:lnTo>
                    <a:pt x="0" y="1644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89804"/>
              </a:srgbClr>
            </a:solidFill>
            <a:ln>
              <a:noFill/>
            </a:ln>
            <a:scene3d>
              <a:camera prst="orthographicFront"/>
              <a:lightRig rig="flat" dir="t"/>
            </a:scene3d>
            <a:sp3d extrusionH="12700" prstMaterial="plastic"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2923355" bIns="1007295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3200" b="1" kern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kern="1200" dirty="0" smtClean="0">
                  <a:solidFill>
                    <a:srgbClr val="0000FF"/>
                  </a:solidFill>
                  <a:latin typeface="+mj-ea"/>
                  <a:ea typeface="+mj-ea"/>
                </a:rPr>
                <a:t>秘  書  組</a:t>
              </a:r>
              <a:endParaRPr lang="zh-TW" altLang="en-US" sz="3200" b="1" kern="1200" dirty="0">
                <a:solidFill>
                  <a:srgbClr val="0000FF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2721969" y="4795934"/>
              <a:ext cx="5855727" cy="1444445"/>
            </a:xfrm>
            <a:custGeom>
              <a:avLst/>
              <a:gdLst>
                <a:gd name="connsiteX0" fmla="*/ 0 w 5592355"/>
                <a:gd name="connsiteY0" fmla="*/ 0 h 1438032"/>
                <a:gd name="connsiteX1" fmla="*/ 5592355 w 5592355"/>
                <a:gd name="connsiteY1" fmla="*/ 0 h 1438032"/>
                <a:gd name="connsiteX2" fmla="*/ 5592355 w 5592355"/>
                <a:gd name="connsiteY2" fmla="*/ 1438032 h 1438032"/>
                <a:gd name="connsiteX3" fmla="*/ 0 w 5592355"/>
                <a:gd name="connsiteY3" fmla="*/ 1438032 h 1438032"/>
                <a:gd name="connsiteX4" fmla="*/ 0 w 5592355"/>
                <a:gd name="connsiteY4" fmla="*/ 0 h 143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355" h="1438032">
                  <a:moveTo>
                    <a:pt x="0" y="0"/>
                  </a:moveTo>
                  <a:lnTo>
                    <a:pt x="5592355" y="0"/>
                  </a:lnTo>
                  <a:lnTo>
                    <a:pt x="5592355" y="1438032"/>
                  </a:lnTo>
                  <a:lnTo>
                    <a:pt x="0" y="143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orthographicFront"/>
              <a:lightRig rig="flat" dir="t"/>
            </a:scene3d>
            <a:sp3d extrusionH="12700" prstMaterial="plastic">
              <a:bevelT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2918098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kern="1200" dirty="0" smtClean="0">
                  <a:solidFill>
                    <a:srgbClr val="0000FF"/>
                  </a:solidFill>
                  <a:latin typeface="+mj-ea"/>
                  <a:ea typeface="+mj-ea"/>
                </a:rPr>
                <a:t>國會聯絡組</a:t>
              </a:r>
              <a:endParaRPr lang="zh-TW" altLang="en-US" sz="3200" b="1" kern="1200" dirty="0">
                <a:solidFill>
                  <a:srgbClr val="0000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4" name="手繪多邊形 13"/>
          <p:cNvSpPr/>
          <p:nvPr/>
        </p:nvSpPr>
        <p:spPr>
          <a:xfrm>
            <a:off x="4898137" y="774357"/>
            <a:ext cx="3341296" cy="2656279"/>
          </a:xfrm>
          <a:custGeom>
            <a:avLst/>
            <a:gdLst>
              <a:gd name="connsiteX0" fmla="*/ 0 w 3303404"/>
              <a:gd name="connsiteY0" fmla="*/ 0 h 1620006"/>
              <a:gd name="connsiteX1" fmla="*/ 3303404 w 3303404"/>
              <a:gd name="connsiteY1" fmla="*/ 0 h 1620006"/>
              <a:gd name="connsiteX2" fmla="*/ 3303404 w 3303404"/>
              <a:gd name="connsiteY2" fmla="*/ 1620006 h 1620006"/>
              <a:gd name="connsiteX3" fmla="*/ 0 w 3303404"/>
              <a:gd name="connsiteY3" fmla="*/ 1620006 h 1620006"/>
              <a:gd name="connsiteX4" fmla="*/ 0 w 3303404"/>
              <a:gd name="connsiteY4" fmla="*/ 0 h 162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3404" h="1620006">
                <a:moveTo>
                  <a:pt x="0" y="0"/>
                </a:moveTo>
                <a:lnTo>
                  <a:pt x="3303404" y="0"/>
                </a:lnTo>
                <a:lnTo>
                  <a:pt x="3303404" y="1620006"/>
                </a:lnTo>
                <a:lnTo>
                  <a:pt x="0" y="16200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+mj-ea"/>
                <a:ea typeface="+mj-ea"/>
              </a:rPr>
              <a:t>新聞稿、採訪、記者會</a:t>
            </a:r>
            <a:endParaRPr lang="zh-TW" altLang="en-US" sz="1400" b="0" kern="120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+mj-ea"/>
                <a:ea typeface="+mj-ea"/>
              </a:rPr>
              <a:t>國內外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+mj-ea"/>
                <a:ea typeface="+mj-ea"/>
              </a:rPr>
              <a:t>參紡、輿情處理、狀況反映</a:t>
            </a:r>
            <a:endParaRPr lang="zh-TW" altLang="en-US" sz="1400" b="0" kern="120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+mj-ea"/>
                <a:ea typeface="+mj-ea"/>
              </a:rPr>
              <a:t>榮總人</a:t>
            </a:r>
            <a:r>
              <a:rPr lang="zh-TW" altLang="en-US" sz="1400" b="0" dirty="0" smtClean="0">
                <a:solidFill>
                  <a:srgbClr val="0000FF"/>
                </a:solidFill>
                <a:latin typeface="+mj-ea"/>
                <a:ea typeface="+mj-ea"/>
              </a:rPr>
              <a:t>月刊及醫院簡介編輯</a:t>
            </a:r>
            <a:r>
              <a:rPr lang="en-US" altLang="zh-TW" sz="1400" b="0" dirty="0" smtClean="0">
                <a:solidFill>
                  <a:srgbClr val="0000FF"/>
                </a:solidFill>
                <a:latin typeface="+mj-ea"/>
                <a:ea typeface="+mj-ea"/>
              </a:rPr>
              <a:t>(</a:t>
            </a:r>
            <a:r>
              <a:rPr lang="zh-TW" altLang="en-US" sz="1400" b="0" dirty="0" smtClean="0">
                <a:solidFill>
                  <a:srgbClr val="0000FF"/>
                </a:solidFill>
                <a:latin typeface="+mj-ea"/>
                <a:ea typeface="+mj-ea"/>
              </a:rPr>
              <a:t>製</a:t>
            </a:r>
            <a:r>
              <a:rPr lang="en-US" altLang="zh-TW" sz="1400" b="0" dirty="0" smtClean="0">
                <a:solidFill>
                  <a:srgbClr val="0000FF"/>
                </a:solidFill>
                <a:latin typeface="+mj-ea"/>
                <a:ea typeface="+mj-ea"/>
              </a:rPr>
              <a:t>)</a:t>
            </a:r>
            <a:endParaRPr lang="zh-TW" altLang="en-US" sz="1400" b="0" kern="120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+mj-ea"/>
                <a:ea typeface="+mj-ea"/>
              </a:rPr>
              <a:t>支援漢聲電台「長青樹」保健單元</a:t>
            </a: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+mj-ea"/>
                <a:ea typeface="+mj-ea"/>
              </a:rPr>
              <a:t>行政單位協調會召開及管考</a:t>
            </a:r>
            <a:endParaRPr lang="en-US" altLang="zh-TW" sz="1400" b="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+mj-ea"/>
                <a:ea typeface="+mj-ea"/>
              </a:rPr>
              <a:t>機場公務通行及媒體記者醫療服務</a:t>
            </a:r>
            <a:endParaRPr lang="en-US" altLang="zh-TW" sz="1400" b="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+mj-ea"/>
                <a:ea typeface="+mj-ea"/>
              </a:rPr>
              <a:t>紀念品設計採購、英文證明繕發</a:t>
            </a: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altLang="zh-TW" sz="1400" b="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4921147" y="3017328"/>
            <a:ext cx="3665880" cy="1733573"/>
          </a:xfrm>
          <a:custGeom>
            <a:avLst/>
            <a:gdLst>
              <a:gd name="connsiteX0" fmla="*/ 0 w 4609611"/>
              <a:gd name="connsiteY0" fmla="*/ 0 h 1438032"/>
              <a:gd name="connsiteX1" fmla="*/ 4609611 w 4609611"/>
              <a:gd name="connsiteY1" fmla="*/ 0 h 1438032"/>
              <a:gd name="connsiteX2" fmla="*/ 4609611 w 4609611"/>
              <a:gd name="connsiteY2" fmla="*/ 1438032 h 1438032"/>
              <a:gd name="connsiteX3" fmla="*/ 0 w 4609611"/>
              <a:gd name="connsiteY3" fmla="*/ 1438032 h 1438032"/>
              <a:gd name="connsiteX4" fmla="*/ 0 w 4609611"/>
              <a:gd name="connsiteY4" fmla="*/ 0 h 14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9611" h="1438032">
                <a:moveTo>
                  <a:pt x="0" y="0"/>
                </a:moveTo>
                <a:lnTo>
                  <a:pt x="4609611" y="0"/>
                </a:lnTo>
                <a:lnTo>
                  <a:pt x="4609611" y="1438032"/>
                </a:lnTo>
                <a:lnTo>
                  <a:pt x="0" y="14380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院本部</a:t>
            </a:r>
            <a:r>
              <a:rPr lang="en-US" altLang="zh-TW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主秘室</a:t>
            </a:r>
            <a:r>
              <a:rPr lang="en-US" altLang="zh-TW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公文初審核稿</a:t>
            </a:r>
            <a:endParaRPr lang="en-US" altLang="zh-TW" sz="1400" b="0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lvl="1" indent="-114300" defTabSz="600075">
              <a:lnSpc>
                <a:spcPts val="1800"/>
              </a:lnSpc>
              <a:spcAft>
                <a:spcPct val="15000"/>
              </a:spcAft>
              <a:buChar char="••"/>
            </a:pPr>
            <a:r>
              <a:rPr lang="zh-TW" altLang="en-US" sz="1400" b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院本部長官辦公室</a:t>
            </a:r>
            <a:r>
              <a:rPr lang="zh-TW" altLang="en-US" sz="1400" b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秘書職務代理</a:t>
            </a:r>
            <a:endParaRPr lang="zh-TW" altLang="en-US" sz="1400" b="0" kern="1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9388" lvl="1" indent="-179388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院史廳</a:t>
            </a:r>
            <a:r>
              <a:rPr lang="en-US" altLang="zh-TW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b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數位院史廳網站</a:t>
            </a:r>
            <a:r>
              <a:rPr lang="en-US" altLang="zh-TW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文物蒐整及陳展內容規劃、導覽</a:t>
            </a:r>
            <a:endParaRPr lang="en-US" altLang="zh-TW" sz="1400" b="0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出國報告、學術研究代收專款</a:t>
            </a:r>
            <a:endParaRPr lang="zh-TW" altLang="en-US" sz="1400" b="0" kern="1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1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政府出版品、文化性資產</a:t>
            </a:r>
            <a:endParaRPr lang="en-US" altLang="zh-TW" sz="1400" b="0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大事記要彙整及院誌編撰</a:t>
            </a:r>
            <a:endParaRPr lang="zh-TW" altLang="en-US" sz="1400" b="0" kern="1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4881980" y="4731337"/>
            <a:ext cx="3549426" cy="1789669"/>
          </a:xfrm>
          <a:custGeom>
            <a:avLst/>
            <a:gdLst>
              <a:gd name="connsiteX0" fmla="*/ 0 w 4017296"/>
              <a:gd name="connsiteY0" fmla="*/ 0 h 1438032"/>
              <a:gd name="connsiteX1" fmla="*/ 4017296 w 4017296"/>
              <a:gd name="connsiteY1" fmla="*/ 0 h 1438032"/>
              <a:gd name="connsiteX2" fmla="*/ 4017296 w 4017296"/>
              <a:gd name="connsiteY2" fmla="*/ 1438032 h 1438032"/>
              <a:gd name="connsiteX3" fmla="*/ 0 w 4017296"/>
              <a:gd name="connsiteY3" fmla="*/ 1438032 h 1438032"/>
              <a:gd name="connsiteX4" fmla="*/ 0 w 4017296"/>
              <a:gd name="connsiteY4" fmla="*/ 0 h 143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296" h="1438032">
                <a:moveTo>
                  <a:pt x="0" y="0"/>
                </a:moveTo>
                <a:lnTo>
                  <a:pt x="4017296" y="0"/>
                </a:lnTo>
                <a:lnTo>
                  <a:pt x="4017296" y="1438032"/>
                </a:lnTo>
                <a:lnTo>
                  <a:pt x="0" y="14380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+mj-ea"/>
                <a:ea typeface="+mj-ea"/>
              </a:rPr>
              <a:t>各級民代考察、訪問、接待事宜</a:t>
            </a:r>
            <a:endParaRPr lang="zh-TW" altLang="en-US" sz="1400" b="0" kern="2000" spc="-50" baseline="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+mj-ea"/>
                <a:ea typeface="+mj-ea"/>
              </a:rPr>
              <a:t>本院重要政策在國會之宣傳</a:t>
            </a:r>
            <a:endParaRPr lang="zh-TW" altLang="en-US" sz="1400" b="0" kern="2000" spc="-50" baseline="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+mj-ea"/>
                <a:ea typeface="+mj-ea"/>
              </a:rPr>
              <a:t>委員質詢議題之聯繫辦理</a:t>
            </a:r>
            <a:endParaRPr lang="zh-TW" altLang="en-US" sz="1400" b="0" kern="2000" spc="-50" baseline="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+mj-ea"/>
                <a:ea typeface="+mj-ea"/>
              </a:rPr>
              <a:t>聯繫出席各級民代約談及聽證事宜</a:t>
            </a:r>
            <a:endParaRPr lang="zh-TW" altLang="en-US" sz="1400" b="0" kern="2000" spc="-50" baseline="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algn="l" defTabSz="600075">
              <a:lnSpc>
                <a:spcPts val="18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400" b="0" kern="2000" spc="-50" baseline="0" dirty="0" smtClean="0">
                <a:solidFill>
                  <a:srgbClr val="0000FF"/>
                </a:solidFill>
                <a:latin typeface="+mj-ea"/>
                <a:ea typeface="+mj-ea"/>
              </a:rPr>
              <a:t>各級民代醫療服務事宜</a:t>
            </a:r>
            <a:endParaRPr lang="zh-TW" altLang="en-US" sz="1400" b="0" kern="2000" spc="-50" baseline="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TW" altLang="en-US" sz="1400" kern="1200" dirty="0"/>
          </a:p>
        </p:txBody>
      </p:sp>
      <p:sp>
        <p:nvSpPr>
          <p:cNvPr id="6" name="矩形 5"/>
          <p:cNvSpPr/>
          <p:nvPr/>
        </p:nvSpPr>
        <p:spPr>
          <a:xfrm>
            <a:off x="430648" y="237154"/>
            <a:ext cx="74443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貳</a:t>
            </a:r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、本室各組業務職掌</a:t>
            </a:r>
            <a:endParaRPr lang="zh-TW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525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4"/>
            <a:ext cx="8001000" cy="654264"/>
          </a:xfrm>
        </p:spPr>
        <p:txBody>
          <a:bodyPr/>
          <a:lstStyle/>
          <a:p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sz="4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、重點工作</a:t>
            </a: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概況</a:t>
            </a:r>
            <a:endParaRPr lang="zh-TW" altLang="en-US" sz="4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A3DC36-5150-4E39-9ABC-816154C416FC}" type="slidenum">
              <a:rPr lang="en-US" altLang="zh-TW" smtClean="0"/>
              <a:pPr>
                <a:defRPr/>
              </a:pPr>
              <a:t>8</a:t>
            </a:fld>
            <a:endParaRPr lang="en-US" altLang="zh-TW" dirty="0"/>
          </a:p>
        </p:txBody>
      </p:sp>
      <p:sp>
        <p:nvSpPr>
          <p:cNvPr id="6" name="矩形 5"/>
          <p:cNvSpPr/>
          <p:nvPr/>
        </p:nvSpPr>
        <p:spPr>
          <a:xfrm>
            <a:off x="576263" y="1078557"/>
            <a:ext cx="7639665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ts val="4400"/>
              </a:lnSpc>
              <a:buFont typeface="Wingdings" panose="05000000000000000000" pitchFamily="2" charset="2"/>
              <a:buNone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一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、</a:t>
            </a:r>
            <a:r>
              <a:rPr lang="zh-TW" altLang="en-US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業務</a:t>
            </a:r>
            <a:r>
              <a:rPr lang="zh-TW" alt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數位化</a:t>
            </a:r>
            <a:endParaRPr lang="en-US" altLang="zh-TW" sz="4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457200" indent="-457200" eaLnBrk="1" hangingPunct="1">
              <a:lnSpc>
                <a:spcPts val="4400"/>
              </a:lnSpc>
              <a:buFont typeface="Wingdings" panose="05000000000000000000" pitchFamily="2" charset="2"/>
              <a:buChar char="n"/>
            </a:pPr>
            <a:r>
              <a:rPr lang="zh-TW" altLang="en-US" sz="2400" b="0" dirty="0" smtClean="0">
                <a:latin typeface="+mn-ea"/>
                <a:ea typeface="+mn-ea"/>
              </a:rPr>
              <a:t>舉辦記者會或發布各項慶典活動、研討會等媒體採訪通知及新聞稿等，均採</a:t>
            </a:r>
            <a:r>
              <a:rPr lang="zh-TW" altLang="en-US" sz="2400" b="0" dirty="0" smtClean="0">
                <a:latin typeface="+mn-ea"/>
                <a:ea typeface="+mn-ea"/>
                <a:hlinkClick r:id="rId2" action="ppaction://hlinkfile"/>
              </a:rPr>
              <a:t>媒體</a:t>
            </a:r>
            <a:r>
              <a:rPr lang="en-US" altLang="zh-TW" sz="2400" b="0" dirty="0" smtClean="0">
                <a:latin typeface="+mn-ea"/>
                <a:ea typeface="+mn-ea"/>
                <a:hlinkClick r:id="rId2" action="ppaction://hlinkfile"/>
              </a:rPr>
              <a:t>line</a:t>
            </a:r>
            <a:r>
              <a:rPr lang="zh-TW" altLang="en-US" sz="2400" b="0" dirty="0" smtClean="0">
                <a:latin typeface="+mn-ea"/>
                <a:ea typeface="+mn-ea"/>
                <a:hlinkClick r:id="rId2" action="ppaction://hlinkfile"/>
              </a:rPr>
              <a:t>群組</a:t>
            </a:r>
            <a:r>
              <a:rPr lang="zh-TW" altLang="en-US" sz="2400" b="0" dirty="0" smtClean="0">
                <a:latin typeface="+mn-ea"/>
                <a:ea typeface="+mn-ea"/>
              </a:rPr>
              <a:t>、</a:t>
            </a:r>
            <a:r>
              <a:rPr lang="zh-TW" altLang="en-US" sz="2400" b="0" dirty="0" smtClean="0">
                <a:latin typeface="+mn-ea"/>
                <a:ea typeface="+mn-ea"/>
                <a:hlinkClick r:id="rId3" action="ppaction://hlinkfile"/>
              </a:rPr>
              <a:t>電子郵件</a:t>
            </a:r>
            <a:r>
              <a:rPr lang="zh-TW" altLang="en-US" sz="2400" b="0" dirty="0" smtClean="0">
                <a:latin typeface="+mn-ea"/>
                <a:ea typeface="+mn-ea"/>
              </a:rPr>
              <a:t>及</a:t>
            </a:r>
            <a:r>
              <a:rPr lang="zh-TW" altLang="en-US" sz="2400" b="0" u="sng" dirty="0" smtClean="0">
                <a:latin typeface="+mn-ea"/>
                <a:ea typeface="+mn-ea"/>
              </a:rPr>
              <a:t>上傳媒體雲端</a:t>
            </a:r>
            <a:r>
              <a:rPr lang="zh-TW" altLang="en-US" sz="2400" b="0" dirty="0" smtClean="0">
                <a:latin typeface="+mn-ea"/>
                <a:ea typeface="+mn-ea"/>
              </a:rPr>
              <a:t>等數位方式供稿，媒體新聞處理完全無紙化</a:t>
            </a:r>
            <a:r>
              <a:rPr lang="zh-TW" altLang="en-US" sz="2400" b="0" dirty="0" smtClean="0"/>
              <a:t>，</a:t>
            </a:r>
            <a:r>
              <a:rPr lang="zh-TW" altLang="en-US" sz="2400" b="0" dirty="0" smtClean="0">
                <a:latin typeface="+mn-ea"/>
                <a:ea typeface="+mn-ea"/>
              </a:rPr>
              <a:t>有效降低辦公室用紙量。</a:t>
            </a:r>
            <a:endParaRPr lang="en-US" altLang="zh-TW" sz="2400" b="0" dirty="0" smtClean="0">
              <a:latin typeface="+mn-ea"/>
              <a:ea typeface="+mn-ea"/>
            </a:endParaRPr>
          </a:p>
          <a:p>
            <a:pPr marL="457200" indent="-457200" eaLnBrk="1" hangingPunct="1">
              <a:lnSpc>
                <a:spcPts val="4400"/>
              </a:lnSpc>
              <a:buFont typeface="Wingdings" panose="05000000000000000000" pitchFamily="2" charset="2"/>
              <a:buChar char="n"/>
            </a:pPr>
            <a:r>
              <a:rPr lang="zh-TW" altLang="en-US" sz="2400" b="0" dirty="0" smtClean="0">
                <a:latin typeface="+mn-ea"/>
                <a:ea typeface="+mn-ea"/>
              </a:rPr>
              <a:t>因應數位化趨勢，建置</a:t>
            </a:r>
            <a:r>
              <a:rPr lang="zh-TW" altLang="en-US" sz="2400" b="0" dirty="0" smtClean="0">
                <a:latin typeface="+mn-ea"/>
                <a:ea typeface="+mn-ea"/>
                <a:hlinkClick r:id="rId4"/>
              </a:rPr>
              <a:t>院</a:t>
            </a:r>
            <a:r>
              <a:rPr lang="zh-TW" altLang="en-US" sz="2400" b="0" dirty="0">
                <a:latin typeface="+mn-ea"/>
                <a:ea typeface="+mn-ea"/>
                <a:hlinkClick r:id="rId4"/>
              </a:rPr>
              <a:t>史</a:t>
            </a:r>
            <a:r>
              <a:rPr lang="zh-TW" altLang="en-US" sz="2400" b="0" dirty="0" smtClean="0">
                <a:latin typeface="+mn-ea"/>
                <a:ea typeface="+mn-ea"/>
                <a:hlinkClick r:id="rId4"/>
              </a:rPr>
              <a:t>廳網站</a:t>
            </a:r>
            <a:r>
              <a:rPr lang="zh-TW" altLang="en-US" sz="2400" b="0" dirty="0" smtClean="0">
                <a:latin typeface="+mn-ea"/>
                <a:ea typeface="+mn-ea"/>
              </a:rPr>
              <a:t>，</a:t>
            </a:r>
            <a:r>
              <a:rPr lang="zh-TW" altLang="en-US" sz="2400" b="0" dirty="0">
                <a:latin typeface="+mn-ea"/>
                <a:ea typeface="+mn-ea"/>
              </a:rPr>
              <a:t>宣傳實體院史廳珍貴史料</a:t>
            </a:r>
            <a:r>
              <a:rPr lang="zh-TW" altLang="en-US" sz="2400" b="0" dirty="0" smtClean="0">
                <a:latin typeface="+mn-ea"/>
                <a:ea typeface="+mn-ea"/>
              </a:rPr>
              <a:t>文物，俾</a:t>
            </a:r>
            <a:r>
              <a:rPr lang="zh-TW" altLang="en-US" sz="2400" b="0" dirty="0">
                <a:latin typeface="+mn-ea"/>
                <a:ea typeface="+mn-ea"/>
              </a:rPr>
              <a:t>利民眾線上</a:t>
            </a:r>
            <a:r>
              <a:rPr lang="zh-TW" altLang="en-US" sz="2400" b="0" dirty="0" smtClean="0">
                <a:latin typeface="+mn-ea"/>
                <a:ea typeface="+mn-ea"/>
              </a:rPr>
              <a:t>瀏覽，連結年輕</a:t>
            </a:r>
            <a:r>
              <a:rPr lang="zh-TW" altLang="en-US" sz="2400" b="0" dirty="0">
                <a:latin typeface="+mn-ea"/>
                <a:ea typeface="+mn-ea"/>
              </a:rPr>
              <a:t>讀者閱讀喜好</a:t>
            </a:r>
            <a:r>
              <a:rPr lang="zh-TW" altLang="en-US" sz="2400" b="0" dirty="0" smtClean="0">
                <a:latin typeface="+mn-ea"/>
                <a:ea typeface="+mn-ea"/>
              </a:rPr>
              <a:t>度，提高大眾參觀意願與網站點閱率</a:t>
            </a:r>
            <a:r>
              <a:rPr lang="zh-TW" altLang="en-US" sz="2400" b="0" dirty="0" smtClean="0"/>
              <a:t>，自</a:t>
            </a:r>
            <a:r>
              <a:rPr lang="en-US" altLang="zh-TW" sz="2400" b="0" dirty="0" smtClean="0"/>
              <a:t>108</a:t>
            </a:r>
            <a:r>
              <a:rPr lang="zh-TW" altLang="en-US" sz="2400" b="0" dirty="0" smtClean="0"/>
              <a:t>年</a:t>
            </a:r>
            <a:r>
              <a:rPr lang="en-US" altLang="zh-TW" sz="2400" b="0" dirty="0" smtClean="0"/>
              <a:t>11</a:t>
            </a:r>
            <a:r>
              <a:rPr lang="zh-TW" altLang="en-US" sz="2400" b="0" dirty="0" smtClean="0"/>
              <a:t>月設置迄今已達</a:t>
            </a:r>
            <a:r>
              <a:rPr lang="en-US" altLang="zh-TW" sz="2400" b="0" dirty="0" smtClean="0"/>
              <a:t>45</a:t>
            </a:r>
            <a:r>
              <a:rPr lang="zh-TW" altLang="en-US" sz="2400" b="0" dirty="0" smtClean="0"/>
              <a:t>萬人次點閱</a:t>
            </a:r>
            <a:r>
              <a:rPr lang="zh-TW" altLang="en-US" sz="2400" dirty="0" smtClean="0">
                <a:latin typeface="+mn-ea"/>
                <a:ea typeface="+mn-ea"/>
              </a:rPr>
              <a:t>。</a:t>
            </a:r>
            <a:endParaRPr lang="en-US" altLang="zh-TW" sz="2400" dirty="0" smtClean="0">
              <a:latin typeface="+mn-ea"/>
              <a:ea typeface="+mn-ea"/>
            </a:endParaRPr>
          </a:p>
          <a:p>
            <a:pPr eaLnBrk="1" hangingPunct="1">
              <a:lnSpc>
                <a:spcPts val="4400"/>
              </a:lnSpc>
            </a:pPr>
            <a:endParaRPr lang="en-US" altLang="zh-TW" sz="28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82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E4EFADB-5413-4977-9BE4-9113DDD2A18C}" type="slidenum">
              <a:rPr kumimoji="0" lang="en-US" altLang="zh-TW" sz="120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zh-TW" sz="1200" dirty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86190" y="487485"/>
            <a:ext cx="7345363" cy="7207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zh-TW" alt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二、</a:t>
            </a:r>
            <a:r>
              <a:rPr lang="zh-TW" altLang="en-US" sz="40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舉辦記者會及安排媒體採訪</a:t>
            </a:r>
            <a:endParaRPr lang="en-US" altLang="zh-TW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2773" name="文字方塊 11"/>
          <p:cNvSpPr txBox="1">
            <a:spLocks noChangeArrowheads="1"/>
          </p:cNvSpPr>
          <p:nvPr/>
        </p:nvSpPr>
        <p:spPr bwMode="auto">
          <a:xfrm>
            <a:off x="754644" y="1305616"/>
            <a:ext cx="7850188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28638" indent="-457200"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kumimoji="1" sz="31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Times New Roman" panose="02020603050405020304" pitchFamily="18" charset="0"/>
              <a:buChar char="—"/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kumimoji="1" sz="23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kumimoji="1" sz="19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buSzPct val="100000"/>
            </a:pPr>
            <a:r>
              <a:rPr lang="zh-TW" altLang="en-US" sz="2400" b="0" dirty="0" smtClean="0">
                <a:solidFill>
                  <a:srgbClr val="0000FF"/>
                </a:solidFill>
                <a:latin typeface="+mn-ea"/>
                <a:ea typeface="+mn-ea"/>
              </a:rPr>
              <a:t>重要人事異動媒體採訪、年度排定</a:t>
            </a:r>
            <a:r>
              <a:rPr lang="zh-TW" altLang="en-US" sz="2400" b="0" dirty="0">
                <a:solidFill>
                  <a:srgbClr val="0000FF"/>
                </a:solidFill>
                <a:latin typeface="+mn-ea"/>
                <a:ea typeface="+mn-ea"/>
              </a:rPr>
              <a:t>部</a:t>
            </a:r>
            <a:r>
              <a:rPr lang="zh-TW" altLang="en-US" sz="2400" b="0" dirty="0" smtClean="0">
                <a:solidFill>
                  <a:srgbClr val="0000FF"/>
                </a:solidFill>
                <a:latin typeface="+mn-ea"/>
                <a:ea typeface="+mn-ea"/>
              </a:rPr>
              <a:t>科記者會輪</a:t>
            </a:r>
            <a:r>
              <a:rPr lang="zh-TW" altLang="en-US" sz="2400" b="0" dirty="0">
                <a:solidFill>
                  <a:srgbClr val="0000FF"/>
                </a:solidFill>
                <a:latin typeface="+mn-ea"/>
                <a:ea typeface="+mn-ea"/>
              </a:rPr>
              <a:t>序表，將本</a:t>
            </a:r>
            <a:r>
              <a:rPr lang="zh-TW" altLang="en-US" sz="2400" b="0" dirty="0" smtClean="0">
                <a:solidFill>
                  <a:srgbClr val="0000FF"/>
                </a:solidFill>
                <a:latin typeface="+mn-ea"/>
                <a:ea typeface="+mn-ea"/>
              </a:rPr>
              <a:t>院各部科重大醫療研究成果、創新醫療技術、醫學新知及各項服務措施透過媒體有效傳達訊息讓民眾瞭解。</a:t>
            </a:r>
            <a:endParaRPr lang="en-US" altLang="zh-TW" sz="2400" b="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 eaLnBrk="1" hangingPunct="1">
              <a:buSzPct val="100000"/>
            </a:pPr>
            <a:r>
              <a:rPr lang="zh-TW" altLang="en-US" sz="2400" b="0" dirty="0" smtClean="0">
                <a:solidFill>
                  <a:srgbClr val="0000FF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新訂頒「本院記者會標準作業流程」建立自我</a:t>
            </a:r>
            <a:r>
              <a:rPr lang="zh-TW" altLang="en-US" sz="2400" b="0" dirty="0">
                <a:solidFill>
                  <a:srgbClr val="0000FF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檢核</a:t>
            </a:r>
            <a:r>
              <a:rPr lang="zh-TW" altLang="en-US" sz="2400" b="0" dirty="0" smtClean="0">
                <a:solidFill>
                  <a:srgbClr val="0000FF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表並依規定新聞稿陳副院長或院長核定，以確保內容合理合法，另研擬單位評比</a:t>
            </a:r>
            <a:endParaRPr lang="en-US" altLang="zh-TW" sz="2400" b="0" dirty="0">
              <a:solidFill>
                <a:srgbClr val="0000FF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1438" indent="0" eaLnBrk="1" hangingPunct="1">
              <a:buSzPct val="100000"/>
              <a:buNone/>
            </a:pPr>
            <a:r>
              <a:rPr lang="zh-TW" altLang="en-US" sz="2400" b="0" dirty="0" smtClean="0">
                <a:solidFill>
                  <a:srgbClr val="0000FF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   辦法，鼓勵表彰績優單位</a:t>
            </a:r>
            <a:endParaRPr lang="en-US" altLang="zh-TW" sz="2400" b="0" dirty="0" smtClean="0">
              <a:solidFill>
                <a:srgbClr val="0000FF"/>
              </a:solidFill>
              <a:latin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1438" indent="0" eaLnBrk="1" hangingPunct="1">
              <a:buSzPct val="100000"/>
              <a:buNone/>
            </a:pPr>
            <a:r>
              <a:rPr lang="zh-TW" altLang="en-US" sz="2400" b="0" dirty="0" smtClean="0">
                <a:solidFill>
                  <a:srgbClr val="0000FF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   以提升</a:t>
            </a:r>
            <a:r>
              <a:rPr lang="zh-TW" altLang="en-US" sz="2400" b="0" dirty="0">
                <a:solidFill>
                  <a:srgbClr val="0000FF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文宣</a:t>
            </a:r>
            <a:r>
              <a:rPr lang="zh-TW" altLang="en-US" sz="2400" b="0" dirty="0" smtClean="0">
                <a:solidFill>
                  <a:srgbClr val="0000FF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品質與效果。</a:t>
            </a:r>
            <a:r>
              <a:rPr lang="zh-TW" altLang="en-US" sz="2400" b="0" dirty="0" smtClean="0">
                <a:solidFill>
                  <a:srgbClr val="0000FF"/>
                </a:solidFill>
                <a:latin typeface="+mn-ea"/>
                <a:ea typeface="+mn-ea"/>
              </a:rPr>
              <a:t>  </a:t>
            </a:r>
            <a:endParaRPr lang="en-US" altLang="zh-TW" sz="2400" b="0" dirty="0" smtClean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37" y="3767546"/>
            <a:ext cx="3464020" cy="2313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2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39408</TotalTime>
  <Words>4602</Words>
  <Application>Microsoft Office PowerPoint</Application>
  <PresentationFormat>如螢幕大小 (4:3)</PresentationFormat>
  <Paragraphs>774</Paragraphs>
  <Slides>57</Slides>
  <Notes>5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6" baseType="lpstr">
      <vt:lpstr>Arial Unicode MS</vt:lpstr>
      <vt:lpstr>微軟正黑體</vt:lpstr>
      <vt:lpstr>新細明體</vt:lpstr>
      <vt:lpstr>標楷體</vt:lpstr>
      <vt:lpstr>Arial</vt:lpstr>
      <vt:lpstr>Times New Roman</vt:lpstr>
      <vt:lpstr>Verdana</vt:lpstr>
      <vt:lpstr>Wingdings</vt:lpstr>
      <vt:lpstr>Profile</vt:lpstr>
      <vt:lpstr>PowerPoint 簡報</vt:lpstr>
      <vt:lpstr>報 告 綱 要</vt:lpstr>
      <vt:lpstr>壹、單位架構</vt:lpstr>
      <vt:lpstr>PowerPoint 簡報</vt:lpstr>
      <vt:lpstr>PowerPoint 簡報</vt:lpstr>
      <vt:lpstr>PowerPoint 簡報</vt:lpstr>
      <vt:lpstr>PowerPoint 簡報</vt:lpstr>
      <vt:lpstr>參、重點工作概況</vt:lpstr>
      <vt:lpstr>PowerPoint 簡報</vt:lpstr>
      <vt:lpstr>PowerPoint 簡報</vt:lpstr>
      <vt:lpstr>三、媒體正確訊息的來源</vt:lpstr>
      <vt:lpstr>四、院聞剪輯、輿情處理</vt:lpstr>
      <vt:lpstr>五、輿情處理原則</vt:lpstr>
      <vt:lpstr>每一場記者會都是團隊合作的成果</vt:lpstr>
      <vt:lpstr>六、榮總人月刊發行 </vt:lpstr>
      <vt:lpstr>月刊網址：http://homepage.vghtpe.gov.tw/gpbook/index.htm</vt:lpstr>
      <vt:lpstr>七、支援『漢聲電台』醫療保健單元 </vt:lpstr>
      <vt:lpstr>PowerPoint 簡報</vt:lpstr>
      <vt:lpstr>八、本院及所屬分院大事記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</vt:lpstr>
      <vt:lpstr>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伍、年度工作重點</vt:lpstr>
      <vt:lpstr>PowerPoint 簡報</vt:lpstr>
      <vt:lpstr> 伍、業務宣導                   110年4月記者會</vt:lpstr>
      <vt:lpstr>110年4月記者會</vt:lpstr>
      <vt:lpstr>110年4月記者會</vt:lpstr>
      <vt:lpstr>110年4月記者會</vt:lpstr>
      <vt:lpstr>110年4月專題報導</vt:lpstr>
      <vt:lpstr>110年4月專題報導</vt:lpstr>
      <vt:lpstr>110年4月專題報導</vt:lpstr>
      <vt:lpstr>110年4月份協辦活動(新聞稿)</vt:lpstr>
      <vt:lpstr>110年4月份協辦活動(新聞稿)</vt:lpstr>
      <vt:lpstr>110年4月份協辦活動(新聞稿)</vt:lpstr>
      <vt:lpstr>110年4月份協辦活動(新聞稿)</vt:lpstr>
      <vt:lpstr>110年4月份協辦活動(新聞稿)</vt:lpstr>
      <vt:lpstr> 110年4月安排媒體採訪(15則)</vt:lpstr>
      <vt:lpstr> 110年4月安排媒體採訪</vt:lpstr>
      <vt:lpstr>110年4月份新聞摘要(35則)</vt:lpstr>
      <vt:lpstr>110年4月份新聞摘要</vt:lpstr>
      <vt:lpstr>110年4月份新聞摘要</vt:lpstr>
      <vt:lpstr>110年4月份新聞摘要</vt:lpstr>
      <vt:lpstr>PowerPoint 簡報</vt:lpstr>
      <vt:lpstr>PowerPoint 簡報</vt:lpstr>
    </vt:vector>
  </TitlesOfParts>
  <Manager>台北榮民總醫院</Manager>
  <Company>Taipei Veterans General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user</cp:lastModifiedBy>
  <cp:revision>2119</cp:revision>
  <cp:lastPrinted>2021-04-24T14:31:32Z</cp:lastPrinted>
  <dcterms:created xsi:type="dcterms:W3CDTF">2004-02-01T06:39:05Z</dcterms:created>
  <dcterms:modified xsi:type="dcterms:W3CDTF">2021-04-26T02:06:27Z</dcterms:modified>
</cp:coreProperties>
</file>