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3249" r:id="rId2"/>
    <p:sldId id="3705" r:id="rId3"/>
    <p:sldId id="3722" r:id="rId4"/>
    <p:sldId id="3723" r:id="rId5"/>
    <p:sldId id="3688" r:id="rId6"/>
    <p:sldId id="3718" r:id="rId7"/>
    <p:sldId id="3721" r:id="rId8"/>
    <p:sldId id="3657" r:id="rId9"/>
    <p:sldId id="3716" r:id="rId10"/>
    <p:sldId id="3725" r:id="rId11"/>
    <p:sldId id="3727" r:id="rId12"/>
    <p:sldId id="3696" r:id="rId13"/>
    <p:sldId id="3719" r:id="rId14"/>
    <p:sldId id="3704" r:id="rId15"/>
    <p:sldId id="3469" r:id="rId16"/>
  </p:sldIdLst>
  <p:sldSz cx="9144000" cy="6858000" type="screen4x3"/>
  <p:notesSz cx="6794500" cy="9906000"/>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696"/>
    <a:srgbClr val="0062AC"/>
    <a:srgbClr val="FF9900"/>
    <a:srgbClr val="00CC66"/>
    <a:srgbClr val="FF3300"/>
    <a:srgbClr val="FFFFFF"/>
    <a:srgbClr val="008A3E"/>
    <a:srgbClr val="0033CC"/>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4125" autoAdjust="0"/>
  </p:normalViewPr>
  <p:slideViewPr>
    <p:cSldViewPr>
      <p:cViewPr varScale="1">
        <p:scale>
          <a:sx n="116" d="100"/>
          <a:sy n="116" d="100"/>
        </p:scale>
        <p:origin x="126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20"/>
        <p:guide pos="214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45024" cy="494191"/>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l"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49476" y="0"/>
            <a:ext cx="2945024" cy="494191"/>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r"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410226"/>
            <a:ext cx="2945024" cy="495775"/>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l"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49476" y="9410226"/>
            <a:ext cx="2945024" cy="495775"/>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r" defTabSz="924032"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45024" cy="495776"/>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l"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47890" y="0"/>
            <a:ext cx="2945024" cy="495776"/>
          </a:xfrm>
          <a:prstGeom prst="rect">
            <a:avLst/>
          </a:prstGeom>
          <a:noFill/>
          <a:ln>
            <a:noFill/>
          </a:ln>
          <a:effectLst/>
          <a:extLst/>
        </p:spPr>
        <p:txBody>
          <a:bodyPr vert="horz" wrap="square" lIns="92388" tIns="46194" rIns="92388" bIns="46194" numCol="1" anchor="t" anchorCtr="0" compatLnSpc="1">
            <a:prstTxWarp prst="textNoShape">
              <a:avLst/>
            </a:prstTxWarp>
          </a:bodyPr>
          <a:lstStyle>
            <a:lvl1pPr algn="r"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2338" y="744538"/>
            <a:ext cx="4954587"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9133" y="4705906"/>
            <a:ext cx="5436235" cy="4455640"/>
          </a:xfrm>
          <a:prstGeom prst="rect">
            <a:avLst/>
          </a:prstGeom>
          <a:noFill/>
          <a:ln>
            <a:noFill/>
          </a:ln>
          <a:effectLst/>
          <a:extLst/>
        </p:spPr>
        <p:txBody>
          <a:bodyPr vert="horz" wrap="square" lIns="92388" tIns="46194" rIns="92388" bIns="46194"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408641"/>
            <a:ext cx="2945024" cy="495776"/>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algn="l"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97421" y="9408641"/>
            <a:ext cx="3895493" cy="495776"/>
          </a:xfrm>
          <a:prstGeom prst="rect">
            <a:avLst/>
          </a:prstGeom>
          <a:noFill/>
          <a:ln>
            <a:noFill/>
          </a:ln>
          <a:effectLst/>
          <a:extLst/>
        </p:spPr>
        <p:txBody>
          <a:bodyPr vert="horz" wrap="square" lIns="92388" tIns="46194" rIns="92388" bIns="46194" numCol="1" anchor="b" anchorCtr="0" compatLnSpc="1">
            <a:prstTxWarp prst="textNoShape">
              <a:avLst/>
            </a:prstTxWarp>
          </a:bodyPr>
          <a:lstStyle>
            <a:lvl1pPr defTabSz="924032"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32">
              <a:defRPr kumimoji="1" sz="2500" b="1">
                <a:solidFill>
                  <a:srgbClr val="0000FF"/>
                </a:solidFill>
                <a:latin typeface="標楷體" panose="03000509000000000000" pitchFamily="65" charset="-120"/>
                <a:ea typeface="標楷體" panose="03000509000000000000" pitchFamily="65" charset="-120"/>
              </a:defRPr>
            </a:lvl1pPr>
            <a:lvl2pPr marL="741761" indent="-285293" defTabSz="924032">
              <a:defRPr kumimoji="1" sz="2500" b="1">
                <a:solidFill>
                  <a:srgbClr val="0000FF"/>
                </a:solidFill>
                <a:latin typeface="標楷體" panose="03000509000000000000" pitchFamily="65" charset="-120"/>
                <a:ea typeface="標楷體" panose="03000509000000000000" pitchFamily="65" charset="-120"/>
              </a:defRPr>
            </a:lvl2pPr>
            <a:lvl3pPr marL="1141171" indent="-228234" defTabSz="924032">
              <a:defRPr kumimoji="1" sz="2500" b="1">
                <a:solidFill>
                  <a:srgbClr val="0000FF"/>
                </a:solidFill>
                <a:latin typeface="標楷體" panose="03000509000000000000" pitchFamily="65" charset="-120"/>
                <a:ea typeface="標楷體" panose="03000509000000000000" pitchFamily="65" charset="-120"/>
              </a:defRPr>
            </a:lvl3pPr>
            <a:lvl4pPr marL="1597640" indent="-228234" defTabSz="924032">
              <a:defRPr kumimoji="1" sz="2500" b="1">
                <a:solidFill>
                  <a:srgbClr val="0000FF"/>
                </a:solidFill>
                <a:latin typeface="標楷體" panose="03000509000000000000" pitchFamily="65" charset="-120"/>
                <a:ea typeface="標楷體" panose="03000509000000000000" pitchFamily="65" charset="-120"/>
              </a:defRPr>
            </a:lvl4pPr>
            <a:lvl5pPr marL="2054108" indent="-228234" defTabSz="924032">
              <a:defRPr kumimoji="1" sz="2500" b="1">
                <a:solidFill>
                  <a:srgbClr val="0000FF"/>
                </a:solidFill>
                <a:latin typeface="標楷體" panose="03000509000000000000" pitchFamily="65" charset="-120"/>
                <a:ea typeface="標楷體" panose="03000509000000000000" pitchFamily="65" charset="-120"/>
              </a:defRPr>
            </a:lvl5pPr>
            <a:lvl6pPr marL="2510577"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67045"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3514"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79982" indent="-228234" defTabSz="924032"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69x5Uno-ZVc"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E_leXbb0LvE"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eOuJ7XoIKZQ"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mBTcOy8eLmc"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GUEkFeIdzuU&amp;t=2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107.02.27</a:t>
            </a:r>
            <a:endParaRPr lang="zh-TW" altLang="en-US" sz="20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2</a:t>
            </a:r>
            <a:r>
              <a:rPr lang="zh-TW" altLang="en-US" dirty="0" smtClean="0">
                <a:solidFill>
                  <a:srgbClr val="FF9900"/>
                </a:solidFill>
                <a:latin typeface="標楷體" pitchFamily="65" charset="-120"/>
              </a:rPr>
              <a:t>月份相關訊息</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9764906"/>
              </p:ext>
            </p:extLst>
          </p:nvPr>
        </p:nvGraphicFramePr>
        <p:xfrm>
          <a:off x="591068" y="981073"/>
          <a:ext cx="8085501" cy="5112297"/>
        </p:xfrm>
        <a:graphic>
          <a:graphicData uri="http://schemas.openxmlformats.org/drawingml/2006/table">
            <a:tbl>
              <a:tblPr firstRow="1" bandRow="1">
                <a:tableStyleId>{5C22544A-7EE6-4342-B048-85BDC9FD1C3A}</a:tableStyleId>
              </a:tblPr>
              <a:tblGrid>
                <a:gridCol w="938728"/>
                <a:gridCol w="1082844"/>
                <a:gridCol w="6063929"/>
              </a:tblGrid>
              <a:tr h="384699">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727598">
                <a:tc>
                  <a:txBody>
                    <a:bodyPr/>
                    <a:lstStyle/>
                    <a:p>
                      <a:r>
                        <a:rPr lang="en-US" altLang="zh-TW" sz="1600" dirty="0" smtClean="0">
                          <a:latin typeface="+mn-ea"/>
                          <a:ea typeface="+mn-ea"/>
                        </a:rPr>
                        <a:t>1070213</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醫企部</a:t>
                      </a:r>
                      <a:endParaRPr lang="zh-TW" altLang="en-US" sz="1600" b="1" dirty="0">
                        <a:latin typeface="+mn-ea"/>
                        <a:ea typeface="+mn-ea"/>
                      </a:endParaRPr>
                    </a:p>
                  </a:txBody>
                  <a:tcPr marL="91443" marR="91443" marT="45723" marB="45723"/>
                </a:tc>
                <a:tc>
                  <a:txBody>
                    <a:bodyPr/>
                    <a:lstStyle/>
                    <a:p>
                      <a:r>
                        <a:rPr lang="zh-TW" altLang="en-US" sz="1800" b="1" kern="1200" dirty="0" smtClean="0">
                          <a:solidFill>
                            <a:schemeClr val="dk1"/>
                          </a:solidFill>
                          <a:effectLst/>
                          <a:latin typeface="+mn-lt"/>
                          <a:ea typeface="+mn-ea"/>
                          <a:cs typeface="+mn-cs"/>
                        </a:rPr>
                        <a:t>重要與情</a:t>
                      </a:r>
                      <a:r>
                        <a:rPr lang="en-US" altLang="zh-TW" sz="1800" b="1" kern="1200" dirty="0" smtClean="0">
                          <a:solidFill>
                            <a:schemeClr val="dk1"/>
                          </a:solidFill>
                          <a:effectLst/>
                          <a:latin typeface="+mn-lt"/>
                          <a:ea typeface="+mn-ea"/>
                          <a:cs typeface="+mn-cs"/>
                        </a:rPr>
                        <a:t>:</a:t>
                      </a:r>
                      <a:r>
                        <a:rPr lang="zh-TW" altLang="en-US" sz="1800" b="1" kern="1200" dirty="0" smtClean="0">
                          <a:solidFill>
                            <a:schemeClr val="dk1"/>
                          </a:solidFill>
                          <a:effectLst/>
                          <a:latin typeface="+mn-lt"/>
                          <a:ea typeface="+mn-ea"/>
                          <a:cs typeface="+mn-cs"/>
                          <a:hlinkClick r:id="rId2"/>
                        </a:rPr>
                        <a:t>身價上億霸床</a:t>
                      </a:r>
                      <a:r>
                        <a:rPr lang="en-US" altLang="zh-TW" sz="1800" b="1" kern="1200" dirty="0" smtClean="0">
                          <a:solidFill>
                            <a:schemeClr val="dk1"/>
                          </a:solidFill>
                          <a:effectLst/>
                          <a:latin typeface="+mn-lt"/>
                          <a:ea typeface="+mn-ea"/>
                          <a:cs typeface="+mn-cs"/>
                          <a:hlinkClick r:id="rId2"/>
                        </a:rPr>
                        <a:t>3</a:t>
                      </a:r>
                      <a:r>
                        <a:rPr lang="zh-TW" altLang="en-US" sz="1800" b="1" kern="1200" dirty="0" smtClean="0">
                          <a:solidFill>
                            <a:schemeClr val="dk1"/>
                          </a:solidFill>
                          <a:effectLst/>
                          <a:latin typeface="+mn-lt"/>
                          <a:ea typeface="+mn-ea"/>
                          <a:cs typeface="+mn-cs"/>
                          <a:hlinkClick r:id="rId2"/>
                        </a:rPr>
                        <a:t>年多 張奶奶終於搬出</a:t>
                      </a:r>
                      <a:endParaRPr lang="en-US" altLang="zh-TW" sz="2000" b="0" kern="1200" dirty="0" smtClean="0">
                        <a:solidFill>
                          <a:schemeClr val="dk1"/>
                        </a:solidFill>
                        <a:effectLst/>
                        <a:latin typeface="+mn-ea"/>
                        <a:ea typeface="+mn-ea"/>
                        <a:cs typeface="+mn-cs"/>
                      </a:endParaRPr>
                    </a:p>
                    <a:p>
                      <a:endParaRPr lang="en-US" altLang="zh-TW" sz="2000" b="0" kern="1200" dirty="0" smtClean="0">
                        <a:solidFill>
                          <a:schemeClr val="dk1"/>
                        </a:solidFill>
                        <a:effectLst/>
                        <a:latin typeface="+mn-ea"/>
                        <a:ea typeface="+mn-ea"/>
                        <a:cs typeface="+mn-cs"/>
                      </a:endParaRPr>
                    </a:p>
                    <a:p>
                      <a:r>
                        <a:rPr lang="zh-TW" altLang="zh-TW" sz="2000" b="0" kern="1200" dirty="0" smtClean="0">
                          <a:solidFill>
                            <a:schemeClr val="dk1"/>
                          </a:solidFill>
                          <a:effectLst/>
                          <a:latin typeface="+mn-ea"/>
                          <a:ea typeface="+mn-ea"/>
                          <a:cs typeface="+mn-cs"/>
                        </a:rPr>
                        <a:t>本院於</a:t>
                      </a:r>
                      <a:r>
                        <a:rPr lang="en-US" altLang="zh-TW" sz="2000" b="0" kern="1200" dirty="0" smtClean="0">
                          <a:solidFill>
                            <a:schemeClr val="dk1"/>
                          </a:solidFill>
                          <a:effectLst/>
                          <a:latin typeface="+mn-ea"/>
                          <a:ea typeface="+mn-ea"/>
                          <a:cs typeface="+mn-cs"/>
                        </a:rPr>
                        <a:t>107</a:t>
                      </a:r>
                      <a:r>
                        <a:rPr lang="zh-TW" altLang="zh-TW" sz="2000" b="0" kern="1200" dirty="0" smtClean="0">
                          <a:solidFill>
                            <a:schemeClr val="dk1"/>
                          </a:solidFill>
                          <a:effectLst/>
                          <a:latin typeface="+mn-ea"/>
                          <a:ea typeface="+mn-ea"/>
                          <a:cs typeface="+mn-cs"/>
                        </a:rPr>
                        <a:t>年農曆春節期連續假期期間</a:t>
                      </a:r>
                      <a:r>
                        <a:rPr lang="en-US" altLang="zh-TW" sz="2000" b="0" kern="1200" dirty="0" smtClean="0">
                          <a:solidFill>
                            <a:schemeClr val="dk1"/>
                          </a:solidFill>
                          <a:effectLst/>
                          <a:latin typeface="+mn-ea"/>
                          <a:ea typeface="+mn-ea"/>
                          <a:cs typeface="+mn-cs"/>
                        </a:rPr>
                        <a:t>(2/15-20)</a:t>
                      </a:r>
                      <a:r>
                        <a:rPr lang="zh-TW" altLang="zh-TW" sz="2000" b="0" kern="1200" dirty="0" smtClean="0">
                          <a:solidFill>
                            <a:schemeClr val="dk1"/>
                          </a:solidFill>
                          <a:effectLst/>
                          <a:latin typeface="+mn-ea"/>
                          <a:ea typeface="+mn-ea"/>
                          <a:cs typeface="+mn-cs"/>
                        </a:rPr>
                        <a:t>，援例暫時關閉部分病房，媒體關注長期拒絕出院的老奶奶，基於關閉病房後安全理由，無法允許高齡長者在內留住，也在家人及委任律師的安排下，離開醫院轉住其他適合高齡長者長期安養住所</a:t>
                      </a:r>
                      <a:r>
                        <a:rPr lang="zh-TW" altLang="zh-TW" sz="1800" kern="1200" dirty="0" smtClean="0">
                          <a:solidFill>
                            <a:schemeClr val="dk1"/>
                          </a:solidFill>
                          <a:effectLst/>
                          <a:latin typeface="+mn-lt"/>
                          <a:ea typeface="+mn-ea"/>
                          <a:cs typeface="+mn-cs"/>
                        </a:rPr>
                        <a:t>。</a:t>
                      </a:r>
                    </a:p>
                    <a:p>
                      <a:r>
                        <a:rPr lang="en-US" altLang="zh-TW" sz="1800" kern="1200" dirty="0" smtClean="0">
                          <a:solidFill>
                            <a:schemeClr val="dk1"/>
                          </a:solidFill>
                          <a:effectLst/>
                          <a:latin typeface="+mn-lt"/>
                          <a:ea typeface="+mn-ea"/>
                          <a:cs typeface="+mn-cs"/>
                        </a:rPr>
                        <a:t>   </a:t>
                      </a:r>
                      <a:endParaRPr lang="en-US" altLang="zh-TW" sz="1200" kern="1200" dirty="0" smtClean="0">
                        <a:solidFill>
                          <a:schemeClr val="dk1"/>
                        </a:solidFill>
                        <a:effectLst/>
                        <a:latin typeface="+mn-lt"/>
                        <a:ea typeface="+mn-ea"/>
                        <a:cs typeface="+mn-cs"/>
                      </a:endParaRPr>
                    </a:p>
                    <a:p>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4" y="1788583"/>
            <a:ext cx="2027555" cy="1351703"/>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83" y="3281166"/>
            <a:ext cx="2022636" cy="1348424"/>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103" y="4733120"/>
            <a:ext cx="2040375" cy="1360250"/>
          </a:xfrm>
          <a:prstGeom prst="rect">
            <a:avLst/>
          </a:prstGeom>
        </p:spPr>
      </p:pic>
    </p:spTree>
    <p:extLst>
      <p:ext uri="{BB962C8B-B14F-4D97-AF65-F5344CB8AC3E}">
        <p14:creationId xmlns:p14="http://schemas.microsoft.com/office/powerpoint/2010/main" val="23155275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en-US" altLang="zh-TW" dirty="0" smtClean="0">
                <a:solidFill>
                  <a:srgbClr val="FF9900"/>
                </a:solidFill>
                <a:latin typeface="標楷體" pitchFamily="65" charset="-120"/>
              </a:rPr>
              <a:t>107</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2</a:t>
            </a:r>
            <a:r>
              <a:rPr lang="zh-TW" altLang="en-US" dirty="0" smtClean="0">
                <a:solidFill>
                  <a:srgbClr val="FF9900"/>
                </a:solidFill>
                <a:latin typeface="標楷體" pitchFamily="65" charset="-120"/>
              </a:rPr>
              <a:t>月份安排媒體採訪</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504010791"/>
              </p:ext>
            </p:extLst>
          </p:nvPr>
        </p:nvGraphicFramePr>
        <p:xfrm>
          <a:off x="395420" y="836641"/>
          <a:ext cx="8659163" cy="4517297"/>
        </p:xfrm>
        <a:graphic>
          <a:graphicData uri="http://schemas.openxmlformats.org/drawingml/2006/table">
            <a:tbl>
              <a:tblPr firstRow="1" bandRow="1">
                <a:tableStyleId>{5C22544A-7EE6-4342-B048-85BDC9FD1C3A}</a:tableStyleId>
              </a:tblPr>
              <a:tblGrid>
                <a:gridCol w="1009051"/>
                <a:gridCol w="1247507"/>
                <a:gridCol w="1320890"/>
                <a:gridCol w="2128100"/>
                <a:gridCol w="1855502"/>
                <a:gridCol w="1098113"/>
              </a:tblGrid>
              <a:tr h="464730">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日 </a:t>
                      </a:r>
                      <a:r>
                        <a:rPr lang="zh-TW" altLang="en-US" sz="1400" b="0" i="0" u="none" strike="noStrike" dirty="0" smtClean="0">
                          <a:solidFill>
                            <a:schemeClr val="bg1"/>
                          </a:solidFill>
                          <a:effectLst/>
                          <a:latin typeface="標楷體" panose="03000509000000000000" pitchFamily="65" charset="-120"/>
                          <a:ea typeface="標楷體" panose="03000509000000000000" pitchFamily="65" charset="-120"/>
                        </a:rPr>
                        <a:t>期</a:t>
                      </a:r>
                      <a:endParaRPr lang="zh-TW" altLang="en-US" sz="1400" b="0" i="0" u="none" strike="noStrike" dirty="0">
                        <a:solidFill>
                          <a:schemeClr val="bg1"/>
                        </a:solidFill>
                        <a:effectLst/>
                        <a:latin typeface="標楷體" panose="03000509000000000000" pitchFamily="65" charset="-120"/>
                        <a:ea typeface="標楷體" panose="03000509000000000000" pitchFamily="65" charset="-120"/>
                      </a:endParaRPr>
                    </a:p>
                  </a:txBody>
                  <a:tcPr marL="9525" marR="9525" marT="9525" marB="0" anchor="ctr">
                    <a:solidFill>
                      <a:srgbClr val="0000FF"/>
                    </a:solidFill>
                  </a:tcPr>
                </a:tc>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受訪單位</a:t>
                      </a:r>
                    </a:p>
                  </a:txBody>
                  <a:tcPr marL="9525" marR="9525" marT="9525" marB="0" anchor="ctr">
                    <a:solidFill>
                      <a:srgbClr val="0000FF"/>
                    </a:solidFill>
                  </a:tcPr>
                </a:tc>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受訪人員</a:t>
                      </a:r>
                    </a:p>
                  </a:txBody>
                  <a:tcPr marL="9525" marR="9525" marT="9525" marB="0" anchor="ctr">
                    <a:solidFill>
                      <a:srgbClr val="0000FF"/>
                    </a:solidFill>
                  </a:tcPr>
                </a:tc>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主      題</a:t>
                      </a:r>
                    </a:p>
                  </a:txBody>
                  <a:tcPr marL="9525" marR="9525" marT="9525" marB="0" anchor="ctr">
                    <a:solidFill>
                      <a:srgbClr val="0000FF"/>
                    </a:solidFill>
                  </a:tcPr>
                </a:tc>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媒      體</a:t>
                      </a:r>
                    </a:p>
                  </a:txBody>
                  <a:tcPr marL="9525" marR="9525" marT="9525" marB="0" anchor="ctr">
                    <a:solidFill>
                      <a:srgbClr val="0000FF"/>
                    </a:solidFill>
                  </a:tcPr>
                </a:tc>
                <a:tc>
                  <a:txBody>
                    <a:bodyPr/>
                    <a:lstStyle/>
                    <a:p>
                      <a:pPr algn="ctr" fontAlgn="auto"/>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播出</a:t>
                      </a:r>
                      <a:r>
                        <a:rPr lang="en-US" altLang="zh-TW" sz="1400" b="0" i="0" u="none" strike="noStrike" dirty="0">
                          <a:solidFill>
                            <a:schemeClr val="bg1"/>
                          </a:solidFill>
                          <a:effectLst/>
                          <a:latin typeface="標楷體" panose="03000509000000000000" pitchFamily="65" charset="-120"/>
                          <a:ea typeface="標楷體" panose="03000509000000000000" pitchFamily="65" charset="-120"/>
                        </a:rPr>
                        <a:t>/</a:t>
                      </a:r>
                      <a:r>
                        <a:rPr lang="zh-TW" altLang="en-US" sz="1400" b="0" i="0" u="none" strike="noStrike" dirty="0">
                          <a:solidFill>
                            <a:schemeClr val="bg1"/>
                          </a:solidFill>
                          <a:effectLst/>
                          <a:latin typeface="標楷體" panose="03000509000000000000" pitchFamily="65" charset="-120"/>
                          <a:ea typeface="標楷體" panose="03000509000000000000" pitchFamily="65" charset="-120"/>
                        </a:rPr>
                        <a:t>刊登時間</a:t>
                      </a:r>
                    </a:p>
                  </a:txBody>
                  <a:tcPr marL="9525" marR="9525" marT="9525" marB="0" anchor="ctr">
                    <a:solidFill>
                      <a:srgbClr val="0000FF"/>
                    </a:solidFill>
                  </a:tcPr>
                </a:tc>
              </a:tr>
              <a:tr h="471399">
                <a:tc>
                  <a:txBody>
                    <a:bodyPr/>
                    <a:lstStyle/>
                    <a:p>
                      <a:pPr algn="ctr" fontAlgn="auto"/>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1/24</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r>
                        <a:rPr lang="zh-TW" altLang="en-US" sz="1200" b="0" i="0" u="none" strike="noStrike" dirty="0" smtClean="0">
                          <a:solidFill>
                            <a:srgbClr val="000000"/>
                          </a:solidFill>
                          <a:effectLst/>
                          <a:latin typeface="標楷體" panose="03000509000000000000" pitchFamily="65" charset="-120"/>
                          <a:ea typeface="標楷體" panose="03000509000000000000" pitchFamily="65" charset="-120"/>
                        </a:rPr>
                        <a:t>急診部災難醫學科</a:t>
                      </a:r>
                    </a:p>
                  </a:txBody>
                  <a:tcPr marL="9525" marR="9525" marT="9525" marB="0" anchor="ctr"/>
                </a:tc>
                <a:tc>
                  <a:txBody>
                    <a:bodyPr/>
                    <a:lstStyle/>
                    <a:p>
                      <a:pPr algn="ctr" fontAlgn="auto"/>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黃獻皞主</a:t>
                      </a: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任</a:t>
                      </a:r>
                      <a:endPar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台北榮總之災難醫療支援</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r>
              <a:tr h="438729">
                <a:tc>
                  <a:txBody>
                    <a:bodyPr/>
                    <a:lstStyle/>
                    <a:p>
                      <a:pPr algn="ctr" fontAlgn="auto"/>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1/26</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胃腸科</a:t>
                      </a:r>
                    </a:p>
                  </a:txBody>
                  <a:tcPr marL="9525" marR="9525" marT="9525" marB="0" anchor="ctr"/>
                </a:tc>
                <a:tc>
                  <a:txBody>
                    <a:bodyPr/>
                    <a:lstStyle/>
                    <a:p>
                      <a:pPr algn="ctr" fontAlgn="auto"/>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羅景全醫師</a:t>
                      </a:r>
                    </a:p>
                  </a:txBody>
                  <a:tcPr marL="9525" marR="9525" marT="9525" marB="0" anchor="ctr"/>
                </a:tc>
                <a:tc>
                  <a:txBody>
                    <a:bodyPr/>
                    <a:lstStyle/>
                    <a:p>
                      <a:pPr algn="ctr" fontAlgn="auto"/>
                      <a:r>
                        <a:rPr lang="zh-TW" altLang="en-US" sz="1400" b="0" i="0" u="none" strike="noStrike">
                          <a:solidFill>
                            <a:srgbClr val="000000"/>
                          </a:solidFill>
                          <a:effectLst/>
                          <a:latin typeface="標楷體" panose="03000509000000000000" pitchFamily="65" charset="-120"/>
                          <a:ea typeface="標楷體" panose="03000509000000000000" pitchFamily="65" charset="-120"/>
                        </a:rPr>
                        <a:t>新一代膽胰管內視鏡</a:t>
                      </a:r>
                    </a:p>
                  </a:txBody>
                  <a:tcPr marL="9525" marR="9525" marT="9525" marB="0" anchor="ctr"/>
                </a:tc>
                <a:tc>
                  <a:txBody>
                    <a:bodyPr/>
                    <a:lstStyle/>
                    <a:p>
                      <a:pPr algn="ctr" fontAlgn="auto"/>
                      <a:r>
                        <a:rPr lang="zh-TW" altLang="en-US" sz="1400" b="0" i="0" u="none" strike="noStrike">
                          <a:solidFill>
                            <a:srgbClr val="000000"/>
                          </a:solidFill>
                          <a:effectLst/>
                          <a:latin typeface="標楷體" panose="03000509000000000000" pitchFamily="65" charset="-120"/>
                          <a:ea typeface="標楷體" panose="03000509000000000000" pitchFamily="65" charset="-120"/>
                        </a:rPr>
                        <a:t>中天人體實驗室</a:t>
                      </a:r>
                    </a:p>
                  </a:txBody>
                  <a:tcPr marL="9525" marR="9525" marT="9525" marB="0" anchor="ctr"/>
                </a:tc>
                <a:tc>
                  <a:txBody>
                    <a:bodyPr/>
                    <a:lstStyle/>
                    <a:p>
                      <a:pPr algn="ctr" fontAlgn="auto"/>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　</a:t>
                      </a:r>
                    </a:p>
                  </a:txBody>
                  <a:tcPr marL="9525" marR="9525" marT="9525" marB="0" anchor="ctr"/>
                </a:tc>
              </a:tr>
              <a:tr h="464730">
                <a:tc>
                  <a:txBody>
                    <a:bodyPr/>
                    <a:lstStyle/>
                    <a:p>
                      <a:pPr algn="ctr" fontAlgn="auto"/>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1/26</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auto"/>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兒童外科</a:t>
                      </a:r>
                    </a:p>
                  </a:txBody>
                  <a:tcPr marL="9525" marR="9525" marT="9525" marB="0" anchor="ctr"/>
                </a:tc>
                <a:tc>
                  <a:txBody>
                    <a:bodyPr/>
                    <a:lstStyle/>
                    <a:p>
                      <a:pPr algn="ctr" fontAlgn="auto"/>
                      <a:r>
                        <a:rPr lang="zh-TW" altLang="en-US" sz="1400" b="0" i="0" u="none" strike="noStrike">
                          <a:solidFill>
                            <a:srgbClr val="000000"/>
                          </a:solidFill>
                          <a:effectLst/>
                          <a:latin typeface="標楷體" panose="03000509000000000000" pitchFamily="65" charset="-120"/>
                          <a:ea typeface="標楷體" panose="03000509000000000000" pitchFamily="65" charset="-120"/>
                        </a:rPr>
                        <a:t>劉君恕主任</a:t>
                      </a:r>
                    </a:p>
                  </a:txBody>
                  <a:tcPr marL="9525" marR="9525" marT="9525" marB="0" anchor="ctr"/>
                </a:tc>
                <a:tc>
                  <a:txBody>
                    <a:bodyPr/>
                    <a:lstStyle/>
                    <a:p>
                      <a:pPr algn="ctr" fontAlgn="auto"/>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新一代膽胰管內視鏡</a:t>
                      </a:r>
                    </a:p>
                  </a:txBody>
                  <a:tcPr marL="9525" marR="9525" marT="9525" marB="0" anchor="ctr"/>
                </a:tc>
                <a:tc>
                  <a:txBody>
                    <a:bodyPr/>
                    <a:lstStyle/>
                    <a:p>
                      <a:pPr algn="ctr" fontAlgn="auto"/>
                      <a:r>
                        <a:rPr lang="zh-TW" altLang="en-US" sz="1400" b="0" i="0" u="none" strike="noStrike">
                          <a:solidFill>
                            <a:srgbClr val="000000"/>
                          </a:solidFill>
                          <a:effectLst/>
                          <a:latin typeface="標楷體" panose="03000509000000000000" pitchFamily="65" charset="-120"/>
                          <a:ea typeface="標楷體" panose="03000509000000000000" pitchFamily="65" charset="-120"/>
                        </a:rPr>
                        <a:t>華視王義仲</a:t>
                      </a:r>
                    </a:p>
                  </a:txBody>
                  <a:tcPr marL="9525" marR="9525" marT="9525" marB="0" anchor="ctr"/>
                </a:tc>
                <a:tc>
                  <a:txBody>
                    <a:bodyPr/>
                    <a:lstStyle/>
                    <a:p>
                      <a:pPr algn="ctr" fontAlgn="auto"/>
                      <a:r>
                        <a:rPr lang="en-US" altLang="zh-TW" sz="1400" b="0" i="0" u="none" strike="noStrike">
                          <a:solidFill>
                            <a:srgbClr val="000000"/>
                          </a:solidFill>
                          <a:effectLst/>
                          <a:latin typeface="標楷體" panose="03000509000000000000" pitchFamily="65" charset="-120"/>
                          <a:ea typeface="標楷體" panose="03000509000000000000" pitchFamily="65" charset="-120"/>
                        </a:rPr>
                        <a:t>1/26</a:t>
                      </a:r>
                    </a:p>
                  </a:txBody>
                  <a:tcPr marL="9525" marR="9525" marT="9525" marB="0" anchor="ctr"/>
                </a:tc>
              </a:tr>
              <a:tr h="464730">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1/29</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復健部</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王嘉琪醫師</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貼布相關問題</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東森 李樺仙</a:t>
                      </a:r>
                    </a:p>
                  </a:txBody>
                  <a:tcPr marL="9525" marR="9525" marT="9525" marB="0" anchor="ctr"/>
                </a:tc>
                <a:tc>
                  <a:txBody>
                    <a:bodyPr/>
                    <a:lstStyle/>
                    <a:p>
                      <a:pPr algn="ctr" fontAlgn="ctr"/>
                      <a:r>
                        <a:rPr lang="en-US" altLang="zh-TW" sz="1400" b="0" i="0" u="none" strike="noStrike">
                          <a:solidFill>
                            <a:srgbClr val="000000"/>
                          </a:solidFill>
                          <a:effectLst/>
                          <a:latin typeface="標楷體" panose="03000509000000000000" pitchFamily="65" charset="-120"/>
                          <a:ea typeface="標楷體" panose="03000509000000000000" pitchFamily="65" charset="-120"/>
                        </a:rPr>
                        <a:t>2/16</a:t>
                      </a:r>
                    </a:p>
                  </a:txBody>
                  <a:tcPr marL="9525" marR="9525" marT="9525" marB="0" anchor="ctr"/>
                </a:tc>
              </a:tr>
              <a:tr h="464730">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1/30</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骨腫瘤中心</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陳威明副院長 </a:t>
                      </a:r>
                      <a:endPar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endParaRPr>
                    </a:p>
                    <a:p>
                      <a:pPr algn="ctr" fontAlgn="ctr"/>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吳博貴</a:t>
                      </a: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主任</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骨肉瘤團隊 </a:t>
                      </a:r>
                      <a:r>
                        <a:rPr lang="en-US" sz="1400" b="0" i="0" u="none" strike="noStrike">
                          <a:solidFill>
                            <a:srgbClr val="000000"/>
                          </a:solidFill>
                          <a:effectLst/>
                          <a:latin typeface="標楷體" panose="03000509000000000000" pitchFamily="65" charset="-120"/>
                          <a:ea typeface="標楷體" panose="03000509000000000000" pitchFamily="65" charset="-120"/>
                        </a:rPr>
                        <a:t>SNQ</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醫藥新聞週刊 張玉櫻</a:t>
                      </a:r>
                    </a:p>
                  </a:txBody>
                  <a:tcPr marL="9525" marR="9525" marT="9525" marB="0" anchor="ctr"/>
                </a:tc>
                <a:tc>
                  <a:txBody>
                    <a:bodyPr/>
                    <a:lstStyle/>
                    <a:p>
                      <a:pPr algn="ctr" fontAlgn="ctr"/>
                      <a:r>
                        <a:rPr lang="en-US" altLang="zh-TW" sz="1400" b="0" i="0" u="none" strike="noStrike">
                          <a:solidFill>
                            <a:srgbClr val="000000"/>
                          </a:solidFill>
                          <a:effectLst/>
                          <a:latin typeface="標楷體" panose="03000509000000000000" pitchFamily="65" charset="-120"/>
                          <a:ea typeface="標楷體" panose="03000509000000000000" pitchFamily="65" charset="-120"/>
                        </a:rPr>
                        <a:t>2/5</a:t>
                      </a:r>
                    </a:p>
                  </a:txBody>
                  <a:tcPr marL="9525" marR="9525" marT="9525" marB="0" anchor="ctr"/>
                </a:tc>
              </a:tr>
              <a:tr h="464730">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1/31</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一般外科</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石宜銘主任</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胰臟移植團隊</a:t>
                      </a:r>
                      <a:r>
                        <a:rPr lang="en-US" altLang="zh-TW" sz="1400" b="0" i="0" u="none" strike="noStrike">
                          <a:solidFill>
                            <a:srgbClr val="000000"/>
                          </a:solidFill>
                          <a:effectLst/>
                          <a:latin typeface="標楷體" panose="03000509000000000000" pitchFamily="65" charset="-120"/>
                          <a:ea typeface="標楷體" panose="03000509000000000000" pitchFamily="65" charset="-120"/>
                        </a:rPr>
                        <a:t>SNQ</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醫藥新聞週刊 張玉櫻</a:t>
                      </a:r>
                    </a:p>
                  </a:txBody>
                  <a:tcPr marL="9525" marR="9525" marT="9525" marB="0" anchor="ctr"/>
                </a:tc>
                <a:tc>
                  <a:txBody>
                    <a:bodyPr/>
                    <a:lstStyle/>
                    <a:p>
                      <a:pPr algn="ctr" fontAlgn="ctr"/>
                      <a:r>
                        <a:rPr lang="en-US" altLang="zh-TW" sz="1400" b="0" i="0" u="none" strike="noStrike">
                          <a:solidFill>
                            <a:srgbClr val="000000"/>
                          </a:solidFill>
                          <a:effectLst/>
                          <a:latin typeface="標楷體" panose="03000509000000000000" pitchFamily="65" charset="-120"/>
                          <a:ea typeface="標楷體" panose="03000509000000000000" pitchFamily="65" charset="-120"/>
                        </a:rPr>
                        <a:t>2/5</a:t>
                      </a:r>
                    </a:p>
                  </a:txBody>
                  <a:tcPr marL="9525" marR="9525" marT="9525" marB="0" anchor="ctr"/>
                </a:tc>
              </a:tr>
              <a:tr h="464730">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1/31</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兒童外科</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劉君恕主任</a:t>
                      </a:r>
                    </a:p>
                  </a:txBody>
                  <a:tcPr marL="9525" marR="9525" marT="9525" marB="0" anchor="ctr"/>
                </a:tc>
                <a:tc>
                  <a:txBody>
                    <a:bodyPr/>
                    <a:lstStyle/>
                    <a:p>
                      <a:pPr algn="ctr" fontAlgn="ctr"/>
                      <a:r>
                        <a:rPr lang="en-US" altLang="zh-TW" sz="1400" b="0" i="0" u="none" strike="noStrike" dirty="0">
                          <a:solidFill>
                            <a:srgbClr val="000000"/>
                          </a:solidFill>
                          <a:effectLst/>
                          <a:latin typeface="標楷體" panose="03000509000000000000" pitchFamily="65" charset="-120"/>
                          <a:ea typeface="標楷體" panose="03000509000000000000" pitchFamily="65" charset="-120"/>
                        </a:rPr>
                        <a:t>52</a:t>
                      </a: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天新生兒換肝成功</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壹週刊 蔡怡真</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　</a:t>
                      </a:r>
                    </a:p>
                  </a:txBody>
                  <a:tcPr marL="9525" marR="9525" marT="9525" marB="0" anchor="ctr"/>
                </a:tc>
              </a:tr>
              <a:tr h="386729">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2/8</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血友病中心</a:t>
                      </a:r>
                    </a:p>
                  </a:txBody>
                  <a:tcPr marL="9525" marR="9525" marT="9525" marB="0" anchor="ctr"/>
                </a:tc>
                <a:tc>
                  <a:txBody>
                    <a:bodyPr/>
                    <a:lstStyle/>
                    <a:p>
                      <a:pPr algn="ctr" fontAlgn="ctr"/>
                      <a:r>
                        <a:rPr lang="zh-TW" altLang="en-US" sz="1400" b="0" i="0" u="none" strike="noStrike">
                          <a:solidFill>
                            <a:srgbClr val="000000"/>
                          </a:solidFill>
                          <a:effectLst/>
                          <a:latin typeface="標楷體" panose="03000509000000000000" pitchFamily="65" charset="-120"/>
                          <a:ea typeface="標楷體" panose="03000509000000000000" pitchFamily="65" charset="-120"/>
                        </a:rPr>
                        <a:t>陳正豐主任</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膝關節置換術</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 東森</a:t>
                      </a:r>
                    </a:p>
                  </a:txBody>
                  <a:tcPr marL="9525" marR="9525" marT="9525" marB="0" anchor="ctr"/>
                </a:tc>
                <a:tc>
                  <a:txBody>
                    <a:bodyPr/>
                    <a:lstStyle/>
                    <a:p>
                      <a:pPr algn="ctr" fontAlgn="ct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r>
              <a:tr h="432060">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2/13</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兒醫部</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鄭玫枝主任</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新手爸媽口袋書</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中天人體實驗室</a:t>
                      </a:r>
                    </a:p>
                  </a:txBody>
                  <a:tcPr marL="9525" marR="9525" marT="9525" marB="0" anchor="ctr"/>
                </a:tc>
                <a:tc>
                  <a:txBody>
                    <a:bodyPr/>
                    <a:lstStyle/>
                    <a:p>
                      <a:pPr algn="ctr" fontAlgn="ctr"/>
                      <a:r>
                        <a:rPr lang="zh-TW" altLang="en-US" sz="1400" b="0" i="0" u="none" strike="noStrike" dirty="0">
                          <a:solidFill>
                            <a:srgbClr val="000000"/>
                          </a:solidFill>
                          <a:effectLst/>
                          <a:latin typeface="標楷體" panose="03000509000000000000" pitchFamily="65" charset="-120"/>
                          <a:ea typeface="標楷體" panose="03000509000000000000" pitchFamily="65" charset="-120"/>
                        </a:rPr>
                        <a:t>　</a:t>
                      </a:r>
                    </a:p>
                  </a:txBody>
                  <a:tcPr marL="9525" marR="9525" marT="9525" marB="0" anchor="ctr"/>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89687492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107</a:t>
            </a:r>
            <a:r>
              <a:rPr lang="zh-TW" altLang="en-US" dirty="0" smtClean="0"/>
              <a:t>年</a:t>
            </a:r>
            <a:r>
              <a:rPr lang="en-US" altLang="zh-TW" dirty="0"/>
              <a:t>2</a:t>
            </a:r>
            <a:r>
              <a:rPr lang="zh-TW" altLang="en-US" dirty="0" smtClean="0"/>
              <a:t>月份新聞摘要</a:t>
            </a:r>
            <a:r>
              <a:rPr lang="en-US" altLang="zh-TW" dirty="0" smtClean="0"/>
              <a:t>13</a:t>
            </a:r>
            <a:r>
              <a:rPr lang="zh-TW" altLang="en-US" dirty="0" smtClean="0"/>
              <a:t>則</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301227885"/>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20180118</a:t>
                      </a:r>
                      <a:endParaRPr lang="zh-TW" altLang="en-US" dirty="0"/>
                    </a:p>
                  </a:txBody>
                  <a:tcPr marT="45723" marB="45723"/>
                </a:tc>
                <a:tc>
                  <a:txBody>
                    <a:bodyPr/>
                    <a:lstStyle/>
                    <a:p>
                      <a:r>
                        <a:rPr lang="zh-TW" altLang="en-US" sz="1800" dirty="0" smtClean="0"/>
                        <a:t>迎戰超高齡 陽大醫院布建社區長照</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20180118</a:t>
                      </a:r>
                      <a:endParaRPr lang="zh-TW" altLang="en-US" sz="1800" dirty="0"/>
                    </a:p>
                  </a:txBody>
                  <a:tcPr marT="45723" marB="45723"/>
                </a:tc>
                <a:tc>
                  <a:txBody>
                    <a:bodyPr/>
                    <a:lstStyle/>
                    <a:p>
                      <a:r>
                        <a:rPr lang="zh-TW" altLang="en-US" sz="1800" dirty="0" smtClean="0"/>
                        <a:t>換心染病毒能治癒 </a:t>
                      </a:r>
                      <a:r>
                        <a:rPr lang="en-US" altLang="zh-TW" sz="1800" dirty="0" smtClean="0"/>
                        <a:t>C</a:t>
                      </a:r>
                      <a:r>
                        <a:rPr lang="zh-TW" altLang="en-US" sz="1800" dirty="0" smtClean="0"/>
                        <a:t>肝病患可望器捐</a:t>
                      </a:r>
                      <a:r>
                        <a:rPr lang="en-US" altLang="zh-TW" sz="1800" dirty="0" smtClean="0"/>
                        <a:t>-</a:t>
                      </a:r>
                      <a:r>
                        <a:rPr lang="zh-TW" altLang="en-US" sz="1800" dirty="0" smtClean="0"/>
                        <a:t>龍藉泉主任</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20180118</a:t>
                      </a:r>
                      <a:endParaRPr lang="zh-TW" altLang="en-US" sz="1800" dirty="0"/>
                    </a:p>
                  </a:txBody>
                  <a:tcPr marT="45723" marB="45723"/>
                </a:tc>
                <a:tc>
                  <a:txBody>
                    <a:bodyPr/>
                    <a:lstStyle/>
                    <a:p>
                      <a:r>
                        <a:rPr lang="zh-TW" altLang="en-US" sz="1800" dirty="0" smtClean="0"/>
                        <a:t>職場悲歌 遇缺不補行業最易過勞</a:t>
                      </a:r>
                      <a:r>
                        <a:rPr lang="en-US" altLang="zh-TW" sz="1800" dirty="0" smtClean="0"/>
                        <a:t>-</a:t>
                      </a:r>
                      <a:r>
                        <a:rPr lang="zh-TW" altLang="en-US" sz="1800" dirty="0" smtClean="0"/>
                        <a:t>葛謹主任</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20180130</a:t>
                      </a:r>
                      <a:endParaRPr lang="zh-TW" altLang="en-US" sz="1800" dirty="0"/>
                    </a:p>
                  </a:txBody>
                  <a:tcPr marT="45723" marB="45723"/>
                </a:tc>
                <a:tc>
                  <a:txBody>
                    <a:bodyPr/>
                    <a:lstStyle/>
                    <a:p>
                      <a:r>
                        <a:rPr lang="zh-TW" altLang="en-US" sz="1800" dirty="0" smtClean="0"/>
                        <a:t>北榮成大合作 最低體重換肝 搶救</a:t>
                      </a:r>
                      <a:r>
                        <a:rPr lang="en-US" altLang="zh-TW" sz="1800" dirty="0" smtClean="0"/>
                        <a:t>3.5KG</a:t>
                      </a:r>
                      <a:r>
                        <a:rPr lang="zh-TW" altLang="en-US" sz="1800" dirty="0" smtClean="0"/>
                        <a:t>穆小弟</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20180130</a:t>
                      </a:r>
                      <a:endParaRPr lang="zh-TW" altLang="en-US" sz="1800" dirty="0"/>
                    </a:p>
                  </a:txBody>
                  <a:tcPr marT="45723" marB="45723"/>
                </a:tc>
                <a:tc>
                  <a:txBody>
                    <a:bodyPr/>
                    <a:lstStyle/>
                    <a:p>
                      <a:r>
                        <a:rPr lang="zh-TW" altLang="en-US" sz="1800" dirty="0" smtClean="0"/>
                        <a:t>生病失聰 創新手法 助重回有聲世界</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20180207</a:t>
                      </a:r>
                      <a:endParaRPr lang="zh-TW" altLang="en-US" sz="1800" dirty="0"/>
                    </a:p>
                  </a:txBody>
                  <a:tcPr marT="45723" marB="45723"/>
                </a:tc>
                <a:tc>
                  <a:txBody>
                    <a:bodyPr/>
                    <a:lstStyle/>
                    <a:p>
                      <a:r>
                        <a:rPr lang="zh-TW" altLang="en-US" sz="1800" dirty="0" smtClean="0"/>
                        <a:t>各大醫院年節門診報你知</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20180207</a:t>
                      </a:r>
                      <a:endParaRPr lang="zh-TW" altLang="en-US" sz="1800" dirty="0"/>
                    </a:p>
                  </a:txBody>
                  <a:tcPr marT="45723" marB="45723"/>
                </a:tc>
                <a:tc>
                  <a:txBody>
                    <a:bodyPr/>
                    <a:lstStyle/>
                    <a:p>
                      <a:r>
                        <a:rPr lang="zh-TW" altLang="en-US" sz="1800" dirty="0" smtClean="0"/>
                        <a:t>住院滿</a:t>
                      </a:r>
                      <a:r>
                        <a:rPr lang="en-US" altLang="zh-TW" sz="1800" dirty="0" smtClean="0"/>
                        <a:t>28</a:t>
                      </a:r>
                      <a:r>
                        <a:rPr lang="zh-TW" altLang="en-US" sz="1800" dirty="0" smtClean="0"/>
                        <a:t>天 恐淪醫療人球</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20180207</a:t>
                      </a:r>
                      <a:endParaRPr lang="zh-TW" altLang="en-US" sz="1800" dirty="0"/>
                    </a:p>
                  </a:txBody>
                  <a:tcPr marT="45723" marB="45723"/>
                </a:tc>
                <a:tc>
                  <a:txBody>
                    <a:bodyPr/>
                    <a:lstStyle/>
                    <a:p>
                      <a:r>
                        <a:rPr lang="zh-TW" altLang="en-US" sz="1800" dirty="0" smtClean="0"/>
                        <a:t>車禍後尿不出 口腔黏膜救了他</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20180207</a:t>
                      </a:r>
                      <a:endParaRPr lang="zh-TW" altLang="en-US" sz="1800" dirty="0"/>
                    </a:p>
                  </a:txBody>
                  <a:tcPr marT="45723" marB="45723"/>
                </a:tc>
                <a:tc>
                  <a:txBody>
                    <a:bodyPr/>
                    <a:lstStyle/>
                    <a:p>
                      <a:r>
                        <a:rPr lang="zh-TW" altLang="en-US" sz="1800" dirty="0" smtClean="0"/>
                        <a:t>溫差大 小心誘發疾病奪命</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20180214</a:t>
                      </a:r>
                      <a:endParaRPr lang="zh-TW" altLang="en-US" sz="1800" dirty="0"/>
                    </a:p>
                  </a:txBody>
                  <a:tcPr marT="45723" marB="45723"/>
                </a:tc>
                <a:tc>
                  <a:txBody>
                    <a:bodyPr/>
                    <a:lstStyle/>
                    <a:p>
                      <a:r>
                        <a:rPr lang="en-US" altLang="zh-TW" sz="1800" dirty="0" smtClean="0"/>
                        <a:t>Pepper</a:t>
                      </a:r>
                      <a:r>
                        <a:rPr lang="zh-TW" altLang="en-US" sz="1800" dirty="0" smtClean="0"/>
                        <a:t>陪伴歡樂 撫慰不能回家過年的人</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68864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107</a:t>
            </a:r>
            <a:r>
              <a:rPr lang="zh-TW" altLang="en-US" dirty="0" smtClean="0"/>
              <a:t>年</a:t>
            </a:r>
            <a:r>
              <a:rPr lang="en-US" altLang="zh-TW" dirty="0" smtClean="0"/>
              <a:t>2</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505151353"/>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20180214</a:t>
                      </a:r>
                      <a:endParaRPr lang="zh-TW" altLang="en-US" dirty="0"/>
                    </a:p>
                  </a:txBody>
                  <a:tcPr marT="45723" marB="45723"/>
                </a:tc>
                <a:tc>
                  <a:txBody>
                    <a:bodyPr/>
                    <a:lstStyle/>
                    <a:p>
                      <a:r>
                        <a:rPr lang="zh-TW" altLang="en-US" sz="1800" dirty="0" smtClean="0"/>
                        <a:t>病童一見醫護就哭 和機器人很麻吉</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20180214</a:t>
                      </a:r>
                      <a:endParaRPr lang="zh-TW" altLang="en-US" sz="1800" dirty="0"/>
                    </a:p>
                  </a:txBody>
                  <a:tcPr marT="45723" marB="45723"/>
                </a:tc>
                <a:tc>
                  <a:txBody>
                    <a:bodyPr/>
                    <a:lstStyle/>
                    <a:p>
                      <a:r>
                        <a:rPr lang="zh-TW" altLang="en-US" sz="1800" dirty="0" smtClean="0"/>
                        <a:t>榮總李偉強推動智慧醫院競賽</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20180214</a:t>
                      </a:r>
                      <a:endParaRPr lang="zh-TW" altLang="en-US" sz="1800" dirty="0"/>
                    </a:p>
                  </a:txBody>
                  <a:tcPr marT="45723" marB="45723"/>
                </a:tc>
                <a:tc>
                  <a:txBody>
                    <a:bodyPr/>
                    <a:lstStyle/>
                    <a:p>
                      <a:r>
                        <a:rPr lang="zh-TW" altLang="en-US" sz="1800" dirty="0" smtClean="0"/>
                        <a:t>霸占北榮病房</a:t>
                      </a:r>
                      <a:r>
                        <a:rPr lang="en-US" altLang="zh-TW" sz="1800" dirty="0" smtClean="0"/>
                        <a:t>5</a:t>
                      </a:r>
                      <a:r>
                        <a:rPr lang="zh-TW" altLang="en-US" sz="1800" dirty="0" smtClean="0"/>
                        <a:t>年 富婆繳清近千萬出院了</a:t>
                      </a:r>
                      <a:endParaRPr lang="zh-TW" altLang="en-US" sz="1800" dirty="0"/>
                    </a:p>
                  </a:txBody>
                  <a:tcPr marT="45723" marB="45723"/>
                </a:tc>
                <a:tc>
                  <a:txBody>
                    <a:bodyPr/>
                    <a:lstStyle/>
                    <a:p>
                      <a:endParaRPr lang="zh-TW" altLang="en-US" sz="180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62246">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42240508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pPr>
              <a:defRPr/>
            </a:pPr>
            <a:fld id="{A64FD69E-1594-4E16-89FE-0DEA1F558A25}" type="slidenum">
              <a:rPr lang="en-US" altLang="zh-TW" smtClean="0"/>
              <a:pPr>
                <a:defRPr/>
              </a:pPr>
              <a:t>14</a:t>
            </a:fld>
            <a:endParaRPr lang="en-US" altLang="zh-TW"/>
          </a:p>
        </p:txBody>
      </p:sp>
      <p:pic>
        <p:nvPicPr>
          <p:cNvPr id="5" name="圖片 4"/>
          <p:cNvPicPr>
            <a:picLocks noChangeAspect="1"/>
          </p:cNvPicPr>
          <p:nvPr/>
        </p:nvPicPr>
        <p:blipFill>
          <a:blip r:embed="rId2"/>
          <a:stretch>
            <a:fillRect/>
          </a:stretch>
        </p:blipFill>
        <p:spPr>
          <a:xfrm>
            <a:off x="280214" y="2510402"/>
            <a:ext cx="3651706" cy="4347598"/>
          </a:xfrm>
          <a:prstGeom prst="rect">
            <a:avLst/>
          </a:prstGeom>
        </p:spPr>
      </p:pic>
      <p:pic>
        <p:nvPicPr>
          <p:cNvPr id="7" name="圖片 6"/>
          <p:cNvPicPr>
            <a:picLocks noChangeAspect="1"/>
          </p:cNvPicPr>
          <p:nvPr/>
        </p:nvPicPr>
        <p:blipFill>
          <a:blip r:embed="rId3"/>
          <a:stretch>
            <a:fillRect/>
          </a:stretch>
        </p:blipFill>
        <p:spPr>
          <a:xfrm>
            <a:off x="4107151" y="404580"/>
            <a:ext cx="5036849" cy="3665931"/>
          </a:xfrm>
          <a:prstGeom prst="rect">
            <a:avLst/>
          </a:prstGeom>
        </p:spPr>
      </p:pic>
      <p:pic>
        <p:nvPicPr>
          <p:cNvPr id="4" name="圖片 3"/>
          <p:cNvPicPr>
            <a:picLocks noChangeAspect="1"/>
          </p:cNvPicPr>
          <p:nvPr/>
        </p:nvPicPr>
        <p:blipFill>
          <a:blip r:embed="rId4"/>
          <a:stretch>
            <a:fillRect/>
          </a:stretch>
        </p:blipFill>
        <p:spPr>
          <a:xfrm>
            <a:off x="251400" y="404580"/>
            <a:ext cx="4602879" cy="3170195"/>
          </a:xfrm>
          <a:prstGeom prst="rect">
            <a:avLst/>
          </a:prstGeom>
        </p:spPr>
      </p:pic>
      <p:pic>
        <p:nvPicPr>
          <p:cNvPr id="8" name="圖片 7"/>
          <p:cNvPicPr>
            <a:picLocks noChangeAspect="1"/>
          </p:cNvPicPr>
          <p:nvPr/>
        </p:nvPicPr>
        <p:blipFill>
          <a:blip r:embed="rId5"/>
          <a:stretch>
            <a:fillRect/>
          </a:stretch>
        </p:blipFill>
        <p:spPr>
          <a:xfrm>
            <a:off x="3341213" y="4421170"/>
            <a:ext cx="2710971" cy="2492870"/>
          </a:xfrm>
          <a:prstGeom prst="rect">
            <a:avLst/>
          </a:prstGeom>
        </p:spPr>
      </p:pic>
      <p:pic>
        <p:nvPicPr>
          <p:cNvPr id="9" name="圖片 8"/>
          <p:cNvPicPr>
            <a:picLocks noChangeAspect="1"/>
          </p:cNvPicPr>
          <p:nvPr/>
        </p:nvPicPr>
        <p:blipFill>
          <a:blip r:embed="rId6"/>
          <a:stretch>
            <a:fillRect/>
          </a:stretch>
        </p:blipFill>
        <p:spPr>
          <a:xfrm>
            <a:off x="5157246" y="4182406"/>
            <a:ext cx="3965103" cy="2126319"/>
          </a:xfrm>
          <a:prstGeom prst="rect">
            <a:avLst/>
          </a:prstGeom>
        </p:spPr>
      </p:pic>
    </p:spTree>
    <p:extLst>
      <p:ext uri="{BB962C8B-B14F-4D97-AF65-F5344CB8AC3E}">
        <p14:creationId xmlns:p14="http://schemas.microsoft.com/office/powerpoint/2010/main" val="38365890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3" name="矩形 2"/>
          <p:cNvSpPr/>
          <p:nvPr/>
        </p:nvSpPr>
        <p:spPr>
          <a:xfrm>
            <a:off x="2123660" y="3425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4" name="矩形 3"/>
          <p:cNvSpPr/>
          <p:nvPr/>
        </p:nvSpPr>
        <p:spPr>
          <a:xfrm>
            <a:off x="2123660" y="422111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895" y="1357688"/>
            <a:ext cx="4183590" cy="3102501"/>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310" y="1357689"/>
            <a:ext cx="4183590" cy="3102501"/>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2</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341859195"/>
              </p:ext>
            </p:extLst>
          </p:nvPr>
        </p:nvGraphicFramePr>
        <p:xfrm>
          <a:off x="250825" y="908650"/>
          <a:ext cx="8601075" cy="5318489"/>
        </p:xfrm>
        <a:graphic>
          <a:graphicData uri="http://schemas.openxmlformats.org/drawingml/2006/table">
            <a:tbl>
              <a:tblPr firstRow="1" bandRow="1">
                <a:tableStyleId>{5C22544A-7EE6-4342-B048-85BDC9FD1C3A}</a:tableStyleId>
              </a:tblPr>
              <a:tblGrid>
                <a:gridCol w="1080726"/>
                <a:gridCol w="1080149"/>
                <a:gridCol w="936130"/>
                <a:gridCol w="5504070"/>
              </a:tblGrid>
              <a:tr h="576080">
                <a:tc>
                  <a:txBody>
                    <a:bodyPr/>
                    <a:lstStyle/>
                    <a:p>
                      <a:pPr algn="ctr"/>
                      <a:r>
                        <a:rPr lang="zh-TW" altLang="en-US" sz="1600" dirty="0" smtClean="0"/>
                        <a:t>日期</a:t>
                      </a:r>
                      <a:endParaRPr lang="zh-TW" altLang="en-US" sz="1600" dirty="0"/>
                    </a:p>
                  </a:txBody>
                  <a:tcPr marL="91441" marR="91441" marT="45747" marB="45747">
                    <a:solidFill>
                      <a:srgbClr val="0000FF"/>
                    </a:solidFill>
                  </a:tcPr>
                </a:tc>
                <a:tc>
                  <a:txBody>
                    <a:bodyPr/>
                    <a:lstStyle/>
                    <a:p>
                      <a:pPr algn="ctr"/>
                      <a:r>
                        <a:rPr lang="zh-TW" altLang="en-US" sz="1600" dirty="0" smtClean="0"/>
                        <a:t>報告單位</a:t>
                      </a:r>
                      <a:endParaRPr lang="zh-TW" altLang="en-US" sz="1600" dirty="0"/>
                    </a:p>
                  </a:txBody>
                  <a:tcPr marL="91441" marR="91441" marT="45747" marB="45747">
                    <a:solidFill>
                      <a:srgbClr val="0000FF"/>
                    </a:solidFill>
                  </a:tcPr>
                </a:tc>
                <a:tc>
                  <a:txBody>
                    <a:bodyPr/>
                    <a:lstStyle/>
                    <a:p>
                      <a:pPr algn="ctr"/>
                      <a:r>
                        <a:rPr lang="zh-TW" altLang="en-US" sz="1600" dirty="0" smtClean="0"/>
                        <a:t>主講人</a:t>
                      </a:r>
                      <a:endParaRPr lang="zh-TW" altLang="en-US" sz="1600" dirty="0"/>
                    </a:p>
                  </a:txBody>
                  <a:tcPr marL="91441" marR="91441" marT="45747" marB="45747">
                    <a:solidFill>
                      <a:srgbClr val="0000FF"/>
                    </a:solidFill>
                  </a:tcPr>
                </a:tc>
                <a:tc>
                  <a:txBody>
                    <a:bodyPr/>
                    <a:lstStyle/>
                    <a:p>
                      <a:pPr algn="ctr"/>
                      <a:r>
                        <a:rPr lang="zh-TW" altLang="en-US" sz="1600" dirty="0" smtClean="0"/>
                        <a:t>主           題</a:t>
                      </a:r>
                      <a:endParaRPr lang="zh-TW" altLang="en-US" sz="1600" dirty="0"/>
                    </a:p>
                  </a:txBody>
                  <a:tcPr marL="91441" marR="91441" marT="45747" marB="45747">
                    <a:solidFill>
                      <a:srgbClr val="0000FF"/>
                    </a:solidFill>
                  </a:tcPr>
                </a:tc>
              </a:tr>
              <a:tr h="4742409">
                <a:tc>
                  <a:txBody>
                    <a:bodyPr/>
                    <a:lstStyle/>
                    <a:p>
                      <a:r>
                        <a:rPr lang="en-US" altLang="zh-TW" sz="1600" dirty="0" smtClean="0"/>
                        <a:t>1070124</a:t>
                      </a:r>
                      <a:endParaRPr lang="zh-TW" altLang="en-US" sz="1600" dirty="0"/>
                    </a:p>
                  </a:txBody>
                  <a:tcPr marL="91441" marR="91441" marT="45747" marB="45747"/>
                </a:tc>
                <a:tc>
                  <a:txBody>
                    <a:bodyPr/>
                    <a:lstStyle/>
                    <a:p>
                      <a:r>
                        <a:rPr lang="zh-TW" altLang="en-US" sz="1600" dirty="0" smtClean="0"/>
                        <a:t>外科部</a:t>
                      </a:r>
                      <a:endParaRPr lang="en-US" altLang="zh-TW" sz="1600" dirty="0" smtClean="0"/>
                    </a:p>
                    <a:p>
                      <a:r>
                        <a:rPr lang="zh-TW" altLang="en-US" sz="1600" dirty="0" smtClean="0"/>
                        <a:t>兒童外科</a:t>
                      </a:r>
                      <a:endParaRPr lang="en-US" altLang="zh-TW" sz="1600" dirty="0" smtClean="0"/>
                    </a:p>
                    <a:p>
                      <a:endParaRPr lang="zh-TW" altLang="en-US" sz="1600" dirty="0"/>
                    </a:p>
                  </a:txBody>
                  <a:tcPr marL="91441" marR="91441" marT="45747" marB="45747"/>
                </a:tc>
                <a:tc>
                  <a:txBody>
                    <a:bodyPr/>
                    <a:lstStyle/>
                    <a:p>
                      <a:r>
                        <a:rPr lang="zh-TW" altLang="en-US" sz="1600" dirty="0" smtClean="0"/>
                        <a:t>劉君恕主任</a:t>
                      </a:r>
                      <a:endParaRPr lang="zh-TW" altLang="en-US" sz="1600" dirty="0"/>
                    </a:p>
                  </a:txBody>
                  <a:tcPr marL="91441" marR="91441" marT="45747" marB="45747"/>
                </a:tc>
                <a:tc>
                  <a:txBody>
                    <a:bodyPr/>
                    <a:lstStyle/>
                    <a:p>
                      <a:r>
                        <a:rPr lang="zh-TW" altLang="en-US" sz="2000" b="1" dirty="0" smtClean="0">
                          <a:solidFill>
                            <a:schemeClr val="tx1"/>
                          </a:solidFill>
                          <a:latin typeface="+mn-ea"/>
                          <a:ea typeface="+mn-ea"/>
                        </a:rPr>
                        <a:t>主題：「</a:t>
                      </a:r>
                      <a:r>
                        <a:rPr lang="zh-TW" altLang="en-US" sz="2000" b="1" dirty="0" smtClean="0">
                          <a:solidFill>
                            <a:schemeClr val="tx1"/>
                          </a:solidFill>
                          <a:latin typeface="+mn-ea"/>
                          <a:ea typeface="+mn-ea"/>
                          <a:hlinkClick r:id="rId2"/>
                        </a:rPr>
                        <a:t>北榮、成大攜手搶救</a:t>
                      </a:r>
                      <a:r>
                        <a:rPr lang="en-US" altLang="zh-TW" sz="2000" b="1" dirty="0" smtClean="0">
                          <a:solidFill>
                            <a:schemeClr val="tx1"/>
                          </a:solidFill>
                          <a:latin typeface="+mn-ea"/>
                          <a:ea typeface="+mn-ea"/>
                          <a:hlinkClick r:id="rId2"/>
                        </a:rPr>
                        <a:t>52</a:t>
                      </a:r>
                      <a:r>
                        <a:rPr lang="zh-TW" altLang="en-US" sz="2000" b="1" dirty="0" smtClean="0">
                          <a:solidFill>
                            <a:schemeClr val="tx1"/>
                          </a:solidFill>
                          <a:latin typeface="+mn-ea"/>
                          <a:ea typeface="+mn-ea"/>
                          <a:hlinkClick r:id="rId2"/>
                        </a:rPr>
                        <a:t>天新生兒  </a:t>
                      </a:r>
                      <a:endParaRPr lang="en-US" altLang="zh-TW" sz="2000" b="1" dirty="0" smtClean="0">
                        <a:solidFill>
                          <a:schemeClr val="tx1"/>
                        </a:solidFill>
                        <a:latin typeface="+mn-ea"/>
                        <a:ea typeface="+mn-ea"/>
                        <a:hlinkClick r:id="rId2"/>
                      </a:endParaRPr>
                    </a:p>
                    <a:p>
                      <a:r>
                        <a:rPr lang="zh-TW" altLang="en-US" sz="2000" b="1" dirty="0" smtClean="0">
                          <a:solidFill>
                            <a:schemeClr val="tx1"/>
                          </a:solidFill>
                          <a:latin typeface="+mn-ea"/>
                          <a:ea typeface="+mn-ea"/>
                          <a:hlinkClick r:id="rId2"/>
                        </a:rPr>
                        <a:t>        活體單葉肝臟移植成功創紀錄！」</a:t>
                      </a:r>
                      <a:endParaRPr lang="zh-TW" altLang="en-US" sz="2000" b="1" dirty="0" smtClean="0">
                        <a:solidFill>
                          <a:schemeClr val="tx1"/>
                        </a:solidFill>
                        <a:latin typeface="+mn-ea"/>
                        <a:ea typeface="+mn-ea"/>
                      </a:endParaRPr>
                    </a:p>
                    <a:p>
                      <a:r>
                        <a:rPr lang="zh-TW" altLang="en-US" sz="2000" dirty="0" smtClean="0">
                          <a:solidFill>
                            <a:schemeClr val="tx1"/>
                          </a:solidFill>
                          <a:latin typeface="+mn-ea"/>
                          <a:ea typeface="+mn-ea"/>
                        </a:rPr>
                        <a:t>    </a:t>
                      </a:r>
                      <a:endParaRPr lang="en-US" altLang="zh-TW" sz="2000" dirty="0" smtClean="0">
                        <a:solidFill>
                          <a:schemeClr val="tx1"/>
                        </a:solidFill>
                        <a:latin typeface="+mn-ea"/>
                        <a:ea typeface="+mn-ea"/>
                      </a:endParaRPr>
                    </a:p>
                    <a:p>
                      <a:r>
                        <a:rPr lang="en-US" altLang="zh-TW" sz="2000" dirty="0" smtClean="0">
                          <a:solidFill>
                            <a:schemeClr val="tx1"/>
                          </a:solidFill>
                          <a:latin typeface="+mn-ea"/>
                          <a:ea typeface="+mn-ea"/>
                        </a:rPr>
                        <a:t>    </a:t>
                      </a:r>
                      <a:r>
                        <a:rPr lang="zh-TW" altLang="en-US" sz="2000" dirty="0" smtClean="0">
                          <a:solidFill>
                            <a:schemeClr val="tx1"/>
                          </a:solidFill>
                          <a:latin typeface="+mn-ea"/>
                          <a:ea typeface="+mn-ea"/>
                        </a:rPr>
                        <a:t>本院與成大醫院攜手，成功救治罹患罕見母胎免疫疾病「新生兒血鐵沉積症」僅出生</a:t>
                      </a:r>
                      <a:r>
                        <a:rPr lang="en-US" altLang="zh-TW" sz="2000" dirty="0" smtClean="0">
                          <a:solidFill>
                            <a:schemeClr val="tx1"/>
                          </a:solidFill>
                          <a:latin typeface="+mn-ea"/>
                          <a:ea typeface="+mn-ea"/>
                        </a:rPr>
                        <a:t>52</a:t>
                      </a:r>
                      <a:r>
                        <a:rPr lang="zh-TW" altLang="en-US" sz="2000" dirty="0" smtClean="0">
                          <a:solidFill>
                            <a:schemeClr val="tx1"/>
                          </a:solidFill>
                          <a:latin typeface="+mn-ea"/>
                          <a:ea typeface="+mn-ea"/>
                        </a:rPr>
                        <a:t>天的穆小弟，完成年齡最小活體單葉肝臟移植手術，再創器官移植新紀錄</a:t>
                      </a:r>
                      <a:r>
                        <a:rPr lang="en-US" altLang="zh-TW" sz="2000" dirty="0" smtClean="0">
                          <a:solidFill>
                            <a:schemeClr val="tx1"/>
                          </a:solidFill>
                          <a:latin typeface="+mn-ea"/>
                          <a:ea typeface="+mn-ea"/>
                        </a:rPr>
                        <a:t>!</a:t>
                      </a:r>
                    </a:p>
                    <a:p>
                      <a:r>
                        <a:rPr lang="zh-TW" altLang="en-US" sz="2000" dirty="0" smtClean="0">
                          <a:solidFill>
                            <a:schemeClr val="tx1"/>
                          </a:solidFill>
                          <a:latin typeface="+mn-ea"/>
                          <a:ea typeface="+mn-ea"/>
                        </a:rPr>
                        <a:t>    經評估，穆小弟的父親適合捐肝，本院醫療團隊運用影像重組及</a:t>
                      </a:r>
                      <a:r>
                        <a:rPr lang="en-US" altLang="zh-TW" sz="2000" dirty="0" smtClean="0">
                          <a:solidFill>
                            <a:schemeClr val="tx1"/>
                          </a:solidFill>
                          <a:latin typeface="+mn-ea"/>
                          <a:ea typeface="+mn-ea"/>
                        </a:rPr>
                        <a:t>3D</a:t>
                      </a:r>
                      <a:r>
                        <a:rPr lang="zh-TW" altLang="en-US" sz="2000" dirty="0" smtClean="0">
                          <a:solidFill>
                            <a:schemeClr val="tx1"/>
                          </a:solidFill>
                          <a:latin typeface="+mn-ea"/>
                          <a:ea typeface="+mn-ea"/>
                        </a:rPr>
                        <a:t>列印技術，模擬將捐贈肝減積植入病童體內手術，在多專科團隊通力合作下完成肝臟移植手術，術後狀況十分良好。</a:t>
                      </a: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59" y="2636890"/>
            <a:ext cx="2554462" cy="1702975"/>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420" y="4502421"/>
            <a:ext cx="2571201" cy="1714134"/>
          </a:xfrm>
          <a:prstGeom prst="rect">
            <a:avLst/>
          </a:prstGeom>
        </p:spPr>
      </p:pic>
    </p:spTree>
    <p:extLst>
      <p:ext uri="{BB962C8B-B14F-4D97-AF65-F5344CB8AC3E}">
        <p14:creationId xmlns:p14="http://schemas.microsoft.com/office/powerpoint/2010/main" val="8643046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2</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424538701"/>
              </p:ext>
            </p:extLst>
          </p:nvPr>
        </p:nvGraphicFramePr>
        <p:xfrm>
          <a:off x="250825" y="908650"/>
          <a:ext cx="8601075" cy="5208300"/>
        </p:xfrm>
        <a:graphic>
          <a:graphicData uri="http://schemas.openxmlformats.org/drawingml/2006/table">
            <a:tbl>
              <a:tblPr firstRow="1" bandRow="1">
                <a:tableStyleId>{5C22544A-7EE6-4342-B048-85BDC9FD1C3A}</a:tableStyleId>
              </a:tblPr>
              <a:tblGrid>
                <a:gridCol w="1080726"/>
                <a:gridCol w="1080149"/>
                <a:gridCol w="936130"/>
                <a:gridCol w="5504070"/>
              </a:tblGrid>
              <a:tr h="918154">
                <a:tc>
                  <a:txBody>
                    <a:bodyPr/>
                    <a:lstStyle/>
                    <a:p>
                      <a:pPr algn="ctr"/>
                      <a:r>
                        <a:rPr lang="zh-TW" altLang="en-US" sz="1400" dirty="0" smtClean="0"/>
                        <a:t>日期</a:t>
                      </a:r>
                      <a:endParaRPr lang="zh-TW" altLang="en-US" sz="1400" dirty="0"/>
                    </a:p>
                  </a:txBody>
                  <a:tcPr marL="91441" marR="91441" marT="45747" marB="45747">
                    <a:solidFill>
                      <a:srgbClr val="0000FF"/>
                    </a:solidFill>
                  </a:tcPr>
                </a:tc>
                <a:tc>
                  <a:txBody>
                    <a:bodyPr/>
                    <a:lstStyle/>
                    <a:p>
                      <a:pPr algn="ctr"/>
                      <a:r>
                        <a:rPr lang="zh-TW" altLang="en-US" sz="1400" dirty="0" smtClean="0"/>
                        <a:t>報告</a:t>
                      </a:r>
                      <a:endParaRPr lang="en-US" altLang="zh-TW" sz="1400" dirty="0" smtClean="0"/>
                    </a:p>
                    <a:p>
                      <a:pPr algn="ctr"/>
                      <a:r>
                        <a:rPr lang="zh-TW" altLang="en-US" sz="1400" dirty="0" smtClean="0"/>
                        <a:t>單位</a:t>
                      </a:r>
                      <a:endParaRPr lang="zh-TW" altLang="en-US" sz="1400" dirty="0"/>
                    </a:p>
                  </a:txBody>
                  <a:tcPr marL="91441" marR="91441" marT="45747" marB="45747">
                    <a:solidFill>
                      <a:srgbClr val="0000FF"/>
                    </a:solidFill>
                  </a:tcPr>
                </a:tc>
                <a:tc>
                  <a:txBody>
                    <a:bodyPr/>
                    <a:lstStyle/>
                    <a:p>
                      <a:pPr algn="ctr"/>
                      <a:r>
                        <a:rPr lang="zh-TW" altLang="en-US" sz="1400" dirty="0" smtClean="0"/>
                        <a:t>主講人</a:t>
                      </a:r>
                      <a:endParaRPr lang="zh-TW" altLang="en-US" sz="1400" dirty="0"/>
                    </a:p>
                  </a:txBody>
                  <a:tcPr marL="91441" marR="91441" marT="45747" marB="45747">
                    <a:solidFill>
                      <a:srgbClr val="0000FF"/>
                    </a:solidFill>
                  </a:tcPr>
                </a:tc>
                <a:tc>
                  <a:txBody>
                    <a:bodyPr/>
                    <a:lstStyle/>
                    <a:p>
                      <a:pPr algn="ctr"/>
                      <a:r>
                        <a:rPr lang="zh-TW" altLang="en-US" sz="1400" dirty="0" smtClean="0"/>
                        <a:t>主           題</a:t>
                      </a:r>
                      <a:endParaRPr lang="zh-TW" altLang="en-US" sz="1400" dirty="0"/>
                    </a:p>
                  </a:txBody>
                  <a:tcPr marL="91441" marR="91441" marT="45747" marB="45747">
                    <a:solidFill>
                      <a:srgbClr val="0000FF"/>
                    </a:solidFill>
                  </a:tcPr>
                </a:tc>
              </a:tr>
              <a:tr h="4290146">
                <a:tc>
                  <a:txBody>
                    <a:bodyPr/>
                    <a:lstStyle/>
                    <a:p>
                      <a:r>
                        <a:rPr lang="en-US" altLang="zh-TW" sz="1600" dirty="0" smtClean="0"/>
                        <a:t>1070129</a:t>
                      </a:r>
                      <a:endParaRPr lang="zh-TW" altLang="en-US" sz="1600" dirty="0"/>
                    </a:p>
                  </a:txBody>
                  <a:tcPr marL="91441" marR="91441" marT="45747" marB="45747"/>
                </a:tc>
                <a:tc>
                  <a:txBody>
                    <a:bodyPr/>
                    <a:lstStyle/>
                    <a:p>
                      <a:r>
                        <a:rPr lang="zh-TW" altLang="en-US" sz="1600" dirty="0" smtClean="0"/>
                        <a:t>耳鼻喉頭頸醫學部</a:t>
                      </a:r>
                      <a:endParaRPr lang="zh-TW" altLang="en-US" sz="1600" dirty="0"/>
                    </a:p>
                  </a:txBody>
                  <a:tcPr marL="91441" marR="91441" marT="45747" marB="45747"/>
                </a:tc>
                <a:tc>
                  <a:txBody>
                    <a:bodyPr/>
                    <a:lstStyle/>
                    <a:p>
                      <a:r>
                        <a:rPr lang="zh-TW" altLang="en-US" sz="1600" dirty="0" smtClean="0"/>
                        <a:t>王懋哲醫師</a:t>
                      </a:r>
                      <a:endParaRPr lang="zh-TW" altLang="en-US" sz="1600" dirty="0"/>
                    </a:p>
                  </a:txBody>
                  <a:tcPr marL="91441" marR="91441" marT="45747" marB="45747"/>
                </a:tc>
                <a:tc>
                  <a:txBody>
                    <a:bodyPr/>
                    <a:lstStyle/>
                    <a:p>
                      <a:r>
                        <a:rPr lang="zh-CN" altLang="zh-TW" sz="2000" b="1" kern="1200" dirty="0" smtClean="0">
                          <a:solidFill>
                            <a:schemeClr val="dk1"/>
                          </a:solidFill>
                          <a:effectLst/>
                          <a:latin typeface="+mn-ea"/>
                          <a:ea typeface="+mn-ea"/>
                          <a:cs typeface="+mn-cs"/>
                        </a:rPr>
                        <a:t>主題：「</a:t>
                      </a:r>
                      <a:r>
                        <a:rPr lang="zh-CN" altLang="zh-TW" sz="2000" b="1" kern="1200" dirty="0" smtClean="0">
                          <a:solidFill>
                            <a:schemeClr val="dk1"/>
                          </a:solidFill>
                          <a:effectLst/>
                          <a:latin typeface="+mn-ea"/>
                          <a:ea typeface="+mn-ea"/>
                          <a:cs typeface="+mn-cs"/>
                          <a:hlinkClick r:id="rId2"/>
                        </a:rPr>
                        <a:t>走過寂靜幽谷，重回有聲世界</a:t>
                      </a:r>
                      <a:r>
                        <a:rPr lang="zh-CN" altLang="zh-TW" sz="2000" b="1" kern="1200" dirty="0" smtClean="0">
                          <a:solidFill>
                            <a:schemeClr val="dk1"/>
                          </a:solidFill>
                          <a:effectLst/>
                          <a:latin typeface="+mn-ea"/>
                          <a:ea typeface="+mn-ea"/>
                          <a:cs typeface="+mn-cs"/>
                        </a:rPr>
                        <a:t>－慢性</a:t>
                      </a:r>
                      <a:endParaRPr lang="en-US" altLang="zh-CN" sz="2000" b="1" kern="1200" dirty="0" smtClean="0">
                        <a:solidFill>
                          <a:schemeClr val="dk1"/>
                        </a:solidFill>
                        <a:effectLst/>
                        <a:latin typeface="+mn-ea"/>
                        <a:ea typeface="+mn-ea"/>
                        <a:cs typeface="+mn-cs"/>
                      </a:endParaRPr>
                    </a:p>
                    <a:p>
                      <a:r>
                        <a:rPr lang="zh-TW" altLang="en-US" sz="2000" b="1" kern="1200" dirty="0" smtClean="0">
                          <a:solidFill>
                            <a:schemeClr val="dk1"/>
                          </a:solidFill>
                          <a:effectLst/>
                          <a:latin typeface="+mn-ea"/>
                          <a:ea typeface="+mn-ea"/>
                          <a:cs typeface="+mn-cs"/>
                        </a:rPr>
                        <a:t>        </a:t>
                      </a:r>
                      <a:r>
                        <a:rPr lang="zh-CN" altLang="zh-TW" sz="2000" b="1" kern="1200" dirty="0" smtClean="0">
                          <a:solidFill>
                            <a:schemeClr val="dk1"/>
                          </a:solidFill>
                          <a:effectLst/>
                          <a:latin typeface="+mn-ea"/>
                          <a:ea typeface="+mn-ea"/>
                          <a:cs typeface="+mn-cs"/>
                        </a:rPr>
                        <a:t>中耳炎</a:t>
                      </a:r>
                      <a:r>
                        <a:rPr lang="zh-TW" altLang="en-US" sz="2000" b="1" kern="1200" dirty="0" smtClean="0">
                          <a:solidFill>
                            <a:schemeClr val="dk1"/>
                          </a:solidFill>
                          <a:effectLst/>
                          <a:latin typeface="+mn-ea"/>
                          <a:ea typeface="+mn-ea"/>
                          <a:cs typeface="+mn-cs"/>
                        </a:rPr>
                        <a:t>  </a:t>
                      </a:r>
                      <a:r>
                        <a:rPr lang="zh-CN" altLang="zh-TW" sz="2000" b="1" kern="1200" dirty="0" smtClean="0">
                          <a:solidFill>
                            <a:schemeClr val="dk1"/>
                          </a:solidFill>
                          <a:effectLst/>
                          <a:latin typeface="+mn-ea"/>
                          <a:ea typeface="+mn-ea"/>
                          <a:cs typeface="+mn-cs"/>
                        </a:rPr>
                        <a:t>致聽損莫輕忽！ 」</a:t>
                      </a:r>
                      <a:r>
                        <a:rPr lang="zh-CN" altLang="zh-TW" sz="2000" kern="1200" dirty="0" smtClean="0">
                          <a:solidFill>
                            <a:schemeClr val="dk1"/>
                          </a:solidFill>
                          <a:effectLst/>
                          <a:latin typeface="+mn-ea"/>
                          <a:ea typeface="+mn-ea"/>
                          <a:cs typeface="+mn-cs"/>
                        </a:rPr>
                        <a:t>。</a:t>
                      </a:r>
                      <a:endParaRPr lang="zh-TW" altLang="zh-TW" sz="2000" kern="1200" dirty="0" smtClean="0">
                        <a:solidFill>
                          <a:schemeClr val="dk1"/>
                        </a:solidFill>
                        <a:effectLst/>
                        <a:latin typeface="+mn-ea"/>
                        <a:ea typeface="+mn-ea"/>
                        <a:cs typeface="+mn-cs"/>
                      </a:endParaRPr>
                    </a:p>
                    <a:p>
                      <a:r>
                        <a:rPr lang="en-US" altLang="zh-TW" sz="2000" kern="1200" dirty="0" smtClean="0">
                          <a:solidFill>
                            <a:schemeClr val="dk1"/>
                          </a:solidFill>
                          <a:effectLst/>
                          <a:latin typeface="+mn-ea"/>
                          <a:ea typeface="+mn-ea"/>
                          <a:cs typeface="+mn-cs"/>
                        </a:rPr>
                        <a:t> </a:t>
                      </a:r>
                      <a:endParaRPr lang="zh-TW"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a:t>
                      </a:r>
                      <a:r>
                        <a:rPr lang="zh-CN" altLang="zh-TW" sz="2000" kern="1200" dirty="0" smtClean="0">
                          <a:solidFill>
                            <a:schemeClr val="dk1"/>
                          </a:solidFill>
                          <a:effectLst/>
                          <a:latin typeface="+mn-ea"/>
                          <a:ea typeface="+mn-ea"/>
                          <a:cs typeface="+mn-cs"/>
                        </a:rPr>
                        <a:t>嗜依紅性慢性中耳炎併乳突炎及珍珠瘤是一種特殊體質的過敏性發炎反應，患者常同時罹患氣喘、過敏性鼻炎及鼻息肉等過敏體質，及早診斷及治療，可減緩聽力惡化。</a:t>
                      </a:r>
                      <a:endParaRPr lang="zh-TW" altLang="zh-TW" sz="20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a:t>
                      </a:r>
                      <a:r>
                        <a:rPr lang="zh-CN" altLang="zh-TW" sz="2000" kern="1200" dirty="0" smtClean="0">
                          <a:solidFill>
                            <a:schemeClr val="dk1"/>
                          </a:solidFill>
                          <a:effectLst/>
                          <a:latin typeface="+mn-ea"/>
                          <a:ea typeface="+mn-ea"/>
                          <a:cs typeface="+mn-cs"/>
                        </a:rPr>
                        <a:t>本院耳鼻喉頭頸醫學部蕭安穗主任團隊，以封閉中耳炎患部，並植入人工電子耳二階段創新手術方法，協助黃先生在失聰二年半，失業三年後重回有聲世界。</a:t>
                      </a:r>
                      <a:endParaRPr lang="en-US" altLang="zh-CN" sz="2000" kern="1200" dirty="0" smtClean="0">
                        <a:solidFill>
                          <a:schemeClr val="dk1"/>
                        </a:solidFill>
                        <a:effectLst/>
                        <a:latin typeface="+mn-ea"/>
                        <a:ea typeface="+mn-ea"/>
                        <a:cs typeface="+mn-cs"/>
                      </a:endParaRPr>
                    </a:p>
                    <a:p>
                      <a:endParaRPr lang="zh-TW" altLang="en-US" sz="2000" dirty="0">
                        <a:solidFill>
                          <a:schemeClr val="tx1"/>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2636890"/>
            <a:ext cx="2411700" cy="16078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38" y="4509150"/>
            <a:ext cx="2411700" cy="1607800"/>
          </a:xfrm>
          <a:prstGeom prst="rect">
            <a:avLst/>
          </a:prstGeom>
        </p:spPr>
      </p:pic>
    </p:spTree>
    <p:extLst>
      <p:ext uri="{BB962C8B-B14F-4D97-AF65-F5344CB8AC3E}">
        <p14:creationId xmlns:p14="http://schemas.microsoft.com/office/powerpoint/2010/main" val="13365121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107</a:t>
            </a:r>
            <a:r>
              <a:rPr lang="zh-TW" altLang="en-US" dirty="0" smtClean="0">
                <a:solidFill>
                  <a:srgbClr val="FF3300"/>
                </a:solidFill>
              </a:rPr>
              <a:t>年</a:t>
            </a:r>
            <a:r>
              <a:rPr lang="en-US" altLang="zh-TW" dirty="0" smtClean="0">
                <a:solidFill>
                  <a:srgbClr val="FF3300"/>
                </a:solidFill>
              </a:rPr>
              <a:t>2</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66951957"/>
              </p:ext>
            </p:extLst>
          </p:nvPr>
        </p:nvGraphicFramePr>
        <p:xfrm>
          <a:off x="250825" y="908650"/>
          <a:ext cx="8601075" cy="5472760"/>
        </p:xfrm>
        <a:graphic>
          <a:graphicData uri="http://schemas.openxmlformats.org/drawingml/2006/table">
            <a:tbl>
              <a:tblPr firstRow="1" bandRow="1">
                <a:tableStyleId>{5C22544A-7EE6-4342-B048-85BDC9FD1C3A}</a:tableStyleId>
              </a:tblPr>
              <a:tblGrid>
                <a:gridCol w="1080726"/>
                <a:gridCol w="1080149"/>
                <a:gridCol w="936130"/>
                <a:gridCol w="5504070"/>
              </a:tblGrid>
              <a:tr h="802361">
                <a:tc>
                  <a:txBody>
                    <a:bodyPr/>
                    <a:lstStyle/>
                    <a:p>
                      <a:pPr algn="ctr"/>
                      <a:r>
                        <a:rPr lang="zh-TW" altLang="en-US" sz="1400" dirty="0" smtClean="0"/>
                        <a:t>日期</a:t>
                      </a:r>
                      <a:endParaRPr lang="zh-TW" altLang="en-US" sz="1400" dirty="0"/>
                    </a:p>
                  </a:txBody>
                  <a:tcPr marL="91441" marR="91441" marT="45747" marB="45747">
                    <a:solidFill>
                      <a:srgbClr val="0000FF"/>
                    </a:solidFill>
                  </a:tcPr>
                </a:tc>
                <a:tc>
                  <a:txBody>
                    <a:bodyPr/>
                    <a:lstStyle/>
                    <a:p>
                      <a:pPr algn="ctr"/>
                      <a:r>
                        <a:rPr lang="zh-TW" altLang="en-US" sz="1400" dirty="0" smtClean="0"/>
                        <a:t>報告</a:t>
                      </a:r>
                      <a:endParaRPr lang="en-US" altLang="zh-TW" sz="1400" dirty="0" smtClean="0"/>
                    </a:p>
                    <a:p>
                      <a:pPr algn="ctr"/>
                      <a:r>
                        <a:rPr lang="zh-TW" altLang="en-US" sz="1400" dirty="0" smtClean="0"/>
                        <a:t>單位</a:t>
                      </a:r>
                      <a:endParaRPr lang="zh-TW" altLang="en-US" sz="1400" dirty="0"/>
                    </a:p>
                  </a:txBody>
                  <a:tcPr marL="91441" marR="91441" marT="45747" marB="45747">
                    <a:solidFill>
                      <a:srgbClr val="0000FF"/>
                    </a:solidFill>
                  </a:tcPr>
                </a:tc>
                <a:tc>
                  <a:txBody>
                    <a:bodyPr/>
                    <a:lstStyle/>
                    <a:p>
                      <a:pPr algn="ctr"/>
                      <a:r>
                        <a:rPr lang="zh-TW" altLang="en-US" sz="1400" dirty="0" smtClean="0"/>
                        <a:t>主講人</a:t>
                      </a:r>
                      <a:endParaRPr lang="zh-TW" altLang="en-US" sz="1400" dirty="0"/>
                    </a:p>
                  </a:txBody>
                  <a:tcPr marL="91441" marR="91441" marT="45747" marB="45747">
                    <a:solidFill>
                      <a:srgbClr val="0000FF"/>
                    </a:solidFill>
                  </a:tcPr>
                </a:tc>
                <a:tc>
                  <a:txBody>
                    <a:bodyPr/>
                    <a:lstStyle/>
                    <a:p>
                      <a:pPr algn="ctr"/>
                      <a:r>
                        <a:rPr lang="zh-TW" altLang="en-US" sz="1400" dirty="0" smtClean="0"/>
                        <a:t>主           題</a:t>
                      </a:r>
                      <a:endParaRPr lang="zh-TW" altLang="en-US" sz="1400" dirty="0"/>
                    </a:p>
                  </a:txBody>
                  <a:tcPr marL="91441" marR="91441" marT="45747" marB="45747">
                    <a:solidFill>
                      <a:srgbClr val="0000FF"/>
                    </a:solidFill>
                  </a:tcPr>
                </a:tc>
              </a:tr>
              <a:tr h="4670399">
                <a:tc>
                  <a:txBody>
                    <a:bodyPr/>
                    <a:lstStyle/>
                    <a:p>
                      <a:r>
                        <a:rPr lang="en-US" altLang="zh-TW" sz="1600" dirty="0" smtClean="0"/>
                        <a:t>1070205</a:t>
                      </a:r>
                      <a:endParaRPr lang="zh-TW" altLang="en-US" sz="1600" dirty="0"/>
                    </a:p>
                  </a:txBody>
                  <a:tcPr marL="91441" marR="91441" marT="45747" marB="45747"/>
                </a:tc>
                <a:tc>
                  <a:txBody>
                    <a:bodyPr/>
                    <a:lstStyle/>
                    <a:p>
                      <a:r>
                        <a:rPr lang="zh-TW" altLang="en-US" sz="1600" dirty="0" smtClean="0"/>
                        <a:t>泌尿部</a:t>
                      </a:r>
                      <a:endParaRPr lang="zh-TW" altLang="en-US" sz="1600" dirty="0"/>
                    </a:p>
                  </a:txBody>
                  <a:tcPr marL="91441" marR="91441" marT="45747" marB="45747"/>
                </a:tc>
                <a:tc>
                  <a:txBody>
                    <a:bodyPr/>
                    <a:lstStyle/>
                    <a:p>
                      <a:r>
                        <a:rPr lang="zh-TW" altLang="en-US" sz="1600" dirty="0" smtClean="0"/>
                        <a:t>林志杰醫師</a:t>
                      </a:r>
                      <a:endParaRPr lang="zh-TW" altLang="en-US" sz="1600" dirty="0"/>
                    </a:p>
                  </a:txBody>
                  <a:tcPr marL="91441" marR="91441" marT="45747" marB="45747"/>
                </a:tc>
                <a:tc>
                  <a:txBody>
                    <a:bodyPr/>
                    <a:lstStyle/>
                    <a:p>
                      <a:r>
                        <a:rPr lang="zh-TW" altLang="en-US" sz="2000" b="1" dirty="0" smtClean="0">
                          <a:solidFill>
                            <a:schemeClr val="tx1"/>
                          </a:solidFill>
                          <a:latin typeface="+mn-ea"/>
                          <a:ea typeface="+mn-ea"/>
                        </a:rPr>
                        <a:t>主題：</a:t>
                      </a:r>
                      <a:r>
                        <a:rPr lang="zh-TW" altLang="en-US" sz="2000" b="1" dirty="0" smtClean="0">
                          <a:solidFill>
                            <a:schemeClr val="tx1"/>
                          </a:solidFill>
                          <a:latin typeface="+mn-ea"/>
                          <a:ea typeface="+mn-ea"/>
                          <a:hlinkClick r:id="rId2"/>
                        </a:rPr>
                        <a:t>「口腔黏膜重建尿道 終結痛苦導尿人生」</a:t>
                      </a:r>
                      <a:endParaRPr lang="zh-TW" altLang="en-US" sz="2000" b="1" dirty="0" smtClean="0">
                        <a:solidFill>
                          <a:schemeClr val="tx1"/>
                        </a:solidFill>
                        <a:latin typeface="+mn-ea"/>
                        <a:ea typeface="+mn-ea"/>
                      </a:endParaRPr>
                    </a:p>
                    <a:p>
                      <a:endParaRPr lang="zh-TW" altLang="en-US" sz="2000" dirty="0" smtClean="0">
                        <a:solidFill>
                          <a:schemeClr val="tx1"/>
                        </a:solidFill>
                        <a:latin typeface="+mn-ea"/>
                        <a:ea typeface="+mn-ea"/>
                      </a:endParaRPr>
                    </a:p>
                    <a:p>
                      <a:r>
                        <a:rPr lang="zh-TW" altLang="en-US" sz="2000" dirty="0" smtClean="0">
                          <a:solidFill>
                            <a:schemeClr val="tx1"/>
                          </a:solidFill>
                          <a:latin typeface="+mn-ea"/>
                          <a:ea typeface="+mn-ea"/>
                        </a:rPr>
                        <a:t>    </a:t>
                      </a:r>
                      <a:endParaRPr lang="en-US" altLang="zh-TW" sz="2000" dirty="0" smtClean="0">
                        <a:solidFill>
                          <a:schemeClr val="tx1"/>
                        </a:solidFill>
                        <a:latin typeface="+mn-ea"/>
                        <a:ea typeface="+mn-ea"/>
                      </a:endParaRPr>
                    </a:p>
                    <a:p>
                      <a:r>
                        <a:rPr lang="zh-TW" altLang="en-US" sz="2000" dirty="0" smtClean="0">
                          <a:solidFill>
                            <a:schemeClr val="tx1"/>
                          </a:solidFill>
                          <a:latin typeface="+mn-ea"/>
                          <a:ea typeface="+mn-ea"/>
                        </a:rPr>
                        <a:t>    本院泌尿團隊取下口腔黏膜，為因車禍導致尿道損傷狹窄及反覆尿道發炎導致狹窄的再發性尿道狹窄二位患者施行尿道重建手術，術後可自行排尿，終結痛苦的「導尿人生」。</a:t>
                      </a:r>
                      <a:endParaRPr lang="en-US" altLang="zh-TW" sz="2000" dirty="0" smtClean="0">
                        <a:solidFill>
                          <a:schemeClr val="tx1"/>
                        </a:solidFill>
                        <a:latin typeface="+mn-ea"/>
                        <a:ea typeface="+mn-ea"/>
                      </a:endParaRPr>
                    </a:p>
                    <a:p>
                      <a:endParaRPr lang="en-US" altLang="zh-TW" sz="2000" dirty="0" smtClean="0">
                        <a:solidFill>
                          <a:schemeClr val="tx1"/>
                        </a:solidFill>
                        <a:latin typeface="+mn-ea"/>
                        <a:ea typeface="+mn-ea"/>
                      </a:endParaRPr>
                    </a:p>
                    <a:p>
                      <a:endParaRPr lang="zh-TW" altLang="en-US" sz="2000" dirty="0">
                        <a:solidFill>
                          <a:schemeClr val="tx1"/>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a:stretch>
            <a:fillRect/>
          </a:stretch>
        </p:blipFill>
        <p:spPr>
          <a:xfrm>
            <a:off x="259776" y="4650141"/>
            <a:ext cx="3051048" cy="158725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53" y="2613807"/>
            <a:ext cx="3032520" cy="2021680"/>
          </a:xfrm>
          <a:prstGeom prst="rect">
            <a:avLst/>
          </a:prstGeom>
        </p:spPr>
      </p:pic>
    </p:spTree>
    <p:extLst>
      <p:ext uri="{BB962C8B-B14F-4D97-AF65-F5344CB8AC3E}">
        <p14:creationId xmlns:p14="http://schemas.microsoft.com/office/powerpoint/2010/main" val="12611093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en-US" altLang="zh-TW" dirty="0" smtClean="0">
                <a:solidFill>
                  <a:srgbClr val="FF9900"/>
                </a:solidFill>
                <a:latin typeface="標楷體" pitchFamily="65" charset="-120"/>
              </a:rPr>
              <a:t>107</a:t>
            </a:r>
            <a:r>
              <a:rPr lang="zh-TW" altLang="en-US" dirty="0" smtClean="0">
                <a:solidFill>
                  <a:srgbClr val="FF9900"/>
                </a:solidFill>
                <a:latin typeface="標楷體" pitchFamily="65" charset="-120"/>
              </a:rPr>
              <a:t>年</a:t>
            </a:r>
            <a:r>
              <a:rPr lang="en-US" altLang="zh-TW" dirty="0">
                <a:solidFill>
                  <a:srgbClr val="FF9900"/>
                </a:solidFill>
                <a:latin typeface="標楷體" pitchFamily="65" charset="-120"/>
              </a:rPr>
              <a:t>2</a:t>
            </a:r>
            <a:r>
              <a:rPr lang="zh-TW" altLang="en-US" dirty="0" smtClean="0">
                <a:solidFill>
                  <a:srgbClr val="FF9900"/>
                </a:solidFill>
                <a:latin typeface="標楷體" pitchFamily="65" charset="-120"/>
              </a:rPr>
              <a:t>月份安排媒體專訪</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820222090"/>
              </p:ext>
            </p:extLst>
          </p:nvPr>
        </p:nvGraphicFramePr>
        <p:xfrm>
          <a:off x="467431" y="836642"/>
          <a:ext cx="8497179" cy="5112708"/>
        </p:xfrm>
        <a:graphic>
          <a:graphicData uri="http://schemas.openxmlformats.org/drawingml/2006/table">
            <a:tbl>
              <a:tblPr firstRow="1" bandRow="1">
                <a:tableStyleId>{5C22544A-7EE6-4342-B048-85BDC9FD1C3A}</a:tableStyleId>
              </a:tblPr>
              <a:tblGrid>
                <a:gridCol w="864119"/>
                <a:gridCol w="936130"/>
                <a:gridCol w="1152160"/>
                <a:gridCol w="936130"/>
                <a:gridCol w="4608640"/>
              </a:tblGrid>
              <a:tr h="940129">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172579">
                <a:tc>
                  <a:txBody>
                    <a:bodyPr/>
                    <a:lstStyle/>
                    <a:p>
                      <a:r>
                        <a:rPr lang="en-US" altLang="zh-TW" sz="1400" dirty="0" smtClean="0">
                          <a:latin typeface="+mn-ea"/>
                          <a:ea typeface="+mn-ea"/>
                        </a:rPr>
                        <a:t>1070118</a:t>
                      </a:r>
                      <a:endParaRPr lang="zh-TW" altLang="en-US" sz="1400" dirty="0">
                        <a:latin typeface="+mn-ea"/>
                        <a:ea typeface="+mn-ea"/>
                      </a:endParaRPr>
                    </a:p>
                  </a:txBody>
                  <a:tcPr marL="91443" marR="91443" marT="45723" marB="45723"/>
                </a:tc>
                <a:tc>
                  <a:txBody>
                    <a:bodyPr/>
                    <a:lstStyle/>
                    <a:p>
                      <a:r>
                        <a:rPr lang="en-US" altLang="zh-TW" sz="1600" dirty="0" smtClean="0">
                          <a:latin typeface="+mn-ea"/>
                          <a:ea typeface="+mn-ea"/>
                        </a:rPr>
                        <a:t>TVBS</a:t>
                      </a:r>
                      <a:endParaRPr lang="zh-TW" altLang="en-US" sz="1600" dirty="0">
                        <a:latin typeface="+mn-ea"/>
                        <a:ea typeface="+mn-ea"/>
                      </a:endParaRPr>
                    </a:p>
                  </a:txBody>
                  <a:tcPr marL="91443" marR="91443" marT="45723" marB="45723"/>
                </a:tc>
                <a:tc>
                  <a:txBody>
                    <a:bodyPr/>
                    <a:lstStyle/>
                    <a:p>
                      <a:r>
                        <a:rPr lang="zh-TW" altLang="en-US" sz="1600" dirty="0" smtClean="0">
                          <a:latin typeface="+mn-ea"/>
                          <a:ea typeface="+mn-ea"/>
                        </a:rPr>
                        <a:t>護理部</a:t>
                      </a:r>
                      <a:endParaRPr lang="zh-TW" altLang="en-US" sz="1600" dirty="0">
                        <a:latin typeface="+mn-ea"/>
                        <a:ea typeface="+mn-ea"/>
                      </a:endParaRPr>
                    </a:p>
                  </a:txBody>
                  <a:tcPr marL="91443" marR="91443" marT="45723" marB="45723"/>
                </a:tc>
                <a:tc>
                  <a:txBody>
                    <a:bodyPr/>
                    <a:lstStyle/>
                    <a:p>
                      <a:r>
                        <a:rPr lang="zh-TW" altLang="en-US" sz="1600" dirty="0" smtClean="0">
                          <a:latin typeface="+mn-ea"/>
                          <a:ea typeface="+mn-ea"/>
                        </a:rPr>
                        <a:t>戴宏達</a:t>
                      </a:r>
                      <a:endParaRPr lang="en-US" altLang="zh-TW" sz="1600" dirty="0" smtClean="0">
                        <a:latin typeface="+mn-ea"/>
                        <a:ea typeface="+mn-ea"/>
                      </a:endParaRPr>
                    </a:p>
                    <a:p>
                      <a:r>
                        <a:rPr lang="zh-TW" altLang="en-US" sz="1600" dirty="0" smtClean="0">
                          <a:latin typeface="+mn-ea"/>
                          <a:ea typeface="+mn-ea"/>
                        </a:rPr>
                        <a:t>督導長</a:t>
                      </a:r>
                      <a:endParaRPr lang="zh-TW" altLang="en-US" sz="1600" dirty="0">
                        <a:latin typeface="+mn-ea"/>
                        <a:ea typeface="+mn-ea"/>
                      </a:endParaRPr>
                    </a:p>
                  </a:txBody>
                  <a:tcPr marL="91443" marR="91443" marT="45723" marB="45723"/>
                </a:tc>
                <a:tc>
                  <a:txBody>
                    <a:bodyPr/>
                    <a:lstStyle/>
                    <a:p>
                      <a:r>
                        <a:rPr lang="zh-TW" altLang="en-US" sz="2000" b="1" dirty="0" smtClean="0">
                          <a:latin typeface="+mn-ea"/>
                          <a:ea typeface="+mn-ea"/>
                        </a:rPr>
                        <a:t>談男性護理人員增加之趨勢</a:t>
                      </a:r>
                      <a:endParaRPr lang="en-US" altLang="zh-TW" sz="2000" b="1" dirty="0" smtClean="0">
                        <a:latin typeface="+mn-ea"/>
                        <a:ea typeface="+mn-ea"/>
                      </a:endParaRPr>
                    </a:p>
                    <a:p>
                      <a:r>
                        <a:rPr lang="zh-TW" altLang="en-US" sz="1600" dirty="0" smtClean="0">
                          <a:latin typeface="+mn-ea"/>
                          <a:ea typeface="+mn-ea"/>
                        </a:rPr>
                        <a:t>    </a:t>
                      </a:r>
                      <a:endParaRPr lang="en-US" altLang="zh-TW" sz="1600" dirty="0" smtClean="0">
                        <a:latin typeface="+mn-ea"/>
                        <a:ea typeface="+mn-ea"/>
                      </a:endParaRPr>
                    </a:p>
                    <a:p>
                      <a:r>
                        <a:rPr lang="zh-TW" altLang="en-US" sz="1600" dirty="0" smtClean="0">
                          <a:latin typeface="+mn-ea"/>
                          <a:ea typeface="+mn-ea"/>
                        </a:rPr>
                        <a:t>    </a:t>
                      </a:r>
                      <a:r>
                        <a:rPr lang="zh-TW" altLang="en-US" sz="2000" dirty="0" smtClean="0">
                          <a:latin typeface="+mn-ea"/>
                          <a:ea typeface="+mn-ea"/>
                        </a:rPr>
                        <a:t>本院第一位男性護理督導長戴宏達，坦言進入護理界</a:t>
                      </a:r>
                      <a:r>
                        <a:rPr lang="en-US" altLang="zh-TW" sz="2000" dirty="0" smtClean="0">
                          <a:latin typeface="+mn-ea"/>
                          <a:ea typeface="+mn-ea"/>
                        </a:rPr>
                        <a:t>20</a:t>
                      </a:r>
                      <a:r>
                        <a:rPr lang="zh-TW" altLang="en-US" sz="2000" dirty="0" smtClean="0">
                          <a:latin typeface="+mn-ea"/>
                          <a:ea typeface="+mn-ea"/>
                        </a:rPr>
                        <a:t>多年來，承受不少性別角色的壓力，認為男性容易被用放大鏡來檢視；不過他也觀察到，護理工作確實有男性投入的必要。戴宏達表示，有的女性病人喜歡看女醫師，也許有的男病人也希望有男護理師來照顧，所以這是一個互補的、多元的一個機會。</a:t>
                      </a:r>
                      <a:endParaRPr lang="zh-TW" altLang="en-US" sz="2000" dirty="0">
                        <a:latin typeface="+mn-ea"/>
                        <a:ea typeface="+mn-ea"/>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63" y="2129594"/>
            <a:ext cx="2532849" cy="187833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63" y="4071019"/>
            <a:ext cx="2532849" cy="1878331"/>
          </a:xfrm>
          <a:prstGeom prst="rect">
            <a:avLst/>
          </a:prstGeom>
        </p:spPr>
      </p:pic>
    </p:spTree>
    <p:extLst>
      <p:ext uri="{BB962C8B-B14F-4D97-AF65-F5344CB8AC3E}">
        <p14:creationId xmlns:p14="http://schemas.microsoft.com/office/powerpoint/2010/main" val="4288640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en-US" altLang="zh-TW" dirty="0" smtClean="0">
                <a:solidFill>
                  <a:srgbClr val="FF9900"/>
                </a:solidFill>
                <a:latin typeface="標楷體" pitchFamily="65" charset="-120"/>
              </a:rPr>
              <a:t>107</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2</a:t>
            </a:r>
            <a:r>
              <a:rPr lang="zh-TW" altLang="en-US" dirty="0" smtClean="0">
                <a:solidFill>
                  <a:srgbClr val="FF9900"/>
                </a:solidFill>
                <a:latin typeface="標楷體" pitchFamily="65" charset="-120"/>
              </a:rPr>
              <a:t>月份安排媒體專訪</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470158487"/>
              </p:ext>
            </p:extLst>
          </p:nvPr>
        </p:nvGraphicFramePr>
        <p:xfrm>
          <a:off x="467431" y="836642"/>
          <a:ext cx="8497179" cy="4968688"/>
        </p:xfrm>
        <a:graphic>
          <a:graphicData uri="http://schemas.openxmlformats.org/drawingml/2006/table">
            <a:tbl>
              <a:tblPr firstRow="1" bandRow="1">
                <a:tableStyleId>{5C22544A-7EE6-4342-B048-85BDC9FD1C3A}</a:tableStyleId>
              </a:tblPr>
              <a:tblGrid>
                <a:gridCol w="864119"/>
                <a:gridCol w="936130"/>
                <a:gridCol w="1152160"/>
                <a:gridCol w="936130"/>
                <a:gridCol w="4608640"/>
              </a:tblGrid>
              <a:tr h="670003">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298685">
                <a:tc>
                  <a:txBody>
                    <a:bodyPr/>
                    <a:lstStyle/>
                    <a:p>
                      <a:pPr algn="l"/>
                      <a:r>
                        <a:rPr lang="en-US" altLang="zh-TW" sz="1400" kern="1200" dirty="0" smtClean="0">
                          <a:solidFill>
                            <a:schemeClr val="dk1"/>
                          </a:solidFill>
                          <a:latin typeface="+mn-ea"/>
                          <a:ea typeface="+mn-ea"/>
                          <a:cs typeface="+mn-cs"/>
                        </a:rPr>
                        <a:t>1070129</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en-US" altLang="zh-TW" sz="1400" kern="1200" dirty="0" smtClean="0">
                          <a:solidFill>
                            <a:schemeClr val="dk1"/>
                          </a:solidFill>
                          <a:latin typeface="+mn-ea"/>
                          <a:ea typeface="+mn-ea"/>
                          <a:cs typeface="+mn-cs"/>
                        </a:rPr>
                        <a:t>TVBS</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麻醉部</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鄒美勇主任</a:t>
                      </a:r>
                      <a:endParaRPr lang="en-US" altLang="zh-TW" sz="1400" kern="1200" dirty="0" smtClean="0">
                        <a:solidFill>
                          <a:schemeClr val="dk1"/>
                        </a:solidFill>
                        <a:latin typeface="+mn-ea"/>
                        <a:ea typeface="+mn-ea"/>
                        <a:cs typeface="+mn-cs"/>
                      </a:endParaRPr>
                    </a:p>
                    <a:p>
                      <a:pPr algn="l"/>
                      <a:r>
                        <a:rPr lang="zh-TW" altLang="en-US" sz="1400" kern="1200" dirty="0" smtClean="0">
                          <a:solidFill>
                            <a:schemeClr val="dk1"/>
                          </a:solidFill>
                          <a:latin typeface="+mn-ea"/>
                          <a:ea typeface="+mn-ea"/>
                          <a:cs typeface="+mn-cs"/>
                        </a:rPr>
                        <a:t>許淑霞醫師</a:t>
                      </a:r>
                      <a:endParaRPr lang="en-US" altLang="zh-TW" sz="1400" kern="1200" dirty="0" smtClean="0">
                        <a:solidFill>
                          <a:schemeClr val="dk1"/>
                        </a:solidFill>
                        <a:latin typeface="+mn-ea"/>
                        <a:ea typeface="+mn-ea"/>
                        <a:cs typeface="+mn-cs"/>
                      </a:endParaRPr>
                    </a:p>
                    <a:p>
                      <a:pPr algn="l"/>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dirty="0" smtClean="0">
                          <a:latin typeface="+mn-ea"/>
                          <a:ea typeface="+mn-ea"/>
                          <a:hlinkClick r:id="rId2"/>
                        </a:rPr>
                        <a:t>台灣醫院的麻醉專科醫師</a:t>
                      </a:r>
                      <a:endParaRPr lang="en-US" altLang="zh-TW" sz="2000" b="1" dirty="0" smtClean="0">
                        <a:latin typeface="+mn-ea"/>
                        <a:ea typeface="+mn-ea"/>
                      </a:endParaRPr>
                    </a:p>
                    <a:p>
                      <a:endParaRPr lang="en-US" altLang="zh-TW" sz="1400" b="1" dirty="0" smtClean="0"/>
                    </a:p>
                    <a:p>
                      <a:r>
                        <a:rPr lang="zh-TW" altLang="en-US" sz="2000" b="1" dirty="0" smtClean="0">
                          <a:latin typeface="+mn-ea"/>
                          <a:ea typeface="+mn-ea"/>
                        </a:rPr>
                        <a:t>   </a:t>
                      </a:r>
                      <a:endParaRPr lang="en-US" altLang="zh-TW" sz="2000" b="1" dirty="0" smtClean="0">
                        <a:latin typeface="+mn-ea"/>
                        <a:ea typeface="+mn-ea"/>
                      </a:endParaRPr>
                    </a:p>
                    <a:p>
                      <a:r>
                        <a:rPr lang="zh-TW" altLang="en-US" sz="2000" b="0" dirty="0" smtClean="0">
                          <a:latin typeface="+mn-ea"/>
                          <a:ea typeface="+mn-ea"/>
                        </a:rPr>
                        <a:t>給付不足和訓練容額是導致台灣麻醉醫師窘境，而台灣每十萬人密度大約配置</a:t>
                      </a:r>
                      <a:r>
                        <a:rPr lang="en-US" altLang="zh-TW" sz="2000" b="0" dirty="0" smtClean="0">
                          <a:latin typeface="+mn-ea"/>
                          <a:ea typeface="+mn-ea"/>
                        </a:rPr>
                        <a:t>5.5</a:t>
                      </a:r>
                      <a:r>
                        <a:rPr lang="zh-TW" altLang="en-US" sz="2000" b="0" dirty="0" smtClean="0">
                          <a:latin typeface="+mn-ea"/>
                          <a:ea typeface="+mn-ea"/>
                        </a:rPr>
                        <a:t>位麻醉醫師</a:t>
                      </a:r>
                      <a:r>
                        <a:rPr lang="zh-TW" altLang="en-US" sz="2000" b="0" dirty="0" smtClean="0">
                          <a:latin typeface="標楷體" panose="03000509000000000000" pitchFamily="65" charset="-120"/>
                          <a:ea typeface="標楷體" panose="03000509000000000000" pitchFamily="65" charset="-120"/>
                        </a:rPr>
                        <a:t>，</a:t>
                      </a:r>
                      <a:r>
                        <a:rPr lang="zh-TW" altLang="en-US" sz="2000" b="0" dirty="0" smtClean="0">
                          <a:latin typeface="+mn-ea"/>
                          <a:ea typeface="+mn-ea"/>
                        </a:rPr>
                        <a:t>和同為公醫制度的加拿大英國相比相差</a:t>
                      </a:r>
                      <a:r>
                        <a:rPr lang="en-US" altLang="zh-TW" sz="2000" b="0" dirty="0" smtClean="0">
                          <a:latin typeface="+mn-ea"/>
                          <a:ea typeface="+mn-ea"/>
                        </a:rPr>
                        <a:t>2-3</a:t>
                      </a:r>
                      <a:r>
                        <a:rPr lang="zh-TW" altLang="en-US" sz="2000" b="0" dirty="0" smtClean="0">
                          <a:latin typeface="+mn-ea"/>
                          <a:ea typeface="+mn-ea"/>
                        </a:rPr>
                        <a:t>倍</a:t>
                      </a:r>
                      <a:r>
                        <a:rPr lang="zh-TW" altLang="en-US" sz="2000" b="0" dirty="0" smtClean="0">
                          <a:latin typeface="標楷體" panose="03000509000000000000" pitchFamily="65" charset="-120"/>
                          <a:ea typeface="標楷體" panose="03000509000000000000" pitchFamily="65" charset="-120"/>
                        </a:rPr>
                        <a:t>。</a:t>
                      </a:r>
                      <a:endParaRPr lang="en-US" altLang="zh-TW" sz="2000" b="0" dirty="0" smtClean="0">
                        <a:latin typeface="+mn-ea"/>
                        <a:ea typeface="+mn-ea"/>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3"/>
          <a:stretch>
            <a:fillRect/>
          </a:stretch>
        </p:blipFill>
        <p:spPr>
          <a:xfrm>
            <a:off x="490867" y="2620719"/>
            <a:ext cx="2767824" cy="1554615"/>
          </a:xfrm>
          <a:prstGeom prst="rect">
            <a:avLst/>
          </a:prstGeom>
        </p:spPr>
      </p:pic>
      <p:pic>
        <p:nvPicPr>
          <p:cNvPr id="4" name="圖片 3"/>
          <p:cNvPicPr>
            <a:picLocks noChangeAspect="1"/>
          </p:cNvPicPr>
          <p:nvPr/>
        </p:nvPicPr>
        <p:blipFill>
          <a:blip r:embed="rId4"/>
          <a:stretch>
            <a:fillRect/>
          </a:stretch>
        </p:blipFill>
        <p:spPr>
          <a:xfrm>
            <a:off x="503060" y="4209354"/>
            <a:ext cx="2755631" cy="1548518"/>
          </a:xfrm>
          <a:prstGeom prst="rect">
            <a:avLst/>
          </a:prstGeom>
        </p:spPr>
      </p:pic>
    </p:spTree>
    <p:extLst>
      <p:ext uri="{BB962C8B-B14F-4D97-AF65-F5344CB8AC3E}">
        <p14:creationId xmlns:p14="http://schemas.microsoft.com/office/powerpoint/2010/main" val="30601321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en-US" altLang="zh-TW" dirty="0" smtClean="0">
                <a:solidFill>
                  <a:srgbClr val="FF9900"/>
                </a:solidFill>
                <a:latin typeface="標楷體" pitchFamily="65" charset="-120"/>
              </a:rPr>
              <a:t>107</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1</a:t>
            </a:r>
            <a:r>
              <a:rPr lang="zh-TW" altLang="en-US" dirty="0" smtClean="0">
                <a:solidFill>
                  <a:srgbClr val="FF9900"/>
                </a:solidFill>
                <a:latin typeface="標楷體" pitchFamily="65" charset="-120"/>
              </a:rPr>
              <a:t>月份安排媒體專訪</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31813196"/>
              </p:ext>
            </p:extLst>
          </p:nvPr>
        </p:nvGraphicFramePr>
        <p:xfrm>
          <a:off x="467431" y="836642"/>
          <a:ext cx="8497179" cy="5040698"/>
        </p:xfrm>
        <a:graphic>
          <a:graphicData uri="http://schemas.openxmlformats.org/drawingml/2006/table">
            <a:tbl>
              <a:tblPr firstRow="1" bandRow="1">
                <a:tableStyleId>{5C22544A-7EE6-4342-B048-85BDC9FD1C3A}</a:tableStyleId>
              </a:tblPr>
              <a:tblGrid>
                <a:gridCol w="864119"/>
                <a:gridCol w="936130"/>
                <a:gridCol w="1152160"/>
                <a:gridCol w="936130"/>
                <a:gridCol w="4608640"/>
              </a:tblGrid>
              <a:tr h="908416">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132282">
                <a:tc>
                  <a:txBody>
                    <a:bodyPr/>
                    <a:lstStyle/>
                    <a:p>
                      <a:pPr algn="l"/>
                      <a:r>
                        <a:rPr lang="en-US" altLang="zh-TW" sz="1400" kern="1200" dirty="0" smtClean="0">
                          <a:solidFill>
                            <a:schemeClr val="dk1"/>
                          </a:solidFill>
                          <a:latin typeface="+mn-ea"/>
                          <a:ea typeface="+mn-ea"/>
                          <a:cs typeface="+mn-cs"/>
                        </a:rPr>
                        <a:t>1070205</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自由時報</a:t>
                      </a:r>
                    </a:p>
                  </a:txBody>
                  <a:tcPr marL="91443" marR="91443" marT="45723" marB="45723"/>
                </a:tc>
                <a:tc>
                  <a:txBody>
                    <a:bodyPr/>
                    <a:lstStyle/>
                    <a:p>
                      <a:pPr algn="l"/>
                      <a:r>
                        <a:rPr lang="zh-TW" altLang="en-US" sz="1600" kern="1200" dirty="0" smtClean="0">
                          <a:solidFill>
                            <a:schemeClr val="dk1"/>
                          </a:solidFill>
                          <a:latin typeface="+mn-ea"/>
                          <a:ea typeface="+mn-ea"/>
                          <a:cs typeface="+mn-cs"/>
                        </a:rPr>
                        <a:t>急診部</a:t>
                      </a:r>
                      <a:endParaRPr lang="zh-TW" altLang="en-US" sz="1600" kern="1200" dirty="0">
                        <a:solidFill>
                          <a:schemeClr val="dk1"/>
                        </a:solidFill>
                        <a:latin typeface="+mn-ea"/>
                        <a:ea typeface="+mn-ea"/>
                        <a:cs typeface="+mn-cs"/>
                      </a:endParaRPr>
                    </a:p>
                  </a:txBody>
                  <a:tcPr marL="91443" marR="91443" marT="45723" marB="45723"/>
                </a:tc>
                <a:tc>
                  <a:txBody>
                    <a:bodyPr/>
                    <a:lstStyle/>
                    <a:p>
                      <a:pPr algn="l"/>
                      <a:r>
                        <a:rPr lang="zh-TW" altLang="en-US" sz="1600" kern="1200" dirty="0" smtClean="0">
                          <a:solidFill>
                            <a:schemeClr val="dk1"/>
                          </a:solidFill>
                          <a:latin typeface="+mn-ea"/>
                          <a:ea typeface="+mn-ea"/>
                          <a:cs typeface="+mn-cs"/>
                        </a:rPr>
                        <a:t>顏鴻章</a:t>
                      </a:r>
                      <a:endParaRPr lang="en-US" altLang="zh-TW" sz="1600" kern="1200" dirty="0" smtClean="0">
                        <a:solidFill>
                          <a:schemeClr val="dk1"/>
                        </a:solidFill>
                        <a:latin typeface="+mn-ea"/>
                        <a:ea typeface="+mn-ea"/>
                        <a:cs typeface="+mn-cs"/>
                      </a:endParaRPr>
                    </a:p>
                    <a:p>
                      <a:pPr algn="l"/>
                      <a:r>
                        <a:rPr lang="zh-TW" altLang="en-US" sz="1600" kern="1200" dirty="0" smtClean="0">
                          <a:solidFill>
                            <a:schemeClr val="dk1"/>
                          </a:solidFill>
                          <a:latin typeface="+mn-ea"/>
                          <a:ea typeface="+mn-ea"/>
                          <a:cs typeface="+mn-cs"/>
                        </a:rPr>
                        <a:t>主任</a:t>
                      </a:r>
                      <a:endParaRPr lang="zh-TW" altLang="en-US" sz="1600" kern="1200" dirty="0">
                        <a:solidFill>
                          <a:schemeClr val="dk1"/>
                        </a:solidFill>
                        <a:latin typeface="+mn-ea"/>
                        <a:ea typeface="+mn-ea"/>
                        <a:cs typeface="+mn-cs"/>
                      </a:endParaRPr>
                    </a:p>
                  </a:txBody>
                  <a:tcPr marL="91443" marR="91443" marT="45723" marB="45723"/>
                </a:tc>
                <a:tc>
                  <a:txBody>
                    <a:bodyPr/>
                    <a:lstStyle/>
                    <a:p>
                      <a:r>
                        <a:rPr lang="zh-TW" altLang="zh-TW" sz="2000" b="1" kern="1200" dirty="0" smtClean="0">
                          <a:solidFill>
                            <a:schemeClr val="dk1"/>
                          </a:solidFill>
                          <a:effectLst/>
                          <a:latin typeface="+mn-ea"/>
                          <a:ea typeface="+mn-ea"/>
                          <a:cs typeface="+mn-cs"/>
                        </a:rPr>
                        <a:t>保健》上山賞雪注意溫度落差 慢性病患者高風險</a:t>
                      </a:r>
                      <a:endParaRPr lang="en-US" altLang="zh-TW" sz="2000" b="1" kern="1200" dirty="0" smtClean="0">
                        <a:solidFill>
                          <a:schemeClr val="dk1"/>
                        </a:solidFill>
                        <a:effectLst/>
                        <a:latin typeface="+mn-ea"/>
                        <a:ea typeface="+mn-ea"/>
                        <a:cs typeface="+mn-cs"/>
                      </a:endParaRPr>
                    </a:p>
                    <a:p>
                      <a:endParaRPr lang="en-US" altLang="zh-TW" sz="1800" kern="1200" dirty="0" smtClean="0">
                        <a:solidFill>
                          <a:schemeClr val="dk1"/>
                        </a:solidFill>
                        <a:effectLst/>
                        <a:latin typeface="+mn-lt"/>
                        <a:ea typeface="+mn-ea"/>
                        <a:cs typeface="+mn-cs"/>
                      </a:endParaRPr>
                    </a:p>
                    <a:p>
                      <a:pPr fontAlgn="t"/>
                      <a:r>
                        <a:rPr lang="zh-TW" altLang="en-US" sz="2000" kern="1200" dirty="0" smtClean="0">
                          <a:solidFill>
                            <a:schemeClr val="dk1"/>
                          </a:solidFill>
                          <a:effectLst/>
                          <a:latin typeface="+mn-lt"/>
                          <a:ea typeface="+mn-ea"/>
                          <a:cs typeface="+mn-cs"/>
                        </a:rPr>
                        <a:t>      </a:t>
                      </a:r>
                      <a:r>
                        <a:rPr lang="zh-TW" altLang="zh-TW" sz="2000" kern="1200" dirty="0" smtClean="0">
                          <a:solidFill>
                            <a:schemeClr val="dk1"/>
                          </a:solidFill>
                          <a:effectLst/>
                          <a:latin typeface="+mn-lt"/>
                          <a:ea typeface="+mn-ea"/>
                          <a:cs typeface="+mn-cs"/>
                        </a:rPr>
                        <a:t>寒流來襲，全台急凍，許多民眾可能會上山賞雪，由於高度每增加</a:t>
                      </a:r>
                      <a:r>
                        <a:rPr lang="en-US" altLang="zh-TW" sz="2000" kern="1200" dirty="0" smtClean="0">
                          <a:solidFill>
                            <a:schemeClr val="dk1"/>
                          </a:solidFill>
                          <a:effectLst/>
                          <a:latin typeface="+mn-lt"/>
                          <a:ea typeface="+mn-ea"/>
                          <a:cs typeface="+mn-cs"/>
                        </a:rPr>
                        <a:t>200</a:t>
                      </a:r>
                      <a:r>
                        <a:rPr lang="zh-TW" altLang="zh-TW" sz="2000" kern="1200" dirty="0" smtClean="0">
                          <a:solidFill>
                            <a:schemeClr val="dk1"/>
                          </a:solidFill>
                          <a:effectLst/>
                          <a:latin typeface="+mn-lt"/>
                          <a:ea typeface="+mn-ea"/>
                          <a:cs typeface="+mn-cs"/>
                        </a:rPr>
                        <a:t>公尺、溫度下降</a:t>
                      </a:r>
                      <a:r>
                        <a:rPr lang="en-US" altLang="zh-TW" sz="2000" kern="1200" dirty="0" smtClean="0">
                          <a:solidFill>
                            <a:schemeClr val="dk1"/>
                          </a:solidFill>
                          <a:effectLst/>
                          <a:latin typeface="+mn-lt"/>
                          <a:ea typeface="+mn-ea"/>
                          <a:cs typeface="+mn-cs"/>
                        </a:rPr>
                        <a:t>1</a:t>
                      </a:r>
                      <a:r>
                        <a:rPr lang="zh-TW" altLang="zh-TW" sz="2000" kern="1200" dirty="0" smtClean="0">
                          <a:solidFill>
                            <a:schemeClr val="dk1"/>
                          </a:solidFill>
                          <a:effectLst/>
                          <a:latin typeface="+mn-lt"/>
                          <a:ea typeface="+mn-ea"/>
                          <a:cs typeface="+mn-cs"/>
                        </a:rPr>
                        <a:t>度，陽明山就較平地相差</a:t>
                      </a:r>
                      <a:r>
                        <a:rPr lang="en-US" altLang="zh-TW" sz="2000" kern="1200" dirty="0" smtClean="0">
                          <a:solidFill>
                            <a:schemeClr val="dk1"/>
                          </a:solidFill>
                          <a:effectLst/>
                          <a:latin typeface="+mn-lt"/>
                          <a:ea typeface="+mn-ea"/>
                          <a:cs typeface="+mn-cs"/>
                        </a:rPr>
                        <a:t>4</a:t>
                      </a:r>
                      <a:r>
                        <a:rPr lang="zh-TW" altLang="zh-TW" sz="2000" kern="1200" dirty="0" smtClean="0">
                          <a:solidFill>
                            <a:schemeClr val="dk1"/>
                          </a:solidFill>
                          <a:effectLst/>
                          <a:latin typeface="+mn-lt"/>
                          <a:ea typeface="+mn-ea"/>
                          <a:cs typeface="+mn-cs"/>
                        </a:rPr>
                        <a:t>、</a:t>
                      </a:r>
                      <a:r>
                        <a:rPr lang="en-US" altLang="zh-TW" sz="2000" kern="1200" dirty="0" smtClean="0">
                          <a:solidFill>
                            <a:schemeClr val="dk1"/>
                          </a:solidFill>
                          <a:effectLst/>
                          <a:latin typeface="+mn-lt"/>
                          <a:ea typeface="+mn-ea"/>
                          <a:cs typeface="+mn-cs"/>
                        </a:rPr>
                        <a:t>5</a:t>
                      </a:r>
                      <a:r>
                        <a:rPr lang="zh-TW" altLang="zh-TW" sz="2000" kern="1200" dirty="0" smtClean="0">
                          <a:solidFill>
                            <a:schemeClr val="dk1"/>
                          </a:solidFill>
                          <a:effectLst/>
                          <a:latin typeface="+mn-lt"/>
                          <a:ea typeface="+mn-ea"/>
                          <a:cs typeface="+mn-cs"/>
                        </a:rPr>
                        <a:t>度，前往要做好保暖，尤其下車溫度驟降，本來有心血管、腦血管病變的慢性疾病患者是高風險族群，更要注意。此外，地滑須小心路況、跌倒。</a:t>
                      </a:r>
                    </a:p>
                    <a:p>
                      <a:endParaRPr lang="zh-TW" altLang="zh-TW" sz="1200" kern="1200" dirty="0" smtClean="0">
                        <a:solidFill>
                          <a:schemeClr val="dk1"/>
                        </a:solidFill>
                        <a:effectLst/>
                        <a:latin typeface="+mn-lt"/>
                        <a:ea typeface="+mn-ea"/>
                        <a:cs typeface="+mn-cs"/>
                      </a:endParaRPr>
                    </a:p>
                    <a:p>
                      <a:endParaRPr lang="en-US" altLang="zh-TW" sz="1400" b="1" dirty="0" smtClean="0"/>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00" y="3602326"/>
            <a:ext cx="1664754" cy="1109836"/>
          </a:xfrm>
          <a:prstGeom prst="rect">
            <a:avLst/>
          </a:prstGeom>
        </p:spPr>
      </p:pic>
      <p:pic>
        <p:nvPicPr>
          <p:cNvPr id="4" name="圖片 3"/>
          <p:cNvPicPr>
            <a:picLocks noChangeAspect="1"/>
          </p:cNvPicPr>
          <p:nvPr/>
        </p:nvPicPr>
        <p:blipFill>
          <a:blip r:embed="rId3"/>
          <a:stretch>
            <a:fillRect/>
          </a:stretch>
        </p:blipFill>
        <p:spPr>
          <a:xfrm>
            <a:off x="755470" y="2749576"/>
            <a:ext cx="1475387" cy="1962586"/>
          </a:xfrm>
          <a:prstGeom prst="rect">
            <a:avLst/>
          </a:prstGeom>
        </p:spPr>
      </p:pic>
    </p:spTree>
    <p:extLst>
      <p:ext uri="{BB962C8B-B14F-4D97-AF65-F5344CB8AC3E}">
        <p14:creationId xmlns:p14="http://schemas.microsoft.com/office/powerpoint/2010/main" val="303265286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smtClean="0">
                <a:solidFill>
                  <a:srgbClr val="FF9900"/>
                </a:solidFill>
                <a:latin typeface="標楷體" pitchFamily="65" charset="-120"/>
              </a:rPr>
              <a:t>107</a:t>
            </a:r>
            <a:r>
              <a:rPr lang="zh-TW" altLang="en-US" dirty="0" smtClean="0">
                <a:solidFill>
                  <a:srgbClr val="FF9900"/>
                </a:solidFill>
                <a:latin typeface="標楷體" pitchFamily="65" charset="-120"/>
              </a:rPr>
              <a:t>年</a:t>
            </a:r>
            <a:r>
              <a:rPr lang="en-US" altLang="zh-TW" dirty="0" smtClean="0">
                <a:solidFill>
                  <a:srgbClr val="FF9900"/>
                </a:solidFill>
                <a:latin typeface="標楷體" pitchFamily="65" charset="-120"/>
              </a:rPr>
              <a:t>2</a:t>
            </a:r>
            <a:r>
              <a:rPr lang="zh-TW" altLang="en-US" dirty="0" smtClean="0">
                <a:solidFill>
                  <a:srgbClr val="FF9900"/>
                </a:solidFill>
                <a:latin typeface="標楷體" pitchFamily="65" charset="-120"/>
              </a:rPr>
              <a:t>月份活動訊息</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24354598"/>
              </p:ext>
            </p:extLst>
          </p:nvPr>
        </p:nvGraphicFramePr>
        <p:xfrm>
          <a:off x="591068" y="981073"/>
          <a:ext cx="8085501" cy="5327652"/>
        </p:xfrm>
        <a:graphic>
          <a:graphicData uri="http://schemas.openxmlformats.org/drawingml/2006/table">
            <a:tbl>
              <a:tblPr firstRow="1" bandRow="1">
                <a:tableStyleId>{5C22544A-7EE6-4342-B048-85BDC9FD1C3A}</a:tableStyleId>
              </a:tblPr>
              <a:tblGrid>
                <a:gridCol w="938728"/>
                <a:gridCol w="1082844"/>
                <a:gridCol w="6063929"/>
              </a:tblGrid>
              <a:tr h="670171">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657481">
                <a:tc>
                  <a:txBody>
                    <a:bodyPr/>
                    <a:lstStyle/>
                    <a:p>
                      <a:r>
                        <a:rPr lang="en-US" altLang="zh-TW" sz="1600" dirty="0" smtClean="0">
                          <a:latin typeface="+mn-ea"/>
                          <a:ea typeface="+mn-ea"/>
                        </a:rPr>
                        <a:t>1070202</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醫企部</a:t>
                      </a:r>
                      <a:endParaRPr lang="zh-TW" altLang="en-US" sz="1600" b="1" dirty="0">
                        <a:latin typeface="+mn-ea"/>
                        <a:ea typeface="+mn-ea"/>
                      </a:endParaRPr>
                    </a:p>
                  </a:txBody>
                  <a:tcPr marL="91443" marR="91443" marT="45723" marB="45723"/>
                </a:tc>
                <a:tc>
                  <a:txBody>
                    <a:bodyPr/>
                    <a:lstStyle/>
                    <a:p>
                      <a:r>
                        <a:rPr lang="zh-TW" altLang="zh-TW" sz="2000" b="1" kern="1200" dirty="0" smtClean="0">
                          <a:solidFill>
                            <a:schemeClr val="dk1"/>
                          </a:solidFill>
                          <a:effectLst/>
                          <a:latin typeface="+mn-ea"/>
                          <a:ea typeface="+mn-ea"/>
                          <a:cs typeface="+mn-cs"/>
                        </a:rPr>
                        <a:t>北榮 陽大 簽署合作協議</a:t>
                      </a:r>
                      <a:r>
                        <a:rPr lang="en-US" altLang="zh-TW" sz="2000" b="1" kern="1200" dirty="0" smtClean="0">
                          <a:solidFill>
                            <a:schemeClr val="dk1"/>
                          </a:solidFill>
                          <a:effectLst/>
                          <a:latin typeface="+mn-ea"/>
                          <a:ea typeface="+mn-ea"/>
                          <a:cs typeface="+mn-cs"/>
                        </a:rPr>
                        <a:t>  </a:t>
                      </a:r>
                      <a:r>
                        <a:rPr lang="zh-TW" altLang="zh-TW" sz="2000" b="1" kern="1200" dirty="0" smtClean="0">
                          <a:solidFill>
                            <a:schemeClr val="dk1"/>
                          </a:solidFill>
                          <a:effectLst/>
                          <a:latin typeface="+mn-ea"/>
                          <a:ea typeface="+mn-ea"/>
                          <a:cs typeface="+mn-cs"/>
                        </a:rPr>
                        <a:t>攜手共創醫療新紀元</a:t>
                      </a:r>
                    </a:p>
                    <a:p>
                      <a:r>
                        <a:rPr lang="zh-TW" altLang="en-US" sz="1800" kern="1200" dirty="0" smtClean="0">
                          <a:solidFill>
                            <a:schemeClr val="dk1"/>
                          </a:solidFill>
                          <a:effectLst/>
                          <a:latin typeface="+mn-lt"/>
                          <a:ea typeface="+mn-ea"/>
                          <a:cs typeface="+mn-cs"/>
                        </a:rPr>
                        <a:t>       </a:t>
                      </a:r>
                      <a:endParaRPr lang="en-US" altLang="zh-TW" sz="1800" kern="1200" dirty="0" smtClean="0">
                        <a:solidFill>
                          <a:schemeClr val="dk1"/>
                        </a:solidFill>
                        <a:effectLst/>
                        <a:latin typeface="+mn-lt"/>
                        <a:ea typeface="+mn-ea"/>
                        <a:cs typeface="+mn-cs"/>
                      </a:endParaRPr>
                    </a:p>
                    <a:p>
                      <a:r>
                        <a:rPr lang="zh-TW" altLang="zh-TW" sz="2000" kern="1200" dirty="0" smtClean="0">
                          <a:solidFill>
                            <a:schemeClr val="dk1"/>
                          </a:solidFill>
                          <a:effectLst/>
                          <a:latin typeface="+mn-ea"/>
                          <a:ea typeface="+mn-ea"/>
                          <a:cs typeface="+mn-cs"/>
                        </a:rPr>
                        <a:t>臺北榮總與國立陽明大學，由張德明院長及郭旭崧校長代表，輔導委員會李翔宙主任委員及陽明大學梁賡義前校長</a:t>
                      </a:r>
                      <a:r>
                        <a:rPr lang="en-US" altLang="zh-TW" sz="2000" kern="1200" dirty="0" smtClean="0">
                          <a:solidFill>
                            <a:schemeClr val="dk1"/>
                          </a:solidFill>
                          <a:effectLst/>
                          <a:latin typeface="+mn-ea"/>
                          <a:ea typeface="+mn-ea"/>
                          <a:cs typeface="+mn-cs"/>
                        </a:rPr>
                        <a:t>(</a:t>
                      </a:r>
                      <a:r>
                        <a:rPr lang="zh-TW" altLang="zh-TW" sz="2000" kern="1200" dirty="0" smtClean="0">
                          <a:solidFill>
                            <a:schemeClr val="dk1"/>
                          </a:solidFill>
                          <a:effectLst/>
                          <a:latin typeface="+mn-ea"/>
                          <a:ea typeface="+mn-ea"/>
                          <a:cs typeface="+mn-cs"/>
                        </a:rPr>
                        <a:t>現任國衛院院長</a:t>
                      </a:r>
                      <a:r>
                        <a:rPr lang="en-US" altLang="zh-TW" sz="2000" kern="1200" dirty="0" smtClean="0">
                          <a:solidFill>
                            <a:schemeClr val="dk1"/>
                          </a:solidFill>
                          <a:effectLst/>
                          <a:latin typeface="+mn-ea"/>
                          <a:ea typeface="+mn-ea"/>
                          <a:cs typeface="+mn-cs"/>
                        </a:rPr>
                        <a:t>)</a:t>
                      </a:r>
                      <a:r>
                        <a:rPr lang="zh-TW" altLang="zh-TW" sz="2000" kern="1200" dirty="0" smtClean="0">
                          <a:solidFill>
                            <a:schemeClr val="dk1"/>
                          </a:solidFill>
                          <a:effectLst/>
                          <a:latin typeface="+mn-ea"/>
                          <a:ea typeface="+mn-ea"/>
                          <a:cs typeface="+mn-cs"/>
                        </a:rPr>
                        <a:t>的見證下，於</a:t>
                      </a:r>
                      <a:r>
                        <a:rPr lang="en-US" altLang="zh-TW" sz="2000" kern="1200" dirty="0" smtClean="0">
                          <a:solidFill>
                            <a:schemeClr val="dk1"/>
                          </a:solidFill>
                          <a:effectLst/>
                          <a:latin typeface="+mn-ea"/>
                          <a:ea typeface="+mn-ea"/>
                          <a:cs typeface="+mn-cs"/>
                        </a:rPr>
                        <a:t>2</a:t>
                      </a:r>
                      <a:r>
                        <a:rPr lang="zh-TW" altLang="zh-TW" sz="2000" kern="1200" dirty="0" smtClean="0">
                          <a:solidFill>
                            <a:schemeClr val="dk1"/>
                          </a:solidFill>
                          <a:effectLst/>
                          <a:latin typeface="+mn-ea"/>
                          <a:ea typeface="+mn-ea"/>
                          <a:cs typeface="+mn-cs"/>
                        </a:rPr>
                        <a:t>日簽署正式合作協議，未來雙方將在長久堅實的合作基礎下，在醫療、研究、教學及醫務管理等方面進一步交流，共創醫療新紀元。</a:t>
                      </a:r>
                    </a:p>
                    <a:p>
                      <a:endParaRPr lang="zh-TW" altLang="zh-TW" sz="14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a:stretch>
            <a:fillRect/>
          </a:stretch>
        </p:blipFill>
        <p:spPr>
          <a:xfrm>
            <a:off x="1471896" y="4261361"/>
            <a:ext cx="6525223" cy="2047364"/>
          </a:xfrm>
          <a:prstGeom prst="rect">
            <a:avLst/>
          </a:prstGeom>
        </p:spPr>
      </p:pic>
      <p:pic>
        <p:nvPicPr>
          <p:cNvPr id="4" name="圖片 3"/>
          <p:cNvPicPr>
            <a:picLocks noChangeAspect="1"/>
          </p:cNvPicPr>
          <p:nvPr/>
        </p:nvPicPr>
        <p:blipFill>
          <a:blip r:embed="rId3"/>
          <a:stretch>
            <a:fillRect/>
          </a:stretch>
        </p:blipFill>
        <p:spPr>
          <a:xfrm>
            <a:off x="591068" y="2708900"/>
            <a:ext cx="2021320" cy="1347547"/>
          </a:xfrm>
          <a:prstGeom prst="rect">
            <a:avLst/>
          </a:prstGeom>
        </p:spPr>
      </p:pic>
    </p:spTree>
    <p:extLst>
      <p:ext uri="{BB962C8B-B14F-4D97-AF65-F5344CB8AC3E}">
        <p14:creationId xmlns:p14="http://schemas.microsoft.com/office/powerpoint/2010/main" val="309943672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en-US" altLang="zh-TW" dirty="0">
                <a:solidFill>
                  <a:srgbClr val="FF9900"/>
                </a:solidFill>
                <a:latin typeface="標楷體" pitchFamily="65" charset="-120"/>
              </a:rPr>
              <a:t>107</a:t>
            </a:r>
            <a:r>
              <a:rPr lang="zh-TW" altLang="en-US" dirty="0">
                <a:solidFill>
                  <a:srgbClr val="FF9900"/>
                </a:solidFill>
                <a:latin typeface="標楷體" pitchFamily="65" charset="-120"/>
              </a:rPr>
              <a:t>年</a:t>
            </a:r>
            <a:r>
              <a:rPr lang="en-US" altLang="zh-TW" dirty="0">
                <a:solidFill>
                  <a:srgbClr val="FF9900"/>
                </a:solidFill>
                <a:latin typeface="標楷體" pitchFamily="65" charset="-120"/>
              </a:rPr>
              <a:t>2</a:t>
            </a:r>
            <a:r>
              <a:rPr lang="zh-TW" altLang="en-US" dirty="0">
                <a:solidFill>
                  <a:srgbClr val="FF9900"/>
                </a:solidFill>
                <a:latin typeface="標楷體" pitchFamily="65" charset="-120"/>
              </a:rPr>
              <a:t>月份活動訊息</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373377831"/>
              </p:ext>
            </p:extLst>
          </p:nvPr>
        </p:nvGraphicFramePr>
        <p:xfrm>
          <a:off x="591068" y="981073"/>
          <a:ext cx="8085501" cy="2882738"/>
        </p:xfrm>
        <a:graphic>
          <a:graphicData uri="http://schemas.openxmlformats.org/drawingml/2006/table">
            <a:tbl>
              <a:tblPr firstRow="1" bandRow="1">
                <a:tableStyleId>{5C22544A-7EE6-4342-B048-85BDC9FD1C3A}</a:tableStyleId>
              </a:tblPr>
              <a:tblGrid>
                <a:gridCol w="938728"/>
                <a:gridCol w="1082844"/>
                <a:gridCol w="6063929"/>
              </a:tblGrid>
              <a:tr h="413852">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2466135">
                <a:tc>
                  <a:txBody>
                    <a:bodyPr/>
                    <a:lstStyle/>
                    <a:p>
                      <a:r>
                        <a:rPr lang="en-US" altLang="zh-TW" sz="1600" dirty="0" smtClean="0">
                          <a:latin typeface="+mn-ea"/>
                          <a:ea typeface="+mn-ea"/>
                        </a:rPr>
                        <a:t>1070212</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兒童醫學部</a:t>
                      </a:r>
                    </a:p>
                    <a:p>
                      <a:endParaRPr lang="zh-TW" altLang="en-US" sz="1600" b="1" dirty="0">
                        <a:latin typeface="+mn-ea"/>
                        <a:ea typeface="+mn-ea"/>
                      </a:endParaRPr>
                    </a:p>
                  </a:txBody>
                  <a:tcPr marL="91443" marR="91443" marT="45723" marB="45723"/>
                </a:tc>
                <a:tc>
                  <a:txBody>
                    <a:bodyPr/>
                    <a:lstStyle/>
                    <a:p>
                      <a:r>
                        <a:rPr lang="en-US" altLang="zh-TW" sz="2000" b="1" kern="1200" dirty="0" smtClean="0">
                          <a:solidFill>
                            <a:schemeClr val="dk1"/>
                          </a:solidFill>
                          <a:effectLst/>
                          <a:latin typeface="+mn-ea"/>
                          <a:ea typeface="+mn-ea"/>
                          <a:cs typeface="+mn-cs"/>
                        </a:rPr>
                        <a:t>Pepper</a:t>
                      </a:r>
                      <a:r>
                        <a:rPr lang="zh-TW" altLang="en-US" sz="2000" b="1" kern="1200" dirty="0" smtClean="0">
                          <a:solidFill>
                            <a:schemeClr val="dk1"/>
                          </a:solidFill>
                          <a:effectLst/>
                          <a:latin typeface="+mn-ea"/>
                          <a:ea typeface="+mn-ea"/>
                          <a:cs typeface="+mn-cs"/>
                        </a:rPr>
                        <a:t>北榮兒童病房新年聯歡活動</a:t>
                      </a:r>
                    </a:p>
                    <a:p>
                      <a:endParaRPr lang="en-US" altLang="zh-TW" sz="1600" kern="1200" dirty="0" smtClean="0">
                        <a:solidFill>
                          <a:schemeClr val="dk1"/>
                        </a:solidFill>
                        <a:effectLst/>
                        <a:latin typeface="+mn-ea"/>
                        <a:ea typeface="+mn-ea"/>
                        <a:cs typeface="+mn-cs"/>
                      </a:endParaRPr>
                    </a:p>
                    <a:p>
                      <a:r>
                        <a:rPr lang="zh-TW" altLang="en-US" sz="2000" kern="1200" dirty="0" smtClean="0">
                          <a:solidFill>
                            <a:schemeClr val="dk1"/>
                          </a:solidFill>
                          <a:effectLst/>
                          <a:latin typeface="+mn-ea"/>
                          <a:ea typeface="+mn-ea"/>
                          <a:cs typeface="+mn-cs"/>
                        </a:rPr>
                        <a:t>    </a:t>
                      </a:r>
                      <a:r>
                        <a:rPr lang="en-US" altLang="zh-TW" sz="2000" kern="1200" dirty="0" smtClean="0">
                          <a:solidFill>
                            <a:schemeClr val="dk1"/>
                          </a:solidFill>
                          <a:effectLst/>
                          <a:latin typeface="+mn-ea"/>
                          <a:ea typeface="+mn-ea"/>
                          <a:cs typeface="+mn-cs"/>
                        </a:rPr>
                        <a:t>106</a:t>
                      </a:r>
                      <a:r>
                        <a:rPr lang="zh-TW" altLang="en-US" sz="2000" kern="1200" dirty="0" smtClean="0">
                          <a:solidFill>
                            <a:schemeClr val="dk1"/>
                          </a:solidFill>
                          <a:effectLst/>
                          <a:latin typeface="+mn-ea"/>
                          <a:ea typeface="+mn-ea"/>
                          <a:cs typeface="+mn-cs"/>
                        </a:rPr>
                        <a:t>年</a:t>
                      </a:r>
                      <a:r>
                        <a:rPr lang="en-US" altLang="zh-TW" sz="2000" kern="1200" dirty="0" smtClean="0">
                          <a:solidFill>
                            <a:schemeClr val="dk1"/>
                          </a:solidFill>
                          <a:effectLst/>
                          <a:latin typeface="+mn-ea"/>
                          <a:ea typeface="+mn-ea"/>
                          <a:cs typeface="+mn-cs"/>
                        </a:rPr>
                        <a:t>12</a:t>
                      </a:r>
                      <a:r>
                        <a:rPr lang="zh-TW" altLang="en-US" sz="2000" kern="1200" dirty="0" smtClean="0">
                          <a:solidFill>
                            <a:schemeClr val="dk1"/>
                          </a:solidFill>
                          <a:effectLst/>
                          <a:latin typeface="+mn-ea"/>
                          <a:ea typeface="+mn-ea"/>
                          <a:cs typeface="+mn-cs"/>
                        </a:rPr>
                        <a:t>月正式在臺北榮總乳醫中心擔任「乳癌衛教師」的</a:t>
                      </a:r>
                      <a:r>
                        <a:rPr lang="en-US" altLang="zh-TW" sz="2000" kern="1200" dirty="0" smtClean="0">
                          <a:solidFill>
                            <a:schemeClr val="dk1"/>
                          </a:solidFill>
                          <a:effectLst/>
                          <a:latin typeface="+mn-ea"/>
                          <a:ea typeface="+mn-ea"/>
                          <a:cs typeface="+mn-cs"/>
                        </a:rPr>
                        <a:t>Pepper</a:t>
                      </a:r>
                      <a:r>
                        <a:rPr lang="zh-TW" altLang="en-US" sz="2000" kern="1200" dirty="0" smtClean="0">
                          <a:solidFill>
                            <a:schemeClr val="dk1"/>
                          </a:solidFill>
                          <a:effectLst/>
                          <a:latin typeface="+mn-ea"/>
                          <a:ea typeface="+mn-ea"/>
                          <a:cs typeface="+mn-cs"/>
                        </a:rPr>
                        <a:t>，特別現身兒童病房遊戲室，提前陪伴病童過新年。</a:t>
                      </a:r>
                    </a:p>
                    <a:p>
                      <a:r>
                        <a:rPr lang="zh-TW" altLang="en-US" sz="2000" kern="1200" dirty="0" smtClean="0">
                          <a:solidFill>
                            <a:schemeClr val="dk1"/>
                          </a:solidFill>
                          <a:effectLst/>
                          <a:latin typeface="+mn-ea"/>
                          <a:ea typeface="+mn-ea"/>
                          <a:cs typeface="+mn-cs"/>
                        </a:rPr>
                        <a:t>    活動當日，</a:t>
                      </a:r>
                      <a:r>
                        <a:rPr lang="en-US" altLang="zh-TW" sz="2000" kern="1200" dirty="0" smtClean="0">
                          <a:solidFill>
                            <a:schemeClr val="dk1"/>
                          </a:solidFill>
                          <a:effectLst/>
                          <a:latin typeface="+mn-ea"/>
                          <a:ea typeface="+mn-ea"/>
                          <a:cs typeface="+mn-cs"/>
                        </a:rPr>
                        <a:t>Pepper</a:t>
                      </a:r>
                      <a:r>
                        <a:rPr lang="zh-TW" altLang="en-US" sz="2000" kern="1200" dirty="0" smtClean="0">
                          <a:solidFill>
                            <a:schemeClr val="dk1"/>
                          </a:solidFill>
                          <a:effectLst/>
                          <a:latin typeface="+mn-ea"/>
                          <a:ea typeface="+mn-ea"/>
                          <a:cs typeface="+mn-cs"/>
                        </a:rPr>
                        <a:t>機器人將與病童一同說故事、機智問答、跳舞及抽紅包等，希望讓病童們暫時忘卻病痛，展現笑容，充滿和病魔戰鬥的勇氣與力量</a:t>
                      </a:r>
                      <a:r>
                        <a:rPr lang="zh-TW" altLang="en-US" sz="2000" kern="1200" dirty="0" smtClean="0">
                          <a:solidFill>
                            <a:schemeClr val="dk1"/>
                          </a:solidFill>
                          <a:effectLst/>
                          <a:latin typeface="+mn-lt"/>
                          <a:ea typeface="+mn-ea"/>
                          <a:cs typeface="+mn-cs"/>
                        </a:rPr>
                        <a:t>。</a:t>
                      </a:r>
                      <a:endParaRPr lang="zh-TW" altLang="zh-TW" sz="2000" kern="1200" dirty="0" smtClean="0">
                        <a:solidFill>
                          <a:schemeClr val="dk1"/>
                        </a:solidFill>
                        <a:effectLst/>
                        <a:latin typeface="+mn-lt"/>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027" y="3992866"/>
            <a:ext cx="2411702" cy="1607801"/>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278" y="4005080"/>
            <a:ext cx="2411700" cy="16078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882" y="3992866"/>
            <a:ext cx="2448340" cy="1632227"/>
          </a:xfrm>
          <a:prstGeom prst="rect">
            <a:avLst/>
          </a:prstGeom>
        </p:spPr>
      </p:pic>
    </p:spTree>
    <p:extLst>
      <p:ext uri="{BB962C8B-B14F-4D97-AF65-F5344CB8AC3E}">
        <p14:creationId xmlns:p14="http://schemas.microsoft.com/office/powerpoint/2010/main" val="360854606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33176</TotalTime>
  <Words>1254</Words>
  <Application>Microsoft Office PowerPoint</Application>
  <PresentationFormat>如螢幕大小 (4:3)</PresentationFormat>
  <Paragraphs>228</Paragraphs>
  <Slides>15</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15</vt:i4>
      </vt:variant>
    </vt:vector>
  </HeadingPairs>
  <TitlesOfParts>
    <vt:vector size="22" baseType="lpstr">
      <vt:lpstr>新細明體</vt:lpstr>
      <vt:lpstr>標楷體</vt:lpstr>
      <vt:lpstr>Arial</vt:lpstr>
      <vt:lpstr>Times New Roman</vt:lpstr>
      <vt:lpstr>Verdana</vt:lpstr>
      <vt:lpstr>Wingdings</vt:lpstr>
      <vt:lpstr>Profile</vt:lpstr>
      <vt:lpstr>本院重要新聞彙整報告</vt:lpstr>
      <vt:lpstr>107年2月記者會</vt:lpstr>
      <vt:lpstr>107年2月記者會</vt:lpstr>
      <vt:lpstr>107年2月記者會</vt:lpstr>
      <vt:lpstr>107年2月份安排媒體專訪</vt:lpstr>
      <vt:lpstr>107年2月份安排媒體專訪</vt:lpstr>
      <vt:lpstr>107年1月份安排媒體專訪</vt:lpstr>
      <vt:lpstr>107年2月份活動訊息</vt:lpstr>
      <vt:lpstr>107年2月份活動訊息</vt:lpstr>
      <vt:lpstr>107年2月份相關訊息</vt:lpstr>
      <vt:lpstr>107年2月份安排媒體採訪</vt:lpstr>
      <vt:lpstr>107年2月份新聞摘要13則</vt:lpstr>
      <vt:lpstr>107年2月份新聞摘要</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1906</cp:revision>
  <cp:lastPrinted>2018-02-23T02:37:42Z</cp:lastPrinted>
  <dcterms:created xsi:type="dcterms:W3CDTF">2004-02-01T06:39:05Z</dcterms:created>
  <dcterms:modified xsi:type="dcterms:W3CDTF">2018-03-01T08:04:51Z</dcterms:modified>
</cp:coreProperties>
</file>