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249" r:id="rId2"/>
    <p:sldId id="3705" r:id="rId3"/>
    <p:sldId id="3730" r:id="rId4"/>
    <p:sldId id="3716" r:id="rId5"/>
    <p:sldId id="3688" r:id="rId6"/>
    <p:sldId id="3728" r:id="rId7"/>
    <p:sldId id="3729" r:id="rId8"/>
    <p:sldId id="3727" r:id="rId9"/>
    <p:sldId id="3696" r:id="rId10"/>
    <p:sldId id="3704" r:id="rId11"/>
    <p:sldId id="3733" r:id="rId12"/>
    <p:sldId id="3731" r:id="rId13"/>
    <p:sldId id="3736" r:id="rId14"/>
    <p:sldId id="3735" r:id="rId15"/>
    <p:sldId id="3469" r:id="rId16"/>
  </p:sldIdLst>
  <p:sldSz cx="9144000" cy="6858000" type="screen4x3"/>
  <p:notesSz cx="6794500" cy="9906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005696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4125" autoAdjust="0"/>
  </p:normalViewPr>
  <p:slideViewPr>
    <p:cSldViewPr>
      <p:cViewPr varScale="1">
        <p:scale>
          <a:sx n="116" d="100"/>
          <a:sy n="116" d="100"/>
        </p:scale>
        <p:origin x="12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20"/>
        <p:guide pos="214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76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76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54587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05906"/>
            <a:ext cx="5436235" cy="44556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641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7421" y="9408641"/>
            <a:ext cx="3895493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1761" indent="-285293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1171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597640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4108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0577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67045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3514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79982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cttnTu2Avx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wb17Ha_Rv7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tUvny5YWAI8&amp;feature=youtu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AmUMCly2wO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107.03.27</a:t>
            </a:r>
            <a:endParaRPr lang="zh-TW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FD69E-1594-4E16-89FE-0DEA1F558A25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30" y="759688"/>
            <a:ext cx="4060288" cy="24386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18" y="759688"/>
            <a:ext cx="2969009" cy="349331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0" y="2852920"/>
            <a:ext cx="5669771" cy="310922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346" y="4265956"/>
            <a:ext cx="5549932" cy="204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9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D4D9C1D-80C4-46BA-A37E-0FF1F1B90C38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42302" y="476590"/>
            <a:ext cx="7993110" cy="576081"/>
          </a:xfrm>
        </p:spPr>
        <p:txBody>
          <a:bodyPr/>
          <a:lstStyle/>
          <a:p>
            <a:pPr algn="ctr"/>
            <a:r>
              <a:rPr lang="en-US" altLang="zh-TW" sz="4000" dirty="0" smtClean="0">
                <a:latin typeface="+mn-ea"/>
                <a:ea typeface="+mn-ea"/>
              </a:rPr>
              <a:t>107</a:t>
            </a:r>
            <a:r>
              <a:rPr lang="zh-TW" altLang="en-US" sz="4000" dirty="0" smtClean="0">
                <a:latin typeface="+mn-ea"/>
                <a:ea typeface="+mn-ea"/>
              </a:rPr>
              <a:t>年</a:t>
            </a:r>
            <a:r>
              <a:rPr lang="en-US" altLang="zh-TW" sz="4000" dirty="0" smtClean="0">
                <a:latin typeface="+mn-ea"/>
                <a:ea typeface="+mn-ea"/>
              </a:rPr>
              <a:t>3</a:t>
            </a:r>
            <a:r>
              <a:rPr lang="zh-TW" altLang="en-US" sz="4000" dirty="0" smtClean="0">
                <a:latin typeface="+mn-ea"/>
                <a:ea typeface="+mn-ea"/>
              </a:rPr>
              <a:t>月各單位院外受奬情形</a:t>
            </a:r>
            <a:r>
              <a:rPr lang="en-US" altLang="zh-TW" sz="4000" dirty="0" smtClean="0">
                <a:latin typeface="+mn-ea"/>
                <a:ea typeface="+mn-ea"/>
              </a:rPr>
              <a:t>3</a:t>
            </a:r>
            <a:r>
              <a:rPr lang="zh-TW" altLang="en-US" sz="4000" dirty="0" smtClean="0">
                <a:latin typeface="+mn-ea"/>
                <a:ea typeface="+mn-ea"/>
              </a:rPr>
              <a:t>則</a:t>
            </a:r>
            <a:endParaRPr lang="zh-TW" altLang="en-US" sz="4000" dirty="0">
              <a:latin typeface="+mn-ea"/>
              <a:ea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19495"/>
              </p:ext>
            </p:extLst>
          </p:nvPr>
        </p:nvGraphicFramePr>
        <p:xfrm>
          <a:off x="323411" y="1124680"/>
          <a:ext cx="8065120" cy="385794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065120"/>
              </a:tblGrid>
              <a:tr h="56391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◘本院榮獲國防部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內政部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106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年國軍兵員徵補作業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績優體格複檢醫院</a:t>
                      </a:r>
                    </a:p>
                  </a:txBody>
                  <a:tcPr marL="91435" marR="91435" marT="45712" marB="45712" anchor="ctr"/>
                </a:tc>
              </a:tr>
              <a:tr h="368076"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+mn-ea"/>
                        </a:rPr>
                        <a:t>◘本院榮獲輔導會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+mn-ea"/>
                        </a:rPr>
                        <a:t>106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+mn-ea"/>
                        </a:rPr>
                        <a:t>年度新聞文宣工作執行績優機構</a:t>
                      </a:r>
                    </a:p>
                  </a:txBody>
                  <a:tcPr marL="91435" marR="91435" marT="45712" marB="45712" anchor="ctr"/>
                </a:tc>
              </a:tr>
              <a:tr h="360050"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+mn-ea"/>
                        </a:rPr>
                        <a:t>◘本院榮獲輔導會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+mn-ea"/>
                        </a:rPr>
                        <a:t>106</a:t>
                      </a:r>
                      <a:r>
                        <a:rPr lang="zh-TW" altLang="en-US" sz="1800" b="1" smtClean="0">
                          <a:solidFill>
                            <a:srgbClr val="0000FF"/>
                          </a:solidFill>
                          <a:latin typeface="+mn-ea"/>
                        </a:rPr>
                        <a:t>年度政風工作績效評比績優單位</a:t>
                      </a:r>
                    </a:p>
                  </a:txBody>
                  <a:tcPr marL="91435" marR="91435" marT="45712" marB="45712"/>
                </a:tc>
              </a:tr>
              <a:tr h="360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000099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43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0000FF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24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99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000099"/>
                        </a:solidFill>
                        <a:latin typeface="+mn-ea"/>
                      </a:endParaRPr>
                    </a:p>
                  </a:txBody>
                  <a:tcPr marL="91435" marR="91435" marT="45712" marB="45712"/>
                </a:tc>
              </a:tr>
              <a:tr h="32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  <a:tr h="324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 smtClean="0">
                        <a:solidFill>
                          <a:srgbClr val="000099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5" marR="91435" marT="45712" marB="457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998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1196690"/>
            <a:ext cx="3040372" cy="648090"/>
          </a:xfrm>
        </p:spPr>
        <p:txBody>
          <a:bodyPr/>
          <a:lstStyle/>
          <a:p>
            <a:r>
              <a:rPr lang="zh-TW" altLang="en-US" dirty="0" smtClean="0"/>
              <a:t>國防部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/>
              <a:t>內政部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2091700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本院榮獲</a:t>
            </a:r>
            <a:r>
              <a:rPr lang="en-US" altLang="zh-TW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106</a:t>
            </a:r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年國軍兵員徵補作業</a:t>
            </a:r>
            <a:r>
              <a:rPr lang="en-US" altLang="zh-TW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----</a:t>
            </a:r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績優體格複檢醫院</a:t>
            </a:r>
            <a:endParaRPr lang="zh-TW" alt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0" y="1124680"/>
            <a:ext cx="3010282" cy="45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46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1" y="1124680"/>
            <a:ext cx="3040372" cy="957210"/>
          </a:xfrm>
        </p:spPr>
        <p:txBody>
          <a:bodyPr/>
          <a:lstStyle/>
          <a:p>
            <a:r>
              <a:rPr lang="zh-TW" altLang="en-US" dirty="0"/>
              <a:t>國軍退除役官兵</a:t>
            </a:r>
            <a:br>
              <a:rPr lang="zh-TW" altLang="en-US" dirty="0"/>
            </a:br>
            <a:r>
              <a:rPr lang="zh-TW" altLang="en-US" dirty="0"/>
              <a:t>輔導委員會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2091700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本院榮獲</a:t>
            </a:r>
            <a:r>
              <a:rPr lang="en-US" altLang="zh-TW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106</a:t>
            </a:r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年度新聞文宣工作執行績優機構</a:t>
            </a:r>
            <a:endParaRPr lang="zh-TW" alt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0" y="1124680"/>
            <a:ext cx="3334121" cy="45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02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1196690"/>
            <a:ext cx="3040372" cy="936130"/>
          </a:xfrm>
        </p:spPr>
        <p:txBody>
          <a:bodyPr/>
          <a:lstStyle/>
          <a:p>
            <a:r>
              <a:rPr lang="zh-TW" altLang="en-US" dirty="0" smtClean="0"/>
              <a:t>國軍退除役官兵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輔導委員會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2091700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本院榮獲</a:t>
            </a:r>
            <a:r>
              <a:rPr lang="en-US" altLang="zh-TW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106</a:t>
            </a:r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年度政風工作績效評比績優單位</a:t>
            </a:r>
            <a:endParaRPr lang="zh-TW" alt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30896-EE0A-4F83-8133-5B7F609E7F07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0" y="908650"/>
            <a:ext cx="3034591" cy="52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4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660" y="3425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3660" y="422111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5" y="1357688"/>
            <a:ext cx="4183590" cy="31025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10" y="1357689"/>
            <a:ext cx="4183590" cy="3102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3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987953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726"/>
                <a:gridCol w="1080149"/>
                <a:gridCol w="936130"/>
                <a:gridCol w="550407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1070312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口腔醫學部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吳政憲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醫師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賴玉玲</a:t>
                      </a:r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部主任</a:t>
                      </a:r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 smtClean="0"/>
                    </a:p>
                    <a:p>
                      <a:r>
                        <a:rPr lang="zh-TW" altLang="en-US" sz="1400" dirty="0" smtClean="0"/>
                        <a:t>高壽延</a:t>
                      </a:r>
                      <a:endParaRPr lang="en-US" altLang="zh-TW" sz="1400" dirty="0" smtClean="0"/>
                    </a:p>
                    <a:p>
                      <a:r>
                        <a:rPr lang="zh-TW" altLang="en-US" sz="1400" dirty="0" smtClean="0"/>
                        <a:t>副院長</a:t>
                      </a:r>
                      <a:endParaRPr lang="zh-TW" altLang="en-US" sz="14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/>
                        </a:rPr>
                        <a:t>微創、導航、電腦輔助列印三合一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/>
                        </a:rPr>
                        <a:t>  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/>
                        </a:rPr>
                        <a:t>顎骨腫瘤切除重建不留疤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歲陳小姐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，因下顎骨復發造釉細胞瘤至本院求診，經檢查發現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腫瘤已造成右下顎骨嚴重侵犯，需進行截除，並需以自體腓骨游離皮瓣重建。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經由影像評估及電腦虛擬手術規劃，利用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3D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列印製作手術切割導板，醫師可精準進行下顎骨截除及腓骨皮瓣塑形，再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經由手術導航器確認手術計畫有確實執行，大幅縮短術中試誤及校正的時間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，並藉由內視鏡所提供清晰的術中視野，以經口及耳前切線便可完成手術，不需經由傳統顏面切線來獲得足夠的手術視野，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病患術後恢復良好，外觀及功能幾乎不受影響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0" y="3140961"/>
            <a:ext cx="1954350" cy="13029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0" y="4462252"/>
            <a:ext cx="2664370" cy="17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3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592181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705"/>
                <a:gridCol w="864120"/>
                <a:gridCol w="1296180"/>
                <a:gridCol w="550407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1070319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內科部</a:t>
                      </a:r>
                      <a:endParaRPr lang="en-US" altLang="zh-TW" sz="1600" dirty="0" smtClean="0"/>
                    </a:p>
                    <a:p>
                      <a:r>
                        <a:rPr lang="zh-TW" altLang="en-US" sz="1600" dirty="0" smtClean="0"/>
                        <a:t>外科部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心臟內科  　 陳嬰華醫師</a:t>
                      </a:r>
                    </a:p>
                    <a:p>
                      <a:r>
                        <a:rPr lang="zh-TW" altLang="en-US" sz="1400" dirty="0" smtClean="0"/>
                        <a:t>　　　　　　　　　　　　　 　 　  心臟外科  　　張效煌醫師</a:t>
                      </a:r>
                    </a:p>
                    <a:p>
                      <a:r>
                        <a:rPr lang="zh-TW" altLang="en-US" sz="1400" dirty="0" smtClean="0"/>
                        <a:t>　　　　　　　　　　　　　　　　  大腸直腸外科　楊純豪醫師</a:t>
                      </a:r>
                    </a:p>
                    <a:p>
                      <a:endParaRPr lang="zh-TW" altLang="en-US" sz="11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「微創救心再治癌</a:t>
                      </a:r>
                      <a:r>
                        <a:rPr lang="en-US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成功搶救七旬婦人」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zh-TW" sz="14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74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歲許老太太，因主動脈瓣膜嚴重狹窄合併呼吸衰竭及肺栓塞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，須插管並使用呼吸器，且因持續便血，診斷出大腸癌。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本院導管瓣膜治療團隊緊急施行經導管主動脈瓣膜植入術，術後ㄧ周後，心臟衰竭大幅改善，再由大腸直腸外科施行腹腔鏡手術切除大腸腫瘤，術後復原狀況十分良好。</a:t>
                      </a: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隨著國人平均壽命延長，老人同時罹患多重疾病情形大增，治療將更加複雜。本院跨專科團隊使用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侵入性較低、免除氣管插管及呼吸器的無痛導管手術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，配合腹腔鏡體內腸道縫合手術，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加快腸道恢復時間，成功搶救許老太太，值得向社會大眾介紹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0" y="4601966"/>
            <a:ext cx="2777181" cy="185145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0" y="3323857"/>
            <a:ext cx="1885955" cy="12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02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zh-TW" dirty="0">
                <a:solidFill>
                  <a:srgbClr val="FF0000"/>
                </a:solidFill>
                <a:latin typeface="+mn-ea"/>
                <a:ea typeface="+mn-ea"/>
              </a:rPr>
              <a:t>107</a:t>
            </a: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年</a:t>
            </a:r>
            <a:r>
              <a:rPr lang="en-US" altLang="zh-TW" dirty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月記者會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436309"/>
              </p:ext>
            </p:extLst>
          </p:nvPr>
        </p:nvGraphicFramePr>
        <p:xfrm>
          <a:off x="591068" y="981073"/>
          <a:ext cx="8085501" cy="542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512"/>
                <a:gridCol w="1224170"/>
                <a:gridCol w="5904819"/>
              </a:tblGrid>
              <a:tr h="5161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811544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1070318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公共事務室</a:t>
                      </a: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公關組</a:t>
                      </a:r>
                      <a:r>
                        <a:rPr lang="en-US" altLang="zh-TW" sz="1600" b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李敖大師仙逝家屬感恩</a:t>
                      </a:r>
                      <a:r>
                        <a:rPr lang="zh-TW" altLang="en-US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記者會</a:t>
                      </a:r>
                      <a:endParaRPr lang="en-US" altLang="zh-TW" sz="1800" b="1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李先生於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104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月因步態不穩至本院求診，經診斷為腦幹腫瘤，在台北榮總醫療團隊的努力下，接連度過難關，也見證了李先生堅強的求生意志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去年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(106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)10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日，李先生再度因肺炎入院，治療後感染病況穩定。然其後腦部磁振造影發現，原先疾病有惡化趨勢，考量李先生年事已高等身體狀況，因而採取保守支持治療。</a:t>
                      </a: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自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月初起，開始投與標靶藥物治療後，病況漸為好轉。但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今年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月底起，標靶藥效漸失，病況急速惡化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，雖肺部感染在投藥後趨穩，然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電腦斷層顯現腦瘤病況惡化合併水腦加劇。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近日來病況轉危，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李先生於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10:59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安然離世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，與世長辭，享壽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83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歲。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8" y="2492870"/>
            <a:ext cx="2180682" cy="16171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8" y="4581160"/>
            <a:ext cx="2195487" cy="14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6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3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863836"/>
              </p:ext>
            </p:extLst>
          </p:nvPr>
        </p:nvGraphicFramePr>
        <p:xfrm>
          <a:off x="467431" y="836642"/>
          <a:ext cx="8497179" cy="518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936130"/>
                <a:gridCol w="1152160"/>
                <a:gridCol w="936130"/>
                <a:gridCol w="4608640"/>
              </a:tblGrid>
              <a:tr h="96598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18731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1070126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中視新聞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內科部</a:t>
                      </a:r>
                      <a:endParaRPr lang="en-US" altLang="zh-TW" sz="16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胃腸肝膽科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羅景全</a:t>
                      </a:r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醫師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rtl="0"/>
                      <a:r>
                        <a:rPr lang="zh-TW" altLang="en-US" sz="2000" b="1" dirty="0" smtClean="0">
                          <a:latin typeface="+mn-ea"/>
                          <a:ea typeface="+mn-ea"/>
                        </a:rPr>
                        <a:t>人體實驗室</a:t>
                      </a:r>
                      <a:r>
                        <a:rPr lang="en-US" altLang="zh-TW" sz="2000" b="1" dirty="0" smtClean="0">
                          <a:latin typeface="+mn-ea"/>
                          <a:ea typeface="+mn-ea"/>
                        </a:rPr>
                        <a:t>-</a:t>
                      </a:r>
                    </a:p>
                    <a:p>
                      <a:pPr rtl="0"/>
                      <a:r>
                        <a:rPr lang="zh-TW" altLang="en-US" sz="2000" b="1" dirty="0" smtClean="0">
                          <a:latin typeface="+mn-ea"/>
                          <a:ea typeface="+mn-ea"/>
                          <a:hlinkClick r:id="rId2"/>
                        </a:rPr>
                        <a:t>膽胰管內視鏡 取石頭不留疤痕</a:t>
                      </a:r>
                      <a:r>
                        <a:rPr lang="en-US" altLang="zh-TW" sz="2000" b="1" dirty="0" smtClean="0">
                          <a:latin typeface="+mn-ea"/>
                          <a:ea typeface="+mn-ea"/>
                          <a:hlinkClick r:id="rId2"/>
                        </a:rPr>
                        <a:t> </a:t>
                      </a:r>
                      <a:endParaRPr lang="en-US" altLang="zh-TW" sz="2000" b="1" dirty="0" smtClean="0">
                        <a:latin typeface="+mn-ea"/>
                        <a:ea typeface="+mn-ea"/>
                      </a:endParaRPr>
                    </a:p>
                    <a:p>
                      <a:pPr rtl="0"/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    </a:t>
                      </a:r>
                      <a:endParaRPr lang="en-US" altLang="zh-TW" sz="1800" dirty="0" smtClean="0">
                        <a:latin typeface="+mn-ea"/>
                        <a:ea typeface="+mn-ea"/>
                      </a:endParaRPr>
                    </a:p>
                    <a:p>
                      <a:pPr rtl="0"/>
                      <a:r>
                        <a:rPr lang="en-US" altLang="zh-TW" sz="200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zh-TW" altLang="en-US" sz="2000" dirty="0" smtClean="0">
                          <a:latin typeface="+mn-ea"/>
                          <a:ea typeface="+mn-ea"/>
                        </a:rPr>
                        <a:t>有時</a:t>
                      </a:r>
                      <a:r>
                        <a:rPr lang="zh-TW" altLang="en-US" sz="2000" u="sng" dirty="0" smtClean="0">
                          <a:latin typeface="+mn-ea"/>
                          <a:ea typeface="+mn-ea"/>
                        </a:rPr>
                        <a:t>肚子痛，可能是膽胰管結石</a:t>
                      </a:r>
                      <a:r>
                        <a:rPr lang="zh-TW" altLang="en-US" sz="2000" dirty="0" smtClean="0">
                          <a:latin typeface="+mn-ea"/>
                          <a:ea typeface="+mn-ea"/>
                        </a:rPr>
                        <a:t>了，如果放著不管，</a:t>
                      </a:r>
                      <a:r>
                        <a:rPr lang="zh-TW" altLang="en-US" sz="2000" u="sng" dirty="0" smtClean="0">
                          <a:latin typeface="+mn-ea"/>
                          <a:ea typeface="+mn-ea"/>
                        </a:rPr>
                        <a:t>可能會導致肝硬化和肝衰竭，甚至發生急性化膿性膽管炎，危及生命</a:t>
                      </a:r>
                      <a:r>
                        <a:rPr lang="zh-TW" altLang="en-US" sz="2000" dirty="0" smtClean="0">
                          <a:latin typeface="+mn-ea"/>
                          <a:ea typeface="+mn-ea"/>
                        </a:rPr>
                        <a:t>！要治療，可以用最新的內視鏡取出膽胰管結石，優點是局部麻醉、不留疤痕、恢復期短！</a:t>
                      </a:r>
                      <a:endParaRPr lang="en-US" altLang="zh-TW" sz="2000" dirty="0" smtClean="0">
                        <a:latin typeface="+mn-ea"/>
                        <a:ea typeface="+mn-ea"/>
                      </a:endParaRPr>
                    </a:p>
                    <a:p>
                      <a:pPr rtl="0"/>
                      <a:endParaRPr lang="en-US" altLang="zh-TW" sz="1400" dirty="0" smtClean="0"/>
                    </a:p>
                    <a:p>
                      <a:pPr rtl="0"/>
                      <a:endParaRPr lang="zh-TW" altLang="en-US" sz="1400" dirty="0" smtClean="0"/>
                    </a:p>
                    <a:p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3" y="2348850"/>
            <a:ext cx="2931417" cy="16489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9" y="4149099"/>
            <a:ext cx="2946191" cy="16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3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媒體專訪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319402"/>
              </p:ext>
            </p:extLst>
          </p:nvPr>
        </p:nvGraphicFramePr>
        <p:xfrm>
          <a:off x="467431" y="836642"/>
          <a:ext cx="8497179" cy="5352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936130"/>
                <a:gridCol w="1152160"/>
                <a:gridCol w="936130"/>
                <a:gridCol w="4608640"/>
              </a:tblGrid>
              <a:tr h="11767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175573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1070308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TVBS</a:t>
                      </a:r>
                    </a:p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</a:t>
                      </a:r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點不一樣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李偉強主任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健保署推雲端平台 影像病例可跨院調閱</a:t>
                      </a:r>
                      <a:endParaRPr lang="zh-TW" altLang="zh-TW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為了落實分級醫療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當診所連上健保署的雲端平台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就可以看見之前在其他醫院做的影像病歷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，讓醫師對病情有更全面的瞭解，同時可以減少不必要的檢查，造成醫療浪費。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endParaRPr lang="en-US" altLang="zh-TW" sz="16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健保署指定台北榮總及合作診所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北投耳鼻喉科洪德仁醫師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，作為政策宣導影片拍攝之醫院。</a:t>
                      </a:r>
                      <a:endParaRPr lang="en-US" altLang="zh-TW" sz="16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1" y="4570715"/>
            <a:ext cx="2908560" cy="1634433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 rotWithShape="1">
          <a:blip r:embed="rId4"/>
          <a:srcRect l="2550" t="5178" r="2768" b="8715"/>
          <a:stretch/>
        </p:blipFill>
        <p:spPr bwMode="auto">
          <a:xfrm>
            <a:off x="467431" y="2787390"/>
            <a:ext cx="2908560" cy="1770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91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3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600096"/>
              </p:ext>
            </p:extLst>
          </p:nvPr>
        </p:nvGraphicFramePr>
        <p:xfrm>
          <a:off x="467431" y="836642"/>
          <a:ext cx="8497179" cy="525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936130"/>
                <a:gridCol w="1080150"/>
                <a:gridCol w="936130"/>
                <a:gridCol w="4680650"/>
              </a:tblGrid>
              <a:tr h="13855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871206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1070313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TVBS</a:t>
                      </a:r>
                    </a:p>
                    <a:p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ea"/>
                          <a:ea typeface="+mn-ea"/>
                        </a:rPr>
                        <a:t>腦血管科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林永煬</a:t>
                      </a:r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主任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專題</a:t>
                      </a:r>
                      <a:r>
                        <a:rPr lang="en-US" altLang="zh-TW" sz="1800" b="1" dirty="0" smtClean="0"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altLang="en-US" sz="1800" b="1" dirty="0" smtClean="0">
                          <a:latin typeface="+mn-ea"/>
                          <a:ea typeface="+mn-ea"/>
                          <a:hlinkClick r:id="rId2"/>
                        </a:rPr>
                        <a:t>腦中風「機械取栓」 黃金時間拉長至大於</a:t>
                      </a:r>
                      <a:r>
                        <a:rPr lang="en-US" altLang="zh-TW" sz="1800" b="1" dirty="0" smtClean="0">
                          <a:latin typeface="+mn-ea"/>
                          <a:ea typeface="+mn-ea"/>
                          <a:hlinkClick r:id="rId2"/>
                        </a:rPr>
                        <a:t>6</a:t>
                      </a:r>
                      <a:r>
                        <a:rPr lang="zh-TW" altLang="en-US" sz="1800" b="1" dirty="0" smtClean="0">
                          <a:latin typeface="+mn-ea"/>
                          <a:ea typeface="+mn-ea"/>
                          <a:hlinkClick r:id="rId2"/>
                        </a:rPr>
                        <a:t>小時。</a:t>
                      </a:r>
                      <a:endParaRPr lang="zh-TW" altLang="en-US" sz="1800" b="1" dirty="0" smtClean="0">
                        <a:latin typeface="+mn-ea"/>
                        <a:ea typeface="+mn-ea"/>
                      </a:endParaRPr>
                    </a:p>
                    <a:p>
                      <a:endParaRPr lang="zh-TW" altLang="en-US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過去發病時間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小時內注射靜脈血栓溶解劑可增加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33%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復原機會，如果超過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小時還在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6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小時內，現在有機械取栓術，甚至臨床還曾經出現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24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小時內施以手術成功的案例，利用機械取栓術打通血管的成功率高達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8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成。</a:t>
                      </a:r>
                      <a:endParaRPr lang="en-US" altLang="zh-TW" sz="1800" dirty="0" smtClean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2893457"/>
            <a:ext cx="2770527" cy="15584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40" y="4493070"/>
            <a:ext cx="2771750" cy="15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94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727" y="197062"/>
            <a:ext cx="7317723" cy="64808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3600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sz="3600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sz="3600" dirty="0" smtClean="0">
                <a:solidFill>
                  <a:srgbClr val="FF9900"/>
                </a:solidFill>
                <a:latin typeface="標楷體" pitchFamily="65" charset="-120"/>
              </a:rPr>
              <a:t>3</a:t>
            </a:r>
            <a:r>
              <a:rPr lang="zh-TW" altLang="en-US" sz="3600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r>
              <a:rPr lang="en-US" altLang="zh-TW" sz="3600" dirty="0" smtClean="0">
                <a:solidFill>
                  <a:srgbClr val="FF9900"/>
                </a:solidFill>
                <a:latin typeface="標楷體" pitchFamily="65" charset="-120"/>
              </a:rPr>
              <a:t>12</a:t>
            </a:r>
            <a:r>
              <a:rPr lang="zh-TW" altLang="en-US" sz="3600" dirty="0" smtClean="0">
                <a:solidFill>
                  <a:srgbClr val="FF9900"/>
                </a:solidFill>
                <a:latin typeface="標楷體" pitchFamily="65" charset="-120"/>
              </a:rPr>
              <a:t>篇</a:t>
            </a:r>
            <a:endParaRPr lang="zh-TW" altLang="en-US" sz="3600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948731"/>
              </p:ext>
            </p:extLst>
          </p:nvPr>
        </p:nvGraphicFramePr>
        <p:xfrm>
          <a:off x="3981" y="831163"/>
          <a:ext cx="9019213" cy="5953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613"/>
                <a:gridCol w="1505967"/>
                <a:gridCol w="1355370"/>
                <a:gridCol w="2409547"/>
                <a:gridCol w="2148633"/>
                <a:gridCol w="882083"/>
              </a:tblGrid>
              <a:tr h="580265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 </a:t>
                      </a:r>
                      <a:r>
                        <a:rPr lang="zh-TW" alt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</a:t>
                      </a:r>
                      <a:endParaRPr lang="zh-TW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受訪單位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受訪人員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      題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媒      體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播出</a:t>
                      </a:r>
                      <a:r>
                        <a:rPr lang="en-US" altLang="zh-TW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刊登時間</a:t>
                      </a:r>
                    </a:p>
                  </a:txBody>
                  <a:tcPr marL="9525" marR="9525" marT="9525" marB="0" anchor="ctr">
                    <a:solidFill>
                      <a:srgbClr val="0000FF"/>
                    </a:solidFill>
                  </a:tcPr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基礎醫學科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邱士華主任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視網膜自體再生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大愛新聞專題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許斐莉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3/6</a:t>
                      </a:r>
                    </a:p>
                  </a:txBody>
                  <a:tcPr marL="9525" marR="9525" marT="9525" marB="0" anchor="ctr"/>
                </a:tc>
              </a:tr>
              <a:tr h="4168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3/8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雲端醫療影像對醫療的好處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TVBS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十點不一樣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呂蓓君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3/8</a:t>
                      </a:r>
                    </a:p>
                  </a:txBody>
                  <a:tcPr marL="9525" marR="9525" marT="9525" marB="0" anchor="ctr"/>
                </a:tc>
              </a:tr>
              <a:tr h="3320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輸血醫學科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邱宗傑醫師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自然手細胞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中廣流行網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幸福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lucky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day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3/9</a:t>
                      </a:r>
                    </a:p>
                  </a:txBody>
                  <a:tcPr marL="9525" marR="9525" marT="9525" marB="0" anchor="ctr"/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傳醫部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吳大鵬醫師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腦瘤病患林朝皆回診畫面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公視誰來晚餐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神經內科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林永煬主任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靜脈血栓溶解治中風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TVBS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十點不一樣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華舜嘉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3/13</a:t>
                      </a:r>
                    </a:p>
                  </a:txBody>
                  <a:tcPr marL="9525" marR="9525" marT="9525" marB="0" anchor="ctr"/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新陳代謝科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林怡君醫師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代謝症候群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吾愛吾家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雜誌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龍珮寧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耳鼻喉頭頸醫學部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蕭安穗主任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高齡聽力障礙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愛樂電台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大大的必修課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3/15</a:t>
                      </a:r>
                    </a:p>
                  </a:txBody>
                  <a:tcPr marL="9525" marR="9525" marT="9525" marB="0" anchor="ctr"/>
                </a:tc>
              </a:tr>
              <a:tr h="328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3/19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呼吸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治療科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陽光耀主任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負壓氧氣機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中天人體實驗室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胡志成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350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非侵襲性正壓呼吸器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30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口腔醫學部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吳政憲醫師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微創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導航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.3D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列印 切腫瘤不瘤疤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中天人體實驗室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胡志成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3285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核醫部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黃文盛主任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核醫大事記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壹週刊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蔣仁人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3507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大腸直腸外科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黃聖捷醫師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大腸癌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每日健康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廖思涵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5032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4/9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外科部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馬旭主任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整形外科發展史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聯合報有故事公司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林桓聿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6874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0"/>
            <a:ext cx="8001000" cy="720073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月份重要新聞摘要</a:t>
            </a:r>
            <a:r>
              <a:rPr lang="en-US" altLang="zh-TW" dirty="0" smtClean="0"/>
              <a:t>10</a:t>
            </a:r>
            <a:r>
              <a:rPr lang="zh-TW" altLang="en-US" dirty="0" smtClean="0"/>
              <a:t>則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874633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20180226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帶失智家屬出遊 別讓他累著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陳亮宇醫師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20180226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帶狀泡疹讓你痛難消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陳夙容醫師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20180226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植糞菌治腹瀉 最快下半年納入常規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吳俊穎醫師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台灣每年</a:t>
                      </a:r>
                      <a:r>
                        <a:rPr lang="en-US" altLang="zh-TW" sz="1800" dirty="0" smtClean="0"/>
                        <a:t>5</a:t>
                      </a:r>
                      <a:r>
                        <a:rPr lang="zh-TW" altLang="en-US" sz="1800" dirty="0" smtClean="0"/>
                        <a:t>萬人腦中風 天冷機率增一成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王署君主任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李敖</a:t>
                      </a:r>
                      <a:r>
                        <a:rPr lang="en-US" altLang="zh-TW" sz="1800" dirty="0" smtClean="0"/>
                        <a:t>83</a:t>
                      </a:r>
                      <a:r>
                        <a:rPr lang="zh-TW" altLang="en-US" sz="1800" dirty="0" smtClean="0"/>
                        <a:t>歲病逝 別了，永遠逆風者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王署君主任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來台醫療病患逾</a:t>
                      </a:r>
                      <a:r>
                        <a:rPr lang="en-US" altLang="zh-TW" sz="1800" dirty="0" smtClean="0"/>
                        <a:t>30</a:t>
                      </a:r>
                      <a:r>
                        <a:rPr lang="zh-TW" altLang="en-US" sz="1800" dirty="0" smtClean="0"/>
                        <a:t>萬人次 </a:t>
                      </a:r>
                      <a:r>
                        <a:rPr lang="en-US" altLang="zh-TW" sz="1800" dirty="0" smtClean="0"/>
                        <a:t>10</a:t>
                      </a:r>
                      <a:r>
                        <a:rPr lang="zh-TW" altLang="en-US" sz="1800" dirty="0" smtClean="0"/>
                        <a:t>年新高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李偉強主任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染髮前你該知道的事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楊振昌主任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惡化前揪出青光眼 遠離失明危機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劉瑞玲主任 柯玉潔醫師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腎上腺偶見瘤 偶然發現的怪客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陳涵栩主任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20180319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漸凍人活逾</a:t>
                      </a:r>
                      <a:r>
                        <a:rPr lang="en-US" altLang="zh-TW" sz="1800" dirty="0" smtClean="0"/>
                        <a:t>50</a:t>
                      </a:r>
                      <a:r>
                        <a:rPr lang="zh-TW" altLang="en-US" sz="1800" dirty="0" smtClean="0"/>
                        <a:t>年 醫師：超罕見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李宜中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886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33603</TotalTime>
  <Words>1101</Words>
  <Application>Microsoft Office PowerPoint</Application>
  <PresentationFormat>如螢幕大小 (4:3)</PresentationFormat>
  <Paragraphs>227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新細明體</vt:lpstr>
      <vt:lpstr>標楷體</vt:lpstr>
      <vt:lpstr>Arial</vt:lpstr>
      <vt:lpstr>Times New Roman</vt:lpstr>
      <vt:lpstr>Verdana</vt:lpstr>
      <vt:lpstr>Wingdings</vt:lpstr>
      <vt:lpstr>Profile</vt:lpstr>
      <vt:lpstr>本院重要新聞彙整報告</vt:lpstr>
      <vt:lpstr>107年3月記者會</vt:lpstr>
      <vt:lpstr>107年3月記者會</vt:lpstr>
      <vt:lpstr>107年3月記者會</vt:lpstr>
      <vt:lpstr>107年3月份安排媒體專訪</vt:lpstr>
      <vt:lpstr>107年3月份安排媒體專訪</vt:lpstr>
      <vt:lpstr>107年3月份安排媒體專訪</vt:lpstr>
      <vt:lpstr>107年3月份安排媒體專訪12篇</vt:lpstr>
      <vt:lpstr>107年3月份重要新聞摘要10則</vt:lpstr>
      <vt:lpstr>PowerPoint 簡報</vt:lpstr>
      <vt:lpstr>107年3月各單位院外受奬情形3則</vt:lpstr>
      <vt:lpstr>國防部、內政部</vt:lpstr>
      <vt:lpstr>國軍退除役官兵 輔導委員會</vt:lpstr>
      <vt:lpstr>國軍退除役官兵 輔導委員會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user</cp:lastModifiedBy>
  <cp:revision>1932</cp:revision>
  <cp:lastPrinted>2018-03-22T01:46:18Z</cp:lastPrinted>
  <dcterms:created xsi:type="dcterms:W3CDTF">2004-02-01T06:39:05Z</dcterms:created>
  <dcterms:modified xsi:type="dcterms:W3CDTF">2018-05-10T02:00:16Z</dcterms:modified>
</cp:coreProperties>
</file>