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34"/>
  </p:notesMasterIdLst>
  <p:handoutMasterIdLst>
    <p:handoutMasterId r:id="rId35"/>
  </p:handoutMasterIdLst>
  <p:sldIdLst>
    <p:sldId id="3567" r:id="rId3"/>
    <p:sldId id="3568" r:id="rId4"/>
    <p:sldId id="3569" r:id="rId5"/>
    <p:sldId id="3596" r:id="rId6"/>
    <p:sldId id="3453" r:id="rId7"/>
    <p:sldId id="3513" r:id="rId8"/>
    <p:sldId id="3536" r:id="rId9"/>
    <p:sldId id="3474" r:id="rId10"/>
    <p:sldId id="3454" r:id="rId11"/>
    <p:sldId id="3473" r:id="rId12"/>
    <p:sldId id="3458" r:id="rId13"/>
    <p:sldId id="3573" r:id="rId14"/>
    <p:sldId id="3574" r:id="rId15"/>
    <p:sldId id="3575" r:id="rId16"/>
    <p:sldId id="3576" r:id="rId17"/>
    <p:sldId id="3577" r:id="rId18"/>
    <p:sldId id="3578" r:id="rId19"/>
    <p:sldId id="3583" r:id="rId20"/>
    <p:sldId id="3597" r:id="rId21"/>
    <p:sldId id="3584" r:id="rId22"/>
    <p:sldId id="3585" r:id="rId23"/>
    <p:sldId id="3586" r:id="rId24"/>
    <p:sldId id="3587" r:id="rId25"/>
    <p:sldId id="3588" r:id="rId26"/>
    <p:sldId id="3589" r:id="rId27"/>
    <p:sldId id="3590" r:id="rId28"/>
    <p:sldId id="3591" r:id="rId29"/>
    <p:sldId id="3592" r:id="rId30"/>
    <p:sldId id="3593" r:id="rId31"/>
    <p:sldId id="3594" r:id="rId32"/>
    <p:sldId id="3599" r:id="rId33"/>
  </p:sldIdLst>
  <p:sldSz cx="9144000" cy="6858000" type="screen4x3"/>
  <p:notesSz cx="6807200" cy="9939338"/>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99FF"/>
    <a:srgbClr val="B8F828"/>
    <a:srgbClr val="FFCCFF"/>
    <a:srgbClr val="A0D24E"/>
    <a:srgbClr val="0000FF"/>
    <a:srgbClr val="FF3300"/>
    <a:srgbClr val="008A3E"/>
    <a:srgbClr val="9AF927"/>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2" autoAdjust="0"/>
    <p:restoredTop sz="95852" autoAdjust="0"/>
  </p:normalViewPr>
  <p:slideViewPr>
    <p:cSldViewPr>
      <p:cViewPr varScale="1">
        <p:scale>
          <a:sx n="116" d="100"/>
          <a:sy n="116" d="100"/>
        </p:scale>
        <p:origin x="129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7" d="100"/>
          <a:sy n="47" d="100"/>
        </p:scale>
        <p:origin x="-1986" y="-90"/>
      </p:cViewPr>
      <p:guideLst>
        <p:guide orient="horz" pos="3131"/>
        <p:guide pos="2145"/>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TW" dirty="0"/>
              <a:t>場次</a:t>
            </a:r>
            <a:endParaRPr lang="en-US" dirty="0"/>
          </a:p>
        </c:rich>
      </c:tx>
      <c:layout/>
      <c:overlay val="0"/>
    </c:title>
    <c:autoTitleDeleted val="0"/>
    <c:plotArea>
      <c:layout>
        <c:manualLayout>
          <c:layoutTarget val="inner"/>
          <c:xMode val="edge"/>
          <c:yMode val="edge"/>
          <c:x val="0.10971544750729068"/>
          <c:y val="0.22553134557869675"/>
          <c:w val="0.73337123316206099"/>
          <c:h val="0.61146825813487982"/>
        </c:manualLayout>
      </c:layout>
      <c:barChart>
        <c:barDir val="col"/>
        <c:grouping val="clustered"/>
        <c:varyColors val="0"/>
        <c:ser>
          <c:idx val="0"/>
          <c:order val="0"/>
          <c:tx>
            <c:strRef>
              <c:f>Sheet1!$B$1</c:f>
              <c:strCache>
                <c:ptCount val="1"/>
                <c:pt idx="0">
                  <c:v>年度</c:v>
                </c:pt>
              </c:strCache>
            </c:strRef>
          </c:tx>
          <c:spPr>
            <a:solidFill>
              <a:srgbClr val="00B050"/>
            </a:solidFill>
          </c:spPr>
          <c:invertIfNegative val="0"/>
          <c:cat>
            <c:numRef>
              <c:f>Sheet1!$A$2:$A$6</c:f>
              <c:numCache>
                <c:formatCode>General</c:formatCode>
                <c:ptCount val="5"/>
                <c:pt idx="0">
                  <c:v>102</c:v>
                </c:pt>
                <c:pt idx="1">
                  <c:v>103</c:v>
                </c:pt>
                <c:pt idx="2">
                  <c:v>104</c:v>
                </c:pt>
                <c:pt idx="3">
                  <c:v>105</c:v>
                </c:pt>
                <c:pt idx="4">
                  <c:v>106</c:v>
                </c:pt>
              </c:numCache>
            </c:numRef>
          </c:cat>
          <c:val>
            <c:numRef>
              <c:f>Sheet1!$B$2:$B$6</c:f>
              <c:numCache>
                <c:formatCode>General</c:formatCode>
                <c:ptCount val="5"/>
                <c:pt idx="0">
                  <c:v>25</c:v>
                </c:pt>
                <c:pt idx="1">
                  <c:v>24</c:v>
                </c:pt>
                <c:pt idx="2">
                  <c:v>33</c:v>
                </c:pt>
                <c:pt idx="3">
                  <c:v>26</c:v>
                </c:pt>
                <c:pt idx="4">
                  <c:v>24</c:v>
                </c:pt>
              </c:numCache>
            </c:numRef>
          </c:val>
        </c:ser>
        <c:dLbls>
          <c:showLegendKey val="0"/>
          <c:showVal val="0"/>
          <c:showCatName val="0"/>
          <c:showSerName val="0"/>
          <c:showPercent val="0"/>
          <c:showBubbleSize val="0"/>
        </c:dLbls>
        <c:gapWidth val="150"/>
        <c:axId val="258894024"/>
        <c:axId val="258894416"/>
      </c:barChart>
      <c:catAx>
        <c:axId val="258894024"/>
        <c:scaling>
          <c:orientation val="minMax"/>
        </c:scaling>
        <c:delete val="0"/>
        <c:axPos val="b"/>
        <c:majorGridlines/>
        <c:numFmt formatCode="General" sourceLinked="1"/>
        <c:majorTickMark val="out"/>
        <c:minorTickMark val="none"/>
        <c:tickLblPos val="nextTo"/>
        <c:crossAx val="258894416"/>
        <c:crosses val="autoZero"/>
        <c:auto val="1"/>
        <c:lblAlgn val="ctr"/>
        <c:lblOffset val="100"/>
        <c:noMultiLvlLbl val="0"/>
      </c:catAx>
      <c:valAx>
        <c:axId val="258894416"/>
        <c:scaling>
          <c:orientation val="minMax"/>
        </c:scaling>
        <c:delete val="0"/>
        <c:axPos val="l"/>
        <c:majorGridlines/>
        <c:numFmt formatCode="General" sourceLinked="1"/>
        <c:majorTickMark val="out"/>
        <c:minorTickMark val="none"/>
        <c:tickLblPos val="nextTo"/>
        <c:crossAx val="258894024"/>
        <c:crosses val="autoZero"/>
        <c:crossBetween val="between"/>
      </c:valAx>
      <c:spPr>
        <a:noFill/>
        <a:ln>
          <a:solidFill>
            <a:schemeClr val="tx2"/>
          </a:solidFill>
        </a:ln>
      </c:spPr>
    </c:plotArea>
    <c:legend>
      <c:legendPos val="r"/>
      <c:layout/>
      <c:overlay val="0"/>
    </c:legend>
    <c:plotVisOnly val="1"/>
    <c:dispBlanksAs val="gap"/>
    <c:showDLblsOverMax val="0"/>
  </c:chart>
  <c:txPr>
    <a:bodyPr/>
    <a:lstStyle/>
    <a:p>
      <a:pPr>
        <a:defRPr sz="1800"/>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B157AA-DF2A-4CB6-89CB-9019B153376F}" type="doc">
      <dgm:prSet loTypeId="urn:microsoft.com/office/officeart/2005/8/layout/target3" loCatId="list" qsTypeId="urn:microsoft.com/office/officeart/2005/8/quickstyle/3d1" qsCatId="3D" csTypeId="urn:microsoft.com/office/officeart/2005/8/colors/colorful5" csCatId="colorful" phldr="1"/>
      <dgm:spPr/>
      <dgm:t>
        <a:bodyPr/>
        <a:lstStyle/>
        <a:p>
          <a:endParaRPr lang="zh-TW" altLang="en-US"/>
        </a:p>
      </dgm:t>
    </dgm:pt>
    <dgm:pt modelId="{EAE16163-2C2B-44E3-86E8-8056BCD3308D}">
      <dgm:prSet phldrT="[文字]" custT="1"/>
      <dgm:spPr>
        <a:solidFill>
          <a:srgbClr val="FFFF00">
            <a:alpha val="90000"/>
          </a:srgbClr>
        </a:solidFill>
      </dgm:spPr>
      <dgm:t>
        <a:bodyPr/>
        <a:lstStyle/>
        <a:p>
          <a:r>
            <a:rPr lang="zh-TW" altLang="en-US" sz="3200" b="1" dirty="0" smtClean="0">
              <a:solidFill>
                <a:srgbClr val="0000FF"/>
              </a:solidFill>
            </a:rPr>
            <a:t>公共關係組</a:t>
          </a:r>
          <a:endParaRPr lang="zh-TW" altLang="en-US" sz="3200" b="1" dirty="0">
            <a:solidFill>
              <a:srgbClr val="0000FF"/>
            </a:solidFill>
          </a:endParaRPr>
        </a:p>
      </dgm:t>
    </dgm:pt>
    <dgm:pt modelId="{3A317EBA-2EF1-4331-A5CF-7A9E637373C5}" type="parTrans" cxnId="{E76703B4-B69C-4AD7-BCC9-23829A4E213E}">
      <dgm:prSet/>
      <dgm:spPr/>
      <dgm:t>
        <a:bodyPr/>
        <a:lstStyle/>
        <a:p>
          <a:endParaRPr lang="zh-TW" altLang="en-US"/>
        </a:p>
      </dgm:t>
    </dgm:pt>
    <dgm:pt modelId="{44046E14-DC3B-4126-A009-8FF3ABF26D58}" type="sibTrans" cxnId="{E76703B4-B69C-4AD7-BCC9-23829A4E213E}">
      <dgm:prSet/>
      <dgm:spPr/>
      <dgm:t>
        <a:bodyPr/>
        <a:lstStyle/>
        <a:p>
          <a:endParaRPr lang="zh-TW" altLang="en-US"/>
        </a:p>
      </dgm:t>
    </dgm:pt>
    <dgm:pt modelId="{91935CAF-0F62-421B-B6D5-4698E63C6DE7}">
      <dgm:prSet phldrT="[文字]" custT="1"/>
      <dgm:spPr>
        <a:solidFill>
          <a:srgbClr val="FFCCFF">
            <a:alpha val="89804"/>
          </a:srgbClr>
        </a:solidFill>
      </dgm:spPr>
      <dgm:t>
        <a:bodyPr/>
        <a:lstStyle/>
        <a:p>
          <a:r>
            <a:rPr lang="zh-TW" altLang="en-US" sz="3200" b="1" dirty="0" smtClean="0">
              <a:solidFill>
                <a:srgbClr val="0000FF"/>
              </a:solidFill>
            </a:rPr>
            <a:t>秘書組</a:t>
          </a:r>
          <a:endParaRPr lang="zh-TW" altLang="en-US" sz="3200" b="1" dirty="0">
            <a:solidFill>
              <a:srgbClr val="0000FF"/>
            </a:solidFill>
          </a:endParaRPr>
        </a:p>
      </dgm:t>
    </dgm:pt>
    <dgm:pt modelId="{0E09F4B0-B1B3-4DB1-9A7E-A3FD588B6007}" type="parTrans" cxnId="{DBBE3F87-8B03-4A7F-80B9-916C1992171C}">
      <dgm:prSet/>
      <dgm:spPr/>
      <dgm:t>
        <a:bodyPr/>
        <a:lstStyle/>
        <a:p>
          <a:endParaRPr lang="zh-TW" altLang="en-US"/>
        </a:p>
      </dgm:t>
    </dgm:pt>
    <dgm:pt modelId="{BC4FA0B9-B26D-4AD9-92FD-FCD3D7BD203F}" type="sibTrans" cxnId="{DBBE3F87-8B03-4A7F-80B9-916C1992171C}">
      <dgm:prSet/>
      <dgm:spPr/>
      <dgm:t>
        <a:bodyPr/>
        <a:lstStyle/>
        <a:p>
          <a:endParaRPr lang="zh-TW" altLang="en-US"/>
        </a:p>
      </dgm:t>
    </dgm:pt>
    <dgm:pt modelId="{2C543005-8CE2-4D05-B8BD-92921CCEF089}">
      <dgm:prSet phldrT="[文字]" custT="1"/>
      <dgm:spPr/>
      <dgm:t>
        <a:bodyPr/>
        <a:lstStyle/>
        <a:p>
          <a:r>
            <a:rPr lang="zh-TW" altLang="en-US" sz="1600" b="1" dirty="0" smtClean="0">
              <a:solidFill>
                <a:srgbClr val="0000FF"/>
              </a:solidFill>
            </a:rPr>
            <a:t>主秘室審稿</a:t>
          </a:r>
          <a:endParaRPr lang="zh-TW" altLang="en-US" sz="1600" b="1" dirty="0">
            <a:solidFill>
              <a:srgbClr val="0000FF"/>
            </a:solidFill>
          </a:endParaRPr>
        </a:p>
      </dgm:t>
    </dgm:pt>
    <dgm:pt modelId="{72AB5B08-2895-4182-B776-E3148411033E}" type="parTrans" cxnId="{C9825826-8E51-4321-875C-D30A8BAE4870}">
      <dgm:prSet/>
      <dgm:spPr/>
      <dgm:t>
        <a:bodyPr/>
        <a:lstStyle/>
        <a:p>
          <a:endParaRPr lang="zh-TW" altLang="en-US"/>
        </a:p>
      </dgm:t>
    </dgm:pt>
    <dgm:pt modelId="{20D22BEF-4566-442A-A10E-7D80933E2B43}" type="sibTrans" cxnId="{C9825826-8E51-4321-875C-D30A8BAE4870}">
      <dgm:prSet/>
      <dgm:spPr/>
      <dgm:t>
        <a:bodyPr/>
        <a:lstStyle/>
        <a:p>
          <a:endParaRPr lang="zh-TW" altLang="en-US"/>
        </a:p>
      </dgm:t>
    </dgm:pt>
    <dgm:pt modelId="{0BFB8AB2-6155-43B2-87EE-F5BBEE061989}">
      <dgm:prSet phldrT="[文字]" custT="1"/>
      <dgm:spPr>
        <a:solidFill>
          <a:srgbClr val="92D050"/>
        </a:solidFill>
      </dgm:spPr>
      <dgm:t>
        <a:bodyPr/>
        <a:lstStyle/>
        <a:p>
          <a:r>
            <a:rPr lang="zh-TW" altLang="en-US" sz="3200" b="1" dirty="0" smtClean="0">
              <a:solidFill>
                <a:srgbClr val="0000FF"/>
              </a:solidFill>
            </a:rPr>
            <a:t>國會聯絡組</a:t>
          </a:r>
          <a:endParaRPr lang="zh-TW" altLang="en-US" sz="3200" b="1" dirty="0">
            <a:solidFill>
              <a:srgbClr val="0000FF"/>
            </a:solidFill>
          </a:endParaRPr>
        </a:p>
      </dgm:t>
    </dgm:pt>
    <dgm:pt modelId="{B1CD4DCF-3671-40A3-B531-50EC83E9B45B}" type="parTrans" cxnId="{831AA60D-5882-4EBF-B818-B894F62D13F1}">
      <dgm:prSet/>
      <dgm:spPr/>
      <dgm:t>
        <a:bodyPr/>
        <a:lstStyle/>
        <a:p>
          <a:endParaRPr lang="zh-TW" altLang="en-US"/>
        </a:p>
      </dgm:t>
    </dgm:pt>
    <dgm:pt modelId="{9DF99E74-43BF-4F65-8F9D-CAA797C305F2}" type="sibTrans" cxnId="{831AA60D-5882-4EBF-B818-B894F62D13F1}">
      <dgm:prSet/>
      <dgm:spPr/>
      <dgm:t>
        <a:bodyPr/>
        <a:lstStyle/>
        <a:p>
          <a:endParaRPr lang="zh-TW" altLang="en-US"/>
        </a:p>
      </dgm:t>
    </dgm:pt>
    <dgm:pt modelId="{48DB0E76-56F4-4E69-A19E-2347A76F33CF}">
      <dgm:prSet phldrT="[文字]" custT="1"/>
      <dgm:spPr/>
      <dgm:t>
        <a:bodyPr/>
        <a:lstStyle/>
        <a:p>
          <a:r>
            <a:rPr lang="zh-TW" altLang="en-US" sz="1600" b="1" dirty="0" smtClean="0">
              <a:solidFill>
                <a:srgbClr val="0000FF"/>
              </a:solidFill>
              <a:latin typeface="+mn-ea"/>
              <a:ea typeface="+mn-ea"/>
            </a:rPr>
            <a:t>各級民代考察、訪問、接待事宜</a:t>
          </a:r>
          <a:endParaRPr lang="zh-TW" altLang="en-US" sz="1600" b="1" dirty="0">
            <a:solidFill>
              <a:srgbClr val="0000FF"/>
            </a:solidFill>
            <a:latin typeface="+mn-ea"/>
            <a:ea typeface="+mn-ea"/>
          </a:endParaRPr>
        </a:p>
      </dgm:t>
    </dgm:pt>
    <dgm:pt modelId="{BECB06DD-CD76-42D6-943D-95A15F1EA2B9}" type="parTrans" cxnId="{8CABE3D9-7141-481D-8D8A-D9F8B4C6D63B}">
      <dgm:prSet/>
      <dgm:spPr/>
      <dgm:t>
        <a:bodyPr/>
        <a:lstStyle/>
        <a:p>
          <a:endParaRPr lang="zh-TW" altLang="en-US"/>
        </a:p>
      </dgm:t>
    </dgm:pt>
    <dgm:pt modelId="{49AF6E27-9325-42DA-89D2-65901C53128B}" type="sibTrans" cxnId="{8CABE3D9-7141-481D-8D8A-D9F8B4C6D63B}">
      <dgm:prSet/>
      <dgm:spPr/>
      <dgm:t>
        <a:bodyPr/>
        <a:lstStyle/>
        <a:p>
          <a:endParaRPr lang="zh-TW" altLang="en-US"/>
        </a:p>
      </dgm:t>
    </dgm:pt>
    <dgm:pt modelId="{542BECB6-55F4-4FE8-B644-AFB1D77BE5DE}">
      <dgm:prSet phldrT="[文字]" custT="1"/>
      <dgm:spPr/>
      <dgm:t>
        <a:bodyPr/>
        <a:lstStyle/>
        <a:p>
          <a:r>
            <a:rPr lang="zh-TW" altLang="en-US" sz="1600" b="1" dirty="0" smtClean="0">
              <a:solidFill>
                <a:srgbClr val="0000FF"/>
              </a:solidFill>
              <a:latin typeface="+mn-ea"/>
              <a:ea typeface="+mn-ea"/>
            </a:rPr>
            <a:t>聯繫出席各級民代約談及聽證事宜</a:t>
          </a:r>
          <a:endParaRPr lang="zh-TW" altLang="en-US" sz="1600" b="1" dirty="0">
            <a:solidFill>
              <a:srgbClr val="0000FF"/>
            </a:solidFill>
            <a:latin typeface="+mn-ea"/>
            <a:ea typeface="+mn-ea"/>
          </a:endParaRPr>
        </a:p>
      </dgm:t>
    </dgm:pt>
    <dgm:pt modelId="{2CBA1F30-2979-4048-B917-189CC2405E07}" type="parTrans" cxnId="{B2B1E551-BE16-4532-BA35-A1E893D0CCF7}">
      <dgm:prSet/>
      <dgm:spPr/>
      <dgm:t>
        <a:bodyPr/>
        <a:lstStyle/>
        <a:p>
          <a:endParaRPr lang="zh-TW" altLang="en-US"/>
        </a:p>
      </dgm:t>
    </dgm:pt>
    <dgm:pt modelId="{9A8FD38D-E31D-46F0-8818-D3F782E9D1F0}" type="sibTrans" cxnId="{B2B1E551-BE16-4532-BA35-A1E893D0CCF7}">
      <dgm:prSet/>
      <dgm:spPr/>
      <dgm:t>
        <a:bodyPr/>
        <a:lstStyle/>
        <a:p>
          <a:endParaRPr lang="zh-TW" altLang="en-US"/>
        </a:p>
      </dgm:t>
    </dgm:pt>
    <dgm:pt modelId="{4F1A8030-39DC-418B-99C7-179B8E7E6EA4}">
      <dgm:prSet phldrT="[文字]" custT="1"/>
      <dgm:spPr/>
      <dgm:t>
        <a:bodyPr/>
        <a:lstStyle/>
        <a:p>
          <a:r>
            <a:rPr lang="zh-TW" altLang="en-US" sz="1600" b="1" dirty="0" smtClean="0">
              <a:solidFill>
                <a:srgbClr val="0000FF"/>
              </a:solidFill>
              <a:latin typeface="+mn-ea"/>
              <a:ea typeface="+mn-ea"/>
            </a:rPr>
            <a:t>新聞稿、採訪、記者會</a:t>
          </a:r>
          <a:endParaRPr lang="zh-TW" altLang="en-US" sz="1600" dirty="0">
            <a:solidFill>
              <a:srgbClr val="0000FF"/>
            </a:solidFill>
          </a:endParaRPr>
        </a:p>
      </dgm:t>
    </dgm:pt>
    <dgm:pt modelId="{B430E635-4E49-45A5-8E71-C7EFCA94AE3E}" type="sibTrans" cxnId="{0456C745-3862-4C6A-8B93-519B1FEE7B9E}">
      <dgm:prSet/>
      <dgm:spPr/>
      <dgm:t>
        <a:bodyPr/>
        <a:lstStyle/>
        <a:p>
          <a:endParaRPr lang="zh-TW" altLang="en-US"/>
        </a:p>
      </dgm:t>
    </dgm:pt>
    <dgm:pt modelId="{6518F702-3FA9-4D79-9149-8EFB0175A952}" type="parTrans" cxnId="{0456C745-3862-4C6A-8B93-519B1FEE7B9E}">
      <dgm:prSet/>
      <dgm:spPr/>
      <dgm:t>
        <a:bodyPr/>
        <a:lstStyle/>
        <a:p>
          <a:endParaRPr lang="zh-TW" altLang="en-US"/>
        </a:p>
      </dgm:t>
    </dgm:pt>
    <dgm:pt modelId="{EAB55238-B6CD-4D57-84E2-FB076FD9F87F}">
      <dgm:prSet custT="1"/>
      <dgm:spPr/>
      <dgm:t>
        <a:bodyPr/>
        <a:lstStyle/>
        <a:p>
          <a:r>
            <a:rPr lang="zh-TW" altLang="en-US" sz="1600" b="1" dirty="0" smtClean="0">
              <a:solidFill>
                <a:srgbClr val="0000FF"/>
              </a:solidFill>
              <a:latin typeface="+mn-ea"/>
              <a:ea typeface="+mn-ea"/>
            </a:rPr>
            <a:t>參訪、輿情、狀況反映</a:t>
          </a:r>
          <a:endParaRPr lang="zh-TW" altLang="en-US" sz="1600" b="1" dirty="0">
            <a:solidFill>
              <a:srgbClr val="0000FF"/>
            </a:solidFill>
            <a:latin typeface="+mn-ea"/>
            <a:ea typeface="+mn-ea"/>
          </a:endParaRPr>
        </a:p>
      </dgm:t>
    </dgm:pt>
    <dgm:pt modelId="{FACFA3FC-F910-48B1-8560-E3A9C0330BC4}" type="parTrans" cxnId="{F6B20EE8-7D4A-4C96-B74F-49C8E7D00E03}">
      <dgm:prSet/>
      <dgm:spPr/>
      <dgm:t>
        <a:bodyPr/>
        <a:lstStyle/>
        <a:p>
          <a:endParaRPr lang="zh-TW" altLang="en-US"/>
        </a:p>
      </dgm:t>
    </dgm:pt>
    <dgm:pt modelId="{C9BD4D06-6DD9-4421-AC8B-11FA5990A22B}" type="sibTrans" cxnId="{F6B20EE8-7D4A-4C96-B74F-49C8E7D00E03}">
      <dgm:prSet/>
      <dgm:spPr/>
      <dgm:t>
        <a:bodyPr/>
        <a:lstStyle/>
        <a:p>
          <a:endParaRPr lang="zh-TW" altLang="en-US"/>
        </a:p>
      </dgm:t>
    </dgm:pt>
    <dgm:pt modelId="{C753068D-C689-4C41-B194-E3962FA081D1}">
      <dgm:prSet custT="1"/>
      <dgm:spPr/>
      <dgm:t>
        <a:bodyPr/>
        <a:lstStyle/>
        <a:p>
          <a:r>
            <a:rPr lang="zh-TW" altLang="en-US" sz="1600" b="1" dirty="0" smtClean="0">
              <a:solidFill>
                <a:srgbClr val="0000FF"/>
              </a:solidFill>
              <a:latin typeface="+mn-ea"/>
              <a:ea typeface="+mn-ea"/>
            </a:rPr>
            <a:t>榮總人月刊</a:t>
          </a:r>
          <a:endParaRPr lang="zh-TW" altLang="en-US" sz="1600" b="1" dirty="0">
            <a:solidFill>
              <a:srgbClr val="0000FF"/>
            </a:solidFill>
            <a:latin typeface="+mn-ea"/>
            <a:ea typeface="+mn-ea"/>
          </a:endParaRPr>
        </a:p>
      </dgm:t>
    </dgm:pt>
    <dgm:pt modelId="{473B69BF-1C69-41EB-8399-317B46886696}" type="parTrans" cxnId="{BF9F6DCC-1448-437E-8037-70C739297B00}">
      <dgm:prSet/>
      <dgm:spPr/>
      <dgm:t>
        <a:bodyPr/>
        <a:lstStyle/>
        <a:p>
          <a:endParaRPr lang="zh-TW" altLang="en-US"/>
        </a:p>
      </dgm:t>
    </dgm:pt>
    <dgm:pt modelId="{B42CB024-48AF-4DB4-9AC1-7CFE10AA20E1}" type="sibTrans" cxnId="{BF9F6DCC-1448-437E-8037-70C739297B00}">
      <dgm:prSet/>
      <dgm:spPr/>
      <dgm:t>
        <a:bodyPr/>
        <a:lstStyle/>
        <a:p>
          <a:endParaRPr lang="zh-TW" altLang="en-US"/>
        </a:p>
      </dgm:t>
    </dgm:pt>
    <dgm:pt modelId="{2AA4D3B1-6C57-4A6C-A3E2-7B51B4069566}">
      <dgm:prSet custT="1"/>
      <dgm:spPr/>
      <dgm:t>
        <a:bodyPr/>
        <a:lstStyle/>
        <a:p>
          <a:r>
            <a:rPr lang="zh-TW" altLang="en-US" sz="1600" b="1" dirty="0" smtClean="0">
              <a:solidFill>
                <a:srgbClr val="0000FF"/>
              </a:solidFill>
              <a:latin typeface="+mn-ea"/>
              <a:ea typeface="+mn-ea"/>
            </a:rPr>
            <a:t>醫院簡介、長青樹</a:t>
          </a:r>
          <a:endParaRPr lang="zh-TW" altLang="en-US" sz="1600" b="1" dirty="0">
            <a:solidFill>
              <a:srgbClr val="0000FF"/>
            </a:solidFill>
            <a:latin typeface="+mn-ea"/>
            <a:ea typeface="+mn-ea"/>
          </a:endParaRPr>
        </a:p>
      </dgm:t>
    </dgm:pt>
    <dgm:pt modelId="{C3A97EB2-0A49-449B-B99D-D36B0427D784}" type="parTrans" cxnId="{C8ACEACB-D890-4337-A0DB-52D23E306B1E}">
      <dgm:prSet/>
      <dgm:spPr/>
      <dgm:t>
        <a:bodyPr/>
        <a:lstStyle/>
        <a:p>
          <a:endParaRPr lang="zh-TW" altLang="en-US"/>
        </a:p>
      </dgm:t>
    </dgm:pt>
    <dgm:pt modelId="{21FF5E1C-2BE0-46E2-BA42-A606A274E508}" type="sibTrans" cxnId="{C8ACEACB-D890-4337-A0DB-52D23E306B1E}">
      <dgm:prSet/>
      <dgm:spPr/>
      <dgm:t>
        <a:bodyPr/>
        <a:lstStyle/>
        <a:p>
          <a:endParaRPr lang="zh-TW" altLang="en-US"/>
        </a:p>
      </dgm:t>
    </dgm:pt>
    <dgm:pt modelId="{61561160-865D-4A3D-80CE-6DDF20F1F1D9}">
      <dgm:prSet custT="1"/>
      <dgm:spPr/>
      <dgm:t>
        <a:bodyPr/>
        <a:lstStyle/>
        <a:p>
          <a:r>
            <a:rPr lang="zh-TW" altLang="en-US" sz="1600" b="1" dirty="0" smtClean="0">
              <a:solidFill>
                <a:srgbClr val="0000FF"/>
              </a:solidFill>
              <a:latin typeface="+mn-ea"/>
              <a:ea typeface="+mn-ea"/>
            </a:rPr>
            <a:t>機場公務通行證</a:t>
          </a:r>
          <a:endParaRPr lang="zh-TW" altLang="en-US" sz="1600" b="1" dirty="0">
            <a:solidFill>
              <a:srgbClr val="0000FF"/>
            </a:solidFill>
            <a:latin typeface="+mn-ea"/>
            <a:ea typeface="+mn-ea"/>
          </a:endParaRPr>
        </a:p>
      </dgm:t>
    </dgm:pt>
    <dgm:pt modelId="{7FFDD699-0D7C-40D9-90F8-2E495422C97A}" type="parTrans" cxnId="{B98683EA-612B-47E4-807F-9A399FD6AA4A}">
      <dgm:prSet/>
      <dgm:spPr/>
      <dgm:t>
        <a:bodyPr/>
        <a:lstStyle/>
        <a:p>
          <a:endParaRPr lang="zh-TW" altLang="en-US"/>
        </a:p>
      </dgm:t>
    </dgm:pt>
    <dgm:pt modelId="{92C0A97B-E5AE-491C-97EF-3E0DB19D0D02}" type="sibTrans" cxnId="{B98683EA-612B-47E4-807F-9A399FD6AA4A}">
      <dgm:prSet/>
      <dgm:spPr/>
      <dgm:t>
        <a:bodyPr/>
        <a:lstStyle/>
        <a:p>
          <a:endParaRPr lang="zh-TW" altLang="en-US"/>
        </a:p>
      </dgm:t>
    </dgm:pt>
    <dgm:pt modelId="{3BF300B1-C43E-4F7C-99DE-6348B0CDB8EB}">
      <dgm:prSet custT="1"/>
      <dgm:spPr/>
      <dgm:t>
        <a:bodyPr/>
        <a:lstStyle/>
        <a:p>
          <a:r>
            <a:rPr lang="zh-TW" altLang="en-US" sz="1600" b="1" dirty="0" smtClean="0">
              <a:solidFill>
                <a:srgbClr val="0000FF"/>
              </a:solidFill>
            </a:rPr>
            <a:t>院史廳管理、陳展</a:t>
          </a:r>
          <a:r>
            <a:rPr lang="zh-TW" altLang="en-US" sz="1600" b="1" dirty="0" smtClean="0">
              <a:solidFill>
                <a:srgbClr val="0000FF"/>
              </a:solidFill>
              <a:latin typeface="新細明體" panose="02020500000000000000" pitchFamily="18" charset="-120"/>
              <a:ea typeface="新細明體" panose="02020500000000000000" pitchFamily="18" charset="-120"/>
            </a:rPr>
            <a:t>、</a:t>
          </a:r>
          <a:r>
            <a:rPr lang="zh-TW" altLang="en-US" sz="1600" b="1" dirty="0" smtClean="0">
              <a:solidFill>
                <a:srgbClr val="0000FF"/>
              </a:solidFill>
            </a:rPr>
            <a:t>規劃</a:t>
          </a:r>
          <a:r>
            <a:rPr lang="zh-TW" altLang="en-US" sz="1600" b="1" dirty="0" smtClean="0">
              <a:solidFill>
                <a:srgbClr val="0000FF"/>
              </a:solidFill>
              <a:latin typeface="新細明體" panose="02020500000000000000" pitchFamily="18" charset="-120"/>
              <a:ea typeface="新細明體" panose="02020500000000000000" pitchFamily="18" charset="-120"/>
            </a:rPr>
            <a:t>、</a:t>
          </a:r>
          <a:r>
            <a:rPr lang="zh-TW" altLang="en-US" sz="1600" b="1" dirty="0" smtClean="0">
              <a:solidFill>
                <a:srgbClr val="0000FF"/>
              </a:solidFill>
            </a:rPr>
            <a:t>導覽</a:t>
          </a:r>
          <a:r>
            <a:rPr lang="zh-TW" altLang="en-US" sz="1600" b="1" dirty="0" smtClean="0">
              <a:solidFill>
                <a:srgbClr val="0000FF"/>
              </a:solidFill>
              <a:latin typeface="新細明體" panose="02020500000000000000" pitchFamily="18" charset="-120"/>
              <a:ea typeface="新細明體" panose="02020500000000000000" pitchFamily="18" charset="-120"/>
            </a:rPr>
            <a:t>、</a:t>
          </a:r>
          <a:r>
            <a:rPr lang="zh-TW" altLang="en-US" sz="1600" b="1" dirty="0" smtClean="0">
              <a:solidFill>
                <a:srgbClr val="0000FF"/>
              </a:solidFill>
            </a:rPr>
            <a:t>數位化</a:t>
          </a:r>
          <a:endParaRPr lang="zh-TW" altLang="en-US" sz="1600" b="1" dirty="0">
            <a:solidFill>
              <a:srgbClr val="0000FF"/>
            </a:solidFill>
          </a:endParaRPr>
        </a:p>
      </dgm:t>
    </dgm:pt>
    <dgm:pt modelId="{C5FB4EC3-A83C-4866-A9DE-90825751C6A4}" type="parTrans" cxnId="{A742BCC3-07EA-42A3-8C27-BEEE94CE047A}">
      <dgm:prSet/>
      <dgm:spPr/>
      <dgm:t>
        <a:bodyPr/>
        <a:lstStyle/>
        <a:p>
          <a:endParaRPr lang="zh-TW" altLang="en-US"/>
        </a:p>
      </dgm:t>
    </dgm:pt>
    <dgm:pt modelId="{D3C708F4-15FF-4B9B-8A03-4A49481EAD87}" type="sibTrans" cxnId="{A742BCC3-07EA-42A3-8C27-BEEE94CE047A}">
      <dgm:prSet/>
      <dgm:spPr/>
      <dgm:t>
        <a:bodyPr/>
        <a:lstStyle/>
        <a:p>
          <a:endParaRPr lang="zh-TW" altLang="en-US"/>
        </a:p>
      </dgm:t>
    </dgm:pt>
    <dgm:pt modelId="{4957B12B-2E86-4F19-B95F-8E8648288563}">
      <dgm:prSet custT="1"/>
      <dgm:spPr/>
      <dgm:t>
        <a:bodyPr/>
        <a:lstStyle/>
        <a:p>
          <a:r>
            <a:rPr lang="zh-TW" altLang="en-US" sz="1600" b="1" dirty="0" smtClean="0">
              <a:solidFill>
                <a:srgbClr val="0000FF"/>
              </a:solidFill>
            </a:rPr>
            <a:t>出國報告學術研究代收專款</a:t>
          </a:r>
          <a:endParaRPr lang="zh-TW" altLang="en-US" sz="1600" b="1" dirty="0">
            <a:solidFill>
              <a:srgbClr val="0000FF"/>
            </a:solidFill>
          </a:endParaRPr>
        </a:p>
      </dgm:t>
    </dgm:pt>
    <dgm:pt modelId="{BED3DE16-858C-4F7A-A1F6-7351A6228A25}" type="parTrans" cxnId="{2E40894C-B910-4A0A-9290-BBB19FD38152}">
      <dgm:prSet/>
      <dgm:spPr/>
      <dgm:t>
        <a:bodyPr/>
        <a:lstStyle/>
        <a:p>
          <a:endParaRPr lang="zh-TW" altLang="en-US"/>
        </a:p>
      </dgm:t>
    </dgm:pt>
    <dgm:pt modelId="{9376CF51-0DB9-46F7-9D3D-F612EBDB4F79}" type="sibTrans" cxnId="{2E40894C-B910-4A0A-9290-BBB19FD38152}">
      <dgm:prSet/>
      <dgm:spPr/>
      <dgm:t>
        <a:bodyPr/>
        <a:lstStyle/>
        <a:p>
          <a:endParaRPr lang="zh-TW" altLang="en-US"/>
        </a:p>
      </dgm:t>
    </dgm:pt>
    <dgm:pt modelId="{55B4D609-BB0D-4948-B8C6-376854CF412C}">
      <dgm:prSet custT="1"/>
      <dgm:spPr/>
      <dgm:t>
        <a:bodyPr/>
        <a:lstStyle/>
        <a:p>
          <a:r>
            <a:rPr lang="zh-TW" altLang="en-US" sz="1600" b="1" dirty="0" smtClean="0">
              <a:solidFill>
                <a:srgbClr val="0000FF"/>
              </a:solidFill>
            </a:rPr>
            <a:t>政府出版品、大事記、文化性資產</a:t>
          </a:r>
          <a:endParaRPr lang="zh-TW" altLang="en-US" sz="1600" b="1" dirty="0">
            <a:solidFill>
              <a:srgbClr val="0000FF"/>
            </a:solidFill>
          </a:endParaRPr>
        </a:p>
      </dgm:t>
    </dgm:pt>
    <dgm:pt modelId="{B0FE02EB-8851-4911-B934-AF97AB5FC7B7}" type="parTrans" cxnId="{F8C1D8CA-9F45-4B37-925D-1F1D602E5FCE}">
      <dgm:prSet/>
      <dgm:spPr/>
      <dgm:t>
        <a:bodyPr/>
        <a:lstStyle/>
        <a:p>
          <a:endParaRPr lang="zh-TW" altLang="en-US"/>
        </a:p>
      </dgm:t>
    </dgm:pt>
    <dgm:pt modelId="{7B1C12ED-E09B-418D-93B5-31F9588524F3}" type="sibTrans" cxnId="{F8C1D8CA-9F45-4B37-925D-1F1D602E5FCE}">
      <dgm:prSet/>
      <dgm:spPr/>
      <dgm:t>
        <a:bodyPr/>
        <a:lstStyle/>
        <a:p>
          <a:endParaRPr lang="zh-TW" altLang="en-US"/>
        </a:p>
      </dgm:t>
    </dgm:pt>
    <dgm:pt modelId="{C60F43DE-539B-4B81-9C23-597BD4D65969}">
      <dgm:prSet custT="1"/>
      <dgm:spPr/>
      <dgm:t>
        <a:bodyPr/>
        <a:lstStyle/>
        <a:p>
          <a:r>
            <a:rPr lang="zh-TW" altLang="en-US" sz="1600" b="1" dirty="0" smtClean="0">
              <a:solidFill>
                <a:srgbClr val="0000FF"/>
              </a:solidFill>
            </a:rPr>
            <a:t>行政單位協調會管考</a:t>
          </a:r>
          <a:endParaRPr lang="zh-TW" altLang="en-US" sz="1600" b="1" dirty="0">
            <a:solidFill>
              <a:srgbClr val="0000FF"/>
            </a:solidFill>
          </a:endParaRPr>
        </a:p>
      </dgm:t>
    </dgm:pt>
    <dgm:pt modelId="{EDE87D9F-041A-4698-908D-5E5342FCA83F}" type="parTrans" cxnId="{2C26BA01-119E-4C88-8273-39BFC1825E53}">
      <dgm:prSet/>
      <dgm:spPr/>
      <dgm:t>
        <a:bodyPr/>
        <a:lstStyle/>
        <a:p>
          <a:endParaRPr lang="zh-TW" altLang="en-US"/>
        </a:p>
      </dgm:t>
    </dgm:pt>
    <dgm:pt modelId="{0470637F-47D6-42FA-89E0-2D6CB94F0962}" type="sibTrans" cxnId="{2C26BA01-119E-4C88-8273-39BFC1825E53}">
      <dgm:prSet/>
      <dgm:spPr/>
      <dgm:t>
        <a:bodyPr/>
        <a:lstStyle/>
        <a:p>
          <a:endParaRPr lang="zh-TW" altLang="en-US"/>
        </a:p>
      </dgm:t>
    </dgm:pt>
    <dgm:pt modelId="{7643361C-7D88-48BA-B00D-33B9D256803A}">
      <dgm:prSet phldrT="[文字]" custT="1"/>
      <dgm:spPr/>
      <dgm:t>
        <a:bodyPr/>
        <a:lstStyle/>
        <a:p>
          <a:r>
            <a:rPr lang="zh-TW" altLang="en-US" sz="1600" b="1" dirty="0" smtClean="0">
              <a:solidFill>
                <a:srgbClr val="0000FF"/>
              </a:solidFill>
              <a:latin typeface="+mn-ea"/>
              <a:ea typeface="+mn-ea"/>
            </a:rPr>
            <a:t>本院重要政策在國會之宣傳</a:t>
          </a:r>
          <a:endParaRPr lang="zh-TW" altLang="en-US" sz="1600" b="1" dirty="0">
            <a:solidFill>
              <a:srgbClr val="0000FF"/>
            </a:solidFill>
            <a:latin typeface="+mn-ea"/>
            <a:ea typeface="+mn-ea"/>
          </a:endParaRPr>
        </a:p>
      </dgm:t>
    </dgm:pt>
    <dgm:pt modelId="{8B65EE2D-8AB6-4DCF-B0EE-E421699849B6}" type="parTrans" cxnId="{15B86C70-D0C1-435F-A161-87EC327A4212}">
      <dgm:prSet/>
      <dgm:spPr/>
      <dgm:t>
        <a:bodyPr/>
        <a:lstStyle/>
        <a:p>
          <a:endParaRPr lang="zh-TW" altLang="en-US"/>
        </a:p>
      </dgm:t>
    </dgm:pt>
    <dgm:pt modelId="{52814108-BC22-4E9E-95F9-AF49F40E39A6}" type="sibTrans" cxnId="{15B86C70-D0C1-435F-A161-87EC327A4212}">
      <dgm:prSet/>
      <dgm:spPr/>
      <dgm:t>
        <a:bodyPr/>
        <a:lstStyle/>
        <a:p>
          <a:endParaRPr lang="zh-TW" altLang="en-US"/>
        </a:p>
      </dgm:t>
    </dgm:pt>
    <dgm:pt modelId="{67FD247E-A082-42A1-8445-7E793C5E2B31}">
      <dgm:prSet phldrT="[文字]" custT="1"/>
      <dgm:spPr/>
      <dgm:t>
        <a:bodyPr/>
        <a:lstStyle/>
        <a:p>
          <a:r>
            <a:rPr lang="zh-TW" altLang="en-US" sz="1600" b="1" dirty="0" smtClean="0">
              <a:solidFill>
                <a:srgbClr val="0000FF"/>
              </a:solidFill>
              <a:latin typeface="+mn-ea"/>
              <a:ea typeface="+mn-ea"/>
            </a:rPr>
            <a:t>委員質詢議題之聯繫辦理</a:t>
          </a:r>
          <a:endParaRPr lang="zh-TW" altLang="en-US" sz="1600" b="1" dirty="0">
            <a:solidFill>
              <a:srgbClr val="0000FF"/>
            </a:solidFill>
            <a:latin typeface="+mn-ea"/>
            <a:ea typeface="+mn-ea"/>
          </a:endParaRPr>
        </a:p>
      </dgm:t>
    </dgm:pt>
    <dgm:pt modelId="{D6266F67-F22C-4BBF-95DA-343D73FAB93B}" type="parTrans" cxnId="{2712C916-32C9-4B5D-9F1D-82010B9128B4}">
      <dgm:prSet/>
      <dgm:spPr/>
      <dgm:t>
        <a:bodyPr/>
        <a:lstStyle/>
        <a:p>
          <a:endParaRPr lang="zh-TW" altLang="en-US"/>
        </a:p>
      </dgm:t>
    </dgm:pt>
    <dgm:pt modelId="{0017EFE2-4EE3-4431-817A-C343D4775937}" type="sibTrans" cxnId="{2712C916-32C9-4B5D-9F1D-82010B9128B4}">
      <dgm:prSet/>
      <dgm:spPr/>
      <dgm:t>
        <a:bodyPr/>
        <a:lstStyle/>
        <a:p>
          <a:endParaRPr lang="zh-TW" altLang="en-US"/>
        </a:p>
      </dgm:t>
    </dgm:pt>
    <dgm:pt modelId="{73A27C8E-1A0F-4E75-B28E-900F6727790F}">
      <dgm:prSet phldrT="[文字]" custT="1"/>
      <dgm:spPr/>
      <dgm:t>
        <a:bodyPr/>
        <a:lstStyle/>
        <a:p>
          <a:endParaRPr lang="zh-TW" altLang="en-US" sz="1400" dirty="0"/>
        </a:p>
      </dgm:t>
    </dgm:pt>
    <dgm:pt modelId="{3F188CA0-A21A-4992-8CFF-9BCDF3488F04}" type="parTrans" cxnId="{A39F3402-06F9-4CD1-BFB7-9685F257A13A}">
      <dgm:prSet/>
      <dgm:spPr/>
      <dgm:t>
        <a:bodyPr/>
        <a:lstStyle/>
        <a:p>
          <a:endParaRPr lang="zh-TW" altLang="en-US"/>
        </a:p>
      </dgm:t>
    </dgm:pt>
    <dgm:pt modelId="{504D4268-EB18-4EC4-9A60-80AC267C0A14}" type="sibTrans" cxnId="{A39F3402-06F9-4CD1-BFB7-9685F257A13A}">
      <dgm:prSet/>
      <dgm:spPr/>
      <dgm:t>
        <a:bodyPr/>
        <a:lstStyle/>
        <a:p>
          <a:endParaRPr lang="zh-TW" altLang="en-US"/>
        </a:p>
      </dgm:t>
    </dgm:pt>
    <dgm:pt modelId="{00A54F5B-0BF5-4C74-9DDD-7B637EC2816D}">
      <dgm:prSet phldrT="[文字]" custT="1"/>
      <dgm:spPr/>
      <dgm:t>
        <a:bodyPr/>
        <a:lstStyle/>
        <a:p>
          <a:r>
            <a:rPr lang="zh-TW" altLang="en-US" sz="1600" b="1" dirty="0" smtClean="0">
              <a:solidFill>
                <a:srgbClr val="0000FF"/>
              </a:solidFill>
              <a:latin typeface="+mn-ea"/>
              <a:ea typeface="+mn-ea"/>
            </a:rPr>
            <a:t>各級民代交辦就醫安排處理</a:t>
          </a:r>
          <a:endParaRPr lang="zh-TW" altLang="en-US" sz="1600" b="1" dirty="0">
            <a:solidFill>
              <a:srgbClr val="0000FF"/>
            </a:solidFill>
            <a:latin typeface="+mn-ea"/>
            <a:ea typeface="+mn-ea"/>
          </a:endParaRPr>
        </a:p>
      </dgm:t>
    </dgm:pt>
    <dgm:pt modelId="{2F86B741-8D6F-4CA1-9768-F09C0D9EBE85}" type="parTrans" cxnId="{BB03D956-9E57-43FB-9CDD-0C750392B46F}">
      <dgm:prSet/>
      <dgm:spPr/>
      <dgm:t>
        <a:bodyPr/>
        <a:lstStyle/>
        <a:p>
          <a:endParaRPr lang="zh-TW" altLang="en-US"/>
        </a:p>
      </dgm:t>
    </dgm:pt>
    <dgm:pt modelId="{81054398-A502-44E2-ACF8-C57501A02315}" type="sibTrans" cxnId="{BB03D956-9E57-43FB-9CDD-0C750392B46F}">
      <dgm:prSet/>
      <dgm:spPr/>
      <dgm:t>
        <a:bodyPr/>
        <a:lstStyle/>
        <a:p>
          <a:endParaRPr lang="zh-TW" altLang="en-US"/>
        </a:p>
      </dgm:t>
    </dgm:pt>
    <dgm:pt modelId="{2C679C2C-40ED-4A13-AEA8-0720714105AA}" type="pres">
      <dgm:prSet presAssocID="{98B157AA-DF2A-4CB6-89CB-9019B153376F}" presName="Name0" presStyleCnt="0">
        <dgm:presLayoutVars>
          <dgm:chMax val="7"/>
          <dgm:dir/>
          <dgm:animLvl val="lvl"/>
          <dgm:resizeHandles val="exact"/>
        </dgm:presLayoutVars>
      </dgm:prSet>
      <dgm:spPr/>
      <dgm:t>
        <a:bodyPr/>
        <a:lstStyle/>
        <a:p>
          <a:endParaRPr lang="zh-TW" altLang="en-US"/>
        </a:p>
      </dgm:t>
    </dgm:pt>
    <dgm:pt modelId="{8F844E05-19D1-4722-B56A-CDDA62D55C70}" type="pres">
      <dgm:prSet presAssocID="{EAE16163-2C2B-44E3-86E8-8056BCD3308D}" presName="circle1" presStyleLbl="node1" presStyleIdx="0" presStyleCnt="3"/>
      <dgm:spPr>
        <a:solidFill>
          <a:schemeClr val="bg2">
            <a:lumMod val="90000"/>
          </a:schemeClr>
        </a:solidFill>
      </dgm:spPr>
    </dgm:pt>
    <dgm:pt modelId="{E1C9382E-7868-4BEE-A59D-B9F805B1CE2E}" type="pres">
      <dgm:prSet presAssocID="{EAE16163-2C2B-44E3-86E8-8056BCD3308D}" presName="space" presStyleCnt="0"/>
      <dgm:spPr/>
    </dgm:pt>
    <dgm:pt modelId="{FEDC57CB-F86B-4B51-B5C6-5BBDC85DFC86}" type="pres">
      <dgm:prSet presAssocID="{EAE16163-2C2B-44E3-86E8-8056BCD3308D}" presName="rect1" presStyleLbl="alignAcc1" presStyleIdx="0" presStyleCnt="3"/>
      <dgm:spPr/>
      <dgm:t>
        <a:bodyPr/>
        <a:lstStyle/>
        <a:p>
          <a:endParaRPr lang="zh-TW" altLang="en-US"/>
        </a:p>
      </dgm:t>
    </dgm:pt>
    <dgm:pt modelId="{869990D9-DC85-41E3-9F7E-28C8A8A4B9B6}" type="pres">
      <dgm:prSet presAssocID="{91935CAF-0F62-421B-B6D5-4698E63C6DE7}" presName="vertSpace2" presStyleLbl="node1" presStyleIdx="0" presStyleCnt="3"/>
      <dgm:spPr/>
    </dgm:pt>
    <dgm:pt modelId="{1A51A703-4D47-4378-B59C-53414321DB72}" type="pres">
      <dgm:prSet presAssocID="{91935CAF-0F62-421B-B6D5-4698E63C6DE7}" presName="circle2" presStyleLbl="node1" presStyleIdx="1" presStyleCnt="3"/>
      <dgm:spPr>
        <a:solidFill>
          <a:srgbClr val="92D050"/>
        </a:solidFill>
      </dgm:spPr>
      <dgm:t>
        <a:bodyPr/>
        <a:lstStyle/>
        <a:p>
          <a:endParaRPr lang="zh-TW" altLang="en-US"/>
        </a:p>
      </dgm:t>
    </dgm:pt>
    <dgm:pt modelId="{938B1485-34EC-4BBD-B266-8C86911B2364}" type="pres">
      <dgm:prSet presAssocID="{91935CAF-0F62-421B-B6D5-4698E63C6DE7}" presName="rect2" presStyleLbl="alignAcc1" presStyleIdx="1" presStyleCnt="3" custLinFactNeighborX="-289" custLinFactNeighborY="-654"/>
      <dgm:spPr/>
      <dgm:t>
        <a:bodyPr/>
        <a:lstStyle/>
        <a:p>
          <a:endParaRPr lang="zh-TW" altLang="en-US"/>
        </a:p>
      </dgm:t>
    </dgm:pt>
    <dgm:pt modelId="{39139888-538B-4010-854F-2AE72E5662B0}" type="pres">
      <dgm:prSet presAssocID="{0BFB8AB2-6155-43B2-87EE-F5BBEE061989}" presName="vertSpace3" presStyleLbl="node1" presStyleIdx="1" presStyleCnt="3"/>
      <dgm:spPr/>
    </dgm:pt>
    <dgm:pt modelId="{436835A6-C0C6-4802-8CB9-33B4AADA46B4}" type="pres">
      <dgm:prSet presAssocID="{0BFB8AB2-6155-43B2-87EE-F5BBEE061989}" presName="circle3" presStyleLbl="node1" presStyleIdx="2" presStyleCnt="3"/>
      <dgm:spPr>
        <a:solidFill>
          <a:srgbClr val="FF66FF"/>
        </a:solidFill>
      </dgm:spPr>
      <dgm:t>
        <a:bodyPr/>
        <a:lstStyle/>
        <a:p>
          <a:endParaRPr lang="zh-TW" altLang="en-US"/>
        </a:p>
      </dgm:t>
    </dgm:pt>
    <dgm:pt modelId="{3471DC01-1674-461A-84E3-687822F7C8EA}" type="pres">
      <dgm:prSet presAssocID="{0BFB8AB2-6155-43B2-87EE-F5BBEE061989}" presName="rect3" presStyleLbl="alignAcc1" presStyleIdx="2" presStyleCnt="3"/>
      <dgm:spPr/>
      <dgm:t>
        <a:bodyPr/>
        <a:lstStyle/>
        <a:p>
          <a:endParaRPr lang="zh-TW" altLang="en-US"/>
        </a:p>
      </dgm:t>
    </dgm:pt>
    <dgm:pt modelId="{A445925B-46E4-4B2B-B68D-2CA21004ED86}" type="pres">
      <dgm:prSet presAssocID="{EAE16163-2C2B-44E3-86E8-8056BCD3308D}" presName="rect1ParTx" presStyleLbl="alignAcc1" presStyleIdx="2" presStyleCnt="3">
        <dgm:presLayoutVars>
          <dgm:chMax val="1"/>
          <dgm:bulletEnabled val="1"/>
        </dgm:presLayoutVars>
      </dgm:prSet>
      <dgm:spPr/>
      <dgm:t>
        <a:bodyPr/>
        <a:lstStyle/>
        <a:p>
          <a:endParaRPr lang="zh-TW" altLang="en-US"/>
        </a:p>
      </dgm:t>
    </dgm:pt>
    <dgm:pt modelId="{15DD7731-1F8E-4564-A822-242DA1C69EF0}" type="pres">
      <dgm:prSet presAssocID="{EAE16163-2C2B-44E3-86E8-8056BCD3308D}" presName="rect1ChTx" presStyleLbl="alignAcc1" presStyleIdx="2" presStyleCnt="3" custScaleX="118140" custLinFactNeighborX="-14933" custLinFactNeighborY="545">
        <dgm:presLayoutVars>
          <dgm:bulletEnabled val="1"/>
        </dgm:presLayoutVars>
      </dgm:prSet>
      <dgm:spPr/>
      <dgm:t>
        <a:bodyPr/>
        <a:lstStyle/>
        <a:p>
          <a:endParaRPr lang="zh-TW" altLang="en-US"/>
        </a:p>
      </dgm:t>
    </dgm:pt>
    <dgm:pt modelId="{FB7DA201-55CD-436D-A897-0512D70EF4F6}" type="pres">
      <dgm:prSet presAssocID="{91935CAF-0F62-421B-B6D5-4698E63C6DE7}" presName="rect2ParTx" presStyleLbl="alignAcc1" presStyleIdx="2" presStyleCnt="3">
        <dgm:presLayoutVars>
          <dgm:chMax val="1"/>
          <dgm:bulletEnabled val="1"/>
        </dgm:presLayoutVars>
      </dgm:prSet>
      <dgm:spPr/>
      <dgm:t>
        <a:bodyPr/>
        <a:lstStyle/>
        <a:p>
          <a:endParaRPr lang="zh-TW" altLang="en-US"/>
        </a:p>
      </dgm:t>
    </dgm:pt>
    <dgm:pt modelId="{9405508E-7AD5-4E91-95E1-64532341DDE1}" type="pres">
      <dgm:prSet presAssocID="{91935CAF-0F62-421B-B6D5-4698E63C6DE7}" presName="rect2ChTx" presStyleLbl="alignAcc1" presStyleIdx="2" presStyleCnt="3" custScaleX="164854" custLinFactNeighborX="-4799" custLinFactNeighborY="354">
        <dgm:presLayoutVars>
          <dgm:bulletEnabled val="1"/>
        </dgm:presLayoutVars>
      </dgm:prSet>
      <dgm:spPr/>
      <dgm:t>
        <a:bodyPr/>
        <a:lstStyle/>
        <a:p>
          <a:endParaRPr lang="zh-TW" altLang="en-US"/>
        </a:p>
      </dgm:t>
    </dgm:pt>
    <dgm:pt modelId="{F350784B-0C5F-4D38-8D2A-69E6E4F6B6C5}" type="pres">
      <dgm:prSet presAssocID="{0BFB8AB2-6155-43B2-87EE-F5BBEE061989}" presName="rect3ParTx" presStyleLbl="alignAcc1" presStyleIdx="2" presStyleCnt="3">
        <dgm:presLayoutVars>
          <dgm:chMax val="1"/>
          <dgm:bulletEnabled val="1"/>
        </dgm:presLayoutVars>
      </dgm:prSet>
      <dgm:spPr/>
      <dgm:t>
        <a:bodyPr/>
        <a:lstStyle/>
        <a:p>
          <a:endParaRPr lang="zh-TW" altLang="en-US"/>
        </a:p>
      </dgm:t>
    </dgm:pt>
    <dgm:pt modelId="{2060C7DF-7CDA-48F0-B54C-D1988DE5E0DA}" type="pres">
      <dgm:prSet presAssocID="{0BFB8AB2-6155-43B2-87EE-F5BBEE061989}" presName="rect3ChTx" presStyleLbl="alignAcc1" presStyleIdx="2" presStyleCnt="3" custScaleX="143671" custLinFactNeighborX="-933" custLinFactNeighborY="7516">
        <dgm:presLayoutVars>
          <dgm:bulletEnabled val="1"/>
        </dgm:presLayoutVars>
      </dgm:prSet>
      <dgm:spPr/>
      <dgm:t>
        <a:bodyPr/>
        <a:lstStyle/>
        <a:p>
          <a:endParaRPr lang="zh-TW" altLang="en-US"/>
        </a:p>
      </dgm:t>
    </dgm:pt>
  </dgm:ptLst>
  <dgm:cxnLst>
    <dgm:cxn modelId="{848BBA7C-E1BD-40C9-878F-B3CCCAAA1238}" type="presOf" srcId="{EAE16163-2C2B-44E3-86E8-8056BCD3308D}" destId="{FEDC57CB-F86B-4B51-B5C6-5BBDC85DFC86}" srcOrd="0" destOrd="0" presId="urn:microsoft.com/office/officeart/2005/8/layout/target3"/>
    <dgm:cxn modelId="{8CABE3D9-7141-481D-8D8A-D9F8B4C6D63B}" srcId="{0BFB8AB2-6155-43B2-87EE-F5BBEE061989}" destId="{48DB0E76-56F4-4E69-A19E-2347A76F33CF}" srcOrd="0" destOrd="0" parTransId="{BECB06DD-CD76-42D6-943D-95A15F1EA2B9}" sibTransId="{49AF6E27-9325-42DA-89D2-65901C53128B}"/>
    <dgm:cxn modelId="{BC8E0AFB-9487-49A6-9C2C-4A7C764E2136}" type="presOf" srcId="{EAB55238-B6CD-4D57-84E2-FB076FD9F87F}" destId="{15DD7731-1F8E-4564-A822-242DA1C69EF0}" srcOrd="0" destOrd="1" presId="urn:microsoft.com/office/officeart/2005/8/layout/target3"/>
    <dgm:cxn modelId="{AE52CE80-B0A0-411B-B403-2DE9813426E3}" type="presOf" srcId="{0BFB8AB2-6155-43B2-87EE-F5BBEE061989}" destId="{F350784B-0C5F-4D38-8D2A-69E6E4F6B6C5}" srcOrd="1" destOrd="0" presId="urn:microsoft.com/office/officeart/2005/8/layout/target3"/>
    <dgm:cxn modelId="{4CCCD5F8-4773-41CF-B1E0-8E0E5F105770}" type="presOf" srcId="{4F1A8030-39DC-418B-99C7-179B8E7E6EA4}" destId="{15DD7731-1F8E-4564-A822-242DA1C69EF0}" srcOrd="0" destOrd="0" presId="urn:microsoft.com/office/officeart/2005/8/layout/target3"/>
    <dgm:cxn modelId="{2C26BA01-119E-4C88-8273-39BFC1825E53}" srcId="{91935CAF-0F62-421B-B6D5-4698E63C6DE7}" destId="{C60F43DE-539B-4B81-9C23-597BD4D65969}" srcOrd="4" destOrd="0" parTransId="{EDE87D9F-041A-4698-908D-5E5342FCA83F}" sibTransId="{0470637F-47D6-42FA-89E0-2D6CB94F0962}"/>
    <dgm:cxn modelId="{F6B20EE8-7D4A-4C96-B74F-49C8E7D00E03}" srcId="{EAE16163-2C2B-44E3-86E8-8056BCD3308D}" destId="{EAB55238-B6CD-4D57-84E2-FB076FD9F87F}" srcOrd="1" destOrd="0" parTransId="{FACFA3FC-F910-48B1-8560-E3A9C0330BC4}" sibTransId="{C9BD4D06-6DD9-4421-AC8B-11FA5990A22B}"/>
    <dgm:cxn modelId="{C8ACEACB-D890-4337-A0DB-52D23E306B1E}" srcId="{EAE16163-2C2B-44E3-86E8-8056BCD3308D}" destId="{2AA4D3B1-6C57-4A6C-A3E2-7B51B4069566}" srcOrd="3" destOrd="0" parTransId="{C3A97EB2-0A49-449B-B99D-D36B0427D784}" sibTransId="{21FF5E1C-2BE0-46E2-BA42-A606A274E508}"/>
    <dgm:cxn modelId="{09A22B01-D8BE-42DA-B2BC-560D0280A2CF}" type="presOf" srcId="{0BFB8AB2-6155-43B2-87EE-F5BBEE061989}" destId="{3471DC01-1674-461A-84E3-687822F7C8EA}" srcOrd="0" destOrd="0" presId="urn:microsoft.com/office/officeart/2005/8/layout/target3"/>
    <dgm:cxn modelId="{58120D7C-6BBC-4587-BC6C-F66EA8B96A80}" type="presOf" srcId="{73A27C8E-1A0F-4E75-B28E-900F6727790F}" destId="{2060C7DF-7CDA-48F0-B54C-D1988DE5E0DA}" srcOrd="0" destOrd="5" presId="urn:microsoft.com/office/officeart/2005/8/layout/target3"/>
    <dgm:cxn modelId="{CC4426C5-0FAA-42CB-83B5-F448C586FB5E}" type="presOf" srcId="{91935CAF-0F62-421B-B6D5-4698E63C6DE7}" destId="{938B1485-34EC-4BBD-B266-8C86911B2364}" srcOrd="0" destOrd="0" presId="urn:microsoft.com/office/officeart/2005/8/layout/target3"/>
    <dgm:cxn modelId="{004261C5-3EC4-42C4-9819-164AC6549CA4}" type="presOf" srcId="{7643361C-7D88-48BA-B00D-33B9D256803A}" destId="{2060C7DF-7CDA-48F0-B54C-D1988DE5E0DA}" srcOrd="0" destOrd="1" presId="urn:microsoft.com/office/officeart/2005/8/layout/target3"/>
    <dgm:cxn modelId="{2E40894C-B910-4A0A-9290-BBB19FD38152}" srcId="{91935CAF-0F62-421B-B6D5-4698E63C6DE7}" destId="{4957B12B-2E86-4F19-B95F-8E8648288563}" srcOrd="2" destOrd="0" parTransId="{BED3DE16-858C-4F7A-A1F6-7351A6228A25}" sibTransId="{9376CF51-0DB9-46F7-9D3D-F612EBDB4F79}"/>
    <dgm:cxn modelId="{65894483-365C-49A4-B22D-A033A235D7E0}" type="presOf" srcId="{00A54F5B-0BF5-4C74-9DDD-7B637EC2816D}" destId="{2060C7DF-7CDA-48F0-B54C-D1988DE5E0DA}" srcOrd="0" destOrd="4" presId="urn:microsoft.com/office/officeart/2005/8/layout/target3"/>
    <dgm:cxn modelId="{A39F3402-06F9-4CD1-BFB7-9685F257A13A}" srcId="{0BFB8AB2-6155-43B2-87EE-F5BBEE061989}" destId="{73A27C8E-1A0F-4E75-B28E-900F6727790F}" srcOrd="5" destOrd="0" parTransId="{3F188CA0-A21A-4992-8CFF-9BCDF3488F04}" sibTransId="{504D4268-EB18-4EC4-9A60-80AC267C0A14}"/>
    <dgm:cxn modelId="{0456C745-3862-4C6A-8B93-519B1FEE7B9E}" srcId="{EAE16163-2C2B-44E3-86E8-8056BCD3308D}" destId="{4F1A8030-39DC-418B-99C7-179B8E7E6EA4}" srcOrd="0" destOrd="0" parTransId="{6518F702-3FA9-4D79-9149-8EFB0175A952}" sibTransId="{B430E635-4E49-45A5-8E71-C7EFCA94AE3E}"/>
    <dgm:cxn modelId="{F8C1D8CA-9F45-4B37-925D-1F1D602E5FCE}" srcId="{91935CAF-0F62-421B-B6D5-4698E63C6DE7}" destId="{55B4D609-BB0D-4948-B8C6-376854CF412C}" srcOrd="3" destOrd="0" parTransId="{B0FE02EB-8851-4911-B934-AF97AB5FC7B7}" sibTransId="{7B1C12ED-E09B-418D-93B5-31F9588524F3}"/>
    <dgm:cxn modelId="{E76703B4-B69C-4AD7-BCC9-23829A4E213E}" srcId="{98B157AA-DF2A-4CB6-89CB-9019B153376F}" destId="{EAE16163-2C2B-44E3-86E8-8056BCD3308D}" srcOrd="0" destOrd="0" parTransId="{3A317EBA-2EF1-4331-A5CF-7A9E637373C5}" sibTransId="{44046E14-DC3B-4126-A009-8FF3ABF26D58}"/>
    <dgm:cxn modelId="{B98683EA-612B-47E4-807F-9A399FD6AA4A}" srcId="{EAE16163-2C2B-44E3-86E8-8056BCD3308D}" destId="{61561160-865D-4A3D-80CE-6DDF20F1F1D9}" srcOrd="4" destOrd="0" parTransId="{7FFDD699-0D7C-40D9-90F8-2E495422C97A}" sibTransId="{92C0A97B-E5AE-491C-97EF-3E0DB19D0D02}"/>
    <dgm:cxn modelId="{62F42769-9DB6-4B69-B940-09A068E022AA}" type="presOf" srcId="{4957B12B-2E86-4F19-B95F-8E8648288563}" destId="{9405508E-7AD5-4E91-95E1-64532341DDE1}" srcOrd="0" destOrd="2" presId="urn:microsoft.com/office/officeart/2005/8/layout/target3"/>
    <dgm:cxn modelId="{1854CAD6-26F1-497A-894E-3231E1FFDFB0}" type="presOf" srcId="{98B157AA-DF2A-4CB6-89CB-9019B153376F}" destId="{2C679C2C-40ED-4A13-AEA8-0720714105AA}" srcOrd="0" destOrd="0" presId="urn:microsoft.com/office/officeart/2005/8/layout/target3"/>
    <dgm:cxn modelId="{BB03D956-9E57-43FB-9CDD-0C750392B46F}" srcId="{0BFB8AB2-6155-43B2-87EE-F5BBEE061989}" destId="{00A54F5B-0BF5-4C74-9DDD-7B637EC2816D}" srcOrd="4" destOrd="0" parTransId="{2F86B741-8D6F-4CA1-9768-F09C0D9EBE85}" sibTransId="{81054398-A502-44E2-ACF8-C57501A02315}"/>
    <dgm:cxn modelId="{C9825826-8E51-4321-875C-D30A8BAE4870}" srcId="{91935CAF-0F62-421B-B6D5-4698E63C6DE7}" destId="{2C543005-8CE2-4D05-B8BD-92921CCEF089}" srcOrd="0" destOrd="0" parTransId="{72AB5B08-2895-4182-B776-E3148411033E}" sibTransId="{20D22BEF-4566-442A-A10E-7D80933E2B43}"/>
    <dgm:cxn modelId="{F50810AC-7E88-484C-9A1A-F1BA82E76918}" type="presOf" srcId="{2C543005-8CE2-4D05-B8BD-92921CCEF089}" destId="{9405508E-7AD5-4E91-95E1-64532341DDE1}" srcOrd="0" destOrd="0" presId="urn:microsoft.com/office/officeart/2005/8/layout/target3"/>
    <dgm:cxn modelId="{61C4A3F1-0A19-44FD-89FB-B20A8BC06FA3}" type="presOf" srcId="{C60F43DE-539B-4B81-9C23-597BD4D65969}" destId="{9405508E-7AD5-4E91-95E1-64532341DDE1}" srcOrd="0" destOrd="4" presId="urn:microsoft.com/office/officeart/2005/8/layout/target3"/>
    <dgm:cxn modelId="{BF9F6DCC-1448-437E-8037-70C739297B00}" srcId="{EAE16163-2C2B-44E3-86E8-8056BCD3308D}" destId="{C753068D-C689-4C41-B194-E3962FA081D1}" srcOrd="2" destOrd="0" parTransId="{473B69BF-1C69-41EB-8399-317B46886696}" sibTransId="{B42CB024-48AF-4DB4-9AC1-7CFE10AA20E1}"/>
    <dgm:cxn modelId="{A1B18C3C-65A1-48CD-9F74-D71AB1AB1FD5}" type="presOf" srcId="{2AA4D3B1-6C57-4A6C-A3E2-7B51B4069566}" destId="{15DD7731-1F8E-4564-A822-242DA1C69EF0}" srcOrd="0" destOrd="3" presId="urn:microsoft.com/office/officeart/2005/8/layout/target3"/>
    <dgm:cxn modelId="{2712C916-32C9-4B5D-9F1D-82010B9128B4}" srcId="{0BFB8AB2-6155-43B2-87EE-F5BBEE061989}" destId="{67FD247E-A082-42A1-8445-7E793C5E2B31}" srcOrd="2" destOrd="0" parTransId="{D6266F67-F22C-4BBF-95DA-343D73FAB93B}" sibTransId="{0017EFE2-4EE3-4431-817A-C343D4775937}"/>
    <dgm:cxn modelId="{68E2D744-B61D-47CE-A59D-4DDFE543CB83}" type="presOf" srcId="{48DB0E76-56F4-4E69-A19E-2347A76F33CF}" destId="{2060C7DF-7CDA-48F0-B54C-D1988DE5E0DA}" srcOrd="0" destOrd="0" presId="urn:microsoft.com/office/officeart/2005/8/layout/target3"/>
    <dgm:cxn modelId="{B098C010-3891-433C-BC36-3AFFDBAFFE36}" type="presOf" srcId="{61561160-865D-4A3D-80CE-6DDF20F1F1D9}" destId="{15DD7731-1F8E-4564-A822-242DA1C69EF0}" srcOrd="0" destOrd="4" presId="urn:microsoft.com/office/officeart/2005/8/layout/target3"/>
    <dgm:cxn modelId="{33B9B572-C93C-4AE7-AF1F-14B8E5F89B1D}" type="presOf" srcId="{91935CAF-0F62-421B-B6D5-4698E63C6DE7}" destId="{FB7DA201-55CD-436D-A897-0512D70EF4F6}" srcOrd="1" destOrd="0" presId="urn:microsoft.com/office/officeart/2005/8/layout/target3"/>
    <dgm:cxn modelId="{064265CB-5DF0-4F3B-AF15-9506FEAF9C8C}" type="presOf" srcId="{C753068D-C689-4C41-B194-E3962FA081D1}" destId="{15DD7731-1F8E-4564-A822-242DA1C69EF0}" srcOrd="0" destOrd="2" presId="urn:microsoft.com/office/officeart/2005/8/layout/target3"/>
    <dgm:cxn modelId="{B2B1E551-BE16-4532-BA35-A1E893D0CCF7}" srcId="{0BFB8AB2-6155-43B2-87EE-F5BBEE061989}" destId="{542BECB6-55F4-4FE8-B644-AFB1D77BE5DE}" srcOrd="3" destOrd="0" parTransId="{2CBA1F30-2979-4048-B917-189CC2405E07}" sibTransId="{9A8FD38D-E31D-46F0-8818-D3F782E9D1F0}"/>
    <dgm:cxn modelId="{7F319C22-DC31-4E56-A012-D64D2C555938}" type="presOf" srcId="{67FD247E-A082-42A1-8445-7E793C5E2B31}" destId="{2060C7DF-7CDA-48F0-B54C-D1988DE5E0DA}" srcOrd="0" destOrd="2" presId="urn:microsoft.com/office/officeart/2005/8/layout/target3"/>
    <dgm:cxn modelId="{434A7476-94D5-4D7D-9899-7FC058839CC9}" type="presOf" srcId="{EAE16163-2C2B-44E3-86E8-8056BCD3308D}" destId="{A445925B-46E4-4B2B-B68D-2CA21004ED86}" srcOrd="1" destOrd="0" presId="urn:microsoft.com/office/officeart/2005/8/layout/target3"/>
    <dgm:cxn modelId="{31B57DF3-F337-4976-BCA3-98BE08723E1D}" type="presOf" srcId="{55B4D609-BB0D-4948-B8C6-376854CF412C}" destId="{9405508E-7AD5-4E91-95E1-64532341DDE1}" srcOrd="0" destOrd="3" presId="urn:microsoft.com/office/officeart/2005/8/layout/target3"/>
    <dgm:cxn modelId="{A742BCC3-07EA-42A3-8C27-BEEE94CE047A}" srcId="{91935CAF-0F62-421B-B6D5-4698E63C6DE7}" destId="{3BF300B1-C43E-4F7C-99DE-6348B0CDB8EB}" srcOrd="1" destOrd="0" parTransId="{C5FB4EC3-A83C-4866-A9DE-90825751C6A4}" sibTransId="{D3C708F4-15FF-4B9B-8A03-4A49481EAD87}"/>
    <dgm:cxn modelId="{831AA60D-5882-4EBF-B818-B894F62D13F1}" srcId="{98B157AA-DF2A-4CB6-89CB-9019B153376F}" destId="{0BFB8AB2-6155-43B2-87EE-F5BBEE061989}" srcOrd="2" destOrd="0" parTransId="{B1CD4DCF-3671-40A3-B531-50EC83E9B45B}" sibTransId="{9DF99E74-43BF-4F65-8F9D-CAA797C305F2}"/>
    <dgm:cxn modelId="{15B86C70-D0C1-435F-A161-87EC327A4212}" srcId="{0BFB8AB2-6155-43B2-87EE-F5BBEE061989}" destId="{7643361C-7D88-48BA-B00D-33B9D256803A}" srcOrd="1" destOrd="0" parTransId="{8B65EE2D-8AB6-4DCF-B0EE-E421699849B6}" sibTransId="{52814108-BC22-4E9E-95F9-AF49F40E39A6}"/>
    <dgm:cxn modelId="{44C3C8D7-3D29-4E37-AD91-2696B0AD992B}" type="presOf" srcId="{542BECB6-55F4-4FE8-B644-AFB1D77BE5DE}" destId="{2060C7DF-7CDA-48F0-B54C-D1988DE5E0DA}" srcOrd="0" destOrd="3" presId="urn:microsoft.com/office/officeart/2005/8/layout/target3"/>
    <dgm:cxn modelId="{601665AE-4434-4506-82BA-96598BC8E028}" type="presOf" srcId="{3BF300B1-C43E-4F7C-99DE-6348B0CDB8EB}" destId="{9405508E-7AD5-4E91-95E1-64532341DDE1}" srcOrd="0" destOrd="1" presId="urn:microsoft.com/office/officeart/2005/8/layout/target3"/>
    <dgm:cxn modelId="{DBBE3F87-8B03-4A7F-80B9-916C1992171C}" srcId="{98B157AA-DF2A-4CB6-89CB-9019B153376F}" destId="{91935CAF-0F62-421B-B6D5-4698E63C6DE7}" srcOrd="1" destOrd="0" parTransId="{0E09F4B0-B1B3-4DB1-9A7E-A3FD588B6007}" sibTransId="{BC4FA0B9-B26D-4AD9-92FD-FCD3D7BD203F}"/>
    <dgm:cxn modelId="{9D7D7971-CCFA-47A2-BDC0-7485F9EE9BAB}" type="presParOf" srcId="{2C679C2C-40ED-4A13-AEA8-0720714105AA}" destId="{8F844E05-19D1-4722-B56A-CDDA62D55C70}" srcOrd="0" destOrd="0" presId="urn:microsoft.com/office/officeart/2005/8/layout/target3"/>
    <dgm:cxn modelId="{4F299229-BD74-4DF0-B45D-83170D495F68}" type="presParOf" srcId="{2C679C2C-40ED-4A13-AEA8-0720714105AA}" destId="{E1C9382E-7868-4BEE-A59D-B9F805B1CE2E}" srcOrd="1" destOrd="0" presId="urn:microsoft.com/office/officeart/2005/8/layout/target3"/>
    <dgm:cxn modelId="{4F1D22FC-5046-402A-B1B1-F0D971710515}" type="presParOf" srcId="{2C679C2C-40ED-4A13-AEA8-0720714105AA}" destId="{FEDC57CB-F86B-4B51-B5C6-5BBDC85DFC86}" srcOrd="2" destOrd="0" presId="urn:microsoft.com/office/officeart/2005/8/layout/target3"/>
    <dgm:cxn modelId="{815A322B-028C-497D-A386-97A0EA21FCDC}" type="presParOf" srcId="{2C679C2C-40ED-4A13-AEA8-0720714105AA}" destId="{869990D9-DC85-41E3-9F7E-28C8A8A4B9B6}" srcOrd="3" destOrd="0" presId="urn:microsoft.com/office/officeart/2005/8/layout/target3"/>
    <dgm:cxn modelId="{E95C9274-972F-41C0-B951-A7E7C7761272}" type="presParOf" srcId="{2C679C2C-40ED-4A13-AEA8-0720714105AA}" destId="{1A51A703-4D47-4378-B59C-53414321DB72}" srcOrd="4" destOrd="0" presId="urn:microsoft.com/office/officeart/2005/8/layout/target3"/>
    <dgm:cxn modelId="{8510D3A6-A6CE-4F19-9717-64C9346FB453}" type="presParOf" srcId="{2C679C2C-40ED-4A13-AEA8-0720714105AA}" destId="{938B1485-34EC-4BBD-B266-8C86911B2364}" srcOrd="5" destOrd="0" presId="urn:microsoft.com/office/officeart/2005/8/layout/target3"/>
    <dgm:cxn modelId="{7D554E50-E95D-4607-A67D-A1E6243B34FA}" type="presParOf" srcId="{2C679C2C-40ED-4A13-AEA8-0720714105AA}" destId="{39139888-538B-4010-854F-2AE72E5662B0}" srcOrd="6" destOrd="0" presId="urn:microsoft.com/office/officeart/2005/8/layout/target3"/>
    <dgm:cxn modelId="{DA34DA9E-4784-4714-8944-03E6F86FC83A}" type="presParOf" srcId="{2C679C2C-40ED-4A13-AEA8-0720714105AA}" destId="{436835A6-C0C6-4802-8CB9-33B4AADA46B4}" srcOrd="7" destOrd="0" presId="urn:microsoft.com/office/officeart/2005/8/layout/target3"/>
    <dgm:cxn modelId="{6FD5CDFB-1E7E-4603-B278-84BA29EAF8D1}" type="presParOf" srcId="{2C679C2C-40ED-4A13-AEA8-0720714105AA}" destId="{3471DC01-1674-461A-84E3-687822F7C8EA}" srcOrd="8" destOrd="0" presId="urn:microsoft.com/office/officeart/2005/8/layout/target3"/>
    <dgm:cxn modelId="{028259EE-72BF-4982-8756-941186F51D91}" type="presParOf" srcId="{2C679C2C-40ED-4A13-AEA8-0720714105AA}" destId="{A445925B-46E4-4B2B-B68D-2CA21004ED86}" srcOrd="9" destOrd="0" presId="urn:microsoft.com/office/officeart/2005/8/layout/target3"/>
    <dgm:cxn modelId="{23B0D472-F3DA-467F-A3CC-FCB565202265}" type="presParOf" srcId="{2C679C2C-40ED-4A13-AEA8-0720714105AA}" destId="{15DD7731-1F8E-4564-A822-242DA1C69EF0}" srcOrd="10" destOrd="0" presId="urn:microsoft.com/office/officeart/2005/8/layout/target3"/>
    <dgm:cxn modelId="{5B4A9972-7047-4197-B717-F14E66298FB6}" type="presParOf" srcId="{2C679C2C-40ED-4A13-AEA8-0720714105AA}" destId="{FB7DA201-55CD-436D-A897-0512D70EF4F6}" srcOrd="11" destOrd="0" presId="urn:microsoft.com/office/officeart/2005/8/layout/target3"/>
    <dgm:cxn modelId="{EF0EB2E6-7221-4D2A-A949-63270D99DF52}" type="presParOf" srcId="{2C679C2C-40ED-4A13-AEA8-0720714105AA}" destId="{9405508E-7AD5-4E91-95E1-64532341DDE1}" srcOrd="12" destOrd="0" presId="urn:microsoft.com/office/officeart/2005/8/layout/target3"/>
    <dgm:cxn modelId="{A1F10228-AB0E-4D46-B554-B987F123766B}" type="presParOf" srcId="{2C679C2C-40ED-4A13-AEA8-0720714105AA}" destId="{F350784B-0C5F-4D38-8D2A-69E6E4F6B6C5}" srcOrd="13" destOrd="0" presId="urn:microsoft.com/office/officeart/2005/8/layout/target3"/>
    <dgm:cxn modelId="{6D1C3D76-1DF8-4DF8-8489-EF2ADC5296ED}" type="presParOf" srcId="{2C679C2C-40ED-4A13-AEA8-0720714105AA}" destId="{2060C7DF-7CDA-48F0-B54C-D1988DE5E0DA}"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E11E33-7C8B-459A-A49B-A640677C1576}" type="doc">
      <dgm:prSet loTypeId="urn:microsoft.com/office/officeart/2005/8/layout/cycle8" loCatId="cycle" qsTypeId="urn:microsoft.com/office/officeart/2005/8/quickstyle/simple1" qsCatId="simple" csTypeId="urn:microsoft.com/office/officeart/2005/8/colors/accent1_2" csCatId="accent1" phldr="1"/>
      <dgm:spPr/>
    </dgm:pt>
    <dgm:pt modelId="{B5144BB2-F1DC-4462-8423-1909CCD7DB57}">
      <dgm:prSet phldrT="[文字]" custT="1"/>
      <dgm:spPr>
        <a:solidFill>
          <a:srgbClr val="FFCCFF"/>
        </a:solidFill>
      </dgm:spPr>
      <dgm:t>
        <a:bodyPr/>
        <a:lstStyle/>
        <a:p>
          <a:r>
            <a:rPr lang="zh-TW" altLang="en-US" sz="1600" b="1" dirty="0" smtClean="0">
              <a:solidFill>
                <a:schemeClr val="accent2"/>
              </a:solidFill>
              <a:latin typeface="+mn-ea"/>
              <a:ea typeface="+mn-ea"/>
            </a:rPr>
            <a:t>發佈新聞稿</a:t>
          </a:r>
          <a:r>
            <a:rPr lang="en-US" altLang="en-US" sz="1600" b="1" dirty="0" smtClean="0">
              <a:solidFill>
                <a:schemeClr val="accent2"/>
              </a:solidFill>
              <a:latin typeface="+mn-ea"/>
              <a:ea typeface="+mn-ea"/>
            </a:rPr>
            <a:t>25</a:t>
          </a:r>
          <a:r>
            <a:rPr lang="zh-TW" altLang="en-US" sz="1600" b="1" dirty="0" smtClean="0">
              <a:solidFill>
                <a:schemeClr val="accent2"/>
              </a:solidFill>
              <a:latin typeface="+mn-ea"/>
              <a:ea typeface="+mn-ea"/>
            </a:rPr>
            <a:t>篇</a:t>
          </a:r>
          <a:endParaRPr lang="zh-TW" altLang="en-US" sz="1600" b="1" dirty="0">
            <a:solidFill>
              <a:schemeClr val="accent2"/>
            </a:solidFill>
            <a:latin typeface="+mn-ea"/>
            <a:ea typeface="+mn-ea"/>
          </a:endParaRPr>
        </a:p>
      </dgm:t>
    </dgm:pt>
    <dgm:pt modelId="{E2F9DB2F-F16F-48D3-A384-5BF3EB3609B2}" type="parTrans" cxnId="{CDE6E9BE-CFD9-4BC7-B2C3-AF2ACF7B787A}">
      <dgm:prSet/>
      <dgm:spPr/>
      <dgm:t>
        <a:bodyPr/>
        <a:lstStyle/>
        <a:p>
          <a:endParaRPr lang="zh-TW" altLang="en-US"/>
        </a:p>
      </dgm:t>
    </dgm:pt>
    <dgm:pt modelId="{63555F89-CDEC-4381-A85D-8B2F9223A2C1}" type="sibTrans" cxnId="{CDE6E9BE-CFD9-4BC7-B2C3-AF2ACF7B787A}">
      <dgm:prSet/>
      <dgm:spPr/>
      <dgm:t>
        <a:bodyPr/>
        <a:lstStyle/>
        <a:p>
          <a:endParaRPr lang="zh-TW" altLang="en-US"/>
        </a:p>
      </dgm:t>
    </dgm:pt>
    <dgm:pt modelId="{C30B0163-6DF0-4D91-A29C-AEE476E2FFEA}">
      <dgm:prSet custT="1"/>
      <dgm:spPr>
        <a:solidFill>
          <a:schemeClr val="bg2"/>
        </a:solidFill>
      </dgm:spPr>
      <dgm:t>
        <a:bodyPr/>
        <a:lstStyle/>
        <a:p>
          <a:r>
            <a:rPr lang="zh-TW" altLang="en-US" sz="1600" b="1" dirty="0" smtClean="0">
              <a:solidFill>
                <a:srgbClr val="FF0000"/>
              </a:solidFill>
              <a:latin typeface="+mn-ea"/>
              <a:ea typeface="+mn-ea"/>
            </a:rPr>
            <a:t>安排採訪  </a:t>
          </a:r>
          <a:r>
            <a:rPr lang="en-US" altLang="en-US" sz="1600" b="1" dirty="0" smtClean="0">
              <a:solidFill>
                <a:srgbClr val="FF0000"/>
              </a:solidFill>
              <a:latin typeface="+mn-ea"/>
              <a:ea typeface="+mn-ea"/>
            </a:rPr>
            <a:t>95</a:t>
          </a:r>
          <a:r>
            <a:rPr lang="zh-TW" altLang="en-US" sz="1600" b="1" dirty="0" smtClean="0">
              <a:solidFill>
                <a:srgbClr val="FF0000"/>
              </a:solidFill>
              <a:latin typeface="+mn-ea"/>
              <a:ea typeface="+mn-ea"/>
            </a:rPr>
            <a:t>次</a:t>
          </a:r>
          <a:endParaRPr lang="zh-TW" altLang="en-US" sz="1600" b="1" dirty="0">
            <a:solidFill>
              <a:srgbClr val="FF0000"/>
            </a:solidFill>
            <a:latin typeface="+mn-ea"/>
            <a:ea typeface="+mn-ea"/>
          </a:endParaRPr>
        </a:p>
      </dgm:t>
    </dgm:pt>
    <dgm:pt modelId="{608C0DAD-A2CB-453D-876F-73D8139AE654}" type="parTrans" cxnId="{29C5F913-A02E-4DA0-BE6F-02056D172D70}">
      <dgm:prSet/>
      <dgm:spPr/>
      <dgm:t>
        <a:bodyPr/>
        <a:lstStyle/>
        <a:p>
          <a:endParaRPr lang="zh-TW" altLang="en-US"/>
        </a:p>
      </dgm:t>
    </dgm:pt>
    <dgm:pt modelId="{8BA6F7E3-A38A-4545-9C7D-B73E2C036067}" type="sibTrans" cxnId="{29C5F913-A02E-4DA0-BE6F-02056D172D70}">
      <dgm:prSet/>
      <dgm:spPr/>
      <dgm:t>
        <a:bodyPr/>
        <a:lstStyle/>
        <a:p>
          <a:endParaRPr lang="zh-TW" altLang="en-US"/>
        </a:p>
      </dgm:t>
    </dgm:pt>
    <dgm:pt modelId="{C0E3C9CC-0970-4E34-B3B3-D6A646C64D5D}">
      <dgm:prSet custT="1"/>
      <dgm:spPr>
        <a:solidFill>
          <a:schemeClr val="bg2"/>
        </a:solidFill>
      </dgm:spPr>
      <dgm:t>
        <a:bodyPr/>
        <a:lstStyle/>
        <a:p>
          <a:r>
            <a:rPr lang="zh-TW" altLang="en-US" sz="1600" b="1" dirty="0" smtClean="0">
              <a:solidFill>
                <a:srgbClr val="FF0000"/>
              </a:solidFill>
              <a:latin typeface="+mn-ea"/>
              <a:ea typeface="+mn-ea"/>
            </a:rPr>
            <a:t>支援漢聲電台「長青樹」</a:t>
          </a:r>
          <a:r>
            <a:rPr lang="en-US" altLang="en-US" sz="1600" b="1" dirty="0" smtClean="0">
              <a:solidFill>
                <a:srgbClr val="FF0000"/>
              </a:solidFill>
              <a:latin typeface="+mn-ea"/>
              <a:ea typeface="+mn-ea"/>
            </a:rPr>
            <a:t>35 </a:t>
          </a:r>
          <a:r>
            <a:rPr lang="zh-TW" altLang="en-US" sz="1600" b="1" dirty="0" smtClean="0">
              <a:solidFill>
                <a:srgbClr val="FF0000"/>
              </a:solidFill>
              <a:latin typeface="+mn-ea"/>
              <a:ea typeface="+mn-ea"/>
            </a:rPr>
            <a:t>場次 </a:t>
          </a:r>
          <a:endParaRPr lang="zh-TW" altLang="en-US" sz="1600" b="1" dirty="0">
            <a:solidFill>
              <a:srgbClr val="FF0000"/>
            </a:solidFill>
            <a:latin typeface="+mn-ea"/>
            <a:ea typeface="+mn-ea"/>
          </a:endParaRPr>
        </a:p>
      </dgm:t>
    </dgm:pt>
    <dgm:pt modelId="{2A1BAAF6-C6C1-4BEE-98D4-CC656029EEE2}" type="parTrans" cxnId="{154EA38D-814F-4270-BD04-F7F0B0BE5D27}">
      <dgm:prSet/>
      <dgm:spPr/>
      <dgm:t>
        <a:bodyPr/>
        <a:lstStyle/>
        <a:p>
          <a:endParaRPr lang="zh-TW" altLang="en-US"/>
        </a:p>
      </dgm:t>
    </dgm:pt>
    <dgm:pt modelId="{585B84F3-97E7-4911-829F-88F4B36545BA}" type="sibTrans" cxnId="{154EA38D-814F-4270-BD04-F7F0B0BE5D27}">
      <dgm:prSet/>
      <dgm:spPr/>
      <dgm:t>
        <a:bodyPr/>
        <a:lstStyle/>
        <a:p>
          <a:endParaRPr lang="zh-TW" altLang="en-US"/>
        </a:p>
      </dgm:t>
    </dgm:pt>
    <dgm:pt modelId="{BBDF7311-4028-47F0-A113-C477A2739541}">
      <dgm:prSet custT="1"/>
      <dgm:spPr>
        <a:solidFill>
          <a:srgbClr val="FFCCFF"/>
        </a:solidFill>
      </dgm:spPr>
      <dgm:t>
        <a:bodyPr/>
        <a:lstStyle/>
        <a:p>
          <a:r>
            <a:rPr lang="zh-TW" altLang="en-US" sz="1600" b="1" dirty="0" smtClean="0">
              <a:solidFill>
                <a:srgbClr val="FF0000"/>
              </a:solidFill>
              <a:latin typeface="+mn-ea"/>
              <a:ea typeface="+mn-ea"/>
            </a:rPr>
            <a:t>報章雜誌醫療保健文稿 </a:t>
          </a:r>
          <a:r>
            <a:rPr lang="en-US" altLang="en-US" sz="1600" b="1" dirty="0" smtClean="0">
              <a:solidFill>
                <a:srgbClr val="FF0000"/>
              </a:solidFill>
              <a:latin typeface="+mn-ea"/>
              <a:ea typeface="+mn-ea"/>
            </a:rPr>
            <a:t>24</a:t>
          </a:r>
          <a:r>
            <a:rPr lang="zh-TW" altLang="en-US" sz="1600" b="1" dirty="0" smtClean="0">
              <a:solidFill>
                <a:srgbClr val="FF0000"/>
              </a:solidFill>
              <a:latin typeface="+mn-ea"/>
              <a:ea typeface="+mn-ea"/>
            </a:rPr>
            <a:t>篇</a:t>
          </a:r>
          <a:endParaRPr lang="zh-TW" altLang="en-US" sz="1600" b="1" dirty="0">
            <a:solidFill>
              <a:srgbClr val="FF0000"/>
            </a:solidFill>
            <a:latin typeface="+mn-ea"/>
            <a:ea typeface="+mn-ea"/>
          </a:endParaRPr>
        </a:p>
      </dgm:t>
    </dgm:pt>
    <dgm:pt modelId="{4F23C80C-CAB8-445E-8B07-F46DA924B20D}" type="parTrans" cxnId="{9E466ED2-03C8-438B-8D09-B15730587760}">
      <dgm:prSet/>
      <dgm:spPr/>
      <dgm:t>
        <a:bodyPr/>
        <a:lstStyle/>
        <a:p>
          <a:endParaRPr lang="zh-TW" altLang="en-US"/>
        </a:p>
      </dgm:t>
    </dgm:pt>
    <dgm:pt modelId="{0FD1B233-FE5C-4321-9824-BBF58D5FC71A}" type="sibTrans" cxnId="{9E466ED2-03C8-438B-8D09-B15730587760}">
      <dgm:prSet/>
      <dgm:spPr/>
      <dgm:t>
        <a:bodyPr/>
        <a:lstStyle/>
        <a:p>
          <a:endParaRPr lang="zh-TW" altLang="en-US"/>
        </a:p>
      </dgm:t>
    </dgm:pt>
    <dgm:pt modelId="{0FBBB9DF-1629-4C47-910D-4192A9619B50}">
      <dgm:prSet custT="1"/>
      <dgm:spPr>
        <a:solidFill>
          <a:schemeClr val="bg2"/>
        </a:solidFill>
      </dgm:spPr>
      <dgm:t>
        <a:bodyPr/>
        <a:lstStyle/>
        <a:p>
          <a:r>
            <a:rPr lang="zh-TW" altLang="en-US" sz="1600" b="1" dirty="0" smtClean="0">
              <a:solidFill>
                <a:srgbClr val="FF0000"/>
              </a:solidFill>
              <a:latin typeface="+mn-ea"/>
              <a:ea typeface="+mn-ea"/>
            </a:rPr>
            <a:t>院聞剪輯  </a:t>
          </a:r>
          <a:r>
            <a:rPr lang="en-US" altLang="en-US" sz="1600" b="1" dirty="0" smtClean="0">
              <a:solidFill>
                <a:srgbClr val="FF0000"/>
              </a:solidFill>
              <a:latin typeface="+mn-ea"/>
              <a:ea typeface="+mn-ea"/>
            </a:rPr>
            <a:t>423</a:t>
          </a:r>
          <a:r>
            <a:rPr lang="zh-TW" altLang="en-US" sz="1600" b="1" dirty="0" smtClean="0">
              <a:solidFill>
                <a:srgbClr val="FF0000"/>
              </a:solidFill>
              <a:latin typeface="+mn-ea"/>
              <a:ea typeface="+mn-ea"/>
            </a:rPr>
            <a:t>件</a:t>
          </a:r>
          <a:endParaRPr lang="zh-TW" altLang="en-US" sz="1600" b="1" dirty="0">
            <a:solidFill>
              <a:srgbClr val="FF0000"/>
            </a:solidFill>
            <a:latin typeface="+mn-ea"/>
            <a:ea typeface="+mn-ea"/>
          </a:endParaRPr>
        </a:p>
      </dgm:t>
    </dgm:pt>
    <dgm:pt modelId="{A5243E5E-8B8A-4ABE-82FC-414FFA3D3E88}" type="parTrans" cxnId="{56484308-9E84-4D01-9198-CA627DABA236}">
      <dgm:prSet/>
      <dgm:spPr/>
      <dgm:t>
        <a:bodyPr/>
        <a:lstStyle/>
        <a:p>
          <a:endParaRPr lang="zh-TW" altLang="en-US"/>
        </a:p>
      </dgm:t>
    </dgm:pt>
    <dgm:pt modelId="{B989F2B5-DD6F-4BA6-A701-814E1BD1E074}" type="sibTrans" cxnId="{56484308-9E84-4D01-9198-CA627DABA236}">
      <dgm:prSet/>
      <dgm:spPr/>
      <dgm:t>
        <a:bodyPr/>
        <a:lstStyle/>
        <a:p>
          <a:endParaRPr lang="zh-TW" altLang="en-US"/>
        </a:p>
      </dgm:t>
    </dgm:pt>
    <dgm:pt modelId="{8C392421-360F-4F83-AD66-2C6795638C0E}">
      <dgm:prSet/>
      <dgm:spPr>
        <a:solidFill>
          <a:srgbClr val="FFCCFF"/>
        </a:solidFill>
      </dgm:spPr>
      <dgm:t>
        <a:bodyPr/>
        <a:lstStyle/>
        <a:p>
          <a:r>
            <a:rPr lang="zh-TW" altLang="en-US" b="1" dirty="0" smtClean="0">
              <a:solidFill>
                <a:srgbClr val="FF0000"/>
              </a:solidFill>
            </a:rPr>
            <a:t>輿情處理 </a:t>
          </a:r>
          <a:r>
            <a:rPr lang="en-US" altLang="zh-TW" b="1" dirty="0" smtClean="0">
              <a:solidFill>
                <a:srgbClr val="FF0000"/>
              </a:solidFill>
            </a:rPr>
            <a:t>13</a:t>
          </a:r>
          <a:r>
            <a:rPr lang="en-US" altLang="en-US" b="1" dirty="0" smtClean="0">
              <a:solidFill>
                <a:srgbClr val="FF0000"/>
              </a:solidFill>
            </a:rPr>
            <a:t> </a:t>
          </a:r>
          <a:r>
            <a:rPr lang="zh-TW" altLang="en-US" b="1" dirty="0" smtClean="0">
              <a:solidFill>
                <a:srgbClr val="FF0000"/>
              </a:solidFill>
            </a:rPr>
            <a:t>件</a:t>
          </a:r>
          <a:endParaRPr lang="zh-TW" altLang="en-US" b="1" dirty="0">
            <a:solidFill>
              <a:srgbClr val="FF0000"/>
            </a:solidFill>
          </a:endParaRPr>
        </a:p>
      </dgm:t>
    </dgm:pt>
    <dgm:pt modelId="{58F2D11D-5799-48A0-A738-E35672D9CCDA}" type="sibTrans" cxnId="{8594614E-635F-4C07-83B8-BB402B444490}">
      <dgm:prSet/>
      <dgm:spPr/>
      <dgm:t>
        <a:bodyPr/>
        <a:lstStyle/>
        <a:p>
          <a:endParaRPr lang="zh-TW" altLang="en-US"/>
        </a:p>
      </dgm:t>
    </dgm:pt>
    <dgm:pt modelId="{927A2BB1-9F91-42E8-8C6F-B5AC96910CEC}" type="parTrans" cxnId="{8594614E-635F-4C07-83B8-BB402B444490}">
      <dgm:prSet/>
      <dgm:spPr/>
      <dgm:t>
        <a:bodyPr/>
        <a:lstStyle/>
        <a:p>
          <a:endParaRPr lang="zh-TW" altLang="en-US"/>
        </a:p>
      </dgm:t>
    </dgm:pt>
    <dgm:pt modelId="{75A9C624-CA37-4067-A2E1-1E449226F5B2}" type="pres">
      <dgm:prSet presAssocID="{49E11E33-7C8B-459A-A49B-A640677C1576}" presName="compositeShape" presStyleCnt="0">
        <dgm:presLayoutVars>
          <dgm:chMax val="7"/>
          <dgm:dir/>
          <dgm:resizeHandles val="exact"/>
        </dgm:presLayoutVars>
      </dgm:prSet>
      <dgm:spPr/>
    </dgm:pt>
    <dgm:pt modelId="{98666706-B94D-40B5-A34E-D9560BB110F2}" type="pres">
      <dgm:prSet presAssocID="{49E11E33-7C8B-459A-A49B-A640677C1576}" presName="wedge1" presStyleLbl="node1" presStyleIdx="0" presStyleCnt="6"/>
      <dgm:spPr/>
      <dgm:t>
        <a:bodyPr/>
        <a:lstStyle/>
        <a:p>
          <a:endParaRPr lang="zh-TW" altLang="en-US"/>
        </a:p>
      </dgm:t>
    </dgm:pt>
    <dgm:pt modelId="{8492588B-DE48-45D3-B2CA-AA0D3D0798A2}" type="pres">
      <dgm:prSet presAssocID="{49E11E33-7C8B-459A-A49B-A640677C1576}" presName="dummy1a" presStyleCnt="0"/>
      <dgm:spPr/>
    </dgm:pt>
    <dgm:pt modelId="{DFEA0417-CC7A-485C-AE27-A91579B4A732}" type="pres">
      <dgm:prSet presAssocID="{49E11E33-7C8B-459A-A49B-A640677C1576}" presName="dummy1b" presStyleCnt="0"/>
      <dgm:spPr/>
    </dgm:pt>
    <dgm:pt modelId="{B7192FFC-DA13-495E-9556-0962D5EE1D0F}" type="pres">
      <dgm:prSet presAssocID="{49E11E33-7C8B-459A-A49B-A640677C1576}" presName="wedge1Tx" presStyleLbl="node1" presStyleIdx="0" presStyleCnt="6">
        <dgm:presLayoutVars>
          <dgm:chMax val="0"/>
          <dgm:chPref val="0"/>
          <dgm:bulletEnabled val="1"/>
        </dgm:presLayoutVars>
      </dgm:prSet>
      <dgm:spPr/>
      <dgm:t>
        <a:bodyPr/>
        <a:lstStyle/>
        <a:p>
          <a:endParaRPr lang="zh-TW" altLang="en-US"/>
        </a:p>
      </dgm:t>
    </dgm:pt>
    <dgm:pt modelId="{067F47C7-575D-48BD-921E-B12F34D78EAB}" type="pres">
      <dgm:prSet presAssocID="{49E11E33-7C8B-459A-A49B-A640677C1576}" presName="wedge2" presStyleLbl="node1" presStyleIdx="1" presStyleCnt="6"/>
      <dgm:spPr/>
      <dgm:t>
        <a:bodyPr/>
        <a:lstStyle/>
        <a:p>
          <a:endParaRPr lang="zh-TW" altLang="en-US"/>
        </a:p>
      </dgm:t>
    </dgm:pt>
    <dgm:pt modelId="{98BA62E9-4822-46B7-83FE-50212C60D694}" type="pres">
      <dgm:prSet presAssocID="{49E11E33-7C8B-459A-A49B-A640677C1576}" presName="dummy2a" presStyleCnt="0"/>
      <dgm:spPr/>
    </dgm:pt>
    <dgm:pt modelId="{6FC965FA-440D-4A2E-A045-C001F5183A0E}" type="pres">
      <dgm:prSet presAssocID="{49E11E33-7C8B-459A-A49B-A640677C1576}" presName="dummy2b" presStyleCnt="0"/>
      <dgm:spPr/>
    </dgm:pt>
    <dgm:pt modelId="{A4FB6533-8E77-4D79-B1C9-C1681BA7D94C}" type="pres">
      <dgm:prSet presAssocID="{49E11E33-7C8B-459A-A49B-A640677C1576}" presName="wedge2Tx" presStyleLbl="node1" presStyleIdx="1" presStyleCnt="6">
        <dgm:presLayoutVars>
          <dgm:chMax val="0"/>
          <dgm:chPref val="0"/>
          <dgm:bulletEnabled val="1"/>
        </dgm:presLayoutVars>
      </dgm:prSet>
      <dgm:spPr/>
      <dgm:t>
        <a:bodyPr/>
        <a:lstStyle/>
        <a:p>
          <a:endParaRPr lang="zh-TW" altLang="en-US"/>
        </a:p>
      </dgm:t>
    </dgm:pt>
    <dgm:pt modelId="{FC64697B-92D0-4779-938E-E29C0AAF263B}" type="pres">
      <dgm:prSet presAssocID="{49E11E33-7C8B-459A-A49B-A640677C1576}" presName="wedge3" presStyleLbl="node1" presStyleIdx="2" presStyleCnt="6" custScaleX="107497" custScaleY="95878"/>
      <dgm:spPr/>
      <dgm:t>
        <a:bodyPr/>
        <a:lstStyle/>
        <a:p>
          <a:endParaRPr lang="zh-TW" altLang="en-US"/>
        </a:p>
      </dgm:t>
    </dgm:pt>
    <dgm:pt modelId="{A7ACBFC3-574B-4073-A91E-AFC99B50265F}" type="pres">
      <dgm:prSet presAssocID="{49E11E33-7C8B-459A-A49B-A640677C1576}" presName="dummy3a" presStyleCnt="0"/>
      <dgm:spPr/>
    </dgm:pt>
    <dgm:pt modelId="{4F623943-467A-448E-9B36-B07FC044DE8D}" type="pres">
      <dgm:prSet presAssocID="{49E11E33-7C8B-459A-A49B-A640677C1576}" presName="dummy3b" presStyleCnt="0"/>
      <dgm:spPr/>
    </dgm:pt>
    <dgm:pt modelId="{C9D25D27-179A-495D-8E8F-F14DAED4B779}" type="pres">
      <dgm:prSet presAssocID="{49E11E33-7C8B-459A-A49B-A640677C1576}" presName="wedge3Tx" presStyleLbl="node1" presStyleIdx="2" presStyleCnt="6">
        <dgm:presLayoutVars>
          <dgm:chMax val="0"/>
          <dgm:chPref val="0"/>
          <dgm:bulletEnabled val="1"/>
        </dgm:presLayoutVars>
      </dgm:prSet>
      <dgm:spPr/>
      <dgm:t>
        <a:bodyPr/>
        <a:lstStyle/>
        <a:p>
          <a:endParaRPr lang="zh-TW" altLang="en-US"/>
        </a:p>
      </dgm:t>
    </dgm:pt>
    <dgm:pt modelId="{E1F954F2-6233-4108-9E3D-794E3AA6B714}" type="pres">
      <dgm:prSet presAssocID="{49E11E33-7C8B-459A-A49B-A640677C1576}" presName="wedge4" presStyleLbl="node1" presStyleIdx="3" presStyleCnt="6"/>
      <dgm:spPr/>
      <dgm:t>
        <a:bodyPr/>
        <a:lstStyle/>
        <a:p>
          <a:endParaRPr lang="zh-TW" altLang="en-US"/>
        </a:p>
      </dgm:t>
    </dgm:pt>
    <dgm:pt modelId="{98F4CAFB-FF28-4845-BDB3-5F86B7E5E0B2}" type="pres">
      <dgm:prSet presAssocID="{49E11E33-7C8B-459A-A49B-A640677C1576}" presName="dummy4a" presStyleCnt="0"/>
      <dgm:spPr/>
    </dgm:pt>
    <dgm:pt modelId="{7B612634-FC6B-46A0-A344-CCB9924D85D6}" type="pres">
      <dgm:prSet presAssocID="{49E11E33-7C8B-459A-A49B-A640677C1576}" presName="dummy4b" presStyleCnt="0"/>
      <dgm:spPr/>
    </dgm:pt>
    <dgm:pt modelId="{EBD25611-06AE-471C-BC3A-7BD60DC1F88F}" type="pres">
      <dgm:prSet presAssocID="{49E11E33-7C8B-459A-A49B-A640677C1576}" presName="wedge4Tx" presStyleLbl="node1" presStyleIdx="3" presStyleCnt="6">
        <dgm:presLayoutVars>
          <dgm:chMax val="0"/>
          <dgm:chPref val="0"/>
          <dgm:bulletEnabled val="1"/>
        </dgm:presLayoutVars>
      </dgm:prSet>
      <dgm:spPr/>
      <dgm:t>
        <a:bodyPr/>
        <a:lstStyle/>
        <a:p>
          <a:endParaRPr lang="zh-TW" altLang="en-US"/>
        </a:p>
      </dgm:t>
    </dgm:pt>
    <dgm:pt modelId="{A1B07892-8224-4743-973A-953AC11146A2}" type="pres">
      <dgm:prSet presAssocID="{49E11E33-7C8B-459A-A49B-A640677C1576}" presName="wedge5" presStyleLbl="node1" presStyleIdx="4" presStyleCnt="6"/>
      <dgm:spPr/>
      <dgm:t>
        <a:bodyPr/>
        <a:lstStyle/>
        <a:p>
          <a:endParaRPr lang="zh-TW" altLang="en-US"/>
        </a:p>
      </dgm:t>
    </dgm:pt>
    <dgm:pt modelId="{057A1529-415A-4086-AC57-1A81B27EC2A9}" type="pres">
      <dgm:prSet presAssocID="{49E11E33-7C8B-459A-A49B-A640677C1576}" presName="dummy5a" presStyleCnt="0"/>
      <dgm:spPr/>
    </dgm:pt>
    <dgm:pt modelId="{DF4C57DD-D392-435D-95BC-F6E26C70C0AD}" type="pres">
      <dgm:prSet presAssocID="{49E11E33-7C8B-459A-A49B-A640677C1576}" presName="dummy5b" presStyleCnt="0"/>
      <dgm:spPr/>
    </dgm:pt>
    <dgm:pt modelId="{8CF2E610-B4A8-48F4-8BC5-41BBD0173097}" type="pres">
      <dgm:prSet presAssocID="{49E11E33-7C8B-459A-A49B-A640677C1576}" presName="wedge5Tx" presStyleLbl="node1" presStyleIdx="4" presStyleCnt="6">
        <dgm:presLayoutVars>
          <dgm:chMax val="0"/>
          <dgm:chPref val="0"/>
          <dgm:bulletEnabled val="1"/>
        </dgm:presLayoutVars>
      </dgm:prSet>
      <dgm:spPr/>
      <dgm:t>
        <a:bodyPr/>
        <a:lstStyle/>
        <a:p>
          <a:endParaRPr lang="zh-TW" altLang="en-US"/>
        </a:p>
      </dgm:t>
    </dgm:pt>
    <dgm:pt modelId="{51F9D466-B3A2-439F-9DD9-EC72387F6CDB}" type="pres">
      <dgm:prSet presAssocID="{49E11E33-7C8B-459A-A49B-A640677C1576}" presName="wedge6" presStyleLbl="node1" presStyleIdx="5" presStyleCnt="6"/>
      <dgm:spPr/>
      <dgm:t>
        <a:bodyPr/>
        <a:lstStyle/>
        <a:p>
          <a:endParaRPr lang="zh-TW" altLang="en-US"/>
        </a:p>
      </dgm:t>
    </dgm:pt>
    <dgm:pt modelId="{B18B3AE8-97A7-4987-949C-4EF9E352D364}" type="pres">
      <dgm:prSet presAssocID="{49E11E33-7C8B-459A-A49B-A640677C1576}" presName="dummy6a" presStyleCnt="0"/>
      <dgm:spPr/>
    </dgm:pt>
    <dgm:pt modelId="{4C900F5E-ABF9-4DC9-A7CE-54B45654D3ED}" type="pres">
      <dgm:prSet presAssocID="{49E11E33-7C8B-459A-A49B-A640677C1576}" presName="dummy6b" presStyleCnt="0"/>
      <dgm:spPr/>
    </dgm:pt>
    <dgm:pt modelId="{2CE10CDD-3A17-4EEA-AF86-3F5EF2D0C8BA}" type="pres">
      <dgm:prSet presAssocID="{49E11E33-7C8B-459A-A49B-A640677C1576}" presName="wedge6Tx" presStyleLbl="node1" presStyleIdx="5" presStyleCnt="6">
        <dgm:presLayoutVars>
          <dgm:chMax val="0"/>
          <dgm:chPref val="0"/>
          <dgm:bulletEnabled val="1"/>
        </dgm:presLayoutVars>
      </dgm:prSet>
      <dgm:spPr/>
      <dgm:t>
        <a:bodyPr/>
        <a:lstStyle/>
        <a:p>
          <a:endParaRPr lang="zh-TW" altLang="en-US"/>
        </a:p>
      </dgm:t>
    </dgm:pt>
    <dgm:pt modelId="{9F800EE6-5162-4DED-9657-D0CD787EFF62}" type="pres">
      <dgm:prSet presAssocID="{63555F89-CDEC-4381-A85D-8B2F9223A2C1}" presName="arrowWedge1" presStyleLbl="fgSibTrans2D1" presStyleIdx="0" presStyleCnt="6"/>
      <dgm:spPr>
        <a:solidFill>
          <a:srgbClr val="FFFF00"/>
        </a:solidFill>
      </dgm:spPr>
    </dgm:pt>
    <dgm:pt modelId="{2EFC2303-CD4C-4C29-A818-440101702D9E}" type="pres">
      <dgm:prSet presAssocID="{8BA6F7E3-A38A-4545-9C7D-B73E2C036067}" presName="arrowWedge2" presStyleLbl="fgSibTrans2D1" presStyleIdx="1" presStyleCnt="6"/>
      <dgm:spPr>
        <a:solidFill>
          <a:srgbClr val="B8F828"/>
        </a:solidFill>
      </dgm:spPr>
    </dgm:pt>
    <dgm:pt modelId="{917B2431-0C72-4CD6-ACAB-F5853616DDC9}" type="pres">
      <dgm:prSet presAssocID="{58F2D11D-5799-48A0-A738-E35672D9CCDA}" presName="arrowWedge3" presStyleLbl="fgSibTrans2D1" presStyleIdx="2" presStyleCnt="6"/>
      <dgm:spPr>
        <a:solidFill>
          <a:srgbClr val="92D050"/>
        </a:solidFill>
      </dgm:spPr>
    </dgm:pt>
    <dgm:pt modelId="{ECD9F0AD-9364-4645-AC7C-7AED7209E69F}" type="pres">
      <dgm:prSet presAssocID="{585B84F3-97E7-4911-829F-88F4B36545BA}" presName="arrowWedge4" presStyleLbl="fgSibTrans2D1" presStyleIdx="3" presStyleCnt="6"/>
      <dgm:spPr>
        <a:solidFill>
          <a:srgbClr val="008A3E"/>
        </a:solidFill>
      </dgm:spPr>
    </dgm:pt>
    <dgm:pt modelId="{3FE4A095-B5BE-4FEE-ACE7-42306AA1D921}" type="pres">
      <dgm:prSet presAssocID="{0FD1B233-FE5C-4321-9824-BBF58D5FC71A}" presName="arrowWedge5" presStyleLbl="fgSibTrans2D1" presStyleIdx="4" presStyleCnt="6"/>
      <dgm:spPr>
        <a:solidFill>
          <a:srgbClr val="0000FF"/>
        </a:solidFill>
      </dgm:spPr>
    </dgm:pt>
    <dgm:pt modelId="{720FDDA0-7497-498D-8A2D-51ED617D6049}" type="pres">
      <dgm:prSet presAssocID="{B989F2B5-DD6F-4BA6-A701-814E1BD1E074}" presName="arrowWedge6" presStyleLbl="fgSibTrans2D1" presStyleIdx="5" presStyleCnt="6"/>
      <dgm:spPr>
        <a:solidFill>
          <a:srgbClr val="7030A0"/>
        </a:solidFill>
      </dgm:spPr>
    </dgm:pt>
  </dgm:ptLst>
  <dgm:cxnLst>
    <dgm:cxn modelId="{154EA38D-814F-4270-BD04-F7F0B0BE5D27}" srcId="{49E11E33-7C8B-459A-A49B-A640677C1576}" destId="{C0E3C9CC-0970-4E34-B3B3-D6A646C64D5D}" srcOrd="3" destOrd="0" parTransId="{2A1BAAF6-C6C1-4BEE-98D4-CC656029EEE2}" sibTransId="{585B84F3-97E7-4911-829F-88F4B36545BA}"/>
    <dgm:cxn modelId="{5B8E181E-DECA-487A-8A2F-FD1337E6D15F}" type="presOf" srcId="{BBDF7311-4028-47F0-A113-C477A2739541}" destId="{A1B07892-8224-4743-973A-953AC11146A2}" srcOrd="0" destOrd="0" presId="urn:microsoft.com/office/officeart/2005/8/layout/cycle8"/>
    <dgm:cxn modelId="{052CC43D-47A6-4FC4-935E-FBDB7F3BD424}" type="presOf" srcId="{8C392421-360F-4F83-AD66-2C6795638C0E}" destId="{FC64697B-92D0-4779-938E-E29C0AAF263B}" srcOrd="0" destOrd="0" presId="urn:microsoft.com/office/officeart/2005/8/layout/cycle8"/>
    <dgm:cxn modelId="{ACB54339-4AA3-4422-9305-318555B87A69}" type="presOf" srcId="{49E11E33-7C8B-459A-A49B-A640677C1576}" destId="{75A9C624-CA37-4067-A2E1-1E449226F5B2}" srcOrd="0" destOrd="0" presId="urn:microsoft.com/office/officeart/2005/8/layout/cycle8"/>
    <dgm:cxn modelId="{1175C98C-862C-4F2A-A9E4-3BA847D55F2C}" type="presOf" srcId="{BBDF7311-4028-47F0-A113-C477A2739541}" destId="{8CF2E610-B4A8-48F4-8BC5-41BBD0173097}" srcOrd="1" destOrd="0" presId="urn:microsoft.com/office/officeart/2005/8/layout/cycle8"/>
    <dgm:cxn modelId="{D1893851-D173-486B-823F-806F4FA05E33}" type="presOf" srcId="{C0E3C9CC-0970-4E34-B3B3-D6A646C64D5D}" destId="{EBD25611-06AE-471C-BC3A-7BD60DC1F88F}" srcOrd="1" destOrd="0" presId="urn:microsoft.com/office/officeart/2005/8/layout/cycle8"/>
    <dgm:cxn modelId="{FE9B1B9C-8ACD-439B-A4C5-80B1E8FD0065}" type="presOf" srcId="{C0E3C9CC-0970-4E34-B3B3-D6A646C64D5D}" destId="{E1F954F2-6233-4108-9E3D-794E3AA6B714}" srcOrd="0" destOrd="0" presId="urn:microsoft.com/office/officeart/2005/8/layout/cycle8"/>
    <dgm:cxn modelId="{9E466ED2-03C8-438B-8D09-B15730587760}" srcId="{49E11E33-7C8B-459A-A49B-A640677C1576}" destId="{BBDF7311-4028-47F0-A113-C477A2739541}" srcOrd="4" destOrd="0" parTransId="{4F23C80C-CAB8-445E-8B07-F46DA924B20D}" sibTransId="{0FD1B233-FE5C-4321-9824-BBF58D5FC71A}"/>
    <dgm:cxn modelId="{37585F67-5E8B-4352-847D-A7C572FA49D5}" type="presOf" srcId="{0FBBB9DF-1629-4C47-910D-4192A9619B50}" destId="{2CE10CDD-3A17-4EEA-AF86-3F5EF2D0C8BA}" srcOrd="1" destOrd="0" presId="urn:microsoft.com/office/officeart/2005/8/layout/cycle8"/>
    <dgm:cxn modelId="{4E8AD50B-180D-4718-A5BE-46B463224906}" type="presOf" srcId="{C30B0163-6DF0-4D91-A29C-AEE476E2FFEA}" destId="{A4FB6533-8E77-4D79-B1C9-C1681BA7D94C}" srcOrd="1" destOrd="0" presId="urn:microsoft.com/office/officeart/2005/8/layout/cycle8"/>
    <dgm:cxn modelId="{B5B85EE1-AF79-4776-964D-32E8B06A8303}" type="presOf" srcId="{0FBBB9DF-1629-4C47-910D-4192A9619B50}" destId="{51F9D466-B3A2-439F-9DD9-EC72387F6CDB}" srcOrd="0" destOrd="0" presId="urn:microsoft.com/office/officeart/2005/8/layout/cycle8"/>
    <dgm:cxn modelId="{8594614E-635F-4C07-83B8-BB402B444490}" srcId="{49E11E33-7C8B-459A-A49B-A640677C1576}" destId="{8C392421-360F-4F83-AD66-2C6795638C0E}" srcOrd="2" destOrd="0" parTransId="{927A2BB1-9F91-42E8-8C6F-B5AC96910CEC}" sibTransId="{58F2D11D-5799-48A0-A738-E35672D9CCDA}"/>
    <dgm:cxn modelId="{8E36D071-2964-4258-BD02-094D7B2808C9}" type="presOf" srcId="{8C392421-360F-4F83-AD66-2C6795638C0E}" destId="{C9D25D27-179A-495D-8E8F-F14DAED4B779}" srcOrd="1" destOrd="0" presId="urn:microsoft.com/office/officeart/2005/8/layout/cycle8"/>
    <dgm:cxn modelId="{EC1A7C3E-879C-4130-A6D4-75315E18ED20}" type="presOf" srcId="{B5144BB2-F1DC-4462-8423-1909CCD7DB57}" destId="{98666706-B94D-40B5-A34E-D9560BB110F2}" srcOrd="0" destOrd="0" presId="urn:microsoft.com/office/officeart/2005/8/layout/cycle8"/>
    <dgm:cxn modelId="{29C5F913-A02E-4DA0-BE6F-02056D172D70}" srcId="{49E11E33-7C8B-459A-A49B-A640677C1576}" destId="{C30B0163-6DF0-4D91-A29C-AEE476E2FFEA}" srcOrd="1" destOrd="0" parTransId="{608C0DAD-A2CB-453D-876F-73D8139AE654}" sibTransId="{8BA6F7E3-A38A-4545-9C7D-B73E2C036067}"/>
    <dgm:cxn modelId="{07C0C2BB-E419-402F-BDFE-C15CE02C8D4B}" type="presOf" srcId="{B5144BB2-F1DC-4462-8423-1909CCD7DB57}" destId="{B7192FFC-DA13-495E-9556-0962D5EE1D0F}" srcOrd="1" destOrd="0" presId="urn:microsoft.com/office/officeart/2005/8/layout/cycle8"/>
    <dgm:cxn modelId="{38C63AC1-76C5-4C6D-A1F2-299B38589CB4}" type="presOf" srcId="{C30B0163-6DF0-4D91-A29C-AEE476E2FFEA}" destId="{067F47C7-575D-48BD-921E-B12F34D78EAB}" srcOrd="0" destOrd="0" presId="urn:microsoft.com/office/officeart/2005/8/layout/cycle8"/>
    <dgm:cxn modelId="{CDE6E9BE-CFD9-4BC7-B2C3-AF2ACF7B787A}" srcId="{49E11E33-7C8B-459A-A49B-A640677C1576}" destId="{B5144BB2-F1DC-4462-8423-1909CCD7DB57}" srcOrd="0" destOrd="0" parTransId="{E2F9DB2F-F16F-48D3-A384-5BF3EB3609B2}" sibTransId="{63555F89-CDEC-4381-A85D-8B2F9223A2C1}"/>
    <dgm:cxn modelId="{56484308-9E84-4D01-9198-CA627DABA236}" srcId="{49E11E33-7C8B-459A-A49B-A640677C1576}" destId="{0FBBB9DF-1629-4C47-910D-4192A9619B50}" srcOrd="5" destOrd="0" parTransId="{A5243E5E-8B8A-4ABE-82FC-414FFA3D3E88}" sibTransId="{B989F2B5-DD6F-4BA6-A701-814E1BD1E074}"/>
    <dgm:cxn modelId="{0AB83E92-67BD-4F87-9B73-BF24E9EAF7CE}" type="presParOf" srcId="{75A9C624-CA37-4067-A2E1-1E449226F5B2}" destId="{98666706-B94D-40B5-A34E-D9560BB110F2}" srcOrd="0" destOrd="0" presId="urn:microsoft.com/office/officeart/2005/8/layout/cycle8"/>
    <dgm:cxn modelId="{9C0307D6-F2E1-4CB1-8C4D-BE082CFB106D}" type="presParOf" srcId="{75A9C624-CA37-4067-A2E1-1E449226F5B2}" destId="{8492588B-DE48-45D3-B2CA-AA0D3D0798A2}" srcOrd="1" destOrd="0" presId="urn:microsoft.com/office/officeart/2005/8/layout/cycle8"/>
    <dgm:cxn modelId="{E417CDCE-F7D1-4654-BE22-DF5F51023263}" type="presParOf" srcId="{75A9C624-CA37-4067-A2E1-1E449226F5B2}" destId="{DFEA0417-CC7A-485C-AE27-A91579B4A732}" srcOrd="2" destOrd="0" presId="urn:microsoft.com/office/officeart/2005/8/layout/cycle8"/>
    <dgm:cxn modelId="{CE142BD2-5644-4DAF-9FCB-DB8DCA229759}" type="presParOf" srcId="{75A9C624-CA37-4067-A2E1-1E449226F5B2}" destId="{B7192FFC-DA13-495E-9556-0962D5EE1D0F}" srcOrd="3" destOrd="0" presId="urn:microsoft.com/office/officeart/2005/8/layout/cycle8"/>
    <dgm:cxn modelId="{ED0C14FE-C501-400A-9615-D9AEF7FE0479}" type="presParOf" srcId="{75A9C624-CA37-4067-A2E1-1E449226F5B2}" destId="{067F47C7-575D-48BD-921E-B12F34D78EAB}" srcOrd="4" destOrd="0" presId="urn:microsoft.com/office/officeart/2005/8/layout/cycle8"/>
    <dgm:cxn modelId="{2DAFEF10-6CC3-4CE7-A437-D171A40D0040}" type="presParOf" srcId="{75A9C624-CA37-4067-A2E1-1E449226F5B2}" destId="{98BA62E9-4822-46B7-83FE-50212C60D694}" srcOrd="5" destOrd="0" presId="urn:microsoft.com/office/officeart/2005/8/layout/cycle8"/>
    <dgm:cxn modelId="{AC20680B-60BC-497A-B0ED-5FD576CFD619}" type="presParOf" srcId="{75A9C624-CA37-4067-A2E1-1E449226F5B2}" destId="{6FC965FA-440D-4A2E-A045-C001F5183A0E}" srcOrd="6" destOrd="0" presId="urn:microsoft.com/office/officeart/2005/8/layout/cycle8"/>
    <dgm:cxn modelId="{D0E8444C-B3B9-41EC-AC97-4145A56573C7}" type="presParOf" srcId="{75A9C624-CA37-4067-A2E1-1E449226F5B2}" destId="{A4FB6533-8E77-4D79-B1C9-C1681BA7D94C}" srcOrd="7" destOrd="0" presId="urn:microsoft.com/office/officeart/2005/8/layout/cycle8"/>
    <dgm:cxn modelId="{4C59C700-A944-4900-B478-482A22F04425}" type="presParOf" srcId="{75A9C624-CA37-4067-A2E1-1E449226F5B2}" destId="{FC64697B-92D0-4779-938E-E29C0AAF263B}" srcOrd="8" destOrd="0" presId="urn:microsoft.com/office/officeart/2005/8/layout/cycle8"/>
    <dgm:cxn modelId="{875B162F-FD61-407E-9BFC-EC8BE866A643}" type="presParOf" srcId="{75A9C624-CA37-4067-A2E1-1E449226F5B2}" destId="{A7ACBFC3-574B-4073-A91E-AFC99B50265F}" srcOrd="9" destOrd="0" presId="urn:microsoft.com/office/officeart/2005/8/layout/cycle8"/>
    <dgm:cxn modelId="{0CBCFBF3-9130-433B-B767-44F9C05E94FD}" type="presParOf" srcId="{75A9C624-CA37-4067-A2E1-1E449226F5B2}" destId="{4F623943-467A-448E-9B36-B07FC044DE8D}" srcOrd="10" destOrd="0" presId="urn:microsoft.com/office/officeart/2005/8/layout/cycle8"/>
    <dgm:cxn modelId="{7D198862-2D1D-469A-9F79-F46662ECC9AA}" type="presParOf" srcId="{75A9C624-CA37-4067-A2E1-1E449226F5B2}" destId="{C9D25D27-179A-495D-8E8F-F14DAED4B779}" srcOrd="11" destOrd="0" presId="urn:microsoft.com/office/officeart/2005/8/layout/cycle8"/>
    <dgm:cxn modelId="{B1289A96-C8D2-4E6A-AF5D-F67F1E034622}" type="presParOf" srcId="{75A9C624-CA37-4067-A2E1-1E449226F5B2}" destId="{E1F954F2-6233-4108-9E3D-794E3AA6B714}" srcOrd="12" destOrd="0" presId="urn:microsoft.com/office/officeart/2005/8/layout/cycle8"/>
    <dgm:cxn modelId="{D30843DC-D36E-4C9E-BF61-F43ACC681CC1}" type="presParOf" srcId="{75A9C624-CA37-4067-A2E1-1E449226F5B2}" destId="{98F4CAFB-FF28-4845-BDB3-5F86B7E5E0B2}" srcOrd="13" destOrd="0" presId="urn:microsoft.com/office/officeart/2005/8/layout/cycle8"/>
    <dgm:cxn modelId="{D56493D0-7AEC-4E0B-8EC8-442EAC88947F}" type="presParOf" srcId="{75A9C624-CA37-4067-A2E1-1E449226F5B2}" destId="{7B612634-FC6B-46A0-A344-CCB9924D85D6}" srcOrd="14" destOrd="0" presId="urn:microsoft.com/office/officeart/2005/8/layout/cycle8"/>
    <dgm:cxn modelId="{E89E8D20-22F2-4957-B571-96AD155E27F1}" type="presParOf" srcId="{75A9C624-CA37-4067-A2E1-1E449226F5B2}" destId="{EBD25611-06AE-471C-BC3A-7BD60DC1F88F}" srcOrd="15" destOrd="0" presId="urn:microsoft.com/office/officeart/2005/8/layout/cycle8"/>
    <dgm:cxn modelId="{71180DD9-8379-45AE-899D-E87304A18968}" type="presParOf" srcId="{75A9C624-CA37-4067-A2E1-1E449226F5B2}" destId="{A1B07892-8224-4743-973A-953AC11146A2}" srcOrd="16" destOrd="0" presId="urn:microsoft.com/office/officeart/2005/8/layout/cycle8"/>
    <dgm:cxn modelId="{3518442D-11E6-432F-8F78-22E5A71BB377}" type="presParOf" srcId="{75A9C624-CA37-4067-A2E1-1E449226F5B2}" destId="{057A1529-415A-4086-AC57-1A81B27EC2A9}" srcOrd="17" destOrd="0" presId="urn:microsoft.com/office/officeart/2005/8/layout/cycle8"/>
    <dgm:cxn modelId="{89D670E1-031B-40A6-A97D-E97779067B79}" type="presParOf" srcId="{75A9C624-CA37-4067-A2E1-1E449226F5B2}" destId="{DF4C57DD-D392-435D-95BC-F6E26C70C0AD}" srcOrd="18" destOrd="0" presId="urn:microsoft.com/office/officeart/2005/8/layout/cycle8"/>
    <dgm:cxn modelId="{83323984-03FB-43AC-8B52-F279499BCE44}" type="presParOf" srcId="{75A9C624-CA37-4067-A2E1-1E449226F5B2}" destId="{8CF2E610-B4A8-48F4-8BC5-41BBD0173097}" srcOrd="19" destOrd="0" presId="urn:microsoft.com/office/officeart/2005/8/layout/cycle8"/>
    <dgm:cxn modelId="{9F6F53DB-F389-4D04-B37C-9C73AE42DE9E}" type="presParOf" srcId="{75A9C624-CA37-4067-A2E1-1E449226F5B2}" destId="{51F9D466-B3A2-439F-9DD9-EC72387F6CDB}" srcOrd="20" destOrd="0" presId="urn:microsoft.com/office/officeart/2005/8/layout/cycle8"/>
    <dgm:cxn modelId="{18CC81FE-A6B1-4C88-A868-F11C60F676FD}" type="presParOf" srcId="{75A9C624-CA37-4067-A2E1-1E449226F5B2}" destId="{B18B3AE8-97A7-4987-949C-4EF9E352D364}" srcOrd="21" destOrd="0" presId="urn:microsoft.com/office/officeart/2005/8/layout/cycle8"/>
    <dgm:cxn modelId="{59005C05-E0A6-4A49-9624-157091BFCE55}" type="presParOf" srcId="{75A9C624-CA37-4067-A2E1-1E449226F5B2}" destId="{4C900F5E-ABF9-4DC9-A7CE-54B45654D3ED}" srcOrd="22" destOrd="0" presId="urn:microsoft.com/office/officeart/2005/8/layout/cycle8"/>
    <dgm:cxn modelId="{01FA0C8A-3F41-44BA-A251-B1D070ECA677}" type="presParOf" srcId="{75A9C624-CA37-4067-A2E1-1E449226F5B2}" destId="{2CE10CDD-3A17-4EEA-AF86-3F5EF2D0C8BA}" srcOrd="23" destOrd="0" presId="urn:microsoft.com/office/officeart/2005/8/layout/cycle8"/>
    <dgm:cxn modelId="{70CE3B79-05AE-46DF-9F86-DC8B5EE0470C}" type="presParOf" srcId="{75A9C624-CA37-4067-A2E1-1E449226F5B2}" destId="{9F800EE6-5162-4DED-9657-D0CD787EFF62}" srcOrd="24" destOrd="0" presId="urn:microsoft.com/office/officeart/2005/8/layout/cycle8"/>
    <dgm:cxn modelId="{45160A33-B8B8-4316-8D5B-AAD3D88F2400}" type="presParOf" srcId="{75A9C624-CA37-4067-A2E1-1E449226F5B2}" destId="{2EFC2303-CD4C-4C29-A818-440101702D9E}" srcOrd="25" destOrd="0" presId="urn:microsoft.com/office/officeart/2005/8/layout/cycle8"/>
    <dgm:cxn modelId="{B8BD191D-08B9-4E04-AD3C-C311A7A9CCAA}" type="presParOf" srcId="{75A9C624-CA37-4067-A2E1-1E449226F5B2}" destId="{917B2431-0C72-4CD6-ACAB-F5853616DDC9}" srcOrd="26" destOrd="0" presId="urn:microsoft.com/office/officeart/2005/8/layout/cycle8"/>
    <dgm:cxn modelId="{DAC4B7D5-DCBA-4362-A957-292CA43D7A46}" type="presParOf" srcId="{75A9C624-CA37-4067-A2E1-1E449226F5B2}" destId="{ECD9F0AD-9364-4645-AC7C-7AED7209E69F}" srcOrd="27" destOrd="0" presId="urn:microsoft.com/office/officeart/2005/8/layout/cycle8"/>
    <dgm:cxn modelId="{71EE6F66-9A9D-4300-9D97-01B281521280}" type="presParOf" srcId="{75A9C624-CA37-4067-A2E1-1E449226F5B2}" destId="{3FE4A095-B5BE-4FEE-ACE7-42306AA1D921}" srcOrd="28" destOrd="0" presId="urn:microsoft.com/office/officeart/2005/8/layout/cycle8"/>
    <dgm:cxn modelId="{22F57A0E-7CB1-481E-A282-0A95C16A54E3}" type="presParOf" srcId="{75A9C624-CA37-4067-A2E1-1E449226F5B2}" destId="{720FDDA0-7497-498D-8A2D-51ED617D6049}"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31660F-A193-4DCC-A63A-79F5ECB3D9E6}" type="doc">
      <dgm:prSet loTypeId="urn:microsoft.com/office/officeart/2005/8/layout/hProcess9" loCatId="process" qsTypeId="urn:microsoft.com/office/officeart/2005/8/quickstyle/simple1#1" qsCatId="simple" csTypeId="urn:microsoft.com/office/officeart/2005/8/colors/colorful5" csCatId="colorful" phldr="1"/>
      <dgm:spPr/>
    </dgm:pt>
    <dgm:pt modelId="{12A83FDB-1BAA-4024-983D-CA62CBB9EAB2}">
      <dgm:prSet phldrT="[文字]" custT="1"/>
      <dgm:spPr>
        <a:solidFill>
          <a:srgbClr val="00B0F0"/>
        </a:solidFill>
      </dgm:spPr>
      <dgm:t>
        <a:bodyPr/>
        <a:lstStyle/>
        <a:p>
          <a:pPr algn="ctr"/>
          <a:r>
            <a:rPr lang="zh-TW" altLang="en-US" sz="2400" dirty="0" smtClean="0"/>
            <a:t>依類別區分為影像、紀念品、檔案、器械等六大類</a:t>
          </a:r>
          <a:endParaRPr lang="zh-TW" altLang="en-US" sz="2400" dirty="0"/>
        </a:p>
      </dgm:t>
    </dgm:pt>
    <dgm:pt modelId="{229BB51A-8E39-4F88-9D2B-2CD30DEFE63B}" type="parTrans" cxnId="{45FD0BB6-233E-4CCE-B39B-7B8016D4B3C3}">
      <dgm:prSet/>
      <dgm:spPr/>
      <dgm:t>
        <a:bodyPr/>
        <a:lstStyle/>
        <a:p>
          <a:endParaRPr lang="zh-TW" altLang="en-US"/>
        </a:p>
      </dgm:t>
    </dgm:pt>
    <dgm:pt modelId="{5BDB220F-BFD2-439A-A677-195F5721C7F6}" type="sibTrans" cxnId="{45FD0BB6-233E-4CCE-B39B-7B8016D4B3C3}">
      <dgm:prSet/>
      <dgm:spPr/>
      <dgm:t>
        <a:bodyPr/>
        <a:lstStyle/>
        <a:p>
          <a:endParaRPr lang="zh-TW" altLang="en-US"/>
        </a:p>
      </dgm:t>
    </dgm:pt>
    <dgm:pt modelId="{5896EC43-6093-41CF-86B3-506678F9621B}">
      <dgm:prSet custT="1"/>
      <dgm:spPr/>
      <dgm:t>
        <a:bodyPr/>
        <a:lstStyle/>
        <a:p>
          <a:r>
            <a:rPr lang="zh-TW" altLang="en-US" sz="2800" dirty="0" smtClean="0"/>
            <a:t>共計</a:t>
          </a:r>
          <a:r>
            <a:rPr lang="en-US" altLang="zh-TW" sz="2800" dirty="0" smtClean="0"/>
            <a:t>1,158</a:t>
          </a:r>
          <a:r>
            <a:rPr lang="zh-TW" altLang="en-US" sz="2800" dirty="0" smtClean="0"/>
            <a:t>項文物</a:t>
          </a:r>
          <a:endParaRPr lang="zh-TW" altLang="en-US" sz="2800" dirty="0"/>
        </a:p>
      </dgm:t>
    </dgm:pt>
    <dgm:pt modelId="{9C1DF439-64E4-4D0D-86B9-FE368971284F}" type="parTrans" cxnId="{4A00104A-E91E-4280-AAB0-C89470222E6C}">
      <dgm:prSet/>
      <dgm:spPr/>
      <dgm:t>
        <a:bodyPr/>
        <a:lstStyle/>
        <a:p>
          <a:endParaRPr lang="zh-TW" altLang="en-US"/>
        </a:p>
      </dgm:t>
    </dgm:pt>
    <dgm:pt modelId="{34A8C881-118E-4C8F-BF8F-5D3CDF21B504}" type="sibTrans" cxnId="{4A00104A-E91E-4280-AAB0-C89470222E6C}">
      <dgm:prSet/>
      <dgm:spPr/>
      <dgm:t>
        <a:bodyPr/>
        <a:lstStyle/>
        <a:p>
          <a:endParaRPr lang="zh-TW" altLang="en-US"/>
        </a:p>
      </dgm:t>
    </dgm:pt>
    <dgm:pt modelId="{4E8DE2C0-7F43-4392-996B-E269221775C6}" type="pres">
      <dgm:prSet presAssocID="{8831660F-A193-4DCC-A63A-79F5ECB3D9E6}" presName="CompostProcess" presStyleCnt="0">
        <dgm:presLayoutVars>
          <dgm:dir/>
          <dgm:resizeHandles val="exact"/>
        </dgm:presLayoutVars>
      </dgm:prSet>
      <dgm:spPr/>
    </dgm:pt>
    <dgm:pt modelId="{10E53917-EF5E-460D-9673-C6D4C71DDADA}" type="pres">
      <dgm:prSet presAssocID="{8831660F-A193-4DCC-A63A-79F5ECB3D9E6}" presName="arrow" presStyleLbl="bgShp" presStyleIdx="0" presStyleCnt="1" custScaleX="117647" custLinFactNeighborX="-495" custLinFactNeighborY="-21442"/>
      <dgm:spPr>
        <a:solidFill>
          <a:schemeClr val="bg1">
            <a:lumMod val="85000"/>
          </a:schemeClr>
        </a:solidFill>
      </dgm:spPr>
    </dgm:pt>
    <dgm:pt modelId="{2196E3CC-830F-4EB1-9182-D3079E9395E3}" type="pres">
      <dgm:prSet presAssocID="{8831660F-A193-4DCC-A63A-79F5ECB3D9E6}" presName="linearProcess" presStyleCnt="0"/>
      <dgm:spPr/>
    </dgm:pt>
    <dgm:pt modelId="{14C48B23-3CE7-4494-891A-9D7F1B87D463}" type="pres">
      <dgm:prSet presAssocID="{12A83FDB-1BAA-4024-983D-CA62CBB9EAB2}" presName="textNode" presStyleLbl="node1" presStyleIdx="0" presStyleCnt="2" custScaleX="91251">
        <dgm:presLayoutVars>
          <dgm:bulletEnabled val="1"/>
        </dgm:presLayoutVars>
      </dgm:prSet>
      <dgm:spPr/>
      <dgm:t>
        <a:bodyPr/>
        <a:lstStyle/>
        <a:p>
          <a:endParaRPr lang="zh-TW" altLang="en-US"/>
        </a:p>
      </dgm:t>
    </dgm:pt>
    <dgm:pt modelId="{B3D5260B-2C42-49BB-B7CB-79C305F0EF54}" type="pres">
      <dgm:prSet presAssocID="{5BDB220F-BFD2-439A-A677-195F5721C7F6}" presName="sibTrans" presStyleCnt="0"/>
      <dgm:spPr/>
    </dgm:pt>
    <dgm:pt modelId="{DAA13224-8B30-4118-8673-67637F61FB89}" type="pres">
      <dgm:prSet presAssocID="{5896EC43-6093-41CF-86B3-506678F9621B}" presName="textNode" presStyleLbl="node1" presStyleIdx="1" presStyleCnt="2" custLinFactNeighborX="-99929" custLinFactNeighborY="-676">
        <dgm:presLayoutVars>
          <dgm:bulletEnabled val="1"/>
        </dgm:presLayoutVars>
      </dgm:prSet>
      <dgm:spPr/>
      <dgm:t>
        <a:bodyPr/>
        <a:lstStyle/>
        <a:p>
          <a:endParaRPr lang="zh-TW" altLang="en-US"/>
        </a:p>
      </dgm:t>
    </dgm:pt>
  </dgm:ptLst>
  <dgm:cxnLst>
    <dgm:cxn modelId="{925D0C76-6128-44F3-AA3B-314BA1E5D73A}" type="presOf" srcId="{5896EC43-6093-41CF-86B3-506678F9621B}" destId="{DAA13224-8B30-4118-8673-67637F61FB89}" srcOrd="0" destOrd="0" presId="urn:microsoft.com/office/officeart/2005/8/layout/hProcess9"/>
    <dgm:cxn modelId="{4A00104A-E91E-4280-AAB0-C89470222E6C}" srcId="{8831660F-A193-4DCC-A63A-79F5ECB3D9E6}" destId="{5896EC43-6093-41CF-86B3-506678F9621B}" srcOrd="1" destOrd="0" parTransId="{9C1DF439-64E4-4D0D-86B9-FE368971284F}" sibTransId="{34A8C881-118E-4C8F-BF8F-5D3CDF21B504}"/>
    <dgm:cxn modelId="{45FD0BB6-233E-4CCE-B39B-7B8016D4B3C3}" srcId="{8831660F-A193-4DCC-A63A-79F5ECB3D9E6}" destId="{12A83FDB-1BAA-4024-983D-CA62CBB9EAB2}" srcOrd="0" destOrd="0" parTransId="{229BB51A-8E39-4F88-9D2B-2CD30DEFE63B}" sibTransId="{5BDB220F-BFD2-439A-A677-195F5721C7F6}"/>
    <dgm:cxn modelId="{9B68380D-342E-4946-A000-A888AB200113}" type="presOf" srcId="{8831660F-A193-4DCC-A63A-79F5ECB3D9E6}" destId="{4E8DE2C0-7F43-4392-996B-E269221775C6}" srcOrd="0" destOrd="0" presId="urn:microsoft.com/office/officeart/2005/8/layout/hProcess9"/>
    <dgm:cxn modelId="{93B9813A-4D66-4E15-86A5-4F583CCE9FF9}" type="presOf" srcId="{12A83FDB-1BAA-4024-983D-CA62CBB9EAB2}" destId="{14C48B23-3CE7-4494-891A-9D7F1B87D463}" srcOrd="0" destOrd="0" presId="urn:microsoft.com/office/officeart/2005/8/layout/hProcess9"/>
    <dgm:cxn modelId="{4831AED3-4A70-4E6A-A401-FAC380B6CA0C}" type="presParOf" srcId="{4E8DE2C0-7F43-4392-996B-E269221775C6}" destId="{10E53917-EF5E-460D-9673-C6D4C71DDADA}" srcOrd="0" destOrd="0" presId="urn:microsoft.com/office/officeart/2005/8/layout/hProcess9"/>
    <dgm:cxn modelId="{877E8452-EEDE-4234-993F-0259C223DBB9}" type="presParOf" srcId="{4E8DE2C0-7F43-4392-996B-E269221775C6}" destId="{2196E3CC-830F-4EB1-9182-D3079E9395E3}" srcOrd="1" destOrd="0" presId="urn:microsoft.com/office/officeart/2005/8/layout/hProcess9"/>
    <dgm:cxn modelId="{4E7AEAA0-9603-4DBB-A352-235DA790D324}" type="presParOf" srcId="{2196E3CC-830F-4EB1-9182-D3079E9395E3}" destId="{14C48B23-3CE7-4494-891A-9D7F1B87D463}" srcOrd="0" destOrd="0" presId="urn:microsoft.com/office/officeart/2005/8/layout/hProcess9"/>
    <dgm:cxn modelId="{AD911EB5-0540-4DBE-8838-C76366CE4992}" type="presParOf" srcId="{2196E3CC-830F-4EB1-9182-D3079E9395E3}" destId="{B3D5260B-2C42-49BB-B7CB-79C305F0EF54}" srcOrd="1" destOrd="0" presId="urn:microsoft.com/office/officeart/2005/8/layout/hProcess9"/>
    <dgm:cxn modelId="{D9BC5E99-24B9-459A-ACB5-3336799BE9E2}" type="presParOf" srcId="{2196E3CC-830F-4EB1-9182-D3079E9395E3}" destId="{DAA13224-8B30-4118-8673-67637F61FB89}" srcOrd="2"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44E05-19D1-4722-B56A-CDDA62D55C70}">
      <dsp:nvSpPr>
        <dsp:cNvPr id="0" name=""/>
        <dsp:cNvSpPr/>
      </dsp:nvSpPr>
      <dsp:spPr>
        <a:xfrm>
          <a:off x="-453358" y="544105"/>
          <a:ext cx="4793448" cy="4793448"/>
        </a:xfrm>
        <a:prstGeom prst="pie">
          <a:avLst>
            <a:gd name="adj1" fmla="val 5400000"/>
            <a:gd name="adj2" fmla="val 16200000"/>
          </a:avLst>
        </a:prstGeom>
        <a:solidFill>
          <a:schemeClr val="bg2">
            <a:lumMod val="9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EDC57CB-F86B-4B51-B5C6-5BBDC85DFC86}">
      <dsp:nvSpPr>
        <dsp:cNvPr id="0" name=""/>
        <dsp:cNvSpPr/>
      </dsp:nvSpPr>
      <dsp:spPr>
        <a:xfrm>
          <a:off x="1943365" y="544105"/>
          <a:ext cx="5592355" cy="4793448"/>
        </a:xfrm>
        <a:prstGeom prst="rect">
          <a:avLst/>
        </a:prstGeom>
        <a:solidFill>
          <a:srgbClr val="FFFF00">
            <a:alpha val="90000"/>
          </a:srgb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0000FF"/>
              </a:solidFill>
            </a:rPr>
            <a:t>公共關係組</a:t>
          </a:r>
          <a:endParaRPr lang="zh-TW" altLang="en-US" sz="3200" b="1" kern="1200" dirty="0">
            <a:solidFill>
              <a:srgbClr val="0000FF"/>
            </a:solidFill>
          </a:endParaRPr>
        </a:p>
      </dsp:txBody>
      <dsp:txXfrm>
        <a:off x="1943365" y="544105"/>
        <a:ext cx="2796177" cy="1438037"/>
      </dsp:txXfrm>
    </dsp:sp>
    <dsp:sp modelId="{1A51A703-4D47-4378-B59C-53414321DB72}">
      <dsp:nvSpPr>
        <dsp:cNvPr id="0" name=""/>
        <dsp:cNvSpPr/>
      </dsp:nvSpPr>
      <dsp:spPr>
        <a:xfrm>
          <a:off x="385496" y="1982143"/>
          <a:ext cx="3115738" cy="3115738"/>
        </a:xfrm>
        <a:prstGeom prst="pie">
          <a:avLst>
            <a:gd name="adj1" fmla="val 5400000"/>
            <a:gd name="adj2" fmla="val 16200000"/>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38B1485-34EC-4BBD-B266-8C86911B2364}">
      <dsp:nvSpPr>
        <dsp:cNvPr id="0" name=""/>
        <dsp:cNvSpPr/>
      </dsp:nvSpPr>
      <dsp:spPr>
        <a:xfrm>
          <a:off x="1927203" y="1961766"/>
          <a:ext cx="5592355" cy="3115738"/>
        </a:xfrm>
        <a:prstGeom prst="rect">
          <a:avLst/>
        </a:prstGeom>
        <a:solidFill>
          <a:srgbClr val="FFCCFF">
            <a:alpha val="89804"/>
          </a:srgbClr>
        </a:solidFill>
        <a:ln w="6350" cap="flat" cmpd="sng" algn="ctr">
          <a:solidFill>
            <a:schemeClr val="accent5">
              <a:hueOff val="-6360023"/>
              <a:satOff val="40964"/>
              <a:lumOff val="-23726"/>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0000FF"/>
              </a:solidFill>
            </a:rPr>
            <a:t>秘書組</a:t>
          </a:r>
          <a:endParaRPr lang="zh-TW" altLang="en-US" sz="3200" b="1" kern="1200" dirty="0">
            <a:solidFill>
              <a:srgbClr val="0000FF"/>
            </a:solidFill>
          </a:endParaRPr>
        </a:p>
      </dsp:txBody>
      <dsp:txXfrm>
        <a:off x="1927203" y="1961766"/>
        <a:ext cx="2796177" cy="1438032"/>
      </dsp:txXfrm>
    </dsp:sp>
    <dsp:sp modelId="{436835A6-C0C6-4802-8CB9-33B4AADA46B4}">
      <dsp:nvSpPr>
        <dsp:cNvPr id="0" name=""/>
        <dsp:cNvSpPr/>
      </dsp:nvSpPr>
      <dsp:spPr>
        <a:xfrm>
          <a:off x="1224349" y="3420176"/>
          <a:ext cx="1438032" cy="1438032"/>
        </a:xfrm>
        <a:prstGeom prst="pie">
          <a:avLst>
            <a:gd name="adj1" fmla="val 5400000"/>
            <a:gd name="adj2" fmla="val 16200000"/>
          </a:avLst>
        </a:prstGeom>
        <a:solidFill>
          <a:srgbClr val="FF66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471DC01-1674-461A-84E3-687822F7C8EA}">
      <dsp:nvSpPr>
        <dsp:cNvPr id="0" name=""/>
        <dsp:cNvSpPr/>
      </dsp:nvSpPr>
      <dsp:spPr>
        <a:xfrm>
          <a:off x="1943365" y="3420176"/>
          <a:ext cx="5592355" cy="1438032"/>
        </a:xfrm>
        <a:prstGeom prst="rect">
          <a:avLst/>
        </a:prstGeom>
        <a:solidFill>
          <a:srgbClr val="92D050"/>
        </a:solidFill>
        <a:ln w="6350" cap="flat" cmpd="sng" algn="ctr">
          <a:solidFill>
            <a:schemeClr val="accent5">
              <a:hueOff val="-12720046"/>
              <a:satOff val="81927"/>
              <a:lumOff val="-4745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0000FF"/>
              </a:solidFill>
            </a:rPr>
            <a:t>國會聯絡組</a:t>
          </a:r>
          <a:endParaRPr lang="zh-TW" altLang="en-US" sz="3200" b="1" kern="1200" dirty="0">
            <a:solidFill>
              <a:srgbClr val="0000FF"/>
            </a:solidFill>
          </a:endParaRPr>
        </a:p>
      </dsp:txBody>
      <dsp:txXfrm>
        <a:off x="1943365" y="3420176"/>
        <a:ext cx="2796177" cy="1438032"/>
      </dsp:txXfrm>
    </dsp:sp>
    <dsp:sp modelId="{15DD7731-1F8E-4564-A822-242DA1C69EF0}">
      <dsp:nvSpPr>
        <dsp:cNvPr id="0" name=""/>
        <dsp:cNvSpPr/>
      </dsp:nvSpPr>
      <dsp:spPr>
        <a:xfrm>
          <a:off x="4068377" y="551943"/>
          <a:ext cx="3303404" cy="1438037"/>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zh-TW" altLang="en-US" sz="1600" b="1" kern="1200" dirty="0" smtClean="0">
              <a:solidFill>
                <a:srgbClr val="0000FF"/>
              </a:solidFill>
              <a:latin typeface="+mn-ea"/>
              <a:ea typeface="+mn-ea"/>
            </a:rPr>
            <a:t>新聞稿、採訪、記者會</a:t>
          </a:r>
          <a:endParaRPr lang="zh-TW" altLang="en-US" sz="1600" kern="1200" dirty="0">
            <a:solidFill>
              <a:srgbClr val="0000FF"/>
            </a:solidFill>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latin typeface="+mn-ea"/>
              <a:ea typeface="+mn-ea"/>
            </a:rPr>
            <a:t>參訪、輿情、狀況反映</a:t>
          </a:r>
          <a:endParaRPr lang="zh-TW" altLang="en-US" sz="1600" b="1" kern="1200" dirty="0">
            <a:solidFill>
              <a:srgbClr val="0000FF"/>
            </a:solidFill>
            <a:latin typeface="+mn-ea"/>
            <a:ea typeface="+mn-ea"/>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latin typeface="+mn-ea"/>
              <a:ea typeface="+mn-ea"/>
            </a:rPr>
            <a:t>榮總人月刊</a:t>
          </a:r>
          <a:endParaRPr lang="zh-TW" altLang="en-US" sz="1600" b="1" kern="1200" dirty="0">
            <a:solidFill>
              <a:srgbClr val="0000FF"/>
            </a:solidFill>
            <a:latin typeface="+mn-ea"/>
            <a:ea typeface="+mn-ea"/>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latin typeface="+mn-ea"/>
              <a:ea typeface="+mn-ea"/>
            </a:rPr>
            <a:t>醫院簡介、長青樹</a:t>
          </a:r>
          <a:endParaRPr lang="zh-TW" altLang="en-US" sz="1600" b="1" kern="1200" dirty="0">
            <a:solidFill>
              <a:srgbClr val="0000FF"/>
            </a:solidFill>
            <a:latin typeface="+mn-ea"/>
            <a:ea typeface="+mn-ea"/>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latin typeface="+mn-ea"/>
              <a:ea typeface="+mn-ea"/>
            </a:rPr>
            <a:t>機場公務通行證</a:t>
          </a:r>
          <a:endParaRPr lang="zh-TW" altLang="en-US" sz="1600" b="1" kern="1200" dirty="0">
            <a:solidFill>
              <a:srgbClr val="0000FF"/>
            </a:solidFill>
            <a:latin typeface="+mn-ea"/>
            <a:ea typeface="+mn-ea"/>
          </a:endParaRPr>
        </a:p>
      </dsp:txBody>
      <dsp:txXfrm>
        <a:off x="4068377" y="551943"/>
        <a:ext cx="3303404" cy="1438037"/>
      </dsp:txXfrm>
    </dsp:sp>
    <dsp:sp modelId="{9405508E-7AD5-4E91-95E1-64532341DDE1}">
      <dsp:nvSpPr>
        <dsp:cNvPr id="0" name=""/>
        <dsp:cNvSpPr/>
      </dsp:nvSpPr>
      <dsp:spPr>
        <a:xfrm>
          <a:off x="3698638" y="1987234"/>
          <a:ext cx="4609611" cy="1438032"/>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zh-TW" altLang="en-US" sz="1600" b="1" kern="1200" dirty="0" smtClean="0">
              <a:solidFill>
                <a:srgbClr val="0000FF"/>
              </a:solidFill>
            </a:rPr>
            <a:t>主秘室審稿</a:t>
          </a:r>
          <a:endParaRPr lang="zh-TW" altLang="en-US" sz="1600" b="1" kern="1200" dirty="0">
            <a:solidFill>
              <a:srgbClr val="0000FF"/>
            </a:solidFill>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rPr>
            <a:t>院史廳管理、陳展</a:t>
          </a:r>
          <a:r>
            <a:rPr lang="zh-TW" altLang="en-US" sz="1600" b="1" kern="1200" dirty="0" smtClean="0">
              <a:solidFill>
                <a:srgbClr val="0000FF"/>
              </a:solidFill>
              <a:latin typeface="新細明體" panose="02020500000000000000" pitchFamily="18" charset="-120"/>
              <a:ea typeface="新細明體" panose="02020500000000000000" pitchFamily="18" charset="-120"/>
            </a:rPr>
            <a:t>、</a:t>
          </a:r>
          <a:r>
            <a:rPr lang="zh-TW" altLang="en-US" sz="1600" b="1" kern="1200" dirty="0" smtClean="0">
              <a:solidFill>
                <a:srgbClr val="0000FF"/>
              </a:solidFill>
            </a:rPr>
            <a:t>規劃</a:t>
          </a:r>
          <a:r>
            <a:rPr lang="zh-TW" altLang="en-US" sz="1600" b="1" kern="1200" dirty="0" smtClean="0">
              <a:solidFill>
                <a:srgbClr val="0000FF"/>
              </a:solidFill>
              <a:latin typeface="新細明體" panose="02020500000000000000" pitchFamily="18" charset="-120"/>
              <a:ea typeface="新細明體" panose="02020500000000000000" pitchFamily="18" charset="-120"/>
            </a:rPr>
            <a:t>、</a:t>
          </a:r>
          <a:r>
            <a:rPr lang="zh-TW" altLang="en-US" sz="1600" b="1" kern="1200" dirty="0" smtClean="0">
              <a:solidFill>
                <a:srgbClr val="0000FF"/>
              </a:solidFill>
            </a:rPr>
            <a:t>導覽</a:t>
          </a:r>
          <a:r>
            <a:rPr lang="zh-TW" altLang="en-US" sz="1600" b="1" kern="1200" dirty="0" smtClean="0">
              <a:solidFill>
                <a:srgbClr val="0000FF"/>
              </a:solidFill>
              <a:latin typeface="新細明體" panose="02020500000000000000" pitchFamily="18" charset="-120"/>
              <a:ea typeface="新細明體" panose="02020500000000000000" pitchFamily="18" charset="-120"/>
            </a:rPr>
            <a:t>、</a:t>
          </a:r>
          <a:r>
            <a:rPr lang="zh-TW" altLang="en-US" sz="1600" b="1" kern="1200" dirty="0" smtClean="0">
              <a:solidFill>
                <a:srgbClr val="0000FF"/>
              </a:solidFill>
            </a:rPr>
            <a:t>數位化</a:t>
          </a:r>
          <a:endParaRPr lang="zh-TW" altLang="en-US" sz="1600" b="1" kern="1200" dirty="0">
            <a:solidFill>
              <a:srgbClr val="0000FF"/>
            </a:solidFill>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rPr>
            <a:t>出國報告學術研究代收專款</a:t>
          </a:r>
          <a:endParaRPr lang="zh-TW" altLang="en-US" sz="1600" b="1" kern="1200" dirty="0">
            <a:solidFill>
              <a:srgbClr val="0000FF"/>
            </a:solidFill>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rPr>
            <a:t>政府出版品、大事記、文化性資產</a:t>
          </a:r>
          <a:endParaRPr lang="zh-TW" altLang="en-US" sz="1600" b="1" kern="1200" dirty="0">
            <a:solidFill>
              <a:srgbClr val="0000FF"/>
            </a:solidFill>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rPr>
            <a:t>行政單位協調會管考</a:t>
          </a:r>
          <a:endParaRPr lang="zh-TW" altLang="en-US" sz="1600" b="1" kern="1200" dirty="0">
            <a:solidFill>
              <a:srgbClr val="0000FF"/>
            </a:solidFill>
          </a:endParaRPr>
        </a:p>
      </dsp:txBody>
      <dsp:txXfrm>
        <a:off x="3698638" y="1987234"/>
        <a:ext cx="4609611" cy="1438032"/>
      </dsp:txXfrm>
    </dsp:sp>
    <dsp:sp modelId="{2060C7DF-7CDA-48F0-B54C-D1988DE5E0DA}">
      <dsp:nvSpPr>
        <dsp:cNvPr id="0" name=""/>
        <dsp:cNvSpPr/>
      </dsp:nvSpPr>
      <dsp:spPr>
        <a:xfrm>
          <a:off x="4102895" y="3528258"/>
          <a:ext cx="4017296" cy="1438032"/>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zh-TW" altLang="en-US" sz="1600" b="1" kern="1200" dirty="0" smtClean="0">
              <a:solidFill>
                <a:srgbClr val="0000FF"/>
              </a:solidFill>
              <a:latin typeface="+mn-ea"/>
              <a:ea typeface="+mn-ea"/>
            </a:rPr>
            <a:t>各級民代考察、訪問、接待事宜</a:t>
          </a:r>
          <a:endParaRPr lang="zh-TW" altLang="en-US" sz="1600" b="1" kern="1200" dirty="0">
            <a:solidFill>
              <a:srgbClr val="0000FF"/>
            </a:solidFill>
            <a:latin typeface="+mn-ea"/>
            <a:ea typeface="+mn-ea"/>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latin typeface="+mn-ea"/>
              <a:ea typeface="+mn-ea"/>
            </a:rPr>
            <a:t>本院重要政策在國會之宣傳</a:t>
          </a:r>
          <a:endParaRPr lang="zh-TW" altLang="en-US" sz="1600" b="1" kern="1200" dirty="0">
            <a:solidFill>
              <a:srgbClr val="0000FF"/>
            </a:solidFill>
            <a:latin typeface="+mn-ea"/>
            <a:ea typeface="+mn-ea"/>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latin typeface="+mn-ea"/>
              <a:ea typeface="+mn-ea"/>
            </a:rPr>
            <a:t>委員質詢議題之聯繫辦理</a:t>
          </a:r>
          <a:endParaRPr lang="zh-TW" altLang="en-US" sz="1600" b="1" kern="1200" dirty="0">
            <a:solidFill>
              <a:srgbClr val="0000FF"/>
            </a:solidFill>
            <a:latin typeface="+mn-ea"/>
            <a:ea typeface="+mn-ea"/>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latin typeface="+mn-ea"/>
              <a:ea typeface="+mn-ea"/>
            </a:rPr>
            <a:t>聯繫出席各級民代約談及聽證事宜</a:t>
          </a:r>
          <a:endParaRPr lang="zh-TW" altLang="en-US" sz="1600" b="1" kern="1200" dirty="0">
            <a:solidFill>
              <a:srgbClr val="0000FF"/>
            </a:solidFill>
            <a:latin typeface="+mn-ea"/>
            <a:ea typeface="+mn-ea"/>
          </a:endParaRPr>
        </a:p>
        <a:p>
          <a:pPr marL="171450" lvl="1" indent="-171450" algn="l" defTabSz="711200">
            <a:lnSpc>
              <a:spcPct val="90000"/>
            </a:lnSpc>
            <a:spcBef>
              <a:spcPct val="0"/>
            </a:spcBef>
            <a:spcAft>
              <a:spcPct val="15000"/>
            </a:spcAft>
            <a:buChar char="••"/>
          </a:pPr>
          <a:r>
            <a:rPr lang="zh-TW" altLang="en-US" sz="1600" b="1" kern="1200" dirty="0" smtClean="0">
              <a:solidFill>
                <a:srgbClr val="0000FF"/>
              </a:solidFill>
              <a:latin typeface="+mn-ea"/>
              <a:ea typeface="+mn-ea"/>
            </a:rPr>
            <a:t>各級民代交辦就醫安排處理</a:t>
          </a:r>
          <a:endParaRPr lang="zh-TW" altLang="en-US" sz="1600" b="1" kern="1200" dirty="0">
            <a:solidFill>
              <a:srgbClr val="0000FF"/>
            </a:solidFill>
            <a:latin typeface="+mn-ea"/>
            <a:ea typeface="+mn-ea"/>
          </a:endParaRPr>
        </a:p>
        <a:p>
          <a:pPr marL="114300" lvl="1" indent="-114300" algn="l" defTabSz="622300">
            <a:lnSpc>
              <a:spcPct val="90000"/>
            </a:lnSpc>
            <a:spcBef>
              <a:spcPct val="0"/>
            </a:spcBef>
            <a:spcAft>
              <a:spcPct val="15000"/>
            </a:spcAft>
            <a:buChar char="••"/>
          </a:pPr>
          <a:endParaRPr lang="zh-TW" altLang="en-US" sz="1400" kern="1200" dirty="0"/>
        </a:p>
      </dsp:txBody>
      <dsp:txXfrm>
        <a:off x="4102895" y="3528258"/>
        <a:ext cx="4017296" cy="1438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66706-B94D-40B5-A34E-D9560BB110F2}">
      <dsp:nvSpPr>
        <dsp:cNvPr id="0" name=""/>
        <dsp:cNvSpPr/>
      </dsp:nvSpPr>
      <dsp:spPr>
        <a:xfrm>
          <a:off x="1406150" y="284506"/>
          <a:ext cx="4052722" cy="4052722"/>
        </a:xfrm>
        <a:prstGeom prst="pie">
          <a:avLst>
            <a:gd name="adj1" fmla="val 16200000"/>
            <a:gd name="adj2" fmla="val 19800000"/>
          </a:avLst>
        </a:prstGeom>
        <a:solidFill>
          <a:srgbClr val="FF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accent2"/>
              </a:solidFill>
              <a:latin typeface="+mn-ea"/>
              <a:ea typeface="+mn-ea"/>
            </a:rPr>
            <a:t>發佈新聞稿</a:t>
          </a:r>
          <a:r>
            <a:rPr lang="en-US" altLang="en-US" sz="1600" b="1" kern="1200" dirty="0" smtClean="0">
              <a:solidFill>
                <a:schemeClr val="accent2"/>
              </a:solidFill>
              <a:latin typeface="+mn-ea"/>
              <a:ea typeface="+mn-ea"/>
            </a:rPr>
            <a:t>25</a:t>
          </a:r>
          <a:r>
            <a:rPr lang="zh-TW" altLang="en-US" sz="1600" b="1" kern="1200" dirty="0" smtClean="0">
              <a:solidFill>
                <a:schemeClr val="accent2"/>
              </a:solidFill>
              <a:latin typeface="+mn-ea"/>
              <a:ea typeface="+mn-ea"/>
            </a:rPr>
            <a:t>篇</a:t>
          </a:r>
          <a:endParaRPr lang="zh-TW" altLang="en-US" sz="1600" b="1" kern="1200" dirty="0">
            <a:solidFill>
              <a:schemeClr val="accent2"/>
            </a:solidFill>
            <a:latin typeface="+mn-ea"/>
            <a:ea typeface="+mn-ea"/>
          </a:endParaRPr>
        </a:p>
      </dsp:txBody>
      <dsp:txXfrm>
        <a:off x="3529005" y="802193"/>
        <a:ext cx="1061427" cy="820193"/>
      </dsp:txXfrm>
    </dsp:sp>
    <dsp:sp modelId="{067F47C7-575D-48BD-921E-B12F34D78EAB}">
      <dsp:nvSpPr>
        <dsp:cNvPr id="0" name=""/>
        <dsp:cNvSpPr/>
      </dsp:nvSpPr>
      <dsp:spPr>
        <a:xfrm>
          <a:off x="1454397" y="367973"/>
          <a:ext cx="4052722" cy="4052722"/>
        </a:xfrm>
        <a:prstGeom prst="pie">
          <a:avLst>
            <a:gd name="adj1" fmla="val 19800000"/>
            <a:gd name="adj2" fmla="val 18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rgbClr val="FF0000"/>
              </a:solidFill>
              <a:latin typeface="+mn-ea"/>
              <a:ea typeface="+mn-ea"/>
            </a:rPr>
            <a:t>安排採訪  </a:t>
          </a:r>
          <a:r>
            <a:rPr lang="en-US" altLang="en-US" sz="1600" b="1" kern="1200" dirty="0" smtClean="0">
              <a:solidFill>
                <a:srgbClr val="FF0000"/>
              </a:solidFill>
              <a:latin typeface="+mn-ea"/>
              <a:ea typeface="+mn-ea"/>
            </a:rPr>
            <a:t>95</a:t>
          </a:r>
          <a:r>
            <a:rPr lang="zh-TW" altLang="en-US" sz="1600" b="1" kern="1200" dirty="0" smtClean="0">
              <a:solidFill>
                <a:srgbClr val="FF0000"/>
              </a:solidFill>
              <a:latin typeface="+mn-ea"/>
              <a:ea typeface="+mn-ea"/>
            </a:rPr>
            <a:t>次</a:t>
          </a:r>
          <a:endParaRPr lang="zh-TW" altLang="en-US" sz="1600" b="1" kern="1200" dirty="0">
            <a:solidFill>
              <a:srgbClr val="FF0000"/>
            </a:solidFill>
            <a:latin typeface="+mn-ea"/>
            <a:ea typeface="+mn-ea"/>
          </a:endParaRPr>
        </a:p>
      </dsp:txBody>
      <dsp:txXfrm>
        <a:off x="4204459" y="2008361"/>
        <a:ext cx="1109674" cy="796070"/>
      </dsp:txXfrm>
    </dsp:sp>
    <dsp:sp modelId="{FC64697B-92D0-4779-938E-E29C0AAF263B}">
      <dsp:nvSpPr>
        <dsp:cNvPr id="0" name=""/>
        <dsp:cNvSpPr/>
      </dsp:nvSpPr>
      <dsp:spPr>
        <a:xfrm>
          <a:off x="1254234" y="534967"/>
          <a:ext cx="4356555" cy="3885669"/>
        </a:xfrm>
        <a:prstGeom prst="pie">
          <a:avLst>
            <a:gd name="adj1" fmla="val 1800000"/>
            <a:gd name="adj2" fmla="val 5400000"/>
          </a:avLst>
        </a:prstGeom>
        <a:solidFill>
          <a:srgbClr val="FF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rgbClr val="FF0000"/>
              </a:solidFill>
            </a:rPr>
            <a:t>輿情處理 </a:t>
          </a:r>
          <a:r>
            <a:rPr lang="en-US" altLang="zh-TW" sz="2400" b="1" kern="1200" dirty="0" smtClean="0">
              <a:solidFill>
                <a:srgbClr val="FF0000"/>
              </a:solidFill>
            </a:rPr>
            <a:t>13</a:t>
          </a:r>
          <a:r>
            <a:rPr lang="en-US" altLang="en-US" sz="2400" b="1" kern="1200" dirty="0" smtClean="0">
              <a:solidFill>
                <a:srgbClr val="FF0000"/>
              </a:solidFill>
            </a:rPr>
            <a:t> </a:t>
          </a:r>
          <a:r>
            <a:rPr lang="zh-TW" altLang="en-US" sz="2400" b="1" kern="1200" dirty="0" smtClean="0">
              <a:solidFill>
                <a:srgbClr val="FF0000"/>
              </a:solidFill>
            </a:rPr>
            <a:t>件</a:t>
          </a:r>
          <a:endParaRPr lang="zh-TW" altLang="en-US" sz="2400" b="1" kern="1200" dirty="0">
            <a:solidFill>
              <a:srgbClr val="FF0000"/>
            </a:solidFill>
          </a:endParaRPr>
        </a:p>
      </dsp:txBody>
      <dsp:txXfrm>
        <a:off x="3536239" y="3161032"/>
        <a:ext cx="1141002" cy="786385"/>
      </dsp:txXfrm>
    </dsp:sp>
    <dsp:sp modelId="{E1F954F2-6233-4108-9E3D-794E3AA6B714}">
      <dsp:nvSpPr>
        <dsp:cNvPr id="0" name=""/>
        <dsp:cNvSpPr/>
      </dsp:nvSpPr>
      <dsp:spPr>
        <a:xfrm>
          <a:off x="1309657" y="451440"/>
          <a:ext cx="4052722" cy="4052722"/>
        </a:xfrm>
        <a:prstGeom prst="pie">
          <a:avLst>
            <a:gd name="adj1" fmla="val 5400000"/>
            <a:gd name="adj2" fmla="val 90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rgbClr val="FF0000"/>
              </a:solidFill>
              <a:latin typeface="+mn-ea"/>
              <a:ea typeface="+mn-ea"/>
            </a:rPr>
            <a:t>支援漢聲電台「長青樹」</a:t>
          </a:r>
          <a:r>
            <a:rPr lang="en-US" altLang="en-US" sz="1600" b="1" kern="1200" dirty="0" smtClean="0">
              <a:solidFill>
                <a:srgbClr val="FF0000"/>
              </a:solidFill>
              <a:latin typeface="+mn-ea"/>
              <a:ea typeface="+mn-ea"/>
            </a:rPr>
            <a:t>35 </a:t>
          </a:r>
          <a:r>
            <a:rPr lang="zh-TW" altLang="en-US" sz="1600" b="1" kern="1200" dirty="0" smtClean="0">
              <a:solidFill>
                <a:srgbClr val="FF0000"/>
              </a:solidFill>
              <a:latin typeface="+mn-ea"/>
              <a:ea typeface="+mn-ea"/>
            </a:rPr>
            <a:t>場次 </a:t>
          </a:r>
          <a:endParaRPr lang="zh-TW" altLang="en-US" sz="1600" b="1" kern="1200" dirty="0">
            <a:solidFill>
              <a:srgbClr val="FF0000"/>
            </a:solidFill>
            <a:latin typeface="+mn-ea"/>
            <a:ea typeface="+mn-ea"/>
          </a:endParaRPr>
        </a:p>
      </dsp:txBody>
      <dsp:txXfrm>
        <a:off x="2178097" y="3190405"/>
        <a:ext cx="1061427" cy="820193"/>
      </dsp:txXfrm>
    </dsp:sp>
    <dsp:sp modelId="{A1B07892-8224-4743-973A-953AC11146A2}">
      <dsp:nvSpPr>
        <dsp:cNvPr id="0" name=""/>
        <dsp:cNvSpPr/>
      </dsp:nvSpPr>
      <dsp:spPr>
        <a:xfrm>
          <a:off x="1261410" y="367973"/>
          <a:ext cx="4052722" cy="4052722"/>
        </a:xfrm>
        <a:prstGeom prst="pie">
          <a:avLst>
            <a:gd name="adj1" fmla="val 9000000"/>
            <a:gd name="adj2" fmla="val 12600000"/>
          </a:avLst>
        </a:prstGeom>
        <a:solidFill>
          <a:srgbClr val="FF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rgbClr val="FF0000"/>
              </a:solidFill>
              <a:latin typeface="+mn-ea"/>
              <a:ea typeface="+mn-ea"/>
            </a:rPr>
            <a:t>報章雜誌醫療保健文稿 </a:t>
          </a:r>
          <a:r>
            <a:rPr lang="en-US" altLang="en-US" sz="1600" b="1" kern="1200" dirty="0" smtClean="0">
              <a:solidFill>
                <a:srgbClr val="FF0000"/>
              </a:solidFill>
              <a:latin typeface="+mn-ea"/>
              <a:ea typeface="+mn-ea"/>
            </a:rPr>
            <a:t>24</a:t>
          </a:r>
          <a:r>
            <a:rPr lang="zh-TW" altLang="en-US" sz="1600" b="1" kern="1200" dirty="0" smtClean="0">
              <a:solidFill>
                <a:srgbClr val="FF0000"/>
              </a:solidFill>
              <a:latin typeface="+mn-ea"/>
              <a:ea typeface="+mn-ea"/>
            </a:rPr>
            <a:t>篇</a:t>
          </a:r>
          <a:endParaRPr lang="zh-TW" altLang="en-US" sz="1600" b="1" kern="1200" dirty="0">
            <a:solidFill>
              <a:srgbClr val="FF0000"/>
            </a:solidFill>
            <a:latin typeface="+mn-ea"/>
            <a:ea typeface="+mn-ea"/>
          </a:endParaRPr>
        </a:p>
      </dsp:txBody>
      <dsp:txXfrm>
        <a:off x="1454397" y="2008361"/>
        <a:ext cx="1109674" cy="796070"/>
      </dsp:txXfrm>
    </dsp:sp>
    <dsp:sp modelId="{51F9D466-B3A2-439F-9DD9-EC72387F6CDB}">
      <dsp:nvSpPr>
        <dsp:cNvPr id="0" name=""/>
        <dsp:cNvSpPr/>
      </dsp:nvSpPr>
      <dsp:spPr>
        <a:xfrm>
          <a:off x="1309657" y="284506"/>
          <a:ext cx="4052722" cy="4052722"/>
        </a:xfrm>
        <a:prstGeom prst="pie">
          <a:avLst>
            <a:gd name="adj1" fmla="val 12600000"/>
            <a:gd name="adj2" fmla="val 162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rgbClr val="FF0000"/>
              </a:solidFill>
              <a:latin typeface="+mn-ea"/>
              <a:ea typeface="+mn-ea"/>
            </a:rPr>
            <a:t>院聞剪輯  </a:t>
          </a:r>
          <a:r>
            <a:rPr lang="en-US" altLang="en-US" sz="1600" b="1" kern="1200" dirty="0" smtClean="0">
              <a:solidFill>
                <a:srgbClr val="FF0000"/>
              </a:solidFill>
              <a:latin typeface="+mn-ea"/>
              <a:ea typeface="+mn-ea"/>
            </a:rPr>
            <a:t>423</a:t>
          </a:r>
          <a:r>
            <a:rPr lang="zh-TW" altLang="en-US" sz="1600" b="1" kern="1200" dirty="0" smtClean="0">
              <a:solidFill>
                <a:srgbClr val="FF0000"/>
              </a:solidFill>
              <a:latin typeface="+mn-ea"/>
              <a:ea typeface="+mn-ea"/>
            </a:rPr>
            <a:t>件</a:t>
          </a:r>
          <a:endParaRPr lang="zh-TW" altLang="en-US" sz="1600" b="1" kern="1200" dirty="0">
            <a:solidFill>
              <a:srgbClr val="FF0000"/>
            </a:solidFill>
            <a:latin typeface="+mn-ea"/>
            <a:ea typeface="+mn-ea"/>
          </a:endParaRPr>
        </a:p>
      </dsp:txBody>
      <dsp:txXfrm>
        <a:off x="2178097" y="802193"/>
        <a:ext cx="1061427" cy="820193"/>
      </dsp:txXfrm>
    </dsp:sp>
    <dsp:sp modelId="{9F800EE6-5162-4DED-9657-D0CD787EFF62}">
      <dsp:nvSpPr>
        <dsp:cNvPr id="0" name=""/>
        <dsp:cNvSpPr/>
      </dsp:nvSpPr>
      <dsp:spPr>
        <a:xfrm>
          <a:off x="1155119" y="33623"/>
          <a:ext cx="4554488" cy="4554488"/>
        </a:xfrm>
        <a:prstGeom prst="circularArrow">
          <a:avLst>
            <a:gd name="adj1" fmla="val 5085"/>
            <a:gd name="adj2" fmla="val 327528"/>
            <a:gd name="adj3" fmla="val 19472472"/>
            <a:gd name="adj4" fmla="val 16200251"/>
            <a:gd name="adj5" fmla="val 5932"/>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2EFC2303-CD4C-4C29-A818-440101702D9E}">
      <dsp:nvSpPr>
        <dsp:cNvPr id="0" name=""/>
        <dsp:cNvSpPr/>
      </dsp:nvSpPr>
      <dsp:spPr>
        <a:xfrm>
          <a:off x="1203366" y="117090"/>
          <a:ext cx="4554488" cy="4554488"/>
        </a:xfrm>
        <a:prstGeom prst="circularArrow">
          <a:avLst>
            <a:gd name="adj1" fmla="val 5085"/>
            <a:gd name="adj2" fmla="val 327528"/>
            <a:gd name="adj3" fmla="val 1472472"/>
            <a:gd name="adj4" fmla="val 19800000"/>
            <a:gd name="adj5" fmla="val 5932"/>
          </a:avLst>
        </a:prstGeom>
        <a:solidFill>
          <a:srgbClr val="B8F828"/>
        </a:solidFill>
        <a:ln>
          <a:noFill/>
        </a:ln>
        <a:effectLst/>
      </dsp:spPr>
      <dsp:style>
        <a:lnRef idx="0">
          <a:scrgbClr r="0" g="0" b="0"/>
        </a:lnRef>
        <a:fillRef idx="1">
          <a:scrgbClr r="0" g="0" b="0"/>
        </a:fillRef>
        <a:effectRef idx="0">
          <a:scrgbClr r="0" g="0" b="0"/>
        </a:effectRef>
        <a:fontRef idx="minor">
          <a:schemeClr val="lt1"/>
        </a:fontRef>
      </dsp:style>
    </dsp:sp>
    <dsp:sp modelId="{917B2431-0C72-4CD6-ACAB-F5853616DDC9}">
      <dsp:nvSpPr>
        <dsp:cNvPr id="0" name=""/>
        <dsp:cNvSpPr/>
      </dsp:nvSpPr>
      <dsp:spPr>
        <a:xfrm>
          <a:off x="1153770" y="201299"/>
          <a:ext cx="4554488" cy="4554488"/>
        </a:xfrm>
        <a:prstGeom prst="circularArrow">
          <a:avLst>
            <a:gd name="adj1" fmla="val 5085"/>
            <a:gd name="adj2" fmla="val 327528"/>
            <a:gd name="adj3" fmla="val 5072221"/>
            <a:gd name="adj4" fmla="val 1800000"/>
            <a:gd name="adj5" fmla="val 5932"/>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ECD9F0AD-9364-4645-AC7C-7AED7209E69F}">
      <dsp:nvSpPr>
        <dsp:cNvPr id="0" name=""/>
        <dsp:cNvSpPr/>
      </dsp:nvSpPr>
      <dsp:spPr>
        <a:xfrm>
          <a:off x="1058922" y="200557"/>
          <a:ext cx="4554488" cy="4554488"/>
        </a:xfrm>
        <a:prstGeom prst="circularArrow">
          <a:avLst>
            <a:gd name="adj1" fmla="val 5085"/>
            <a:gd name="adj2" fmla="val 327528"/>
            <a:gd name="adj3" fmla="val 8672472"/>
            <a:gd name="adj4" fmla="val 5400251"/>
            <a:gd name="adj5" fmla="val 5932"/>
          </a:avLst>
        </a:prstGeom>
        <a:solidFill>
          <a:srgbClr val="008A3E"/>
        </a:solidFill>
        <a:ln>
          <a:noFill/>
        </a:ln>
        <a:effectLst/>
      </dsp:spPr>
      <dsp:style>
        <a:lnRef idx="0">
          <a:scrgbClr r="0" g="0" b="0"/>
        </a:lnRef>
        <a:fillRef idx="1">
          <a:scrgbClr r="0" g="0" b="0"/>
        </a:fillRef>
        <a:effectRef idx="0">
          <a:scrgbClr r="0" g="0" b="0"/>
        </a:effectRef>
        <a:fontRef idx="minor">
          <a:schemeClr val="lt1"/>
        </a:fontRef>
      </dsp:style>
    </dsp:sp>
    <dsp:sp modelId="{3FE4A095-B5BE-4FEE-ACE7-42306AA1D921}">
      <dsp:nvSpPr>
        <dsp:cNvPr id="0" name=""/>
        <dsp:cNvSpPr/>
      </dsp:nvSpPr>
      <dsp:spPr>
        <a:xfrm>
          <a:off x="1010675" y="117090"/>
          <a:ext cx="4554488" cy="4554488"/>
        </a:xfrm>
        <a:prstGeom prst="circularArrow">
          <a:avLst>
            <a:gd name="adj1" fmla="val 5085"/>
            <a:gd name="adj2" fmla="val 327528"/>
            <a:gd name="adj3" fmla="val 12272472"/>
            <a:gd name="adj4" fmla="val 9000000"/>
            <a:gd name="adj5" fmla="val 5932"/>
          </a:avLst>
        </a:prstGeom>
        <a:solidFill>
          <a:srgbClr val="0000FF"/>
        </a:solidFill>
        <a:ln>
          <a:noFill/>
        </a:ln>
        <a:effectLst/>
      </dsp:spPr>
      <dsp:style>
        <a:lnRef idx="0">
          <a:scrgbClr r="0" g="0" b="0"/>
        </a:lnRef>
        <a:fillRef idx="1">
          <a:scrgbClr r="0" g="0" b="0"/>
        </a:fillRef>
        <a:effectRef idx="0">
          <a:scrgbClr r="0" g="0" b="0"/>
        </a:effectRef>
        <a:fontRef idx="minor">
          <a:schemeClr val="lt1"/>
        </a:fontRef>
      </dsp:style>
    </dsp:sp>
    <dsp:sp modelId="{720FDDA0-7497-498D-8A2D-51ED617D6049}">
      <dsp:nvSpPr>
        <dsp:cNvPr id="0" name=""/>
        <dsp:cNvSpPr/>
      </dsp:nvSpPr>
      <dsp:spPr>
        <a:xfrm>
          <a:off x="1058922" y="33623"/>
          <a:ext cx="4554488" cy="4554488"/>
        </a:xfrm>
        <a:prstGeom prst="circularArrow">
          <a:avLst>
            <a:gd name="adj1" fmla="val 5085"/>
            <a:gd name="adj2" fmla="val 327528"/>
            <a:gd name="adj3" fmla="val 15872221"/>
            <a:gd name="adj4" fmla="val 12600000"/>
            <a:gd name="adj5" fmla="val 5932"/>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53917-EF5E-460D-9673-C6D4C71DDADA}">
      <dsp:nvSpPr>
        <dsp:cNvPr id="0" name=""/>
        <dsp:cNvSpPr/>
      </dsp:nvSpPr>
      <dsp:spPr>
        <a:xfrm>
          <a:off x="0" y="0"/>
          <a:ext cx="8000995" cy="2664370"/>
        </a:xfrm>
        <a:prstGeom prst="rightArrow">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14C48B23-3CE7-4494-891A-9D7F1B87D463}">
      <dsp:nvSpPr>
        <dsp:cNvPr id="0" name=""/>
        <dsp:cNvSpPr/>
      </dsp:nvSpPr>
      <dsp:spPr>
        <a:xfrm>
          <a:off x="40727" y="799310"/>
          <a:ext cx="3587753" cy="1065748"/>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smtClean="0"/>
            <a:t>依類別區分為影像、紀念品、檔案、器械等六大類</a:t>
          </a:r>
          <a:endParaRPr lang="zh-TW" altLang="en-US" sz="2400" kern="1200" dirty="0"/>
        </a:p>
      </dsp:txBody>
      <dsp:txXfrm>
        <a:off x="92753" y="851336"/>
        <a:ext cx="3483701" cy="961696"/>
      </dsp:txXfrm>
    </dsp:sp>
    <dsp:sp modelId="{DAA13224-8B30-4118-8673-67637F61FB89}">
      <dsp:nvSpPr>
        <dsp:cNvPr id="0" name=""/>
        <dsp:cNvSpPr/>
      </dsp:nvSpPr>
      <dsp:spPr>
        <a:xfrm>
          <a:off x="3628765" y="792106"/>
          <a:ext cx="3931741" cy="1065748"/>
        </a:xfrm>
        <a:prstGeom prst="roundRect">
          <a:avLst/>
        </a:prstGeom>
        <a:solidFill>
          <a:schemeClr val="accent5">
            <a:hueOff val="-12720046"/>
            <a:satOff val="81927"/>
            <a:lumOff val="-4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共計</a:t>
          </a:r>
          <a:r>
            <a:rPr lang="en-US" altLang="zh-TW" sz="2800" kern="1200" dirty="0" smtClean="0"/>
            <a:t>1,158</a:t>
          </a:r>
          <a:r>
            <a:rPr lang="zh-TW" altLang="en-US" sz="2800" kern="1200" dirty="0" smtClean="0"/>
            <a:t>項文物</a:t>
          </a:r>
          <a:endParaRPr lang="zh-TW" altLang="en-US" sz="2800" kern="1200" dirty="0"/>
        </a:p>
      </dsp:txBody>
      <dsp:txXfrm>
        <a:off x="3680791" y="844132"/>
        <a:ext cx="3827689" cy="96169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1" y="1"/>
            <a:ext cx="2950529" cy="495854"/>
          </a:xfrm>
          <a:prstGeom prst="rect">
            <a:avLst/>
          </a:prstGeom>
          <a:noFill/>
          <a:ln>
            <a:noFill/>
          </a:ln>
          <a:effectLst/>
          <a:extLst/>
        </p:spPr>
        <p:txBody>
          <a:bodyPr vert="horz" wrap="square" lIns="92896" tIns="46448" rIns="92896" bIns="46448" numCol="1" anchor="t" anchorCtr="0" compatLnSpc="1">
            <a:prstTxWarp prst="textNoShape">
              <a:avLst/>
            </a:prstTxWarp>
          </a:bodyPr>
          <a:lstStyle>
            <a:lvl1pPr algn="l" defTabSz="92911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56671" y="1"/>
            <a:ext cx="2950529" cy="495854"/>
          </a:xfrm>
          <a:prstGeom prst="rect">
            <a:avLst/>
          </a:prstGeom>
          <a:noFill/>
          <a:ln>
            <a:noFill/>
          </a:ln>
          <a:effectLst/>
          <a:extLst/>
        </p:spPr>
        <p:txBody>
          <a:bodyPr vert="horz" wrap="square" lIns="92896" tIns="46448" rIns="92896" bIns="46448" numCol="1" anchor="t" anchorCtr="0" compatLnSpc="1">
            <a:prstTxWarp prst="textNoShape">
              <a:avLst/>
            </a:prstTxWarp>
          </a:bodyPr>
          <a:lstStyle>
            <a:lvl1pPr algn="r" defTabSz="92911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1" y="9441897"/>
            <a:ext cx="2950529" cy="497443"/>
          </a:xfrm>
          <a:prstGeom prst="rect">
            <a:avLst/>
          </a:prstGeom>
          <a:noFill/>
          <a:ln>
            <a:noFill/>
          </a:ln>
          <a:effectLst/>
          <a:extLst/>
        </p:spPr>
        <p:txBody>
          <a:bodyPr vert="horz" wrap="square" lIns="92896" tIns="46448" rIns="92896" bIns="46448" numCol="1" anchor="b" anchorCtr="0" compatLnSpc="1">
            <a:prstTxWarp prst="textNoShape">
              <a:avLst/>
            </a:prstTxWarp>
          </a:bodyPr>
          <a:lstStyle>
            <a:lvl1pPr algn="l" defTabSz="92911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56671" y="9441897"/>
            <a:ext cx="2950529" cy="497443"/>
          </a:xfrm>
          <a:prstGeom prst="rect">
            <a:avLst/>
          </a:prstGeom>
          <a:noFill/>
          <a:ln>
            <a:noFill/>
          </a:ln>
          <a:effectLst/>
          <a:extLst/>
        </p:spPr>
        <p:txBody>
          <a:bodyPr vert="horz" wrap="square" lIns="92896" tIns="46448" rIns="92896" bIns="46448" numCol="1" anchor="b" anchorCtr="0" compatLnSpc="1">
            <a:prstTxWarp prst="textNoShape">
              <a:avLst/>
            </a:prstTxWarp>
          </a:bodyPr>
          <a:lstStyle>
            <a:lvl1pPr algn="r" defTabSz="92911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7D415214-C5CD-46A8-BFB1-6234EF9CD2C9}" type="slidenum">
              <a:rPr lang="en-US" altLang="zh-TW"/>
              <a:pPr>
                <a:defRPr/>
              </a:pPr>
              <a:t>‹#›</a:t>
            </a:fld>
            <a:endParaRPr lang="en-US" altLang="zh-TW"/>
          </a:p>
        </p:txBody>
      </p:sp>
    </p:spTree>
    <p:extLst>
      <p:ext uri="{BB962C8B-B14F-4D97-AF65-F5344CB8AC3E}">
        <p14:creationId xmlns:p14="http://schemas.microsoft.com/office/powerpoint/2010/main" val="2086428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1" y="2"/>
            <a:ext cx="2950529" cy="497444"/>
          </a:xfrm>
          <a:prstGeom prst="rect">
            <a:avLst/>
          </a:prstGeom>
          <a:noFill/>
          <a:ln>
            <a:noFill/>
          </a:ln>
          <a:effectLst/>
          <a:extLst/>
        </p:spPr>
        <p:txBody>
          <a:bodyPr vert="horz" wrap="square" lIns="92896" tIns="46448" rIns="92896" bIns="46448" numCol="1" anchor="t" anchorCtr="0" compatLnSpc="1">
            <a:prstTxWarp prst="textNoShape">
              <a:avLst/>
            </a:prstTxWarp>
          </a:bodyPr>
          <a:lstStyle>
            <a:lvl1pPr algn="l" defTabSz="92911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55083" y="2"/>
            <a:ext cx="2950529" cy="497444"/>
          </a:xfrm>
          <a:prstGeom prst="rect">
            <a:avLst/>
          </a:prstGeom>
          <a:noFill/>
          <a:ln>
            <a:noFill/>
          </a:ln>
          <a:effectLst/>
          <a:extLst/>
        </p:spPr>
        <p:txBody>
          <a:bodyPr vert="horz" wrap="square" lIns="92896" tIns="46448" rIns="92896" bIns="46448" numCol="1" anchor="t" anchorCtr="0" compatLnSpc="1">
            <a:prstTxWarp prst="textNoShape">
              <a:avLst/>
            </a:prstTxWarp>
          </a:bodyPr>
          <a:lstStyle>
            <a:lvl1pPr algn="r" defTabSz="92911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25604" name="Rectangle 4"/>
          <p:cNvSpPr>
            <a:spLocks noGrp="1" noRot="1" noChangeAspect="1" noChangeArrowheads="1" noTextEdit="1"/>
          </p:cNvSpPr>
          <p:nvPr>
            <p:ph type="sldImg" idx="2"/>
          </p:nvPr>
        </p:nvSpPr>
        <p:spPr bwMode="auto">
          <a:xfrm>
            <a:off x="922338" y="747713"/>
            <a:ext cx="4967287" cy="3725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80404" y="4721745"/>
            <a:ext cx="5446396" cy="4470635"/>
          </a:xfrm>
          <a:prstGeom prst="rect">
            <a:avLst/>
          </a:prstGeom>
          <a:noFill/>
          <a:ln>
            <a:noFill/>
          </a:ln>
          <a:effectLst/>
          <a:extLst/>
        </p:spPr>
        <p:txBody>
          <a:bodyPr vert="horz" wrap="square" lIns="92896" tIns="46448" rIns="92896" bIns="46448"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1" y="9440307"/>
            <a:ext cx="2950529" cy="497444"/>
          </a:xfrm>
          <a:prstGeom prst="rect">
            <a:avLst/>
          </a:prstGeom>
          <a:noFill/>
          <a:ln>
            <a:noFill/>
          </a:ln>
          <a:effectLst/>
          <a:extLst/>
        </p:spPr>
        <p:txBody>
          <a:bodyPr vert="horz" wrap="square" lIns="92896" tIns="46448" rIns="92896" bIns="46448" numCol="1" anchor="b" anchorCtr="0" compatLnSpc="1">
            <a:prstTxWarp prst="textNoShape">
              <a:avLst/>
            </a:prstTxWarp>
          </a:bodyPr>
          <a:lstStyle>
            <a:lvl1pPr algn="l" defTabSz="92911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902837" y="9440307"/>
            <a:ext cx="3902774" cy="497444"/>
          </a:xfrm>
          <a:prstGeom prst="rect">
            <a:avLst/>
          </a:prstGeom>
          <a:noFill/>
          <a:ln>
            <a:noFill/>
          </a:ln>
          <a:effectLst/>
          <a:extLst/>
        </p:spPr>
        <p:txBody>
          <a:bodyPr vert="horz" wrap="square" lIns="92896" tIns="46448" rIns="92896" bIns="46448" numCol="1" anchor="b" anchorCtr="0" compatLnSpc="1">
            <a:prstTxWarp prst="textNoShape">
              <a:avLst/>
            </a:prstTxWarp>
          </a:bodyPr>
          <a:lstStyle>
            <a:lvl1pPr defTabSz="92911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C7737FC7-A882-4DF4-8639-40B5C2E1A6AF}" type="slidenum">
              <a:rPr lang="en-US" altLang="zh-TW"/>
              <a:pPr>
                <a:defRPr/>
              </a:pPr>
              <a:t>‹#›</a:t>
            </a:fld>
            <a:endParaRPr lang="en-US" altLang="zh-TW"/>
          </a:p>
        </p:txBody>
      </p:sp>
    </p:spTree>
    <p:extLst>
      <p:ext uri="{BB962C8B-B14F-4D97-AF65-F5344CB8AC3E}">
        <p14:creationId xmlns:p14="http://schemas.microsoft.com/office/powerpoint/2010/main" val="14196145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161621217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7888BF73-C82A-40F1-8965-E939F3D9D790}" type="slidenum">
              <a:rPr lang="en-US" altLang="zh-TW"/>
              <a:pPr>
                <a:defRPr/>
              </a:pPr>
              <a:t>‹#›</a:t>
            </a:fld>
            <a:endParaRPr lang="en-US" altLang="zh-TW"/>
          </a:p>
        </p:txBody>
      </p:sp>
    </p:spTree>
    <p:extLst>
      <p:ext uri="{BB962C8B-B14F-4D97-AF65-F5344CB8AC3E}">
        <p14:creationId xmlns:p14="http://schemas.microsoft.com/office/powerpoint/2010/main" val="250660498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1214437"/>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568325" y="1751013"/>
            <a:ext cx="8001000" cy="4273550"/>
          </a:xfrm>
        </p:spPr>
        <p:txBody>
          <a:bodyPr/>
          <a:lstStyle/>
          <a:p>
            <a:pPr lvl="0"/>
            <a:endParaRPr lang="zh-TW" altLang="en-US" noProof="0" smtClean="0"/>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AF711C4-A210-4F52-ABC5-A61DDC2CD4A4}" type="slidenum">
              <a:rPr lang="en-US" altLang="zh-TW"/>
              <a:pPr>
                <a:defRPr/>
              </a:pPr>
              <a:t>‹#›</a:t>
            </a:fld>
            <a:endParaRPr lang="en-US" altLang="zh-TW"/>
          </a:p>
        </p:txBody>
      </p:sp>
    </p:spTree>
    <p:extLst>
      <p:ext uri="{BB962C8B-B14F-4D97-AF65-F5344CB8AC3E}">
        <p14:creationId xmlns:p14="http://schemas.microsoft.com/office/powerpoint/2010/main" val="6118112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solidFill>
                <a:srgbClr val="000000"/>
              </a:solidFill>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7951889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E8B1D3B8-4B1A-4E2F-9B5E-9A78ECB5E043}" type="slidenum">
              <a:rPr lang="en-US" altLang="zh-TW"/>
              <a:pPr>
                <a:defRPr/>
              </a:pPr>
              <a:t>‹#›</a:t>
            </a:fld>
            <a:endParaRPr lang="en-US" altLang="zh-TW"/>
          </a:p>
        </p:txBody>
      </p:sp>
    </p:spTree>
    <p:extLst>
      <p:ext uri="{BB962C8B-B14F-4D97-AF65-F5344CB8AC3E}">
        <p14:creationId xmlns:p14="http://schemas.microsoft.com/office/powerpoint/2010/main" val="311468368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2109A6-1314-453C-99A3-AB917EE04D44}" type="slidenum">
              <a:rPr lang="en-US" altLang="zh-TW"/>
              <a:pPr>
                <a:defRPr/>
              </a:pPr>
              <a:t>‹#›</a:t>
            </a:fld>
            <a:endParaRPr lang="en-US" altLang="zh-TW"/>
          </a:p>
        </p:txBody>
      </p:sp>
    </p:spTree>
    <p:extLst>
      <p:ext uri="{BB962C8B-B14F-4D97-AF65-F5344CB8AC3E}">
        <p14:creationId xmlns:p14="http://schemas.microsoft.com/office/powerpoint/2010/main" val="360128132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568325" y="1751013"/>
            <a:ext cx="3924300" cy="42735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5025" y="1751013"/>
            <a:ext cx="3924300" cy="42735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94412E98-9745-4FF5-96E8-A05DE1856703}" type="slidenum">
              <a:rPr lang="en-US" altLang="zh-TW"/>
              <a:pPr>
                <a:defRPr/>
              </a:pPr>
              <a:t>‹#›</a:t>
            </a:fld>
            <a:endParaRPr lang="en-US" altLang="zh-TW"/>
          </a:p>
        </p:txBody>
      </p:sp>
    </p:spTree>
    <p:extLst>
      <p:ext uri="{BB962C8B-B14F-4D97-AF65-F5344CB8AC3E}">
        <p14:creationId xmlns:p14="http://schemas.microsoft.com/office/powerpoint/2010/main" val="331330517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F2CEC352-CF74-463A-BBC8-BBFC8CE77CFA}" type="slidenum">
              <a:rPr lang="en-US" altLang="zh-TW"/>
              <a:pPr>
                <a:defRPr/>
              </a:pPr>
              <a:t>‹#›</a:t>
            </a:fld>
            <a:endParaRPr lang="en-US" altLang="zh-TW"/>
          </a:p>
        </p:txBody>
      </p:sp>
    </p:spTree>
    <p:extLst>
      <p:ext uri="{BB962C8B-B14F-4D97-AF65-F5344CB8AC3E}">
        <p14:creationId xmlns:p14="http://schemas.microsoft.com/office/powerpoint/2010/main" val="109625666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CA118479-6A1C-4062-A6B3-A9BE28E8193F}" type="slidenum">
              <a:rPr lang="en-US" altLang="zh-TW"/>
              <a:pPr>
                <a:defRPr/>
              </a:pPr>
              <a:t>‹#›</a:t>
            </a:fld>
            <a:endParaRPr lang="en-US" altLang="zh-TW"/>
          </a:p>
        </p:txBody>
      </p:sp>
    </p:spTree>
    <p:extLst>
      <p:ext uri="{BB962C8B-B14F-4D97-AF65-F5344CB8AC3E}">
        <p14:creationId xmlns:p14="http://schemas.microsoft.com/office/powerpoint/2010/main" val="393740996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1A7A4B74-B38B-423A-834C-BC677120B369}" type="slidenum">
              <a:rPr lang="en-US" altLang="zh-TW"/>
              <a:pPr>
                <a:defRPr/>
              </a:pPr>
              <a:t>‹#›</a:t>
            </a:fld>
            <a:endParaRPr lang="en-US" altLang="zh-TW"/>
          </a:p>
        </p:txBody>
      </p:sp>
    </p:spTree>
    <p:extLst>
      <p:ext uri="{BB962C8B-B14F-4D97-AF65-F5344CB8AC3E}">
        <p14:creationId xmlns:p14="http://schemas.microsoft.com/office/powerpoint/2010/main" val="411664330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9C9C689A-C5C2-47B5-B440-926E096894A7}" type="slidenum">
              <a:rPr lang="en-US" altLang="zh-TW"/>
              <a:pPr>
                <a:defRPr/>
              </a:pPr>
              <a:t>‹#›</a:t>
            </a:fld>
            <a:endParaRPr lang="en-US" altLang="zh-TW"/>
          </a:p>
        </p:txBody>
      </p:sp>
    </p:spTree>
    <p:extLst>
      <p:ext uri="{BB962C8B-B14F-4D97-AF65-F5344CB8AC3E}">
        <p14:creationId xmlns:p14="http://schemas.microsoft.com/office/powerpoint/2010/main" val="24716732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2DA3DC36-5150-4E39-9ABC-816154C416FC}" type="slidenum">
              <a:rPr lang="en-US" altLang="zh-TW"/>
              <a:pPr>
                <a:defRPr/>
              </a:pPr>
              <a:t>‹#›</a:t>
            </a:fld>
            <a:endParaRPr lang="en-US" altLang="zh-TW"/>
          </a:p>
        </p:txBody>
      </p:sp>
    </p:spTree>
    <p:extLst>
      <p:ext uri="{BB962C8B-B14F-4D97-AF65-F5344CB8AC3E}">
        <p14:creationId xmlns:p14="http://schemas.microsoft.com/office/powerpoint/2010/main" val="397557236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44D81D69-60CB-44AC-9059-FF93E24D0B10}" type="slidenum">
              <a:rPr lang="en-US" altLang="zh-TW"/>
              <a:pPr>
                <a:defRPr/>
              </a:pPr>
              <a:t>‹#›</a:t>
            </a:fld>
            <a:endParaRPr lang="en-US" altLang="zh-TW"/>
          </a:p>
        </p:txBody>
      </p:sp>
    </p:spTree>
    <p:extLst>
      <p:ext uri="{BB962C8B-B14F-4D97-AF65-F5344CB8AC3E}">
        <p14:creationId xmlns:p14="http://schemas.microsoft.com/office/powerpoint/2010/main" val="325541051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14BCFF4-7C50-4B5D-80E3-E145AD9A05B2}" type="slidenum">
              <a:rPr lang="en-US" altLang="zh-TW"/>
              <a:pPr>
                <a:defRPr/>
              </a:pPr>
              <a:t>‹#›</a:t>
            </a:fld>
            <a:endParaRPr lang="en-US" altLang="zh-TW"/>
          </a:p>
        </p:txBody>
      </p:sp>
    </p:spTree>
    <p:extLst>
      <p:ext uri="{BB962C8B-B14F-4D97-AF65-F5344CB8AC3E}">
        <p14:creationId xmlns:p14="http://schemas.microsoft.com/office/powerpoint/2010/main" val="174968279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1214437"/>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568325" y="1751013"/>
            <a:ext cx="8001000" cy="4273550"/>
          </a:xfrm>
        </p:spPr>
        <p:txBody>
          <a:bodyPr/>
          <a:lstStyle/>
          <a:p>
            <a:pPr lvl="0"/>
            <a:endParaRPr lang="zh-TW" altLang="en-US" noProof="0" smtClean="0"/>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1E0DCD72-BAB8-4CC2-BF55-89B49B2A1472}" type="slidenum">
              <a:rPr lang="en-US" altLang="zh-TW"/>
              <a:pPr>
                <a:defRPr/>
              </a:pPr>
              <a:t>‹#›</a:t>
            </a:fld>
            <a:endParaRPr lang="en-US" altLang="zh-TW"/>
          </a:p>
        </p:txBody>
      </p:sp>
    </p:spTree>
    <p:extLst>
      <p:ext uri="{BB962C8B-B14F-4D97-AF65-F5344CB8AC3E}">
        <p14:creationId xmlns:p14="http://schemas.microsoft.com/office/powerpoint/2010/main" val="322348312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8315DC5-2CF8-4E2D-8AE7-8B20ECC71571}" type="slidenum">
              <a:rPr lang="en-US" altLang="zh-TW"/>
              <a:pPr>
                <a:defRPr/>
              </a:pPr>
              <a:t>‹#›</a:t>
            </a:fld>
            <a:endParaRPr lang="en-US" altLang="zh-TW"/>
          </a:p>
        </p:txBody>
      </p:sp>
    </p:spTree>
    <p:extLst>
      <p:ext uri="{BB962C8B-B14F-4D97-AF65-F5344CB8AC3E}">
        <p14:creationId xmlns:p14="http://schemas.microsoft.com/office/powerpoint/2010/main" val="940258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A2CDFE19-B80A-48DE-A036-0FA1315E41E7}" type="slidenum">
              <a:rPr lang="en-US" altLang="zh-TW"/>
              <a:pPr>
                <a:defRPr/>
              </a:pPr>
              <a:t>‹#›</a:t>
            </a:fld>
            <a:endParaRPr lang="en-US" altLang="zh-TW"/>
          </a:p>
        </p:txBody>
      </p:sp>
    </p:spTree>
    <p:extLst>
      <p:ext uri="{BB962C8B-B14F-4D97-AF65-F5344CB8AC3E}">
        <p14:creationId xmlns:p14="http://schemas.microsoft.com/office/powerpoint/2010/main" val="743150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CEC22D7E-81D7-42D8-9DA1-3428F19E5FAC}" type="slidenum">
              <a:rPr lang="en-US" altLang="zh-TW"/>
              <a:pPr>
                <a:defRPr/>
              </a:pPr>
              <a:t>‹#›</a:t>
            </a:fld>
            <a:endParaRPr lang="en-US" altLang="zh-TW"/>
          </a:p>
        </p:txBody>
      </p:sp>
    </p:spTree>
    <p:extLst>
      <p:ext uri="{BB962C8B-B14F-4D97-AF65-F5344CB8AC3E}">
        <p14:creationId xmlns:p14="http://schemas.microsoft.com/office/powerpoint/2010/main" val="6500918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a:defRPr/>
            </a:pPr>
            <a:endParaRPr lang="en-US" altLang="zh-TW"/>
          </a:p>
        </p:txBody>
      </p:sp>
      <p:sp>
        <p:nvSpPr>
          <p:cNvPr id="3" name="頁尾版面配置區 2"/>
          <p:cNvSpPr>
            <a:spLocks noGrp="1"/>
          </p:cNvSpPr>
          <p:nvPr>
            <p:ph type="ftr" sz="quarter" idx="11"/>
          </p:nvPr>
        </p:nvSpPr>
        <p:spPr/>
        <p:txBody>
          <a:bodyPr/>
          <a:lstStyle>
            <a:lvl1pPr>
              <a:defRPr/>
            </a:lvl1pPr>
          </a:lstStyle>
          <a:p>
            <a:pPr>
              <a:defRPr/>
            </a:pPr>
            <a:endParaRPr lang="en-US" altLang="zh-TW"/>
          </a:p>
        </p:txBody>
      </p:sp>
      <p:sp>
        <p:nvSpPr>
          <p:cNvPr id="4" name="投影片編號版面配置區 3"/>
          <p:cNvSpPr>
            <a:spLocks noGrp="1"/>
          </p:cNvSpPr>
          <p:nvPr>
            <p:ph type="sldNum" sz="quarter" idx="12"/>
          </p:nvPr>
        </p:nvSpPr>
        <p:spPr/>
        <p:txBody>
          <a:bodyPr/>
          <a:lstStyle>
            <a:lvl1pPr>
              <a:defRPr/>
            </a:lvl1pPr>
          </a:lstStyle>
          <a:p>
            <a:pPr>
              <a:defRPr/>
            </a:pPr>
            <a:fld id="{F50877E4-C668-486E-B0EB-BADD1A320BCE}" type="slidenum">
              <a:rPr lang="en-US" altLang="zh-TW"/>
              <a:pPr>
                <a:defRPr/>
              </a:pPr>
              <a:t>‹#›</a:t>
            </a:fld>
            <a:endParaRPr lang="en-US" altLang="zh-TW"/>
          </a:p>
        </p:txBody>
      </p:sp>
    </p:spTree>
    <p:extLst>
      <p:ext uri="{BB962C8B-B14F-4D97-AF65-F5344CB8AC3E}">
        <p14:creationId xmlns:p14="http://schemas.microsoft.com/office/powerpoint/2010/main" val="30804280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F93FBA70-FB36-4EA8-9097-7E83A0FBD755}" type="slidenum">
              <a:rPr lang="en-US" altLang="zh-TW"/>
              <a:pPr>
                <a:defRPr/>
              </a:pPr>
              <a:t>‹#›</a:t>
            </a:fld>
            <a:endParaRPr lang="en-US" altLang="zh-TW"/>
          </a:p>
        </p:txBody>
      </p:sp>
    </p:spTree>
    <p:extLst>
      <p:ext uri="{BB962C8B-B14F-4D97-AF65-F5344CB8AC3E}">
        <p14:creationId xmlns:p14="http://schemas.microsoft.com/office/powerpoint/2010/main" val="36223988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2737667D-EDC5-441A-A851-EC8EBFE62BEC}" type="slidenum">
              <a:rPr lang="en-US" altLang="zh-TW"/>
              <a:pPr>
                <a:defRPr/>
              </a:pPr>
              <a:t>‹#›</a:t>
            </a:fld>
            <a:endParaRPr lang="en-US" altLang="zh-TW"/>
          </a:p>
        </p:txBody>
      </p:sp>
    </p:spTree>
    <p:extLst>
      <p:ext uri="{BB962C8B-B14F-4D97-AF65-F5344CB8AC3E}">
        <p14:creationId xmlns:p14="http://schemas.microsoft.com/office/powerpoint/2010/main" val="21168263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41A2EF4E-B9D3-4BBB-9A43-748424EA7058}" type="slidenum">
              <a:rPr lang="en-US" altLang="zh-TW"/>
              <a:pPr>
                <a:defRPr/>
              </a:pPr>
              <a:t>‹#›</a:t>
            </a:fld>
            <a:endParaRPr lang="en-US" altLang="zh-TW"/>
          </a:p>
        </p:txBody>
      </p:sp>
    </p:spTree>
    <p:extLst>
      <p:ext uri="{BB962C8B-B14F-4D97-AF65-F5344CB8AC3E}">
        <p14:creationId xmlns:p14="http://schemas.microsoft.com/office/powerpoint/2010/main" val="12377874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1E72AA17-6CBF-4B65-9E00-67FD8E093156}"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2051"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rgbClr val="000000"/>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rgbClr val="000000"/>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44CFE63C-508B-424B-975F-26410E3CA22A}"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6.jpeg"/><Relationship Id="rId4" Type="http://schemas.openxmlformats.org/officeDocument/2006/relationships/diagramLayout" Target="../diagrams/layout3.xml"/><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NBPUBLied0o"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2DA3DC36-5150-4E39-9ABC-816154C416FC}" type="slidenum">
              <a:rPr lang="en-US" altLang="zh-TW" smtClean="0"/>
              <a:pPr>
                <a:defRPr/>
              </a:pPr>
              <a:t>1</a:t>
            </a:fld>
            <a:endParaRPr lang="en-US" altLang="zh-TW"/>
          </a:p>
        </p:txBody>
      </p:sp>
      <p:sp>
        <p:nvSpPr>
          <p:cNvPr id="5" name="Rectangle 2"/>
          <p:cNvSpPr txBox="1">
            <a:spLocks noChangeArrowheads="1"/>
          </p:cNvSpPr>
          <p:nvPr/>
        </p:nvSpPr>
        <p:spPr bwMode="auto">
          <a:xfrm>
            <a:off x="425190" y="1700760"/>
            <a:ext cx="8062913" cy="1584220"/>
          </a:xfrm>
          <a:prstGeom prst="rect">
            <a:avLst/>
          </a:prstGeom>
          <a:noFill/>
          <a:ln>
            <a:noFill/>
          </a:ln>
          <a:effectLst/>
          <a:extLst/>
        </p:spPr>
        <p:txBody>
          <a:bodyPr vert="horz" wrap="square" lIns="91422" tIns="45711" rIns="91422" bIns="45711" numCol="1" anchor="b" anchorCtr="0" compatLnSpc="1">
            <a:prstTxWarp prst="textNoShape">
              <a:avLst/>
            </a:prstTxWarp>
          </a:bodyPr>
          <a:lst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pPr algn="ctr" eaLnBrk="1" hangingPunct="1">
              <a:defRPr/>
            </a:pPr>
            <a:r>
              <a:rPr lang="zh-TW" altLang="en-US" sz="4800" u="sng" dirty="0" smtClean="0">
                <a:solidFill>
                  <a:srgbClr val="0000FF"/>
                </a:solidFill>
                <a:latin typeface="+mn-ea"/>
                <a:ea typeface="+mn-ea"/>
              </a:rPr>
              <a:t>公共事務室工作報告</a:t>
            </a:r>
            <a:endParaRPr lang="en-US" altLang="zh-TW" sz="4800" u="sng" dirty="0" smtClean="0">
              <a:solidFill>
                <a:srgbClr val="0000FF"/>
              </a:solidFill>
              <a:latin typeface="+mn-ea"/>
              <a:ea typeface="+mn-ea"/>
            </a:endParaRPr>
          </a:p>
          <a:p>
            <a:pPr algn="ctr" eaLnBrk="1" hangingPunct="1">
              <a:defRPr/>
            </a:pPr>
            <a:r>
              <a:rPr lang="zh-TW" altLang="en-US" sz="4800" u="sng" dirty="0" smtClean="0">
                <a:solidFill>
                  <a:srgbClr val="0000FF"/>
                </a:solidFill>
                <a:latin typeface="+mn-ea"/>
                <a:ea typeface="+mn-ea"/>
              </a:rPr>
              <a:t>及業務宣導</a:t>
            </a:r>
          </a:p>
        </p:txBody>
      </p:sp>
      <p:sp>
        <p:nvSpPr>
          <p:cNvPr id="6" name="文字方塊 5"/>
          <p:cNvSpPr txBox="1"/>
          <p:nvPr/>
        </p:nvSpPr>
        <p:spPr>
          <a:xfrm>
            <a:off x="5508130" y="4797190"/>
            <a:ext cx="2950513" cy="830997"/>
          </a:xfrm>
          <a:prstGeom prst="rect">
            <a:avLst/>
          </a:prstGeom>
          <a:noFill/>
        </p:spPr>
        <p:txBody>
          <a:bodyPr wrap="square" rtlCol="0">
            <a:spAutoFit/>
          </a:bodyPr>
          <a:lstStyle/>
          <a:p>
            <a:r>
              <a:rPr lang="zh-TW" altLang="en-US" sz="2800" dirty="0" smtClean="0"/>
              <a:t>報告人</a:t>
            </a:r>
            <a:r>
              <a:rPr lang="en-US" altLang="zh-TW" sz="2800" dirty="0" smtClean="0"/>
              <a:t>:</a:t>
            </a:r>
            <a:r>
              <a:rPr lang="zh-TW" altLang="en-US" sz="2800" dirty="0" smtClean="0"/>
              <a:t>游 君 耀</a:t>
            </a:r>
            <a:endParaRPr lang="en-US" altLang="zh-TW" sz="2800" dirty="0" smtClean="0"/>
          </a:p>
          <a:p>
            <a:pPr algn="r"/>
            <a:r>
              <a:rPr lang="en-US" altLang="zh-TW" sz="2000" dirty="0" smtClean="0"/>
              <a:t>107.04.24</a:t>
            </a:r>
            <a:r>
              <a:rPr lang="zh-TW" altLang="en-US" sz="2000" dirty="0" smtClean="0"/>
              <a:t> </a:t>
            </a:r>
            <a:endParaRPr lang="zh-TW" altLang="en-US" sz="2000" dirty="0"/>
          </a:p>
        </p:txBody>
      </p:sp>
    </p:spTree>
    <p:extLst>
      <p:ext uri="{BB962C8B-B14F-4D97-AF65-F5344CB8AC3E}">
        <p14:creationId xmlns:p14="http://schemas.microsoft.com/office/powerpoint/2010/main" val="207936326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987"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anose="05000000000000000000" pitchFamily="2" charset="2"/>
              <a:buChar char="n"/>
              <a:defRPr kumimoji="1" sz="31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rgbClr val="0000FF"/>
              </a:buClr>
              <a:buFont typeface="Times New Roman" panose="02020603050405020304" pitchFamily="18" charset="0"/>
              <a:buChar char="—"/>
              <a:defRPr kumimoji="1" sz="25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n"/>
              <a:defRPr kumimoji="1" sz="19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9pPr>
          </a:lstStyle>
          <a:p>
            <a:pPr>
              <a:spcBef>
                <a:spcPct val="0"/>
              </a:spcBef>
              <a:buClrTx/>
              <a:buSzTx/>
              <a:buFontTx/>
              <a:buNone/>
            </a:pPr>
            <a:fld id="{9D6A089F-1690-4DA6-B07B-627B07E01C07}" type="slidenum">
              <a:rPr kumimoji="0" lang="en-US" altLang="zh-TW" sz="1200" smtClean="0">
                <a:solidFill>
                  <a:srgbClr val="0000CC"/>
                </a:solidFill>
                <a:latin typeface="Verdana" panose="020B0604030504040204" pitchFamily="34" charset="0"/>
                <a:ea typeface="新細明體" panose="02020500000000000000" pitchFamily="18" charset="-120"/>
              </a:rPr>
              <a:pPr>
                <a:spcBef>
                  <a:spcPct val="0"/>
                </a:spcBef>
                <a:buClrTx/>
                <a:buSzTx/>
                <a:buFontTx/>
                <a:buNone/>
              </a:pPr>
              <a:t>10</a:t>
            </a:fld>
            <a:endParaRPr kumimoji="0" lang="en-US" altLang="zh-TW" sz="1200" smtClean="0">
              <a:solidFill>
                <a:srgbClr val="0000CC"/>
              </a:solidFill>
              <a:latin typeface="Verdana" panose="020B0604030504040204" pitchFamily="34" charset="0"/>
              <a:ea typeface="新細明體" panose="02020500000000000000" pitchFamily="18" charset="-120"/>
            </a:endParaRPr>
          </a:p>
        </p:txBody>
      </p:sp>
      <p:sp>
        <p:nvSpPr>
          <p:cNvPr id="7080962" name="Rectangle 2"/>
          <p:cNvSpPr>
            <a:spLocks noGrp="1" noChangeArrowheads="1"/>
          </p:cNvSpPr>
          <p:nvPr>
            <p:ph type="title"/>
          </p:nvPr>
        </p:nvSpPr>
        <p:spPr>
          <a:xfrm>
            <a:off x="466725" y="692150"/>
            <a:ext cx="8001000" cy="958850"/>
          </a:xfrm>
        </p:spPr>
        <p:txBody>
          <a:bodyPr/>
          <a:lstStyle/>
          <a:p>
            <a:pPr marL="457200" indent="-457200" eaLnBrk="1" hangingPunct="1">
              <a:buClr>
                <a:srgbClr val="0000FF"/>
              </a:buClr>
              <a:buFont typeface="Wingdings" panose="05000000000000000000" pitchFamily="2" charset="2"/>
              <a:buChar char="n"/>
              <a:defRPr/>
            </a:pPr>
            <a:r>
              <a:rPr lang="zh-TW" altLang="en-US" sz="3600" dirty="0" smtClean="0">
                <a:solidFill>
                  <a:schemeClr val="tx1"/>
                </a:solidFill>
              </a:rPr>
              <a:t>月刊網址</a:t>
            </a:r>
            <a:r>
              <a:rPr lang="zh-TW" altLang="en-US" sz="3600" dirty="0" smtClean="0">
                <a:solidFill>
                  <a:schemeClr val="tx1"/>
                </a:solidFill>
                <a:latin typeface="標楷體" panose="03000509000000000000" pitchFamily="65" charset="-120"/>
              </a:rPr>
              <a:t>：</a:t>
            </a:r>
            <a:r>
              <a:rPr lang="en-US" altLang="zh-TW" sz="2800" dirty="0" smtClean="0">
                <a:solidFill>
                  <a:srgbClr val="0000FF"/>
                </a:solidFill>
              </a:rPr>
              <a:t>http://homepage.vghtpe.gov.tw/gpbook/index.htm</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323410" y="2852920"/>
            <a:ext cx="4258364" cy="340669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115520" y="2636890"/>
            <a:ext cx="4334038" cy="346723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1979640" y="2132820"/>
            <a:ext cx="4968690" cy="3974952"/>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2987780" y="1844780"/>
            <a:ext cx="5688790" cy="45510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3010"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240" y="2012950"/>
            <a:ext cx="2065338"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anose="05000000000000000000" pitchFamily="2" charset="2"/>
              <a:buChar char="n"/>
              <a:defRPr kumimoji="1" sz="31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rgbClr val="0000FF"/>
              </a:buClr>
              <a:buFont typeface="Times New Roman" panose="02020603050405020304" pitchFamily="18" charset="0"/>
              <a:buChar char="—"/>
              <a:defRPr kumimoji="1" sz="25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n"/>
              <a:defRPr kumimoji="1" sz="19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9pPr>
          </a:lstStyle>
          <a:p>
            <a:pPr>
              <a:spcBef>
                <a:spcPct val="0"/>
              </a:spcBef>
              <a:buClrTx/>
              <a:buSzTx/>
              <a:buFontTx/>
              <a:buNone/>
            </a:pPr>
            <a:fld id="{2B9BCF46-AE30-44A5-A122-3830BBD361E6}" type="slidenum">
              <a:rPr kumimoji="0" lang="en-US" altLang="zh-TW" sz="1200" smtClean="0">
                <a:solidFill>
                  <a:srgbClr val="0000CC"/>
                </a:solidFill>
                <a:latin typeface="Verdana" panose="020B0604030504040204" pitchFamily="34" charset="0"/>
                <a:ea typeface="新細明體" panose="02020500000000000000" pitchFamily="18" charset="-120"/>
              </a:rPr>
              <a:pPr>
                <a:spcBef>
                  <a:spcPct val="0"/>
                </a:spcBef>
                <a:buClrTx/>
                <a:buSzTx/>
                <a:buFontTx/>
                <a:buNone/>
              </a:pPr>
              <a:t>11</a:t>
            </a:fld>
            <a:endParaRPr kumimoji="0" lang="en-US" altLang="zh-TW" sz="1200" smtClean="0">
              <a:solidFill>
                <a:srgbClr val="0000CC"/>
              </a:solidFill>
              <a:latin typeface="Verdana" panose="020B0604030504040204" pitchFamily="34" charset="0"/>
              <a:ea typeface="新細明體" panose="02020500000000000000" pitchFamily="18" charset="-120"/>
            </a:endParaRPr>
          </a:p>
        </p:txBody>
      </p:sp>
      <p:sp>
        <p:nvSpPr>
          <p:cNvPr id="43012" name="Rectangle 2"/>
          <p:cNvSpPr>
            <a:spLocks noGrp="1" noChangeArrowheads="1"/>
          </p:cNvSpPr>
          <p:nvPr>
            <p:ph type="title"/>
          </p:nvPr>
        </p:nvSpPr>
        <p:spPr>
          <a:xfrm>
            <a:off x="576263" y="309563"/>
            <a:ext cx="8001000" cy="1103312"/>
          </a:xfrm>
        </p:spPr>
        <p:txBody>
          <a:bodyPr/>
          <a:lstStyle/>
          <a:p>
            <a:pPr eaLnBrk="1" hangingPunct="1"/>
            <a:r>
              <a:rPr lang="zh-TW" altLang="en-US" sz="3600" u="sng" dirty="0" smtClean="0">
                <a:solidFill>
                  <a:srgbClr val="0000FF"/>
                </a:solidFill>
                <a:effectLst/>
              </a:rPr>
              <a:t>四、支援</a:t>
            </a:r>
            <a:r>
              <a:rPr lang="en-US" altLang="zh-TW" sz="3600" u="sng" dirty="0" smtClean="0">
                <a:solidFill>
                  <a:srgbClr val="0000FF"/>
                </a:solidFill>
                <a:effectLst/>
                <a:latin typeface="新細明體" panose="02020500000000000000" pitchFamily="18" charset="-120"/>
                <a:ea typeface="新細明體" panose="02020500000000000000" pitchFamily="18" charset="-120"/>
              </a:rPr>
              <a:t>『</a:t>
            </a:r>
            <a:r>
              <a:rPr lang="zh-TW" altLang="en-US" sz="3600" u="sng" dirty="0" smtClean="0">
                <a:solidFill>
                  <a:srgbClr val="0000FF"/>
                </a:solidFill>
                <a:effectLst/>
              </a:rPr>
              <a:t>漢聲電台</a:t>
            </a:r>
            <a:r>
              <a:rPr lang="en-US" altLang="zh-TW" sz="3600" u="sng" dirty="0" smtClean="0">
                <a:solidFill>
                  <a:srgbClr val="0000FF"/>
                </a:solidFill>
                <a:effectLst/>
                <a:latin typeface="新細明體" panose="02020500000000000000" pitchFamily="18" charset="-120"/>
                <a:ea typeface="新細明體" panose="02020500000000000000" pitchFamily="18" charset="-120"/>
              </a:rPr>
              <a:t>』</a:t>
            </a:r>
            <a:r>
              <a:rPr lang="zh-TW" altLang="en-US" sz="3600" u="sng" dirty="0" smtClean="0">
                <a:solidFill>
                  <a:srgbClr val="0000FF"/>
                </a:solidFill>
                <a:effectLst/>
              </a:rPr>
              <a:t>醫療保健單元 </a:t>
            </a:r>
          </a:p>
        </p:txBody>
      </p:sp>
      <p:sp>
        <p:nvSpPr>
          <p:cNvPr id="37892" name="Rectangle 3"/>
          <p:cNvSpPr>
            <a:spLocks noGrp="1" noChangeArrowheads="1"/>
          </p:cNvSpPr>
          <p:nvPr>
            <p:ph type="body" idx="1"/>
          </p:nvPr>
        </p:nvSpPr>
        <p:spPr>
          <a:xfrm>
            <a:off x="179302" y="1437377"/>
            <a:ext cx="8001000" cy="3600450"/>
          </a:xfrm>
        </p:spPr>
        <p:txBody>
          <a:bodyPr/>
          <a:lstStyle/>
          <a:p>
            <a:pPr eaLnBrk="1" hangingPunct="1">
              <a:defRPr/>
            </a:pPr>
            <a:r>
              <a:rPr lang="zh-TW" altLang="en-US" sz="3200" dirty="0" smtClean="0">
                <a:latin typeface="+mj-ea"/>
                <a:ea typeface="+mj-ea"/>
              </a:rPr>
              <a:t>「長青樹」節目「醫療保健」為本院醫師 每週固定支援之廣播節目，介</a:t>
            </a:r>
            <a:endParaRPr lang="en-US" altLang="zh-TW" sz="3200" dirty="0" smtClean="0">
              <a:latin typeface="+mj-ea"/>
              <a:ea typeface="+mj-ea"/>
            </a:endParaRPr>
          </a:p>
          <a:p>
            <a:pPr marL="0" indent="0" eaLnBrk="1" hangingPunct="1">
              <a:buNone/>
              <a:defRPr/>
            </a:pPr>
            <a:r>
              <a:rPr lang="zh-TW" altLang="en-US" sz="3200" dirty="0">
                <a:latin typeface="+mj-ea"/>
                <a:ea typeface="+mj-ea"/>
              </a:rPr>
              <a:t> </a:t>
            </a:r>
            <a:r>
              <a:rPr lang="zh-TW" altLang="en-US" sz="3200" dirty="0" smtClean="0">
                <a:latin typeface="+mj-ea"/>
                <a:ea typeface="+mj-ea"/>
              </a:rPr>
              <a:t> 紹常見疾病之預防與保健及本</a:t>
            </a:r>
            <a:endParaRPr lang="en-US" altLang="zh-TW" sz="3200" dirty="0" smtClean="0">
              <a:latin typeface="+mj-ea"/>
              <a:ea typeface="+mj-ea"/>
            </a:endParaRPr>
          </a:p>
          <a:p>
            <a:pPr marL="0" indent="0" eaLnBrk="1" hangingPunct="1">
              <a:buNone/>
              <a:defRPr/>
            </a:pPr>
            <a:r>
              <a:rPr lang="zh-TW" altLang="en-US" sz="3200" dirty="0">
                <a:latin typeface="+mj-ea"/>
                <a:ea typeface="+mj-ea"/>
              </a:rPr>
              <a:t> </a:t>
            </a:r>
            <a:r>
              <a:rPr lang="zh-TW" altLang="en-US" sz="3200" dirty="0" smtClean="0">
                <a:latin typeface="+mj-ea"/>
                <a:ea typeface="+mj-ea"/>
              </a:rPr>
              <a:t> 院創新醫療技術及重大研究成</a:t>
            </a:r>
            <a:endParaRPr lang="en-US" altLang="zh-TW" sz="3200" dirty="0" smtClean="0">
              <a:latin typeface="+mj-ea"/>
              <a:ea typeface="+mj-ea"/>
            </a:endParaRPr>
          </a:p>
          <a:p>
            <a:pPr marL="0" indent="0" eaLnBrk="1" hangingPunct="1">
              <a:buNone/>
              <a:defRPr/>
            </a:pPr>
            <a:r>
              <a:rPr lang="zh-TW" altLang="en-US" sz="3200" dirty="0">
                <a:latin typeface="+mj-ea"/>
                <a:ea typeface="+mj-ea"/>
              </a:rPr>
              <a:t> </a:t>
            </a:r>
            <a:r>
              <a:rPr lang="zh-TW" altLang="en-US" sz="3200" dirty="0" smtClean="0">
                <a:latin typeface="+mj-ea"/>
                <a:ea typeface="+mj-ea"/>
              </a:rPr>
              <a:t> 果等，並接受現場聽眾叩應，</a:t>
            </a:r>
            <a:endParaRPr lang="en-US" altLang="zh-TW" sz="3200" dirty="0" smtClean="0">
              <a:latin typeface="+mj-ea"/>
              <a:ea typeface="+mj-ea"/>
            </a:endParaRPr>
          </a:p>
          <a:p>
            <a:pPr marL="0" indent="0" eaLnBrk="1" hangingPunct="1">
              <a:buNone/>
              <a:defRPr/>
            </a:pPr>
            <a:r>
              <a:rPr lang="zh-TW" altLang="en-US" sz="3200" dirty="0">
                <a:latin typeface="+mj-ea"/>
                <a:ea typeface="+mj-ea"/>
              </a:rPr>
              <a:t> </a:t>
            </a:r>
            <a:r>
              <a:rPr lang="zh-TW" altLang="en-US" sz="3200" dirty="0" smtClean="0">
                <a:latin typeface="+mj-ea"/>
                <a:ea typeface="+mj-ea"/>
              </a:rPr>
              <a:t> 深獲廣大聽眾迴響，頗為好評。</a:t>
            </a:r>
            <a:r>
              <a:rPr lang="zh-TW" altLang="en-US" sz="3600" dirty="0" smtClean="0">
                <a:latin typeface="+mj-ea"/>
                <a:ea typeface="+mj-ea"/>
              </a:rPr>
              <a:t>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50877E4-C668-486E-B0EB-BADD1A320BCE}" type="slidenum">
              <a:rPr lang="en-US" altLang="zh-TW" smtClean="0"/>
              <a:pPr>
                <a:defRPr/>
              </a:pPr>
              <a:t>12</a:t>
            </a:fld>
            <a:endParaRPr lang="en-US" altLang="zh-TW"/>
          </a:p>
        </p:txBody>
      </p:sp>
      <p:sp>
        <p:nvSpPr>
          <p:cNvPr id="3" name="Rectangle 2"/>
          <p:cNvSpPr txBox="1">
            <a:spLocks noChangeArrowheads="1"/>
          </p:cNvSpPr>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r>
              <a:rPr lang="zh-TW" altLang="en-US" sz="3600" u="sng" dirty="0" smtClean="0">
                <a:solidFill>
                  <a:srgbClr val="0000FF"/>
                </a:solidFill>
                <a:effectLst/>
              </a:rPr>
              <a:t>五</a:t>
            </a:r>
            <a:r>
              <a:rPr lang="zh-TW" altLang="en-US" sz="3600" u="sng" dirty="0" smtClean="0">
                <a:solidFill>
                  <a:srgbClr val="0000FF"/>
                </a:solidFill>
                <a:effectLst/>
                <a:latin typeface="新細明體" panose="02020500000000000000" pitchFamily="18" charset="-120"/>
                <a:ea typeface="新細明體" panose="02020500000000000000" pitchFamily="18" charset="-120"/>
              </a:rPr>
              <a:t>、</a:t>
            </a:r>
            <a:r>
              <a:rPr lang="zh-TW" altLang="en-US" sz="3600" b="1" u="sng" dirty="0" smtClean="0">
                <a:solidFill>
                  <a:srgbClr val="0000FF"/>
                </a:solidFill>
                <a:effectLst/>
              </a:rPr>
              <a:t>本院及所屬分院大事記記載概況</a:t>
            </a:r>
          </a:p>
        </p:txBody>
      </p:sp>
      <p:graphicFrame>
        <p:nvGraphicFramePr>
          <p:cNvPr id="4" name="表格 3"/>
          <p:cNvGraphicFramePr>
            <a:graphicFrameLocks noGrp="1"/>
          </p:cNvGraphicFramePr>
          <p:nvPr>
            <p:extLst>
              <p:ext uri="{D42A27DB-BD31-4B8C-83A1-F6EECF244321}">
                <p14:modId xmlns:p14="http://schemas.microsoft.com/office/powerpoint/2010/main" val="2816029539"/>
              </p:ext>
            </p:extLst>
          </p:nvPr>
        </p:nvGraphicFramePr>
        <p:xfrm>
          <a:off x="1115513" y="1700765"/>
          <a:ext cx="6840956" cy="4320594"/>
        </p:xfrm>
        <a:graphic>
          <a:graphicData uri="http://schemas.openxmlformats.org/drawingml/2006/table">
            <a:tbl>
              <a:tblPr firstRow="1" firstCol="1" bandRow="1">
                <a:tableStyleId>{5C22544A-7EE6-4342-B048-85BDC9FD1C3A}</a:tableStyleId>
              </a:tblPr>
              <a:tblGrid>
                <a:gridCol w="1006869"/>
                <a:gridCol w="833441"/>
                <a:gridCol w="833441"/>
                <a:gridCol w="833441"/>
                <a:gridCol w="833441"/>
                <a:gridCol w="833441"/>
                <a:gridCol w="833441"/>
                <a:gridCol w="833441"/>
              </a:tblGrid>
              <a:tr h="480066">
                <a:tc>
                  <a:txBody>
                    <a:bodyPr/>
                    <a:lstStyle/>
                    <a:p>
                      <a:pPr>
                        <a:spcAft>
                          <a:spcPts val="0"/>
                        </a:spcAft>
                      </a:pPr>
                      <a:r>
                        <a:rPr lang="en-US" sz="1200" kern="0" dirty="0">
                          <a:effectLst/>
                        </a:rPr>
                        <a:t>    </a:t>
                      </a:r>
                      <a:r>
                        <a:rPr lang="zh-TW" sz="1200" kern="0" dirty="0">
                          <a:effectLst/>
                        </a:rPr>
                        <a:t>單位</a:t>
                      </a:r>
                      <a:r>
                        <a:rPr lang="en-US" sz="1200" kern="0" dirty="0">
                          <a:effectLst/>
                        </a:rPr>
                        <a:t/>
                      </a:r>
                      <a:br>
                        <a:rPr lang="en-US" sz="1200" kern="0" dirty="0">
                          <a:effectLst/>
                        </a:rPr>
                      </a:br>
                      <a:r>
                        <a:rPr lang="zh-TW" sz="1200" kern="0" dirty="0">
                          <a:effectLst/>
                        </a:rPr>
                        <a:t>月份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tc>
                <a:tc>
                  <a:txBody>
                    <a:bodyPr/>
                    <a:lstStyle/>
                    <a:p>
                      <a:pPr algn="ctr">
                        <a:spcAft>
                          <a:spcPts val="0"/>
                        </a:spcAft>
                      </a:pPr>
                      <a:r>
                        <a:rPr lang="zh-TW" sz="1200" kern="0" dirty="0">
                          <a:effectLst/>
                        </a:rPr>
                        <a:t>本院</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zh-TW" sz="1200" kern="0" dirty="0">
                          <a:effectLst/>
                        </a:rPr>
                        <a:t>桃園分院</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zh-TW" sz="1200" kern="0">
                          <a:effectLst/>
                        </a:rPr>
                        <a:t>蘇澳分院</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zh-TW" sz="1200" kern="0">
                          <a:effectLst/>
                        </a:rPr>
                        <a:t>關渡醫院</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zh-TW" sz="1200" kern="0">
                          <a:effectLst/>
                        </a:rPr>
                        <a:t>新竹分院</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zh-TW" sz="1200" kern="0">
                          <a:effectLst/>
                        </a:rPr>
                        <a:t>玉里分院</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zh-TW" altLang="en-US" sz="1400" kern="100" dirty="0" smtClean="0">
                          <a:effectLst/>
                          <a:latin typeface="+mn-ea"/>
                          <a:ea typeface="+mn-ea"/>
                          <a:cs typeface="Times New Roman" panose="02020603050405020304" pitchFamily="18" charset="0"/>
                        </a:rPr>
                        <a:t>合計</a:t>
                      </a:r>
                      <a:endParaRPr lang="zh-TW" sz="1400" kern="100" dirty="0">
                        <a:effectLst/>
                        <a:latin typeface="+mn-ea"/>
                        <a:ea typeface="+mn-ea"/>
                        <a:cs typeface="Times New Roman" panose="02020603050405020304" pitchFamily="18" charset="0"/>
                      </a:endParaRPr>
                    </a:p>
                  </a:txBody>
                  <a:tcPr marL="17727" marR="17727" marT="0" marB="0" anchor="ctr"/>
                </a:tc>
              </a:tr>
              <a:tr h="480066">
                <a:tc>
                  <a:txBody>
                    <a:bodyPr/>
                    <a:lstStyle/>
                    <a:p>
                      <a:pPr>
                        <a:spcAft>
                          <a:spcPts val="0"/>
                        </a:spcAft>
                      </a:pPr>
                      <a:r>
                        <a:rPr lang="en-US" sz="1200" kern="0" dirty="0">
                          <a:effectLst/>
                        </a:rPr>
                        <a:t>106</a:t>
                      </a:r>
                      <a:r>
                        <a:rPr lang="zh-TW" sz="1200" kern="0" dirty="0">
                          <a:effectLst/>
                        </a:rPr>
                        <a:t>年</a:t>
                      </a:r>
                      <a:r>
                        <a:rPr lang="en-US" sz="1200" kern="0" dirty="0">
                          <a:effectLst/>
                        </a:rPr>
                        <a:t>9</a:t>
                      </a:r>
                      <a:r>
                        <a:rPr lang="zh-TW" sz="1200" kern="0" dirty="0">
                          <a:effectLst/>
                        </a:rPr>
                        <a:t>月份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85</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42</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28</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46</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59</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13</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273</a:t>
                      </a:r>
                      <a:endParaRPr lang="zh-TW" sz="1600" kern="100" dirty="0">
                        <a:effectLst/>
                        <a:latin typeface="+mn-ea"/>
                        <a:ea typeface="+mn-ea"/>
                        <a:cs typeface="Times New Roman" panose="02020603050405020304" pitchFamily="18" charset="0"/>
                      </a:endParaRPr>
                    </a:p>
                  </a:txBody>
                  <a:tcPr marL="17727" marR="17727" marT="0" marB="0" anchor="ctr"/>
                </a:tc>
              </a:tr>
              <a:tr h="480066">
                <a:tc>
                  <a:txBody>
                    <a:bodyPr/>
                    <a:lstStyle/>
                    <a:p>
                      <a:pPr>
                        <a:spcAft>
                          <a:spcPts val="0"/>
                        </a:spcAft>
                      </a:pPr>
                      <a:r>
                        <a:rPr lang="en-US" sz="1200" kern="0" dirty="0">
                          <a:effectLst/>
                        </a:rPr>
                        <a:t>106</a:t>
                      </a:r>
                      <a:r>
                        <a:rPr lang="zh-TW" sz="1200" kern="0" dirty="0">
                          <a:effectLst/>
                        </a:rPr>
                        <a:t>年</a:t>
                      </a:r>
                      <a:r>
                        <a:rPr lang="en-US" sz="1200" kern="0" dirty="0">
                          <a:effectLst/>
                        </a:rPr>
                        <a:t>10</a:t>
                      </a:r>
                      <a:r>
                        <a:rPr lang="zh-TW" sz="1200" kern="0" dirty="0">
                          <a:effectLst/>
                        </a:rPr>
                        <a:t>月份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72</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32</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24</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32</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51</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9</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220</a:t>
                      </a:r>
                      <a:endParaRPr lang="zh-TW" sz="1600" kern="100" dirty="0">
                        <a:effectLst/>
                        <a:latin typeface="+mn-ea"/>
                        <a:ea typeface="+mn-ea"/>
                        <a:cs typeface="Times New Roman" panose="02020603050405020304" pitchFamily="18" charset="0"/>
                      </a:endParaRPr>
                    </a:p>
                  </a:txBody>
                  <a:tcPr marL="17727" marR="17727" marT="0" marB="0" anchor="ctr"/>
                </a:tc>
              </a:tr>
              <a:tr h="480066">
                <a:tc>
                  <a:txBody>
                    <a:bodyPr/>
                    <a:lstStyle/>
                    <a:p>
                      <a:pPr>
                        <a:spcAft>
                          <a:spcPts val="0"/>
                        </a:spcAft>
                      </a:pPr>
                      <a:r>
                        <a:rPr lang="en-US" sz="1200" kern="0" dirty="0">
                          <a:effectLst/>
                        </a:rPr>
                        <a:t>106</a:t>
                      </a:r>
                      <a:r>
                        <a:rPr lang="zh-TW" sz="1200" kern="0" dirty="0">
                          <a:effectLst/>
                        </a:rPr>
                        <a:t>年</a:t>
                      </a:r>
                      <a:r>
                        <a:rPr lang="en-US" sz="1200" kern="0" dirty="0">
                          <a:effectLst/>
                        </a:rPr>
                        <a:t>11</a:t>
                      </a:r>
                      <a:r>
                        <a:rPr lang="zh-TW" sz="1200" kern="0" dirty="0">
                          <a:effectLst/>
                        </a:rPr>
                        <a:t>月份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84</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39</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33</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19</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51</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10</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236</a:t>
                      </a:r>
                      <a:endParaRPr lang="zh-TW" sz="1600" kern="100" dirty="0">
                        <a:effectLst/>
                        <a:latin typeface="+mn-ea"/>
                        <a:ea typeface="+mn-ea"/>
                        <a:cs typeface="Times New Roman" panose="02020603050405020304" pitchFamily="18" charset="0"/>
                      </a:endParaRPr>
                    </a:p>
                  </a:txBody>
                  <a:tcPr marL="17727" marR="17727" marT="0" marB="0" anchor="ctr"/>
                </a:tc>
              </a:tr>
              <a:tr h="480066">
                <a:tc>
                  <a:txBody>
                    <a:bodyPr/>
                    <a:lstStyle/>
                    <a:p>
                      <a:pPr>
                        <a:spcAft>
                          <a:spcPts val="0"/>
                        </a:spcAft>
                      </a:pPr>
                      <a:r>
                        <a:rPr lang="en-US" sz="1200" kern="0">
                          <a:effectLst/>
                        </a:rPr>
                        <a:t>106</a:t>
                      </a:r>
                      <a:r>
                        <a:rPr lang="zh-TW" sz="1200" kern="0">
                          <a:effectLst/>
                        </a:rPr>
                        <a:t>年</a:t>
                      </a:r>
                      <a:r>
                        <a:rPr lang="en-US" sz="1200" kern="0">
                          <a:effectLst/>
                        </a:rPr>
                        <a:t>12</a:t>
                      </a:r>
                      <a:r>
                        <a:rPr lang="zh-TW" sz="1200" kern="0">
                          <a:effectLst/>
                        </a:rPr>
                        <a:t>月份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88</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41</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30</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21</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50</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7</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237</a:t>
                      </a:r>
                      <a:endParaRPr lang="zh-TW" sz="1600" kern="100" dirty="0">
                        <a:effectLst/>
                        <a:latin typeface="+mn-ea"/>
                        <a:ea typeface="+mn-ea"/>
                        <a:cs typeface="Times New Roman" panose="02020603050405020304" pitchFamily="18" charset="0"/>
                      </a:endParaRPr>
                    </a:p>
                  </a:txBody>
                  <a:tcPr marL="17727" marR="17727" marT="0" marB="0" anchor="ctr"/>
                </a:tc>
              </a:tr>
              <a:tr h="480066">
                <a:tc>
                  <a:txBody>
                    <a:bodyPr/>
                    <a:lstStyle/>
                    <a:p>
                      <a:pPr>
                        <a:spcAft>
                          <a:spcPts val="0"/>
                        </a:spcAft>
                      </a:pPr>
                      <a:r>
                        <a:rPr lang="en-US" sz="1200" kern="0">
                          <a:effectLst/>
                        </a:rPr>
                        <a:t>107</a:t>
                      </a:r>
                      <a:r>
                        <a:rPr lang="zh-TW" sz="1200" kern="0">
                          <a:effectLst/>
                        </a:rPr>
                        <a:t>年</a:t>
                      </a:r>
                      <a:r>
                        <a:rPr lang="en-US" sz="1200" kern="0">
                          <a:effectLst/>
                        </a:rPr>
                        <a:t>1</a:t>
                      </a:r>
                      <a:r>
                        <a:rPr lang="zh-TW" sz="1200" kern="0">
                          <a:effectLst/>
                        </a:rPr>
                        <a:t>月份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78</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27</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14</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10</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41</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9</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179</a:t>
                      </a:r>
                      <a:endParaRPr lang="zh-TW" sz="1600" kern="100" dirty="0">
                        <a:effectLst/>
                        <a:latin typeface="+mn-ea"/>
                        <a:ea typeface="+mn-ea"/>
                        <a:cs typeface="Times New Roman" panose="02020603050405020304" pitchFamily="18" charset="0"/>
                      </a:endParaRPr>
                    </a:p>
                  </a:txBody>
                  <a:tcPr marL="17727" marR="17727" marT="0" marB="0" anchor="ctr"/>
                </a:tc>
              </a:tr>
              <a:tr h="480066">
                <a:tc>
                  <a:txBody>
                    <a:bodyPr/>
                    <a:lstStyle/>
                    <a:p>
                      <a:pPr>
                        <a:spcAft>
                          <a:spcPts val="0"/>
                        </a:spcAft>
                      </a:pPr>
                      <a:r>
                        <a:rPr lang="en-US" sz="1200" kern="0">
                          <a:effectLst/>
                        </a:rPr>
                        <a:t>107</a:t>
                      </a:r>
                      <a:r>
                        <a:rPr lang="zh-TW" sz="1200" kern="0">
                          <a:effectLst/>
                        </a:rPr>
                        <a:t>年</a:t>
                      </a:r>
                      <a:r>
                        <a:rPr lang="en-US" sz="1200" kern="0">
                          <a:effectLst/>
                        </a:rPr>
                        <a:t>2</a:t>
                      </a:r>
                      <a:r>
                        <a:rPr lang="zh-TW" sz="1200" kern="0">
                          <a:effectLst/>
                        </a:rPr>
                        <a:t>月份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47</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22</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14</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10</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34</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14</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141</a:t>
                      </a:r>
                      <a:endParaRPr lang="zh-TW" sz="1600" kern="100" dirty="0">
                        <a:effectLst/>
                        <a:latin typeface="+mn-ea"/>
                        <a:ea typeface="+mn-ea"/>
                        <a:cs typeface="Times New Roman" panose="02020603050405020304" pitchFamily="18" charset="0"/>
                      </a:endParaRPr>
                    </a:p>
                  </a:txBody>
                  <a:tcPr marL="17727" marR="17727" marT="0" marB="0" anchor="ctr"/>
                </a:tc>
              </a:tr>
              <a:tr h="480066">
                <a:tc>
                  <a:txBody>
                    <a:bodyPr/>
                    <a:lstStyle/>
                    <a:p>
                      <a:pPr>
                        <a:spcAft>
                          <a:spcPts val="0"/>
                        </a:spcAft>
                      </a:pPr>
                      <a:r>
                        <a:rPr lang="en-US" sz="1200" kern="0">
                          <a:effectLst/>
                        </a:rPr>
                        <a:t>107</a:t>
                      </a:r>
                      <a:r>
                        <a:rPr lang="zh-TW" sz="1200" kern="0">
                          <a:effectLst/>
                        </a:rPr>
                        <a:t>年</a:t>
                      </a:r>
                      <a:r>
                        <a:rPr lang="en-US" sz="1200" kern="0">
                          <a:effectLst/>
                        </a:rPr>
                        <a:t>3</a:t>
                      </a:r>
                      <a:r>
                        <a:rPr lang="zh-TW" sz="1200" kern="0">
                          <a:effectLst/>
                        </a:rPr>
                        <a:t>月份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 </a:t>
                      </a:r>
                      <a:r>
                        <a:rPr lang="en-US" sz="1600" kern="0" dirty="0" smtClean="0">
                          <a:effectLst/>
                          <a:latin typeface="+mn-ea"/>
                          <a:ea typeface="+mn-ea"/>
                        </a:rPr>
                        <a:t>68</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smtClean="0">
                          <a:effectLst/>
                          <a:latin typeface="+mn-ea"/>
                          <a:ea typeface="+mn-ea"/>
                        </a:rPr>
                        <a:t>29</a:t>
                      </a:r>
                      <a:r>
                        <a:rPr lang="en-US" sz="1600" kern="0" dirty="0">
                          <a:effectLst/>
                          <a:latin typeface="+mn-ea"/>
                          <a:ea typeface="+mn-ea"/>
                        </a:rPr>
                        <a:t> </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33</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a:effectLst/>
                          <a:latin typeface="+mn-ea"/>
                          <a:ea typeface="+mn-ea"/>
                        </a:rPr>
                        <a:t>24</a:t>
                      </a:r>
                      <a:endParaRPr lang="zh-TW" sz="1600" kern="10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smtClean="0">
                          <a:effectLst/>
                          <a:latin typeface="+mn-ea"/>
                          <a:ea typeface="+mn-ea"/>
                        </a:rPr>
                        <a:t>38</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sz="1600" kern="0" dirty="0">
                          <a:effectLst/>
                          <a:latin typeface="+mn-ea"/>
                          <a:ea typeface="+mn-ea"/>
                        </a:rPr>
                        <a:t> </a:t>
                      </a:r>
                      <a:r>
                        <a:rPr lang="en-US" sz="1600" kern="0" dirty="0" smtClean="0">
                          <a:effectLst/>
                          <a:latin typeface="+mn-ea"/>
                          <a:ea typeface="+mn-ea"/>
                        </a:rPr>
                        <a:t>6</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198</a:t>
                      </a:r>
                      <a:endParaRPr lang="zh-TW" sz="1600" kern="100" dirty="0">
                        <a:effectLst/>
                        <a:latin typeface="+mn-ea"/>
                        <a:ea typeface="+mn-ea"/>
                        <a:cs typeface="Times New Roman" panose="02020603050405020304" pitchFamily="18" charset="0"/>
                      </a:endParaRPr>
                    </a:p>
                  </a:txBody>
                  <a:tcPr marL="17727" marR="17727" marT="0" marB="0" anchor="ctr"/>
                </a:tc>
              </a:tr>
              <a:tr h="480066">
                <a:tc>
                  <a:txBody>
                    <a:bodyPr/>
                    <a:lstStyle/>
                    <a:p>
                      <a:pPr>
                        <a:spcAft>
                          <a:spcPts val="0"/>
                        </a:spcAft>
                      </a:pPr>
                      <a:r>
                        <a:rPr lang="en-US" sz="1400" kern="0" dirty="0">
                          <a:effectLst/>
                        </a:rPr>
                        <a:t>    </a:t>
                      </a:r>
                      <a:r>
                        <a:rPr lang="zh-TW" sz="1400" kern="0" dirty="0">
                          <a:effectLst/>
                        </a:rPr>
                        <a:t>總數</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27" marR="17727" marT="0" marB="0" anchor="ctr"/>
                </a:tc>
                <a:tc>
                  <a:txBody>
                    <a:bodyPr/>
                    <a:lstStyle/>
                    <a:p>
                      <a:pPr algn="ctr">
                        <a:spcAft>
                          <a:spcPts val="0"/>
                        </a:spcAft>
                      </a:pPr>
                      <a:r>
                        <a:rPr lang="en-US" altLang="zh-TW" sz="1600" b="1" kern="100" dirty="0" smtClean="0">
                          <a:solidFill>
                            <a:srgbClr val="FF0000"/>
                          </a:solidFill>
                          <a:effectLst/>
                          <a:latin typeface="+mn-ea"/>
                          <a:ea typeface="+mn-ea"/>
                          <a:cs typeface="Times New Roman" panose="02020603050405020304" pitchFamily="18" charset="0"/>
                        </a:rPr>
                        <a:t>522</a:t>
                      </a:r>
                      <a:endParaRPr lang="zh-TW" sz="1600" b="1" kern="100" dirty="0">
                        <a:solidFill>
                          <a:srgbClr val="FF0000"/>
                        </a:solidFill>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232</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176</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162</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324</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kern="100" dirty="0" smtClean="0">
                          <a:effectLst/>
                          <a:latin typeface="+mn-ea"/>
                          <a:ea typeface="+mn-ea"/>
                          <a:cs typeface="Times New Roman" panose="02020603050405020304" pitchFamily="18" charset="0"/>
                        </a:rPr>
                        <a:t>68</a:t>
                      </a:r>
                      <a:endParaRPr lang="zh-TW" sz="1600" kern="100" dirty="0">
                        <a:effectLst/>
                        <a:latin typeface="+mn-ea"/>
                        <a:ea typeface="+mn-ea"/>
                        <a:cs typeface="Times New Roman" panose="02020603050405020304" pitchFamily="18" charset="0"/>
                      </a:endParaRPr>
                    </a:p>
                  </a:txBody>
                  <a:tcPr marL="17727" marR="17727" marT="0" marB="0" anchor="ctr"/>
                </a:tc>
                <a:tc>
                  <a:txBody>
                    <a:bodyPr/>
                    <a:lstStyle/>
                    <a:p>
                      <a:pPr algn="ctr">
                        <a:spcAft>
                          <a:spcPts val="0"/>
                        </a:spcAft>
                      </a:pPr>
                      <a:r>
                        <a:rPr lang="en-US" altLang="zh-TW" sz="1600" b="1" kern="100" dirty="0" smtClean="0">
                          <a:solidFill>
                            <a:srgbClr val="FF0000"/>
                          </a:solidFill>
                          <a:effectLst/>
                          <a:latin typeface="+mn-ea"/>
                          <a:ea typeface="+mn-ea"/>
                          <a:cs typeface="Times New Roman" panose="02020603050405020304" pitchFamily="18" charset="0"/>
                        </a:rPr>
                        <a:t>1484</a:t>
                      </a:r>
                      <a:endParaRPr lang="zh-TW" sz="1600" b="1" kern="100" dirty="0">
                        <a:solidFill>
                          <a:srgbClr val="FF0000"/>
                        </a:solidFill>
                        <a:effectLst/>
                        <a:latin typeface="+mn-ea"/>
                        <a:ea typeface="+mn-ea"/>
                        <a:cs typeface="Times New Roman" panose="02020603050405020304" pitchFamily="18" charset="0"/>
                      </a:endParaRPr>
                    </a:p>
                  </a:txBody>
                  <a:tcPr marL="17727" marR="17727" marT="0" marB="0" anchor="ctr"/>
                </a:tc>
              </a:tr>
            </a:tbl>
          </a:graphicData>
        </a:graphic>
      </p:graphicFrame>
    </p:spTree>
    <p:extLst>
      <p:ext uri="{BB962C8B-B14F-4D97-AF65-F5344CB8AC3E}">
        <p14:creationId xmlns:p14="http://schemas.microsoft.com/office/powerpoint/2010/main" val="364180971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50877E4-C668-486E-B0EB-BADD1A320BCE}" type="slidenum">
              <a:rPr lang="en-US" altLang="zh-TW" smtClean="0"/>
              <a:pPr>
                <a:defRPr/>
              </a:pPr>
              <a:t>13</a:t>
            </a:fld>
            <a:endParaRPr lang="en-US" altLang="zh-TW"/>
          </a:p>
        </p:txBody>
      </p:sp>
      <p:sp>
        <p:nvSpPr>
          <p:cNvPr id="3" name="Rectangle 2"/>
          <p:cNvSpPr txBox="1">
            <a:spLocks noChangeArrowheads="1"/>
          </p:cNvSpPr>
          <p:nvPr/>
        </p:nvSpPr>
        <p:spPr bwMode="auto">
          <a:xfrm>
            <a:off x="592866" y="620610"/>
            <a:ext cx="8001000" cy="1151927"/>
          </a:xfrm>
          <a:prstGeom prst="rect">
            <a:avLst/>
          </a:prstGeom>
          <a:noFill/>
          <a:ln>
            <a:noFill/>
          </a:ln>
          <a:effectLst/>
          <a:extLst/>
        </p:spPr>
        <p:txBody>
          <a:bodyPr vert="horz" wrap="square" lIns="91422" tIns="45711" rIns="91422" bIns="45711" numCol="1" anchor="b" anchorCtr="0" compatLnSpc="1">
            <a:prstTxWarp prst="textNoShape">
              <a:avLst/>
            </a:prstTxWarp>
          </a:bodyPr>
          <a:lst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r>
              <a:rPr lang="zh-TW" altLang="en-US" sz="3600" b="1" u="sng" dirty="0" smtClean="0">
                <a:solidFill>
                  <a:srgbClr val="0000FF"/>
                </a:solidFill>
                <a:effectLst/>
              </a:rPr>
              <a:t>六</a:t>
            </a:r>
            <a:r>
              <a:rPr lang="zh-TW" altLang="en-US" sz="3600" b="1" u="sng" dirty="0" smtClean="0">
                <a:solidFill>
                  <a:srgbClr val="0000FF"/>
                </a:solidFill>
                <a:effectLst/>
                <a:latin typeface="新細明體" panose="02020500000000000000" pitchFamily="18" charset="-120"/>
                <a:ea typeface="新細明體" panose="02020500000000000000" pitchFamily="18" charset="-120"/>
              </a:rPr>
              <a:t>、</a:t>
            </a:r>
            <a:r>
              <a:rPr lang="zh-TW" altLang="en-US" sz="3600" b="1" u="sng" dirty="0" smtClean="0">
                <a:solidFill>
                  <a:srgbClr val="0000FF"/>
                </a:solidFill>
                <a:effectLst/>
              </a:rPr>
              <a:t>公費</a:t>
            </a:r>
            <a:r>
              <a:rPr lang="en-US" altLang="zh-TW" sz="3600" b="1" u="sng" dirty="0" smtClean="0">
                <a:solidFill>
                  <a:srgbClr val="0000FF"/>
                </a:solidFill>
                <a:effectLst/>
              </a:rPr>
              <a:t>/</a:t>
            </a:r>
            <a:r>
              <a:rPr lang="zh-TW" altLang="en-US" sz="3600" b="1" u="sng" dirty="0" smtClean="0">
                <a:solidFill>
                  <a:srgbClr val="0000FF"/>
                </a:solidFill>
                <a:effectLst/>
              </a:rPr>
              <a:t>公假出國人員返國報告</a:t>
            </a:r>
            <a:r>
              <a:rPr lang="zh-TW" altLang="en-US" sz="3600" u="sng" dirty="0">
                <a:solidFill>
                  <a:srgbClr val="0000FF"/>
                </a:solidFill>
                <a:effectLst/>
              </a:rPr>
              <a:t>追繳</a:t>
            </a:r>
            <a:endParaRPr lang="zh-TW" altLang="en-US" sz="3600" b="1" u="sng" dirty="0" smtClean="0">
              <a:solidFill>
                <a:srgbClr val="0000FF"/>
              </a:solidFill>
              <a:effectLst/>
            </a:endParaRPr>
          </a:p>
        </p:txBody>
      </p:sp>
      <p:sp>
        <p:nvSpPr>
          <p:cNvPr id="4" name="Rectangle 3"/>
          <p:cNvSpPr txBox="1">
            <a:spLocks noChangeArrowheads="1"/>
          </p:cNvSpPr>
          <p:nvPr/>
        </p:nvSpPr>
        <p:spPr bwMode="auto">
          <a:xfrm>
            <a:off x="592866" y="2060810"/>
            <a:ext cx="8259034" cy="352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defRPr/>
            </a:pPr>
            <a:r>
              <a:rPr lang="zh-TW" altLang="en-US" sz="3200" b="0" dirty="0" smtClean="0">
                <a:solidFill>
                  <a:srgbClr val="0000FF"/>
                </a:solidFill>
                <a:latin typeface="+mn-ea"/>
              </a:rPr>
              <a:t>辦理出國人員返國報告催繳及簽陳作業，並上傳國發會及本院網站，</a:t>
            </a:r>
            <a:r>
              <a:rPr lang="en-US" altLang="zh-TW" sz="3200" b="0" dirty="0" smtClean="0">
                <a:solidFill>
                  <a:srgbClr val="0000FF"/>
                </a:solidFill>
                <a:latin typeface="+mn-ea"/>
              </a:rPr>
              <a:t>106</a:t>
            </a:r>
            <a:r>
              <a:rPr lang="zh-TW" altLang="en-US" sz="3200" b="0" dirty="0" smtClean="0">
                <a:solidFill>
                  <a:srgbClr val="0000FF"/>
                </a:solidFill>
                <a:latin typeface="+mn-ea"/>
              </a:rPr>
              <a:t>年</a:t>
            </a:r>
            <a:r>
              <a:rPr lang="en-US" altLang="zh-TW" sz="3200" b="0" dirty="0" smtClean="0">
                <a:solidFill>
                  <a:srgbClr val="0000FF"/>
                </a:solidFill>
                <a:latin typeface="+mn-ea"/>
              </a:rPr>
              <a:t>9</a:t>
            </a:r>
            <a:r>
              <a:rPr lang="zh-TW" altLang="en-US" sz="3200" b="0" dirty="0" smtClean="0">
                <a:solidFill>
                  <a:srgbClr val="0000FF"/>
                </a:solidFill>
                <a:latin typeface="+mn-ea"/>
              </a:rPr>
              <a:t>月至</a:t>
            </a:r>
            <a:r>
              <a:rPr lang="en-US" altLang="zh-TW" sz="3200" b="0" dirty="0" smtClean="0">
                <a:solidFill>
                  <a:srgbClr val="0000FF"/>
                </a:solidFill>
                <a:latin typeface="+mn-ea"/>
              </a:rPr>
              <a:t>107</a:t>
            </a:r>
            <a:r>
              <a:rPr lang="zh-TW" altLang="en-US" sz="3200" b="0" dirty="0" smtClean="0">
                <a:solidFill>
                  <a:srgbClr val="0000FF"/>
                </a:solidFill>
                <a:latin typeface="+mn-ea"/>
              </a:rPr>
              <a:t>年上傳院內網路之出國報告共計</a:t>
            </a:r>
            <a:r>
              <a:rPr lang="en-US" altLang="zh-TW" sz="3200" b="0" dirty="0" smtClean="0">
                <a:solidFill>
                  <a:srgbClr val="0000FF"/>
                </a:solidFill>
                <a:latin typeface="+mn-ea"/>
              </a:rPr>
              <a:t>74</a:t>
            </a:r>
            <a:r>
              <a:rPr lang="zh-TW" altLang="en-US" sz="3200" b="0" dirty="0" smtClean="0">
                <a:solidFill>
                  <a:srgbClr val="0000FF"/>
                </a:solidFill>
                <a:latin typeface="+mn-ea"/>
              </a:rPr>
              <a:t>案。</a:t>
            </a:r>
            <a:endParaRPr lang="en-US" altLang="zh-TW" sz="3200" b="0" dirty="0" smtClean="0">
              <a:solidFill>
                <a:srgbClr val="0000FF"/>
              </a:solidFill>
              <a:latin typeface="+mn-ea"/>
            </a:endParaRPr>
          </a:p>
          <a:p>
            <a:pPr algn="just">
              <a:lnSpc>
                <a:spcPct val="90000"/>
              </a:lnSpc>
              <a:defRPr/>
            </a:pPr>
            <a:r>
              <a:rPr lang="zh-TW" altLang="en-US" sz="3200" b="0" dirty="0" smtClean="0">
                <a:solidFill>
                  <a:srgbClr val="0000FF"/>
                </a:solidFill>
                <a:latin typeface="+mn-ea"/>
              </a:rPr>
              <a:t>配合院會安排返國同仁至會議中報告分享新知與心得，</a:t>
            </a:r>
            <a:r>
              <a:rPr lang="en-US" altLang="zh-TW" sz="3200" b="0" dirty="0" smtClean="0">
                <a:solidFill>
                  <a:srgbClr val="0000FF"/>
                </a:solidFill>
                <a:latin typeface="+mn-ea"/>
              </a:rPr>
              <a:t>106</a:t>
            </a:r>
            <a:r>
              <a:rPr lang="zh-TW" altLang="en-US" sz="3200" b="0" dirty="0" smtClean="0">
                <a:solidFill>
                  <a:srgbClr val="0000FF"/>
                </a:solidFill>
                <a:latin typeface="+mn-ea"/>
              </a:rPr>
              <a:t>年</a:t>
            </a:r>
            <a:r>
              <a:rPr lang="en-US" altLang="zh-TW" sz="3200" b="0" dirty="0" smtClean="0">
                <a:solidFill>
                  <a:srgbClr val="0000FF"/>
                </a:solidFill>
                <a:latin typeface="+mn-ea"/>
              </a:rPr>
              <a:t>9</a:t>
            </a:r>
            <a:r>
              <a:rPr lang="zh-TW" altLang="en-US" sz="3200" b="0" dirty="0" smtClean="0">
                <a:solidFill>
                  <a:srgbClr val="0000FF"/>
                </a:solidFill>
                <a:latin typeface="+mn-ea"/>
              </a:rPr>
              <a:t>月迄今共</a:t>
            </a:r>
            <a:r>
              <a:rPr lang="en-US" altLang="zh-TW" sz="3200" b="0" dirty="0" smtClean="0">
                <a:solidFill>
                  <a:srgbClr val="0000FF"/>
                </a:solidFill>
                <a:latin typeface="+mn-ea"/>
              </a:rPr>
              <a:t>8</a:t>
            </a:r>
            <a:r>
              <a:rPr lang="zh-TW" altLang="en-US" sz="3200" b="0" dirty="0" smtClean="0">
                <a:solidFill>
                  <a:srgbClr val="0000FF"/>
                </a:solidFill>
                <a:latin typeface="+mn-ea"/>
              </a:rPr>
              <a:t>名返國人員於會中分享所學成果心得。</a:t>
            </a:r>
          </a:p>
          <a:p>
            <a:pPr marL="0" indent="0">
              <a:lnSpc>
                <a:spcPct val="90000"/>
              </a:lnSpc>
              <a:buFont typeface="Wingdings" panose="05000000000000000000" pitchFamily="2" charset="2"/>
              <a:buNone/>
              <a:defRPr/>
            </a:pPr>
            <a:endParaRPr lang="zh-TW" altLang="en-US" sz="2200" b="0" dirty="0" smtClean="0"/>
          </a:p>
        </p:txBody>
      </p:sp>
    </p:spTree>
    <p:extLst>
      <p:ext uri="{BB962C8B-B14F-4D97-AF65-F5344CB8AC3E}">
        <p14:creationId xmlns:p14="http://schemas.microsoft.com/office/powerpoint/2010/main" val="403180976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50877E4-C668-486E-B0EB-BADD1A320BCE}" type="slidenum">
              <a:rPr lang="en-US" altLang="zh-TW" smtClean="0"/>
              <a:pPr>
                <a:defRPr/>
              </a:pPr>
              <a:t>14</a:t>
            </a:fld>
            <a:endParaRPr lang="en-US" altLang="zh-TW"/>
          </a:p>
        </p:txBody>
      </p:sp>
      <p:sp>
        <p:nvSpPr>
          <p:cNvPr id="3" name="標題 1"/>
          <p:cNvSpPr txBox="1">
            <a:spLocks/>
          </p:cNvSpPr>
          <p:nvPr/>
        </p:nvSpPr>
        <p:spPr>
          <a:xfrm>
            <a:off x="568325" y="705687"/>
            <a:ext cx="8001000" cy="789064"/>
          </a:xfrm>
          <a:prstGeom prst="rect">
            <a:avLst/>
          </a:prstGeom>
        </p:spPr>
        <p:txBody>
          <a:bodyPr/>
          <a:lst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r>
              <a:rPr lang="zh-TW" altLang="en-US" sz="3600" b="1" u="sng" dirty="0" smtClean="0">
                <a:solidFill>
                  <a:srgbClr val="0000FF"/>
                </a:solidFill>
                <a:effectLst/>
              </a:rPr>
              <a:t>七</a:t>
            </a:r>
            <a:r>
              <a:rPr lang="zh-TW" altLang="en-US" sz="3600" b="1" u="sng" dirty="0" smtClean="0">
                <a:solidFill>
                  <a:srgbClr val="0000FF"/>
                </a:solidFill>
                <a:effectLst/>
                <a:latin typeface="新細明體" panose="02020500000000000000" pitchFamily="18" charset="-120"/>
                <a:ea typeface="新細明體" panose="02020500000000000000" pitchFamily="18" charset="-120"/>
              </a:rPr>
              <a:t>、</a:t>
            </a:r>
            <a:r>
              <a:rPr lang="zh-TW" altLang="en-US" sz="3600" b="1" u="sng" dirty="0" smtClean="0">
                <a:solidFill>
                  <a:srgbClr val="0000FF"/>
                </a:solidFill>
                <a:effectLst/>
              </a:rPr>
              <a:t>院史廳陳展及參訪</a:t>
            </a:r>
            <a:endParaRPr lang="zh-TW" altLang="en-US" sz="3600" b="0" u="sng" dirty="0"/>
          </a:p>
        </p:txBody>
      </p:sp>
      <p:sp>
        <p:nvSpPr>
          <p:cNvPr id="4" name="內容版面配置區 2"/>
          <p:cNvSpPr txBox="1">
            <a:spLocks/>
          </p:cNvSpPr>
          <p:nvPr/>
        </p:nvSpPr>
        <p:spPr>
          <a:xfrm>
            <a:off x="568325" y="1751013"/>
            <a:ext cx="8001000" cy="1245927"/>
          </a:xfrm>
          <a:prstGeom prst="rect">
            <a:avLst/>
          </a:prstGeom>
        </p:spPr>
        <p:txBody>
          <a:bodyPr/>
          <a:lst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b="0" dirty="0" smtClean="0">
                <a:solidFill>
                  <a:srgbClr val="0000FF"/>
                </a:solidFill>
              </a:rPr>
              <a:t>106</a:t>
            </a:r>
            <a:r>
              <a:rPr lang="zh-TW" altLang="en-US" b="0" dirty="0" smtClean="0">
                <a:solidFill>
                  <a:srgbClr val="0000FF"/>
                </a:solidFill>
              </a:rPr>
              <a:t>年</a:t>
            </a:r>
            <a:r>
              <a:rPr lang="en-US" altLang="zh-TW" b="0" dirty="0" smtClean="0">
                <a:solidFill>
                  <a:srgbClr val="0000FF"/>
                </a:solidFill>
              </a:rPr>
              <a:t>9</a:t>
            </a:r>
            <a:r>
              <a:rPr lang="zh-TW" altLang="en-US" b="0" dirty="0" smtClean="0">
                <a:solidFill>
                  <a:srgbClr val="0000FF"/>
                </a:solidFill>
              </a:rPr>
              <a:t>月至</a:t>
            </a:r>
            <a:r>
              <a:rPr lang="en-US" altLang="zh-TW" b="0" dirty="0" smtClean="0">
                <a:solidFill>
                  <a:srgbClr val="0000FF"/>
                </a:solidFill>
              </a:rPr>
              <a:t>107</a:t>
            </a:r>
            <a:r>
              <a:rPr lang="zh-TW" altLang="en-US" b="0" dirty="0" smtClean="0">
                <a:solidFill>
                  <a:srgbClr val="0000FF"/>
                </a:solidFill>
              </a:rPr>
              <a:t>年</a:t>
            </a:r>
            <a:r>
              <a:rPr lang="en-US" altLang="zh-TW" b="0" dirty="0" smtClean="0">
                <a:solidFill>
                  <a:srgbClr val="0000FF"/>
                </a:solidFill>
              </a:rPr>
              <a:t>3</a:t>
            </a:r>
            <a:r>
              <a:rPr lang="zh-TW" altLang="en-US" b="0" dirty="0" smtClean="0">
                <a:solidFill>
                  <a:srgbClr val="0000FF"/>
                </a:solidFill>
              </a:rPr>
              <a:t>月國內</a:t>
            </a:r>
            <a:r>
              <a:rPr lang="zh-TW" altLang="en-US" b="0" dirty="0" smtClean="0">
                <a:solidFill>
                  <a:srgbClr val="0000FF"/>
                </a:solidFill>
                <a:latin typeface="新細明體" panose="02020500000000000000" pitchFamily="18" charset="-120"/>
                <a:ea typeface="新細明體" panose="02020500000000000000" pitchFamily="18" charset="-120"/>
              </a:rPr>
              <a:t>、</a:t>
            </a:r>
            <a:r>
              <a:rPr lang="zh-TW" altLang="en-US" b="0" dirty="0" smtClean="0">
                <a:solidFill>
                  <a:srgbClr val="0000FF"/>
                </a:solidFill>
              </a:rPr>
              <a:t>外團體參訪共計</a:t>
            </a:r>
            <a:r>
              <a:rPr lang="en-US" altLang="zh-TW" b="0" dirty="0" smtClean="0">
                <a:solidFill>
                  <a:srgbClr val="0000FF"/>
                </a:solidFill>
              </a:rPr>
              <a:t>10</a:t>
            </a:r>
            <a:r>
              <a:rPr lang="zh-TW" altLang="en-US" b="0" dirty="0" smtClean="0">
                <a:solidFill>
                  <a:srgbClr val="0000FF"/>
                </a:solidFill>
              </a:rPr>
              <a:t>團</a:t>
            </a:r>
            <a:r>
              <a:rPr lang="zh-TW" altLang="zh-TW" b="0" dirty="0" smtClean="0">
                <a:solidFill>
                  <a:srgbClr val="0000FF"/>
                </a:solidFill>
              </a:rPr>
              <a:t>，參觀總人次為</a:t>
            </a:r>
            <a:r>
              <a:rPr lang="en-US" altLang="zh-TW" b="0" dirty="0" smtClean="0">
                <a:solidFill>
                  <a:srgbClr val="0000FF"/>
                </a:solidFill>
              </a:rPr>
              <a:t>771</a:t>
            </a:r>
            <a:r>
              <a:rPr lang="zh-TW" altLang="zh-TW" b="0" dirty="0" smtClean="0">
                <a:solidFill>
                  <a:srgbClr val="0000FF"/>
                </a:solidFill>
              </a:rPr>
              <a:t>人。</a:t>
            </a:r>
            <a:endParaRPr lang="zh-TW" altLang="zh-TW" b="0" dirty="0">
              <a:solidFill>
                <a:srgbClr val="0000FF"/>
              </a:solidFill>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90" y="2996940"/>
            <a:ext cx="4618733" cy="3079155"/>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437" y="2969982"/>
            <a:ext cx="4190433" cy="3058293"/>
          </a:xfrm>
          <a:prstGeom prst="rect">
            <a:avLst/>
          </a:prstGeom>
        </p:spPr>
      </p:pic>
    </p:spTree>
    <p:extLst>
      <p:ext uri="{BB962C8B-B14F-4D97-AF65-F5344CB8AC3E}">
        <p14:creationId xmlns:p14="http://schemas.microsoft.com/office/powerpoint/2010/main" val="283488620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50877E4-C668-486E-B0EB-BADD1A320BCE}" type="slidenum">
              <a:rPr lang="en-US" altLang="zh-TW" smtClean="0"/>
              <a:pPr>
                <a:defRPr/>
              </a:pPr>
              <a:t>15</a:t>
            </a:fld>
            <a:endParaRPr lang="en-US" altLang="zh-TW"/>
          </a:p>
        </p:txBody>
      </p:sp>
      <p:sp>
        <p:nvSpPr>
          <p:cNvPr id="3" name="標題 1"/>
          <p:cNvSpPr txBox="1">
            <a:spLocks/>
          </p:cNvSpPr>
          <p:nvPr/>
        </p:nvSpPr>
        <p:spPr bwMode="auto">
          <a:xfrm>
            <a:off x="576263" y="309563"/>
            <a:ext cx="8001000" cy="887412"/>
          </a:xfrm>
          <a:prstGeom prst="rect">
            <a:avLst/>
          </a:prstGeom>
          <a:noFill/>
          <a:ln>
            <a:noFill/>
          </a:ln>
          <a:effectLst/>
          <a:extLst/>
        </p:spPr>
        <p:txBody>
          <a:bodyPr vert="horz" wrap="square" lIns="91422" tIns="45711" rIns="91422" bIns="45711" numCol="1" anchor="b" anchorCtr="0" compatLnSpc="1">
            <a:prstTxWarp prst="textNoShape">
              <a:avLst/>
            </a:prstTxWarp>
          </a:bodyPr>
          <a:lst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r>
              <a:rPr lang="zh-TW" altLang="en-US" sz="3600" b="1" u="sng" dirty="0" smtClean="0">
                <a:solidFill>
                  <a:srgbClr val="0000FF"/>
                </a:solidFill>
                <a:effectLst/>
              </a:rPr>
              <a:t>八</a:t>
            </a:r>
            <a:r>
              <a:rPr lang="zh-TW" altLang="en-US" sz="3600" b="1" u="sng" dirty="0" smtClean="0">
                <a:solidFill>
                  <a:srgbClr val="0000FF"/>
                </a:solidFill>
                <a:effectLst/>
                <a:latin typeface="新細明體" panose="02020500000000000000" pitchFamily="18" charset="-120"/>
                <a:ea typeface="新細明體" panose="02020500000000000000" pitchFamily="18" charset="-120"/>
              </a:rPr>
              <a:t>、</a:t>
            </a:r>
            <a:r>
              <a:rPr lang="zh-TW" altLang="en-US" sz="3600" b="1" u="sng" dirty="0" smtClean="0">
                <a:solidFill>
                  <a:srgbClr val="0000FF"/>
                </a:solidFill>
                <a:effectLst/>
              </a:rPr>
              <a:t>院史廳文物蒐整及管理</a:t>
            </a:r>
          </a:p>
        </p:txBody>
      </p:sp>
      <p:graphicFrame>
        <p:nvGraphicFramePr>
          <p:cNvPr id="4" name="內容版面配置區 4"/>
          <p:cNvGraphicFramePr>
            <a:graphicFrameLocks/>
          </p:cNvGraphicFramePr>
          <p:nvPr>
            <p:extLst>
              <p:ext uri="{D42A27DB-BD31-4B8C-83A1-F6EECF244321}">
                <p14:modId xmlns:p14="http://schemas.microsoft.com/office/powerpoint/2010/main" val="2858990671"/>
              </p:ext>
            </p:extLst>
          </p:nvPr>
        </p:nvGraphicFramePr>
        <p:xfrm>
          <a:off x="511175" y="1124681"/>
          <a:ext cx="8001000" cy="2664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O:\123\財產管理\院史廳\院史廳庫房照片\5201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390" y="3212970"/>
            <a:ext cx="2844730" cy="2130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O:\123\財產管理\院史廳\院史廳庫房照片\5202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48080" y="3212970"/>
            <a:ext cx="3779200" cy="2126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O:\123\財產管理\院史廳\院史廳照片\5204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63753" y="3240780"/>
            <a:ext cx="3495844" cy="21026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 name="內容版面配置區 1"/>
          <p:cNvSpPr txBox="1">
            <a:spLocks/>
          </p:cNvSpPr>
          <p:nvPr/>
        </p:nvSpPr>
        <p:spPr>
          <a:xfrm>
            <a:off x="0" y="5733320"/>
            <a:ext cx="9036620" cy="711930"/>
          </a:xfrm>
          <a:prstGeom prst="rect">
            <a:avLst/>
          </a:prstGeom>
        </p:spPr>
        <p:txBody>
          <a:bodyPr/>
          <a:lst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800" b="0" smtClean="0"/>
              <a:t>工作重點</a:t>
            </a:r>
            <a:r>
              <a:rPr lang="en-US" altLang="zh-TW" sz="2800" b="0" smtClean="0"/>
              <a:t>:</a:t>
            </a:r>
            <a:r>
              <a:rPr lang="zh-TW" altLang="en-US" sz="2800" b="0" smtClean="0"/>
              <a:t>將賡續宣導各單位提供具陳展價值類之器物</a:t>
            </a:r>
            <a:endParaRPr lang="zh-TW" altLang="en-US" sz="2800" b="0" dirty="0"/>
          </a:p>
        </p:txBody>
      </p:sp>
    </p:spTree>
    <p:extLst>
      <p:ext uri="{BB962C8B-B14F-4D97-AF65-F5344CB8AC3E}">
        <p14:creationId xmlns:p14="http://schemas.microsoft.com/office/powerpoint/2010/main" val="273890654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50877E4-C668-486E-B0EB-BADD1A320BCE}" type="slidenum">
              <a:rPr lang="en-US" altLang="zh-TW" smtClean="0"/>
              <a:pPr>
                <a:defRPr/>
              </a:pPr>
              <a:t>16</a:t>
            </a:fld>
            <a:endParaRPr lang="en-US" altLang="zh-TW"/>
          </a:p>
        </p:txBody>
      </p:sp>
      <p:sp>
        <p:nvSpPr>
          <p:cNvPr id="3" name="文字版面配置區 2"/>
          <p:cNvSpPr txBox="1">
            <a:spLocks/>
          </p:cNvSpPr>
          <p:nvPr/>
        </p:nvSpPr>
        <p:spPr bwMode="auto">
          <a:xfrm>
            <a:off x="107380" y="980661"/>
            <a:ext cx="9144000" cy="331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zh-TW" altLang="en-US" sz="2400" b="1" smtClean="0">
                <a:solidFill>
                  <a:srgbClr val="0000FF"/>
                </a:solidFill>
              </a:rPr>
              <a:t>◎</a:t>
            </a:r>
            <a:r>
              <a:rPr lang="zh-TW" altLang="en-US" sz="2400" b="1" u="sng" smtClean="0">
                <a:solidFill>
                  <a:srgbClr val="0000FF"/>
                </a:solidFill>
              </a:rPr>
              <a:t>石碑類</a:t>
            </a:r>
            <a:r>
              <a:rPr lang="zh-TW" altLang="en-US" sz="2400" b="1" smtClean="0">
                <a:solidFill>
                  <a:srgbClr val="0000FF"/>
                </a:solidFill>
              </a:rPr>
              <a:t> </a:t>
            </a:r>
            <a:r>
              <a:rPr lang="en-US" altLang="zh-TW" sz="2400" b="1" smtClean="0">
                <a:solidFill>
                  <a:srgbClr val="0000FF"/>
                </a:solidFill>
              </a:rPr>
              <a:t>:</a:t>
            </a:r>
            <a:r>
              <a:rPr lang="zh-TW" altLang="en-US" sz="2400" b="1" smtClean="0">
                <a:solidFill>
                  <a:srgbClr val="0000FF"/>
                </a:solidFill>
              </a:rPr>
              <a:t> </a:t>
            </a:r>
            <a:r>
              <a:rPr lang="zh-TW" altLang="en-US" sz="2400" b="0" smtClean="0">
                <a:solidFill>
                  <a:srgbClr val="0000FF"/>
                </a:solidFill>
              </a:rPr>
              <a:t>如民國</a:t>
            </a:r>
            <a:r>
              <a:rPr lang="en-US" altLang="zh-TW" sz="2400" b="0" smtClean="0">
                <a:solidFill>
                  <a:srgbClr val="0000FF"/>
                </a:solidFill>
              </a:rPr>
              <a:t>45</a:t>
            </a:r>
            <a:r>
              <a:rPr lang="zh-TW" altLang="en-US" sz="2400" b="0" smtClean="0">
                <a:solidFill>
                  <a:srgbClr val="0000FF"/>
                </a:solidFill>
              </a:rPr>
              <a:t>年本院奠基石、民國</a:t>
            </a:r>
            <a:r>
              <a:rPr lang="en-US" altLang="zh-TW" sz="2400" b="0" smtClean="0">
                <a:solidFill>
                  <a:srgbClr val="0000FF"/>
                </a:solidFill>
              </a:rPr>
              <a:t>51</a:t>
            </a:r>
            <a:r>
              <a:rPr lang="zh-TW" altLang="en-US" sz="2400" b="0" smtClean="0">
                <a:solidFill>
                  <a:srgbClr val="0000FF"/>
                </a:solidFill>
              </a:rPr>
              <a:t>年柯柏紀念館奠基石、  </a:t>
            </a:r>
            <a:endParaRPr lang="en-US" altLang="zh-TW" sz="2400" b="0" smtClean="0">
              <a:solidFill>
                <a:srgbClr val="0000FF"/>
              </a:solidFill>
            </a:endParaRPr>
          </a:p>
          <a:p>
            <a:pPr marL="0" indent="0">
              <a:buFont typeface="Wingdings" panose="05000000000000000000" pitchFamily="2" charset="2"/>
              <a:buNone/>
            </a:pPr>
            <a:r>
              <a:rPr lang="en-US" altLang="zh-TW" sz="2400" b="0" smtClean="0">
                <a:solidFill>
                  <a:srgbClr val="0000FF"/>
                </a:solidFill>
              </a:rPr>
              <a:t>    </a:t>
            </a:r>
            <a:r>
              <a:rPr lang="zh-TW" altLang="en-US" sz="2400" b="0" smtClean="0">
                <a:solidFill>
                  <a:srgbClr val="0000FF"/>
                </a:solidFill>
              </a:rPr>
              <a:t>榮總一號門石碑、傷殘重建院成立碑文等。</a:t>
            </a:r>
            <a:endParaRPr lang="en-US" altLang="zh-TW" sz="2400" b="0" smtClean="0">
              <a:solidFill>
                <a:srgbClr val="0000FF"/>
              </a:solidFill>
            </a:endParaRPr>
          </a:p>
          <a:p>
            <a:pPr marL="0" indent="0">
              <a:buFont typeface="Wingdings" panose="05000000000000000000" pitchFamily="2" charset="2"/>
              <a:buNone/>
            </a:pPr>
            <a:r>
              <a:rPr lang="zh-TW" altLang="en-US" sz="2400" b="1" smtClean="0">
                <a:solidFill>
                  <a:srgbClr val="0000FF"/>
                </a:solidFill>
              </a:rPr>
              <a:t>◎</a:t>
            </a:r>
            <a:r>
              <a:rPr lang="zh-TW" altLang="en-US" sz="2400" b="1" u="sng" smtClean="0">
                <a:solidFill>
                  <a:srgbClr val="0000FF"/>
                </a:solidFill>
              </a:rPr>
              <a:t>醫療文物類 </a:t>
            </a:r>
            <a:r>
              <a:rPr lang="en-US" altLang="zh-TW" sz="2400" b="1" smtClean="0">
                <a:solidFill>
                  <a:srgbClr val="0000FF"/>
                </a:solidFill>
              </a:rPr>
              <a:t>:</a:t>
            </a:r>
            <a:r>
              <a:rPr lang="zh-TW" altLang="en-US" sz="2400" b="1" smtClean="0">
                <a:solidFill>
                  <a:srgbClr val="0000FF"/>
                </a:solidFill>
              </a:rPr>
              <a:t> </a:t>
            </a:r>
            <a:r>
              <a:rPr lang="zh-TW" altLang="en-US" sz="2400" b="0" smtClean="0">
                <a:solidFill>
                  <a:srgbClr val="0000FF"/>
                </a:solidFill>
              </a:rPr>
              <a:t>如早期毒物檢驗機器、早期換藥車、攝護腺手術之</a:t>
            </a:r>
            <a:endParaRPr lang="en-US" altLang="zh-TW" sz="2400" b="0" smtClean="0">
              <a:solidFill>
                <a:srgbClr val="0000FF"/>
              </a:solidFill>
            </a:endParaRPr>
          </a:p>
          <a:p>
            <a:pPr marL="0" indent="0">
              <a:buFont typeface="Wingdings" panose="05000000000000000000" pitchFamily="2" charset="2"/>
              <a:buNone/>
            </a:pPr>
            <a:r>
              <a:rPr lang="en-US" altLang="zh-TW" sz="2400" b="0" smtClean="0">
                <a:solidFill>
                  <a:srgbClr val="0000FF"/>
                </a:solidFill>
              </a:rPr>
              <a:t>    </a:t>
            </a:r>
            <a:r>
              <a:rPr lang="zh-TW" altLang="en-US" sz="2400" b="0" smtClean="0">
                <a:solidFill>
                  <a:srgbClr val="0000FF"/>
                </a:solidFill>
              </a:rPr>
              <a:t>電刀控制系統、中英雙語藥袋標示、放射線部早期投影機</a:t>
            </a:r>
            <a:r>
              <a:rPr lang="en-US" altLang="zh-TW" sz="2400" b="0" smtClean="0">
                <a:solidFill>
                  <a:srgbClr val="0000FF"/>
                </a:solidFill>
              </a:rPr>
              <a:t>…</a:t>
            </a:r>
            <a:r>
              <a:rPr lang="zh-TW" altLang="en-US" sz="2400" b="0" smtClean="0">
                <a:solidFill>
                  <a:srgbClr val="0000FF"/>
                </a:solidFill>
              </a:rPr>
              <a:t>等。</a:t>
            </a:r>
            <a:endParaRPr lang="en-US" altLang="zh-TW" sz="2400" b="0" smtClean="0">
              <a:solidFill>
                <a:srgbClr val="0000FF"/>
              </a:solidFill>
            </a:endParaRPr>
          </a:p>
          <a:p>
            <a:pPr marL="0" indent="0">
              <a:buFont typeface="Wingdings" panose="05000000000000000000" pitchFamily="2" charset="2"/>
              <a:buNone/>
            </a:pPr>
            <a:r>
              <a:rPr lang="en-US" altLang="zh-TW" sz="2400" b="1" smtClean="0">
                <a:solidFill>
                  <a:srgbClr val="0000FF"/>
                </a:solidFill>
              </a:rPr>
              <a:t>◎</a:t>
            </a:r>
            <a:r>
              <a:rPr lang="zh-TW" altLang="en-US" sz="2400" b="1" u="sng" smtClean="0">
                <a:solidFill>
                  <a:srgbClr val="0000FF"/>
                </a:solidFill>
              </a:rPr>
              <a:t>用品類 </a:t>
            </a:r>
            <a:r>
              <a:rPr lang="en-US" altLang="zh-TW" sz="2400" b="1" smtClean="0">
                <a:solidFill>
                  <a:srgbClr val="0000FF"/>
                </a:solidFill>
              </a:rPr>
              <a:t>:</a:t>
            </a:r>
            <a:r>
              <a:rPr lang="zh-TW" altLang="en-US" sz="2400" b="1" smtClean="0">
                <a:solidFill>
                  <a:srgbClr val="0000FF"/>
                </a:solidFill>
              </a:rPr>
              <a:t> </a:t>
            </a:r>
            <a:r>
              <a:rPr lang="zh-TW" altLang="en-US" sz="2400" b="0" smtClean="0">
                <a:solidFill>
                  <a:srgbClr val="0000FF"/>
                </a:solidFill>
              </a:rPr>
              <a:t>如經國先生特製輪椅、民國</a:t>
            </a:r>
            <a:r>
              <a:rPr lang="en-US" altLang="zh-TW" sz="2400" b="0" smtClean="0">
                <a:solidFill>
                  <a:srgbClr val="0000FF"/>
                </a:solidFill>
              </a:rPr>
              <a:t>51</a:t>
            </a:r>
            <a:r>
              <a:rPr lang="zh-TW" altLang="en-US" sz="2400" b="0" smtClean="0">
                <a:solidFill>
                  <a:srgbClr val="0000FF"/>
                </a:solidFill>
              </a:rPr>
              <a:t>年收費戳章、榮總人第一</a:t>
            </a:r>
            <a:endParaRPr lang="en-US" altLang="zh-TW" sz="2400" b="0" smtClean="0">
              <a:solidFill>
                <a:srgbClr val="0000FF"/>
              </a:solidFill>
            </a:endParaRPr>
          </a:p>
          <a:p>
            <a:pPr marL="0" indent="0">
              <a:buFont typeface="Wingdings" panose="05000000000000000000" pitchFamily="2" charset="2"/>
              <a:buNone/>
            </a:pPr>
            <a:r>
              <a:rPr lang="zh-TW" altLang="en-US" sz="2400" b="0" smtClean="0">
                <a:solidFill>
                  <a:srgbClr val="0000FF"/>
                </a:solidFill>
              </a:rPr>
              <a:t>    卷合訂本、早期照片簿、得獎獎盃等。</a:t>
            </a:r>
            <a:endParaRPr lang="en-US" altLang="zh-TW" sz="2400" b="0" smtClean="0">
              <a:solidFill>
                <a:srgbClr val="0000FF"/>
              </a:solidFill>
            </a:endParaRPr>
          </a:p>
          <a:p>
            <a:pPr marL="0" indent="0">
              <a:buFont typeface="Wingdings" panose="05000000000000000000" pitchFamily="2" charset="2"/>
              <a:buNone/>
            </a:pPr>
            <a:r>
              <a:rPr lang="en-US" altLang="zh-TW" sz="2400" b="1" smtClean="0">
                <a:solidFill>
                  <a:srgbClr val="0000FF"/>
                </a:solidFill>
              </a:rPr>
              <a:t>◎</a:t>
            </a:r>
            <a:r>
              <a:rPr lang="zh-TW" altLang="en-US" sz="2400" b="1" u="sng" smtClean="0">
                <a:solidFill>
                  <a:srgbClr val="0000FF"/>
                </a:solidFill>
              </a:rPr>
              <a:t>歷史文件 </a:t>
            </a:r>
            <a:r>
              <a:rPr lang="en-US" altLang="zh-TW" sz="2400" b="1" smtClean="0">
                <a:solidFill>
                  <a:srgbClr val="0000FF"/>
                </a:solidFill>
              </a:rPr>
              <a:t>: </a:t>
            </a:r>
            <a:r>
              <a:rPr lang="zh-TW" altLang="en-US" sz="2400" b="0" smtClean="0">
                <a:solidFill>
                  <a:srgbClr val="0000FF"/>
                </a:solidFill>
              </a:rPr>
              <a:t>早期珍貴公文、建築設計藍圖等。</a:t>
            </a:r>
            <a:endParaRPr lang="en-US" altLang="zh-TW" sz="2400" b="0" smtClean="0">
              <a:solidFill>
                <a:srgbClr val="0000FF"/>
              </a:solidFill>
            </a:endParaRPr>
          </a:p>
          <a:p>
            <a:pPr marL="0" indent="0">
              <a:buFont typeface="Wingdings" panose="05000000000000000000" pitchFamily="2" charset="2"/>
              <a:buNone/>
            </a:pPr>
            <a:endParaRPr lang="zh-TW" altLang="en-US" sz="2400" b="0" dirty="0" smtClean="0"/>
          </a:p>
        </p:txBody>
      </p:sp>
      <p:sp>
        <p:nvSpPr>
          <p:cNvPr id="4" name="矩形 4"/>
          <p:cNvSpPr>
            <a:spLocks noChangeArrowheads="1"/>
          </p:cNvSpPr>
          <p:nvPr/>
        </p:nvSpPr>
        <p:spPr bwMode="auto">
          <a:xfrm>
            <a:off x="755650" y="188913"/>
            <a:ext cx="7632700" cy="641350"/>
          </a:xfrm>
          <a:prstGeom prst="rect">
            <a:avLst/>
          </a:prstGeom>
          <a:noFill/>
          <a:ln w="9525">
            <a:noFill/>
            <a:miter lim="800000"/>
            <a:headEnd/>
            <a:tailEnd/>
          </a:ln>
        </p:spPr>
        <p:txBody>
          <a:bodyPr>
            <a:spAutoFit/>
          </a:bodyPr>
          <a:lstStyle/>
          <a:p>
            <a:pPr>
              <a:buFont typeface="Wingdings" pitchFamily="2" charset="2"/>
              <a:buNone/>
            </a:pPr>
            <a:r>
              <a:rPr lang="zh-TW" altLang="en-US" sz="3600" u="sng" dirty="0" smtClean="0"/>
              <a:t>九</a:t>
            </a:r>
            <a:r>
              <a:rPr lang="zh-TW" altLang="en-US" sz="3600" u="sng" dirty="0" smtClean="0">
                <a:latin typeface="新細明體" panose="02020500000000000000" pitchFamily="18" charset="-120"/>
                <a:ea typeface="新細明體" panose="02020500000000000000" pitchFamily="18" charset="-120"/>
              </a:rPr>
              <a:t>、</a:t>
            </a:r>
            <a:r>
              <a:rPr lang="zh-TW" altLang="en-US" sz="3600" u="sng" dirty="0" smtClean="0"/>
              <a:t>院</a:t>
            </a:r>
            <a:r>
              <a:rPr lang="zh-TW" altLang="en-US" sz="3600" u="sng" dirty="0"/>
              <a:t>史廳文物蒐整及</a:t>
            </a:r>
            <a:r>
              <a:rPr lang="zh-TW" altLang="en-US" sz="3600" u="sng" dirty="0" smtClean="0"/>
              <a:t>管理</a:t>
            </a:r>
            <a:endParaRPr lang="zh-TW" altLang="en-US" sz="3600" u="sng" dirty="0"/>
          </a:p>
        </p:txBody>
      </p:sp>
      <p:pic>
        <p:nvPicPr>
          <p:cNvPr id="5" name="圖片 4"/>
          <p:cNvPicPr/>
          <p:nvPr/>
        </p:nvPicPr>
        <p:blipFill>
          <a:blip r:embed="rId3" cstate="email">
            <a:extLst>
              <a:ext uri="{28A0092B-C50C-407E-A947-70E740481C1C}">
                <a14:useLocalDpi xmlns:a14="http://schemas.microsoft.com/office/drawing/2010/main" val="0"/>
              </a:ext>
            </a:extLst>
          </a:blip>
          <a:srcRect l="21428" r="21429" b="21429"/>
          <a:stretch>
            <a:fillRect/>
          </a:stretch>
        </p:blipFill>
        <p:spPr>
          <a:xfrm>
            <a:off x="324045" y="4293121"/>
            <a:ext cx="576080" cy="792110"/>
          </a:xfrm>
          <a:prstGeom prst="rect">
            <a:avLst/>
          </a:prstGeom>
        </p:spPr>
      </p:pic>
      <p:pic>
        <p:nvPicPr>
          <p:cNvPr id="6" name="圖片 5" descr="IMAG0993.jpg"/>
          <p:cNvPicPr>
            <a:picLocks noChangeAspect="1"/>
          </p:cNvPicPr>
          <p:nvPr/>
        </p:nvPicPr>
        <p:blipFill>
          <a:blip r:embed="rId4" cstate="print"/>
          <a:srcRect l="5714" t="9416"/>
          <a:stretch>
            <a:fillRect/>
          </a:stretch>
        </p:blipFill>
        <p:spPr>
          <a:xfrm>
            <a:off x="1331550" y="4293121"/>
            <a:ext cx="1855665" cy="1008140"/>
          </a:xfrm>
          <a:prstGeom prst="rect">
            <a:avLst/>
          </a:prstGeom>
        </p:spPr>
      </p:pic>
      <p:pic>
        <p:nvPicPr>
          <p:cNvPr id="7" name="圖片 6"/>
          <p:cNvPicPr/>
          <p:nvPr/>
        </p:nvPicPr>
        <p:blipFill>
          <a:blip r:embed="rId5" cstate="email">
            <a:extLst>
              <a:ext uri="{28A0092B-C50C-407E-A947-70E740481C1C}">
                <a14:useLocalDpi xmlns:a14="http://schemas.microsoft.com/office/drawing/2010/main" val="0"/>
              </a:ext>
            </a:extLst>
          </a:blip>
          <a:stretch>
            <a:fillRect/>
          </a:stretch>
        </p:blipFill>
        <p:spPr>
          <a:xfrm>
            <a:off x="3396484" y="4293121"/>
            <a:ext cx="1379394" cy="811467"/>
          </a:xfrm>
          <a:prstGeom prst="rect">
            <a:avLst/>
          </a:prstGeom>
        </p:spPr>
      </p:pic>
      <p:pic>
        <p:nvPicPr>
          <p:cNvPr id="8" name="Picture 2" descr="Z:\1院史\主題館\8醫療文物實體展示專區\8.1醫療儀器或文件\身障中心\IMAG0581.jpg"/>
          <p:cNvPicPr>
            <a:picLocks noChangeAspect="1" noChangeArrowheads="1"/>
          </p:cNvPicPr>
          <p:nvPr/>
        </p:nvPicPr>
        <p:blipFill>
          <a:blip r:embed="rId6" cstate="email">
            <a:lum contrast="20000"/>
          </a:blip>
          <a:srcRect/>
          <a:stretch>
            <a:fillRect/>
          </a:stretch>
        </p:blipFill>
        <p:spPr bwMode="auto">
          <a:xfrm>
            <a:off x="0" y="5440258"/>
            <a:ext cx="1224170" cy="1417742"/>
          </a:xfrm>
          <a:prstGeom prst="rect">
            <a:avLst/>
          </a:prstGeom>
          <a:noFill/>
        </p:spPr>
      </p:pic>
      <p:pic>
        <p:nvPicPr>
          <p:cNvPr id="9" name="圖片 8"/>
          <p:cNvPicPr>
            <a:picLocks noChangeAspect="1"/>
          </p:cNvPicPr>
          <p:nvPr/>
        </p:nvPicPr>
        <p:blipFill>
          <a:blip r:embed="rId7"/>
          <a:stretch>
            <a:fillRect/>
          </a:stretch>
        </p:blipFill>
        <p:spPr>
          <a:xfrm>
            <a:off x="1331550" y="5440258"/>
            <a:ext cx="2048434" cy="1298561"/>
          </a:xfrm>
          <a:prstGeom prst="rect">
            <a:avLst/>
          </a:prstGeom>
        </p:spPr>
      </p:pic>
      <p:pic>
        <p:nvPicPr>
          <p:cNvPr id="10" name="圖片 9" descr="榮總1號門.JPG"/>
          <p:cNvPicPr>
            <a:picLocks noChangeAspect="1"/>
          </p:cNvPicPr>
          <p:nvPr/>
        </p:nvPicPr>
        <p:blipFill>
          <a:blip r:embed="rId8" cstate="print"/>
          <a:srcRect l="20130" t="18898" r="22462" b="46667"/>
          <a:stretch>
            <a:fillRect/>
          </a:stretch>
        </p:blipFill>
        <p:spPr>
          <a:xfrm>
            <a:off x="3396484" y="5301261"/>
            <a:ext cx="1394198" cy="1484730"/>
          </a:xfrm>
          <a:prstGeom prst="rect">
            <a:avLst/>
          </a:prstGeom>
        </p:spPr>
      </p:pic>
      <p:pic>
        <p:nvPicPr>
          <p:cNvPr id="11" name="圖片 10" descr="IMAG1147.jpg"/>
          <p:cNvPicPr>
            <a:picLocks noChangeAspect="1"/>
          </p:cNvPicPr>
          <p:nvPr/>
        </p:nvPicPr>
        <p:blipFill>
          <a:blip r:embed="rId9" cstate="print"/>
          <a:srcRect l="11937" r="9209" b="8702"/>
          <a:stretch>
            <a:fillRect/>
          </a:stretch>
        </p:blipFill>
        <p:spPr>
          <a:xfrm rot="5400000">
            <a:off x="4637467" y="5640428"/>
            <a:ext cx="1440200" cy="942918"/>
          </a:xfrm>
          <a:prstGeom prst="rect">
            <a:avLst/>
          </a:prstGeom>
        </p:spPr>
      </p:pic>
      <p:pic>
        <p:nvPicPr>
          <p:cNvPr id="12" name="Picture 30" descr="20160531141504160_0001"/>
          <p:cNvPicPr>
            <a:picLocks noChangeAspect="1" noChangeArrowheads="1"/>
          </p:cNvPicPr>
          <p:nvPr/>
        </p:nvPicPr>
        <p:blipFill>
          <a:blip r:embed="rId10" cstate="print"/>
          <a:srcRect l="10000" r="14375" b="16519"/>
          <a:stretch>
            <a:fillRect/>
          </a:stretch>
        </p:blipFill>
        <p:spPr bwMode="auto">
          <a:xfrm>
            <a:off x="6273119" y="3996094"/>
            <a:ext cx="1025742" cy="1602193"/>
          </a:xfrm>
          <a:prstGeom prst="rect">
            <a:avLst/>
          </a:prstGeom>
          <a:noFill/>
          <a:ln w="9525">
            <a:solidFill>
              <a:schemeClr val="tx1"/>
            </a:solidFill>
            <a:miter lim="800000"/>
            <a:headEnd/>
            <a:tailEnd/>
          </a:ln>
        </p:spPr>
      </p:pic>
      <p:pic>
        <p:nvPicPr>
          <p:cNvPr id="13" name="圖片 12" descr="IMAG0995.jpg"/>
          <p:cNvPicPr>
            <a:picLocks noChangeAspect="1"/>
          </p:cNvPicPr>
          <p:nvPr/>
        </p:nvPicPr>
        <p:blipFill>
          <a:blip r:embed="rId11" cstate="print"/>
          <a:srcRect t="14296" b="14077"/>
          <a:stretch>
            <a:fillRect/>
          </a:stretch>
        </p:blipFill>
        <p:spPr>
          <a:xfrm>
            <a:off x="7657185" y="3854782"/>
            <a:ext cx="1224170" cy="1550615"/>
          </a:xfrm>
          <a:prstGeom prst="rect">
            <a:avLst/>
          </a:prstGeom>
        </p:spPr>
      </p:pic>
      <p:pic>
        <p:nvPicPr>
          <p:cNvPr id="14" name="圖片 13" descr="IMAG1048.jpg"/>
          <p:cNvPicPr>
            <a:picLocks noChangeAspect="1"/>
          </p:cNvPicPr>
          <p:nvPr/>
        </p:nvPicPr>
        <p:blipFill>
          <a:blip r:embed="rId12" cstate="print"/>
          <a:srcRect l="17053" r="9726"/>
          <a:stretch>
            <a:fillRect/>
          </a:stretch>
        </p:blipFill>
        <p:spPr>
          <a:xfrm>
            <a:off x="6012200" y="5662834"/>
            <a:ext cx="1547580" cy="1195166"/>
          </a:xfrm>
          <a:prstGeom prst="rect">
            <a:avLst/>
          </a:prstGeom>
        </p:spPr>
      </p:pic>
      <p:pic>
        <p:nvPicPr>
          <p:cNvPr id="15" name="圖片 14" descr="C:\Users\user\Dropbox\Camera Uploads\2015-03-10 15.42.47.jpg"/>
          <p:cNvPicPr>
            <a:picLocks noChangeAspect="1" noChangeArrowheads="1"/>
          </p:cNvPicPr>
          <p:nvPr/>
        </p:nvPicPr>
        <p:blipFill>
          <a:blip r:embed="rId13" cstate="print"/>
          <a:srcRect/>
          <a:stretch>
            <a:fillRect/>
          </a:stretch>
        </p:blipFill>
        <p:spPr bwMode="auto">
          <a:xfrm>
            <a:off x="7740440" y="5445280"/>
            <a:ext cx="1215355" cy="1412720"/>
          </a:xfrm>
          <a:prstGeom prst="rect">
            <a:avLst/>
          </a:prstGeom>
          <a:noFill/>
          <a:ln w="9525">
            <a:noFill/>
            <a:miter lim="800000"/>
            <a:headEnd/>
            <a:tailEnd/>
          </a:ln>
        </p:spPr>
      </p:pic>
    </p:spTree>
    <p:extLst>
      <p:ext uri="{BB962C8B-B14F-4D97-AF65-F5344CB8AC3E}">
        <p14:creationId xmlns:p14="http://schemas.microsoft.com/office/powerpoint/2010/main" val="265603335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50877E4-C668-486E-B0EB-BADD1A320BCE}" type="slidenum">
              <a:rPr lang="en-US" altLang="zh-TW" smtClean="0"/>
              <a:pPr>
                <a:defRPr/>
              </a:pPr>
              <a:t>17</a:t>
            </a:fld>
            <a:endParaRPr lang="en-US" altLang="zh-TW"/>
          </a:p>
        </p:txBody>
      </p:sp>
      <p:sp>
        <p:nvSpPr>
          <p:cNvPr id="3" name="標題 1"/>
          <p:cNvSpPr txBox="1">
            <a:spLocks/>
          </p:cNvSpPr>
          <p:nvPr/>
        </p:nvSpPr>
        <p:spPr bwMode="auto">
          <a:xfrm>
            <a:off x="576263" y="309563"/>
            <a:ext cx="8001000" cy="887412"/>
          </a:xfrm>
          <a:prstGeom prst="rect">
            <a:avLst/>
          </a:prstGeom>
          <a:noFill/>
          <a:ln>
            <a:noFill/>
          </a:ln>
          <a:effectLst/>
          <a:extLst/>
        </p:spPr>
        <p:txBody>
          <a:bodyPr vert="horz" wrap="square" lIns="91422" tIns="45711" rIns="91422" bIns="45711" numCol="1" anchor="b" anchorCtr="0" compatLnSpc="1">
            <a:prstTxWarp prst="textNoShape">
              <a:avLst/>
            </a:prstTxWarp>
          </a:bodyPr>
          <a:lst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r>
              <a:rPr lang="zh-TW" altLang="en-US" sz="3600" b="1" u="sng" dirty="0" smtClean="0">
                <a:solidFill>
                  <a:srgbClr val="0000FF"/>
                </a:solidFill>
                <a:effectLst/>
                <a:latin typeface="+mj-ea"/>
              </a:rPr>
              <a:t>十、國會聯繫</a:t>
            </a:r>
          </a:p>
        </p:txBody>
      </p:sp>
      <p:sp>
        <p:nvSpPr>
          <p:cNvPr id="9" name="Rectangle 3"/>
          <p:cNvSpPr txBox="1">
            <a:spLocks noChangeArrowheads="1"/>
          </p:cNvSpPr>
          <p:nvPr/>
        </p:nvSpPr>
        <p:spPr bwMode="auto">
          <a:xfrm>
            <a:off x="554923" y="1200125"/>
            <a:ext cx="8001000" cy="57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700" b="0" dirty="0"/>
              <a:t>國會醫療服務分項統計</a:t>
            </a:r>
            <a:endParaRPr lang="zh-TW" altLang="en-US" sz="2700" b="0" dirty="0" smtClean="0"/>
          </a:p>
        </p:txBody>
      </p:sp>
      <p:graphicFrame>
        <p:nvGraphicFramePr>
          <p:cNvPr id="10" name="Group 64"/>
          <p:cNvGraphicFramePr>
            <a:graphicFrameLocks noGrp="1"/>
          </p:cNvGraphicFramePr>
          <p:nvPr>
            <p:extLst>
              <p:ext uri="{D42A27DB-BD31-4B8C-83A1-F6EECF244321}">
                <p14:modId xmlns:p14="http://schemas.microsoft.com/office/powerpoint/2010/main" val="4081856592"/>
              </p:ext>
            </p:extLst>
          </p:nvPr>
        </p:nvGraphicFramePr>
        <p:xfrm>
          <a:off x="683459" y="1772770"/>
          <a:ext cx="7893803" cy="4039505"/>
        </p:xfrm>
        <a:graphic>
          <a:graphicData uri="http://schemas.openxmlformats.org/drawingml/2006/table">
            <a:tbl>
              <a:tblPr/>
              <a:tblGrid>
                <a:gridCol w="2630744"/>
                <a:gridCol w="995544"/>
                <a:gridCol w="995545"/>
                <a:gridCol w="995544"/>
                <a:gridCol w="1079554"/>
                <a:gridCol w="1196872"/>
              </a:tblGrid>
              <a:tr h="506413">
                <a:tc>
                  <a:txBody>
                    <a:bodyPr/>
                    <a:lstStyle/>
                    <a:p>
                      <a:pPr marL="469900" marR="0" lvl="0" indent="-469900" algn="ctr" defTabSz="914400" rtl="0" eaLnBrk="1" fontAlgn="ctr"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項    目</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103</a:t>
                      </a: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年</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104</a:t>
                      </a: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年</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105</a:t>
                      </a: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年</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106</a:t>
                      </a: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年</a:t>
                      </a:r>
                      <a:endPar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107</a:t>
                      </a: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年</a:t>
                      </a:r>
                      <a:endPar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endParaRPr>
                    </a:p>
                    <a:p>
                      <a:pPr marL="469900" marR="0" lvl="0" indent="-469900" algn="ctr" defTabSz="914400" rtl="0" eaLnBrk="1" fontAlgn="ctr"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迄今</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88900" marR="0" lvl="0" indent="-88900" algn="l" defTabSz="914400" rtl="0" eaLnBrk="1" fontAlgn="ctr"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民代本人、眷屬約診、陪檢、諮詢</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93</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93</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29</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67</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9</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469900" marR="0" lvl="0" indent="-469900" algn="ctr" defTabSz="914400" rtl="0" eaLnBrk="1" fontAlgn="ctr"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民代辦公室助理、</a:t>
                      </a:r>
                    </a:p>
                    <a:p>
                      <a:pPr marL="469900" marR="0" lvl="0" indent="-469900" algn="ctr" defTabSz="914400" rtl="0" eaLnBrk="1" fontAlgn="ctr"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選民服務</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1488</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1624</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865</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1344</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372</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361950" marR="0" lvl="0" indent="-361950" algn="ctr" defTabSz="914400" rtl="0" eaLnBrk="1" fontAlgn="ctr"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其他行政、人事、</a:t>
                      </a:r>
                    </a:p>
                    <a:p>
                      <a:pPr marL="361950" marR="0" lvl="0" indent="-361950" algn="ctr" defTabSz="914400" rtl="0" eaLnBrk="1" fontAlgn="ctr" latinLnBrk="0" hangingPunct="1">
                        <a:lnSpc>
                          <a:spcPct val="100000"/>
                        </a:lnSpc>
                        <a:spcBef>
                          <a:spcPct val="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爭議協處</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43</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72</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28</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74</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17</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747713">
                <a:tc>
                  <a:txBody>
                    <a:bodyPr/>
                    <a:lstStyle/>
                    <a:p>
                      <a:pPr marL="469900" marR="0" lvl="0" indent="-469900" algn="ctr" defTabSz="914400" rtl="0" eaLnBrk="1" fontAlgn="ctr"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立院活動參與</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23</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15</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10</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19</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1" fontAlgn="ctr" latinLnBrk="0" hangingPunct="1">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rPr>
                        <a:t>5</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3045397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50877E4-C668-486E-B0EB-BADD1A320BCE}" type="slidenum">
              <a:rPr lang="en-US" altLang="zh-TW" smtClean="0"/>
              <a:pPr>
                <a:defRPr/>
              </a:pPr>
              <a:t>18</a:t>
            </a:fld>
            <a:endParaRPr lang="en-US" altLang="zh-TW"/>
          </a:p>
        </p:txBody>
      </p:sp>
      <p:sp>
        <p:nvSpPr>
          <p:cNvPr id="3" name="Rectangle 3"/>
          <p:cNvSpPr txBox="1">
            <a:spLocks noChangeArrowheads="1"/>
          </p:cNvSpPr>
          <p:nvPr/>
        </p:nvSpPr>
        <p:spPr bwMode="auto">
          <a:xfrm>
            <a:off x="637892" y="1340710"/>
            <a:ext cx="7561262" cy="482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marL="361950" marR="0" lvl="0" indent="-361950" algn="l" defTabSz="914400" rtl="0" eaLnBrk="0" fontAlgn="base" latinLnBrk="0" hangingPunct="0">
              <a:lnSpc>
                <a:spcPct val="80000"/>
              </a:lnSpc>
              <a:spcBef>
                <a:spcPct val="20000"/>
              </a:spcBef>
              <a:spcAft>
                <a:spcPct val="0"/>
              </a:spcAft>
              <a:buClr>
                <a:srgbClr val="0000FF"/>
              </a:buClr>
              <a:buSzPct val="80000"/>
              <a:buFont typeface="Wingdings" panose="05000000000000000000" pitchFamily="2" charset="2"/>
              <a:buChar char="n"/>
              <a:tabLst/>
              <a:defRPr/>
            </a:pPr>
            <a:r>
              <a:rPr kumimoji="1" lang="zh-TW" altLang="en-US" sz="2800" b="0" i="0" u="none" strike="noStrike" kern="1200" cap="none" spc="0" normalizeH="0" baseline="0" noProof="0" dirty="0" smtClean="0">
                <a:ln>
                  <a:noFill/>
                </a:ln>
                <a:solidFill>
                  <a:schemeClr val="tx1"/>
                </a:solidFill>
                <a:effectLst/>
                <a:uLnTx/>
                <a:uFillTx/>
                <a:latin typeface="標楷體" panose="03000509000000000000" pitchFamily="65" charset="-120"/>
                <a:ea typeface="+mn-ea"/>
                <a:cs typeface="+mn-cs"/>
              </a:rPr>
              <a:t>強化電子媒體批露本院訊息，採取策略聯盟，分享衛教文章。</a:t>
            </a:r>
            <a:endParaRPr kumimoji="1" lang="en-US" altLang="zh-TW" sz="2800" b="0" i="0" u="none" strike="noStrike" kern="1200" cap="none" spc="0" normalizeH="0" baseline="0" noProof="0" dirty="0" smtClean="0">
              <a:ln>
                <a:noFill/>
              </a:ln>
              <a:solidFill>
                <a:schemeClr val="tx1"/>
              </a:solidFill>
              <a:effectLst/>
              <a:uLnTx/>
              <a:uFillTx/>
              <a:latin typeface="標楷體" panose="03000509000000000000" pitchFamily="65" charset="-120"/>
              <a:ea typeface="+mn-ea"/>
              <a:cs typeface="+mn-cs"/>
            </a:endParaRPr>
          </a:p>
          <a:p>
            <a:pPr marL="447675" marR="0" lvl="0" indent="-447675" algn="l" defTabSz="914400" rtl="0" eaLnBrk="0" fontAlgn="base" latinLnBrk="0" hangingPunct="0">
              <a:lnSpc>
                <a:spcPct val="80000"/>
              </a:lnSpc>
              <a:spcBef>
                <a:spcPct val="20000"/>
              </a:spcBef>
              <a:spcAft>
                <a:spcPct val="0"/>
              </a:spcAft>
              <a:buClr>
                <a:srgbClr val="0000FF"/>
              </a:buClr>
              <a:buSzPct val="80000"/>
              <a:buFont typeface="Wingdings" panose="05000000000000000000" pitchFamily="2" charset="2"/>
              <a:buChar char="n"/>
              <a:tabLst/>
              <a:defRPr/>
            </a:pPr>
            <a:r>
              <a:rPr kumimoji="1" lang="zh-TW" altLang="en-US" sz="2800" b="0" i="0" u="none" strike="noStrike" kern="1200" cap="none" spc="0" normalizeH="0" baseline="0" noProof="0" dirty="0" smtClean="0">
                <a:ln>
                  <a:noFill/>
                </a:ln>
                <a:solidFill>
                  <a:schemeClr val="tx1"/>
                </a:solidFill>
                <a:effectLst/>
                <a:uLnTx/>
                <a:uFillTx/>
                <a:latin typeface="標楷體" panose="03000509000000000000" pitchFamily="65" charset="-120"/>
                <a:ea typeface="+mn-ea"/>
                <a:cs typeface="+mn-cs"/>
              </a:rPr>
              <a:t>強化媒體關係，服務採訪工作，加強記者會內容，廣邀媒體報導，達到宣傳效果，提升院譽及競爭力。</a:t>
            </a:r>
            <a:endParaRPr kumimoji="1" lang="en-US" altLang="zh-TW" sz="2800" b="0" i="0" u="none" strike="noStrike" kern="1200" cap="none" spc="0" normalizeH="0" baseline="0" noProof="0" dirty="0" smtClean="0">
              <a:ln>
                <a:noFill/>
              </a:ln>
              <a:solidFill>
                <a:schemeClr val="tx1"/>
              </a:solidFill>
              <a:effectLst/>
              <a:uLnTx/>
              <a:uFillTx/>
              <a:latin typeface="標楷體" panose="03000509000000000000" pitchFamily="65" charset="-120"/>
              <a:ea typeface="+mn-ea"/>
              <a:cs typeface="+mn-cs"/>
            </a:endParaRPr>
          </a:p>
          <a:p>
            <a:pPr marL="447675" indent="-447675">
              <a:lnSpc>
                <a:spcPct val="80000"/>
              </a:lnSpc>
              <a:spcBef>
                <a:spcPct val="20000"/>
              </a:spcBef>
              <a:buClr>
                <a:srgbClr val="0000FF"/>
              </a:buClr>
              <a:buSzPct val="80000"/>
              <a:buFont typeface="Wingdings" panose="05000000000000000000" pitchFamily="2" charset="2"/>
              <a:buChar char="n"/>
              <a:defRPr/>
            </a:pPr>
            <a:r>
              <a:rPr lang="zh-TW" altLang="en-US" sz="2800" b="0" dirty="0" smtClean="0">
                <a:solidFill>
                  <a:schemeClr val="tx1"/>
                </a:solidFill>
              </a:rPr>
              <a:t>鼓勵運用媒體管道，提高曝光率，以增加本院醫師知名度。</a:t>
            </a:r>
            <a:endParaRPr lang="en-US" altLang="zh-TW" sz="2800" b="0" dirty="0" smtClean="0">
              <a:solidFill>
                <a:schemeClr val="tx1"/>
              </a:solidFill>
            </a:endParaRPr>
          </a:p>
          <a:p>
            <a:pPr marL="447675" indent="-447675">
              <a:lnSpc>
                <a:spcPct val="80000"/>
              </a:lnSpc>
              <a:spcBef>
                <a:spcPct val="20000"/>
              </a:spcBef>
              <a:buClr>
                <a:srgbClr val="0000FF"/>
              </a:buClr>
              <a:buSzPct val="80000"/>
              <a:buFont typeface="Wingdings" panose="05000000000000000000" pitchFamily="2" charset="2"/>
              <a:buChar char="n"/>
              <a:defRPr/>
            </a:pPr>
            <a:r>
              <a:rPr lang="zh-TW" altLang="en-US" sz="2800" b="0" dirty="0">
                <a:solidFill>
                  <a:schemeClr val="tx1"/>
                </a:solidFill>
              </a:rPr>
              <a:t>數位化、資訊化、行動化為目前趨勢</a:t>
            </a:r>
            <a:r>
              <a:rPr lang="zh-TW" altLang="en-US" sz="2800" b="0" dirty="0" smtClean="0">
                <a:solidFill>
                  <a:schemeClr val="tx1"/>
                </a:solidFill>
              </a:rPr>
              <a:t>，將</a:t>
            </a:r>
            <a:r>
              <a:rPr lang="zh-TW" altLang="en-US" sz="2800" b="0" dirty="0">
                <a:solidFill>
                  <a:schemeClr val="tx1"/>
                </a:solidFill>
              </a:rPr>
              <a:t>盡速辦理數位院史廳</a:t>
            </a:r>
            <a:r>
              <a:rPr lang="zh-TW" altLang="en-US" sz="2800" b="0" dirty="0" smtClean="0">
                <a:solidFill>
                  <a:schemeClr val="tx1"/>
                </a:solidFill>
              </a:rPr>
              <a:t>網站重新建置</a:t>
            </a:r>
            <a:r>
              <a:rPr lang="zh-TW" altLang="en-US" sz="2800" b="0" dirty="0">
                <a:solidFill>
                  <a:schemeClr val="tx1"/>
                </a:solidFill>
              </a:rPr>
              <a:t>規劃，</a:t>
            </a:r>
            <a:r>
              <a:rPr lang="zh-TW" altLang="en-US" sz="2800" b="0" dirty="0" smtClean="0">
                <a:solidFill>
                  <a:schemeClr val="tx1"/>
                </a:solidFill>
              </a:rPr>
              <a:t>成為新的亮</a:t>
            </a:r>
            <a:r>
              <a:rPr lang="zh-TW" altLang="en-US" sz="2800" b="0" dirty="0">
                <a:solidFill>
                  <a:schemeClr val="tx1"/>
                </a:solidFill>
              </a:rPr>
              <a:t>點與特色。</a:t>
            </a:r>
          </a:p>
          <a:p>
            <a:pPr marL="447675" indent="-447675">
              <a:lnSpc>
                <a:spcPct val="80000"/>
              </a:lnSpc>
              <a:spcBef>
                <a:spcPct val="20000"/>
              </a:spcBef>
              <a:buClr>
                <a:srgbClr val="0000FF"/>
              </a:buClr>
              <a:buSzPct val="80000"/>
              <a:buFont typeface="Wingdings" panose="05000000000000000000" pitchFamily="2" charset="2"/>
              <a:buChar char="n"/>
              <a:defRPr/>
            </a:pPr>
            <a:r>
              <a:rPr lang="zh-TW" altLang="en-US" sz="2800" b="0" dirty="0" smtClean="0">
                <a:solidFill>
                  <a:schemeClr val="tx1"/>
                </a:solidFill>
              </a:rPr>
              <a:t>加強媒體事件處理與狀況反映機制，落實執行成效，爭取輔導會年度新聞文宣工作評比佳</a:t>
            </a:r>
            <a:r>
              <a:rPr lang="zh-TW" altLang="en-US" sz="2800" b="0" dirty="0">
                <a:solidFill>
                  <a:schemeClr val="tx1"/>
                </a:solidFill>
              </a:rPr>
              <a:t>績</a:t>
            </a:r>
            <a:r>
              <a:rPr lang="zh-TW" altLang="en-US" sz="2800" b="0" dirty="0" smtClean="0">
                <a:solidFill>
                  <a:schemeClr val="tx1"/>
                </a:solidFill>
              </a:rPr>
              <a:t>。</a:t>
            </a:r>
            <a:endParaRPr lang="en-US" altLang="zh-TW" sz="2800" b="0" dirty="0" smtClean="0">
              <a:solidFill>
                <a:schemeClr val="tx1"/>
              </a:solidFill>
            </a:endParaRPr>
          </a:p>
          <a:p>
            <a:pPr marL="447675" marR="0" lvl="0" indent="-447675" algn="l" defTabSz="914400" rtl="0" eaLnBrk="0" fontAlgn="base" latinLnBrk="0" hangingPunct="0">
              <a:lnSpc>
                <a:spcPct val="80000"/>
              </a:lnSpc>
              <a:spcBef>
                <a:spcPct val="20000"/>
              </a:spcBef>
              <a:spcAft>
                <a:spcPct val="0"/>
              </a:spcAft>
              <a:buClr>
                <a:srgbClr val="0000FF"/>
              </a:buClr>
              <a:buSzPct val="80000"/>
              <a:buFont typeface="Wingdings" panose="05000000000000000000" pitchFamily="2" charset="2"/>
              <a:buChar char="n"/>
              <a:tabLst/>
              <a:defRPr/>
            </a:pPr>
            <a:endParaRPr kumimoji="1" lang="zh-TW" altLang="en-US" sz="2800" b="0" i="0" u="none" strike="noStrike" kern="1200" cap="none" spc="0" normalizeH="0" baseline="0" noProof="0" dirty="0" smtClean="0">
              <a:ln>
                <a:noFill/>
              </a:ln>
              <a:solidFill>
                <a:schemeClr val="tx1"/>
              </a:solidFill>
              <a:effectLst/>
              <a:uLnTx/>
              <a:uFillTx/>
              <a:latin typeface="標楷體" panose="03000509000000000000" pitchFamily="65" charset="-120"/>
              <a:ea typeface="+mn-ea"/>
              <a:cs typeface="+mn-cs"/>
            </a:endParaRPr>
          </a:p>
          <a:p>
            <a:pPr marL="0" marR="0" lvl="0" indent="0" algn="l" defTabSz="914400" rtl="0" eaLnBrk="0" fontAlgn="base" latinLnBrk="0" hangingPunct="0">
              <a:lnSpc>
                <a:spcPct val="80000"/>
              </a:lnSpc>
              <a:spcBef>
                <a:spcPct val="20000"/>
              </a:spcBef>
              <a:spcAft>
                <a:spcPct val="0"/>
              </a:spcAft>
              <a:buClr>
                <a:srgbClr val="0000FF"/>
              </a:buClr>
              <a:buSzPct val="80000"/>
              <a:buFont typeface="Wingdings" panose="05000000000000000000" pitchFamily="2" charset="2"/>
              <a:buNone/>
              <a:tabLst/>
              <a:defRPr/>
            </a:pPr>
            <a:endParaRPr kumimoji="1" lang="zh-TW" altLang="en-US" sz="2800" b="0" i="0" u="none" strike="noStrike" kern="1200" cap="none" spc="0" normalizeH="0" baseline="0" noProof="0" dirty="0" smtClean="0">
              <a:ln>
                <a:noFill/>
              </a:ln>
              <a:solidFill>
                <a:schemeClr val="tx1"/>
              </a:solidFill>
              <a:effectLst/>
              <a:uLnTx/>
              <a:uFillTx/>
              <a:latin typeface="標楷體" panose="03000509000000000000" pitchFamily="65" charset="-120"/>
              <a:ea typeface="+mn-ea"/>
              <a:cs typeface="+mn-cs"/>
            </a:endParaRPr>
          </a:p>
          <a:p>
            <a:pPr marL="0" marR="0" lvl="0" indent="0" algn="l" defTabSz="914400" rtl="0" eaLnBrk="0" fontAlgn="base" latinLnBrk="0" hangingPunct="0">
              <a:lnSpc>
                <a:spcPct val="80000"/>
              </a:lnSpc>
              <a:spcBef>
                <a:spcPct val="20000"/>
              </a:spcBef>
              <a:spcAft>
                <a:spcPct val="0"/>
              </a:spcAft>
              <a:buClr>
                <a:srgbClr val="0000FF"/>
              </a:buClr>
              <a:buSzPct val="80000"/>
              <a:buFont typeface="Wingdings" panose="05000000000000000000" pitchFamily="2" charset="2"/>
              <a:buNone/>
              <a:tabLst/>
              <a:defRPr/>
            </a:pPr>
            <a:endParaRPr kumimoji="1" lang="en-US" altLang="zh-TW" sz="2800" b="0" i="0" u="none" strike="noStrike" kern="1200" cap="none" spc="0" normalizeH="0" baseline="0" noProof="0" dirty="0">
              <a:ln>
                <a:noFill/>
              </a:ln>
              <a:solidFill>
                <a:schemeClr val="tx1"/>
              </a:solidFill>
              <a:effectLst/>
              <a:uLnTx/>
              <a:uFillTx/>
              <a:latin typeface="標楷體" panose="03000509000000000000" pitchFamily="65" charset="-120"/>
              <a:ea typeface="+mn-ea"/>
              <a:cs typeface="+mn-cs"/>
            </a:endParaRPr>
          </a:p>
        </p:txBody>
      </p:sp>
      <p:sp>
        <p:nvSpPr>
          <p:cNvPr id="5" name="Rectangle 2"/>
          <p:cNvSpPr txBox="1">
            <a:spLocks noChangeArrowheads="1"/>
          </p:cNvSpPr>
          <p:nvPr/>
        </p:nvSpPr>
        <p:spPr>
          <a:xfrm>
            <a:off x="395420" y="620610"/>
            <a:ext cx="7266792" cy="603407"/>
          </a:xfrm>
          <a:prstGeom prst="rect">
            <a:avLst/>
          </a:prstGeom>
        </p:spPr>
        <p:txBody>
          <a:bodyPr/>
          <a:lst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pPr eaLnBrk="1" hangingPunct="1">
              <a:defRPr/>
            </a:pPr>
            <a:r>
              <a:rPr lang="zh-TW" altLang="en-US" sz="4000" b="1" dirty="0" smtClean="0">
                <a:solidFill>
                  <a:srgbClr val="0000FF"/>
                </a:solidFill>
                <a:latin typeface="+mj-ea"/>
              </a:rPr>
              <a:t>肆、年度工作重點</a:t>
            </a:r>
            <a:endParaRPr lang="zh-TW" altLang="en-US" sz="4000" b="1" dirty="0">
              <a:solidFill>
                <a:srgbClr val="0000FF"/>
              </a:solidFill>
              <a:latin typeface="+mj-ea"/>
            </a:endParaRPr>
          </a:p>
        </p:txBody>
      </p:sp>
    </p:spTree>
    <p:extLst>
      <p:ext uri="{BB962C8B-B14F-4D97-AF65-F5344CB8AC3E}">
        <p14:creationId xmlns:p14="http://schemas.microsoft.com/office/powerpoint/2010/main" val="372791682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50877E4-C668-486E-B0EB-BADD1A320BCE}" type="slidenum">
              <a:rPr lang="en-US" altLang="zh-TW" smtClean="0"/>
              <a:pPr>
                <a:defRPr/>
              </a:pPr>
              <a:t>19</a:t>
            </a:fld>
            <a:endParaRPr lang="en-US" altLang="zh-TW"/>
          </a:p>
        </p:txBody>
      </p:sp>
      <p:sp>
        <p:nvSpPr>
          <p:cNvPr id="3" name="內容版面配置區 2"/>
          <p:cNvSpPr txBox="1">
            <a:spLocks/>
          </p:cNvSpPr>
          <p:nvPr/>
        </p:nvSpPr>
        <p:spPr>
          <a:xfrm>
            <a:off x="755470" y="1044790"/>
            <a:ext cx="7813855" cy="530903"/>
          </a:xfrm>
          <a:prstGeom prst="rect">
            <a:avLst/>
          </a:prstGeom>
        </p:spPr>
        <p:txBody>
          <a:bodyPr/>
          <a:lst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Wingdings" panose="05000000000000000000" pitchFamily="2" charset="2"/>
              <a:buNone/>
              <a:defRPr/>
            </a:pPr>
            <a:r>
              <a:rPr lang="zh-TW" altLang="en-US" sz="3600" b="0" dirty="0" smtClean="0">
                <a:solidFill>
                  <a:srgbClr val="0000FF"/>
                </a:solidFill>
                <a:latin typeface="+mn-ea"/>
              </a:rPr>
              <a:t>一、</a:t>
            </a:r>
            <a:r>
              <a:rPr lang="en-US" altLang="zh-TW" sz="3600" b="0" dirty="0" smtClean="0">
                <a:solidFill>
                  <a:srgbClr val="0000FF"/>
                </a:solidFill>
                <a:latin typeface="+mn-ea"/>
              </a:rPr>
              <a:t>107</a:t>
            </a:r>
            <a:r>
              <a:rPr lang="zh-TW" altLang="en-US" sz="3600" b="0" dirty="0" smtClean="0">
                <a:solidFill>
                  <a:srgbClr val="0000FF"/>
                </a:solidFill>
                <a:latin typeface="+mn-ea"/>
              </a:rPr>
              <a:t>年</a:t>
            </a:r>
            <a:r>
              <a:rPr lang="en-US" altLang="zh-TW" sz="3600" b="0" dirty="0" smtClean="0">
                <a:solidFill>
                  <a:srgbClr val="0000FF"/>
                </a:solidFill>
                <a:latin typeface="+mn-ea"/>
              </a:rPr>
              <a:t>4</a:t>
            </a:r>
            <a:r>
              <a:rPr lang="zh-TW" altLang="en-US" sz="3600" b="0" dirty="0" smtClean="0">
                <a:solidFill>
                  <a:srgbClr val="0000FF"/>
                </a:solidFill>
                <a:latin typeface="+mn-ea"/>
              </a:rPr>
              <a:t>月份安排媒體專訪</a:t>
            </a:r>
            <a:r>
              <a:rPr lang="en-US" altLang="zh-TW" sz="3600" b="0" dirty="0" smtClean="0">
                <a:solidFill>
                  <a:srgbClr val="0000FF"/>
                </a:solidFill>
                <a:latin typeface="+mn-ea"/>
              </a:rPr>
              <a:t>14</a:t>
            </a:r>
            <a:r>
              <a:rPr lang="zh-TW" altLang="en-US" sz="3600" b="0" dirty="0" smtClean="0">
                <a:solidFill>
                  <a:srgbClr val="0000FF"/>
                </a:solidFill>
                <a:latin typeface="+mn-ea"/>
              </a:rPr>
              <a:t>篇</a:t>
            </a:r>
            <a:endParaRPr lang="en-US" altLang="zh-TW" sz="3600" b="0" dirty="0" smtClean="0">
              <a:solidFill>
                <a:srgbClr val="0000FF"/>
              </a:solidFill>
              <a:latin typeface="+mn-ea"/>
            </a:endParaRPr>
          </a:p>
          <a:p>
            <a:pPr eaLnBrk="1" hangingPunct="1">
              <a:defRPr/>
            </a:pPr>
            <a:endParaRPr lang="zh-TW" altLang="en-US" sz="2800" b="0" dirty="0" smtClean="0">
              <a:latin typeface="+mn-ea"/>
            </a:endParaRPr>
          </a:p>
          <a:p>
            <a:pPr marL="0" indent="0" eaLnBrk="1" hangingPunct="1">
              <a:buFont typeface="Wingdings" panose="05000000000000000000" pitchFamily="2" charset="2"/>
              <a:buNone/>
              <a:defRPr/>
            </a:pPr>
            <a:endParaRPr lang="zh-TW" altLang="en-US" b="0" dirty="0" smtClean="0"/>
          </a:p>
        </p:txBody>
      </p:sp>
      <p:pic>
        <p:nvPicPr>
          <p:cNvPr id="4" name="圖片 3"/>
          <p:cNvPicPr>
            <a:picLocks noChangeAspect="1"/>
          </p:cNvPicPr>
          <p:nvPr/>
        </p:nvPicPr>
        <p:blipFill>
          <a:blip r:embed="rId3"/>
          <a:stretch>
            <a:fillRect/>
          </a:stretch>
        </p:blipFill>
        <p:spPr>
          <a:xfrm>
            <a:off x="574499" y="1596537"/>
            <a:ext cx="7468132" cy="4848713"/>
          </a:xfrm>
          <a:prstGeom prst="rect">
            <a:avLst/>
          </a:prstGeom>
        </p:spPr>
      </p:pic>
      <p:sp>
        <p:nvSpPr>
          <p:cNvPr id="5" name="標題 1"/>
          <p:cNvSpPr txBox="1">
            <a:spLocks/>
          </p:cNvSpPr>
          <p:nvPr/>
        </p:nvSpPr>
        <p:spPr>
          <a:xfrm>
            <a:off x="395420" y="476590"/>
            <a:ext cx="7993110" cy="576081"/>
          </a:xfrm>
          <a:prstGeom prst="rect">
            <a:avLst/>
          </a:prstGeom>
        </p:spPr>
        <p:txBody>
          <a:bodyPr/>
          <a:lst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r>
              <a:rPr lang="zh-TW" altLang="en-US" sz="4000" dirty="0" smtClean="0">
                <a:solidFill>
                  <a:srgbClr val="0000FF"/>
                </a:solidFill>
                <a:latin typeface="+mn-ea"/>
                <a:ea typeface="+mn-ea"/>
              </a:rPr>
              <a:t>伍</a:t>
            </a:r>
            <a:r>
              <a:rPr lang="zh-TW" altLang="en-US" sz="4000" dirty="0" smtClean="0">
                <a:solidFill>
                  <a:srgbClr val="0000FF"/>
                </a:solidFill>
                <a:latin typeface="新細明體" panose="02020500000000000000" pitchFamily="18" charset="-120"/>
                <a:ea typeface="新細明體" panose="02020500000000000000" pitchFamily="18" charset="-120"/>
              </a:rPr>
              <a:t>、</a:t>
            </a:r>
            <a:r>
              <a:rPr lang="zh-TW" altLang="en-US" sz="4000" dirty="0" smtClean="0">
                <a:solidFill>
                  <a:srgbClr val="0000FF"/>
                </a:solidFill>
                <a:latin typeface="+mn-ea"/>
                <a:ea typeface="+mn-ea"/>
              </a:rPr>
              <a:t>本月業務宣導</a:t>
            </a:r>
            <a:endParaRPr lang="zh-TW" altLang="en-US" sz="4000" dirty="0">
              <a:solidFill>
                <a:srgbClr val="0000FF"/>
              </a:solidFill>
              <a:latin typeface="+mn-ea"/>
              <a:ea typeface="+mn-ea"/>
            </a:endParaRPr>
          </a:p>
        </p:txBody>
      </p:sp>
    </p:spTree>
    <p:extLst>
      <p:ext uri="{BB962C8B-B14F-4D97-AF65-F5344CB8AC3E}">
        <p14:creationId xmlns:p14="http://schemas.microsoft.com/office/powerpoint/2010/main" val="28489744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2DA3DC36-5150-4E39-9ABC-816154C416FC}" type="slidenum">
              <a:rPr lang="en-US" altLang="zh-TW" smtClean="0"/>
              <a:pPr>
                <a:defRPr/>
              </a:pPr>
              <a:t>2</a:t>
            </a:fld>
            <a:endParaRPr lang="en-US" altLang="zh-TW"/>
          </a:p>
        </p:txBody>
      </p:sp>
      <p:sp>
        <p:nvSpPr>
          <p:cNvPr id="5" name="標題 1"/>
          <p:cNvSpPr>
            <a:spLocks noGrp="1"/>
          </p:cNvSpPr>
          <p:nvPr>
            <p:ph type="title"/>
          </p:nvPr>
        </p:nvSpPr>
        <p:spPr>
          <a:xfrm>
            <a:off x="566635" y="408043"/>
            <a:ext cx="8001000" cy="860658"/>
          </a:xfrm>
        </p:spPr>
        <p:txBody>
          <a:bodyPr/>
          <a:lstStyle/>
          <a:p>
            <a:r>
              <a:rPr lang="zh-TW" altLang="en-US" sz="6000" b="1" dirty="0" smtClean="0">
                <a:latin typeface="標楷體" panose="03000509000000000000" pitchFamily="65" charset="-120"/>
                <a:ea typeface="標楷體" panose="03000509000000000000" pitchFamily="65" charset="-120"/>
              </a:rPr>
              <a:t>報告綱要</a:t>
            </a:r>
            <a:endParaRPr lang="zh-TW" altLang="en-US" sz="6000" b="1" dirty="0">
              <a:latin typeface="標楷體" panose="03000509000000000000" pitchFamily="65" charset="-120"/>
              <a:ea typeface="標楷體" panose="03000509000000000000" pitchFamily="65" charset="-120"/>
            </a:endParaRPr>
          </a:p>
        </p:txBody>
      </p:sp>
      <p:sp>
        <p:nvSpPr>
          <p:cNvPr id="6" name="內容版面配置區 2"/>
          <p:cNvSpPr>
            <a:spLocks noGrp="1"/>
          </p:cNvSpPr>
          <p:nvPr>
            <p:ph idx="1"/>
          </p:nvPr>
        </p:nvSpPr>
        <p:spPr>
          <a:xfrm>
            <a:off x="566635" y="1233621"/>
            <a:ext cx="8001000" cy="4859749"/>
          </a:xfrm>
        </p:spPr>
        <p:txBody>
          <a:bodyPr/>
          <a:lstStyle/>
          <a:p>
            <a:pPr>
              <a:lnSpc>
                <a:spcPts val="3600"/>
              </a:lnSpc>
              <a:spcBef>
                <a:spcPts val="600"/>
              </a:spcBef>
            </a:pPr>
            <a:r>
              <a:rPr lang="zh-TW" altLang="en-US" sz="3600" dirty="0" smtClean="0">
                <a:solidFill>
                  <a:srgbClr val="0000FF"/>
                </a:solidFill>
                <a:effectLst>
                  <a:outerShdw blurRad="38100" dist="38100" dir="2700000" algn="tl">
                    <a:srgbClr val="000000">
                      <a:alpha val="43137"/>
                    </a:srgbClr>
                  </a:outerShdw>
                </a:effectLst>
                <a:latin typeface="+mn-ea"/>
              </a:rPr>
              <a:t>壹、單位架構</a:t>
            </a:r>
            <a:endParaRPr lang="en-US" altLang="zh-TW" sz="3600" dirty="0" smtClean="0">
              <a:solidFill>
                <a:srgbClr val="0000FF"/>
              </a:solidFill>
              <a:effectLst>
                <a:outerShdw blurRad="38100" dist="38100" dir="2700000" algn="tl">
                  <a:srgbClr val="000000">
                    <a:alpha val="43137"/>
                  </a:srgbClr>
                </a:outerShdw>
              </a:effectLst>
              <a:latin typeface="+mn-ea"/>
            </a:endParaRPr>
          </a:p>
          <a:p>
            <a:pPr>
              <a:lnSpc>
                <a:spcPts val="3600"/>
              </a:lnSpc>
              <a:spcBef>
                <a:spcPts val="600"/>
              </a:spcBef>
            </a:pPr>
            <a:r>
              <a:rPr lang="zh-TW" altLang="en-US" sz="3600" dirty="0" smtClean="0">
                <a:solidFill>
                  <a:srgbClr val="0000FF"/>
                </a:solidFill>
                <a:effectLst>
                  <a:outerShdw blurRad="38100" dist="38100" dir="2700000" algn="tl">
                    <a:srgbClr val="000000">
                      <a:alpha val="43137"/>
                    </a:srgbClr>
                  </a:outerShdw>
                </a:effectLst>
                <a:latin typeface="+mn-ea"/>
              </a:rPr>
              <a:t>貳、業務職掌</a:t>
            </a:r>
            <a:endParaRPr lang="en-US" altLang="zh-TW" sz="3600" dirty="0" smtClean="0">
              <a:solidFill>
                <a:srgbClr val="0000FF"/>
              </a:solidFill>
              <a:effectLst>
                <a:outerShdw blurRad="38100" dist="38100" dir="2700000" algn="tl">
                  <a:srgbClr val="000000">
                    <a:alpha val="43137"/>
                  </a:srgbClr>
                </a:outerShdw>
              </a:effectLst>
              <a:latin typeface="+mn-ea"/>
            </a:endParaRPr>
          </a:p>
          <a:p>
            <a:pPr>
              <a:lnSpc>
                <a:spcPts val="3600"/>
              </a:lnSpc>
              <a:spcBef>
                <a:spcPts val="600"/>
              </a:spcBef>
            </a:pPr>
            <a:r>
              <a:rPr lang="zh-TW" altLang="en-US" sz="3600" dirty="0" smtClean="0">
                <a:solidFill>
                  <a:srgbClr val="0000FF"/>
                </a:solidFill>
                <a:effectLst>
                  <a:outerShdw blurRad="38100" dist="38100" dir="2700000" algn="tl">
                    <a:srgbClr val="000000">
                      <a:alpha val="43137"/>
                    </a:srgbClr>
                  </a:outerShdw>
                </a:effectLst>
                <a:latin typeface="+mn-ea"/>
              </a:rPr>
              <a:t>參、工作概況</a:t>
            </a:r>
            <a:endParaRPr lang="en-US" altLang="zh-TW" sz="3600" dirty="0" smtClean="0">
              <a:solidFill>
                <a:srgbClr val="0000FF"/>
              </a:solidFill>
              <a:effectLst>
                <a:outerShdw blurRad="38100" dist="38100" dir="2700000" algn="tl">
                  <a:srgbClr val="000000">
                    <a:alpha val="43137"/>
                  </a:srgbClr>
                </a:outerShdw>
              </a:effectLst>
              <a:latin typeface="+mn-ea"/>
            </a:endParaRPr>
          </a:p>
          <a:p>
            <a:pPr>
              <a:lnSpc>
                <a:spcPts val="3600"/>
              </a:lnSpc>
              <a:spcBef>
                <a:spcPts val="600"/>
              </a:spcBef>
            </a:pPr>
            <a:r>
              <a:rPr lang="zh-TW" altLang="en-US" sz="3600" dirty="0" smtClean="0">
                <a:solidFill>
                  <a:srgbClr val="0000FF"/>
                </a:solidFill>
                <a:effectLst>
                  <a:outerShdw blurRad="38100" dist="38100" dir="2700000" algn="tl">
                    <a:srgbClr val="000000">
                      <a:alpha val="43137"/>
                    </a:srgbClr>
                  </a:outerShdw>
                </a:effectLst>
                <a:latin typeface="+mn-ea"/>
              </a:rPr>
              <a:t>肆、年度工作重點</a:t>
            </a:r>
            <a:endParaRPr lang="en-US" altLang="zh-TW" sz="3600" dirty="0" smtClean="0">
              <a:solidFill>
                <a:srgbClr val="0000FF"/>
              </a:solidFill>
              <a:effectLst>
                <a:outerShdw blurRad="38100" dist="38100" dir="2700000" algn="tl">
                  <a:srgbClr val="000000">
                    <a:alpha val="43137"/>
                  </a:srgbClr>
                </a:outerShdw>
              </a:effectLst>
              <a:latin typeface="+mn-ea"/>
            </a:endParaRPr>
          </a:p>
          <a:p>
            <a:pPr>
              <a:lnSpc>
                <a:spcPts val="3600"/>
              </a:lnSpc>
              <a:spcBef>
                <a:spcPts val="600"/>
              </a:spcBef>
            </a:pPr>
            <a:r>
              <a:rPr lang="zh-TW" altLang="en-US" sz="3600" dirty="0" smtClean="0">
                <a:solidFill>
                  <a:srgbClr val="0000FF"/>
                </a:solidFill>
                <a:effectLst>
                  <a:outerShdw blurRad="38100" dist="38100" dir="2700000" algn="tl">
                    <a:srgbClr val="000000">
                      <a:alpha val="43137"/>
                    </a:srgbClr>
                  </a:outerShdw>
                </a:effectLst>
                <a:latin typeface="+mn-ea"/>
              </a:rPr>
              <a:t>伍</a:t>
            </a:r>
            <a:r>
              <a:rPr lang="zh-TW" altLang="en-US" sz="3600" dirty="0" smtClean="0">
                <a:solidFill>
                  <a:srgbClr val="0000FF"/>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a:t>
            </a:r>
            <a:r>
              <a:rPr lang="zh-TW" altLang="en-US" sz="3600" dirty="0" smtClean="0">
                <a:solidFill>
                  <a:srgbClr val="0000FF"/>
                </a:solidFill>
                <a:effectLst>
                  <a:outerShdw blurRad="38100" dist="38100" dir="2700000" algn="tl">
                    <a:srgbClr val="000000">
                      <a:alpha val="43137"/>
                    </a:srgbClr>
                  </a:outerShdw>
                </a:effectLst>
                <a:latin typeface="+mn-ea"/>
              </a:rPr>
              <a:t>本</a:t>
            </a:r>
            <a:r>
              <a:rPr lang="en-US" altLang="zh-TW" sz="3600" dirty="0" smtClean="0">
                <a:solidFill>
                  <a:srgbClr val="0000FF"/>
                </a:solidFill>
                <a:effectLst>
                  <a:outerShdw blurRad="38100" dist="38100" dir="2700000" algn="tl">
                    <a:srgbClr val="000000">
                      <a:alpha val="43137"/>
                    </a:srgbClr>
                  </a:outerShdw>
                </a:effectLst>
                <a:latin typeface="+mn-ea"/>
              </a:rPr>
              <a:t>(</a:t>
            </a:r>
            <a:r>
              <a:rPr lang="zh-TW" altLang="en-US" sz="3600" dirty="0" smtClean="0">
                <a:solidFill>
                  <a:srgbClr val="0000FF"/>
                </a:solidFill>
                <a:effectLst>
                  <a:outerShdw blurRad="38100" dist="38100" dir="2700000" algn="tl">
                    <a:srgbClr val="000000">
                      <a:alpha val="43137"/>
                    </a:srgbClr>
                  </a:outerShdw>
                </a:effectLst>
                <a:latin typeface="+mn-ea"/>
              </a:rPr>
              <a:t>四</a:t>
            </a:r>
            <a:r>
              <a:rPr lang="en-US" altLang="zh-TW" sz="3600" dirty="0" smtClean="0">
                <a:solidFill>
                  <a:srgbClr val="0000FF"/>
                </a:solidFill>
                <a:effectLst>
                  <a:outerShdw blurRad="38100" dist="38100" dir="2700000" algn="tl">
                    <a:srgbClr val="000000">
                      <a:alpha val="43137"/>
                    </a:srgbClr>
                  </a:outerShdw>
                </a:effectLst>
                <a:latin typeface="+mn-ea"/>
              </a:rPr>
              <a:t>)</a:t>
            </a:r>
            <a:r>
              <a:rPr lang="zh-TW" altLang="en-US" sz="3600" dirty="0" smtClean="0">
                <a:solidFill>
                  <a:srgbClr val="0000FF"/>
                </a:solidFill>
                <a:effectLst>
                  <a:outerShdw blurRad="38100" dist="38100" dir="2700000" algn="tl">
                    <a:srgbClr val="000000">
                      <a:alpha val="43137"/>
                    </a:srgbClr>
                  </a:outerShdw>
                </a:effectLst>
                <a:latin typeface="+mn-ea"/>
              </a:rPr>
              <a:t>月業務宣導</a:t>
            </a:r>
            <a:endParaRPr lang="en-US" altLang="zh-TW" sz="3600" dirty="0" smtClean="0">
              <a:solidFill>
                <a:srgbClr val="0000FF"/>
              </a:solidFill>
              <a:effectLst>
                <a:outerShdw blurRad="38100" dist="38100" dir="2700000" algn="tl">
                  <a:srgbClr val="000000">
                    <a:alpha val="43137"/>
                  </a:srgbClr>
                </a:outerShdw>
              </a:effectLst>
              <a:latin typeface="+mn-ea"/>
            </a:endParaRPr>
          </a:p>
          <a:p>
            <a:pPr marL="0" indent="0">
              <a:lnSpc>
                <a:spcPts val="3600"/>
              </a:lnSpc>
              <a:spcBef>
                <a:spcPts val="600"/>
              </a:spcBef>
              <a:buNone/>
            </a:pPr>
            <a:r>
              <a:rPr lang="zh-TW" altLang="en-US" sz="3600" dirty="0" smtClean="0">
                <a:solidFill>
                  <a:srgbClr val="0000FF"/>
                </a:solidFill>
                <a:effectLst>
                  <a:outerShdw blurRad="38100" dist="38100" dir="2700000" algn="tl">
                    <a:srgbClr val="000000">
                      <a:alpha val="43137"/>
                    </a:srgbClr>
                  </a:outerShdw>
                </a:effectLst>
                <a:latin typeface="+mn-ea"/>
              </a:rPr>
              <a:t>　　一、媒體專訪</a:t>
            </a:r>
            <a:endParaRPr lang="en-US" altLang="zh-TW" sz="3600" dirty="0" smtClean="0">
              <a:solidFill>
                <a:srgbClr val="0000FF"/>
              </a:solidFill>
              <a:effectLst>
                <a:outerShdw blurRad="38100" dist="38100" dir="2700000" algn="tl">
                  <a:srgbClr val="000000">
                    <a:alpha val="43137"/>
                  </a:srgbClr>
                </a:outerShdw>
              </a:effectLst>
              <a:latin typeface="+mn-ea"/>
            </a:endParaRPr>
          </a:p>
          <a:p>
            <a:pPr marL="0" indent="0">
              <a:lnSpc>
                <a:spcPts val="3600"/>
              </a:lnSpc>
              <a:spcBef>
                <a:spcPts val="600"/>
              </a:spcBef>
              <a:buNone/>
            </a:pPr>
            <a:r>
              <a:rPr lang="zh-TW" altLang="en-US" sz="3600" dirty="0">
                <a:solidFill>
                  <a:srgbClr val="0000FF"/>
                </a:solidFill>
                <a:effectLst>
                  <a:outerShdw blurRad="38100" dist="38100" dir="2700000" algn="tl">
                    <a:srgbClr val="000000">
                      <a:alpha val="43137"/>
                    </a:srgbClr>
                  </a:outerShdw>
                </a:effectLst>
                <a:latin typeface="+mn-ea"/>
              </a:rPr>
              <a:t>　</a:t>
            </a:r>
            <a:r>
              <a:rPr lang="zh-TW" altLang="en-US" sz="3600" dirty="0" smtClean="0">
                <a:solidFill>
                  <a:srgbClr val="0000FF"/>
                </a:solidFill>
                <a:effectLst>
                  <a:outerShdw blurRad="38100" dist="38100" dir="2700000" algn="tl">
                    <a:srgbClr val="000000">
                      <a:alpha val="43137"/>
                    </a:srgbClr>
                  </a:outerShdw>
                </a:effectLst>
                <a:latin typeface="+mn-ea"/>
              </a:rPr>
              <a:t>　二、活動訊息</a:t>
            </a:r>
            <a:endParaRPr lang="en-US" altLang="zh-TW" sz="3600" dirty="0" smtClean="0">
              <a:solidFill>
                <a:srgbClr val="0000FF"/>
              </a:solidFill>
              <a:effectLst>
                <a:outerShdw blurRad="38100" dist="38100" dir="2700000" algn="tl">
                  <a:srgbClr val="000000">
                    <a:alpha val="43137"/>
                  </a:srgbClr>
                </a:outerShdw>
              </a:effectLst>
              <a:latin typeface="+mn-ea"/>
            </a:endParaRPr>
          </a:p>
          <a:p>
            <a:pPr marL="0" indent="0">
              <a:lnSpc>
                <a:spcPts val="3600"/>
              </a:lnSpc>
              <a:spcBef>
                <a:spcPts val="600"/>
              </a:spcBef>
              <a:buNone/>
            </a:pPr>
            <a:r>
              <a:rPr lang="zh-TW" altLang="en-US" sz="3600" dirty="0">
                <a:solidFill>
                  <a:srgbClr val="0000FF"/>
                </a:solidFill>
                <a:effectLst>
                  <a:outerShdw blurRad="38100" dist="38100" dir="2700000" algn="tl">
                    <a:srgbClr val="000000">
                      <a:alpha val="43137"/>
                    </a:srgbClr>
                  </a:outerShdw>
                </a:effectLst>
                <a:latin typeface="+mn-ea"/>
              </a:rPr>
              <a:t>　</a:t>
            </a:r>
            <a:r>
              <a:rPr lang="zh-TW" altLang="en-US" sz="3600" dirty="0" smtClean="0">
                <a:solidFill>
                  <a:srgbClr val="0000FF"/>
                </a:solidFill>
                <a:effectLst>
                  <a:outerShdw blurRad="38100" dist="38100" dir="2700000" algn="tl">
                    <a:srgbClr val="000000">
                      <a:alpha val="43137"/>
                    </a:srgbClr>
                  </a:outerShdw>
                </a:effectLst>
                <a:latin typeface="+mn-ea"/>
              </a:rPr>
              <a:t>　三、新聞摘要</a:t>
            </a:r>
            <a:endParaRPr lang="en-US" altLang="zh-TW" sz="3600" dirty="0" smtClean="0">
              <a:solidFill>
                <a:srgbClr val="0000FF"/>
              </a:solidFill>
              <a:effectLst>
                <a:outerShdw blurRad="38100" dist="38100" dir="2700000" algn="tl">
                  <a:srgbClr val="000000">
                    <a:alpha val="43137"/>
                  </a:srgbClr>
                </a:outerShdw>
              </a:effectLst>
              <a:latin typeface="+mn-ea"/>
            </a:endParaRPr>
          </a:p>
          <a:p>
            <a:pPr marL="0" indent="0">
              <a:lnSpc>
                <a:spcPts val="3600"/>
              </a:lnSpc>
              <a:spcBef>
                <a:spcPts val="600"/>
              </a:spcBef>
              <a:buNone/>
            </a:pPr>
            <a:r>
              <a:rPr lang="zh-TW" altLang="en-US" sz="3600" dirty="0">
                <a:solidFill>
                  <a:srgbClr val="0000FF"/>
                </a:solidFill>
                <a:effectLst>
                  <a:outerShdw blurRad="38100" dist="38100" dir="2700000" algn="tl">
                    <a:srgbClr val="000000">
                      <a:alpha val="43137"/>
                    </a:srgbClr>
                  </a:outerShdw>
                </a:effectLst>
                <a:latin typeface="+mn-ea"/>
              </a:rPr>
              <a:t>　</a:t>
            </a:r>
            <a:r>
              <a:rPr lang="zh-TW" altLang="en-US" sz="3600" dirty="0" smtClean="0">
                <a:solidFill>
                  <a:srgbClr val="0000FF"/>
                </a:solidFill>
                <a:effectLst>
                  <a:outerShdw blurRad="38100" dist="38100" dir="2700000" algn="tl">
                    <a:srgbClr val="000000">
                      <a:alpha val="43137"/>
                    </a:srgbClr>
                  </a:outerShdw>
                </a:effectLst>
                <a:latin typeface="+mn-ea"/>
              </a:rPr>
              <a:t>　四、院外受奬情形提報</a:t>
            </a:r>
            <a:endParaRPr lang="en-US" altLang="zh-TW" sz="3600" dirty="0" smtClean="0">
              <a:solidFill>
                <a:srgbClr val="0000FF"/>
              </a:solidFill>
              <a:effectLst>
                <a:outerShdw blurRad="38100" dist="38100" dir="2700000" algn="tl">
                  <a:srgbClr val="000000">
                    <a:alpha val="43137"/>
                  </a:srgbClr>
                </a:outerShdw>
              </a:effectLst>
              <a:latin typeface="+mn-ea"/>
            </a:endParaRPr>
          </a:p>
          <a:p>
            <a:pPr marL="0" indent="0">
              <a:buNone/>
            </a:pPr>
            <a:endParaRPr lang="en-US" altLang="zh-TW" sz="3600" dirty="0" smtClean="0">
              <a:solidFill>
                <a:srgbClr val="0000FF"/>
              </a:solidFill>
              <a:effectLst>
                <a:outerShdw blurRad="38100" dist="38100" dir="2700000" algn="tl">
                  <a:srgbClr val="000000">
                    <a:alpha val="43137"/>
                  </a:srgbClr>
                </a:outerShdw>
              </a:effectLst>
              <a:latin typeface="+mn-ea"/>
            </a:endParaRPr>
          </a:p>
          <a:p>
            <a:pPr marL="0" indent="0">
              <a:buNone/>
            </a:pPr>
            <a:endParaRPr lang="en-US" altLang="zh-TW" dirty="0" smtClean="0"/>
          </a:p>
          <a:p>
            <a:endParaRPr lang="zh-TW" altLang="en-US" dirty="0"/>
          </a:p>
        </p:txBody>
      </p:sp>
    </p:spTree>
    <p:extLst>
      <p:ext uri="{BB962C8B-B14F-4D97-AF65-F5344CB8AC3E}">
        <p14:creationId xmlns:p14="http://schemas.microsoft.com/office/powerpoint/2010/main" val="254969286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115520" y="572855"/>
            <a:ext cx="5836585" cy="720100"/>
          </a:xfrm>
        </p:spPr>
        <p:txBody>
          <a:bodyPr>
            <a:normAutofit fontScale="90000"/>
          </a:bodyPr>
          <a:lstStyle/>
          <a:p>
            <a:pPr>
              <a:defRPr/>
            </a:pPr>
            <a:r>
              <a:rPr lang="zh-TW" altLang="en-US" dirty="0" smtClean="0">
                <a:solidFill>
                  <a:srgbClr val="0000FF"/>
                </a:solidFill>
                <a:latin typeface="標楷體" pitchFamily="65" charset="-120"/>
              </a:rPr>
              <a:t>安排媒體專訪</a:t>
            </a:r>
            <a:endParaRPr lang="zh-TW" altLang="en-US" dirty="0">
              <a:solidFill>
                <a:srgbClr val="0000FF"/>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789080036"/>
              </p:ext>
            </p:extLst>
          </p:nvPr>
        </p:nvGraphicFramePr>
        <p:xfrm>
          <a:off x="467431" y="1412720"/>
          <a:ext cx="8497179" cy="5142193"/>
        </p:xfrm>
        <a:graphic>
          <a:graphicData uri="http://schemas.openxmlformats.org/drawingml/2006/table">
            <a:tbl>
              <a:tblPr firstRow="1" bandRow="1">
                <a:tableStyleId>{5C22544A-7EE6-4342-B048-85BDC9FD1C3A}</a:tableStyleId>
              </a:tblPr>
              <a:tblGrid>
                <a:gridCol w="864119"/>
                <a:gridCol w="936130"/>
                <a:gridCol w="1152160"/>
                <a:gridCol w="936130"/>
                <a:gridCol w="4608640"/>
              </a:tblGrid>
              <a:tr h="600667">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採訪媒體</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受訪單位</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受訪者</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175573">
                <a:tc>
                  <a:txBody>
                    <a:bodyPr/>
                    <a:lstStyle/>
                    <a:p>
                      <a:r>
                        <a:rPr lang="en-US" altLang="zh-TW" sz="1400" dirty="0" smtClean="0">
                          <a:latin typeface="+mn-ea"/>
                          <a:ea typeface="+mn-ea"/>
                        </a:rPr>
                        <a:t>1070319</a:t>
                      </a:r>
                      <a:endParaRPr lang="zh-TW" altLang="en-US" sz="1400" dirty="0">
                        <a:latin typeface="+mn-ea"/>
                        <a:ea typeface="+mn-ea"/>
                      </a:endParaRPr>
                    </a:p>
                  </a:txBody>
                  <a:tcPr marL="91443" marR="91443" marT="45723" marB="45723"/>
                </a:tc>
                <a:tc>
                  <a:txBody>
                    <a:bodyPr/>
                    <a:lstStyle/>
                    <a:p>
                      <a:r>
                        <a:rPr lang="zh-TW" altLang="en-US" sz="1600" smtClean="0">
                          <a:latin typeface="+mn-ea"/>
                          <a:ea typeface="+mn-ea"/>
                        </a:rPr>
                        <a:t>中天新聞</a:t>
                      </a:r>
                      <a:endParaRPr lang="zh-TW" altLang="en-US" sz="1600" dirty="0">
                        <a:latin typeface="+mn-ea"/>
                        <a:ea typeface="+mn-ea"/>
                      </a:endParaRPr>
                    </a:p>
                  </a:txBody>
                  <a:tcPr marL="91443" marR="91443" marT="45723" marB="45723"/>
                </a:tc>
                <a:tc>
                  <a:txBody>
                    <a:bodyPr/>
                    <a:lstStyle/>
                    <a:p>
                      <a:r>
                        <a:rPr lang="zh-TW" altLang="en-US" sz="1600" dirty="0" smtClean="0">
                          <a:latin typeface="+mn-ea"/>
                          <a:ea typeface="+mn-ea"/>
                        </a:rPr>
                        <a:t>呼吸治療中心</a:t>
                      </a:r>
                      <a:endParaRPr lang="zh-TW" altLang="en-US" sz="1600" dirty="0">
                        <a:latin typeface="+mn-ea"/>
                        <a:ea typeface="+mn-ea"/>
                      </a:endParaRPr>
                    </a:p>
                  </a:txBody>
                  <a:tcPr marL="91443" marR="91443" marT="45723" marB="45723"/>
                </a:tc>
                <a:tc>
                  <a:txBody>
                    <a:bodyPr/>
                    <a:lstStyle/>
                    <a:p>
                      <a:r>
                        <a:rPr lang="zh-TW" altLang="en-US" sz="1400" smtClean="0">
                          <a:latin typeface="+mn-ea"/>
                          <a:ea typeface="+mn-ea"/>
                        </a:rPr>
                        <a:t>胸腔科</a:t>
                      </a:r>
                      <a:endParaRPr lang="en-US" altLang="zh-TW" sz="1400" smtClean="0">
                        <a:latin typeface="+mn-ea"/>
                        <a:ea typeface="+mn-ea"/>
                      </a:endParaRPr>
                    </a:p>
                    <a:p>
                      <a:r>
                        <a:rPr lang="zh-TW" altLang="en-US" sz="1400" smtClean="0">
                          <a:latin typeface="+mn-ea"/>
                          <a:ea typeface="+mn-ea"/>
                        </a:rPr>
                        <a:t>陳威志醫師</a:t>
                      </a:r>
                      <a:endParaRPr lang="zh-TW" altLang="en-US" sz="1400" dirty="0">
                        <a:latin typeface="+mn-ea"/>
                        <a:ea typeface="+mn-ea"/>
                      </a:endParaRPr>
                    </a:p>
                  </a:txBody>
                  <a:tcPr marL="91443" marR="91443" marT="45723" marB="45723"/>
                </a:tc>
                <a:tc>
                  <a:txBody>
                    <a:bodyPr/>
                    <a:lstStyle/>
                    <a:p>
                      <a:pPr>
                        <a:lnSpc>
                          <a:spcPct val="150000"/>
                        </a:lnSpc>
                      </a:pPr>
                      <a:r>
                        <a:rPr lang="zh-TW" altLang="en-US" sz="2200" b="1" i="0" kern="1200" dirty="0" smtClean="0">
                          <a:solidFill>
                            <a:schemeClr val="dk1"/>
                          </a:solidFill>
                          <a:effectLst/>
                          <a:latin typeface="+mn-ea"/>
                          <a:ea typeface="+mn-ea"/>
                          <a:cs typeface="+mn-cs"/>
                        </a:rPr>
                        <a:t>人體實驗室</a:t>
                      </a:r>
                      <a:endParaRPr lang="en-US" altLang="zh-TW" sz="2200" b="1" i="0" kern="1200" dirty="0" smtClean="0">
                        <a:solidFill>
                          <a:schemeClr val="dk1"/>
                        </a:solidFill>
                        <a:effectLst/>
                        <a:latin typeface="+mn-ea"/>
                        <a:ea typeface="+mn-ea"/>
                        <a:cs typeface="+mn-cs"/>
                      </a:endParaRPr>
                    </a:p>
                    <a:p>
                      <a:pPr>
                        <a:lnSpc>
                          <a:spcPct val="150000"/>
                        </a:lnSpc>
                      </a:pPr>
                      <a:r>
                        <a:rPr lang="zh-TW" altLang="en-US" sz="2200" b="0" i="0" kern="1200" dirty="0" smtClean="0">
                          <a:solidFill>
                            <a:schemeClr val="dk1"/>
                          </a:solidFill>
                          <a:effectLst/>
                          <a:latin typeface="+mn-ea"/>
                          <a:ea typeface="+mn-ea"/>
                          <a:cs typeface="+mn-cs"/>
                          <a:hlinkClick r:id="rId3"/>
                        </a:rPr>
                        <a:t>正壓呼吸器治療，非侵襲性免插管</a:t>
                      </a:r>
                      <a:endParaRPr lang="en-US" altLang="zh-TW" sz="2200" b="0" i="0" kern="1200" dirty="0" smtClean="0">
                        <a:solidFill>
                          <a:schemeClr val="dk1"/>
                        </a:solidFill>
                        <a:effectLst/>
                        <a:latin typeface="+mn-ea"/>
                        <a:ea typeface="+mn-ea"/>
                        <a:cs typeface="+mn-cs"/>
                      </a:endParaRPr>
                    </a:p>
                    <a:p>
                      <a:endParaRPr lang="en-US" altLang="zh-TW" sz="2000" dirty="0" smtClean="0">
                        <a:effectLst/>
                        <a:latin typeface="+mn-ea"/>
                        <a:ea typeface="+mn-ea"/>
                      </a:endParaRPr>
                    </a:p>
                    <a:p>
                      <a:r>
                        <a:rPr lang="zh-TW" altLang="en-US" sz="2000" dirty="0" smtClean="0">
                          <a:effectLst/>
                          <a:latin typeface="+mn-ea"/>
                          <a:ea typeface="+mn-ea"/>
                        </a:rPr>
                        <a:t>　　</a:t>
                      </a:r>
                      <a:r>
                        <a:rPr lang="zh-TW" altLang="en-US" sz="2200" dirty="0" smtClean="0">
                          <a:effectLst/>
                          <a:latin typeface="+mn-ea"/>
                          <a:ea typeface="+mn-ea"/>
                        </a:rPr>
                        <a:t>對於急性呼吸衰竭的病患來說，醫師可能會建議使用插管治療，這樣侵入性的處置，會造成病患非常的不舒服，而且有併發症的風險。現在可以藉由「非侵襲性正壓呼吸器」，利用機械換氣輔助的方式，來幫助病患呼吸。</a:t>
                      </a:r>
                      <a:endParaRPr lang="en-US" altLang="zh-TW" sz="2200" dirty="0" smtClean="0">
                        <a:effectLst/>
                        <a:latin typeface="+mn-ea"/>
                        <a:ea typeface="+mn-ea"/>
                      </a:endParaRPr>
                    </a:p>
                    <a:p>
                      <a:endParaRPr lang="en-US" altLang="zh-TW" sz="2000" dirty="0" smtClean="0">
                        <a:effectLst/>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0" i="0" kern="1200" dirty="0" smtClean="0">
                        <a:solidFill>
                          <a:schemeClr val="dk1"/>
                        </a:solidFill>
                        <a:effectLst/>
                        <a:latin typeface="+mn-lt"/>
                        <a:ea typeface="+mn-ea"/>
                        <a:cs typeface="+mn-cs"/>
                      </a:endParaRPr>
                    </a:p>
                    <a:p>
                      <a:endParaRPr lang="zh-TW" altLang="en-US" sz="1400" dirty="0">
                        <a:latin typeface="+mn-ea"/>
                        <a:ea typeface="+mn-ea"/>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20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4"/>
          <a:stretch>
            <a:fillRect/>
          </a:stretch>
        </p:blipFill>
        <p:spPr>
          <a:xfrm>
            <a:off x="605073" y="2852920"/>
            <a:ext cx="2944409" cy="1656230"/>
          </a:xfrm>
          <a:prstGeom prst="rect">
            <a:avLst/>
          </a:prstGeom>
        </p:spPr>
      </p:pic>
      <p:pic>
        <p:nvPicPr>
          <p:cNvPr id="4" name="圖片 3"/>
          <p:cNvPicPr>
            <a:picLocks noChangeAspect="1"/>
          </p:cNvPicPr>
          <p:nvPr/>
        </p:nvPicPr>
        <p:blipFill>
          <a:blip r:embed="rId5"/>
          <a:stretch>
            <a:fillRect/>
          </a:stretch>
        </p:blipFill>
        <p:spPr>
          <a:xfrm>
            <a:off x="605073" y="4623586"/>
            <a:ext cx="2995802" cy="1685139"/>
          </a:xfrm>
          <a:prstGeom prst="rect">
            <a:avLst/>
          </a:prstGeom>
        </p:spPr>
      </p:pic>
    </p:spTree>
    <p:extLst>
      <p:ext uri="{BB962C8B-B14F-4D97-AF65-F5344CB8AC3E}">
        <p14:creationId xmlns:p14="http://schemas.microsoft.com/office/powerpoint/2010/main" val="185530504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1025317459"/>
              </p:ext>
            </p:extLst>
          </p:nvPr>
        </p:nvGraphicFramePr>
        <p:xfrm>
          <a:off x="467431" y="836642"/>
          <a:ext cx="8497179" cy="4787274"/>
        </p:xfrm>
        <a:graphic>
          <a:graphicData uri="http://schemas.openxmlformats.org/drawingml/2006/table">
            <a:tbl>
              <a:tblPr firstRow="1" bandRow="1">
                <a:tableStyleId>{5C22544A-7EE6-4342-B048-85BDC9FD1C3A}</a:tableStyleId>
              </a:tblPr>
              <a:tblGrid>
                <a:gridCol w="864119"/>
                <a:gridCol w="936130"/>
                <a:gridCol w="648090"/>
                <a:gridCol w="1440200"/>
                <a:gridCol w="4608640"/>
              </a:tblGrid>
              <a:tr h="720098">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採訪媒體</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受訪單位</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受訪者</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067176">
                <a:tc>
                  <a:txBody>
                    <a:bodyPr/>
                    <a:lstStyle/>
                    <a:p>
                      <a:pPr algn="l"/>
                      <a:r>
                        <a:rPr lang="en-US" altLang="zh-TW" sz="1400" kern="1200" dirty="0" smtClean="0">
                          <a:solidFill>
                            <a:schemeClr val="dk1"/>
                          </a:solidFill>
                          <a:latin typeface="+mn-ea"/>
                          <a:ea typeface="+mn-ea"/>
                          <a:cs typeface="+mn-cs"/>
                        </a:rPr>
                        <a:t>1070417</a:t>
                      </a:r>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zh-TW" altLang="en-US" sz="1400" kern="1200" dirty="0" smtClean="0">
                          <a:solidFill>
                            <a:schemeClr val="dk1"/>
                          </a:solidFill>
                          <a:latin typeface="+mn-ea"/>
                          <a:ea typeface="+mn-ea"/>
                          <a:cs typeface="+mn-cs"/>
                        </a:rPr>
                        <a:t>全部</a:t>
                      </a:r>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zh-TW" altLang="en-US" sz="1400" kern="1200" dirty="0" smtClean="0">
                          <a:solidFill>
                            <a:schemeClr val="dk1"/>
                          </a:solidFill>
                          <a:latin typeface="+mn-ea"/>
                          <a:ea typeface="+mn-ea"/>
                          <a:cs typeface="+mn-cs"/>
                        </a:rPr>
                        <a:t>神外</a:t>
                      </a:r>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zh-TW" altLang="en-US" sz="1400" b="1" dirty="0" smtClean="0"/>
                        <a:t>劉康渡醫師</a:t>
                      </a:r>
                      <a:endParaRPr lang="zh-TW" altLang="en-US" sz="1400" kern="1200" dirty="0">
                        <a:solidFill>
                          <a:schemeClr val="dk1"/>
                        </a:solidFill>
                        <a:latin typeface="+mn-ea"/>
                        <a:ea typeface="+mn-ea"/>
                        <a:cs typeface="+mn-cs"/>
                      </a:endParaRPr>
                    </a:p>
                  </a:txBody>
                  <a:tcPr marL="91443" marR="91443" marT="45723" marB="45723"/>
                </a:tc>
                <a:tc>
                  <a:txBody>
                    <a:bodyPr/>
                    <a:lstStyle/>
                    <a:p>
                      <a:pPr>
                        <a:lnSpc>
                          <a:spcPct val="150000"/>
                        </a:lnSpc>
                      </a:pPr>
                      <a:r>
                        <a:rPr lang="zh-TW" altLang="en-US" sz="2000" b="1" dirty="0" smtClean="0">
                          <a:latin typeface="+mn-ea"/>
                          <a:ea typeface="+mn-ea"/>
                        </a:rPr>
                        <a:t>專題</a:t>
                      </a:r>
                      <a:r>
                        <a:rPr lang="en-US" altLang="zh-TW" sz="2000" b="1" dirty="0" smtClean="0">
                          <a:latin typeface="+mn-ea"/>
                          <a:ea typeface="+mn-ea"/>
                        </a:rPr>
                        <a:t>:</a:t>
                      </a:r>
                      <a:r>
                        <a:rPr lang="zh-TW" altLang="en-US" sz="2000" b="1" dirty="0" smtClean="0">
                          <a:latin typeface="+mn-ea"/>
                          <a:ea typeface="+mn-ea"/>
                        </a:rPr>
                        <a:t>看病王日吞</a:t>
                      </a:r>
                      <a:r>
                        <a:rPr lang="en-US" altLang="zh-TW" sz="2000" b="1" dirty="0" smtClean="0">
                          <a:latin typeface="+mn-ea"/>
                          <a:ea typeface="+mn-ea"/>
                        </a:rPr>
                        <a:t>90</a:t>
                      </a:r>
                      <a:r>
                        <a:rPr lang="zh-TW" altLang="en-US" sz="2000" b="1" dirty="0" smtClean="0">
                          <a:latin typeface="+mn-ea"/>
                          <a:ea typeface="+mn-ea"/>
                        </a:rPr>
                        <a:t>顆藥 愛夫賣房救妻</a:t>
                      </a:r>
                    </a:p>
                    <a:p>
                      <a:endParaRPr lang="zh-TW" altLang="en-US" sz="2000" b="1" dirty="0" smtClean="0">
                        <a:latin typeface="+mn-ea"/>
                        <a:ea typeface="+mn-ea"/>
                      </a:endParaRPr>
                    </a:p>
                    <a:p>
                      <a:r>
                        <a:rPr lang="zh-TW" altLang="en-US" sz="2000" b="1" dirty="0" smtClean="0">
                          <a:latin typeface="+mn-ea"/>
                          <a:ea typeface="+mn-ea"/>
                        </a:rPr>
                        <a:t>   </a:t>
                      </a:r>
                      <a:r>
                        <a:rPr lang="en-US" altLang="zh-TW" sz="2200" b="0" dirty="0" smtClean="0">
                          <a:latin typeface="+mn-ea"/>
                          <a:ea typeface="+mn-ea"/>
                        </a:rPr>
                        <a:t>26</a:t>
                      </a:r>
                      <a:r>
                        <a:rPr lang="zh-TW" altLang="en-US" sz="2200" b="0" dirty="0" smtClean="0">
                          <a:latin typeface="+mn-ea"/>
                          <a:ea typeface="+mn-ea"/>
                        </a:rPr>
                        <a:t>歲的「寶寶」在健保署公布</a:t>
                      </a:r>
                      <a:r>
                        <a:rPr lang="en-US" altLang="zh-TW" sz="2200" b="0" dirty="0" smtClean="0">
                          <a:latin typeface="+mn-ea"/>
                          <a:ea typeface="+mn-ea"/>
                        </a:rPr>
                        <a:t>1</a:t>
                      </a:r>
                      <a:r>
                        <a:rPr lang="zh-TW" altLang="en-US" sz="2200" b="0" dirty="0" smtClean="0">
                          <a:latin typeface="+mn-ea"/>
                          <a:ea typeface="+mn-ea"/>
                        </a:rPr>
                        <a:t>年就醫的次數高達</a:t>
                      </a:r>
                      <a:r>
                        <a:rPr lang="en-US" altLang="zh-TW" sz="2200" b="0" dirty="0" smtClean="0">
                          <a:latin typeface="+mn-ea"/>
                          <a:ea typeface="+mn-ea"/>
                        </a:rPr>
                        <a:t>435</a:t>
                      </a:r>
                      <a:r>
                        <a:rPr lang="zh-TW" altLang="en-US" sz="2200" b="0" dirty="0" smtClean="0">
                          <a:latin typeface="+mn-ea"/>
                          <a:ea typeface="+mn-ea"/>
                        </a:rPr>
                        <a:t>次，也讓不少人質疑是不是濫用醫療資源。</a:t>
                      </a:r>
                      <a:endParaRPr lang="en-US" altLang="zh-TW" sz="2200" b="0" dirty="0" smtClean="0">
                        <a:latin typeface="+mn-ea"/>
                        <a:ea typeface="+mn-ea"/>
                      </a:endParaRPr>
                    </a:p>
                    <a:p>
                      <a:r>
                        <a:rPr lang="zh-TW" altLang="en-US" sz="2200" b="0" dirty="0" smtClean="0">
                          <a:latin typeface="+mn-ea"/>
                          <a:ea typeface="+mn-ea"/>
                        </a:rPr>
                        <a:t>   其實寶寶是飽受非典型三叉神經痛之苦，止痛藥、手術也都無法讓她遠離痛苦，但是在台北榮總神經外科主治醫師劉康渡的鼓勵之下，繼續勇敢面對。</a:t>
                      </a:r>
                      <a:endParaRPr lang="en-US" altLang="zh-TW" sz="2200" b="0" dirty="0" smtClean="0">
                        <a:latin typeface="+mn-ea"/>
                        <a:ea typeface="+mn-ea"/>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21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63" y="2708563"/>
            <a:ext cx="3456480" cy="2304320"/>
          </a:xfrm>
          <a:prstGeom prst="rect">
            <a:avLst/>
          </a:prstGeom>
        </p:spPr>
      </p:pic>
    </p:spTree>
    <p:extLst>
      <p:ext uri="{BB962C8B-B14F-4D97-AF65-F5344CB8AC3E}">
        <p14:creationId xmlns:p14="http://schemas.microsoft.com/office/powerpoint/2010/main" val="244940161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defRPr/>
            </a:pPr>
            <a:r>
              <a:rPr lang="zh-TW" altLang="en-US" dirty="0" smtClean="0">
                <a:solidFill>
                  <a:srgbClr val="0000FF"/>
                </a:solidFill>
                <a:latin typeface="標楷體" pitchFamily="65" charset="-120"/>
              </a:rPr>
              <a:t>二</a:t>
            </a:r>
            <a:r>
              <a:rPr lang="zh-TW" altLang="en-US" dirty="0" smtClean="0">
                <a:solidFill>
                  <a:srgbClr val="0000FF"/>
                </a:solidFill>
                <a:latin typeface="新細明體" panose="02020500000000000000" pitchFamily="18" charset="-120"/>
                <a:ea typeface="新細明體" panose="02020500000000000000" pitchFamily="18" charset="-120"/>
              </a:rPr>
              <a:t>、</a:t>
            </a:r>
            <a:r>
              <a:rPr lang="zh-TW" altLang="en-US" dirty="0" smtClean="0">
                <a:solidFill>
                  <a:srgbClr val="0000FF"/>
                </a:solidFill>
                <a:latin typeface="標楷體" pitchFamily="65" charset="-120"/>
              </a:rPr>
              <a:t>活動訊息</a:t>
            </a:r>
            <a:r>
              <a:rPr lang="en-US" altLang="zh-TW" dirty="0" smtClean="0">
                <a:solidFill>
                  <a:srgbClr val="0000FF"/>
                </a:solidFill>
                <a:latin typeface="標楷體" pitchFamily="65" charset="-120"/>
              </a:rPr>
              <a:t>2</a:t>
            </a:r>
            <a:r>
              <a:rPr lang="zh-TW" altLang="en-US" dirty="0" smtClean="0">
                <a:solidFill>
                  <a:srgbClr val="0000FF"/>
                </a:solidFill>
                <a:latin typeface="標楷體" pitchFamily="65" charset="-120"/>
              </a:rPr>
              <a:t>則</a:t>
            </a:r>
            <a:endParaRPr lang="zh-TW" altLang="en-US" dirty="0">
              <a:solidFill>
                <a:srgbClr val="0000FF"/>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998766730"/>
              </p:ext>
            </p:extLst>
          </p:nvPr>
        </p:nvGraphicFramePr>
        <p:xfrm>
          <a:off x="591068" y="981073"/>
          <a:ext cx="8085501" cy="4392197"/>
        </p:xfrm>
        <a:graphic>
          <a:graphicData uri="http://schemas.openxmlformats.org/drawingml/2006/table">
            <a:tbl>
              <a:tblPr firstRow="1" bandRow="1">
                <a:tableStyleId>{5C22544A-7EE6-4342-B048-85BDC9FD1C3A}</a:tableStyleId>
              </a:tblPr>
              <a:tblGrid>
                <a:gridCol w="938728"/>
                <a:gridCol w="1082844"/>
                <a:gridCol w="6063929"/>
              </a:tblGrid>
              <a:tr h="63115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3761042">
                <a:tc>
                  <a:txBody>
                    <a:bodyPr/>
                    <a:lstStyle/>
                    <a:p>
                      <a:r>
                        <a:rPr lang="en-US" altLang="zh-TW" sz="1600" dirty="0" smtClean="0">
                          <a:latin typeface="+mn-ea"/>
                          <a:ea typeface="+mn-ea"/>
                        </a:rPr>
                        <a:t>1070418</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營養部</a:t>
                      </a:r>
                      <a:endParaRPr lang="zh-TW" altLang="en-US" sz="1600" b="1" dirty="0">
                        <a:latin typeface="+mn-ea"/>
                        <a:ea typeface="+mn-ea"/>
                      </a:endParaRPr>
                    </a:p>
                  </a:txBody>
                  <a:tcPr marL="91443" marR="91443" marT="45723" marB="45723"/>
                </a:tc>
                <a:tc>
                  <a:txBody>
                    <a:bodyPr/>
                    <a:lstStyle/>
                    <a:p>
                      <a:r>
                        <a:rPr lang="zh-TW" altLang="en-US" sz="2000" b="1" i="0" kern="1200" dirty="0" smtClean="0">
                          <a:solidFill>
                            <a:schemeClr val="dk1"/>
                          </a:solidFill>
                          <a:effectLst/>
                          <a:latin typeface="+mn-ea"/>
                          <a:ea typeface="+mn-ea"/>
                          <a:cs typeface="+mn-cs"/>
                        </a:rPr>
                        <a:t>名稱：臺北榮總樂活午茶系列講座</a:t>
                      </a:r>
                      <a:endParaRPr lang="en-US" altLang="zh-TW" sz="2000" b="1" i="0" kern="1200" dirty="0" smtClean="0">
                        <a:solidFill>
                          <a:schemeClr val="dk1"/>
                        </a:solidFill>
                        <a:effectLst/>
                        <a:latin typeface="+mn-ea"/>
                        <a:ea typeface="+mn-ea"/>
                        <a:cs typeface="+mn-cs"/>
                      </a:endParaRPr>
                    </a:p>
                    <a:p>
                      <a:r>
                        <a:rPr lang="zh-TW" altLang="en-US" sz="2000" b="1" i="0" kern="1200" dirty="0" smtClean="0">
                          <a:solidFill>
                            <a:schemeClr val="dk1"/>
                          </a:solidFill>
                          <a:effectLst/>
                          <a:latin typeface="+mn-ea"/>
                          <a:ea typeface="+mn-ea"/>
                          <a:cs typeface="+mn-cs"/>
                        </a:rPr>
                        <a:t>      </a:t>
                      </a:r>
                      <a:r>
                        <a:rPr lang="en-US" altLang="zh-TW" sz="2000" b="1" i="0" kern="1200" dirty="0" smtClean="0">
                          <a:solidFill>
                            <a:schemeClr val="dk1"/>
                          </a:solidFill>
                          <a:effectLst/>
                          <a:latin typeface="+mn-ea"/>
                          <a:ea typeface="+mn-ea"/>
                          <a:cs typeface="+mn-cs"/>
                        </a:rPr>
                        <a:t>—</a:t>
                      </a:r>
                      <a:r>
                        <a:rPr lang="zh-TW" altLang="en-US" sz="2000" b="1" i="0" kern="1200" dirty="0" smtClean="0">
                          <a:solidFill>
                            <a:schemeClr val="dk1"/>
                          </a:solidFill>
                          <a:effectLst/>
                          <a:latin typeface="+mn-ea"/>
                          <a:ea typeface="+mn-ea"/>
                          <a:cs typeface="+mn-cs"/>
                        </a:rPr>
                        <a:t>無聲殺手</a:t>
                      </a:r>
                      <a:r>
                        <a:rPr lang="en-US" altLang="zh-TW" sz="2000" b="1" i="0" kern="1200" dirty="0" smtClean="0">
                          <a:solidFill>
                            <a:schemeClr val="dk1"/>
                          </a:solidFill>
                          <a:effectLst/>
                          <a:latin typeface="+mn-ea"/>
                          <a:ea typeface="+mn-ea"/>
                          <a:cs typeface="+mn-cs"/>
                        </a:rPr>
                        <a:t>『</a:t>
                      </a:r>
                      <a:r>
                        <a:rPr lang="zh-TW" altLang="en-US" sz="2000" b="1" i="0" kern="1200" dirty="0" smtClean="0">
                          <a:solidFill>
                            <a:schemeClr val="dk1"/>
                          </a:solidFill>
                          <a:effectLst/>
                          <a:latin typeface="+mn-ea"/>
                          <a:ea typeface="+mn-ea"/>
                          <a:cs typeface="+mn-cs"/>
                        </a:rPr>
                        <a:t>高血壓性心臟病</a:t>
                      </a:r>
                      <a:r>
                        <a:rPr lang="en-US" altLang="zh-TW" sz="2000" b="1" i="0" kern="1200" dirty="0" smtClean="0">
                          <a:solidFill>
                            <a:schemeClr val="dk1"/>
                          </a:solidFill>
                          <a:effectLst/>
                          <a:latin typeface="+mn-ea"/>
                          <a:ea typeface="+mn-ea"/>
                          <a:cs typeface="+mn-cs"/>
                        </a:rPr>
                        <a:t>』</a:t>
                      </a:r>
                      <a:r>
                        <a:rPr lang="zh-TW" altLang="en-US" sz="2000" b="1" dirty="0" smtClean="0">
                          <a:latin typeface="+mn-ea"/>
                          <a:ea typeface="+mn-ea"/>
                        </a:rPr>
                        <a:t/>
                      </a:r>
                      <a:br>
                        <a:rPr lang="zh-TW" altLang="en-US" sz="2000" b="1" dirty="0" smtClean="0">
                          <a:latin typeface="+mn-ea"/>
                          <a:ea typeface="+mn-ea"/>
                        </a:rPr>
                      </a:br>
                      <a:r>
                        <a:rPr lang="zh-TW" altLang="en-US" sz="2000" b="0" i="0" kern="1200" dirty="0" smtClean="0">
                          <a:solidFill>
                            <a:schemeClr val="dk1"/>
                          </a:solidFill>
                          <a:effectLst/>
                          <a:latin typeface="+mn-ea"/>
                          <a:ea typeface="+mn-ea"/>
                          <a:cs typeface="+mn-cs"/>
                        </a:rPr>
                        <a:t>地 點：臺北榮總中正一樓營養部 營養講堂</a:t>
                      </a:r>
                      <a:r>
                        <a:rPr lang="zh-TW" altLang="en-US" sz="2000" dirty="0" smtClean="0">
                          <a:latin typeface="+mn-ea"/>
                          <a:ea typeface="+mn-ea"/>
                        </a:rPr>
                        <a:t/>
                      </a:r>
                      <a:br>
                        <a:rPr lang="zh-TW" altLang="en-US" sz="2000" dirty="0" smtClean="0">
                          <a:latin typeface="+mn-ea"/>
                          <a:ea typeface="+mn-ea"/>
                        </a:rPr>
                      </a:br>
                      <a:r>
                        <a:rPr lang="zh-TW" altLang="en-US" sz="2000" b="0" i="0" kern="1200" dirty="0" smtClean="0">
                          <a:solidFill>
                            <a:schemeClr val="dk1"/>
                          </a:solidFill>
                          <a:effectLst/>
                          <a:latin typeface="+mn-ea"/>
                          <a:ea typeface="+mn-ea"/>
                          <a:cs typeface="+mn-cs"/>
                        </a:rPr>
                        <a:t>說 明：</a:t>
                      </a:r>
                      <a:r>
                        <a:rPr lang="en-US" altLang="zh-TW" sz="2000" b="0" i="0" kern="1200" dirty="0" smtClean="0">
                          <a:solidFill>
                            <a:schemeClr val="dk1"/>
                          </a:solidFill>
                          <a:effectLst/>
                          <a:latin typeface="+mn-ea"/>
                          <a:ea typeface="+mn-ea"/>
                          <a:cs typeface="+mn-cs"/>
                        </a:rPr>
                        <a:t>2017</a:t>
                      </a:r>
                      <a:r>
                        <a:rPr lang="zh-TW" altLang="en-US" sz="2000" b="0" i="0" kern="1200" dirty="0" smtClean="0">
                          <a:solidFill>
                            <a:schemeClr val="dk1"/>
                          </a:solidFill>
                          <a:effectLst/>
                          <a:latin typeface="+mn-ea"/>
                          <a:ea typeface="+mn-ea"/>
                          <a:cs typeface="+mn-cs"/>
                        </a:rPr>
                        <a:t>年美國心臟學會將高血壓標準制定更加</a:t>
                      </a:r>
                      <a:endParaRPr lang="en-US" altLang="zh-TW" sz="2000" b="0" i="0" kern="1200" dirty="0" smtClean="0">
                        <a:solidFill>
                          <a:schemeClr val="dk1"/>
                        </a:solidFill>
                        <a:effectLst/>
                        <a:latin typeface="+mn-ea"/>
                        <a:ea typeface="+mn-ea"/>
                        <a:cs typeface="+mn-cs"/>
                      </a:endParaRPr>
                    </a:p>
                    <a:p>
                      <a:r>
                        <a:rPr lang="en-US" altLang="zh-TW" sz="2000" b="0" i="0" kern="1200" dirty="0" smtClean="0">
                          <a:solidFill>
                            <a:schemeClr val="dk1"/>
                          </a:solidFill>
                          <a:effectLst/>
                          <a:latin typeface="+mn-ea"/>
                          <a:ea typeface="+mn-ea"/>
                          <a:cs typeface="+mn-cs"/>
                        </a:rPr>
                        <a:t>       </a:t>
                      </a:r>
                      <a:r>
                        <a:rPr lang="zh-TW" altLang="en-US" sz="2000" b="0" i="0" kern="1200" dirty="0" smtClean="0">
                          <a:solidFill>
                            <a:schemeClr val="dk1"/>
                          </a:solidFill>
                          <a:effectLst/>
                          <a:latin typeface="+mn-ea"/>
                          <a:ea typeface="+mn-ea"/>
                          <a:cs typeface="+mn-cs"/>
                        </a:rPr>
                        <a:t>嚴格，有高血壓危險的人越來越多，讓醫師、</a:t>
                      </a:r>
                      <a:endParaRPr lang="en-US" altLang="zh-TW" sz="2000" b="0" i="0" kern="1200" dirty="0" smtClean="0">
                        <a:solidFill>
                          <a:schemeClr val="dk1"/>
                        </a:solidFill>
                        <a:effectLst/>
                        <a:latin typeface="+mn-ea"/>
                        <a:ea typeface="+mn-ea"/>
                        <a:cs typeface="+mn-cs"/>
                      </a:endParaRPr>
                    </a:p>
                    <a:p>
                      <a:r>
                        <a:rPr lang="zh-TW" altLang="en-US" sz="2000" b="0" i="0" kern="1200" dirty="0" smtClean="0">
                          <a:solidFill>
                            <a:schemeClr val="dk1"/>
                          </a:solidFill>
                          <a:effectLst/>
                          <a:latin typeface="+mn-ea"/>
                          <a:ea typeface="+mn-ea"/>
                          <a:cs typeface="+mn-cs"/>
                        </a:rPr>
                        <a:t>       營養師教您如何守護血壓及健康的心！</a:t>
                      </a:r>
                      <a:br>
                        <a:rPr lang="zh-TW" altLang="en-US" sz="2000" b="0" i="0" kern="1200" dirty="0" smtClean="0">
                          <a:solidFill>
                            <a:schemeClr val="dk1"/>
                          </a:solidFill>
                          <a:effectLst/>
                          <a:latin typeface="+mn-ea"/>
                          <a:ea typeface="+mn-ea"/>
                          <a:cs typeface="+mn-cs"/>
                        </a:rPr>
                      </a:br>
                      <a:r>
                        <a:rPr lang="en-US" altLang="zh-TW" sz="2000" b="0" i="0" kern="1200" dirty="0" smtClean="0">
                          <a:solidFill>
                            <a:schemeClr val="dk1"/>
                          </a:solidFill>
                          <a:effectLst/>
                          <a:latin typeface="+mn-ea"/>
                          <a:ea typeface="+mn-ea"/>
                          <a:cs typeface="+mn-cs"/>
                        </a:rPr>
                        <a:t>【</a:t>
                      </a:r>
                      <a:r>
                        <a:rPr lang="zh-TW" altLang="en-US" sz="2000" b="0" i="0" kern="1200" dirty="0" smtClean="0">
                          <a:solidFill>
                            <a:schemeClr val="dk1"/>
                          </a:solidFill>
                          <a:effectLst/>
                          <a:latin typeface="+mn-ea"/>
                          <a:ea typeface="+mn-ea"/>
                          <a:cs typeface="+mn-cs"/>
                        </a:rPr>
                        <a:t>一</a:t>
                      </a:r>
                      <a:r>
                        <a:rPr lang="en-US" altLang="zh-TW" sz="2000" b="0" i="0" kern="1200" dirty="0" smtClean="0">
                          <a:solidFill>
                            <a:schemeClr val="dk1"/>
                          </a:solidFill>
                          <a:effectLst/>
                          <a:latin typeface="+mn-ea"/>
                          <a:ea typeface="+mn-ea"/>
                          <a:cs typeface="+mn-cs"/>
                        </a:rPr>
                        <a:t>】</a:t>
                      </a:r>
                      <a:r>
                        <a:rPr lang="zh-TW" altLang="en-US" sz="2000" b="0" i="0" kern="1200" dirty="0" smtClean="0">
                          <a:solidFill>
                            <a:schemeClr val="dk1"/>
                          </a:solidFill>
                          <a:effectLst/>
                          <a:latin typeface="+mn-ea"/>
                          <a:ea typeface="+mn-ea"/>
                          <a:cs typeface="+mn-cs"/>
                        </a:rPr>
                        <a:t>認識高血壓性心臟病－心臟內科 黃柏勳 醫師</a:t>
                      </a:r>
                      <a:br>
                        <a:rPr lang="zh-TW" altLang="en-US" sz="2000" b="0" i="0" kern="1200" dirty="0" smtClean="0">
                          <a:solidFill>
                            <a:schemeClr val="dk1"/>
                          </a:solidFill>
                          <a:effectLst/>
                          <a:latin typeface="+mn-ea"/>
                          <a:ea typeface="+mn-ea"/>
                          <a:cs typeface="+mn-cs"/>
                        </a:rPr>
                      </a:br>
                      <a:r>
                        <a:rPr lang="en-US" altLang="zh-TW" sz="2000" b="0" i="0" kern="1200" dirty="0" smtClean="0">
                          <a:solidFill>
                            <a:schemeClr val="dk1"/>
                          </a:solidFill>
                          <a:effectLst/>
                          <a:latin typeface="+mn-ea"/>
                          <a:ea typeface="+mn-ea"/>
                          <a:cs typeface="+mn-cs"/>
                        </a:rPr>
                        <a:t>【</a:t>
                      </a:r>
                      <a:r>
                        <a:rPr lang="zh-TW" altLang="en-US" sz="2000" b="0" i="0" kern="1200" dirty="0" smtClean="0">
                          <a:solidFill>
                            <a:schemeClr val="dk1"/>
                          </a:solidFill>
                          <a:effectLst/>
                          <a:latin typeface="+mn-ea"/>
                          <a:ea typeface="+mn-ea"/>
                          <a:cs typeface="+mn-cs"/>
                        </a:rPr>
                        <a:t>二</a:t>
                      </a:r>
                      <a:r>
                        <a:rPr lang="en-US" altLang="zh-TW" sz="2000" b="0" i="0" kern="1200" dirty="0" smtClean="0">
                          <a:solidFill>
                            <a:schemeClr val="dk1"/>
                          </a:solidFill>
                          <a:effectLst/>
                          <a:latin typeface="+mn-ea"/>
                          <a:ea typeface="+mn-ea"/>
                          <a:cs typeface="+mn-cs"/>
                        </a:rPr>
                        <a:t>】</a:t>
                      </a:r>
                      <a:r>
                        <a:rPr lang="zh-TW" altLang="en-US" sz="2000" b="0" i="0" kern="1200" dirty="0" smtClean="0">
                          <a:solidFill>
                            <a:schemeClr val="dk1"/>
                          </a:solidFill>
                          <a:effectLst/>
                          <a:latin typeface="+mn-ea"/>
                          <a:ea typeface="+mn-ea"/>
                          <a:cs typeface="+mn-cs"/>
                        </a:rPr>
                        <a:t>舒壓飲食不傷心－營養部 王怡涵 營養師</a:t>
                      </a:r>
                      <a:br>
                        <a:rPr lang="zh-TW" altLang="en-US" sz="2000" b="0" i="0" kern="1200" dirty="0" smtClean="0">
                          <a:solidFill>
                            <a:schemeClr val="dk1"/>
                          </a:solidFill>
                          <a:effectLst/>
                          <a:latin typeface="+mn-ea"/>
                          <a:ea typeface="+mn-ea"/>
                          <a:cs typeface="+mn-cs"/>
                        </a:rPr>
                      </a:br>
                      <a:r>
                        <a:rPr lang="en-US" altLang="zh-TW" sz="2000" b="0" i="0" kern="1200" dirty="0" smtClean="0">
                          <a:solidFill>
                            <a:schemeClr val="dk1"/>
                          </a:solidFill>
                          <a:effectLst/>
                          <a:latin typeface="+mn-ea"/>
                          <a:ea typeface="+mn-ea"/>
                          <a:cs typeface="+mn-cs"/>
                        </a:rPr>
                        <a:t>【</a:t>
                      </a:r>
                      <a:r>
                        <a:rPr lang="zh-TW" altLang="en-US" sz="2000" b="0" i="0" kern="1200" dirty="0" smtClean="0">
                          <a:solidFill>
                            <a:schemeClr val="dk1"/>
                          </a:solidFill>
                          <a:effectLst/>
                          <a:latin typeface="+mn-ea"/>
                          <a:ea typeface="+mn-ea"/>
                          <a:cs typeface="+mn-cs"/>
                        </a:rPr>
                        <a:t>下午茶</a:t>
                      </a:r>
                      <a:r>
                        <a:rPr lang="en-US" altLang="zh-TW" sz="2000" b="0" i="0" kern="1200" dirty="0" smtClean="0">
                          <a:solidFill>
                            <a:schemeClr val="dk1"/>
                          </a:solidFill>
                          <a:effectLst/>
                          <a:latin typeface="+mn-ea"/>
                          <a:ea typeface="+mn-ea"/>
                          <a:cs typeface="+mn-cs"/>
                        </a:rPr>
                        <a:t>】</a:t>
                      </a:r>
                      <a:r>
                        <a:rPr lang="zh-TW" altLang="en-US" sz="2000" b="0" i="0" kern="1200" dirty="0" smtClean="0">
                          <a:solidFill>
                            <a:schemeClr val="dk1"/>
                          </a:solidFill>
                          <a:effectLst/>
                          <a:latin typeface="+mn-ea"/>
                          <a:ea typeface="+mn-ea"/>
                          <a:cs typeface="+mn-cs"/>
                        </a:rPr>
                        <a:t>提供得舒餐點及食譜－蘇意婷 營養</a:t>
                      </a:r>
                      <a:r>
                        <a:rPr lang="zh-TW" altLang="en-US" sz="2000" b="1" i="0" kern="1200" dirty="0" smtClean="0">
                          <a:solidFill>
                            <a:schemeClr val="dk1"/>
                          </a:solidFill>
                          <a:effectLst/>
                          <a:latin typeface="+mn-ea"/>
                          <a:ea typeface="+mn-ea"/>
                          <a:cs typeface="+mn-cs"/>
                        </a:rPr>
                        <a:t>師</a:t>
                      </a:r>
                      <a:br>
                        <a:rPr lang="zh-TW" altLang="en-US" sz="2000" b="1" i="0" kern="1200" dirty="0" smtClean="0">
                          <a:solidFill>
                            <a:schemeClr val="dk1"/>
                          </a:solidFill>
                          <a:effectLst/>
                          <a:latin typeface="+mn-ea"/>
                          <a:ea typeface="+mn-ea"/>
                          <a:cs typeface="+mn-cs"/>
                        </a:rPr>
                      </a:br>
                      <a:endParaRPr lang="en-US" altLang="zh-TW" sz="2000" kern="1200" dirty="0" smtClean="0">
                        <a:solidFill>
                          <a:schemeClr val="dk1"/>
                        </a:solidFill>
                        <a:effectLst/>
                        <a:latin typeface="+mn-ea"/>
                        <a:ea typeface="+mn-ea"/>
                        <a:cs typeface="+mn-cs"/>
                      </a:endParaRPr>
                    </a:p>
                    <a:p>
                      <a:endParaRPr lang="zh-TW" altLang="zh-TW" sz="1400" kern="1200" dirty="0" smtClean="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22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68" y="2204830"/>
            <a:ext cx="2027033" cy="2702710"/>
          </a:xfrm>
          <a:prstGeom prst="rect">
            <a:avLst/>
          </a:prstGeom>
        </p:spPr>
      </p:pic>
    </p:spTree>
    <p:extLst>
      <p:ext uri="{BB962C8B-B14F-4D97-AF65-F5344CB8AC3E}">
        <p14:creationId xmlns:p14="http://schemas.microsoft.com/office/powerpoint/2010/main" val="150883732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374915698"/>
              </p:ext>
            </p:extLst>
          </p:nvPr>
        </p:nvGraphicFramePr>
        <p:xfrm>
          <a:off x="591068" y="981073"/>
          <a:ext cx="8085501" cy="4392197"/>
        </p:xfrm>
        <a:graphic>
          <a:graphicData uri="http://schemas.openxmlformats.org/drawingml/2006/table">
            <a:tbl>
              <a:tblPr firstRow="1" bandRow="1">
                <a:tableStyleId>{5C22544A-7EE6-4342-B048-85BDC9FD1C3A}</a:tableStyleId>
              </a:tblPr>
              <a:tblGrid>
                <a:gridCol w="938728"/>
                <a:gridCol w="1082844"/>
                <a:gridCol w="6063929"/>
              </a:tblGrid>
              <a:tr h="63115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3761042">
                <a:tc>
                  <a:txBody>
                    <a:bodyPr/>
                    <a:lstStyle/>
                    <a:p>
                      <a:r>
                        <a:rPr lang="en-US" altLang="zh-TW" sz="1600" dirty="0" smtClean="0">
                          <a:latin typeface="+mn-ea"/>
                          <a:ea typeface="+mn-ea"/>
                        </a:rPr>
                        <a:t>1070324</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政風室</a:t>
                      </a:r>
                      <a:endParaRPr lang="zh-TW" altLang="en-US" sz="1600" b="1" dirty="0">
                        <a:latin typeface="+mn-ea"/>
                        <a:ea typeface="+mn-ea"/>
                      </a:endParaRPr>
                    </a:p>
                  </a:txBody>
                  <a:tcPr marL="91443" marR="91443" marT="45723" marB="45723"/>
                </a:tc>
                <a:tc>
                  <a:txBody>
                    <a:bodyPr/>
                    <a:lstStyle/>
                    <a:p>
                      <a:pPr>
                        <a:lnSpc>
                          <a:spcPct val="150000"/>
                        </a:lnSpc>
                      </a:pPr>
                      <a:r>
                        <a:rPr lang="zh-TW" altLang="en-US" sz="2200" b="1" kern="1200" dirty="0" smtClean="0">
                          <a:solidFill>
                            <a:schemeClr val="dk1"/>
                          </a:solidFill>
                          <a:effectLst/>
                          <a:latin typeface="+mn-ea"/>
                          <a:ea typeface="+mn-ea"/>
                          <a:cs typeface="+mn-cs"/>
                        </a:rPr>
                        <a:t>名稱：</a:t>
                      </a:r>
                      <a:r>
                        <a:rPr lang="zh-TW" altLang="zh-TW" sz="2200" b="1" kern="1200" dirty="0" smtClean="0">
                          <a:solidFill>
                            <a:schemeClr val="dk1"/>
                          </a:solidFill>
                          <a:effectLst/>
                          <a:latin typeface="+mn-ea"/>
                          <a:ea typeface="+mn-ea"/>
                          <a:cs typeface="+mn-cs"/>
                        </a:rPr>
                        <a:t>結合社區醫療 加強廉能宣導</a:t>
                      </a:r>
                    </a:p>
                    <a:p>
                      <a:pPr>
                        <a:lnSpc>
                          <a:spcPct val="100000"/>
                        </a:lnSpc>
                      </a:pPr>
                      <a:r>
                        <a:rPr lang="zh-TW" altLang="en-US" sz="2200" kern="1200" dirty="0" smtClean="0">
                          <a:solidFill>
                            <a:schemeClr val="dk1"/>
                          </a:solidFill>
                          <a:effectLst/>
                          <a:latin typeface="+mn-ea"/>
                          <a:ea typeface="+mn-ea"/>
                          <a:cs typeface="+mn-cs"/>
                        </a:rPr>
                        <a:t>地點：本院東院區孝威館</a:t>
                      </a:r>
                      <a:r>
                        <a:rPr lang="zh-TW" altLang="zh-TW" sz="2200" kern="1200" dirty="0" smtClean="0">
                          <a:solidFill>
                            <a:schemeClr val="dk1"/>
                          </a:solidFill>
                          <a:effectLst/>
                          <a:latin typeface="+mn-ea"/>
                          <a:ea typeface="+mn-ea"/>
                          <a:cs typeface="+mn-cs"/>
                        </a:rPr>
                        <a:t>　　</a:t>
                      </a:r>
                      <a:endParaRPr lang="en-US" altLang="zh-TW" sz="2200" kern="1200" dirty="0" smtClean="0">
                        <a:solidFill>
                          <a:schemeClr val="dk1"/>
                        </a:solidFill>
                        <a:effectLst/>
                        <a:latin typeface="+mn-ea"/>
                        <a:ea typeface="+mn-ea"/>
                        <a:cs typeface="+mn-cs"/>
                      </a:endParaRPr>
                    </a:p>
                    <a:p>
                      <a:pPr>
                        <a:lnSpc>
                          <a:spcPct val="100000"/>
                        </a:lnSpc>
                      </a:pPr>
                      <a:r>
                        <a:rPr lang="zh-TW" altLang="en-US" sz="2200" kern="1200" dirty="0" smtClean="0">
                          <a:solidFill>
                            <a:schemeClr val="dk1"/>
                          </a:solidFill>
                          <a:effectLst/>
                          <a:latin typeface="+mn-ea"/>
                          <a:ea typeface="+mn-ea"/>
                          <a:cs typeface="+mn-cs"/>
                        </a:rPr>
                        <a:t>說明：</a:t>
                      </a:r>
                      <a:r>
                        <a:rPr lang="zh-TW" altLang="zh-TW" sz="2200" kern="1200" dirty="0" smtClean="0">
                          <a:solidFill>
                            <a:schemeClr val="dk1"/>
                          </a:solidFill>
                          <a:effectLst/>
                          <a:latin typeface="+mn-ea"/>
                          <a:ea typeface="+mn-ea"/>
                          <a:cs typeface="+mn-cs"/>
                        </a:rPr>
                        <a:t>政風室為強化區域聯繫合作與宣導效益，</a:t>
                      </a:r>
                      <a:r>
                        <a:rPr lang="zh-TW" altLang="en-US" sz="2200" kern="1200" dirty="0" smtClean="0">
                          <a:solidFill>
                            <a:schemeClr val="dk1"/>
                          </a:solidFill>
                          <a:effectLst/>
                          <a:latin typeface="+mn-ea"/>
                          <a:ea typeface="+mn-ea"/>
                          <a:cs typeface="+mn-cs"/>
                        </a:rPr>
                        <a:t>特</a:t>
                      </a:r>
                      <a:r>
                        <a:rPr lang="zh-TW" altLang="zh-TW" sz="2200" kern="1200" dirty="0" smtClean="0">
                          <a:solidFill>
                            <a:schemeClr val="dk1"/>
                          </a:solidFill>
                          <a:effectLst/>
                          <a:latin typeface="+mn-ea"/>
                          <a:ea typeface="+mn-ea"/>
                          <a:cs typeface="+mn-cs"/>
                        </a:rPr>
                        <a:t>別</a:t>
                      </a:r>
                      <a:r>
                        <a:rPr lang="zh-TW" altLang="en-US" sz="2200" kern="1200" dirty="0" smtClean="0">
                          <a:solidFill>
                            <a:schemeClr val="dk1"/>
                          </a:solidFill>
                          <a:effectLst/>
                          <a:latin typeface="+mn-ea"/>
                          <a:ea typeface="+mn-ea"/>
                          <a:cs typeface="+mn-cs"/>
                        </a:rPr>
                        <a:t>於週末假日結合社區醫療服務，</a:t>
                      </a:r>
                      <a:r>
                        <a:rPr lang="zh-TW" altLang="zh-TW" sz="2200" kern="1200" dirty="0" smtClean="0">
                          <a:solidFill>
                            <a:schemeClr val="dk1"/>
                          </a:solidFill>
                          <a:effectLst/>
                          <a:latin typeface="+mn-ea"/>
                          <a:ea typeface="+mn-ea"/>
                          <a:cs typeface="+mn-cs"/>
                        </a:rPr>
                        <a:t>與士林地檢署、市調處共同設攤，辦理「廉手出擊」廉能宣導活動，提升全民反詐騙、反賄選及保防觀念，深化全民「杜絕紅包文化」、「貪腐零容忍」之共識。</a:t>
                      </a: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23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183" y="2348850"/>
            <a:ext cx="1978470" cy="1483183"/>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183" y="3945505"/>
            <a:ext cx="1978470" cy="1483183"/>
          </a:xfrm>
          <a:prstGeom prst="rect">
            <a:avLst/>
          </a:prstGeom>
        </p:spPr>
      </p:pic>
    </p:spTree>
    <p:extLst>
      <p:ext uri="{BB962C8B-B14F-4D97-AF65-F5344CB8AC3E}">
        <p14:creationId xmlns:p14="http://schemas.microsoft.com/office/powerpoint/2010/main" val="255479230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11450" y="260560"/>
            <a:ext cx="7157255" cy="718928"/>
          </a:xfrm>
        </p:spPr>
        <p:txBody>
          <a:bodyPr/>
          <a:lstStyle/>
          <a:p>
            <a:pPr>
              <a:defRPr/>
            </a:pPr>
            <a:r>
              <a:rPr lang="zh-TW" altLang="en-US" sz="4100" dirty="0" smtClean="0">
                <a:solidFill>
                  <a:srgbClr val="0000FF"/>
                </a:solidFill>
                <a:latin typeface="+mn-ea"/>
                <a:ea typeface="+mn-ea"/>
              </a:rPr>
              <a:t>三、新聞摘要</a:t>
            </a:r>
            <a:r>
              <a:rPr lang="en-US" altLang="zh-TW" sz="4100" dirty="0" smtClean="0">
                <a:solidFill>
                  <a:srgbClr val="0000FF"/>
                </a:solidFill>
                <a:latin typeface="+mn-ea"/>
                <a:ea typeface="+mn-ea"/>
              </a:rPr>
              <a:t>23</a:t>
            </a:r>
            <a:r>
              <a:rPr lang="zh-TW" altLang="en-US" sz="4100" dirty="0" smtClean="0">
                <a:solidFill>
                  <a:srgbClr val="0000FF"/>
                </a:solidFill>
                <a:latin typeface="+mn-ea"/>
                <a:ea typeface="+mn-ea"/>
              </a:rPr>
              <a:t>則</a:t>
            </a:r>
            <a:endParaRPr lang="zh-TW" altLang="en-US" sz="4100" dirty="0">
              <a:solidFill>
                <a:srgbClr val="0000FF"/>
              </a:solidFill>
              <a:latin typeface="+mn-ea"/>
              <a:ea typeface="+mn-ea"/>
            </a:endParaRPr>
          </a:p>
        </p:txBody>
      </p:sp>
      <p:graphicFrame>
        <p:nvGraphicFramePr>
          <p:cNvPr id="5" name="內容版面配置區 4"/>
          <p:cNvGraphicFramePr>
            <a:graphicFrameLocks noGrp="1"/>
          </p:cNvGraphicFramePr>
          <p:nvPr>
            <p:ph idx="1"/>
            <p:extLst/>
          </p:nvPr>
        </p:nvGraphicFramePr>
        <p:xfrm>
          <a:off x="4763" y="979488"/>
          <a:ext cx="9139237" cy="5537938"/>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20180321</a:t>
                      </a:r>
                      <a:endParaRPr lang="zh-TW" altLang="en-US" dirty="0"/>
                    </a:p>
                  </a:txBody>
                  <a:tcPr marT="45723" marB="45723"/>
                </a:tc>
                <a:tc>
                  <a:txBody>
                    <a:bodyPr/>
                    <a:lstStyle/>
                    <a:p>
                      <a:r>
                        <a:rPr lang="zh-TW" altLang="en-US" sz="1800" dirty="0" smtClean="0"/>
                        <a:t>今周刊</a:t>
                      </a:r>
                      <a:r>
                        <a:rPr lang="en-US" altLang="zh-TW" sz="1800" dirty="0" smtClean="0"/>
                        <a:t>-</a:t>
                      </a:r>
                      <a:r>
                        <a:rPr lang="zh-TW" altLang="en-US" sz="1800" dirty="0" smtClean="0"/>
                        <a:t>先動心臟手術 再治大腸癌 成功搶救七旬婦人</a:t>
                      </a:r>
                      <a:r>
                        <a:rPr lang="en-US" altLang="zh-TW" sz="1800" dirty="0" smtClean="0"/>
                        <a:t>-</a:t>
                      </a:r>
                      <a:r>
                        <a:rPr lang="zh-TW" altLang="en-US" sz="1800" dirty="0" smtClean="0"/>
                        <a:t>張效煌醫師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20180321</a:t>
                      </a:r>
                      <a:endParaRPr lang="zh-TW" altLang="en-US" sz="1800" dirty="0"/>
                    </a:p>
                  </a:txBody>
                  <a:tcPr marT="45723" marB="45723"/>
                </a:tc>
                <a:tc>
                  <a:txBody>
                    <a:bodyPr/>
                    <a:lstStyle/>
                    <a:p>
                      <a:r>
                        <a:rPr lang="zh-TW" altLang="en-US" sz="1800" dirty="0" smtClean="0"/>
                        <a:t>自由時報</a:t>
                      </a:r>
                      <a:r>
                        <a:rPr lang="en-US" altLang="zh-TW" sz="1800" dirty="0" smtClean="0"/>
                        <a:t>-</a:t>
                      </a:r>
                      <a:r>
                        <a:rPr lang="zh-TW" altLang="en-US" sz="1800" dirty="0" smtClean="0"/>
                        <a:t>失明變可讀報 黃斑部病變醫治有望</a:t>
                      </a:r>
                      <a:r>
                        <a:rPr lang="en-US" altLang="zh-TW" sz="1800" dirty="0" smtClean="0"/>
                        <a:t>-</a:t>
                      </a:r>
                      <a:r>
                        <a:rPr lang="zh-TW" altLang="en-US" sz="1800" dirty="0" smtClean="0"/>
                        <a:t>邱士華主任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20180321</a:t>
                      </a:r>
                      <a:endParaRPr lang="zh-TW" altLang="en-US" sz="1800" dirty="0"/>
                    </a:p>
                  </a:txBody>
                  <a:tcPr marT="45723" marB="45723"/>
                </a:tc>
                <a:tc>
                  <a:txBody>
                    <a:bodyPr/>
                    <a:lstStyle/>
                    <a:p>
                      <a:r>
                        <a:rPr lang="zh-TW" altLang="en-US" sz="1800" dirty="0" smtClean="0"/>
                        <a:t>自由時報</a:t>
                      </a:r>
                      <a:r>
                        <a:rPr lang="en-US" altLang="zh-TW" sz="1800" dirty="0" smtClean="0"/>
                        <a:t>-</a:t>
                      </a:r>
                      <a:r>
                        <a:rPr lang="zh-TW" altLang="en-US" sz="1800" dirty="0" smtClean="0"/>
                        <a:t>先救心再治癌 成功搶救老婦</a:t>
                      </a:r>
                      <a:r>
                        <a:rPr lang="en-US" altLang="zh-TW" sz="1800" dirty="0" smtClean="0"/>
                        <a:t>-</a:t>
                      </a:r>
                      <a:r>
                        <a:rPr lang="zh-TW" altLang="en-US" sz="1800" dirty="0" smtClean="0"/>
                        <a:t>張效煌醫師</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20180321</a:t>
                      </a:r>
                      <a:endParaRPr lang="zh-TW" altLang="en-US" sz="1800" dirty="0"/>
                    </a:p>
                  </a:txBody>
                  <a:tcPr marT="45723" marB="45723"/>
                </a:tc>
                <a:tc>
                  <a:txBody>
                    <a:bodyPr/>
                    <a:lstStyle/>
                    <a:p>
                      <a:r>
                        <a:rPr lang="zh-TW" altLang="en-US" sz="1800" dirty="0" smtClean="0"/>
                        <a:t>聯合報</a:t>
                      </a:r>
                      <a:r>
                        <a:rPr lang="en-US" altLang="zh-TW" sz="1800" dirty="0" smtClean="0"/>
                        <a:t>-</a:t>
                      </a:r>
                      <a:r>
                        <a:rPr lang="zh-TW" altLang="en-US" sz="1800" dirty="0" smtClean="0"/>
                        <a:t>小鹿亂撞 男大生竟心房顫動</a:t>
                      </a:r>
                      <a:r>
                        <a:rPr lang="en-US" altLang="zh-TW" sz="1800" dirty="0" smtClean="0"/>
                        <a:t>-</a:t>
                      </a:r>
                      <a:r>
                        <a:rPr lang="zh-TW" altLang="en-US" sz="1800" dirty="0" smtClean="0"/>
                        <a:t>趙子凡醫師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20180327</a:t>
                      </a:r>
                      <a:endParaRPr lang="zh-TW" altLang="en-US" sz="1800" dirty="0"/>
                    </a:p>
                  </a:txBody>
                  <a:tcPr marT="45723" marB="45723"/>
                </a:tc>
                <a:tc>
                  <a:txBody>
                    <a:bodyPr/>
                    <a:lstStyle/>
                    <a:p>
                      <a:r>
                        <a:rPr lang="zh-TW" altLang="en-US" sz="1800" dirty="0" smtClean="0"/>
                        <a:t>人間福報</a:t>
                      </a:r>
                      <a:r>
                        <a:rPr lang="en-US" altLang="zh-TW" sz="1800" dirty="0" smtClean="0"/>
                        <a:t>-</a:t>
                      </a:r>
                      <a:r>
                        <a:rPr lang="zh-TW" altLang="en-US" sz="1800" dirty="0" smtClean="0"/>
                        <a:t>癲癇錯誤認知 害她被解雇</a:t>
                      </a:r>
                      <a:r>
                        <a:rPr lang="en-US" altLang="zh-TW" sz="1800" dirty="0" smtClean="0"/>
                        <a:t>3</a:t>
                      </a:r>
                      <a:r>
                        <a:rPr lang="zh-TW" altLang="en-US" sz="1800" dirty="0" smtClean="0"/>
                        <a:t>次</a:t>
                      </a:r>
                      <a:r>
                        <a:rPr lang="en-US" altLang="zh-TW" sz="1800" dirty="0" smtClean="0"/>
                        <a:t>-</a:t>
                      </a:r>
                      <a:r>
                        <a:rPr lang="zh-TW" altLang="en-US" sz="1800" dirty="0" smtClean="0"/>
                        <a:t>陳倩醫師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20180327</a:t>
                      </a:r>
                      <a:endParaRPr lang="zh-TW" altLang="en-US" sz="1800" dirty="0"/>
                    </a:p>
                  </a:txBody>
                  <a:tcPr marT="45723" marB="45723"/>
                </a:tc>
                <a:tc>
                  <a:txBody>
                    <a:bodyPr/>
                    <a:lstStyle/>
                    <a:p>
                      <a:r>
                        <a:rPr lang="zh-TW" altLang="en-US" sz="1800" dirty="0" smtClean="0"/>
                        <a:t>中華日報</a:t>
                      </a:r>
                      <a:r>
                        <a:rPr lang="en-US" altLang="zh-TW" sz="1800" dirty="0" smtClean="0"/>
                        <a:t>-</a:t>
                      </a:r>
                      <a:r>
                        <a:rPr lang="zh-TW" altLang="en-US" sz="1800" dirty="0" smtClean="0"/>
                        <a:t>新北榮服處座談 傾聽榮民心聲</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20180327</a:t>
                      </a:r>
                      <a:endParaRPr lang="zh-TW" altLang="en-US" sz="1800" dirty="0"/>
                    </a:p>
                  </a:txBody>
                  <a:tcPr marT="45723" marB="45723"/>
                </a:tc>
                <a:tc>
                  <a:txBody>
                    <a:bodyPr/>
                    <a:lstStyle/>
                    <a:p>
                      <a:r>
                        <a:rPr lang="zh-TW" altLang="en-US" sz="1800" dirty="0" smtClean="0"/>
                        <a:t>蘋果日報</a:t>
                      </a:r>
                      <a:r>
                        <a:rPr lang="en-US" altLang="zh-TW" sz="1800" dirty="0" smtClean="0"/>
                        <a:t>-</a:t>
                      </a:r>
                      <a:r>
                        <a:rPr lang="zh-TW" altLang="en-US" sz="1800" dirty="0" smtClean="0"/>
                        <a:t>台灣罹患乳癌年齡 比歐美少</a:t>
                      </a:r>
                      <a:r>
                        <a:rPr lang="en-US" altLang="zh-TW" sz="1800" dirty="0" smtClean="0"/>
                        <a:t>10</a:t>
                      </a:r>
                      <a:r>
                        <a:rPr lang="zh-TW" altLang="en-US" sz="1800" dirty="0" smtClean="0"/>
                        <a:t>歲</a:t>
                      </a:r>
                      <a:r>
                        <a:rPr lang="en-US" altLang="zh-TW" sz="1800" dirty="0" smtClean="0"/>
                        <a:t>-</a:t>
                      </a:r>
                      <a:r>
                        <a:rPr lang="zh-TW" altLang="en-US" sz="1800" dirty="0" smtClean="0"/>
                        <a:t>劉峻宇醫師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20180327</a:t>
                      </a:r>
                      <a:endParaRPr lang="zh-TW" altLang="en-US" sz="1800" dirty="0"/>
                    </a:p>
                  </a:txBody>
                  <a:tcPr marT="45723" marB="45723"/>
                </a:tc>
                <a:tc>
                  <a:txBody>
                    <a:bodyPr/>
                    <a:lstStyle/>
                    <a:p>
                      <a:r>
                        <a:rPr lang="zh-TW" altLang="en-US" sz="1800" dirty="0" smtClean="0"/>
                        <a:t>蘋果日報</a:t>
                      </a:r>
                      <a:r>
                        <a:rPr lang="en-US" altLang="zh-TW" sz="1800" dirty="0" smtClean="0"/>
                        <a:t>-</a:t>
                      </a:r>
                      <a:r>
                        <a:rPr lang="zh-TW" altLang="en-US" sz="1800" dirty="0" smtClean="0"/>
                        <a:t>茶樹用藥氟派瑞不致癌 闖關未成</a:t>
                      </a:r>
                      <a:r>
                        <a:rPr lang="en-US" altLang="zh-TW" sz="1800" dirty="0" smtClean="0"/>
                        <a:t>-</a:t>
                      </a:r>
                      <a:r>
                        <a:rPr lang="zh-TW" altLang="en-US" sz="1800" dirty="0" smtClean="0"/>
                        <a:t>楊振昌醫師</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20180329</a:t>
                      </a:r>
                      <a:endParaRPr lang="zh-TW" altLang="en-US" dirty="0"/>
                    </a:p>
                  </a:txBody>
                  <a:tcPr marT="45723" marB="45723"/>
                </a:tc>
                <a:tc>
                  <a:txBody>
                    <a:bodyPr/>
                    <a:lstStyle/>
                    <a:p>
                      <a:r>
                        <a:rPr lang="zh-TW" altLang="en-US" sz="1800" dirty="0" smtClean="0"/>
                        <a:t>聯合報</a:t>
                      </a:r>
                      <a:r>
                        <a:rPr lang="en-US" altLang="zh-TW" sz="1800" dirty="0" smtClean="0"/>
                        <a:t>-</a:t>
                      </a:r>
                      <a:r>
                        <a:rPr lang="zh-TW" altLang="en-US" sz="1800" dirty="0" smtClean="0"/>
                        <a:t>青光眼年輕化 減少近距離用眼</a:t>
                      </a:r>
                      <a:r>
                        <a:rPr lang="en-US" altLang="zh-TW" sz="1800" dirty="0" smtClean="0"/>
                        <a:t>-</a:t>
                      </a:r>
                      <a:r>
                        <a:rPr lang="zh-TW" altLang="en-US" sz="1800" dirty="0" smtClean="0"/>
                        <a:t>劉瑞玲主任</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20180329</a:t>
                      </a:r>
                      <a:endParaRPr lang="zh-TW" altLang="en-US" sz="1800" dirty="0"/>
                    </a:p>
                  </a:txBody>
                  <a:tcPr marT="45723" marB="45723"/>
                </a:tc>
                <a:tc>
                  <a:txBody>
                    <a:bodyPr/>
                    <a:lstStyle/>
                    <a:p>
                      <a:r>
                        <a:rPr lang="zh-TW" altLang="en-US" sz="1800" dirty="0" smtClean="0"/>
                        <a:t>聯合報</a:t>
                      </a:r>
                      <a:r>
                        <a:rPr lang="en-US" altLang="zh-TW" sz="1800" dirty="0" smtClean="0"/>
                        <a:t>-</a:t>
                      </a:r>
                      <a:r>
                        <a:rPr lang="zh-TW" altLang="en-US" sz="1800" dirty="0" smtClean="0"/>
                        <a:t>勸募器官社工 靠傻勁做下去</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24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302070477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2477479722"/>
              </p:ext>
            </p:extLst>
          </p:nvPr>
        </p:nvGraphicFramePr>
        <p:xfrm>
          <a:off x="4763" y="19390"/>
          <a:ext cx="9139237" cy="6824788"/>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20180329</a:t>
                      </a:r>
                      <a:endParaRPr lang="zh-TW" altLang="en-US" sz="1800" dirty="0"/>
                    </a:p>
                  </a:txBody>
                  <a:tcPr marT="45723" marB="45723"/>
                </a:tc>
                <a:tc>
                  <a:txBody>
                    <a:bodyPr/>
                    <a:lstStyle/>
                    <a:p>
                      <a:r>
                        <a:rPr lang="zh-TW" altLang="en-US" sz="1800" dirty="0" smtClean="0"/>
                        <a:t>蘋果日報</a:t>
                      </a:r>
                      <a:r>
                        <a:rPr lang="en-US" altLang="zh-TW" sz="1800" dirty="0" smtClean="0"/>
                        <a:t>-</a:t>
                      </a:r>
                      <a:r>
                        <a:rPr lang="zh-TW" altLang="en-US" sz="1800" dirty="0" smtClean="0"/>
                        <a:t>預防乳癌</a:t>
                      </a:r>
                      <a:r>
                        <a:rPr lang="en-US" altLang="zh-TW" sz="1800" dirty="0" smtClean="0"/>
                        <a:t>-</a:t>
                      </a:r>
                      <a:r>
                        <a:rPr lang="zh-TW" altLang="en-US" sz="1800" dirty="0" smtClean="0"/>
                        <a:t>曾令民主任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20180330</a:t>
                      </a:r>
                      <a:endParaRPr lang="zh-TW" altLang="en-US" sz="1800" dirty="0"/>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t>人間福報</a:t>
                      </a:r>
                      <a:r>
                        <a:rPr lang="en-US" altLang="zh-TW" sz="1800" dirty="0" smtClean="0"/>
                        <a:t>-</a:t>
                      </a:r>
                      <a:r>
                        <a:rPr lang="zh-TW" altLang="en-US" sz="1800" dirty="0" smtClean="0"/>
                        <a:t>專家：照服缺人 服務派不出去</a:t>
                      </a:r>
                      <a:r>
                        <a:rPr lang="en-US" altLang="zh-TW" sz="1800" dirty="0" smtClean="0"/>
                        <a:t>-</a:t>
                      </a:r>
                      <a:r>
                        <a:rPr lang="zh-TW" altLang="en-US" sz="1800" dirty="0" smtClean="0"/>
                        <a:t>陳亮恭主任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20180330</a:t>
                      </a:r>
                      <a:endParaRPr lang="zh-TW" altLang="en-US" sz="1800" dirty="0"/>
                    </a:p>
                  </a:txBody>
                  <a:tcPr marT="45723" marB="45723"/>
                </a:tc>
                <a:tc>
                  <a:txBody>
                    <a:bodyPr/>
                    <a:lstStyle/>
                    <a:p>
                      <a:r>
                        <a:rPr lang="zh-TW" altLang="en-US" sz="1800" dirty="0" smtClean="0"/>
                        <a:t>人間福報</a:t>
                      </a:r>
                      <a:r>
                        <a:rPr lang="en-US" altLang="zh-TW" sz="1800" dirty="0" smtClean="0"/>
                        <a:t>-</a:t>
                      </a:r>
                      <a:r>
                        <a:rPr lang="zh-TW" altLang="en-US" sz="1800" dirty="0" smtClean="0"/>
                        <a:t>血友病整合治療 解除手術疑慮</a:t>
                      </a:r>
                      <a:r>
                        <a:rPr lang="en-US" altLang="zh-TW" sz="1800" dirty="0" smtClean="0"/>
                        <a:t>-</a:t>
                      </a:r>
                      <a:r>
                        <a:rPr lang="zh-TW" altLang="en-US" sz="1800" dirty="0" smtClean="0"/>
                        <a:t>陳正豐主任</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20180330</a:t>
                      </a:r>
                      <a:endParaRPr lang="zh-TW" altLang="en-US" sz="1800" dirty="0"/>
                    </a:p>
                  </a:txBody>
                  <a:tcPr marT="45723" marB="45723"/>
                </a:tc>
                <a:tc>
                  <a:txBody>
                    <a:bodyPr/>
                    <a:lstStyle/>
                    <a:p>
                      <a:r>
                        <a:rPr lang="zh-TW" altLang="en-US" sz="1800" dirty="0" smtClean="0"/>
                        <a:t>華人健康網</a:t>
                      </a:r>
                      <a:r>
                        <a:rPr lang="en-US" altLang="zh-TW" sz="1800" dirty="0" smtClean="0"/>
                        <a:t>-</a:t>
                      </a:r>
                      <a:r>
                        <a:rPr lang="zh-TW" altLang="en-US" sz="1800" dirty="0" smtClean="0"/>
                        <a:t>攝護腺肥大解尿好痛苦</a:t>
                      </a:r>
                      <a:r>
                        <a:rPr lang="en-US" altLang="zh-TW" sz="1800" dirty="0" smtClean="0"/>
                        <a:t>-</a:t>
                      </a:r>
                      <a:r>
                        <a:rPr lang="zh-TW" altLang="en-US" sz="1800" dirty="0" smtClean="0"/>
                        <a:t>盧星華醫師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20180410</a:t>
                      </a:r>
                      <a:endParaRPr lang="zh-TW" altLang="en-US" sz="1800" dirty="0"/>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t>男頻尿竟是膀胱過動症</a:t>
                      </a:r>
                      <a:r>
                        <a:rPr lang="en-US" altLang="zh-TW" sz="1800" dirty="0" smtClean="0"/>
                        <a:t>--</a:t>
                      </a:r>
                      <a:r>
                        <a:rPr lang="zh-TW" altLang="en-US" sz="1800" dirty="0" smtClean="0"/>
                        <a:t>林志杰醫師</a:t>
                      </a:r>
                    </a:p>
                  </a:txBody>
                  <a:tcPr marT="45723" marB="45723"/>
                </a:tc>
                <a:tc>
                  <a:txBody>
                    <a:bodyPr/>
                    <a:lstStyle/>
                    <a:p>
                      <a:endParaRPr lang="zh-TW" altLang="en-US" sz="1800" dirty="0"/>
                    </a:p>
                  </a:txBody>
                  <a:tcPr marT="45723" marB="45723"/>
                </a:tc>
              </a:tr>
              <a:tr h="481734">
                <a:tc>
                  <a:txBody>
                    <a:bodyPr/>
                    <a:lstStyle/>
                    <a:p>
                      <a:r>
                        <a:rPr lang="en-US" altLang="zh-TW" sz="1800" dirty="0" smtClean="0"/>
                        <a:t>20180330</a:t>
                      </a:r>
                      <a:endParaRPr lang="zh-TW" altLang="en-US" sz="1800" dirty="0"/>
                    </a:p>
                  </a:txBody>
                  <a:tcPr marT="45723" marB="45723"/>
                </a:tc>
                <a:tc>
                  <a:txBody>
                    <a:bodyPr/>
                    <a:lstStyle/>
                    <a:p>
                      <a:r>
                        <a:rPr lang="zh-TW" altLang="en-US" sz="1800" dirty="0" smtClean="0"/>
                        <a:t>蘋果日報</a:t>
                      </a:r>
                      <a:r>
                        <a:rPr lang="en-US" altLang="zh-TW" sz="1800" dirty="0" smtClean="0"/>
                        <a:t>-</a:t>
                      </a:r>
                      <a:r>
                        <a:rPr lang="zh-TW" altLang="en-US" sz="1800" dirty="0" smtClean="0"/>
                        <a:t>半夜尖叫暴怒竟是癲癇惹禍</a:t>
                      </a:r>
                      <a:r>
                        <a:rPr lang="en-US" altLang="zh-TW" sz="1800" dirty="0" smtClean="0"/>
                        <a:t>-</a:t>
                      </a:r>
                      <a:r>
                        <a:rPr lang="zh-TW" altLang="en-US" sz="1800" dirty="0" smtClean="0"/>
                        <a:t>尤香玉醫師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20180410</a:t>
                      </a:r>
                      <a:endParaRPr lang="zh-TW" altLang="en-US" sz="1800" dirty="0"/>
                    </a:p>
                  </a:txBody>
                  <a:tcPr marT="45723" marB="45723"/>
                </a:tc>
                <a:tc>
                  <a:txBody>
                    <a:bodyPr/>
                    <a:lstStyle/>
                    <a:p>
                      <a:r>
                        <a:rPr lang="zh-TW" altLang="en-US" sz="1800" dirty="0" smtClean="0"/>
                        <a:t>心臟外科手術精進 體循師功勞記一筆</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20180410</a:t>
                      </a:r>
                      <a:endParaRPr lang="zh-TW" altLang="en-US" sz="1800" dirty="0"/>
                    </a:p>
                  </a:txBody>
                  <a:tcPr marT="45723" marB="45723"/>
                </a:tc>
                <a:tc>
                  <a:txBody>
                    <a:bodyPr/>
                    <a:lstStyle/>
                    <a:p>
                      <a:r>
                        <a:rPr lang="zh-TW" altLang="en-US" sz="1800" dirty="0" smtClean="0"/>
                        <a:t>幸好，是帶狀皰疹</a:t>
                      </a:r>
                      <a:r>
                        <a:rPr lang="en-US" altLang="zh-TW" sz="1800" dirty="0" smtClean="0"/>
                        <a:t>-</a:t>
                      </a:r>
                      <a:r>
                        <a:rPr lang="zh-TW" altLang="en-US" sz="1800" dirty="0" smtClean="0"/>
                        <a:t>劉秀枝醫師</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20180410</a:t>
                      </a:r>
                      <a:endParaRPr lang="zh-TW" altLang="en-US" sz="1800" dirty="0"/>
                    </a:p>
                  </a:txBody>
                  <a:tcPr marT="45723" marB="45723"/>
                </a:tc>
                <a:tc>
                  <a:txBody>
                    <a:bodyPr/>
                    <a:lstStyle/>
                    <a:p>
                      <a:r>
                        <a:rPr lang="zh-TW" altLang="en-US" sz="1800" dirty="0" smtClean="0"/>
                        <a:t>空污傷身 肺癌人數年年增</a:t>
                      </a:r>
                      <a:r>
                        <a:rPr lang="en-US" altLang="zh-TW" sz="1800" dirty="0" smtClean="0"/>
                        <a:t>-</a:t>
                      </a:r>
                      <a:r>
                        <a:rPr lang="zh-TW" altLang="en-US" sz="1800" dirty="0" smtClean="0"/>
                        <a:t>陳育民醫師</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20180410</a:t>
                      </a:r>
                      <a:endParaRPr lang="zh-TW" altLang="en-US" sz="1800" dirty="0"/>
                    </a:p>
                  </a:txBody>
                  <a:tcPr marT="45723" marB="45723"/>
                </a:tc>
                <a:tc>
                  <a:txBody>
                    <a:bodyPr/>
                    <a:lstStyle/>
                    <a:p>
                      <a:r>
                        <a:rPr lang="zh-TW" altLang="en-US" sz="1800" dirty="0" smtClean="0"/>
                        <a:t>深耕智慧醫院監控管理</a:t>
                      </a:r>
                      <a:r>
                        <a:rPr lang="en-US" altLang="zh-TW" sz="1800" dirty="0" smtClean="0"/>
                        <a:t>-</a:t>
                      </a:r>
                      <a:r>
                        <a:rPr lang="zh-TW" altLang="en-US" sz="1800" dirty="0" smtClean="0"/>
                        <a:t>李偉強主任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20180410</a:t>
                      </a:r>
                      <a:endParaRPr lang="zh-TW" altLang="en-US" sz="1800" dirty="0"/>
                    </a:p>
                  </a:txBody>
                  <a:tcPr marT="45723" marB="45723"/>
                </a:tc>
                <a:tc>
                  <a:txBody>
                    <a:bodyPr/>
                    <a:lstStyle/>
                    <a:p>
                      <a:r>
                        <a:rPr lang="zh-TW" altLang="en-US" sz="1800" dirty="0" smtClean="0"/>
                        <a:t>無心跳器捐已</a:t>
                      </a:r>
                      <a:r>
                        <a:rPr lang="en-US" altLang="zh-TW" sz="1800" dirty="0" smtClean="0"/>
                        <a:t>6</a:t>
                      </a:r>
                      <a:r>
                        <a:rPr lang="zh-TW" altLang="en-US" sz="1800" dirty="0" smtClean="0"/>
                        <a:t>例 </a:t>
                      </a:r>
                      <a:r>
                        <a:rPr lang="en-US" altLang="zh-TW" sz="1800" dirty="0" smtClean="0"/>
                        <a:t>24</a:t>
                      </a:r>
                      <a:r>
                        <a:rPr lang="zh-TW" altLang="en-US" sz="1800" dirty="0" smtClean="0"/>
                        <a:t>病患受惠</a:t>
                      </a:r>
                      <a:r>
                        <a:rPr lang="en-US" altLang="zh-TW" sz="1800" dirty="0" smtClean="0"/>
                        <a:t>-</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20180411</a:t>
                      </a:r>
                      <a:endParaRPr lang="zh-TW" altLang="en-US" sz="1800" dirty="0"/>
                    </a:p>
                  </a:txBody>
                  <a:tcPr marT="45723" marB="45723"/>
                </a:tc>
                <a:tc>
                  <a:txBody>
                    <a:bodyPr/>
                    <a:lstStyle/>
                    <a:p>
                      <a:r>
                        <a:rPr lang="zh-TW" altLang="en-US" sz="1800" dirty="0" smtClean="0"/>
                        <a:t>高齡社會減稅誘因解</a:t>
                      </a:r>
                      <a:r>
                        <a:rPr lang="en-US" altLang="zh-TW" sz="1800" dirty="0" smtClean="0"/>
                        <a:t>5</a:t>
                      </a:r>
                      <a:r>
                        <a:rPr lang="zh-TW" altLang="en-US" sz="1800" dirty="0" smtClean="0"/>
                        <a:t>難題</a:t>
                      </a:r>
                      <a:r>
                        <a:rPr lang="en-US" altLang="zh-TW" sz="1800" dirty="0" smtClean="0"/>
                        <a:t>-</a:t>
                      </a:r>
                      <a:r>
                        <a:rPr lang="zh-TW" altLang="en-US" sz="1800" dirty="0" smtClean="0"/>
                        <a:t>陳亮恭主任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20180331</a:t>
                      </a:r>
                      <a:endParaRPr lang="zh-TW" altLang="en-US" sz="1800" dirty="0"/>
                    </a:p>
                  </a:txBody>
                  <a:tcPr marT="45723" marB="45723"/>
                </a:tc>
                <a:tc>
                  <a:txBody>
                    <a:bodyPr/>
                    <a:lstStyle/>
                    <a:p>
                      <a:r>
                        <a:rPr lang="en-US" altLang="zh-TW" sz="1800" dirty="0" smtClean="0"/>
                        <a:t>73</a:t>
                      </a:r>
                      <a:r>
                        <a:rPr lang="zh-TW" altLang="en-US" sz="1800" dirty="0" smtClean="0"/>
                        <a:t>家醫療院所 戒菸免費掛號</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25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46732730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8916"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D4D9C1D-80C4-46BA-A37E-0FF1F1B90C38}" type="slidenum">
              <a:rPr kumimoji="0" lang="en-US" altLang="zh-TW" sz="1200" b="0" smtClean="0">
                <a:solidFill>
                  <a:srgbClr val="0000CC"/>
                </a:solidFill>
                <a:latin typeface="Verdana" panose="020B0604030504040204" pitchFamily="34" charset="0"/>
                <a:ea typeface="新細明體" panose="02020500000000000000" pitchFamily="18" charset="-120"/>
              </a:rPr>
              <a:pPr/>
              <a:t>26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2" name="圖片 1"/>
          <p:cNvPicPr>
            <a:picLocks noChangeAspect="1"/>
          </p:cNvPicPr>
          <p:nvPr/>
        </p:nvPicPr>
        <p:blipFill>
          <a:blip r:embed="rId3"/>
          <a:stretch>
            <a:fillRect/>
          </a:stretch>
        </p:blipFill>
        <p:spPr>
          <a:xfrm>
            <a:off x="3923910" y="260560"/>
            <a:ext cx="4999153" cy="2853175"/>
          </a:xfrm>
          <a:prstGeom prst="rect">
            <a:avLst/>
          </a:prstGeom>
        </p:spPr>
      </p:pic>
      <p:pic>
        <p:nvPicPr>
          <p:cNvPr id="4" name="圖片 3"/>
          <p:cNvPicPr>
            <a:picLocks noChangeAspect="1"/>
          </p:cNvPicPr>
          <p:nvPr/>
        </p:nvPicPr>
        <p:blipFill>
          <a:blip r:embed="rId4"/>
          <a:stretch>
            <a:fillRect/>
          </a:stretch>
        </p:blipFill>
        <p:spPr>
          <a:xfrm>
            <a:off x="578956" y="451448"/>
            <a:ext cx="2627604" cy="2274005"/>
          </a:xfrm>
          <a:prstGeom prst="rect">
            <a:avLst/>
          </a:prstGeom>
        </p:spPr>
      </p:pic>
      <p:pic>
        <p:nvPicPr>
          <p:cNvPr id="3" name="圖片 2"/>
          <p:cNvPicPr>
            <a:picLocks noChangeAspect="1"/>
          </p:cNvPicPr>
          <p:nvPr/>
        </p:nvPicPr>
        <p:blipFill>
          <a:blip r:embed="rId5"/>
          <a:stretch>
            <a:fillRect/>
          </a:stretch>
        </p:blipFill>
        <p:spPr>
          <a:xfrm>
            <a:off x="708978" y="1150894"/>
            <a:ext cx="4797968" cy="2408129"/>
          </a:xfrm>
          <a:prstGeom prst="rect">
            <a:avLst/>
          </a:prstGeom>
        </p:spPr>
      </p:pic>
      <p:pic>
        <p:nvPicPr>
          <p:cNvPr id="5" name="圖片 4"/>
          <p:cNvPicPr>
            <a:picLocks noChangeAspect="1"/>
          </p:cNvPicPr>
          <p:nvPr/>
        </p:nvPicPr>
        <p:blipFill>
          <a:blip r:embed="rId6"/>
          <a:stretch>
            <a:fillRect/>
          </a:stretch>
        </p:blipFill>
        <p:spPr>
          <a:xfrm>
            <a:off x="5765617" y="2996940"/>
            <a:ext cx="3020486" cy="3732703"/>
          </a:xfrm>
          <a:prstGeom prst="rect">
            <a:avLst/>
          </a:prstGeom>
        </p:spPr>
      </p:pic>
      <p:pic>
        <p:nvPicPr>
          <p:cNvPr id="6" name="圖片 5"/>
          <p:cNvPicPr>
            <a:picLocks noChangeAspect="1"/>
          </p:cNvPicPr>
          <p:nvPr/>
        </p:nvPicPr>
        <p:blipFill>
          <a:blip r:embed="rId7"/>
          <a:stretch>
            <a:fillRect/>
          </a:stretch>
        </p:blipFill>
        <p:spPr>
          <a:xfrm>
            <a:off x="-56124" y="3559023"/>
            <a:ext cx="3195335" cy="2829783"/>
          </a:xfrm>
          <a:prstGeom prst="rect">
            <a:avLst/>
          </a:prstGeom>
        </p:spPr>
      </p:pic>
      <p:pic>
        <p:nvPicPr>
          <p:cNvPr id="7" name="圖片 6"/>
          <p:cNvPicPr>
            <a:picLocks noChangeAspect="1"/>
          </p:cNvPicPr>
          <p:nvPr/>
        </p:nvPicPr>
        <p:blipFill>
          <a:blip r:embed="rId8"/>
          <a:stretch>
            <a:fillRect/>
          </a:stretch>
        </p:blipFill>
        <p:spPr>
          <a:xfrm>
            <a:off x="3151594" y="3224785"/>
            <a:ext cx="2687687" cy="3356990"/>
          </a:xfrm>
          <a:prstGeom prst="rect">
            <a:avLst/>
          </a:prstGeom>
        </p:spPr>
      </p:pic>
    </p:spTree>
    <p:extLst>
      <p:ext uri="{BB962C8B-B14F-4D97-AF65-F5344CB8AC3E}">
        <p14:creationId xmlns:p14="http://schemas.microsoft.com/office/powerpoint/2010/main" val="220012161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27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7" name="標題 1"/>
          <p:cNvSpPr>
            <a:spLocks noGrp="1"/>
          </p:cNvSpPr>
          <p:nvPr>
            <p:ph type="title"/>
          </p:nvPr>
        </p:nvSpPr>
        <p:spPr>
          <a:xfrm>
            <a:off x="827480" y="548599"/>
            <a:ext cx="5381858" cy="576081"/>
          </a:xfrm>
        </p:spPr>
        <p:txBody>
          <a:bodyPr/>
          <a:lstStyle/>
          <a:p>
            <a:r>
              <a:rPr lang="zh-TW" altLang="en-US" sz="4100" dirty="0" smtClean="0">
                <a:solidFill>
                  <a:srgbClr val="0000FF"/>
                </a:solidFill>
                <a:latin typeface="+mn-ea"/>
                <a:ea typeface="+mn-ea"/>
              </a:rPr>
              <a:t>四、院外受奬情形</a:t>
            </a:r>
            <a:r>
              <a:rPr lang="en-US" altLang="zh-TW" sz="4100" dirty="0" smtClean="0">
                <a:solidFill>
                  <a:srgbClr val="0000FF"/>
                </a:solidFill>
                <a:latin typeface="+mn-ea"/>
                <a:ea typeface="+mn-ea"/>
              </a:rPr>
              <a:t>3</a:t>
            </a:r>
            <a:r>
              <a:rPr lang="zh-TW" altLang="en-US" sz="4100" dirty="0" smtClean="0">
                <a:solidFill>
                  <a:srgbClr val="0000FF"/>
                </a:solidFill>
                <a:latin typeface="+mn-ea"/>
                <a:ea typeface="+mn-ea"/>
              </a:rPr>
              <a:t>則</a:t>
            </a:r>
            <a:endParaRPr lang="zh-TW" altLang="en-US" sz="4100" dirty="0">
              <a:solidFill>
                <a:srgbClr val="0000FF"/>
              </a:solidFill>
              <a:latin typeface="+mn-ea"/>
              <a:ea typeface="+mn-ea"/>
            </a:endParaRPr>
          </a:p>
        </p:txBody>
      </p:sp>
      <p:graphicFrame>
        <p:nvGraphicFramePr>
          <p:cNvPr id="9" name="表格 8"/>
          <p:cNvGraphicFramePr>
            <a:graphicFrameLocks noGrp="1"/>
          </p:cNvGraphicFramePr>
          <p:nvPr>
            <p:extLst/>
          </p:nvPr>
        </p:nvGraphicFramePr>
        <p:xfrm>
          <a:off x="323411" y="1124680"/>
          <a:ext cx="8065120" cy="4132263"/>
        </p:xfrm>
        <a:graphic>
          <a:graphicData uri="http://schemas.openxmlformats.org/drawingml/2006/table">
            <a:tbl>
              <a:tblPr firstRow="1" bandRow="1">
                <a:tableStyleId>{16D9F66E-5EB9-4882-86FB-DCBF35E3C3E4}</a:tableStyleId>
              </a:tblPr>
              <a:tblGrid>
                <a:gridCol w="8065120"/>
              </a:tblGrid>
              <a:tr h="563915">
                <a:tc>
                  <a:txBody>
                    <a:bodyPr/>
                    <a:lstStyle/>
                    <a:p>
                      <a:pPr algn="l"/>
                      <a:r>
                        <a:rPr lang="zh-TW" altLang="en-US" sz="1800" b="1" dirty="0" smtClean="0">
                          <a:solidFill>
                            <a:srgbClr val="0000FF"/>
                          </a:solidFill>
                          <a:latin typeface="+mn-ea"/>
                          <a:ea typeface="+mn-ea"/>
                        </a:rPr>
                        <a:t>◘本院榮獲臺北巿政府衛生局「</a:t>
                      </a:r>
                      <a:r>
                        <a:rPr lang="en-US" altLang="zh-TW" sz="1800" b="1" dirty="0" smtClean="0">
                          <a:solidFill>
                            <a:srgbClr val="0000FF"/>
                          </a:solidFill>
                          <a:latin typeface="+mn-ea"/>
                          <a:ea typeface="+mn-ea"/>
                        </a:rPr>
                        <a:t>106</a:t>
                      </a:r>
                      <a:r>
                        <a:rPr lang="zh-TW" altLang="en-US" sz="1800" b="1" dirty="0" smtClean="0">
                          <a:solidFill>
                            <a:srgbClr val="0000FF"/>
                          </a:solidFill>
                          <a:latin typeface="+mn-ea"/>
                          <a:ea typeface="+mn-ea"/>
                        </a:rPr>
                        <a:t>年度醫療安全督導考核」</a:t>
                      </a:r>
                      <a:r>
                        <a:rPr lang="en-US" altLang="zh-TW" sz="1800" b="1" dirty="0" smtClean="0">
                          <a:solidFill>
                            <a:srgbClr val="0000FF"/>
                          </a:solidFill>
                          <a:latin typeface="+mn-ea"/>
                          <a:ea typeface="+mn-ea"/>
                        </a:rPr>
                        <a:t>-</a:t>
                      </a:r>
                      <a:r>
                        <a:rPr lang="zh-TW" altLang="en-US" sz="1800" b="1" dirty="0" smtClean="0">
                          <a:solidFill>
                            <a:srgbClr val="0000FF"/>
                          </a:solidFill>
                          <a:latin typeface="+mn-ea"/>
                          <a:ea typeface="+mn-ea"/>
                        </a:rPr>
                        <a:t>特優醫院</a:t>
                      </a:r>
                    </a:p>
                  </a:txBody>
                  <a:tcPr marL="91435" marR="91435" marT="45712" marB="45712" anchor="ctr"/>
                </a:tc>
              </a:tr>
              <a:tr h="368076">
                <a:tc>
                  <a:txBody>
                    <a:bodyPr/>
                    <a:lstStyle/>
                    <a:p>
                      <a:r>
                        <a:rPr lang="zh-TW" altLang="en-US" sz="1800" b="1" dirty="0" smtClean="0">
                          <a:solidFill>
                            <a:srgbClr val="000099"/>
                          </a:solidFill>
                          <a:latin typeface="+mn-ea"/>
                        </a:rPr>
                        <a:t>◘本院社會工作室榮獲南山人壽慈善基金會第一屆南山全國醫務社會工作奬</a:t>
                      </a:r>
                    </a:p>
                  </a:txBody>
                  <a:tcPr marL="91435" marR="91435" marT="45712" marB="45712" anchor="ctr"/>
                </a:tc>
              </a:tr>
              <a:tr h="360050">
                <a:tc>
                  <a:txBody>
                    <a:bodyPr/>
                    <a:lstStyle/>
                    <a:p>
                      <a:r>
                        <a:rPr lang="zh-TW" altLang="en-US" sz="1800" b="1" dirty="0" smtClean="0">
                          <a:solidFill>
                            <a:srgbClr val="0000FF"/>
                          </a:solidFill>
                          <a:latin typeface="+mn-ea"/>
                        </a:rPr>
                        <a:t>◘本院護理部「齊心圈」榮獲財團法人先鋒品質管制學術研究基金會第</a:t>
                      </a:r>
                      <a:r>
                        <a:rPr lang="en-US" altLang="zh-TW" sz="1800" b="1" dirty="0" smtClean="0">
                          <a:solidFill>
                            <a:srgbClr val="0000FF"/>
                          </a:solidFill>
                          <a:latin typeface="+mn-ea"/>
                        </a:rPr>
                        <a:t>203</a:t>
                      </a:r>
                      <a:r>
                        <a:rPr lang="zh-TW" altLang="en-US" sz="1800" b="1" dirty="0" smtClean="0">
                          <a:solidFill>
                            <a:srgbClr val="0000FF"/>
                          </a:solidFill>
                          <a:latin typeface="+mn-ea"/>
                        </a:rPr>
                        <a:t>屆全</a:t>
                      </a:r>
                      <a:endParaRPr lang="en-US" altLang="zh-TW" sz="1800" b="1" dirty="0" smtClean="0">
                        <a:solidFill>
                          <a:srgbClr val="0000FF"/>
                        </a:solidFill>
                        <a:latin typeface="+mn-ea"/>
                      </a:endParaRPr>
                    </a:p>
                    <a:p>
                      <a:r>
                        <a:rPr lang="zh-TW" altLang="en-US" sz="1800" b="1" dirty="0" smtClean="0">
                          <a:solidFill>
                            <a:srgbClr val="0000FF"/>
                          </a:solidFill>
                          <a:latin typeface="+mn-ea"/>
                        </a:rPr>
                        <a:t> 國品管圈</a:t>
                      </a:r>
                      <a:r>
                        <a:rPr lang="en-US" altLang="zh-TW" sz="1800" b="1" dirty="0" smtClean="0">
                          <a:solidFill>
                            <a:srgbClr val="0000FF"/>
                          </a:solidFill>
                          <a:latin typeface="+mn-ea"/>
                        </a:rPr>
                        <a:t>-</a:t>
                      </a:r>
                      <a:r>
                        <a:rPr lang="zh-TW" altLang="en-US" sz="1800" b="1" dirty="0" smtClean="0">
                          <a:solidFill>
                            <a:srgbClr val="0000FF"/>
                          </a:solidFill>
                          <a:latin typeface="+mn-ea"/>
                        </a:rPr>
                        <a:t>特優奬；陳怡靜護理師榮獲</a:t>
                      </a:r>
                      <a:r>
                        <a:rPr lang="en-US" altLang="zh-TW" sz="1800" b="1" dirty="0" smtClean="0">
                          <a:solidFill>
                            <a:srgbClr val="0000FF"/>
                          </a:solidFill>
                          <a:latin typeface="+mn-ea"/>
                        </a:rPr>
                        <a:t>-</a:t>
                      </a:r>
                      <a:r>
                        <a:rPr lang="zh-TW" altLang="en-US" sz="1800" b="1" dirty="0" smtClean="0">
                          <a:solidFill>
                            <a:srgbClr val="0000FF"/>
                          </a:solidFill>
                          <a:latin typeface="+mn-ea"/>
                        </a:rPr>
                        <a:t>全國優質圈長奬</a:t>
                      </a:r>
                    </a:p>
                  </a:txBody>
                  <a:tcPr marL="91435" marR="91435" marT="45712" marB="45712"/>
                </a:tc>
              </a:tr>
              <a:tr h="360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smtClean="0">
                        <a:solidFill>
                          <a:srgbClr val="000099"/>
                        </a:solidFill>
                        <a:latin typeface="+mn-ea"/>
                      </a:endParaRPr>
                    </a:p>
                  </a:txBody>
                  <a:tcPr marL="91435" marR="91435" marT="45712" marB="45712"/>
                </a:tc>
              </a:tr>
              <a:tr h="343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smtClean="0">
                        <a:solidFill>
                          <a:srgbClr val="0000FF"/>
                        </a:solidFill>
                        <a:latin typeface="+mn-ea"/>
                      </a:endParaRPr>
                    </a:p>
                  </a:txBody>
                  <a:tcPr marL="91435" marR="91435" marT="45712" marB="45712"/>
                </a:tc>
              </a:tr>
              <a:tr h="324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99"/>
                        </a:solidFill>
                        <a:latin typeface="+mn-ea"/>
                        <a:ea typeface="+mn-ea"/>
                        <a:cs typeface="+mn-cs"/>
                      </a:endParaRP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FF"/>
                        </a:solidFill>
                        <a:latin typeface="+mn-ea"/>
                        <a:ea typeface="+mn-ea"/>
                        <a:cs typeface="+mn-cs"/>
                      </a:endParaRP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smtClean="0">
                        <a:solidFill>
                          <a:srgbClr val="000099"/>
                        </a:solidFill>
                        <a:latin typeface="+mn-ea"/>
                      </a:endParaRP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FF"/>
                        </a:solidFill>
                        <a:latin typeface="+mn-ea"/>
                        <a:ea typeface="+mn-ea"/>
                        <a:cs typeface="+mn-cs"/>
                      </a:endParaRPr>
                    </a:p>
                  </a:txBody>
                  <a:tcPr marL="91435" marR="91435" marT="45712" marB="45712"/>
                </a:tc>
              </a:tr>
              <a:tr h="324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99"/>
                        </a:solidFill>
                        <a:latin typeface="+mn-ea"/>
                        <a:ea typeface="+mn-ea"/>
                        <a:cs typeface="+mn-cs"/>
                      </a:endParaRPr>
                    </a:p>
                  </a:txBody>
                  <a:tcPr marL="91435" marR="91435" marT="45712" marB="45712"/>
                </a:tc>
              </a:tr>
            </a:tbl>
          </a:graphicData>
        </a:graphic>
      </p:graphicFrame>
    </p:spTree>
    <p:extLst>
      <p:ext uri="{BB962C8B-B14F-4D97-AF65-F5344CB8AC3E}">
        <p14:creationId xmlns:p14="http://schemas.microsoft.com/office/powerpoint/2010/main" val="245907448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南山人壽慈善基金會</a:t>
            </a:r>
          </a:p>
        </p:txBody>
      </p:sp>
      <p:sp>
        <p:nvSpPr>
          <p:cNvPr id="4" name="文字版面配置區 3"/>
          <p:cNvSpPr>
            <a:spLocks noGrp="1"/>
          </p:cNvSpPr>
          <p:nvPr>
            <p:ph type="body" sz="half" idx="2"/>
          </p:nvPr>
        </p:nvSpPr>
        <p:spPr/>
        <p:txBody>
          <a:bodyPr/>
          <a:lstStyle/>
          <a:p>
            <a:r>
              <a:rPr lang="zh-TW" altLang="en-US" sz="2800" dirty="0" smtClean="0">
                <a:solidFill>
                  <a:srgbClr val="0033CC"/>
                </a:solidFill>
                <a:effectLst>
                  <a:outerShdw blurRad="38100" dist="38100" dir="2700000" algn="tl">
                    <a:srgbClr val="000000">
                      <a:alpha val="43137"/>
                    </a:srgbClr>
                  </a:outerShdw>
                </a:effectLst>
                <a:latin typeface="+mj-ea"/>
                <a:ea typeface="+mj-ea"/>
              </a:rPr>
              <a:t>本院</a:t>
            </a:r>
            <a:r>
              <a:rPr lang="zh-TW" altLang="en-US" sz="2800" dirty="0">
                <a:solidFill>
                  <a:srgbClr val="0033CC"/>
                </a:solidFill>
                <a:effectLst>
                  <a:outerShdw blurRad="38100" dist="38100" dir="2700000" algn="tl">
                    <a:srgbClr val="000000">
                      <a:alpha val="43137"/>
                    </a:srgbClr>
                  </a:outerShdw>
                </a:effectLst>
                <a:latin typeface="+mj-ea"/>
                <a:ea typeface="+mj-ea"/>
              </a:rPr>
              <a:t>社會工作室榮獲第一屆南山全國醫務社會工作</a:t>
            </a:r>
            <a:r>
              <a:rPr lang="zh-TW" altLang="en-US" sz="2800" dirty="0" smtClean="0">
                <a:solidFill>
                  <a:srgbClr val="0033CC"/>
                </a:solidFill>
                <a:effectLst>
                  <a:outerShdw blurRad="38100" dist="38100" dir="2700000" algn="tl">
                    <a:srgbClr val="000000">
                      <a:alpha val="43137"/>
                    </a:srgbClr>
                  </a:outerShdw>
                </a:effectLst>
                <a:latin typeface="+mj-ea"/>
                <a:ea typeface="+mj-ea"/>
              </a:rPr>
              <a:t>奬</a:t>
            </a:r>
            <a:r>
              <a:rPr lang="zh-TW" altLang="en-US" sz="2800" dirty="0">
                <a:solidFill>
                  <a:srgbClr val="0033CC"/>
                </a:solidFill>
                <a:effectLst>
                  <a:outerShdw blurRad="38100" dist="38100" dir="2700000" algn="tl">
                    <a:srgbClr val="000000">
                      <a:alpha val="43137"/>
                    </a:srgbClr>
                  </a:outerShdw>
                </a:effectLst>
                <a:latin typeface="+mj-ea"/>
                <a:ea typeface="+mj-ea"/>
              </a:rPr>
              <a:t>。</a:t>
            </a: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28</a:t>
            </a:fld>
            <a:endParaRPr lang="en-US" altLang="zh-TW"/>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98167"/>
            <a:ext cx="2459486" cy="5370821"/>
          </a:xfrm>
          <a:prstGeom prst="rect">
            <a:avLst/>
          </a:prstGeom>
        </p:spPr>
      </p:pic>
    </p:spTree>
    <p:extLst>
      <p:ext uri="{BB962C8B-B14F-4D97-AF65-F5344CB8AC3E}">
        <p14:creationId xmlns:p14="http://schemas.microsoft.com/office/powerpoint/2010/main" val="46329702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臺北巿政府衛生局</a:t>
            </a:r>
            <a:endParaRPr lang="zh-TW" altLang="en-US" dirty="0"/>
          </a:p>
        </p:txBody>
      </p:sp>
      <p:sp>
        <p:nvSpPr>
          <p:cNvPr id="4" name="文字版面配置區 3"/>
          <p:cNvSpPr>
            <a:spLocks noGrp="1"/>
          </p:cNvSpPr>
          <p:nvPr>
            <p:ph type="body" sz="half" idx="2"/>
          </p:nvPr>
        </p:nvSpPr>
        <p:spPr/>
        <p:txBody>
          <a:bodyPr/>
          <a:lstStyle/>
          <a:p>
            <a:r>
              <a:rPr lang="zh-TW" altLang="en-US" sz="2800" dirty="0" smtClean="0">
                <a:solidFill>
                  <a:srgbClr val="0033CC"/>
                </a:solidFill>
                <a:effectLst>
                  <a:outerShdw blurRad="38100" dist="38100" dir="2700000" algn="tl">
                    <a:srgbClr val="000000">
                      <a:alpha val="43137"/>
                    </a:srgbClr>
                  </a:outerShdw>
                </a:effectLst>
                <a:latin typeface="+mj-ea"/>
                <a:ea typeface="+mj-ea"/>
              </a:rPr>
              <a:t>本院榮獲</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sz="2800" dirty="0" smtClean="0">
                <a:solidFill>
                  <a:srgbClr val="0033CC"/>
                </a:solidFill>
                <a:effectLst>
                  <a:outerShdw blurRad="38100" dist="38100" dir="2700000" algn="tl">
                    <a:srgbClr val="000000">
                      <a:alpha val="43137"/>
                    </a:srgbClr>
                  </a:outerShdw>
                </a:effectLst>
                <a:latin typeface="+mj-ea"/>
                <a:ea typeface="+mj-ea"/>
              </a:rPr>
              <a:t>106</a:t>
            </a:r>
            <a:r>
              <a:rPr lang="zh-TW" altLang="en-US" sz="2800" dirty="0" smtClean="0">
                <a:solidFill>
                  <a:srgbClr val="0033CC"/>
                </a:solidFill>
                <a:effectLst>
                  <a:outerShdw blurRad="38100" dist="38100" dir="2700000" algn="tl">
                    <a:srgbClr val="000000">
                      <a:alpha val="43137"/>
                    </a:srgbClr>
                  </a:outerShdw>
                </a:effectLst>
                <a:latin typeface="+mj-ea"/>
                <a:ea typeface="+mj-ea"/>
              </a:rPr>
              <a:t>年度醫療安全督導考核</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sz="2800" dirty="0" smtClean="0">
                <a:solidFill>
                  <a:srgbClr val="0033CC"/>
                </a:solidFill>
                <a:effectLst>
                  <a:outerShdw blurRad="38100" dist="38100" dir="2700000" algn="tl">
                    <a:srgbClr val="000000">
                      <a:alpha val="43137"/>
                    </a:srgbClr>
                  </a:outerShdw>
                </a:effectLst>
                <a:latin typeface="+mj-ea"/>
                <a:ea typeface="+mj-ea"/>
              </a:rPr>
              <a:t>-</a:t>
            </a:r>
            <a:r>
              <a:rPr lang="zh-TW" altLang="en-US" sz="2800" dirty="0" smtClean="0">
                <a:solidFill>
                  <a:srgbClr val="0033CC"/>
                </a:solidFill>
                <a:effectLst>
                  <a:outerShdw blurRad="38100" dist="38100" dir="2700000" algn="tl">
                    <a:srgbClr val="000000">
                      <a:alpha val="43137"/>
                    </a:srgbClr>
                  </a:outerShdw>
                </a:effectLst>
                <a:latin typeface="+mj-ea"/>
                <a:ea typeface="+mj-ea"/>
              </a:rPr>
              <a:t>特優醫院</a:t>
            </a:r>
            <a:endParaRPr lang="zh-TW" altLang="en-US" sz="2800" dirty="0">
              <a:solidFill>
                <a:srgbClr val="0033CC"/>
              </a:solidFill>
              <a:effectLst>
                <a:outerShdw blurRad="38100" dist="38100" dir="2700000" algn="tl">
                  <a:srgbClr val="000000">
                    <a:alpha val="43137"/>
                  </a:srgbClr>
                </a:outerShdw>
              </a:effectLst>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29</a:t>
            </a:fld>
            <a:endParaRPr lang="en-US" altLang="zh-TW"/>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40" y="1490732"/>
            <a:ext cx="3724145" cy="4374456"/>
          </a:xfrm>
          <a:prstGeom prst="rect">
            <a:avLst/>
          </a:prstGeom>
        </p:spPr>
      </p:pic>
    </p:spTree>
    <p:extLst>
      <p:ext uri="{BB962C8B-B14F-4D97-AF65-F5344CB8AC3E}">
        <p14:creationId xmlns:p14="http://schemas.microsoft.com/office/powerpoint/2010/main" val="261464351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2DA3DC36-5150-4E39-9ABC-816154C416FC}" type="slidenum">
              <a:rPr lang="en-US" altLang="zh-TW" smtClean="0"/>
              <a:pPr>
                <a:defRPr/>
              </a:pPr>
              <a:t>3</a:t>
            </a:fld>
            <a:endParaRPr lang="en-US" altLang="zh-TW"/>
          </a:p>
        </p:txBody>
      </p:sp>
      <p:sp>
        <p:nvSpPr>
          <p:cNvPr id="5" name="標題 1"/>
          <p:cNvSpPr>
            <a:spLocks noGrp="1"/>
          </p:cNvSpPr>
          <p:nvPr>
            <p:ph type="title"/>
          </p:nvPr>
        </p:nvSpPr>
        <p:spPr>
          <a:xfrm>
            <a:off x="494120" y="258704"/>
            <a:ext cx="8001000" cy="1058809"/>
          </a:xfrm>
        </p:spPr>
        <p:txBody>
          <a:bodyPr/>
          <a:lstStyle/>
          <a:p>
            <a:r>
              <a:rPr lang="zh-TW" altLang="en-US" sz="6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壹</a:t>
            </a:r>
            <a:r>
              <a:rPr lang="zh-TW" altLang="en-US" sz="6000" b="1" dirty="0" smtClean="0">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a:t>
            </a:r>
            <a:r>
              <a:rPr lang="zh-TW" altLang="en-US" sz="6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單位架構</a:t>
            </a:r>
            <a:endPar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7" name="流程圖: 預設處理作業 6"/>
          <p:cNvSpPr/>
          <p:nvPr/>
        </p:nvSpPr>
        <p:spPr>
          <a:xfrm>
            <a:off x="5983668" y="1629375"/>
            <a:ext cx="2499975" cy="1261060"/>
          </a:xfrm>
          <a:prstGeom prst="flowChartPredefinedProcess">
            <a:avLst/>
          </a:prstGeom>
          <a:gradFill>
            <a:gsLst>
              <a:gs pos="50000">
                <a:srgbClr val="FFCCFF"/>
              </a:gs>
              <a:gs pos="100000">
                <a:schemeClr val="bg1">
                  <a:lumMod val="95000"/>
                </a:schemeClr>
              </a:gs>
            </a:gsLst>
          </a:gradFill>
          <a:ln/>
        </p:spPr>
        <p:style>
          <a:lnRef idx="0">
            <a:schemeClr val="accent4"/>
          </a:lnRef>
          <a:fillRef idx="3">
            <a:schemeClr val="accent4"/>
          </a:fillRef>
          <a:effectRef idx="3">
            <a:schemeClr val="accent4"/>
          </a:effectRef>
          <a:fontRef idx="minor">
            <a:schemeClr val="lt1"/>
          </a:fontRef>
        </p:style>
        <p:txBody>
          <a:bodyPr rtlCol="0" anchor="ctr"/>
          <a:lstStyle/>
          <a:p>
            <a:pPr lvl="0" algn="just" fontAlgn="base">
              <a:spcBef>
                <a:spcPct val="0"/>
              </a:spcBef>
              <a:spcAft>
                <a:spcPct val="0"/>
              </a:spcAft>
              <a:defRPr/>
            </a:pPr>
            <a:r>
              <a:rPr lang="zh-TW" altLang="en-US"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編組：轄</a:t>
            </a:r>
            <a:r>
              <a:rPr lang="en-US" altLang="zh-TW" sz="1600" b="1" kern="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3</a:t>
            </a:r>
            <a:r>
              <a:rPr lang="zh-TW" altLang="en-US" sz="1600" b="1" kern="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個</a:t>
            </a:r>
            <a:r>
              <a:rPr lang="zh-TW" altLang="en-US"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組</a:t>
            </a:r>
            <a:endParaRPr lang="en-US" altLang="zh-TW"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a:p>
            <a:pPr lvl="0" algn="just" fontAlgn="base">
              <a:spcBef>
                <a:spcPct val="0"/>
              </a:spcBef>
              <a:spcAft>
                <a:spcPct val="0"/>
              </a:spcAft>
              <a:defRPr/>
            </a:pPr>
            <a:r>
              <a:rPr lang="zh-TW" altLang="en-US"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人員</a:t>
            </a:r>
            <a:r>
              <a:rPr lang="zh-TW" altLang="en-US" sz="1600" b="1" kern="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：員級</a:t>
            </a:r>
            <a:r>
              <a:rPr lang="en-US" altLang="zh-TW" sz="1600" b="1" kern="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a:t>
            </a:r>
            <a:r>
              <a:rPr lang="en-US" altLang="zh-TW"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17)</a:t>
            </a:r>
            <a:r>
              <a:rPr lang="zh-TW" altLang="en-US"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、契約</a:t>
            </a:r>
            <a:r>
              <a:rPr lang="en-US" altLang="zh-TW"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(1)</a:t>
            </a:r>
            <a:r>
              <a:rPr lang="zh-TW" altLang="en-US" sz="1600" b="1" kern="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、工級</a:t>
            </a:r>
            <a:r>
              <a:rPr lang="en-US" altLang="zh-TW"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(3) </a:t>
            </a:r>
            <a:r>
              <a:rPr lang="zh-TW" altLang="en-US"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合計</a:t>
            </a:r>
            <a:r>
              <a:rPr lang="en-US" altLang="zh-TW"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21</a:t>
            </a:r>
            <a:r>
              <a:rPr lang="zh-TW" altLang="en-US" sz="1600" b="1" kern="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人</a:t>
            </a:r>
            <a:endParaRPr lang="zh-TW" altLang="en-US" sz="1600" b="1" kern="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
        <p:nvSpPr>
          <p:cNvPr id="8" name="圓角矩形 7"/>
          <p:cNvSpPr/>
          <p:nvPr/>
        </p:nvSpPr>
        <p:spPr bwMode="auto">
          <a:xfrm>
            <a:off x="3534830" y="1590269"/>
            <a:ext cx="1919580" cy="1339271"/>
          </a:xfrm>
          <a:prstGeom prst="roundRect">
            <a:avLst/>
          </a:prstGeom>
          <a:solidFill>
            <a:srgbClr val="C1F5FF"/>
          </a:solidFill>
          <a:ln w="34925" cmpd="thickThin">
            <a:solidFill>
              <a:srgbClr val="92D050"/>
            </a:solidFill>
          </a:ln>
          <a:effectLst>
            <a:outerShdw blurRad="50800" dist="50800" dir="5400000" algn="ctr" rotWithShape="0">
              <a:schemeClr val="bg2"/>
            </a:outerShdw>
          </a:effectLst>
          <a:extLst/>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i="0" u="sng" strike="noStrike" cap="none" normalizeH="0" baseline="0" dirty="0" smtClean="0">
                <a:ln>
                  <a:noFill/>
                </a:ln>
                <a:solidFill>
                  <a:schemeClr val="tx1"/>
                </a:solidFill>
                <a:effectLst>
                  <a:outerShdw blurRad="38100" dist="38100" dir="2700000" algn="tl">
                    <a:srgbClr val="000000">
                      <a:alpha val="43137"/>
                    </a:srgbClr>
                  </a:outerShdw>
                </a:effectLst>
                <a:latin typeface="+mn-ea"/>
              </a:rPr>
              <a:t>主任</a:t>
            </a:r>
            <a:endParaRPr kumimoji="1" lang="en-US" altLang="zh-TW" sz="2400" i="0" u="sng" strike="noStrike" cap="none" normalizeH="0" baseline="0" dirty="0" smtClean="0">
              <a:ln>
                <a:noFill/>
              </a:ln>
              <a:solidFill>
                <a:schemeClr val="tx1"/>
              </a:solidFill>
              <a:effectLst>
                <a:outerShdw blurRad="38100" dist="38100" dir="2700000" algn="tl">
                  <a:srgbClr val="000000">
                    <a:alpha val="43137"/>
                  </a:srgbClr>
                </a:outerShdw>
              </a:effectLst>
              <a:latin typeface="+mn-ea"/>
            </a:endParaRPr>
          </a:p>
          <a:p>
            <a:pPr marL="0" marR="0" indent="0" algn="ctr" defTabSz="914400" rtl="0" eaLnBrk="1" fontAlgn="base" latinLnBrk="0" hangingPunct="1">
              <a:lnSpc>
                <a:spcPct val="100000"/>
              </a:lnSpc>
              <a:spcBef>
                <a:spcPct val="0"/>
              </a:spcBef>
              <a:spcAft>
                <a:spcPct val="0"/>
              </a:spcAft>
              <a:buClrTx/>
              <a:buSzTx/>
              <a:buFontTx/>
              <a:buNone/>
              <a:tabLst/>
            </a:pPr>
            <a:r>
              <a:rPr lang="zh-TW" altLang="en-US" sz="1600" b="0" dirty="0" smtClean="0">
                <a:solidFill>
                  <a:schemeClr val="tx1"/>
                </a:solidFill>
                <a:latin typeface="+mn-ea"/>
              </a:rPr>
              <a:t>員級</a:t>
            </a:r>
            <a:r>
              <a:rPr lang="en-US" altLang="zh-TW" sz="1600" b="0" dirty="0" smtClean="0">
                <a:solidFill>
                  <a:schemeClr val="tx1"/>
                </a:solidFill>
                <a:latin typeface="+mn-ea"/>
              </a:rPr>
              <a:t>:2</a:t>
            </a:r>
            <a:endParaRPr kumimoji="1" lang="zh-TW" altLang="en-US" sz="1600" b="0" i="0" u="none" strike="noStrike" cap="none" normalizeH="0" baseline="0" dirty="0" smtClean="0">
              <a:ln>
                <a:noFill/>
              </a:ln>
              <a:solidFill>
                <a:schemeClr val="tx1"/>
              </a:solidFill>
              <a:effectLst/>
              <a:latin typeface="+mn-ea"/>
            </a:endParaRPr>
          </a:p>
        </p:txBody>
      </p:sp>
      <p:sp>
        <p:nvSpPr>
          <p:cNvPr id="9" name="圓角矩形 8"/>
          <p:cNvSpPr/>
          <p:nvPr/>
        </p:nvSpPr>
        <p:spPr bwMode="auto">
          <a:xfrm>
            <a:off x="1321156" y="3582423"/>
            <a:ext cx="1799184" cy="1252607"/>
          </a:xfrm>
          <a:prstGeom prst="roundRect">
            <a:avLst/>
          </a:prstGeom>
          <a:solidFill>
            <a:srgbClr val="C1F5FF"/>
          </a:solidFill>
          <a:ln w="34925" cmpd="dbl">
            <a:solidFill>
              <a:srgbClr val="92D050"/>
            </a:solidFill>
          </a:ln>
          <a:extLst/>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1800" i="0" u="sng" strike="noStrike" cap="none" normalizeH="0" baseline="0" dirty="0" smtClean="0">
                <a:ln>
                  <a:noFill/>
                </a:ln>
                <a:solidFill>
                  <a:schemeClr val="tx1"/>
                </a:solidFill>
                <a:effectLst>
                  <a:outerShdw blurRad="38100" dist="38100" dir="2700000" algn="tl">
                    <a:srgbClr val="000000">
                      <a:alpha val="43137"/>
                    </a:srgbClr>
                  </a:outerShdw>
                </a:effectLst>
                <a:latin typeface="+mn-ea"/>
              </a:rPr>
              <a:t> 公共關係組</a:t>
            </a:r>
            <a:endParaRPr kumimoji="1" lang="en-US" altLang="zh-TW" sz="1800" i="0" u="sng" strike="noStrike" cap="none" normalizeH="0" baseline="0" dirty="0" smtClean="0">
              <a:ln>
                <a:noFill/>
              </a:ln>
              <a:solidFill>
                <a:schemeClr val="tx1"/>
              </a:solidFill>
              <a:effectLst>
                <a:outerShdw blurRad="38100" dist="38100" dir="2700000" algn="tl">
                  <a:srgbClr val="000000">
                    <a:alpha val="43137"/>
                  </a:srgbClr>
                </a:outerShdw>
              </a:effectLst>
              <a:latin typeface="+mn-ea"/>
            </a:endParaRPr>
          </a:p>
          <a:p>
            <a:pPr marL="0" marR="0" indent="0" algn="ctr" defTabSz="914400" rtl="0" eaLnBrk="1" fontAlgn="base" latinLnBrk="0" hangingPunct="1">
              <a:lnSpc>
                <a:spcPct val="100000"/>
              </a:lnSpc>
              <a:spcBef>
                <a:spcPct val="0"/>
              </a:spcBef>
              <a:spcAft>
                <a:spcPct val="0"/>
              </a:spcAft>
              <a:buClrTx/>
              <a:buSzTx/>
              <a:buFontTx/>
              <a:buNone/>
              <a:tabLst/>
            </a:pPr>
            <a:r>
              <a:rPr lang="zh-TW" altLang="en-US" sz="1600" b="0" dirty="0" smtClean="0">
                <a:solidFill>
                  <a:schemeClr val="tx1"/>
                </a:solidFill>
                <a:latin typeface="+mn-ea"/>
              </a:rPr>
              <a:t>員級</a:t>
            </a:r>
            <a:r>
              <a:rPr lang="en-US" altLang="zh-TW" sz="1600" b="0" dirty="0" smtClean="0">
                <a:solidFill>
                  <a:schemeClr val="tx1"/>
                </a:solidFill>
                <a:latin typeface="+mn-ea"/>
              </a:rPr>
              <a:t>:3</a:t>
            </a:r>
          </a:p>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mn-ea"/>
              </a:rPr>
              <a:t>工級</a:t>
            </a:r>
            <a:r>
              <a:rPr kumimoji="1" lang="en-US" altLang="zh-TW" sz="1600" b="0" i="0" u="none" strike="noStrike" cap="none" normalizeH="0" baseline="0" dirty="0" smtClean="0">
                <a:ln>
                  <a:noFill/>
                </a:ln>
                <a:solidFill>
                  <a:schemeClr val="tx1"/>
                </a:solidFill>
                <a:effectLst/>
                <a:latin typeface="+mn-ea"/>
              </a:rPr>
              <a:t>:1</a:t>
            </a:r>
            <a:endParaRPr kumimoji="1" lang="zh-TW" altLang="en-US" sz="1600" b="0" i="0" u="none" strike="noStrike" cap="none" normalizeH="0" baseline="0" dirty="0" smtClean="0">
              <a:ln>
                <a:noFill/>
              </a:ln>
              <a:solidFill>
                <a:schemeClr val="tx1"/>
              </a:solidFill>
              <a:effectLst/>
              <a:latin typeface="+mn-ea"/>
            </a:endParaRPr>
          </a:p>
        </p:txBody>
      </p:sp>
      <p:sp>
        <p:nvSpPr>
          <p:cNvPr id="10" name="圓角矩形 9"/>
          <p:cNvSpPr/>
          <p:nvPr/>
        </p:nvSpPr>
        <p:spPr bwMode="auto">
          <a:xfrm>
            <a:off x="3616385" y="3578679"/>
            <a:ext cx="1800000" cy="1252800"/>
          </a:xfrm>
          <a:prstGeom prst="roundRect">
            <a:avLst/>
          </a:prstGeom>
          <a:solidFill>
            <a:srgbClr val="C1F5FF"/>
          </a:solidFill>
          <a:ln w="34925" cmpd="dbl">
            <a:solidFill>
              <a:srgbClr val="92D050"/>
            </a:solidFill>
          </a:ln>
          <a:extLst/>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1800" i="0" u="sng" strike="noStrike" cap="none" normalizeH="0" baseline="0" dirty="0" smtClean="0">
                <a:ln>
                  <a:noFill/>
                </a:ln>
                <a:solidFill>
                  <a:schemeClr val="tx1"/>
                </a:solidFill>
                <a:effectLst>
                  <a:outerShdw blurRad="38100" dist="38100" dir="2700000" algn="tl">
                    <a:srgbClr val="000000">
                      <a:alpha val="43137"/>
                    </a:srgbClr>
                  </a:outerShdw>
                </a:effectLst>
                <a:latin typeface="+mn-ea"/>
              </a:rPr>
              <a:t>秘書組</a:t>
            </a:r>
            <a:endParaRPr kumimoji="1" lang="en-US" altLang="zh-TW" sz="1800" i="0" u="sng" strike="noStrike" cap="none" normalizeH="0" baseline="0" dirty="0" smtClean="0">
              <a:ln>
                <a:noFill/>
              </a:ln>
              <a:solidFill>
                <a:schemeClr val="tx1"/>
              </a:solidFill>
              <a:effectLst>
                <a:outerShdw blurRad="38100" dist="38100" dir="2700000" algn="tl">
                  <a:srgbClr val="000000">
                    <a:alpha val="43137"/>
                  </a:srgbClr>
                </a:outerShdw>
              </a:effectLst>
              <a:latin typeface="+mn-ea"/>
            </a:endParaRPr>
          </a:p>
          <a:p>
            <a:pPr marL="0" marR="0" indent="0" algn="ctr" defTabSz="914400" rtl="0" eaLnBrk="1" fontAlgn="base" latinLnBrk="0" hangingPunct="1">
              <a:lnSpc>
                <a:spcPct val="100000"/>
              </a:lnSpc>
              <a:spcBef>
                <a:spcPct val="0"/>
              </a:spcBef>
              <a:spcAft>
                <a:spcPct val="0"/>
              </a:spcAft>
              <a:buClrTx/>
              <a:buSzTx/>
              <a:buFontTx/>
              <a:buNone/>
              <a:tabLst/>
            </a:pPr>
            <a:r>
              <a:rPr lang="zh-TW" altLang="en-US" sz="1600" b="0" dirty="0" smtClean="0">
                <a:solidFill>
                  <a:schemeClr val="tx1"/>
                </a:solidFill>
                <a:latin typeface="+mn-ea"/>
              </a:rPr>
              <a:t>員級</a:t>
            </a:r>
            <a:r>
              <a:rPr lang="en-US" altLang="zh-TW" sz="1600" b="0" dirty="0" smtClean="0">
                <a:solidFill>
                  <a:schemeClr val="tx1"/>
                </a:solidFill>
                <a:latin typeface="+mn-ea"/>
              </a:rPr>
              <a:t>:2</a:t>
            </a:r>
          </a:p>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mn-ea"/>
              </a:rPr>
              <a:t>契約</a:t>
            </a:r>
            <a:r>
              <a:rPr kumimoji="1" lang="en-US" altLang="zh-TW" sz="1600" b="0" i="0" u="none" strike="noStrike" cap="none" normalizeH="0" baseline="0" dirty="0" smtClean="0">
                <a:ln>
                  <a:noFill/>
                </a:ln>
                <a:solidFill>
                  <a:schemeClr val="tx1"/>
                </a:solidFill>
                <a:effectLst/>
                <a:latin typeface="+mn-ea"/>
              </a:rPr>
              <a:t>:1</a:t>
            </a:r>
            <a:endParaRPr kumimoji="1" lang="zh-TW" altLang="en-US" sz="1600" b="0" i="0" u="none" strike="noStrike" cap="none" normalizeH="0" baseline="0" dirty="0" smtClean="0">
              <a:ln>
                <a:noFill/>
              </a:ln>
              <a:solidFill>
                <a:schemeClr val="tx1"/>
              </a:solidFill>
              <a:effectLst/>
              <a:latin typeface="+mn-ea"/>
            </a:endParaRPr>
          </a:p>
        </p:txBody>
      </p:sp>
      <p:sp>
        <p:nvSpPr>
          <p:cNvPr id="11" name="圓角矩形 10"/>
          <p:cNvSpPr/>
          <p:nvPr/>
        </p:nvSpPr>
        <p:spPr bwMode="auto">
          <a:xfrm>
            <a:off x="5929486" y="3578872"/>
            <a:ext cx="1800000" cy="1252607"/>
          </a:xfrm>
          <a:prstGeom prst="roundRect">
            <a:avLst/>
          </a:prstGeom>
          <a:solidFill>
            <a:srgbClr val="C1F5FF"/>
          </a:solidFill>
          <a:ln w="34925" cmpd="dbl">
            <a:solidFill>
              <a:srgbClr val="92D050"/>
            </a:solidFill>
          </a:ln>
          <a:extLst/>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1800" i="0" u="sng" strike="noStrike" cap="none" normalizeH="0" baseline="0" dirty="0" smtClean="0">
                <a:ln>
                  <a:noFill/>
                </a:ln>
                <a:solidFill>
                  <a:schemeClr val="tx1"/>
                </a:solidFill>
                <a:effectLst>
                  <a:outerShdw blurRad="38100" dist="38100" dir="2700000" algn="tl">
                    <a:srgbClr val="000000">
                      <a:alpha val="43137"/>
                    </a:srgbClr>
                  </a:outerShdw>
                </a:effectLst>
                <a:latin typeface="+mn-ea"/>
              </a:rPr>
              <a:t> 國會聯絡組</a:t>
            </a:r>
            <a:endParaRPr kumimoji="1" lang="en-US" altLang="zh-TW" sz="1800" i="0" u="sng" strike="noStrike" cap="none" normalizeH="0" baseline="0" dirty="0" smtClean="0">
              <a:ln>
                <a:noFill/>
              </a:ln>
              <a:solidFill>
                <a:schemeClr val="tx1"/>
              </a:solidFill>
              <a:effectLst>
                <a:outerShdw blurRad="38100" dist="38100" dir="2700000" algn="tl">
                  <a:srgbClr val="000000">
                    <a:alpha val="43137"/>
                  </a:srgbClr>
                </a:outerShdw>
              </a:effectLst>
              <a:latin typeface="+mn-ea"/>
            </a:endParaRPr>
          </a:p>
          <a:p>
            <a:pPr marL="0" marR="0" indent="0" algn="ctr" defTabSz="914400" rtl="0" eaLnBrk="1" fontAlgn="base" latinLnBrk="0" hangingPunct="1">
              <a:lnSpc>
                <a:spcPct val="100000"/>
              </a:lnSpc>
              <a:spcBef>
                <a:spcPct val="0"/>
              </a:spcBef>
              <a:spcAft>
                <a:spcPct val="0"/>
              </a:spcAft>
              <a:buClrTx/>
              <a:buSzTx/>
              <a:buFontTx/>
              <a:buNone/>
              <a:tabLst/>
            </a:pPr>
            <a:r>
              <a:rPr lang="zh-TW" altLang="en-US" sz="1600" b="0" dirty="0" smtClean="0">
                <a:solidFill>
                  <a:schemeClr val="tx1"/>
                </a:solidFill>
                <a:latin typeface="+mn-ea"/>
              </a:rPr>
              <a:t>員級</a:t>
            </a:r>
            <a:r>
              <a:rPr lang="en-US" altLang="zh-TW" sz="1600" b="0" dirty="0" smtClean="0">
                <a:solidFill>
                  <a:schemeClr val="tx1"/>
                </a:solidFill>
                <a:latin typeface="+mn-ea"/>
              </a:rPr>
              <a:t>:2</a:t>
            </a:r>
            <a:endParaRPr kumimoji="1" lang="zh-TW" altLang="en-US" sz="1600" b="0" i="0" u="none" strike="noStrike" cap="none" normalizeH="0" baseline="0" dirty="0" smtClean="0">
              <a:ln>
                <a:noFill/>
              </a:ln>
              <a:solidFill>
                <a:schemeClr val="tx1"/>
              </a:solidFill>
              <a:effectLst/>
              <a:latin typeface="+mn-ea"/>
            </a:endParaRPr>
          </a:p>
        </p:txBody>
      </p:sp>
      <p:cxnSp>
        <p:nvCxnSpPr>
          <p:cNvPr id="13" name="直線接點 12"/>
          <p:cNvCxnSpPr/>
          <p:nvPr/>
        </p:nvCxnSpPr>
        <p:spPr bwMode="auto">
          <a:xfrm>
            <a:off x="4494620" y="2978401"/>
            <a:ext cx="0" cy="213091"/>
          </a:xfrm>
          <a:prstGeom prst="line">
            <a:avLst/>
          </a:prstGeom>
          <a:gradFill rotWithShape="1">
            <a:gsLst>
              <a:gs pos="0">
                <a:srgbClr val="006600"/>
              </a:gs>
              <a:gs pos="100000">
                <a:srgbClr val="009999"/>
              </a:gs>
            </a:gsLst>
            <a:lin ang="5400000" scaled="1"/>
          </a:gradFill>
          <a:ln w="9525" cap="flat" cmpd="sng" algn="ctr">
            <a:solidFill>
              <a:schemeClr val="tx1"/>
            </a:solidFill>
            <a:prstDash val="solid"/>
            <a:round/>
            <a:headEnd type="none" w="med" len="med"/>
            <a:tailEnd type="none" w="med" len="med"/>
          </a:ln>
          <a:effectLst>
            <a:outerShdw dist="53882" dir="2700000" algn="ctr" rotWithShape="0">
              <a:schemeClr val="tx2"/>
            </a:outerShdw>
          </a:effectLst>
          <a:extLst/>
        </p:spPr>
      </p:cxnSp>
      <p:cxnSp>
        <p:nvCxnSpPr>
          <p:cNvPr id="14" name="直線接點 13"/>
          <p:cNvCxnSpPr/>
          <p:nvPr/>
        </p:nvCxnSpPr>
        <p:spPr bwMode="auto">
          <a:xfrm>
            <a:off x="2223640" y="3191492"/>
            <a:ext cx="4585491" cy="34590"/>
          </a:xfrm>
          <a:prstGeom prst="line">
            <a:avLst/>
          </a:prstGeom>
          <a:gradFill rotWithShape="1">
            <a:gsLst>
              <a:gs pos="0">
                <a:srgbClr val="006600"/>
              </a:gs>
              <a:gs pos="100000">
                <a:srgbClr val="009999"/>
              </a:gs>
            </a:gsLst>
            <a:lin ang="5400000" scaled="1"/>
          </a:gradFill>
          <a:ln w="9525" cap="flat" cmpd="sng" algn="ctr">
            <a:solidFill>
              <a:schemeClr val="tx1"/>
            </a:solidFill>
            <a:prstDash val="solid"/>
            <a:round/>
            <a:headEnd type="none" w="med" len="med"/>
            <a:tailEnd type="none" w="med" len="med"/>
          </a:ln>
          <a:effectLst>
            <a:outerShdw dist="53882" dir="2700000" algn="ctr" rotWithShape="0">
              <a:schemeClr val="tx2"/>
            </a:outerShdw>
          </a:effectLst>
          <a:extLst/>
        </p:spPr>
      </p:cxnSp>
      <p:cxnSp>
        <p:nvCxnSpPr>
          <p:cNvPr id="15" name="直線單箭頭接點 14"/>
          <p:cNvCxnSpPr/>
          <p:nvPr/>
        </p:nvCxnSpPr>
        <p:spPr bwMode="auto">
          <a:xfrm>
            <a:off x="2220748" y="3265037"/>
            <a:ext cx="0" cy="215920"/>
          </a:xfrm>
          <a:prstGeom prst="straightConnector1">
            <a:avLst/>
          </a:prstGeom>
          <a:gradFill rotWithShape="1">
            <a:gsLst>
              <a:gs pos="0">
                <a:srgbClr val="006600"/>
              </a:gs>
              <a:gs pos="100000">
                <a:srgbClr val="009999"/>
              </a:gs>
            </a:gsLst>
            <a:lin ang="5400000" scaled="1"/>
          </a:gradFill>
          <a:ln w="9525" cap="flat" cmpd="sng" algn="ctr">
            <a:solidFill>
              <a:schemeClr val="tx1"/>
            </a:solidFill>
            <a:prstDash val="solid"/>
            <a:round/>
            <a:headEnd type="none" w="med" len="med"/>
            <a:tailEnd type="none" w="med" len="med"/>
          </a:ln>
          <a:effectLst>
            <a:outerShdw dist="53882" dir="2700000" algn="ctr" rotWithShape="0">
              <a:schemeClr val="tx2"/>
            </a:outerShdw>
          </a:effectLst>
          <a:extLst/>
        </p:spPr>
      </p:cxnSp>
      <p:cxnSp>
        <p:nvCxnSpPr>
          <p:cNvPr id="16" name="直線單箭頭接點 15"/>
          <p:cNvCxnSpPr/>
          <p:nvPr/>
        </p:nvCxnSpPr>
        <p:spPr bwMode="auto">
          <a:xfrm>
            <a:off x="6806858" y="3265037"/>
            <a:ext cx="0" cy="215920"/>
          </a:xfrm>
          <a:prstGeom prst="straightConnector1">
            <a:avLst/>
          </a:prstGeom>
          <a:gradFill rotWithShape="1">
            <a:gsLst>
              <a:gs pos="0">
                <a:srgbClr val="006600"/>
              </a:gs>
              <a:gs pos="100000">
                <a:srgbClr val="009999"/>
              </a:gs>
            </a:gsLst>
            <a:lin ang="5400000" scaled="1"/>
          </a:gradFill>
          <a:ln w="9525" cap="flat" cmpd="sng" algn="ctr">
            <a:solidFill>
              <a:schemeClr val="tx1"/>
            </a:solidFill>
            <a:prstDash val="solid"/>
            <a:round/>
            <a:headEnd type="none" w="med" len="med"/>
            <a:tailEnd type="none" w="med" len="med"/>
          </a:ln>
          <a:effectLst>
            <a:outerShdw dist="53882" dir="2700000" algn="ctr" rotWithShape="0">
              <a:schemeClr val="tx2"/>
            </a:outerShdw>
          </a:effectLst>
          <a:extLst/>
        </p:spPr>
      </p:cxnSp>
      <p:sp>
        <p:nvSpPr>
          <p:cNvPr id="2" name="文字方塊 1"/>
          <p:cNvSpPr txBox="1"/>
          <p:nvPr/>
        </p:nvSpPr>
        <p:spPr>
          <a:xfrm>
            <a:off x="1043510" y="4879461"/>
            <a:ext cx="6741875" cy="923330"/>
          </a:xfrm>
          <a:prstGeom prst="rect">
            <a:avLst/>
          </a:prstGeom>
          <a:noFill/>
        </p:spPr>
        <p:txBody>
          <a:bodyPr wrap="square" rtlCol="0">
            <a:spAutoFit/>
          </a:bodyPr>
          <a:lstStyle/>
          <a:p>
            <a:r>
              <a:rPr lang="zh-TW" altLang="en-US" sz="1800" dirty="0" smtClean="0">
                <a:latin typeface="+mn-ea"/>
                <a:ea typeface="+mn-ea"/>
              </a:rPr>
              <a:t>備註</a:t>
            </a:r>
            <a:r>
              <a:rPr lang="en-US" altLang="zh-TW" sz="1800" dirty="0" smtClean="0">
                <a:latin typeface="+mn-ea"/>
                <a:ea typeface="+mn-ea"/>
              </a:rPr>
              <a:t>:</a:t>
            </a:r>
          </a:p>
          <a:p>
            <a:r>
              <a:rPr lang="zh-TW" altLang="en-US" sz="1800" dirty="0" smtClean="0">
                <a:latin typeface="+mn-ea"/>
                <a:ea typeface="+mn-ea"/>
              </a:rPr>
              <a:t>一、院部辦公室現有秘書人力</a:t>
            </a:r>
            <a:r>
              <a:rPr lang="en-US" altLang="zh-TW" sz="1800" dirty="0" smtClean="0">
                <a:latin typeface="+mn-ea"/>
                <a:ea typeface="+mn-ea"/>
              </a:rPr>
              <a:t>10</a:t>
            </a:r>
            <a:r>
              <a:rPr lang="zh-TW" altLang="en-US" sz="1800" dirty="0" smtClean="0">
                <a:latin typeface="+mn-ea"/>
                <a:ea typeface="+mn-ea"/>
              </a:rPr>
              <a:t>員</a:t>
            </a:r>
            <a:endParaRPr lang="en-US" altLang="zh-TW" sz="1800" dirty="0" smtClean="0">
              <a:latin typeface="+mn-ea"/>
              <a:ea typeface="+mn-ea"/>
            </a:endParaRPr>
          </a:p>
          <a:p>
            <a:r>
              <a:rPr lang="zh-TW" altLang="en-US" sz="1800" dirty="0" smtClean="0">
                <a:latin typeface="+mn-ea"/>
                <a:ea typeface="+mn-ea"/>
              </a:rPr>
              <a:t>二、期間秘書組支援副院長、主秘，秘書</a:t>
            </a:r>
            <a:r>
              <a:rPr lang="zh-TW" altLang="en-US" sz="1800" dirty="0">
                <a:latin typeface="+mn-ea"/>
                <a:ea typeface="+mn-ea"/>
              </a:rPr>
              <a:t>代理人力共計 </a:t>
            </a:r>
            <a:r>
              <a:rPr lang="en-US" altLang="zh-TW" sz="1800" dirty="0" smtClean="0">
                <a:latin typeface="+mn-ea"/>
                <a:ea typeface="+mn-ea"/>
              </a:rPr>
              <a:t>284</a:t>
            </a:r>
            <a:r>
              <a:rPr lang="zh-TW" altLang="en-US" sz="1800" dirty="0" smtClean="0">
                <a:latin typeface="+mn-ea"/>
                <a:ea typeface="+mn-ea"/>
              </a:rPr>
              <a:t> 小時</a:t>
            </a:r>
            <a:endParaRPr lang="zh-TW" altLang="en-US" sz="1800" dirty="0">
              <a:latin typeface="+mn-ea"/>
              <a:ea typeface="+mn-ea"/>
            </a:endParaRPr>
          </a:p>
        </p:txBody>
      </p:sp>
      <p:cxnSp>
        <p:nvCxnSpPr>
          <p:cNvPr id="18" name="直線單箭頭接點 17"/>
          <p:cNvCxnSpPr/>
          <p:nvPr/>
        </p:nvCxnSpPr>
        <p:spPr bwMode="auto">
          <a:xfrm>
            <a:off x="4503401" y="3265037"/>
            <a:ext cx="0" cy="215920"/>
          </a:xfrm>
          <a:prstGeom prst="straightConnector1">
            <a:avLst/>
          </a:prstGeom>
          <a:gradFill rotWithShape="1">
            <a:gsLst>
              <a:gs pos="0">
                <a:srgbClr val="006600"/>
              </a:gs>
              <a:gs pos="100000">
                <a:srgbClr val="009999"/>
              </a:gs>
            </a:gsLst>
            <a:lin ang="5400000" scaled="1"/>
          </a:gradFill>
          <a:ln w="9525" cap="flat" cmpd="sng" algn="ctr">
            <a:solidFill>
              <a:schemeClr val="tx1"/>
            </a:solidFill>
            <a:prstDash val="solid"/>
            <a:round/>
            <a:headEnd type="none" w="med" len="med"/>
            <a:tailEnd type="none" w="med" len="med"/>
          </a:ln>
          <a:effectLst>
            <a:outerShdw dist="53882" dir="2700000" algn="ctr" rotWithShape="0">
              <a:schemeClr val="tx2"/>
            </a:outerShdw>
          </a:effectLst>
          <a:extLst/>
        </p:spPr>
      </p:cxnSp>
    </p:spTree>
    <p:extLst>
      <p:ext uri="{BB962C8B-B14F-4D97-AF65-F5344CB8AC3E}">
        <p14:creationId xmlns:p14="http://schemas.microsoft.com/office/powerpoint/2010/main" val="342421209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財團法人先鋒品質管制學術研究基金會</a:t>
            </a:r>
            <a:endParaRPr lang="zh-TW" altLang="en-US" dirty="0"/>
          </a:p>
        </p:txBody>
      </p:sp>
      <p:sp>
        <p:nvSpPr>
          <p:cNvPr id="4" name="文字版面配置區 3"/>
          <p:cNvSpPr>
            <a:spLocks noGrp="1"/>
          </p:cNvSpPr>
          <p:nvPr>
            <p:ph type="body" sz="half" idx="2"/>
          </p:nvPr>
        </p:nvSpPr>
        <p:spPr/>
        <p:txBody>
          <a:bodyPr/>
          <a:lstStyle/>
          <a:p>
            <a:r>
              <a:rPr lang="zh-TW" altLang="en-US" sz="2800" dirty="0" smtClean="0">
                <a:solidFill>
                  <a:srgbClr val="0033CC"/>
                </a:solidFill>
                <a:effectLst>
                  <a:outerShdw blurRad="38100" dist="38100" dir="2700000" algn="tl">
                    <a:srgbClr val="000000">
                      <a:alpha val="43137"/>
                    </a:srgbClr>
                  </a:outerShdw>
                </a:effectLst>
                <a:latin typeface="+mj-ea"/>
                <a:ea typeface="+mj-ea"/>
              </a:rPr>
              <a:t>本院護理部</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「齊心圈」榮獲第</a:t>
            </a:r>
            <a:r>
              <a:rPr lang="en-US" altLang="zh-TW"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203</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屆全國品管圈</a:t>
            </a:r>
            <a:r>
              <a:rPr lang="en-US" altLang="zh-TW"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特優奬；陳怡靜護理師榮獲</a:t>
            </a:r>
            <a:r>
              <a:rPr lang="en-US" altLang="zh-TW"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全國優質圈長奬</a:t>
            </a:r>
            <a:endParaRPr lang="zh-TW" altLang="en-US" sz="2800" dirty="0">
              <a:solidFill>
                <a:srgbClr val="0033CC"/>
              </a:solidFill>
              <a:effectLst>
                <a:outerShdw blurRad="38100" dist="38100" dir="2700000" algn="tl">
                  <a:srgbClr val="000000">
                    <a:alpha val="43137"/>
                  </a:srgbClr>
                </a:outerShdw>
              </a:effectLst>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30</a:t>
            </a:fld>
            <a:endParaRPr lang="en-US" altLang="zh-TW"/>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210" y="2057400"/>
            <a:ext cx="2283097" cy="3116672"/>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5046" y="2057400"/>
            <a:ext cx="2559164" cy="3116672"/>
          </a:xfrm>
          <a:prstGeom prst="rect">
            <a:avLst/>
          </a:prstGeom>
        </p:spPr>
      </p:pic>
    </p:spTree>
    <p:extLst>
      <p:ext uri="{BB962C8B-B14F-4D97-AF65-F5344CB8AC3E}">
        <p14:creationId xmlns:p14="http://schemas.microsoft.com/office/powerpoint/2010/main" val="419234944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31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3" name="矩形 2"/>
          <p:cNvSpPr/>
          <p:nvPr/>
        </p:nvSpPr>
        <p:spPr>
          <a:xfrm>
            <a:off x="2123660" y="34250"/>
            <a:ext cx="446462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謝謝聆聽</a:t>
            </a:r>
            <a:endParaRPr lang="en-US" altLang="zh-TW" sz="8000" b="0" dirty="0">
              <a:solidFill>
                <a:srgbClr val="FF0000"/>
              </a:solidFill>
              <a:latin typeface="Times New Roman"/>
              <a:ea typeface="標楷體"/>
            </a:endParaRPr>
          </a:p>
        </p:txBody>
      </p:sp>
      <p:sp>
        <p:nvSpPr>
          <p:cNvPr id="4" name="矩形 3"/>
          <p:cNvSpPr/>
          <p:nvPr/>
        </p:nvSpPr>
        <p:spPr>
          <a:xfrm>
            <a:off x="2123660" y="4221110"/>
            <a:ext cx="453663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敬請指導</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895" y="1357688"/>
            <a:ext cx="4183590" cy="3102501"/>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310" y="1357689"/>
            <a:ext cx="4183590" cy="3102501"/>
          </a:xfrm>
          <a:prstGeom prst="rect">
            <a:avLst/>
          </a:prstGeom>
        </p:spPr>
      </p:pic>
    </p:spTree>
    <p:extLst>
      <p:ext uri="{BB962C8B-B14F-4D97-AF65-F5344CB8AC3E}">
        <p14:creationId xmlns:p14="http://schemas.microsoft.com/office/powerpoint/2010/main" val="250812470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2DA3DC36-5150-4E39-9ABC-816154C416FC}" type="slidenum">
              <a:rPr lang="en-US" altLang="zh-TW" smtClean="0"/>
              <a:pPr>
                <a:defRPr/>
              </a:pPr>
              <a:t>4</a:t>
            </a:fld>
            <a:endParaRPr lang="en-US" altLang="zh-TW"/>
          </a:p>
        </p:txBody>
      </p:sp>
      <p:graphicFrame>
        <p:nvGraphicFramePr>
          <p:cNvPr id="7" name="資料庫圖表 6"/>
          <p:cNvGraphicFramePr/>
          <p:nvPr>
            <p:extLst>
              <p:ext uri="{D42A27DB-BD31-4B8C-83A1-F6EECF244321}">
                <p14:modId xmlns:p14="http://schemas.microsoft.com/office/powerpoint/2010/main" val="1598493558"/>
              </p:ext>
            </p:extLst>
          </p:nvPr>
        </p:nvGraphicFramePr>
        <p:xfrm>
          <a:off x="862820" y="842990"/>
          <a:ext cx="7989080" cy="5881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標題 1"/>
          <p:cNvSpPr>
            <a:spLocks noGrp="1"/>
          </p:cNvSpPr>
          <p:nvPr>
            <p:ph type="title"/>
          </p:nvPr>
        </p:nvSpPr>
        <p:spPr>
          <a:xfrm>
            <a:off x="566635" y="408043"/>
            <a:ext cx="8001000" cy="860658"/>
          </a:xfrm>
        </p:spPr>
        <p:txBody>
          <a:bodyPr/>
          <a:lstStyle/>
          <a:p>
            <a:r>
              <a:rPr lang="zh-TW" altLang="en-US" sz="6000" b="1" dirty="0" smtClean="0">
                <a:latin typeface="標楷體" panose="03000509000000000000" pitchFamily="65" charset="-120"/>
                <a:ea typeface="標楷體" panose="03000509000000000000" pitchFamily="65" charset="-120"/>
              </a:rPr>
              <a:t>貳</a:t>
            </a:r>
            <a:r>
              <a:rPr lang="zh-TW" altLang="en-US" sz="6000" b="1" dirty="0" smtClean="0">
                <a:latin typeface="新細明體" panose="02020500000000000000" pitchFamily="18" charset="-120"/>
                <a:ea typeface="新細明體" panose="02020500000000000000" pitchFamily="18" charset="-120"/>
              </a:rPr>
              <a:t>、</a:t>
            </a:r>
            <a:r>
              <a:rPr lang="zh-TW" altLang="en-US" sz="6000" b="1" dirty="0" smtClean="0">
                <a:latin typeface="+mn-ea"/>
                <a:ea typeface="+mn-ea"/>
              </a:rPr>
              <a:t>本室職掌</a:t>
            </a:r>
            <a:endParaRPr lang="zh-TW" altLang="en-US" sz="6000" b="1" dirty="0">
              <a:latin typeface="+mn-ea"/>
              <a:ea typeface="+mn-ea"/>
            </a:endParaRPr>
          </a:p>
        </p:txBody>
      </p:sp>
    </p:spTree>
    <p:extLst>
      <p:ext uri="{BB962C8B-B14F-4D97-AF65-F5344CB8AC3E}">
        <p14:creationId xmlns:p14="http://schemas.microsoft.com/office/powerpoint/2010/main" val="164277588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2770"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anose="05000000000000000000" pitchFamily="2" charset="2"/>
              <a:buChar char="n"/>
              <a:defRPr kumimoji="1" sz="31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rgbClr val="0000FF"/>
              </a:buClr>
              <a:buFont typeface="Times New Roman" panose="02020603050405020304" pitchFamily="18" charset="0"/>
              <a:buChar char="—"/>
              <a:defRPr kumimoji="1" sz="25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n"/>
              <a:defRPr kumimoji="1" sz="19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9pPr>
          </a:lstStyle>
          <a:p>
            <a:pPr>
              <a:spcBef>
                <a:spcPct val="0"/>
              </a:spcBef>
              <a:buClrTx/>
              <a:buSzTx/>
              <a:buFontTx/>
              <a:buNone/>
            </a:pPr>
            <a:fld id="{7E4EFADB-5413-4977-9BE4-9113DDD2A18C}" type="slidenum">
              <a:rPr kumimoji="0" lang="en-US" altLang="zh-TW" sz="1200" smtClean="0">
                <a:solidFill>
                  <a:srgbClr val="0000CC"/>
                </a:solidFill>
                <a:latin typeface="Verdana" panose="020B0604030504040204" pitchFamily="34" charset="0"/>
                <a:ea typeface="新細明體" panose="02020500000000000000" pitchFamily="18" charset="-120"/>
              </a:rPr>
              <a:pPr>
                <a:spcBef>
                  <a:spcPct val="0"/>
                </a:spcBef>
                <a:buClrTx/>
                <a:buSzTx/>
                <a:buFontTx/>
                <a:buNone/>
              </a:pPr>
              <a:t>5</a:t>
            </a:fld>
            <a:endParaRPr kumimoji="0" lang="en-US" altLang="zh-TW" sz="1200" smtClean="0">
              <a:solidFill>
                <a:srgbClr val="0000CC"/>
              </a:solidFill>
              <a:latin typeface="Verdana" panose="020B0604030504040204" pitchFamily="34" charset="0"/>
              <a:ea typeface="新細明體" panose="02020500000000000000" pitchFamily="18" charset="-120"/>
            </a:endParaRPr>
          </a:p>
        </p:txBody>
      </p:sp>
      <p:sp>
        <p:nvSpPr>
          <p:cNvPr id="7050242" name="Rectangle 2"/>
          <p:cNvSpPr>
            <a:spLocks noGrp="1" noChangeArrowheads="1"/>
          </p:cNvSpPr>
          <p:nvPr>
            <p:ph type="title"/>
          </p:nvPr>
        </p:nvSpPr>
        <p:spPr>
          <a:xfrm>
            <a:off x="401638" y="449263"/>
            <a:ext cx="4890462" cy="865187"/>
          </a:xfrm>
        </p:spPr>
        <p:txBody>
          <a:bodyPr/>
          <a:lstStyle/>
          <a:p>
            <a:pPr>
              <a:defRPr/>
            </a:pPr>
            <a:r>
              <a:rPr lang="zh-TW" altLang="en-US" sz="6000" b="1" dirty="0">
                <a:latin typeface="標楷體" panose="03000509000000000000" pitchFamily="65" charset="-120"/>
                <a:ea typeface="標楷體" panose="03000509000000000000" pitchFamily="65" charset="-120"/>
              </a:rPr>
              <a:t>參、工作概況</a:t>
            </a:r>
          </a:p>
        </p:txBody>
      </p:sp>
      <p:sp>
        <p:nvSpPr>
          <p:cNvPr id="32772" name="Rectangle 4"/>
          <p:cNvSpPr>
            <a:spLocks noGrp="1" noChangeArrowheads="1"/>
          </p:cNvSpPr>
          <p:nvPr>
            <p:ph type="body" idx="1"/>
          </p:nvPr>
        </p:nvSpPr>
        <p:spPr>
          <a:xfrm>
            <a:off x="466725" y="1700213"/>
            <a:ext cx="7345363" cy="720725"/>
          </a:xfrm>
        </p:spPr>
        <p:txBody>
          <a:bodyPr/>
          <a:lstStyle/>
          <a:p>
            <a:pPr marL="0" indent="0" eaLnBrk="1" hangingPunct="1">
              <a:buFont typeface="Wingdings" panose="05000000000000000000" pitchFamily="2" charset="2"/>
              <a:buNone/>
            </a:pPr>
            <a:r>
              <a:rPr lang="zh-TW" altLang="en-US" sz="3600" u="sng" dirty="0" smtClean="0">
                <a:solidFill>
                  <a:srgbClr val="0000FF"/>
                </a:solidFill>
              </a:rPr>
              <a:t>一、舉辦記者會及安排媒體採訪</a:t>
            </a:r>
            <a:endParaRPr lang="en-US" altLang="zh-TW" sz="2600" dirty="0" smtClean="0"/>
          </a:p>
        </p:txBody>
      </p:sp>
      <p:sp>
        <p:nvSpPr>
          <p:cNvPr id="32773" name="文字方塊 11"/>
          <p:cNvSpPr txBox="1">
            <a:spLocks noChangeArrowheads="1"/>
          </p:cNvSpPr>
          <p:nvPr/>
        </p:nvSpPr>
        <p:spPr bwMode="auto">
          <a:xfrm>
            <a:off x="466725" y="2492375"/>
            <a:ext cx="78501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8638" indent="-457200">
              <a:spcBef>
                <a:spcPct val="20000"/>
              </a:spcBef>
              <a:buClr>
                <a:srgbClr val="0000FF"/>
              </a:buClr>
              <a:buSzPct val="80000"/>
              <a:buFont typeface="Wingdings" panose="05000000000000000000" pitchFamily="2" charset="2"/>
              <a:buChar char="n"/>
              <a:defRPr kumimoji="1" sz="31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rgbClr val="0000FF"/>
              </a:buClr>
              <a:buFont typeface="Times New Roman" panose="02020603050405020304" pitchFamily="18" charset="0"/>
              <a:buChar char="—"/>
              <a:defRPr kumimoji="1" sz="25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n"/>
              <a:defRPr kumimoji="1" sz="19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9pPr>
          </a:lstStyle>
          <a:p>
            <a:pPr eaLnBrk="1" hangingPunct="1">
              <a:buSzPct val="100000"/>
            </a:pPr>
            <a:r>
              <a:rPr lang="zh-TW" altLang="en-US" sz="3200" b="0" dirty="0" smtClean="0">
                <a:solidFill>
                  <a:srgbClr val="000000"/>
                </a:solidFill>
              </a:rPr>
              <a:t>年度排定</a:t>
            </a:r>
            <a:r>
              <a:rPr lang="zh-TW" altLang="en-US" sz="3200" b="0" dirty="0">
                <a:solidFill>
                  <a:srgbClr val="000000"/>
                </a:solidFill>
              </a:rPr>
              <a:t>部科輪序表，將本院重大研究</a:t>
            </a:r>
            <a:r>
              <a:rPr lang="zh-TW" altLang="en-US" sz="3200" b="0" dirty="0" smtClean="0">
                <a:solidFill>
                  <a:srgbClr val="000000"/>
                </a:solidFill>
              </a:rPr>
              <a:t>成果</a:t>
            </a:r>
            <a:r>
              <a:rPr lang="zh-TW" altLang="en-US" sz="3200" b="0" dirty="0">
                <a:solidFill>
                  <a:srgbClr val="000000"/>
                </a:solidFill>
              </a:rPr>
              <a:t>、創新醫療技術</a:t>
            </a:r>
            <a:r>
              <a:rPr lang="zh-TW" altLang="en-US" sz="3200" b="0" dirty="0" smtClean="0">
                <a:solidFill>
                  <a:srgbClr val="000000"/>
                </a:solidFill>
              </a:rPr>
              <a:t>、醫學新知</a:t>
            </a:r>
            <a:r>
              <a:rPr lang="zh-TW" altLang="en-US" sz="3200" b="0" dirty="0">
                <a:solidFill>
                  <a:srgbClr val="000000"/>
                </a:solidFill>
              </a:rPr>
              <a:t>及各項</a:t>
            </a:r>
            <a:r>
              <a:rPr lang="zh-TW" altLang="en-US" sz="3200" b="0" dirty="0" smtClean="0">
                <a:solidFill>
                  <a:srgbClr val="000000"/>
                </a:solidFill>
              </a:rPr>
              <a:t>服務措施</a:t>
            </a:r>
            <a:r>
              <a:rPr lang="zh-TW" altLang="en-US" sz="3200" b="0" dirty="0">
                <a:solidFill>
                  <a:srgbClr val="000000"/>
                </a:solidFill>
              </a:rPr>
              <a:t>介紹給國人</a:t>
            </a:r>
            <a:r>
              <a:rPr lang="zh-TW" altLang="en-US" sz="3200" b="0" dirty="0">
                <a:solidFill>
                  <a:srgbClr val="000000"/>
                </a:solidFill>
                <a:latin typeface="新細明體" panose="02020500000000000000" pitchFamily="18" charset="-120"/>
                <a:ea typeface="新細明體" panose="02020500000000000000" pitchFamily="18" charset="-120"/>
              </a:rPr>
              <a:t>。  </a:t>
            </a:r>
            <a:endParaRPr lang="en-US" altLang="zh-TW" sz="3200" b="0" dirty="0">
              <a:solidFill>
                <a:srgbClr val="000000"/>
              </a:solidFill>
            </a:endParaRPr>
          </a:p>
        </p:txBody>
      </p:sp>
      <p:pic>
        <p:nvPicPr>
          <p:cNvPr id="9" name="圖片 8" descr="https://img.appledaily.com.tw/images/ReNews/20180124/640_c3ddc31542335be5c2f8d3a3efd3889a.jpg"/>
          <p:cNvPicPr/>
          <p:nvPr/>
        </p:nvPicPr>
        <p:blipFill>
          <a:blip r:embed="rId3" cstate="print"/>
          <a:srcRect/>
          <a:stretch>
            <a:fillRect/>
          </a:stretch>
        </p:blipFill>
        <p:spPr bwMode="auto">
          <a:xfrm>
            <a:off x="622830" y="4437140"/>
            <a:ext cx="2543930" cy="1440200"/>
          </a:xfrm>
          <a:prstGeom prst="rect">
            <a:avLst/>
          </a:prstGeom>
          <a:noFill/>
          <a:ln w="9525">
            <a:noFill/>
            <a:miter lim="800000"/>
            <a:headEnd/>
            <a:tailEnd/>
          </a:ln>
        </p:spPr>
      </p:pic>
      <p:pic>
        <p:nvPicPr>
          <p:cNvPr id="11" name="圖片 10" descr="1061113乳房中心記者會_91.JPG"/>
          <p:cNvPicPr>
            <a:picLocks noChangeAspect="1"/>
          </p:cNvPicPr>
          <p:nvPr/>
        </p:nvPicPr>
        <p:blipFill>
          <a:blip r:embed="rId4" cstate="print"/>
          <a:stretch>
            <a:fillRect/>
          </a:stretch>
        </p:blipFill>
        <p:spPr>
          <a:xfrm>
            <a:off x="5760656" y="4431386"/>
            <a:ext cx="2650241" cy="1475760"/>
          </a:xfrm>
          <a:prstGeom prst="rect">
            <a:avLst/>
          </a:prstGeom>
        </p:spPr>
      </p:pic>
      <p:pic>
        <p:nvPicPr>
          <p:cNvPr id="12" name="圖片 11" descr="左起 盧星華科主任、泌尿部林登龍主任、病友2人、林志杰醫師、病友.jpg"/>
          <p:cNvPicPr>
            <a:picLocks noChangeAspect="1"/>
          </p:cNvPicPr>
          <p:nvPr/>
        </p:nvPicPr>
        <p:blipFill>
          <a:blip r:embed="rId5" cstate="print"/>
          <a:stretch>
            <a:fillRect/>
          </a:stretch>
        </p:blipFill>
        <p:spPr>
          <a:xfrm>
            <a:off x="3194457" y="4443601"/>
            <a:ext cx="2538502" cy="1480794"/>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11175" y="709339"/>
            <a:ext cx="8001000" cy="5187950"/>
          </a:xfrm>
        </p:spPr>
        <p:txBody>
          <a:bodyPr/>
          <a:lstStyle/>
          <a:p>
            <a:pPr eaLnBrk="1" hangingPunct="1">
              <a:defRPr/>
            </a:pPr>
            <a:r>
              <a:rPr lang="zh-TW" altLang="en-US" sz="3200" dirty="0" smtClean="0"/>
              <a:t>配合院內各項活動，如醫師節、護師節、</a:t>
            </a:r>
            <a:endParaRPr lang="en-US" altLang="zh-TW" sz="3200" dirty="0" smtClean="0"/>
          </a:p>
          <a:p>
            <a:pPr marL="0" indent="0" eaLnBrk="1" hangingPunct="1">
              <a:buFont typeface="Wingdings" panose="05000000000000000000" pitchFamily="2" charset="2"/>
              <a:buNone/>
              <a:defRPr/>
            </a:pPr>
            <a:r>
              <a:rPr lang="en-US" altLang="zh-TW" sz="3200" dirty="0" smtClean="0"/>
              <a:t>    </a:t>
            </a:r>
            <a:r>
              <a:rPr lang="zh-TW" altLang="en-US" sz="3200" dirty="0" smtClean="0"/>
              <a:t>各類研討會、社區醫療義診服務等訊息，</a:t>
            </a:r>
            <a:endParaRPr lang="en-US" altLang="zh-TW" sz="3200" dirty="0" smtClean="0"/>
          </a:p>
          <a:p>
            <a:pPr marL="0" indent="0" eaLnBrk="1" hangingPunct="1">
              <a:buFont typeface="Wingdings" panose="05000000000000000000" pitchFamily="2" charset="2"/>
              <a:buNone/>
              <a:defRPr/>
            </a:pPr>
            <a:r>
              <a:rPr lang="en-US" altLang="zh-TW" sz="3200" dirty="0"/>
              <a:t> </a:t>
            </a:r>
            <a:r>
              <a:rPr lang="en-US" altLang="zh-TW" sz="3200" dirty="0" smtClean="0"/>
              <a:t>   </a:t>
            </a:r>
            <a:r>
              <a:rPr lang="zh-TW" altLang="en-US" sz="3200" dirty="0" smtClean="0"/>
              <a:t>傳發新聞稿，廣邀媒體採訪，增加報導版</a:t>
            </a:r>
            <a:endParaRPr lang="en-US" altLang="zh-TW" sz="3200" dirty="0" smtClean="0"/>
          </a:p>
          <a:p>
            <a:pPr marL="0" indent="0" eaLnBrk="1" hangingPunct="1">
              <a:buFont typeface="Wingdings" panose="05000000000000000000" pitchFamily="2" charset="2"/>
              <a:buNone/>
              <a:defRPr/>
            </a:pPr>
            <a:r>
              <a:rPr lang="en-US" altLang="zh-TW" sz="3200" dirty="0"/>
              <a:t> </a:t>
            </a:r>
            <a:r>
              <a:rPr lang="zh-TW" altLang="en-US" sz="3200" dirty="0" smtClean="0"/>
              <a:t>   面，擴大宣傳效益。</a:t>
            </a:r>
          </a:p>
          <a:p>
            <a:pPr eaLnBrk="1" hangingPunct="1">
              <a:defRPr/>
            </a:pPr>
            <a:r>
              <a:rPr lang="zh-TW" altLang="en-US" sz="3200" dirty="0" smtClean="0"/>
              <a:t>對媒體事件處理及狀況反映適時掌握事件發展，爭取時效作為。</a:t>
            </a:r>
            <a:endParaRPr lang="en-US" altLang="zh-TW" sz="3200" dirty="0" smtClean="0"/>
          </a:p>
          <a:p>
            <a:pPr eaLnBrk="1" hangingPunct="1">
              <a:defRPr/>
            </a:pPr>
            <a:r>
              <a:rPr lang="zh-TW" altLang="en-US" sz="3200" b="1" dirty="0" smtClean="0"/>
              <a:t>輔導會評比各單位</a:t>
            </a:r>
            <a:r>
              <a:rPr lang="en-US" altLang="zh-TW" sz="3200" b="1" dirty="0" smtClean="0"/>
              <a:t>106</a:t>
            </a:r>
            <a:r>
              <a:rPr lang="zh-TW" altLang="zh-TW" sz="3200" b="1" dirty="0" smtClean="0"/>
              <a:t>年度新聞文</a:t>
            </a:r>
            <a:endParaRPr lang="en-US" altLang="zh-TW" sz="3200" b="1" dirty="0" smtClean="0"/>
          </a:p>
          <a:p>
            <a:pPr marL="0" indent="0" eaLnBrk="1" hangingPunct="1">
              <a:buNone/>
              <a:defRPr/>
            </a:pPr>
            <a:r>
              <a:rPr lang="en-US" altLang="zh-TW" sz="3200" b="1" dirty="0"/>
              <a:t> </a:t>
            </a:r>
            <a:r>
              <a:rPr lang="en-US" altLang="zh-TW" sz="3200" b="1" dirty="0" smtClean="0"/>
              <a:t>   </a:t>
            </a:r>
            <a:r>
              <a:rPr lang="zh-TW" altLang="zh-TW" sz="3200" b="1" dirty="0" smtClean="0"/>
              <a:t>宣工作執行</a:t>
            </a:r>
            <a:r>
              <a:rPr lang="zh-TW" altLang="en-US" sz="3200" b="1" dirty="0" smtClean="0">
                <a:latin typeface="標楷體" panose="03000509000000000000" pitchFamily="65" charset="-120"/>
                <a:ea typeface="標楷體" panose="03000509000000000000" pitchFamily="65" charset="-120"/>
              </a:rPr>
              <a:t>，本院榮獲</a:t>
            </a:r>
            <a:r>
              <a:rPr lang="zh-TW" altLang="zh-TW" sz="3200" b="1" dirty="0" smtClean="0"/>
              <a:t>績優機構</a:t>
            </a:r>
            <a:r>
              <a:rPr lang="zh-TW" altLang="en-US" sz="3200" b="1" dirty="0" smtClean="0"/>
              <a:t>殊</a:t>
            </a:r>
            <a:endParaRPr lang="en-US" altLang="zh-TW" sz="3200" b="1" dirty="0" smtClean="0"/>
          </a:p>
          <a:p>
            <a:pPr marL="0" indent="0" eaLnBrk="1" hangingPunct="1">
              <a:buNone/>
              <a:defRPr/>
            </a:pPr>
            <a:r>
              <a:rPr lang="en-US" altLang="zh-TW" sz="3200" b="1" dirty="0"/>
              <a:t> </a:t>
            </a:r>
            <a:r>
              <a:rPr lang="en-US" altLang="zh-TW" sz="3200" b="1" dirty="0" smtClean="0"/>
              <a:t>   </a:t>
            </a:r>
            <a:r>
              <a:rPr lang="zh-TW" altLang="en-US" sz="3200" b="1" dirty="0" smtClean="0"/>
              <a:t>榮</a:t>
            </a:r>
            <a:r>
              <a:rPr lang="zh-TW" altLang="en-US" sz="3200" b="1" dirty="0" smtClean="0">
                <a:latin typeface="標楷體" panose="03000509000000000000" pitchFamily="65" charset="-120"/>
                <a:ea typeface="標楷體" panose="03000509000000000000" pitchFamily="65" charset="-120"/>
              </a:rPr>
              <a:t>，獲頒績效卓著奬座</a:t>
            </a:r>
            <a:r>
              <a:rPr lang="zh-TW" altLang="en-US" sz="3200" dirty="0" smtClean="0"/>
              <a:t>。</a:t>
            </a:r>
            <a:endParaRPr lang="en-US" altLang="zh-TW" sz="3200" dirty="0" smtClean="0"/>
          </a:p>
          <a:p>
            <a:pPr eaLnBrk="1" hangingPunct="1">
              <a:defRPr/>
            </a:pPr>
            <a:endParaRPr lang="zh-TW" altLang="en-US" sz="2800" dirty="0" smtClean="0"/>
          </a:p>
          <a:p>
            <a:pPr eaLnBrk="1" hangingPunct="1">
              <a:defRPr/>
            </a:pPr>
            <a:endParaRPr lang="zh-TW" altLang="en-US" dirty="0" smtClean="0"/>
          </a:p>
        </p:txBody>
      </p:sp>
      <p:sp>
        <p:nvSpPr>
          <p:cNvPr id="337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anose="05000000000000000000" pitchFamily="2" charset="2"/>
              <a:buChar char="n"/>
              <a:defRPr kumimoji="1" sz="31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rgbClr val="0000FF"/>
              </a:buClr>
              <a:buFont typeface="Times New Roman" panose="02020603050405020304" pitchFamily="18" charset="0"/>
              <a:buChar char="—"/>
              <a:defRPr kumimoji="1" sz="25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n"/>
              <a:defRPr kumimoji="1" sz="19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9pPr>
          </a:lstStyle>
          <a:p>
            <a:pPr>
              <a:spcBef>
                <a:spcPct val="0"/>
              </a:spcBef>
              <a:buClrTx/>
              <a:buSzTx/>
              <a:buFontTx/>
              <a:buNone/>
            </a:pPr>
            <a:fld id="{2A6C45F1-425A-483C-8ECA-62FA34E80EFF}" type="slidenum">
              <a:rPr kumimoji="0" lang="en-US" altLang="zh-TW" sz="1200" smtClean="0">
                <a:solidFill>
                  <a:srgbClr val="0000CC"/>
                </a:solidFill>
                <a:latin typeface="Verdana" panose="020B0604030504040204" pitchFamily="34" charset="0"/>
                <a:ea typeface="新細明體" panose="02020500000000000000" pitchFamily="18" charset="-120"/>
              </a:rPr>
              <a:pPr>
                <a:spcBef>
                  <a:spcPct val="0"/>
                </a:spcBef>
                <a:buClrTx/>
                <a:buSzTx/>
                <a:buFontTx/>
                <a:buNone/>
              </a:pPr>
              <a:t>6</a:t>
            </a:fld>
            <a:endParaRPr kumimoji="0" lang="en-US" altLang="zh-TW" sz="1200" smtClean="0">
              <a:solidFill>
                <a:srgbClr val="0000CC"/>
              </a:solidFill>
              <a:latin typeface="Verdana" panose="020B0604030504040204" pitchFamily="34" charset="0"/>
              <a:ea typeface="新細明體" panose="02020500000000000000" pitchFamily="18" charset="-120"/>
            </a:endParaRPr>
          </a:p>
        </p:txBody>
      </p:sp>
      <p:sp>
        <p:nvSpPr>
          <p:cNvPr id="33796" name="Rectangle 9"/>
          <p:cNvSpPr>
            <a:spLocks noChangeArrowheads="1"/>
          </p:cNvSpPr>
          <p:nvPr/>
        </p:nvSpPr>
        <p:spPr bwMode="auto">
          <a:xfrm>
            <a:off x="3563938" y="5734050"/>
            <a:ext cx="51133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lstStyle>
            <a:lvl1pPr>
              <a:spcBef>
                <a:spcPct val="20000"/>
              </a:spcBef>
              <a:buClr>
                <a:srgbClr val="0000FF"/>
              </a:buClr>
              <a:buSzPct val="80000"/>
              <a:buFont typeface="Wingdings" panose="05000000000000000000" pitchFamily="2" charset="2"/>
              <a:buChar char="n"/>
              <a:defRPr kumimoji="1" sz="31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rgbClr val="0000FF"/>
              </a:buClr>
              <a:buFont typeface="Times New Roman" panose="02020603050405020304" pitchFamily="18" charset="0"/>
              <a:buChar char="—"/>
              <a:defRPr kumimoji="1" sz="25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n"/>
              <a:defRPr kumimoji="1" sz="19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9pPr>
          </a:lstStyle>
          <a:p>
            <a:pPr eaLnBrk="1" hangingPunct="1">
              <a:buFont typeface="Wingdings" panose="05000000000000000000" pitchFamily="2" charset="2"/>
              <a:buNone/>
            </a:pPr>
            <a:endParaRPr lang="zh-TW" altLang="en-US" sz="2000" b="0">
              <a:solidFill>
                <a:srgbClr val="FF3300"/>
              </a:solidFill>
              <a:latin typeface="標楷體" panose="03000509000000000000" pitchFamily="65"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5430" y="3778341"/>
            <a:ext cx="1606470" cy="2207328"/>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a:xfrm>
            <a:off x="395288" y="268288"/>
            <a:ext cx="8569325" cy="8143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zh-TW" altLang="en-US" sz="4000" u="sng" dirty="0" smtClean="0">
                <a:solidFill>
                  <a:srgbClr val="0000FF"/>
                </a:solidFill>
              </a:rPr>
              <a:t>二</a:t>
            </a:r>
            <a:r>
              <a:rPr lang="zh-TW" altLang="en-US" sz="4000" u="sng" dirty="0" smtClean="0">
                <a:solidFill>
                  <a:srgbClr val="0000FF"/>
                </a:solidFill>
                <a:latin typeface="新細明體" panose="02020500000000000000" pitchFamily="18" charset="-120"/>
                <a:ea typeface="新細明體" panose="02020500000000000000" pitchFamily="18" charset="-120"/>
              </a:rPr>
              <a:t>、</a:t>
            </a:r>
            <a:r>
              <a:rPr lang="zh-TW" altLang="en-US" sz="4000" u="sng" dirty="0" smtClean="0">
                <a:solidFill>
                  <a:srgbClr val="0000FF"/>
                </a:solidFill>
              </a:rPr>
              <a:t>媒體公關</a:t>
            </a:r>
            <a:r>
              <a:rPr lang="zh-TW" altLang="en-US" sz="4000" dirty="0" smtClean="0">
                <a:solidFill>
                  <a:srgbClr val="002060"/>
                </a:solidFill>
              </a:rPr>
              <a:t>－</a:t>
            </a:r>
            <a:r>
              <a:rPr lang="zh-TW" altLang="en-US" sz="4000" dirty="0" smtClean="0">
                <a:solidFill>
                  <a:schemeClr val="accent2"/>
                </a:solidFill>
              </a:rPr>
              <a:t>記者正確訊息的來源</a:t>
            </a:r>
            <a:endParaRPr lang="en-US" altLang="zh-TW" sz="4000" dirty="0" smtClean="0">
              <a:solidFill>
                <a:schemeClr val="accent2"/>
              </a:solidFill>
            </a:endParaRPr>
          </a:p>
        </p:txBody>
      </p:sp>
      <p:sp>
        <p:nvSpPr>
          <p:cNvPr id="36867" name="Rectangle 3"/>
          <p:cNvSpPr>
            <a:spLocks noGrp="1" noChangeArrowheads="1"/>
          </p:cNvSpPr>
          <p:nvPr>
            <p:ph type="body" idx="4294967295"/>
          </p:nvPr>
        </p:nvSpPr>
        <p:spPr>
          <a:xfrm>
            <a:off x="395288" y="1082674"/>
            <a:ext cx="8001000" cy="4650645"/>
          </a:xfrm>
        </p:spPr>
        <p:txBody>
          <a:bodyPr/>
          <a:lstStyle/>
          <a:p>
            <a:r>
              <a:rPr kumimoji="0" lang="zh-TW" altLang="en-US" sz="2800" dirty="0" smtClean="0">
                <a:solidFill>
                  <a:srgbClr val="FF0000"/>
                </a:solidFill>
                <a:latin typeface="Calibri" panose="020F0502020204030204" pitchFamily="34" charset="0"/>
              </a:rPr>
              <a:t>醫藥記者報導重要來源</a:t>
            </a:r>
            <a:endParaRPr kumimoji="0" lang="en-US" altLang="zh-TW" sz="2800" dirty="0" smtClean="0">
              <a:solidFill>
                <a:srgbClr val="FF0000"/>
              </a:solidFill>
              <a:latin typeface="Calibri" panose="020F0502020204030204" pitchFamily="34" charset="0"/>
            </a:endParaRPr>
          </a:p>
          <a:p>
            <a:pPr>
              <a:buNone/>
            </a:pPr>
            <a:r>
              <a:rPr kumimoji="0" lang="zh-TW" altLang="en-US" sz="2800" dirty="0" smtClean="0">
                <a:solidFill>
                  <a:srgbClr val="FF0000"/>
                </a:solidFill>
                <a:latin typeface="Calibri" panose="020F0502020204030204" pitchFamily="34" charset="0"/>
              </a:rPr>
              <a:t>    </a:t>
            </a:r>
            <a:r>
              <a:rPr kumimoji="0" lang="en-US" altLang="zh-TW" sz="2800" dirty="0" smtClean="0">
                <a:solidFill>
                  <a:srgbClr val="FF0000"/>
                </a:solidFill>
                <a:latin typeface="Calibri" panose="020F0502020204030204" pitchFamily="34" charset="0"/>
              </a:rPr>
              <a:t>(</a:t>
            </a:r>
            <a:r>
              <a:rPr kumimoji="0" lang="zh-TW" altLang="en-US" sz="2800" dirty="0" smtClean="0">
                <a:solidFill>
                  <a:srgbClr val="FF0000"/>
                </a:solidFill>
                <a:latin typeface="Calibri" panose="020F0502020204030204" pitchFamily="34" charset="0"/>
              </a:rPr>
              <a:t>資料統計期間：</a:t>
            </a:r>
            <a:r>
              <a:rPr kumimoji="0" lang="en-US" altLang="zh-TW" sz="2800" dirty="0" smtClean="0">
                <a:solidFill>
                  <a:srgbClr val="FF0000"/>
                </a:solidFill>
                <a:latin typeface="Calibri" panose="020F0502020204030204" pitchFamily="34" charset="0"/>
              </a:rPr>
              <a:t>106</a:t>
            </a:r>
            <a:r>
              <a:rPr kumimoji="0" lang="zh-TW" altLang="en-US" sz="2800" dirty="0" smtClean="0">
                <a:solidFill>
                  <a:srgbClr val="FF0000"/>
                </a:solidFill>
                <a:latin typeface="Calibri" panose="020F0502020204030204" pitchFamily="34" charset="0"/>
              </a:rPr>
              <a:t>年</a:t>
            </a:r>
            <a:r>
              <a:rPr kumimoji="0" lang="en-US" altLang="zh-TW" sz="2800" dirty="0" smtClean="0">
                <a:solidFill>
                  <a:srgbClr val="FF0000"/>
                </a:solidFill>
                <a:latin typeface="Calibri" panose="020F0502020204030204" pitchFamily="34" charset="0"/>
              </a:rPr>
              <a:t>8</a:t>
            </a:r>
            <a:r>
              <a:rPr kumimoji="0" lang="zh-TW" altLang="en-US" sz="2800" dirty="0" smtClean="0">
                <a:solidFill>
                  <a:srgbClr val="FF0000"/>
                </a:solidFill>
                <a:latin typeface="Calibri" panose="020F0502020204030204" pitchFamily="34" charset="0"/>
              </a:rPr>
              <a:t>月</a:t>
            </a:r>
            <a:r>
              <a:rPr kumimoji="0" lang="en-US" altLang="zh-TW" sz="2800" dirty="0" smtClean="0">
                <a:solidFill>
                  <a:srgbClr val="FF0000"/>
                </a:solidFill>
                <a:latin typeface="Calibri" panose="020F0502020204030204" pitchFamily="34" charset="0"/>
              </a:rPr>
              <a:t>1</a:t>
            </a:r>
            <a:r>
              <a:rPr kumimoji="0" lang="zh-TW" altLang="en-US" sz="2800" dirty="0" smtClean="0">
                <a:solidFill>
                  <a:srgbClr val="FF0000"/>
                </a:solidFill>
                <a:latin typeface="Calibri" panose="020F0502020204030204" pitchFamily="34" charset="0"/>
              </a:rPr>
              <a:t>日至</a:t>
            </a:r>
            <a:r>
              <a:rPr kumimoji="0" lang="en-US" altLang="zh-TW" sz="2800" dirty="0" smtClean="0">
                <a:solidFill>
                  <a:srgbClr val="FF0000"/>
                </a:solidFill>
                <a:latin typeface="Calibri" panose="020F0502020204030204" pitchFamily="34" charset="0"/>
              </a:rPr>
              <a:t>107</a:t>
            </a:r>
            <a:r>
              <a:rPr kumimoji="0" lang="zh-TW" altLang="en-US" sz="2800" dirty="0" smtClean="0">
                <a:solidFill>
                  <a:srgbClr val="FF0000"/>
                </a:solidFill>
                <a:latin typeface="Calibri" panose="020F0502020204030204" pitchFamily="34" charset="0"/>
              </a:rPr>
              <a:t>年</a:t>
            </a:r>
            <a:r>
              <a:rPr kumimoji="0" lang="en-US" altLang="zh-TW" sz="2800" dirty="0" smtClean="0">
                <a:solidFill>
                  <a:srgbClr val="FF0000"/>
                </a:solidFill>
                <a:latin typeface="Calibri" panose="020F0502020204030204" pitchFamily="34" charset="0"/>
              </a:rPr>
              <a:t>3</a:t>
            </a:r>
            <a:r>
              <a:rPr kumimoji="0" lang="zh-TW" altLang="en-US" sz="2800" dirty="0" smtClean="0">
                <a:solidFill>
                  <a:srgbClr val="FF0000"/>
                </a:solidFill>
                <a:latin typeface="Calibri" panose="020F0502020204030204" pitchFamily="34" charset="0"/>
              </a:rPr>
              <a:t>月</a:t>
            </a:r>
            <a:r>
              <a:rPr kumimoji="0" lang="en-US" altLang="zh-TW" sz="2800" dirty="0" smtClean="0">
                <a:solidFill>
                  <a:srgbClr val="FF0000"/>
                </a:solidFill>
                <a:latin typeface="Calibri" panose="020F0502020204030204" pitchFamily="34" charset="0"/>
              </a:rPr>
              <a:t>31</a:t>
            </a:r>
            <a:r>
              <a:rPr kumimoji="0" lang="zh-TW" altLang="en-US" sz="2800" dirty="0" smtClean="0">
                <a:solidFill>
                  <a:srgbClr val="FF0000"/>
                </a:solidFill>
                <a:latin typeface="Calibri" panose="020F0502020204030204" pitchFamily="34" charset="0"/>
              </a:rPr>
              <a:t>日</a:t>
            </a:r>
            <a:r>
              <a:rPr kumimoji="0" lang="en-US" altLang="zh-TW" sz="2800" dirty="0" smtClean="0">
                <a:solidFill>
                  <a:srgbClr val="FF0000"/>
                </a:solidFill>
                <a:latin typeface="Calibri" panose="020F0502020204030204" pitchFamily="34" charset="0"/>
              </a:rPr>
              <a:t>)</a:t>
            </a:r>
            <a:endParaRPr kumimoji="0" lang="zh-TW" altLang="en-US" sz="2800" dirty="0" smtClean="0">
              <a:solidFill>
                <a:srgbClr val="FF0000"/>
              </a:solidFill>
              <a:latin typeface="Calibri" panose="020F0502020204030204" pitchFamily="34" charset="0"/>
            </a:endParaRPr>
          </a:p>
        </p:txBody>
      </p:sp>
      <p:graphicFrame>
        <p:nvGraphicFramePr>
          <p:cNvPr id="2" name="資料庫圖表 1"/>
          <p:cNvGraphicFramePr/>
          <p:nvPr>
            <p:extLst>
              <p:ext uri="{D42A27DB-BD31-4B8C-83A1-F6EECF244321}">
                <p14:modId xmlns:p14="http://schemas.microsoft.com/office/powerpoint/2010/main" val="2523030477"/>
              </p:ext>
            </p:extLst>
          </p:nvPr>
        </p:nvGraphicFramePr>
        <p:xfrm>
          <a:off x="1235466" y="1916790"/>
          <a:ext cx="6865024" cy="4824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8914"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anose="05000000000000000000" pitchFamily="2" charset="2"/>
              <a:buChar char="n"/>
              <a:defRPr kumimoji="1" sz="31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rgbClr val="0000FF"/>
              </a:buClr>
              <a:buFont typeface="Times New Roman" panose="02020603050405020304" pitchFamily="18" charset="0"/>
              <a:buChar char="—"/>
              <a:defRPr kumimoji="1" sz="25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n"/>
              <a:defRPr kumimoji="1" sz="19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9pPr>
          </a:lstStyle>
          <a:p>
            <a:pPr>
              <a:spcBef>
                <a:spcPct val="0"/>
              </a:spcBef>
              <a:buClrTx/>
              <a:buSzTx/>
              <a:buFontTx/>
              <a:buNone/>
            </a:pPr>
            <a:fld id="{E88E2BE2-7F69-46A7-9E51-EB549DF21679}" type="slidenum">
              <a:rPr kumimoji="0" lang="en-US" altLang="zh-TW" sz="1200" smtClean="0">
                <a:solidFill>
                  <a:srgbClr val="0000CC"/>
                </a:solidFill>
                <a:latin typeface="Verdana" panose="020B0604030504040204" pitchFamily="34" charset="0"/>
                <a:ea typeface="新細明體" panose="02020500000000000000" pitchFamily="18" charset="-120"/>
              </a:rPr>
              <a:pPr>
                <a:spcBef>
                  <a:spcPct val="0"/>
                </a:spcBef>
                <a:buClrTx/>
                <a:buSzTx/>
                <a:buFontTx/>
                <a:buNone/>
              </a:pPr>
              <a:t>8</a:t>
            </a:fld>
            <a:endParaRPr kumimoji="0" lang="en-US" altLang="zh-TW" sz="1200" smtClean="0">
              <a:solidFill>
                <a:srgbClr val="0000CC"/>
              </a:solidFill>
              <a:latin typeface="Verdana" panose="020B0604030504040204" pitchFamily="34" charset="0"/>
              <a:ea typeface="新細明體" panose="02020500000000000000" pitchFamily="18" charset="-120"/>
            </a:endParaRPr>
          </a:p>
        </p:txBody>
      </p:sp>
      <p:sp>
        <p:nvSpPr>
          <p:cNvPr id="7081986" name="Rectangle 2"/>
          <p:cNvSpPr>
            <a:spLocks noGrp="1" noChangeArrowheads="1"/>
          </p:cNvSpPr>
          <p:nvPr>
            <p:ph type="title"/>
          </p:nvPr>
        </p:nvSpPr>
        <p:spPr>
          <a:xfrm>
            <a:off x="576263" y="309563"/>
            <a:ext cx="8001000" cy="1031147"/>
          </a:xfrm>
        </p:spPr>
        <p:txBody>
          <a:bodyPr/>
          <a:lstStyle/>
          <a:p>
            <a:pPr eaLnBrk="1" hangingPunct="1">
              <a:defRPr/>
            </a:pPr>
            <a:r>
              <a:rPr lang="zh-TW" altLang="en-US" sz="4100" dirty="0" smtClean="0"/>
              <a:t>每一場記者會都是團隊合作的成果</a:t>
            </a:r>
          </a:p>
        </p:txBody>
      </p:sp>
      <p:sp>
        <p:nvSpPr>
          <p:cNvPr id="38916" name="Rectangle 4"/>
          <p:cNvSpPr>
            <a:spLocks noGrp="1" noChangeAspect="1" noChangeArrowheads="1"/>
          </p:cNvSpPr>
          <p:nvPr>
            <p:ph type="body" idx="1"/>
          </p:nvPr>
        </p:nvSpPr>
        <p:spPr>
          <a:xfrm>
            <a:off x="576263" y="1589388"/>
            <a:ext cx="8073190" cy="4035580"/>
          </a:xfrm>
        </p:spPr>
        <p:txBody>
          <a:bodyPr/>
          <a:lstStyle/>
          <a:p>
            <a:pPr indent="520700" eaLnBrk="1" hangingPunct="1">
              <a:lnSpc>
                <a:spcPct val="90000"/>
              </a:lnSpc>
              <a:buFont typeface="Wingdings" panose="05000000000000000000" pitchFamily="2" charset="2"/>
              <a:buNone/>
            </a:pPr>
            <a:endParaRPr lang="en-US" altLang="zh-TW" sz="2700" dirty="0" smtClean="0"/>
          </a:p>
          <a:p>
            <a:pPr indent="520700" eaLnBrk="1" hangingPunct="1">
              <a:lnSpc>
                <a:spcPct val="90000"/>
              </a:lnSpc>
            </a:pPr>
            <a:r>
              <a:rPr lang="en-US" altLang="zh-TW" sz="3300" dirty="0" smtClean="0"/>
              <a:t>102</a:t>
            </a:r>
            <a:r>
              <a:rPr lang="zh-TW" altLang="en-US" sz="3300" dirty="0" smtClean="0"/>
              <a:t>年</a:t>
            </a:r>
            <a:r>
              <a:rPr lang="en-US" altLang="zh-TW" sz="3300" dirty="0" smtClean="0"/>
              <a:t>25</a:t>
            </a:r>
            <a:r>
              <a:rPr lang="zh-TW" altLang="en-US" sz="3300" dirty="0" smtClean="0"/>
              <a:t>場</a:t>
            </a:r>
          </a:p>
          <a:p>
            <a:pPr indent="520700" eaLnBrk="1" hangingPunct="1">
              <a:lnSpc>
                <a:spcPct val="90000"/>
              </a:lnSpc>
            </a:pPr>
            <a:r>
              <a:rPr lang="en-US" altLang="zh-TW" sz="3300" dirty="0" smtClean="0"/>
              <a:t>103</a:t>
            </a:r>
            <a:r>
              <a:rPr lang="zh-TW" altLang="en-US" sz="3300" dirty="0" smtClean="0"/>
              <a:t>年</a:t>
            </a:r>
            <a:r>
              <a:rPr lang="en-US" altLang="zh-TW" sz="3300" dirty="0" smtClean="0"/>
              <a:t>24</a:t>
            </a:r>
            <a:r>
              <a:rPr lang="zh-TW" altLang="en-US" sz="3300" dirty="0" smtClean="0"/>
              <a:t>場</a:t>
            </a:r>
          </a:p>
          <a:p>
            <a:pPr indent="520700" eaLnBrk="1" hangingPunct="1">
              <a:lnSpc>
                <a:spcPct val="90000"/>
              </a:lnSpc>
            </a:pPr>
            <a:r>
              <a:rPr lang="en-US" altLang="zh-TW" sz="3300" dirty="0" smtClean="0"/>
              <a:t>104</a:t>
            </a:r>
            <a:r>
              <a:rPr lang="zh-TW" altLang="en-US" sz="3300" dirty="0" smtClean="0"/>
              <a:t>年</a:t>
            </a:r>
            <a:r>
              <a:rPr lang="en-US" altLang="zh-TW" sz="3300" dirty="0" smtClean="0"/>
              <a:t>33</a:t>
            </a:r>
            <a:r>
              <a:rPr lang="zh-TW" altLang="en-US" sz="3300" dirty="0" smtClean="0"/>
              <a:t>場</a:t>
            </a:r>
            <a:endParaRPr lang="en-US" altLang="zh-TW" sz="3300" dirty="0" smtClean="0"/>
          </a:p>
          <a:p>
            <a:pPr indent="520700" eaLnBrk="1" hangingPunct="1">
              <a:lnSpc>
                <a:spcPct val="90000"/>
              </a:lnSpc>
            </a:pPr>
            <a:r>
              <a:rPr lang="en-US" altLang="zh-TW" sz="3300" dirty="0" smtClean="0"/>
              <a:t>105</a:t>
            </a:r>
            <a:r>
              <a:rPr lang="zh-TW" altLang="en-US" sz="3300" dirty="0" smtClean="0"/>
              <a:t>年</a:t>
            </a:r>
            <a:r>
              <a:rPr lang="en-US" altLang="zh-TW" sz="3300" dirty="0" smtClean="0"/>
              <a:t>26</a:t>
            </a:r>
            <a:r>
              <a:rPr lang="zh-TW" altLang="en-US" sz="3300" dirty="0" smtClean="0"/>
              <a:t>場</a:t>
            </a:r>
            <a:endParaRPr lang="en-US" altLang="zh-TW" sz="3300" dirty="0" smtClean="0"/>
          </a:p>
          <a:p>
            <a:pPr indent="520700" eaLnBrk="1" hangingPunct="1">
              <a:lnSpc>
                <a:spcPct val="90000"/>
              </a:lnSpc>
            </a:pPr>
            <a:r>
              <a:rPr lang="en-US" altLang="zh-TW" sz="3300" dirty="0" smtClean="0"/>
              <a:t>106</a:t>
            </a:r>
            <a:r>
              <a:rPr lang="zh-TW" altLang="en-US" sz="3300" dirty="0" smtClean="0"/>
              <a:t>年</a:t>
            </a:r>
            <a:r>
              <a:rPr lang="en-US" altLang="zh-TW" sz="3300" dirty="0" smtClean="0"/>
              <a:t>24</a:t>
            </a:r>
            <a:r>
              <a:rPr lang="zh-TW" altLang="en-US" sz="3300" dirty="0" smtClean="0"/>
              <a:t>場</a:t>
            </a:r>
            <a:endParaRPr lang="en-US" altLang="zh-TW" sz="3300" dirty="0" smtClean="0"/>
          </a:p>
          <a:p>
            <a:pPr indent="520700" eaLnBrk="1" hangingPunct="1">
              <a:lnSpc>
                <a:spcPct val="90000"/>
              </a:lnSpc>
            </a:pPr>
            <a:endParaRPr lang="en-US" altLang="zh-TW" sz="3300" dirty="0" smtClean="0"/>
          </a:p>
        </p:txBody>
      </p:sp>
      <p:graphicFrame>
        <p:nvGraphicFramePr>
          <p:cNvPr id="6" name="圖表 5"/>
          <p:cNvGraphicFramePr/>
          <p:nvPr>
            <p:extLst>
              <p:ext uri="{D42A27DB-BD31-4B8C-83A1-F6EECF244321}">
                <p14:modId xmlns:p14="http://schemas.microsoft.com/office/powerpoint/2010/main" val="3244375112"/>
              </p:ext>
            </p:extLst>
          </p:nvPr>
        </p:nvGraphicFramePr>
        <p:xfrm>
          <a:off x="3955220" y="1916790"/>
          <a:ext cx="4896680" cy="30244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62"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anose="05000000000000000000" pitchFamily="2" charset="2"/>
              <a:buChar char="n"/>
              <a:defRPr kumimoji="1" sz="31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rgbClr val="0000FF"/>
              </a:buClr>
              <a:buFont typeface="Times New Roman" panose="02020603050405020304" pitchFamily="18" charset="0"/>
              <a:buChar char="—"/>
              <a:defRPr kumimoji="1" sz="25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n"/>
              <a:defRPr kumimoji="1" sz="19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1900">
                <a:solidFill>
                  <a:schemeClr val="tx1"/>
                </a:solidFill>
                <a:latin typeface="Times New Roman" panose="02020603050405020304" pitchFamily="18" charset="0"/>
                <a:ea typeface="標楷體" panose="03000509000000000000" pitchFamily="65" charset="-120"/>
              </a:defRPr>
            </a:lvl9pPr>
          </a:lstStyle>
          <a:p>
            <a:pPr>
              <a:spcBef>
                <a:spcPct val="0"/>
              </a:spcBef>
              <a:buClrTx/>
              <a:buSzTx/>
              <a:buFontTx/>
              <a:buNone/>
            </a:pPr>
            <a:fld id="{702BD343-D440-40FC-B83F-A80EF04EFB0F}" type="slidenum">
              <a:rPr kumimoji="0" lang="en-US" altLang="zh-TW" sz="1200" smtClean="0">
                <a:solidFill>
                  <a:srgbClr val="0000CC"/>
                </a:solidFill>
                <a:latin typeface="Verdana" panose="020B0604030504040204" pitchFamily="34" charset="0"/>
                <a:ea typeface="新細明體" panose="02020500000000000000" pitchFamily="18" charset="-120"/>
              </a:rPr>
              <a:pPr>
                <a:spcBef>
                  <a:spcPct val="0"/>
                </a:spcBef>
                <a:buClrTx/>
                <a:buSzTx/>
                <a:buFontTx/>
                <a:buNone/>
              </a:pPr>
              <a:t>9</a:t>
            </a:fld>
            <a:endParaRPr kumimoji="0" lang="en-US" altLang="zh-TW" sz="1200" smtClean="0">
              <a:solidFill>
                <a:srgbClr val="0000CC"/>
              </a:solidFill>
              <a:latin typeface="Verdana" panose="020B0604030504040204" pitchFamily="34" charset="0"/>
              <a:ea typeface="新細明體" panose="02020500000000000000" pitchFamily="18" charset="-120"/>
            </a:endParaRPr>
          </a:p>
        </p:txBody>
      </p:sp>
      <p:sp>
        <p:nvSpPr>
          <p:cNvPr id="40963" name="Rectangle 2"/>
          <p:cNvSpPr>
            <a:spLocks noGrp="1" noChangeArrowheads="1"/>
          </p:cNvSpPr>
          <p:nvPr>
            <p:ph type="title"/>
          </p:nvPr>
        </p:nvSpPr>
        <p:spPr>
          <a:xfrm>
            <a:off x="611188" y="260350"/>
            <a:ext cx="8001000" cy="1214438"/>
          </a:xfrm>
        </p:spPr>
        <p:txBody>
          <a:bodyPr/>
          <a:lstStyle/>
          <a:p>
            <a:pPr eaLnBrk="1" hangingPunct="1"/>
            <a:r>
              <a:rPr lang="zh-TW" altLang="en-US" sz="3600" b="1" u="sng" dirty="0" smtClean="0">
                <a:solidFill>
                  <a:srgbClr val="0000FF"/>
                </a:solidFill>
                <a:effectLst/>
              </a:rPr>
              <a:t>三、榮總人月刊發行</a:t>
            </a:r>
            <a:r>
              <a:rPr lang="zh-TW" altLang="en-US" sz="3600" u="sng" dirty="0" smtClean="0">
                <a:solidFill>
                  <a:srgbClr val="0000FF"/>
                </a:solidFill>
                <a:effectLst/>
              </a:rPr>
              <a:t> </a:t>
            </a:r>
          </a:p>
        </p:txBody>
      </p:sp>
      <p:sp>
        <p:nvSpPr>
          <p:cNvPr id="40964" name="Rectangle 3"/>
          <p:cNvSpPr>
            <a:spLocks noGrp="1" noChangeArrowheads="1"/>
          </p:cNvSpPr>
          <p:nvPr>
            <p:ph type="body" idx="1"/>
          </p:nvPr>
        </p:nvSpPr>
        <p:spPr>
          <a:xfrm>
            <a:off x="511175" y="1556740"/>
            <a:ext cx="8001000" cy="4273550"/>
          </a:xfrm>
        </p:spPr>
        <p:txBody>
          <a:bodyPr/>
          <a:lstStyle/>
          <a:p>
            <a:pPr eaLnBrk="1" hangingPunct="1"/>
            <a:r>
              <a:rPr lang="zh-TW" altLang="en-US" dirty="0" smtClean="0"/>
              <a:t>自</a:t>
            </a:r>
            <a:r>
              <a:rPr lang="en-US" altLang="zh-TW" dirty="0" smtClean="0"/>
              <a:t>106</a:t>
            </a:r>
            <a:r>
              <a:rPr lang="zh-TW" altLang="en-US" dirty="0" smtClean="0"/>
              <a:t>年</a:t>
            </a:r>
            <a:r>
              <a:rPr lang="en-US" altLang="zh-TW" dirty="0" smtClean="0"/>
              <a:t>8</a:t>
            </a:r>
            <a:r>
              <a:rPr lang="zh-TW" altLang="en-US" dirty="0" smtClean="0"/>
              <a:t>月份第</a:t>
            </a:r>
            <a:r>
              <a:rPr lang="en-US" altLang="zh-TW" dirty="0" smtClean="0"/>
              <a:t>399</a:t>
            </a:r>
            <a:r>
              <a:rPr lang="zh-TW" altLang="en-US" dirty="0" smtClean="0"/>
              <a:t>期起改為書冊型發刊，發行數量</a:t>
            </a:r>
            <a:r>
              <a:rPr lang="en-US" altLang="zh-TW" dirty="0" smtClean="0"/>
              <a:t>1</a:t>
            </a:r>
            <a:r>
              <a:rPr lang="zh-TW" altLang="en-US" dirty="0" smtClean="0"/>
              <a:t>萬冊</a:t>
            </a:r>
            <a:r>
              <a:rPr lang="en-US" altLang="zh-TW" dirty="0" smtClean="0"/>
              <a:t>(</a:t>
            </a:r>
            <a:r>
              <a:rPr lang="zh-TW" altLang="en-US" dirty="0" smtClean="0"/>
              <a:t>月刊寄發會屬機構，全省各公私立圖書館、北市各校圖書館、附近里辦公室及各媒體等</a:t>
            </a:r>
            <a:r>
              <a:rPr lang="en-US" altLang="zh-TW" dirty="0" smtClean="0"/>
              <a:t>)</a:t>
            </a:r>
            <a:r>
              <a:rPr lang="zh-TW" altLang="en-US" dirty="0" smtClean="0"/>
              <a:t>。</a:t>
            </a:r>
          </a:p>
          <a:p>
            <a:pPr eaLnBrk="1" hangingPunct="1"/>
            <a:r>
              <a:rPr lang="zh-TW" altLang="en-US" dirty="0" smtClean="0"/>
              <a:t>月刊以電子郵件方式寄發全院同仁。</a:t>
            </a:r>
          </a:p>
          <a:p>
            <a:pPr eaLnBrk="1" hangingPunct="1"/>
            <a:r>
              <a:rPr lang="zh-TW" altLang="en-US" dirty="0" smtClean="0"/>
              <a:t>月刊置於本院網站，供國內外人士點閱。</a:t>
            </a:r>
          </a:p>
          <a:p>
            <a:pPr eaLnBrk="1" hangingPunct="1"/>
            <a:r>
              <a:rPr lang="zh-TW" altLang="en-US" dirty="0" smtClean="0"/>
              <a:t>介紹各醫療分科、醫師陣容、醫療項目、醫療特色及最新資訊。 </a:t>
            </a:r>
            <a:br>
              <a:rPr lang="zh-TW" altLang="en-US" dirty="0" smtClean="0"/>
            </a:br>
            <a:endParaRPr lang="zh-TW" altLang="en-US" dirty="0"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30794</TotalTime>
  <Words>1992</Words>
  <Application>Microsoft Office PowerPoint</Application>
  <PresentationFormat>如螢幕大小 (4:3)</PresentationFormat>
  <Paragraphs>367</Paragraphs>
  <Slides>31</Slides>
  <Notes>0</Notes>
  <HiddenSlides>0</HiddenSlides>
  <MMClips>0</MMClips>
  <ScaleCrop>false</ScaleCrop>
  <HeadingPairs>
    <vt:vector size="6" baseType="variant">
      <vt:variant>
        <vt:lpstr>使用字型</vt:lpstr>
      </vt:variant>
      <vt:variant>
        <vt:i4>9</vt:i4>
      </vt:variant>
      <vt:variant>
        <vt:lpstr>佈景主題</vt:lpstr>
      </vt:variant>
      <vt:variant>
        <vt:i4>2</vt:i4>
      </vt:variant>
      <vt:variant>
        <vt:lpstr>投影片標題</vt:lpstr>
      </vt:variant>
      <vt:variant>
        <vt:i4>31</vt:i4>
      </vt:variant>
    </vt:vector>
  </HeadingPairs>
  <TitlesOfParts>
    <vt:vector size="42" baseType="lpstr">
      <vt:lpstr>Arial Unicode MS</vt:lpstr>
      <vt:lpstr>微軟正黑體</vt:lpstr>
      <vt:lpstr>新細明體</vt:lpstr>
      <vt:lpstr>標楷體</vt:lpstr>
      <vt:lpstr>Arial</vt:lpstr>
      <vt:lpstr>Calibri</vt:lpstr>
      <vt:lpstr>Times New Roman</vt:lpstr>
      <vt:lpstr>Verdana</vt:lpstr>
      <vt:lpstr>Wingdings</vt:lpstr>
      <vt:lpstr>Profile</vt:lpstr>
      <vt:lpstr>1_Profile</vt:lpstr>
      <vt:lpstr>PowerPoint 簡報</vt:lpstr>
      <vt:lpstr>報告綱要</vt:lpstr>
      <vt:lpstr>壹、單位架構</vt:lpstr>
      <vt:lpstr>貳、本室職掌</vt:lpstr>
      <vt:lpstr>參、工作概況</vt:lpstr>
      <vt:lpstr>PowerPoint 簡報</vt:lpstr>
      <vt:lpstr>二、媒體公關－記者正確訊息的來源</vt:lpstr>
      <vt:lpstr>每一場記者會都是團隊合作的成果</vt:lpstr>
      <vt:lpstr>三、榮總人月刊發行 </vt:lpstr>
      <vt:lpstr>月刊網址：http://homepage.vghtpe.gov.tw/gpbook/index.htm</vt:lpstr>
      <vt:lpstr>四、支援『漢聲電台』醫療保健單元 </vt:lpstr>
      <vt:lpstr>PowerPoint 簡報</vt:lpstr>
      <vt:lpstr>PowerPoint 簡報</vt:lpstr>
      <vt:lpstr>PowerPoint 簡報</vt:lpstr>
      <vt:lpstr>PowerPoint 簡報</vt:lpstr>
      <vt:lpstr>PowerPoint 簡報</vt:lpstr>
      <vt:lpstr>PowerPoint 簡報</vt:lpstr>
      <vt:lpstr>PowerPoint 簡報</vt:lpstr>
      <vt:lpstr>PowerPoint 簡報</vt:lpstr>
      <vt:lpstr>安排媒體專訪</vt:lpstr>
      <vt:lpstr>PowerPoint 簡報</vt:lpstr>
      <vt:lpstr>二、活動訊息2則</vt:lpstr>
      <vt:lpstr>PowerPoint 簡報</vt:lpstr>
      <vt:lpstr>三、新聞摘要23則</vt:lpstr>
      <vt:lpstr>PowerPoint 簡報</vt:lpstr>
      <vt:lpstr>PowerPoint 簡報</vt:lpstr>
      <vt:lpstr>四、院外受奬情形3則</vt:lpstr>
      <vt:lpstr>南山人壽慈善基金會</vt:lpstr>
      <vt:lpstr>臺北巿政府衛生局</vt:lpstr>
      <vt:lpstr>財團法人先鋒品質管制學術研究基金會</vt:lpstr>
      <vt:lpstr>PowerPoint 簡報</vt:lpstr>
    </vt:vector>
  </TitlesOfParts>
  <Manager>台北榮民總醫院</Manager>
  <Company>Taipei Veterans General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user</cp:lastModifiedBy>
  <cp:revision>1436</cp:revision>
  <cp:lastPrinted>2018-04-20T03:31:30Z</cp:lastPrinted>
  <dcterms:created xsi:type="dcterms:W3CDTF">2004-02-01T06:39:05Z</dcterms:created>
  <dcterms:modified xsi:type="dcterms:W3CDTF">2018-05-10T02:09:35Z</dcterms:modified>
</cp:coreProperties>
</file>