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3249" r:id="rId2"/>
    <p:sldId id="3705" r:id="rId3"/>
    <p:sldId id="3737" r:id="rId4"/>
    <p:sldId id="3738" r:id="rId5"/>
    <p:sldId id="3729" r:id="rId6"/>
    <p:sldId id="3733" r:id="rId7"/>
    <p:sldId id="3731" r:id="rId8"/>
    <p:sldId id="3736" r:id="rId9"/>
    <p:sldId id="3739" r:id="rId10"/>
    <p:sldId id="3740" r:id="rId11"/>
    <p:sldId id="3696" r:id="rId12"/>
    <p:sldId id="3735" r:id="rId13"/>
    <p:sldId id="3742" r:id="rId14"/>
    <p:sldId id="3629" r:id="rId15"/>
    <p:sldId id="3744" r:id="rId16"/>
    <p:sldId id="3743" r:id="rId17"/>
    <p:sldId id="3745" r:id="rId18"/>
    <p:sldId id="3469" r:id="rId19"/>
  </p:sldIdLst>
  <p:sldSz cx="9144000" cy="6858000" type="screen4x3"/>
  <p:notesSz cx="6794500" cy="9906000"/>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33CC"/>
    <a:srgbClr val="CC99FF"/>
    <a:srgbClr val="0000FF"/>
    <a:srgbClr val="0033CC"/>
    <a:srgbClr val="005696"/>
    <a:srgbClr val="0062AC"/>
    <a:srgbClr val="FF9900"/>
    <a:srgbClr val="00CC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4124" autoAdjust="0"/>
  </p:normalViewPr>
  <p:slideViewPr>
    <p:cSldViewPr>
      <p:cViewPr varScale="1">
        <p:scale>
          <a:sx n="109" d="100"/>
          <a:sy n="109" d="100"/>
        </p:scale>
        <p:origin x="147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20"/>
        <p:guide pos="214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45024" cy="494191"/>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l"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49476" y="0"/>
            <a:ext cx="2945024" cy="494191"/>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r"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410226"/>
            <a:ext cx="2945024" cy="495775"/>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algn="l"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49476" y="9410226"/>
            <a:ext cx="2945024" cy="495775"/>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algn="r"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45024" cy="495776"/>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l"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47890" y="0"/>
            <a:ext cx="2945024" cy="495776"/>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r"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22338" y="744538"/>
            <a:ext cx="4954587"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9133" y="4705906"/>
            <a:ext cx="5436235" cy="4455640"/>
          </a:xfrm>
          <a:prstGeom prst="rect">
            <a:avLst/>
          </a:prstGeom>
          <a:noFill/>
          <a:ln>
            <a:noFill/>
          </a:ln>
          <a:effectLst/>
          <a:extLst/>
        </p:spPr>
        <p:txBody>
          <a:bodyPr vert="horz" wrap="square" lIns="92388" tIns="46194" rIns="92388" bIns="46194"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408641"/>
            <a:ext cx="2945024" cy="495776"/>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algn="l"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97421" y="9408641"/>
            <a:ext cx="3895493" cy="495776"/>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32">
              <a:defRPr kumimoji="1" sz="2500" b="1">
                <a:solidFill>
                  <a:srgbClr val="0000FF"/>
                </a:solidFill>
                <a:latin typeface="標楷體" panose="03000509000000000000" pitchFamily="65" charset="-120"/>
                <a:ea typeface="標楷體" panose="03000509000000000000" pitchFamily="65" charset="-120"/>
              </a:defRPr>
            </a:lvl1pPr>
            <a:lvl2pPr marL="741761" indent="-285293" defTabSz="924032">
              <a:defRPr kumimoji="1" sz="2500" b="1">
                <a:solidFill>
                  <a:srgbClr val="0000FF"/>
                </a:solidFill>
                <a:latin typeface="標楷體" panose="03000509000000000000" pitchFamily="65" charset="-120"/>
                <a:ea typeface="標楷體" panose="03000509000000000000" pitchFamily="65" charset="-120"/>
              </a:defRPr>
            </a:lvl2pPr>
            <a:lvl3pPr marL="1141171" indent="-228234" defTabSz="924032">
              <a:defRPr kumimoji="1" sz="2500" b="1">
                <a:solidFill>
                  <a:srgbClr val="0000FF"/>
                </a:solidFill>
                <a:latin typeface="標楷體" panose="03000509000000000000" pitchFamily="65" charset="-120"/>
                <a:ea typeface="標楷體" panose="03000509000000000000" pitchFamily="65" charset="-120"/>
              </a:defRPr>
            </a:lvl3pPr>
            <a:lvl4pPr marL="1597640" indent="-228234" defTabSz="924032">
              <a:defRPr kumimoji="1" sz="2500" b="1">
                <a:solidFill>
                  <a:srgbClr val="0000FF"/>
                </a:solidFill>
                <a:latin typeface="標楷體" panose="03000509000000000000" pitchFamily="65" charset="-120"/>
                <a:ea typeface="標楷體" panose="03000509000000000000" pitchFamily="65" charset="-120"/>
              </a:defRPr>
            </a:lvl4pPr>
            <a:lvl5pPr marL="2054108" indent="-228234" defTabSz="924032">
              <a:defRPr kumimoji="1" sz="2500" b="1">
                <a:solidFill>
                  <a:srgbClr val="0000FF"/>
                </a:solidFill>
                <a:latin typeface="標楷體" panose="03000509000000000000" pitchFamily="65" charset="-120"/>
                <a:ea typeface="標楷體" panose="03000509000000000000" pitchFamily="65" charset="-120"/>
              </a:defRPr>
            </a:lvl5pPr>
            <a:lvl6pPr marL="2510577"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67045"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3514"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79982"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RizfcIUEDz4"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Microsoft_Word_97_-_2003___1.doc"/><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107.05.22</a:t>
            </a:r>
            <a:endParaRPr lang="zh-TW" altLang="en-US" sz="2000"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5</a:t>
            </a:r>
            <a:r>
              <a:rPr lang="zh-TW" altLang="en-US" dirty="0">
                <a:solidFill>
                  <a:srgbClr val="FF9900"/>
                </a:solidFill>
                <a:latin typeface="標楷體" pitchFamily="65" charset="-120"/>
              </a:rPr>
              <a:t>月份活動訊息</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422720188"/>
              </p:ext>
            </p:extLst>
          </p:nvPr>
        </p:nvGraphicFramePr>
        <p:xfrm>
          <a:off x="591068" y="981073"/>
          <a:ext cx="8085501" cy="5256317"/>
        </p:xfrm>
        <a:graphic>
          <a:graphicData uri="http://schemas.openxmlformats.org/drawingml/2006/table">
            <a:tbl>
              <a:tblPr firstRow="1" bandRow="1">
                <a:tableStyleId>{5C22544A-7EE6-4342-B048-85BDC9FD1C3A}</a:tableStyleId>
              </a:tblPr>
              <a:tblGrid>
                <a:gridCol w="938728"/>
                <a:gridCol w="1082844"/>
                <a:gridCol w="6063929"/>
              </a:tblGrid>
              <a:tr h="755328">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500989">
                <a:tc>
                  <a:txBody>
                    <a:bodyPr/>
                    <a:lstStyle/>
                    <a:p>
                      <a:r>
                        <a:rPr lang="en-US" altLang="zh-TW" sz="1600" dirty="0" smtClean="0">
                          <a:latin typeface="+mn-ea"/>
                          <a:ea typeface="+mn-ea"/>
                        </a:rPr>
                        <a:t>1070511</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護理部</a:t>
                      </a:r>
                      <a:endParaRPr lang="zh-TW" altLang="en-US" sz="1600" b="1" dirty="0">
                        <a:latin typeface="+mn-ea"/>
                        <a:ea typeface="+mn-ea"/>
                      </a:endParaRPr>
                    </a:p>
                  </a:txBody>
                  <a:tcPr marL="91443" marR="91443" marT="45723" marB="45723"/>
                </a:tc>
                <a:tc>
                  <a:txBody>
                    <a:bodyPr/>
                    <a:lstStyle/>
                    <a:p>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en-US" sz="2000" b="1" kern="1200" dirty="0" smtClean="0">
                          <a:solidFill>
                            <a:schemeClr val="dk1"/>
                          </a:solidFill>
                          <a:effectLst/>
                          <a:latin typeface="+mn-ea"/>
                          <a:ea typeface="+mn-ea"/>
                          <a:cs typeface="+mn-cs"/>
                        </a:rPr>
                        <a:t>國際護師節慶祝大會暨晚會</a:t>
                      </a:r>
                      <a:endParaRPr lang="en-US" altLang="zh-TW" sz="2000" b="1" kern="1200" dirty="0" smtClean="0">
                        <a:solidFill>
                          <a:schemeClr val="dk1"/>
                        </a:solidFill>
                        <a:effectLst/>
                        <a:latin typeface="+mn-ea"/>
                        <a:ea typeface="+mn-ea"/>
                        <a:cs typeface="+mn-cs"/>
                      </a:endParaRPr>
                    </a:p>
                    <a:p>
                      <a:endParaRPr lang="en-US" altLang="zh-TW" sz="1800" b="1" kern="1200" dirty="0" smtClean="0">
                        <a:solidFill>
                          <a:schemeClr val="dk1"/>
                        </a:solidFill>
                        <a:effectLst/>
                        <a:latin typeface="+mn-lt"/>
                        <a:ea typeface="+mn-ea"/>
                        <a:cs typeface="+mn-cs"/>
                      </a:endParaRPr>
                    </a:p>
                    <a:p>
                      <a:endParaRPr lang="zh-TW" altLang="en-US" sz="1800" b="1" kern="1200" dirty="0" smtClean="0">
                        <a:solidFill>
                          <a:schemeClr val="dk1"/>
                        </a:solidFill>
                        <a:effectLst/>
                        <a:latin typeface="+mn-lt"/>
                        <a:ea typeface="+mn-ea"/>
                        <a:cs typeface="+mn-cs"/>
                      </a:endParaRPr>
                    </a:p>
                    <a:p>
                      <a:r>
                        <a:rPr lang="zh-TW" altLang="en-US" sz="2000" b="0" i="0" kern="1200" dirty="0" smtClean="0">
                          <a:solidFill>
                            <a:schemeClr val="dk1"/>
                          </a:solidFill>
                          <a:effectLst/>
                          <a:latin typeface="+mn-ea"/>
                          <a:ea typeface="+mn-ea"/>
                          <a:cs typeface="+mn-cs"/>
                        </a:rPr>
                        <a:t>    </a:t>
                      </a:r>
                      <a:r>
                        <a:rPr lang="zh-TW" altLang="en-US" sz="2000" b="0" i="0" u="sng" kern="1200" dirty="0" smtClean="0">
                          <a:solidFill>
                            <a:schemeClr val="dk1"/>
                          </a:solidFill>
                          <a:effectLst/>
                          <a:latin typeface="+mn-ea"/>
                          <a:ea typeface="+mn-ea"/>
                          <a:cs typeface="+mn-cs"/>
                        </a:rPr>
                        <a:t>張清芳因為感念醫護人員的高壓與辛勞，而發起的國際護師節公益演唱會</a:t>
                      </a:r>
                      <a:r>
                        <a:rPr lang="zh-TW" altLang="en-US" sz="2000" b="0" i="0" u="sng"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en-US" sz="2000" b="0" i="0" u="sng" kern="1200" dirty="0" smtClean="0">
                          <a:solidFill>
                            <a:schemeClr val="dk1"/>
                          </a:solidFill>
                          <a:effectLst/>
                          <a:latin typeface="+mn-ea"/>
                          <a:ea typeface="+mn-ea"/>
                          <a:cs typeface="+mn-cs"/>
                        </a:rPr>
                        <a:t>也因為她的熱情和好人脈演變成年年舉辦，越辦越盛大，這次邀請了李宗盛</a:t>
                      </a:r>
                      <a:r>
                        <a:rPr lang="zh-TW" altLang="en-US" sz="2000" b="0" i="0" u="sng" kern="1200" dirty="0" smtClean="0">
                          <a:solidFill>
                            <a:schemeClr val="dk1"/>
                          </a:solidFill>
                          <a:effectLst/>
                          <a:latin typeface="新細明體" panose="02020500000000000000" pitchFamily="18" charset="-120"/>
                          <a:ea typeface="新細明體" panose="02020500000000000000" pitchFamily="18" charset="-120"/>
                          <a:cs typeface="+mn-cs"/>
                        </a:rPr>
                        <a:t>、</a:t>
                      </a:r>
                      <a:r>
                        <a:rPr lang="zh-TW" altLang="en-US" sz="2000" b="0" i="0" u="sng" kern="1200" dirty="0" smtClean="0">
                          <a:solidFill>
                            <a:schemeClr val="dk1"/>
                          </a:solidFill>
                          <a:effectLst/>
                          <a:latin typeface="+mn-ea"/>
                          <a:ea typeface="+mn-ea"/>
                          <a:cs typeface="+mn-cs"/>
                        </a:rPr>
                        <a:t>任賢齊</a:t>
                      </a:r>
                      <a:r>
                        <a:rPr lang="zh-TW" altLang="en-US" sz="2000" b="0" i="0" u="sng" kern="1200" dirty="0" smtClean="0">
                          <a:solidFill>
                            <a:schemeClr val="dk1"/>
                          </a:solidFill>
                          <a:effectLst/>
                          <a:latin typeface="新細明體" panose="02020500000000000000" pitchFamily="18" charset="-120"/>
                          <a:ea typeface="新細明體" panose="02020500000000000000" pitchFamily="18" charset="-120"/>
                          <a:cs typeface="+mn-cs"/>
                        </a:rPr>
                        <a:t>、</a:t>
                      </a:r>
                      <a:r>
                        <a:rPr lang="zh-TW" altLang="en-US" sz="2000" b="0" i="0" u="sng" kern="1200" dirty="0" smtClean="0">
                          <a:solidFill>
                            <a:schemeClr val="dk1"/>
                          </a:solidFill>
                          <a:effectLst/>
                          <a:latin typeface="+mn-ea"/>
                          <a:ea typeface="+mn-ea"/>
                          <a:cs typeface="+mn-cs"/>
                        </a:rPr>
                        <a:t>Ａ</a:t>
                      </a:r>
                      <a:r>
                        <a:rPr lang="en-US" altLang="zh-TW" sz="2000" b="0" i="0" u="sng" kern="1200" dirty="0" smtClean="0">
                          <a:solidFill>
                            <a:schemeClr val="dk1"/>
                          </a:solidFill>
                          <a:effectLst/>
                          <a:latin typeface="+mn-ea"/>
                          <a:ea typeface="+mn-ea"/>
                          <a:cs typeface="+mn-cs"/>
                        </a:rPr>
                        <a:t>-Lin</a:t>
                      </a:r>
                      <a:r>
                        <a:rPr lang="zh-TW" altLang="en-US" sz="2000" b="0" i="0" u="sng" kern="1200" dirty="0" smtClean="0">
                          <a:solidFill>
                            <a:schemeClr val="dk1"/>
                          </a:solidFill>
                          <a:effectLst/>
                          <a:latin typeface="新細明體" panose="02020500000000000000" pitchFamily="18" charset="-120"/>
                          <a:ea typeface="新細明體" panose="02020500000000000000" pitchFamily="18" charset="-120"/>
                          <a:cs typeface="+mn-cs"/>
                        </a:rPr>
                        <a:t>、</a:t>
                      </a:r>
                      <a:r>
                        <a:rPr lang="zh-TW" altLang="en-US" sz="2000" b="0" i="0" u="sng" kern="1200" dirty="0" smtClean="0">
                          <a:solidFill>
                            <a:schemeClr val="dk1"/>
                          </a:solidFill>
                          <a:effectLst/>
                          <a:latin typeface="+mn-ea"/>
                          <a:ea typeface="+mn-ea"/>
                          <a:cs typeface="+mn-cs"/>
                        </a:rPr>
                        <a:t>范逸臣等人，完全無酬演出，</a:t>
                      </a:r>
                      <a:r>
                        <a:rPr lang="en-US" altLang="zh-TW" sz="2000" b="0" i="0" u="sng" kern="1200" dirty="0" smtClean="0">
                          <a:solidFill>
                            <a:schemeClr val="dk1"/>
                          </a:solidFill>
                          <a:effectLst/>
                          <a:latin typeface="+mn-ea"/>
                          <a:ea typeface="+mn-ea"/>
                          <a:cs typeface="+mn-cs"/>
                        </a:rPr>
                        <a:t>5</a:t>
                      </a:r>
                      <a:r>
                        <a:rPr lang="zh-TW" altLang="en-US" sz="2000" b="0" i="0" u="sng" kern="1200" dirty="0" smtClean="0">
                          <a:solidFill>
                            <a:schemeClr val="dk1"/>
                          </a:solidFill>
                          <a:effectLst/>
                          <a:latin typeface="+mn-ea"/>
                          <a:ea typeface="+mn-ea"/>
                          <a:cs typeface="+mn-cs"/>
                        </a:rPr>
                        <a:t>月</a:t>
                      </a:r>
                      <a:r>
                        <a:rPr lang="en-US" altLang="zh-TW" sz="2000" b="0" i="0" u="sng" kern="1200" dirty="0" smtClean="0">
                          <a:solidFill>
                            <a:schemeClr val="dk1"/>
                          </a:solidFill>
                          <a:effectLst/>
                          <a:latin typeface="+mn-ea"/>
                          <a:ea typeface="+mn-ea"/>
                          <a:cs typeface="+mn-cs"/>
                        </a:rPr>
                        <a:t>11</a:t>
                      </a:r>
                      <a:r>
                        <a:rPr lang="zh-TW" altLang="en-US" sz="2000" b="0" i="0" u="sng" kern="1200" dirty="0" smtClean="0">
                          <a:solidFill>
                            <a:schemeClr val="dk1"/>
                          </a:solidFill>
                          <a:effectLst/>
                          <a:latin typeface="+mn-ea"/>
                          <a:ea typeface="+mn-ea"/>
                          <a:cs typeface="+mn-cs"/>
                        </a:rPr>
                        <a:t>日晚上在介壽堂與大家開心共度。 </a:t>
                      </a:r>
                      <a:endParaRPr lang="zh-TW" altLang="zh-TW" sz="2000" b="1" u="sng" kern="1200" dirty="0" smtClean="0">
                        <a:solidFill>
                          <a:schemeClr val="dk1"/>
                        </a:solidFill>
                        <a:effectLst/>
                        <a:latin typeface="+mn-ea"/>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3" y="2304723"/>
            <a:ext cx="2036662" cy="1357775"/>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68" y="3543565"/>
            <a:ext cx="2051650" cy="1367767"/>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978" y="4931465"/>
            <a:ext cx="2077202" cy="1384802"/>
          </a:xfrm>
          <a:prstGeom prst="rect">
            <a:avLst/>
          </a:prstGeom>
        </p:spPr>
      </p:pic>
    </p:spTree>
    <p:extLst>
      <p:ext uri="{BB962C8B-B14F-4D97-AF65-F5344CB8AC3E}">
        <p14:creationId xmlns:p14="http://schemas.microsoft.com/office/powerpoint/2010/main" val="24793010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107</a:t>
            </a:r>
            <a:r>
              <a:rPr lang="zh-TW" altLang="en-US" dirty="0" smtClean="0"/>
              <a:t>年</a:t>
            </a:r>
            <a:r>
              <a:rPr lang="en-US" altLang="zh-TW" dirty="0" smtClean="0"/>
              <a:t>5</a:t>
            </a:r>
            <a:r>
              <a:rPr lang="zh-TW" altLang="en-US" dirty="0" smtClean="0"/>
              <a:t>月份新聞摘要</a:t>
            </a:r>
            <a:r>
              <a:rPr lang="en-US" altLang="zh-TW" dirty="0" smtClean="0"/>
              <a:t>29</a:t>
            </a:r>
            <a:r>
              <a:rPr lang="zh-TW" altLang="en-US" dirty="0" smtClean="0"/>
              <a:t>則</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385272217"/>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20180418-1</a:t>
                      </a:r>
                      <a:endParaRPr lang="zh-TW" altLang="en-US" dirty="0"/>
                    </a:p>
                  </a:txBody>
                  <a:tcPr marT="45723" marB="45723"/>
                </a:tc>
                <a:tc>
                  <a:txBody>
                    <a:bodyPr/>
                    <a:lstStyle/>
                    <a:p>
                      <a:r>
                        <a:rPr lang="zh-TW" altLang="en-US" sz="1800" dirty="0" smtClean="0"/>
                        <a:t>免疫療法搭配化療 肺癌存活時間多一倍</a:t>
                      </a:r>
                      <a:r>
                        <a:rPr lang="en-US" altLang="zh-TW" sz="1800" dirty="0" smtClean="0"/>
                        <a:t>--</a:t>
                      </a:r>
                      <a:r>
                        <a:rPr lang="zh-TW" altLang="en-US" sz="1800" dirty="0" smtClean="0"/>
                        <a:t>陳育民醫師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20180418-1</a:t>
                      </a:r>
                      <a:endParaRPr lang="zh-TW" altLang="en-US" sz="1800" dirty="0"/>
                    </a:p>
                  </a:txBody>
                  <a:tcPr marT="45723" marB="45723"/>
                </a:tc>
                <a:tc>
                  <a:txBody>
                    <a:bodyPr/>
                    <a:lstStyle/>
                    <a:p>
                      <a:r>
                        <a:rPr lang="zh-TW" altLang="en-US" sz="1800" dirty="0" smtClean="0"/>
                        <a:t>減重暴瘦 女大生膽囊整袋石頭</a:t>
                      </a:r>
                      <a:r>
                        <a:rPr lang="en-US" altLang="zh-TW" sz="1800" dirty="0" smtClean="0"/>
                        <a:t>--</a:t>
                      </a:r>
                      <a:r>
                        <a:rPr lang="zh-TW" altLang="en-US" sz="1800" dirty="0" smtClean="0"/>
                        <a:t>羅景全醫師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20180418</a:t>
                      </a:r>
                      <a:endParaRPr lang="zh-TW" altLang="en-US" sz="1800" dirty="0"/>
                    </a:p>
                  </a:txBody>
                  <a:tcPr marT="45723" marB="45723"/>
                </a:tc>
                <a:tc>
                  <a:txBody>
                    <a:bodyPr/>
                    <a:lstStyle/>
                    <a:p>
                      <a:r>
                        <a:rPr lang="zh-TW" altLang="en-US" sz="1800" dirty="0" smtClean="0"/>
                        <a:t>未來治療高血壓 將出現新標靶藥物</a:t>
                      </a:r>
                      <a:r>
                        <a:rPr lang="en-US" altLang="zh-TW" sz="1800" dirty="0" smtClean="0"/>
                        <a:t>--</a:t>
                      </a:r>
                      <a:r>
                        <a:rPr lang="zh-TW" altLang="en-US" sz="1800" dirty="0" smtClean="0"/>
                        <a:t>江晨恩主任</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20180418</a:t>
                      </a:r>
                      <a:endParaRPr lang="zh-TW" altLang="en-US" sz="1800" dirty="0"/>
                    </a:p>
                  </a:txBody>
                  <a:tcPr marT="45723" marB="45723"/>
                </a:tc>
                <a:tc>
                  <a:txBody>
                    <a:bodyPr/>
                    <a:lstStyle/>
                    <a:p>
                      <a:r>
                        <a:rPr lang="zh-TW" altLang="en-US" sz="1800" dirty="0" smtClean="0"/>
                        <a:t>免疫療法搭配化療 肺癌存活時間多一倍</a:t>
                      </a:r>
                      <a:r>
                        <a:rPr lang="en-US" altLang="zh-TW" sz="1800" dirty="0" smtClean="0"/>
                        <a:t>--</a:t>
                      </a:r>
                      <a:r>
                        <a:rPr lang="zh-TW" altLang="en-US" sz="1800" dirty="0" smtClean="0"/>
                        <a:t>陳育民醫師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20180418</a:t>
                      </a:r>
                      <a:endParaRPr lang="zh-TW" altLang="en-US" sz="1800" dirty="0"/>
                    </a:p>
                  </a:txBody>
                  <a:tcPr marT="45723" marB="45723"/>
                </a:tc>
                <a:tc>
                  <a:txBody>
                    <a:bodyPr/>
                    <a:lstStyle/>
                    <a:p>
                      <a:r>
                        <a:rPr lang="zh-TW" altLang="en-US" sz="1800" dirty="0" smtClean="0"/>
                        <a:t>吹風就痛 一年看診</a:t>
                      </a:r>
                      <a:r>
                        <a:rPr lang="en-US" altLang="zh-TW" sz="1800" dirty="0" smtClean="0"/>
                        <a:t>435</a:t>
                      </a:r>
                      <a:r>
                        <a:rPr lang="zh-TW" altLang="en-US" sz="1800" dirty="0" smtClean="0"/>
                        <a:t>次</a:t>
                      </a:r>
                      <a:r>
                        <a:rPr lang="en-US" altLang="zh-TW" sz="1800" dirty="0" smtClean="0"/>
                        <a:t>--</a:t>
                      </a:r>
                      <a:r>
                        <a:rPr lang="zh-TW" altLang="en-US" sz="1800" dirty="0" smtClean="0"/>
                        <a:t>劉康渡醫師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20180418</a:t>
                      </a:r>
                      <a:endParaRPr lang="zh-TW" altLang="en-US" sz="1800" dirty="0"/>
                    </a:p>
                  </a:txBody>
                  <a:tcPr marT="45723" marB="45723"/>
                </a:tc>
                <a:tc>
                  <a:txBody>
                    <a:bodyPr/>
                    <a:lstStyle/>
                    <a:p>
                      <a:r>
                        <a:rPr lang="zh-TW" altLang="en-US" sz="1800" dirty="0" smtClean="0"/>
                        <a:t>治不孕 </a:t>
                      </a:r>
                      <a:r>
                        <a:rPr lang="en-US" altLang="zh-TW" sz="1800" dirty="0" smtClean="0"/>
                        <a:t>2</a:t>
                      </a:r>
                      <a:r>
                        <a:rPr lang="zh-TW" altLang="en-US" sz="1800" dirty="0" smtClean="0"/>
                        <a:t>點挑對好精子</a:t>
                      </a:r>
                      <a:r>
                        <a:rPr lang="en-US" altLang="zh-TW" sz="1800" dirty="0" smtClean="0"/>
                        <a:t>--</a:t>
                      </a:r>
                      <a:r>
                        <a:rPr lang="zh-TW" altLang="en-US" sz="1800" dirty="0" smtClean="0"/>
                        <a:t>李新揚主任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20180418</a:t>
                      </a:r>
                      <a:endParaRPr lang="zh-TW" altLang="en-US" sz="1800" dirty="0"/>
                    </a:p>
                  </a:txBody>
                  <a:tcPr marT="45723" marB="45723"/>
                </a:tc>
                <a:tc>
                  <a:txBody>
                    <a:bodyPr/>
                    <a:lstStyle/>
                    <a:p>
                      <a:r>
                        <a:rPr lang="zh-TW" altLang="en-US" sz="1800" dirty="0" smtClean="0"/>
                        <a:t>神經痛 全台逾百萬人受苦</a:t>
                      </a:r>
                      <a:r>
                        <a:rPr lang="en-US" altLang="zh-TW" sz="1800" dirty="0" smtClean="0"/>
                        <a:t>--</a:t>
                      </a:r>
                      <a:r>
                        <a:rPr lang="zh-TW" altLang="en-US" sz="1800" dirty="0" smtClean="0"/>
                        <a:t>劉康渡醫師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20180418</a:t>
                      </a:r>
                      <a:endParaRPr lang="zh-TW" altLang="en-US" sz="1800" dirty="0"/>
                    </a:p>
                  </a:txBody>
                  <a:tcPr marT="45723" marB="45723"/>
                </a:tc>
                <a:tc>
                  <a:txBody>
                    <a:bodyPr/>
                    <a:lstStyle/>
                    <a:p>
                      <a:r>
                        <a:rPr lang="zh-TW" altLang="en-US" sz="1800" dirty="0" smtClean="0"/>
                        <a:t>減重暴瘦 女大生膽囊整袋石頭</a:t>
                      </a:r>
                      <a:r>
                        <a:rPr lang="en-US" altLang="zh-TW" sz="1800" dirty="0" smtClean="0"/>
                        <a:t>--</a:t>
                      </a:r>
                      <a:r>
                        <a:rPr lang="zh-TW" altLang="en-US" sz="1800" dirty="0" smtClean="0"/>
                        <a:t>羅景全醫師</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20180418</a:t>
                      </a:r>
                      <a:endParaRPr lang="zh-TW" altLang="en-US" sz="1800" dirty="0"/>
                    </a:p>
                  </a:txBody>
                  <a:tcPr marT="45723" marB="45723"/>
                </a:tc>
                <a:tc>
                  <a:txBody>
                    <a:bodyPr/>
                    <a:lstStyle/>
                    <a:p>
                      <a:r>
                        <a:rPr lang="zh-TW" altLang="en-US" sz="1800" dirty="0" smtClean="0"/>
                        <a:t>學童文具 塑化劑竟超標</a:t>
                      </a:r>
                      <a:r>
                        <a:rPr lang="en-US" altLang="zh-TW" sz="1800" dirty="0" smtClean="0"/>
                        <a:t>400</a:t>
                      </a:r>
                      <a:r>
                        <a:rPr lang="zh-TW" altLang="en-US" sz="1800" dirty="0" smtClean="0"/>
                        <a:t>倍</a:t>
                      </a:r>
                      <a:r>
                        <a:rPr lang="en-US" altLang="zh-TW" sz="1800" dirty="0" smtClean="0"/>
                        <a:t>--</a:t>
                      </a:r>
                      <a:r>
                        <a:rPr lang="zh-TW" altLang="en-US" sz="1800" dirty="0" smtClean="0"/>
                        <a:t>楊振昌主任</a:t>
                      </a:r>
                      <a:r>
                        <a:rPr lang="en-US" altLang="zh-TW" sz="1800" dirty="0" smtClean="0"/>
                        <a:t>1</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20180420</a:t>
                      </a:r>
                      <a:endParaRPr lang="zh-TW" altLang="en-US" dirty="0"/>
                    </a:p>
                  </a:txBody>
                  <a:tcPr marT="45723" marB="45723"/>
                </a:tc>
                <a:tc>
                  <a:txBody>
                    <a:bodyPr/>
                    <a:lstStyle/>
                    <a:p>
                      <a:r>
                        <a:rPr lang="zh-TW" altLang="en-US" sz="1800" dirty="0" smtClean="0"/>
                        <a:t>防骨鬆 抗氧化</a:t>
                      </a:r>
                      <a:r>
                        <a:rPr lang="en-US" altLang="zh-TW" sz="1800" dirty="0" smtClean="0"/>
                        <a:t>--- </a:t>
                      </a:r>
                      <a:r>
                        <a:rPr lang="zh-TW" altLang="en-US" sz="1800" dirty="0" smtClean="0"/>
                        <a:t>吃洋蔥正當時</a:t>
                      </a:r>
                      <a:r>
                        <a:rPr lang="en-US" altLang="zh-TW" sz="1800" dirty="0" smtClean="0"/>
                        <a:t>-</a:t>
                      </a:r>
                      <a:r>
                        <a:rPr lang="zh-TW" altLang="en-US" sz="1800" dirty="0" smtClean="0"/>
                        <a:t>洋蔥加紅酒</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0968864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107</a:t>
            </a:r>
            <a:r>
              <a:rPr lang="zh-TW" altLang="en-US" dirty="0" smtClean="0"/>
              <a:t>年</a:t>
            </a:r>
            <a:r>
              <a:rPr lang="en-US" altLang="zh-TW" dirty="0" smtClean="0"/>
              <a:t>5</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5836499"/>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20180420</a:t>
                      </a:r>
                      <a:endParaRPr lang="zh-TW" altLang="en-US" sz="1800" dirty="0"/>
                    </a:p>
                  </a:txBody>
                  <a:tcPr marT="45723" marB="45723"/>
                </a:tc>
                <a:tc>
                  <a:txBody>
                    <a:bodyPr/>
                    <a:lstStyle/>
                    <a:p>
                      <a:r>
                        <a:rPr lang="zh-TW" altLang="en-US" sz="1800" dirty="0" smtClean="0"/>
                        <a:t>陽明進口</a:t>
                      </a:r>
                      <a:r>
                        <a:rPr lang="en-US" altLang="zh-TW" sz="1800" dirty="0" smtClean="0"/>
                        <a:t>14</a:t>
                      </a:r>
                      <a:r>
                        <a:rPr lang="zh-TW" altLang="en-US" sz="1800" dirty="0" smtClean="0"/>
                        <a:t>顆頭顱 訓練醫師拆彈</a:t>
                      </a:r>
                      <a:r>
                        <a:rPr lang="en-US" altLang="zh-TW" sz="1800" dirty="0" smtClean="0"/>
                        <a:t>-</a:t>
                      </a:r>
                      <a:r>
                        <a:rPr lang="zh-TW" altLang="en-US" sz="1800" dirty="0" smtClean="0"/>
                        <a:t>許秉權醫師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20180420</a:t>
                      </a:r>
                      <a:endParaRPr lang="zh-TW" altLang="en-US" sz="1800" dirty="0"/>
                    </a:p>
                  </a:txBody>
                  <a:tcPr marT="45723" marB="45723"/>
                </a:tc>
                <a:tc>
                  <a:txBody>
                    <a:bodyPr/>
                    <a:lstStyle/>
                    <a:p>
                      <a:r>
                        <a:rPr lang="zh-TW" altLang="en-US" sz="1800" dirty="0" smtClean="0"/>
                        <a:t>遠東高齡論壇</a:t>
                      </a:r>
                      <a:r>
                        <a:rPr lang="en-US" altLang="zh-TW" sz="1800" dirty="0" smtClean="0"/>
                        <a:t>-</a:t>
                      </a:r>
                      <a:r>
                        <a:rPr lang="zh-TW" altLang="en-US" sz="1800" dirty="0" smtClean="0"/>
                        <a:t>陳亮恭主任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了解肺癌 對症投藥</a:t>
                      </a:r>
                      <a:r>
                        <a:rPr lang="en-US" altLang="zh-TW" sz="1800" dirty="0" smtClean="0"/>
                        <a:t>-</a:t>
                      </a:r>
                      <a:r>
                        <a:rPr lang="zh-TW" altLang="en-US" sz="1800" dirty="0" smtClean="0"/>
                        <a:t>陳育民主任</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北榮與越南簽署合作備忘錄</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全身痛到想輕生 小心纖維肌痛症</a:t>
                      </a:r>
                      <a:r>
                        <a:rPr lang="en-US" altLang="zh-TW" sz="1800" dirty="0" smtClean="0"/>
                        <a:t>-</a:t>
                      </a:r>
                      <a:r>
                        <a:rPr lang="zh-TW" altLang="en-US" sz="1800" dirty="0" smtClean="0"/>
                        <a:t>陳韋達</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免疫療法花費高 癌友團體盼納健保</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治療幽門桿菌 四合一療法</a:t>
                      </a:r>
                      <a:r>
                        <a:rPr lang="en-US" altLang="zh-TW" sz="1800" dirty="0" smtClean="0"/>
                        <a:t>9</a:t>
                      </a:r>
                      <a:r>
                        <a:rPr lang="zh-TW" altLang="en-US" sz="1800" dirty="0" smtClean="0"/>
                        <a:t>成見效</a:t>
                      </a:r>
                      <a:r>
                        <a:rPr lang="en-US" altLang="zh-TW" sz="1800" dirty="0" smtClean="0"/>
                        <a:t>-</a:t>
                      </a:r>
                      <a:r>
                        <a:rPr lang="zh-TW" altLang="en-US" sz="1800" dirty="0" smtClean="0"/>
                        <a:t>羅景全教授</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胎兒血流倒輸母體 嚴重貧血恐出人命</a:t>
                      </a:r>
                      <a:r>
                        <a:rPr lang="en-US" altLang="zh-TW" sz="1800" dirty="0" smtClean="0"/>
                        <a:t>-</a:t>
                      </a:r>
                      <a:r>
                        <a:rPr lang="zh-TW" altLang="en-US" sz="1800" dirty="0" smtClean="0"/>
                        <a:t>曹珮真醫師</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20180510</a:t>
                      </a:r>
                      <a:endParaRPr lang="zh-TW" altLang="en-US" sz="1800" dirty="0"/>
                    </a:p>
                  </a:txBody>
                  <a:tcPr marT="45723" marB="45723"/>
                </a:tc>
                <a:tc>
                  <a:txBody>
                    <a:bodyPr/>
                    <a:lstStyle/>
                    <a:p>
                      <a:r>
                        <a:rPr lang="zh-TW" altLang="en-US" sz="1800" dirty="0" smtClean="0"/>
                        <a:t>庫欣氏症</a:t>
                      </a:r>
                      <a:r>
                        <a:rPr lang="en-US" altLang="zh-TW" sz="1800" dirty="0" smtClean="0"/>
                        <a:t>-</a:t>
                      </a:r>
                      <a:r>
                        <a:rPr lang="zh-TW" altLang="en-US" sz="1800" dirty="0" smtClean="0"/>
                        <a:t>郭錦松醫師</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20180510</a:t>
                      </a:r>
                      <a:endParaRPr lang="zh-TW" altLang="en-US" dirty="0"/>
                    </a:p>
                  </a:txBody>
                  <a:tcPr marT="45723" marB="45723"/>
                </a:tc>
                <a:tc>
                  <a:txBody>
                    <a:bodyPr/>
                    <a:lstStyle/>
                    <a:p>
                      <a:r>
                        <a:rPr lang="zh-TW" altLang="en-US" sz="1800" dirty="0" smtClean="0"/>
                        <a:t>氣切有助改善長期插管不適</a:t>
                      </a:r>
                      <a:r>
                        <a:rPr lang="en-US" altLang="zh-TW" sz="1800" dirty="0" smtClean="0"/>
                        <a:t>-</a:t>
                      </a:r>
                      <a:r>
                        <a:rPr lang="zh-TW" altLang="en-US" sz="1800" dirty="0" smtClean="0"/>
                        <a:t>廖淑真護理長</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0136988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107</a:t>
            </a:r>
            <a:r>
              <a:rPr lang="zh-TW" altLang="en-US" dirty="0" smtClean="0"/>
              <a:t>年</a:t>
            </a:r>
            <a:r>
              <a:rPr lang="en-US" altLang="zh-TW" dirty="0" smtClean="0"/>
              <a:t>5</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551302478"/>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骨鬆、漏尿機率大 婆媽要顧健康</a:t>
                      </a:r>
                      <a:r>
                        <a:rPr lang="en-US" altLang="zh-TW" sz="1800" dirty="0" smtClean="0"/>
                        <a:t>-</a:t>
                      </a:r>
                      <a:r>
                        <a:rPr lang="zh-TW" altLang="en-US" sz="1800" dirty="0" smtClean="0"/>
                        <a:t>張嘉珮醫師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隨時偵測透析血管</a:t>
                      </a:r>
                      <a:r>
                        <a:rPr lang="en-US" altLang="zh-TW" sz="1800" dirty="0" smtClean="0"/>
                        <a:t>-</a:t>
                      </a:r>
                      <a:r>
                        <a:rPr lang="zh-TW" altLang="en-US" sz="1800" dirty="0" smtClean="0"/>
                        <a:t>唐德成主任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變性選手參與運動賽事 無損公平</a:t>
                      </a:r>
                      <a:r>
                        <a:rPr lang="en-US" altLang="zh-TW" sz="1800" dirty="0" smtClean="0"/>
                        <a:t>-</a:t>
                      </a:r>
                      <a:r>
                        <a:rPr lang="zh-TW" altLang="en-US" sz="1800" dirty="0" smtClean="0"/>
                        <a:t>彭成康主任</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20180510</a:t>
                      </a:r>
                      <a:endParaRPr lang="zh-TW" altLang="en-US" sz="1800" dirty="0"/>
                    </a:p>
                  </a:txBody>
                  <a:tcPr marT="45723" marB="45723"/>
                </a:tc>
                <a:tc>
                  <a:txBody>
                    <a:bodyPr/>
                    <a:lstStyle/>
                    <a:p>
                      <a:r>
                        <a:rPr lang="zh-TW" altLang="en-US" sz="1800" dirty="0" smtClean="0"/>
                        <a:t>觀察尿液 了解健康指標</a:t>
                      </a:r>
                      <a:r>
                        <a:rPr lang="en-US" altLang="zh-TW" sz="1800" dirty="0" smtClean="0"/>
                        <a:t>-</a:t>
                      </a:r>
                      <a:r>
                        <a:rPr lang="zh-TW" altLang="en-US" sz="1800" dirty="0" smtClean="0"/>
                        <a:t>盧星華主任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20180516</a:t>
                      </a:r>
                      <a:endParaRPr lang="zh-TW" altLang="en-US" sz="1800" dirty="0"/>
                    </a:p>
                  </a:txBody>
                  <a:tcPr marT="45723" marB="45723"/>
                </a:tc>
                <a:tc>
                  <a:txBody>
                    <a:bodyPr/>
                    <a:lstStyle/>
                    <a:p>
                      <a:r>
                        <a:rPr lang="zh-TW" altLang="en-US" sz="1800" dirty="0" smtClean="0"/>
                        <a:t>人工反式脂肪傷身 </a:t>
                      </a:r>
                      <a:r>
                        <a:rPr lang="en-US" altLang="zh-TW" sz="1800" dirty="0" smtClean="0"/>
                        <a:t>7</a:t>
                      </a:r>
                      <a:r>
                        <a:rPr lang="zh-TW" altLang="en-US" sz="1800" dirty="0" smtClean="0"/>
                        <a:t>月起禁用</a:t>
                      </a:r>
                      <a:r>
                        <a:rPr lang="en-US" altLang="zh-TW" sz="1800" dirty="0" smtClean="0"/>
                        <a:t>-</a:t>
                      </a:r>
                      <a:r>
                        <a:rPr lang="zh-TW" altLang="en-US" sz="1800" dirty="0" smtClean="0"/>
                        <a:t>揚振昌主任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20180516</a:t>
                      </a:r>
                      <a:endParaRPr lang="zh-TW" altLang="en-US" sz="1800" dirty="0"/>
                    </a:p>
                  </a:txBody>
                  <a:tcPr marT="45723" marB="45723"/>
                </a:tc>
                <a:tc>
                  <a:txBody>
                    <a:bodyPr/>
                    <a:lstStyle/>
                    <a:p>
                      <a:r>
                        <a:rPr lang="zh-TW" altLang="en-US" sz="1800" dirty="0" smtClean="0"/>
                        <a:t>吃垃圾食物 易傷視網膜</a:t>
                      </a:r>
                      <a:r>
                        <a:rPr lang="en-US" altLang="zh-TW" sz="1800" dirty="0" smtClean="0"/>
                        <a:t>-</a:t>
                      </a:r>
                      <a:r>
                        <a:rPr lang="zh-TW" altLang="en-US" sz="1800" dirty="0" smtClean="0"/>
                        <a:t>邱士華主任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20180516</a:t>
                      </a:r>
                      <a:endParaRPr lang="zh-TW" altLang="en-US" sz="1800" dirty="0"/>
                    </a:p>
                  </a:txBody>
                  <a:tcPr marT="45723" marB="45723"/>
                </a:tc>
                <a:tc>
                  <a:txBody>
                    <a:bodyPr/>
                    <a:lstStyle/>
                    <a:p>
                      <a:r>
                        <a:rPr lang="zh-TW" altLang="en-US" sz="1800" dirty="0" smtClean="0"/>
                        <a:t>慢性病控制不好 你該試著減重</a:t>
                      </a:r>
                      <a:r>
                        <a:rPr lang="en-US" altLang="zh-TW" sz="1800" dirty="0" smtClean="0"/>
                        <a:t>-</a:t>
                      </a:r>
                      <a:r>
                        <a:rPr lang="zh-TW" altLang="en-US" sz="1800" dirty="0" smtClean="0"/>
                        <a:t>方文良主任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20180516</a:t>
                      </a:r>
                      <a:endParaRPr lang="zh-TW" altLang="en-US" sz="1800" dirty="0"/>
                    </a:p>
                  </a:txBody>
                  <a:tcPr marT="45723" marB="45723"/>
                </a:tc>
                <a:tc>
                  <a:txBody>
                    <a:bodyPr/>
                    <a:lstStyle/>
                    <a:p>
                      <a:r>
                        <a:rPr lang="zh-TW" altLang="en-US" sz="1800" dirty="0" smtClean="0"/>
                        <a:t>頻繁頭痛 最好找神經內科幫忙</a:t>
                      </a:r>
                      <a:r>
                        <a:rPr lang="en-US" altLang="zh-TW" sz="1800" dirty="0" smtClean="0"/>
                        <a:t>-</a:t>
                      </a:r>
                      <a:r>
                        <a:rPr lang="zh-TW" altLang="en-US" sz="1800" dirty="0" smtClean="0"/>
                        <a:t>王署君主任</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20180516</a:t>
                      </a:r>
                      <a:endParaRPr lang="zh-TW" altLang="en-US" sz="1800" dirty="0"/>
                    </a:p>
                  </a:txBody>
                  <a:tcPr marT="45723" marB="45723"/>
                </a:tc>
                <a:tc>
                  <a:txBody>
                    <a:bodyPr/>
                    <a:lstStyle/>
                    <a:p>
                      <a:r>
                        <a:rPr lang="zh-TW" altLang="en-US" sz="1800" dirty="0" smtClean="0"/>
                        <a:t>壞膽固醇致視網膜病變</a:t>
                      </a:r>
                      <a:r>
                        <a:rPr lang="en-US" altLang="zh-TW" sz="1800" dirty="0" smtClean="0"/>
                        <a:t>-</a:t>
                      </a:r>
                      <a:r>
                        <a:rPr lang="zh-TW" altLang="en-US" sz="1800" dirty="0" smtClean="0"/>
                        <a:t>邱士華主任</a:t>
                      </a:r>
                      <a:endParaRPr lang="zh-TW" altLang="en-US" sz="1800" dirty="0"/>
                    </a:p>
                  </a:txBody>
                  <a:tcPr marT="45723" marB="45723"/>
                </a:tc>
                <a:tc>
                  <a:txBody>
                    <a:bodyPr/>
                    <a:lstStyle/>
                    <a:p>
                      <a:endParaRPr lang="zh-TW" altLang="en-US" sz="1800"/>
                    </a:p>
                  </a:txBody>
                  <a:tcPr marT="45723" marB="45723"/>
                </a:tc>
              </a:tr>
              <a:tr h="481734">
                <a:tc>
                  <a:txBody>
                    <a:bodyPr/>
                    <a:lstStyle/>
                    <a:p>
                      <a:endParaRPr lang="zh-TW" altLang="en-US"/>
                    </a:p>
                  </a:txBody>
                  <a:tcPr marT="45723" marB="45723"/>
                </a:tc>
                <a:tc>
                  <a:txBody>
                    <a:bodyPr/>
                    <a:lstStyle/>
                    <a:p>
                      <a:endParaRPr lang="zh-TW" altLang="en-US"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0235316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2864305177"/>
              </p:ext>
            </p:extLst>
          </p:nvPr>
        </p:nvGraphicFramePr>
        <p:xfrm>
          <a:off x="467430" y="404580"/>
          <a:ext cx="8384470" cy="4248590"/>
        </p:xfrm>
        <a:graphic>
          <a:graphicData uri="http://schemas.openxmlformats.org/drawingml/2006/table">
            <a:tbl>
              <a:tblPr firstRow="1" bandRow="1">
                <a:tableStyleId>{5C22544A-7EE6-4342-B048-85BDC9FD1C3A}</a:tableStyleId>
              </a:tblPr>
              <a:tblGrid>
                <a:gridCol w="4192235"/>
                <a:gridCol w="4192235"/>
              </a:tblGrid>
              <a:tr h="2664370">
                <a:tc>
                  <a:txBody>
                    <a:bodyPr/>
                    <a:lstStyle/>
                    <a:p>
                      <a:endParaRPr lang="zh-TW" altLang="en-US" dirty="0"/>
                    </a:p>
                  </a:txBody>
                  <a:tcPr/>
                </a:tc>
                <a:tc>
                  <a:txBody>
                    <a:bodyPr/>
                    <a:lstStyle/>
                    <a:p>
                      <a:endParaRPr lang="zh-TW" altLang="en-US" dirty="0"/>
                    </a:p>
                  </a:txBody>
                  <a:tcPr/>
                </a:tc>
              </a:tr>
              <a:tr h="1584220">
                <a:tc>
                  <a:txBody>
                    <a:bodyPr/>
                    <a:lstStyle/>
                    <a:p>
                      <a:endParaRPr lang="zh-TW" altLang="en-US" dirty="0"/>
                    </a:p>
                  </a:txBody>
                  <a:tcPr/>
                </a:tc>
                <a:tc>
                  <a:txBody>
                    <a:bodyPr/>
                    <a:lstStyle/>
                    <a:p>
                      <a:endParaRPr lang="zh-TW" altLang="en-US" dirty="0"/>
                    </a:p>
                  </a:txBody>
                  <a:tcPr/>
                </a:tc>
              </a:tr>
            </a:tbl>
          </a:graphicData>
        </a:graphic>
      </p:graphicFrame>
      <p:pic>
        <p:nvPicPr>
          <p:cNvPr id="2" name="圖片 1"/>
          <p:cNvPicPr>
            <a:picLocks noChangeAspect="1"/>
          </p:cNvPicPr>
          <p:nvPr/>
        </p:nvPicPr>
        <p:blipFill>
          <a:blip r:embed="rId2" cstate="print"/>
          <a:stretch>
            <a:fillRect/>
          </a:stretch>
        </p:blipFill>
        <p:spPr>
          <a:xfrm>
            <a:off x="251400" y="332570"/>
            <a:ext cx="3899152" cy="4680650"/>
          </a:xfrm>
          <a:prstGeom prst="rect">
            <a:avLst/>
          </a:prstGeom>
        </p:spPr>
      </p:pic>
      <p:pic>
        <p:nvPicPr>
          <p:cNvPr id="3" name="圖片 2"/>
          <p:cNvPicPr>
            <a:picLocks noChangeAspect="1"/>
          </p:cNvPicPr>
          <p:nvPr/>
        </p:nvPicPr>
        <p:blipFill>
          <a:blip r:embed="rId3" cstate="print"/>
          <a:stretch>
            <a:fillRect/>
          </a:stretch>
        </p:blipFill>
        <p:spPr>
          <a:xfrm>
            <a:off x="368433" y="1837296"/>
            <a:ext cx="3665085" cy="3786888"/>
          </a:xfrm>
          <a:prstGeom prst="rect">
            <a:avLst/>
          </a:prstGeom>
        </p:spPr>
      </p:pic>
      <p:pic>
        <p:nvPicPr>
          <p:cNvPr id="4" name="圖片 3"/>
          <p:cNvPicPr>
            <a:picLocks noChangeAspect="1"/>
          </p:cNvPicPr>
          <p:nvPr/>
        </p:nvPicPr>
        <p:blipFill>
          <a:blip r:embed="rId4" cstate="print"/>
          <a:stretch>
            <a:fillRect/>
          </a:stretch>
        </p:blipFill>
        <p:spPr>
          <a:xfrm>
            <a:off x="3275820" y="445800"/>
            <a:ext cx="3468724" cy="2924930"/>
          </a:xfrm>
          <a:prstGeom prst="rect">
            <a:avLst/>
          </a:prstGeom>
        </p:spPr>
      </p:pic>
      <p:pic>
        <p:nvPicPr>
          <p:cNvPr id="6" name="圖片 5"/>
          <p:cNvPicPr>
            <a:picLocks noChangeAspect="1"/>
          </p:cNvPicPr>
          <p:nvPr/>
        </p:nvPicPr>
        <p:blipFill>
          <a:blip r:embed="rId5" cstate="print"/>
          <a:stretch>
            <a:fillRect/>
          </a:stretch>
        </p:blipFill>
        <p:spPr>
          <a:xfrm>
            <a:off x="5748844" y="558583"/>
            <a:ext cx="3233779" cy="4467702"/>
          </a:xfrm>
          <a:prstGeom prst="rect">
            <a:avLst/>
          </a:prstGeom>
        </p:spPr>
      </p:pic>
      <p:pic>
        <p:nvPicPr>
          <p:cNvPr id="5" name="圖片 4"/>
          <p:cNvPicPr>
            <a:picLocks noChangeAspect="1"/>
          </p:cNvPicPr>
          <p:nvPr/>
        </p:nvPicPr>
        <p:blipFill>
          <a:blip r:embed="rId6" cstate="print"/>
          <a:stretch>
            <a:fillRect/>
          </a:stretch>
        </p:blipFill>
        <p:spPr>
          <a:xfrm>
            <a:off x="3241803" y="2418285"/>
            <a:ext cx="3415791" cy="3739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4" name="標題 1"/>
          <p:cNvSpPr>
            <a:spLocks noGrp="1"/>
          </p:cNvSpPr>
          <p:nvPr>
            <p:ph type="title"/>
          </p:nvPr>
        </p:nvSpPr>
        <p:spPr>
          <a:xfrm>
            <a:off x="342302" y="476590"/>
            <a:ext cx="7993110" cy="576081"/>
          </a:xfrm>
        </p:spPr>
        <p:txBody>
          <a:bodyPr/>
          <a:lstStyle/>
          <a:p>
            <a:pPr algn="ctr"/>
            <a:r>
              <a:rPr lang="en-US" altLang="zh-TW" sz="4000" dirty="0" smtClean="0">
                <a:latin typeface="+mn-ea"/>
                <a:ea typeface="+mn-ea"/>
              </a:rPr>
              <a:t>107</a:t>
            </a:r>
            <a:r>
              <a:rPr lang="zh-TW" altLang="en-US" sz="4000" dirty="0" smtClean="0">
                <a:latin typeface="+mn-ea"/>
                <a:ea typeface="+mn-ea"/>
              </a:rPr>
              <a:t>年</a:t>
            </a:r>
            <a:r>
              <a:rPr lang="en-US" altLang="zh-TW" sz="4000" dirty="0" smtClean="0">
                <a:latin typeface="+mn-ea"/>
                <a:ea typeface="+mn-ea"/>
              </a:rPr>
              <a:t>5</a:t>
            </a:r>
            <a:r>
              <a:rPr lang="zh-TW" altLang="en-US" sz="4000" dirty="0" smtClean="0">
                <a:latin typeface="+mn-ea"/>
                <a:ea typeface="+mn-ea"/>
              </a:rPr>
              <a:t>月各單位院外受奬情形</a:t>
            </a:r>
            <a:r>
              <a:rPr lang="en-US" altLang="zh-TW" sz="4000" dirty="0" smtClean="0">
                <a:latin typeface="+mn-ea"/>
                <a:ea typeface="+mn-ea"/>
              </a:rPr>
              <a:t>2</a:t>
            </a:r>
            <a:r>
              <a:rPr lang="zh-TW" altLang="en-US" sz="4000" dirty="0" smtClean="0">
                <a:latin typeface="+mn-ea"/>
                <a:ea typeface="+mn-ea"/>
              </a:rPr>
              <a:t>則</a:t>
            </a:r>
            <a:endParaRPr lang="zh-TW" altLang="en-US" sz="4000" dirty="0">
              <a:latin typeface="+mn-ea"/>
              <a:ea typeface="+mn-ea"/>
            </a:endParaRPr>
          </a:p>
        </p:txBody>
      </p:sp>
      <p:graphicFrame>
        <p:nvGraphicFramePr>
          <p:cNvPr id="5" name="表格 4"/>
          <p:cNvGraphicFramePr>
            <a:graphicFrameLocks noGrp="1"/>
          </p:cNvGraphicFramePr>
          <p:nvPr>
            <p:extLst>
              <p:ext uri="{D42A27DB-BD31-4B8C-83A1-F6EECF244321}">
                <p14:modId xmlns:p14="http://schemas.microsoft.com/office/powerpoint/2010/main" val="1444972435"/>
              </p:ext>
            </p:extLst>
          </p:nvPr>
        </p:nvGraphicFramePr>
        <p:xfrm>
          <a:off x="323411" y="1124680"/>
          <a:ext cx="8065120" cy="4206080"/>
        </p:xfrm>
        <a:graphic>
          <a:graphicData uri="http://schemas.openxmlformats.org/drawingml/2006/table">
            <a:tbl>
              <a:tblPr firstRow="1" bandRow="1">
                <a:tableStyleId>{16D9F66E-5EB9-4882-86FB-DCBF35E3C3E4}</a:tableStyleId>
              </a:tblPr>
              <a:tblGrid>
                <a:gridCol w="8065120"/>
              </a:tblGrid>
              <a:tr h="563915">
                <a:tc>
                  <a:txBody>
                    <a:bodyPr/>
                    <a:lstStyle/>
                    <a:p>
                      <a:pPr algn="l"/>
                      <a:r>
                        <a:rPr lang="zh-TW" altLang="en-US" sz="1800" b="1" dirty="0" smtClean="0">
                          <a:solidFill>
                            <a:srgbClr val="0000FF"/>
                          </a:solidFill>
                          <a:latin typeface="+mn-ea"/>
                          <a:ea typeface="+mn-ea"/>
                        </a:rPr>
                        <a:t>◘本院榮獲衛生福利部</a:t>
                      </a:r>
                      <a:r>
                        <a:rPr lang="zh-TW" altLang="en-US" sz="1800" b="1" dirty="0" smtClean="0">
                          <a:solidFill>
                            <a:srgbClr val="0000FF"/>
                          </a:solidFill>
                          <a:latin typeface="標楷體" panose="03000509000000000000" pitchFamily="65" charset="-120"/>
                          <a:ea typeface="標楷體" panose="03000509000000000000" pitchFamily="65" charset="-120"/>
                        </a:rPr>
                        <a:t>「</a:t>
                      </a:r>
                      <a:r>
                        <a:rPr lang="zh-TW" altLang="en-US" sz="1800" b="1" dirty="0" smtClean="0">
                          <a:solidFill>
                            <a:srgbClr val="0000FF"/>
                          </a:solidFill>
                          <a:latin typeface="+mn-ea"/>
                          <a:ea typeface="+mn-ea"/>
                        </a:rPr>
                        <a:t>醫院品質績效量測指標系統與落實品質改善第三階段 </a:t>
                      </a:r>
                      <a:endParaRPr lang="en-US" altLang="zh-TW" sz="1800" b="1" dirty="0" smtClean="0">
                        <a:solidFill>
                          <a:srgbClr val="0000FF"/>
                        </a:solidFill>
                        <a:latin typeface="+mn-ea"/>
                        <a:ea typeface="+mn-ea"/>
                      </a:endParaRPr>
                    </a:p>
                    <a:p>
                      <a:pPr algn="l"/>
                      <a:r>
                        <a:rPr lang="zh-TW" altLang="en-US" sz="1800" b="1" dirty="0" smtClean="0">
                          <a:solidFill>
                            <a:srgbClr val="0000FF"/>
                          </a:solidFill>
                          <a:latin typeface="+mn-ea"/>
                          <a:ea typeface="+mn-ea"/>
                        </a:rPr>
                        <a:t> 計畫</a:t>
                      </a:r>
                      <a:r>
                        <a:rPr lang="en-US" altLang="zh-TW" sz="1800" b="1" dirty="0" smtClean="0">
                          <a:solidFill>
                            <a:srgbClr val="0000FF"/>
                          </a:solidFill>
                          <a:latin typeface="+mn-ea"/>
                          <a:ea typeface="+mn-ea"/>
                        </a:rPr>
                        <a:t>106</a:t>
                      </a:r>
                      <a:r>
                        <a:rPr lang="zh-TW" altLang="en-US" sz="1800" b="1" dirty="0" smtClean="0">
                          <a:solidFill>
                            <a:srgbClr val="0000FF"/>
                          </a:solidFill>
                          <a:latin typeface="+mn-ea"/>
                          <a:ea typeface="+mn-ea"/>
                        </a:rPr>
                        <a:t>年度指標獎勵方案」之最佳團隊獎</a:t>
                      </a:r>
                    </a:p>
                  </a:txBody>
                  <a:tcPr marL="91435" marR="91435" marT="45712" marB="45712" anchor="ctr"/>
                </a:tc>
              </a:tr>
              <a:tr h="368076">
                <a:tc>
                  <a:txBody>
                    <a:bodyPr/>
                    <a:lstStyle/>
                    <a:p>
                      <a:r>
                        <a:rPr lang="zh-TW" altLang="en-US" sz="1800" b="1" dirty="0" smtClean="0">
                          <a:solidFill>
                            <a:srgbClr val="000099"/>
                          </a:solidFill>
                          <a:latin typeface="+mn-ea"/>
                        </a:rPr>
                        <a:t>◘本院</a:t>
                      </a:r>
                      <a:r>
                        <a:rPr lang="en-US" altLang="zh-TW" sz="1800" b="1" dirty="0" smtClean="0">
                          <a:solidFill>
                            <a:srgbClr val="000099"/>
                          </a:solidFill>
                          <a:latin typeface="+mn-ea"/>
                        </a:rPr>
                        <a:t>RCUA</a:t>
                      </a:r>
                      <a:r>
                        <a:rPr lang="zh-TW" altLang="en-US" sz="1800" b="1" dirty="0" smtClean="0">
                          <a:solidFill>
                            <a:srgbClr val="000099"/>
                          </a:solidFill>
                          <a:latin typeface="+mn-ea"/>
                        </a:rPr>
                        <a:t>護理團隊以「十全創新之呼吸重症照護」榮獲財團法人慈月社會福利慈善基金會第七屆慈月基金會南丁格爾團體獎</a:t>
                      </a:r>
                    </a:p>
                  </a:txBody>
                  <a:tcPr marL="91435" marR="91435" marT="45712" marB="45712" anchor="ctr"/>
                </a:tc>
              </a:tr>
              <a:tr h="360050">
                <a:tc>
                  <a:txBody>
                    <a:bodyPr/>
                    <a:lstStyle/>
                    <a:p>
                      <a:endParaRPr lang="zh-TW" altLang="en-US" sz="1800" b="1" dirty="0" smtClean="0">
                        <a:solidFill>
                          <a:srgbClr val="0000FF"/>
                        </a:solidFill>
                        <a:latin typeface="+mn-ea"/>
                      </a:endParaRPr>
                    </a:p>
                  </a:txBody>
                  <a:tcPr marL="91435" marR="91435" marT="45712" marB="45712"/>
                </a:tc>
              </a:tr>
              <a:tr h="36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99"/>
                        </a:solidFill>
                        <a:latin typeface="+mn-ea"/>
                      </a:endParaRPr>
                    </a:p>
                  </a:txBody>
                  <a:tcPr marL="91435" marR="91435" marT="45712" marB="45712"/>
                </a:tc>
              </a:tr>
              <a:tr h="34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FF"/>
                        </a:solidFill>
                        <a:latin typeface="+mn-ea"/>
                      </a:endParaRPr>
                    </a:p>
                  </a:txBody>
                  <a:tcPr marL="91435" marR="91435" marT="45712" marB="45712"/>
                </a:tc>
              </a:tr>
              <a:tr h="324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99"/>
                        </a:solidFill>
                        <a:latin typeface="+mn-ea"/>
                        <a:ea typeface="+mn-ea"/>
                        <a:cs typeface="+mn-cs"/>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99"/>
                        </a:solidFill>
                        <a:latin typeface="+mn-ea"/>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24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99"/>
                        </a:solidFill>
                        <a:latin typeface="+mn-ea"/>
                        <a:ea typeface="+mn-ea"/>
                        <a:cs typeface="+mn-cs"/>
                      </a:endParaRPr>
                    </a:p>
                  </a:txBody>
                  <a:tcPr marL="91435" marR="91435" marT="45712" marB="45712"/>
                </a:tc>
              </a:tr>
            </a:tbl>
          </a:graphicData>
        </a:graphic>
      </p:graphicFrame>
    </p:spTree>
    <p:extLst>
      <p:ext uri="{BB962C8B-B14F-4D97-AF65-F5344CB8AC3E}">
        <p14:creationId xmlns:p14="http://schemas.microsoft.com/office/powerpoint/2010/main" val="23503051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衛生福利部</a:t>
            </a:r>
          </a:p>
        </p:txBody>
      </p:sp>
      <p:sp>
        <p:nvSpPr>
          <p:cNvPr id="4" name="文字版面配置區 3"/>
          <p:cNvSpPr>
            <a:spLocks noGrp="1"/>
          </p:cNvSpPr>
          <p:nvPr>
            <p:ph type="body" sz="half" idx="2"/>
          </p:nvPr>
        </p:nvSpPr>
        <p:spPr/>
        <p:txBody>
          <a:bodyPr/>
          <a:lstStyle/>
          <a:p>
            <a:r>
              <a:rPr lang="zh-TW" altLang="en-US" sz="2800" dirty="0">
                <a:solidFill>
                  <a:srgbClr val="0033CC"/>
                </a:solidFill>
                <a:effectLst>
                  <a:outerShdw blurRad="38100" dist="38100" dir="2700000" algn="tl">
                    <a:srgbClr val="000000">
                      <a:alpha val="43137"/>
                    </a:srgbClr>
                  </a:outerShdw>
                </a:effectLst>
                <a:latin typeface="+mj-ea"/>
                <a:ea typeface="+mj-ea"/>
              </a:rPr>
              <a:t>本院榮獲「醫院品質績效量測指標系統與落實品質改善第三階段計畫</a:t>
            </a:r>
            <a:r>
              <a:rPr lang="en-US" altLang="zh-TW" sz="2800" dirty="0">
                <a:solidFill>
                  <a:srgbClr val="0033CC"/>
                </a:solidFill>
                <a:effectLst>
                  <a:outerShdw blurRad="38100" dist="38100" dir="2700000" algn="tl">
                    <a:srgbClr val="000000">
                      <a:alpha val="43137"/>
                    </a:srgbClr>
                  </a:outerShdw>
                </a:effectLst>
                <a:latin typeface="+mj-ea"/>
                <a:ea typeface="+mj-ea"/>
              </a:rPr>
              <a:t>106</a:t>
            </a:r>
            <a:r>
              <a:rPr lang="zh-TW" altLang="en-US" sz="2800" dirty="0">
                <a:solidFill>
                  <a:srgbClr val="0033CC"/>
                </a:solidFill>
                <a:effectLst>
                  <a:outerShdw blurRad="38100" dist="38100" dir="2700000" algn="tl">
                    <a:srgbClr val="000000">
                      <a:alpha val="43137"/>
                    </a:srgbClr>
                  </a:outerShdw>
                </a:effectLst>
                <a:latin typeface="+mj-ea"/>
                <a:ea typeface="+mj-ea"/>
              </a:rPr>
              <a:t>年度指標獎勵方案</a:t>
            </a:r>
            <a:r>
              <a:rPr lang="zh-TW" altLang="en-US" sz="2800" dirty="0" smtClean="0">
                <a:solidFill>
                  <a:srgbClr val="0033CC"/>
                </a:solidFill>
                <a:effectLst>
                  <a:outerShdw blurRad="38100" dist="38100" dir="2700000" algn="tl">
                    <a:srgbClr val="000000">
                      <a:alpha val="43137"/>
                    </a:srgbClr>
                  </a:outerShdw>
                </a:effectLst>
                <a:latin typeface="+mj-ea"/>
                <a:ea typeface="+mj-ea"/>
              </a:rPr>
              <a:t>」之最佳</a:t>
            </a:r>
            <a:r>
              <a:rPr lang="zh-TW" altLang="en-US" sz="2800" dirty="0">
                <a:solidFill>
                  <a:srgbClr val="0033CC"/>
                </a:solidFill>
                <a:effectLst>
                  <a:outerShdw blurRad="38100" dist="38100" dir="2700000" algn="tl">
                    <a:srgbClr val="000000">
                      <a:alpha val="43137"/>
                    </a:srgbClr>
                  </a:outerShdw>
                </a:effectLst>
                <a:latin typeface="+mj-ea"/>
                <a:ea typeface="+mj-ea"/>
              </a:rPr>
              <a:t>團隊獎</a:t>
            </a: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16</a:t>
            </a:fld>
            <a:endParaRPr lang="en-US" altLang="zh-TW"/>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0" y="457200"/>
            <a:ext cx="3988316" cy="5348130"/>
          </a:xfrm>
          <a:prstGeom prst="rect">
            <a:avLst/>
          </a:prstGeom>
        </p:spPr>
      </p:pic>
    </p:spTree>
    <p:extLst>
      <p:ext uri="{BB962C8B-B14F-4D97-AF65-F5344CB8AC3E}">
        <p14:creationId xmlns:p14="http://schemas.microsoft.com/office/powerpoint/2010/main" val="7277952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財團法人慈月社會福利慈善基金會</a:t>
            </a:r>
          </a:p>
        </p:txBody>
      </p:sp>
      <p:sp>
        <p:nvSpPr>
          <p:cNvPr id="4" name="文字版面配置區 3"/>
          <p:cNvSpPr>
            <a:spLocks noGrp="1"/>
          </p:cNvSpPr>
          <p:nvPr>
            <p:ph type="body" sz="half" idx="2"/>
          </p:nvPr>
        </p:nvSpPr>
        <p:spPr/>
        <p:txBody>
          <a:bodyPr/>
          <a:lstStyle/>
          <a:p>
            <a:r>
              <a:rPr lang="zh-TW" altLang="en-US" sz="2800" dirty="0" smtClean="0">
                <a:solidFill>
                  <a:srgbClr val="0033CC"/>
                </a:solidFill>
                <a:effectLst>
                  <a:outerShdw blurRad="38100" dist="38100" dir="2700000" algn="tl">
                    <a:srgbClr val="000000">
                      <a:alpha val="43137"/>
                    </a:srgbClr>
                  </a:outerShdw>
                </a:effectLst>
                <a:latin typeface="+mj-ea"/>
                <a:ea typeface="+mj-ea"/>
              </a:rPr>
              <a:t>本院</a:t>
            </a:r>
            <a:r>
              <a:rPr lang="en-US" altLang="zh-TW" sz="2800" dirty="0" smtClean="0">
                <a:solidFill>
                  <a:srgbClr val="0033CC"/>
                </a:solidFill>
                <a:effectLst>
                  <a:outerShdw blurRad="38100" dist="38100" dir="2700000" algn="tl">
                    <a:srgbClr val="000000">
                      <a:alpha val="43137"/>
                    </a:srgbClr>
                  </a:outerShdw>
                </a:effectLst>
                <a:latin typeface="+mj-ea"/>
                <a:ea typeface="+mj-ea"/>
              </a:rPr>
              <a:t>RCUA</a:t>
            </a:r>
            <a:r>
              <a:rPr lang="zh-TW" altLang="en-US" sz="2800" dirty="0" smtClean="0">
                <a:solidFill>
                  <a:srgbClr val="0033CC"/>
                </a:solidFill>
                <a:effectLst>
                  <a:outerShdw blurRad="38100" dist="38100" dir="2700000" algn="tl">
                    <a:srgbClr val="000000">
                      <a:alpha val="43137"/>
                    </a:srgbClr>
                  </a:outerShdw>
                </a:effectLst>
                <a:latin typeface="+mj-ea"/>
                <a:ea typeface="+mj-ea"/>
              </a:rPr>
              <a:t>護理團隊以</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solidFill>
                  <a:srgbClr val="0033CC"/>
                </a:solidFill>
                <a:effectLst>
                  <a:outerShdw blurRad="38100" dist="38100" dir="2700000" algn="tl">
                    <a:srgbClr val="000000">
                      <a:alpha val="43137"/>
                    </a:srgbClr>
                  </a:outerShdw>
                </a:effectLst>
                <a:latin typeface="+mj-ea"/>
                <a:ea typeface="+mj-ea"/>
              </a:rPr>
              <a:t>十全</a:t>
            </a:r>
            <a:r>
              <a:rPr lang="zh-TW" altLang="en-US" sz="2800" dirty="0">
                <a:solidFill>
                  <a:srgbClr val="0033CC"/>
                </a:solidFill>
                <a:effectLst>
                  <a:outerShdw blurRad="38100" dist="38100" dir="2700000" algn="tl">
                    <a:srgbClr val="000000">
                      <a:alpha val="43137"/>
                    </a:srgbClr>
                  </a:outerShdw>
                </a:effectLst>
                <a:latin typeface="+mj-ea"/>
                <a:ea typeface="+mj-ea"/>
              </a:rPr>
              <a:t>創新之呼吸重症照</a:t>
            </a:r>
            <a:r>
              <a:rPr lang="zh-TW" altLang="en-US" sz="2800" dirty="0" smtClean="0">
                <a:solidFill>
                  <a:srgbClr val="0033CC"/>
                </a:solidFill>
                <a:effectLst>
                  <a:outerShdw blurRad="38100" dist="38100" dir="2700000" algn="tl">
                    <a:srgbClr val="000000">
                      <a:alpha val="43137"/>
                    </a:srgbClr>
                  </a:outerShdw>
                </a:effectLst>
                <a:latin typeface="+mj-ea"/>
                <a:ea typeface="+mj-ea"/>
              </a:rPr>
              <a:t>護</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」榮獲</a:t>
            </a:r>
            <a:r>
              <a:rPr lang="zh-TW" altLang="en-US" sz="2800" dirty="0" smtClean="0">
                <a:solidFill>
                  <a:srgbClr val="0033CC"/>
                </a:solidFill>
                <a:effectLst>
                  <a:outerShdw blurRad="38100" dist="38100" dir="2700000" algn="tl">
                    <a:srgbClr val="000000">
                      <a:alpha val="43137"/>
                    </a:srgbClr>
                  </a:outerShdw>
                </a:effectLst>
                <a:latin typeface="+mj-ea"/>
                <a:ea typeface="+mj-ea"/>
              </a:rPr>
              <a:t>第七</a:t>
            </a:r>
            <a:r>
              <a:rPr lang="zh-TW" altLang="en-US" sz="2800" dirty="0">
                <a:solidFill>
                  <a:srgbClr val="0033CC"/>
                </a:solidFill>
                <a:effectLst>
                  <a:outerShdw blurRad="38100" dist="38100" dir="2700000" algn="tl">
                    <a:srgbClr val="000000">
                      <a:alpha val="43137"/>
                    </a:srgbClr>
                  </a:outerShdw>
                </a:effectLst>
                <a:latin typeface="+mj-ea"/>
                <a:ea typeface="+mj-ea"/>
              </a:rPr>
              <a:t>屆慈月基金會南丁格爾團體獎</a:t>
            </a: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17</a:t>
            </a:fld>
            <a:endParaRPr lang="en-US" altLang="zh-TW"/>
          </a:p>
        </p:txBody>
      </p:sp>
      <p:pic>
        <p:nvPicPr>
          <p:cNvPr id="6" name="圖片 5" descr="20180507_090214"/>
          <p:cNvPicPr/>
          <p:nvPr/>
        </p:nvPicPr>
        <p:blipFill>
          <a:blip r:embed="rId2" cstate="print">
            <a:extLst>
              <a:ext uri="{28A0092B-C50C-407E-A947-70E740481C1C}">
                <a14:useLocalDpi xmlns:a14="http://schemas.microsoft.com/office/drawing/2010/main" val="0"/>
              </a:ext>
            </a:extLst>
          </a:blip>
          <a:srcRect t="7399" b="18854"/>
          <a:stretch>
            <a:fillRect/>
          </a:stretch>
        </p:blipFill>
        <p:spPr bwMode="auto">
          <a:xfrm>
            <a:off x="3571953" y="1484730"/>
            <a:ext cx="4792765" cy="3816530"/>
          </a:xfrm>
          <a:prstGeom prst="rect">
            <a:avLst/>
          </a:prstGeom>
          <a:noFill/>
          <a:ln>
            <a:noFill/>
          </a:ln>
        </p:spPr>
      </p:pic>
    </p:spTree>
    <p:extLst>
      <p:ext uri="{BB962C8B-B14F-4D97-AF65-F5344CB8AC3E}">
        <p14:creationId xmlns:p14="http://schemas.microsoft.com/office/powerpoint/2010/main" val="21621692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440" y="1124680"/>
            <a:ext cx="8022670" cy="4536630"/>
          </a:xfrm>
          <a:prstGeom prst="rect">
            <a:avLst/>
          </a:prstGeom>
        </p:spPr>
      </p:pic>
      <p:sp>
        <p:nvSpPr>
          <p:cNvPr id="3" name="矩形 2"/>
          <p:cNvSpPr/>
          <p:nvPr/>
        </p:nvSpPr>
        <p:spPr>
          <a:xfrm>
            <a:off x="1979640" y="98066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7C80"/>
                </a:solidFill>
                <a:latin typeface="Times New Roman"/>
                <a:ea typeface="標楷體"/>
              </a:rPr>
              <a:t>謝謝聆聽</a:t>
            </a:r>
            <a:endParaRPr lang="en-US" altLang="zh-TW" sz="8000" b="0" dirty="0">
              <a:solidFill>
                <a:srgbClr val="FF7C80"/>
              </a:solidFill>
              <a:latin typeface="Times New Roman"/>
              <a:ea typeface="標楷體"/>
            </a:endParaRPr>
          </a:p>
        </p:txBody>
      </p:sp>
      <p:sp>
        <p:nvSpPr>
          <p:cNvPr id="4" name="矩形 3"/>
          <p:cNvSpPr/>
          <p:nvPr/>
        </p:nvSpPr>
        <p:spPr>
          <a:xfrm>
            <a:off x="2123660" y="4481891"/>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7C80"/>
                </a:solidFill>
                <a:latin typeface="Times New Roman"/>
                <a:ea typeface="標楷體"/>
              </a:rPr>
              <a:t>敬請指導</a:t>
            </a: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107</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404744944"/>
              </p:ext>
            </p:extLst>
          </p:nvPr>
        </p:nvGraphicFramePr>
        <p:xfrm>
          <a:off x="250825" y="908650"/>
          <a:ext cx="8601075" cy="5544770"/>
        </p:xfrm>
        <a:graphic>
          <a:graphicData uri="http://schemas.openxmlformats.org/drawingml/2006/table">
            <a:tbl>
              <a:tblPr firstRow="1" bandRow="1">
                <a:tableStyleId>{5C22544A-7EE6-4342-B048-85BDC9FD1C3A}</a:tableStyleId>
              </a:tblPr>
              <a:tblGrid>
                <a:gridCol w="1008715"/>
                <a:gridCol w="1368190"/>
                <a:gridCol w="1152160"/>
                <a:gridCol w="5072010"/>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1070425</a:t>
                      </a:r>
                      <a:endParaRPr lang="zh-TW" altLang="en-US" sz="1800" dirty="0"/>
                    </a:p>
                  </a:txBody>
                  <a:tcPr marL="91441" marR="91441" marT="45747" marB="45747"/>
                </a:tc>
                <a:tc>
                  <a:txBody>
                    <a:bodyPr/>
                    <a:lstStyle/>
                    <a:p>
                      <a:r>
                        <a:rPr lang="zh-TW" altLang="en-US" sz="1800" dirty="0" smtClean="0"/>
                        <a:t>兒童醫學部</a:t>
                      </a:r>
                      <a:endParaRPr lang="zh-TW" altLang="en-US" sz="1800" dirty="0"/>
                    </a:p>
                  </a:txBody>
                  <a:tcPr marL="91441" marR="91441" marT="45747" marB="45747"/>
                </a:tc>
                <a:tc>
                  <a:txBody>
                    <a:bodyPr/>
                    <a:lstStyle/>
                    <a:p>
                      <a:r>
                        <a:rPr lang="zh-TW" altLang="en-US" sz="1800" dirty="0" smtClean="0"/>
                        <a:t>鄭玫枝</a:t>
                      </a:r>
                      <a:endParaRPr lang="en-US" altLang="zh-TW" sz="1800" dirty="0" smtClean="0"/>
                    </a:p>
                    <a:p>
                      <a:r>
                        <a:rPr lang="zh-TW" altLang="en-US" sz="1800" dirty="0" smtClean="0"/>
                        <a:t>醫師</a:t>
                      </a:r>
                      <a:endParaRPr lang="en-US" altLang="zh-TW" sz="1800" dirty="0" smtClean="0"/>
                    </a:p>
                    <a:p>
                      <a:r>
                        <a:rPr lang="zh-TW" altLang="zh-TW" sz="1800" kern="1200" dirty="0" smtClean="0">
                          <a:solidFill>
                            <a:schemeClr val="dk1"/>
                          </a:solidFill>
                          <a:effectLst/>
                          <a:latin typeface="+mn-lt"/>
                          <a:ea typeface="+mn-ea"/>
                          <a:cs typeface="+mn-cs"/>
                        </a:rPr>
                        <a:t>曹珮真</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醫師</a:t>
                      </a:r>
                      <a:endParaRPr lang="en-US"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楊翠芬</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醫師</a:t>
                      </a:r>
                      <a:endParaRPr lang="zh-TW" altLang="en-US" sz="1800" dirty="0"/>
                    </a:p>
                  </a:txBody>
                  <a:tcPr marL="91441" marR="91441" marT="45747" marB="45747"/>
                </a:tc>
                <a:tc>
                  <a:txBody>
                    <a:bodyPr/>
                    <a:lstStyle/>
                    <a:p>
                      <a:r>
                        <a:rPr lang="zh-CN" altLang="zh-TW" sz="2000" b="1" kern="1200" dirty="0" smtClean="0">
                          <a:solidFill>
                            <a:schemeClr val="dk1"/>
                          </a:solidFill>
                          <a:effectLst/>
                          <a:latin typeface="+mn-ea"/>
                          <a:ea typeface="+mn-ea"/>
                          <a:cs typeface="+mn-cs"/>
                        </a:rPr>
                        <a:t>主題：</a:t>
                      </a:r>
                      <a:r>
                        <a:rPr lang="zh-CN" altLang="zh-TW" sz="2000" b="1" kern="1200" dirty="0" smtClean="0">
                          <a:solidFill>
                            <a:schemeClr val="dk1"/>
                          </a:solidFill>
                          <a:effectLst/>
                          <a:latin typeface="+mn-ea"/>
                          <a:ea typeface="+mn-ea"/>
                          <a:cs typeface="+mn-cs"/>
                          <a:hlinkClick r:id="rId2"/>
                        </a:rPr>
                        <a:t>「胎兒母體輸血症 低體溫療法成功救命</a:t>
                      </a:r>
                      <a:r>
                        <a:rPr lang="en-US" altLang="zh-TW" sz="2000" b="1" kern="1200" dirty="0" smtClean="0">
                          <a:solidFill>
                            <a:schemeClr val="dk1"/>
                          </a:solidFill>
                          <a:effectLst/>
                          <a:latin typeface="+mn-ea"/>
                          <a:ea typeface="+mn-ea"/>
                          <a:cs typeface="+mn-cs"/>
                          <a:hlinkClick r:id="rId2"/>
                        </a:rPr>
                        <a:t>!</a:t>
                      </a:r>
                      <a:r>
                        <a:rPr lang="zh-CN" altLang="zh-TW" sz="2000" b="1" kern="1200" dirty="0" smtClean="0">
                          <a:solidFill>
                            <a:schemeClr val="dk1"/>
                          </a:solidFill>
                          <a:effectLst/>
                          <a:latin typeface="+mn-ea"/>
                          <a:ea typeface="+mn-ea"/>
                          <a:cs typeface="+mn-cs"/>
                          <a:hlinkClick r:id="rId2"/>
                        </a:rPr>
                        <a:t>」</a:t>
                      </a:r>
                      <a:endParaRPr lang="zh-TW" altLang="zh-TW" sz="2000" b="1" kern="1200" dirty="0" smtClean="0">
                        <a:solidFill>
                          <a:schemeClr val="dk1"/>
                        </a:solidFill>
                        <a:effectLst/>
                        <a:latin typeface="+mn-ea"/>
                        <a:ea typeface="+mn-ea"/>
                        <a:cs typeface="+mn-cs"/>
                      </a:endParaRPr>
                    </a:p>
                    <a:p>
                      <a:endParaRPr lang="zh-TW" altLang="zh-TW" sz="1200" kern="1200" dirty="0" smtClean="0">
                        <a:solidFill>
                          <a:schemeClr val="dk1"/>
                        </a:solidFill>
                        <a:effectLst/>
                        <a:latin typeface="+mn-lt"/>
                        <a:ea typeface="+mn-ea"/>
                        <a:cs typeface="+mn-cs"/>
                      </a:endParaRPr>
                    </a:p>
                    <a:p>
                      <a:r>
                        <a:rPr lang="zh-TW" altLang="en-US" sz="1800" u="sng" kern="1200" dirty="0" smtClean="0">
                          <a:solidFill>
                            <a:schemeClr val="dk1"/>
                          </a:solidFill>
                          <a:effectLst/>
                          <a:latin typeface="+mn-ea"/>
                          <a:ea typeface="+mn-ea"/>
                          <a:cs typeface="+mn-cs"/>
                        </a:rPr>
                        <a:t>    </a:t>
                      </a:r>
                      <a:r>
                        <a:rPr lang="zh-CN" altLang="zh-TW" sz="1800" u="sng" kern="1200" dirty="0" smtClean="0">
                          <a:solidFill>
                            <a:schemeClr val="dk1"/>
                          </a:solidFill>
                          <a:effectLst/>
                          <a:latin typeface="+mn-ea"/>
                          <a:ea typeface="+mn-ea"/>
                          <a:cs typeface="+mn-cs"/>
                        </a:rPr>
                        <a:t>十個月的陳小妹，一出生即因嚴重貧血合併休克，導致全身血液灌流嚴重不足，生命垂危，</a:t>
                      </a:r>
                      <a:r>
                        <a:rPr lang="zh-TW" altLang="en-US" sz="1800" u="sng" kern="1200" dirty="0" smtClean="0">
                          <a:solidFill>
                            <a:schemeClr val="dk1"/>
                          </a:solidFill>
                          <a:effectLst/>
                          <a:latin typeface="+mn-ea"/>
                          <a:ea typeface="+mn-ea"/>
                          <a:cs typeface="+mn-cs"/>
                        </a:rPr>
                        <a:t>經檢驗母體血液，確診陳小妹罹患「胎兒母體輸血症」。</a:t>
                      </a:r>
                      <a:r>
                        <a:rPr lang="zh-CN" altLang="zh-TW" sz="1800" u="sng" kern="1200" dirty="0" smtClean="0">
                          <a:solidFill>
                            <a:schemeClr val="dk1"/>
                          </a:solidFill>
                          <a:effectLst/>
                          <a:latin typeface="+mn-ea"/>
                          <a:ea typeface="+mn-ea"/>
                          <a:cs typeface="+mn-cs"/>
                        </a:rPr>
                        <a:t>本院新生兒加護團隊以低體温療法，成功挽救生命</a:t>
                      </a:r>
                      <a:r>
                        <a:rPr lang="zh-CN" altLang="zh-TW" sz="1800" kern="1200" dirty="0" smtClean="0">
                          <a:solidFill>
                            <a:schemeClr val="dk1"/>
                          </a:solidFill>
                          <a:effectLst/>
                          <a:latin typeface="+mn-ea"/>
                          <a:ea typeface="+mn-ea"/>
                          <a:cs typeface="+mn-cs"/>
                        </a:rPr>
                        <a:t>，避免造成嚴重缺血缺氧性腦病變。</a:t>
                      </a:r>
                      <a:endParaRPr lang="zh-TW" altLang="zh-TW" sz="1800" kern="1200" dirty="0" smtClean="0">
                        <a:solidFill>
                          <a:schemeClr val="dk1"/>
                        </a:solidFill>
                        <a:effectLst/>
                        <a:latin typeface="+mn-ea"/>
                        <a:ea typeface="+mn-ea"/>
                        <a:cs typeface="+mn-cs"/>
                      </a:endParaRPr>
                    </a:p>
                    <a:p>
                      <a:endParaRPr lang="zh-TW" altLang="en-US" sz="1800" dirty="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874" y="3997948"/>
            <a:ext cx="4639950" cy="2391159"/>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25" y="3998728"/>
            <a:ext cx="3594974" cy="2396649"/>
          </a:xfrm>
          <a:prstGeom prst="rect">
            <a:avLst/>
          </a:prstGeom>
        </p:spPr>
      </p:pic>
    </p:spTree>
    <p:extLst>
      <p:ext uri="{BB962C8B-B14F-4D97-AF65-F5344CB8AC3E}">
        <p14:creationId xmlns:p14="http://schemas.microsoft.com/office/powerpoint/2010/main" val="8643046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107</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56029676"/>
              </p:ext>
            </p:extLst>
          </p:nvPr>
        </p:nvGraphicFramePr>
        <p:xfrm>
          <a:off x="250825" y="908650"/>
          <a:ext cx="8326438" cy="5544770"/>
        </p:xfrm>
        <a:graphic>
          <a:graphicData uri="http://schemas.openxmlformats.org/drawingml/2006/table">
            <a:tbl>
              <a:tblPr firstRow="1" bandRow="1">
                <a:tableStyleId>{5C22544A-7EE6-4342-B048-85BDC9FD1C3A}</a:tableStyleId>
              </a:tblPr>
              <a:tblGrid>
                <a:gridCol w="1127547"/>
                <a:gridCol w="1529370"/>
                <a:gridCol w="5669521"/>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1070505</a:t>
                      </a:r>
                      <a:endParaRPr lang="zh-TW" altLang="en-US" sz="1800" dirty="0"/>
                    </a:p>
                  </a:txBody>
                  <a:tcPr marL="91441" marR="91441" marT="45747" marB="45747"/>
                </a:tc>
                <a:tc>
                  <a:txBody>
                    <a:bodyPr/>
                    <a:lstStyle/>
                    <a:p>
                      <a:r>
                        <a:rPr lang="zh-TW" altLang="en-US" sz="1800" dirty="0" smtClean="0"/>
                        <a:t>醫研部</a:t>
                      </a:r>
                      <a:endParaRPr lang="zh-TW" altLang="en-US" sz="1800" dirty="0"/>
                    </a:p>
                  </a:txBody>
                  <a:tcPr marL="91441" marR="91441" marT="45747" marB="45747"/>
                </a:tc>
                <a:tc>
                  <a:txBody>
                    <a:bodyPr/>
                    <a:lstStyle/>
                    <a:p>
                      <a:r>
                        <a:rPr lang="zh-TW" altLang="en-US" sz="1800" b="1" dirty="0" smtClean="0">
                          <a:solidFill>
                            <a:schemeClr val="tx1"/>
                          </a:solidFill>
                        </a:rPr>
                        <a:t>主題</a:t>
                      </a:r>
                      <a:r>
                        <a:rPr lang="en-US" altLang="zh-TW" sz="1800" b="1" dirty="0" smtClean="0">
                          <a:solidFill>
                            <a:schemeClr val="tx1"/>
                          </a:solidFill>
                        </a:rPr>
                        <a:t>:</a:t>
                      </a:r>
                      <a:r>
                        <a:rPr lang="zh-TW" altLang="en-US" sz="1800" b="1" dirty="0" smtClean="0">
                          <a:solidFill>
                            <a:schemeClr val="tx1"/>
                          </a:solidFill>
                        </a:rPr>
                        <a:t>臺北榮總與臺大醫院合作研究成果發表記者會</a:t>
                      </a:r>
                      <a:endParaRPr lang="en-US" altLang="zh-TW" sz="1800" b="1" dirty="0" smtClean="0">
                        <a:solidFill>
                          <a:schemeClr val="tx1"/>
                        </a:solidFill>
                      </a:endParaRPr>
                    </a:p>
                    <a:p>
                      <a:endParaRPr lang="zh-TW" altLang="en-US" sz="1200" dirty="0" smtClean="0">
                        <a:solidFill>
                          <a:schemeClr val="tx1"/>
                        </a:solidFill>
                      </a:endParaRPr>
                    </a:p>
                    <a:p>
                      <a:r>
                        <a:rPr lang="zh-TW" altLang="en-US" sz="1800" b="1" u="sng" dirty="0" smtClean="0">
                          <a:solidFill>
                            <a:schemeClr val="tx1"/>
                          </a:solidFill>
                          <a:latin typeface="+mn-ea"/>
                          <a:ea typeface="+mn-ea"/>
                        </a:rPr>
                        <a:t>主題一：「消滅幽門螺旋桿菌二線藥物</a:t>
                      </a:r>
                      <a:r>
                        <a:rPr lang="en-US" altLang="zh-TW" sz="1800" b="1" u="sng" dirty="0" smtClean="0">
                          <a:solidFill>
                            <a:schemeClr val="tx1"/>
                          </a:solidFill>
                          <a:latin typeface="+mn-ea"/>
                          <a:ea typeface="+mn-ea"/>
                        </a:rPr>
                        <a:t>-</a:t>
                      </a:r>
                      <a:r>
                        <a:rPr lang="zh-TW" altLang="en-US" sz="1800" b="1" u="sng" dirty="0" smtClean="0">
                          <a:solidFill>
                            <a:schemeClr val="tx1"/>
                          </a:solidFill>
                          <a:latin typeface="+mn-ea"/>
                          <a:ea typeface="+mn-ea"/>
                        </a:rPr>
                        <a:t>含可樂必妥序列療法與含鉍劑四合一療法成效佳」</a:t>
                      </a:r>
                      <a:r>
                        <a:rPr lang="zh-TW" altLang="en-US" sz="1800" dirty="0" smtClean="0">
                          <a:solidFill>
                            <a:schemeClr val="tx1"/>
                          </a:solidFill>
                          <a:latin typeface="+mn-ea"/>
                          <a:ea typeface="+mn-ea"/>
                        </a:rPr>
                        <a:t>。</a:t>
                      </a:r>
                      <a:endParaRPr lang="en-US" altLang="zh-TW" sz="1800" dirty="0" smtClean="0">
                        <a:solidFill>
                          <a:schemeClr val="tx1"/>
                        </a:solidFill>
                        <a:latin typeface="+mn-ea"/>
                        <a:ea typeface="+mn-ea"/>
                      </a:endParaRPr>
                    </a:p>
                    <a:p>
                      <a:r>
                        <a:rPr lang="zh-TW" altLang="en-US" sz="1800" dirty="0" smtClean="0">
                          <a:solidFill>
                            <a:schemeClr val="tx1"/>
                          </a:solidFill>
                          <a:latin typeface="+mn-ea"/>
                          <a:ea typeface="+mn-ea"/>
                        </a:rPr>
                        <a:t>    研究發現，幽門螺旋桿菌感染第二線除菌處方，含可樂必妥</a:t>
                      </a:r>
                      <a:r>
                        <a:rPr lang="en-US" altLang="zh-TW" sz="1800" dirty="0" smtClean="0">
                          <a:solidFill>
                            <a:schemeClr val="tx1"/>
                          </a:solidFill>
                          <a:latin typeface="+mn-ea"/>
                          <a:ea typeface="+mn-ea"/>
                        </a:rPr>
                        <a:t>(levofloxacin) </a:t>
                      </a:r>
                      <a:r>
                        <a:rPr lang="zh-TW" altLang="en-US" sz="1800" dirty="0" smtClean="0">
                          <a:solidFill>
                            <a:schemeClr val="tx1"/>
                          </a:solidFill>
                          <a:latin typeface="+mn-ea"/>
                          <a:ea typeface="+mn-ea"/>
                        </a:rPr>
                        <a:t>序列療法與含鉍劑四合一療法療效達</a:t>
                      </a:r>
                      <a:r>
                        <a:rPr lang="en-US" altLang="zh-TW" sz="1800" dirty="0" smtClean="0">
                          <a:solidFill>
                            <a:schemeClr val="tx1"/>
                          </a:solidFill>
                          <a:latin typeface="+mn-ea"/>
                          <a:ea typeface="+mn-ea"/>
                        </a:rPr>
                        <a:t>90%</a:t>
                      </a:r>
                      <a:r>
                        <a:rPr lang="zh-TW" altLang="en-US" sz="1800" dirty="0" smtClean="0">
                          <a:solidFill>
                            <a:schemeClr val="tx1"/>
                          </a:solidFill>
                          <a:latin typeface="+mn-ea"/>
                          <a:ea typeface="+mn-ea"/>
                        </a:rPr>
                        <a:t>，將可作為各國制定幽門桿菌治療準則重要依據。</a:t>
                      </a:r>
                    </a:p>
                    <a:p>
                      <a:r>
                        <a:rPr lang="zh-TW" altLang="en-US" sz="1800" b="1" u="sng" dirty="0" smtClean="0">
                          <a:solidFill>
                            <a:schemeClr val="tx1"/>
                          </a:solidFill>
                          <a:latin typeface="+mn-ea"/>
                          <a:ea typeface="+mn-ea"/>
                        </a:rPr>
                        <a:t>主題二：「不孕夫妻的福音！間質幹細胞分泌產物可能有助於胚胎著床」</a:t>
                      </a:r>
                      <a:endParaRPr lang="en-US" altLang="zh-TW" sz="1800" b="1" u="sng" dirty="0" smtClean="0">
                        <a:solidFill>
                          <a:schemeClr val="tx1"/>
                        </a:solidFill>
                        <a:latin typeface="+mn-ea"/>
                        <a:ea typeface="+mn-ea"/>
                      </a:endParaRPr>
                    </a:p>
                    <a:p>
                      <a:r>
                        <a:rPr lang="zh-TW" altLang="en-US" sz="1800" dirty="0" smtClean="0">
                          <a:solidFill>
                            <a:schemeClr val="tx1"/>
                          </a:solidFill>
                          <a:latin typeface="+mn-ea"/>
                          <a:ea typeface="+mn-ea"/>
                        </a:rPr>
                        <a:t>    研究發現子宮輕刮的傷口會吸引骨髓間質幹細胞移行至子宮內膜傷口修補，間質幹細胞可分泌大量細胞激素，進而增進胚胎滋養層細胞的移動能力，有潛力幫助胚胎侵入子宮內膜，提升胚胎著床率，有效提高生育率。</a:t>
                      </a:r>
                      <a:endParaRPr lang="zh-TW" altLang="en-US" sz="1800" dirty="0">
                        <a:solidFill>
                          <a:schemeClr val="tx1"/>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25" y="2450045"/>
            <a:ext cx="2670714" cy="1780476"/>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47" y="4530064"/>
            <a:ext cx="2667992" cy="1778661"/>
          </a:xfrm>
          <a:prstGeom prst="rect">
            <a:avLst/>
          </a:prstGeom>
        </p:spPr>
      </p:pic>
    </p:spTree>
    <p:extLst>
      <p:ext uri="{BB962C8B-B14F-4D97-AF65-F5344CB8AC3E}">
        <p14:creationId xmlns:p14="http://schemas.microsoft.com/office/powerpoint/2010/main" val="28763519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107</a:t>
            </a:r>
            <a:r>
              <a:rPr lang="zh-TW" altLang="en-US" dirty="0" smtClean="0">
                <a:solidFill>
                  <a:srgbClr val="FF3300"/>
                </a:solidFill>
              </a:rPr>
              <a:t>年</a:t>
            </a:r>
            <a:r>
              <a:rPr lang="en-US" altLang="zh-TW" dirty="0" smtClean="0">
                <a:solidFill>
                  <a:srgbClr val="FF3300"/>
                </a:solidFill>
              </a:rPr>
              <a:t>5</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205483676"/>
              </p:ext>
            </p:extLst>
          </p:nvPr>
        </p:nvGraphicFramePr>
        <p:xfrm>
          <a:off x="250825" y="908650"/>
          <a:ext cx="8326438" cy="5544770"/>
        </p:xfrm>
        <a:graphic>
          <a:graphicData uri="http://schemas.openxmlformats.org/drawingml/2006/table">
            <a:tbl>
              <a:tblPr firstRow="1" bandRow="1">
                <a:tableStyleId>{5C22544A-7EE6-4342-B048-85BDC9FD1C3A}</a:tableStyleId>
              </a:tblPr>
              <a:tblGrid>
                <a:gridCol w="1127547"/>
                <a:gridCol w="1177348"/>
                <a:gridCol w="6021543"/>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1070508</a:t>
                      </a:r>
                      <a:endParaRPr lang="zh-TW" altLang="en-US" sz="1800" dirty="0"/>
                    </a:p>
                  </a:txBody>
                  <a:tcPr marL="91441" marR="91441" marT="45747" marB="45747"/>
                </a:tc>
                <a:tc>
                  <a:txBody>
                    <a:bodyPr/>
                    <a:lstStyle/>
                    <a:p>
                      <a:r>
                        <a:rPr lang="zh-TW" altLang="zh-TW" sz="1800" kern="1200" dirty="0" smtClean="0">
                          <a:solidFill>
                            <a:schemeClr val="dk1"/>
                          </a:solidFill>
                          <a:effectLst/>
                          <a:latin typeface="+mn-lt"/>
                          <a:ea typeface="+mn-ea"/>
                          <a:cs typeface="+mn-cs"/>
                        </a:rPr>
                        <a:t>護理部</a:t>
                      </a:r>
                      <a:endParaRPr lang="zh-TW" altLang="en-US" sz="1800" dirty="0"/>
                    </a:p>
                  </a:txBody>
                  <a:tcPr marL="91441" marR="91441" marT="45747" marB="45747"/>
                </a:tc>
                <a:tc>
                  <a:txBody>
                    <a:bodyPr/>
                    <a:lstStyle/>
                    <a:p>
                      <a:r>
                        <a:rPr lang="zh-TW" altLang="zh-TW" sz="1800" b="1" kern="1200" dirty="0" smtClean="0">
                          <a:solidFill>
                            <a:schemeClr val="dk1"/>
                          </a:solidFill>
                          <a:effectLst/>
                          <a:latin typeface="+mn-lt"/>
                          <a:ea typeface="+mn-ea"/>
                          <a:cs typeface="+mn-cs"/>
                        </a:rPr>
                        <a:t>主</a:t>
                      </a:r>
                      <a:r>
                        <a:rPr lang="zh-TW" altLang="en-US" sz="1800" b="1" kern="1200" dirty="0" smtClean="0">
                          <a:solidFill>
                            <a:schemeClr val="dk1"/>
                          </a:solidFill>
                          <a:effectLst/>
                          <a:latin typeface="+mn-lt"/>
                          <a:ea typeface="+mn-ea"/>
                          <a:cs typeface="+mn-cs"/>
                        </a:rPr>
                        <a:t>題</a:t>
                      </a:r>
                      <a:r>
                        <a:rPr lang="zh-TW" altLang="zh-TW" sz="1800" b="1" kern="1200" dirty="0" smtClean="0">
                          <a:solidFill>
                            <a:schemeClr val="dk1"/>
                          </a:solidFill>
                          <a:effectLst/>
                          <a:latin typeface="+mn-lt"/>
                          <a:ea typeface="+mn-ea"/>
                          <a:cs typeface="+mn-cs"/>
                        </a:rPr>
                        <a:t>：護理部創新研發成果發表記者會，</a:t>
                      </a:r>
                      <a:endParaRPr lang="en-US" altLang="zh-TW" sz="1800" b="1" kern="1200" dirty="0" smtClean="0">
                        <a:solidFill>
                          <a:schemeClr val="dk1"/>
                        </a:solidFill>
                        <a:effectLst/>
                        <a:latin typeface="+mn-lt"/>
                        <a:ea typeface="+mn-ea"/>
                        <a:cs typeface="+mn-cs"/>
                      </a:endParaRPr>
                    </a:p>
                    <a:p>
                      <a:endParaRPr lang="zh-TW" altLang="zh-TW" sz="1200" kern="1200" dirty="0" smtClean="0">
                        <a:solidFill>
                          <a:schemeClr val="dk1"/>
                        </a:solidFill>
                        <a:effectLst/>
                        <a:latin typeface="+mn-lt"/>
                        <a:ea typeface="+mn-ea"/>
                        <a:cs typeface="+mn-cs"/>
                      </a:endParaRPr>
                    </a:p>
                    <a:p>
                      <a:r>
                        <a:rPr lang="zh-TW" altLang="zh-TW" sz="1800" b="1" kern="1200" dirty="0" smtClean="0">
                          <a:solidFill>
                            <a:schemeClr val="dk1"/>
                          </a:solidFill>
                          <a:effectLst/>
                          <a:latin typeface="+mn-ea"/>
                          <a:ea typeface="+mn-ea"/>
                          <a:cs typeface="+mn-cs"/>
                        </a:rPr>
                        <a:t>主題一：「氣切決策</a:t>
                      </a:r>
                      <a:r>
                        <a:rPr lang="en-US" altLang="zh-TW" sz="1800" b="1" kern="1200" dirty="0" smtClean="0">
                          <a:solidFill>
                            <a:schemeClr val="dk1"/>
                          </a:solidFill>
                          <a:effectLst/>
                          <a:latin typeface="+mn-ea"/>
                          <a:ea typeface="+mn-ea"/>
                          <a:cs typeface="+mn-cs"/>
                        </a:rPr>
                        <a:t>PDA</a:t>
                      </a:r>
                      <a:r>
                        <a:rPr lang="zh-TW" altLang="zh-TW" sz="1800" b="1" kern="1200" dirty="0" smtClean="0">
                          <a:solidFill>
                            <a:schemeClr val="dk1"/>
                          </a:solidFill>
                          <a:effectLst/>
                          <a:latin typeface="+mn-ea"/>
                          <a:ea typeface="+mn-ea"/>
                          <a:cs typeface="+mn-cs"/>
                        </a:rPr>
                        <a:t>」</a:t>
                      </a:r>
                      <a:endParaRPr lang="en-US" altLang="zh-TW" sz="1800" b="1"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將對</a:t>
                      </a:r>
                      <a:r>
                        <a:rPr lang="zh-TW" altLang="zh-TW" sz="1800" u="sng" kern="1200" dirty="0" smtClean="0">
                          <a:solidFill>
                            <a:schemeClr val="dk1"/>
                          </a:solidFill>
                          <a:effectLst/>
                          <a:latin typeface="+mn-ea"/>
                          <a:ea typeface="+mn-ea"/>
                          <a:cs typeface="+mn-cs"/>
                        </a:rPr>
                        <a:t>大眾質疑的</a:t>
                      </a:r>
                      <a:r>
                        <a:rPr lang="zh-TW" altLang="en-US" sz="1800" u="sng" kern="1200" dirty="0" smtClean="0">
                          <a:solidFill>
                            <a:schemeClr val="dk1"/>
                          </a:solidFill>
                          <a:effectLst/>
                          <a:latin typeface="+mn-ea"/>
                          <a:ea typeface="+mn-ea"/>
                          <a:cs typeface="+mn-cs"/>
                        </a:rPr>
                        <a:t>氣切</a:t>
                      </a:r>
                      <a:r>
                        <a:rPr lang="zh-TW" altLang="zh-TW" sz="1800" u="sng" kern="1200" dirty="0" smtClean="0">
                          <a:solidFill>
                            <a:schemeClr val="dk1"/>
                          </a:solidFill>
                          <a:effectLst/>
                          <a:latin typeface="+mn-ea"/>
                          <a:ea typeface="+mn-ea"/>
                          <a:cs typeface="+mn-cs"/>
                        </a:rPr>
                        <a:t>問題</a:t>
                      </a:r>
                      <a:r>
                        <a:rPr lang="zh-TW" altLang="zh-TW" sz="1800" kern="1200" dirty="0" smtClean="0">
                          <a:solidFill>
                            <a:schemeClr val="dk1"/>
                          </a:solidFill>
                          <a:effectLst/>
                          <a:latin typeface="+mn-ea"/>
                          <a:ea typeface="+mn-ea"/>
                          <a:cs typeface="+mn-cs"/>
                        </a:rPr>
                        <a:t>，</a:t>
                      </a:r>
                      <a:r>
                        <a:rPr lang="zh-TW" altLang="zh-TW" sz="1800" u="sng" kern="1200" dirty="0" smtClean="0">
                          <a:solidFill>
                            <a:schemeClr val="dk1"/>
                          </a:solidFill>
                          <a:effectLst/>
                          <a:latin typeface="+mn-ea"/>
                          <a:ea typeface="+mn-ea"/>
                          <a:cs typeface="+mn-cs"/>
                        </a:rPr>
                        <a:t>提供正確說明與專業評估</a:t>
                      </a:r>
                      <a:r>
                        <a:rPr lang="zh-TW" altLang="zh-TW" sz="1800" kern="1200" dirty="0" smtClean="0">
                          <a:solidFill>
                            <a:schemeClr val="dk1"/>
                          </a:solidFill>
                          <a:effectLst/>
                          <a:latin typeface="+mn-ea"/>
                          <a:ea typeface="+mn-ea"/>
                          <a:cs typeface="+mn-cs"/>
                        </a:rPr>
                        <a:t>建議，</a:t>
                      </a:r>
                      <a:r>
                        <a:rPr lang="zh-TW" altLang="zh-TW" sz="1800" u="sng" kern="1200" dirty="0" smtClean="0">
                          <a:solidFill>
                            <a:schemeClr val="dk1"/>
                          </a:solidFill>
                          <a:effectLst/>
                          <a:latin typeface="+mn-ea"/>
                          <a:ea typeface="+mn-ea"/>
                          <a:cs typeface="+mn-cs"/>
                        </a:rPr>
                        <a:t>讓病人或家屬面對氣切選擇不再天人交戰</a:t>
                      </a:r>
                      <a:r>
                        <a:rPr lang="zh-TW" altLang="zh-TW" sz="1800" kern="1200" dirty="0" smtClean="0">
                          <a:solidFill>
                            <a:schemeClr val="dk1"/>
                          </a:solidFill>
                          <a:effectLst/>
                          <a:latin typeface="+mn-ea"/>
                          <a:ea typeface="+mn-ea"/>
                          <a:cs typeface="+mn-cs"/>
                        </a:rPr>
                        <a:t>。</a:t>
                      </a:r>
                      <a:endParaRPr lang="en-US" altLang="zh-TW" sz="1800" kern="1200" dirty="0" smtClean="0">
                        <a:solidFill>
                          <a:schemeClr val="dk1"/>
                        </a:solidFill>
                        <a:effectLst/>
                        <a:latin typeface="+mn-ea"/>
                        <a:ea typeface="+mn-ea"/>
                        <a:cs typeface="+mn-cs"/>
                      </a:endParaRPr>
                    </a:p>
                    <a:p>
                      <a:endParaRPr lang="zh-TW" altLang="zh-TW" sz="1800" kern="1200" dirty="0" smtClean="0">
                        <a:solidFill>
                          <a:schemeClr val="dk1"/>
                        </a:solidFill>
                        <a:effectLst/>
                        <a:latin typeface="+mn-ea"/>
                        <a:ea typeface="+mn-ea"/>
                        <a:cs typeface="+mn-cs"/>
                      </a:endParaRPr>
                    </a:p>
                    <a:p>
                      <a:r>
                        <a:rPr lang="zh-TW" altLang="zh-TW" sz="1800" b="1" kern="1200" dirty="0" smtClean="0">
                          <a:solidFill>
                            <a:schemeClr val="dk1"/>
                          </a:solidFill>
                          <a:effectLst/>
                          <a:latin typeface="+mn-ea"/>
                          <a:ea typeface="+mn-ea"/>
                          <a:cs typeface="+mn-cs"/>
                        </a:rPr>
                        <a:t>主題二：「傷造口專業諮詢 照護免擔心」</a:t>
                      </a:r>
                      <a:endParaRPr lang="en-US" altLang="zh-TW" sz="1800" b="1"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傷口長期未痊癒，卻不知如何處理？或病人居家照護，處理便袋及造口護理問題</a:t>
                      </a:r>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1800" u="sng" kern="1200" dirty="0" smtClean="0">
                          <a:solidFill>
                            <a:schemeClr val="dk1"/>
                          </a:solidFill>
                          <a:effectLst/>
                          <a:latin typeface="+mn-ea"/>
                          <a:ea typeface="+mn-ea"/>
                          <a:cs typeface="+mn-cs"/>
                        </a:rPr>
                        <a:t>傷造口護理門診提供諮詢服務，達到醫護信任、病人及家屬滿意、減少醫療資源浪費</a:t>
                      </a:r>
                      <a:r>
                        <a:rPr lang="zh-TW" altLang="en-US" sz="1800" u="sng" kern="1200" dirty="0" smtClean="0">
                          <a:solidFill>
                            <a:schemeClr val="dk1"/>
                          </a:solidFill>
                          <a:effectLst/>
                          <a:latin typeface="+mn-ea"/>
                          <a:ea typeface="+mn-ea"/>
                          <a:cs typeface="+mn-cs"/>
                        </a:rPr>
                        <a:t>的</a:t>
                      </a:r>
                      <a:r>
                        <a:rPr lang="zh-TW" altLang="zh-TW" sz="1800" u="sng" kern="1200" dirty="0" smtClean="0">
                          <a:solidFill>
                            <a:schemeClr val="dk1"/>
                          </a:solidFill>
                          <a:effectLst/>
                          <a:latin typeface="+mn-ea"/>
                          <a:ea typeface="+mn-ea"/>
                          <a:cs typeface="+mn-cs"/>
                        </a:rPr>
                        <a:t>三贏目標</a:t>
                      </a:r>
                      <a:r>
                        <a:rPr lang="zh-TW" altLang="zh-TW" sz="1800" kern="1200" dirty="0" smtClean="0">
                          <a:solidFill>
                            <a:schemeClr val="dk1"/>
                          </a:solidFill>
                          <a:effectLst/>
                          <a:latin typeface="+mn-ea"/>
                          <a:ea typeface="+mn-ea"/>
                          <a:cs typeface="+mn-cs"/>
                        </a:rPr>
                        <a:t>。</a:t>
                      </a:r>
                    </a:p>
                    <a:p>
                      <a:endParaRPr lang="en-US" altLang="zh-TW" sz="1800" b="1" kern="1200" dirty="0" smtClean="0">
                        <a:solidFill>
                          <a:schemeClr val="dk1"/>
                        </a:solidFill>
                        <a:effectLst/>
                        <a:latin typeface="+mn-ea"/>
                        <a:ea typeface="+mn-ea"/>
                        <a:cs typeface="+mn-cs"/>
                      </a:endParaRPr>
                    </a:p>
                    <a:p>
                      <a:r>
                        <a:rPr lang="zh-TW" altLang="zh-TW" sz="1800" b="1" kern="1200" dirty="0" smtClean="0">
                          <a:solidFill>
                            <a:schemeClr val="dk1"/>
                          </a:solidFill>
                          <a:effectLst/>
                          <a:latin typeface="+mn-ea"/>
                          <a:ea typeface="+mn-ea"/>
                          <a:cs typeface="+mn-cs"/>
                        </a:rPr>
                        <a:t>主題三：「器械使用履歷 病人安全基石」</a:t>
                      </a:r>
                      <a:endParaRPr lang="en-US" altLang="zh-TW" sz="1800" b="1"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將首度對外展示</a:t>
                      </a:r>
                      <a:r>
                        <a:rPr lang="zh-TW" altLang="zh-TW" sz="1800" u="sng" kern="1200" dirty="0" smtClean="0">
                          <a:solidFill>
                            <a:schemeClr val="dk1"/>
                          </a:solidFill>
                          <a:effectLst/>
                          <a:latin typeface="+mn-ea"/>
                          <a:ea typeface="+mn-ea"/>
                          <a:cs typeface="+mn-cs"/>
                        </a:rPr>
                        <a:t>本院醫療器械清潔、滅菌完整流程，經由全程追蹤管理，達到零感染的目標；同時提供安全的工作場域。</a:t>
                      </a:r>
                    </a:p>
                    <a:p>
                      <a:endParaRPr lang="zh-TW" altLang="en-US" sz="1800" dirty="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24" y="2492870"/>
            <a:ext cx="2314457" cy="187226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24" y="4747154"/>
            <a:ext cx="2342357" cy="1561571"/>
          </a:xfrm>
          <a:prstGeom prst="rect">
            <a:avLst/>
          </a:prstGeom>
        </p:spPr>
      </p:pic>
    </p:spTree>
    <p:extLst>
      <p:ext uri="{BB962C8B-B14F-4D97-AF65-F5344CB8AC3E}">
        <p14:creationId xmlns:p14="http://schemas.microsoft.com/office/powerpoint/2010/main" val="4824291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a:bodyPr>
          <a:lstStyle/>
          <a:p>
            <a:pPr algn="ctr">
              <a:defRPr/>
            </a:pPr>
            <a:r>
              <a:rPr lang="en-US" altLang="zh-TW" sz="3600" dirty="0" smtClean="0">
                <a:solidFill>
                  <a:srgbClr val="FF9900"/>
                </a:solidFill>
                <a:latin typeface="+mn-ea"/>
                <a:ea typeface="+mn-ea"/>
              </a:rPr>
              <a:t>107</a:t>
            </a:r>
            <a:r>
              <a:rPr lang="zh-TW" altLang="en-US" sz="3600" dirty="0" smtClean="0">
                <a:solidFill>
                  <a:srgbClr val="FF9900"/>
                </a:solidFill>
                <a:latin typeface="+mn-ea"/>
                <a:ea typeface="+mn-ea"/>
              </a:rPr>
              <a:t>年</a:t>
            </a:r>
            <a:r>
              <a:rPr lang="en-US" altLang="zh-TW" sz="3600" dirty="0" smtClean="0">
                <a:solidFill>
                  <a:srgbClr val="FF9900"/>
                </a:solidFill>
                <a:latin typeface="+mn-ea"/>
                <a:ea typeface="+mn-ea"/>
              </a:rPr>
              <a:t>5</a:t>
            </a:r>
            <a:r>
              <a:rPr lang="zh-TW" altLang="en-US" sz="3600" dirty="0" smtClean="0">
                <a:solidFill>
                  <a:srgbClr val="FF9900"/>
                </a:solidFill>
                <a:latin typeface="+mn-ea"/>
                <a:ea typeface="+mn-ea"/>
              </a:rPr>
              <a:t>月份安排媒體專訪</a:t>
            </a:r>
            <a:r>
              <a:rPr lang="en-US" altLang="zh-TW" sz="3600" dirty="0" smtClean="0">
                <a:solidFill>
                  <a:srgbClr val="FF9900"/>
                </a:solidFill>
                <a:latin typeface="+mn-ea"/>
                <a:ea typeface="+mn-ea"/>
              </a:rPr>
              <a:t>4</a:t>
            </a:r>
            <a:r>
              <a:rPr lang="zh-TW" altLang="en-US" sz="3600" dirty="0" smtClean="0">
                <a:solidFill>
                  <a:srgbClr val="FF9900"/>
                </a:solidFill>
                <a:latin typeface="+mn-ea"/>
                <a:ea typeface="+mn-ea"/>
              </a:rPr>
              <a:t>篇</a:t>
            </a:r>
            <a:endParaRPr lang="zh-TW" altLang="en-US" sz="3600" dirty="0">
              <a:solidFill>
                <a:srgbClr val="FF9900"/>
              </a:solidFill>
              <a:latin typeface="+mn-ea"/>
              <a:ea typeface="+mn-ea"/>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279341861"/>
              </p:ext>
            </p:extLst>
          </p:nvPr>
        </p:nvGraphicFramePr>
        <p:xfrm>
          <a:off x="683460" y="908650"/>
          <a:ext cx="8168441" cy="3004499"/>
        </p:xfrm>
        <a:graphic>
          <a:graphicData uri="http://schemas.openxmlformats.org/drawingml/2006/table">
            <a:tbl>
              <a:tblPr firstRow="1" bandRow="1">
                <a:tableStyleId>{5C22544A-7EE6-4342-B048-85BDC9FD1C3A}</a:tableStyleId>
              </a:tblPr>
              <a:tblGrid>
                <a:gridCol w="864120"/>
                <a:gridCol w="1440200"/>
                <a:gridCol w="1512210"/>
                <a:gridCol w="2016280"/>
                <a:gridCol w="1518889"/>
                <a:gridCol w="816742"/>
              </a:tblGrid>
              <a:tr h="467613">
                <a:tc>
                  <a:txBody>
                    <a:bodyPr/>
                    <a:lstStyle/>
                    <a:p>
                      <a:pPr algn="dist" fontAlgn="auto"/>
                      <a:r>
                        <a:rPr lang="zh-TW" altLang="en-US" sz="1400" b="1" dirty="0"/>
                        <a:t>日      期</a:t>
                      </a:r>
                    </a:p>
                  </a:txBody>
                  <a:tcPr marL="9525" marR="9525" marT="9525" marB="0" anchor="ctr">
                    <a:solidFill>
                      <a:srgbClr val="0000FF"/>
                    </a:solidFill>
                  </a:tcPr>
                </a:tc>
                <a:tc>
                  <a:txBody>
                    <a:bodyPr/>
                    <a:lstStyle/>
                    <a:p>
                      <a:pPr algn="dist" fontAlgn="auto"/>
                      <a:r>
                        <a:rPr lang="zh-TW" altLang="en-US" sz="1400" b="1" dirty="0"/>
                        <a:t>受訪單位</a:t>
                      </a:r>
                    </a:p>
                  </a:txBody>
                  <a:tcPr marL="9525" marR="9525" marT="9525" marB="0" anchor="ctr">
                    <a:solidFill>
                      <a:srgbClr val="0000FF"/>
                    </a:solidFill>
                  </a:tcPr>
                </a:tc>
                <a:tc>
                  <a:txBody>
                    <a:bodyPr/>
                    <a:lstStyle/>
                    <a:p>
                      <a:pPr algn="dist" fontAlgn="auto"/>
                      <a:r>
                        <a:rPr lang="zh-TW" altLang="en-US" sz="1400" b="1" dirty="0"/>
                        <a:t>受訪人員</a:t>
                      </a:r>
                    </a:p>
                  </a:txBody>
                  <a:tcPr marL="9525" marR="9525" marT="9525" marB="0" anchor="ctr">
                    <a:solidFill>
                      <a:srgbClr val="0000FF"/>
                    </a:solidFill>
                  </a:tcPr>
                </a:tc>
                <a:tc>
                  <a:txBody>
                    <a:bodyPr/>
                    <a:lstStyle/>
                    <a:p>
                      <a:pPr algn="dist" fontAlgn="auto"/>
                      <a:r>
                        <a:rPr lang="zh-TW" altLang="en-US" sz="1400" b="1" dirty="0"/>
                        <a:t>主      題</a:t>
                      </a:r>
                    </a:p>
                  </a:txBody>
                  <a:tcPr marL="9525" marR="9525" marT="9525" marB="0" anchor="ctr">
                    <a:solidFill>
                      <a:srgbClr val="0000FF"/>
                    </a:solidFill>
                  </a:tcPr>
                </a:tc>
                <a:tc>
                  <a:txBody>
                    <a:bodyPr/>
                    <a:lstStyle/>
                    <a:p>
                      <a:pPr algn="dist" fontAlgn="auto"/>
                      <a:r>
                        <a:rPr lang="zh-TW" altLang="en-US" sz="1400" b="1" dirty="0"/>
                        <a:t>媒      體</a:t>
                      </a:r>
                    </a:p>
                  </a:txBody>
                  <a:tcPr marL="9525" marR="9525" marT="9525" marB="0" anchor="ctr">
                    <a:solidFill>
                      <a:srgbClr val="0000FF"/>
                    </a:solidFill>
                  </a:tcPr>
                </a:tc>
                <a:tc>
                  <a:txBody>
                    <a:bodyPr/>
                    <a:lstStyle/>
                    <a:p>
                      <a:pPr algn="dist" fontAlgn="auto"/>
                      <a:r>
                        <a:rPr lang="zh-TW" altLang="en-US" sz="1400" b="1" dirty="0"/>
                        <a:t>播出</a:t>
                      </a:r>
                      <a:r>
                        <a:rPr lang="en-US" altLang="zh-TW" sz="1400" b="1" dirty="0"/>
                        <a:t>/</a:t>
                      </a:r>
                      <a:r>
                        <a:rPr lang="zh-TW" altLang="en-US" sz="1400" b="1" dirty="0"/>
                        <a:t>刊登時間</a:t>
                      </a:r>
                    </a:p>
                  </a:txBody>
                  <a:tcPr marL="9525" marR="9525" marT="9525" marB="0" anchor="ctr">
                    <a:solidFill>
                      <a:srgbClr val="0000FF"/>
                    </a:solidFill>
                  </a:tcPr>
                </a:tc>
              </a:tr>
              <a:tr h="540527">
                <a:tc>
                  <a:txBody>
                    <a:bodyPr/>
                    <a:lstStyle/>
                    <a:p>
                      <a:pPr algn="ctr" fontAlgn="ct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4/24</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婦女醫學部</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宋碧琳醫師</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麻疹疫苗對孕婦的影響</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康健雜誌網路</a:t>
                      </a: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版</a:t>
                      </a:r>
                      <a:endPar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endParaRPr>
                    </a:p>
                    <a:p>
                      <a:pPr algn="l" fontAlgn="ctr"/>
                      <a:r>
                        <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rPr>
                        <a:t>(</a:t>
                      </a: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梁惠明</a:t>
                      </a: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tc>
                <a:tc>
                  <a:txBody>
                    <a:bodyPr/>
                    <a:lstStyle/>
                    <a:p>
                      <a:pPr algn="ctr"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未定</a:t>
                      </a:r>
                    </a:p>
                  </a:txBody>
                  <a:tcPr marL="9525" marR="9525" marT="9525" marB="0" anchor="ctr"/>
                </a:tc>
              </a:tr>
              <a:tr h="547392">
                <a:tc>
                  <a:txBody>
                    <a:bodyPr/>
                    <a:lstStyle/>
                    <a:p>
                      <a:pPr algn="ctr" fontAlgn="ct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5/14</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高齡醫學科</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彭莉甯主任</a:t>
                      </a:r>
                    </a:p>
                  </a:txBody>
                  <a:tcPr marL="9525" marR="9525" marT="9525" marB="0" anchor="ctr"/>
                </a:tc>
                <a:tc>
                  <a:txBody>
                    <a:bodyPr/>
                    <a:lstStyle/>
                    <a:p>
                      <a:pPr algn="l" fontAlgn="ct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50</a:t>
                      </a: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歲後吃什麼更健康</a:t>
                      </a: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大家健康</a:t>
                      </a: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雜誌</a:t>
                      </a:r>
                      <a:endPar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endParaRPr>
                    </a:p>
                    <a:p>
                      <a:pPr algn="l" fontAlgn="ctr"/>
                      <a:r>
                        <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rPr>
                        <a:t>(</a:t>
                      </a: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張慧心</a:t>
                      </a: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tc>
                <a:tc>
                  <a:txBody>
                    <a:bodyPr/>
                    <a:lstStyle/>
                    <a:p>
                      <a:pPr algn="ctr"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未定</a:t>
                      </a:r>
                    </a:p>
                  </a:txBody>
                  <a:tcPr marL="9525" marR="9525" marT="9525" marB="0" anchor="ctr"/>
                </a:tc>
              </a:tr>
              <a:tr h="554257">
                <a:tc>
                  <a:txBody>
                    <a:bodyPr/>
                    <a:lstStyle/>
                    <a:p>
                      <a:pPr algn="ctr" fontAlgn="ctr"/>
                      <a:r>
                        <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rPr>
                        <a:t>5/16</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婦幼泌尿科</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盧星華主任</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 膀胱過動症</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r>
                        <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rPr>
                        <a:t>ET </a:t>
                      </a: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健康雲</a:t>
                      </a:r>
                      <a:endPar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endParaRPr>
                    </a:p>
                    <a:p>
                      <a:pPr algn="l" fontAlgn="ctr"/>
                      <a:r>
                        <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rPr>
                        <a:t>(</a:t>
                      </a: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嚴云岑</a:t>
                      </a:r>
                      <a:r>
                        <a:rPr lang="en-US" altLang="zh-TW" sz="1600" b="0" i="0" u="none" strike="noStrike" smtClean="0">
                          <a:solidFill>
                            <a:srgbClr val="000000"/>
                          </a:solidFill>
                          <a:effectLst/>
                          <a:latin typeface="新細明體" panose="02020500000000000000" pitchFamily="18" charset="-120"/>
                          <a:ea typeface="新細明體" panose="02020500000000000000" pitchFamily="18" charset="-120"/>
                        </a:rPr>
                        <a:t>)</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未定</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r>
              <a:tr h="397505">
                <a:tc>
                  <a:txBody>
                    <a:bodyPr/>
                    <a:lstStyle/>
                    <a:p>
                      <a:pPr algn="ctr" fontAlgn="ct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5/28</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傳統醫學部</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李彩鳳醫師</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中暑療養</a:t>
                      </a:r>
                    </a:p>
                  </a:txBody>
                  <a:tcPr marL="9525" marR="9525" marT="9525" marB="0" anchor="ctr"/>
                </a:tc>
                <a:tc>
                  <a:txBody>
                    <a:bodyPr/>
                    <a:lstStyle/>
                    <a:p>
                      <a:pPr algn="l"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吾愛吾家</a:t>
                      </a:r>
                      <a:r>
                        <a:rPr lang="zh-TW" altLang="en-US" sz="1600" b="0" i="0" u="none" strike="noStrike" dirty="0" smtClean="0">
                          <a:solidFill>
                            <a:srgbClr val="000000"/>
                          </a:solidFill>
                          <a:effectLst/>
                          <a:latin typeface="新細明體" panose="02020500000000000000" pitchFamily="18" charset="-120"/>
                          <a:ea typeface="新細明體" panose="02020500000000000000" pitchFamily="18" charset="-120"/>
                        </a:rPr>
                        <a:t>雜誌</a:t>
                      </a:r>
                      <a:endPar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endParaRPr>
                    </a:p>
                    <a:p>
                      <a:pPr algn="l" fontAlgn="ctr"/>
                      <a:r>
                        <a:rPr lang="en-US" altLang="zh-TW" sz="1600" b="0" i="0" u="none" strike="noStrike" dirty="0" smtClean="0">
                          <a:solidFill>
                            <a:srgbClr val="000000"/>
                          </a:solidFill>
                          <a:effectLst/>
                          <a:latin typeface="新細明體" panose="02020500000000000000" pitchFamily="18" charset="-120"/>
                          <a:ea typeface="新細明體" panose="02020500000000000000" pitchFamily="18" charset="-120"/>
                        </a:rPr>
                        <a:t>(</a:t>
                      </a: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龍珮寧</a:t>
                      </a:r>
                      <a:r>
                        <a:rPr lang="en-US" altLang="zh-TW" sz="16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tc>
                <a:tc>
                  <a:txBody>
                    <a:bodyPr/>
                    <a:lstStyle/>
                    <a:p>
                      <a:pPr algn="ctr" fontAlgn="ctr"/>
                      <a:r>
                        <a:rPr lang="zh-TW" altLang="en-US" sz="1600" b="0" i="0" u="none" strike="noStrike" dirty="0">
                          <a:solidFill>
                            <a:srgbClr val="000000"/>
                          </a:solidFill>
                          <a:effectLst/>
                          <a:latin typeface="新細明體" panose="02020500000000000000" pitchFamily="18" charset="-120"/>
                          <a:ea typeface="新細明體" panose="02020500000000000000" pitchFamily="18" charset="-120"/>
                        </a:rPr>
                        <a:t>未定</a:t>
                      </a:r>
                    </a:p>
                  </a:txBody>
                  <a:tcPr marL="9525" marR="9525" marT="9525" marB="0" anchor="ctr"/>
                </a:tc>
              </a:tr>
              <a:tr h="397505">
                <a:tc>
                  <a:txBody>
                    <a:bodyPr/>
                    <a:lstStyle/>
                    <a:p>
                      <a:pPr algn="ctr" fontAlgn="ctr"/>
                      <a:endParaRPr lang="en-US" altLang="zh-TW" sz="14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endParaRPr lang="zh-TW" altLang="en-US"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endParaRPr lang="zh-TW" altLang="en-US"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endParaRPr lang="zh-TW" altLang="en-US"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l" fontAlgn="ctr"/>
                      <a:endParaRPr lang="en-US" altLang="zh-TW"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endParaRPr lang="zh-TW" altLang="en-US"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r>
            </a:tbl>
          </a:graphicData>
        </a:graphic>
      </p:graphicFrame>
    </p:spTree>
    <p:extLst>
      <p:ext uri="{BB962C8B-B14F-4D97-AF65-F5344CB8AC3E}">
        <p14:creationId xmlns:p14="http://schemas.microsoft.com/office/powerpoint/2010/main" val="40392945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5</a:t>
            </a:r>
            <a:r>
              <a:rPr lang="zh-TW" altLang="en-US" dirty="0">
                <a:solidFill>
                  <a:srgbClr val="FF9900"/>
                </a:solidFill>
                <a:latin typeface="標楷體" pitchFamily="65" charset="-120"/>
              </a:rPr>
              <a:t>月份活動訊息</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271373820"/>
              </p:ext>
            </p:extLst>
          </p:nvPr>
        </p:nvGraphicFramePr>
        <p:xfrm>
          <a:off x="591068" y="981074"/>
          <a:ext cx="8085501" cy="4886871"/>
        </p:xfrm>
        <a:graphic>
          <a:graphicData uri="http://schemas.openxmlformats.org/drawingml/2006/table">
            <a:tbl>
              <a:tblPr firstRow="1" bandRow="1">
                <a:tableStyleId>{5C22544A-7EE6-4342-B048-85BDC9FD1C3A}</a:tableStyleId>
              </a:tblPr>
              <a:tblGrid>
                <a:gridCol w="938728"/>
                <a:gridCol w="593864"/>
                <a:gridCol w="6552909"/>
              </a:tblGrid>
              <a:tr h="402977">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2084830">
                <a:tc>
                  <a:txBody>
                    <a:bodyPr/>
                    <a:lstStyle/>
                    <a:p>
                      <a:r>
                        <a:rPr lang="en-US" altLang="zh-TW" sz="1600" dirty="0" smtClean="0">
                          <a:latin typeface="+mn-ea"/>
                          <a:ea typeface="+mn-ea"/>
                        </a:rPr>
                        <a:t>1070506</a:t>
                      </a:r>
                      <a:endParaRPr lang="zh-TW" altLang="en-US" sz="1600" dirty="0">
                        <a:latin typeface="+mn-ea"/>
                        <a:ea typeface="+mn-ea"/>
                      </a:endParaRPr>
                    </a:p>
                  </a:txBody>
                  <a:tcPr marL="91443" marR="91443" marT="45723" marB="45723"/>
                </a:tc>
                <a:tc>
                  <a:txBody>
                    <a:bodyPr/>
                    <a:lstStyle/>
                    <a:p>
                      <a:endParaRPr lang="zh-TW" altLang="en-US" sz="1600" b="1" dirty="0">
                        <a:latin typeface="+mn-ea"/>
                        <a:ea typeface="+mn-ea"/>
                      </a:endParaRPr>
                    </a:p>
                  </a:txBody>
                  <a:tcPr marL="91443" marR="91443"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mn-ea"/>
                          <a:ea typeface="+mn-ea"/>
                        </a:rPr>
                        <a:t>主題</a:t>
                      </a:r>
                      <a:r>
                        <a:rPr lang="en-US" altLang="zh-TW" sz="2000" b="1" dirty="0" smtClean="0">
                          <a:latin typeface="+mn-ea"/>
                          <a:ea typeface="+mn-ea"/>
                        </a:rPr>
                        <a:t>:</a:t>
                      </a:r>
                      <a:r>
                        <a:rPr lang="zh-TW" altLang="en-US" sz="2000" b="1" dirty="0" smtClean="0">
                          <a:latin typeface="+mn-ea"/>
                          <a:ea typeface="+mn-ea"/>
                        </a:rPr>
                        <a:t>臺北榮總婦女醫學部母親節衛教講座</a:t>
                      </a:r>
                      <a:endParaRPr lang="en-US" altLang="zh-TW" sz="2000" b="1" dirty="0" smtClean="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000" dirty="0" smtClean="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mn-ea"/>
                          <a:ea typeface="+mn-ea"/>
                        </a:rPr>
                        <a:t>時間</a:t>
                      </a:r>
                      <a:r>
                        <a:rPr lang="en-US" altLang="zh-TW" sz="2000" dirty="0" smtClean="0">
                          <a:latin typeface="+mn-ea"/>
                          <a:ea typeface="+mn-ea"/>
                        </a:rPr>
                        <a:t>:107</a:t>
                      </a:r>
                      <a:r>
                        <a:rPr lang="zh-TW" altLang="en-US" sz="2000" dirty="0" smtClean="0">
                          <a:latin typeface="+mn-ea"/>
                          <a:ea typeface="+mn-ea"/>
                        </a:rPr>
                        <a:t>年</a:t>
                      </a:r>
                      <a:r>
                        <a:rPr lang="en-US" altLang="zh-TW" sz="2000" dirty="0" smtClean="0">
                          <a:latin typeface="+mn-ea"/>
                          <a:ea typeface="+mn-ea"/>
                        </a:rPr>
                        <a:t>5</a:t>
                      </a:r>
                      <a:r>
                        <a:rPr lang="zh-TW" altLang="en-US" sz="2000" dirty="0" smtClean="0">
                          <a:latin typeface="+mn-ea"/>
                          <a:ea typeface="+mn-ea"/>
                        </a:rPr>
                        <a:t>月</a:t>
                      </a:r>
                      <a:r>
                        <a:rPr lang="en-US" altLang="zh-TW" sz="2000" dirty="0" smtClean="0">
                          <a:latin typeface="+mn-ea"/>
                          <a:ea typeface="+mn-ea"/>
                        </a:rPr>
                        <a:t>6</a:t>
                      </a:r>
                      <a:r>
                        <a:rPr lang="zh-TW" altLang="en-US" sz="2000" dirty="0" smtClean="0">
                          <a:latin typeface="+mn-ea"/>
                          <a:ea typeface="+mn-ea"/>
                        </a:rPr>
                        <a:t>日下午</a:t>
                      </a:r>
                      <a:r>
                        <a:rPr lang="en-US" altLang="zh-TW" sz="2000" dirty="0" smtClean="0">
                          <a:latin typeface="+mn-ea"/>
                          <a:ea typeface="+mn-ea"/>
                        </a:rPr>
                        <a:t>2:30</a:t>
                      </a:r>
                      <a:r>
                        <a:rPr lang="zh-TW" altLang="en-US" sz="2000" dirty="0" smtClean="0">
                          <a:latin typeface="+mn-ea"/>
                          <a:ea typeface="+mn-ea"/>
                        </a:rPr>
                        <a:t>分</a:t>
                      </a:r>
                      <a:endParaRPr lang="en-US" altLang="zh-TW" sz="2000" dirty="0" smtClean="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mn-ea"/>
                          <a:ea typeface="+mn-ea"/>
                        </a:rPr>
                        <a:t>地點</a:t>
                      </a:r>
                      <a:r>
                        <a:rPr lang="en-US" altLang="zh-TW" sz="2000" dirty="0" smtClean="0">
                          <a:latin typeface="+mn-ea"/>
                          <a:ea typeface="+mn-ea"/>
                        </a:rPr>
                        <a:t>:</a:t>
                      </a:r>
                      <a:r>
                        <a:rPr lang="zh-TW" altLang="en-US" sz="2000" dirty="0" smtClean="0">
                          <a:latin typeface="+mn-ea"/>
                          <a:ea typeface="+mn-ea"/>
                        </a:rPr>
                        <a:t>台北喜來登飯店</a:t>
                      </a:r>
                      <a:r>
                        <a:rPr lang="en-US" altLang="zh-TW" sz="2000" dirty="0" smtClean="0">
                          <a:latin typeface="+mn-ea"/>
                          <a:ea typeface="+mn-ea"/>
                        </a:rPr>
                        <a:t>B2</a:t>
                      </a:r>
                      <a:r>
                        <a:rPr lang="zh-TW" altLang="en-US" sz="2000" dirty="0" smtClean="0">
                          <a:latin typeface="+mn-ea"/>
                          <a:ea typeface="+mn-ea"/>
                        </a:rPr>
                        <a:t>月星廳舉行</a:t>
                      </a:r>
                      <a:endParaRPr lang="zh-TW" altLang="zh-TW" sz="1400" kern="1200" dirty="0" smtClean="0">
                        <a:solidFill>
                          <a:schemeClr val="dk1"/>
                        </a:solidFill>
                        <a:effectLst/>
                        <a:latin typeface="+mn-lt"/>
                        <a:ea typeface="+mn-ea"/>
                        <a:cs typeface="+mn-cs"/>
                      </a:endParaRPr>
                    </a:p>
                  </a:txBody>
                  <a:tcPr marL="91443" marR="91443" marT="45723" marB="45723"/>
                </a:tc>
              </a:tr>
              <a:tr h="2222915">
                <a:tc>
                  <a:txBody>
                    <a:bodyPr/>
                    <a:lstStyle/>
                    <a:p>
                      <a:r>
                        <a:rPr lang="en-US" altLang="zh-TW" sz="1600" b="1" dirty="0" smtClean="0">
                          <a:latin typeface="+mn-ea"/>
                          <a:ea typeface="+mn-ea"/>
                        </a:rPr>
                        <a:t>1070512</a:t>
                      </a:r>
                      <a:endParaRPr lang="zh-TW" altLang="en-US" sz="1600" dirty="0">
                        <a:latin typeface="+mn-ea"/>
                        <a:ea typeface="+mn-ea"/>
                      </a:endParaRPr>
                    </a:p>
                  </a:txBody>
                  <a:tcPr marL="91443" marR="91443" marT="45723" marB="45723"/>
                </a:tc>
                <a:tc>
                  <a:txBody>
                    <a:bodyPr/>
                    <a:lstStyle/>
                    <a:p>
                      <a:endParaRPr lang="zh-TW" altLang="en-US" sz="1600" b="1" dirty="0">
                        <a:latin typeface="+mn-ea"/>
                        <a:ea typeface="+mn-ea"/>
                      </a:endParaRPr>
                    </a:p>
                  </a:txBody>
                  <a:tcPr marL="91443" marR="91443" marT="45723" marB="45723"/>
                </a:tc>
                <a:tc>
                  <a:txBody>
                    <a:bodyPr/>
                    <a:lstStyle/>
                    <a:p>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臺北榮總泌尿部母親節健康講座</a:t>
                      </a:r>
                    </a:p>
                    <a:p>
                      <a:endParaRPr lang="zh-TW"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時</a:t>
                      </a:r>
                      <a:r>
                        <a:rPr lang="zh-TW" altLang="zh-TW" sz="2000" kern="1200" dirty="0" smtClean="0">
                          <a:solidFill>
                            <a:schemeClr val="dk1"/>
                          </a:solidFill>
                          <a:effectLst/>
                          <a:latin typeface="+mn-ea"/>
                          <a:ea typeface="+mn-ea"/>
                          <a:cs typeface="+mn-cs"/>
                        </a:rPr>
                        <a:t>間：</a:t>
                      </a:r>
                      <a:r>
                        <a:rPr lang="en-US" altLang="zh-TW" sz="2000" kern="1200" dirty="0" smtClean="0">
                          <a:solidFill>
                            <a:schemeClr val="dk1"/>
                          </a:solidFill>
                          <a:effectLst/>
                          <a:latin typeface="+mn-ea"/>
                          <a:ea typeface="+mn-ea"/>
                          <a:cs typeface="+mn-cs"/>
                        </a:rPr>
                        <a:t>107</a:t>
                      </a:r>
                      <a:r>
                        <a:rPr lang="zh-TW" altLang="zh-TW" sz="2000" kern="1200" dirty="0" smtClean="0">
                          <a:solidFill>
                            <a:schemeClr val="dk1"/>
                          </a:solidFill>
                          <a:effectLst/>
                          <a:latin typeface="+mn-ea"/>
                          <a:ea typeface="+mn-ea"/>
                          <a:cs typeface="+mn-cs"/>
                        </a:rPr>
                        <a:t>年</a:t>
                      </a:r>
                      <a:r>
                        <a:rPr lang="en-US" altLang="zh-TW" sz="2000" kern="1200" dirty="0" smtClean="0">
                          <a:solidFill>
                            <a:schemeClr val="dk1"/>
                          </a:solidFill>
                          <a:effectLst/>
                          <a:latin typeface="+mn-ea"/>
                          <a:ea typeface="+mn-ea"/>
                          <a:cs typeface="+mn-cs"/>
                        </a:rPr>
                        <a:t>5</a:t>
                      </a:r>
                      <a:r>
                        <a:rPr lang="zh-TW" altLang="zh-TW" sz="2000" kern="1200" dirty="0" smtClean="0">
                          <a:solidFill>
                            <a:schemeClr val="dk1"/>
                          </a:solidFill>
                          <a:effectLst/>
                          <a:latin typeface="+mn-ea"/>
                          <a:ea typeface="+mn-ea"/>
                          <a:cs typeface="+mn-cs"/>
                        </a:rPr>
                        <a:t>月</a:t>
                      </a:r>
                      <a:r>
                        <a:rPr lang="en-US" altLang="zh-TW" sz="2000" kern="1200" dirty="0" smtClean="0">
                          <a:solidFill>
                            <a:schemeClr val="dk1"/>
                          </a:solidFill>
                          <a:effectLst/>
                          <a:latin typeface="+mn-ea"/>
                          <a:ea typeface="+mn-ea"/>
                          <a:cs typeface="+mn-cs"/>
                        </a:rPr>
                        <a:t>12</a:t>
                      </a:r>
                      <a:r>
                        <a:rPr lang="zh-TW" altLang="zh-TW" sz="2000" kern="1200" dirty="0" smtClean="0">
                          <a:solidFill>
                            <a:schemeClr val="dk1"/>
                          </a:solidFill>
                          <a:effectLst/>
                          <a:latin typeface="+mn-ea"/>
                          <a:ea typeface="+mn-ea"/>
                          <a:cs typeface="+mn-cs"/>
                        </a:rPr>
                        <a:t>日（星期六）</a:t>
                      </a:r>
                      <a:r>
                        <a:rPr lang="en-US" altLang="zh-TW" sz="2000" kern="1200" dirty="0" smtClean="0">
                          <a:solidFill>
                            <a:schemeClr val="dk1"/>
                          </a:solidFill>
                          <a:effectLst/>
                          <a:latin typeface="+mn-ea"/>
                          <a:ea typeface="+mn-ea"/>
                          <a:cs typeface="+mn-cs"/>
                        </a:rPr>
                        <a:t>9:00-12:00</a:t>
                      </a:r>
                      <a:endParaRPr lang="zh-TW" altLang="zh-TW" sz="2000" kern="1200" dirty="0" smtClean="0">
                        <a:solidFill>
                          <a:schemeClr val="dk1"/>
                        </a:solidFill>
                        <a:effectLst/>
                        <a:latin typeface="+mn-ea"/>
                        <a:ea typeface="+mn-ea"/>
                        <a:cs typeface="+mn-cs"/>
                      </a:endParaRPr>
                    </a:p>
                    <a:p>
                      <a:r>
                        <a:rPr lang="zh-TW" altLang="zh-TW" sz="2000" kern="1200" dirty="0" smtClean="0">
                          <a:solidFill>
                            <a:schemeClr val="dk1"/>
                          </a:solidFill>
                          <a:effectLst/>
                          <a:latin typeface="+mn-ea"/>
                          <a:ea typeface="+mn-ea"/>
                          <a:cs typeface="+mn-cs"/>
                        </a:rPr>
                        <a:t>地點：台北市北投健康服務中心</a:t>
                      </a:r>
                      <a:r>
                        <a:rPr lang="en-US" altLang="zh-TW" sz="2000" kern="1200" dirty="0" smtClean="0">
                          <a:solidFill>
                            <a:schemeClr val="dk1"/>
                          </a:solidFill>
                          <a:effectLst/>
                          <a:latin typeface="+mn-ea"/>
                          <a:ea typeface="+mn-ea"/>
                          <a:cs typeface="+mn-cs"/>
                        </a:rPr>
                        <a:t>1</a:t>
                      </a:r>
                      <a:r>
                        <a:rPr lang="zh-TW" altLang="zh-TW" sz="2000" kern="1200" dirty="0" smtClean="0">
                          <a:solidFill>
                            <a:schemeClr val="dk1"/>
                          </a:solidFill>
                          <a:effectLst/>
                          <a:latin typeface="+mn-ea"/>
                          <a:ea typeface="+mn-ea"/>
                          <a:cs typeface="+mn-cs"/>
                        </a:rPr>
                        <a:t>樓</a:t>
                      </a:r>
                      <a:endParaRPr lang="en-US" altLang="zh-TW" sz="2000" kern="1200" dirty="0" smtClean="0">
                        <a:solidFill>
                          <a:schemeClr val="dk1"/>
                        </a:solidFill>
                        <a:effectLst/>
                        <a:latin typeface="+mn-ea"/>
                        <a:ea typeface="+mn-ea"/>
                        <a:cs typeface="+mn-cs"/>
                      </a:endParaRPr>
                    </a:p>
                    <a:p>
                      <a:r>
                        <a:rPr lang="en-US" altLang="zh-TW" sz="2000" kern="1200" dirty="0" smtClean="0">
                          <a:solidFill>
                            <a:schemeClr val="dk1"/>
                          </a:solidFill>
                          <a:effectLst/>
                          <a:latin typeface="+mn-ea"/>
                          <a:ea typeface="+mn-ea"/>
                          <a:cs typeface="+mn-cs"/>
                        </a:rPr>
                        <a:t>     (</a:t>
                      </a:r>
                      <a:r>
                        <a:rPr lang="zh-TW" altLang="zh-TW" sz="2000" kern="1200" dirty="0" smtClean="0">
                          <a:solidFill>
                            <a:schemeClr val="dk1"/>
                          </a:solidFill>
                          <a:effectLst/>
                          <a:latin typeface="+mn-ea"/>
                          <a:ea typeface="+mn-ea"/>
                          <a:cs typeface="+mn-cs"/>
                        </a:rPr>
                        <a:t>台北市北投區石牌路二段</a:t>
                      </a:r>
                      <a:r>
                        <a:rPr lang="en-US" altLang="zh-TW" sz="2000" kern="1200" dirty="0" smtClean="0">
                          <a:solidFill>
                            <a:schemeClr val="dk1"/>
                          </a:solidFill>
                          <a:effectLst/>
                          <a:latin typeface="+mn-ea"/>
                          <a:ea typeface="+mn-ea"/>
                          <a:cs typeface="+mn-cs"/>
                        </a:rPr>
                        <a:t>111</a:t>
                      </a:r>
                      <a:r>
                        <a:rPr lang="zh-TW" altLang="zh-TW" sz="2000" kern="1200" dirty="0" smtClean="0">
                          <a:solidFill>
                            <a:schemeClr val="dk1"/>
                          </a:solidFill>
                          <a:effectLst/>
                          <a:latin typeface="+mn-ea"/>
                          <a:ea typeface="+mn-ea"/>
                          <a:cs typeface="+mn-cs"/>
                        </a:rPr>
                        <a:t>號</a:t>
                      </a:r>
                      <a:r>
                        <a:rPr lang="en-US" altLang="zh-TW" sz="2000" kern="1200" dirty="0" smtClean="0">
                          <a:solidFill>
                            <a:schemeClr val="dk1"/>
                          </a:solidFill>
                          <a:effectLst/>
                          <a:latin typeface="+mn-ea"/>
                          <a:ea typeface="+mn-ea"/>
                          <a:cs typeface="+mn-cs"/>
                        </a:rPr>
                        <a:t>1</a:t>
                      </a:r>
                      <a:r>
                        <a:rPr lang="zh-TW" altLang="zh-TW" sz="2000" kern="1200" dirty="0" smtClean="0">
                          <a:solidFill>
                            <a:schemeClr val="dk1"/>
                          </a:solidFill>
                          <a:effectLst/>
                          <a:latin typeface="+mn-ea"/>
                          <a:ea typeface="+mn-ea"/>
                          <a:cs typeface="+mn-cs"/>
                        </a:rPr>
                        <a:t>樓</a:t>
                      </a:r>
                      <a:r>
                        <a:rPr lang="en-US" altLang="zh-TW" sz="2000" kern="1200" dirty="0" smtClean="0">
                          <a:solidFill>
                            <a:schemeClr val="dk1"/>
                          </a:solidFill>
                          <a:effectLst/>
                          <a:latin typeface="+mn-ea"/>
                          <a:ea typeface="+mn-ea"/>
                          <a:cs typeface="+mn-cs"/>
                        </a:rPr>
                        <a:t>)</a:t>
                      </a:r>
                      <a:endParaRPr lang="zh-TW" altLang="zh-TW" sz="2000" kern="1200" dirty="0" smtClean="0">
                        <a:solidFill>
                          <a:schemeClr val="dk1"/>
                        </a:solidFill>
                        <a:effectLst/>
                        <a:latin typeface="+mn-ea"/>
                        <a:ea typeface="+mn-ea"/>
                        <a:cs typeface="+mn-cs"/>
                      </a:endParaRPr>
                    </a:p>
                    <a:p>
                      <a:endParaRPr lang="zh-TW" altLang="zh-TW" sz="2000" kern="1200" dirty="0" smtClean="0">
                        <a:solidFill>
                          <a:schemeClr val="dk1"/>
                        </a:solidFill>
                        <a:effectLst/>
                        <a:latin typeface="+mn-ea"/>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cstate="print"/>
          <a:stretch>
            <a:fillRect/>
          </a:stretch>
        </p:blipFill>
        <p:spPr>
          <a:xfrm>
            <a:off x="619358" y="1642753"/>
            <a:ext cx="1434105" cy="1910485"/>
          </a:xfrm>
          <a:prstGeom prst="rect">
            <a:avLst/>
          </a:prstGeom>
        </p:spPr>
      </p:pic>
      <p:graphicFrame>
        <p:nvGraphicFramePr>
          <p:cNvPr id="6" name="物件 5"/>
          <p:cNvGraphicFramePr>
            <a:graphicFrameLocks noChangeAspect="1"/>
          </p:cNvGraphicFramePr>
          <p:nvPr>
            <p:extLst>
              <p:ext uri="{D42A27DB-BD31-4B8C-83A1-F6EECF244321}">
                <p14:modId xmlns:p14="http://schemas.microsoft.com/office/powerpoint/2010/main" val="1561900734"/>
              </p:ext>
            </p:extLst>
          </p:nvPr>
        </p:nvGraphicFramePr>
        <p:xfrm>
          <a:off x="641437" y="3718377"/>
          <a:ext cx="1427226" cy="2093809"/>
        </p:xfrm>
        <a:graphic>
          <a:graphicData uri="http://schemas.openxmlformats.org/presentationml/2006/ole">
            <mc:AlternateContent xmlns:mc="http://schemas.openxmlformats.org/markup-compatibility/2006">
              <mc:Choice xmlns:v="urn:schemas-microsoft-com:vml" Requires="v">
                <p:oleObj spid="_x0000_s2064" name="Document" r:id="rId5" imgW="7712238" imgH="11310641" progId="Word.Document.8">
                  <p:embed/>
                </p:oleObj>
              </mc:Choice>
              <mc:Fallback>
                <p:oleObj name="Document" r:id="rId5" imgW="7712238" imgH="11310641" progId="Word.Document.8">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437" y="3718377"/>
                        <a:ext cx="1427226" cy="20938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92358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5</a:t>
            </a:r>
            <a:r>
              <a:rPr lang="zh-TW" altLang="en-US" dirty="0">
                <a:solidFill>
                  <a:srgbClr val="FF9900"/>
                </a:solidFill>
                <a:latin typeface="標楷體" pitchFamily="65" charset="-120"/>
              </a:rPr>
              <a:t>月份活動訊息</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19007946"/>
              </p:ext>
            </p:extLst>
          </p:nvPr>
        </p:nvGraphicFramePr>
        <p:xfrm>
          <a:off x="591068" y="981073"/>
          <a:ext cx="8085501" cy="4990928"/>
        </p:xfrm>
        <a:graphic>
          <a:graphicData uri="http://schemas.openxmlformats.org/drawingml/2006/table">
            <a:tbl>
              <a:tblPr firstRow="1" bandRow="1">
                <a:tableStyleId>{5C22544A-7EE6-4342-B048-85BDC9FD1C3A}</a:tableStyleId>
              </a:tblPr>
              <a:tblGrid>
                <a:gridCol w="938728"/>
                <a:gridCol w="1082844"/>
                <a:gridCol w="6063929"/>
              </a:tblGrid>
              <a:tr h="693242">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131015">
                <a:tc>
                  <a:txBody>
                    <a:bodyPr/>
                    <a:lstStyle/>
                    <a:p>
                      <a:r>
                        <a:rPr lang="en-US" altLang="zh-TW" sz="1600" dirty="0" smtClean="0">
                          <a:latin typeface="+mn-ea"/>
                          <a:ea typeface="+mn-ea"/>
                        </a:rPr>
                        <a:t>1070512</a:t>
                      </a:r>
                      <a:endParaRPr lang="zh-TW" altLang="en-US" sz="1600" dirty="0">
                        <a:latin typeface="+mn-ea"/>
                        <a:ea typeface="+mn-ea"/>
                      </a:endParaRPr>
                    </a:p>
                  </a:txBody>
                  <a:tcPr marL="91443" marR="91443" marT="45723" marB="45723"/>
                </a:tc>
                <a:tc>
                  <a:txBody>
                    <a:bodyPr/>
                    <a:lstStyle/>
                    <a:p>
                      <a:endParaRPr lang="zh-TW" altLang="en-US" sz="1600" b="1" dirty="0">
                        <a:latin typeface="+mn-ea"/>
                        <a:ea typeface="+mn-ea"/>
                      </a:endParaRPr>
                    </a:p>
                  </a:txBody>
                  <a:tcPr marL="91443" marR="91443" marT="45723" marB="45723"/>
                </a:tc>
                <a:tc>
                  <a:txBody>
                    <a:bodyPr/>
                    <a:lstStyle/>
                    <a:p>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「社區醫療服務」</a:t>
                      </a:r>
                      <a:endParaRPr lang="en-US" altLang="zh-TW" sz="2000" b="1" kern="1200" dirty="0" smtClean="0">
                        <a:solidFill>
                          <a:schemeClr val="dk1"/>
                        </a:solidFill>
                        <a:effectLst/>
                        <a:latin typeface="+mn-ea"/>
                        <a:ea typeface="+mn-ea"/>
                        <a:cs typeface="+mn-cs"/>
                      </a:endParaRPr>
                    </a:p>
                    <a:p>
                      <a:endParaRPr lang="en-US" altLang="zh-TW" sz="1800" kern="1200" dirty="0" smtClean="0">
                        <a:solidFill>
                          <a:schemeClr val="dk1"/>
                        </a:solidFill>
                        <a:effectLst/>
                        <a:latin typeface="+mn-lt"/>
                        <a:ea typeface="+mn-ea"/>
                        <a:cs typeface="+mn-cs"/>
                      </a:endParaRPr>
                    </a:p>
                    <a:p>
                      <a:r>
                        <a:rPr lang="zh-TW" altLang="en-US" sz="2000" kern="1200" dirty="0" smtClean="0">
                          <a:solidFill>
                            <a:schemeClr val="dk1"/>
                          </a:solidFill>
                          <a:effectLst/>
                          <a:latin typeface="+mn-ea"/>
                          <a:ea typeface="+mn-ea"/>
                          <a:cs typeface="+mn-cs"/>
                        </a:rPr>
                        <a:t>時間</a:t>
                      </a:r>
                      <a:r>
                        <a:rPr lang="en-US" altLang="zh-TW" sz="2000" kern="1200" dirty="0" smtClean="0">
                          <a:solidFill>
                            <a:schemeClr val="dk1"/>
                          </a:solidFill>
                          <a:effectLst/>
                          <a:latin typeface="+mn-ea"/>
                          <a:ea typeface="+mn-ea"/>
                          <a:cs typeface="+mn-cs"/>
                        </a:rPr>
                        <a:t>:</a:t>
                      </a:r>
                      <a:r>
                        <a:rPr lang="zh-TW" altLang="en-US" sz="2000" kern="1200" dirty="0" smtClean="0">
                          <a:solidFill>
                            <a:schemeClr val="dk1"/>
                          </a:solidFill>
                          <a:effectLst/>
                          <a:latin typeface="+mn-ea"/>
                          <a:ea typeface="+mn-ea"/>
                          <a:cs typeface="+mn-cs"/>
                        </a:rPr>
                        <a:t> </a:t>
                      </a:r>
                      <a:r>
                        <a:rPr lang="en-US" altLang="zh-TW" sz="2000" kern="1200" dirty="0" smtClean="0">
                          <a:solidFill>
                            <a:schemeClr val="dk1"/>
                          </a:solidFill>
                          <a:effectLst/>
                          <a:latin typeface="+mn-ea"/>
                          <a:ea typeface="+mn-ea"/>
                          <a:cs typeface="+mn-cs"/>
                        </a:rPr>
                        <a:t>107</a:t>
                      </a:r>
                      <a:r>
                        <a:rPr lang="zh-TW" altLang="en-US" sz="2000" kern="1200" dirty="0" smtClean="0">
                          <a:solidFill>
                            <a:schemeClr val="dk1"/>
                          </a:solidFill>
                          <a:effectLst/>
                          <a:latin typeface="+mn-ea"/>
                          <a:ea typeface="+mn-ea"/>
                          <a:cs typeface="+mn-cs"/>
                        </a:rPr>
                        <a:t>年</a:t>
                      </a:r>
                      <a:r>
                        <a:rPr lang="en-US" altLang="zh-TW" sz="2000" kern="1200" dirty="0" smtClean="0">
                          <a:solidFill>
                            <a:schemeClr val="dk1"/>
                          </a:solidFill>
                          <a:effectLst/>
                          <a:latin typeface="+mn-ea"/>
                          <a:ea typeface="+mn-ea"/>
                          <a:cs typeface="+mn-cs"/>
                        </a:rPr>
                        <a:t>5</a:t>
                      </a:r>
                      <a:r>
                        <a:rPr lang="zh-TW" altLang="en-US" sz="2000" kern="1200" dirty="0" smtClean="0">
                          <a:solidFill>
                            <a:schemeClr val="dk1"/>
                          </a:solidFill>
                          <a:effectLst/>
                          <a:latin typeface="+mn-ea"/>
                          <a:ea typeface="+mn-ea"/>
                          <a:cs typeface="+mn-cs"/>
                        </a:rPr>
                        <a:t>月</a:t>
                      </a:r>
                      <a:r>
                        <a:rPr lang="en-US" altLang="zh-TW" sz="2000" kern="1200" dirty="0" smtClean="0">
                          <a:solidFill>
                            <a:schemeClr val="dk1"/>
                          </a:solidFill>
                          <a:effectLst/>
                          <a:latin typeface="+mn-ea"/>
                          <a:ea typeface="+mn-ea"/>
                          <a:cs typeface="+mn-cs"/>
                        </a:rPr>
                        <a:t>12</a:t>
                      </a:r>
                      <a:r>
                        <a:rPr lang="zh-TW" altLang="en-US" sz="2000" kern="1200" dirty="0" smtClean="0">
                          <a:solidFill>
                            <a:schemeClr val="dk1"/>
                          </a:solidFill>
                          <a:effectLst/>
                          <a:latin typeface="+mn-ea"/>
                          <a:ea typeface="+mn-ea"/>
                          <a:cs typeface="+mn-cs"/>
                        </a:rPr>
                        <a:t>日（星期六）上午</a:t>
                      </a:r>
                      <a:r>
                        <a:rPr lang="en-US" altLang="zh-TW" sz="2000" kern="1200" dirty="0" smtClean="0">
                          <a:solidFill>
                            <a:schemeClr val="dk1"/>
                          </a:solidFill>
                          <a:effectLst/>
                          <a:latin typeface="+mn-ea"/>
                          <a:ea typeface="+mn-ea"/>
                          <a:cs typeface="+mn-cs"/>
                        </a:rPr>
                        <a:t>8</a:t>
                      </a:r>
                      <a:r>
                        <a:rPr lang="zh-TW" altLang="en-US" sz="2000" kern="1200" dirty="0" smtClean="0">
                          <a:solidFill>
                            <a:schemeClr val="dk1"/>
                          </a:solidFill>
                          <a:effectLst/>
                          <a:latin typeface="+mn-ea"/>
                          <a:ea typeface="+mn-ea"/>
                          <a:cs typeface="+mn-cs"/>
                        </a:rPr>
                        <a:t>時</a:t>
                      </a:r>
                      <a:r>
                        <a:rPr lang="en-US" altLang="zh-TW" sz="2000" kern="1200" dirty="0" smtClean="0">
                          <a:solidFill>
                            <a:schemeClr val="dk1"/>
                          </a:solidFill>
                          <a:effectLst/>
                          <a:latin typeface="+mn-ea"/>
                          <a:ea typeface="+mn-ea"/>
                          <a:cs typeface="+mn-cs"/>
                        </a:rPr>
                        <a:t>30</a:t>
                      </a:r>
                      <a:r>
                        <a:rPr lang="zh-TW" altLang="en-US" sz="2000" kern="1200" dirty="0" smtClean="0">
                          <a:solidFill>
                            <a:schemeClr val="dk1"/>
                          </a:solidFill>
                          <a:effectLst/>
                          <a:latin typeface="+mn-ea"/>
                          <a:ea typeface="+mn-ea"/>
                          <a:cs typeface="+mn-cs"/>
                        </a:rPr>
                        <a:t>分至</a:t>
                      </a:r>
                      <a:r>
                        <a:rPr lang="en-US" altLang="zh-TW" sz="2000" kern="1200" dirty="0" smtClean="0">
                          <a:solidFill>
                            <a:schemeClr val="dk1"/>
                          </a:solidFill>
                          <a:effectLst/>
                          <a:latin typeface="+mn-ea"/>
                          <a:ea typeface="+mn-ea"/>
                          <a:cs typeface="+mn-cs"/>
                        </a:rPr>
                        <a:t>11</a:t>
                      </a:r>
                      <a:r>
                        <a:rPr lang="zh-TW" altLang="en-US" sz="2000" kern="1200" dirty="0" smtClean="0">
                          <a:solidFill>
                            <a:schemeClr val="dk1"/>
                          </a:solidFill>
                          <a:effectLst/>
                          <a:latin typeface="+mn-ea"/>
                          <a:ea typeface="+mn-ea"/>
                          <a:cs typeface="+mn-cs"/>
                        </a:rPr>
                        <a:t>時</a:t>
                      </a:r>
                      <a:r>
                        <a:rPr lang="en-US" altLang="zh-TW" sz="2000" kern="1200" dirty="0" smtClean="0">
                          <a:solidFill>
                            <a:schemeClr val="dk1"/>
                          </a:solidFill>
                          <a:effectLst/>
                          <a:latin typeface="+mn-ea"/>
                          <a:ea typeface="+mn-ea"/>
                          <a:cs typeface="+mn-cs"/>
                        </a:rPr>
                        <a:t>30</a:t>
                      </a:r>
                      <a:r>
                        <a:rPr lang="zh-TW" altLang="en-US" sz="2000" kern="1200" dirty="0" smtClean="0">
                          <a:solidFill>
                            <a:schemeClr val="dk1"/>
                          </a:solidFill>
                          <a:effectLst/>
                          <a:latin typeface="+mn-ea"/>
                          <a:ea typeface="+mn-ea"/>
                          <a:cs typeface="+mn-cs"/>
                        </a:rPr>
                        <a:t>分</a:t>
                      </a:r>
                      <a:endParaRPr lang="en-US"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地點</a:t>
                      </a:r>
                      <a:r>
                        <a:rPr lang="en-US" altLang="zh-TW" sz="2000" kern="1200" dirty="0" smtClean="0">
                          <a:solidFill>
                            <a:schemeClr val="dk1"/>
                          </a:solidFill>
                          <a:effectLst/>
                          <a:latin typeface="+mn-ea"/>
                          <a:ea typeface="+mn-ea"/>
                          <a:cs typeface="+mn-cs"/>
                        </a:rPr>
                        <a:t>:</a:t>
                      </a:r>
                      <a:r>
                        <a:rPr lang="zh-TW" altLang="en-US" sz="2000" kern="1200" dirty="0" smtClean="0">
                          <a:solidFill>
                            <a:schemeClr val="dk1"/>
                          </a:solidFill>
                          <a:effectLst/>
                          <a:latin typeface="+mn-ea"/>
                          <a:ea typeface="+mn-ea"/>
                          <a:cs typeface="+mn-cs"/>
                        </a:rPr>
                        <a:t>台北市北投區東華里辦公處</a:t>
                      </a:r>
                      <a:endParaRPr lang="en-US"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     （台北市北投區致遠</a:t>
                      </a:r>
                      <a:r>
                        <a:rPr lang="en-US" altLang="zh-TW" sz="2000" kern="1200" dirty="0" smtClean="0">
                          <a:solidFill>
                            <a:schemeClr val="dk1"/>
                          </a:solidFill>
                          <a:effectLst/>
                          <a:latin typeface="+mn-ea"/>
                          <a:ea typeface="+mn-ea"/>
                          <a:cs typeface="+mn-cs"/>
                        </a:rPr>
                        <a:t>3</a:t>
                      </a:r>
                      <a:r>
                        <a:rPr lang="zh-TW" altLang="en-US" sz="2000" kern="1200" dirty="0" smtClean="0">
                          <a:solidFill>
                            <a:schemeClr val="dk1"/>
                          </a:solidFill>
                          <a:effectLst/>
                          <a:latin typeface="+mn-ea"/>
                          <a:ea typeface="+mn-ea"/>
                          <a:cs typeface="+mn-cs"/>
                        </a:rPr>
                        <a:t>路</a:t>
                      </a:r>
                      <a:r>
                        <a:rPr lang="en-US" altLang="zh-TW" sz="2000" kern="1200" dirty="0" smtClean="0">
                          <a:solidFill>
                            <a:schemeClr val="dk1"/>
                          </a:solidFill>
                          <a:effectLst/>
                          <a:latin typeface="+mn-ea"/>
                          <a:ea typeface="+mn-ea"/>
                          <a:cs typeface="+mn-cs"/>
                        </a:rPr>
                        <a:t>158</a:t>
                      </a:r>
                      <a:r>
                        <a:rPr lang="zh-TW" altLang="en-US" sz="2000" kern="1200" dirty="0" smtClean="0">
                          <a:solidFill>
                            <a:schemeClr val="dk1"/>
                          </a:solidFill>
                          <a:effectLst/>
                          <a:latin typeface="+mn-ea"/>
                          <a:ea typeface="+mn-ea"/>
                          <a:cs typeface="+mn-cs"/>
                        </a:rPr>
                        <a:t>號</a:t>
                      </a:r>
                      <a:r>
                        <a:rPr lang="en-US" altLang="zh-TW" sz="2000" kern="1200" dirty="0" smtClean="0">
                          <a:solidFill>
                            <a:schemeClr val="dk1"/>
                          </a:solidFill>
                          <a:effectLst/>
                          <a:latin typeface="+mn-ea"/>
                          <a:ea typeface="+mn-ea"/>
                          <a:cs typeface="+mn-cs"/>
                        </a:rPr>
                        <a:t>2</a:t>
                      </a:r>
                      <a:r>
                        <a:rPr lang="zh-TW" altLang="en-US" sz="2000" kern="1200" dirty="0" smtClean="0">
                          <a:solidFill>
                            <a:schemeClr val="dk1"/>
                          </a:solidFill>
                          <a:effectLst/>
                          <a:latin typeface="+mn-ea"/>
                          <a:ea typeface="+mn-ea"/>
                          <a:cs typeface="+mn-cs"/>
                        </a:rPr>
                        <a:t>樓）</a:t>
                      </a:r>
                      <a:endParaRPr lang="en-US"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       </a:t>
                      </a:r>
                      <a:endParaRPr lang="en-US"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    </a:t>
                      </a:r>
                      <a:r>
                        <a:rPr lang="zh-TW" altLang="zh-TW" sz="2000" kern="1200" dirty="0" smtClean="0">
                          <a:solidFill>
                            <a:schemeClr val="dk1"/>
                          </a:solidFill>
                          <a:effectLst/>
                          <a:latin typeface="+mn-ea"/>
                          <a:ea typeface="+mn-ea"/>
                          <a:cs typeface="+mn-cs"/>
                        </a:rPr>
                        <a:t>資深的</a:t>
                      </a:r>
                      <a:r>
                        <a:rPr lang="zh-TW" altLang="zh-TW" sz="2000" u="sng" kern="1200" dirty="0" smtClean="0">
                          <a:solidFill>
                            <a:schemeClr val="dk1"/>
                          </a:solidFill>
                          <a:effectLst/>
                          <a:latin typeface="+mn-ea"/>
                          <a:ea typeface="+mn-ea"/>
                          <a:cs typeface="+mn-cs"/>
                        </a:rPr>
                        <a:t>醫護人員</a:t>
                      </a:r>
                      <a:r>
                        <a:rPr lang="zh-TW" altLang="en-US" sz="2000" u="sng" kern="1200" dirty="0" smtClean="0">
                          <a:solidFill>
                            <a:schemeClr val="dk1"/>
                          </a:solidFill>
                          <a:effectLst/>
                          <a:latin typeface="+mn-ea"/>
                          <a:ea typeface="+mn-ea"/>
                          <a:cs typeface="+mn-cs"/>
                        </a:rPr>
                        <a:t>利用星期假日巡迴</a:t>
                      </a:r>
                      <a:r>
                        <a:rPr lang="zh-TW" altLang="zh-TW" sz="2000" u="sng" kern="1200" dirty="0" smtClean="0">
                          <a:solidFill>
                            <a:schemeClr val="dk1"/>
                          </a:solidFill>
                          <a:effectLst/>
                          <a:latin typeface="+mn-ea"/>
                          <a:ea typeface="+mn-ea"/>
                          <a:cs typeface="+mn-cs"/>
                        </a:rPr>
                        <a:t>至各社區為居民義務服務</a:t>
                      </a:r>
                      <a:r>
                        <a:rPr lang="zh-TW" altLang="zh-TW" sz="2000" kern="1200" dirty="0" smtClean="0">
                          <a:solidFill>
                            <a:schemeClr val="dk1"/>
                          </a:solidFill>
                          <a:effectLst/>
                          <a:latin typeface="+mn-ea"/>
                          <a:ea typeface="+mn-ea"/>
                          <a:cs typeface="+mn-cs"/>
                        </a:rPr>
                        <a:t>，內容包括醫療諮詢、血壓、血脂、血糖、眼壓、骨質密度等之檢測及營養諮詢，</a:t>
                      </a:r>
                      <a:r>
                        <a:rPr lang="zh-TW" altLang="zh-TW" sz="2000" u="sng" kern="1200" dirty="0" smtClean="0">
                          <a:solidFill>
                            <a:schemeClr val="dk1"/>
                          </a:solidFill>
                          <a:effectLst/>
                          <a:latin typeface="+mn-ea"/>
                          <a:ea typeface="+mn-ea"/>
                          <a:cs typeface="+mn-cs"/>
                        </a:rPr>
                        <a:t>提供居民們正確的健康觀念、最新的醫療訊息、最佳的醫療服務</a:t>
                      </a:r>
                      <a:r>
                        <a:rPr lang="zh-TW" altLang="zh-TW" sz="2000" kern="1200" dirty="0" smtClean="0">
                          <a:solidFill>
                            <a:schemeClr val="dk1"/>
                          </a:solidFill>
                          <a:effectLst/>
                          <a:latin typeface="+mn-ea"/>
                          <a:ea typeface="+mn-ea"/>
                          <a:cs typeface="+mn-cs"/>
                        </a:rPr>
                        <a:t>；</a:t>
                      </a:r>
                      <a:r>
                        <a:rPr lang="zh-TW" altLang="zh-TW" sz="2000" b="0" kern="1200" dirty="0" smtClean="0">
                          <a:solidFill>
                            <a:schemeClr val="dk1"/>
                          </a:solidFill>
                          <a:effectLst/>
                          <a:latin typeface="+mn-ea"/>
                          <a:ea typeface="+mn-ea"/>
                          <a:cs typeface="+mn-cs"/>
                        </a:rPr>
                        <a:t>活的久、更要活的好</a:t>
                      </a:r>
                      <a:r>
                        <a:rPr lang="zh-TW" altLang="zh-TW" sz="2000" kern="1200" dirty="0" smtClean="0">
                          <a:solidFill>
                            <a:schemeClr val="dk1"/>
                          </a:solidFill>
                          <a:effectLst/>
                          <a:latin typeface="+mn-ea"/>
                          <a:ea typeface="+mn-ea"/>
                          <a:cs typeface="+mn-cs"/>
                        </a:rPr>
                        <a:t>，這是一個現代人所共有的認知，任何健康的問題都可以提出來與醫護人員討論。</a:t>
                      </a:r>
                      <a:r>
                        <a:rPr lang="en-US" altLang="zh-TW" sz="2000" kern="1200" dirty="0" smtClean="0">
                          <a:solidFill>
                            <a:schemeClr val="dk1"/>
                          </a:solidFill>
                          <a:effectLst/>
                          <a:latin typeface="+mn-ea"/>
                          <a:ea typeface="+mn-ea"/>
                          <a:cs typeface="+mn-cs"/>
                        </a:rPr>
                        <a:t>   </a:t>
                      </a:r>
                      <a:endParaRPr lang="zh-TW" altLang="zh-TW" sz="2000" kern="1200" dirty="0" smtClean="0">
                        <a:solidFill>
                          <a:schemeClr val="dk1"/>
                        </a:solidFill>
                        <a:effectLst/>
                        <a:latin typeface="+mn-ea"/>
                        <a:ea typeface="+mn-ea"/>
                        <a:cs typeface="+mn-cs"/>
                      </a:endParaRPr>
                    </a:p>
                    <a:p>
                      <a:r>
                        <a:rPr lang="en-US" altLang="zh-TW" sz="1800" kern="1200" dirty="0" smtClean="0">
                          <a:solidFill>
                            <a:schemeClr val="dk1"/>
                          </a:solidFill>
                          <a:effectLst/>
                          <a:latin typeface="+mn-lt"/>
                          <a:ea typeface="+mn-ea"/>
                          <a:cs typeface="+mn-cs"/>
                        </a:rPr>
                        <a:t>    </a:t>
                      </a:r>
                      <a:endParaRPr lang="zh-TW" altLang="zh-TW" sz="1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8" y="4221110"/>
            <a:ext cx="2052285" cy="136819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3" y="2739425"/>
            <a:ext cx="2065530" cy="1377020"/>
          </a:xfrm>
          <a:prstGeom prst="rect">
            <a:avLst/>
          </a:prstGeom>
        </p:spPr>
      </p:pic>
    </p:spTree>
    <p:extLst>
      <p:ext uri="{BB962C8B-B14F-4D97-AF65-F5344CB8AC3E}">
        <p14:creationId xmlns:p14="http://schemas.microsoft.com/office/powerpoint/2010/main" val="28052822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5</a:t>
            </a:r>
            <a:r>
              <a:rPr lang="zh-TW" altLang="en-US" dirty="0">
                <a:solidFill>
                  <a:srgbClr val="FF9900"/>
                </a:solidFill>
                <a:latin typeface="標楷體" pitchFamily="65" charset="-120"/>
              </a:rPr>
              <a:t>月份活動訊息</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257862021"/>
              </p:ext>
            </p:extLst>
          </p:nvPr>
        </p:nvGraphicFramePr>
        <p:xfrm>
          <a:off x="591068" y="981073"/>
          <a:ext cx="8085501" cy="4563081"/>
        </p:xfrm>
        <a:graphic>
          <a:graphicData uri="http://schemas.openxmlformats.org/drawingml/2006/table">
            <a:tbl>
              <a:tblPr firstRow="1" bandRow="1">
                <a:tableStyleId>{5C22544A-7EE6-4342-B048-85BDC9FD1C3A}</a:tableStyleId>
              </a:tblPr>
              <a:tblGrid>
                <a:gridCol w="938728"/>
                <a:gridCol w="1082844"/>
                <a:gridCol w="6063929"/>
              </a:tblGrid>
              <a:tr h="631155">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761042">
                <a:tc>
                  <a:txBody>
                    <a:bodyPr/>
                    <a:lstStyle/>
                    <a:p>
                      <a:r>
                        <a:rPr lang="en-US" altLang="zh-TW" sz="1600" dirty="0" smtClean="0">
                          <a:latin typeface="+mn-ea"/>
                          <a:ea typeface="+mn-ea"/>
                        </a:rPr>
                        <a:t>107426</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國際醫療中心</a:t>
                      </a:r>
                      <a:endParaRPr lang="zh-TW" altLang="en-US" sz="1600" b="1" dirty="0">
                        <a:latin typeface="+mn-ea"/>
                        <a:ea typeface="+mn-ea"/>
                      </a:endParaRPr>
                    </a:p>
                  </a:txBody>
                  <a:tcPr marL="91443" marR="91443" marT="45723" marB="45723"/>
                </a:tc>
                <a:tc>
                  <a:txBody>
                    <a:bodyPr/>
                    <a:lstStyle/>
                    <a:p>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醫療新南向有成</a:t>
                      </a:r>
                      <a:r>
                        <a:rPr lang="en-US" altLang="zh-TW" sz="2000" b="1" kern="1200" dirty="0" smtClean="0">
                          <a:solidFill>
                            <a:schemeClr val="dk1"/>
                          </a:solidFill>
                          <a:effectLst/>
                          <a:latin typeface="+mn-ea"/>
                          <a:ea typeface="+mn-ea"/>
                          <a:cs typeface="+mn-cs"/>
                        </a:rPr>
                        <a:t>!</a:t>
                      </a:r>
                      <a:endParaRPr lang="zh-TW" altLang="zh-TW" sz="2000" kern="1200" dirty="0" smtClean="0">
                        <a:solidFill>
                          <a:schemeClr val="dk1"/>
                        </a:solidFill>
                        <a:effectLst/>
                        <a:latin typeface="+mn-ea"/>
                        <a:ea typeface="+mn-ea"/>
                        <a:cs typeface="+mn-cs"/>
                      </a:endParaRPr>
                    </a:p>
                    <a:p>
                      <a:r>
                        <a:rPr lang="zh-TW" altLang="zh-TW" sz="2000" b="1" kern="1200" dirty="0" smtClean="0">
                          <a:solidFill>
                            <a:schemeClr val="dk1"/>
                          </a:solidFill>
                          <a:effectLst/>
                          <a:latin typeface="+mn-ea"/>
                          <a:ea typeface="+mn-ea"/>
                          <a:cs typeface="+mn-cs"/>
                        </a:rPr>
                        <a:t>臺北榮總</a:t>
                      </a:r>
                      <a:r>
                        <a:rPr lang="en-US" altLang="zh-TW" sz="2000" b="1" kern="1200" dirty="0" smtClean="0">
                          <a:solidFill>
                            <a:schemeClr val="dk1"/>
                          </a:solidFill>
                          <a:effectLst/>
                          <a:latin typeface="+mn-ea"/>
                          <a:ea typeface="+mn-ea"/>
                          <a:cs typeface="+mn-cs"/>
                        </a:rPr>
                        <a:t>  </a:t>
                      </a:r>
                      <a:r>
                        <a:rPr lang="zh-TW" altLang="zh-TW" sz="2000" b="1" kern="1200" dirty="0" smtClean="0">
                          <a:solidFill>
                            <a:schemeClr val="dk1"/>
                          </a:solidFill>
                          <a:effectLst/>
                          <a:latin typeface="+mn-ea"/>
                          <a:ea typeface="+mn-ea"/>
                          <a:cs typeface="+mn-cs"/>
                        </a:rPr>
                        <a:t>越南中央熱帶疾病醫院 簽署合作備忘錄</a:t>
                      </a:r>
                      <a:endParaRPr lang="zh-TW" altLang="zh-TW" sz="2000" kern="1200" dirty="0" smtClean="0">
                        <a:solidFill>
                          <a:schemeClr val="dk1"/>
                        </a:solidFill>
                        <a:effectLst/>
                        <a:latin typeface="+mn-ea"/>
                        <a:ea typeface="+mn-ea"/>
                        <a:cs typeface="+mn-cs"/>
                      </a:endParaRPr>
                    </a:p>
                    <a:p>
                      <a:r>
                        <a:rPr lang="en-US" altLang="zh-TW" sz="1800" b="1"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r>
                        <a:rPr lang="zh-TW" altLang="en-US" sz="2000" kern="1200" dirty="0" smtClean="0">
                          <a:solidFill>
                            <a:schemeClr val="dk1"/>
                          </a:solidFill>
                          <a:effectLst/>
                          <a:latin typeface="+mn-lt"/>
                          <a:ea typeface="+mn-ea"/>
                          <a:cs typeface="+mn-cs"/>
                        </a:rPr>
                        <a:t>        </a:t>
                      </a:r>
                      <a:r>
                        <a:rPr lang="zh-TW" altLang="zh-TW" sz="2000" u="sng" kern="1200" dirty="0" smtClean="0">
                          <a:solidFill>
                            <a:schemeClr val="dk1"/>
                          </a:solidFill>
                          <a:effectLst/>
                          <a:latin typeface="+mn-lt"/>
                          <a:ea typeface="+mn-ea"/>
                          <a:cs typeface="+mn-cs"/>
                        </a:rPr>
                        <a:t>臺北榮總與越南河內中央熱帶疾病醫院</a:t>
                      </a:r>
                      <a:r>
                        <a:rPr lang="en-US" altLang="zh-TW" sz="2000" kern="1200" dirty="0" smtClean="0">
                          <a:solidFill>
                            <a:schemeClr val="dk1"/>
                          </a:solidFill>
                          <a:effectLst/>
                          <a:latin typeface="+mn-lt"/>
                          <a:ea typeface="+mn-ea"/>
                          <a:cs typeface="+mn-cs"/>
                        </a:rPr>
                        <a:t>(National Hospital of Tropical </a:t>
                      </a:r>
                      <a:r>
                        <a:rPr lang="en-US" altLang="zh-TW" sz="2000" kern="1200" dirty="0" err="1" smtClean="0">
                          <a:solidFill>
                            <a:schemeClr val="dk1"/>
                          </a:solidFill>
                          <a:effectLst/>
                          <a:latin typeface="+mn-lt"/>
                          <a:ea typeface="+mn-ea"/>
                          <a:cs typeface="+mn-cs"/>
                        </a:rPr>
                        <a:t>diseases,NHTD</a:t>
                      </a:r>
                      <a:r>
                        <a:rPr lang="en-US" altLang="zh-TW" sz="2000" kern="1200" dirty="0" smtClean="0">
                          <a:solidFill>
                            <a:schemeClr val="dk1"/>
                          </a:solidFill>
                          <a:effectLst/>
                          <a:latin typeface="+mn-lt"/>
                          <a:ea typeface="+mn-ea"/>
                          <a:cs typeface="+mn-cs"/>
                        </a:rPr>
                        <a:t>)</a:t>
                      </a:r>
                      <a:r>
                        <a:rPr lang="zh-TW" altLang="zh-TW" sz="2000" i="0" u="sng" kern="1200" dirty="0" smtClean="0">
                          <a:solidFill>
                            <a:schemeClr val="dk1"/>
                          </a:solidFill>
                          <a:effectLst/>
                          <a:latin typeface="+mn-lt"/>
                          <a:ea typeface="+mn-ea"/>
                          <a:cs typeface="+mn-cs"/>
                        </a:rPr>
                        <a:t>於</a:t>
                      </a:r>
                      <a:r>
                        <a:rPr lang="en-US" altLang="zh-TW" sz="2000" i="0" u="sng" kern="1200" dirty="0" smtClean="0">
                          <a:solidFill>
                            <a:schemeClr val="dk1"/>
                          </a:solidFill>
                          <a:effectLst/>
                          <a:latin typeface="+mn-lt"/>
                          <a:ea typeface="+mn-ea"/>
                          <a:cs typeface="+mn-cs"/>
                        </a:rPr>
                        <a:t>4</a:t>
                      </a:r>
                      <a:r>
                        <a:rPr lang="zh-TW" altLang="en-US" sz="2000" i="0" u="sng" kern="1200" dirty="0" smtClean="0">
                          <a:solidFill>
                            <a:schemeClr val="dk1"/>
                          </a:solidFill>
                          <a:effectLst/>
                          <a:latin typeface="+mn-lt"/>
                          <a:ea typeface="+mn-ea"/>
                          <a:cs typeface="+mn-cs"/>
                        </a:rPr>
                        <a:t>月</a:t>
                      </a:r>
                      <a:r>
                        <a:rPr lang="en-US" altLang="zh-TW" sz="2000" i="0" u="sng" kern="1200" dirty="0" smtClean="0">
                          <a:solidFill>
                            <a:schemeClr val="dk1"/>
                          </a:solidFill>
                          <a:effectLst/>
                          <a:latin typeface="+mn-lt"/>
                          <a:ea typeface="+mn-ea"/>
                          <a:cs typeface="+mn-cs"/>
                        </a:rPr>
                        <a:t>26</a:t>
                      </a:r>
                      <a:r>
                        <a:rPr lang="zh-TW" altLang="zh-TW" sz="2000" i="0" u="sng" kern="1200" dirty="0" smtClean="0">
                          <a:solidFill>
                            <a:schemeClr val="dk1"/>
                          </a:solidFill>
                          <a:effectLst/>
                          <a:latin typeface="+mn-lt"/>
                          <a:ea typeface="+mn-ea"/>
                          <a:cs typeface="+mn-cs"/>
                        </a:rPr>
                        <a:t>日上午簽署合作備忘錄，由臺北榮總張德明院長、越南中央熱帶醫院阮文敬院長代表簽署，駐台北越南經濟文化辦事處陳維海代表及我國駐越南台北經濟文化辦事處石瑞琦代表出席觀禮</a:t>
                      </a:r>
                      <a:r>
                        <a:rPr lang="zh-TW" altLang="zh-TW" sz="2000" kern="1200" dirty="0" smtClean="0">
                          <a:solidFill>
                            <a:schemeClr val="dk1"/>
                          </a:solidFill>
                          <a:effectLst/>
                          <a:latin typeface="+mn-lt"/>
                          <a:ea typeface="+mn-ea"/>
                          <a:cs typeface="+mn-cs"/>
                        </a:rPr>
                        <a:t>，</a:t>
                      </a:r>
                      <a:r>
                        <a:rPr lang="zh-TW" altLang="en-US" sz="2000" kern="1200" dirty="0" smtClean="0">
                          <a:solidFill>
                            <a:schemeClr val="dk1"/>
                          </a:solidFill>
                          <a:effectLst/>
                          <a:latin typeface="+mn-lt"/>
                          <a:ea typeface="+mn-ea"/>
                          <a:cs typeface="+mn-cs"/>
                        </a:rPr>
                        <a:t>會後</a:t>
                      </a:r>
                      <a:r>
                        <a:rPr lang="zh-TW" altLang="zh-TW" sz="2000" kern="1200" dirty="0" smtClean="0">
                          <a:solidFill>
                            <a:schemeClr val="dk1"/>
                          </a:solidFill>
                          <a:effectLst/>
                          <a:latin typeface="+mn-lt"/>
                          <a:ea typeface="+mn-ea"/>
                          <a:cs typeface="+mn-cs"/>
                        </a:rPr>
                        <a:t>並參訪院史廳、第三門診大樓及胃腸肝膽科。阮文敬院長對於第三門診設置的八國語言導覽機越南文服務，感到特別親切，並希能建立醫療諮詢合作機制。</a:t>
                      </a:r>
                    </a:p>
                    <a:p>
                      <a:endParaRPr lang="zh-TW" altLang="zh-TW" sz="1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3" y="3927434"/>
            <a:ext cx="1986716" cy="1324477"/>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08" y="2420860"/>
            <a:ext cx="1944271" cy="1296180"/>
          </a:xfrm>
          <a:prstGeom prst="rect">
            <a:avLst/>
          </a:prstGeom>
        </p:spPr>
      </p:pic>
    </p:spTree>
    <p:extLst>
      <p:ext uri="{BB962C8B-B14F-4D97-AF65-F5344CB8AC3E}">
        <p14:creationId xmlns:p14="http://schemas.microsoft.com/office/powerpoint/2010/main" val="41878826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5</a:t>
            </a:r>
            <a:r>
              <a:rPr lang="zh-TW" altLang="en-US" dirty="0">
                <a:solidFill>
                  <a:srgbClr val="FF9900"/>
                </a:solidFill>
                <a:latin typeface="標楷體" pitchFamily="65" charset="-120"/>
              </a:rPr>
              <a:t>月份活動訊息</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159760077"/>
              </p:ext>
            </p:extLst>
          </p:nvPr>
        </p:nvGraphicFramePr>
        <p:xfrm>
          <a:off x="591068" y="981073"/>
          <a:ext cx="8085501" cy="5112297"/>
        </p:xfrm>
        <a:graphic>
          <a:graphicData uri="http://schemas.openxmlformats.org/drawingml/2006/table">
            <a:tbl>
              <a:tblPr firstRow="1" bandRow="1">
                <a:tableStyleId>{5C22544A-7EE6-4342-B048-85BDC9FD1C3A}</a:tableStyleId>
              </a:tblPr>
              <a:tblGrid>
                <a:gridCol w="938728"/>
                <a:gridCol w="1097934"/>
                <a:gridCol w="6048839"/>
              </a:tblGrid>
              <a:tr h="734633">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377664">
                <a:tc>
                  <a:txBody>
                    <a:bodyPr/>
                    <a:lstStyle/>
                    <a:p>
                      <a:r>
                        <a:rPr lang="en-US" altLang="zh-TW" sz="1600" dirty="0" smtClean="0">
                          <a:latin typeface="+mn-ea"/>
                          <a:ea typeface="+mn-ea"/>
                        </a:rPr>
                        <a:t>1070511</a:t>
                      </a:r>
                      <a:endParaRPr lang="zh-TW" altLang="en-US" sz="1600" dirty="0">
                        <a:latin typeface="+mn-ea"/>
                        <a:ea typeface="+mn-ea"/>
                      </a:endParaRPr>
                    </a:p>
                  </a:txBody>
                  <a:tcPr marL="91443" marR="91443" marT="45723" marB="45723"/>
                </a:tc>
                <a:tc>
                  <a:txBody>
                    <a:bodyPr/>
                    <a:lstStyle/>
                    <a:p>
                      <a:r>
                        <a:rPr lang="zh-TW" altLang="zh-TW" sz="1600" kern="1200" dirty="0" smtClean="0">
                          <a:solidFill>
                            <a:schemeClr val="dk1"/>
                          </a:solidFill>
                          <a:effectLst/>
                          <a:latin typeface="+mn-lt"/>
                          <a:ea typeface="+mn-ea"/>
                          <a:cs typeface="+mn-cs"/>
                        </a:rPr>
                        <a:t>社工室</a:t>
                      </a:r>
                      <a:endParaRPr lang="zh-TW" altLang="en-US" sz="1600" b="1" dirty="0">
                        <a:latin typeface="+mn-ea"/>
                        <a:ea typeface="+mn-ea"/>
                      </a:endParaRPr>
                    </a:p>
                  </a:txBody>
                  <a:tcPr marL="91443" marR="91443" marT="45723" marB="45723"/>
                </a:tc>
                <a:tc>
                  <a:txBody>
                    <a:bodyPr/>
                    <a:lstStyle/>
                    <a:p>
                      <a:r>
                        <a:rPr lang="en-US" altLang="zh-TW" sz="2000" b="1" kern="1200" dirty="0" smtClean="0">
                          <a:solidFill>
                            <a:schemeClr val="dk1"/>
                          </a:solidFill>
                          <a:effectLst/>
                          <a:latin typeface="+mn-ea"/>
                          <a:ea typeface="+mn-ea"/>
                          <a:cs typeface="+mn-cs"/>
                        </a:rPr>
                        <a:t> </a:t>
                      </a:r>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「全聯之愛在榮總」慈善捐贈活動</a:t>
                      </a:r>
                      <a:r>
                        <a:rPr lang="zh-TW" altLang="en-US" sz="2000" b="1" kern="1200" dirty="0" smtClean="0">
                          <a:solidFill>
                            <a:schemeClr val="dk1"/>
                          </a:solidFill>
                          <a:effectLst/>
                          <a:latin typeface="+mn-ea"/>
                          <a:ea typeface="+mn-ea"/>
                          <a:cs typeface="+mn-cs"/>
                        </a:rPr>
                        <a:t>」</a:t>
                      </a:r>
                      <a:endParaRPr lang="zh-TW" altLang="zh-TW" sz="2000" b="1" kern="1200" dirty="0" smtClean="0">
                        <a:solidFill>
                          <a:schemeClr val="dk1"/>
                        </a:solidFill>
                        <a:effectLst/>
                        <a:latin typeface="+mn-ea"/>
                        <a:ea typeface="+mn-ea"/>
                        <a:cs typeface="+mn-cs"/>
                      </a:endParaRPr>
                    </a:p>
                    <a:p>
                      <a:endParaRPr lang="zh-TW"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endParaRPr lang="en-US" altLang="zh-TW" sz="1800" kern="1200" dirty="0" smtClean="0">
                        <a:solidFill>
                          <a:schemeClr val="dk1"/>
                        </a:solidFill>
                        <a:effectLst/>
                        <a:latin typeface="+mn-lt"/>
                        <a:ea typeface="+mn-ea"/>
                        <a:cs typeface="+mn-cs"/>
                      </a:endParaRPr>
                    </a:p>
                    <a:p>
                      <a:r>
                        <a:rPr lang="en-US" altLang="zh-TW" sz="1800" kern="1200" dirty="0" smtClean="0">
                          <a:solidFill>
                            <a:schemeClr val="dk1"/>
                          </a:solidFill>
                          <a:effectLst/>
                          <a:latin typeface="+mn-lt"/>
                          <a:ea typeface="+mn-ea"/>
                          <a:cs typeface="+mn-cs"/>
                        </a:rPr>
                        <a:t>    </a:t>
                      </a:r>
                      <a:r>
                        <a:rPr lang="zh-TW" altLang="en-US" sz="1800" kern="1200" dirty="0" smtClean="0">
                          <a:solidFill>
                            <a:schemeClr val="dk1"/>
                          </a:solidFill>
                          <a:effectLst/>
                          <a:latin typeface="+mn-lt"/>
                          <a:ea typeface="+mn-ea"/>
                          <a:cs typeface="+mn-cs"/>
                        </a:rPr>
                        <a:t> </a:t>
                      </a:r>
                      <a:r>
                        <a:rPr lang="zh-TW" altLang="zh-TW" sz="2000" kern="1200" dirty="0" smtClean="0">
                          <a:solidFill>
                            <a:schemeClr val="dk1"/>
                          </a:solidFill>
                          <a:effectLst/>
                          <a:latin typeface="+mn-ea"/>
                          <a:ea typeface="+mn-ea"/>
                          <a:cs typeface="+mn-cs"/>
                        </a:rPr>
                        <a:t>財團法人</a:t>
                      </a:r>
                      <a:r>
                        <a:rPr lang="zh-TW" altLang="zh-TW" sz="2000" u="sng" kern="1200" dirty="0" smtClean="0">
                          <a:solidFill>
                            <a:schemeClr val="dk1"/>
                          </a:solidFill>
                          <a:effectLst/>
                          <a:latin typeface="+mn-ea"/>
                          <a:ea typeface="+mn-ea"/>
                          <a:cs typeface="+mn-cs"/>
                        </a:rPr>
                        <a:t>全聯慶祥慈善事業基金會秉持「取之於社會</a:t>
                      </a:r>
                      <a:r>
                        <a:rPr lang="zh-TW" altLang="en-US" sz="2000" u="sng"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000" u="sng" kern="1200" dirty="0" smtClean="0">
                          <a:solidFill>
                            <a:schemeClr val="dk1"/>
                          </a:solidFill>
                          <a:effectLst/>
                          <a:latin typeface="+mn-ea"/>
                          <a:ea typeface="+mn-ea"/>
                          <a:cs typeface="+mn-cs"/>
                        </a:rPr>
                        <a:t>用之於社會」的精神，自</a:t>
                      </a:r>
                      <a:r>
                        <a:rPr lang="en-US" altLang="zh-TW" sz="2000" u="sng" kern="1200" dirty="0" smtClean="0">
                          <a:solidFill>
                            <a:schemeClr val="dk1"/>
                          </a:solidFill>
                          <a:effectLst/>
                          <a:latin typeface="+mn-ea"/>
                          <a:ea typeface="+mn-ea"/>
                          <a:cs typeface="+mn-cs"/>
                        </a:rPr>
                        <a:t>96</a:t>
                      </a:r>
                      <a:r>
                        <a:rPr lang="zh-TW" altLang="zh-TW" sz="2000" u="sng" kern="1200" dirty="0" smtClean="0">
                          <a:solidFill>
                            <a:schemeClr val="dk1"/>
                          </a:solidFill>
                          <a:effectLst/>
                          <a:latin typeface="+mn-ea"/>
                          <a:ea typeface="+mn-ea"/>
                          <a:cs typeface="+mn-cs"/>
                        </a:rPr>
                        <a:t>年起持續捐贈本院紙尿布、看護墊及管灌等照護、營養用品等物資，嘉惠無數病患。</a:t>
                      </a:r>
                    </a:p>
                    <a:p>
                      <a:r>
                        <a:rPr lang="zh-TW" altLang="en-US" sz="2000" u="sng" kern="1200" dirty="0" smtClean="0">
                          <a:solidFill>
                            <a:schemeClr val="dk1"/>
                          </a:solidFill>
                          <a:effectLst/>
                          <a:latin typeface="+mn-ea"/>
                          <a:ea typeface="+mn-ea"/>
                          <a:cs typeface="+mn-cs"/>
                        </a:rPr>
                        <a:t>  </a:t>
                      </a:r>
                      <a:r>
                        <a:rPr lang="zh-TW" altLang="zh-TW" sz="2000" u="sng" kern="1200" dirty="0" smtClean="0">
                          <a:solidFill>
                            <a:schemeClr val="dk1"/>
                          </a:solidFill>
                          <a:effectLst/>
                          <a:latin typeface="+mn-ea"/>
                          <a:ea typeface="+mn-ea"/>
                          <a:cs typeface="+mn-cs"/>
                        </a:rPr>
                        <a:t>今年該基金會再捐出市值約</a:t>
                      </a:r>
                      <a:r>
                        <a:rPr lang="en-US" altLang="zh-TW" sz="2000" u="sng" kern="1200" dirty="0" smtClean="0">
                          <a:solidFill>
                            <a:schemeClr val="dk1"/>
                          </a:solidFill>
                          <a:effectLst/>
                          <a:latin typeface="+mn-ea"/>
                          <a:ea typeface="+mn-ea"/>
                          <a:cs typeface="+mn-cs"/>
                        </a:rPr>
                        <a:t>72</a:t>
                      </a:r>
                      <a:r>
                        <a:rPr lang="zh-TW" altLang="zh-TW" sz="2000" u="sng" kern="1200" dirty="0" smtClean="0">
                          <a:solidFill>
                            <a:schemeClr val="dk1"/>
                          </a:solidFill>
                          <a:effectLst/>
                          <a:latin typeface="+mn-ea"/>
                          <a:ea typeface="+mn-ea"/>
                          <a:cs typeface="+mn-cs"/>
                        </a:rPr>
                        <a:t>萬元的用品，以有形的物資幫助弱勢患者及家庭，減輕醫療照護負擔，</a:t>
                      </a:r>
                      <a:r>
                        <a:rPr lang="zh-TW" altLang="zh-TW" sz="2000" kern="1200" dirty="0" smtClean="0">
                          <a:solidFill>
                            <a:schemeClr val="dk1"/>
                          </a:solidFill>
                          <a:effectLst/>
                          <a:latin typeface="+mn-ea"/>
                          <a:ea typeface="+mn-ea"/>
                          <a:cs typeface="+mn-cs"/>
                        </a:rPr>
                        <a:t>無形的愛心鼓舞病人及家屬的心。</a:t>
                      </a:r>
                    </a:p>
                    <a:p>
                      <a:endParaRPr lang="zh-TW" altLang="zh-TW" sz="1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2" y="4468946"/>
            <a:ext cx="2087261" cy="1391507"/>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3" y="2636890"/>
            <a:ext cx="2087260" cy="1472868"/>
          </a:xfrm>
          <a:prstGeom prst="rect">
            <a:avLst/>
          </a:prstGeom>
        </p:spPr>
      </p:pic>
    </p:spTree>
    <p:extLst>
      <p:ext uri="{BB962C8B-B14F-4D97-AF65-F5344CB8AC3E}">
        <p14:creationId xmlns:p14="http://schemas.microsoft.com/office/powerpoint/2010/main" val="36759198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33392</TotalTime>
  <Words>1515</Words>
  <Application>Microsoft Office PowerPoint</Application>
  <PresentationFormat>如螢幕大小 (4:3)</PresentationFormat>
  <Paragraphs>244</Paragraphs>
  <Slides>18</Slides>
  <Notes>1</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1</vt:i4>
      </vt:variant>
      <vt:variant>
        <vt:lpstr>投影片標題</vt:lpstr>
      </vt:variant>
      <vt:variant>
        <vt:i4>18</vt:i4>
      </vt:variant>
    </vt:vector>
  </HeadingPairs>
  <TitlesOfParts>
    <vt:vector size="26" baseType="lpstr">
      <vt:lpstr>新細明體</vt:lpstr>
      <vt:lpstr>標楷體</vt:lpstr>
      <vt:lpstr>Arial</vt:lpstr>
      <vt:lpstr>Times New Roman</vt:lpstr>
      <vt:lpstr>Verdana</vt:lpstr>
      <vt:lpstr>Wingdings</vt:lpstr>
      <vt:lpstr>Profile</vt:lpstr>
      <vt:lpstr>Document</vt:lpstr>
      <vt:lpstr>本院重要新聞彙整報告</vt:lpstr>
      <vt:lpstr>107年5月記者會</vt:lpstr>
      <vt:lpstr>107年5月記者會</vt:lpstr>
      <vt:lpstr>107年5月記者會</vt:lpstr>
      <vt:lpstr>107年5月份安排媒體專訪4篇</vt:lpstr>
      <vt:lpstr>107年5月份活動訊息</vt:lpstr>
      <vt:lpstr>107年5月份活動訊息</vt:lpstr>
      <vt:lpstr>107年5月份活動訊息</vt:lpstr>
      <vt:lpstr>107年5月份活動訊息</vt:lpstr>
      <vt:lpstr>107年5月份活動訊息</vt:lpstr>
      <vt:lpstr>107年5月份新聞摘要29則</vt:lpstr>
      <vt:lpstr>107年5月份新聞摘要</vt:lpstr>
      <vt:lpstr>107年5月份新聞摘要</vt:lpstr>
      <vt:lpstr>PowerPoint 簡報</vt:lpstr>
      <vt:lpstr>107年5月各單位院外受奬情形2則</vt:lpstr>
      <vt:lpstr>衛生福利部</vt:lpstr>
      <vt:lpstr>財團法人慈月社會福利慈善基金會</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1969</cp:revision>
  <cp:lastPrinted>2018-05-21T07:07:31Z</cp:lastPrinted>
  <dcterms:created xsi:type="dcterms:W3CDTF">2004-02-01T06:39:05Z</dcterms:created>
  <dcterms:modified xsi:type="dcterms:W3CDTF">2018-07-20T06:54:48Z</dcterms:modified>
</cp:coreProperties>
</file>