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249" r:id="rId2"/>
    <p:sldId id="3705" r:id="rId3"/>
    <p:sldId id="3737" r:id="rId4"/>
    <p:sldId id="3738" r:id="rId5"/>
    <p:sldId id="3744" r:id="rId6"/>
    <p:sldId id="3745" r:id="rId7"/>
    <p:sldId id="3688" r:id="rId8"/>
    <p:sldId id="3716" r:id="rId9"/>
    <p:sldId id="3736" r:id="rId10"/>
    <p:sldId id="3743" r:id="rId11"/>
    <p:sldId id="3696" r:id="rId12"/>
    <p:sldId id="3735" r:id="rId13"/>
    <p:sldId id="3629" r:id="rId14"/>
    <p:sldId id="3746" r:id="rId15"/>
    <p:sldId id="3469" r:id="rId16"/>
  </p:sldIdLst>
  <p:sldSz cx="9144000" cy="6858000" type="screen4x3"/>
  <p:notesSz cx="6794500" cy="9906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6pPr>
    <a:lvl7pPr marL="27432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7pPr>
    <a:lvl8pPr marL="32004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8pPr>
    <a:lvl9pPr marL="36576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005696"/>
    <a:srgbClr val="0062AC"/>
    <a:srgbClr val="FF9900"/>
    <a:srgbClr val="00CC66"/>
    <a:srgbClr val="FF3300"/>
    <a:srgbClr val="FFFFFF"/>
    <a:srgbClr val="008A3E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4585" autoAdjust="0"/>
  </p:normalViewPr>
  <p:slideViewPr>
    <p:cSldViewPr>
      <p:cViewPr varScale="1">
        <p:scale>
          <a:sx n="110" d="100"/>
          <a:sy n="110" d="100"/>
        </p:scale>
        <p:origin x="144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1986" y="-90"/>
      </p:cViewPr>
      <p:guideLst>
        <p:guide orient="horz" pos="3120"/>
        <p:guide pos="214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024" cy="4941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t" anchorCtr="0" compatLnSpc="1">
            <a:prstTxWarp prst="textNoShape">
              <a:avLst/>
            </a:prstTxWarp>
          </a:bodyPr>
          <a:lstStyle>
            <a:lvl1pPr algn="l" defTabSz="924032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76" y="0"/>
            <a:ext cx="2945024" cy="4941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t" anchorCtr="0" compatLnSpc="1">
            <a:prstTxWarp prst="textNoShape">
              <a:avLst/>
            </a:prstTxWarp>
          </a:bodyPr>
          <a:lstStyle>
            <a:lvl1pPr algn="r" defTabSz="924032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226"/>
            <a:ext cx="2945024" cy="49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b" anchorCtr="0" compatLnSpc="1">
            <a:prstTxWarp prst="textNoShape">
              <a:avLst/>
            </a:prstTxWarp>
          </a:bodyPr>
          <a:lstStyle>
            <a:lvl1pPr algn="l" defTabSz="924032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76" y="9410226"/>
            <a:ext cx="2945024" cy="49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b" anchorCtr="0" compatLnSpc="1">
            <a:prstTxWarp prst="textNoShape">
              <a:avLst/>
            </a:prstTxWarp>
          </a:bodyPr>
          <a:lstStyle>
            <a:lvl1pPr algn="r" defTabSz="924032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6A85275-53F0-4117-819A-B9E01A5B01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3949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024" cy="495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t" anchorCtr="0" compatLnSpc="1">
            <a:prstTxWarp prst="textNoShape">
              <a:avLst/>
            </a:prstTxWarp>
          </a:bodyPr>
          <a:lstStyle>
            <a:lvl1pPr algn="l" defTabSz="924032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7890" y="0"/>
            <a:ext cx="2945024" cy="495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t" anchorCtr="0" compatLnSpc="1">
            <a:prstTxWarp prst="textNoShape">
              <a:avLst/>
            </a:prstTxWarp>
          </a:bodyPr>
          <a:lstStyle>
            <a:lvl1pPr algn="r" defTabSz="924032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4538"/>
            <a:ext cx="4954587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33" y="4705906"/>
            <a:ext cx="5436235" cy="44556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8641"/>
            <a:ext cx="2945024" cy="495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b" anchorCtr="0" compatLnSpc="1">
            <a:prstTxWarp prst="textNoShape">
              <a:avLst/>
            </a:prstTxWarp>
          </a:bodyPr>
          <a:lstStyle>
            <a:lvl1pPr algn="l" defTabSz="924032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897421" y="9408641"/>
            <a:ext cx="3895493" cy="495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88" tIns="46194" rIns="92388" bIns="46194" numCol="1" anchor="b" anchorCtr="0" compatLnSpc="1">
            <a:prstTxWarp prst="textNoShape">
              <a:avLst/>
            </a:prstTxWarp>
          </a:bodyPr>
          <a:lstStyle>
            <a:lvl1pPr defTabSz="924032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       </a:t>
            </a:r>
            <a:fld id="{7D00E5EC-5359-4502-92BF-F5F41F9DAE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76736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03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1761" indent="-285293" defTabSz="92403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1171" indent="-228234" defTabSz="92403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597640" indent="-228234" defTabSz="92403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4108" indent="-228234" defTabSz="92403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0577" indent="-228234" defTabSz="92403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67045" indent="-228234" defTabSz="92403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3514" indent="-228234" defTabSz="92403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79982" indent="-228234" defTabSz="92403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r>
              <a:rPr lang="en-US" altLang="zh-TW"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    </a:t>
            </a:r>
            <a:fld id="{3F02F98A-3432-41E0-9616-FFE56DF2F518}" type="slidenum">
              <a:rPr lang="en-US" altLang="zh-TW"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/>
              <a:t>1</a:t>
            </a:fld>
            <a:endParaRPr lang="en-US" altLang="zh-TW" sz="1300" b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61913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7388" y="2928938"/>
            <a:ext cx="7770812" cy="107950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</a:srgbClr>
              </a:gs>
            </a:gsLst>
            <a:lin ang="0" scaled="1"/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lIns="91422" tIns="45711" rIns="91422" bIns="45711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370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8272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kumimoji="0" lang="zh-TW" altLang="zh-TW" sz="2300" b="0" smtClean="0">
              <a:latin typeface="Times New Roman" panose="02020603050405020304" pitchFamily="18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388" y="1560513"/>
            <a:ext cx="7770812" cy="1368425"/>
          </a:xfrm>
        </p:spPr>
        <p:txBody>
          <a:bodyPr/>
          <a:lstStyle>
            <a:lvl1pPr>
              <a:defRPr sz="47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9388" y="3429000"/>
            <a:ext cx="7008812" cy="1595438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9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7388" y="6251575"/>
            <a:ext cx="1905000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7188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038137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02526-F37C-4D93-B261-8D8F3E2BE9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68996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7E265-A318-4CB1-8F61-0630296C7C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59225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3D9F9-180C-44A9-9D53-14479E67C3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666667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FD69E-1594-4E16-89FE-0DEA1F558A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39660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B9FCC-B5F8-42E3-A3F0-D8C81AC5D2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453330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30896-EE0A-4F83-8133-5B7F609E7F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4608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DB841-0948-43C3-95E7-FE22957A28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00877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75425" y="309563"/>
            <a:ext cx="2001838" cy="5715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68325" y="309563"/>
            <a:ext cx="5854700" cy="5715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146FC-B741-47F9-B5C3-67CDECDA42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05706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309563"/>
            <a:ext cx="8001000" cy="1214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751013"/>
            <a:ext cx="80010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19827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71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A99F1FC-B496-4B91-985E-15EB6BAB6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Rectangle 19"/>
          <p:cNvSpPr>
            <a:spLocks noChangeArrowheads="1"/>
          </p:cNvSpPr>
          <p:nvPr userDrawn="1"/>
        </p:nvSpPr>
        <p:spPr bwMode="auto">
          <a:xfrm>
            <a:off x="611188" y="1557338"/>
            <a:ext cx="7848600" cy="71437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50000">
                <a:srgbClr val="F1F1FF"/>
              </a:gs>
              <a:gs pos="100000">
                <a:srgbClr val="6666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b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500" kern="1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anose="05000000000000000000" pitchFamily="2" charset="2"/>
        <a:buChar char="n"/>
        <a:defRPr kumimoji="1"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Times New Roman" panose="02020603050405020304" pitchFamily="18" charset="0"/>
        <a:buChar char="—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37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3889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92325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youtube.com/watch?v=UXFjy6vKbS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9263" y="1123950"/>
            <a:ext cx="8227307" cy="865188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4400" u="sng" dirty="0" smtClean="0">
                <a:solidFill>
                  <a:srgbClr val="0000FF"/>
                </a:solidFill>
              </a:rPr>
              <a:t>本院重要新聞彙整報告</a:t>
            </a:r>
          </a:p>
        </p:txBody>
      </p:sp>
      <p:sp>
        <p:nvSpPr>
          <p:cNvPr id="13316" name="投影片編號版面配置區 5"/>
          <p:cNvSpPr txBox="1">
            <a:spLocks/>
          </p:cNvSpPr>
          <p:nvPr/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r" eaLnBrk="1" hangingPunct="1"/>
            <a:r>
              <a:rPr lang="en-US" altLang="zh-TW" sz="1200" b="0">
                <a:latin typeface="Verdana" panose="020B0604030504040204" pitchFamily="34" charset="0"/>
                <a:ea typeface="新細明體" panose="02020500000000000000" pitchFamily="18" charset="-120"/>
              </a:rPr>
              <a:t>1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859338" y="2924175"/>
            <a:ext cx="3095625" cy="129540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dist" eaLnBrk="1" hangingPunct="1"/>
            <a:r>
              <a:rPr lang="zh-TW" altLang="en-US" dirty="0"/>
              <a:t>單  位：公共事務室 </a:t>
            </a:r>
          </a:p>
          <a:p>
            <a:pPr algn="dist" eaLnBrk="1" hangingPunct="1"/>
            <a:r>
              <a:rPr lang="zh-TW" altLang="en-US" dirty="0"/>
              <a:t>報告人：游  君  耀</a:t>
            </a:r>
          </a:p>
          <a:p>
            <a:pPr algn="dist" eaLnBrk="1" hangingPunct="1"/>
            <a:r>
              <a:rPr lang="en-US" altLang="zh-TW" dirty="0"/>
              <a:t>          </a:t>
            </a:r>
            <a:r>
              <a:rPr lang="en-US" altLang="zh-TW" sz="2000" dirty="0" smtClean="0"/>
              <a:t>107.06.26</a:t>
            </a:r>
            <a:endParaRPr lang="zh-TW" alt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dirty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>
                <a:solidFill>
                  <a:srgbClr val="FF9900"/>
                </a:solidFill>
                <a:latin typeface="標楷體" pitchFamily="65" charset="-120"/>
              </a:rPr>
              <a:t>6</a:t>
            </a:r>
            <a:r>
              <a:rPr lang="zh-TW" altLang="en-US" dirty="0">
                <a:solidFill>
                  <a:srgbClr val="FF9900"/>
                </a:solidFill>
                <a:latin typeface="標楷體" pitchFamily="65" charset="-120"/>
              </a:rPr>
              <a:t>月份活動訊息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875787"/>
              </p:ext>
            </p:extLst>
          </p:nvPr>
        </p:nvGraphicFramePr>
        <p:xfrm>
          <a:off x="591068" y="981073"/>
          <a:ext cx="8085501" cy="4898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6311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3761042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1070614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u="sng" dirty="0" smtClean="0">
                          <a:latin typeface="+mn-ea"/>
                          <a:ea typeface="+mn-ea"/>
                        </a:rPr>
                        <a:t>醫企部</a:t>
                      </a:r>
                      <a:endParaRPr lang="zh-TW" altLang="en-US" sz="1600" b="1" u="sng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主題</a:t>
                      </a:r>
                      <a:r>
                        <a:rPr lang="en-US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臺北榮總 啟動「</a:t>
                      </a:r>
                      <a:r>
                        <a:rPr lang="zh-TW" altLang="zh-TW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保險金扣抵醫療費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」</a:t>
                      </a:r>
                      <a:endParaRPr lang="zh-TW" altLang="zh-TW" sz="20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日起，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本院與南山人壽合作試辦【理賠申請免附單據暨保險金扣抵住院醫療費用】作業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，通過嚴謹的程序模擬，資訊安全比照健保申報規格，採用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VPN(Virtual Private Network)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虛擬私有網路專線資料傳輸，以資訊系統後端處理方式，在不增加醫、護人員負荷情況下作業，進行順利。</a:t>
                      </a: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通過資訊作業多重測試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，確保安全無虞後，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宣布啟動「保險金扣抵醫療費」試辦作業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，自即日起，只要是南山的保戶於本院住院治療，本人向保險公司提出申請並審核後，除了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在保戶住院時即啟動理賠服務，出院時就完成理賠給付之外，更簡化保戶出院後準備醫療單據與診斷書辦理申請理賠之流程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，讓保戶安心就診及休養。</a:t>
                      </a:r>
                    </a:p>
                    <a:p>
                      <a:endParaRPr lang="zh-TW" altLang="zh-TW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10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3140960"/>
            <a:ext cx="2063388" cy="215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3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107</a:t>
            </a:r>
            <a:r>
              <a:rPr lang="zh-TW" altLang="en-US" dirty="0" smtClean="0"/>
              <a:t>年</a:t>
            </a:r>
            <a:r>
              <a:rPr lang="en-US" altLang="zh-TW" dirty="0" smtClean="0"/>
              <a:t>6</a:t>
            </a:r>
            <a:r>
              <a:rPr lang="zh-TW" altLang="en-US" dirty="0" smtClean="0"/>
              <a:t>月份新聞摘要</a:t>
            </a:r>
            <a:r>
              <a:rPr lang="en-US" altLang="zh-TW" dirty="0" smtClean="0"/>
              <a:t>19</a:t>
            </a:r>
            <a:r>
              <a:rPr lang="zh-TW" altLang="en-US" dirty="0" smtClean="0"/>
              <a:t>則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6981407"/>
              </p:ext>
            </p:extLst>
          </p:nvPr>
        </p:nvGraphicFramePr>
        <p:xfrm>
          <a:off x="4763" y="979488"/>
          <a:ext cx="9139237" cy="5379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817"/>
                <a:gridCol w="6264870"/>
                <a:gridCol w="1331550"/>
              </a:tblGrid>
              <a:tr h="4817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20180611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醫藥新聞週刊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榮雁領航飛 強化醫養雙向轉介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20180528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自由時報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老人口服藥 每人年吞</a:t>
                      </a:r>
                      <a:r>
                        <a:rPr lang="en-US" altLang="zh-TW" sz="1800" dirty="0" smtClean="0"/>
                        <a:t>2045</a:t>
                      </a:r>
                      <a:r>
                        <a:rPr lang="zh-TW" altLang="en-US" sz="1800" dirty="0" smtClean="0"/>
                        <a:t>顆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陳亮恭主任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20180528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新生報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聽力障礙 增失智風險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黃啟原醫師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20180528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聯合報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不抽菸罹肺癌 隱形幫兇害的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陳育民主任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20180528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聯合報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失語、失智、還是舌尖現象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劉秀枝特約醫師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20180528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聯合報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燒燙傷發生 你該做的第一件事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王天祥醫師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20180528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蘋果日報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北榮邀早產兒回娘家 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兒醫部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20180529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青年日報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感謝美海外退協支持 分享榮民醫療經驗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北榮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62246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20180529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經濟日報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產學醫鏈結 助推醫材業接軌國際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北榮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20180529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經濟日報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醫療新南向 要組國家隊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北榮</a:t>
                      </a:r>
                      <a:r>
                        <a:rPr lang="en-US" altLang="zh-TW" sz="1800" dirty="0" smtClean="0"/>
                        <a:t>(</a:t>
                      </a:r>
                      <a:r>
                        <a:rPr lang="zh-TW" altLang="en-US" sz="1800" dirty="0" smtClean="0"/>
                        <a:t>越南</a:t>
                      </a:r>
                      <a:r>
                        <a:rPr lang="en-US" altLang="zh-TW" sz="1800" dirty="0" smtClean="0"/>
                        <a:t>)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11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688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107</a:t>
            </a:r>
            <a:r>
              <a:rPr lang="zh-TW" altLang="en-US" dirty="0" smtClean="0"/>
              <a:t>年</a:t>
            </a:r>
            <a:r>
              <a:rPr lang="en-US" altLang="zh-TW" dirty="0" smtClean="0"/>
              <a:t>6</a:t>
            </a:r>
            <a:r>
              <a:rPr lang="zh-TW" altLang="en-US" dirty="0" smtClean="0"/>
              <a:t>月份新聞摘要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3721009"/>
              </p:ext>
            </p:extLst>
          </p:nvPr>
        </p:nvGraphicFramePr>
        <p:xfrm>
          <a:off x="4763" y="979488"/>
          <a:ext cx="9139237" cy="5379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817"/>
                <a:gridCol w="6264870"/>
                <a:gridCol w="1331550"/>
              </a:tblGrid>
              <a:tr h="4817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20180531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中國時報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陳克華臉書不當言論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20180601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/>
                        <a:t>保險金扣抵住院醫療費用</a:t>
                      </a:r>
                      <a:r>
                        <a:rPr lang="en-US" altLang="zh-TW" sz="1800" dirty="0" smtClean="0"/>
                        <a:t>-DM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20180611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自由時報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肝癌新療法 北榮引進微波殺腫瘤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黃怡翔主任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20180611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自由時報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醫衛新南向 六大醫院 一國一中心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20180611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新生報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胃癌盛行率高 新型免疫治療藥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陳明晃醫師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20180611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聯合報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北榮</a:t>
                      </a:r>
                      <a:r>
                        <a:rPr lang="en-US" altLang="zh-TW" sz="1800" dirty="0" smtClean="0"/>
                        <a:t>+</a:t>
                      </a:r>
                      <a:r>
                        <a:rPr lang="zh-TW" altLang="en-US" sz="1800" dirty="0" smtClean="0"/>
                        <a:t>社區醫療群 雙向轉診省錢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20180611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聯合報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企業職護荒 時薪飆到</a:t>
                      </a:r>
                      <a:r>
                        <a:rPr lang="en-US" altLang="zh-TW" sz="1800" dirty="0" smtClean="0"/>
                        <a:t>3500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20180611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聯合報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輕忽口腔保健 她竟染腦膿瘍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陳昕白醫師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62246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20180611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醫藥新聞週刊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榮雁領航飛 強化醫養雙向轉介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36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D4D9C1D-80C4-46BA-A37E-0FF1F1B90C38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305177"/>
              </p:ext>
            </p:extLst>
          </p:nvPr>
        </p:nvGraphicFramePr>
        <p:xfrm>
          <a:off x="467430" y="404580"/>
          <a:ext cx="8384470" cy="4248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2235"/>
                <a:gridCol w="4192235"/>
              </a:tblGrid>
              <a:tr h="266437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158422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0" y="183789"/>
            <a:ext cx="2319906" cy="314096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450" y="980660"/>
            <a:ext cx="4536630" cy="287563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30" y="2418479"/>
            <a:ext cx="3168440" cy="327117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4825" y="3947138"/>
            <a:ext cx="5010397" cy="244854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81037" y="245867"/>
            <a:ext cx="2855583" cy="334465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26960" y="4640625"/>
            <a:ext cx="3131197" cy="3108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8640" y="278675"/>
            <a:ext cx="8028623" cy="918016"/>
          </a:xfrm>
        </p:spPr>
        <p:txBody>
          <a:bodyPr/>
          <a:lstStyle/>
          <a:p>
            <a:r>
              <a:rPr lang="en-US" altLang="zh-TW" sz="4400" dirty="0" smtClean="0">
                <a:latin typeface="+mn-ea"/>
              </a:rPr>
              <a:t>107</a:t>
            </a:r>
            <a:r>
              <a:rPr lang="zh-TW" altLang="en-US" sz="4400" dirty="0" smtClean="0">
                <a:latin typeface="+mn-ea"/>
              </a:rPr>
              <a:t>年</a:t>
            </a:r>
            <a:r>
              <a:rPr lang="en-US" altLang="zh-TW" sz="4400" dirty="0" smtClean="0">
                <a:latin typeface="+mn-ea"/>
              </a:rPr>
              <a:t>6</a:t>
            </a:r>
            <a:r>
              <a:rPr lang="zh-TW" altLang="en-US" sz="4400" dirty="0" smtClean="0">
                <a:latin typeface="+mn-ea"/>
              </a:rPr>
              <a:t>月份院</a:t>
            </a:r>
            <a:r>
              <a:rPr lang="zh-TW" altLang="en-US" sz="4400" dirty="0">
                <a:latin typeface="+mn-ea"/>
              </a:rPr>
              <a:t>外受奬情形</a:t>
            </a:r>
            <a:endParaRPr lang="zh-TW" altLang="en-US" sz="44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4FD69E-1594-4E16-89FE-0DEA1F558A25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683460" y="1340710"/>
            <a:ext cx="8001000" cy="424859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 kern="1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zh-TW" altLang="zh-TW" sz="3600" dirty="0">
                <a:effectLst/>
                <a:latin typeface="+mn-ea"/>
                <a:ea typeface="+mn-ea"/>
              </a:rPr>
              <a:t>頒發公務人員服務獎章</a:t>
            </a:r>
          </a:p>
          <a:p>
            <a:endParaRPr lang="en-US" altLang="zh-TW" sz="1800" dirty="0" smtClean="0">
              <a:effectLst/>
              <a:latin typeface="+mn-ea"/>
              <a:ea typeface="+mn-ea"/>
            </a:endParaRPr>
          </a:p>
          <a:p>
            <a:r>
              <a:rPr lang="zh-TW" altLang="zh-TW" sz="3600" dirty="0" smtClean="0">
                <a:effectLst/>
                <a:latin typeface="+mn-ea"/>
                <a:ea typeface="+mn-ea"/>
              </a:rPr>
              <a:t>泌</a:t>
            </a:r>
            <a:r>
              <a:rPr lang="en-US" altLang="zh-TW" sz="3600" dirty="0" smtClean="0">
                <a:effectLst/>
                <a:latin typeface="+mn-ea"/>
                <a:ea typeface="+mn-ea"/>
              </a:rPr>
              <a:t>  </a:t>
            </a:r>
            <a:r>
              <a:rPr lang="zh-TW" altLang="zh-TW" sz="3600" dirty="0">
                <a:effectLst/>
                <a:latin typeface="+mn-ea"/>
                <a:ea typeface="+mn-ea"/>
              </a:rPr>
              <a:t>尿</a:t>
            </a:r>
            <a:r>
              <a:rPr lang="en-US" altLang="zh-TW" sz="3600" dirty="0">
                <a:effectLst/>
                <a:latin typeface="+mn-ea"/>
                <a:ea typeface="+mn-ea"/>
              </a:rPr>
              <a:t>  </a:t>
            </a:r>
            <a:r>
              <a:rPr lang="zh-TW" altLang="zh-TW" sz="3600" dirty="0" smtClean="0">
                <a:effectLst/>
                <a:latin typeface="+mn-ea"/>
                <a:ea typeface="+mn-ea"/>
              </a:rPr>
              <a:t>部</a:t>
            </a:r>
            <a:r>
              <a:rPr lang="en-US" altLang="zh-TW" sz="3600" dirty="0" smtClean="0">
                <a:effectLst/>
                <a:latin typeface="+mn-ea"/>
                <a:ea typeface="+mn-ea"/>
              </a:rPr>
              <a:t>:</a:t>
            </a:r>
            <a:r>
              <a:rPr lang="zh-TW" altLang="zh-TW" sz="3600" u="sng" dirty="0" smtClean="0">
                <a:effectLst/>
                <a:latin typeface="+mn-ea"/>
                <a:ea typeface="+mn-ea"/>
              </a:rPr>
              <a:t>林登龍</a:t>
            </a:r>
            <a:r>
              <a:rPr lang="zh-TW" altLang="zh-TW" sz="3600" dirty="0">
                <a:effectLst/>
                <a:latin typeface="+mn-ea"/>
                <a:ea typeface="+mn-ea"/>
              </a:rPr>
              <a:t>主任</a:t>
            </a:r>
            <a:r>
              <a:rPr lang="en-US" altLang="zh-TW" sz="3600" dirty="0" smtClean="0">
                <a:effectLst/>
                <a:latin typeface="+mn-ea"/>
                <a:ea typeface="+mn-ea"/>
              </a:rPr>
              <a:t>-</a:t>
            </a:r>
            <a:r>
              <a:rPr lang="zh-TW" altLang="zh-TW" sz="3600" dirty="0" smtClean="0">
                <a:effectLst/>
                <a:latin typeface="+mn-ea"/>
                <a:ea typeface="+mn-ea"/>
              </a:rPr>
              <a:t>公職</a:t>
            </a:r>
            <a:r>
              <a:rPr lang="zh-TW" altLang="zh-TW" sz="3600" dirty="0">
                <a:effectLst/>
                <a:latin typeface="+mn-ea"/>
                <a:ea typeface="+mn-ea"/>
              </a:rPr>
              <a:t>服務年資</a:t>
            </a:r>
            <a:r>
              <a:rPr lang="en-US" altLang="zh-TW" sz="3600" dirty="0">
                <a:effectLst/>
                <a:latin typeface="+mn-ea"/>
                <a:ea typeface="+mn-ea"/>
              </a:rPr>
              <a:t>40</a:t>
            </a:r>
            <a:r>
              <a:rPr lang="zh-TW" altLang="zh-TW" sz="3600" dirty="0">
                <a:effectLst/>
                <a:latin typeface="+mn-ea"/>
                <a:ea typeface="+mn-ea"/>
              </a:rPr>
              <a:t>年以上，獲頒特等獎章</a:t>
            </a:r>
          </a:p>
          <a:p>
            <a:r>
              <a:rPr lang="zh-TW" altLang="zh-TW" sz="3600" dirty="0">
                <a:effectLst/>
                <a:latin typeface="+mn-ea"/>
                <a:ea typeface="+mn-ea"/>
              </a:rPr>
              <a:t>重症醫學</a:t>
            </a:r>
            <a:r>
              <a:rPr lang="zh-TW" altLang="zh-TW" sz="3600" dirty="0" smtClean="0">
                <a:effectLst/>
                <a:latin typeface="+mn-ea"/>
                <a:ea typeface="+mn-ea"/>
              </a:rPr>
              <a:t>部</a:t>
            </a:r>
            <a:r>
              <a:rPr lang="en-US" altLang="zh-TW" sz="3600" dirty="0" smtClean="0">
                <a:effectLst/>
                <a:latin typeface="+mn-ea"/>
                <a:ea typeface="+mn-ea"/>
              </a:rPr>
              <a:t>:</a:t>
            </a:r>
            <a:r>
              <a:rPr lang="zh-TW" altLang="zh-TW" sz="3600" u="sng" dirty="0" smtClean="0">
                <a:effectLst/>
                <a:latin typeface="+mn-ea"/>
                <a:ea typeface="+mn-ea"/>
              </a:rPr>
              <a:t>周嘉裕</a:t>
            </a:r>
            <a:r>
              <a:rPr lang="zh-TW" altLang="zh-TW" sz="3600" dirty="0">
                <a:effectLst/>
                <a:latin typeface="+mn-ea"/>
                <a:ea typeface="+mn-ea"/>
              </a:rPr>
              <a:t>主任</a:t>
            </a:r>
            <a:r>
              <a:rPr lang="en-US" altLang="zh-TW" sz="3600" dirty="0" smtClean="0">
                <a:effectLst/>
                <a:latin typeface="+mn-ea"/>
                <a:ea typeface="+mn-ea"/>
              </a:rPr>
              <a:t>-</a:t>
            </a:r>
            <a:r>
              <a:rPr lang="zh-TW" altLang="zh-TW" sz="3600" dirty="0" smtClean="0">
                <a:effectLst/>
                <a:latin typeface="+mn-ea"/>
                <a:ea typeface="+mn-ea"/>
              </a:rPr>
              <a:t>公職</a:t>
            </a:r>
            <a:r>
              <a:rPr lang="zh-TW" altLang="zh-TW" sz="3600" dirty="0">
                <a:effectLst/>
                <a:latin typeface="+mn-ea"/>
                <a:ea typeface="+mn-ea"/>
              </a:rPr>
              <a:t>服務年資</a:t>
            </a:r>
            <a:r>
              <a:rPr lang="en-US" altLang="zh-TW" sz="3600" dirty="0">
                <a:effectLst/>
                <a:latin typeface="+mn-ea"/>
                <a:ea typeface="+mn-ea"/>
              </a:rPr>
              <a:t>30</a:t>
            </a:r>
            <a:r>
              <a:rPr lang="zh-TW" altLang="zh-TW" sz="3600" dirty="0">
                <a:effectLst/>
                <a:latin typeface="+mn-ea"/>
                <a:ea typeface="+mn-ea"/>
              </a:rPr>
              <a:t>年以上，獲頒一等獎章</a:t>
            </a:r>
          </a:p>
          <a:p>
            <a:r>
              <a:rPr lang="zh-TW" altLang="zh-TW" sz="3600" dirty="0">
                <a:effectLst/>
                <a:latin typeface="+mn-ea"/>
                <a:ea typeface="+mn-ea"/>
              </a:rPr>
              <a:t>工</a:t>
            </a:r>
            <a:r>
              <a:rPr lang="en-US" altLang="zh-TW" sz="3600" dirty="0">
                <a:effectLst/>
                <a:latin typeface="+mn-ea"/>
                <a:ea typeface="+mn-ea"/>
              </a:rPr>
              <a:t>  </a:t>
            </a:r>
            <a:r>
              <a:rPr lang="zh-TW" altLang="zh-TW" sz="3600" dirty="0">
                <a:effectLst/>
                <a:latin typeface="+mn-ea"/>
                <a:ea typeface="+mn-ea"/>
              </a:rPr>
              <a:t>務</a:t>
            </a:r>
            <a:r>
              <a:rPr lang="en-US" altLang="zh-TW" sz="3600" dirty="0">
                <a:effectLst/>
                <a:latin typeface="+mn-ea"/>
                <a:ea typeface="+mn-ea"/>
              </a:rPr>
              <a:t>  </a:t>
            </a:r>
            <a:r>
              <a:rPr lang="zh-TW" altLang="zh-TW" sz="3600" dirty="0" smtClean="0">
                <a:effectLst/>
                <a:latin typeface="+mn-ea"/>
                <a:ea typeface="+mn-ea"/>
              </a:rPr>
              <a:t>室</a:t>
            </a:r>
            <a:r>
              <a:rPr lang="en-US" altLang="zh-TW" sz="3600" dirty="0" smtClean="0">
                <a:effectLst/>
                <a:latin typeface="+mn-ea"/>
                <a:ea typeface="+mn-ea"/>
              </a:rPr>
              <a:t>:</a:t>
            </a:r>
            <a:r>
              <a:rPr lang="zh-TW" altLang="zh-TW" sz="3600" u="sng" dirty="0" smtClean="0">
                <a:effectLst/>
                <a:latin typeface="+mn-ea"/>
                <a:ea typeface="+mn-ea"/>
              </a:rPr>
              <a:t>葉宏振</a:t>
            </a:r>
            <a:r>
              <a:rPr lang="zh-TW" altLang="zh-TW" sz="3600" dirty="0">
                <a:effectLst/>
                <a:latin typeface="+mn-ea"/>
                <a:ea typeface="+mn-ea"/>
              </a:rPr>
              <a:t>主任</a:t>
            </a:r>
            <a:r>
              <a:rPr lang="en-US" altLang="zh-TW" sz="3600" dirty="0" smtClean="0">
                <a:effectLst/>
                <a:latin typeface="+mn-ea"/>
                <a:ea typeface="+mn-ea"/>
              </a:rPr>
              <a:t>-</a:t>
            </a:r>
            <a:r>
              <a:rPr lang="zh-TW" altLang="zh-TW" sz="3600" dirty="0" smtClean="0">
                <a:effectLst/>
                <a:latin typeface="+mn-ea"/>
                <a:ea typeface="+mn-ea"/>
              </a:rPr>
              <a:t>公職</a:t>
            </a:r>
            <a:r>
              <a:rPr lang="zh-TW" altLang="zh-TW" sz="3600" dirty="0">
                <a:effectLst/>
                <a:latin typeface="+mn-ea"/>
                <a:ea typeface="+mn-ea"/>
              </a:rPr>
              <a:t>服務年資</a:t>
            </a:r>
            <a:r>
              <a:rPr lang="en-US" altLang="zh-TW" sz="3600" dirty="0">
                <a:effectLst/>
                <a:latin typeface="+mn-ea"/>
                <a:ea typeface="+mn-ea"/>
              </a:rPr>
              <a:t>20</a:t>
            </a:r>
            <a:r>
              <a:rPr lang="zh-TW" altLang="zh-TW" sz="3600" dirty="0">
                <a:effectLst/>
                <a:latin typeface="+mn-ea"/>
                <a:ea typeface="+mn-ea"/>
              </a:rPr>
              <a:t>年以上，獲頒二等獎章</a:t>
            </a:r>
          </a:p>
        </p:txBody>
      </p:sp>
    </p:spTree>
    <p:extLst>
      <p:ext uri="{BB962C8B-B14F-4D97-AF65-F5344CB8AC3E}">
        <p14:creationId xmlns:p14="http://schemas.microsoft.com/office/powerpoint/2010/main" val="147611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D4D7D291-FE5B-4D4A-9070-6DE82FA3DF9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15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23660" y="34250"/>
            <a:ext cx="44646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8000" b="0" dirty="0">
                <a:solidFill>
                  <a:srgbClr val="FF0000"/>
                </a:solidFill>
                <a:latin typeface="Times New Roman"/>
                <a:ea typeface="標楷體"/>
              </a:rPr>
              <a:t>謝謝聆聽</a:t>
            </a:r>
            <a:endParaRPr lang="en-US" altLang="zh-TW" sz="8000" b="0" dirty="0">
              <a:solidFill>
                <a:srgbClr val="FF0000"/>
              </a:solidFill>
              <a:latin typeface="Times New Roman"/>
              <a:ea typeface="標楷體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95670" y="4581160"/>
            <a:ext cx="45366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8000" b="0" dirty="0">
                <a:solidFill>
                  <a:srgbClr val="FF0000"/>
                </a:solidFill>
                <a:latin typeface="Times New Roman"/>
                <a:ea typeface="標楷體"/>
              </a:rPr>
              <a:t>敬請指導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90" y="1340799"/>
            <a:ext cx="5760800" cy="3257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107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6</a:t>
            </a:r>
            <a:r>
              <a:rPr lang="zh-TW" altLang="en-US" dirty="0" smtClean="0">
                <a:solidFill>
                  <a:srgbClr val="FF3300"/>
                </a:solidFill>
              </a:rPr>
              <a:t>月記者會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5916708"/>
              </p:ext>
            </p:extLst>
          </p:nvPr>
        </p:nvGraphicFramePr>
        <p:xfrm>
          <a:off x="250825" y="908650"/>
          <a:ext cx="8601075" cy="554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715"/>
                <a:gridCol w="1368190"/>
                <a:gridCol w="1152160"/>
                <a:gridCol w="5072010"/>
              </a:tblGrid>
              <a:tr h="8023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報告</a:t>
                      </a:r>
                      <a:endParaRPr lang="en-US" altLang="zh-TW" sz="1800" dirty="0" smtClean="0"/>
                    </a:p>
                    <a:p>
                      <a:pPr algn="ctr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主講人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           題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4742409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1070530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眼科部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李發耀</a:t>
                      </a:r>
                      <a:endParaRPr lang="en-US" altLang="zh-TW" sz="1800" dirty="0" smtClean="0"/>
                    </a:p>
                    <a:p>
                      <a:r>
                        <a:rPr lang="zh-TW" altLang="en-US" sz="1800" dirty="0" smtClean="0"/>
                        <a:t>副院長</a:t>
                      </a:r>
                      <a:endParaRPr lang="en-US" altLang="zh-TW" sz="1800" dirty="0" smtClean="0"/>
                    </a:p>
                    <a:p>
                      <a:r>
                        <a:rPr lang="zh-TW" altLang="en-US" sz="1800" dirty="0" smtClean="0"/>
                        <a:t>劉瑞玲</a:t>
                      </a:r>
                      <a:endParaRPr lang="en-US" altLang="zh-TW" sz="1800" dirty="0" smtClean="0"/>
                    </a:p>
                    <a:p>
                      <a:r>
                        <a:rPr lang="zh-TW" altLang="en-US" sz="1800" dirty="0" smtClean="0"/>
                        <a:t>主任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主題</a:t>
                      </a:r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</a:t>
                      </a:r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針對本院</a:t>
                      </a:r>
                      <a:r>
                        <a:rPr lang="zh-TW" altLang="en-US" sz="2000" b="1" u="sng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陳克華醫師在臉書上不當刊</a:t>
                      </a:r>
                      <a:endParaRPr lang="en-US" altLang="zh-TW" sz="2000" b="1" u="sng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</a:t>
                      </a:r>
                      <a:r>
                        <a:rPr lang="zh-TW" altLang="en-US" sz="2000" b="1" u="sng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文，召開記者會說明</a:t>
                      </a:r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。</a:t>
                      </a:r>
                    </a:p>
                    <a:p>
                      <a:endParaRPr lang="en-US" altLang="zh-TW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</a:rPr>
                        <a:t>        本院一向重視並推動性別平等，針對陳克華醫師在個人臉書發表不當言論，造成社會大眾不安，就其個人行為深感遺憾與抱歉</a:t>
                      </a: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!</a:t>
                      </a:r>
                    </a:p>
                    <a:p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</a:rPr>
                        <a:t>        經了解，</a:t>
                      </a:r>
                      <a:r>
                        <a:rPr lang="zh-TW" altLang="en-US" sz="1800" u="sng" dirty="0" smtClean="0">
                          <a:solidFill>
                            <a:schemeClr val="tx1"/>
                          </a:solidFill>
                        </a:rPr>
                        <a:t>陳醫師已主動於個人臉書發表道歉文。</a:t>
                      </a: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</a:rPr>
                        <a:t>並已啟動員工關懷小組，希望了解陳醫師個人狀況，積極處理。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3645395"/>
            <a:ext cx="3554097" cy="266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0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107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6</a:t>
            </a:r>
            <a:r>
              <a:rPr lang="zh-TW" altLang="en-US" dirty="0" smtClean="0">
                <a:solidFill>
                  <a:srgbClr val="FF3300"/>
                </a:solidFill>
              </a:rPr>
              <a:t>月記者會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2530819"/>
              </p:ext>
            </p:extLst>
          </p:nvPr>
        </p:nvGraphicFramePr>
        <p:xfrm>
          <a:off x="250825" y="908649"/>
          <a:ext cx="8601075" cy="6065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715"/>
                <a:gridCol w="1584220"/>
                <a:gridCol w="432060"/>
                <a:gridCol w="5576080"/>
              </a:tblGrid>
              <a:tr h="44783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報告</a:t>
                      </a:r>
                      <a:endParaRPr lang="en-US" altLang="zh-TW" sz="1800" dirty="0" smtClean="0"/>
                    </a:p>
                    <a:p>
                      <a:pPr algn="ctr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           題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5192677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1070606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醫務企管部、家庭醫學部</a:t>
                      </a:r>
                    </a:p>
                    <a:p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主題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：榮雁領航飛 守護大健康</a:t>
                      </a:r>
                      <a:r>
                        <a:rPr lang="en-US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臺</a:t>
                      </a:r>
                      <a:r>
                        <a:rPr lang="zh-TW" altLang="zh-TW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北榮總分級醫</a:t>
                      </a:r>
                      <a:endParaRPr lang="en-US" altLang="zh-TW" sz="2000" b="1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  </a:t>
                      </a:r>
                      <a:r>
                        <a:rPr lang="zh-TW" altLang="zh-TW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療推展暨成果發表記者會</a:t>
                      </a:r>
                      <a:endParaRPr lang="zh-TW" altLang="zh-TW" sz="2000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</a:pP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一、臺北榮總自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100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月起配合政府推行醫療分級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雙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向轉診制度，積極與北投、士林、淡水、八里、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蘆洲、五股、三重及新板等社區醫療群合作，建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立友善雙向轉診模式，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由初期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45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家將擴展超過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300</a:t>
                      </a:r>
                    </a:p>
                    <a:p>
                      <a:pPr>
                        <a:lnSpc>
                          <a:spcPts val="2400"/>
                        </a:lnSpc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家。</a:t>
                      </a:r>
                    </a:p>
                    <a:p>
                      <a:pPr>
                        <a:lnSpc>
                          <a:spcPts val="2400"/>
                        </a:lnSpc>
                      </a:pP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二、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106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年回轉人次較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105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年成長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66%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107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年前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個月較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去年同期再成長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52%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，同期由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全國各級醫療機構上</a:t>
                      </a:r>
                      <a:endParaRPr lang="en-US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</a:pPr>
                      <a:r>
                        <a:rPr lang="zh-TW" altLang="en-US" sz="1800" b="1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轉臺北榮總的門診人次成長近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48%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成效卓著。</a:t>
                      </a:r>
                    </a:p>
                    <a:p>
                      <a:pPr>
                        <a:lnSpc>
                          <a:spcPts val="2400"/>
                        </a:lnSpc>
                      </a:pP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三、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記者會邀請健保署李伯璋署長、臺北市衛生局陳</a:t>
                      </a:r>
                      <a:endParaRPr lang="en-US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</a:pPr>
                      <a:r>
                        <a:rPr lang="zh-TW" altLang="en-US" sz="1800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正誠副局長、新北市政府衛生局長林奇宏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、合作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醫院代表金門醫院屠乃方院長及社區醫療群代表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黃信得院長出席，並舉行新合作診所簽約授牌儀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式。</a:t>
                      </a:r>
                    </a:p>
                    <a:p>
                      <a:pPr>
                        <a:lnSpc>
                          <a:spcPts val="2400"/>
                        </a:lnSpc>
                      </a:pPr>
                      <a:endParaRPr lang="zh-TW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7" y="2518646"/>
            <a:ext cx="3024420" cy="201628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67" y="4574923"/>
            <a:ext cx="3000060" cy="177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107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6</a:t>
            </a:r>
            <a:r>
              <a:rPr lang="zh-TW" altLang="en-US" dirty="0" smtClean="0">
                <a:solidFill>
                  <a:srgbClr val="FF3300"/>
                </a:solidFill>
              </a:rPr>
              <a:t>月記者會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173788"/>
              </p:ext>
            </p:extLst>
          </p:nvPr>
        </p:nvGraphicFramePr>
        <p:xfrm>
          <a:off x="250825" y="908650"/>
          <a:ext cx="8601075" cy="554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715"/>
                <a:gridCol w="1368190"/>
                <a:gridCol w="1152160"/>
                <a:gridCol w="5072010"/>
              </a:tblGrid>
              <a:tr h="8023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報告</a:t>
                      </a:r>
                      <a:endParaRPr lang="en-US" altLang="zh-TW" sz="1800" dirty="0" smtClean="0"/>
                    </a:p>
                    <a:p>
                      <a:pPr algn="ctr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主講人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           題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4742409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1070620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眼科部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林佩玉醫師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主</a:t>
                      </a:r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題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：發表最新「</a:t>
                      </a:r>
                      <a:r>
                        <a:rPr lang="zh-TW" altLang="zh-TW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微創角膜內皮後彈力層移</a:t>
                      </a:r>
                      <a:endParaRPr lang="en-US" altLang="zh-TW" sz="2000" b="1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  </a:t>
                      </a:r>
                      <a:r>
                        <a:rPr lang="zh-TW" altLang="zh-TW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植手術</a:t>
                      </a:r>
                      <a:r>
                        <a:rPr lang="en-US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(DMEK)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。</a:t>
                      </a:r>
                    </a:p>
                    <a:p>
                      <a:endParaRPr lang="en-US" altLang="zh-TW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一、角膜移植手術重大突破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本院眼科部成功完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成「微創角膜內皮後彈力層移植手術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(DMEK)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」。僅需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取捐贈角膜內皮後彈力層，</a:t>
                      </a:r>
                      <a:endParaRPr lang="en-US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不需施行全層角膜移植，且傷口僅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毫米，</a:t>
                      </a:r>
                      <a:endParaRPr lang="en-US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視力復原快速，排斥率更低。</a:t>
                      </a: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二、捐贈者角膜如有基質結疤、白斑、變薄等病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變，或是曾做過近視雷射手術等亦可使用，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將大幅增加適用的捐贈角膜，改善國內捐贈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角膜短缺問題。</a:t>
                      </a: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三、病患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張女士，手術使用雖有撕裂傷但未傷及</a:t>
                      </a:r>
                      <a:endParaRPr lang="en-US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內皮彈力層之捐贈角膜，術後一週視力即由</a:t>
                      </a:r>
                      <a:endParaRPr lang="en-US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0.2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進步到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0.8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，重見光明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。</a:t>
                      </a:r>
                    </a:p>
                    <a:p>
                      <a:endParaRPr lang="zh-TW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825" y="3169132"/>
            <a:ext cx="3514083" cy="234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107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6</a:t>
            </a:r>
            <a:r>
              <a:rPr lang="zh-TW" altLang="en-US" dirty="0" smtClean="0">
                <a:solidFill>
                  <a:srgbClr val="FF3300"/>
                </a:solidFill>
              </a:rPr>
              <a:t>月記者會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5625624"/>
              </p:ext>
            </p:extLst>
          </p:nvPr>
        </p:nvGraphicFramePr>
        <p:xfrm>
          <a:off x="250825" y="908650"/>
          <a:ext cx="8601075" cy="554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715"/>
                <a:gridCol w="1368190"/>
                <a:gridCol w="720100"/>
                <a:gridCol w="5504070"/>
              </a:tblGrid>
              <a:tr h="8023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報告</a:t>
                      </a:r>
                      <a:endParaRPr lang="en-US" altLang="zh-TW" sz="1800" dirty="0" smtClean="0"/>
                    </a:p>
                    <a:p>
                      <a:pPr algn="ctr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主講人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           題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4742409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1070621</a:t>
                      </a:r>
                      <a:endParaRPr lang="zh-TW" altLang="en-US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內科部腸胃科</a:t>
                      </a:r>
                      <a:endParaRPr lang="zh-TW" altLang="en-US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主</a:t>
                      </a:r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題</a:t>
                      </a:r>
                      <a:r>
                        <a:rPr lang="en-US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「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  <a:hlinkClick r:id="rId2"/>
                        </a:rPr>
                        <a:t>揮別『肝』苦！</a:t>
                      </a:r>
                      <a:r>
                        <a:rPr lang="en-US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altLang="zh-TW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C</a:t>
                      </a:r>
                      <a:r>
                        <a:rPr lang="zh-TW" altLang="zh-TW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肝口服藥治療成果</a:t>
                      </a:r>
                      <a:endParaRPr lang="en-US" altLang="zh-TW" sz="2000" b="1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2000" b="1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   </a:t>
                      </a:r>
                      <a:r>
                        <a:rPr lang="zh-TW" altLang="zh-TW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發表記者會」。</a:t>
                      </a:r>
                    </a:p>
                    <a:p>
                      <a:endParaRPr lang="zh-TW" altLang="zh-TW" sz="2000" b="1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一、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健保今年起擴大給付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C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肝全口服藥物治療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臺北榮總首批收治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253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名病患，治療四周後</a:t>
                      </a:r>
                      <a:endParaRPr lang="en-US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有效反應率達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100%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92%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已測不到病毒，完</a:t>
                      </a:r>
                      <a:endParaRPr lang="en-US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成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12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週治療的患者中，高達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99.4%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病毒完全</a:t>
                      </a:r>
                      <a:endParaRPr lang="en-US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清除，成效卓著。</a:t>
                      </a: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二、此為健保給付後首度大規模Ｃ肝口服藥臨床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治療成果報告，希鼓勵Ｃ肝病友配合專業團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隊治療，有望揮別「肝」苦人生，並提供醫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界及相關單位參考。</a:t>
                      </a: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5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7" y="2639894"/>
            <a:ext cx="2784468" cy="161168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294693"/>
            <a:ext cx="2769080" cy="21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2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116541"/>
            <a:ext cx="8001000" cy="7201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6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月份安排媒體專訪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5956121"/>
              </p:ext>
            </p:extLst>
          </p:nvPr>
        </p:nvGraphicFramePr>
        <p:xfrm>
          <a:off x="467431" y="836642"/>
          <a:ext cx="8497179" cy="5352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119"/>
                <a:gridCol w="936130"/>
                <a:gridCol w="1008140"/>
                <a:gridCol w="864120"/>
                <a:gridCol w="4824670"/>
              </a:tblGrid>
              <a:tr h="11767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採訪媒體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受訪單位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受訪者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175573"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latin typeface="+mn-ea"/>
                          <a:ea typeface="+mn-ea"/>
                        </a:rPr>
                        <a:t>1070607</a:t>
                      </a:r>
                      <a:endParaRPr lang="zh-TW" altLang="en-US" sz="14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+mn-ea"/>
                          <a:ea typeface="+mn-ea"/>
                        </a:rPr>
                        <a:t>各媒體</a:t>
                      </a:r>
                      <a:endParaRPr lang="zh-TW" altLang="en-US" sz="18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effectLst/>
                        </a:rPr>
                        <a:t>內科部胃腸肝膽科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>
                          <a:effectLst/>
                        </a:rPr>
                        <a:t>黃怡翔</a:t>
                      </a:r>
                      <a:endParaRPr lang="zh-TW" altLang="en-US" sz="1400" dirty="0" smtClean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1400" dirty="0" smtClean="0">
                          <a:latin typeface="+mn-ea"/>
                          <a:ea typeface="+mn-ea"/>
                        </a:rPr>
                        <a:t>主任</a:t>
                      </a:r>
                      <a:endParaRPr lang="zh-TW" altLang="en-US" sz="14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latin typeface="+mn-ea"/>
                          <a:ea typeface="+mn-ea"/>
                        </a:rPr>
                        <a:t>主題</a:t>
                      </a:r>
                      <a:r>
                        <a:rPr lang="en-US" altLang="zh-TW" sz="2000" b="1" dirty="0" smtClean="0">
                          <a:latin typeface="+mn-ea"/>
                          <a:ea typeface="+mn-ea"/>
                        </a:rPr>
                        <a:t>:</a:t>
                      </a:r>
                      <a:r>
                        <a:rPr lang="zh-TW" altLang="en-US" sz="2000" b="1" u="sng" dirty="0" smtClean="0">
                          <a:effectLst/>
                          <a:latin typeface="+mn-ea"/>
                          <a:ea typeface="+mn-ea"/>
                        </a:rPr>
                        <a:t>肝腫瘤新療法 </a:t>
                      </a:r>
                      <a:r>
                        <a:rPr lang="zh-TW" altLang="en-US" sz="2000" b="1" dirty="0" smtClean="0">
                          <a:effectLst/>
                          <a:latin typeface="+mn-ea"/>
                          <a:ea typeface="+mn-ea"/>
                        </a:rPr>
                        <a:t>微波快煮殺癌細胞</a:t>
                      </a:r>
                      <a:endParaRPr lang="en-US" altLang="zh-TW" sz="2000" b="1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endParaRPr lang="en-US" altLang="zh-TW" sz="1400" b="1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1800" dirty="0" smtClean="0">
                          <a:effectLst/>
                          <a:latin typeface="+mn-ea"/>
                          <a:ea typeface="+mn-ea"/>
                        </a:rPr>
                        <a:t>    本院胃腸肝膽主任</a:t>
                      </a:r>
                      <a:r>
                        <a:rPr lang="zh-TW" altLang="en-US" sz="1800" u="sng" dirty="0" smtClean="0">
                          <a:effectLst/>
                          <a:latin typeface="+mn-ea"/>
                          <a:ea typeface="+mn-ea"/>
                        </a:rPr>
                        <a:t>黃怡翔表示北榮最近引進一種「次世代微創微波肝腫瘤滅除術」</a:t>
                      </a:r>
                      <a:r>
                        <a:rPr lang="zh-TW" altLang="en-US" sz="1800" dirty="0" smtClean="0">
                          <a:effectLst/>
                          <a:latin typeface="+mn-ea"/>
                          <a:ea typeface="+mn-ea"/>
                        </a:rPr>
                        <a:t>新療法，能針對單顆直徑</a:t>
                      </a:r>
                      <a:r>
                        <a:rPr lang="en-US" altLang="zh-TW" sz="1800" dirty="0" smtClean="0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zh-TW" altLang="en-US" sz="1800" dirty="0" smtClean="0">
                          <a:effectLst/>
                          <a:latin typeface="+mn-ea"/>
                          <a:ea typeface="+mn-ea"/>
                        </a:rPr>
                        <a:t>公分以下、至多</a:t>
                      </a:r>
                      <a:r>
                        <a:rPr lang="en-US" altLang="zh-TW" sz="1800" dirty="0" smtClean="0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zh-TW" altLang="en-US" sz="1800" dirty="0" smtClean="0">
                          <a:effectLst/>
                          <a:latin typeface="+mn-ea"/>
                          <a:ea typeface="+mn-ea"/>
                        </a:rPr>
                        <a:t>顆小於</a:t>
                      </a:r>
                      <a:r>
                        <a:rPr lang="en-US" altLang="zh-TW" sz="1800" dirty="0" smtClean="0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zh-TW" altLang="en-US" sz="1800" dirty="0" smtClean="0">
                          <a:effectLst/>
                          <a:latin typeface="+mn-ea"/>
                          <a:ea typeface="+mn-ea"/>
                        </a:rPr>
                        <a:t>公分肝腫瘤處置。</a:t>
                      </a:r>
                      <a:r>
                        <a:rPr lang="zh-TW" altLang="en-US" sz="1800" u="sng" dirty="0" smtClean="0">
                          <a:effectLst/>
                          <a:latin typeface="+mn-ea"/>
                          <a:ea typeface="+mn-ea"/>
                        </a:rPr>
                        <a:t>這項療法原理就跟微波爐一樣，透過體液加熱，</a:t>
                      </a:r>
                      <a:r>
                        <a:rPr lang="zh-TW" altLang="en-US" sz="1800" dirty="0" smtClean="0">
                          <a:effectLst/>
                          <a:latin typeface="+mn-ea"/>
                          <a:ea typeface="+mn-ea"/>
                        </a:rPr>
                        <a:t>可把腫瘤消融為煮熟、壞死的腫塊，能</a:t>
                      </a:r>
                      <a:r>
                        <a:rPr lang="zh-TW" altLang="en-US" sz="1800" u="sng" dirty="0" smtClean="0">
                          <a:effectLst/>
                          <a:latin typeface="+mn-ea"/>
                          <a:ea typeface="+mn-ea"/>
                        </a:rPr>
                        <a:t>有效殺死肝癌細胞；目前已有</a:t>
                      </a:r>
                      <a:r>
                        <a:rPr lang="en-US" altLang="zh-TW" sz="1800" u="sng" dirty="0" smtClean="0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zh-TW" altLang="en-US" sz="1800" u="sng" dirty="0" smtClean="0">
                          <a:effectLst/>
                          <a:latin typeface="+mn-ea"/>
                          <a:ea typeface="+mn-ea"/>
                        </a:rPr>
                        <a:t>位無法再承受侵入性治療的肝腫瘤女患者接受該療法，成功殺死腫瘤</a:t>
                      </a:r>
                      <a:r>
                        <a:rPr lang="zh-TW" altLang="en-US" sz="1800" dirty="0" smtClean="0">
                          <a:effectLst/>
                          <a:latin typeface="+mn-ea"/>
                          <a:ea typeface="+mn-ea"/>
                        </a:rPr>
                        <a:t>。</a:t>
                      </a:r>
                      <a:endParaRPr lang="en-US" altLang="zh-TW" sz="1800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endParaRPr lang="zh-TW" altLang="en-US" sz="14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6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1" y="2612583"/>
            <a:ext cx="2376330" cy="357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116541"/>
            <a:ext cx="8001000" cy="7201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6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月份安排媒體專訪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6818671"/>
              </p:ext>
            </p:extLst>
          </p:nvPr>
        </p:nvGraphicFramePr>
        <p:xfrm>
          <a:off x="467431" y="836642"/>
          <a:ext cx="8497179" cy="5616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119"/>
                <a:gridCol w="648090"/>
                <a:gridCol w="1152160"/>
                <a:gridCol w="792110"/>
                <a:gridCol w="5040700"/>
              </a:tblGrid>
              <a:tr h="83314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採訪</a:t>
                      </a:r>
                      <a:endParaRPr lang="en-US" altLang="zh-TW" sz="1400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媒體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受訪單位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標楷體" pitchFamily="65" charset="-120"/>
                          <a:ea typeface="標楷體" pitchFamily="65" charset="-120"/>
                        </a:rPr>
                        <a:t>受訪者</a:t>
                      </a:r>
                      <a:endParaRPr lang="zh-TW" altLang="en-US" sz="1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3644074"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latin typeface="+mn-ea"/>
                          <a:ea typeface="+mn-ea"/>
                        </a:rPr>
                        <a:t>1070611</a:t>
                      </a:r>
                      <a:endParaRPr lang="zh-TW" altLang="en-US" sz="14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latin typeface="+mn-ea"/>
                          <a:ea typeface="+mn-ea"/>
                        </a:rPr>
                        <a:t>主題</a:t>
                      </a:r>
                      <a:r>
                        <a:rPr lang="en-US" altLang="zh-TW" sz="2000" b="1" dirty="0" smtClean="0">
                          <a:latin typeface="+mn-ea"/>
                          <a:ea typeface="+mn-ea"/>
                        </a:rPr>
                        <a:t>:</a:t>
                      </a:r>
                      <a:r>
                        <a:rPr lang="zh-TW" altLang="en-US" sz="2000" b="1" u="sng" dirty="0" smtClean="0">
                          <a:latin typeface="+mn-ea"/>
                          <a:ea typeface="+mn-ea"/>
                        </a:rPr>
                        <a:t>越南財金台</a:t>
                      </a:r>
                      <a:r>
                        <a:rPr lang="en-US" altLang="zh-TW" sz="2000" b="1" dirty="0" smtClean="0">
                          <a:latin typeface="+mn-ea"/>
                          <a:ea typeface="+mn-ea"/>
                        </a:rPr>
                        <a:t>FBNC</a:t>
                      </a:r>
                      <a:r>
                        <a:rPr lang="zh-TW" altLang="en-US" sz="2000" b="1" dirty="0" smtClean="0">
                          <a:latin typeface="+mn-ea"/>
                          <a:ea typeface="+mn-ea"/>
                        </a:rPr>
                        <a:t> 北榮採訪。</a:t>
                      </a:r>
                    </a:p>
                    <a:p>
                      <a:endParaRPr lang="zh-TW" altLang="en-US" sz="1400" dirty="0" smtClean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1800" b="1" dirty="0" smtClean="0">
                          <a:latin typeface="+mn-ea"/>
                          <a:ea typeface="+mn-ea"/>
                        </a:rPr>
                        <a:t>醫療新南向 要組國家隊</a:t>
                      </a:r>
                    </a:p>
                    <a:p>
                      <a:r>
                        <a:rPr lang="zh-TW" altLang="en-US" sz="1800" dirty="0" smtClean="0">
                          <a:latin typeface="+mn-ea"/>
                          <a:ea typeface="+mn-ea"/>
                        </a:rPr>
                        <a:t>　　衛福部於</a:t>
                      </a:r>
                      <a:r>
                        <a:rPr lang="en-US" altLang="zh-TW" sz="1800" dirty="0" smtClean="0">
                          <a:latin typeface="+mn-ea"/>
                          <a:ea typeface="+mn-ea"/>
                        </a:rPr>
                        <a:t>6</a:t>
                      </a:r>
                      <a:r>
                        <a:rPr lang="zh-TW" altLang="en-US" sz="1800" dirty="0" smtClean="0">
                          <a:latin typeface="+mn-ea"/>
                          <a:ea typeface="+mn-ea"/>
                        </a:rPr>
                        <a:t>月</a:t>
                      </a:r>
                      <a:r>
                        <a:rPr lang="en-US" altLang="zh-TW" sz="1800" dirty="0" smtClean="0">
                          <a:latin typeface="+mn-ea"/>
                          <a:ea typeface="+mn-ea"/>
                        </a:rPr>
                        <a:t>1</a:t>
                      </a:r>
                      <a:r>
                        <a:rPr lang="zh-TW" altLang="en-US" sz="1800" dirty="0" smtClean="0">
                          <a:latin typeface="+mn-ea"/>
                          <a:ea typeface="+mn-ea"/>
                        </a:rPr>
                        <a:t>日宣布組醫療國家隊，會同國內大型醫療院所包括台大、成大、榮總、彰基、秀傳、慈濟等六大醫院，整合國內醫療產業鏈，前進雙印（印度、印尼）、菲、越、馬、泰六國，以「一國一中心」模式設立台灣醫療中心，</a:t>
                      </a:r>
                      <a:r>
                        <a:rPr kumimoji="0" lang="zh-TW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/>
                          <a:ea typeface="+mn-ea"/>
                          <a:cs typeface="+mn-cs"/>
                        </a:rPr>
                        <a:t>越南予榮總著墨，</a:t>
                      </a:r>
                      <a:r>
                        <a:rPr lang="zh-TW" altLang="en-US" sz="1800" dirty="0" smtClean="0">
                          <a:latin typeface="+mn-ea"/>
                          <a:ea typeface="+mn-ea"/>
                        </a:rPr>
                        <a:t>每個醫院各在六國建構一個醫療中心，年底前完成設置六大特色醫療中心。</a:t>
                      </a:r>
                    </a:p>
                  </a:txBody>
                  <a:tcPr marL="91443" marR="91443" marT="45723" marB="45723"/>
                </a:tc>
              </a:tr>
              <a:tr h="1139555">
                <a:tc>
                  <a:txBody>
                    <a:bodyPr/>
                    <a:lstStyle/>
                    <a:p>
                      <a:pPr algn="l"/>
                      <a:endParaRPr lang="zh-TW" altLang="en-US" sz="14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4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4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4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endParaRPr lang="en-US" altLang="zh-TW" sz="1400" b="1" dirty="0" smtClean="0"/>
                    </a:p>
                  </a:txBody>
                  <a:tcPr marL="91443" marR="91443" marT="45723" marB="45723" anchor="ctr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7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1" y="3010058"/>
            <a:ext cx="3499549" cy="233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6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月份活動訊息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3693365"/>
              </p:ext>
            </p:extLst>
          </p:nvPr>
        </p:nvGraphicFramePr>
        <p:xfrm>
          <a:off x="591068" y="981073"/>
          <a:ext cx="8085501" cy="4464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4628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001342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1070519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兒童醫學部、</a:t>
                      </a:r>
                      <a:endParaRPr lang="en-US" altLang="zh-TW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社會工作室</a:t>
                      </a:r>
                    </a:p>
                    <a:p>
                      <a:endParaRPr lang="zh-TW" altLang="en-US" sz="1600" b="1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主題</a:t>
                      </a:r>
                      <a:r>
                        <a:rPr lang="zh-TW" altLang="zh-TW" sz="2000" b="1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：臺北榮總「</a:t>
                      </a:r>
                      <a:r>
                        <a:rPr lang="en-US" altLang="zh-TW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2018</a:t>
                      </a:r>
                      <a:r>
                        <a:rPr lang="zh-TW" altLang="zh-TW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寶寶健康嘉年華暨早產兒回娘</a:t>
                      </a:r>
                      <a:endParaRPr lang="en-US" altLang="zh-TW" sz="2000" b="1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2000" b="1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　　　</a:t>
                      </a:r>
                      <a:r>
                        <a:rPr lang="zh-TW" altLang="zh-TW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家」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時間：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星期六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上午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時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地點：臺北榮總中正一樓大廳</a:t>
                      </a:r>
                    </a:p>
                    <a:p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一、本次活動將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由兒童醫學部宋文舉主任帶領醫護人員快</a:t>
                      </a:r>
                      <a:endParaRPr lang="en-US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　　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閃舞蹈表演揭開序幕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共邀請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14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對雙胞胎與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對三胞胎</a:t>
                      </a:r>
                      <a:endParaRPr lang="en-US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　　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等近百位早產兒及家庭參與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，出生時體重最低早產兒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　　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僅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402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公克，最小的出生週數為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22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週。</a:t>
                      </a: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二、當日活動內容包括陽明大學社團音樂表演、寶寶走紅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　　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毯、互動表演賽、趣味競賽及魔幻表演秀等。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現場展</a:t>
                      </a:r>
                      <a:endParaRPr lang="en-US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　　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出新生兒尖端醫療海報、寶寶著色比賽成果及早產兒</a:t>
                      </a:r>
                      <a:endParaRPr lang="en-US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u="non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　　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主題攝影展，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並設有二手愛心市集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等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攤位。</a:t>
                      </a:r>
                    </a:p>
                    <a:p>
                      <a:endParaRPr lang="zh-TW" altLang="zh-TW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8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2" y="2703527"/>
            <a:ext cx="2072489" cy="13816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6" y="4077090"/>
            <a:ext cx="2052285" cy="13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>
                <a:solidFill>
                  <a:srgbClr val="FF9900"/>
                </a:solidFill>
                <a:latin typeface="標楷體" pitchFamily="65" charset="-120"/>
              </a:rPr>
              <a:t>107</a:t>
            </a:r>
            <a:r>
              <a:rPr lang="zh-TW" altLang="en-US" dirty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>
                <a:solidFill>
                  <a:srgbClr val="FF9900"/>
                </a:solidFill>
                <a:latin typeface="標楷體" pitchFamily="65" charset="-120"/>
              </a:rPr>
              <a:t>6</a:t>
            </a:r>
            <a:r>
              <a:rPr lang="zh-TW" altLang="en-US" dirty="0">
                <a:solidFill>
                  <a:srgbClr val="FF9900"/>
                </a:solidFill>
                <a:latin typeface="標楷體" pitchFamily="65" charset="-120"/>
              </a:rPr>
              <a:t>月份活動訊息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4049563"/>
              </p:ext>
            </p:extLst>
          </p:nvPr>
        </p:nvGraphicFramePr>
        <p:xfrm>
          <a:off x="591068" y="981073"/>
          <a:ext cx="8085501" cy="4392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6311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3761042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1070525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身障重建中心</a:t>
                      </a:r>
                      <a:endParaRPr lang="zh-TW" altLang="en-US" sz="1600" b="1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主題：</a:t>
                      </a:r>
                      <a:r>
                        <a:rPr lang="zh-TW" altLang="zh-TW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北榮身障重建中心</a:t>
                      </a:r>
                      <a:r>
                        <a:rPr lang="zh-TW" altLang="en-US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與</a:t>
                      </a:r>
                      <a:r>
                        <a:rPr lang="zh-TW" altLang="zh-TW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日本新潟醫療福祉大學學</a:t>
                      </a:r>
                      <a:endParaRPr lang="en-US" altLang="zh-TW" sz="2000" b="1" u="sng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2000" b="1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　　</a:t>
                      </a:r>
                      <a:r>
                        <a:rPr lang="zh-TW" altLang="zh-TW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術交流合作</a:t>
                      </a:r>
                      <a:endParaRPr lang="zh-TW" altLang="zh-TW" sz="2000" u="sng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時間：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107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25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日上午</a:t>
                      </a:r>
                      <a:endParaRPr lang="en-US" altLang="zh-TW" sz="20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地點：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中正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４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樓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行政會議室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本院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與日本新潟醫療福祉大學舉行學術交流合作簽約儀式，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就義肢矯具及輔具領域之教育、臨床及學術研究進行廣泛交流合作，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期能培育輔具製作專業人才與推動建立義肢裝具技能檢定制度。</a:t>
                      </a:r>
                    </a:p>
                    <a:p>
                      <a:endParaRPr lang="zh-TW" altLang="zh-TW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9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6" y="3964524"/>
            <a:ext cx="2024135" cy="13489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6" y="2618062"/>
            <a:ext cx="2024135" cy="134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8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33468</TotalTime>
  <Words>1376</Words>
  <Application>Microsoft Office PowerPoint</Application>
  <PresentationFormat>如螢幕大小 (4:3)</PresentationFormat>
  <Paragraphs>230</Paragraphs>
  <Slides>15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2" baseType="lpstr">
      <vt:lpstr>新細明體</vt:lpstr>
      <vt:lpstr>標楷體</vt:lpstr>
      <vt:lpstr>Arial</vt:lpstr>
      <vt:lpstr>Times New Roman</vt:lpstr>
      <vt:lpstr>Verdana</vt:lpstr>
      <vt:lpstr>Wingdings</vt:lpstr>
      <vt:lpstr>Profile</vt:lpstr>
      <vt:lpstr>本院重要新聞彙整報告</vt:lpstr>
      <vt:lpstr>107年6月記者會</vt:lpstr>
      <vt:lpstr>107年6月記者會</vt:lpstr>
      <vt:lpstr>107年6月記者會</vt:lpstr>
      <vt:lpstr>107年6月記者會</vt:lpstr>
      <vt:lpstr>107年6月份安排媒體專訪</vt:lpstr>
      <vt:lpstr>107年6月份安排媒體專訪</vt:lpstr>
      <vt:lpstr>107年6月份活動訊息</vt:lpstr>
      <vt:lpstr>107年6月份活動訊息</vt:lpstr>
      <vt:lpstr>107年6月份活動訊息</vt:lpstr>
      <vt:lpstr>107年6月份新聞摘要19則</vt:lpstr>
      <vt:lpstr>107年6月份新聞摘要</vt:lpstr>
      <vt:lpstr>PowerPoint 簡報</vt:lpstr>
      <vt:lpstr>107年6月份院外受奬情形</vt:lpstr>
      <vt:lpstr>PowerPoint 簡報</vt:lpstr>
    </vt:vector>
  </TitlesOfParts>
  <Manager>台北榮民總醫院</Manager>
  <Company>Taipei Veterans General Hospital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行政院國軍退除役官兵輔導委員會 台北榮民總醫院 新制醫院評鑑暨教學醫院評鑑簡報</dc:title>
  <dc:creator>楊昭恂</dc:creator>
  <cp:lastModifiedBy>user</cp:lastModifiedBy>
  <cp:revision>1994</cp:revision>
  <cp:lastPrinted>2018-06-25T09:18:29Z</cp:lastPrinted>
  <dcterms:created xsi:type="dcterms:W3CDTF">2004-02-01T06:39:05Z</dcterms:created>
  <dcterms:modified xsi:type="dcterms:W3CDTF">2018-07-20T08:09:39Z</dcterms:modified>
  <cp:contentStatus>完稿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