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569" r:id="rId2"/>
    <p:sldId id="3570" r:id="rId3"/>
    <p:sldId id="3562" r:id="rId4"/>
    <p:sldId id="3572" r:id="rId5"/>
    <p:sldId id="3565" r:id="rId6"/>
    <p:sldId id="3571" r:id="rId7"/>
    <p:sldId id="3564" r:id="rId8"/>
    <p:sldId id="3568" r:id="rId9"/>
    <p:sldId id="3563" r:id="rId10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500" b="1" kern="1200">
        <a:solidFill>
          <a:srgbClr val="0000FF"/>
        </a:solidFill>
        <a:latin typeface="標楷體" pitchFamily="65" charset="-12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500" b="1" kern="1200">
        <a:solidFill>
          <a:srgbClr val="0000FF"/>
        </a:solidFill>
        <a:latin typeface="標楷體" pitchFamily="65" charset="-12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500" b="1" kern="1200">
        <a:solidFill>
          <a:srgbClr val="0000FF"/>
        </a:solidFill>
        <a:latin typeface="標楷體" pitchFamily="65" charset="-12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500" b="1" kern="1200">
        <a:solidFill>
          <a:srgbClr val="0000FF"/>
        </a:solidFill>
        <a:latin typeface="標楷體" pitchFamily="65" charset="-12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500" b="1" kern="1200">
        <a:solidFill>
          <a:srgbClr val="0000FF"/>
        </a:solidFill>
        <a:latin typeface="標楷體" pitchFamily="65" charset="-12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500" b="1" kern="1200">
        <a:solidFill>
          <a:srgbClr val="0000FF"/>
        </a:solidFill>
        <a:latin typeface="標楷體" pitchFamily="65" charset="-12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500" b="1" kern="1200">
        <a:solidFill>
          <a:srgbClr val="0000FF"/>
        </a:solidFill>
        <a:latin typeface="標楷體" pitchFamily="65" charset="-12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500" b="1" kern="1200">
        <a:solidFill>
          <a:srgbClr val="0000FF"/>
        </a:solidFill>
        <a:latin typeface="標楷體" pitchFamily="65" charset="-12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500" b="1" kern="1200">
        <a:solidFill>
          <a:srgbClr val="0000FF"/>
        </a:solidFill>
        <a:latin typeface="標楷體" pitchFamily="65" charset="-12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8016"/>
    <a:srgbClr val="FF9900"/>
    <a:srgbClr val="CC6600"/>
    <a:srgbClr val="FFFFFF"/>
    <a:srgbClr val="07B386"/>
    <a:srgbClr val="008A3E"/>
    <a:srgbClr val="00CC66"/>
    <a:srgbClr val="0033CC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5852" autoAdjust="0"/>
  </p:normalViewPr>
  <p:slideViewPr>
    <p:cSldViewPr>
      <p:cViewPr varScale="1">
        <p:scale>
          <a:sx n="109" d="100"/>
          <a:sy n="109" d="100"/>
        </p:scale>
        <p:origin x="14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86" y="-90"/>
      </p:cViewPr>
      <p:guideLst>
        <p:guide orient="horz" pos="3131"/>
        <p:guide pos="214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529" cy="4959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l" defTabSz="926716" eaLnBrk="1" hangingPunct="1">
              <a:defRPr sz="1300" b="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671" y="0"/>
            <a:ext cx="2950529" cy="4959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6716" eaLnBrk="1" hangingPunct="1">
              <a:defRPr sz="1300" b="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814"/>
            <a:ext cx="2950529" cy="4975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l" defTabSz="926716" eaLnBrk="1" hangingPunct="1">
              <a:defRPr sz="1300" b="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671" y="9441814"/>
            <a:ext cx="2950529" cy="4975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6716">
              <a:defRPr sz="1300" b="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CC51C5FA-D270-4FB5-B4C4-F9A935D268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89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529" cy="4975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l" defTabSz="926716" eaLnBrk="1" hangingPunct="1"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082" y="0"/>
            <a:ext cx="2950529" cy="4975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6716" eaLnBrk="1" hangingPunct="1"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3" y="4722497"/>
            <a:ext cx="5446396" cy="446976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226"/>
            <a:ext cx="2950529" cy="49752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l" defTabSz="926716" eaLnBrk="1" hangingPunct="1"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2837" y="9440226"/>
            <a:ext cx="3902774" cy="49752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l" defTabSz="926716">
              <a:defRPr sz="13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       </a:t>
            </a:r>
            <a:fld id="{A649ED84-DA82-4076-A878-70DDFC34AA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1881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7388" y="2928938"/>
            <a:ext cx="7770812" cy="107950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tint val="25490"/>
                  <a:invGamma/>
                </a:srgbClr>
              </a:gs>
            </a:gsLst>
            <a:lin ang="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lIns="91422" tIns="45711" rIns="91422" bIns="45711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370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827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zh-TW" altLang="zh-TW" sz="2300" b="0" smtClean="0">
              <a:latin typeface="Times New Roman" panose="02020603050405020304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1560513"/>
            <a:ext cx="7770812" cy="1368425"/>
          </a:xfrm>
        </p:spPr>
        <p:txBody>
          <a:bodyPr/>
          <a:lstStyle>
            <a:lvl1pPr>
              <a:defRPr sz="4700" b="1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9388" y="3429000"/>
            <a:ext cx="7008812" cy="1595438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9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7388" y="6251575"/>
            <a:ext cx="1905000" cy="452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7188" cy="452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5425" y="309563"/>
            <a:ext cx="2001838" cy="5715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68325" y="309563"/>
            <a:ext cx="5854700" cy="5715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319B0-C0BB-450E-BDA0-4C245D4CAC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6263" y="309563"/>
            <a:ext cx="8001000" cy="12144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68325" y="1751013"/>
            <a:ext cx="8001000" cy="427355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0DEF3-44A8-45B0-98F7-D4FCA78555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690B5-1882-45FA-BCD7-E6D3599AEC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5FB8-CA79-44E7-BCB6-1863B924D0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65CC2-68DB-4FCC-8C72-83E7B2784E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1B96-E9CB-4CA3-BEFC-07EDE4C781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9513B-6987-4CDC-951E-8D472863C8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2BEBD-B0C7-4D84-AE5A-D6082F3336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96E5A-083E-40CC-9355-C6942D912C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F355-4E4F-4227-AFA3-8E5FB831B6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309563"/>
            <a:ext cx="8001000" cy="1214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8325" y="1751013"/>
            <a:ext cx="80010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1982788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200" b="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7188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308725"/>
            <a:ext cx="679450" cy="273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rgbClr val="0000CC"/>
                </a:solidFill>
                <a:latin typeface="Verdana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F1668C08-23C2-4024-AC9B-50CEDD459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19"/>
          <p:cNvSpPr>
            <a:spLocks noChangeArrowheads="1"/>
          </p:cNvSpPr>
          <p:nvPr/>
        </p:nvSpPr>
        <p:spPr bwMode="auto">
          <a:xfrm>
            <a:off x="611188" y="1557338"/>
            <a:ext cx="7848600" cy="71437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50000">
                <a:srgbClr val="F1F1FF"/>
              </a:gs>
              <a:gs pos="100000">
                <a:srgbClr val="6666FF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 kumimoji="1" sz="4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500" kern="1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5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5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5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5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5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5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5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5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n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Times New Roman" pitchFamily="18" charset="0"/>
        <a:buChar char="—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37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89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92325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9513B-6987-4CDC-951E-8D472863C85D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3" name="矩形 2"/>
          <p:cNvSpPr/>
          <p:nvPr/>
        </p:nvSpPr>
        <p:spPr>
          <a:xfrm>
            <a:off x="1619590" y="980660"/>
            <a:ext cx="53287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dirty="0" smtClean="0"/>
              <a:t>108</a:t>
            </a:r>
            <a:r>
              <a:rPr lang="zh-TW" altLang="en-US" sz="4400" dirty="0" smtClean="0"/>
              <a:t>年度</a:t>
            </a:r>
            <a:r>
              <a:rPr lang="zh-TW" altLang="en-US" sz="4400" dirty="0" smtClean="0"/>
              <a:t>主管</a:t>
            </a:r>
            <a:r>
              <a:rPr lang="zh-TW" altLang="en-US" sz="4400" dirty="0"/>
              <a:t>共識</a:t>
            </a:r>
            <a:r>
              <a:rPr lang="zh-TW" altLang="en-US" sz="4400" dirty="0" smtClean="0"/>
              <a:t>營</a:t>
            </a:r>
            <a:endParaRPr lang="en-US" altLang="zh-TW" sz="4400" dirty="0" smtClean="0"/>
          </a:p>
          <a:p>
            <a:r>
              <a:rPr lang="zh-TW" altLang="en-US" sz="4400" dirty="0" smtClean="0"/>
              <a:t>成效暨策略目標報告</a:t>
            </a:r>
            <a:endParaRPr lang="zh-TW" altLang="en-US" sz="4400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923910" y="4509150"/>
            <a:ext cx="3095625" cy="1315845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>
            <a:lvl1pPr>
              <a:defRPr kumimoji="1" sz="25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kumimoji="1" sz="25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kumimoji="1" sz="25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kumimoji="1" sz="25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kumimoji="1" sz="25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dist" eaLnBrk="1" hangingPunct="1"/>
            <a:r>
              <a:rPr lang="zh-TW" altLang="en-US" dirty="0"/>
              <a:t>單  位：公共事務室 </a:t>
            </a:r>
          </a:p>
          <a:p>
            <a:pPr algn="dist" eaLnBrk="1" hangingPunct="1"/>
            <a:r>
              <a:rPr lang="zh-TW" altLang="en-US" dirty="0"/>
              <a:t>報告人：游  君  </a:t>
            </a:r>
            <a:r>
              <a:rPr lang="zh-TW" altLang="en-US" dirty="0" smtClean="0"/>
              <a:t>耀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360" y="4941210"/>
            <a:ext cx="18192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595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9513B-6987-4CDC-951E-8D472863C85D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539440" y="404580"/>
            <a:ext cx="8001000" cy="93613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 kern="1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/>
            <a:r>
              <a:rPr lang="en-US" altLang="zh-TW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108</a:t>
            </a:r>
            <a:r>
              <a:rPr lang="zh-TW" altLang="en-US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zh-TW" altLang="en-US" sz="2800" b="0" kern="100" dirty="0">
                <a:latin typeface="+mn-ea"/>
                <a:ea typeface="+mn-ea"/>
                <a:cs typeface="Times New Roman" panose="02020603050405020304" pitchFamily="18" charset="0"/>
              </a:rPr>
              <a:t>重要工作執行</a:t>
            </a:r>
            <a:r>
              <a:rPr lang="zh-TW" altLang="en-US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成效</a:t>
            </a:r>
            <a:endParaRPr lang="en-US" altLang="zh-TW" sz="2800" b="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b="0" dirty="0" smtClean="0">
                <a:latin typeface="+mn-ea"/>
                <a:ea typeface="+mn-ea"/>
              </a:rPr>
              <a:t>-</a:t>
            </a:r>
            <a:r>
              <a:rPr lang="zh-TW" altLang="zh-TW" sz="2800" dirty="0">
                <a:effectLst/>
              </a:rPr>
              <a:t>強化本院英文網頁新聞稿內容，使本院優良事蹟之宣傳國際化。</a:t>
            </a:r>
            <a:endParaRPr lang="zh-TW" altLang="en-US" sz="2800" b="0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00" y="2060810"/>
            <a:ext cx="8497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1.2019</a:t>
            </a:r>
            <a:r>
              <a:rPr lang="zh-TW" altLang="zh-TW" sz="2800" dirty="0"/>
              <a:t>年共選</a:t>
            </a:r>
            <a:r>
              <a:rPr lang="en-US" altLang="zh-TW" sz="2800" dirty="0"/>
              <a:t>7</a:t>
            </a:r>
            <a:r>
              <a:rPr lang="zh-TW" altLang="zh-TW" sz="2800" dirty="0"/>
              <a:t>篇文章英譯放置於英文網頁。</a:t>
            </a:r>
          </a:p>
          <a:p>
            <a:r>
              <a:rPr lang="en-US" altLang="zh-TW" sz="2800" dirty="0" smtClean="0"/>
              <a:t>2.https</a:t>
            </a:r>
            <a:r>
              <a:rPr lang="en-US" altLang="zh-TW" sz="2800" dirty="0"/>
              <a:t>://www.youtube.com/watch?v=rS8b09K3xRs</a:t>
            </a:r>
            <a:endParaRPr lang="zh-TW" altLang="zh-TW" sz="2800" dirty="0"/>
          </a:p>
          <a:p>
            <a:r>
              <a:rPr lang="zh-TW" altLang="zh-TW" sz="2800" dirty="0"/>
              <a:t>恭喜台北榮總 躍上英國廣播公司</a:t>
            </a:r>
            <a:r>
              <a:rPr lang="en-US" altLang="zh-TW" sz="2800" dirty="0"/>
              <a:t>BBC</a:t>
            </a:r>
            <a:r>
              <a:rPr lang="zh-TW" altLang="zh-TW" sz="2800" dirty="0"/>
              <a:t>新聞網</a:t>
            </a:r>
          </a:p>
          <a:p>
            <a:r>
              <a:rPr lang="en-US" altLang="zh-TW" sz="2800" dirty="0"/>
              <a:t>2019-11-04-BBC CLICK</a:t>
            </a:r>
            <a:r>
              <a:rPr lang="zh-TW" altLang="zh-TW" sz="2800" dirty="0"/>
              <a:t>首播，</a:t>
            </a:r>
            <a:r>
              <a:rPr lang="en-US" altLang="zh-TW" sz="2800" dirty="0"/>
              <a:t>11-05You Tube</a:t>
            </a:r>
            <a:r>
              <a:rPr lang="zh-TW" altLang="zh-TW" sz="2800" dirty="0"/>
              <a:t>公開播放。緣起</a:t>
            </a:r>
            <a:r>
              <a:rPr lang="en-US" altLang="zh-TW" sz="2800" dirty="0"/>
              <a:t>-2019-09-11- BBC</a:t>
            </a:r>
            <a:r>
              <a:rPr lang="zh-TW" altLang="zh-TW" sz="2800" dirty="0"/>
              <a:t>訪張院長談北榮</a:t>
            </a:r>
            <a:r>
              <a:rPr lang="en-US" altLang="zh-TW" sz="2800" dirty="0"/>
              <a:t>AI </a:t>
            </a:r>
            <a:r>
              <a:rPr lang="zh-TW" altLang="zh-TW" sz="2800" dirty="0"/>
              <a:t>報導台灣先進醫療。</a:t>
            </a:r>
          </a:p>
        </p:txBody>
      </p:sp>
    </p:spTree>
    <p:extLst>
      <p:ext uri="{BB962C8B-B14F-4D97-AF65-F5344CB8AC3E}">
        <p14:creationId xmlns:p14="http://schemas.microsoft.com/office/powerpoint/2010/main" val="11696613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9513B-6987-4CDC-951E-8D472863C85D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539440" y="404580"/>
            <a:ext cx="8001000" cy="93613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 kern="1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/>
            <a:r>
              <a:rPr lang="en-US" altLang="zh-TW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108</a:t>
            </a:r>
            <a:r>
              <a:rPr lang="zh-TW" altLang="en-US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zh-TW" altLang="en-US" sz="2800" b="0" kern="100" dirty="0">
                <a:latin typeface="+mn-ea"/>
                <a:ea typeface="+mn-ea"/>
                <a:cs typeface="Times New Roman" panose="02020603050405020304" pitchFamily="18" charset="0"/>
              </a:rPr>
              <a:t>重要工作執行</a:t>
            </a:r>
            <a:r>
              <a:rPr lang="zh-TW" altLang="en-US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成效</a:t>
            </a:r>
            <a:endParaRPr lang="en-US" altLang="zh-TW" sz="2800" b="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b="0" dirty="0" smtClean="0">
                <a:latin typeface="+mn-ea"/>
                <a:ea typeface="+mn-ea"/>
              </a:rPr>
              <a:t>-</a:t>
            </a:r>
            <a:r>
              <a:rPr lang="zh-TW" altLang="zh-TW" sz="2800" dirty="0">
                <a:effectLst/>
              </a:rPr>
              <a:t>追求卓越</a:t>
            </a:r>
            <a:endParaRPr lang="zh-TW" altLang="en-US" sz="2800" b="0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00" y="1412720"/>
            <a:ext cx="8497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1.2019-06-22 </a:t>
            </a:r>
            <a:r>
              <a:rPr lang="zh-TW" altLang="zh-TW" sz="2800" dirty="0"/>
              <a:t>協辦媒體文宣</a:t>
            </a:r>
            <a:r>
              <a:rPr lang="en-US" altLang="zh-TW" sz="2800" dirty="0"/>
              <a:t>-</a:t>
            </a:r>
            <a:r>
              <a:rPr lang="zh-TW" altLang="zh-TW" sz="2800" dirty="0"/>
              <a:t>北榮重磅首擊 舉辦全台最大智慧醫療應用研討會。</a:t>
            </a:r>
          </a:p>
          <a:p>
            <a:r>
              <a:rPr lang="en-US" altLang="zh-TW" sz="2800" dirty="0" smtClean="0"/>
              <a:t>2.2019-10-26</a:t>
            </a:r>
            <a:r>
              <a:rPr lang="zh-TW" altLang="zh-TW" sz="2800" dirty="0"/>
              <a:t>協辦媒體文宣，骨科醫學會論壇 世界級大師齊聚北榮。</a:t>
            </a:r>
          </a:p>
          <a:p>
            <a:r>
              <a:rPr lang="en-US" altLang="zh-TW" sz="2800" dirty="0" smtClean="0"/>
              <a:t>3.</a:t>
            </a:r>
            <a:r>
              <a:rPr lang="zh-TW" altLang="zh-TW" sz="2800" dirty="0" smtClean="0"/>
              <a:t>協辦</a:t>
            </a:r>
            <a:r>
              <a:rPr lang="zh-TW" altLang="zh-TW" sz="2800" dirty="0"/>
              <a:t>國合會新南向發展</a:t>
            </a:r>
            <a:r>
              <a:rPr lang="en-US" altLang="zh-TW" sz="2800" dirty="0"/>
              <a:t>-</a:t>
            </a:r>
            <a:r>
              <a:rPr lang="zh-TW" altLang="zh-TW" sz="2800" dirty="0"/>
              <a:t>台灣週影片拍攝。</a:t>
            </a:r>
          </a:p>
          <a:p>
            <a:r>
              <a:rPr lang="en-US" altLang="zh-TW" sz="2800" dirty="0" smtClean="0"/>
              <a:t>4.</a:t>
            </a:r>
            <a:r>
              <a:rPr lang="zh-TW" altLang="zh-TW" sz="2800" dirty="0" smtClean="0"/>
              <a:t>協辦</a:t>
            </a:r>
            <a:r>
              <a:rPr lang="zh-TW" altLang="zh-TW" sz="2800" dirty="0"/>
              <a:t>玉山論壇新南向發展</a:t>
            </a:r>
            <a:r>
              <a:rPr lang="en-US" altLang="zh-TW" sz="2800" dirty="0"/>
              <a:t>-</a:t>
            </a:r>
            <a:r>
              <a:rPr lang="zh-TW" altLang="zh-TW" sz="2800" dirty="0"/>
              <a:t>台灣尖端醫療拍攝。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575408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9513B-6987-4CDC-951E-8D472863C85D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539440" y="404580"/>
            <a:ext cx="8001000" cy="93613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 kern="1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/>
            <a:r>
              <a:rPr lang="en-US" altLang="zh-TW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108</a:t>
            </a:r>
            <a:r>
              <a:rPr lang="zh-TW" altLang="en-US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zh-TW" altLang="en-US" sz="2800" b="0" kern="100" dirty="0">
                <a:latin typeface="+mn-ea"/>
                <a:ea typeface="+mn-ea"/>
                <a:cs typeface="Times New Roman" panose="02020603050405020304" pitchFamily="18" charset="0"/>
              </a:rPr>
              <a:t>重要工作執行</a:t>
            </a:r>
            <a:r>
              <a:rPr lang="zh-TW" altLang="en-US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成效</a:t>
            </a:r>
            <a:endParaRPr lang="en-US" altLang="zh-TW" sz="2800" b="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b="0" dirty="0" smtClean="0">
                <a:latin typeface="+mn-ea"/>
                <a:ea typeface="+mn-ea"/>
              </a:rPr>
              <a:t>-</a:t>
            </a:r>
            <a:r>
              <a:rPr lang="zh-TW" altLang="zh-TW" sz="2800" dirty="0">
                <a:effectLst/>
              </a:rPr>
              <a:t>幸福員工</a:t>
            </a:r>
            <a:endParaRPr lang="zh-TW" altLang="en-US" sz="2800" b="0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00" y="1412720"/>
            <a:ext cx="8497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1.</a:t>
            </a:r>
            <a:r>
              <a:rPr lang="zh-TW" altLang="zh-TW" sz="2800" dirty="0" smtClean="0"/>
              <a:t>核</a:t>
            </a:r>
            <a:r>
              <a:rPr lang="zh-TW" altLang="zh-TW" sz="2800" dirty="0"/>
              <a:t>撥每人</a:t>
            </a:r>
            <a:r>
              <a:rPr lang="en-US" altLang="zh-TW" sz="2800" dirty="0"/>
              <a:t>800</a:t>
            </a:r>
            <a:r>
              <a:rPr lang="zh-TW" altLang="zh-TW" sz="2800" dirty="0"/>
              <a:t>元之經費，每年農曆年底舉辦年終餐會，凝聚同仁向心力。</a:t>
            </a:r>
          </a:p>
          <a:p>
            <a:r>
              <a:rPr lang="en-US" altLang="zh-TW" sz="2800" dirty="0" smtClean="0"/>
              <a:t>2.</a:t>
            </a:r>
            <a:r>
              <a:rPr lang="zh-TW" altLang="zh-TW" sz="2800" dirty="0" smtClean="0"/>
              <a:t>醫師</a:t>
            </a:r>
            <a:r>
              <a:rPr lang="zh-TW" altLang="zh-TW" sz="2800" dirty="0"/>
              <a:t>節、護師節及院慶時邀請多位知名藝人表演，慰勞員工辛勞。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197785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9513B-6987-4CDC-951E-8D472863C85D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539440" y="404580"/>
            <a:ext cx="8001000" cy="93613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 kern="1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/>
            <a:r>
              <a:rPr lang="en-US" altLang="zh-TW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108</a:t>
            </a:r>
            <a:r>
              <a:rPr lang="zh-TW" altLang="en-US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zh-TW" altLang="en-US" sz="2800" b="0" kern="100" dirty="0">
                <a:latin typeface="+mn-ea"/>
                <a:ea typeface="+mn-ea"/>
                <a:cs typeface="Times New Roman" panose="02020603050405020304" pitchFamily="18" charset="0"/>
              </a:rPr>
              <a:t>重要工作執行</a:t>
            </a:r>
            <a:r>
              <a:rPr lang="zh-TW" altLang="en-US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成效</a:t>
            </a:r>
            <a:endParaRPr lang="en-US" altLang="zh-TW" sz="2800" b="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b="0" dirty="0" smtClean="0">
                <a:latin typeface="+mn-ea"/>
                <a:ea typeface="+mn-ea"/>
              </a:rPr>
              <a:t>-</a:t>
            </a:r>
            <a:r>
              <a:rPr lang="zh-TW" altLang="en-US" sz="2800" b="0" dirty="0" smtClean="0">
                <a:latin typeface="+mn-ea"/>
                <a:ea typeface="+mn-ea"/>
              </a:rPr>
              <a:t>智慧醫療</a:t>
            </a:r>
            <a:endParaRPr lang="zh-TW" altLang="en-US" sz="2800" b="0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00" y="1412720"/>
            <a:ext cx="84971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1.108</a:t>
            </a:r>
            <a:r>
              <a:rPr lang="zh-TW" altLang="zh-TW" sz="2800" dirty="0"/>
              <a:t>年</a:t>
            </a:r>
            <a:r>
              <a:rPr lang="en-US" altLang="zh-TW" sz="2800" dirty="0"/>
              <a:t>1-10</a:t>
            </a:r>
            <a:r>
              <a:rPr lang="zh-TW" altLang="zh-TW" sz="2800" dirty="0"/>
              <a:t>月例行記者會</a:t>
            </a:r>
            <a:r>
              <a:rPr lang="en-US" altLang="zh-TW" sz="2800" dirty="0"/>
              <a:t>11</a:t>
            </a:r>
            <a:r>
              <a:rPr lang="zh-TW" altLang="zh-TW" sz="2800" dirty="0"/>
              <a:t>場、臨時記者會</a:t>
            </a:r>
            <a:r>
              <a:rPr lang="en-US" altLang="zh-TW" sz="2800" dirty="0"/>
              <a:t> 7 </a:t>
            </a:r>
            <a:r>
              <a:rPr lang="zh-TW" altLang="zh-TW" sz="2800" dirty="0"/>
              <a:t>場</a:t>
            </a:r>
            <a:r>
              <a:rPr lang="en-US" altLang="zh-TW" sz="2800" dirty="0"/>
              <a:t>(</a:t>
            </a:r>
            <a:r>
              <a:rPr lang="zh-TW" altLang="zh-TW" sz="2800" dirty="0"/>
              <a:t>重大醫療成就、特殊案例等</a:t>
            </a:r>
            <a:r>
              <a:rPr lang="en-US" altLang="zh-TW" sz="2800" dirty="0"/>
              <a:t>)</a:t>
            </a:r>
            <a:r>
              <a:rPr lang="zh-TW" altLang="zh-TW" sz="2800" dirty="0"/>
              <a:t>、發佈新聞稿</a:t>
            </a:r>
            <a:r>
              <a:rPr lang="en-US" altLang="zh-TW" sz="2800" dirty="0"/>
              <a:t>37 </a:t>
            </a:r>
            <a:r>
              <a:rPr lang="zh-TW" altLang="zh-TW" sz="2800" dirty="0"/>
              <a:t>篇、安排採訪</a:t>
            </a:r>
            <a:r>
              <a:rPr lang="en-US" altLang="zh-TW" sz="2800" dirty="0"/>
              <a:t>85</a:t>
            </a:r>
            <a:r>
              <a:rPr lang="zh-TW" altLang="zh-TW" sz="2800" dirty="0"/>
              <a:t>件，由本院支援醫師主講漢聲電台「長青樹」保健節目</a:t>
            </a:r>
            <a:r>
              <a:rPr lang="en-US" altLang="zh-TW" sz="2800" dirty="0"/>
              <a:t>44</a:t>
            </a:r>
            <a:r>
              <a:rPr lang="zh-TW" altLang="zh-TW" sz="2800" dirty="0"/>
              <a:t>場、提供報章雜誌醫療保健文稿</a:t>
            </a:r>
            <a:r>
              <a:rPr lang="en-US" altLang="zh-TW" sz="2800" dirty="0"/>
              <a:t>34</a:t>
            </a:r>
            <a:r>
              <a:rPr lang="zh-TW" altLang="zh-TW" sz="2800" dirty="0"/>
              <a:t>篇，以上皆提供國人正確健康資訊，提昇醫院醫師知名度。</a:t>
            </a:r>
          </a:p>
          <a:p>
            <a:r>
              <a:rPr lang="en-US" altLang="zh-TW" sz="2800" dirty="0" smtClean="0"/>
              <a:t>2.</a:t>
            </a:r>
            <a:r>
              <a:rPr lang="zh-TW" altLang="zh-TW" sz="2800" dirty="0" smtClean="0"/>
              <a:t>為</a:t>
            </a:r>
            <a:r>
              <a:rPr lang="zh-TW" altLang="zh-TW" sz="2800" dirty="0"/>
              <a:t>展現本院院史文物陳展多元面貌，及配合創院一甲子院慶活動，</a:t>
            </a:r>
            <a:r>
              <a:rPr lang="en-US" altLang="zh-TW" sz="2800" dirty="0"/>
              <a:t>108</a:t>
            </a:r>
            <a:r>
              <a:rPr lang="zh-TW" altLang="zh-TW" sz="2800" dirty="0"/>
              <a:t>年</a:t>
            </a:r>
            <a:r>
              <a:rPr lang="en-US" altLang="zh-TW" sz="2800" dirty="0"/>
              <a:t>11</a:t>
            </a:r>
            <a:r>
              <a:rPr lang="zh-TW" altLang="zh-TW" sz="2800" dirty="0"/>
              <a:t>月完成建置本院「數位院史廳網站」，提供具國際性、完善之網站服務，包含中、英、日、泰、越等五國語言之</a:t>
            </a:r>
            <a:r>
              <a:rPr lang="en-US" altLang="zh-TW" sz="2800" dirty="0"/>
              <a:t>AA</a:t>
            </a:r>
            <a:r>
              <a:rPr lang="zh-TW" altLang="zh-TW" sz="2800" dirty="0"/>
              <a:t>級無障礙優質網站，同時規劃拍攝虛擬實境導覽，是全年無休的智慧導覽員。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756134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9513B-6987-4CDC-951E-8D472863C85D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539440" y="404580"/>
            <a:ext cx="8001000" cy="93613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 kern="1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5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/>
            <a:r>
              <a:rPr lang="en-US" altLang="zh-TW" sz="2800" b="0" kern="100" smtClean="0">
                <a:latin typeface="+mn-ea"/>
                <a:ea typeface="+mn-ea"/>
                <a:cs typeface="Times New Roman" panose="02020603050405020304" pitchFamily="18" charset="0"/>
              </a:rPr>
              <a:t>108</a:t>
            </a:r>
            <a:r>
              <a:rPr lang="zh-TW" altLang="en-US" sz="2800" b="0" kern="100" smtClean="0"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zh-TW" altLang="en-US" sz="2800" b="0" kern="100" dirty="0">
                <a:latin typeface="+mn-ea"/>
                <a:ea typeface="+mn-ea"/>
                <a:cs typeface="Times New Roman" panose="02020603050405020304" pitchFamily="18" charset="0"/>
              </a:rPr>
              <a:t>重要工作執行</a:t>
            </a:r>
            <a:r>
              <a:rPr lang="zh-TW" altLang="en-US" sz="2800" b="0" kern="100" dirty="0" smtClean="0">
                <a:latin typeface="+mn-ea"/>
                <a:ea typeface="+mn-ea"/>
                <a:cs typeface="Times New Roman" panose="02020603050405020304" pitchFamily="18" charset="0"/>
              </a:rPr>
              <a:t>成效</a:t>
            </a:r>
            <a:endParaRPr lang="en-US" altLang="zh-TW" sz="2800" b="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b="0" dirty="0" smtClean="0">
                <a:latin typeface="+mn-ea"/>
                <a:ea typeface="+mn-ea"/>
              </a:rPr>
              <a:t>-</a:t>
            </a:r>
            <a:r>
              <a:rPr lang="zh-TW" altLang="en-US" sz="2800" b="0" dirty="0" smtClean="0">
                <a:latin typeface="+mn-ea"/>
                <a:ea typeface="+mn-ea"/>
              </a:rPr>
              <a:t>開源節流</a:t>
            </a:r>
            <a:endParaRPr lang="zh-TW" altLang="en-US" sz="2800" b="0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00" y="1412720"/>
            <a:ext cx="8497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1.108</a:t>
            </a:r>
            <a:r>
              <a:rPr lang="zh-TW" altLang="zh-TW" sz="2800" dirty="0"/>
              <a:t>年度</a:t>
            </a:r>
            <a:r>
              <a:rPr lang="en-US" altLang="zh-TW" sz="2800" dirty="0"/>
              <a:t>1-10</a:t>
            </a:r>
            <a:r>
              <a:rPr lang="zh-TW" altLang="zh-TW" sz="2800" dirty="0"/>
              <a:t>月辦理國內外學術交流參訪</a:t>
            </a:r>
            <a:r>
              <a:rPr lang="en-US" altLang="zh-TW" sz="2800" dirty="0"/>
              <a:t>:</a:t>
            </a:r>
            <a:r>
              <a:rPr lang="zh-TW" altLang="zh-TW" sz="2800" dirty="0"/>
              <a:t>共</a:t>
            </a:r>
            <a:r>
              <a:rPr lang="en-US" altLang="zh-TW" sz="2800" dirty="0"/>
              <a:t>32</a:t>
            </a:r>
            <a:r>
              <a:rPr lang="zh-TW" altLang="zh-TW" sz="2800" dirty="0" smtClean="0"/>
              <a:t>場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551</a:t>
            </a:r>
            <a:r>
              <a:rPr lang="zh-TW" altLang="zh-TW" sz="2800" dirty="0"/>
              <a:t>人，參訪費收入為</a:t>
            </a:r>
            <a:r>
              <a:rPr lang="en-US" altLang="zh-TW" sz="2800" dirty="0"/>
              <a:t>96</a:t>
            </a:r>
            <a:r>
              <a:rPr lang="zh-TW" altLang="zh-TW" sz="2800" dirty="0"/>
              <a:t>萬元整。</a:t>
            </a:r>
          </a:p>
          <a:p>
            <a:r>
              <a:rPr lang="en-US" altLang="zh-TW" sz="2800" dirty="0" smtClean="0"/>
              <a:t>2.</a:t>
            </a:r>
            <a:r>
              <a:rPr lang="zh-TW" altLang="zh-TW" sz="2800" dirty="0" smtClean="0"/>
              <a:t>配合</a:t>
            </a:r>
            <a:r>
              <a:rPr lang="zh-TW" altLang="zh-TW" sz="2800" dirty="0"/>
              <a:t>創院開幕一甲子活動及展現本院院史文物陳展多元面貌，辦理「數位院史廳網站建置」案，數位院史廳網站，廠商已於</a:t>
            </a:r>
            <a:r>
              <a:rPr lang="en-US" altLang="zh-TW" sz="2800" dirty="0"/>
              <a:t>108</a:t>
            </a:r>
            <a:r>
              <a:rPr lang="zh-TW" altLang="zh-TW" sz="2800" dirty="0"/>
              <a:t>年</a:t>
            </a:r>
            <a:r>
              <a:rPr lang="en-US" altLang="zh-TW" sz="2800" dirty="0"/>
              <a:t>10</a:t>
            </a:r>
            <a:r>
              <a:rPr lang="zh-TW" altLang="zh-TW" sz="2800" dirty="0"/>
              <a:t>月</a:t>
            </a:r>
            <a:r>
              <a:rPr lang="en-US" altLang="zh-TW" sz="2800" dirty="0"/>
              <a:t>25</a:t>
            </a:r>
            <a:r>
              <a:rPr lang="zh-TW" altLang="zh-TW" sz="2800" dirty="0"/>
              <a:t>日完成裝機設定，本室亦已將網站網址函告本院各單位及全體同仁參悉</a:t>
            </a:r>
            <a:r>
              <a:rPr lang="en-US" altLang="zh-TW" sz="2800" dirty="0"/>
              <a:t>(</a:t>
            </a:r>
            <a:r>
              <a:rPr lang="zh-TW" altLang="zh-TW" sz="2800" dirty="0"/>
              <a:t>網址</a:t>
            </a:r>
            <a:r>
              <a:rPr lang="en-US" altLang="zh-TW" sz="2800" dirty="0"/>
              <a:t>:https://vghtpehh.vghtpe.gov.tw/)</a:t>
            </a:r>
            <a:r>
              <a:rPr lang="zh-TW" altLang="zh-TW" sz="2800" dirty="0"/>
              <a:t>。</a:t>
            </a:r>
          </a:p>
          <a:p>
            <a:r>
              <a:rPr lang="en-US" altLang="zh-TW" sz="2800" dirty="0" smtClean="0"/>
              <a:t>3.</a:t>
            </a:r>
            <a:r>
              <a:rPr lang="zh-TW" altLang="zh-TW" sz="2800" dirty="0" smtClean="0"/>
              <a:t>提升</a:t>
            </a:r>
            <a:r>
              <a:rPr lang="zh-TW" altLang="zh-TW" sz="2800" dirty="0"/>
              <a:t>本室公文線上簽核比例，減少紙本文。目前已從</a:t>
            </a:r>
            <a:r>
              <a:rPr lang="en-US" altLang="zh-TW" sz="2800" dirty="0"/>
              <a:t>108</a:t>
            </a:r>
            <a:r>
              <a:rPr lang="zh-TW" altLang="zh-TW" sz="2800" dirty="0"/>
              <a:t>年</a:t>
            </a:r>
            <a:r>
              <a:rPr lang="en-US" altLang="zh-TW" sz="2800" dirty="0"/>
              <a:t>9</a:t>
            </a:r>
            <a:r>
              <a:rPr lang="zh-TW" altLang="zh-TW" sz="2800" dirty="0"/>
              <a:t>月各項文書處理績效指標為</a:t>
            </a:r>
            <a:r>
              <a:rPr lang="en-US" altLang="zh-TW" sz="2800" dirty="0"/>
              <a:t>83.33%</a:t>
            </a:r>
            <a:r>
              <a:rPr lang="zh-TW" altLang="zh-TW" sz="2800" dirty="0"/>
              <a:t>到</a:t>
            </a:r>
            <a:r>
              <a:rPr lang="en-US" altLang="zh-TW" sz="2800" dirty="0"/>
              <a:t>108</a:t>
            </a:r>
            <a:r>
              <a:rPr lang="zh-TW" altLang="zh-TW" sz="2800" dirty="0"/>
              <a:t>年</a:t>
            </a:r>
            <a:r>
              <a:rPr lang="en-US" altLang="zh-TW" sz="2800" dirty="0"/>
              <a:t>10</a:t>
            </a:r>
            <a:r>
              <a:rPr lang="zh-TW" altLang="zh-TW" sz="2800" dirty="0"/>
              <a:t>月為</a:t>
            </a:r>
            <a:r>
              <a:rPr lang="en-US" altLang="zh-TW" sz="2800" dirty="0"/>
              <a:t>88.46%</a:t>
            </a:r>
            <a:r>
              <a:rPr lang="zh-TW" altLang="zh-TW" sz="2800" dirty="0"/>
              <a:t>。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20626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440" y="476590"/>
            <a:ext cx="8001000" cy="599087"/>
          </a:xfrm>
        </p:spPr>
        <p:txBody>
          <a:bodyPr/>
          <a:lstStyle/>
          <a:p>
            <a:r>
              <a:rPr lang="en-US" altLang="zh-TW" sz="2800" dirty="0" smtClean="0">
                <a:latin typeface="+mn-ea"/>
                <a:ea typeface="+mn-ea"/>
              </a:rPr>
              <a:t>109</a:t>
            </a:r>
            <a:r>
              <a:rPr lang="zh-TW" altLang="en-US" sz="2800" dirty="0" smtClean="0">
                <a:latin typeface="+mn-ea"/>
                <a:ea typeface="+mn-ea"/>
              </a:rPr>
              <a:t>年策略</a:t>
            </a:r>
            <a:r>
              <a:rPr lang="zh-TW" altLang="en-US" sz="2800" dirty="0">
                <a:latin typeface="+mn-ea"/>
                <a:ea typeface="+mn-ea"/>
              </a:rPr>
              <a:t>目標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430" y="1340710"/>
            <a:ext cx="8001000" cy="489668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600" b="1" dirty="0">
                <a:solidFill>
                  <a:srgbClr val="0000FF"/>
                </a:solidFill>
                <a:latin typeface="+mn-ea"/>
              </a:rPr>
              <a:t>1.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配合新南向國家醫療及衛生專業人士參訪與交流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，</a:t>
            </a:r>
            <a:endParaRPr lang="en-US" altLang="zh-TW" sz="2600" b="1" dirty="0" smtClean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 強化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文宣報導。</a:t>
            </a:r>
          </a:p>
          <a:p>
            <a:pPr marL="0" indent="0">
              <a:buNone/>
            </a:pPr>
            <a:r>
              <a:rPr lang="en-US" altLang="zh-TW" sz="2600" b="1" dirty="0" smtClean="0">
                <a:solidFill>
                  <a:srgbClr val="0000FF"/>
                </a:solidFill>
                <a:latin typeface="+mn-ea"/>
              </a:rPr>
              <a:t>2.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定期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與臨時記者會，每年都在</a:t>
            </a:r>
            <a:r>
              <a:rPr lang="en-US" altLang="zh-TW" sz="2600" b="1" dirty="0">
                <a:solidFill>
                  <a:srgbClr val="0000FF"/>
                </a:solidFill>
                <a:latin typeface="+mn-ea"/>
              </a:rPr>
              <a:t>24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場以上，是醫藥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記</a:t>
            </a:r>
            <a:endParaRPr lang="en-US" altLang="zh-TW" sz="2600" b="1" dirty="0" smtClean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 者重要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新聞來源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，在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現有基礎上，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未來仍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賡續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加強</a:t>
            </a:r>
            <a:endParaRPr lang="en-US" altLang="zh-TW" sz="2600" b="1" dirty="0" smtClean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 新聞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內容的質與量的充實，以維持與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媒體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友好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關係</a:t>
            </a:r>
            <a:endParaRPr lang="zh-TW" altLang="en-US" sz="2600" b="1" dirty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600" b="1" dirty="0" smtClean="0">
                <a:solidFill>
                  <a:srgbClr val="0000FF"/>
                </a:solidFill>
                <a:latin typeface="+mn-ea"/>
              </a:rPr>
              <a:t>3.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強化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電子媒體專題報導製作的質與量，儘量以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記者</a:t>
            </a:r>
            <a:endParaRPr lang="en-US" altLang="zh-TW" sz="2600" b="1" dirty="0" smtClean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 會現有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題材再次運用，增加醫師同仁曝光率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。</a:t>
            </a:r>
            <a:endParaRPr lang="en-US" altLang="zh-TW" sz="2600" b="1" dirty="0" smtClean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600" b="1" dirty="0" smtClean="0">
                <a:solidFill>
                  <a:srgbClr val="0000FF"/>
                </a:solidFill>
                <a:latin typeface="+mn-ea"/>
              </a:rPr>
              <a:t>4.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未來在本室人才招募時加強外語能力及相關業務學</a:t>
            </a:r>
          </a:p>
          <a:p>
            <a:pPr marL="0" indent="0">
              <a:buNone/>
            </a:pP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  、經歷之甄試項目。</a:t>
            </a:r>
          </a:p>
          <a:p>
            <a:pPr marL="0" indent="0">
              <a:buNone/>
            </a:pP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690B5-1882-45FA-BCD7-E6D3599AEC5E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2040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440" y="476590"/>
            <a:ext cx="8001000" cy="599087"/>
          </a:xfrm>
        </p:spPr>
        <p:txBody>
          <a:bodyPr/>
          <a:lstStyle/>
          <a:p>
            <a:r>
              <a:rPr lang="en-US" altLang="zh-TW" sz="2800" dirty="0" smtClean="0">
                <a:latin typeface="+mn-ea"/>
                <a:ea typeface="+mn-ea"/>
              </a:rPr>
              <a:t>108</a:t>
            </a:r>
            <a:r>
              <a:rPr lang="zh-TW" altLang="en-US" sz="2800" dirty="0" smtClean="0">
                <a:latin typeface="+mn-ea"/>
                <a:ea typeface="+mn-ea"/>
              </a:rPr>
              <a:t>年策略</a:t>
            </a:r>
            <a:r>
              <a:rPr lang="zh-TW" altLang="en-US" sz="2800" dirty="0">
                <a:latin typeface="+mn-ea"/>
                <a:ea typeface="+mn-ea"/>
              </a:rPr>
              <a:t>目標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430" y="1340710"/>
            <a:ext cx="8001000" cy="468385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600" b="1" dirty="0" smtClean="0">
                <a:solidFill>
                  <a:srgbClr val="0000FF"/>
                </a:solidFill>
                <a:latin typeface="+mn-ea"/>
              </a:rPr>
              <a:t>5.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邀請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媒體主管來院演講，闡述媒體應對與新聞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處理</a:t>
            </a:r>
            <a:endParaRPr lang="en-US" altLang="zh-TW" sz="2600" b="1" dirty="0" smtClean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 之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方法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。</a:t>
            </a:r>
            <a:endParaRPr lang="en-US" altLang="zh-TW" sz="2600" b="1" dirty="0" smtClean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600" b="1" dirty="0" smtClean="0">
                <a:solidFill>
                  <a:srgbClr val="0000FF"/>
                </a:solidFill>
                <a:latin typeface="+mn-ea"/>
              </a:rPr>
              <a:t>6.</a:t>
            </a:r>
            <a:r>
              <a:rPr lang="zh-TW" altLang="en-US" sz="2600" b="1" dirty="0">
                <a:solidFill>
                  <a:srgbClr val="0000FF"/>
                </a:solidFill>
                <a:latin typeface="+mn-ea"/>
              </a:rPr>
              <a:t>持續爭取退輔會每年新聞文宣工作執行優良</a:t>
            </a:r>
            <a:r>
              <a:rPr lang="zh-TW" altLang="en-US" sz="2600" b="1" dirty="0" smtClean="0">
                <a:solidFill>
                  <a:srgbClr val="0000FF"/>
                </a:solidFill>
                <a:latin typeface="+mn-ea"/>
              </a:rPr>
              <a:t>成績</a:t>
            </a:r>
            <a:r>
              <a:rPr lang="zh-TW" altLang="en-US" sz="2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600" b="1" dirty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690B5-1882-45FA-BCD7-E6D3599AEC5E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190017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spcAft>
                <a:spcPts val="0"/>
              </a:spcAft>
            </a:pPr>
            <a:endParaRPr lang="zh-TW" altLang="zh-TW" sz="3200" kern="100" dirty="0"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690B5-1882-45FA-BCD7-E6D3599AEC5E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0" y="980660"/>
            <a:ext cx="7441568" cy="417658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339690" y="3356990"/>
            <a:ext cx="44646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lvl="0" indent="-469900" algn="ctr" eaLnBrk="1" hangingPunct="1">
              <a:spcBef>
                <a:spcPct val="20000"/>
              </a:spcBef>
              <a:buClr>
                <a:srgbClr val="0000FF"/>
              </a:buClr>
              <a:buSzPct val="80000"/>
            </a:pPr>
            <a:r>
              <a:rPr lang="zh-TW" altLang="en-US" sz="6000" b="0" dirty="0">
                <a:solidFill>
                  <a:schemeClr val="bg1"/>
                </a:solidFill>
                <a:latin typeface="Times New Roman"/>
                <a:ea typeface="標楷體"/>
              </a:rPr>
              <a:t>謝謝聆聽</a:t>
            </a:r>
            <a:endParaRPr lang="en-US" altLang="zh-TW" sz="6000" b="0" dirty="0">
              <a:solidFill>
                <a:schemeClr val="bg1"/>
              </a:solidFill>
              <a:latin typeface="Times New Roman"/>
              <a:ea typeface="標楷體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39690" y="4221110"/>
            <a:ext cx="45366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lvl="0" indent="-469900" algn="ctr" eaLnBrk="1" hangingPunct="1">
              <a:spcBef>
                <a:spcPct val="20000"/>
              </a:spcBef>
              <a:buClr>
                <a:srgbClr val="0000FF"/>
              </a:buClr>
              <a:buSzPct val="80000"/>
            </a:pPr>
            <a:r>
              <a:rPr lang="zh-TW" altLang="en-US" sz="6000" b="0" dirty="0">
                <a:solidFill>
                  <a:schemeClr val="bg1"/>
                </a:solidFill>
                <a:latin typeface="Times New Roman"/>
                <a:ea typeface="標楷體"/>
              </a:rPr>
              <a:t>敬請指導</a:t>
            </a:r>
          </a:p>
        </p:txBody>
      </p:sp>
    </p:spTree>
    <p:extLst>
      <p:ext uri="{BB962C8B-B14F-4D97-AF65-F5344CB8AC3E}">
        <p14:creationId xmlns:p14="http://schemas.microsoft.com/office/powerpoint/2010/main" val="2735692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9999"/>
            </a:gs>
          </a:gsLst>
          <a:lin ang="5400000" scaled="1"/>
        </a:gradFill>
        <a:ln>
          <a:noFill/>
        </a:ln>
        <a:effectLst>
          <a:outerShdw dist="53882" dir="2700000" algn="ctr" rotWithShape="0">
            <a:schemeClr val="tx2"/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9999"/>
            </a:gs>
          </a:gsLst>
          <a:lin ang="5400000" scaled="1"/>
        </a:gradFill>
        <a:ln>
          <a:noFill/>
        </a:ln>
        <a:effectLst>
          <a:outerShdw dist="53882" dir="2700000" algn="ctr" rotWithShape="0">
            <a:schemeClr val="tx2"/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30963</TotalTime>
  <Words>732</Words>
  <Application>Microsoft Office PowerPoint</Application>
  <PresentationFormat>如螢幕大小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Arial</vt:lpstr>
      <vt:lpstr>Times New Roman</vt:lpstr>
      <vt:lpstr>Verdana</vt:lpstr>
      <vt:lpstr>Wingdings</vt:lpstr>
      <vt:lpstr>Profile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109年策略目標</vt:lpstr>
      <vt:lpstr>108年策略目標</vt:lpstr>
      <vt:lpstr>PowerPoint 簡報</vt:lpstr>
    </vt:vector>
  </TitlesOfParts>
  <Manager>台北榮民總醫院</Manager>
  <Company>Taipei Veterans General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行政院國軍退除役官兵輔導委員會 台北榮民總醫院 新制醫院評鑑暨教學醫院評鑑簡報</dc:title>
  <dc:creator>楊昭恂</dc:creator>
  <cp:lastModifiedBy>user</cp:lastModifiedBy>
  <cp:revision>1489</cp:revision>
  <cp:lastPrinted>2018-12-21T02:55:25Z</cp:lastPrinted>
  <dcterms:created xsi:type="dcterms:W3CDTF">2004-02-01T06:39:05Z</dcterms:created>
  <dcterms:modified xsi:type="dcterms:W3CDTF">2019-11-15T07:44:03Z</dcterms:modified>
</cp:coreProperties>
</file>