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3249" r:id="rId2"/>
    <p:sldId id="3877" r:id="rId3"/>
    <p:sldId id="3974" r:id="rId4"/>
    <p:sldId id="3975" r:id="rId5"/>
    <p:sldId id="3986" r:id="rId6"/>
    <p:sldId id="3898" r:id="rId7"/>
    <p:sldId id="3973" r:id="rId8"/>
    <p:sldId id="3976" r:id="rId9"/>
    <p:sldId id="3956" r:id="rId10"/>
    <p:sldId id="3982" r:id="rId11"/>
    <p:sldId id="3985" r:id="rId12"/>
    <p:sldId id="3913" r:id="rId13"/>
    <p:sldId id="3977" r:id="rId14"/>
    <p:sldId id="3978" r:id="rId15"/>
    <p:sldId id="3979" r:id="rId16"/>
    <p:sldId id="3980" r:id="rId17"/>
    <p:sldId id="3865" r:id="rId18"/>
    <p:sldId id="3946" r:id="rId19"/>
  </p:sldIdLst>
  <p:sldSz cx="9144000" cy="6858000" type="screen4x3"/>
  <p:notesSz cx="6797675" cy="9928225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6pPr>
    <a:lvl7pPr marL="27432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7pPr>
    <a:lvl8pPr marL="32004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8pPr>
    <a:lvl9pPr marL="36576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AFD3AC2D-1F97-4005-BCD0-1DB900D01B92}">
          <p14:sldIdLst>
            <p14:sldId id="3249"/>
          </p14:sldIdLst>
        </p14:section>
        <p14:section name="未命名的章節" id="{E15E1461-5D68-4543-BFC7-27AD91FF1BC0}">
          <p14:sldIdLst>
            <p14:sldId id="3877"/>
            <p14:sldId id="3974"/>
            <p14:sldId id="3975"/>
            <p14:sldId id="3986"/>
            <p14:sldId id="3898"/>
            <p14:sldId id="3973"/>
            <p14:sldId id="3976"/>
            <p14:sldId id="3956"/>
            <p14:sldId id="3982"/>
            <p14:sldId id="3985"/>
            <p14:sldId id="3913"/>
            <p14:sldId id="3977"/>
            <p14:sldId id="3978"/>
            <p14:sldId id="3979"/>
            <p14:sldId id="3980"/>
            <p14:sldId id="3865"/>
            <p14:sldId id="39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005696"/>
    <a:srgbClr val="0062AC"/>
    <a:srgbClr val="FF9900"/>
    <a:srgbClr val="00CC66"/>
    <a:srgbClr val="FF3300"/>
    <a:srgbClr val="FFFFFF"/>
    <a:srgbClr val="008A3E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02" autoAdjust="0"/>
    <p:restoredTop sz="86449" autoAdjust="0"/>
  </p:normalViewPr>
  <p:slideViewPr>
    <p:cSldViewPr>
      <p:cViewPr varScale="1">
        <p:scale>
          <a:sx n="71" d="100"/>
          <a:sy n="71" d="100"/>
        </p:scale>
        <p:origin x="72" y="9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2310"/>
    </p:cViewPr>
  </p:sorterViewPr>
  <p:notesViewPr>
    <p:cSldViewPr>
      <p:cViewPr varScale="1">
        <p:scale>
          <a:sx n="47" d="100"/>
          <a:sy n="47" d="100"/>
        </p:scale>
        <p:origin x="-1986" y="-90"/>
      </p:cViewPr>
      <p:guideLst>
        <p:guide orient="horz" pos="3127"/>
        <p:guide pos="2141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t" anchorCtr="0" compatLnSpc="1">
            <a:prstTxWarp prst="textNoShape">
              <a:avLst/>
            </a:prstTxWarp>
          </a:bodyPr>
          <a:lstStyle>
            <a:lvl1pPr algn="l" defTabSz="925513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b" anchorCtr="0" compatLnSpc="1">
            <a:prstTxWarp prst="textNoShape">
              <a:avLst/>
            </a:prstTxWarp>
          </a:bodyPr>
          <a:lstStyle>
            <a:lvl1pPr algn="l" defTabSz="925513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6A85275-53F0-4117-819A-B9E01A5B01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3949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t" anchorCtr="0" compatLnSpc="1">
            <a:prstTxWarp prst="textNoShape">
              <a:avLst/>
            </a:prstTxWarp>
          </a:bodyPr>
          <a:lstStyle>
            <a:lvl1pPr algn="l" defTabSz="925513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4112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5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b" anchorCtr="0" compatLnSpc="1">
            <a:prstTxWarp prst="textNoShape">
              <a:avLst/>
            </a:prstTxWarp>
          </a:bodyPr>
          <a:lstStyle>
            <a:lvl1pPr algn="l" defTabSz="925513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898775" y="9429750"/>
            <a:ext cx="38973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b" anchorCtr="0" compatLnSpc="1">
            <a:prstTxWarp prst="textNoShape">
              <a:avLst/>
            </a:prstTxWarp>
          </a:bodyPr>
          <a:lstStyle>
            <a:lvl1pPr defTabSz="925513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       </a:t>
            </a:r>
            <a:fld id="{7D00E5EC-5359-4502-92BF-F5F41F9DAE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76736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 defTabSz="925513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 defTabSz="925513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 defTabSz="925513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 defTabSz="925513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r>
              <a:rPr lang="en-US" altLang="zh-TW" sz="1300" b="0" smtClean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    </a:t>
            </a:r>
            <a:fld id="{3F02F98A-3432-41E0-9616-FFE56DF2F518}" type="slidenum">
              <a:rPr lang="en-US" altLang="zh-TW" sz="1300" b="0" smtClean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/>
              <a:t>1</a:t>
            </a:fld>
            <a:endParaRPr lang="en-US" altLang="zh-TW" sz="1300" b="0" smtClean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61913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7388" y="2928938"/>
            <a:ext cx="7770812" cy="107950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</a:srgbClr>
              </a:gs>
            </a:gsLst>
            <a:lin ang="0" scaled="1"/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lIns="91422" tIns="45711" rIns="91422" bIns="45711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370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8272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zh-TW" altLang="zh-TW" sz="2300" b="0" smtClean="0">
              <a:latin typeface="Times New Roman" panose="02020603050405020304" pitchFamily="18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388" y="1560513"/>
            <a:ext cx="7770812" cy="1368425"/>
          </a:xfrm>
        </p:spPr>
        <p:txBody>
          <a:bodyPr/>
          <a:lstStyle>
            <a:lvl1pPr>
              <a:defRPr sz="47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9388" y="3429000"/>
            <a:ext cx="7008812" cy="1595438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9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7388" y="6251575"/>
            <a:ext cx="1905000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7188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038137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02526-F37C-4D93-B261-8D8F3E2BE9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68996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7E265-A318-4CB1-8F61-0630296C7C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59225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3D9F9-180C-44A9-9D53-14479E67C3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66666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FD69E-1594-4E16-89FE-0DEA1F558A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39660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B9FCC-B5F8-42E3-A3F0-D8C81AC5D2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45333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30896-EE0A-4F83-8133-5B7F609E7F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4608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DB841-0948-43C3-95E7-FE22957A28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00877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75425" y="309563"/>
            <a:ext cx="2001838" cy="5715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68325" y="309563"/>
            <a:ext cx="5854700" cy="5715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146FC-B741-47F9-B5C3-67CDECDA42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05706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309563"/>
            <a:ext cx="8001000" cy="1214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751013"/>
            <a:ext cx="80010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19827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71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A99F1FC-B496-4B91-985E-15EB6BAB6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Rectangle 19"/>
          <p:cNvSpPr>
            <a:spLocks noChangeArrowheads="1"/>
          </p:cNvSpPr>
          <p:nvPr userDrawn="1"/>
        </p:nvSpPr>
        <p:spPr bwMode="auto">
          <a:xfrm>
            <a:off x="611188" y="1557338"/>
            <a:ext cx="7848600" cy="71437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50000">
                <a:srgbClr val="F1F1FF"/>
              </a:gs>
              <a:gs pos="100000">
                <a:srgbClr val="6666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b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500" kern="1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anose="05000000000000000000" pitchFamily="2" charset="2"/>
        <a:buChar char="n"/>
        <a:defRPr kumimoji="1"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Times New Roman" panose="02020603050405020304" pitchFamily="18" charset="0"/>
        <a:buChar char="—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37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89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92325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110-1208TVBS&#12304;&#21313;&#40670;&#19981;&#19968;&#27171;&#12305;&#31361;&#28982;&#21475;&#40786;&#19981;&#28165;%20&#30524;&#27498;&#22068;&#26012;...&#37291;&#35686;&#21578;&#38991;&#38754;&#31070;&#32147;&#40635;&#30202;%20&#24656;&#20276;&#38568;&#36889;&#31278;&#30284;.....mp4" TargetMode="External"/><Relationship Id="rId7" Type="http://schemas.openxmlformats.org/officeDocument/2006/relationships/image" Target="../media/image6.png"/><Relationship Id="rId2" Type="http://schemas.openxmlformats.org/officeDocument/2006/relationships/hyperlink" Target="110-1129TVBS&#12304;&#21313;&#40670;&#19981;&#19968;&#27171;&#12305;&#30382;&#33178;&#25620;&#30306;&#38627;&#32784;..&#25235;&#21040;&#30772;&#30382;...&#34113;&#40635;&#30137;&#25214;&#19978;&#38272;...&#37291;&#24107;&#35686;&#21578;&#27880;&#24847;&#36889;&#20214;&#20107;...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110-1224TVBS&#12304;&#21313;&#40670;&#19981;&#19968;&#27171;&#12305;&#12300;&#22823;&#33144;&#30284;&#12301;&#26368;&#24859;&#25214;&#19978;&#36889;&#39006;&#22411;&#30340;&#20154;&#12288;&#37291;&#35686;&#21578;&#65306;&#21029;&#20570;&#36889;&#20214;&#20107;.mp4" TargetMode="External"/><Relationship Id="rId7" Type="http://schemas.openxmlformats.org/officeDocument/2006/relationships/image" Target="../media/image13.png"/><Relationship Id="rId2" Type="http://schemas.openxmlformats.org/officeDocument/2006/relationships/hyperlink" Target="110-1213&#12304;&#37857;&#36913;&#21002;&#12305;&#30452;&#25802;P3&#23526;&#39511;&#23460;!%20&#30740;&#31350;&#39640;&#21361;&#38570;&#30149;&#27602;&#26368;&#21069;&#32218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9263" y="1123950"/>
            <a:ext cx="8227307" cy="865188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4400" u="sng" dirty="0" smtClean="0">
                <a:solidFill>
                  <a:srgbClr val="0000FF"/>
                </a:solidFill>
              </a:rPr>
              <a:t>本院重要新聞彙整報告</a:t>
            </a:r>
          </a:p>
        </p:txBody>
      </p:sp>
      <p:sp>
        <p:nvSpPr>
          <p:cNvPr id="13316" name="投影片編號版面配置區 5"/>
          <p:cNvSpPr txBox="1">
            <a:spLocks/>
          </p:cNvSpPr>
          <p:nvPr/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r" eaLnBrk="1" hangingPunct="1"/>
            <a:r>
              <a:rPr lang="en-US" altLang="zh-TW" sz="1200" b="0">
                <a:latin typeface="Verdana" panose="020B0604030504040204" pitchFamily="34" charset="0"/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859338" y="2924175"/>
            <a:ext cx="3095625" cy="12954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dist" eaLnBrk="1" hangingPunct="1"/>
            <a:r>
              <a:rPr lang="zh-TW" altLang="en-US" dirty="0"/>
              <a:t>單  位：公共事務室 </a:t>
            </a:r>
          </a:p>
          <a:p>
            <a:pPr algn="dist" eaLnBrk="1" hangingPunct="1"/>
            <a:r>
              <a:rPr lang="zh-TW" altLang="en-US" dirty="0"/>
              <a:t>報告人：游  君  耀</a:t>
            </a:r>
          </a:p>
          <a:p>
            <a:pPr algn="dist" eaLnBrk="1" hangingPunct="1"/>
            <a:r>
              <a:rPr lang="en-US" altLang="zh-TW" dirty="0"/>
              <a:t>          </a:t>
            </a:r>
            <a:r>
              <a:rPr lang="en-US" altLang="zh-TW" sz="2000" dirty="0" smtClean="0"/>
              <a:t>110.12.28</a:t>
            </a:r>
            <a:endParaRPr lang="zh-TW" alt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440" y="260560"/>
            <a:ext cx="8001000" cy="288040"/>
          </a:xfrm>
        </p:spPr>
        <p:txBody>
          <a:bodyPr/>
          <a:lstStyle/>
          <a:p>
            <a:pPr algn="ctr">
              <a:defRPr/>
            </a:pPr>
            <a:r>
              <a:rPr lang="en-US" altLang="zh-TW" sz="2600" dirty="0" smtClean="0">
                <a:solidFill>
                  <a:srgbClr val="FF3300"/>
                </a:solidFill>
              </a:rPr>
              <a:t/>
            </a:r>
            <a:br>
              <a:rPr lang="en-US" altLang="zh-TW" sz="2600" dirty="0" smtClean="0">
                <a:solidFill>
                  <a:srgbClr val="FF3300"/>
                </a:solidFill>
              </a:rPr>
            </a:br>
            <a:r>
              <a:rPr lang="en-US" altLang="zh-TW" sz="2600" dirty="0" smtClean="0">
                <a:solidFill>
                  <a:srgbClr val="FF3300"/>
                </a:solidFill>
              </a:rPr>
              <a:t>110</a:t>
            </a:r>
            <a:r>
              <a:rPr lang="zh-TW" altLang="en-US" sz="2600" dirty="0" smtClean="0">
                <a:solidFill>
                  <a:srgbClr val="FF3300"/>
                </a:solidFill>
              </a:rPr>
              <a:t>年</a:t>
            </a:r>
            <a:r>
              <a:rPr lang="en-US" altLang="zh-TW" sz="2600" dirty="0" smtClean="0">
                <a:solidFill>
                  <a:srgbClr val="FF3300"/>
                </a:solidFill>
              </a:rPr>
              <a:t>12</a:t>
            </a:r>
            <a:r>
              <a:rPr lang="zh-TW" altLang="en-US" sz="2600" dirty="0" smtClean="0">
                <a:solidFill>
                  <a:srgbClr val="FF3300"/>
                </a:solidFill>
              </a:rPr>
              <a:t>月安排媒體採訪</a:t>
            </a:r>
            <a:endParaRPr lang="zh-TW" altLang="en-US" sz="2600" dirty="0">
              <a:solidFill>
                <a:srgbClr val="FF3300"/>
              </a:solidFill>
            </a:endParaRP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10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185479"/>
              </p:ext>
            </p:extLst>
          </p:nvPr>
        </p:nvGraphicFramePr>
        <p:xfrm>
          <a:off x="395420" y="620610"/>
          <a:ext cx="7993110" cy="54837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4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0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6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41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0210"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科別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受訪人員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主題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採訪記者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110/12/13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醫研部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邱士華主任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梁恭豪博士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蔣素華技術員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P3</a:t>
                      </a:r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實驗室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鏡電視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黃荷</a:t>
                      </a:r>
                      <a:r>
                        <a:rPr lang="zh-TW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婷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110/12/17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精神部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老年精神科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蔡佳芬主任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玩電競對長者的好處及注意事項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漢聲電台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陳瑾瑜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110/12/20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院本部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陳威明副院長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公務人員傑出貢獻獎感想及從醫心路整程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中央社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張茗暄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110/12/20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泌尿部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婦幼泌尿科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林志杰醫師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許自翔醫師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冬天賴床易導致尿路結石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TVBS/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110/12/21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院本部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許惠恒院長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新年度對疫情的展望及令人印象深刻或感動的抗疫故事等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聯合報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沈能元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110/12/22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婦女醫學部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王鵬惠主任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卵巢癌的預防及治療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TVBS/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110/12/22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外科部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大腸直腸外科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張世慶主任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黃聖捷醫師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鄭厚軒醫師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大腸癌預防及治療等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TVBS/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110/12/23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院本部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陳威明副院長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公務人員傑出貢獻獎感想及從醫心路整程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天下雜誌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林以璿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110/12/25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皮膚部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皮膚診斷科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陳志強主任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乾癬預防及治療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TVBS/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5521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440" y="260560"/>
            <a:ext cx="8001000" cy="288040"/>
          </a:xfrm>
        </p:spPr>
        <p:txBody>
          <a:bodyPr/>
          <a:lstStyle/>
          <a:p>
            <a:pPr algn="ctr">
              <a:defRPr/>
            </a:pPr>
            <a:r>
              <a:rPr lang="en-US" altLang="zh-TW" sz="2600" dirty="0" smtClean="0">
                <a:solidFill>
                  <a:srgbClr val="FF3300"/>
                </a:solidFill>
              </a:rPr>
              <a:t/>
            </a:r>
            <a:br>
              <a:rPr lang="en-US" altLang="zh-TW" sz="2600" dirty="0" smtClean="0">
                <a:solidFill>
                  <a:srgbClr val="FF3300"/>
                </a:solidFill>
              </a:rPr>
            </a:br>
            <a:r>
              <a:rPr lang="en-US" altLang="zh-TW" sz="2600" dirty="0" smtClean="0">
                <a:solidFill>
                  <a:srgbClr val="FF3300"/>
                </a:solidFill>
              </a:rPr>
              <a:t>110</a:t>
            </a:r>
            <a:r>
              <a:rPr lang="zh-TW" altLang="en-US" sz="2600" dirty="0" smtClean="0">
                <a:solidFill>
                  <a:srgbClr val="FF3300"/>
                </a:solidFill>
              </a:rPr>
              <a:t>年</a:t>
            </a:r>
            <a:r>
              <a:rPr lang="en-US" altLang="zh-TW" sz="2600" dirty="0" smtClean="0">
                <a:solidFill>
                  <a:srgbClr val="FF3300"/>
                </a:solidFill>
              </a:rPr>
              <a:t>12</a:t>
            </a:r>
            <a:r>
              <a:rPr lang="zh-TW" altLang="en-US" sz="2600" dirty="0" smtClean="0">
                <a:solidFill>
                  <a:srgbClr val="FF3300"/>
                </a:solidFill>
              </a:rPr>
              <a:t>月安排媒體採訪</a:t>
            </a:r>
            <a:endParaRPr lang="zh-TW" altLang="en-US" sz="2600" dirty="0">
              <a:solidFill>
                <a:srgbClr val="FF3300"/>
              </a:solidFill>
            </a:endParaRP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11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891030"/>
              </p:ext>
            </p:extLst>
          </p:nvPr>
        </p:nvGraphicFramePr>
        <p:xfrm>
          <a:off x="611450" y="620610"/>
          <a:ext cx="7921100" cy="58077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08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0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05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372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24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0210"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科別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受訪人員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主題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採訪記者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110/12/28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院本部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許惠恒院長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從醫的心路歷程，醫院未來的藍圖，養生之道及人生觀等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常春月刊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李政純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110/12/29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麻醉部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楊惠如護理師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麻醉護理師工作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.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培訓相關問題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三立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斐姨</a:t>
                      </a:r>
                      <a:r>
                        <a:rPr lang="zh-TW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所思</a:t>
                      </a:r>
                      <a:endParaRPr lang="en-US" altLang="zh-TW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  <a:p>
                      <a:pPr algn="l" fontAlgn="ctr"/>
                      <a:r>
                        <a:rPr lang="zh-TW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         范琪斐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110/12/28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外科部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曾令民主任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精準醫療基因諮詢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TVBS/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110/12/30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復健部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蔡佳蓉復健師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羅敏慧病友復健心路歷程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Good TV/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辛蓓霖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6264">
                <a:tc>
                  <a:txBody>
                    <a:bodyPr/>
                    <a:lstStyle/>
                    <a:p>
                      <a:pPr algn="r" fontAlgn="ctr"/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615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110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12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1028704"/>
              </p:ext>
            </p:extLst>
          </p:nvPr>
        </p:nvGraphicFramePr>
        <p:xfrm>
          <a:off x="1" y="979488"/>
          <a:ext cx="9144000" cy="5417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4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3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1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114"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110.</a:t>
                      </a:r>
                      <a:r>
                        <a:rPr lang="en-US" altLang="zh-TW" sz="1800" dirty="0" smtClean="0">
                          <a:latin typeface="+mn-lt"/>
                        </a:rPr>
                        <a:t>11.02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感謝中正紀念堂疫苗接種站幕後英雄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110.</a:t>
                      </a:r>
                      <a:r>
                        <a:rPr lang="en-US" altLang="zh-TW" sz="1800" dirty="0" smtClean="0">
                          <a:latin typeface="+mn-lt"/>
                        </a:rPr>
                        <a:t>11.14 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保險套用好幾年才發現 精液裡一隻精子都沒有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  <a:r>
                        <a:rPr lang="en-US" altLang="zh-TW" sz="1800" dirty="0" smtClean="0">
                          <a:latin typeface="+mn-lt"/>
                        </a:rPr>
                        <a:t>.11.16 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高齡整合照護 北榮落實健康長壽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  <a:r>
                        <a:rPr lang="en-US" altLang="zh-TW" sz="1800" dirty="0" smtClean="0">
                          <a:latin typeface="+mn-lt"/>
                        </a:rPr>
                        <a:t>.11.17 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北榮智慧科技訓練 職安病安雙保障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  <a:r>
                        <a:rPr lang="en-US" altLang="zh-TW" sz="1800" dirty="0" smtClean="0">
                          <a:latin typeface="+mn-lt"/>
                        </a:rPr>
                        <a:t>.11.17 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老年防憂鬱失智 做好身動、腦動、互動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  <a:r>
                        <a:rPr lang="en-US" altLang="zh-TW" sz="1800" dirty="0" smtClean="0">
                          <a:latin typeface="+mn-lt"/>
                        </a:rPr>
                        <a:t>.11.18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</a:t>
                      </a:r>
                      <a:r>
                        <a:rPr lang="en-US" altLang="zh-TW" sz="1800" dirty="0" smtClean="0"/>
                        <a:t>5</a:t>
                      </a:r>
                      <a:r>
                        <a:rPr lang="zh-TW" altLang="en-US" sz="1800" dirty="0" smtClean="0"/>
                        <a:t>年完成開放式架構轉換 力拼下一代核心系統微服務再造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  <a:r>
                        <a:rPr lang="en-US" altLang="zh-TW" sz="1800" dirty="0" smtClean="0">
                          <a:latin typeface="+mn-lt"/>
                        </a:rPr>
                        <a:t>.11.18 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紫燈閃耀 為小腳丫點守護之光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  <a:r>
                        <a:rPr lang="en-US" altLang="zh-TW" sz="1800" dirty="0" smtClean="0">
                          <a:latin typeface="+mn-lt"/>
                        </a:rPr>
                        <a:t>.11.19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血癌骨髓移植險死 種入腸道菌救命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  <a:r>
                        <a:rPr lang="en-US" altLang="zh-TW" sz="1800" dirty="0" smtClean="0">
                          <a:latin typeface="+mn-lt"/>
                        </a:rPr>
                        <a:t>.11.24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肺癌病友群像 免疫藥物合併化療宜及早 病友盼接續治療願共同負擔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  <a:r>
                        <a:rPr lang="en-US" altLang="zh-TW" sz="1800" dirty="0" smtClean="0">
                          <a:latin typeface="+mn-lt"/>
                        </a:rPr>
                        <a:t>.11.25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第</a:t>
                      </a:r>
                      <a:r>
                        <a:rPr lang="en-US" altLang="zh-TW" sz="1800" dirty="0" smtClean="0"/>
                        <a:t>1</a:t>
                      </a:r>
                      <a:r>
                        <a:rPr lang="zh-TW" altLang="en-US" sz="1800" dirty="0" smtClean="0"/>
                        <a:t>劑打滿</a:t>
                      </a:r>
                      <a:r>
                        <a:rPr lang="en-US" altLang="zh-TW" sz="1800" dirty="0" smtClean="0"/>
                        <a:t>8</a:t>
                      </a:r>
                      <a:r>
                        <a:rPr lang="zh-TW" altLang="en-US" sz="1800" dirty="0" smtClean="0"/>
                        <a:t>周 可至指定醫療院所接種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0038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110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12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409299"/>
              </p:ext>
            </p:extLst>
          </p:nvPr>
        </p:nvGraphicFramePr>
        <p:xfrm>
          <a:off x="1" y="979488"/>
          <a:ext cx="9144000" cy="532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4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3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1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11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110.11.27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陳永興醫師專訪李偉強醫師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110.11.28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北榮疫情戰情中心 精準調度追蹤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110.11.28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調大音量不自覺 環境太吵 千萬別戴耳機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110.11.29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北榮染疫康復者</a:t>
                      </a:r>
                      <a:r>
                        <a:rPr lang="en-US" altLang="zh-TW" sz="1800" dirty="0" smtClean="0"/>
                        <a:t>39%</a:t>
                      </a:r>
                      <a:r>
                        <a:rPr lang="zh-TW" altLang="en-US" sz="1800" dirty="0" smtClean="0"/>
                        <a:t>記憶減退 民團籲提高失智症診斷量能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110.11.29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預防失智症 遠離</a:t>
                      </a:r>
                      <a:r>
                        <a:rPr lang="en-US" altLang="zh-TW" sz="1800" dirty="0" smtClean="0"/>
                        <a:t>6</a:t>
                      </a:r>
                      <a:r>
                        <a:rPr lang="zh-TW" altLang="en-US" sz="1800" dirty="0" smtClean="0"/>
                        <a:t>大危險因子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110.11.30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男胸痛罹惡性間皮瘤 禍首恐是鍋爐維修工作接觸「它」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110.12.03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北榮日照中心遊詣居 利用人因日照、表情辨識照顧長者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110.12.03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憂鬱症須精準醫療 別只喊加油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110.12.04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台灣發現蠶絲蛋白生物材料可望取代心臟節律器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110.12.04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經顱磁刺激協助失智者奪回話語權，讓大腦重新開機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6970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110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12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832389"/>
              </p:ext>
            </p:extLst>
          </p:nvPr>
        </p:nvGraphicFramePr>
        <p:xfrm>
          <a:off x="1" y="979488"/>
          <a:ext cx="9144000" cy="532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4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3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1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11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110.12.05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北榮高齡醫學中心發表增肌減脂最新研究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110.12.06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接種疫苗</a:t>
                      </a:r>
                      <a:r>
                        <a:rPr lang="en-US" altLang="zh-TW" sz="1800" dirty="0" smtClean="0"/>
                        <a:t>! </a:t>
                      </a:r>
                      <a:r>
                        <a:rPr lang="zh-TW" altLang="en-US" sz="1800" dirty="0" smtClean="0"/>
                        <a:t>在這個地點隨到隨打 加碼送贈品為了這件事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110.12.06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結合智慧醫療與人才，打造以高齡者為中心的全方位照護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110.12.06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想打第三劑 北榮加開「週一</a:t>
                      </a:r>
                      <a:r>
                        <a:rPr lang="en-US" altLang="zh-TW" sz="1800" dirty="0" smtClean="0"/>
                        <a:t>~</a:t>
                      </a:r>
                      <a:r>
                        <a:rPr lang="zh-TW" altLang="en-US" sz="1800" dirty="0" smtClean="0"/>
                        <a:t>週五」夜間疫苗門診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110.12.06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補充胺基酸搭配運動 北榮研究證實改善肌肉量並降低脂肪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110.12.07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第三劑默德納疫苗不打全劑 「打半劑」不能說祕密全為了這件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110.12.09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AI</a:t>
                      </a:r>
                      <a:r>
                        <a:rPr lang="zh-TW" altLang="en-US" sz="1800" dirty="0" smtClean="0"/>
                        <a:t>運算腦波數據 全球首創 </a:t>
                      </a:r>
                      <a:r>
                        <a:rPr lang="en-US" altLang="zh-TW" sz="1800" dirty="0" smtClean="0"/>
                        <a:t>3</a:t>
                      </a:r>
                      <a:r>
                        <a:rPr lang="zh-TW" altLang="en-US" sz="1800" dirty="0" smtClean="0"/>
                        <a:t>分鐘測出失智症高危險群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110.12.10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AI</a:t>
                      </a:r>
                      <a:r>
                        <a:rPr lang="zh-TW" altLang="en-US" sz="1800" dirty="0" smtClean="0"/>
                        <a:t>可幫健康算命 人體暗藏數據金礦 預防醫學商機大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110.12.10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有你相伴的旅程 失智家庭悲喜故事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110.12.10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接觸石綿引發職業性肺病 醫師：未來</a:t>
                      </a:r>
                      <a:r>
                        <a:rPr lang="en-US" altLang="zh-TW" sz="1800" dirty="0" smtClean="0"/>
                        <a:t>10</a:t>
                      </a:r>
                      <a:r>
                        <a:rPr lang="zh-TW" altLang="en-US" sz="1800" dirty="0" smtClean="0"/>
                        <a:t>年患者逐步增加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9951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110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12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7012998"/>
              </p:ext>
            </p:extLst>
          </p:nvPr>
        </p:nvGraphicFramePr>
        <p:xfrm>
          <a:off x="1" y="979488"/>
          <a:ext cx="9144000" cy="532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4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3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1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11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110.12.12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北榮與日本合作 成功移植視網膜神經細胞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110.12.12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北榮聽力師團隊 支援金醫聽力檢查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110.12.12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易被忽略的後循環腦中風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110.12.12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精索靜脈曲張 陰囊如一袋蚯蚓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110.12.14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北榮「藥安心：</a:t>
                      </a:r>
                      <a:r>
                        <a:rPr lang="en-US" altLang="zh-TW" sz="1800" dirty="0" smtClean="0"/>
                        <a:t>AI</a:t>
                      </a:r>
                      <a:r>
                        <a:rPr lang="zh-TW" altLang="en-US" sz="1800" dirty="0" smtClean="0"/>
                        <a:t>創新居家用藥整合服務」榮獲「政府服務獎」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110.12.15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健保署組長吳淑慧 獲公務人員傑出貢獻獎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110.12.17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健保照護計畫 北榮北醫申請中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110.12.17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莫名疲累變胖 小心或是甲狀腺功能低下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110.12.17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當了</a:t>
                      </a:r>
                      <a:r>
                        <a:rPr lang="en-US" altLang="zh-TW" sz="1800" dirty="0" smtClean="0"/>
                        <a:t>33</a:t>
                      </a:r>
                      <a:r>
                        <a:rPr lang="zh-TW" altLang="en-US" sz="1800" dirty="0" smtClean="0"/>
                        <a:t>年公務員始終如一 專訪北榮副院長陳威明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110.12.19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延長存活等新藥 未來希望多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0258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110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12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299980"/>
              </p:ext>
            </p:extLst>
          </p:nvPr>
        </p:nvGraphicFramePr>
        <p:xfrm>
          <a:off x="1" y="979488"/>
          <a:ext cx="9144000" cy="532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4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3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1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11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110.12.19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首款新藥 可除腦部類澱粉沉積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110.12.19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愛家小藥師</a:t>
                      </a:r>
                      <a:r>
                        <a:rPr lang="en-US" altLang="zh-TW" sz="1800" dirty="0" smtClean="0"/>
                        <a:t>APP </a:t>
                      </a:r>
                      <a:r>
                        <a:rPr lang="zh-TW" altLang="en-US" sz="1800" dirty="0" smtClean="0"/>
                        <a:t>守護用藥安全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188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8771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8771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6140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D4D7D291-FE5B-4D4A-9070-6DE82FA3DF9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17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10" y="188550"/>
            <a:ext cx="3012170" cy="222492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784" y="2831778"/>
            <a:ext cx="2595425" cy="203108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230" y="280496"/>
            <a:ext cx="2079915" cy="321297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10" y="2348850"/>
            <a:ext cx="2531379" cy="299694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40" y="280496"/>
            <a:ext cx="2653620" cy="263689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2137" y="4375955"/>
            <a:ext cx="2513361" cy="227684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8857" y="5019400"/>
            <a:ext cx="2339690" cy="130827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4678" y="2990715"/>
            <a:ext cx="2602085" cy="196132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5249" y="4815241"/>
            <a:ext cx="2934043" cy="176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D4D7D291-FE5B-4D4A-9070-6DE82FA3DF9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18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051650" y="11790"/>
            <a:ext cx="44646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8000" b="0" dirty="0">
                <a:solidFill>
                  <a:srgbClr val="FF0000"/>
                </a:solidFill>
                <a:latin typeface="Times New Roman"/>
                <a:ea typeface="標楷體"/>
              </a:rPr>
              <a:t>謝謝聆聽</a:t>
            </a:r>
            <a:endParaRPr lang="en-US" altLang="zh-TW" sz="8000" b="0" dirty="0">
              <a:solidFill>
                <a:srgbClr val="FF0000"/>
              </a:solidFill>
              <a:latin typeface="Times New Roman"/>
              <a:ea typeface="標楷體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95670" y="5366740"/>
            <a:ext cx="45366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8000" b="0" dirty="0">
                <a:solidFill>
                  <a:srgbClr val="FF0000"/>
                </a:solidFill>
                <a:latin typeface="Times New Roman"/>
                <a:ea typeface="標楷體"/>
              </a:rPr>
              <a:t>敬請指導</a:t>
            </a:r>
          </a:p>
        </p:txBody>
      </p:sp>
      <p:sp>
        <p:nvSpPr>
          <p:cNvPr id="2" name="AutoShape 2" descr="榮總人月刊第449期封面圖片"/>
          <p:cNvSpPr>
            <a:spLocks noChangeAspect="1" noChangeArrowheads="1"/>
          </p:cNvSpPr>
          <p:nvPr/>
        </p:nvSpPr>
        <p:spPr bwMode="auto">
          <a:xfrm>
            <a:off x="2627730" y="1700760"/>
            <a:ext cx="3528490" cy="352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755" y="1292715"/>
            <a:ext cx="2952410" cy="393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110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12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256732"/>
              </p:ext>
            </p:extLst>
          </p:nvPr>
        </p:nvGraphicFramePr>
        <p:xfrm>
          <a:off x="250824" y="981072"/>
          <a:ext cx="8713785" cy="5052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5854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0114">
                <a:tc>
                  <a:txBody>
                    <a:bodyPr/>
                    <a:lstStyle/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【新聞放輕鬆】石宜銘教授 專訪影片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音檔 連結</a:t>
                      </a: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主持人：汪潔民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潔民哥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連線來賓：臺北榮總一般外科 石宜銘教授</a:t>
                      </a: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電訪時間：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11/22(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一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早上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7:20-7:33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主題：談「壺腹癌一發現就沒救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如何早發現早治療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！請專家教教我！」</a:t>
                      </a:r>
                    </a:p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zh-TW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寶島聯播網</a:t>
                      </a:r>
                      <a:r>
                        <a:rPr lang="en-US" altLang="zh-TW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FB</a:t>
                      </a:r>
                      <a:r>
                        <a:rPr lang="zh-TW" altLang="zh-TW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│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https://reurl.cc/0xbz5l</a:t>
                      </a:r>
                      <a:b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zh-TW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請從</a:t>
                      </a:r>
                      <a:r>
                        <a:rPr lang="en-US" altLang="zh-TW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r>
                        <a:rPr lang="zh-TW" altLang="zh-TW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TW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  <a:r>
                        <a:rPr lang="zh-TW" altLang="zh-TW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開始看</a:t>
                      </a:r>
                      <a:r>
                        <a:rPr lang="en-US" altLang="zh-TW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114">
                <a:tc>
                  <a:txBody>
                    <a:bodyPr/>
                    <a:lstStyle/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9" name="圖片 8" descr="C:\Users\user\Desktop\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10" y="3988283"/>
            <a:ext cx="6228500" cy="2018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678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110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12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1893488"/>
              </p:ext>
            </p:extLst>
          </p:nvPr>
        </p:nvGraphicFramePr>
        <p:xfrm>
          <a:off x="250824" y="981072"/>
          <a:ext cx="8713785" cy="4686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5854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0114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110-1129TVBS【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】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皮膚搔癢難耐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抓到破皮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...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蕁麻疹找上門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...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醫師警告注意這件事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....mp4</a:t>
                      </a:r>
                      <a:endParaRPr lang="en-US" altLang="zh-TW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114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110-1208TVBS【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】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突然口齒不清 眼歪嘴斜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...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醫警告顏面神經麻痺 恐伴隨這種癌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.....mp4</a:t>
                      </a:r>
                      <a:endParaRPr lang="en-US" altLang="zh-TW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80" y="2420860"/>
            <a:ext cx="1883626" cy="105954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530" y="2420860"/>
            <a:ext cx="1883627" cy="105954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070" y="2420860"/>
            <a:ext cx="1911250" cy="107507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8233" y="2408593"/>
            <a:ext cx="1913667" cy="107643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354" y="4513101"/>
            <a:ext cx="2051650" cy="115405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00" y="4513100"/>
            <a:ext cx="2051650" cy="115405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6020" y="4515415"/>
            <a:ext cx="2088290" cy="117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72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110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12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195878"/>
              </p:ext>
            </p:extLst>
          </p:nvPr>
        </p:nvGraphicFramePr>
        <p:xfrm>
          <a:off x="250824" y="981072"/>
          <a:ext cx="8713785" cy="4686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5854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0114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110-1213【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鏡週刊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】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直擊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P3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實驗室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! 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研究高危險病毒最前線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.mp4</a:t>
                      </a:r>
                      <a:endParaRPr lang="en-US" altLang="zh-TW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zh-TW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114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110-1224TVBS【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】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「大腸癌」最愛找上這類型的人　醫警告：別做這件事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.mp4</a:t>
                      </a:r>
                      <a:endParaRPr lang="en-US" altLang="zh-TW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59" y="2195748"/>
            <a:ext cx="2322268" cy="130627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20" y="2226454"/>
            <a:ext cx="2267680" cy="127557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476" y="2212020"/>
            <a:ext cx="2293338" cy="129000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717" y="4231135"/>
            <a:ext cx="1835620" cy="103253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50" y="4252500"/>
            <a:ext cx="1835620" cy="103253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6183" y="4252499"/>
            <a:ext cx="1797637" cy="101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48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743107"/>
          </a:xfrm>
        </p:spPr>
        <p:txBody>
          <a:bodyPr/>
          <a:lstStyle/>
          <a:p>
            <a:pPr algn="ctr"/>
            <a:r>
              <a:rPr lang="en-US" altLang="zh-TW" sz="36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標楷體" pitchFamily="65" charset="-120"/>
              </a:rPr>
              <a:t>110</a:t>
            </a:r>
            <a:r>
              <a:rPr lang="zh-TW" altLang="en-US" sz="36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標楷體" pitchFamily="65" charset="-120"/>
              </a:rPr>
              <a:t>年</a:t>
            </a:r>
            <a:r>
              <a:rPr lang="en-US" altLang="zh-TW" sz="36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標楷體" pitchFamily="65" charset="-120"/>
              </a:rPr>
              <a:t>12</a:t>
            </a:r>
            <a:r>
              <a:rPr lang="zh-TW" altLang="en-US" sz="36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標楷體" pitchFamily="65" charset="-120"/>
              </a:rPr>
              <a:t>月份</a:t>
            </a:r>
            <a:r>
              <a:rPr lang="zh-TW" altLang="en-US" sz="3600" dirty="0">
                <a:solidFill>
                  <a:schemeClr val="accent4">
                    <a:lumMod val="75000"/>
                    <a:lumOff val="25000"/>
                  </a:schemeClr>
                </a:solidFill>
                <a:latin typeface="標楷體" pitchFamily="65" charset="-120"/>
              </a:rPr>
              <a:t>協辦</a:t>
            </a:r>
            <a:r>
              <a:rPr lang="zh-TW" altLang="en-US" sz="36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標楷體" pitchFamily="65" charset="-120"/>
              </a:rPr>
              <a:t>活動</a:t>
            </a:r>
            <a:r>
              <a:rPr lang="en-US" altLang="zh-TW" sz="36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標楷體" pitchFamily="65" charset="-120"/>
              </a:rPr>
              <a:t>(</a:t>
            </a:r>
            <a:r>
              <a:rPr lang="zh-TW" altLang="en-US" sz="36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標楷體" pitchFamily="65" charset="-120"/>
              </a:rPr>
              <a:t>新聞稿</a:t>
            </a:r>
            <a:r>
              <a:rPr lang="en-US" altLang="zh-TW" sz="36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36654"/>
              </p:ext>
            </p:extLst>
          </p:nvPr>
        </p:nvGraphicFramePr>
        <p:xfrm>
          <a:off x="568325" y="1124679"/>
          <a:ext cx="8001000" cy="433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13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7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單位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主講人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主題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631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110.11.1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兒醫部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鄭玫枝主任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新生兒醫療設備捐贈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631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110.11.9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急診部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詹語慧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急診暴力演練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246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110.11.10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家醫部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李易錚醫師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本院開設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COVID-19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疫苗接種特別門診　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110.11.10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胸腔部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醫師節大會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7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110.11.12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家醫部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李易錚醫師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第二階段公費流感暨肺鏈接種預約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8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110.11.13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婦產部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張昇平醫師追思會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08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110.11.16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兒醫部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鄭玫枝主任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世界早產兒日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034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110.11.19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毒物科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李珮渲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國際中毒研討會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702526-F37C-4D93-B261-8D8F3E2BE9DD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196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12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6442463"/>
              </p:ext>
            </p:extLst>
          </p:nvPr>
        </p:nvGraphicFramePr>
        <p:xfrm>
          <a:off x="591068" y="1053083"/>
          <a:ext cx="8085501" cy="5232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2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9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2302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110.11.24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+mn-ea"/>
                          <a:ea typeface="+mn-ea"/>
                        </a:rPr>
                        <a:t>社工室</a:t>
                      </a:r>
                      <a:endParaRPr lang="en-US" altLang="zh-TW" sz="18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感謝</a:t>
                      </a:r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醫護抗疫辛勞 日友人贈蘋果傳祝福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青森縣蘋果對策協議會，為感謝臺灣人民在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年前東日本大地震時慷慨捐款及温暖鼓勵，並感謝辛苦抗疫的第一線醫療人員，由【台北旭日扶輪社】及台灣【國際扶輪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3482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地區】促成，特別贈送臺北榮總青森蘋果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箱；另扶輪社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3482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地區顧問黃重實先生及夫人，為幫助台東地區農民，增加農業收益，再加贈鳳梨釋迦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箱，由陳威明副院長代表受贈，青森縣蘋果對策協議會加川雅人會長特別以視訊連線方式，表達對台灣的感謝，及對醫護人員的敬意。</a:t>
                      </a:r>
                    </a:p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陳威明副院長首先感謝疫情期間日本捐贈台灣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420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萬劑疫苗，並表示青森是個美麗的地方，也是台灣人愛去的旅遊景點，青森蘋果香甜美味廣受台灣人喜愛，蘋果在台灣的意義象徵平安健康、幸福吉祥，也希望兩國人民永遠安康，台日友誼永遠長存！</a:t>
                      </a:r>
                      <a:endParaRPr lang="zh-TW" altLang="zh-TW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4" y="2204188"/>
            <a:ext cx="2007466" cy="112685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34" y="3573020"/>
            <a:ext cx="2015796" cy="113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03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12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0798604"/>
              </p:ext>
            </p:extLst>
          </p:nvPr>
        </p:nvGraphicFramePr>
        <p:xfrm>
          <a:off x="607055" y="1268700"/>
          <a:ext cx="8085501" cy="4248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4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8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4733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110.12.14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+mn-ea"/>
                          <a:ea typeface="+mn-ea"/>
                        </a:rPr>
                        <a:t>銓敘部</a:t>
                      </a:r>
                      <a:endParaRPr lang="en-US" altLang="zh-TW" sz="18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傑出</a:t>
                      </a:r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貢獻公務人員　北榮陳威明副院長獲表揚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　臺北榮總陳威明副院長獲頒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公務人員「傑出貢獻獎」個人獎，也是六位得奬者中，唯一來自醫界獲此殊榮的醫師。被稱為仁心仁術、視病猶親－書寫醫療新頁的暖心醫生。陳威明副院長謙虛的表示，醫者仁心，救苦救傷，是他行醫三十多年所秉持的理念，能以醫療專業對國家、社會及人民做出貢獻是他的榮幸，能獲得這個有「公務人員奧斯卡獎」之稱的肯定，對他意義十分重大，也鼓舞他一本初衷，繼續在行醫的道路上濟世救人。</a:t>
                      </a:r>
                    </a:p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7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9348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12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6703165"/>
              </p:ext>
            </p:extLst>
          </p:nvPr>
        </p:nvGraphicFramePr>
        <p:xfrm>
          <a:off x="591068" y="1053083"/>
          <a:ext cx="8445552" cy="5543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2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70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5585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110.12.14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+mn-ea"/>
                          <a:ea typeface="+mn-ea"/>
                        </a:rPr>
                        <a:t>國家發展委員會</a:t>
                      </a:r>
                      <a:endParaRPr lang="en-US" altLang="zh-TW" sz="18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賀！北榮「藥安心：</a:t>
                      </a:r>
                      <a:r>
                        <a:rPr lang="en-US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創新居家用藥整合服務」榮獲「政府服務獎」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臺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北榮總家庭醫學部團隊以「科技助人」理念，整合食藥署、健保署、臺北榮總藥學部等巨量藥物資料，建立高清藥物辨識資料庫，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年開發「愛家小藥師」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，以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創新居家用藥整合服務，守護民眾用藥安全，榮獲第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屆政府服務獎「社會關懷服務獎」，為推動為民服務工作最高榮譽，在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個參賽機關脫穎而出，且為該獎項中唯一獲獎的醫療單位，許惠恒院長今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(14)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日代表出席領獎。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許惠恒院長表示，為解決臺灣民眾用藥問題，臺北榮總致力研發方便攜帶的藥物辨識輔助工具。「榮總智慧居家小藥師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 (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愛家小藥師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」，以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創新居家用藥整合服務，不但可增進居家團隊藥物整合效率、增強長者藥物照護能力，未來將擴增藥物影像資料庫，創新藥事服務流程，不只可用於居家、更可進一步提供門診藥物辨識諮詢及住院病人自備藥物整合，創造與人工智慧結合有效且高品質藥事整合服務，營造友善健康用藥安全的服務網絡。</a:t>
                      </a:r>
                      <a:endParaRPr lang="zh-TW" altLang="zh-TW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8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1330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440" y="260560"/>
            <a:ext cx="8001000" cy="288040"/>
          </a:xfrm>
        </p:spPr>
        <p:txBody>
          <a:bodyPr/>
          <a:lstStyle/>
          <a:p>
            <a:pPr algn="ctr">
              <a:defRPr/>
            </a:pPr>
            <a:r>
              <a:rPr lang="en-US" altLang="zh-TW" sz="2600" dirty="0" smtClean="0">
                <a:solidFill>
                  <a:srgbClr val="FF3300"/>
                </a:solidFill>
              </a:rPr>
              <a:t/>
            </a:r>
            <a:br>
              <a:rPr lang="en-US" altLang="zh-TW" sz="2600" dirty="0" smtClean="0">
                <a:solidFill>
                  <a:srgbClr val="FF3300"/>
                </a:solidFill>
              </a:rPr>
            </a:br>
            <a:r>
              <a:rPr lang="en-US" altLang="zh-TW" sz="2600" dirty="0" smtClean="0">
                <a:solidFill>
                  <a:srgbClr val="FF3300"/>
                </a:solidFill>
              </a:rPr>
              <a:t>110</a:t>
            </a:r>
            <a:r>
              <a:rPr lang="zh-TW" altLang="en-US" sz="2600" dirty="0" smtClean="0">
                <a:solidFill>
                  <a:srgbClr val="FF3300"/>
                </a:solidFill>
              </a:rPr>
              <a:t>年</a:t>
            </a:r>
            <a:r>
              <a:rPr lang="en-US" altLang="zh-TW" sz="2600" dirty="0" smtClean="0">
                <a:solidFill>
                  <a:srgbClr val="FF3300"/>
                </a:solidFill>
              </a:rPr>
              <a:t>12</a:t>
            </a:r>
            <a:r>
              <a:rPr lang="zh-TW" altLang="en-US" sz="2600" dirty="0" smtClean="0">
                <a:solidFill>
                  <a:srgbClr val="FF3300"/>
                </a:solidFill>
              </a:rPr>
              <a:t>月安排媒體採訪</a:t>
            </a:r>
            <a:endParaRPr lang="zh-TW" altLang="en-US" sz="2600" dirty="0">
              <a:solidFill>
                <a:srgbClr val="FF3300"/>
              </a:solidFill>
            </a:endParaRP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9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682196"/>
              </p:ext>
            </p:extLst>
          </p:nvPr>
        </p:nvGraphicFramePr>
        <p:xfrm>
          <a:off x="723410" y="630653"/>
          <a:ext cx="7633060" cy="56887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75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0210"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日期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單位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科別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受訪人員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主題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採訪記者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110/11/24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家醫部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高端接種畫面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聯合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邱德祥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110/11/26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皮膚部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何翊芯醫師</a:t>
                      </a:r>
                      <a:b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李政源醫師</a:t>
                      </a:r>
                      <a:b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馬聖翔醫師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蕁麻疹預防與治療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TVBS/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110/11/26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內科部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心臟內科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李慶威醫師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心瓣膜衛教影片拍攝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康健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雜誌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110/11/30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外科部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乳房外科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黃其晟醫師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乳癌預防及治療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療日子網媒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傅文廷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110/12/6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醫企部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家醫部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/>
                      </a:r>
                      <a:b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李偉強</a:t>
                      </a:r>
                      <a:r>
                        <a:rPr lang="zh-TW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主任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/>
                      </a:r>
                      <a:b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陳育群主任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 </a:t>
                      </a:r>
                      <a:r>
                        <a:rPr lang="en-US" altLang="zh-TW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COVID-19</a:t>
                      </a:r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疫苗隨到隨打拼催打率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TVBS/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110/12/6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院本部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家醫部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侯明志副院長</a:t>
                      </a:r>
                      <a:b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陳曾基主任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 COVID-19</a:t>
                      </a:r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疫苗第三劑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TVBS/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110/12/7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神經醫學中心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耳鼻喉頭頸醫學部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神經內科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喉科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賴冠霖醫師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張嘉帆醫師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顏面神經麻痺原因及治療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TVBS/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347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110/12/8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皮膚部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皮膚診斷科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陳志強主任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李政源醫師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何翊芯醫師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乾癬預防及治療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TVBS/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626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110/12/9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病檢部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張富邦醫師 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/>
                        </a:rPr>
                        <a:t>精準治療預防醫學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TVBS/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戴元利 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4779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36560</TotalTime>
  <Words>1399</Words>
  <Application>Microsoft Office PowerPoint</Application>
  <PresentationFormat>如螢幕大小 (4:3)</PresentationFormat>
  <Paragraphs>362</Paragraphs>
  <Slides>18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6" baseType="lpstr">
      <vt:lpstr>微軟正黑體</vt:lpstr>
      <vt:lpstr>新細明體</vt:lpstr>
      <vt:lpstr>標楷體</vt:lpstr>
      <vt:lpstr>Arial</vt:lpstr>
      <vt:lpstr>Times New Roman</vt:lpstr>
      <vt:lpstr>Verdana</vt:lpstr>
      <vt:lpstr>Wingdings</vt:lpstr>
      <vt:lpstr>Profile</vt:lpstr>
      <vt:lpstr>本院重要新聞彙整報告</vt:lpstr>
      <vt:lpstr>110年12月專題報導</vt:lpstr>
      <vt:lpstr>110年12月專題報導</vt:lpstr>
      <vt:lpstr>110年12月專題報導</vt:lpstr>
      <vt:lpstr>110年12月份協辦活動(新聞稿)</vt:lpstr>
      <vt:lpstr>110年12月份協辦活動(新聞稿)</vt:lpstr>
      <vt:lpstr>110年12月份協辦活動(新聞稿)</vt:lpstr>
      <vt:lpstr>110年12月份協辦活動(新聞稿)</vt:lpstr>
      <vt:lpstr> 110年12月安排媒體採訪</vt:lpstr>
      <vt:lpstr> 110年12月安排媒體採訪</vt:lpstr>
      <vt:lpstr> 110年12月安排媒體採訪</vt:lpstr>
      <vt:lpstr>110年12月份新聞摘要</vt:lpstr>
      <vt:lpstr>110年12月份新聞摘要</vt:lpstr>
      <vt:lpstr>110年12月份新聞摘要</vt:lpstr>
      <vt:lpstr>110年12月份新聞摘要</vt:lpstr>
      <vt:lpstr>110年12月份新聞摘要</vt:lpstr>
      <vt:lpstr>PowerPoint 簡報</vt:lpstr>
      <vt:lpstr>PowerPoint 簡報</vt:lpstr>
    </vt:vector>
  </TitlesOfParts>
  <Manager>台北榮民總醫院</Manager>
  <Company>Taipei Veterans General Hospital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行政院國軍退除役官兵輔導委員會 台北榮民總醫院 新制醫院評鑑暨教學醫院評鑑簡報</dc:title>
  <dc:creator>楊昭恂</dc:creator>
  <cp:lastModifiedBy>vghuser</cp:lastModifiedBy>
  <cp:revision>3101</cp:revision>
  <dcterms:created xsi:type="dcterms:W3CDTF">2004-02-01T06:39:05Z</dcterms:created>
  <dcterms:modified xsi:type="dcterms:W3CDTF">2022-01-26T03:46:10Z</dcterms:modified>
</cp:coreProperties>
</file>