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3249" r:id="rId2"/>
    <p:sldId id="3896" r:id="rId3"/>
    <p:sldId id="3980" r:id="rId4"/>
    <p:sldId id="3956" r:id="rId5"/>
    <p:sldId id="3979" r:id="rId6"/>
    <p:sldId id="3913" r:id="rId7"/>
    <p:sldId id="3977" r:id="rId8"/>
    <p:sldId id="3865" r:id="rId9"/>
    <p:sldId id="3981" r:id="rId10"/>
    <p:sldId id="3986" r:id="rId11"/>
    <p:sldId id="3988" r:id="rId12"/>
    <p:sldId id="3989" r:id="rId13"/>
    <p:sldId id="3990" r:id="rId14"/>
    <p:sldId id="3991" r:id="rId15"/>
    <p:sldId id="3992" r:id="rId16"/>
    <p:sldId id="3946" r:id="rId17"/>
  </p:sldIdLst>
  <p:sldSz cx="9144000" cy="6858000" type="screen4x3"/>
  <p:notesSz cx="6797675" cy="9926638"/>
  <p:defaultTextStyle>
    <a:defPPr>
      <a:defRPr lang="zh-TW"/>
    </a:defPPr>
    <a:lvl1pPr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6pPr>
    <a:lvl7pPr marL="27432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7pPr>
    <a:lvl8pPr marL="32004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8pPr>
    <a:lvl9pPr marL="36576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9pPr>
  </p:defaultTextStyle>
  <p:extLst>
    <p:ext uri="{521415D9-36F7-43E2-AB2F-B90AF26B5E84}">
      <p14:sectionLst xmlns:p14="http://schemas.microsoft.com/office/powerpoint/2010/main">
        <p14:section name="預設章節" id="{AFD3AC2D-1F97-4005-BCD0-1DB900D01B92}">
          <p14:sldIdLst>
            <p14:sldId id="3249"/>
          </p14:sldIdLst>
        </p14:section>
        <p14:section name="未命名的章節" id="{E15E1461-5D68-4543-BFC7-27AD91FF1BC0}">
          <p14:sldIdLst>
            <p14:sldId id="3896"/>
            <p14:sldId id="3980"/>
            <p14:sldId id="3956"/>
            <p14:sldId id="3979"/>
            <p14:sldId id="3913"/>
            <p14:sldId id="3977"/>
            <p14:sldId id="3865"/>
            <p14:sldId id="3981"/>
            <p14:sldId id="3986"/>
            <p14:sldId id="3988"/>
            <p14:sldId id="3989"/>
            <p14:sldId id="3990"/>
            <p14:sldId id="3991"/>
            <p14:sldId id="3992"/>
            <p14:sldId id="39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005696"/>
    <a:srgbClr val="0062AC"/>
    <a:srgbClr val="FF9900"/>
    <a:srgbClr val="00CC66"/>
    <a:srgbClr val="FF3300"/>
    <a:srgbClr val="FFFFFF"/>
    <a:srgbClr val="008A3E"/>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02" autoAdjust="0"/>
    <p:restoredTop sz="86449" autoAdjust="0"/>
  </p:normalViewPr>
  <p:slideViewPr>
    <p:cSldViewPr>
      <p:cViewPr varScale="1">
        <p:scale>
          <a:sx n="71" d="100"/>
          <a:sy n="71" d="100"/>
        </p:scale>
        <p:origin x="72" y="9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310"/>
    </p:cViewPr>
  </p:sorterViewPr>
  <p:notesViewPr>
    <p:cSldViewPr>
      <p:cViewPr varScale="1">
        <p:scale>
          <a:sx n="47" d="100"/>
          <a:sy n="47" d="100"/>
        </p:scale>
        <p:origin x="-1986" y="-90"/>
      </p:cViewPr>
      <p:guideLst>
        <p:guide orient="horz" pos="3127"/>
        <p:guide pos="2141"/>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46400" cy="495221"/>
          </a:xfrm>
          <a:prstGeom prst="rect">
            <a:avLst/>
          </a:prstGeom>
          <a:noFill/>
          <a:ln>
            <a:noFill/>
          </a:ln>
          <a:effectLst/>
          <a:extLst/>
        </p:spPr>
        <p:txBody>
          <a:bodyPr vert="horz" wrap="square" lIns="92536" tIns="46268" rIns="92536" bIns="46268" numCol="1" anchor="t" anchorCtr="0" compatLnSpc="1">
            <a:prstTxWarp prst="textNoShape">
              <a:avLst/>
            </a:prstTxWarp>
          </a:bodyPr>
          <a:lstStyle>
            <a:lvl1pPr algn="l" defTabSz="925513"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1" name="Rectangle 3"/>
          <p:cNvSpPr>
            <a:spLocks noGrp="1" noChangeArrowheads="1"/>
          </p:cNvSpPr>
          <p:nvPr>
            <p:ph type="dt" sz="quarter" idx="1"/>
          </p:nvPr>
        </p:nvSpPr>
        <p:spPr bwMode="auto">
          <a:xfrm>
            <a:off x="3851275" y="0"/>
            <a:ext cx="2946400" cy="495221"/>
          </a:xfrm>
          <a:prstGeom prst="rect">
            <a:avLst/>
          </a:prstGeom>
          <a:noFill/>
          <a:ln>
            <a:noFill/>
          </a:ln>
          <a:effectLst/>
          <a:extLst/>
        </p:spPr>
        <p:txBody>
          <a:bodyPr vert="horz" wrap="square" lIns="92536" tIns="46268" rIns="92536" bIns="46268" numCol="1" anchor="t" anchorCtr="0" compatLnSpc="1">
            <a:prstTxWarp prst="textNoShape">
              <a:avLst/>
            </a:prstTxWarp>
          </a:bodyPr>
          <a:lstStyle>
            <a:lvl1pPr algn="r" defTabSz="925513"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2" name="Rectangle 4"/>
          <p:cNvSpPr>
            <a:spLocks noGrp="1" noChangeArrowheads="1"/>
          </p:cNvSpPr>
          <p:nvPr>
            <p:ph type="ftr" sz="quarter" idx="2"/>
          </p:nvPr>
        </p:nvSpPr>
        <p:spPr bwMode="auto">
          <a:xfrm>
            <a:off x="0" y="9429831"/>
            <a:ext cx="2946400" cy="496808"/>
          </a:xfrm>
          <a:prstGeom prst="rect">
            <a:avLst/>
          </a:prstGeom>
          <a:noFill/>
          <a:ln>
            <a:noFill/>
          </a:ln>
          <a:effectLst/>
          <a:extLst/>
        </p:spPr>
        <p:txBody>
          <a:bodyPr vert="horz" wrap="square" lIns="92536" tIns="46268" rIns="92536" bIns="46268" numCol="1" anchor="b" anchorCtr="0" compatLnSpc="1">
            <a:prstTxWarp prst="textNoShape">
              <a:avLst/>
            </a:prstTxWarp>
          </a:bodyPr>
          <a:lstStyle>
            <a:lvl1pPr algn="l" defTabSz="925513"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3" name="Rectangle 5"/>
          <p:cNvSpPr>
            <a:spLocks noGrp="1" noChangeArrowheads="1"/>
          </p:cNvSpPr>
          <p:nvPr>
            <p:ph type="sldNum" sz="quarter" idx="3"/>
          </p:nvPr>
        </p:nvSpPr>
        <p:spPr bwMode="auto">
          <a:xfrm>
            <a:off x="3851275" y="9429831"/>
            <a:ext cx="2946400" cy="496808"/>
          </a:xfrm>
          <a:prstGeom prst="rect">
            <a:avLst/>
          </a:prstGeom>
          <a:noFill/>
          <a:ln>
            <a:noFill/>
          </a:ln>
          <a:effectLst/>
          <a:extLst/>
        </p:spPr>
        <p:txBody>
          <a:bodyPr vert="horz" wrap="square" lIns="92536" tIns="46268" rIns="92536" bIns="46268" numCol="1" anchor="b" anchorCtr="0" compatLnSpc="1">
            <a:prstTxWarp prst="textNoShape">
              <a:avLst/>
            </a:prstTxWarp>
          </a:bodyPr>
          <a:lstStyle>
            <a:lvl1pPr algn="r" defTabSz="925513"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fld id="{26A85275-53F0-4117-819A-B9E01A5B0136}" type="slidenum">
              <a:rPr lang="en-US" altLang="zh-TW"/>
              <a:pPr>
                <a:defRPr/>
              </a:pPr>
              <a:t>‹#›</a:t>
            </a:fld>
            <a:endParaRPr lang="en-US" altLang="zh-TW"/>
          </a:p>
        </p:txBody>
      </p:sp>
    </p:spTree>
    <p:extLst>
      <p:ext uri="{BB962C8B-B14F-4D97-AF65-F5344CB8AC3E}">
        <p14:creationId xmlns:p14="http://schemas.microsoft.com/office/powerpoint/2010/main" val="2553949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46400" cy="496809"/>
          </a:xfrm>
          <a:prstGeom prst="rect">
            <a:avLst/>
          </a:prstGeom>
          <a:noFill/>
          <a:ln>
            <a:noFill/>
          </a:ln>
          <a:effectLst/>
          <a:extLst/>
        </p:spPr>
        <p:txBody>
          <a:bodyPr vert="horz" wrap="square" lIns="92536" tIns="46268" rIns="92536" bIns="46268" numCol="1" anchor="t" anchorCtr="0" compatLnSpc="1">
            <a:prstTxWarp prst="textNoShape">
              <a:avLst/>
            </a:prstTxWarp>
          </a:bodyPr>
          <a:lstStyle>
            <a:lvl1pPr algn="l" defTabSz="925513"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59" name="Rectangle 3"/>
          <p:cNvSpPr>
            <a:spLocks noGrp="1" noChangeArrowheads="1"/>
          </p:cNvSpPr>
          <p:nvPr>
            <p:ph type="dt" idx="1"/>
          </p:nvPr>
        </p:nvSpPr>
        <p:spPr bwMode="auto">
          <a:xfrm>
            <a:off x="3849688" y="0"/>
            <a:ext cx="2946400" cy="496809"/>
          </a:xfrm>
          <a:prstGeom prst="rect">
            <a:avLst/>
          </a:prstGeom>
          <a:noFill/>
          <a:ln>
            <a:noFill/>
          </a:ln>
          <a:effectLst/>
          <a:extLst/>
        </p:spPr>
        <p:txBody>
          <a:bodyPr vert="horz" wrap="square" lIns="92536" tIns="46268" rIns="92536" bIns="46268" numCol="1" anchor="t" anchorCtr="0" compatLnSpc="1">
            <a:prstTxWarp prst="textNoShape">
              <a:avLst/>
            </a:prstTxWarp>
          </a:bodyPr>
          <a:lstStyle>
            <a:lvl1pPr algn="r" defTabSz="925513"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11268" name="Rectangle 4"/>
          <p:cNvSpPr>
            <a:spLocks noGrp="1" noRot="1" noChangeAspect="1" noChangeArrowheads="1" noTextEdit="1"/>
          </p:cNvSpPr>
          <p:nvPr>
            <p:ph type="sldImg" idx="2"/>
          </p:nvPr>
        </p:nvSpPr>
        <p:spPr bwMode="auto">
          <a:xfrm>
            <a:off x="919163" y="746125"/>
            <a:ext cx="4964112" cy="3722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p:cNvSpPr>
            <a:spLocks noGrp="1" noChangeArrowheads="1"/>
          </p:cNvSpPr>
          <p:nvPr>
            <p:ph type="body" sz="quarter" idx="3"/>
          </p:nvPr>
        </p:nvSpPr>
        <p:spPr bwMode="auto">
          <a:xfrm>
            <a:off x="679450" y="4715710"/>
            <a:ext cx="5438775" cy="4464923"/>
          </a:xfrm>
          <a:prstGeom prst="rect">
            <a:avLst/>
          </a:prstGeom>
          <a:noFill/>
          <a:ln>
            <a:noFill/>
          </a:ln>
          <a:effectLst/>
          <a:extLst/>
        </p:spPr>
        <p:txBody>
          <a:bodyPr vert="horz" wrap="square" lIns="92536" tIns="46268" rIns="92536" bIns="46268"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6262" name="Rectangle 6"/>
          <p:cNvSpPr>
            <a:spLocks noGrp="1" noChangeArrowheads="1"/>
          </p:cNvSpPr>
          <p:nvPr>
            <p:ph type="ftr" sz="quarter" idx="4"/>
          </p:nvPr>
        </p:nvSpPr>
        <p:spPr bwMode="auto">
          <a:xfrm>
            <a:off x="0" y="9428242"/>
            <a:ext cx="2946400" cy="496809"/>
          </a:xfrm>
          <a:prstGeom prst="rect">
            <a:avLst/>
          </a:prstGeom>
          <a:noFill/>
          <a:ln>
            <a:noFill/>
          </a:ln>
          <a:effectLst/>
          <a:extLst/>
        </p:spPr>
        <p:txBody>
          <a:bodyPr vert="horz" wrap="square" lIns="92536" tIns="46268" rIns="92536" bIns="46268" numCol="1" anchor="b" anchorCtr="0" compatLnSpc="1">
            <a:prstTxWarp prst="textNoShape">
              <a:avLst/>
            </a:prstTxWarp>
          </a:bodyPr>
          <a:lstStyle>
            <a:lvl1pPr algn="l" defTabSz="925513"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63" name="Rectangle 7"/>
          <p:cNvSpPr>
            <a:spLocks noGrp="1" noChangeArrowheads="1"/>
          </p:cNvSpPr>
          <p:nvPr>
            <p:ph type="sldNum" sz="quarter" idx="5"/>
          </p:nvPr>
        </p:nvSpPr>
        <p:spPr bwMode="auto">
          <a:xfrm>
            <a:off x="2898776" y="9428242"/>
            <a:ext cx="3897313" cy="496809"/>
          </a:xfrm>
          <a:prstGeom prst="rect">
            <a:avLst/>
          </a:prstGeom>
          <a:noFill/>
          <a:ln>
            <a:noFill/>
          </a:ln>
          <a:effectLst/>
          <a:extLst/>
        </p:spPr>
        <p:txBody>
          <a:bodyPr vert="horz" wrap="square" lIns="92536" tIns="46268" rIns="92536" bIns="46268" numCol="1" anchor="b" anchorCtr="0" compatLnSpc="1">
            <a:prstTxWarp prst="textNoShape">
              <a:avLst/>
            </a:prstTxWarp>
          </a:bodyPr>
          <a:lstStyle>
            <a:lvl1pPr defTabSz="925513" eaLnBrk="1" hangingPunct="1">
              <a:defRPr sz="1300" b="0">
                <a:solidFill>
                  <a:schemeClr val="tx1"/>
                </a:solidFill>
                <a:latin typeface="Arial" panose="020B0604020202020204" pitchFamily="34" charset="0"/>
                <a:ea typeface="新細明體" panose="02020500000000000000" pitchFamily="18" charset="-120"/>
              </a:defRPr>
            </a:lvl1pPr>
          </a:lstStyle>
          <a:p>
            <a:pPr>
              <a:defRPr/>
            </a:pPr>
            <a:r>
              <a:rPr lang="en-US" altLang="zh-TW"/>
              <a:t>       </a:t>
            </a:r>
            <a:fld id="{7D00E5EC-5359-4502-92BF-F5F41F9DAE6F}" type="slidenum">
              <a:rPr lang="en-US" altLang="zh-TW"/>
              <a:pPr>
                <a:defRPr/>
              </a:pPr>
              <a:t>‹#›</a:t>
            </a:fld>
            <a:endParaRPr lang="en-US" altLang="zh-TW"/>
          </a:p>
        </p:txBody>
      </p:sp>
    </p:spTree>
    <p:extLst>
      <p:ext uri="{BB962C8B-B14F-4D97-AF65-F5344CB8AC3E}">
        <p14:creationId xmlns:p14="http://schemas.microsoft.com/office/powerpoint/2010/main" val="1717673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kumimoji="1" sz="2500" b="1">
                <a:solidFill>
                  <a:srgbClr val="0000FF"/>
                </a:solidFill>
                <a:latin typeface="標楷體" panose="03000509000000000000" pitchFamily="65" charset="-120"/>
                <a:ea typeface="標楷體" panose="03000509000000000000" pitchFamily="65" charset="-120"/>
              </a:defRPr>
            </a:lvl1pPr>
            <a:lvl2pPr marL="742950" indent="-285750" defTabSz="925513">
              <a:defRPr kumimoji="1" sz="2500" b="1">
                <a:solidFill>
                  <a:srgbClr val="0000FF"/>
                </a:solidFill>
                <a:latin typeface="標楷體" panose="03000509000000000000" pitchFamily="65" charset="-120"/>
                <a:ea typeface="標楷體" panose="03000509000000000000" pitchFamily="65" charset="-120"/>
              </a:defRPr>
            </a:lvl2pPr>
            <a:lvl3pPr marL="1143000" indent="-228600" defTabSz="925513">
              <a:defRPr kumimoji="1" sz="2500" b="1">
                <a:solidFill>
                  <a:srgbClr val="0000FF"/>
                </a:solidFill>
                <a:latin typeface="標楷體" panose="03000509000000000000" pitchFamily="65" charset="-120"/>
                <a:ea typeface="標楷體" panose="03000509000000000000" pitchFamily="65" charset="-120"/>
              </a:defRPr>
            </a:lvl3pPr>
            <a:lvl4pPr marL="1600200" indent="-228600" defTabSz="925513">
              <a:defRPr kumimoji="1" sz="2500" b="1">
                <a:solidFill>
                  <a:srgbClr val="0000FF"/>
                </a:solidFill>
                <a:latin typeface="標楷體" panose="03000509000000000000" pitchFamily="65" charset="-120"/>
                <a:ea typeface="標楷體" panose="03000509000000000000" pitchFamily="65" charset="-120"/>
              </a:defRPr>
            </a:lvl4pPr>
            <a:lvl5pPr marL="2057400" indent="-228600" defTabSz="925513">
              <a:defRPr kumimoji="1" sz="2500" b="1">
                <a:solidFill>
                  <a:srgbClr val="0000FF"/>
                </a:solidFill>
                <a:latin typeface="標楷體" panose="03000509000000000000" pitchFamily="65" charset="-120"/>
                <a:ea typeface="標楷體" panose="03000509000000000000" pitchFamily="65" charset="-120"/>
              </a:defRPr>
            </a:lvl5pPr>
            <a:lvl6pPr marL="2514600" indent="-228600" defTabSz="925513"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defTabSz="925513"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defTabSz="925513"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defTabSz="925513"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r>
              <a:rPr lang="en-US" altLang="zh-TW" sz="1300" b="0" smtClean="0">
                <a:solidFill>
                  <a:schemeClr val="tx1"/>
                </a:solidFill>
                <a:latin typeface="Arial" panose="020B0604020202020204" pitchFamily="34" charset="0"/>
                <a:ea typeface="新細明體" panose="02020500000000000000" pitchFamily="18" charset="-120"/>
              </a:rPr>
              <a:t>       </a:t>
            </a:r>
            <a:fld id="{3F02F98A-3432-41E0-9616-FFE56DF2F518}" type="slidenum">
              <a:rPr lang="en-US" altLang="zh-TW" sz="1300" b="0" smtClean="0">
                <a:solidFill>
                  <a:schemeClr val="tx1"/>
                </a:solidFill>
                <a:latin typeface="Arial" panose="020B0604020202020204" pitchFamily="34" charset="0"/>
                <a:ea typeface="新細明體" panose="02020500000000000000" pitchFamily="18" charset="-120"/>
              </a:rPr>
              <a:pPr/>
              <a:t>1</a:t>
            </a:fld>
            <a:endParaRPr lang="en-US" altLang="zh-TW" sz="1300" b="0" smtClean="0">
              <a:solidFill>
                <a:schemeClr val="tx1"/>
              </a:solidFill>
              <a:latin typeface="Arial" panose="020B0604020202020204" pitchFamily="34" charset="0"/>
              <a:ea typeface="新細明體" panose="02020500000000000000" pitchFamily="18" charset="-12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extLst>
      <p:ext uri="{BB962C8B-B14F-4D97-AF65-F5344CB8AC3E}">
        <p14:creationId xmlns:p14="http://schemas.microsoft.com/office/powerpoint/2010/main" val="61913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val="36303813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D702526-F37C-4D93-B261-8D8F3E2BE9DD}" type="slidenum">
              <a:rPr lang="en-US" altLang="zh-TW"/>
              <a:pPr>
                <a:defRPr/>
              </a:pPr>
              <a:t>‹#›</a:t>
            </a:fld>
            <a:endParaRPr lang="en-US" altLang="zh-TW"/>
          </a:p>
        </p:txBody>
      </p:sp>
    </p:spTree>
    <p:extLst>
      <p:ext uri="{BB962C8B-B14F-4D97-AF65-F5344CB8AC3E}">
        <p14:creationId xmlns:p14="http://schemas.microsoft.com/office/powerpoint/2010/main" val="36068996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F1A7E265-A318-4CB1-8F61-0630296C7C6E}" type="slidenum">
              <a:rPr lang="en-US" altLang="zh-TW"/>
              <a:pPr>
                <a:defRPr/>
              </a:pPr>
              <a:t>‹#›</a:t>
            </a:fld>
            <a:endParaRPr lang="en-US" altLang="zh-TW"/>
          </a:p>
        </p:txBody>
      </p:sp>
    </p:spTree>
    <p:extLst>
      <p:ext uri="{BB962C8B-B14F-4D97-AF65-F5344CB8AC3E}">
        <p14:creationId xmlns:p14="http://schemas.microsoft.com/office/powerpoint/2010/main" val="34059225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DE13D9F9-180C-44A9-9D53-14479E67C3B0}" type="slidenum">
              <a:rPr lang="en-US" altLang="zh-TW"/>
              <a:pPr>
                <a:defRPr/>
              </a:pPr>
              <a:t>‹#›</a:t>
            </a:fld>
            <a:endParaRPr lang="en-US" altLang="zh-TW"/>
          </a:p>
        </p:txBody>
      </p:sp>
    </p:spTree>
    <p:extLst>
      <p:ext uri="{BB962C8B-B14F-4D97-AF65-F5344CB8AC3E}">
        <p14:creationId xmlns:p14="http://schemas.microsoft.com/office/powerpoint/2010/main" val="4276666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A64FD69E-1594-4E16-89FE-0DEA1F558A25}" type="slidenum">
              <a:rPr lang="en-US" altLang="zh-TW"/>
              <a:pPr>
                <a:defRPr/>
              </a:pPr>
              <a:t>‹#›</a:t>
            </a:fld>
            <a:endParaRPr lang="en-US" altLang="zh-TW"/>
          </a:p>
        </p:txBody>
      </p:sp>
    </p:spTree>
    <p:extLst>
      <p:ext uri="{BB962C8B-B14F-4D97-AF65-F5344CB8AC3E}">
        <p14:creationId xmlns:p14="http://schemas.microsoft.com/office/powerpoint/2010/main" val="40639660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D94B9FCC-B5F8-42E3-A3F0-D8C81AC5D252}" type="slidenum">
              <a:rPr lang="en-US" altLang="zh-TW"/>
              <a:pPr>
                <a:defRPr/>
              </a:pPr>
              <a:t>‹#›</a:t>
            </a:fld>
            <a:endParaRPr lang="en-US" altLang="zh-TW"/>
          </a:p>
        </p:txBody>
      </p:sp>
    </p:spTree>
    <p:extLst>
      <p:ext uri="{BB962C8B-B14F-4D97-AF65-F5344CB8AC3E}">
        <p14:creationId xmlns:p14="http://schemas.microsoft.com/office/powerpoint/2010/main" val="20045333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52030896-EE0A-4F83-8133-5B7F609E7F07}" type="slidenum">
              <a:rPr lang="en-US" altLang="zh-TW"/>
              <a:pPr>
                <a:defRPr/>
              </a:pPr>
              <a:t>‹#›</a:t>
            </a:fld>
            <a:endParaRPr lang="en-US" altLang="zh-TW"/>
          </a:p>
        </p:txBody>
      </p:sp>
    </p:spTree>
    <p:extLst>
      <p:ext uri="{BB962C8B-B14F-4D97-AF65-F5344CB8AC3E}">
        <p14:creationId xmlns:p14="http://schemas.microsoft.com/office/powerpoint/2010/main" val="2064608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2DDB841-0948-43C3-95E7-FE22957A2846}" type="slidenum">
              <a:rPr lang="en-US" altLang="zh-TW"/>
              <a:pPr>
                <a:defRPr/>
              </a:pPr>
              <a:t>‹#›</a:t>
            </a:fld>
            <a:endParaRPr lang="en-US" altLang="zh-TW"/>
          </a:p>
        </p:txBody>
      </p:sp>
    </p:spTree>
    <p:extLst>
      <p:ext uri="{BB962C8B-B14F-4D97-AF65-F5344CB8AC3E}">
        <p14:creationId xmlns:p14="http://schemas.microsoft.com/office/powerpoint/2010/main" val="800087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696146FC-B741-47F9-B5C3-67CDECDA42B7}" type="slidenum">
              <a:rPr lang="en-US" altLang="zh-TW"/>
              <a:pPr>
                <a:defRPr/>
              </a:pPr>
              <a:t>‹#›</a:t>
            </a:fld>
            <a:endParaRPr lang="en-US" altLang="zh-TW"/>
          </a:p>
        </p:txBody>
      </p:sp>
    </p:spTree>
    <p:extLst>
      <p:ext uri="{BB962C8B-B14F-4D97-AF65-F5344CB8AC3E}">
        <p14:creationId xmlns:p14="http://schemas.microsoft.com/office/powerpoint/2010/main" val="18105706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DA99F1FC-B496-4B91-985E-15EB6BAB628D}"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p>
        </p:txBody>
      </p:sp>
    </p:spTree>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3490" name="Rectangle 2"/>
          <p:cNvSpPr>
            <a:spLocks noGrp="1" noChangeArrowheads="1"/>
          </p:cNvSpPr>
          <p:nvPr>
            <p:ph type="ctrTitle"/>
          </p:nvPr>
        </p:nvSpPr>
        <p:spPr>
          <a:xfrm>
            <a:off x="449263" y="1123950"/>
            <a:ext cx="8227307" cy="865188"/>
          </a:xfrm>
        </p:spPr>
        <p:txBody>
          <a:bodyPr/>
          <a:lstStyle/>
          <a:p>
            <a:pPr algn="ctr" eaLnBrk="1" hangingPunct="1">
              <a:defRPr/>
            </a:pPr>
            <a:r>
              <a:rPr lang="zh-TW" altLang="en-US" sz="4400" u="sng" dirty="0" smtClean="0">
                <a:solidFill>
                  <a:srgbClr val="0000FF"/>
                </a:solidFill>
              </a:rPr>
              <a:t>本院重要新聞彙整報告</a:t>
            </a:r>
          </a:p>
        </p:txBody>
      </p:sp>
      <p:sp>
        <p:nvSpPr>
          <p:cNvPr id="13316" name="投影片編號版面配置區 5"/>
          <p:cNvSpPr txBox="1">
            <a:spLocks/>
          </p:cNvSpPr>
          <p:nvPr/>
        </p:nvSpPr>
        <p:spPr bwMode="auto">
          <a:xfrm>
            <a:off x="8172450" y="6308725"/>
            <a:ext cx="6794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r" eaLnBrk="1" hangingPunct="1"/>
            <a:r>
              <a:rPr lang="en-US" altLang="zh-TW" sz="1200" b="0">
                <a:latin typeface="Verdana" panose="020B0604030504040204" pitchFamily="34" charset="0"/>
                <a:ea typeface="新細明體" panose="02020500000000000000" pitchFamily="18" charset="-120"/>
              </a:rPr>
              <a:t>1</a:t>
            </a:r>
          </a:p>
        </p:txBody>
      </p:sp>
      <p:sp>
        <p:nvSpPr>
          <p:cNvPr id="6" name="Rectangle 11"/>
          <p:cNvSpPr>
            <a:spLocks noChangeArrowheads="1"/>
          </p:cNvSpPr>
          <p:nvPr/>
        </p:nvSpPr>
        <p:spPr bwMode="auto">
          <a:xfrm>
            <a:off x="4859338" y="2924175"/>
            <a:ext cx="3095625" cy="1295400"/>
          </a:xfrm>
          <a:prstGeom prst="rect">
            <a:avLst/>
          </a:prstGeom>
          <a:solidFill>
            <a:schemeClr val="bg1"/>
          </a:solidFill>
          <a:ln w="9525">
            <a:miter lim="800000"/>
            <a:headEnd/>
            <a:tailEnd/>
          </a:ln>
        </p:spPr>
        <p:txBody>
          <a:bodyPr wrap="none" anchor="ctr">
            <a:flatTx/>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dist" eaLnBrk="1" hangingPunct="1"/>
            <a:r>
              <a:rPr lang="zh-TW" altLang="en-US" dirty="0"/>
              <a:t>單  位：公共事務室 </a:t>
            </a:r>
            <a:endParaRPr lang="en-US" altLang="zh-TW" dirty="0" smtClean="0"/>
          </a:p>
          <a:p>
            <a:pPr algn="dist" eaLnBrk="1" hangingPunct="1"/>
            <a:r>
              <a:rPr lang="en-US" altLang="zh-TW" dirty="0" smtClean="0"/>
              <a:t>          </a:t>
            </a:r>
            <a:r>
              <a:rPr lang="en-US" altLang="zh-TW" sz="2000" dirty="0" smtClean="0"/>
              <a:t>111.01.25</a:t>
            </a:r>
            <a:endParaRPr lang="zh-TW" alt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10</a:t>
            </a:fld>
            <a:endParaRPr lang="en-US" altLang="zh-TW" dirty="0"/>
          </a:p>
        </p:txBody>
      </p:sp>
      <p:graphicFrame>
        <p:nvGraphicFramePr>
          <p:cNvPr id="6" name="表格 5"/>
          <p:cNvGraphicFramePr>
            <a:graphicFrameLocks noGrp="1"/>
          </p:cNvGraphicFramePr>
          <p:nvPr>
            <p:extLst>
              <p:ext uri="{D42A27DB-BD31-4B8C-83A1-F6EECF244321}">
                <p14:modId xmlns:p14="http://schemas.microsoft.com/office/powerpoint/2010/main" val="480622635"/>
              </p:ext>
            </p:extLst>
          </p:nvPr>
        </p:nvGraphicFramePr>
        <p:xfrm>
          <a:off x="539440" y="1340710"/>
          <a:ext cx="8045159" cy="3195848"/>
        </p:xfrm>
        <a:graphic>
          <a:graphicData uri="http://schemas.openxmlformats.org/drawingml/2006/table">
            <a:tbl>
              <a:tblPr firstRow="1" bandRow="1">
                <a:tableStyleId>{16D9F66E-5EB9-4882-86FB-DCBF35E3C3E4}</a:tableStyleId>
              </a:tblPr>
              <a:tblGrid>
                <a:gridCol w="8045159">
                  <a:extLst>
                    <a:ext uri="{9D8B030D-6E8A-4147-A177-3AD203B41FA5}">
                      <a16:colId xmlns:a16="http://schemas.microsoft.com/office/drawing/2014/main" val="20000"/>
                    </a:ext>
                  </a:extLst>
                </a:gridCol>
              </a:tblGrid>
              <a:tr h="3195848">
                <a:tc>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ea typeface="+mn-ea"/>
                        </a:rPr>
                        <a:t>◘</a:t>
                      </a:r>
                      <a:r>
                        <a:rPr lang="zh-TW" altLang="en-US" sz="1800" b="1" dirty="0" smtClean="0">
                          <a:solidFill>
                            <a:srgbClr val="000099"/>
                          </a:solidFill>
                          <a:latin typeface="+mn-ea"/>
                        </a:rPr>
                        <a:t>護理部</a:t>
                      </a:r>
                      <a:endParaRPr lang="en-US" altLang="zh-TW" sz="1800" b="1" dirty="0" smtClean="0">
                        <a:solidFill>
                          <a:srgbClr val="000099"/>
                        </a:solidFill>
                        <a:latin typeface="+mn-ea"/>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rPr>
                        <a:t> 齊心圈「提升肺炎住院病人初始治療照護穩定率」</a:t>
                      </a:r>
                      <a:endParaRPr lang="en-US" altLang="zh-TW" sz="1800" b="1" dirty="0" smtClean="0">
                        <a:solidFill>
                          <a:srgbClr val="000099"/>
                        </a:solidFill>
                        <a:latin typeface="+mn-ea"/>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en-US" altLang="zh-TW" sz="1800" dirty="0" smtClean="0"/>
                        <a:t>-</a:t>
                      </a:r>
                      <a:r>
                        <a:rPr lang="zh-TW" altLang="en-US" sz="1800" dirty="0" smtClean="0"/>
                        <a:t>    </a:t>
                      </a:r>
                      <a:r>
                        <a:rPr lang="zh-TW" altLang="en-US" sz="1800" b="0" dirty="0" smtClean="0"/>
                        <a:t>榮獲</a:t>
                      </a:r>
                      <a:r>
                        <a:rPr lang="zh-TW" altLang="en-US" sz="1800" b="0" i="0" u="none" strike="noStrike" kern="1200" baseline="0" dirty="0" smtClean="0">
                          <a:solidFill>
                            <a:schemeClr val="dk1"/>
                          </a:solidFill>
                          <a:latin typeface="+mn-lt"/>
                          <a:ea typeface="+mn-ea"/>
                          <a:cs typeface="+mn-cs"/>
                        </a:rPr>
                        <a:t>中衛發展中心</a:t>
                      </a:r>
                      <a:r>
                        <a:rPr lang="en-US" altLang="zh-TW" sz="1800" b="0" i="0" u="none" strike="noStrike" kern="1200" baseline="0" dirty="0" smtClean="0">
                          <a:solidFill>
                            <a:schemeClr val="dk1"/>
                          </a:solidFill>
                          <a:latin typeface="+mn-lt"/>
                          <a:ea typeface="+mn-ea"/>
                          <a:cs typeface="+mn-cs"/>
                        </a:rPr>
                        <a:t>2021</a:t>
                      </a:r>
                      <a:r>
                        <a:rPr lang="zh-TW" altLang="en-US" sz="1800" b="0" i="0" u="none" strike="noStrike" kern="1200" baseline="0" dirty="0" smtClean="0">
                          <a:solidFill>
                            <a:schemeClr val="dk1"/>
                          </a:solidFill>
                          <a:latin typeface="+mn-lt"/>
                          <a:ea typeface="+mn-ea"/>
                          <a:cs typeface="+mn-cs"/>
                        </a:rPr>
                        <a:t>臺灣持續品質改善活動競賽自強組主題改善類銀塔獎</a:t>
                      </a:r>
                      <a:endParaRPr lang="en-US" altLang="zh-TW" sz="1800" b="0" i="0" u="none" strike="noStrike" kern="1200" baseline="0" dirty="0" smtClean="0">
                        <a:solidFill>
                          <a:schemeClr val="dk1"/>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zh-TW" altLang="en-US" sz="1800" b="0" dirty="0" smtClean="0"/>
                        <a:t>榮獲醫策會</a:t>
                      </a:r>
                      <a:r>
                        <a:rPr lang="en-US" altLang="zh-TW" sz="1800" b="0" dirty="0" smtClean="0"/>
                        <a:t>(HQIC)</a:t>
                      </a:r>
                      <a:r>
                        <a:rPr lang="zh-TW" altLang="en-US" sz="1800" b="0" dirty="0" smtClean="0"/>
                        <a:t>「</a:t>
                      </a:r>
                      <a:r>
                        <a:rPr lang="en-US" altLang="zh-TW" sz="1800" b="0" dirty="0" smtClean="0"/>
                        <a:t>2021</a:t>
                      </a:r>
                      <a:r>
                        <a:rPr lang="zh-TW" altLang="en-US" sz="1800" b="0" dirty="0" smtClean="0"/>
                        <a:t>年國家醫療品質獎」主題改善組銀獎</a:t>
                      </a:r>
                      <a:endParaRPr lang="en-US" altLang="zh-TW" sz="1800" b="0" dirty="0" smtClean="0"/>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zh-TW" altLang="en-US" sz="1800" b="0" dirty="0" smtClean="0"/>
                        <a:t>榮獲臺灣醫療品質協會</a:t>
                      </a:r>
                      <a:r>
                        <a:rPr lang="en-US" altLang="zh-TW" sz="1800" b="0" dirty="0" smtClean="0"/>
                        <a:t>2021</a:t>
                      </a:r>
                      <a:r>
                        <a:rPr lang="zh-TW" altLang="en-US" sz="1800" b="0" dirty="0" smtClean="0"/>
                        <a:t>年品質改善成果發表競賽初階組「銀品奬」</a:t>
                      </a:r>
                      <a:endParaRPr lang="en-US" altLang="zh-TW" sz="1800" b="0" dirty="0" smtClean="0"/>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zh-TW" altLang="en-US" sz="1800" b="0" dirty="0" smtClean="0"/>
                        <a:t>榮獲先鋒品質管制學術研究基金會第</a:t>
                      </a:r>
                      <a:r>
                        <a:rPr lang="en-US" altLang="zh-TW" sz="1800" b="0" dirty="0" smtClean="0"/>
                        <a:t>44</a:t>
                      </a:r>
                      <a:r>
                        <a:rPr lang="zh-TW" altLang="en-US" sz="1800" b="0" dirty="0" smtClean="0"/>
                        <a:t>屆先鋒全國金銀獎品管圈金奬</a:t>
                      </a:r>
                      <a:endParaRPr lang="en-US" altLang="zh-TW" sz="18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kern="1200" dirty="0" smtClean="0">
                          <a:solidFill>
                            <a:schemeClr val="dk1"/>
                          </a:solidFill>
                          <a:latin typeface="+mn-lt"/>
                          <a:ea typeface="+mn-ea"/>
                          <a:cs typeface="+mn-cs"/>
                        </a:rPr>
                        <a:t>   </a:t>
                      </a:r>
                      <a:r>
                        <a:rPr lang="en-US" altLang="zh-TW" sz="1800" b="1" kern="1200" dirty="0" smtClean="0">
                          <a:solidFill>
                            <a:srgbClr val="000099"/>
                          </a:solidFill>
                          <a:latin typeface="+mn-ea"/>
                          <a:ea typeface="+mn-ea"/>
                          <a:cs typeface="+mn-cs"/>
                        </a:rPr>
                        <a:t>A061</a:t>
                      </a:r>
                      <a:r>
                        <a:rPr lang="zh-TW" altLang="en-US" sz="1800" b="1" kern="1200" dirty="0" smtClean="0">
                          <a:solidFill>
                            <a:srgbClr val="000099"/>
                          </a:solidFill>
                          <a:latin typeface="+mn-ea"/>
                          <a:ea typeface="+mn-ea"/>
                          <a:cs typeface="+mn-cs"/>
                        </a:rPr>
                        <a:t>病房陳怡靜護理師</a:t>
                      </a:r>
                      <a:r>
                        <a:rPr lang="zh-TW" altLang="en-US" sz="1800" b="0" dirty="0" smtClean="0"/>
                        <a:t>以「提升肺炎住院病人初始治療照護穩定率」於</a:t>
                      </a:r>
                      <a:r>
                        <a:rPr lang="en-US" altLang="zh-TW" sz="1800" b="0" dirty="0" smtClean="0"/>
                        <a:t>110</a:t>
                      </a:r>
                      <a:r>
                        <a:rPr lang="zh-TW" altLang="en-US" sz="1800" b="0" dirty="0" smtClean="0"/>
                        <a:t>年  </a:t>
                      </a:r>
                      <a:r>
                        <a:rPr lang="en-US" altLang="zh-TW" sz="1800" b="0" dirty="0" smtClean="0"/>
                        <a:t>12</a:t>
                      </a:r>
                      <a:r>
                        <a:rPr lang="zh-TW" altLang="en-US" sz="1800" b="0" dirty="0" smtClean="0"/>
                        <a:t>月</a:t>
                      </a:r>
                      <a:r>
                        <a:rPr lang="en-US" altLang="zh-TW" sz="1800" b="0" dirty="0" smtClean="0"/>
                        <a:t>13</a:t>
                      </a:r>
                      <a:r>
                        <a:rPr lang="zh-TW" altLang="en-US" sz="1800" b="0" dirty="0" smtClean="0"/>
                        <a:t>日帶領齊心圈參加全國金銀獎品管圈競賽，線上選拔活動，榮獲全國金質圈長奬</a:t>
                      </a:r>
                      <a:endParaRPr lang="en-US" altLang="zh-TW" sz="18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rPr>
                        <a:t> 齊心圈「提升臥床病人首次下床率」</a:t>
                      </a:r>
                      <a:endParaRPr lang="en-US" altLang="zh-TW" sz="1800" b="1" dirty="0" smtClean="0">
                        <a:solidFill>
                          <a:srgbClr val="000099"/>
                        </a:solidFill>
                        <a:latin typeface="+mn-ea"/>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zh-TW" altLang="en-US" sz="1800" b="0" dirty="0" smtClean="0"/>
                        <a:t>榮獲臺灣醫療品質協會</a:t>
                      </a:r>
                      <a:r>
                        <a:rPr lang="en-US" altLang="zh-TW" sz="1800" b="0" dirty="0" smtClean="0"/>
                        <a:t>2021</a:t>
                      </a:r>
                      <a:r>
                        <a:rPr lang="zh-TW" altLang="en-US" sz="1800" b="0" dirty="0" smtClean="0"/>
                        <a:t>年品質改善成果發表競賽進階組</a:t>
                      </a:r>
                      <a:r>
                        <a:rPr lang="en-US" altLang="zh-TW" sz="1800" b="0" dirty="0" smtClean="0"/>
                        <a:t>-</a:t>
                      </a:r>
                      <a:r>
                        <a:rPr lang="zh-TW" altLang="en-US" sz="1800" b="0" dirty="0" smtClean="0"/>
                        <a:t>銅品奬</a:t>
                      </a:r>
                      <a:endParaRPr lang="en-US" altLang="zh-TW" sz="1800" b="0" dirty="0" smtClean="0"/>
                    </a:p>
                  </a:txBody>
                  <a:tcPr marL="68576" marR="68576" marT="34284" marB="34284" anchor="ctr"/>
                </a:tc>
                <a:extLst>
                  <a:ext uri="{0D108BD9-81ED-4DB2-BD59-A6C34878D82A}">
                    <a16:rowId xmlns:a16="http://schemas.microsoft.com/office/drawing/2014/main" val="10002"/>
                  </a:ext>
                </a:extLst>
              </a:tr>
            </a:tbl>
          </a:graphicData>
        </a:graphic>
      </p:graphicFrame>
      <p:pic>
        <p:nvPicPr>
          <p:cNvPr id="7" name="圖片 6" descr="C:\Users\vghuser\Downloads\IMG-4242.JPG"/>
          <p:cNvPicPr/>
          <p:nvPr/>
        </p:nvPicPr>
        <p:blipFill rotWithShape="1">
          <a:blip r:embed="rId2" cstate="print">
            <a:extLst>
              <a:ext uri="{28A0092B-C50C-407E-A947-70E740481C1C}">
                <a14:useLocalDpi xmlns:a14="http://schemas.microsoft.com/office/drawing/2010/main" val="0"/>
              </a:ext>
            </a:extLst>
          </a:blip>
          <a:srcRect l="4160" t="23282" r="9766" b="532"/>
          <a:stretch/>
        </p:blipFill>
        <p:spPr bwMode="auto">
          <a:xfrm>
            <a:off x="82886" y="4746867"/>
            <a:ext cx="2057400" cy="1364615"/>
          </a:xfrm>
          <a:prstGeom prst="rect">
            <a:avLst/>
          </a:prstGeom>
          <a:noFill/>
          <a:ln>
            <a:noFill/>
          </a:ln>
          <a:extLst>
            <a:ext uri="{53640926-AAD7-44D8-BBD7-CCE9431645EC}">
              <a14:shadowObscured xmlns:a14="http://schemas.microsoft.com/office/drawing/2010/main"/>
            </a:ext>
          </a:extLst>
        </p:spPr>
      </p:pic>
      <p:pic>
        <p:nvPicPr>
          <p:cNvPr id="9" name="圖片 8" descr="C:\Users\vghuser\Downloads\IMG-424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6831" y="4746867"/>
            <a:ext cx="2405188" cy="1568391"/>
          </a:xfrm>
          <a:prstGeom prst="rect">
            <a:avLst/>
          </a:prstGeom>
          <a:noFill/>
          <a:ln>
            <a:noFill/>
          </a:ln>
        </p:spPr>
      </p:pic>
      <p:pic>
        <p:nvPicPr>
          <p:cNvPr id="10" name="圖片 9" descr="C:\Users\vghuser\Downloads\IMG-424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9842" y="4746867"/>
            <a:ext cx="2580048" cy="1824427"/>
          </a:xfrm>
          <a:prstGeom prst="rect">
            <a:avLst/>
          </a:prstGeom>
          <a:noFill/>
          <a:ln>
            <a:noFill/>
          </a:ln>
        </p:spPr>
      </p:pic>
      <p:pic>
        <p:nvPicPr>
          <p:cNvPr id="11" name="圖片 10" descr="C:\Users\vghuser\Downloads\IMG-424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9890" y="4725665"/>
            <a:ext cx="1735518" cy="1856110"/>
          </a:xfrm>
          <a:prstGeom prst="rect">
            <a:avLst/>
          </a:prstGeom>
          <a:noFill/>
          <a:ln>
            <a:noFill/>
          </a:ln>
        </p:spPr>
      </p:pic>
      <p:sp>
        <p:nvSpPr>
          <p:cNvPr id="12" name="標題 1"/>
          <p:cNvSpPr>
            <a:spLocks noGrp="1"/>
          </p:cNvSpPr>
          <p:nvPr>
            <p:ph type="title"/>
          </p:nvPr>
        </p:nvSpPr>
        <p:spPr>
          <a:xfrm>
            <a:off x="1403560" y="764630"/>
            <a:ext cx="6381273" cy="503323"/>
          </a:xfrm>
        </p:spPr>
        <p:txBody>
          <a:bodyPr/>
          <a:lstStyle/>
          <a:p>
            <a:pPr algn="ctr"/>
            <a:r>
              <a:rPr lang="en-US" altLang="zh-TW" dirty="0" smtClean="0"/>
              <a:t>111</a:t>
            </a:r>
            <a:r>
              <a:rPr lang="zh-TW" altLang="en-US" dirty="0" smtClean="0"/>
              <a:t>年</a:t>
            </a:r>
            <a:r>
              <a:rPr lang="en-US" altLang="zh-TW" dirty="0" smtClean="0"/>
              <a:t>1</a:t>
            </a:r>
            <a:r>
              <a:rPr lang="zh-TW" altLang="en-US" dirty="0" smtClean="0"/>
              <a:t>月各</a:t>
            </a:r>
            <a:r>
              <a:rPr lang="zh-TW" altLang="en-US" dirty="0"/>
              <a:t>單位受</a:t>
            </a:r>
            <a:r>
              <a:rPr lang="zh-TW" altLang="en-US" dirty="0" smtClean="0"/>
              <a:t>奬提報</a:t>
            </a:r>
            <a:endParaRPr lang="zh-TW" altLang="en-US" dirty="0"/>
          </a:p>
        </p:txBody>
      </p:sp>
    </p:spTree>
    <p:extLst>
      <p:ext uri="{BB962C8B-B14F-4D97-AF65-F5344CB8AC3E}">
        <p14:creationId xmlns:p14="http://schemas.microsoft.com/office/powerpoint/2010/main" val="20438256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11</a:t>
            </a:fld>
            <a:endParaRPr lang="en-US" altLang="zh-TW" dirty="0"/>
          </a:p>
        </p:txBody>
      </p:sp>
      <p:graphicFrame>
        <p:nvGraphicFramePr>
          <p:cNvPr id="6" name="表格 5"/>
          <p:cNvGraphicFramePr>
            <a:graphicFrameLocks noGrp="1"/>
          </p:cNvGraphicFramePr>
          <p:nvPr>
            <p:extLst>
              <p:ext uri="{D42A27DB-BD31-4B8C-83A1-F6EECF244321}">
                <p14:modId xmlns:p14="http://schemas.microsoft.com/office/powerpoint/2010/main" val="3599361454"/>
              </p:ext>
            </p:extLst>
          </p:nvPr>
        </p:nvGraphicFramePr>
        <p:xfrm>
          <a:off x="571614" y="1301271"/>
          <a:ext cx="8045159" cy="3133995"/>
        </p:xfrm>
        <a:graphic>
          <a:graphicData uri="http://schemas.openxmlformats.org/drawingml/2006/table">
            <a:tbl>
              <a:tblPr firstRow="1" bandRow="1">
                <a:tableStyleId>{16D9F66E-5EB9-4882-86FB-DCBF35E3C3E4}</a:tableStyleId>
              </a:tblPr>
              <a:tblGrid>
                <a:gridCol w="8045159">
                  <a:extLst>
                    <a:ext uri="{9D8B030D-6E8A-4147-A177-3AD203B41FA5}">
                      <a16:colId xmlns:a16="http://schemas.microsoft.com/office/drawing/2014/main" val="20000"/>
                    </a:ext>
                  </a:extLst>
                </a:gridCol>
              </a:tblGrid>
              <a:tr h="2219611">
                <a:tc>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ea typeface="+mn-ea"/>
                        </a:rPr>
                        <a:t>◘</a:t>
                      </a:r>
                      <a:r>
                        <a:rPr lang="zh-TW" altLang="en-US" sz="1800" b="1" dirty="0" smtClean="0">
                          <a:solidFill>
                            <a:srgbClr val="000099"/>
                          </a:solidFill>
                          <a:latin typeface="+mn-ea"/>
                        </a:rPr>
                        <a:t>護理部</a:t>
                      </a:r>
                      <a:endParaRPr lang="en-US" altLang="zh-TW" sz="1800" b="1" dirty="0" smtClean="0">
                        <a:solidFill>
                          <a:srgbClr val="000099"/>
                        </a:solidFill>
                        <a:latin typeface="+mn-ea"/>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rPr>
                        <a:t> 真心圈</a:t>
                      </a:r>
                      <a:r>
                        <a:rPr lang="en-US" altLang="zh-TW" sz="1800" b="1" dirty="0" smtClean="0">
                          <a:solidFill>
                            <a:srgbClr val="000099"/>
                          </a:solidFill>
                          <a:latin typeface="+mn-ea"/>
                        </a:rPr>
                        <a:t>(</a:t>
                      </a:r>
                      <a:r>
                        <a:rPr lang="zh-TW" altLang="en-US" sz="1800" b="1" dirty="0" smtClean="0">
                          <a:solidFill>
                            <a:srgbClr val="000099"/>
                          </a:solidFill>
                          <a:latin typeface="+mn-ea"/>
                        </a:rPr>
                        <a:t>酒小蕙督導長單位</a:t>
                      </a:r>
                      <a:r>
                        <a:rPr lang="en-US" altLang="zh-TW" sz="1800" b="1" dirty="0" smtClean="0">
                          <a:solidFill>
                            <a:srgbClr val="000099"/>
                          </a:solidFill>
                          <a:latin typeface="+mn-ea"/>
                        </a:rPr>
                        <a:t>)</a:t>
                      </a:r>
                    </a:p>
                    <a:p>
                      <a:pPr marL="87313" marR="0" lvl="0" indent="-87313" algn="l" defTabSz="914400" rtl="0" eaLnBrk="1" fontAlgn="auto" latinLnBrk="0" hangingPunct="1">
                        <a:lnSpc>
                          <a:spcPct val="100000"/>
                        </a:lnSpc>
                        <a:spcBef>
                          <a:spcPts val="0"/>
                        </a:spcBef>
                        <a:spcAft>
                          <a:spcPts val="0"/>
                        </a:spcAft>
                        <a:buClrTx/>
                        <a:buSzTx/>
                        <a:buFontTx/>
                        <a:buNone/>
                        <a:tabLst/>
                        <a:defRPr/>
                      </a:pPr>
                      <a:r>
                        <a:rPr lang="en-US" altLang="zh-TW" sz="1800" dirty="0" smtClean="0"/>
                        <a:t>-</a:t>
                      </a:r>
                      <a:r>
                        <a:rPr lang="zh-TW" altLang="en-US" sz="1800" dirty="0" smtClean="0"/>
                        <a:t>    </a:t>
                      </a:r>
                      <a:r>
                        <a:rPr lang="zh-TW" altLang="en-US" sz="1800" b="0" dirty="0" smtClean="0"/>
                        <a:t>榮獲</a:t>
                      </a:r>
                      <a:r>
                        <a:rPr lang="zh-TW" altLang="en-US" sz="1800" b="0" i="0" u="none" strike="noStrike" kern="1200" baseline="0" dirty="0" smtClean="0">
                          <a:solidFill>
                            <a:schemeClr val="dk1"/>
                          </a:solidFill>
                          <a:latin typeface="+mn-lt"/>
                          <a:ea typeface="+mn-ea"/>
                          <a:cs typeface="+mn-cs"/>
                        </a:rPr>
                        <a:t>社團法人先鋒品質管制學術研究基金會</a:t>
                      </a:r>
                      <a:r>
                        <a:rPr lang="en-US" altLang="zh-TW" sz="1800" b="0" i="0" u="none" strike="noStrike" kern="1200" baseline="0" dirty="0" smtClean="0">
                          <a:solidFill>
                            <a:schemeClr val="dk1"/>
                          </a:solidFill>
                          <a:latin typeface="+mn-lt"/>
                          <a:ea typeface="+mn-ea"/>
                          <a:cs typeface="+mn-cs"/>
                        </a:rPr>
                        <a:t>2021</a:t>
                      </a:r>
                      <a:r>
                        <a:rPr lang="zh-TW" altLang="en-US" sz="1800" b="0" i="0" u="none" strike="noStrike" kern="1200" baseline="0" dirty="0" smtClean="0">
                          <a:solidFill>
                            <a:schemeClr val="dk1"/>
                          </a:solidFill>
                          <a:latin typeface="+mn-lt"/>
                          <a:ea typeface="+mn-ea"/>
                          <a:cs typeface="+mn-cs"/>
                        </a:rPr>
                        <a:t>年第</a:t>
                      </a:r>
                      <a:r>
                        <a:rPr lang="en-US" altLang="zh-TW" sz="1800" b="0" i="0" u="none" strike="noStrike" kern="1200" baseline="0" dirty="0" smtClean="0">
                          <a:solidFill>
                            <a:schemeClr val="dk1"/>
                          </a:solidFill>
                          <a:latin typeface="+mn-lt"/>
                          <a:ea typeface="+mn-ea"/>
                          <a:cs typeface="+mn-cs"/>
                        </a:rPr>
                        <a:t>46</a:t>
                      </a:r>
                      <a:r>
                        <a:rPr lang="zh-TW" altLang="en-US" sz="1800" b="0" i="0" u="none" strike="noStrike" kern="1200" baseline="0" dirty="0" smtClean="0">
                          <a:solidFill>
                            <a:schemeClr val="dk1"/>
                          </a:solidFill>
                          <a:latin typeface="+mn-lt"/>
                          <a:ea typeface="+mn-ea"/>
                          <a:cs typeface="+mn-cs"/>
                        </a:rPr>
                        <a:t>屆國際品管圈大會</a:t>
                      </a:r>
                      <a:r>
                        <a:rPr lang="en-US" altLang="zh-TW" sz="1800" b="0" i="0" u="none" strike="noStrike" kern="1200" baseline="0" dirty="0" smtClean="0">
                          <a:solidFill>
                            <a:schemeClr val="dk1"/>
                          </a:solidFill>
                          <a:latin typeface="+mn-lt"/>
                          <a:ea typeface="+mn-ea"/>
                          <a:cs typeface="+mn-cs"/>
                        </a:rPr>
                        <a:t>(ICQCC 2021 Hyderabad, India</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Par Excellence</a:t>
                      </a:r>
                      <a:r>
                        <a:rPr lang="zh-TW" altLang="en-US" sz="1800" b="0" i="0" u="none" strike="noStrike" kern="1200" baseline="0" dirty="0" smtClean="0">
                          <a:solidFill>
                            <a:schemeClr val="dk1"/>
                          </a:solidFill>
                          <a:latin typeface="+mn-lt"/>
                          <a:ea typeface="+mn-ea"/>
                          <a:cs typeface="+mn-cs"/>
                        </a:rPr>
                        <a:t>（特優獎）」</a:t>
                      </a:r>
                      <a:endParaRPr lang="en-US" altLang="zh-TW" sz="1800" b="0" i="0" u="none" strike="noStrike" kern="1200" baseline="0" dirty="0" smtClean="0">
                        <a:solidFill>
                          <a:schemeClr val="dk1"/>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zh-TW" altLang="en-US" sz="1800" b="0" dirty="0" smtClean="0"/>
                        <a:t>榮獲台灣醫療品質協會</a:t>
                      </a:r>
                      <a:r>
                        <a:rPr lang="en-US" altLang="zh-TW" sz="1800" b="0" dirty="0" smtClean="0"/>
                        <a:t>2021</a:t>
                      </a:r>
                      <a:r>
                        <a:rPr lang="zh-TW" altLang="en-US" sz="1800" b="0" dirty="0" smtClean="0"/>
                        <a:t>年</a:t>
                      </a:r>
                      <a:r>
                        <a:rPr lang="en-US" altLang="zh-TW" sz="1800" b="0" dirty="0" smtClean="0"/>
                        <a:t>｢</a:t>
                      </a:r>
                      <a:r>
                        <a:rPr lang="zh-TW" altLang="en-US" sz="1800" b="0" dirty="0" smtClean="0"/>
                        <a:t>品質改善成果發表</a:t>
                      </a:r>
                      <a:r>
                        <a:rPr lang="en-US" altLang="zh-TW" sz="1800" b="0" dirty="0" smtClean="0"/>
                        <a:t>｣</a:t>
                      </a:r>
                      <a:r>
                        <a:rPr lang="zh-TW" altLang="en-US" sz="1800" b="0" dirty="0" smtClean="0"/>
                        <a:t>獲得優良海報獎</a:t>
                      </a:r>
                      <a:endParaRPr lang="en-US" altLang="zh-TW" sz="1800" b="0" dirty="0" smtClean="0"/>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zh-TW" altLang="en-US" sz="1800" b="0" dirty="0" smtClean="0"/>
                        <a:t>榮獲社團法人醫院評鑑暨醫療品質策進會</a:t>
                      </a:r>
                      <a:r>
                        <a:rPr lang="en-US" altLang="zh-TW" sz="1800" b="0" dirty="0" smtClean="0"/>
                        <a:t>2021</a:t>
                      </a:r>
                      <a:r>
                        <a:rPr lang="zh-TW" altLang="en-US" sz="1800" b="0" dirty="0" smtClean="0"/>
                        <a:t>年</a:t>
                      </a:r>
                      <a:r>
                        <a:rPr lang="en-US" altLang="zh-TW" sz="1800" b="0" dirty="0" smtClean="0"/>
                        <a:t>(</a:t>
                      </a:r>
                      <a:r>
                        <a:rPr lang="zh-TW" altLang="en-US" sz="1800" b="0" dirty="0" smtClean="0"/>
                        <a:t>第</a:t>
                      </a:r>
                      <a:r>
                        <a:rPr lang="en-US" altLang="zh-TW" sz="1800" b="0" dirty="0" smtClean="0"/>
                        <a:t>22</a:t>
                      </a:r>
                      <a:r>
                        <a:rPr lang="zh-TW" altLang="en-US" sz="1800" b="0" dirty="0" smtClean="0"/>
                        <a:t>屆</a:t>
                      </a:r>
                      <a:r>
                        <a:rPr lang="en-US" altLang="zh-TW" sz="1800" b="0" dirty="0" smtClean="0"/>
                        <a:t>)</a:t>
                      </a:r>
                      <a:r>
                        <a:rPr lang="zh-TW" altLang="en-US" sz="1800" b="0" dirty="0" smtClean="0"/>
                        <a:t>國家醫療品質主題類「潛力獎」</a:t>
                      </a:r>
                      <a:endParaRPr lang="en-US" altLang="zh-TW" sz="1800" b="0" dirty="0" smtClean="0"/>
                    </a:p>
                  </a:txBody>
                  <a:tcPr marL="68576" marR="68576" marT="34284" marB="34284" anchor="ctr"/>
                </a:tc>
                <a:extLst>
                  <a:ext uri="{0D108BD9-81ED-4DB2-BD59-A6C34878D82A}">
                    <a16:rowId xmlns:a16="http://schemas.microsoft.com/office/drawing/2014/main" val="10002"/>
                  </a:ext>
                </a:extLst>
              </a:tr>
              <a:tr h="696166">
                <a:tc>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ea typeface="+mn-ea"/>
                        </a:rPr>
                        <a:t>◘</a:t>
                      </a:r>
                      <a:r>
                        <a:rPr lang="zh-TW" altLang="en-US" sz="1800" b="1" dirty="0" smtClean="0">
                          <a:solidFill>
                            <a:srgbClr val="000099"/>
                          </a:solidFill>
                          <a:latin typeface="+mn-ea"/>
                        </a:rPr>
                        <a:t>護理部</a:t>
                      </a:r>
                      <a:r>
                        <a:rPr lang="en-US" altLang="zh-TW" sz="1800" b="1" dirty="0" smtClean="0">
                          <a:solidFill>
                            <a:srgbClr val="000099"/>
                          </a:solidFill>
                          <a:latin typeface="+mn-ea"/>
                        </a:rPr>
                        <a:t>A061</a:t>
                      </a:r>
                      <a:r>
                        <a:rPr lang="zh-TW" altLang="en-US" sz="1800" b="1" dirty="0" smtClean="0">
                          <a:solidFill>
                            <a:srgbClr val="000099"/>
                          </a:solidFill>
                          <a:latin typeface="+mn-ea"/>
                        </a:rPr>
                        <a:t>石琮瑛、簡家棟、吳采錚、郭依彤、許佳靜、陳怡靜以「愛你就要痰分手</a:t>
                      </a:r>
                      <a:r>
                        <a:rPr lang="en-US" altLang="zh-TW" sz="1800" b="1" dirty="0" smtClean="0">
                          <a:solidFill>
                            <a:srgbClr val="000099"/>
                          </a:solidFill>
                          <a:latin typeface="+mn-ea"/>
                        </a:rPr>
                        <a:t>-PPE Bundle APP</a:t>
                      </a:r>
                      <a:r>
                        <a:rPr lang="zh-TW" altLang="en-US" sz="1800" b="1" dirty="0" smtClean="0">
                          <a:solidFill>
                            <a:srgbClr val="000099"/>
                          </a:solidFill>
                          <a:latin typeface="+mn-ea"/>
                        </a:rPr>
                        <a:t>」於</a:t>
                      </a:r>
                      <a:r>
                        <a:rPr lang="en-US" altLang="zh-TW" sz="1800" b="1" dirty="0" smtClean="0">
                          <a:solidFill>
                            <a:srgbClr val="000099"/>
                          </a:solidFill>
                          <a:latin typeface="+mn-ea"/>
                        </a:rPr>
                        <a:t>110</a:t>
                      </a:r>
                      <a:r>
                        <a:rPr lang="zh-TW" altLang="en-US" sz="1800" b="1" dirty="0" smtClean="0">
                          <a:solidFill>
                            <a:srgbClr val="000099"/>
                          </a:solidFill>
                          <a:latin typeface="+mn-ea"/>
                        </a:rPr>
                        <a:t>年</a:t>
                      </a:r>
                      <a:r>
                        <a:rPr lang="en-US" altLang="zh-TW" sz="1800" b="1" dirty="0" smtClean="0">
                          <a:solidFill>
                            <a:srgbClr val="000099"/>
                          </a:solidFill>
                          <a:latin typeface="+mn-ea"/>
                        </a:rPr>
                        <a:t>12</a:t>
                      </a:r>
                      <a:r>
                        <a:rPr lang="zh-TW" altLang="en-US" sz="1800" b="1" dirty="0" smtClean="0">
                          <a:solidFill>
                            <a:srgbClr val="000099"/>
                          </a:solidFill>
                          <a:latin typeface="+mn-ea"/>
                        </a:rPr>
                        <a:t>月</a:t>
                      </a:r>
                      <a:r>
                        <a:rPr lang="en-US" altLang="zh-TW" sz="1800" b="1" dirty="0" smtClean="0">
                          <a:solidFill>
                            <a:srgbClr val="000099"/>
                          </a:solidFill>
                          <a:latin typeface="+mn-ea"/>
                        </a:rPr>
                        <a:t>08</a:t>
                      </a:r>
                      <a:r>
                        <a:rPr lang="zh-TW" altLang="en-US" sz="1800" b="1" dirty="0" smtClean="0">
                          <a:solidFill>
                            <a:srgbClr val="000099"/>
                          </a:solidFill>
                          <a:latin typeface="+mn-ea"/>
                        </a:rPr>
                        <a:t>日線上發表</a:t>
                      </a:r>
                    </a:p>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dirty="0" smtClean="0"/>
                        <a:t>榮獲</a:t>
                      </a:r>
                      <a:r>
                        <a:rPr lang="zh-TW" altLang="en-US" sz="1800" b="0" i="0" u="none" strike="noStrike" kern="1200" baseline="0" dirty="0" smtClean="0">
                          <a:solidFill>
                            <a:schemeClr val="dk1"/>
                          </a:solidFill>
                          <a:latin typeface="+mn-lt"/>
                          <a:ea typeface="+mn-ea"/>
                          <a:cs typeface="+mn-cs"/>
                        </a:rPr>
                        <a:t>台北市護理師公會護理創作競賽佳作奬</a:t>
                      </a:r>
                      <a:endParaRPr lang="zh-TW" altLang="en-US" sz="1800" dirty="0" smtClean="0"/>
                    </a:p>
                  </a:txBody>
                  <a:tcPr marL="91435" marR="91435" marT="45712" marB="45712" anchor="ctr"/>
                </a:tc>
                <a:extLst>
                  <a:ext uri="{0D108BD9-81ED-4DB2-BD59-A6C34878D82A}">
                    <a16:rowId xmlns:a16="http://schemas.microsoft.com/office/drawing/2014/main" val="10003"/>
                  </a:ext>
                </a:extLst>
              </a:tr>
            </a:tbl>
          </a:graphicData>
        </a:graphic>
      </p:graphicFrame>
      <p:sp>
        <p:nvSpPr>
          <p:cNvPr id="7" name="文字方塊 2" descr="圖片1"/>
          <p:cNvSpPr txBox="1">
            <a:spLocks noChangeArrowheads="1"/>
          </p:cNvSpPr>
          <p:nvPr/>
        </p:nvSpPr>
        <p:spPr bwMode="auto">
          <a:xfrm>
            <a:off x="578434" y="4573200"/>
            <a:ext cx="2481356" cy="1735525"/>
          </a:xfrm>
          <a:prstGeom prst="rect">
            <a:avLst/>
          </a:prstGeom>
          <a:blipFill dpi="0" rotWithShape="0">
            <a:blip r:embed="rId2"/>
            <a:srcRect/>
            <a:stretch>
              <a:fillRect/>
            </a:stretch>
          </a:blip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US" sz="1200" kern="100">
                <a:effectLst/>
                <a:latin typeface="Times New Roman" panose="02020603050405020304" pitchFamily="18" charset="0"/>
                <a:ea typeface="新細明體" panose="02020500000000000000" pitchFamily="18" charset="-120"/>
              </a:rPr>
              <a:t> </a:t>
            </a:r>
            <a:endParaRPr lang="zh-TW" sz="1200" kern="100">
              <a:effectLst/>
              <a:latin typeface="Times New Roman" panose="02020603050405020304" pitchFamily="18" charset="0"/>
              <a:ea typeface="新細明體" panose="02020500000000000000" pitchFamily="18" charset="-120"/>
            </a:endParaRPr>
          </a:p>
        </p:txBody>
      </p:sp>
      <p:sp>
        <p:nvSpPr>
          <p:cNvPr id="9" name="文字方塊 4" descr="110"/>
          <p:cNvSpPr txBox="1">
            <a:spLocks noChangeArrowheads="1"/>
          </p:cNvSpPr>
          <p:nvPr/>
        </p:nvSpPr>
        <p:spPr bwMode="auto">
          <a:xfrm>
            <a:off x="3203810" y="4573199"/>
            <a:ext cx="2520350" cy="1735525"/>
          </a:xfrm>
          <a:prstGeom prst="rect">
            <a:avLst/>
          </a:prstGeom>
          <a:blipFill dpi="0" rotWithShape="0">
            <a:blip r:embed="rId3"/>
            <a:srcRect/>
            <a:stretch>
              <a:fillRect/>
            </a:stretch>
          </a:blip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US" sz="1200" kern="100">
                <a:effectLst/>
                <a:latin typeface="Times New Roman" panose="02020603050405020304" pitchFamily="18" charset="0"/>
                <a:ea typeface="新細明體" panose="02020500000000000000" pitchFamily="18" charset="-120"/>
              </a:rPr>
              <a:t> </a:t>
            </a:r>
            <a:endParaRPr lang="zh-TW" sz="1200" kern="100">
              <a:effectLst/>
              <a:latin typeface="Times New Roman" panose="02020603050405020304" pitchFamily="18" charset="0"/>
              <a:ea typeface="新細明體" panose="02020500000000000000" pitchFamily="18" charset="-120"/>
            </a:endParaRPr>
          </a:p>
        </p:txBody>
      </p:sp>
      <p:sp>
        <p:nvSpPr>
          <p:cNvPr id="10" name="文字方塊 5" descr="醫策會"/>
          <p:cNvSpPr txBox="1">
            <a:spLocks noChangeArrowheads="1"/>
          </p:cNvSpPr>
          <p:nvPr/>
        </p:nvSpPr>
        <p:spPr bwMode="auto">
          <a:xfrm>
            <a:off x="5866135" y="4573199"/>
            <a:ext cx="2567595" cy="1735525"/>
          </a:xfrm>
          <a:prstGeom prst="rect">
            <a:avLst/>
          </a:prstGeom>
          <a:blipFill dpi="0" rotWithShape="0">
            <a:blip r:embed="rId4"/>
            <a:srcRect/>
            <a:stretch>
              <a:fillRect/>
            </a:stretch>
          </a:blip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n-US" sz="1200" kern="100">
                <a:effectLst/>
                <a:latin typeface="Times New Roman" panose="02020603050405020304" pitchFamily="18" charset="0"/>
                <a:ea typeface="新細明體" panose="02020500000000000000" pitchFamily="18" charset="-120"/>
              </a:rPr>
              <a:t> </a:t>
            </a:r>
            <a:endParaRPr lang="zh-TW" sz="1200" kern="100">
              <a:effectLst/>
              <a:latin typeface="Times New Roman" panose="02020603050405020304" pitchFamily="18" charset="0"/>
              <a:ea typeface="新細明體" panose="02020500000000000000" pitchFamily="18" charset="-120"/>
            </a:endParaRPr>
          </a:p>
        </p:txBody>
      </p:sp>
      <p:sp>
        <p:nvSpPr>
          <p:cNvPr id="11" name="標題 1"/>
          <p:cNvSpPr txBox="1">
            <a:spLocks/>
          </p:cNvSpPr>
          <p:nvPr/>
        </p:nvSpPr>
        <p:spPr bwMode="auto">
          <a:xfrm>
            <a:off x="1403560" y="764630"/>
            <a:ext cx="6381273" cy="503323"/>
          </a:xfrm>
          <a:prstGeom prst="rect">
            <a:avLst/>
          </a:prstGeom>
          <a:noFill/>
          <a:ln>
            <a:noFill/>
          </a:ln>
          <a:effectLst/>
          <a:extLst/>
        </p:spPr>
        <p:txBody>
          <a:bodyPr vert="horz" wrap="square" lIns="91422" tIns="45711" rIns="91422" bIns="45711" numCol="1" anchor="b" anchorCtr="0" compatLnSpc="1">
            <a:prstTxWarp prst="textNoShape">
              <a:avLst/>
            </a:prstTxWarp>
          </a:bodyPr>
          <a:lstStyle>
            <a:lvl1pPr algn="l" rtl="0" eaLnBrk="0" fontAlgn="base" hangingPunct="0">
              <a:spcBef>
                <a:spcPct val="0"/>
              </a:spcBef>
              <a:spcAft>
                <a:spcPct val="0"/>
              </a:spcAft>
              <a:defRPr kumimoji="1" sz="32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a:lstStyle>
          <a:p>
            <a:pPr algn="ctr"/>
            <a:r>
              <a:rPr lang="en-US" altLang="zh-TW" b="0" smtClean="0"/>
              <a:t>111</a:t>
            </a:r>
            <a:r>
              <a:rPr lang="zh-TW" altLang="en-US" b="0" smtClean="0"/>
              <a:t>年</a:t>
            </a:r>
            <a:r>
              <a:rPr lang="en-US" altLang="zh-TW" b="0" smtClean="0"/>
              <a:t>1</a:t>
            </a:r>
            <a:r>
              <a:rPr lang="zh-TW" altLang="en-US" b="0" smtClean="0"/>
              <a:t>月各單位受奬提報</a:t>
            </a:r>
            <a:endParaRPr lang="zh-TW" altLang="en-US" b="0" dirty="0"/>
          </a:p>
        </p:txBody>
      </p:sp>
    </p:spTree>
    <p:extLst>
      <p:ext uri="{BB962C8B-B14F-4D97-AF65-F5344CB8AC3E}">
        <p14:creationId xmlns:p14="http://schemas.microsoft.com/office/powerpoint/2010/main" val="23524894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12</a:t>
            </a:fld>
            <a:endParaRPr lang="en-US" altLang="zh-TW" dirty="0"/>
          </a:p>
        </p:txBody>
      </p:sp>
      <p:graphicFrame>
        <p:nvGraphicFramePr>
          <p:cNvPr id="6" name="表格 5"/>
          <p:cNvGraphicFramePr>
            <a:graphicFrameLocks noGrp="1"/>
          </p:cNvGraphicFramePr>
          <p:nvPr>
            <p:extLst>
              <p:ext uri="{D42A27DB-BD31-4B8C-83A1-F6EECF244321}">
                <p14:modId xmlns:p14="http://schemas.microsoft.com/office/powerpoint/2010/main" val="1748247345"/>
              </p:ext>
            </p:extLst>
          </p:nvPr>
        </p:nvGraphicFramePr>
        <p:xfrm>
          <a:off x="571614" y="1301271"/>
          <a:ext cx="8045159" cy="2537448"/>
        </p:xfrm>
        <a:graphic>
          <a:graphicData uri="http://schemas.openxmlformats.org/drawingml/2006/table">
            <a:tbl>
              <a:tblPr firstRow="1" bandRow="1">
                <a:tableStyleId>{16D9F66E-5EB9-4882-86FB-DCBF35E3C3E4}</a:tableStyleId>
              </a:tblPr>
              <a:tblGrid>
                <a:gridCol w="8045159">
                  <a:extLst>
                    <a:ext uri="{9D8B030D-6E8A-4147-A177-3AD203B41FA5}">
                      <a16:colId xmlns:a16="http://schemas.microsoft.com/office/drawing/2014/main" val="20000"/>
                    </a:ext>
                  </a:extLst>
                </a:gridCol>
              </a:tblGrid>
              <a:tr h="2219611">
                <a:tc>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ea typeface="+mn-ea"/>
                        </a:rPr>
                        <a:t>◘</a:t>
                      </a:r>
                      <a:r>
                        <a:rPr lang="zh-TW" altLang="en-US" sz="1800" b="1" dirty="0" smtClean="0">
                          <a:solidFill>
                            <a:srgbClr val="000099"/>
                          </a:solidFill>
                          <a:latin typeface="+mn-ea"/>
                        </a:rPr>
                        <a:t>護理部</a:t>
                      </a:r>
                      <a:endParaRPr lang="en-US" altLang="zh-TW" sz="1800" b="1" dirty="0" smtClean="0">
                        <a:solidFill>
                          <a:srgbClr val="000099"/>
                        </a:solidFill>
                        <a:latin typeface="+mn-ea"/>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rPr>
                        <a:t> 胸照圈</a:t>
                      </a:r>
                      <a:r>
                        <a:rPr lang="en-US" altLang="zh-TW" sz="1800" b="1" dirty="0" smtClean="0">
                          <a:solidFill>
                            <a:srgbClr val="000099"/>
                          </a:solidFill>
                          <a:latin typeface="+mn-ea"/>
                        </a:rPr>
                        <a:t>(</a:t>
                      </a:r>
                      <a:r>
                        <a:rPr lang="zh-TW" altLang="en-US" sz="1800" b="1" dirty="0" smtClean="0">
                          <a:solidFill>
                            <a:srgbClr val="000099"/>
                          </a:solidFill>
                          <a:latin typeface="+mn-ea"/>
                        </a:rPr>
                        <a:t>王靜慧督導單位</a:t>
                      </a:r>
                      <a:r>
                        <a:rPr lang="en-US" altLang="zh-TW" sz="1800" b="1" dirty="0" smtClean="0">
                          <a:solidFill>
                            <a:srgbClr val="000099"/>
                          </a:solidFill>
                          <a:latin typeface="+mn-ea"/>
                        </a:rPr>
                        <a:t>)</a:t>
                      </a:r>
                      <a:r>
                        <a:rPr lang="zh-TW" altLang="en-US" sz="1800" b="1" dirty="0" smtClean="0">
                          <a:solidFill>
                            <a:srgbClr val="000099"/>
                          </a:solidFill>
                          <a:latin typeface="+mn-ea"/>
                        </a:rPr>
                        <a:t> </a:t>
                      </a:r>
                      <a:endParaRPr lang="en-US" altLang="zh-TW" sz="1800" b="1" dirty="0" smtClean="0">
                        <a:solidFill>
                          <a:srgbClr val="000099"/>
                        </a:solidFill>
                        <a:latin typeface="+mn-ea"/>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rPr>
                        <a:t>「降低胸腔科病房非侵入性用氧相關壓力性損傷發生率」</a:t>
                      </a:r>
                      <a:endParaRPr lang="en-US" altLang="zh-TW" sz="1800" b="1" dirty="0" smtClean="0">
                        <a:solidFill>
                          <a:srgbClr val="000099"/>
                        </a:solidFill>
                        <a:latin typeface="+mn-ea"/>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zh-TW" altLang="en-US" sz="1800" b="0" dirty="0" smtClean="0"/>
                        <a:t>榮獲</a:t>
                      </a:r>
                      <a:r>
                        <a:rPr lang="zh-TW" altLang="en-US" sz="1800" b="0" i="0" u="none" strike="noStrike" kern="1200" baseline="0" dirty="0" smtClean="0">
                          <a:solidFill>
                            <a:schemeClr val="dk1"/>
                          </a:solidFill>
                          <a:latin typeface="+mn-lt"/>
                          <a:ea typeface="+mn-ea"/>
                          <a:cs typeface="+mn-cs"/>
                        </a:rPr>
                        <a:t>「臺灣醫療品質協會 </a:t>
                      </a:r>
                      <a:r>
                        <a:rPr lang="en-US" altLang="zh-TW" sz="1800" b="0" i="0" u="none" strike="noStrike" kern="1200" baseline="0" dirty="0" smtClean="0">
                          <a:solidFill>
                            <a:schemeClr val="dk1"/>
                          </a:solidFill>
                          <a:latin typeface="+mn-lt"/>
                          <a:ea typeface="+mn-ea"/>
                          <a:cs typeface="+mn-cs"/>
                        </a:rPr>
                        <a:t>2021</a:t>
                      </a:r>
                      <a:r>
                        <a:rPr lang="zh-TW" altLang="en-US" sz="1800" b="0" i="0" u="none" strike="noStrike" kern="1200" baseline="0" dirty="0" smtClean="0">
                          <a:solidFill>
                            <a:schemeClr val="dk1"/>
                          </a:solidFill>
                          <a:latin typeface="+mn-lt"/>
                          <a:ea typeface="+mn-ea"/>
                          <a:cs typeface="+mn-cs"/>
                        </a:rPr>
                        <a:t>年品質改善成果發表競賽」優良海報獎</a:t>
                      </a:r>
                      <a:endParaRPr lang="en-US" altLang="zh-TW" sz="1800" b="0" i="0" u="none" strike="noStrike" kern="1200" baseline="0" dirty="0" smtClean="0">
                        <a:solidFill>
                          <a:schemeClr val="dk1"/>
                        </a:solidFill>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zh-TW" altLang="en-US" sz="1800" b="0" dirty="0" smtClean="0"/>
                        <a:t>榮獲財團法人醫院評鑑暨醫療品質策進會「</a:t>
                      </a:r>
                      <a:r>
                        <a:rPr lang="en-US" altLang="zh-TW" sz="1800" b="0" dirty="0" smtClean="0"/>
                        <a:t>2021</a:t>
                      </a:r>
                      <a:r>
                        <a:rPr lang="zh-TW" altLang="en-US" sz="1800" b="0" dirty="0" smtClean="0"/>
                        <a:t>年國家醫療品質獎主題類競賽主題改善組」佳作</a:t>
                      </a:r>
                      <a:endParaRPr lang="en-US" altLang="zh-TW" sz="18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1200" dirty="0" smtClean="0">
                          <a:solidFill>
                            <a:srgbClr val="000099"/>
                          </a:solidFill>
                          <a:latin typeface="+mn-ea"/>
                          <a:ea typeface="+mn-ea"/>
                          <a:cs typeface="+mn-cs"/>
                        </a:rPr>
                        <a:t>「降低加護病房約束事件發生率」</a:t>
                      </a:r>
                      <a:endParaRPr lang="en-US" altLang="zh-TW" sz="1800" b="1" kern="1200" dirty="0" smtClean="0">
                        <a:solidFill>
                          <a:srgbClr val="000099"/>
                        </a:solidFill>
                        <a:latin typeface="+mn-e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zh-TW" altLang="en-US" sz="1800" b="0" dirty="0" smtClean="0"/>
                        <a:t>榮獲財團法人醫院評鑑暨醫療品質策進會「</a:t>
                      </a:r>
                      <a:r>
                        <a:rPr lang="en-US" altLang="zh-TW" sz="1800" b="0" dirty="0" smtClean="0"/>
                        <a:t>2021</a:t>
                      </a:r>
                      <a:r>
                        <a:rPr lang="zh-TW" altLang="en-US" sz="1800" b="0" dirty="0" smtClean="0"/>
                        <a:t>年國家醫療品質獎主題類競賽主題改善組」進階組優品獎</a:t>
                      </a:r>
                      <a:endParaRPr lang="en-US" altLang="zh-TW" sz="1800" b="0" dirty="0" smtClean="0"/>
                    </a:p>
                  </a:txBody>
                  <a:tcPr marL="68576" marR="68576" marT="34284" marB="34284" anchor="ctr"/>
                </a:tc>
                <a:extLst>
                  <a:ext uri="{0D108BD9-81ED-4DB2-BD59-A6C34878D82A}">
                    <a16:rowId xmlns:a16="http://schemas.microsoft.com/office/drawing/2014/main" val="10002"/>
                  </a:ext>
                </a:extLst>
              </a:tr>
            </a:tbl>
          </a:graphicData>
        </a:graphic>
      </p:graphicFrame>
      <p:pic>
        <p:nvPicPr>
          <p:cNvPr id="11" name="圖片 10" descr="瑞源"/>
          <p:cNvPicPr/>
          <p:nvPr/>
        </p:nvPicPr>
        <p:blipFill>
          <a:blip r:embed="rId2">
            <a:extLst>
              <a:ext uri="{28A0092B-C50C-407E-A947-70E740481C1C}">
                <a14:useLocalDpi xmlns:a14="http://schemas.microsoft.com/office/drawing/2010/main" val="0"/>
              </a:ext>
            </a:extLst>
          </a:blip>
          <a:srcRect l="11758" t="25185" r="38300" b="34691"/>
          <a:stretch>
            <a:fillRect/>
          </a:stretch>
        </p:blipFill>
        <p:spPr bwMode="auto">
          <a:xfrm>
            <a:off x="571614" y="4052433"/>
            <a:ext cx="3223260" cy="2042160"/>
          </a:xfrm>
          <a:prstGeom prst="rect">
            <a:avLst/>
          </a:prstGeom>
          <a:noFill/>
          <a:ln>
            <a:noFill/>
          </a:ln>
        </p:spPr>
      </p:pic>
      <p:pic>
        <p:nvPicPr>
          <p:cNvPr id="12" name="圖片 11" descr="瑞源"/>
          <p:cNvPicPr/>
          <p:nvPr/>
        </p:nvPicPr>
        <p:blipFill>
          <a:blip r:embed="rId2">
            <a:extLst>
              <a:ext uri="{28A0092B-C50C-407E-A947-70E740481C1C}">
                <a14:useLocalDpi xmlns:a14="http://schemas.microsoft.com/office/drawing/2010/main" val="0"/>
              </a:ext>
            </a:extLst>
          </a:blip>
          <a:srcRect l="11758" t="25185" r="38300" b="34691"/>
          <a:stretch>
            <a:fillRect/>
          </a:stretch>
        </p:blipFill>
        <p:spPr bwMode="auto">
          <a:xfrm>
            <a:off x="3851167" y="4043406"/>
            <a:ext cx="3223260" cy="2042160"/>
          </a:xfrm>
          <a:prstGeom prst="rect">
            <a:avLst/>
          </a:prstGeom>
          <a:noFill/>
          <a:ln>
            <a:noFill/>
          </a:ln>
        </p:spPr>
      </p:pic>
      <p:pic>
        <p:nvPicPr>
          <p:cNvPr id="13" name="圖片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0720" y="4043406"/>
            <a:ext cx="1874520" cy="2392680"/>
          </a:xfrm>
          <a:prstGeom prst="rect">
            <a:avLst/>
          </a:prstGeom>
          <a:noFill/>
          <a:ln>
            <a:noFill/>
          </a:ln>
        </p:spPr>
      </p:pic>
      <p:sp>
        <p:nvSpPr>
          <p:cNvPr id="14" name="標題 1"/>
          <p:cNvSpPr>
            <a:spLocks noGrp="1"/>
          </p:cNvSpPr>
          <p:nvPr>
            <p:ph type="title"/>
          </p:nvPr>
        </p:nvSpPr>
        <p:spPr>
          <a:xfrm>
            <a:off x="1403560" y="764630"/>
            <a:ext cx="6381273" cy="503323"/>
          </a:xfrm>
        </p:spPr>
        <p:txBody>
          <a:bodyPr/>
          <a:lstStyle/>
          <a:p>
            <a:pPr algn="ctr"/>
            <a:r>
              <a:rPr lang="en-US" altLang="zh-TW" dirty="0" smtClean="0"/>
              <a:t>111</a:t>
            </a:r>
            <a:r>
              <a:rPr lang="zh-TW" altLang="en-US" dirty="0" smtClean="0"/>
              <a:t>年</a:t>
            </a:r>
            <a:r>
              <a:rPr lang="en-US" altLang="zh-TW" dirty="0" smtClean="0"/>
              <a:t>1</a:t>
            </a:r>
            <a:r>
              <a:rPr lang="zh-TW" altLang="en-US" dirty="0" smtClean="0"/>
              <a:t>月各</a:t>
            </a:r>
            <a:r>
              <a:rPr lang="zh-TW" altLang="en-US" dirty="0"/>
              <a:t>單位受</a:t>
            </a:r>
            <a:r>
              <a:rPr lang="zh-TW" altLang="en-US" dirty="0" smtClean="0"/>
              <a:t>奬提報</a:t>
            </a:r>
            <a:endParaRPr lang="zh-TW" altLang="en-US" dirty="0"/>
          </a:p>
        </p:txBody>
      </p:sp>
    </p:spTree>
    <p:extLst>
      <p:ext uri="{BB962C8B-B14F-4D97-AF65-F5344CB8AC3E}">
        <p14:creationId xmlns:p14="http://schemas.microsoft.com/office/powerpoint/2010/main" val="4267789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13</a:t>
            </a:fld>
            <a:endParaRPr lang="en-US" altLang="zh-TW" dirty="0"/>
          </a:p>
        </p:txBody>
      </p:sp>
      <p:graphicFrame>
        <p:nvGraphicFramePr>
          <p:cNvPr id="6" name="表格 5"/>
          <p:cNvGraphicFramePr>
            <a:graphicFrameLocks noGrp="1"/>
          </p:cNvGraphicFramePr>
          <p:nvPr>
            <p:extLst>
              <p:ext uri="{D42A27DB-BD31-4B8C-83A1-F6EECF244321}">
                <p14:modId xmlns:p14="http://schemas.microsoft.com/office/powerpoint/2010/main" val="3407054816"/>
              </p:ext>
            </p:extLst>
          </p:nvPr>
        </p:nvGraphicFramePr>
        <p:xfrm>
          <a:off x="571614" y="1301271"/>
          <a:ext cx="8045159" cy="1479639"/>
        </p:xfrm>
        <a:graphic>
          <a:graphicData uri="http://schemas.openxmlformats.org/drawingml/2006/table">
            <a:tbl>
              <a:tblPr firstRow="1" bandRow="1">
                <a:tableStyleId>{16D9F66E-5EB9-4882-86FB-DCBF35E3C3E4}</a:tableStyleId>
              </a:tblPr>
              <a:tblGrid>
                <a:gridCol w="8045159">
                  <a:extLst>
                    <a:ext uri="{9D8B030D-6E8A-4147-A177-3AD203B41FA5}">
                      <a16:colId xmlns:a16="http://schemas.microsoft.com/office/drawing/2014/main" val="20000"/>
                    </a:ext>
                  </a:extLst>
                </a:gridCol>
              </a:tblGrid>
              <a:tr h="1479639">
                <a:tc>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ea typeface="+mn-ea"/>
                        </a:rPr>
                        <a:t>◘</a:t>
                      </a:r>
                      <a:r>
                        <a:rPr lang="zh-TW" altLang="en-US" sz="1800" b="1" dirty="0" smtClean="0">
                          <a:solidFill>
                            <a:srgbClr val="000099"/>
                          </a:solidFill>
                          <a:latin typeface="+mn-ea"/>
                        </a:rPr>
                        <a:t>護理部</a:t>
                      </a:r>
                      <a:endParaRPr lang="en-US" altLang="zh-TW" sz="1800" b="1" dirty="0" smtClean="0">
                        <a:solidFill>
                          <a:srgbClr val="000099"/>
                        </a:solidFill>
                        <a:latin typeface="+mn-ea"/>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rPr>
                        <a:t> 精鷹圈</a:t>
                      </a:r>
                      <a:endParaRPr lang="en-US" altLang="zh-TW" sz="1800" b="1" dirty="0" smtClean="0">
                        <a:solidFill>
                          <a:srgbClr val="000099"/>
                        </a:solidFill>
                        <a:latin typeface="+mn-ea"/>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rPr>
                        <a:t>「運用情境模擬提升精神科護理人員急救能力」</a:t>
                      </a:r>
                      <a:endParaRPr lang="en-US" altLang="zh-TW" sz="1800" b="1" dirty="0" smtClean="0">
                        <a:solidFill>
                          <a:srgbClr val="000099"/>
                        </a:solidFill>
                        <a:latin typeface="+mn-ea"/>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zh-TW" altLang="en-US" sz="1800" b="0" dirty="0" smtClean="0"/>
                        <a:t>榮獲</a:t>
                      </a:r>
                      <a:r>
                        <a:rPr lang="zh-TW" altLang="en-US" sz="1800" b="0" i="0" u="none" strike="noStrike" kern="1200" baseline="0" dirty="0" smtClean="0">
                          <a:solidFill>
                            <a:schemeClr val="dk1"/>
                          </a:solidFill>
                          <a:latin typeface="+mn-lt"/>
                          <a:ea typeface="+mn-ea"/>
                          <a:cs typeface="+mn-cs"/>
                        </a:rPr>
                        <a:t>「臺灣醫療品質協會 </a:t>
                      </a:r>
                      <a:r>
                        <a:rPr lang="en-US" altLang="zh-TW" sz="1800" b="0" i="0" u="none" strike="noStrike" kern="1200" baseline="0" dirty="0" smtClean="0">
                          <a:solidFill>
                            <a:schemeClr val="dk1"/>
                          </a:solidFill>
                          <a:latin typeface="+mn-lt"/>
                          <a:ea typeface="+mn-ea"/>
                          <a:cs typeface="+mn-cs"/>
                        </a:rPr>
                        <a:t>2021</a:t>
                      </a:r>
                      <a:r>
                        <a:rPr lang="zh-TW" altLang="en-US" sz="1800" b="0" i="0" u="none" strike="noStrike" kern="1200" baseline="0" dirty="0" smtClean="0">
                          <a:solidFill>
                            <a:schemeClr val="dk1"/>
                          </a:solidFill>
                          <a:latin typeface="+mn-lt"/>
                          <a:ea typeface="+mn-ea"/>
                          <a:cs typeface="+mn-cs"/>
                        </a:rPr>
                        <a:t>年品質改善成果發表競賽」初階組</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優品獎</a:t>
                      </a:r>
                      <a:endParaRPr lang="en-US" altLang="zh-TW" sz="1800" b="0" i="0" u="none" strike="noStrike" kern="1200" baseline="0" dirty="0" smtClean="0">
                        <a:solidFill>
                          <a:schemeClr val="dk1"/>
                        </a:solidFill>
                        <a:latin typeface="+mn-lt"/>
                        <a:ea typeface="+mn-ea"/>
                        <a:cs typeface="+mn-cs"/>
                      </a:endParaRPr>
                    </a:p>
                  </a:txBody>
                  <a:tcPr marL="68576" marR="68576" marT="34284" marB="34284" anchor="ctr"/>
                </a:tc>
                <a:extLst>
                  <a:ext uri="{0D108BD9-81ED-4DB2-BD59-A6C34878D82A}">
                    <a16:rowId xmlns:a16="http://schemas.microsoft.com/office/drawing/2014/main" val="10002"/>
                  </a:ext>
                </a:extLst>
              </a:tr>
            </a:tbl>
          </a:graphicData>
        </a:graphic>
      </p:graphicFrame>
      <p:pic>
        <p:nvPicPr>
          <p:cNvPr id="9" name="圖片 8"/>
          <p:cNvPicPr/>
          <p:nvPr/>
        </p:nvPicPr>
        <p:blipFill>
          <a:blip r:embed="rId2">
            <a:extLst>
              <a:ext uri="{28A0092B-C50C-407E-A947-70E740481C1C}">
                <a14:useLocalDpi xmlns:a14="http://schemas.microsoft.com/office/drawing/2010/main" val="0"/>
              </a:ext>
            </a:extLst>
          </a:blip>
          <a:srcRect l="4021" r="4210"/>
          <a:stretch>
            <a:fillRect/>
          </a:stretch>
        </p:blipFill>
        <p:spPr bwMode="auto">
          <a:xfrm>
            <a:off x="899490" y="2801763"/>
            <a:ext cx="2704206" cy="3185160"/>
          </a:xfrm>
          <a:prstGeom prst="rect">
            <a:avLst/>
          </a:prstGeom>
          <a:noFill/>
          <a:ln>
            <a:noFill/>
          </a:ln>
        </p:spPr>
      </p:pic>
      <p:pic>
        <p:nvPicPr>
          <p:cNvPr id="10" name="圖片 9"/>
          <p:cNvPicPr/>
          <p:nvPr/>
        </p:nvPicPr>
        <p:blipFill>
          <a:blip r:embed="rId3">
            <a:extLst>
              <a:ext uri="{28A0092B-C50C-407E-A947-70E740481C1C}">
                <a14:useLocalDpi xmlns:a14="http://schemas.microsoft.com/office/drawing/2010/main" val="0"/>
              </a:ext>
            </a:extLst>
          </a:blip>
          <a:srcRect/>
          <a:stretch>
            <a:fillRect/>
          </a:stretch>
        </p:blipFill>
        <p:spPr bwMode="auto">
          <a:xfrm>
            <a:off x="3923910" y="3001055"/>
            <a:ext cx="4465320" cy="1569720"/>
          </a:xfrm>
          <a:prstGeom prst="rect">
            <a:avLst/>
          </a:prstGeom>
          <a:noFill/>
          <a:ln>
            <a:noFill/>
          </a:ln>
        </p:spPr>
      </p:pic>
      <p:sp>
        <p:nvSpPr>
          <p:cNvPr id="15" name="標題 1"/>
          <p:cNvSpPr>
            <a:spLocks noGrp="1"/>
          </p:cNvSpPr>
          <p:nvPr>
            <p:ph type="title"/>
          </p:nvPr>
        </p:nvSpPr>
        <p:spPr>
          <a:xfrm>
            <a:off x="1403560" y="764630"/>
            <a:ext cx="6381273" cy="503323"/>
          </a:xfrm>
        </p:spPr>
        <p:txBody>
          <a:bodyPr/>
          <a:lstStyle/>
          <a:p>
            <a:pPr algn="ctr"/>
            <a:r>
              <a:rPr lang="en-US" altLang="zh-TW" dirty="0" smtClean="0"/>
              <a:t>111</a:t>
            </a:r>
            <a:r>
              <a:rPr lang="zh-TW" altLang="en-US" dirty="0" smtClean="0"/>
              <a:t>年</a:t>
            </a:r>
            <a:r>
              <a:rPr lang="en-US" altLang="zh-TW" dirty="0" smtClean="0"/>
              <a:t>1</a:t>
            </a:r>
            <a:r>
              <a:rPr lang="zh-TW" altLang="en-US" dirty="0" smtClean="0"/>
              <a:t>月各</a:t>
            </a:r>
            <a:r>
              <a:rPr lang="zh-TW" altLang="en-US" dirty="0"/>
              <a:t>單位受</a:t>
            </a:r>
            <a:r>
              <a:rPr lang="zh-TW" altLang="en-US" dirty="0" smtClean="0"/>
              <a:t>奬提報</a:t>
            </a:r>
            <a:endParaRPr lang="zh-TW" altLang="en-US" dirty="0"/>
          </a:p>
        </p:txBody>
      </p:sp>
    </p:spTree>
    <p:extLst>
      <p:ext uri="{BB962C8B-B14F-4D97-AF65-F5344CB8AC3E}">
        <p14:creationId xmlns:p14="http://schemas.microsoft.com/office/powerpoint/2010/main" val="35881079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14</a:t>
            </a:fld>
            <a:endParaRPr lang="en-US" altLang="zh-TW" dirty="0"/>
          </a:p>
        </p:txBody>
      </p:sp>
      <p:graphicFrame>
        <p:nvGraphicFramePr>
          <p:cNvPr id="6" name="表格 5"/>
          <p:cNvGraphicFramePr>
            <a:graphicFrameLocks noGrp="1"/>
          </p:cNvGraphicFramePr>
          <p:nvPr>
            <p:extLst>
              <p:ext uri="{D42A27DB-BD31-4B8C-83A1-F6EECF244321}">
                <p14:modId xmlns:p14="http://schemas.microsoft.com/office/powerpoint/2010/main" val="2219556536"/>
              </p:ext>
            </p:extLst>
          </p:nvPr>
        </p:nvGraphicFramePr>
        <p:xfrm>
          <a:off x="571614" y="1301271"/>
          <a:ext cx="8045159" cy="1988808"/>
        </p:xfrm>
        <a:graphic>
          <a:graphicData uri="http://schemas.openxmlformats.org/drawingml/2006/table">
            <a:tbl>
              <a:tblPr firstRow="1" bandRow="1">
                <a:tableStyleId>{16D9F66E-5EB9-4882-86FB-DCBF35E3C3E4}</a:tableStyleId>
              </a:tblPr>
              <a:tblGrid>
                <a:gridCol w="8045159">
                  <a:extLst>
                    <a:ext uri="{9D8B030D-6E8A-4147-A177-3AD203B41FA5}">
                      <a16:colId xmlns:a16="http://schemas.microsoft.com/office/drawing/2014/main" val="20000"/>
                    </a:ext>
                  </a:extLst>
                </a:gridCol>
              </a:tblGrid>
              <a:tr h="1479639">
                <a:tc>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ea typeface="+mn-ea"/>
                        </a:rPr>
                        <a:t>◘</a:t>
                      </a:r>
                      <a:r>
                        <a:rPr lang="zh-TW" altLang="en-US" sz="1800" b="1" dirty="0" smtClean="0">
                          <a:solidFill>
                            <a:srgbClr val="000099"/>
                          </a:solidFill>
                          <a:latin typeface="+mn-ea"/>
                        </a:rPr>
                        <a:t>護理部</a:t>
                      </a:r>
                      <a:endParaRPr lang="en-US" altLang="zh-TW" sz="1800" b="1" dirty="0" smtClean="0">
                        <a:solidFill>
                          <a:srgbClr val="000099"/>
                        </a:solidFill>
                        <a:latin typeface="+mn-ea"/>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rPr>
                        <a:t> 明金蓮主任</a:t>
                      </a:r>
                      <a:r>
                        <a:rPr lang="zh-TW" altLang="en-US" sz="1800" b="0" i="0" u="none" strike="noStrike" kern="1200" baseline="0" dirty="0" smtClean="0">
                          <a:solidFill>
                            <a:schemeClr val="dk1"/>
                          </a:solidFill>
                          <a:latin typeface="+mn-lt"/>
                          <a:ea typeface="+mn-ea"/>
                          <a:cs typeface="+mn-cs"/>
                        </a:rPr>
                        <a:t>榮獲</a:t>
                      </a:r>
                      <a:r>
                        <a:rPr lang="en-US" altLang="zh-TW" sz="1800" b="0" i="0" u="none" strike="noStrike" kern="1200" baseline="0" dirty="0" smtClean="0">
                          <a:solidFill>
                            <a:schemeClr val="dk1"/>
                          </a:solidFill>
                          <a:latin typeface="+mn-lt"/>
                          <a:ea typeface="+mn-ea"/>
                          <a:cs typeface="+mn-cs"/>
                        </a:rPr>
                        <a:t>110</a:t>
                      </a:r>
                      <a:r>
                        <a:rPr lang="zh-TW" altLang="en-US" sz="1800" b="0" i="0" u="none" strike="noStrike" kern="1200" baseline="0" dirty="0" smtClean="0">
                          <a:solidFill>
                            <a:schemeClr val="dk1"/>
                          </a:solidFill>
                          <a:latin typeface="+mn-lt"/>
                          <a:ea typeface="+mn-ea"/>
                          <a:cs typeface="+mn-cs"/>
                        </a:rPr>
                        <a:t>年度教育部社會教育貢獻個人獎</a:t>
                      </a:r>
                      <a:endParaRPr lang="en-US" altLang="zh-TW" sz="1800" b="0" i="0" u="none" strike="noStrike" kern="1200" baseline="0" dirty="0" smtClean="0">
                        <a:solidFill>
                          <a:schemeClr val="dk1"/>
                        </a:solidFill>
                        <a:latin typeface="+mn-lt"/>
                        <a:ea typeface="+mn-ea"/>
                        <a:cs typeface="+mn-cs"/>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kern="1200" baseline="0" dirty="0" smtClean="0">
                          <a:solidFill>
                            <a:schemeClr val="dk1"/>
                          </a:solidFill>
                          <a:latin typeface="+mn-lt"/>
                          <a:ea typeface="+mn-ea"/>
                          <a:cs typeface="+mn-cs"/>
                        </a:rPr>
                        <a:t>  </a:t>
                      </a:r>
                      <a:r>
                        <a:rPr lang="zh-TW" altLang="en-US" sz="1800" b="1" kern="1200" dirty="0" smtClean="0">
                          <a:solidFill>
                            <a:srgbClr val="000099"/>
                          </a:solidFill>
                          <a:latin typeface="+mn-ea"/>
                          <a:ea typeface="+mn-ea"/>
                          <a:cs typeface="+mn-cs"/>
                        </a:rPr>
                        <a:t>酒督導單位</a:t>
                      </a:r>
                      <a:r>
                        <a:rPr lang="en-US" altLang="zh-TW" sz="1800" b="1" kern="1200" dirty="0" smtClean="0">
                          <a:solidFill>
                            <a:srgbClr val="000099"/>
                          </a:solidFill>
                          <a:latin typeface="+mn-ea"/>
                          <a:ea typeface="+mn-ea"/>
                          <a:cs typeface="+mn-cs"/>
                        </a:rPr>
                        <a:t>A184</a:t>
                      </a:r>
                      <a:r>
                        <a:rPr lang="zh-TW" altLang="en-US" sz="1800" b="1" kern="1200" dirty="0" smtClean="0">
                          <a:solidFill>
                            <a:srgbClr val="000099"/>
                          </a:solidFill>
                          <a:latin typeface="+mn-ea"/>
                          <a:ea typeface="+mn-ea"/>
                          <a:cs typeface="+mn-cs"/>
                        </a:rPr>
                        <a:t>病房</a:t>
                      </a:r>
                      <a:r>
                        <a:rPr lang="zh-TW" altLang="en-US" sz="1800" b="0" i="0" u="none" strike="noStrike" kern="1200" baseline="0" dirty="0" smtClean="0">
                          <a:solidFill>
                            <a:schemeClr val="dk1"/>
                          </a:solidFill>
                          <a:latin typeface="+mn-lt"/>
                          <a:ea typeface="+mn-ea"/>
                          <a:cs typeface="+mn-cs"/>
                        </a:rPr>
                        <a:t>榮獲中華民國護理師護士公會全國聯合會「防疫健康新生活</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大家疫起來運動」影片評選佳作獎 </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編號</a:t>
                      </a:r>
                      <a:r>
                        <a:rPr lang="en-US" altLang="zh-TW" sz="1800" b="0" i="0" u="none" strike="noStrike" kern="1200" baseline="0" dirty="0" smtClean="0">
                          <a:solidFill>
                            <a:schemeClr val="dk1"/>
                          </a:solidFill>
                          <a:latin typeface="+mn-lt"/>
                          <a:ea typeface="+mn-ea"/>
                          <a:cs typeface="+mn-cs"/>
                        </a:rPr>
                        <a:t>53_</a:t>
                      </a:r>
                      <a:r>
                        <a:rPr lang="zh-TW" altLang="en-US" sz="1800" b="0" i="0" u="none" strike="noStrike" kern="1200" baseline="0" dirty="0" smtClean="0">
                          <a:solidFill>
                            <a:schemeClr val="dk1"/>
                          </a:solidFill>
                          <a:latin typeface="+mn-lt"/>
                          <a:ea typeface="+mn-ea"/>
                          <a:cs typeface="+mn-cs"/>
                        </a:rPr>
                        <a:t>疫級戰隊</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臺北榮民總醫院</a:t>
                      </a:r>
                      <a:r>
                        <a:rPr lang="en-US" altLang="zh-TW" sz="1800" b="0" i="0" u="none" strike="noStrike" kern="1200" baseline="0" dirty="0" smtClean="0">
                          <a:solidFill>
                            <a:schemeClr val="dk1"/>
                          </a:solidFill>
                          <a:latin typeface="+mn-lt"/>
                          <a:ea typeface="+mn-ea"/>
                          <a:cs typeface="+mn-cs"/>
                        </a:rPr>
                        <a:t>】</a:t>
                      </a:r>
                    </a:p>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kern="1200" dirty="0" smtClean="0">
                          <a:solidFill>
                            <a:srgbClr val="000099"/>
                          </a:solidFill>
                          <a:latin typeface="+mn-ea"/>
                          <a:ea typeface="+mn-ea"/>
                          <a:cs typeface="+mn-cs"/>
                        </a:rPr>
                        <a:t> 「運用組合式口腔照護方案降低頭頸癌病人化放療後口腔黏膜炎發生率」</a:t>
                      </a:r>
                      <a:r>
                        <a:rPr lang="zh-TW" altLang="en-US" sz="1800" b="0" i="0" u="none" strike="noStrike" kern="1200" baseline="0" dirty="0" smtClean="0">
                          <a:solidFill>
                            <a:schemeClr val="dk1"/>
                          </a:solidFill>
                          <a:latin typeface="+mn-lt"/>
                          <a:ea typeface="+mn-ea"/>
                          <a:cs typeface="+mn-cs"/>
                        </a:rPr>
                        <a:t>榮獲台灣實證護理學會第九屆提升照護品質實證競賽，全國實證護理照護競賽</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一般組</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金獎</a:t>
                      </a:r>
                      <a:endParaRPr lang="en-US" altLang="zh-TW" sz="1800" b="0" i="0" u="none" strike="noStrike" kern="1200" baseline="0" dirty="0" smtClean="0">
                        <a:solidFill>
                          <a:schemeClr val="dk1"/>
                        </a:solidFill>
                        <a:latin typeface="+mn-lt"/>
                        <a:ea typeface="+mn-ea"/>
                        <a:cs typeface="+mn-cs"/>
                      </a:endParaRPr>
                    </a:p>
                  </a:txBody>
                  <a:tcPr marL="68576" marR="68576" marT="34284" marB="34284" anchor="ctr"/>
                </a:tc>
                <a:extLst>
                  <a:ext uri="{0D108BD9-81ED-4DB2-BD59-A6C34878D82A}">
                    <a16:rowId xmlns:a16="http://schemas.microsoft.com/office/drawing/2014/main" val="10002"/>
                  </a:ext>
                </a:extLst>
              </a:tr>
            </a:tbl>
          </a:graphicData>
        </a:graphic>
      </p:graphicFrame>
      <p:pic>
        <p:nvPicPr>
          <p:cNvPr id="7" name="圖片 6" descr="C:\Users\user\Downloads\164058888734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75" y="3493261"/>
            <a:ext cx="2184644" cy="2907997"/>
          </a:xfrm>
          <a:prstGeom prst="rect">
            <a:avLst/>
          </a:prstGeom>
          <a:noFill/>
          <a:ln>
            <a:noFill/>
          </a:ln>
        </p:spPr>
      </p:pic>
      <p:pic>
        <p:nvPicPr>
          <p:cNvPr id="11" name="圖片 10"/>
          <p:cNvPicPr/>
          <p:nvPr/>
        </p:nvPicPr>
        <p:blipFill>
          <a:blip r:embed="rId3" cstate="print">
            <a:extLst>
              <a:ext uri="{28A0092B-C50C-407E-A947-70E740481C1C}">
                <a14:useLocalDpi xmlns:a14="http://schemas.microsoft.com/office/drawing/2010/main" val="0"/>
              </a:ext>
            </a:extLst>
          </a:blip>
          <a:srcRect l="28391" t="13086" r="40253" b="6023"/>
          <a:stretch>
            <a:fillRect/>
          </a:stretch>
        </p:blipFill>
        <p:spPr bwMode="auto">
          <a:xfrm>
            <a:off x="2853421" y="3387733"/>
            <a:ext cx="2376330" cy="3034131"/>
          </a:xfrm>
          <a:prstGeom prst="rect">
            <a:avLst/>
          </a:prstGeom>
          <a:noFill/>
          <a:ln>
            <a:noFill/>
          </a:ln>
        </p:spPr>
      </p:pic>
      <p:pic>
        <p:nvPicPr>
          <p:cNvPr id="12" name="圖片 11"/>
          <p:cNvPicPr/>
          <p:nvPr/>
        </p:nvPicPr>
        <p:blipFill>
          <a:blip r:embed="rId4"/>
          <a:stretch>
            <a:fillRect/>
          </a:stretch>
        </p:blipFill>
        <p:spPr>
          <a:xfrm>
            <a:off x="5326053" y="3510224"/>
            <a:ext cx="3419840" cy="2393815"/>
          </a:xfrm>
          <a:prstGeom prst="rect">
            <a:avLst/>
          </a:prstGeom>
        </p:spPr>
      </p:pic>
      <p:sp>
        <p:nvSpPr>
          <p:cNvPr id="2" name="標題 1"/>
          <p:cNvSpPr>
            <a:spLocks noGrp="1"/>
          </p:cNvSpPr>
          <p:nvPr>
            <p:ph type="title"/>
          </p:nvPr>
        </p:nvSpPr>
        <p:spPr/>
        <p:txBody>
          <a:bodyPr/>
          <a:lstStyle/>
          <a:p>
            <a:endParaRPr lang="zh-TW" altLang="en-US"/>
          </a:p>
        </p:txBody>
      </p:sp>
      <p:sp>
        <p:nvSpPr>
          <p:cNvPr id="13" name="標題 1"/>
          <p:cNvSpPr txBox="1">
            <a:spLocks/>
          </p:cNvSpPr>
          <p:nvPr/>
        </p:nvSpPr>
        <p:spPr bwMode="auto">
          <a:xfrm>
            <a:off x="1403560" y="764630"/>
            <a:ext cx="6381273" cy="503323"/>
          </a:xfrm>
          <a:prstGeom prst="rect">
            <a:avLst/>
          </a:prstGeom>
          <a:noFill/>
          <a:ln>
            <a:noFill/>
          </a:ln>
          <a:effectLst/>
          <a:extLst/>
        </p:spPr>
        <p:txBody>
          <a:bodyPr vert="horz" wrap="square" lIns="91422" tIns="45711" rIns="91422" bIns="45711" numCol="1" anchor="b" anchorCtr="0" compatLnSpc="1">
            <a:prstTxWarp prst="textNoShape">
              <a:avLst/>
            </a:prstTxWarp>
          </a:bodyPr>
          <a:lstStyle>
            <a:lvl1pPr algn="l" rtl="0" eaLnBrk="0" fontAlgn="base" hangingPunct="0">
              <a:spcBef>
                <a:spcPct val="0"/>
              </a:spcBef>
              <a:spcAft>
                <a:spcPct val="0"/>
              </a:spcAft>
              <a:defRPr kumimoji="1" sz="32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a:lstStyle>
          <a:p>
            <a:pPr algn="ctr"/>
            <a:r>
              <a:rPr lang="en-US" altLang="zh-TW" b="0" smtClean="0"/>
              <a:t>111</a:t>
            </a:r>
            <a:r>
              <a:rPr lang="zh-TW" altLang="en-US" b="0" smtClean="0"/>
              <a:t>年</a:t>
            </a:r>
            <a:r>
              <a:rPr lang="en-US" altLang="zh-TW" b="0" smtClean="0"/>
              <a:t>1</a:t>
            </a:r>
            <a:r>
              <a:rPr lang="zh-TW" altLang="en-US" b="0" smtClean="0"/>
              <a:t>月各單位受奬提報</a:t>
            </a:r>
            <a:endParaRPr lang="zh-TW" altLang="en-US" b="0" dirty="0"/>
          </a:p>
        </p:txBody>
      </p:sp>
    </p:spTree>
    <p:extLst>
      <p:ext uri="{BB962C8B-B14F-4D97-AF65-F5344CB8AC3E}">
        <p14:creationId xmlns:p14="http://schemas.microsoft.com/office/powerpoint/2010/main" val="914708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15</a:t>
            </a:fld>
            <a:endParaRPr lang="en-US" altLang="zh-TW" dirty="0"/>
          </a:p>
        </p:txBody>
      </p:sp>
      <p:graphicFrame>
        <p:nvGraphicFramePr>
          <p:cNvPr id="6" name="表格 5"/>
          <p:cNvGraphicFramePr>
            <a:graphicFrameLocks noGrp="1"/>
          </p:cNvGraphicFramePr>
          <p:nvPr>
            <p:extLst>
              <p:ext uri="{D42A27DB-BD31-4B8C-83A1-F6EECF244321}">
                <p14:modId xmlns:p14="http://schemas.microsoft.com/office/powerpoint/2010/main" val="1950426266"/>
              </p:ext>
            </p:extLst>
          </p:nvPr>
        </p:nvGraphicFramePr>
        <p:xfrm>
          <a:off x="571612" y="1254631"/>
          <a:ext cx="8045159" cy="1479639"/>
        </p:xfrm>
        <a:graphic>
          <a:graphicData uri="http://schemas.openxmlformats.org/drawingml/2006/table">
            <a:tbl>
              <a:tblPr firstRow="1" bandRow="1">
                <a:tableStyleId>{16D9F66E-5EB9-4882-86FB-DCBF35E3C3E4}</a:tableStyleId>
              </a:tblPr>
              <a:tblGrid>
                <a:gridCol w="8045159">
                  <a:extLst>
                    <a:ext uri="{9D8B030D-6E8A-4147-A177-3AD203B41FA5}">
                      <a16:colId xmlns:a16="http://schemas.microsoft.com/office/drawing/2014/main" val="20000"/>
                    </a:ext>
                  </a:extLst>
                </a:gridCol>
              </a:tblGrid>
              <a:tr h="1479639">
                <a:tc>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ea typeface="+mn-ea"/>
                        </a:rPr>
                        <a:t>◘</a:t>
                      </a:r>
                      <a:r>
                        <a:rPr lang="zh-TW" altLang="en-US" sz="1800" b="1" dirty="0" smtClean="0">
                          <a:solidFill>
                            <a:srgbClr val="000099"/>
                          </a:solidFill>
                          <a:latin typeface="+mn-ea"/>
                        </a:rPr>
                        <a:t>護理部</a:t>
                      </a:r>
                      <a:endParaRPr lang="en-US" altLang="zh-TW" sz="1800" b="1" dirty="0" smtClean="0">
                        <a:solidFill>
                          <a:srgbClr val="000099"/>
                        </a:solidFill>
                        <a:latin typeface="+mn-ea"/>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000099"/>
                          </a:solidFill>
                          <a:latin typeface="+mn-ea"/>
                        </a:rPr>
                        <a:t> </a:t>
                      </a:r>
                      <a:r>
                        <a:rPr lang="en-US" altLang="zh-TW" sz="1800" b="1" dirty="0" smtClean="0">
                          <a:solidFill>
                            <a:srgbClr val="000099"/>
                          </a:solidFill>
                          <a:latin typeface="+mn-ea"/>
                        </a:rPr>
                        <a:t>B108</a:t>
                      </a:r>
                      <a:r>
                        <a:rPr lang="zh-TW" altLang="en-US" sz="1800" b="1" dirty="0" smtClean="0">
                          <a:solidFill>
                            <a:srgbClr val="000099"/>
                          </a:solidFill>
                          <a:latin typeface="+mn-ea"/>
                        </a:rPr>
                        <a:t>病房「口腔自我檢查法」護理指導動畫</a:t>
                      </a:r>
                      <a:r>
                        <a:rPr lang="zh-TW" altLang="en-US" sz="1800" b="0" dirty="0" smtClean="0">
                          <a:solidFill>
                            <a:schemeClr val="tx1"/>
                          </a:solidFill>
                          <a:latin typeface="+mn-ea"/>
                        </a:rPr>
                        <a:t>榮獲衛生福利部國民健康署</a:t>
                      </a:r>
                      <a:r>
                        <a:rPr lang="en-US" altLang="zh-TW" sz="1800" b="0" dirty="0" smtClean="0">
                          <a:solidFill>
                            <a:schemeClr val="tx1"/>
                          </a:solidFill>
                          <a:latin typeface="+mn-ea"/>
                        </a:rPr>
                        <a:t>110</a:t>
                      </a:r>
                      <a:r>
                        <a:rPr lang="zh-TW" altLang="en-US" sz="1800" b="0" dirty="0" smtClean="0">
                          <a:solidFill>
                            <a:schemeClr val="tx1"/>
                          </a:solidFill>
                          <a:latin typeface="+mn-ea"/>
                        </a:rPr>
                        <a:t>年度健康素材徵選活動團體組動畫類「銅獎」</a:t>
                      </a:r>
                      <a:endParaRPr lang="en-US" altLang="zh-TW" sz="1800" b="0" dirty="0" smtClean="0">
                        <a:solidFill>
                          <a:schemeClr val="tx1"/>
                        </a:solidFill>
                        <a:latin typeface="+mn-ea"/>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kern="1200" baseline="0" dirty="0" smtClean="0">
                          <a:solidFill>
                            <a:schemeClr val="tx1"/>
                          </a:solidFill>
                          <a:latin typeface="+mn-ea"/>
                          <a:ea typeface="+mn-ea"/>
                          <a:cs typeface="+mn-cs"/>
                        </a:rPr>
                        <a:t> </a:t>
                      </a:r>
                      <a:r>
                        <a:rPr lang="en-US" altLang="zh-TW" sz="1800" b="1" kern="1200" dirty="0" smtClean="0">
                          <a:solidFill>
                            <a:srgbClr val="000099"/>
                          </a:solidFill>
                          <a:latin typeface="+mn-ea"/>
                          <a:ea typeface="+mn-ea"/>
                          <a:cs typeface="+mn-cs"/>
                        </a:rPr>
                        <a:t>B087</a:t>
                      </a:r>
                      <a:r>
                        <a:rPr lang="zh-TW" altLang="en-US" sz="1800" b="1" kern="1200" dirty="0" smtClean="0">
                          <a:solidFill>
                            <a:srgbClr val="000099"/>
                          </a:solidFill>
                          <a:latin typeface="+mn-ea"/>
                          <a:ea typeface="+mn-ea"/>
                          <a:cs typeface="+mn-cs"/>
                        </a:rPr>
                        <a:t>病房「高血壓</a:t>
                      </a:r>
                      <a:r>
                        <a:rPr lang="en-US" altLang="zh-TW" sz="1800" b="1" kern="1200" dirty="0" smtClean="0">
                          <a:solidFill>
                            <a:srgbClr val="000099"/>
                          </a:solidFill>
                          <a:latin typeface="+mn-ea"/>
                          <a:ea typeface="+mn-ea"/>
                          <a:cs typeface="+mn-cs"/>
                        </a:rPr>
                        <a:t>3C</a:t>
                      </a:r>
                      <a:r>
                        <a:rPr lang="zh-TW" altLang="en-US" sz="1800" b="1" kern="1200" dirty="0" smtClean="0">
                          <a:solidFill>
                            <a:srgbClr val="000099"/>
                          </a:solidFill>
                          <a:latin typeface="+mn-ea"/>
                          <a:ea typeface="+mn-ea"/>
                          <a:cs typeface="+mn-cs"/>
                        </a:rPr>
                        <a:t>自我管理」護理指導單張</a:t>
                      </a:r>
                      <a:r>
                        <a:rPr lang="zh-TW" altLang="en-US" sz="1800" b="0" i="0" u="none" strike="noStrike" kern="1200" baseline="0" dirty="0" smtClean="0">
                          <a:solidFill>
                            <a:schemeClr val="tx1"/>
                          </a:solidFill>
                          <a:latin typeface="+mn-ea"/>
                          <a:ea typeface="+mn-ea"/>
                          <a:cs typeface="+mn-cs"/>
                        </a:rPr>
                        <a:t>榮獲衛生福利部國民健康署</a:t>
                      </a:r>
                      <a:r>
                        <a:rPr lang="en-US" altLang="zh-TW" sz="1800" b="0" i="0" u="none" strike="noStrike" kern="1200" baseline="0" dirty="0" smtClean="0">
                          <a:solidFill>
                            <a:schemeClr val="tx1"/>
                          </a:solidFill>
                          <a:latin typeface="+mn-ea"/>
                          <a:ea typeface="+mn-ea"/>
                          <a:cs typeface="+mn-cs"/>
                        </a:rPr>
                        <a:t>110</a:t>
                      </a:r>
                      <a:r>
                        <a:rPr lang="zh-TW" altLang="en-US" sz="1800" b="0" i="0" u="none" strike="noStrike" kern="1200" baseline="0" dirty="0" smtClean="0">
                          <a:solidFill>
                            <a:schemeClr val="tx1"/>
                          </a:solidFill>
                          <a:latin typeface="+mn-ea"/>
                          <a:ea typeface="+mn-ea"/>
                          <a:cs typeface="+mn-cs"/>
                        </a:rPr>
                        <a:t>年度健康素材徵選活動團體組單張類「佳作」</a:t>
                      </a:r>
                      <a:endParaRPr lang="en-US" altLang="zh-TW" sz="1800" b="0" i="0" u="none" strike="noStrike" kern="1200" baseline="0" dirty="0" smtClean="0">
                        <a:solidFill>
                          <a:schemeClr val="tx1"/>
                        </a:solidFill>
                        <a:latin typeface="+mn-lt"/>
                        <a:ea typeface="+mn-ea"/>
                        <a:cs typeface="+mn-cs"/>
                      </a:endParaRPr>
                    </a:p>
                  </a:txBody>
                  <a:tcPr marL="68576" marR="68576" marT="34284" marB="34284" anchor="ctr"/>
                </a:tc>
                <a:extLst>
                  <a:ext uri="{0D108BD9-81ED-4DB2-BD59-A6C34878D82A}">
                    <a16:rowId xmlns:a16="http://schemas.microsoft.com/office/drawing/2014/main" val="10002"/>
                  </a:ext>
                </a:extLst>
              </a:tr>
            </a:tbl>
          </a:graphicData>
        </a:graphic>
      </p:graphicFrame>
      <p:pic>
        <p:nvPicPr>
          <p:cNvPr id="9" name="圖片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172" y="2957509"/>
            <a:ext cx="2360295" cy="3325495"/>
          </a:xfrm>
          <a:prstGeom prst="rect">
            <a:avLst/>
          </a:prstGeom>
          <a:noFill/>
          <a:ln>
            <a:noFill/>
          </a:ln>
        </p:spPr>
      </p:pic>
      <p:pic>
        <p:nvPicPr>
          <p:cNvPr id="10" name="圖片 9" descr="C:\Users\vghuser\Downloads\bc42ce2267a6740c15a09ed7ecd36e53.jpg.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29" y="2957509"/>
            <a:ext cx="2539857" cy="3325495"/>
          </a:xfrm>
          <a:prstGeom prst="rect">
            <a:avLst/>
          </a:prstGeom>
          <a:noFill/>
          <a:ln>
            <a:noFill/>
          </a:ln>
        </p:spPr>
      </p:pic>
      <p:sp>
        <p:nvSpPr>
          <p:cNvPr id="2" name="標題 1"/>
          <p:cNvSpPr>
            <a:spLocks noGrp="1"/>
          </p:cNvSpPr>
          <p:nvPr>
            <p:ph type="title"/>
          </p:nvPr>
        </p:nvSpPr>
        <p:spPr/>
        <p:txBody>
          <a:bodyPr/>
          <a:lstStyle/>
          <a:p>
            <a:endParaRPr lang="zh-TW" altLang="en-US"/>
          </a:p>
        </p:txBody>
      </p:sp>
      <p:sp>
        <p:nvSpPr>
          <p:cNvPr id="13" name="標題 1"/>
          <p:cNvSpPr txBox="1">
            <a:spLocks/>
          </p:cNvSpPr>
          <p:nvPr/>
        </p:nvSpPr>
        <p:spPr bwMode="auto">
          <a:xfrm>
            <a:off x="1403560" y="764630"/>
            <a:ext cx="6381273" cy="503323"/>
          </a:xfrm>
          <a:prstGeom prst="rect">
            <a:avLst/>
          </a:prstGeom>
          <a:noFill/>
          <a:ln>
            <a:noFill/>
          </a:ln>
          <a:effectLst/>
          <a:extLst/>
        </p:spPr>
        <p:txBody>
          <a:bodyPr vert="horz" wrap="square" lIns="91422" tIns="45711" rIns="91422" bIns="45711" numCol="1" anchor="b" anchorCtr="0" compatLnSpc="1">
            <a:prstTxWarp prst="textNoShape">
              <a:avLst/>
            </a:prstTxWarp>
          </a:bodyPr>
          <a:lstStyle>
            <a:lvl1pPr algn="l" rtl="0" eaLnBrk="0" fontAlgn="base" hangingPunct="0">
              <a:spcBef>
                <a:spcPct val="0"/>
              </a:spcBef>
              <a:spcAft>
                <a:spcPct val="0"/>
              </a:spcAft>
              <a:defRPr kumimoji="1" sz="32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a:lstStyle>
          <a:p>
            <a:pPr algn="ctr"/>
            <a:r>
              <a:rPr lang="en-US" altLang="zh-TW" b="0" smtClean="0"/>
              <a:t>111</a:t>
            </a:r>
            <a:r>
              <a:rPr lang="zh-TW" altLang="en-US" b="0" smtClean="0"/>
              <a:t>年</a:t>
            </a:r>
            <a:r>
              <a:rPr lang="en-US" altLang="zh-TW" b="0" smtClean="0"/>
              <a:t>1</a:t>
            </a:r>
            <a:r>
              <a:rPr lang="zh-TW" altLang="en-US" b="0" smtClean="0"/>
              <a:t>月各單位受奬提報</a:t>
            </a:r>
            <a:endParaRPr lang="zh-TW" altLang="en-US" b="0" dirty="0"/>
          </a:p>
        </p:txBody>
      </p:sp>
    </p:spTree>
    <p:extLst>
      <p:ext uri="{BB962C8B-B14F-4D97-AF65-F5344CB8AC3E}">
        <p14:creationId xmlns:p14="http://schemas.microsoft.com/office/powerpoint/2010/main" val="38374084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16" name="矩形 15"/>
          <p:cNvSpPr/>
          <p:nvPr/>
        </p:nvSpPr>
        <p:spPr>
          <a:xfrm>
            <a:off x="2051650" y="11790"/>
            <a:ext cx="446462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謝謝聆聽</a:t>
            </a:r>
            <a:endParaRPr lang="en-US" altLang="zh-TW" sz="8000" b="0" dirty="0">
              <a:solidFill>
                <a:srgbClr val="FF0000"/>
              </a:solidFill>
              <a:latin typeface="Times New Roman"/>
              <a:ea typeface="標楷體"/>
            </a:endParaRPr>
          </a:p>
        </p:txBody>
      </p:sp>
      <p:sp>
        <p:nvSpPr>
          <p:cNvPr id="17" name="矩形 16"/>
          <p:cNvSpPr/>
          <p:nvPr/>
        </p:nvSpPr>
        <p:spPr>
          <a:xfrm>
            <a:off x="2195670" y="5366740"/>
            <a:ext cx="4536630" cy="1323439"/>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8000" b="0" dirty="0">
                <a:solidFill>
                  <a:srgbClr val="FF0000"/>
                </a:solidFill>
                <a:latin typeface="Times New Roman"/>
                <a:ea typeface="標楷體"/>
              </a:rPr>
              <a:t>敬請指導</a:t>
            </a:r>
          </a:p>
        </p:txBody>
      </p:sp>
      <p:sp>
        <p:nvSpPr>
          <p:cNvPr id="2" name="AutoShape 2" descr="榮總人月刊第449期封面圖片"/>
          <p:cNvSpPr>
            <a:spLocks noChangeAspect="1" noChangeArrowheads="1"/>
          </p:cNvSpPr>
          <p:nvPr/>
        </p:nvSpPr>
        <p:spPr bwMode="auto">
          <a:xfrm>
            <a:off x="2627730" y="1700760"/>
            <a:ext cx="3528490" cy="3528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20" y="1196690"/>
            <a:ext cx="3312460" cy="4416613"/>
          </a:xfrm>
          <a:prstGeom prst="rect">
            <a:avLst/>
          </a:prstGeom>
        </p:spPr>
      </p:pic>
    </p:spTree>
    <p:extLst>
      <p:ext uri="{BB962C8B-B14F-4D97-AF65-F5344CB8AC3E}">
        <p14:creationId xmlns:p14="http://schemas.microsoft.com/office/powerpoint/2010/main" val="20865426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671512"/>
          </a:xfrm>
        </p:spPr>
        <p:txBody>
          <a:bodyPr/>
          <a:lstStyle/>
          <a:p>
            <a:pPr algn="ctr">
              <a:defRPr/>
            </a:pPr>
            <a:r>
              <a:rPr lang="en-US" altLang="zh-TW" dirty="0" smtClean="0">
                <a:solidFill>
                  <a:srgbClr val="FF3300"/>
                </a:solidFill>
              </a:rPr>
              <a:t>111</a:t>
            </a:r>
            <a:r>
              <a:rPr lang="zh-TW" altLang="en-US" dirty="0" smtClean="0">
                <a:solidFill>
                  <a:srgbClr val="FF3300"/>
                </a:solidFill>
              </a:rPr>
              <a:t>年</a:t>
            </a:r>
            <a:r>
              <a:rPr lang="en-US" altLang="zh-TW" dirty="0" smtClean="0">
                <a:solidFill>
                  <a:srgbClr val="FF3300"/>
                </a:solidFill>
              </a:rPr>
              <a:t>1</a:t>
            </a:r>
            <a:r>
              <a:rPr lang="zh-TW" altLang="en-US" dirty="0" smtClean="0">
                <a:solidFill>
                  <a:srgbClr val="FF3300"/>
                </a:solidFill>
              </a:rPr>
              <a:t>月記者會</a:t>
            </a:r>
            <a:endParaRPr lang="zh-TW" altLang="en-US" dirty="0">
              <a:solidFill>
                <a:srgbClr val="FF33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991527899"/>
              </p:ext>
            </p:extLst>
          </p:nvPr>
        </p:nvGraphicFramePr>
        <p:xfrm>
          <a:off x="809888" y="981075"/>
          <a:ext cx="7358467" cy="3384470"/>
        </p:xfrm>
        <a:graphic>
          <a:graphicData uri="http://schemas.openxmlformats.org/drawingml/2006/table">
            <a:tbl>
              <a:tblPr firstRow="1" bandRow="1">
                <a:tableStyleId>{5C22544A-7EE6-4342-B048-85BDC9FD1C3A}</a:tableStyleId>
              </a:tblPr>
              <a:tblGrid>
                <a:gridCol w="1103106">
                  <a:extLst>
                    <a:ext uri="{9D8B030D-6E8A-4147-A177-3AD203B41FA5}">
                      <a16:colId xmlns:a16="http://schemas.microsoft.com/office/drawing/2014/main" val="20000"/>
                    </a:ext>
                  </a:extLst>
                </a:gridCol>
                <a:gridCol w="6255361">
                  <a:extLst>
                    <a:ext uri="{9D8B030D-6E8A-4147-A177-3AD203B41FA5}">
                      <a16:colId xmlns:a16="http://schemas.microsoft.com/office/drawing/2014/main" val="20003"/>
                    </a:ext>
                  </a:extLst>
                </a:gridCol>
              </a:tblGrid>
              <a:tr h="802361">
                <a:tc>
                  <a:txBody>
                    <a:bodyPr/>
                    <a:lstStyle/>
                    <a:p>
                      <a:pPr algn="ctr"/>
                      <a:r>
                        <a:rPr lang="zh-TW" altLang="en-US" sz="1800" dirty="0" smtClean="0"/>
                        <a:t>日期</a:t>
                      </a:r>
                      <a:endParaRPr lang="zh-TW" altLang="en-US" sz="1800" dirty="0"/>
                    </a:p>
                  </a:txBody>
                  <a:tcPr marL="91441" marR="91441" marT="45747" marB="45747">
                    <a:solidFill>
                      <a:srgbClr val="0000FF"/>
                    </a:solidFill>
                  </a:tcPr>
                </a:tc>
                <a:tc>
                  <a:txBody>
                    <a:bodyPr/>
                    <a:lstStyle/>
                    <a:p>
                      <a:pPr algn="ctr"/>
                      <a:r>
                        <a:rPr lang="zh-TW" altLang="en-US" sz="1800" dirty="0" smtClean="0"/>
                        <a:t>主           題</a:t>
                      </a:r>
                      <a:endParaRPr lang="zh-TW" altLang="en-US" sz="1800" dirty="0"/>
                    </a:p>
                  </a:txBody>
                  <a:tcPr marL="91441" marR="91441" marT="45747" marB="45747">
                    <a:solidFill>
                      <a:srgbClr val="0000FF"/>
                    </a:solidFill>
                  </a:tcPr>
                </a:tc>
                <a:extLst>
                  <a:ext uri="{0D108BD9-81ED-4DB2-BD59-A6C34878D82A}">
                    <a16:rowId xmlns:a16="http://schemas.microsoft.com/office/drawing/2014/main" val="10000"/>
                  </a:ext>
                </a:extLst>
              </a:tr>
              <a:tr h="2582109">
                <a:tc>
                  <a:txBody>
                    <a:bodyPr/>
                    <a:lstStyle/>
                    <a:p>
                      <a:r>
                        <a:rPr lang="en-US" altLang="zh-TW" sz="1800" dirty="0" smtClean="0"/>
                        <a:t>111.1.17</a:t>
                      </a:r>
                      <a:endParaRPr lang="zh-TW" altLang="en-US" sz="1800" dirty="0"/>
                    </a:p>
                  </a:txBody>
                  <a:tcPr marL="91441" marR="91441" marT="45747" marB="45747"/>
                </a:tc>
                <a:tc>
                  <a:txBody>
                    <a:bodyPr/>
                    <a:lstStyle/>
                    <a:p>
                      <a:r>
                        <a:rPr lang="zh-TW" altLang="en-US" sz="2000" dirty="0" smtClean="0">
                          <a:solidFill>
                            <a:schemeClr val="tx1"/>
                          </a:solidFill>
                        </a:rPr>
                        <a:t>主題：「新任院長宣誓就職」</a:t>
                      </a:r>
                      <a:endParaRPr lang="en-US" altLang="zh-TW" sz="2000" dirty="0" smtClean="0">
                        <a:solidFill>
                          <a:schemeClr val="tx1"/>
                        </a:solidFill>
                      </a:endParaRPr>
                    </a:p>
                    <a:p>
                      <a:r>
                        <a:rPr lang="zh-TW" altLang="en-US" sz="2000" dirty="0" smtClean="0">
                          <a:solidFill>
                            <a:schemeClr val="tx1"/>
                          </a:solidFill>
                        </a:rPr>
                        <a:t>說明：本院</a:t>
                      </a:r>
                      <a:r>
                        <a:rPr lang="en-US" altLang="zh-TW" sz="2000" dirty="0" smtClean="0">
                          <a:solidFill>
                            <a:schemeClr val="tx1"/>
                          </a:solidFill>
                        </a:rPr>
                        <a:t>1</a:t>
                      </a:r>
                      <a:r>
                        <a:rPr lang="zh-TW" altLang="en-US" sz="2000" dirty="0" smtClean="0">
                          <a:solidFill>
                            <a:schemeClr val="tx1"/>
                          </a:solidFill>
                        </a:rPr>
                        <a:t>月</a:t>
                      </a:r>
                      <a:r>
                        <a:rPr lang="en-US" altLang="zh-TW" sz="2000" dirty="0" smtClean="0">
                          <a:solidFill>
                            <a:schemeClr val="tx1"/>
                          </a:solidFill>
                        </a:rPr>
                        <a:t>17 </a:t>
                      </a:r>
                      <a:r>
                        <a:rPr lang="zh-TW" altLang="en-US" sz="2000" dirty="0" smtClean="0">
                          <a:solidFill>
                            <a:schemeClr val="tx1"/>
                          </a:solidFill>
                        </a:rPr>
                        <a:t>日舉行新任院長布達典禮，原任許惠恒院長在退輔會馮世寬主委監交下，將印信交給新任院長陳威明。北榮歷任院長、副院長及各單位主管與同仁共同觀禮。</a:t>
                      </a:r>
                    </a:p>
                    <a:p>
                      <a:endParaRPr lang="zh-TW" altLang="en-US" sz="2000" dirty="0" smtClean="0">
                        <a:solidFill>
                          <a:schemeClr val="tx1"/>
                        </a:solidFill>
                      </a:endParaRPr>
                    </a:p>
                  </a:txBody>
                  <a:tcPr marL="91441" marR="91441" marT="45747" marB="45747"/>
                </a:tc>
                <a:extLst>
                  <a:ext uri="{0D108BD9-81ED-4DB2-BD59-A6C34878D82A}">
                    <a16:rowId xmlns:a16="http://schemas.microsoft.com/office/drawing/2014/main" val="10001"/>
                  </a:ext>
                </a:extLst>
              </a:tr>
            </a:tbl>
          </a:graphicData>
        </a:graphic>
      </p:graphicFrame>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1247" y="3393771"/>
            <a:ext cx="2554924" cy="1551573"/>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06" y="3393772"/>
            <a:ext cx="2565678" cy="1551572"/>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3181" y="5047263"/>
            <a:ext cx="2210925" cy="1473951"/>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9419" y="3393772"/>
            <a:ext cx="2214687" cy="1570114"/>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340" y="5052749"/>
            <a:ext cx="2615844" cy="1468465"/>
          </a:xfrm>
          <a:prstGeom prst="rect">
            <a:avLst/>
          </a:prstGeom>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0661" y="5047263"/>
            <a:ext cx="2551572" cy="1432594"/>
          </a:xfrm>
          <a:prstGeom prst="rect">
            <a:avLst/>
          </a:prstGeom>
        </p:spPr>
      </p:pic>
    </p:spTree>
    <p:extLst>
      <p:ext uri="{BB962C8B-B14F-4D97-AF65-F5344CB8AC3E}">
        <p14:creationId xmlns:p14="http://schemas.microsoft.com/office/powerpoint/2010/main" val="353149071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743107"/>
          </a:xfrm>
        </p:spPr>
        <p:txBody>
          <a:bodyPr/>
          <a:lstStyle/>
          <a:p>
            <a:pPr algn="ctr"/>
            <a:r>
              <a:rPr lang="en-US" altLang="zh-TW" sz="3600" dirty="0" smtClean="0">
                <a:solidFill>
                  <a:schemeClr val="accent4">
                    <a:lumMod val="75000"/>
                    <a:lumOff val="25000"/>
                  </a:schemeClr>
                </a:solidFill>
                <a:latin typeface="標楷體" pitchFamily="65" charset="-120"/>
              </a:rPr>
              <a:t>111</a:t>
            </a:r>
            <a:r>
              <a:rPr lang="zh-TW" altLang="en-US" sz="3600" dirty="0" smtClean="0">
                <a:solidFill>
                  <a:schemeClr val="accent4">
                    <a:lumMod val="75000"/>
                    <a:lumOff val="25000"/>
                  </a:schemeClr>
                </a:solidFill>
                <a:latin typeface="標楷體" pitchFamily="65" charset="-120"/>
              </a:rPr>
              <a:t>年</a:t>
            </a:r>
            <a:r>
              <a:rPr lang="en-US" altLang="zh-TW" sz="3600" dirty="0" smtClean="0">
                <a:solidFill>
                  <a:schemeClr val="accent4">
                    <a:lumMod val="75000"/>
                    <a:lumOff val="25000"/>
                  </a:schemeClr>
                </a:solidFill>
                <a:latin typeface="標楷體" pitchFamily="65" charset="-120"/>
              </a:rPr>
              <a:t>1</a:t>
            </a:r>
            <a:r>
              <a:rPr lang="zh-TW" altLang="en-US" sz="3600" dirty="0" smtClean="0">
                <a:solidFill>
                  <a:schemeClr val="accent4">
                    <a:lumMod val="75000"/>
                    <a:lumOff val="25000"/>
                  </a:schemeClr>
                </a:solidFill>
                <a:latin typeface="標楷體" pitchFamily="65" charset="-120"/>
              </a:rPr>
              <a:t>月份</a:t>
            </a:r>
            <a:r>
              <a:rPr lang="zh-TW" altLang="en-US" sz="3600" dirty="0">
                <a:solidFill>
                  <a:schemeClr val="accent4">
                    <a:lumMod val="75000"/>
                    <a:lumOff val="25000"/>
                  </a:schemeClr>
                </a:solidFill>
                <a:latin typeface="標楷體" pitchFamily="65" charset="-120"/>
              </a:rPr>
              <a:t>協辦活動新聞稿</a:t>
            </a:r>
            <a:endParaRPr lang="zh-TW" altLang="en-US" dirty="0">
              <a:solidFill>
                <a:schemeClr val="accent4">
                  <a:lumMod val="75000"/>
                  <a:lumOff val="25000"/>
                </a:schemeClr>
              </a:solidFill>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3240398498"/>
              </p:ext>
            </p:extLst>
          </p:nvPr>
        </p:nvGraphicFramePr>
        <p:xfrm>
          <a:off x="568325" y="1124679"/>
          <a:ext cx="8001000" cy="4783511"/>
        </p:xfrm>
        <a:graphic>
          <a:graphicData uri="http://schemas.openxmlformats.org/drawingml/2006/table">
            <a:tbl>
              <a:tblPr firstRow="1" bandRow="1">
                <a:tableStyleId>{5C22544A-7EE6-4342-B048-85BDC9FD1C3A}</a:tableStyleId>
              </a:tblPr>
              <a:tblGrid>
                <a:gridCol w="1195285">
                  <a:extLst>
                    <a:ext uri="{9D8B030D-6E8A-4147-A177-3AD203B41FA5}">
                      <a16:colId xmlns:a16="http://schemas.microsoft.com/office/drawing/2014/main" val="20000"/>
                    </a:ext>
                  </a:extLst>
                </a:gridCol>
                <a:gridCol w="1224170">
                  <a:extLst>
                    <a:ext uri="{9D8B030D-6E8A-4147-A177-3AD203B41FA5}">
                      <a16:colId xmlns:a16="http://schemas.microsoft.com/office/drawing/2014/main" val="20001"/>
                    </a:ext>
                  </a:extLst>
                </a:gridCol>
                <a:gridCol w="1152160">
                  <a:extLst>
                    <a:ext uri="{9D8B030D-6E8A-4147-A177-3AD203B41FA5}">
                      <a16:colId xmlns:a16="http://schemas.microsoft.com/office/drawing/2014/main" val="20002"/>
                    </a:ext>
                  </a:extLst>
                </a:gridCol>
                <a:gridCol w="4429385">
                  <a:extLst>
                    <a:ext uri="{9D8B030D-6E8A-4147-A177-3AD203B41FA5}">
                      <a16:colId xmlns:a16="http://schemas.microsoft.com/office/drawing/2014/main" val="20003"/>
                    </a:ext>
                  </a:extLst>
                </a:gridCol>
              </a:tblGrid>
              <a:tr h="304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600" b="0" kern="1200" dirty="0">
                          <a:solidFill>
                            <a:schemeClr val="dk1"/>
                          </a:solidFill>
                          <a:effectLst/>
                          <a:latin typeface="+mn-lt"/>
                          <a:ea typeface="+mn-ea"/>
                          <a:cs typeface="+mn-cs"/>
                        </a:rPr>
                        <a:t>日期</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600" b="0" kern="1200" dirty="0">
                          <a:solidFill>
                            <a:schemeClr val="dk1"/>
                          </a:solidFill>
                          <a:effectLst/>
                          <a:latin typeface="+mn-lt"/>
                          <a:ea typeface="+mn-ea"/>
                          <a:cs typeface="+mn-cs"/>
                        </a:rPr>
                        <a:t>單位</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600" b="0" kern="1200" dirty="0">
                          <a:solidFill>
                            <a:schemeClr val="dk1"/>
                          </a:solidFill>
                          <a:effectLst/>
                          <a:latin typeface="+mn-lt"/>
                          <a:ea typeface="+mn-ea"/>
                          <a:cs typeface="+mn-cs"/>
                        </a:rPr>
                        <a:t>主講人</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600" b="0" kern="1200" dirty="0">
                          <a:solidFill>
                            <a:schemeClr val="dk1"/>
                          </a:solidFill>
                          <a:effectLst/>
                          <a:latin typeface="+mn-lt"/>
                          <a:ea typeface="+mn-ea"/>
                          <a:cs typeface="+mn-cs"/>
                        </a:rPr>
                        <a:t>主題</a:t>
                      </a:r>
                    </a:p>
                  </a:txBody>
                  <a:tcPr marL="68580" marR="68580" marT="0" marB="0" anchor="ctr"/>
                </a:tc>
                <a:extLst>
                  <a:ext uri="{0D108BD9-81ED-4DB2-BD59-A6C34878D82A}">
                    <a16:rowId xmlns:a16="http://schemas.microsoft.com/office/drawing/2014/main" val="10000"/>
                  </a:ext>
                </a:extLst>
              </a:tr>
              <a:tr h="5256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 </a:t>
                      </a:r>
                      <a:r>
                        <a:rPr lang="en-US" altLang="zh-TW" sz="1600" b="0" kern="1200" dirty="0" smtClean="0">
                          <a:solidFill>
                            <a:schemeClr val="dk1"/>
                          </a:solidFill>
                          <a:effectLst/>
                          <a:latin typeface="+mn-lt"/>
                          <a:ea typeface="+mn-ea"/>
                          <a:cs typeface="+mn-cs"/>
                        </a:rPr>
                        <a:t>110.12.4</a:t>
                      </a:r>
                      <a:endParaRPr lang="en-US" altLang="zh-TW" sz="1600" b="0" kern="1200" dirty="0">
                        <a:solidFill>
                          <a:schemeClr val="dk1"/>
                        </a:solidFill>
                        <a:effectLst/>
                        <a:latin typeface="+mn-lt"/>
                        <a:ea typeface="+mn-ea"/>
                        <a:cs typeface="+mn-cs"/>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dk1"/>
                          </a:solidFill>
                          <a:effectLst/>
                          <a:latin typeface="+mn-lt"/>
                          <a:ea typeface="+mn-ea"/>
                          <a:cs typeface="+mn-cs"/>
                        </a:rPr>
                        <a:t>復健部</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dk1"/>
                          </a:solidFill>
                          <a:effectLst/>
                          <a:latin typeface="+mn-lt"/>
                          <a:ea typeface="+mn-ea"/>
                          <a:cs typeface="+mn-cs"/>
                        </a:rPr>
                        <a:t>蔡泊意主任</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 台灣</a:t>
                      </a:r>
                      <a:r>
                        <a:rPr lang="zh-TW" altLang="en-US" sz="1600" b="0" kern="1200" dirty="0">
                          <a:solidFill>
                            <a:schemeClr val="dk1"/>
                          </a:solidFill>
                          <a:effectLst/>
                          <a:latin typeface="+mn-lt"/>
                          <a:ea typeface="+mn-ea"/>
                          <a:cs typeface="+mn-cs"/>
                        </a:rPr>
                        <a:t>醫療展</a:t>
                      </a:r>
                      <a:r>
                        <a:rPr lang="en-US" altLang="zh-TW" sz="1600" b="0" kern="1200" dirty="0">
                          <a:solidFill>
                            <a:schemeClr val="dk1"/>
                          </a:solidFill>
                          <a:effectLst/>
                          <a:latin typeface="+mn-lt"/>
                          <a:ea typeface="+mn-ea"/>
                          <a:cs typeface="+mn-cs"/>
                        </a:rPr>
                        <a:t>-</a:t>
                      </a:r>
                      <a:r>
                        <a:rPr lang="zh-TW" altLang="en-US" sz="1600" b="0" kern="1200" dirty="0">
                          <a:solidFill>
                            <a:schemeClr val="dk1"/>
                          </a:solidFill>
                          <a:effectLst/>
                          <a:latin typeface="+mn-lt"/>
                          <a:ea typeface="+mn-ea"/>
                          <a:cs typeface="+mn-cs"/>
                        </a:rPr>
                        <a:t>經顱磁刺激</a:t>
                      </a:r>
                      <a:r>
                        <a:rPr lang="en-US" altLang="zh-TW" sz="1600" b="0" kern="1200" dirty="0">
                          <a:solidFill>
                            <a:schemeClr val="dk1"/>
                          </a:solidFill>
                          <a:effectLst/>
                          <a:latin typeface="+mn-lt"/>
                          <a:ea typeface="+mn-ea"/>
                          <a:cs typeface="+mn-cs"/>
                        </a:rPr>
                        <a:t>(</a:t>
                      </a:r>
                      <a:r>
                        <a:rPr lang="en-US" altLang="zh-TW" sz="1600" b="0" kern="1200" dirty="0" err="1">
                          <a:solidFill>
                            <a:schemeClr val="dk1"/>
                          </a:solidFill>
                          <a:effectLst/>
                          <a:latin typeface="+mn-lt"/>
                          <a:ea typeface="+mn-ea"/>
                          <a:cs typeface="+mn-cs"/>
                        </a:rPr>
                        <a:t>rTMS</a:t>
                      </a:r>
                      <a:r>
                        <a:rPr lang="en-US" altLang="zh-TW" sz="1600" b="0" kern="1200" dirty="0">
                          <a:solidFill>
                            <a:schemeClr val="dk1"/>
                          </a:solidFill>
                          <a:effectLst/>
                          <a:latin typeface="+mn-lt"/>
                          <a:ea typeface="+mn-ea"/>
                          <a:cs typeface="+mn-cs"/>
                        </a:rPr>
                        <a:t>)</a:t>
                      </a:r>
                      <a:r>
                        <a:rPr lang="zh-TW" altLang="en-US" sz="1600" b="0" kern="1200" dirty="0">
                          <a:solidFill>
                            <a:schemeClr val="dk1"/>
                          </a:solidFill>
                          <a:effectLst/>
                          <a:latin typeface="+mn-lt"/>
                          <a:ea typeface="+mn-ea"/>
                          <a:cs typeface="+mn-cs"/>
                        </a:rPr>
                        <a:t>專題演講 </a:t>
                      </a:r>
                    </a:p>
                  </a:txBody>
                  <a:tcPr marL="9525" marR="9525" marT="9525" marB="0" anchor="ctr"/>
                </a:tc>
                <a:extLst>
                  <a:ext uri="{0D108BD9-81ED-4DB2-BD59-A6C34878D82A}">
                    <a16:rowId xmlns:a16="http://schemas.microsoft.com/office/drawing/2014/main" val="10001"/>
                  </a:ext>
                </a:extLst>
              </a:tr>
              <a:tr h="5256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 </a:t>
                      </a:r>
                      <a:r>
                        <a:rPr lang="en-US" altLang="zh-TW" sz="1600" b="0" kern="1200" dirty="0" smtClean="0">
                          <a:solidFill>
                            <a:schemeClr val="dk1"/>
                          </a:solidFill>
                          <a:effectLst/>
                          <a:latin typeface="+mn-lt"/>
                          <a:ea typeface="+mn-ea"/>
                          <a:cs typeface="+mn-cs"/>
                        </a:rPr>
                        <a:t>110.12.10</a:t>
                      </a:r>
                      <a:endParaRPr lang="en-US" altLang="zh-TW" sz="1600" b="0" kern="1200" dirty="0">
                        <a:solidFill>
                          <a:schemeClr val="dk1"/>
                        </a:solidFill>
                        <a:effectLst/>
                        <a:latin typeface="+mn-lt"/>
                        <a:ea typeface="+mn-ea"/>
                        <a:cs typeface="+mn-cs"/>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dk1"/>
                          </a:solidFill>
                          <a:effectLst/>
                          <a:latin typeface="+mn-lt"/>
                          <a:ea typeface="+mn-ea"/>
                          <a:cs typeface="+mn-cs"/>
                        </a:rPr>
                        <a:t>毒物科</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dk1"/>
                          </a:solidFill>
                          <a:effectLst/>
                          <a:latin typeface="+mn-lt"/>
                          <a:ea typeface="+mn-ea"/>
                          <a:cs typeface="+mn-cs"/>
                        </a:rPr>
                        <a:t>李珮渲</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 職業性</a:t>
                      </a:r>
                      <a:r>
                        <a:rPr lang="zh-TW" altLang="en-US" sz="1600" b="0" kern="1200" dirty="0">
                          <a:solidFill>
                            <a:schemeClr val="dk1"/>
                          </a:solidFill>
                          <a:effectLst/>
                          <a:latin typeface="+mn-lt"/>
                          <a:ea typeface="+mn-ea"/>
                          <a:cs typeface="+mn-cs"/>
                        </a:rPr>
                        <a:t>肺疾診斷個案討論研習會</a:t>
                      </a:r>
                    </a:p>
                  </a:txBody>
                  <a:tcPr marL="9525" marR="9525" marT="9525" marB="0" anchor="ctr"/>
                </a:tc>
                <a:extLst>
                  <a:ext uri="{0D108BD9-81ED-4DB2-BD59-A6C34878D82A}">
                    <a16:rowId xmlns:a16="http://schemas.microsoft.com/office/drawing/2014/main" val="10002"/>
                  </a:ext>
                </a:extLst>
              </a:tr>
              <a:tr h="516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 </a:t>
                      </a:r>
                      <a:r>
                        <a:rPr lang="en-US" altLang="zh-TW" sz="1600" b="0" kern="1200" dirty="0" smtClean="0">
                          <a:solidFill>
                            <a:schemeClr val="dk1"/>
                          </a:solidFill>
                          <a:effectLst/>
                          <a:latin typeface="+mn-lt"/>
                          <a:ea typeface="+mn-ea"/>
                          <a:cs typeface="+mn-cs"/>
                        </a:rPr>
                        <a:t>110.12.14</a:t>
                      </a:r>
                      <a:endParaRPr lang="en-US" altLang="zh-TW" sz="1600" b="0" kern="1200" dirty="0">
                        <a:solidFill>
                          <a:schemeClr val="dk1"/>
                        </a:solidFill>
                        <a:effectLst/>
                        <a:latin typeface="+mn-lt"/>
                        <a:ea typeface="+mn-ea"/>
                        <a:cs typeface="+mn-cs"/>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dk1"/>
                          </a:solidFill>
                          <a:effectLst/>
                          <a:latin typeface="+mn-lt"/>
                          <a:ea typeface="+mn-ea"/>
                          <a:cs typeface="+mn-cs"/>
                        </a:rPr>
                        <a:t>醫企部</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dk1"/>
                          </a:solidFill>
                          <a:effectLst/>
                          <a:latin typeface="+mn-lt"/>
                          <a:ea typeface="+mn-ea"/>
                          <a:cs typeface="+mn-cs"/>
                        </a:rPr>
                        <a:t>廖珮筑</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 家</a:t>
                      </a:r>
                      <a:r>
                        <a:rPr lang="zh-TW" altLang="en-US" sz="1600" b="0" kern="1200" dirty="0">
                          <a:solidFill>
                            <a:schemeClr val="dk1"/>
                          </a:solidFill>
                          <a:effectLst/>
                          <a:latin typeface="+mn-lt"/>
                          <a:ea typeface="+mn-ea"/>
                          <a:cs typeface="+mn-cs"/>
                        </a:rPr>
                        <a:t>醫部榮獲政府品質獎新聞發布</a:t>
                      </a:r>
                    </a:p>
                  </a:txBody>
                  <a:tcPr marL="9525" marR="9525" marT="9525" marB="0" anchor="ctr"/>
                </a:tc>
                <a:extLst>
                  <a:ext uri="{0D108BD9-81ED-4DB2-BD59-A6C34878D82A}">
                    <a16:rowId xmlns:a16="http://schemas.microsoft.com/office/drawing/2014/main" val="10003"/>
                  </a:ext>
                </a:extLst>
              </a:tr>
              <a:tr h="432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 </a:t>
                      </a:r>
                      <a:r>
                        <a:rPr lang="en-US" altLang="zh-TW" sz="1600" b="0" kern="1200" dirty="0" smtClean="0">
                          <a:solidFill>
                            <a:schemeClr val="dk1"/>
                          </a:solidFill>
                          <a:effectLst/>
                          <a:latin typeface="+mn-lt"/>
                          <a:ea typeface="+mn-ea"/>
                          <a:cs typeface="+mn-cs"/>
                        </a:rPr>
                        <a:t>110.12.14</a:t>
                      </a:r>
                      <a:endParaRPr lang="en-US" altLang="zh-TW" sz="1600" b="0" kern="1200" dirty="0">
                        <a:solidFill>
                          <a:schemeClr val="dk1"/>
                        </a:solidFill>
                        <a:effectLst/>
                        <a:latin typeface="+mn-lt"/>
                        <a:ea typeface="+mn-ea"/>
                        <a:cs typeface="+mn-cs"/>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dk1"/>
                          </a:solidFill>
                          <a:effectLst/>
                          <a:latin typeface="+mn-lt"/>
                          <a:ea typeface="+mn-ea"/>
                          <a:cs typeface="+mn-cs"/>
                        </a:rPr>
                        <a:t>人事室</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dk1"/>
                          </a:solidFill>
                          <a:effectLst/>
                          <a:latin typeface="+mn-lt"/>
                          <a:ea typeface="+mn-ea"/>
                          <a:cs typeface="+mn-cs"/>
                        </a:rPr>
                        <a:t>　</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 陳威明</a:t>
                      </a:r>
                      <a:r>
                        <a:rPr lang="zh-TW" altLang="en-US" sz="1600" b="0" kern="1200" dirty="0">
                          <a:solidFill>
                            <a:schemeClr val="dk1"/>
                          </a:solidFill>
                          <a:effectLst/>
                          <a:latin typeface="+mn-lt"/>
                          <a:ea typeface="+mn-ea"/>
                          <a:cs typeface="+mn-cs"/>
                        </a:rPr>
                        <a:t>副院長獲公務人員傑出貢獻獎新聞發布</a:t>
                      </a:r>
                    </a:p>
                  </a:txBody>
                  <a:tcPr marL="9525" marR="9525" marT="9525" marB="0" anchor="ctr"/>
                </a:tc>
                <a:extLst>
                  <a:ext uri="{0D108BD9-81ED-4DB2-BD59-A6C34878D82A}">
                    <a16:rowId xmlns:a16="http://schemas.microsoft.com/office/drawing/2014/main" val="10004"/>
                  </a:ext>
                </a:extLst>
              </a:tr>
              <a:tr h="504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 </a:t>
                      </a:r>
                      <a:r>
                        <a:rPr lang="en-US" altLang="zh-TW" sz="1600" b="0" kern="1200" dirty="0" smtClean="0">
                          <a:solidFill>
                            <a:schemeClr val="dk1"/>
                          </a:solidFill>
                          <a:effectLst/>
                          <a:latin typeface="+mn-lt"/>
                          <a:ea typeface="+mn-ea"/>
                          <a:cs typeface="+mn-cs"/>
                        </a:rPr>
                        <a:t>110.12.24</a:t>
                      </a:r>
                      <a:endParaRPr lang="en-US" altLang="zh-TW" sz="1600" b="0" kern="1200" dirty="0">
                        <a:solidFill>
                          <a:schemeClr val="dk1"/>
                        </a:solidFill>
                        <a:effectLst/>
                        <a:latin typeface="+mn-lt"/>
                        <a:ea typeface="+mn-ea"/>
                        <a:cs typeface="+mn-cs"/>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dk1"/>
                          </a:solidFill>
                          <a:effectLst/>
                          <a:latin typeface="+mn-lt"/>
                          <a:ea typeface="+mn-ea"/>
                          <a:cs typeface="+mn-cs"/>
                        </a:rPr>
                        <a:t>放射線部</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a:solidFill>
                            <a:schemeClr val="dk1"/>
                          </a:solidFill>
                          <a:effectLst/>
                          <a:latin typeface="+mn-lt"/>
                          <a:ea typeface="+mn-ea"/>
                          <a:cs typeface="+mn-cs"/>
                        </a:rPr>
                        <a:t>孫英洲醫師</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 本</a:t>
                      </a:r>
                      <a:r>
                        <a:rPr lang="zh-TW" altLang="en-US" sz="1600" b="0" kern="1200" dirty="0">
                          <a:solidFill>
                            <a:schemeClr val="dk1"/>
                          </a:solidFill>
                          <a:effectLst/>
                          <a:latin typeface="+mn-lt"/>
                          <a:ea typeface="+mn-ea"/>
                          <a:cs typeface="+mn-cs"/>
                        </a:rPr>
                        <a:t>院與華碩簽署智慧醫療合作</a:t>
                      </a:r>
                      <a:r>
                        <a:rPr lang="en-US" altLang="zh-TW" sz="1600" b="0" kern="1200" dirty="0">
                          <a:solidFill>
                            <a:schemeClr val="dk1"/>
                          </a:solidFill>
                          <a:effectLst/>
                          <a:latin typeface="+mn-lt"/>
                          <a:ea typeface="+mn-ea"/>
                          <a:cs typeface="+mn-cs"/>
                        </a:rPr>
                        <a:t>MOU</a:t>
                      </a:r>
                    </a:p>
                  </a:txBody>
                  <a:tcPr marL="9525" marR="9525" marT="9525" marB="0" anchor="ctr"/>
                </a:tc>
                <a:extLst>
                  <a:ext uri="{0D108BD9-81ED-4DB2-BD59-A6C34878D82A}">
                    <a16:rowId xmlns:a16="http://schemas.microsoft.com/office/drawing/2014/main" val="10005"/>
                  </a:ext>
                </a:extLst>
              </a:tr>
              <a:tr h="576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b="0" kern="1200" dirty="0" smtClean="0">
                          <a:solidFill>
                            <a:schemeClr val="dk1"/>
                          </a:solidFill>
                          <a:effectLst/>
                          <a:latin typeface="+mn-lt"/>
                          <a:ea typeface="+mn-ea"/>
                          <a:cs typeface="+mn-cs"/>
                        </a:rPr>
                        <a:t>111.1.7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家醫部</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b="0" kern="1200" dirty="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北市莫德納</a:t>
                      </a:r>
                      <a:r>
                        <a:rPr lang="en-US" altLang="zh-TW" sz="1600" b="0" kern="1200" dirty="0" smtClean="0">
                          <a:solidFill>
                            <a:schemeClr val="dk1"/>
                          </a:solidFill>
                          <a:effectLst/>
                          <a:latin typeface="+mn-lt"/>
                          <a:ea typeface="+mn-ea"/>
                          <a:cs typeface="+mn-cs"/>
                        </a:rPr>
                        <a:t>BNT</a:t>
                      </a:r>
                      <a:r>
                        <a:rPr lang="zh-TW" altLang="en-US" sz="1600" b="0" kern="1200" dirty="0" smtClean="0">
                          <a:solidFill>
                            <a:schemeClr val="dk1"/>
                          </a:solidFill>
                          <a:effectLst/>
                          <a:latin typeface="+mn-lt"/>
                          <a:ea typeface="+mn-ea"/>
                          <a:cs typeface="+mn-cs"/>
                        </a:rPr>
                        <a:t>疫苗接種  </a:t>
                      </a:r>
                      <a:r>
                        <a:rPr lang="en-US" altLang="zh-TW" sz="1600" b="0" kern="1200" dirty="0" smtClean="0">
                          <a:solidFill>
                            <a:schemeClr val="dk1"/>
                          </a:solidFill>
                          <a:effectLst/>
                          <a:latin typeface="+mn-lt"/>
                          <a:ea typeface="+mn-ea"/>
                          <a:cs typeface="+mn-cs"/>
                        </a:rPr>
                        <a:t>8</a:t>
                      </a:r>
                      <a:r>
                        <a:rPr lang="zh-TW" altLang="en-US" sz="1600" b="0" kern="1200" dirty="0" smtClean="0">
                          <a:solidFill>
                            <a:schemeClr val="dk1"/>
                          </a:solidFill>
                          <a:effectLst/>
                          <a:latin typeface="+mn-lt"/>
                          <a:ea typeface="+mn-ea"/>
                          <a:cs typeface="+mn-cs"/>
                        </a:rPr>
                        <a:t>日起開放平台預約</a:t>
                      </a:r>
                    </a:p>
                  </a:txBody>
                  <a:tcPr anchor="ctr"/>
                </a:tc>
                <a:extLst>
                  <a:ext uri="{0D108BD9-81ED-4DB2-BD59-A6C34878D82A}">
                    <a16:rowId xmlns:a16="http://schemas.microsoft.com/office/drawing/2014/main" val="10006"/>
                  </a:ext>
                </a:extLst>
              </a:tr>
              <a:tr h="576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b="0" kern="1200" dirty="0" smtClean="0">
                          <a:solidFill>
                            <a:schemeClr val="dk1"/>
                          </a:solidFill>
                          <a:effectLst/>
                          <a:latin typeface="+mn-lt"/>
                          <a:ea typeface="+mn-ea"/>
                          <a:cs typeface="+mn-cs"/>
                        </a:rPr>
                        <a:t>111.1.17</a:t>
                      </a:r>
                      <a:endParaRPr lang="zh-TW" altLang="en-US" sz="1600" b="0" kern="1200" dirty="0" smtClean="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人事室</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b="0" kern="1200" dirty="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陳威明院長宣誓就職</a:t>
                      </a:r>
                      <a:endParaRPr lang="zh-TW" altLang="en-US" sz="1600" b="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10007"/>
                  </a:ext>
                </a:extLst>
              </a:tr>
              <a:tr h="371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b="0" kern="1200" dirty="0" smtClean="0">
                          <a:solidFill>
                            <a:schemeClr val="dk1"/>
                          </a:solidFill>
                          <a:effectLst/>
                          <a:latin typeface="+mn-lt"/>
                          <a:ea typeface="+mn-ea"/>
                          <a:cs typeface="+mn-cs"/>
                        </a:rPr>
                        <a:t>111.1.19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家醫部</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b="0" kern="120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kern="1200" dirty="0" smtClean="0">
                          <a:solidFill>
                            <a:schemeClr val="dk1"/>
                          </a:solidFill>
                          <a:effectLst/>
                          <a:latin typeface="+mn-lt"/>
                          <a:ea typeface="+mn-ea"/>
                          <a:cs typeface="+mn-cs"/>
                        </a:rPr>
                        <a:t>本院加開</a:t>
                      </a:r>
                      <a:r>
                        <a:rPr lang="en-US" altLang="zh-TW" sz="1600" b="0" kern="1200" dirty="0" smtClean="0">
                          <a:solidFill>
                            <a:schemeClr val="dk1"/>
                          </a:solidFill>
                          <a:effectLst/>
                          <a:latin typeface="+mn-lt"/>
                          <a:ea typeface="+mn-ea"/>
                          <a:cs typeface="+mn-cs"/>
                        </a:rPr>
                        <a:t>1/22</a:t>
                      </a:r>
                      <a:r>
                        <a:rPr lang="zh-TW" altLang="en-US" sz="1600" b="0" kern="1200" dirty="0" smtClean="0">
                          <a:solidFill>
                            <a:schemeClr val="dk1"/>
                          </a:solidFill>
                          <a:effectLst/>
                          <a:latin typeface="+mn-lt"/>
                          <a:ea typeface="+mn-ea"/>
                          <a:cs typeface="+mn-cs"/>
                        </a:rPr>
                        <a:t>、</a:t>
                      </a:r>
                      <a:r>
                        <a:rPr lang="en-US" altLang="zh-TW" sz="1600" b="0" kern="1200" dirty="0" smtClean="0">
                          <a:solidFill>
                            <a:schemeClr val="dk1"/>
                          </a:solidFill>
                          <a:effectLst/>
                          <a:latin typeface="+mn-lt"/>
                          <a:ea typeface="+mn-ea"/>
                          <a:cs typeface="+mn-cs"/>
                        </a:rPr>
                        <a:t>1/23</a:t>
                      </a:r>
                      <a:r>
                        <a:rPr lang="zh-TW" altLang="en-US" sz="1600" b="0" kern="1200" dirty="0" smtClean="0">
                          <a:solidFill>
                            <a:schemeClr val="dk1"/>
                          </a:solidFill>
                          <a:effectLst/>
                          <a:latin typeface="+mn-lt"/>
                          <a:ea typeface="+mn-ea"/>
                          <a:cs typeface="+mn-cs"/>
                        </a:rPr>
                        <a:t>週末</a:t>
                      </a:r>
                      <a:r>
                        <a:rPr lang="en-US" altLang="zh-TW" sz="1600" b="0" kern="1200" dirty="0" smtClean="0">
                          <a:solidFill>
                            <a:schemeClr val="dk1"/>
                          </a:solidFill>
                          <a:effectLst/>
                          <a:latin typeface="+mn-lt"/>
                          <a:ea typeface="+mn-ea"/>
                          <a:cs typeface="+mn-cs"/>
                        </a:rPr>
                        <a:t>COVID-19</a:t>
                      </a:r>
                      <a:r>
                        <a:rPr lang="zh-TW" altLang="en-US" sz="1600" b="0" kern="1200" dirty="0" smtClean="0">
                          <a:solidFill>
                            <a:schemeClr val="dk1"/>
                          </a:solidFill>
                          <a:effectLst/>
                          <a:latin typeface="+mn-lt"/>
                          <a:ea typeface="+mn-ea"/>
                          <a:cs typeface="+mn-cs"/>
                        </a:rPr>
                        <a:t>疫苗追加劑接種特別門診，即起開放預約 籲請民眾踴躍接種</a:t>
                      </a:r>
                    </a:p>
                  </a:txBody>
                  <a:tcPr anchor="ctr"/>
                </a:tc>
                <a:extLst>
                  <a:ext uri="{0D108BD9-81ED-4DB2-BD59-A6C34878D82A}">
                    <a16:rowId xmlns:a16="http://schemas.microsoft.com/office/drawing/2014/main" val="10008"/>
                  </a:ext>
                </a:extLst>
              </a:tr>
            </a:tbl>
          </a:graphicData>
        </a:graphic>
      </p:graphicFrame>
      <p:sp>
        <p:nvSpPr>
          <p:cNvPr id="4" name="投影片編號版面配置區 3"/>
          <p:cNvSpPr>
            <a:spLocks noGrp="1"/>
          </p:cNvSpPr>
          <p:nvPr>
            <p:ph type="sldNum" sz="quarter" idx="12"/>
          </p:nvPr>
        </p:nvSpPr>
        <p:spPr/>
        <p:txBody>
          <a:bodyPr/>
          <a:lstStyle/>
          <a:p>
            <a:pPr>
              <a:defRPr/>
            </a:pPr>
            <a:fld id="{CD702526-F37C-4D93-B261-8D8F3E2BE9DD}" type="slidenum">
              <a:rPr lang="en-US" altLang="zh-TW" smtClean="0"/>
              <a:pPr>
                <a:defRPr/>
              </a:pPr>
              <a:t>3</a:t>
            </a:fld>
            <a:endParaRPr lang="en-US" altLang="zh-TW"/>
          </a:p>
        </p:txBody>
      </p:sp>
    </p:spTree>
    <p:extLst>
      <p:ext uri="{BB962C8B-B14F-4D97-AF65-F5344CB8AC3E}">
        <p14:creationId xmlns:p14="http://schemas.microsoft.com/office/powerpoint/2010/main" val="138921529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440" y="260560"/>
            <a:ext cx="8001000" cy="288040"/>
          </a:xfrm>
        </p:spPr>
        <p:txBody>
          <a:bodyPr/>
          <a:lstStyle/>
          <a:p>
            <a:pPr algn="ctr">
              <a:defRPr/>
            </a:pPr>
            <a:r>
              <a:rPr lang="en-US" altLang="zh-TW" sz="2600" dirty="0" smtClean="0">
                <a:solidFill>
                  <a:srgbClr val="FF3300"/>
                </a:solidFill>
              </a:rPr>
              <a:t/>
            </a:r>
            <a:br>
              <a:rPr lang="en-US" altLang="zh-TW" sz="2600" dirty="0" smtClean="0">
                <a:solidFill>
                  <a:srgbClr val="FF3300"/>
                </a:solidFill>
              </a:rPr>
            </a:br>
            <a:r>
              <a:rPr lang="en-US" altLang="zh-TW" sz="2600" dirty="0" smtClean="0">
                <a:solidFill>
                  <a:srgbClr val="FF3300"/>
                </a:solidFill>
              </a:rPr>
              <a:t>111</a:t>
            </a:r>
            <a:r>
              <a:rPr lang="zh-TW" altLang="en-US" sz="2600" dirty="0" smtClean="0">
                <a:solidFill>
                  <a:srgbClr val="FF3300"/>
                </a:solidFill>
              </a:rPr>
              <a:t>年</a:t>
            </a:r>
            <a:r>
              <a:rPr lang="en-US" altLang="zh-TW" sz="2600" dirty="0" smtClean="0">
                <a:solidFill>
                  <a:srgbClr val="FF3300"/>
                </a:solidFill>
              </a:rPr>
              <a:t>1</a:t>
            </a:r>
            <a:r>
              <a:rPr lang="zh-TW" altLang="en-US" sz="2600" dirty="0" smtClean="0">
                <a:solidFill>
                  <a:srgbClr val="FF3300"/>
                </a:solidFill>
              </a:rPr>
              <a:t>月安排媒體採訪</a:t>
            </a:r>
            <a:endParaRPr lang="zh-TW" altLang="en-US" sz="2600" dirty="0">
              <a:solidFill>
                <a:srgbClr val="FF3300"/>
              </a:solidFill>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26363668"/>
              </p:ext>
            </p:extLst>
          </p:nvPr>
        </p:nvGraphicFramePr>
        <p:xfrm>
          <a:off x="899490" y="739804"/>
          <a:ext cx="7042293" cy="5464688"/>
        </p:xfrm>
        <a:graphic>
          <a:graphicData uri="http://schemas.openxmlformats.org/drawingml/2006/table">
            <a:tbl>
              <a:tblPr firstRow="1" bandRow="1">
                <a:tableStyleId>{93296810-A885-4BE3-A3E7-6D5BEEA58F35}</a:tableStyleId>
              </a:tblPr>
              <a:tblGrid>
                <a:gridCol w="882160">
                  <a:extLst>
                    <a:ext uri="{9D8B030D-6E8A-4147-A177-3AD203B41FA5}">
                      <a16:colId xmlns:a16="http://schemas.microsoft.com/office/drawing/2014/main" val="20000"/>
                    </a:ext>
                  </a:extLst>
                </a:gridCol>
                <a:gridCol w="1102701">
                  <a:extLst>
                    <a:ext uri="{9D8B030D-6E8A-4147-A177-3AD203B41FA5}">
                      <a16:colId xmlns:a16="http://schemas.microsoft.com/office/drawing/2014/main" val="20001"/>
                    </a:ext>
                  </a:extLst>
                </a:gridCol>
                <a:gridCol w="1016102">
                  <a:extLst>
                    <a:ext uri="{9D8B030D-6E8A-4147-A177-3AD203B41FA5}">
                      <a16:colId xmlns:a16="http://schemas.microsoft.com/office/drawing/2014/main" val="20002"/>
                    </a:ext>
                  </a:extLst>
                </a:gridCol>
                <a:gridCol w="1173290">
                  <a:extLst>
                    <a:ext uri="{9D8B030D-6E8A-4147-A177-3AD203B41FA5}">
                      <a16:colId xmlns:a16="http://schemas.microsoft.com/office/drawing/2014/main" val="20004"/>
                    </a:ext>
                  </a:extLst>
                </a:gridCol>
                <a:gridCol w="1629568">
                  <a:extLst>
                    <a:ext uri="{9D8B030D-6E8A-4147-A177-3AD203B41FA5}">
                      <a16:colId xmlns:a16="http://schemas.microsoft.com/office/drawing/2014/main" val="20005"/>
                    </a:ext>
                  </a:extLst>
                </a:gridCol>
                <a:gridCol w="1238472">
                  <a:extLst>
                    <a:ext uri="{9D8B030D-6E8A-4147-A177-3AD203B41FA5}">
                      <a16:colId xmlns:a16="http://schemas.microsoft.com/office/drawing/2014/main" val="20006"/>
                    </a:ext>
                  </a:extLst>
                </a:gridCol>
              </a:tblGrid>
              <a:tr h="380210">
                <a:tc>
                  <a:txBody>
                    <a:bodyPr/>
                    <a:lstStyle/>
                    <a:p>
                      <a:pPr algn="dist"/>
                      <a:r>
                        <a:rPr lang="zh-TW" altLang="en-US" sz="1600" dirty="0" smtClean="0">
                          <a:latin typeface="+mn-ea"/>
                          <a:ea typeface="+mn-ea"/>
                        </a:rPr>
                        <a:t>日期</a:t>
                      </a:r>
                      <a:endParaRPr lang="zh-TW" altLang="en-US" sz="1600" dirty="0">
                        <a:latin typeface="+mn-ea"/>
                        <a:ea typeface="+mn-ea"/>
                      </a:endParaRPr>
                    </a:p>
                  </a:txBody>
                  <a:tcPr/>
                </a:tc>
                <a:tc>
                  <a:txBody>
                    <a:bodyPr/>
                    <a:lstStyle/>
                    <a:p>
                      <a:pPr algn="dist"/>
                      <a:r>
                        <a:rPr lang="zh-TW" altLang="en-US" sz="1600" dirty="0" smtClean="0">
                          <a:latin typeface="+mn-ea"/>
                          <a:ea typeface="+mn-ea"/>
                        </a:rPr>
                        <a:t>單位</a:t>
                      </a:r>
                      <a:endParaRPr lang="zh-TW" altLang="en-US" sz="1600" dirty="0">
                        <a:latin typeface="+mn-ea"/>
                        <a:ea typeface="+mn-ea"/>
                      </a:endParaRPr>
                    </a:p>
                  </a:txBody>
                  <a:tcPr/>
                </a:tc>
                <a:tc>
                  <a:txBody>
                    <a:bodyPr/>
                    <a:lstStyle/>
                    <a:p>
                      <a:pPr algn="dist"/>
                      <a:r>
                        <a:rPr lang="zh-TW" altLang="en-US" sz="1600" dirty="0" smtClean="0">
                          <a:latin typeface="+mn-ea"/>
                          <a:ea typeface="+mn-ea"/>
                        </a:rPr>
                        <a:t>科別</a:t>
                      </a:r>
                      <a:endParaRPr lang="zh-TW" altLang="en-US" sz="1600" dirty="0">
                        <a:latin typeface="+mn-ea"/>
                        <a:ea typeface="+mn-ea"/>
                      </a:endParaRPr>
                    </a:p>
                  </a:txBody>
                  <a:tcPr/>
                </a:tc>
                <a:tc>
                  <a:txBody>
                    <a:bodyPr/>
                    <a:lstStyle/>
                    <a:p>
                      <a:pPr algn="dist"/>
                      <a:r>
                        <a:rPr lang="zh-TW" altLang="en-US" sz="1600" dirty="0" smtClean="0">
                          <a:latin typeface="+mn-ea"/>
                          <a:ea typeface="+mn-ea"/>
                        </a:rPr>
                        <a:t>受訪人員</a:t>
                      </a:r>
                      <a:endParaRPr lang="zh-TW" altLang="en-US" sz="1600" dirty="0">
                        <a:latin typeface="+mn-ea"/>
                        <a:ea typeface="+mn-ea"/>
                      </a:endParaRPr>
                    </a:p>
                  </a:txBody>
                  <a:tcPr/>
                </a:tc>
                <a:tc>
                  <a:txBody>
                    <a:bodyPr/>
                    <a:lstStyle/>
                    <a:p>
                      <a:pPr algn="dist"/>
                      <a:r>
                        <a:rPr lang="zh-TW" altLang="en-US" sz="1600" dirty="0" smtClean="0">
                          <a:latin typeface="+mn-ea"/>
                          <a:ea typeface="+mn-ea"/>
                        </a:rPr>
                        <a:t>主題</a:t>
                      </a:r>
                      <a:endParaRPr lang="zh-TW" altLang="en-US" sz="1600" dirty="0">
                        <a:latin typeface="+mn-ea"/>
                        <a:ea typeface="+mn-ea"/>
                      </a:endParaRPr>
                    </a:p>
                  </a:txBody>
                  <a:tcPr/>
                </a:tc>
                <a:tc>
                  <a:txBody>
                    <a:bodyPr/>
                    <a:lstStyle/>
                    <a:p>
                      <a:pPr algn="dist"/>
                      <a:r>
                        <a:rPr lang="zh-TW" altLang="en-US" sz="1600" dirty="0" smtClean="0">
                          <a:latin typeface="+mn-ea"/>
                          <a:ea typeface="+mn-ea"/>
                        </a:rPr>
                        <a:t>採訪記者</a:t>
                      </a:r>
                      <a:endParaRPr lang="zh-TW" altLang="en-US" sz="1600" dirty="0">
                        <a:latin typeface="+mn-ea"/>
                        <a:ea typeface="+mn-ea"/>
                      </a:endParaRPr>
                    </a:p>
                  </a:txBody>
                  <a:tcPr/>
                </a:tc>
                <a:extLst>
                  <a:ext uri="{0D108BD9-81ED-4DB2-BD59-A6C34878D82A}">
                    <a16:rowId xmlns:a16="http://schemas.microsoft.com/office/drawing/2014/main" val="10000"/>
                  </a:ext>
                </a:extLst>
              </a:tr>
              <a:tr h="543474">
                <a:tc>
                  <a:txBody>
                    <a:bodyPr/>
                    <a:lstStyle/>
                    <a:p>
                      <a:pPr algn="ctr" fontAlgn="ctr"/>
                      <a:r>
                        <a:rPr lang="en-US" altLang="zh-TW" sz="1200" b="0" i="0" u="none" strike="noStrike" dirty="0" smtClean="0">
                          <a:solidFill>
                            <a:srgbClr val="000000"/>
                          </a:solidFill>
                          <a:effectLst/>
                          <a:latin typeface="+mn-ea"/>
                          <a:ea typeface="+mn-ea"/>
                        </a:rPr>
                        <a:t>110/12/22</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dirty="0">
                          <a:solidFill>
                            <a:srgbClr val="000000"/>
                          </a:solidFill>
                          <a:effectLst/>
                          <a:latin typeface="+mn-ea"/>
                          <a:ea typeface="+mn-ea"/>
                        </a:rPr>
                        <a:t>婦女醫學部</a:t>
                      </a:r>
                    </a:p>
                  </a:txBody>
                  <a:tcPr anchor="ctr"/>
                </a:tc>
                <a:tc>
                  <a:txBody>
                    <a:bodyPr/>
                    <a:lstStyle/>
                    <a:p>
                      <a:pPr algn="l" fontAlgn="ctr"/>
                      <a:r>
                        <a:rPr lang="zh-TW" altLang="en-US" sz="1200" b="0" i="0" u="none" strike="noStrike">
                          <a:solidFill>
                            <a:srgbClr val="000000"/>
                          </a:solidFill>
                          <a:effectLst/>
                          <a:latin typeface="+mn-ea"/>
                          <a:ea typeface="+mn-ea"/>
                        </a:rPr>
                        <a:t>　</a:t>
                      </a:r>
                    </a:p>
                  </a:txBody>
                  <a:tcPr anchor="ctr"/>
                </a:tc>
                <a:tc>
                  <a:txBody>
                    <a:bodyPr/>
                    <a:lstStyle/>
                    <a:p>
                      <a:pPr algn="l" fontAlgn="ctr"/>
                      <a:r>
                        <a:rPr lang="zh-TW" altLang="en-US" sz="1200" b="0" i="0" u="none" strike="noStrike">
                          <a:solidFill>
                            <a:srgbClr val="000000"/>
                          </a:solidFill>
                          <a:effectLst/>
                          <a:latin typeface="+mn-ea"/>
                          <a:ea typeface="+mn-ea"/>
                        </a:rPr>
                        <a:t>王鵬惠主任</a:t>
                      </a:r>
                    </a:p>
                  </a:txBody>
                  <a:tcPr anchor="ctr"/>
                </a:tc>
                <a:tc>
                  <a:txBody>
                    <a:bodyPr/>
                    <a:lstStyle/>
                    <a:p>
                      <a:pPr algn="l" fontAlgn="ctr"/>
                      <a:r>
                        <a:rPr lang="zh-TW" altLang="en-US" sz="1200" b="0" i="0" u="none" strike="noStrike">
                          <a:solidFill>
                            <a:srgbClr val="000000"/>
                          </a:solidFill>
                          <a:effectLst/>
                          <a:latin typeface="+mn-ea"/>
                          <a:ea typeface="+mn-ea"/>
                        </a:rPr>
                        <a:t>卵巢癌的預防及治療</a:t>
                      </a:r>
                    </a:p>
                  </a:txBody>
                  <a:tcPr anchor="ctr"/>
                </a:tc>
                <a:tc>
                  <a:txBody>
                    <a:bodyPr/>
                    <a:lstStyle/>
                    <a:p>
                      <a:pPr algn="l" fontAlgn="ctr"/>
                      <a:r>
                        <a:rPr lang="en-US" sz="1200" b="0" i="0" u="none" strike="noStrike">
                          <a:solidFill>
                            <a:srgbClr val="000000"/>
                          </a:solidFill>
                          <a:effectLst/>
                          <a:latin typeface="+mn-ea"/>
                          <a:ea typeface="+mn-ea"/>
                        </a:rPr>
                        <a:t>TVBS/</a:t>
                      </a:r>
                      <a:r>
                        <a:rPr lang="zh-TW" altLang="en-US" sz="1200" b="0" i="0" u="none" strike="noStrike">
                          <a:solidFill>
                            <a:srgbClr val="000000"/>
                          </a:solidFill>
                          <a:effectLst/>
                          <a:latin typeface="+mn-ea"/>
                          <a:ea typeface="+mn-ea"/>
                        </a:rPr>
                        <a:t>蔣志偉</a:t>
                      </a:r>
                    </a:p>
                  </a:txBody>
                  <a:tcPr anchor="ctr"/>
                </a:tc>
                <a:extLst>
                  <a:ext uri="{0D108BD9-81ED-4DB2-BD59-A6C34878D82A}">
                    <a16:rowId xmlns:a16="http://schemas.microsoft.com/office/drawing/2014/main" val="10001"/>
                  </a:ext>
                </a:extLst>
              </a:tr>
              <a:tr h="543474">
                <a:tc>
                  <a:txBody>
                    <a:bodyPr/>
                    <a:lstStyle/>
                    <a:p>
                      <a:pPr algn="ctr" fontAlgn="ctr"/>
                      <a:r>
                        <a:rPr lang="en-US" altLang="zh-TW" sz="1200" b="0" i="0" u="none" strike="noStrike" dirty="0" smtClean="0">
                          <a:solidFill>
                            <a:srgbClr val="000000"/>
                          </a:solidFill>
                          <a:effectLst/>
                          <a:latin typeface="+mn-ea"/>
                          <a:ea typeface="+mn-ea"/>
                        </a:rPr>
                        <a:t>110/12/22</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dirty="0">
                          <a:solidFill>
                            <a:srgbClr val="000000"/>
                          </a:solidFill>
                          <a:effectLst/>
                          <a:latin typeface="+mn-ea"/>
                          <a:ea typeface="+mn-ea"/>
                        </a:rPr>
                        <a:t>外科部</a:t>
                      </a:r>
                    </a:p>
                  </a:txBody>
                  <a:tcPr anchor="ctr"/>
                </a:tc>
                <a:tc>
                  <a:txBody>
                    <a:bodyPr/>
                    <a:lstStyle/>
                    <a:p>
                      <a:pPr algn="l" fontAlgn="ctr"/>
                      <a:r>
                        <a:rPr lang="zh-TW" altLang="en-US" sz="1200" b="0" i="0" u="none" strike="noStrike" dirty="0">
                          <a:solidFill>
                            <a:srgbClr val="000000"/>
                          </a:solidFill>
                          <a:effectLst/>
                          <a:latin typeface="+mn-ea"/>
                          <a:ea typeface="+mn-ea"/>
                        </a:rPr>
                        <a:t>大腸直腸外科</a:t>
                      </a:r>
                    </a:p>
                  </a:txBody>
                  <a:tcPr anchor="ctr"/>
                </a:tc>
                <a:tc>
                  <a:txBody>
                    <a:bodyPr/>
                    <a:lstStyle/>
                    <a:p>
                      <a:pPr algn="l" fontAlgn="ctr"/>
                      <a:r>
                        <a:rPr lang="zh-TW" altLang="en-US" sz="1200" b="0" i="0" u="none" strike="noStrike">
                          <a:solidFill>
                            <a:srgbClr val="000000"/>
                          </a:solidFill>
                          <a:effectLst/>
                          <a:latin typeface="+mn-ea"/>
                          <a:ea typeface="+mn-ea"/>
                        </a:rPr>
                        <a:t>張世慶主任</a:t>
                      </a:r>
                      <a:br>
                        <a:rPr lang="zh-TW" altLang="en-US" sz="1200" b="0" i="0" u="none" strike="noStrike">
                          <a:solidFill>
                            <a:srgbClr val="000000"/>
                          </a:solidFill>
                          <a:effectLst/>
                          <a:latin typeface="+mn-ea"/>
                          <a:ea typeface="+mn-ea"/>
                        </a:rPr>
                      </a:br>
                      <a:r>
                        <a:rPr lang="zh-TW" altLang="en-US" sz="1200" b="0" i="0" u="none" strike="noStrike">
                          <a:solidFill>
                            <a:srgbClr val="000000"/>
                          </a:solidFill>
                          <a:effectLst/>
                          <a:latin typeface="+mn-ea"/>
                          <a:ea typeface="+mn-ea"/>
                        </a:rPr>
                        <a:t>黃聖捷醫師</a:t>
                      </a:r>
                      <a:br>
                        <a:rPr lang="zh-TW" altLang="en-US" sz="1200" b="0" i="0" u="none" strike="noStrike">
                          <a:solidFill>
                            <a:srgbClr val="000000"/>
                          </a:solidFill>
                          <a:effectLst/>
                          <a:latin typeface="+mn-ea"/>
                          <a:ea typeface="+mn-ea"/>
                        </a:rPr>
                      </a:br>
                      <a:r>
                        <a:rPr lang="zh-TW" altLang="en-US" sz="1200" b="0" i="0" u="none" strike="noStrike">
                          <a:solidFill>
                            <a:srgbClr val="000000"/>
                          </a:solidFill>
                          <a:effectLst/>
                          <a:latin typeface="+mn-ea"/>
                          <a:ea typeface="+mn-ea"/>
                        </a:rPr>
                        <a:t>鄭厚軒醫師</a:t>
                      </a:r>
                    </a:p>
                  </a:txBody>
                  <a:tcPr anchor="ctr"/>
                </a:tc>
                <a:tc>
                  <a:txBody>
                    <a:bodyPr/>
                    <a:lstStyle/>
                    <a:p>
                      <a:pPr algn="l" fontAlgn="ctr"/>
                      <a:r>
                        <a:rPr lang="zh-TW" altLang="en-US" sz="1200" b="0" i="0" u="none" strike="noStrike">
                          <a:solidFill>
                            <a:srgbClr val="000000"/>
                          </a:solidFill>
                          <a:effectLst/>
                          <a:latin typeface="+mn-ea"/>
                          <a:ea typeface="+mn-ea"/>
                        </a:rPr>
                        <a:t>大腸癌預防及治療等</a:t>
                      </a:r>
                    </a:p>
                  </a:txBody>
                  <a:tcPr anchor="ctr"/>
                </a:tc>
                <a:tc>
                  <a:txBody>
                    <a:bodyPr/>
                    <a:lstStyle/>
                    <a:p>
                      <a:pPr algn="l" fontAlgn="ctr"/>
                      <a:r>
                        <a:rPr lang="en-US" sz="1200" b="0" i="0" u="none" strike="noStrike">
                          <a:solidFill>
                            <a:srgbClr val="000000"/>
                          </a:solidFill>
                          <a:effectLst/>
                          <a:latin typeface="+mn-ea"/>
                          <a:ea typeface="+mn-ea"/>
                        </a:rPr>
                        <a:t>TVBS/</a:t>
                      </a:r>
                      <a:r>
                        <a:rPr lang="zh-TW" altLang="en-US" sz="1200" b="0" i="0" u="none" strike="noStrike">
                          <a:solidFill>
                            <a:srgbClr val="000000"/>
                          </a:solidFill>
                          <a:effectLst/>
                          <a:latin typeface="+mn-ea"/>
                          <a:ea typeface="+mn-ea"/>
                        </a:rPr>
                        <a:t>蔣志偉</a:t>
                      </a:r>
                    </a:p>
                  </a:txBody>
                  <a:tcPr anchor="ctr"/>
                </a:tc>
                <a:extLst>
                  <a:ext uri="{0D108BD9-81ED-4DB2-BD59-A6C34878D82A}">
                    <a16:rowId xmlns:a16="http://schemas.microsoft.com/office/drawing/2014/main" val="10002"/>
                  </a:ext>
                </a:extLst>
              </a:tr>
              <a:tr h="543474">
                <a:tc>
                  <a:txBody>
                    <a:bodyPr/>
                    <a:lstStyle/>
                    <a:p>
                      <a:pPr algn="ctr" fontAlgn="ctr"/>
                      <a:r>
                        <a:rPr lang="en-US" altLang="zh-TW" sz="1200" b="0" i="0" u="none" strike="noStrike" dirty="0" smtClean="0">
                          <a:solidFill>
                            <a:srgbClr val="000000"/>
                          </a:solidFill>
                          <a:effectLst/>
                          <a:latin typeface="+mn-ea"/>
                          <a:ea typeface="+mn-ea"/>
                        </a:rPr>
                        <a:t>110/12/23</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a:solidFill>
                            <a:srgbClr val="000000"/>
                          </a:solidFill>
                          <a:effectLst/>
                          <a:latin typeface="+mn-ea"/>
                          <a:ea typeface="+mn-ea"/>
                        </a:rPr>
                        <a:t>院本部</a:t>
                      </a:r>
                    </a:p>
                  </a:txBody>
                  <a:tcPr anchor="ctr"/>
                </a:tc>
                <a:tc>
                  <a:txBody>
                    <a:bodyPr/>
                    <a:lstStyle/>
                    <a:p>
                      <a:pPr algn="l" fontAlgn="ctr"/>
                      <a:r>
                        <a:rPr lang="zh-TW" altLang="en-US" sz="1200" b="0" i="0" u="none" strike="noStrike" dirty="0">
                          <a:solidFill>
                            <a:srgbClr val="000000"/>
                          </a:solidFill>
                          <a:effectLst/>
                          <a:latin typeface="+mn-ea"/>
                          <a:ea typeface="+mn-ea"/>
                        </a:rPr>
                        <a:t>　</a:t>
                      </a:r>
                    </a:p>
                  </a:txBody>
                  <a:tcPr anchor="ctr"/>
                </a:tc>
                <a:tc>
                  <a:txBody>
                    <a:bodyPr/>
                    <a:lstStyle/>
                    <a:p>
                      <a:pPr algn="l" fontAlgn="ctr"/>
                      <a:r>
                        <a:rPr lang="zh-TW" altLang="en-US" sz="1200" b="0" i="0" u="none" strike="noStrike">
                          <a:solidFill>
                            <a:srgbClr val="000000"/>
                          </a:solidFill>
                          <a:effectLst/>
                          <a:latin typeface="+mn-ea"/>
                          <a:ea typeface="+mn-ea"/>
                        </a:rPr>
                        <a:t>陳威明副院長</a:t>
                      </a:r>
                    </a:p>
                  </a:txBody>
                  <a:tcPr anchor="ctr"/>
                </a:tc>
                <a:tc>
                  <a:txBody>
                    <a:bodyPr/>
                    <a:lstStyle/>
                    <a:p>
                      <a:pPr algn="l" fontAlgn="ctr"/>
                      <a:r>
                        <a:rPr lang="zh-TW" altLang="en-US" sz="1200" b="0" i="0" u="none" strike="noStrike">
                          <a:solidFill>
                            <a:srgbClr val="000000"/>
                          </a:solidFill>
                          <a:effectLst/>
                          <a:latin typeface="+mn-ea"/>
                          <a:ea typeface="+mn-ea"/>
                        </a:rPr>
                        <a:t>公務人員傑出貢獻獎感想及從醫心路整程</a:t>
                      </a:r>
                    </a:p>
                  </a:txBody>
                  <a:tcPr anchor="ctr"/>
                </a:tc>
                <a:tc>
                  <a:txBody>
                    <a:bodyPr/>
                    <a:lstStyle/>
                    <a:p>
                      <a:pPr algn="l" fontAlgn="ctr"/>
                      <a:r>
                        <a:rPr lang="zh-TW" altLang="en-US" sz="1200" b="0" i="0" u="none" strike="noStrike">
                          <a:solidFill>
                            <a:srgbClr val="000000"/>
                          </a:solidFill>
                          <a:effectLst/>
                          <a:latin typeface="+mn-ea"/>
                          <a:ea typeface="+mn-ea"/>
                        </a:rPr>
                        <a:t>天下雜誌</a:t>
                      </a:r>
                      <a:r>
                        <a:rPr lang="en-US" altLang="zh-TW" sz="1200" b="0" i="0" u="none" strike="noStrike">
                          <a:solidFill>
                            <a:srgbClr val="000000"/>
                          </a:solidFill>
                          <a:effectLst/>
                          <a:latin typeface="+mn-ea"/>
                          <a:ea typeface="+mn-ea"/>
                        </a:rPr>
                        <a:t>/</a:t>
                      </a:r>
                      <a:r>
                        <a:rPr lang="zh-TW" altLang="en-US" sz="1200" b="0" i="0" u="none" strike="noStrike">
                          <a:solidFill>
                            <a:srgbClr val="000000"/>
                          </a:solidFill>
                          <a:effectLst/>
                          <a:latin typeface="+mn-ea"/>
                          <a:ea typeface="+mn-ea"/>
                        </a:rPr>
                        <a:t>林以璿</a:t>
                      </a:r>
                    </a:p>
                  </a:txBody>
                  <a:tcPr anchor="ctr"/>
                </a:tc>
                <a:extLst>
                  <a:ext uri="{0D108BD9-81ED-4DB2-BD59-A6C34878D82A}">
                    <a16:rowId xmlns:a16="http://schemas.microsoft.com/office/drawing/2014/main" val="10003"/>
                  </a:ext>
                </a:extLst>
              </a:tr>
              <a:tr h="543474">
                <a:tc>
                  <a:txBody>
                    <a:bodyPr/>
                    <a:lstStyle/>
                    <a:p>
                      <a:pPr algn="ctr" fontAlgn="ctr"/>
                      <a:r>
                        <a:rPr lang="en-US" altLang="zh-TW" sz="1200" b="0" i="0" u="none" strike="noStrike" dirty="0" smtClean="0">
                          <a:solidFill>
                            <a:srgbClr val="000000"/>
                          </a:solidFill>
                          <a:effectLst/>
                          <a:latin typeface="+mn-ea"/>
                          <a:ea typeface="+mn-ea"/>
                        </a:rPr>
                        <a:t>110/12/25</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dirty="0">
                          <a:solidFill>
                            <a:srgbClr val="000000"/>
                          </a:solidFill>
                          <a:effectLst/>
                          <a:latin typeface="+mn-ea"/>
                          <a:ea typeface="+mn-ea"/>
                        </a:rPr>
                        <a:t>皮膚部</a:t>
                      </a:r>
                    </a:p>
                  </a:txBody>
                  <a:tcPr anchor="ctr"/>
                </a:tc>
                <a:tc>
                  <a:txBody>
                    <a:bodyPr/>
                    <a:lstStyle/>
                    <a:p>
                      <a:pPr algn="l" fontAlgn="ctr"/>
                      <a:r>
                        <a:rPr lang="zh-TW" altLang="en-US" sz="1200" b="0" i="0" u="none" strike="noStrike">
                          <a:solidFill>
                            <a:srgbClr val="000000"/>
                          </a:solidFill>
                          <a:effectLst/>
                          <a:latin typeface="+mn-ea"/>
                          <a:ea typeface="+mn-ea"/>
                        </a:rPr>
                        <a:t>皮膚診斷科</a:t>
                      </a:r>
                    </a:p>
                  </a:txBody>
                  <a:tcPr anchor="ctr"/>
                </a:tc>
                <a:tc>
                  <a:txBody>
                    <a:bodyPr/>
                    <a:lstStyle/>
                    <a:p>
                      <a:pPr algn="l" fontAlgn="ctr"/>
                      <a:r>
                        <a:rPr lang="zh-TW" altLang="en-US" sz="1200" b="0" i="0" u="none" strike="noStrike">
                          <a:solidFill>
                            <a:srgbClr val="000000"/>
                          </a:solidFill>
                          <a:effectLst/>
                          <a:latin typeface="+mn-ea"/>
                          <a:ea typeface="+mn-ea"/>
                        </a:rPr>
                        <a:t>陳志強主任</a:t>
                      </a:r>
                    </a:p>
                  </a:txBody>
                  <a:tcPr anchor="ctr"/>
                </a:tc>
                <a:tc>
                  <a:txBody>
                    <a:bodyPr/>
                    <a:lstStyle/>
                    <a:p>
                      <a:pPr algn="l" fontAlgn="ctr"/>
                      <a:r>
                        <a:rPr lang="zh-TW" altLang="en-US" sz="1200" b="0" i="0" u="none" strike="noStrike">
                          <a:solidFill>
                            <a:srgbClr val="000000"/>
                          </a:solidFill>
                          <a:effectLst/>
                          <a:latin typeface="+mn-ea"/>
                          <a:ea typeface="+mn-ea"/>
                        </a:rPr>
                        <a:t>乾癬預防及治療</a:t>
                      </a:r>
                    </a:p>
                  </a:txBody>
                  <a:tcPr anchor="ctr"/>
                </a:tc>
                <a:tc>
                  <a:txBody>
                    <a:bodyPr/>
                    <a:lstStyle/>
                    <a:p>
                      <a:pPr algn="l" fontAlgn="ctr"/>
                      <a:r>
                        <a:rPr lang="en-US" sz="1200" b="0" i="0" u="none" strike="noStrike">
                          <a:solidFill>
                            <a:srgbClr val="000000"/>
                          </a:solidFill>
                          <a:effectLst/>
                          <a:latin typeface="+mn-ea"/>
                          <a:ea typeface="+mn-ea"/>
                        </a:rPr>
                        <a:t>TVBS/</a:t>
                      </a:r>
                      <a:r>
                        <a:rPr lang="zh-TW" altLang="en-US" sz="1200" b="0" i="0" u="none" strike="noStrike">
                          <a:solidFill>
                            <a:srgbClr val="000000"/>
                          </a:solidFill>
                          <a:effectLst/>
                          <a:latin typeface="+mn-ea"/>
                          <a:ea typeface="+mn-ea"/>
                        </a:rPr>
                        <a:t>蔣志偉</a:t>
                      </a:r>
                    </a:p>
                  </a:txBody>
                  <a:tcPr anchor="ctr"/>
                </a:tc>
                <a:extLst>
                  <a:ext uri="{0D108BD9-81ED-4DB2-BD59-A6C34878D82A}">
                    <a16:rowId xmlns:a16="http://schemas.microsoft.com/office/drawing/2014/main" val="10004"/>
                  </a:ext>
                </a:extLst>
              </a:tr>
              <a:tr h="543474">
                <a:tc>
                  <a:txBody>
                    <a:bodyPr/>
                    <a:lstStyle/>
                    <a:p>
                      <a:pPr algn="ctr" fontAlgn="ctr"/>
                      <a:r>
                        <a:rPr lang="en-US" altLang="zh-TW" sz="1200" b="0" i="0" u="none" strike="noStrike" dirty="0" smtClean="0">
                          <a:solidFill>
                            <a:srgbClr val="000000"/>
                          </a:solidFill>
                          <a:effectLst/>
                          <a:latin typeface="+mn-ea"/>
                          <a:ea typeface="+mn-ea"/>
                        </a:rPr>
                        <a:t>110/12/28</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a:solidFill>
                            <a:srgbClr val="000000"/>
                          </a:solidFill>
                          <a:effectLst/>
                          <a:latin typeface="+mn-ea"/>
                          <a:ea typeface="+mn-ea"/>
                        </a:rPr>
                        <a:t>院本部</a:t>
                      </a:r>
                    </a:p>
                  </a:txBody>
                  <a:tcPr anchor="ctr"/>
                </a:tc>
                <a:tc>
                  <a:txBody>
                    <a:bodyPr/>
                    <a:lstStyle/>
                    <a:p>
                      <a:pPr algn="l" fontAlgn="ctr"/>
                      <a:r>
                        <a:rPr lang="zh-TW" altLang="en-US" sz="1200" b="0" i="0" u="none" strike="noStrike">
                          <a:solidFill>
                            <a:srgbClr val="000000"/>
                          </a:solidFill>
                          <a:effectLst/>
                          <a:latin typeface="+mn-ea"/>
                          <a:ea typeface="+mn-ea"/>
                        </a:rPr>
                        <a:t>　</a:t>
                      </a:r>
                    </a:p>
                  </a:txBody>
                  <a:tcPr anchor="ctr"/>
                </a:tc>
                <a:tc>
                  <a:txBody>
                    <a:bodyPr/>
                    <a:lstStyle/>
                    <a:p>
                      <a:pPr algn="l" fontAlgn="ctr"/>
                      <a:r>
                        <a:rPr lang="zh-TW" altLang="en-US" sz="1200" b="0" i="0" u="none" strike="noStrike">
                          <a:solidFill>
                            <a:srgbClr val="000000"/>
                          </a:solidFill>
                          <a:effectLst/>
                          <a:latin typeface="+mn-ea"/>
                          <a:ea typeface="+mn-ea"/>
                        </a:rPr>
                        <a:t>許惠恒院長</a:t>
                      </a:r>
                    </a:p>
                  </a:txBody>
                  <a:tcPr anchor="ctr"/>
                </a:tc>
                <a:tc>
                  <a:txBody>
                    <a:bodyPr/>
                    <a:lstStyle/>
                    <a:p>
                      <a:pPr algn="l" fontAlgn="ctr"/>
                      <a:r>
                        <a:rPr lang="zh-TW" altLang="en-US" sz="1200" b="0" i="0" u="none" strike="noStrike">
                          <a:solidFill>
                            <a:srgbClr val="000000"/>
                          </a:solidFill>
                          <a:effectLst/>
                          <a:latin typeface="+mn-ea"/>
                          <a:ea typeface="+mn-ea"/>
                        </a:rPr>
                        <a:t>從醫的心路歷程，醫院未來的藍圖，養生之道及人生觀等</a:t>
                      </a:r>
                    </a:p>
                  </a:txBody>
                  <a:tcPr anchor="ctr"/>
                </a:tc>
                <a:tc>
                  <a:txBody>
                    <a:bodyPr/>
                    <a:lstStyle/>
                    <a:p>
                      <a:pPr algn="l" fontAlgn="ctr"/>
                      <a:r>
                        <a:rPr lang="zh-TW" altLang="en-US" sz="1200" b="0" i="0" u="none" strike="noStrike">
                          <a:solidFill>
                            <a:srgbClr val="000000"/>
                          </a:solidFill>
                          <a:effectLst/>
                          <a:latin typeface="+mn-ea"/>
                          <a:ea typeface="+mn-ea"/>
                        </a:rPr>
                        <a:t>常春月刊</a:t>
                      </a:r>
                      <a:r>
                        <a:rPr lang="en-US" altLang="zh-TW" sz="1200" b="0" i="0" u="none" strike="noStrike">
                          <a:solidFill>
                            <a:srgbClr val="000000"/>
                          </a:solidFill>
                          <a:effectLst/>
                          <a:latin typeface="+mn-ea"/>
                          <a:ea typeface="+mn-ea"/>
                        </a:rPr>
                        <a:t>/</a:t>
                      </a:r>
                      <a:r>
                        <a:rPr lang="zh-TW" altLang="en-US" sz="1200" b="0" i="0" u="none" strike="noStrike">
                          <a:solidFill>
                            <a:srgbClr val="000000"/>
                          </a:solidFill>
                          <a:effectLst/>
                          <a:latin typeface="+mn-ea"/>
                          <a:ea typeface="+mn-ea"/>
                        </a:rPr>
                        <a:t>李政純</a:t>
                      </a:r>
                    </a:p>
                  </a:txBody>
                  <a:tcPr anchor="ctr"/>
                </a:tc>
                <a:extLst>
                  <a:ext uri="{0D108BD9-81ED-4DB2-BD59-A6C34878D82A}">
                    <a16:rowId xmlns:a16="http://schemas.microsoft.com/office/drawing/2014/main" val="10005"/>
                  </a:ext>
                </a:extLst>
              </a:tr>
              <a:tr h="543474">
                <a:tc>
                  <a:txBody>
                    <a:bodyPr/>
                    <a:lstStyle/>
                    <a:p>
                      <a:pPr algn="ctr" fontAlgn="ctr"/>
                      <a:r>
                        <a:rPr lang="en-US" altLang="zh-TW" sz="1200" b="0" i="0" u="none" strike="noStrike" dirty="0" smtClean="0">
                          <a:solidFill>
                            <a:srgbClr val="000000"/>
                          </a:solidFill>
                          <a:effectLst/>
                          <a:latin typeface="+mn-ea"/>
                          <a:ea typeface="+mn-ea"/>
                        </a:rPr>
                        <a:t>110/12/28</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a:solidFill>
                            <a:srgbClr val="000000"/>
                          </a:solidFill>
                          <a:effectLst/>
                          <a:latin typeface="+mn-ea"/>
                          <a:ea typeface="+mn-ea"/>
                        </a:rPr>
                        <a:t>外科部</a:t>
                      </a:r>
                    </a:p>
                  </a:txBody>
                  <a:tcPr anchor="ctr"/>
                </a:tc>
                <a:tc>
                  <a:txBody>
                    <a:bodyPr/>
                    <a:lstStyle/>
                    <a:p>
                      <a:pPr algn="l" fontAlgn="ctr"/>
                      <a:r>
                        <a:rPr lang="zh-TW" altLang="en-US" sz="1200" b="0" i="0" u="none" strike="noStrike">
                          <a:solidFill>
                            <a:srgbClr val="000000"/>
                          </a:solidFill>
                          <a:effectLst/>
                          <a:latin typeface="+mn-ea"/>
                          <a:ea typeface="+mn-ea"/>
                        </a:rPr>
                        <a:t>　</a:t>
                      </a:r>
                    </a:p>
                  </a:txBody>
                  <a:tcPr anchor="ctr"/>
                </a:tc>
                <a:tc>
                  <a:txBody>
                    <a:bodyPr/>
                    <a:lstStyle/>
                    <a:p>
                      <a:pPr algn="l" fontAlgn="ctr"/>
                      <a:r>
                        <a:rPr lang="zh-TW" altLang="en-US" sz="1200" b="0" i="0" u="none" strike="noStrike">
                          <a:solidFill>
                            <a:srgbClr val="000000"/>
                          </a:solidFill>
                          <a:effectLst/>
                          <a:latin typeface="+mn-ea"/>
                          <a:ea typeface="+mn-ea"/>
                        </a:rPr>
                        <a:t>曾令民主任</a:t>
                      </a:r>
                    </a:p>
                  </a:txBody>
                  <a:tcPr anchor="ctr"/>
                </a:tc>
                <a:tc>
                  <a:txBody>
                    <a:bodyPr/>
                    <a:lstStyle/>
                    <a:p>
                      <a:pPr algn="l" fontAlgn="ctr"/>
                      <a:r>
                        <a:rPr lang="zh-TW" altLang="en-US" sz="1200" b="0" i="0" u="none" strike="noStrike">
                          <a:solidFill>
                            <a:srgbClr val="000000"/>
                          </a:solidFill>
                          <a:effectLst/>
                          <a:latin typeface="+mn-ea"/>
                          <a:ea typeface="+mn-ea"/>
                        </a:rPr>
                        <a:t>精準醫療基因諮詢</a:t>
                      </a:r>
                    </a:p>
                  </a:txBody>
                  <a:tcPr anchor="ctr"/>
                </a:tc>
                <a:tc>
                  <a:txBody>
                    <a:bodyPr/>
                    <a:lstStyle/>
                    <a:p>
                      <a:pPr algn="l" fontAlgn="ctr"/>
                      <a:r>
                        <a:rPr lang="en-US" sz="1200" b="0" i="0" u="none" strike="noStrike">
                          <a:solidFill>
                            <a:srgbClr val="000000"/>
                          </a:solidFill>
                          <a:effectLst/>
                          <a:latin typeface="+mn-ea"/>
                          <a:ea typeface="+mn-ea"/>
                        </a:rPr>
                        <a:t>TVBS/</a:t>
                      </a:r>
                      <a:r>
                        <a:rPr lang="zh-TW" altLang="en-US" sz="1200" b="0" i="0" u="none" strike="noStrike">
                          <a:solidFill>
                            <a:srgbClr val="000000"/>
                          </a:solidFill>
                          <a:effectLst/>
                          <a:latin typeface="+mn-ea"/>
                          <a:ea typeface="+mn-ea"/>
                        </a:rPr>
                        <a:t>蔣志偉</a:t>
                      </a:r>
                    </a:p>
                  </a:txBody>
                  <a:tcPr anchor="ctr"/>
                </a:tc>
                <a:extLst>
                  <a:ext uri="{0D108BD9-81ED-4DB2-BD59-A6C34878D82A}">
                    <a16:rowId xmlns:a16="http://schemas.microsoft.com/office/drawing/2014/main" val="10006"/>
                  </a:ext>
                </a:extLst>
              </a:tr>
              <a:tr h="543474">
                <a:tc>
                  <a:txBody>
                    <a:bodyPr/>
                    <a:lstStyle/>
                    <a:p>
                      <a:pPr algn="ctr" fontAlgn="ctr"/>
                      <a:r>
                        <a:rPr lang="en-US" altLang="zh-TW" sz="1200" b="0" i="0" u="none" strike="noStrike" dirty="0" smtClean="0">
                          <a:solidFill>
                            <a:srgbClr val="000000"/>
                          </a:solidFill>
                          <a:effectLst/>
                          <a:latin typeface="+mn-ea"/>
                          <a:ea typeface="+mn-ea"/>
                        </a:rPr>
                        <a:t>110/12/29</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a:solidFill>
                            <a:srgbClr val="000000"/>
                          </a:solidFill>
                          <a:effectLst/>
                          <a:latin typeface="+mn-ea"/>
                          <a:ea typeface="+mn-ea"/>
                        </a:rPr>
                        <a:t>醫務企管部</a:t>
                      </a:r>
                      <a:br>
                        <a:rPr lang="zh-TW" altLang="en-US" sz="1200" b="0" i="0" u="none" strike="noStrike">
                          <a:solidFill>
                            <a:srgbClr val="000000"/>
                          </a:solidFill>
                          <a:effectLst/>
                          <a:latin typeface="+mn-ea"/>
                          <a:ea typeface="+mn-ea"/>
                        </a:rPr>
                      </a:br>
                      <a:r>
                        <a:rPr lang="zh-TW" altLang="en-US" sz="1200" b="0" i="0" u="none" strike="noStrike">
                          <a:solidFill>
                            <a:srgbClr val="000000"/>
                          </a:solidFill>
                          <a:effectLst/>
                          <a:latin typeface="+mn-ea"/>
                          <a:ea typeface="+mn-ea"/>
                        </a:rPr>
                        <a:t>內科部</a:t>
                      </a:r>
                    </a:p>
                  </a:txBody>
                  <a:tcPr anchor="ctr"/>
                </a:tc>
                <a:tc>
                  <a:txBody>
                    <a:bodyPr/>
                    <a:lstStyle/>
                    <a:p>
                      <a:pPr algn="l" fontAlgn="ctr"/>
                      <a:r>
                        <a:rPr lang="zh-TW" altLang="en-US" sz="1200" b="0" i="0" u="none" strike="noStrike">
                          <a:solidFill>
                            <a:srgbClr val="000000"/>
                          </a:solidFill>
                          <a:effectLst/>
                          <a:latin typeface="+mn-ea"/>
                          <a:ea typeface="+mn-ea"/>
                        </a:rPr>
                        <a:t/>
                      </a:r>
                      <a:br>
                        <a:rPr lang="zh-TW" altLang="en-US" sz="1200" b="0" i="0" u="none" strike="noStrike">
                          <a:solidFill>
                            <a:srgbClr val="000000"/>
                          </a:solidFill>
                          <a:effectLst/>
                          <a:latin typeface="+mn-ea"/>
                          <a:ea typeface="+mn-ea"/>
                        </a:rPr>
                      </a:br>
                      <a:r>
                        <a:rPr lang="zh-TW" altLang="en-US" sz="1200" b="0" i="0" u="none" strike="noStrike">
                          <a:solidFill>
                            <a:srgbClr val="000000"/>
                          </a:solidFill>
                          <a:effectLst/>
                          <a:latin typeface="+mn-ea"/>
                          <a:ea typeface="+mn-ea"/>
                        </a:rPr>
                        <a:t>新陳代謝科</a:t>
                      </a:r>
                    </a:p>
                  </a:txBody>
                  <a:tcPr anchor="ctr"/>
                </a:tc>
                <a:tc>
                  <a:txBody>
                    <a:bodyPr/>
                    <a:lstStyle/>
                    <a:p>
                      <a:pPr algn="l" fontAlgn="ctr"/>
                      <a:r>
                        <a:rPr lang="zh-TW" altLang="en-US" sz="1200" b="0" i="0" u="none" strike="noStrike">
                          <a:solidFill>
                            <a:srgbClr val="000000"/>
                          </a:solidFill>
                          <a:effectLst/>
                          <a:latin typeface="+mn-ea"/>
                          <a:ea typeface="+mn-ea"/>
                        </a:rPr>
                        <a:t>李偉強主任</a:t>
                      </a:r>
                      <a:br>
                        <a:rPr lang="zh-TW" altLang="en-US" sz="1200" b="0" i="0" u="none" strike="noStrike">
                          <a:solidFill>
                            <a:srgbClr val="000000"/>
                          </a:solidFill>
                          <a:effectLst/>
                          <a:latin typeface="+mn-ea"/>
                          <a:ea typeface="+mn-ea"/>
                        </a:rPr>
                      </a:br>
                      <a:r>
                        <a:rPr lang="zh-TW" altLang="en-US" sz="1200" b="0" i="0" u="none" strike="noStrike">
                          <a:solidFill>
                            <a:srgbClr val="000000"/>
                          </a:solidFill>
                          <a:effectLst/>
                          <a:latin typeface="+mn-ea"/>
                          <a:ea typeface="+mn-ea"/>
                        </a:rPr>
                        <a:t>林亮羽醫師</a:t>
                      </a:r>
                    </a:p>
                  </a:txBody>
                  <a:tcPr anchor="ctr"/>
                </a:tc>
                <a:tc>
                  <a:txBody>
                    <a:bodyPr/>
                    <a:lstStyle/>
                    <a:p>
                      <a:pPr algn="l" fontAlgn="ctr"/>
                      <a:r>
                        <a:rPr lang="zh-TW" altLang="en-US" sz="1200" b="0" i="0" u="none" strike="noStrike">
                          <a:solidFill>
                            <a:srgbClr val="000000"/>
                          </a:solidFill>
                          <a:effectLst/>
                          <a:latin typeface="+mn-ea"/>
                          <a:ea typeface="+mn-ea"/>
                        </a:rPr>
                        <a:t>甲狀腺乳突癌</a:t>
                      </a:r>
                    </a:p>
                  </a:txBody>
                  <a:tcPr anchor="ctr"/>
                </a:tc>
                <a:tc>
                  <a:txBody>
                    <a:bodyPr/>
                    <a:lstStyle/>
                    <a:p>
                      <a:pPr algn="l" fontAlgn="ctr"/>
                      <a:r>
                        <a:rPr lang="en-US" sz="1200" b="0" i="0" u="none" strike="noStrike">
                          <a:solidFill>
                            <a:srgbClr val="000000"/>
                          </a:solidFill>
                          <a:effectLst/>
                          <a:latin typeface="+mn-ea"/>
                          <a:ea typeface="+mn-ea"/>
                        </a:rPr>
                        <a:t>TVBS/</a:t>
                      </a:r>
                      <a:r>
                        <a:rPr lang="zh-TW" altLang="en-US" sz="1200" b="0" i="0" u="none" strike="noStrike">
                          <a:solidFill>
                            <a:srgbClr val="000000"/>
                          </a:solidFill>
                          <a:effectLst/>
                          <a:latin typeface="+mn-ea"/>
                          <a:ea typeface="+mn-ea"/>
                        </a:rPr>
                        <a:t>蔣志偉</a:t>
                      </a:r>
                    </a:p>
                  </a:txBody>
                  <a:tcPr anchor="ctr"/>
                </a:tc>
                <a:extLst>
                  <a:ext uri="{0D108BD9-81ED-4DB2-BD59-A6C34878D82A}">
                    <a16:rowId xmlns:a16="http://schemas.microsoft.com/office/drawing/2014/main" val="10007"/>
                  </a:ext>
                </a:extLst>
              </a:tr>
              <a:tr h="543474">
                <a:tc>
                  <a:txBody>
                    <a:bodyPr/>
                    <a:lstStyle/>
                    <a:p>
                      <a:pPr algn="ctr" fontAlgn="ctr"/>
                      <a:r>
                        <a:rPr lang="en-US" altLang="zh-TW" sz="1200" b="0" i="0" u="none" strike="noStrike" dirty="0" smtClean="0">
                          <a:solidFill>
                            <a:srgbClr val="000000"/>
                          </a:solidFill>
                          <a:effectLst/>
                          <a:latin typeface="+mn-ea"/>
                          <a:ea typeface="+mn-ea"/>
                        </a:rPr>
                        <a:t>110/12/29</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a:solidFill>
                            <a:srgbClr val="000000"/>
                          </a:solidFill>
                          <a:effectLst/>
                          <a:latin typeface="+mn-ea"/>
                          <a:ea typeface="+mn-ea"/>
                        </a:rPr>
                        <a:t>乳房醫學中心</a:t>
                      </a:r>
                    </a:p>
                  </a:txBody>
                  <a:tcPr anchor="ctr"/>
                </a:tc>
                <a:tc>
                  <a:txBody>
                    <a:bodyPr/>
                    <a:lstStyle/>
                    <a:p>
                      <a:pPr algn="l" fontAlgn="ctr"/>
                      <a:r>
                        <a:rPr lang="zh-TW" altLang="en-US" sz="1200" b="0" i="0" u="none" strike="noStrike">
                          <a:solidFill>
                            <a:srgbClr val="000000"/>
                          </a:solidFill>
                          <a:effectLst/>
                          <a:latin typeface="+mn-ea"/>
                          <a:ea typeface="+mn-ea"/>
                        </a:rPr>
                        <a:t>　</a:t>
                      </a:r>
                    </a:p>
                  </a:txBody>
                  <a:tcPr anchor="ctr"/>
                </a:tc>
                <a:tc>
                  <a:txBody>
                    <a:bodyPr/>
                    <a:lstStyle/>
                    <a:p>
                      <a:pPr algn="l" fontAlgn="ctr"/>
                      <a:r>
                        <a:rPr lang="zh-TW" altLang="en-US" sz="1200" b="0" i="0" u="none" strike="noStrike">
                          <a:solidFill>
                            <a:srgbClr val="000000"/>
                          </a:solidFill>
                          <a:effectLst/>
                          <a:latin typeface="+mn-ea"/>
                          <a:ea typeface="+mn-ea"/>
                        </a:rPr>
                        <a:t>　</a:t>
                      </a:r>
                    </a:p>
                  </a:txBody>
                  <a:tcPr anchor="ctr"/>
                </a:tc>
                <a:tc>
                  <a:txBody>
                    <a:bodyPr/>
                    <a:lstStyle/>
                    <a:p>
                      <a:pPr algn="l" fontAlgn="ctr"/>
                      <a:r>
                        <a:rPr lang="zh-TW" altLang="en-US" sz="1200" b="0" i="0" u="none" strike="noStrike">
                          <a:solidFill>
                            <a:srgbClr val="000000"/>
                          </a:solidFill>
                          <a:effectLst/>
                          <a:latin typeface="+mn-ea"/>
                          <a:ea typeface="+mn-ea"/>
                        </a:rPr>
                        <a:t>衛教影片拍攝</a:t>
                      </a:r>
                    </a:p>
                  </a:txBody>
                  <a:tcPr anchor="ctr"/>
                </a:tc>
                <a:tc>
                  <a:txBody>
                    <a:bodyPr/>
                    <a:lstStyle/>
                    <a:p>
                      <a:pPr algn="l" fontAlgn="ctr"/>
                      <a:r>
                        <a:rPr lang="zh-TW" altLang="en-US" sz="1200" b="0" i="0" u="none" strike="noStrike">
                          <a:solidFill>
                            <a:srgbClr val="000000"/>
                          </a:solidFill>
                          <a:effectLst/>
                          <a:latin typeface="+mn-ea"/>
                          <a:ea typeface="+mn-ea"/>
                        </a:rPr>
                        <a:t>乳醫中心</a:t>
                      </a:r>
                      <a:r>
                        <a:rPr lang="en-US" altLang="zh-TW" sz="1200" b="0" i="0" u="none" strike="noStrike">
                          <a:solidFill>
                            <a:srgbClr val="000000"/>
                          </a:solidFill>
                          <a:effectLst/>
                          <a:latin typeface="+mn-ea"/>
                          <a:ea typeface="+mn-ea"/>
                        </a:rPr>
                        <a:t>/</a:t>
                      </a:r>
                      <a:r>
                        <a:rPr lang="zh-TW" altLang="en-US" sz="1200" b="0" i="0" u="none" strike="noStrike">
                          <a:solidFill>
                            <a:srgbClr val="000000"/>
                          </a:solidFill>
                          <a:effectLst/>
                          <a:latin typeface="+mn-ea"/>
                          <a:ea typeface="+mn-ea"/>
                        </a:rPr>
                        <a:t>連珮如</a:t>
                      </a:r>
                    </a:p>
                  </a:txBody>
                  <a:tcPr anchor="ctr"/>
                </a:tc>
                <a:extLst>
                  <a:ext uri="{0D108BD9-81ED-4DB2-BD59-A6C34878D82A}">
                    <a16:rowId xmlns:a16="http://schemas.microsoft.com/office/drawing/2014/main" val="10008"/>
                  </a:ext>
                </a:extLst>
              </a:tr>
              <a:tr h="543474">
                <a:tc>
                  <a:txBody>
                    <a:bodyPr/>
                    <a:lstStyle/>
                    <a:p>
                      <a:pPr algn="ctr" fontAlgn="ctr"/>
                      <a:r>
                        <a:rPr lang="en-US" altLang="zh-TW" sz="1200" b="0" i="0" u="none" strike="noStrike" dirty="0" smtClean="0">
                          <a:solidFill>
                            <a:srgbClr val="000000"/>
                          </a:solidFill>
                          <a:effectLst/>
                          <a:latin typeface="+mn-ea"/>
                          <a:ea typeface="+mn-ea"/>
                        </a:rPr>
                        <a:t>110/12/29</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a:solidFill>
                            <a:srgbClr val="000000"/>
                          </a:solidFill>
                          <a:effectLst/>
                          <a:latin typeface="+mn-ea"/>
                          <a:ea typeface="+mn-ea"/>
                        </a:rPr>
                        <a:t>麻醉部</a:t>
                      </a:r>
                    </a:p>
                  </a:txBody>
                  <a:tcPr anchor="ctr"/>
                </a:tc>
                <a:tc>
                  <a:txBody>
                    <a:bodyPr/>
                    <a:lstStyle/>
                    <a:p>
                      <a:pPr algn="l" fontAlgn="ctr"/>
                      <a:r>
                        <a:rPr lang="zh-TW" altLang="en-US" sz="1200" b="0" i="0" u="none" strike="noStrike">
                          <a:solidFill>
                            <a:srgbClr val="000000"/>
                          </a:solidFill>
                          <a:effectLst/>
                          <a:latin typeface="+mn-ea"/>
                          <a:ea typeface="+mn-ea"/>
                        </a:rPr>
                        <a:t>　</a:t>
                      </a:r>
                    </a:p>
                  </a:txBody>
                  <a:tcPr anchor="ctr"/>
                </a:tc>
                <a:tc>
                  <a:txBody>
                    <a:bodyPr/>
                    <a:lstStyle/>
                    <a:p>
                      <a:pPr algn="l" fontAlgn="ctr"/>
                      <a:r>
                        <a:rPr lang="zh-TW" altLang="en-US" sz="1200" b="0" i="0" u="none" strike="noStrike">
                          <a:solidFill>
                            <a:srgbClr val="000000"/>
                          </a:solidFill>
                          <a:effectLst/>
                          <a:latin typeface="+mn-ea"/>
                          <a:ea typeface="+mn-ea"/>
                        </a:rPr>
                        <a:t>楊惠如護理師</a:t>
                      </a:r>
                    </a:p>
                  </a:txBody>
                  <a:tcPr anchor="ctr"/>
                </a:tc>
                <a:tc>
                  <a:txBody>
                    <a:bodyPr/>
                    <a:lstStyle/>
                    <a:p>
                      <a:pPr algn="l" fontAlgn="ctr"/>
                      <a:r>
                        <a:rPr lang="zh-TW" altLang="en-US" sz="1200" b="0" i="0" u="none" strike="noStrike">
                          <a:solidFill>
                            <a:srgbClr val="000000"/>
                          </a:solidFill>
                          <a:effectLst/>
                          <a:latin typeface="+mn-ea"/>
                          <a:ea typeface="+mn-ea"/>
                        </a:rPr>
                        <a:t>麻醉護理師工作</a:t>
                      </a:r>
                      <a:r>
                        <a:rPr lang="en-US" altLang="zh-TW" sz="1200" b="0" i="0" u="none" strike="noStrike">
                          <a:solidFill>
                            <a:srgbClr val="000000"/>
                          </a:solidFill>
                          <a:effectLst/>
                          <a:latin typeface="+mn-ea"/>
                          <a:ea typeface="+mn-ea"/>
                        </a:rPr>
                        <a:t>.</a:t>
                      </a:r>
                      <a:r>
                        <a:rPr lang="zh-TW" altLang="en-US" sz="1200" b="0" i="0" u="none" strike="noStrike">
                          <a:solidFill>
                            <a:srgbClr val="000000"/>
                          </a:solidFill>
                          <a:effectLst/>
                          <a:latin typeface="+mn-ea"/>
                          <a:ea typeface="+mn-ea"/>
                        </a:rPr>
                        <a:t>培訓相關問題</a:t>
                      </a:r>
                    </a:p>
                  </a:txBody>
                  <a:tcPr anchor="ctr"/>
                </a:tc>
                <a:tc>
                  <a:txBody>
                    <a:bodyPr/>
                    <a:lstStyle/>
                    <a:p>
                      <a:pPr algn="l" fontAlgn="ctr"/>
                      <a:r>
                        <a:rPr lang="zh-TW" altLang="en-US" sz="1200" b="0" i="0" u="none" strike="noStrike" dirty="0">
                          <a:solidFill>
                            <a:srgbClr val="000000"/>
                          </a:solidFill>
                          <a:effectLst/>
                          <a:latin typeface="+mn-ea"/>
                          <a:ea typeface="+mn-ea"/>
                        </a:rPr>
                        <a:t>三立</a:t>
                      </a:r>
                      <a:r>
                        <a:rPr lang="en-US" altLang="zh-TW" sz="1200" b="0" i="0" u="none" strike="noStrike" dirty="0">
                          <a:solidFill>
                            <a:srgbClr val="000000"/>
                          </a:solidFill>
                          <a:effectLst/>
                          <a:latin typeface="+mn-ea"/>
                          <a:ea typeface="+mn-ea"/>
                        </a:rPr>
                        <a:t>/</a:t>
                      </a:r>
                      <a:r>
                        <a:rPr lang="zh-TW" altLang="en-US" sz="1200" b="0" i="0" u="none" strike="noStrike" dirty="0">
                          <a:solidFill>
                            <a:srgbClr val="000000"/>
                          </a:solidFill>
                          <a:effectLst/>
                          <a:latin typeface="+mn-ea"/>
                          <a:ea typeface="+mn-ea"/>
                        </a:rPr>
                        <a:t>斐姨所思</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07477929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440" y="260560"/>
            <a:ext cx="8001000" cy="288040"/>
          </a:xfrm>
        </p:spPr>
        <p:txBody>
          <a:bodyPr/>
          <a:lstStyle/>
          <a:p>
            <a:pPr algn="ctr">
              <a:defRPr/>
            </a:pPr>
            <a:r>
              <a:rPr lang="en-US" altLang="zh-TW" sz="2600" dirty="0" smtClean="0">
                <a:solidFill>
                  <a:srgbClr val="FF3300"/>
                </a:solidFill>
              </a:rPr>
              <a:t/>
            </a:r>
            <a:br>
              <a:rPr lang="en-US" altLang="zh-TW" sz="2600" dirty="0" smtClean="0">
                <a:solidFill>
                  <a:srgbClr val="FF3300"/>
                </a:solidFill>
              </a:rPr>
            </a:br>
            <a:r>
              <a:rPr lang="en-US" altLang="zh-TW" sz="2600" dirty="0" smtClean="0">
                <a:solidFill>
                  <a:srgbClr val="FF3300"/>
                </a:solidFill>
              </a:rPr>
              <a:t>111</a:t>
            </a:r>
            <a:r>
              <a:rPr lang="zh-TW" altLang="en-US" sz="2600" dirty="0" smtClean="0">
                <a:solidFill>
                  <a:srgbClr val="FF3300"/>
                </a:solidFill>
              </a:rPr>
              <a:t>年</a:t>
            </a:r>
            <a:r>
              <a:rPr lang="en-US" altLang="zh-TW" sz="2600" dirty="0" smtClean="0">
                <a:solidFill>
                  <a:srgbClr val="FF3300"/>
                </a:solidFill>
              </a:rPr>
              <a:t>1</a:t>
            </a:r>
            <a:r>
              <a:rPr lang="zh-TW" altLang="en-US" sz="2600" dirty="0" smtClean="0">
                <a:solidFill>
                  <a:srgbClr val="FF3300"/>
                </a:solidFill>
              </a:rPr>
              <a:t>月安排媒體採訪</a:t>
            </a:r>
            <a:endParaRPr lang="zh-TW" altLang="en-US" sz="2600" dirty="0">
              <a:solidFill>
                <a:srgbClr val="FF3300"/>
              </a:solidFill>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841770144"/>
              </p:ext>
            </p:extLst>
          </p:nvPr>
        </p:nvGraphicFramePr>
        <p:xfrm>
          <a:off x="899491" y="792924"/>
          <a:ext cx="7042292" cy="5561294"/>
        </p:xfrm>
        <a:graphic>
          <a:graphicData uri="http://schemas.openxmlformats.org/drawingml/2006/table">
            <a:tbl>
              <a:tblPr firstRow="1" bandRow="1">
                <a:tableStyleId>{93296810-A885-4BE3-A3E7-6D5BEEA58F35}</a:tableStyleId>
              </a:tblPr>
              <a:tblGrid>
                <a:gridCol w="1103600">
                  <a:extLst>
                    <a:ext uri="{9D8B030D-6E8A-4147-A177-3AD203B41FA5}">
                      <a16:colId xmlns:a16="http://schemas.microsoft.com/office/drawing/2014/main" val="20000"/>
                    </a:ext>
                  </a:extLst>
                </a:gridCol>
                <a:gridCol w="864992">
                  <a:extLst>
                    <a:ext uri="{9D8B030D-6E8A-4147-A177-3AD203B41FA5}">
                      <a16:colId xmlns:a16="http://schemas.microsoft.com/office/drawing/2014/main" val="20001"/>
                    </a:ext>
                  </a:extLst>
                </a:gridCol>
                <a:gridCol w="1115019">
                  <a:extLst>
                    <a:ext uri="{9D8B030D-6E8A-4147-A177-3AD203B41FA5}">
                      <a16:colId xmlns:a16="http://schemas.microsoft.com/office/drawing/2014/main" val="20002"/>
                    </a:ext>
                  </a:extLst>
                </a:gridCol>
                <a:gridCol w="1149295">
                  <a:extLst>
                    <a:ext uri="{9D8B030D-6E8A-4147-A177-3AD203B41FA5}">
                      <a16:colId xmlns:a16="http://schemas.microsoft.com/office/drawing/2014/main" val="20004"/>
                    </a:ext>
                  </a:extLst>
                </a:gridCol>
                <a:gridCol w="1596242">
                  <a:extLst>
                    <a:ext uri="{9D8B030D-6E8A-4147-A177-3AD203B41FA5}">
                      <a16:colId xmlns:a16="http://schemas.microsoft.com/office/drawing/2014/main" val="20005"/>
                    </a:ext>
                  </a:extLst>
                </a:gridCol>
                <a:gridCol w="1213144">
                  <a:extLst>
                    <a:ext uri="{9D8B030D-6E8A-4147-A177-3AD203B41FA5}">
                      <a16:colId xmlns:a16="http://schemas.microsoft.com/office/drawing/2014/main" val="20006"/>
                    </a:ext>
                  </a:extLst>
                </a:gridCol>
              </a:tblGrid>
              <a:tr h="380210">
                <a:tc>
                  <a:txBody>
                    <a:bodyPr/>
                    <a:lstStyle/>
                    <a:p>
                      <a:pPr algn="dist"/>
                      <a:r>
                        <a:rPr lang="zh-TW" altLang="en-US" sz="1600" dirty="0" smtClean="0">
                          <a:latin typeface="+mn-ea"/>
                          <a:ea typeface="+mn-ea"/>
                        </a:rPr>
                        <a:t>日期</a:t>
                      </a:r>
                      <a:endParaRPr lang="zh-TW" altLang="en-US" sz="1600" dirty="0">
                        <a:latin typeface="+mn-ea"/>
                        <a:ea typeface="+mn-ea"/>
                      </a:endParaRPr>
                    </a:p>
                  </a:txBody>
                  <a:tcPr/>
                </a:tc>
                <a:tc>
                  <a:txBody>
                    <a:bodyPr/>
                    <a:lstStyle/>
                    <a:p>
                      <a:pPr algn="dist"/>
                      <a:r>
                        <a:rPr lang="zh-TW" altLang="en-US" sz="1600" dirty="0" smtClean="0">
                          <a:latin typeface="+mn-ea"/>
                          <a:ea typeface="+mn-ea"/>
                        </a:rPr>
                        <a:t>單位</a:t>
                      </a:r>
                      <a:endParaRPr lang="zh-TW" altLang="en-US" sz="1600" dirty="0">
                        <a:latin typeface="+mn-ea"/>
                        <a:ea typeface="+mn-ea"/>
                      </a:endParaRPr>
                    </a:p>
                  </a:txBody>
                  <a:tcPr/>
                </a:tc>
                <a:tc>
                  <a:txBody>
                    <a:bodyPr/>
                    <a:lstStyle/>
                    <a:p>
                      <a:pPr algn="dist"/>
                      <a:r>
                        <a:rPr lang="zh-TW" altLang="en-US" sz="1600" dirty="0" smtClean="0">
                          <a:latin typeface="+mn-ea"/>
                          <a:ea typeface="+mn-ea"/>
                        </a:rPr>
                        <a:t>科別</a:t>
                      </a:r>
                      <a:endParaRPr lang="zh-TW" altLang="en-US" sz="1600" dirty="0">
                        <a:latin typeface="+mn-ea"/>
                        <a:ea typeface="+mn-ea"/>
                      </a:endParaRPr>
                    </a:p>
                  </a:txBody>
                  <a:tcPr/>
                </a:tc>
                <a:tc>
                  <a:txBody>
                    <a:bodyPr/>
                    <a:lstStyle/>
                    <a:p>
                      <a:pPr algn="dist"/>
                      <a:r>
                        <a:rPr lang="zh-TW" altLang="en-US" sz="1600" dirty="0" smtClean="0">
                          <a:latin typeface="+mn-ea"/>
                          <a:ea typeface="+mn-ea"/>
                        </a:rPr>
                        <a:t>受訪人員</a:t>
                      </a:r>
                      <a:endParaRPr lang="zh-TW" altLang="en-US" sz="1600" dirty="0">
                        <a:latin typeface="+mn-ea"/>
                        <a:ea typeface="+mn-ea"/>
                      </a:endParaRPr>
                    </a:p>
                  </a:txBody>
                  <a:tcPr/>
                </a:tc>
                <a:tc>
                  <a:txBody>
                    <a:bodyPr/>
                    <a:lstStyle/>
                    <a:p>
                      <a:pPr algn="dist"/>
                      <a:r>
                        <a:rPr lang="zh-TW" altLang="en-US" sz="1600" dirty="0" smtClean="0">
                          <a:latin typeface="+mn-ea"/>
                          <a:ea typeface="+mn-ea"/>
                        </a:rPr>
                        <a:t>主題</a:t>
                      </a:r>
                      <a:endParaRPr lang="zh-TW" altLang="en-US" sz="1600" dirty="0">
                        <a:latin typeface="+mn-ea"/>
                        <a:ea typeface="+mn-ea"/>
                      </a:endParaRPr>
                    </a:p>
                  </a:txBody>
                  <a:tcPr/>
                </a:tc>
                <a:tc>
                  <a:txBody>
                    <a:bodyPr/>
                    <a:lstStyle/>
                    <a:p>
                      <a:pPr algn="dist"/>
                      <a:r>
                        <a:rPr lang="zh-TW" altLang="en-US" sz="1600" dirty="0" smtClean="0">
                          <a:latin typeface="+mn-ea"/>
                          <a:ea typeface="+mn-ea"/>
                        </a:rPr>
                        <a:t>採訪記者</a:t>
                      </a:r>
                      <a:endParaRPr lang="zh-TW" altLang="en-US" sz="1600" dirty="0">
                        <a:latin typeface="+mn-ea"/>
                        <a:ea typeface="+mn-ea"/>
                      </a:endParaRPr>
                    </a:p>
                  </a:txBody>
                  <a:tcPr/>
                </a:tc>
                <a:extLst>
                  <a:ext uri="{0D108BD9-81ED-4DB2-BD59-A6C34878D82A}">
                    <a16:rowId xmlns:a16="http://schemas.microsoft.com/office/drawing/2014/main" val="10000"/>
                  </a:ext>
                </a:extLst>
              </a:tr>
              <a:tr h="543474">
                <a:tc>
                  <a:txBody>
                    <a:bodyPr/>
                    <a:lstStyle/>
                    <a:p>
                      <a:pPr algn="l" fontAlgn="ctr"/>
                      <a:r>
                        <a:rPr lang="en-US" altLang="zh-TW" sz="1200" b="0" i="0" u="none" strike="noStrike" dirty="0" smtClean="0">
                          <a:solidFill>
                            <a:srgbClr val="000000"/>
                          </a:solidFill>
                          <a:effectLst/>
                          <a:latin typeface="+mn-ea"/>
                          <a:ea typeface="+mn-ea"/>
                        </a:rPr>
                        <a:t>110/12/30</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dirty="0">
                          <a:solidFill>
                            <a:srgbClr val="000000"/>
                          </a:solidFill>
                          <a:effectLst/>
                          <a:latin typeface="+mn-ea"/>
                          <a:ea typeface="+mn-ea"/>
                        </a:rPr>
                        <a:t>腫瘤醫學部</a:t>
                      </a:r>
                    </a:p>
                  </a:txBody>
                  <a:tcPr anchor="ctr"/>
                </a:tc>
                <a:tc>
                  <a:txBody>
                    <a:bodyPr/>
                    <a:lstStyle/>
                    <a:p>
                      <a:pPr algn="l" fontAlgn="ctr"/>
                      <a:r>
                        <a:rPr lang="zh-TW" altLang="en-US" sz="1200" b="0" i="0" u="none" strike="noStrike" dirty="0">
                          <a:solidFill>
                            <a:srgbClr val="000000"/>
                          </a:solidFill>
                          <a:effectLst/>
                          <a:latin typeface="+mn-ea"/>
                          <a:ea typeface="+mn-ea"/>
                        </a:rPr>
                        <a:t>　</a:t>
                      </a:r>
                    </a:p>
                  </a:txBody>
                  <a:tcPr anchor="ctr"/>
                </a:tc>
                <a:tc>
                  <a:txBody>
                    <a:bodyPr/>
                    <a:lstStyle/>
                    <a:p>
                      <a:pPr algn="l" fontAlgn="ctr"/>
                      <a:r>
                        <a:rPr lang="zh-TW" altLang="en-US" sz="1200" b="0" i="0" u="none" strike="noStrike" dirty="0">
                          <a:solidFill>
                            <a:srgbClr val="000000"/>
                          </a:solidFill>
                          <a:effectLst/>
                          <a:latin typeface="+mn-ea"/>
                          <a:ea typeface="+mn-ea"/>
                        </a:rPr>
                        <a:t>陳一瑋醫師等</a:t>
                      </a:r>
                    </a:p>
                  </a:txBody>
                  <a:tcPr anchor="ctr"/>
                </a:tc>
                <a:tc>
                  <a:txBody>
                    <a:bodyPr/>
                    <a:lstStyle/>
                    <a:p>
                      <a:pPr algn="l" fontAlgn="ctr"/>
                      <a:r>
                        <a:rPr lang="en-US" sz="1200" b="0" i="0" u="none" strike="noStrike" dirty="0">
                          <a:solidFill>
                            <a:srgbClr val="000000"/>
                          </a:solidFill>
                          <a:effectLst/>
                          <a:latin typeface="+mn-ea"/>
                          <a:ea typeface="+mn-ea"/>
                        </a:rPr>
                        <a:t>BNCT</a:t>
                      </a:r>
                      <a:r>
                        <a:rPr lang="zh-TW" altLang="en-US" sz="1200" b="0" i="0" u="none" strike="noStrike" dirty="0">
                          <a:solidFill>
                            <a:srgbClr val="000000"/>
                          </a:solidFill>
                          <a:effectLst/>
                          <a:latin typeface="+mn-ea"/>
                          <a:ea typeface="+mn-ea"/>
                        </a:rPr>
                        <a:t>專題介紹</a:t>
                      </a:r>
                    </a:p>
                  </a:txBody>
                  <a:tcPr anchor="ctr"/>
                </a:tc>
                <a:tc>
                  <a:txBody>
                    <a:bodyPr/>
                    <a:lstStyle/>
                    <a:p>
                      <a:pPr algn="l" fontAlgn="ctr"/>
                      <a:r>
                        <a:rPr lang="zh-TW" altLang="en-US" sz="1200" b="0" i="0" u="none" strike="noStrike" dirty="0">
                          <a:solidFill>
                            <a:srgbClr val="000000"/>
                          </a:solidFill>
                          <a:effectLst/>
                          <a:latin typeface="+mn-ea"/>
                          <a:ea typeface="+mn-ea"/>
                        </a:rPr>
                        <a:t>遠見</a:t>
                      </a:r>
                      <a:r>
                        <a:rPr lang="en-US" altLang="zh-TW" sz="1200" b="0" i="0" u="none" strike="noStrike" dirty="0">
                          <a:solidFill>
                            <a:srgbClr val="000000"/>
                          </a:solidFill>
                          <a:effectLst/>
                          <a:latin typeface="+mn-ea"/>
                          <a:ea typeface="+mn-ea"/>
                        </a:rPr>
                        <a:t>/</a:t>
                      </a:r>
                      <a:r>
                        <a:rPr lang="zh-TW" altLang="en-US" sz="1200" b="0" i="0" u="none" strike="noStrike" dirty="0">
                          <a:solidFill>
                            <a:srgbClr val="000000"/>
                          </a:solidFill>
                          <a:effectLst/>
                          <a:latin typeface="+mn-ea"/>
                          <a:ea typeface="+mn-ea"/>
                        </a:rPr>
                        <a:t>彭杏珠</a:t>
                      </a:r>
                    </a:p>
                  </a:txBody>
                  <a:tcPr anchor="ctr"/>
                </a:tc>
                <a:extLst>
                  <a:ext uri="{0D108BD9-81ED-4DB2-BD59-A6C34878D82A}">
                    <a16:rowId xmlns:a16="http://schemas.microsoft.com/office/drawing/2014/main" val="10001"/>
                  </a:ext>
                </a:extLst>
              </a:tr>
              <a:tr h="543474">
                <a:tc>
                  <a:txBody>
                    <a:bodyPr/>
                    <a:lstStyle/>
                    <a:p>
                      <a:pPr algn="l" fontAlgn="ctr"/>
                      <a:r>
                        <a:rPr lang="en-US" altLang="zh-TW" sz="1200" b="0" i="0" u="none" strike="noStrike" dirty="0" smtClean="0">
                          <a:solidFill>
                            <a:srgbClr val="000000"/>
                          </a:solidFill>
                          <a:effectLst/>
                          <a:latin typeface="+mn-ea"/>
                          <a:ea typeface="+mn-ea"/>
                        </a:rPr>
                        <a:t>110/12/30</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dirty="0">
                          <a:solidFill>
                            <a:srgbClr val="000000"/>
                          </a:solidFill>
                          <a:effectLst/>
                          <a:latin typeface="+mn-ea"/>
                          <a:ea typeface="+mn-ea"/>
                        </a:rPr>
                        <a:t>復健部</a:t>
                      </a:r>
                    </a:p>
                  </a:txBody>
                  <a:tcPr anchor="ctr"/>
                </a:tc>
                <a:tc>
                  <a:txBody>
                    <a:bodyPr/>
                    <a:lstStyle/>
                    <a:p>
                      <a:pPr algn="l" fontAlgn="ctr"/>
                      <a:r>
                        <a:rPr lang="zh-TW" altLang="en-US" sz="1200" b="0" i="0" u="none" strike="noStrike" dirty="0">
                          <a:solidFill>
                            <a:srgbClr val="000000"/>
                          </a:solidFill>
                          <a:effectLst/>
                          <a:latin typeface="+mn-ea"/>
                          <a:ea typeface="+mn-ea"/>
                        </a:rPr>
                        <a:t>　</a:t>
                      </a:r>
                    </a:p>
                  </a:txBody>
                  <a:tcPr anchor="ctr"/>
                </a:tc>
                <a:tc>
                  <a:txBody>
                    <a:bodyPr/>
                    <a:lstStyle/>
                    <a:p>
                      <a:pPr algn="l" fontAlgn="ctr"/>
                      <a:r>
                        <a:rPr lang="zh-TW" altLang="en-US" sz="1200" b="0" i="0" u="none" strike="noStrike">
                          <a:solidFill>
                            <a:srgbClr val="000000"/>
                          </a:solidFill>
                          <a:effectLst/>
                          <a:latin typeface="+mn-ea"/>
                          <a:ea typeface="+mn-ea"/>
                        </a:rPr>
                        <a:t>蔡佳蓉復健師</a:t>
                      </a:r>
                    </a:p>
                  </a:txBody>
                  <a:tcPr anchor="ctr"/>
                </a:tc>
                <a:tc>
                  <a:txBody>
                    <a:bodyPr/>
                    <a:lstStyle/>
                    <a:p>
                      <a:pPr algn="l" fontAlgn="ctr"/>
                      <a:r>
                        <a:rPr lang="zh-TW" altLang="en-US" sz="1200" b="0" i="0" u="none" strike="noStrike">
                          <a:solidFill>
                            <a:srgbClr val="000000"/>
                          </a:solidFill>
                          <a:effectLst/>
                          <a:latin typeface="+mn-ea"/>
                          <a:ea typeface="+mn-ea"/>
                        </a:rPr>
                        <a:t>羅敏慧病友復健心路歷程</a:t>
                      </a:r>
                    </a:p>
                  </a:txBody>
                  <a:tcPr anchor="ctr"/>
                </a:tc>
                <a:tc>
                  <a:txBody>
                    <a:bodyPr/>
                    <a:lstStyle/>
                    <a:p>
                      <a:pPr algn="l" fontAlgn="ctr"/>
                      <a:r>
                        <a:rPr lang="en-US" sz="1200" b="0" i="0" u="none" strike="noStrike" dirty="0">
                          <a:solidFill>
                            <a:srgbClr val="000000"/>
                          </a:solidFill>
                          <a:effectLst/>
                          <a:latin typeface="+mn-ea"/>
                          <a:ea typeface="+mn-ea"/>
                        </a:rPr>
                        <a:t>Good TV/</a:t>
                      </a:r>
                      <a:r>
                        <a:rPr lang="zh-TW" altLang="en-US" sz="1200" b="0" i="0" u="none" strike="noStrike" dirty="0">
                          <a:solidFill>
                            <a:srgbClr val="000000"/>
                          </a:solidFill>
                          <a:effectLst/>
                          <a:latin typeface="+mn-ea"/>
                          <a:ea typeface="+mn-ea"/>
                        </a:rPr>
                        <a:t>辛蓓霖</a:t>
                      </a:r>
                    </a:p>
                  </a:txBody>
                  <a:tcPr anchor="ctr"/>
                </a:tc>
                <a:extLst>
                  <a:ext uri="{0D108BD9-81ED-4DB2-BD59-A6C34878D82A}">
                    <a16:rowId xmlns:a16="http://schemas.microsoft.com/office/drawing/2014/main" val="10002"/>
                  </a:ext>
                </a:extLst>
              </a:tr>
              <a:tr h="543474">
                <a:tc>
                  <a:txBody>
                    <a:bodyPr/>
                    <a:lstStyle/>
                    <a:p>
                      <a:pPr algn="l" fontAlgn="ctr"/>
                      <a:r>
                        <a:rPr lang="en-US" altLang="zh-TW" sz="1200" b="0" i="0" u="none" strike="noStrike" dirty="0" smtClean="0">
                          <a:solidFill>
                            <a:srgbClr val="000000"/>
                          </a:solidFill>
                          <a:effectLst/>
                          <a:latin typeface="+mn-ea"/>
                          <a:ea typeface="+mn-ea"/>
                        </a:rPr>
                        <a:t>111/1/3</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a:solidFill>
                            <a:srgbClr val="000000"/>
                          </a:solidFill>
                          <a:effectLst/>
                          <a:latin typeface="+mn-ea"/>
                          <a:ea typeface="+mn-ea"/>
                        </a:rPr>
                        <a:t>內科部</a:t>
                      </a:r>
                    </a:p>
                  </a:txBody>
                  <a:tcPr anchor="ctr"/>
                </a:tc>
                <a:tc>
                  <a:txBody>
                    <a:bodyPr/>
                    <a:lstStyle/>
                    <a:p>
                      <a:pPr algn="l" fontAlgn="ctr"/>
                      <a:r>
                        <a:rPr lang="zh-TW" altLang="en-US" sz="1200" b="0" i="0" u="none" strike="noStrike">
                          <a:solidFill>
                            <a:srgbClr val="000000"/>
                          </a:solidFill>
                          <a:effectLst/>
                          <a:latin typeface="+mn-ea"/>
                          <a:ea typeface="+mn-ea"/>
                        </a:rPr>
                        <a:t>過敏免疫風濕科</a:t>
                      </a:r>
                    </a:p>
                  </a:txBody>
                  <a:tcPr anchor="ctr"/>
                </a:tc>
                <a:tc>
                  <a:txBody>
                    <a:bodyPr/>
                    <a:lstStyle/>
                    <a:p>
                      <a:pPr algn="l" fontAlgn="ctr"/>
                      <a:r>
                        <a:rPr lang="zh-TW" altLang="en-US" sz="1200" b="0" i="0" u="none" strike="noStrike">
                          <a:solidFill>
                            <a:srgbClr val="000000"/>
                          </a:solidFill>
                          <a:effectLst/>
                          <a:latin typeface="+mn-ea"/>
                          <a:ea typeface="+mn-ea"/>
                        </a:rPr>
                        <a:t>陳明瀚醫師</a:t>
                      </a:r>
                    </a:p>
                  </a:txBody>
                  <a:tcPr anchor="ctr"/>
                </a:tc>
                <a:tc>
                  <a:txBody>
                    <a:bodyPr/>
                    <a:lstStyle/>
                    <a:p>
                      <a:pPr algn="l" fontAlgn="ctr"/>
                      <a:r>
                        <a:rPr lang="zh-TW" altLang="en-US" sz="1200" b="0" i="0" u="none" strike="noStrike">
                          <a:solidFill>
                            <a:srgbClr val="000000"/>
                          </a:solidFill>
                          <a:effectLst/>
                          <a:latin typeface="+mn-ea"/>
                          <a:ea typeface="+mn-ea"/>
                        </a:rPr>
                        <a:t>紅斑性狼瘡</a:t>
                      </a:r>
                    </a:p>
                  </a:txBody>
                  <a:tcPr anchor="ctr"/>
                </a:tc>
                <a:tc>
                  <a:txBody>
                    <a:bodyPr/>
                    <a:lstStyle/>
                    <a:p>
                      <a:pPr algn="l" fontAlgn="ctr"/>
                      <a:r>
                        <a:rPr lang="en-US" altLang="zh-TW" sz="1200" b="0" i="0" u="none" strike="noStrike" dirty="0">
                          <a:solidFill>
                            <a:srgbClr val="000000"/>
                          </a:solidFill>
                          <a:effectLst/>
                          <a:latin typeface="+mn-ea"/>
                          <a:ea typeface="+mn-ea"/>
                        </a:rPr>
                        <a:t>TVBS/</a:t>
                      </a:r>
                      <a:r>
                        <a:rPr lang="zh-TW" altLang="en-US" sz="1200" b="0" i="0" u="none" strike="noStrike" dirty="0">
                          <a:solidFill>
                            <a:srgbClr val="000000"/>
                          </a:solidFill>
                          <a:effectLst/>
                          <a:latin typeface="+mn-ea"/>
                          <a:ea typeface="+mn-ea"/>
                        </a:rPr>
                        <a:t>十點不一樣</a:t>
                      </a:r>
                      <a:br>
                        <a:rPr lang="zh-TW" altLang="en-US" sz="1200" b="0" i="0" u="none" strike="noStrike" dirty="0">
                          <a:solidFill>
                            <a:srgbClr val="000000"/>
                          </a:solidFill>
                          <a:effectLst/>
                          <a:latin typeface="+mn-ea"/>
                          <a:ea typeface="+mn-ea"/>
                        </a:rPr>
                      </a:br>
                      <a:r>
                        <a:rPr lang="zh-TW" altLang="en-US" sz="1200" b="0" i="0" u="none" strike="noStrike" dirty="0">
                          <a:solidFill>
                            <a:srgbClr val="000000"/>
                          </a:solidFill>
                          <a:effectLst/>
                          <a:latin typeface="+mn-ea"/>
                          <a:ea typeface="+mn-ea"/>
                        </a:rPr>
                        <a:t>蔣志偉</a:t>
                      </a:r>
                    </a:p>
                  </a:txBody>
                  <a:tcPr anchor="ctr"/>
                </a:tc>
                <a:extLst>
                  <a:ext uri="{0D108BD9-81ED-4DB2-BD59-A6C34878D82A}">
                    <a16:rowId xmlns:a16="http://schemas.microsoft.com/office/drawing/2014/main" val="10003"/>
                  </a:ext>
                </a:extLst>
              </a:tr>
              <a:tr h="543474">
                <a:tc>
                  <a:txBody>
                    <a:bodyPr/>
                    <a:lstStyle/>
                    <a:p>
                      <a:pPr algn="l" fontAlgn="ctr"/>
                      <a:r>
                        <a:rPr lang="en-US" altLang="zh-TW" sz="1200" b="0" i="0" u="none" strike="noStrike" dirty="0" smtClean="0">
                          <a:solidFill>
                            <a:srgbClr val="000000"/>
                          </a:solidFill>
                          <a:effectLst/>
                          <a:latin typeface="+mn-ea"/>
                          <a:ea typeface="+mn-ea"/>
                        </a:rPr>
                        <a:t>111/1/5</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a:solidFill>
                            <a:srgbClr val="000000"/>
                          </a:solidFill>
                          <a:effectLst/>
                          <a:latin typeface="+mn-ea"/>
                          <a:ea typeface="+mn-ea"/>
                        </a:rPr>
                        <a:t>骨科部</a:t>
                      </a:r>
                    </a:p>
                  </a:txBody>
                  <a:tcPr anchor="ctr"/>
                </a:tc>
                <a:tc>
                  <a:txBody>
                    <a:bodyPr/>
                    <a:lstStyle/>
                    <a:p>
                      <a:pPr algn="l" fontAlgn="ctr"/>
                      <a:r>
                        <a:rPr lang="zh-TW" altLang="en-US" sz="1200" b="0" i="0" u="none" strike="noStrike" dirty="0">
                          <a:solidFill>
                            <a:srgbClr val="000000"/>
                          </a:solidFill>
                          <a:effectLst/>
                          <a:latin typeface="+mn-ea"/>
                          <a:ea typeface="+mn-ea"/>
                        </a:rPr>
                        <a:t>關節創傷科</a:t>
                      </a:r>
                    </a:p>
                  </a:txBody>
                  <a:tcPr anchor="ctr"/>
                </a:tc>
                <a:tc>
                  <a:txBody>
                    <a:bodyPr/>
                    <a:lstStyle/>
                    <a:p>
                      <a:pPr algn="l" fontAlgn="ctr"/>
                      <a:r>
                        <a:rPr lang="zh-TW" altLang="en-US" sz="1200" b="0" i="0" u="none" strike="noStrike">
                          <a:solidFill>
                            <a:srgbClr val="000000"/>
                          </a:solidFill>
                          <a:effectLst/>
                          <a:latin typeface="+mn-ea"/>
                          <a:ea typeface="+mn-ea"/>
                        </a:rPr>
                        <a:t>蔡尚聞醫師</a:t>
                      </a:r>
                    </a:p>
                  </a:txBody>
                  <a:tcPr anchor="ctr"/>
                </a:tc>
                <a:tc>
                  <a:txBody>
                    <a:bodyPr/>
                    <a:lstStyle/>
                    <a:p>
                      <a:pPr algn="l" fontAlgn="ctr"/>
                      <a:r>
                        <a:rPr lang="zh-TW" altLang="en-US" sz="1200" b="0" i="0" u="none" strike="noStrike">
                          <a:solidFill>
                            <a:srgbClr val="000000"/>
                          </a:solidFill>
                          <a:effectLst/>
                          <a:latin typeface="+mn-ea"/>
                          <a:ea typeface="+mn-ea"/>
                        </a:rPr>
                        <a:t>關節炎衛教</a:t>
                      </a:r>
                    </a:p>
                  </a:txBody>
                  <a:tcPr anchor="ctr"/>
                </a:tc>
                <a:tc>
                  <a:txBody>
                    <a:bodyPr/>
                    <a:lstStyle/>
                    <a:p>
                      <a:pPr algn="l" fontAlgn="ctr"/>
                      <a:r>
                        <a:rPr lang="zh-TW" altLang="en-US" sz="1200" b="0" i="0" u="none" strike="noStrike">
                          <a:solidFill>
                            <a:srgbClr val="000000"/>
                          </a:solidFill>
                          <a:effectLst/>
                          <a:latin typeface="+mn-ea"/>
                          <a:ea typeface="+mn-ea"/>
                        </a:rPr>
                        <a:t>中時新聞</a:t>
                      </a:r>
                      <a:r>
                        <a:rPr lang="en-US" altLang="zh-TW" sz="1200" b="0" i="0" u="none" strike="noStrike">
                          <a:solidFill>
                            <a:srgbClr val="000000"/>
                          </a:solidFill>
                          <a:effectLst/>
                          <a:latin typeface="+mn-ea"/>
                          <a:ea typeface="+mn-ea"/>
                        </a:rPr>
                        <a:t>/</a:t>
                      </a:r>
                      <a:r>
                        <a:rPr lang="zh-TW" altLang="en-US" sz="1200" b="0" i="0" u="none" strike="noStrike">
                          <a:solidFill>
                            <a:srgbClr val="000000"/>
                          </a:solidFill>
                          <a:effectLst/>
                          <a:latin typeface="+mn-ea"/>
                          <a:ea typeface="+mn-ea"/>
                        </a:rPr>
                        <a:t>林荷玉</a:t>
                      </a:r>
                      <a:br>
                        <a:rPr lang="zh-TW" altLang="en-US" sz="1200" b="0" i="0" u="none" strike="noStrike">
                          <a:solidFill>
                            <a:srgbClr val="000000"/>
                          </a:solidFill>
                          <a:effectLst/>
                          <a:latin typeface="+mn-ea"/>
                          <a:ea typeface="+mn-ea"/>
                        </a:rPr>
                      </a:br>
                      <a:r>
                        <a:rPr lang="en-US" altLang="zh-TW" sz="1200" b="0" i="0" u="none" strike="noStrike">
                          <a:solidFill>
                            <a:srgbClr val="000000"/>
                          </a:solidFill>
                          <a:effectLst/>
                          <a:latin typeface="+mn-ea"/>
                          <a:ea typeface="+mn-ea"/>
                        </a:rPr>
                        <a:t>0975-843-282</a:t>
                      </a:r>
                    </a:p>
                  </a:txBody>
                  <a:tcPr anchor="ctr"/>
                </a:tc>
                <a:extLst>
                  <a:ext uri="{0D108BD9-81ED-4DB2-BD59-A6C34878D82A}">
                    <a16:rowId xmlns:a16="http://schemas.microsoft.com/office/drawing/2014/main" val="10004"/>
                  </a:ext>
                </a:extLst>
              </a:tr>
              <a:tr h="543474">
                <a:tc>
                  <a:txBody>
                    <a:bodyPr/>
                    <a:lstStyle/>
                    <a:p>
                      <a:pPr algn="l" fontAlgn="ctr"/>
                      <a:r>
                        <a:rPr lang="en-US" altLang="zh-TW" sz="1200" b="0" i="0" u="none" strike="noStrike" dirty="0" smtClean="0">
                          <a:solidFill>
                            <a:srgbClr val="000000"/>
                          </a:solidFill>
                          <a:effectLst/>
                          <a:latin typeface="+mn-ea"/>
                          <a:ea typeface="+mn-ea"/>
                        </a:rPr>
                        <a:t>111/1/6</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a:solidFill>
                            <a:srgbClr val="000000"/>
                          </a:solidFill>
                          <a:effectLst/>
                          <a:latin typeface="+mn-ea"/>
                          <a:ea typeface="+mn-ea"/>
                        </a:rPr>
                        <a:t>家醫部</a:t>
                      </a:r>
                    </a:p>
                  </a:txBody>
                  <a:tcPr anchor="ctr"/>
                </a:tc>
                <a:tc>
                  <a:txBody>
                    <a:bodyPr/>
                    <a:lstStyle/>
                    <a:p>
                      <a:pPr algn="l" fontAlgn="ctr"/>
                      <a:r>
                        <a:rPr lang="zh-TW" altLang="en-US" sz="1200" b="0" i="0" u="none" strike="noStrike">
                          <a:solidFill>
                            <a:srgbClr val="000000"/>
                          </a:solidFill>
                          <a:effectLst/>
                          <a:latin typeface="+mn-ea"/>
                          <a:ea typeface="+mn-ea"/>
                        </a:rPr>
                        <a:t>社區醫學科</a:t>
                      </a:r>
                    </a:p>
                  </a:txBody>
                  <a:tcPr anchor="ctr"/>
                </a:tc>
                <a:tc>
                  <a:txBody>
                    <a:bodyPr/>
                    <a:lstStyle/>
                    <a:p>
                      <a:pPr algn="l" fontAlgn="ctr"/>
                      <a:r>
                        <a:rPr lang="zh-TW" altLang="en-US" sz="1200" b="0" i="0" u="none" strike="noStrike">
                          <a:solidFill>
                            <a:srgbClr val="000000"/>
                          </a:solidFill>
                          <a:effectLst/>
                          <a:latin typeface="+mn-ea"/>
                          <a:ea typeface="+mn-ea"/>
                        </a:rPr>
                        <a:t>陳育群主任</a:t>
                      </a:r>
                    </a:p>
                  </a:txBody>
                  <a:tcPr anchor="ctr"/>
                </a:tc>
                <a:tc>
                  <a:txBody>
                    <a:bodyPr/>
                    <a:lstStyle/>
                    <a:p>
                      <a:pPr algn="l" fontAlgn="ctr"/>
                      <a:r>
                        <a:rPr lang="en-US" altLang="zh-TW" sz="1200" b="0" i="0" u="none" strike="noStrike">
                          <a:solidFill>
                            <a:srgbClr val="000000"/>
                          </a:solidFill>
                          <a:effectLst/>
                          <a:latin typeface="+mn-ea"/>
                          <a:ea typeface="+mn-ea"/>
                        </a:rPr>
                        <a:t>COVID-19</a:t>
                      </a:r>
                      <a:r>
                        <a:rPr lang="zh-TW" altLang="en-US" sz="1200" b="0" i="0" u="none" strike="noStrike">
                          <a:solidFill>
                            <a:srgbClr val="000000"/>
                          </a:solidFill>
                          <a:effectLst/>
                          <a:latin typeface="+mn-ea"/>
                          <a:ea typeface="+mn-ea"/>
                        </a:rPr>
                        <a:t>疫苗第三劑加強劑</a:t>
                      </a:r>
                    </a:p>
                  </a:txBody>
                  <a:tcPr anchor="ctr"/>
                </a:tc>
                <a:tc>
                  <a:txBody>
                    <a:bodyPr/>
                    <a:lstStyle/>
                    <a:p>
                      <a:pPr algn="l" fontAlgn="ctr"/>
                      <a:r>
                        <a:rPr lang="zh-TW" altLang="en-US" sz="1200" b="0" i="0" u="none" strike="noStrike">
                          <a:solidFill>
                            <a:srgbClr val="000000"/>
                          </a:solidFill>
                          <a:effectLst/>
                          <a:latin typeface="+mn-ea"/>
                          <a:ea typeface="+mn-ea"/>
                        </a:rPr>
                        <a:t>中視新聞</a:t>
                      </a:r>
                      <a:r>
                        <a:rPr lang="en-US" altLang="zh-TW" sz="1200" b="0" i="0" u="none" strike="noStrike">
                          <a:solidFill>
                            <a:srgbClr val="000000"/>
                          </a:solidFill>
                          <a:effectLst/>
                          <a:latin typeface="+mn-ea"/>
                          <a:ea typeface="+mn-ea"/>
                        </a:rPr>
                        <a:t>/</a:t>
                      </a:r>
                      <a:r>
                        <a:rPr lang="zh-TW" altLang="en-US" sz="1200" b="0" i="0" u="none" strike="noStrike">
                          <a:solidFill>
                            <a:srgbClr val="000000"/>
                          </a:solidFill>
                          <a:effectLst/>
                          <a:latin typeface="+mn-ea"/>
                          <a:ea typeface="+mn-ea"/>
                        </a:rPr>
                        <a:t>吳雅瑜</a:t>
                      </a:r>
                    </a:p>
                  </a:txBody>
                  <a:tcPr anchor="ctr"/>
                </a:tc>
                <a:extLst>
                  <a:ext uri="{0D108BD9-81ED-4DB2-BD59-A6C34878D82A}">
                    <a16:rowId xmlns:a16="http://schemas.microsoft.com/office/drawing/2014/main" val="10005"/>
                  </a:ext>
                </a:extLst>
              </a:tr>
              <a:tr h="543474">
                <a:tc>
                  <a:txBody>
                    <a:bodyPr/>
                    <a:lstStyle/>
                    <a:p>
                      <a:pPr algn="l" fontAlgn="ctr"/>
                      <a:r>
                        <a:rPr lang="en-US" altLang="zh-TW" sz="1200" b="0" i="0" u="none" strike="noStrike" dirty="0" smtClean="0">
                          <a:solidFill>
                            <a:srgbClr val="000000"/>
                          </a:solidFill>
                          <a:effectLst/>
                          <a:latin typeface="+mn-ea"/>
                          <a:ea typeface="+mn-ea"/>
                        </a:rPr>
                        <a:t>111/1/12-13</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a:solidFill>
                            <a:srgbClr val="000000"/>
                          </a:solidFill>
                          <a:effectLst/>
                          <a:latin typeface="+mn-ea"/>
                          <a:ea typeface="+mn-ea"/>
                        </a:rPr>
                        <a:t>急診部</a:t>
                      </a:r>
                      <a:br>
                        <a:rPr lang="zh-TW" altLang="en-US" sz="1200" b="0" i="0" u="none" strike="noStrike">
                          <a:solidFill>
                            <a:srgbClr val="000000"/>
                          </a:solidFill>
                          <a:effectLst/>
                          <a:latin typeface="+mn-ea"/>
                          <a:ea typeface="+mn-ea"/>
                        </a:rPr>
                      </a:br>
                      <a:r>
                        <a:rPr lang="zh-TW" altLang="en-US" sz="1200" b="0" i="0" u="none" strike="noStrike">
                          <a:solidFill>
                            <a:srgbClr val="000000"/>
                          </a:solidFill>
                          <a:effectLst/>
                          <a:latin typeface="+mn-ea"/>
                          <a:ea typeface="+mn-ea"/>
                        </a:rPr>
                        <a:t>護理部 </a:t>
                      </a:r>
                    </a:p>
                  </a:txBody>
                  <a:tcPr anchor="ctr"/>
                </a:tc>
                <a:tc>
                  <a:txBody>
                    <a:bodyPr/>
                    <a:lstStyle/>
                    <a:p>
                      <a:pPr algn="l" fontAlgn="ctr"/>
                      <a:r>
                        <a:rPr lang="zh-TW" altLang="en-US" sz="1200" b="0" i="0" u="none" strike="noStrike">
                          <a:solidFill>
                            <a:srgbClr val="000000"/>
                          </a:solidFill>
                          <a:effectLst/>
                          <a:latin typeface="+mn-ea"/>
                          <a:ea typeface="+mn-ea"/>
                        </a:rPr>
                        <a:t>　</a:t>
                      </a:r>
                    </a:p>
                  </a:txBody>
                  <a:tcPr anchor="ctr"/>
                </a:tc>
                <a:tc>
                  <a:txBody>
                    <a:bodyPr/>
                    <a:lstStyle/>
                    <a:p>
                      <a:pPr algn="l" fontAlgn="ctr"/>
                      <a:r>
                        <a:rPr lang="zh-TW" altLang="en-US" sz="1200" b="0" i="0" u="none" strike="noStrike">
                          <a:solidFill>
                            <a:srgbClr val="000000"/>
                          </a:solidFill>
                          <a:effectLst/>
                          <a:latin typeface="+mn-ea"/>
                          <a:ea typeface="+mn-ea"/>
                        </a:rPr>
                        <a:t>　</a:t>
                      </a:r>
                    </a:p>
                  </a:txBody>
                  <a:tcPr anchor="ctr"/>
                </a:tc>
                <a:tc>
                  <a:txBody>
                    <a:bodyPr/>
                    <a:lstStyle/>
                    <a:p>
                      <a:pPr algn="l" fontAlgn="ctr"/>
                      <a:r>
                        <a:rPr lang="zh-TW" altLang="en-US" sz="1200" b="0" i="0" u="none" strike="noStrike">
                          <a:solidFill>
                            <a:srgbClr val="000000"/>
                          </a:solidFill>
                          <a:effectLst/>
                          <a:latin typeface="+mn-ea"/>
                          <a:ea typeface="+mn-ea"/>
                        </a:rPr>
                        <a:t>醫護防疫衛教短片</a:t>
                      </a:r>
                    </a:p>
                  </a:txBody>
                  <a:tcPr anchor="ctr"/>
                </a:tc>
                <a:tc>
                  <a:txBody>
                    <a:bodyPr/>
                    <a:lstStyle/>
                    <a:p>
                      <a:pPr algn="l" fontAlgn="ctr"/>
                      <a:r>
                        <a:rPr lang="zh-TW" altLang="en-US" sz="1200" b="0" i="0" u="none" strike="noStrike">
                          <a:solidFill>
                            <a:srgbClr val="000000"/>
                          </a:solidFill>
                          <a:effectLst/>
                          <a:latin typeface="+mn-ea"/>
                          <a:ea typeface="+mn-ea"/>
                        </a:rPr>
                        <a:t>三立電視台</a:t>
                      </a:r>
                    </a:p>
                  </a:txBody>
                  <a:tcPr anchor="ctr"/>
                </a:tc>
                <a:extLst>
                  <a:ext uri="{0D108BD9-81ED-4DB2-BD59-A6C34878D82A}">
                    <a16:rowId xmlns:a16="http://schemas.microsoft.com/office/drawing/2014/main" val="10006"/>
                  </a:ext>
                </a:extLst>
              </a:tr>
              <a:tr h="543474">
                <a:tc>
                  <a:txBody>
                    <a:bodyPr/>
                    <a:lstStyle/>
                    <a:p>
                      <a:pPr algn="l" fontAlgn="ctr"/>
                      <a:r>
                        <a:rPr lang="en-US" altLang="zh-TW" sz="1200" b="0" i="0" u="none" strike="noStrike" dirty="0" smtClean="0">
                          <a:solidFill>
                            <a:srgbClr val="000000"/>
                          </a:solidFill>
                          <a:effectLst/>
                          <a:latin typeface="+mn-ea"/>
                          <a:ea typeface="+mn-ea"/>
                        </a:rPr>
                        <a:t>111/1/13</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a:solidFill>
                            <a:srgbClr val="000000"/>
                          </a:solidFill>
                          <a:effectLst/>
                          <a:latin typeface="+mn-ea"/>
                          <a:ea typeface="+mn-ea"/>
                        </a:rPr>
                        <a:t>內科部</a:t>
                      </a:r>
                    </a:p>
                  </a:txBody>
                  <a:tcPr anchor="ctr"/>
                </a:tc>
                <a:tc>
                  <a:txBody>
                    <a:bodyPr/>
                    <a:lstStyle/>
                    <a:p>
                      <a:pPr algn="l" fontAlgn="ctr"/>
                      <a:r>
                        <a:rPr lang="zh-TW" altLang="en-US" sz="1200" b="0" i="0" u="none" strike="noStrike">
                          <a:solidFill>
                            <a:srgbClr val="000000"/>
                          </a:solidFill>
                          <a:effectLst/>
                          <a:latin typeface="+mn-ea"/>
                          <a:ea typeface="+mn-ea"/>
                        </a:rPr>
                        <a:t>胃腸肝膽科</a:t>
                      </a:r>
                    </a:p>
                  </a:txBody>
                  <a:tcPr anchor="ctr"/>
                </a:tc>
                <a:tc>
                  <a:txBody>
                    <a:bodyPr/>
                    <a:lstStyle/>
                    <a:p>
                      <a:pPr algn="l" fontAlgn="ctr"/>
                      <a:r>
                        <a:rPr lang="zh-TW" altLang="en-US" sz="1200" b="0" i="0" u="none" strike="noStrike">
                          <a:solidFill>
                            <a:srgbClr val="000000"/>
                          </a:solidFill>
                          <a:effectLst/>
                          <a:latin typeface="+mn-ea"/>
                          <a:ea typeface="+mn-ea"/>
                        </a:rPr>
                        <a:t>吳啟榮醫師</a:t>
                      </a:r>
                    </a:p>
                  </a:txBody>
                  <a:tcPr anchor="ctr"/>
                </a:tc>
                <a:tc>
                  <a:txBody>
                    <a:bodyPr/>
                    <a:lstStyle/>
                    <a:p>
                      <a:pPr algn="l" fontAlgn="ctr"/>
                      <a:r>
                        <a:rPr lang="zh-TW" altLang="en-US" sz="1200" b="0" i="0" u="none" strike="noStrike">
                          <a:solidFill>
                            <a:srgbClr val="000000"/>
                          </a:solidFill>
                          <a:effectLst/>
                          <a:latin typeface="+mn-ea"/>
                          <a:ea typeface="+mn-ea"/>
                        </a:rPr>
                        <a:t>上班族便秘</a:t>
                      </a:r>
                    </a:p>
                  </a:txBody>
                  <a:tcPr anchor="ctr"/>
                </a:tc>
                <a:tc>
                  <a:txBody>
                    <a:bodyPr/>
                    <a:lstStyle/>
                    <a:p>
                      <a:pPr algn="l" fontAlgn="ctr"/>
                      <a:r>
                        <a:rPr lang="en-US" sz="1200" b="0" i="0" u="none" strike="noStrike">
                          <a:solidFill>
                            <a:srgbClr val="000000"/>
                          </a:solidFill>
                          <a:effectLst/>
                          <a:latin typeface="+mn-ea"/>
                          <a:ea typeface="+mn-ea"/>
                        </a:rPr>
                        <a:t>Heho</a:t>
                      </a:r>
                      <a:r>
                        <a:rPr lang="zh-TW" altLang="en-US" sz="1200" b="0" i="0" u="none" strike="noStrike">
                          <a:solidFill>
                            <a:srgbClr val="000000"/>
                          </a:solidFill>
                          <a:effectLst/>
                          <a:latin typeface="+mn-ea"/>
                          <a:ea typeface="+mn-ea"/>
                        </a:rPr>
                        <a:t>健康</a:t>
                      </a:r>
                      <a:r>
                        <a:rPr lang="en-US" altLang="zh-TW" sz="1200" b="0" i="0" u="none" strike="noStrike">
                          <a:solidFill>
                            <a:srgbClr val="000000"/>
                          </a:solidFill>
                          <a:effectLst/>
                          <a:latin typeface="+mn-ea"/>
                          <a:ea typeface="+mn-ea"/>
                        </a:rPr>
                        <a:t>/</a:t>
                      </a:r>
                      <a:r>
                        <a:rPr lang="zh-TW" altLang="en-US" sz="1200" b="0" i="0" u="none" strike="noStrike">
                          <a:solidFill>
                            <a:srgbClr val="000000"/>
                          </a:solidFill>
                          <a:effectLst/>
                          <a:latin typeface="+mn-ea"/>
                          <a:ea typeface="+mn-ea"/>
                        </a:rPr>
                        <a:t>祉函</a:t>
                      </a:r>
                    </a:p>
                  </a:txBody>
                  <a:tcPr anchor="ctr"/>
                </a:tc>
                <a:extLst>
                  <a:ext uri="{0D108BD9-81ED-4DB2-BD59-A6C34878D82A}">
                    <a16:rowId xmlns:a16="http://schemas.microsoft.com/office/drawing/2014/main" val="10007"/>
                  </a:ext>
                </a:extLst>
              </a:tr>
              <a:tr h="543474">
                <a:tc>
                  <a:txBody>
                    <a:bodyPr/>
                    <a:lstStyle/>
                    <a:p>
                      <a:pPr algn="l" fontAlgn="ctr"/>
                      <a:r>
                        <a:rPr lang="en-US" altLang="zh-TW" sz="1200" b="0" i="0" u="none" strike="noStrike" dirty="0" smtClean="0">
                          <a:solidFill>
                            <a:srgbClr val="000000"/>
                          </a:solidFill>
                          <a:effectLst/>
                          <a:latin typeface="+mn-ea"/>
                          <a:ea typeface="+mn-ea"/>
                        </a:rPr>
                        <a:t>111/1/17</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a:solidFill>
                            <a:srgbClr val="000000"/>
                          </a:solidFill>
                          <a:effectLst/>
                          <a:latin typeface="+mn-ea"/>
                          <a:ea typeface="+mn-ea"/>
                        </a:rPr>
                        <a:t>院本部</a:t>
                      </a:r>
                    </a:p>
                  </a:txBody>
                  <a:tcPr anchor="ctr"/>
                </a:tc>
                <a:tc>
                  <a:txBody>
                    <a:bodyPr/>
                    <a:lstStyle/>
                    <a:p>
                      <a:pPr algn="l" fontAlgn="ctr"/>
                      <a:r>
                        <a:rPr lang="zh-TW" altLang="en-US" sz="1200" b="0" i="0" u="none" strike="noStrike">
                          <a:solidFill>
                            <a:srgbClr val="000000"/>
                          </a:solidFill>
                          <a:effectLst/>
                          <a:latin typeface="+mn-ea"/>
                          <a:ea typeface="+mn-ea"/>
                        </a:rPr>
                        <a:t>　</a:t>
                      </a:r>
                    </a:p>
                  </a:txBody>
                  <a:tcPr anchor="ctr"/>
                </a:tc>
                <a:tc>
                  <a:txBody>
                    <a:bodyPr/>
                    <a:lstStyle/>
                    <a:p>
                      <a:pPr algn="l" fontAlgn="ctr"/>
                      <a:r>
                        <a:rPr lang="zh-TW" altLang="en-US" sz="1200" b="0" i="0" u="none" strike="noStrike" dirty="0">
                          <a:solidFill>
                            <a:srgbClr val="000000"/>
                          </a:solidFill>
                          <a:effectLst/>
                          <a:latin typeface="+mn-ea"/>
                          <a:ea typeface="+mn-ea"/>
                        </a:rPr>
                        <a:t>陳威明院長</a:t>
                      </a:r>
                    </a:p>
                  </a:txBody>
                  <a:tcPr anchor="ctr"/>
                </a:tc>
                <a:tc>
                  <a:txBody>
                    <a:bodyPr/>
                    <a:lstStyle/>
                    <a:p>
                      <a:pPr algn="l" fontAlgn="ctr"/>
                      <a:r>
                        <a:rPr lang="zh-TW" altLang="en-US" sz="1200" b="0" i="0" u="none" strike="noStrike">
                          <a:solidFill>
                            <a:srgbClr val="000000"/>
                          </a:solidFill>
                          <a:effectLst/>
                          <a:latin typeface="+mn-ea"/>
                          <a:ea typeface="+mn-ea"/>
                        </a:rPr>
                        <a:t>新任院長就職</a:t>
                      </a:r>
                    </a:p>
                  </a:txBody>
                  <a:tcPr anchor="ctr"/>
                </a:tc>
                <a:tc>
                  <a:txBody>
                    <a:bodyPr/>
                    <a:lstStyle/>
                    <a:p>
                      <a:pPr algn="l" fontAlgn="ctr"/>
                      <a:r>
                        <a:rPr lang="zh-TW" altLang="en-US" sz="1200" b="0" i="0" u="none" strike="noStrike">
                          <a:solidFill>
                            <a:srgbClr val="000000"/>
                          </a:solidFill>
                          <a:effectLst/>
                          <a:latin typeface="+mn-ea"/>
                          <a:ea typeface="+mn-ea"/>
                        </a:rPr>
                        <a:t>各媒體</a:t>
                      </a:r>
                    </a:p>
                  </a:txBody>
                  <a:tcPr anchor="ctr"/>
                </a:tc>
                <a:extLst>
                  <a:ext uri="{0D108BD9-81ED-4DB2-BD59-A6C34878D82A}">
                    <a16:rowId xmlns:a16="http://schemas.microsoft.com/office/drawing/2014/main" val="10008"/>
                  </a:ext>
                </a:extLst>
              </a:tr>
              <a:tr h="543474">
                <a:tc>
                  <a:txBody>
                    <a:bodyPr/>
                    <a:lstStyle/>
                    <a:p>
                      <a:pPr algn="l" fontAlgn="ctr"/>
                      <a:r>
                        <a:rPr lang="en-US" altLang="zh-TW" sz="1200" b="0" i="0" u="none" strike="noStrike" dirty="0" smtClean="0">
                          <a:solidFill>
                            <a:srgbClr val="000000"/>
                          </a:solidFill>
                          <a:effectLst/>
                          <a:latin typeface="+mn-ea"/>
                          <a:ea typeface="+mn-ea"/>
                        </a:rPr>
                        <a:t>111/1/21</a:t>
                      </a:r>
                      <a:endParaRPr lang="en-US" altLang="zh-TW" sz="1200" b="0" i="0" u="none" strike="noStrike" dirty="0">
                        <a:solidFill>
                          <a:srgbClr val="000000"/>
                        </a:solidFill>
                        <a:effectLst/>
                        <a:latin typeface="+mn-ea"/>
                        <a:ea typeface="+mn-ea"/>
                      </a:endParaRPr>
                    </a:p>
                  </a:txBody>
                  <a:tcPr anchor="ctr"/>
                </a:tc>
                <a:tc>
                  <a:txBody>
                    <a:bodyPr/>
                    <a:lstStyle/>
                    <a:p>
                      <a:pPr algn="l" fontAlgn="ctr"/>
                      <a:r>
                        <a:rPr lang="zh-TW" altLang="en-US" sz="1200" b="0" i="0" u="none" strike="noStrike" dirty="0">
                          <a:solidFill>
                            <a:srgbClr val="000000"/>
                          </a:solidFill>
                          <a:effectLst/>
                          <a:latin typeface="+mn-ea"/>
                          <a:ea typeface="+mn-ea"/>
                        </a:rPr>
                        <a:t>院本部</a:t>
                      </a:r>
                    </a:p>
                  </a:txBody>
                  <a:tcPr anchor="ctr"/>
                </a:tc>
                <a:tc>
                  <a:txBody>
                    <a:bodyPr/>
                    <a:lstStyle/>
                    <a:p>
                      <a:pPr algn="l" fontAlgn="ctr"/>
                      <a:r>
                        <a:rPr lang="zh-TW" altLang="en-US" sz="1200" b="0" i="0" u="none" strike="noStrike">
                          <a:solidFill>
                            <a:srgbClr val="000000"/>
                          </a:solidFill>
                          <a:effectLst/>
                          <a:latin typeface="+mn-ea"/>
                          <a:ea typeface="+mn-ea"/>
                        </a:rPr>
                        <a:t>　</a:t>
                      </a:r>
                    </a:p>
                  </a:txBody>
                  <a:tcPr anchor="ctr"/>
                </a:tc>
                <a:tc>
                  <a:txBody>
                    <a:bodyPr/>
                    <a:lstStyle/>
                    <a:p>
                      <a:pPr algn="l" fontAlgn="ctr"/>
                      <a:r>
                        <a:rPr lang="zh-TW" altLang="en-US" sz="1200" b="0" i="0" u="none" strike="noStrike" dirty="0">
                          <a:solidFill>
                            <a:srgbClr val="000000"/>
                          </a:solidFill>
                          <a:effectLst/>
                          <a:latin typeface="+mn-ea"/>
                          <a:ea typeface="+mn-ea"/>
                        </a:rPr>
                        <a:t>高壽延副院長</a:t>
                      </a:r>
                    </a:p>
                  </a:txBody>
                  <a:tcPr anchor="ctr"/>
                </a:tc>
                <a:tc>
                  <a:txBody>
                    <a:bodyPr/>
                    <a:lstStyle/>
                    <a:p>
                      <a:pPr algn="l" fontAlgn="ctr"/>
                      <a:r>
                        <a:rPr lang="en-US" sz="1200" b="0" i="0" u="none" strike="noStrike" dirty="0">
                          <a:solidFill>
                            <a:srgbClr val="000000"/>
                          </a:solidFill>
                          <a:effectLst/>
                          <a:latin typeface="+mn-ea"/>
                          <a:ea typeface="+mn-ea"/>
                        </a:rPr>
                        <a:t>AI</a:t>
                      </a:r>
                      <a:r>
                        <a:rPr lang="zh-TW" altLang="en-US" sz="1200" b="0" i="0" u="none" strike="noStrike" dirty="0">
                          <a:solidFill>
                            <a:srgbClr val="000000"/>
                          </a:solidFill>
                          <a:effectLst/>
                          <a:latin typeface="+mn-ea"/>
                          <a:ea typeface="+mn-ea"/>
                        </a:rPr>
                        <a:t>判讀腦瘤</a:t>
                      </a:r>
                    </a:p>
                  </a:txBody>
                  <a:tcPr anchor="ctr"/>
                </a:tc>
                <a:tc>
                  <a:txBody>
                    <a:bodyPr/>
                    <a:lstStyle/>
                    <a:p>
                      <a:pPr algn="l" fontAlgn="ctr"/>
                      <a:r>
                        <a:rPr lang="en-US" altLang="zh-TW" sz="1200" b="0" i="0" u="none" strike="noStrike" dirty="0">
                          <a:solidFill>
                            <a:srgbClr val="000000"/>
                          </a:solidFill>
                          <a:effectLst/>
                          <a:latin typeface="+mn-ea"/>
                          <a:ea typeface="+mn-ea"/>
                        </a:rPr>
                        <a:t>TVBS/</a:t>
                      </a:r>
                      <a:r>
                        <a:rPr lang="zh-TW" altLang="en-US" sz="1200" b="0" i="0" u="none" strike="noStrike" dirty="0">
                          <a:solidFill>
                            <a:srgbClr val="000000"/>
                          </a:solidFill>
                          <a:effectLst/>
                          <a:latin typeface="+mn-ea"/>
                          <a:ea typeface="+mn-ea"/>
                        </a:rPr>
                        <a:t>十點不一樣</a:t>
                      </a:r>
                      <a:br>
                        <a:rPr lang="zh-TW" altLang="en-US" sz="1200" b="0" i="0" u="none" strike="noStrike" dirty="0">
                          <a:solidFill>
                            <a:srgbClr val="000000"/>
                          </a:solidFill>
                          <a:effectLst/>
                          <a:latin typeface="+mn-ea"/>
                          <a:ea typeface="+mn-ea"/>
                        </a:rPr>
                      </a:br>
                      <a:r>
                        <a:rPr lang="zh-TW" altLang="en-US" sz="1200" b="0" i="0" u="none" strike="noStrike" dirty="0">
                          <a:solidFill>
                            <a:srgbClr val="000000"/>
                          </a:solidFill>
                          <a:effectLst/>
                          <a:latin typeface="+mn-ea"/>
                          <a:ea typeface="+mn-ea"/>
                        </a:rPr>
                        <a:t>王薏潔</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496031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111</a:t>
            </a:r>
            <a:r>
              <a:rPr lang="zh-TW" altLang="en-US" dirty="0" smtClean="0"/>
              <a:t>年</a:t>
            </a:r>
            <a:r>
              <a:rPr lang="en-US" altLang="zh-TW" dirty="0" smtClean="0"/>
              <a:t>1</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906527983"/>
              </p:ext>
            </p:extLst>
          </p:nvPr>
        </p:nvGraphicFramePr>
        <p:xfrm>
          <a:off x="500493" y="836613"/>
          <a:ext cx="8464117" cy="5663341"/>
        </p:xfrm>
        <a:graphic>
          <a:graphicData uri="http://schemas.openxmlformats.org/drawingml/2006/table">
            <a:tbl>
              <a:tblPr firstRow="1" bandRow="1">
                <a:tableStyleId>{5C22544A-7EE6-4342-B048-85BDC9FD1C3A}</a:tableStyleId>
              </a:tblPr>
              <a:tblGrid>
                <a:gridCol w="1064474">
                  <a:extLst>
                    <a:ext uri="{9D8B030D-6E8A-4147-A177-3AD203B41FA5}">
                      <a16:colId xmlns:a16="http://schemas.microsoft.com/office/drawing/2014/main" val="20000"/>
                    </a:ext>
                  </a:extLst>
                </a:gridCol>
                <a:gridCol w="6002872">
                  <a:extLst>
                    <a:ext uri="{9D8B030D-6E8A-4147-A177-3AD203B41FA5}">
                      <a16:colId xmlns:a16="http://schemas.microsoft.com/office/drawing/2014/main" val="20001"/>
                    </a:ext>
                  </a:extLst>
                </a:gridCol>
                <a:gridCol w="1396771">
                  <a:extLst>
                    <a:ext uri="{9D8B030D-6E8A-4147-A177-3AD203B41FA5}">
                      <a16:colId xmlns:a16="http://schemas.microsoft.com/office/drawing/2014/main" val="20002"/>
                    </a:ext>
                  </a:extLst>
                </a:gridCol>
              </a:tblGrid>
              <a:tr h="360077">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extLst>
                  <a:ext uri="{0D108BD9-81ED-4DB2-BD59-A6C34878D82A}">
                    <a16:rowId xmlns:a16="http://schemas.microsoft.com/office/drawing/2014/main" val="10000"/>
                  </a:ext>
                </a:extLst>
              </a:tr>
              <a:tr h="467114">
                <a:tc>
                  <a:txBody>
                    <a:bodyPr/>
                    <a:lstStyle/>
                    <a:p>
                      <a:r>
                        <a:rPr lang="en-US" altLang="zh-TW" sz="1800" dirty="0" smtClean="0"/>
                        <a:t>111.1.8</a:t>
                      </a:r>
                      <a:endParaRPr lang="zh-TW" altLang="en-US" sz="1800" dirty="0"/>
                    </a:p>
                  </a:txBody>
                  <a:tcPr marT="45723" marB="45723"/>
                </a:tc>
                <a:tc>
                  <a:txBody>
                    <a:bodyPr/>
                    <a:lstStyle/>
                    <a:p>
                      <a:r>
                        <a:rPr lang="zh-TW" altLang="en-US" sz="1800" dirty="0" smtClean="0"/>
                        <a:t>「</a:t>
                      </a:r>
                      <a:r>
                        <a:rPr lang="en-US" altLang="zh-TW" sz="1800" dirty="0" smtClean="0"/>
                        <a:t>120</a:t>
                      </a:r>
                      <a:r>
                        <a:rPr lang="zh-TW" altLang="en-US" sz="1800" dirty="0" smtClean="0"/>
                        <a:t>元基本心電圖，就可抓出未來</a:t>
                      </a:r>
                      <a:r>
                        <a:rPr lang="en-US" altLang="zh-TW" sz="1800" dirty="0" smtClean="0"/>
                        <a:t>1~3</a:t>
                      </a:r>
                      <a:r>
                        <a:rPr lang="zh-TW" altLang="en-US" sz="1800" dirty="0" smtClean="0"/>
                        <a:t>年死亡機率！」 長庚、榮總到台大都擁抱</a:t>
                      </a:r>
                      <a:r>
                        <a:rPr lang="en-US" altLang="zh-TW" sz="1800" dirty="0" smtClean="0"/>
                        <a:t>AI</a:t>
                      </a:r>
                      <a:r>
                        <a:rPr lang="zh-TW" altLang="en-US" sz="1800" dirty="0" smtClean="0"/>
                        <a:t>　不只急診救命　更能找出心臟危機</a:t>
                      </a:r>
                      <a:endParaRPr lang="zh-TW" altLang="en-US" sz="1800" dirty="0"/>
                    </a:p>
                  </a:txBody>
                  <a:tcPr marT="45723" marB="45723"/>
                </a:tc>
                <a:tc>
                  <a:txBody>
                    <a:bodyPr/>
                    <a:lstStyle/>
                    <a:p>
                      <a:r>
                        <a:rPr lang="zh-TW" altLang="en-US" sz="1800" dirty="0" smtClean="0"/>
                        <a:t>工商時報</a:t>
                      </a:r>
                      <a:endParaRPr lang="zh-TW" altLang="en-US" sz="1800" dirty="0"/>
                    </a:p>
                  </a:txBody>
                  <a:tcPr marT="45723" marB="45723"/>
                </a:tc>
                <a:extLst>
                  <a:ext uri="{0D108BD9-81ED-4DB2-BD59-A6C34878D82A}">
                    <a16:rowId xmlns:a16="http://schemas.microsoft.com/office/drawing/2014/main" val="10001"/>
                  </a:ext>
                </a:extLst>
              </a:tr>
              <a:tr h="470188">
                <a:tc>
                  <a:txBody>
                    <a:bodyPr/>
                    <a:lstStyle/>
                    <a:p>
                      <a:r>
                        <a:rPr lang="en-US" altLang="zh-TW" sz="1800" dirty="0" smtClean="0"/>
                        <a:t>111.1.8 </a:t>
                      </a:r>
                      <a:endParaRPr lang="zh-TW" altLang="en-US" sz="1800" dirty="0"/>
                    </a:p>
                  </a:txBody>
                  <a:tcPr marT="45723" marB="45723"/>
                </a:tc>
                <a:tc>
                  <a:txBody>
                    <a:bodyPr/>
                    <a:lstStyle/>
                    <a:p>
                      <a:r>
                        <a:rPr lang="zh-TW" altLang="en-US" sz="1800" dirty="0" smtClean="0"/>
                        <a:t>滿</a:t>
                      </a:r>
                      <a:r>
                        <a:rPr lang="en-US" altLang="zh-TW" sz="1800" dirty="0" smtClean="0"/>
                        <a:t>18</a:t>
                      </a:r>
                      <a:r>
                        <a:rPr lang="zh-TW" altLang="en-US" sz="1800" dirty="0" smtClean="0"/>
                        <a:t>歲民眾可以追加第</a:t>
                      </a:r>
                      <a:r>
                        <a:rPr lang="en-US" altLang="zh-TW" sz="1800" dirty="0" smtClean="0"/>
                        <a:t>3</a:t>
                      </a:r>
                      <a:r>
                        <a:rPr lang="zh-TW" altLang="en-US" sz="1800" dirty="0" smtClean="0"/>
                        <a:t>劑苗  專家腳你這樣選</a:t>
                      </a:r>
                      <a:r>
                        <a:rPr lang="en-US" altLang="zh-TW" sz="1800" dirty="0" smtClean="0"/>
                        <a:t>-</a:t>
                      </a:r>
                      <a:r>
                        <a:rPr lang="zh-TW" altLang="en-US" sz="1800" dirty="0" smtClean="0"/>
                        <a:t>聯合新聞網</a:t>
                      </a:r>
                      <a:endParaRPr lang="zh-TW" altLang="en-US" sz="1800" dirty="0"/>
                    </a:p>
                  </a:txBody>
                  <a:tcPr marT="45723" marB="45723"/>
                </a:tc>
                <a:tc>
                  <a:txBody>
                    <a:bodyPr/>
                    <a:lstStyle/>
                    <a:p>
                      <a:endParaRPr lang="zh-TW" altLang="en-US" sz="1800" dirty="0"/>
                    </a:p>
                  </a:txBody>
                  <a:tcPr marT="45723" marB="45723"/>
                </a:tc>
                <a:extLst>
                  <a:ext uri="{0D108BD9-81ED-4DB2-BD59-A6C34878D82A}">
                    <a16:rowId xmlns:a16="http://schemas.microsoft.com/office/drawing/2014/main" val="10002"/>
                  </a:ext>
                </a:extLst>
              </a:tr>
              <a:tr h="470188">
                <a:tc>
                  <a:txBody>
                    <a:bodyPr/>
                    <a:lstStyle/>
                    <a:p>
                      <a:r>
                        <a:rPr lang="en-US" altLang="zh-TW" sz="1800" dirty="0" smtClean="0"/>
                        <a:t>111.1.8 </a:t>
                      </a:r>
                      <a:endParaRPr lang="zh-TW" altLang="en-US" sz="1800" dirty="0"/>
                    </a:p>
                  </a:txBody>
                  <a:tcPr marT="45723" marB="45723"/>
                </a:tc>
                <a:tc>
                  <a:txBody>
                    <a:bodyPr/>
                    <a:lstStyle/>
                    <a:p>
                      <a:r>
                        <a:rPr lang="zh-TW" altLang="en-US" sz="1800" dirty="0" smtClean="0"/>
                        <a:t>國內神經醫學權威李良雄辭世 陳時中到場悼念</a:t>
                      </a:r>
                      <a:endParaRPr lang="zh-TW" altLang="en-US" sz="1800" dirty="0"/>
                    </a:p>
                  </a:txBody>
                  <a:tcPr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t>中央通訊社</a:t>
                      </a:r>
                    </a:p>
                  </a:txBody>
                  <a:tcPr marT="45723" marB="45723"/>
                </a:tc>
                <a:extLst>
                  <a:ext uri="{0D108BD9-81ED-4DB2-BD59-A6C34878D82A}">
                    <a16:rowId xmlns:a16="http://schemas.microsoft.com/office/drawing/2014/main" val="10003"/>
                  </a:ext>
                </a:extLst>
              </a:tr>
              <a:tr h="470188">
                <a:tc>
                  <a:txBody>
                    <a:bodyPr/>
                    <a:lstStyle/>
                    <a:p>
                      <a:r>
                        <a:rPr lang="en-US" altLang="zh-TW" sz="1800" dirty="0" smtClean="0"/>
                        <a:t>111.1.8 </a:t>
                      </a:r>
                      <a:endParaRPr lang="zh-TW" altLang="en-US" sz="1800" dirty="0"/>
                    </a:p>
                  </a:txBody>
                  <a:tcPr marT="45723" marB="45723"/>
                </a:tc>
                <a:tc>
                  <a:txBody>
                    <a:bodyPr/>
                    <a:lstStyle/>
                    <a:p>
                      <a:r>
                        <a:rPr lang="zh-TW" altLang="en-US" sz="1800" dirty="0" smtClean="0"/>
                        <a:t>搶打第</a:t>
                      </a:r>
                      <a:r>
                        <a:rPr lang="en-US" altLang="zh-TW" sz="1800" dirty="0" smtClean="0"/>
                        <a:t>3</a:t>
                      </a:r>
                      <a:r>
                        <a:rPr lang="zh-TW" altLang="en-US" sz="1800" dirty="0" smtClean="0"/>
                        <a:t>劑  醫院預約立即額滿</a:t>
                      </a:r>
                      <a:endParaRPr lang="zh-TW" altLang="en-US" sz="1800" dirty="0"/>
                    </a:p>
                  </a:txBody>
                  <a:tcPr marT="45723" marB="45723"/>
                </a:tc>
                <a:tc>
                  <a:txBody>
                    <a:bodyPr/>
                    <a:lstStyle/>
                    <a:p>
                      <a:r>
                        <a:rPr lang="zh-TW" altLang="en-US" sz="1800" dirty="0" smtClean="0"/>
                        <a:t>聯合報</a:t>
                      </a:r>
                      <a:endParaRPr lang="zh-TW" altLang="en-US" sz="1800" dirty="0"/>
                    </a:p>
                  </a:txBody>
                  <a:tcPr marT="45723" marB="45723"/>
                </a:tc>
                <a:extLst>
                  <a:ext uri="{0D108BD9-81ED-4DB2-BD59-A6C34878D82A}">
                    <a16:rowId xmlns:a16="http://schemas.microsoft.com/office/drawing/2014/main" val="10004"/>
                  </a:ext>
                </a:extLst>
              </a:tr>
              <a:tr h="470188">
                <a:tc>
                  <a:txBody>
                    <a:bodyPr/>
                    <a:lstStyle/>
                    <a:p>
                      <a:r>
                        <a:rPr lang="en-US" altLang="zh-TW" sz="1800" dirty="0" smtClean="0"/>
                        <a:t>111.1.8</a:t>
                      </a:r>
                      <a:endParaRPr lang="zh-TW" altLang="en-US" sz="1800" dirty="0"/>
                    </a:p>
                  </a:txBody>
                  <a:tcPr marT="45723" marB="45723"/>
                </a:tc>
                <a:tc>
                  <a:txBody>
                    <a:bodyPr/>
                    <a:lstStyle/>
                    <a:p>
                      <a:r>
                        <a:rPr lang="zh-TW" altLang="en-US" sz="1800" dirty="0" smtClean="0"/>
                        <a:t>台北榮總發表新中期肝癌治療策略</a:t>
                      </a:r>
                      <a:endParaRPr lang="zh-TW" altLang="en-US" sz="1800" dirty="0"/>
                    </a:p>
                  </a:txBody>
                  <a:tcPr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t>NOW</a:t>
                      </a:r>
                      <a:r>
                        <a:rPr lang="zh-TW" altLang="en-US" sz="1800" dirty="0" smtClean="0"/>
                        <a:t>新聞</a:t>
                      </a:r>
                      <a:endParaRPr lang="zh-TW" altLang="en-US" sz="1800" dirty="0"/>
                    </a:p>
                  </a:txBody>
                  <a:tcPr marT="45723" marB="45723"/>
                </a:tc>
                <a:extLst>
                  <a:ext uri="{0D108BD9-81ED-4DB2-BD59-A6C34878D82A}">
                    <a16:rowId xmlns:a16="http://schemas.microsoft.com/office/drawing/2014/main" val="10005"/>
                  </a:ext>
                </a:extLst>
              </a:tr>
              <a:tr h="470188">
                <a:tc>
                  <a:txBody>
                    <a:bodyPr/>
                    <a:lstStyle/>
                    <a:p>
                      <a:r>
                        <a:rPr lang="en-US" altLang="zh-TW" sz="1800" dirty="0" smtClean="0"/>
                        <a:t>111.1.12</a:t>
                      </a:r>
                      <a:endParaRPr lang="zh-TW" altLang="en-US" sz="1800" dirty="0"/>
                    </a:p>
                  </a:txBody>
                  <a:tcPr marT="45723" marB="45723"/>
                </a:tc>
                <a:tc>
                  <a:txBody>
                    <a:bodyPr/>
                    <a:lstStyle/>
                    <a:p>
                      <a:r>
                        <a:rPr lang="zh-TW" altLang="en-US" sz="1800" dirty="0" smtClean="0"/>
                        <a:t>慎選醫美產品   </a:t>
                      </a:r>
                      <a:r>
                        <a:rPr lang="en-US" altLang="zh-TW" sz="1800" dirty="0" smtClean="0"/>
                        <a:t>MIT</a:t>
                      </a:r>
                      <a:r>
                        <a:rPr lang="zh-TW" altLang="en-US" sz="1800" dirty="0" smtClean="0"/>
                        <a:t>不輸國際大廠</a:t>
                      </a:r>
                      <a:endParaRPr lang="zh-TW" altLang="en-US" sz="1800" dirty="0"/>
                    </a:p>
                  </a:txBody>
                  <a:tcPr marT="45723" marB="45723"/>
                </a:tc>
                <a:tc>
                  <a:txBody>
                    <a:bodyPr/>
                    <a:lstStyle/>
                    <a:p>
                      <a:r>
                        <a:rPr lang="zh-TW" altLang="en-US" sz="1800" dirty="0" smtClean="0"/>
                        <a:t>中國時報</a:t>
                      </a:r>
                      <a:endParaRPr lang="zh-TW" altLang="en-US" sz="1800" dirty="0"/>
                    </a:p>
                  </a:txBody>
                  <a:tcPr marT="45723" marB="45723"/>
                </a:tc>
                <a:extLst>
                  <a:ext uri="{0D108BD9-81ED-4DB2-BD59-A6C34878D82A}">
                    <a16:rowId xmlns:a16="http://schemas.microsoft.com/office/drawing/2014/main" val="10006"/>
                  </a:ext>
                </a:extLst>
              </a:tr>
              <a:tr h="470188">
                <a:tc>
                  <a:txBody>
                    <a:bodyPr/>
                    <a:lstStyle/>
                    <a:p>
                      <a:r>
                        <a:rPr lang="en-US" altLang="zh-TW" sz="1800" dirty="0" smtClean="0"/>
                        <a:t>111.1.13</a:t>
                      </a:r>
                      <a:endParaRPr lang="zh-TW" altLang="en-US" sz="1800" dirty="0"/>
                    </a:p>
                  </a:txBody>
                  <a:tcPr marT="45723" marB="45723"/>
                </a:tc>
                <a:tc>
                  <a:txBody>
                    <a:bodyPr/>
                    <a:lstStyle/>
                    <a:p>
                      <a:r>
                        <a:rPr lang="zh-TW" altLang="en-US" sz="1800" dirty="0" smtClean="0"/>
                        <a:t>接北榮院長 是責任與壓力的開始</a:t>
                      </a:r>
                      <a:endParaRPr lang="zh-TW" altLang="en-US" sz="1800" dirty="0"/>
                    </a:p>
                  </a:txBody>
                  <a:tcPr marT="45723" marB="45723"/>
                </a:tc>
                <a:tc>
                  <a:txBody>
                    <a:bodyPr/>
                    <a:lstStyle/>
                    <a:p>
                      <a:r>
                        <a:rPr lang="zh-TW" altLang="en-US" sz="1800" dirty="0" smtClean="0"/>
                        <a:t>聯合報</a:t>
                      </a:r>
                      <a:endParaRPr lang="zh-TW" altLang="en-US" sz="1800" dirty="0"/>
                    </a:p>
                  </a:txBody>
                  <a:tcPr marT="45723" marB="45723"/>
                </a:tc>
                <a:extLst>
                  <a:ext uri="{0D108BD9-81ED-4DB2-BD59-A6C34878D82A}">
                    <a16:rowId xmlns:a16="http://schemas.microsoft.com/office/drawing/2014/main" val="10007"/>
                  </a:ext>
                </a:extLst>
              </a:tr>
              <a:tr h="470188">
                <a:tc>
                  <a:txBody>
                    <a:bodyPr/>
                    <a:lstStyle/>
                    <a:p>
                      <a:r>
                        <a:rPr lang="en-US" altLang="zh-TW" sz="1800" dirty="0" smtClean="0"/>
                        <a:t>111.1.16 </a:t>
                      </a:r>
                      <a:endParaRPr lang="zh-TW" altLang="en-US" sz="1800" dirty="0"/>
                    </a:p>
                  </a:txBody>
                  <a:tcPr marT="45723" marB="45723"/>
                </a:tc>
                <a:tc>
                  <a:txBody>
                    <a:bodyPr/>
                    <a:lstStyle/>
                    <a:p>
                      <a:r>
                        <a:rPr lang="zh-TW" altLang="en-US" sz="1800" dirty="0" smtClean="0"/>
                        <a:t>陳威明：</a:t>
                      </a:r>
                      <a:r>
                        <a:rPr lang="en-US" altLang="zh-TW" sz="1800" dirty="0" smtClean="0"/>
                        <a:t>Omicron </a:t>
                      </a:r>
                      <a:r>
                        <a:rPr lang="zh-TW" altLang="en-US" sz="1800" dirty="0" smtClean="0"/>
                        <a:t>嚴峻  上任守住疫情</a:t>
                      </a:r>
                      <a:endParaRPr lang="zh-TW" altLang="en-US" sz="1800" dirty="0"/>
                    </a:p>
                  </a:txBody>
                  <a:tcPr marT="45723" marB="45723"/>
                </a:tc>
                <a:tc>
                  <a:txBody>
                    <a:bodyPr/>
                    <a:lstStyle/>
                    <a:p>
                      <a:r>
                        <a:rPr lang="zh-TW" altLang="en-US" sz="1800" dirty="0" smtClean="0"/>
                        <a:t>聯合報</a:t>
                      </a:r>
                      <a:endParaRPr lang="zh-TW" altLang="en-US" sz="1800" dirty="0"/>
                    </a:p>
                  </a:txBody>
                  <a:tcPr marT="45723" marB="45723"/>
                </a:tc>
                <a:extLst>
                  <a:ext uri="{0D108BD9-81ED-4DB2-BD59-A6C34878D82A}">
                    <a16:rowId xmlns:a16="http://schemas.microsoft.com/office/drawing/2014/main" val="10008"/>
                  </a:ext>
                </a:extLst>
              </a:tr>
              <a:tr h="548771">
                <a:tc>
                  <a:txBody>
                    <a:bodyPr/>
                    <a:lstStyle/>
                    <a:p>
                      <a:r>
                        <a:rPr lang="en-US" altLang="zh-TW" sz="1800" dirty="0" smtClean="0"/>
                        <a:t>111.1.16</a:t>
                      </a:r>
                      <a:endParaRPr lang="zh-TW" altLang="en-US" sz="1800" dirty="0"/>
                    </a:p>
                  </a:txBody>
                  <a:tcPr marT="45723" marB="45723"/>
                </a:tc>
                <a:tc>
                  <a:txBody>
                    <a:bodyPr/>
                    <a:lstStyle/>
                    <a:p>
                      <a:r>
                        <a:rPr lang="zh-TW" altLang="en-US" sz="1800" dirty="0" smtClean="0"/>
                        <a:t>新型標靶藥 可延長腸胃道基質瘤存活期</a:t>
                      </a:r>
                      <a:endParaRPr lang="zh-TW" altLang="en-US" sz="1800" dirty="0"/>
                    </a:p>
                  </a:txBody>
                  <a:tcPr marT="45723" marB="45723"/>
                </a:tc>
                <a:tc>
                  <a:txBody>
                    <a:bodyPr/>
                    <a:lstStyle/>
                    <a:p>
                      <a:r>
                        <a:rPr lang="zh-TW" altLang="en-US" sz="1800" dirty="0" smtClean="0"/>
                        <a:t>中國時報</a:t>
                      </a:r>
                      <a:endParaRPr lang="zh-TW" altLang="en-US" sz="1800" dirty="0"/>
                    </a:p>
                  </a:txBody>
                  <a:tcPr marT="45723" marB="45723"/>
                </a:tc>
                <a:extLst>
                  <a:ext uri="{0D108BD9-81ED-4DB2-BD59-A6C34878D82A}">
                    <a16:rowId xmlns:a16="http://schemas.microsoft.com/office/drawing/2014/main" val="10009"/>
                  </a:ext>
                </a:extLst>
              </a:tr>
              <a:tr h="548771">
                <a:tc>
                  <a:txBody>
                    <a:bodyPr/>
                    <a:lstStyle/>
                    <a:p>
                      <a:r>
                        <a:rPr lang="en-US" altLang="zh-TW" sz="1800" dirty="0" smtClean="0"/>
                        <a:t>111.1.18</a:t>
                      </a:r>
                      <a:endParaRPr lang="zh-TW" altLang="en-US" sz="1800" dirty="0"/>
                    </a:p>
                  </a:txBody>
                  <a:tcPr marT="45723" marB="45723"/>
                </a:tc>
                <a:tc>
                  <a:txBody>
                    <a:bodyPr/>
                    <a:lstStyle/>
                    <a:p>
                      <a:r>
                        <a:rPr lang="zh-TW" altLang="en-US" sz="1800" dirty="0" smtClean="0"/>
                        <a:t>陳威明掌北榮 許下</a:t>
                      </a:r>
                      <a:r>
                        <a:rPr lang="en-US" altLang="zh-TW" sz="1800" dirty="0" smtClean="0"/>
                        <a:t>5</a:t>
                      </a:r>
                      <a:r>
                        <a:rPr lang="zh-TW" altLang="en-US" sz="1800" dirty="0" smtClean="0"/>
                        <a:t>好願景</a:t>
                      </a:r>
                      <a:endParaRPr lang="zh-TW" altLang="en-US" sz="1800" dirty="0"/>
                    </a:p>
                  </a:txBody>
                  <a:tcPr marT="45723" marB="45723"/>
                </a:tc>
                <a:tc>
                  <a:txBody>
                    <a:bodyPr/>
                    <a:lstStyle/>
                    <a:p>
                      <a:r>
                        <a:rPr lang="zh-TW" altLang="en-US" sz="1800" dirty="0" smtClean="0"/>
                        <a:t>聯合報</a:t>
                      </a:r>
                      <a:endParaRPr lang="zh-TW" altLang="en-US" sz="1800" dirty="0"/>
                    </a:p>
                  </a:txBody>
                  <a:tcPr marT="45723" marB="45723"/>
                </a:tc>
                <a:extLst>
                  <a:ext uri="{0D108BD9-81ED-4DB2-BD59-A6C34878D82A}">
                    <a16:rowId xmlns:a16="http://schemas.microsoft.com/office/drawing/2014/main" val="10010"/>
                  </a:ext>
                </a:extLst>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109003878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527050"/>
          </a:xfrm>
        </p:spPr>
        <p:txBody>
          <a:bodyPr/>
          <a:lstStyle/>
          <a:p>
            <a:pPr algn="ctr">
              <a:defRPr/>
            </a:pPr>
            <a:r>
              <a:rPr lang="en-US" altLang="zh-TW" dirty="0" smtClean="0"/>
              <a:t>111</a:t>
            </a:r>
            <a:r>
              <a:rPr lang="zh-TW" altLang="en-US" dirty="0" smtClean="0"/>
              <a:t>年</a:t>
            </a:r>
            <a:r>
              <a:rPr lang="en-US" altLang="zh-TW" dirty="0" smtClean="0"/>
              <a:t>1</a:t>
            </a:r>
            <a:r>
              <a:rPr lang="zh-TW" altLang="en-US" dirty="0" smtClean="0"/>
              <a:t>月份新聞摘要</a:t>
            </a:r>
            <a:endParaRPr lang="zh-TW" alt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823074624"/>
              </p:ext>
            </p:extLst>
          </p:nvPr>
        </p:nvGraphicFramePr>
        <p:xfrm>
          <a:off x="395420" y="1268700"/>
          <a:ext cx="8353160" cy="3758430"/>
        </p:xfrm>
        <a:graphic>
          <a:graphicData uri="http://schemas.openxmlformats.org/drawingml/2006/table">
            <a:tbl>
              <a:tblPr firstRow="1" bandRow="1">
                <a:tableStyleId>{5C22544A-7EE6-4342-B048-85BDC9FD1C3A}</a:tableStyleId>
              </a:tblPr>
              <a:tblGrid>
                <a:gridCol w="1152160">
                  <a:extLst>
                    <a:ext uri="{9D8B030D-6E8A-4147-A177-3AD203B41FA5}">
                      <a16:colId xmlns:a16="http://schemas.microsoft.com/office/drawing/2014/main" val="20000"/>
                    </a:ext>
                  </a:extLst>
                </a:gridCol>
                <a:gridCol w="5696800">
                  <a:extLst>
                    <a:ext uri="{9D8B030D-6E8A-4147-A177-3AD203B41FA5}">
                      <a16:colId xmlns:a16="http://schemas.microsoft.com/office/drawing/2014/main" val="20001"/>
                    </a:ext>
                  </a:extLst>
                </a:gridCol>
                <a:gridCol w="1504200">
                  <a:extLst>
                    <a:ext uri="{9D8B030D-6E8A-4147-A177-3AD203B41FA5}">
                      <a16:colId xmlns:a16="http://schemas.microsoft.com/office/drawing/2014/main" val="20002"/>
                    </a:ext>
                  </a:extLst>
                </a:gridCol>
              </a:tblGrid>
              <a:tr h="470188">
                <a:tc>
                  <a:txBody>
                    <a:bodyPr/>
                    <a:lstStyle/>
                    <a:p>
                      <a:pPr algn="ctr"/>
                      <a:r>
                        <a:rPr lang="zh-TW" altLang="en-US" sz="1400" dirty="0" smtClean="0"/>
                        <a:t>日期</a:t>
                      </a:r>
                      <a:endParaRPr lang="zh-TW" altLang="en-US" sz="1400" dirty="0"/>
                    </a:p>
                  </a:txBody>
                  <a:tcPr marT="45723" marB="45723">
                    <a:solidFill>
                      <a:srgbClr val="0000FF"/>
                    </a:solidFill>
                  </a:tcPr>
                </a:tc>
                <a:tc>
                  <a:txBody>
                    <a:bodyPr/>
                    <a:lstStyle/>
                    <a:p>
                      <a:pPr algn="ctr"/>
                      <a:r>
                        <a:rPr lang="zh-TW" altLang="en-US" sz="1400" dirty="0" smtClean="0"/>
                        <a:t>主           題</a:t>
                      </a:r>
                      <a:endParaRPr lang="zh-TW" altLang="en-US" sz="1400" dirty="0"/>
                    </a:p>
                  </a:txBody>
                  <a:tcPr marT="45723" marB="45723">
                    <a:solidFill>
                      <a:srgbClr val="0000FF"/>
                    </a:solidFill>
                  </a:tcPr>
                </a:tc>
                <a:tc>
                  <a:txBody>
                    <a:bodyPr/>
                    <a:lstStyle/>
                    <a:p>
                      <a:pPr algn="ctr"/>
                      <a:r>
                        <a:rPr lang="zh-TW" altLang="en-US" sz="1400" dirty="0" smtClean="0"/>
                        <a:t>報導媒體</a:t>
                      </a:r>
                      <a:endParaRPr lang="zh-TW" altLang="en-US" sz="1400" dirty="0"/>
                    </a:p>
                  </a:txBody>
                  <a:tcPr marT="45723" marB="45723">
                    <a:solidFill>
                      <a:srgbClr val="0000FF"/>
                    </a:solidFill>
                  </a:tcPr>
                </a:tc>
                <a:extLst>
                  <a:ext uri="{0D108BD9-81ED-4DB2-BD59-A6C34878D82A}">
                    <a16:rowId xmlns:a16="http://schemas.microsoft.com/office/drawing/2014/main" val="10000"/>
                  </a:ext>
                </a:extLst>
              </a:tr>
              <a:tr h="467114">
                <a:tc>
                  <a:txBody>
                    <a:bodyPr/>
                    <a:lstStyle/>
                    <a:p>
                      <a:r>
                        <a:rPr lang="en-US" altLang="zh-TW" sz="1800" dirty="0" smtClean="0"/>
                        <a:t>111.1.19</a:t>
                      </a:r>
                      <a:endParaRPr lang="zh-TW" altLang="en-US" sz="1800" dirty="0"/>
                    </a:p>
                  </a:txBody>
                  <a:tcPr marT="45723" marB="45723"/>
                </a:tc>
                <a:tc>
                  <a:txBody>
                    <a:bodyPr/>
                    <a:lstStyle/>
                    <a:p>
                      <a:r>
                        <a:rPr lang="zh-TW" altLang="en-US" sz="1800" dirty="0" smtClean="0"/>
                        <a:t>非走不可</a:t>
                      </a:r>
                      <a:r>
                        <a:rPr lang="en-US" altLang="zh-TW" sz="1800" dirty="0" smtClean="0"/>
                        <a:t>!</a:t>
                      </a:r>
                      <a:r>
                        <a:rPr lang="zh-TW" altLang="en-US" sz="1800" dirty="0" smtClean="0"/>
                        <a:t>北榮身障重建中心協助長輩找回自主</a:t>
                      </a:r>
                      <a:endParaRPr lang="zh-TW" altLang="en-US" sz="1800" dirty="0"/>
                    </a:p>
                  </a:txBody>
                  <a:tcPr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t>觀傳媒</a:t>
                      </a:r>
                      <a:endParaRPr lang="zh-TW" altLang="en-US" sz="1800" dirty="0"/>
                    </a:p>
                  </a:txBody>
                  <a:tcPr marT="45723" marB="45723"/>
                </a:tc>
                <a:extLst>
                  <a:ext uri="{0D108BD9-81ED-4DB2-BD59-A6C34878D82A}">
                    <a16:rowId xmlns:a16="http://schemas.microsoft.com/office/drawing/2014/main" val="10001"/>
                  </a:ext>
                </a:extLst>
              </a:tr>
              <a:tr h="470188">
                <a:tc>
                  <a:txBody>
                    <a:bodyPr/>
                    <a:lstStyle/>
                    <a:p>
                      <a:r>
                        <a:rPr lang="en-US" altLang="zh-TW" sz="1800" dirty="0" smtClean="0"/>
                        <a:t>111.1.19 </a:t>
                      </a:r>
                      <a:endParaRPr lang="zh-TW" altLang="en-US" sz="1800" dirty="0"/>
                    </a:p>
                  </a:txBody>
                  <a:tcPr marT="45723" marB="45723"/>
                </a:tc>
                <a:tc>
                  <a:txBody>
                    <a:bodyPr/>
                    <a:lstStyle/>
                    <a:p>
                      <a:r>
                        <a:rPr lang="zh-TW" altLang="en-US" sz="1800" dirty="0" smtClean="0"/>
                        <a:t>癌友返國期滿就醫四度被拒  問題出在同住家人</a:t>
                      </a:r>
                      <a:endParaRPr lang="zh-TW" altLang="en-US" sz="1800" dirty="0"/>
                    </a:p>
                  </a:txBody>
                  <a:tcPr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t>聯合新聞網</a:t>
                      </a:r>
                      <a:endParaRPr lang="zh-TW" altLang="en-US" sz="1800" dirty="0"/>
                    </a:p>
                  </a:txBody>
                  <a:tcPr marT="45723" marB="45723"/>
                </a:tc>
                <a:extLst>
                  <a:ext uri="{0D108BD9-81ED-4DB2-BD59-A6C34878D82A}">
                    <a16:rowId xmlns:a16="http://schemas.microsoft.com/office/drawing/2014/main" val="10002"/>
                  </a:ext>
                </a:extLst>
              </a:tr>
              <a:tr h="470188">
                <a:tc>
                  <a:txBody>
                    <a:bodyPr/>
                    <a:lstStyle/>
                    <a:p>
                      <a:r>
                        <a:rPr lang="en-US" altLang="zh-TW" sz="1800" dirty="0" smtClean="0"/>
                        <a:t>111.1.19 </a:t>
                      </a:r>
                      <a:endParaRPr lang="zh-TW" altLang="en-US" sz="1800" dirty="0"/>
                    </a:p>
                  </a:txBody>
                  <a:tcPr marT="45723" marB="45723"/>
                </a:tc>
                <a:tc>
                  <a:txBody>
                    <a:bodyPr/>
                    <a:lstStyle/>
                    <a:p>
                      <a:r>
                        <a:rPr lang="zh-TW" altLang="en-US" sz="1800" dirty="0" smtClean="0"/>
                        <a:t>糞便有血就應檢查 大腸癌篩檢楊姓，罹癌風險高</a:t>
                      </a:r>
                      <a:r>
                        <a:rPr lang="en-US" altLang="zh-TW" sz="1800" dirty="0" smtClean="0"/>
                        <a:t>20</a:t>
                      </a:r>
                      <a:r>
                        <a:rPr lang="zh-TW" altLang="en-US" sz="1800" dirty="0" smtClean="0"/>
                        <a:t>倍</a:t>
                      </a:r>
                      <a:endParaRPr lang="zh-TW" altLang="en-US" sz="1800" dirty="0"/>
                    </a:p>
                  </a:txBody>
                  <a:tcPr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t>健康編輯部</a:t>
                      </a:r>
                    </a:p>
                  </a:txBody>
                  <a:tcPr marT="45723" marB="45723"/>
                </a:tc>
                <a:extLst>
                  <a:ext uri="{0D108BD9-81ED-4DB2-BD59-A6C34878D82A}">
                    <a16:rowId xmlns:a16="http://schemas.microsoft.com/office/drawing/2014/main" val="10003"/>
                  </a:ext>
                </a:extLst>
              </a:tr>
              <a:tr h="470188">
                <a:tc>
                  <a:txBody>
                    <a:bodyPr/>
                    <a:lstStyle/>
                    <a:p>
                      <a:r>
                        <a:rPr lang="en-US" altLang="zh-TW" sz="1800" dirty="0" smtClean="0"/>
                        <a:t>111.1.20 </a:t>
                      </a:r>
                      <a:endParaRPr lang="zh-TW" altLang="en-US" sz="1800" dirty="0"/>
                    </a:p>
                  </a:txBody>
                  <a:tcPr marT="45723" marB="45723"/>
                </a:tc>
                <a:tc>
                  <a:txBody>
                    <a:bodyPr/>
                    <a:lstStyle/>
                    <a:p>
                      <a:r>
                        <a:rPr lang="zh-TW" altLang="en-US" sz="1800" dirty="0" smtClean="0"/>
                        <a:t>北榮無畏炎夏支援採檢任務</a:t>
                      </a:r>
                      <a:endParaRPr lang="zh-TW" altLang="en-US" sz="1800" dirty="0"/>
                    </a:p>
                  </a:txBody>
                  <a:tcPr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t>中央通訊社</a:t>
                      </a:r>
                    </a:p>
                  </a:txBody>
                  <a:tcPr marT="45723" marB="45723"/>
                </a:tc>
                <a:extLst>
                  <a:ext uri="{0D108BD9-81ED-4DB2-BD59-A6C34878D82A}">
                    <a16:rowId xmlns:a16="http://schemas.microsoft.com/office/drawing/2014/main" val="10004"/>
                  </a:ext>
                </a:extLst>
              </a:tr>
              <a:tr h="470188">
                <a:tc>
                  <a:txBody>
                    <a:bodyPr/>
                    <a:lstStyle/>
                    <a:p>
                      <a:r>
                        <a:rPr lang="en-US" altLang="zh-TW" sz="1800" dirty="0" smtClean="0"/>
                        <a:t>111.1.20 </a:t>
                      </a:r>
                      <a:endParaRPr lang="zh-TW" altLang="en-US" sz="1800" dirty="0"/>
                    </a:p>
                  </a:txBody>
                  <a:tcPr marT="45723" marB="45723"/>
                </a:tc>
                <a:tc>
                  <a:txBody>
                    <a:bodyPr/>
                    <a:lstStyle/>
                    <a:p>
                      <a:r>
                        <a:rPr lang="zh-TW" altLang="en-US" sz="1800" dirty="0" smtClean="0"/>
                        <a:t>單日接種於</a:t>
                      </a:r>
                      <a:r>
                        <a:rPr lang="en-US" altLang="zh-TW" sz="1800" dirty="0" smtClean="0"/>
                        <a:t>38</a:t>
                      </a:r>
                      <a:r>
                        <a:rPr lang="zh-TW" altLang="en-US" sz="1800" dirty="0" smtClean="0"/>
                        <a:t>萬劑 追加劑涵蓋率破</a:t>
                      </a:r>
                      <a:r>
                        <a:rPr lang="en-US" altLang="zh-TW" sz="1800" dirty="0" smtClean="0"/>
                        <a:t>1</a:t>
                      </a:r>
                      <a:r>
                        <a:rPr lang="zh-TW" altLang="en-US" sz="1800" dirty="0" smtClean="0"/>
                        <a:t>成</a:t>
                      </a:r>
                      <a:endParaRPr lang="zh-TW" altLang="en-US" sz="1800" dirty="0"/>
                    </a:p>
                  </a:txBody>
                  <a:tcPr marT="45723" marB="45723"/>
                </a:tc>
                <a:tc>
                  <a:txBody>
                    <a:bodyPr/>
                    <a:lstStyle/>
                    <a:p>
                      <a:r>
                        <a:rPr lang="zh-TW" altLang="en-US" sz="1800" dirty="0" smtClean="0"/>
                        <a:t>自由時報</a:t>
                      </a:r>
                      <a:endParaRPr lang="zh-TW" altLang="en-US" sz="1800" dirty="0"/>
                    </a:p>
                  </a:txBody>
                  <a:tcPr marT="45723" marB="45723"/>
                </a:tc>
                <a:extLst>
                  <a:ext uri="{0D108BD9-81ED-4DB2-BD59-A6C34878D82A}">
                    <a16:rowId xmlns:a16="http://schemas.microsoft.com/office/drawing/2014/main" val="10005"/>
                  </a:ext>
                </a:extLst>
              </a:tr>
              <a:tr h="470188">
                <a:tc>
                  <a:txBody>
                    <a:bodyPr/>
                    <a:lstStyle/>
                    <a:p>
                      <a:r>
                        <a:rPr lang="en-US" altLang="zh-TW" sz="1800" dirty="0" smtClean="0"/>
                        <a:t>111.1.21 </a:t>
                      </a:r>
                      <a:endParaRPr lang="zh-TW" altLang="en-US" sz="1800" dirty="0"/>
                    </a:p>
                  </a:txBody>
                  <a:tcPr marT="45723" marB="45723"/>
                </a:tc>
                <a:tc>
                  <a:txBody>
                    <a:bodyPr/>
                    <a:lstStyle/>
                    <a:p>
                      <a:r>
                        <a:rPr lang="zh-TW" altLang="en-US" sz="1800" dirty="0" smtClean="0"/>
                        <a:t>吃飽、餓肚子都會痛</a:t>
                      </a:r>
                      <a:r>
                        <a:rPr lang="en-US" altLang="zh-TW" sz="1800" dirty="0" smtClean="0"/>
                        <a:t>!</a:t>
                      </a:r>
                      <a:r>
                        <a:rPr lang="zh-TW" altLang="en-US" sz="1800" dirty="0" smtClean="0"/>
                        <a:t>就醫竟是胃癌晚期</a:t>
                      </a:r>
                      <a:endParaRPr lang="zh-TW" altLang="en-US" sz="1800" dirty="0"/>
                    </a:p>
                  </a:txBody>
                  <a:tcPr marT="45723" marB="45723"/>
                </a:tc>
                <a:tc>
                  <a:txBody>
                    <a:bodyPr/>
                    <a:lstStyle/>
                    <a:p>
                      <a:r>
                        <a:rPr lang="zh-TW" altLang="en-US" sz="1800" dirty="0" smtClean="0"/>
                        <a:t>自由時報</a:t>
                      </a:r>
                      <a:endParaRPr lang="zh-TW" altLang="en-US" sz="1800" dirty="0"/>
                    </a:p>
                  </a:txBody>
                  <a:tcPr marT="45723" marB="45723"/>
                </a:tc>
                <a:extLst>
                  <a:ext uri="{0D108BD9-81ED-4DB2-BD59-A6C34878D82A}">
                    <a16:rowId xmlns:a16="http://schemas.microsoft.com/office/drawing/2014/main" val="10006"/>
                  </a:ext>
                </a:extLst>
              </a:tr>
              <a:tr h="470188">
                <a:tc>
                  <a:txBody>
                    <a:bodyPr/>
                    <a:lstStyle/>
                    <a:p>
                      <a:r>
                        <a:rPr lang="en-US" altLang="zh-TW" sz="1800" dirty="0" smtClean="0"/>
                        <a:t>111.1.21</a:t>
                      </a:r>
                      <a:endParaRPr lang="zh-TW" altLang="en-US" sz="1800" dirty="0"/>
                    </a:p>
                  </a:txBody>
                  <a:tcPr marT="45723" marB="45723"/>
                </a:tc>
                <a:tc>
                  <a:txBody>
                    <a:bodyPr/>
                    <a:lstStyle/>
                    <a:p>
                      <a:r>
                        <a:rPr lang="zh-TW" altLang="en-US" sz="1800" dirty="0" smtClean="0"/>
                        <a:t>除夕到初三停打疫苗  春節前增</a:t>
                      </a:r>
                      <a:r>
                        <a:rPr lang="en-US" altLang="zh-TW" sz="1800" dirty="0" smtClean="0"/>
                        <a:t>2</a:t>
                      </a:r>
                      <a:r>
                        <a:rPr lang="zh-TW" altLang="en-US" sz="1800" dirty="0" smtClean="0"/>
                        <a:t>接種站</a:t>
                      </a:r>
                      <a:endParaRPr lang="zh-TW" altLang="en-US" sz="1800" dirty="0"/>
                    </a:p>
                  </a:txBody>
                  <a:tcPr marT="45723" marB="45723"/>
                </a:tc>
                <a:tc>
                  <a:txBody>
                    <a:bodyPr/>
                    <a:lstStyle/>
                    <a:p>
                      <a:r>
                        <a:rPr lang="zh-TW" altLang="en-US" sz="1800" dirty="0" smtClean="0"/>
                        <a:t>自由時報</a:t>
                      </a:r>
                      <a:endParaRPr lang="zh-TW" altLang="en-US" sz="1800" dirty="0"/>
                    </a:p>
                  </a:txBody>
                  <a:tcPr marT="45723" marB="45723"/>
                </a:tc>
                <a:extLst>
                  <a:ext uri="{0D108BD9-81ED-4DB2-BD59-A6C34878D82A}">
                    <a16:rowId xmlns:a16="http://schemas.microsoft.com/office/drawing/2014/main" val="10007"/>
                  </a:ext>
                </a:extLst>
              </a:tr>
            </a:tbl>
          </a:graphicData>
        </a:graphic>
      </p:graphicFrame>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Tree>
    <p:extLst>
      <p:ext uri="{BB962C8B-B14F-4D97-AF65-F5344CB8AC3E}">
        <p14:creationId xmlns:p14="http://schemas.microsoft.com/office/powerpoint/2010/main" val="39196313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2" name="圖片 1"/>
          <p:cNvPicPr>
            <a:picLocks noChangeAspect="1"/>
          </p:cNvPicPr>
          <p:nvPr/>
        </p:nvPicPr>
        <p:blipFill>
          <a:blip r:embed="rId2"/>
          <a:stretch>
            <a:fillRect/>
          </a:stretch>
        </p:blipFill>
        <p:spPr>
          <a:xfrm>
            <a:off x="5938241" y="332570"/>
            <a:ext cx="3072024" cy="1539493"/>
          </a:xfrm>
          <a:prstGeom prst="rect">
            <a:avLst/>
          </a:prstGeom>
        </p:spPr>
      </p:pic>
      <p:pic>
        <p:nvPicPr>
          <p:cNvPr id="3" name="圖片 2"/>
          <p:cNvPicPr>
            <a:picLocks noChangeAspect="1"/>
          </p:cNvPicPr>
          <p:nvPr/>
        </p:nvPicPr>
        <p:blipFill>
          <a:blip r:embed="rId3"/>
          <a:stretch>
            <a:fillRect/>
          </a:stretch>
        </p:blipFill>
        <p:spPr>
          <a:xfrm>
            <a:off x="712890" y="610590"/>
            <a:ext cx="3960377" cy="2822372"/>
          </a:xfrm>
          <a:prstGeom prst="rect">
            <a:avLst/>
          </a:prstGeom>
        </p:spPr>
      </p:pic>
      <p:pic>
        <p:nvPicPr>
          <p:cNvPr id="4" name="圖片 3"/>
          <p:cNvPicPr>
            <a:picLocks noChangeAspect="1"/>
          </p:cNvPicPr>
          <p:nvPr/>
        </p:nvPicPr>
        <p:blipFill>
          <a:blip r:embed="rId4"/>
          <a:stretch>
            <a:fillRect/>
          </a:stretch>
        </p:blipFill>
        <p:spPr>
          <a:xfrm>
            <a:off x="5292100" y="1032057"/>
            <a:ext cx="2114047" cy="3068950"/>
          </a:xfrm>
          <a:prstGeom prst="rect">
            <a:avLst/>
          </a:prstGeom>
        </p:spPr>
      </p:pic>
      <p:pic>
        <p:nvPicPr>
          <p:cNvPr id="6" name="圖片 5"/>
          <p:cNvPicPr>
            <a:picLocks noChangeAspect="1"/>
          </p:cNvPicPr>
          <p:nvPr/>
        </p:nvPicPr>
        <p:blipFill>
          <a:blip r:embed="rId5"/>
          <a:stretch>
            <a:fillRect/>
          </a:stretch>
        </p:blipFill>
        <p:spPr>
          <a:xfrm>
            <a:off x="5177199" y="4149100"/>
            <a:ext cx="3727339" cy="1872260"/>
          </a:xfrm>
          <a:prstGeom prst="rect">
            <a:avLst/>
          </a:prstGeom>
        </p:spPr>
      </p:pic>
      <p:pic>
        <p:nvPicPr>
          <p:cNvPr id="7" name="圖片 6"/>
          <p:cNvPicPr>
            <a:picLocks noChangeAspect="1"/>
          </p:cNvPicPr>
          <p:nvPr/>
        </p:nvPicPr>
        <p:blipFill>
          <a:blip r:embed="rId6"/>
          <a:stretch>
            <a:fillRect/>
          </a:stretch>
        </p:blipFill>
        <p:spPr>
          <a:xfrm rot="21421217">
            <a:off x="344620" y="3368575"/>
            <a:ext cx="4799613" cy="1393166"/>
          </a:xfrm>
          <a:prstGeom prst="rect">
            <a:avLst/>
          </a:prstGeom>
        </p:spPr>
      </p:pic>
      <p:pic>
        <p:nvPicPr>
          <p:cNvPr id="5" name="圖片 4"/>
          <p:cNvPicPr>
            <a:picLocks noChangeAspect="1"/>
          </p:cNvPicPr>
          <p:nvPr/>
        </p:nvPicPr>
        <p:blipFill>
          <a:blip r:embed="rId7"/>
          <a:stretch>
            <a:fillRect/>
          </a:stretch>
        </p:blipFill>
        <p:spPr>
          <a:xfrm>
            <a:off x="208959" y="4781297"/>
            <a:ext cx="5764248" cy="1549904"/>
          </a:xfrm>
          <a:prstGeom prst="rect">
            <a:avLst/>
          </a:prstGeom>
        </p:spPr>
      </p:pic>
    </p:spTree>
    <p:extLst>
      <p:ext uri="{BB962C8B-B14F-4D97-AF65-F5344CB8AC3E}">
        <p14:creationId xmlns:p14="http://schemas.microsoft.com/office/powerpoint/2010/main" val="40416176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52030896-EE0A-4F83-8133-5B7F609E7F07}" type="slidenum">
              <a:rPr lang="en-US" altLang="zh-TW" smtClean="0"/>
              <a:pPr>
                <a:defRPr/>
              </a:pPr>
              <a:t>9</a:t>
            </a:fld>
            <a:endParaRPr lang="en-US" altLang="zh-TW" dirty="0"/>
          </a:p>
        </p:txBody>
      </p:sp>
      <p:sp>
        <p:nvSpPr>
          <p:cNvPr id="8" name="標題 1"/>
          <p:cNvSpPr>
            <a:spLocks noGrp="1"/>
          </p:cNvSpPr>
          <p:nvPr>
            <p:ph type="title"/>
          </p:nvPr>
        </p:nvSpPr>
        <p:spPr>
          <a:xfrm>
            <a:off x="1403560" y="764630"/>
            <a:ext cx="6381273" cy="503323"/>
          </a:xfrm>
        </p:spPr>
        <p:txBody>
          <a:bodyPr/>
          <a:lstStyle/>
          <a:p>
            <a:pPr algn="ctr"/>
            <a:r>
              <a:rPr lang="en-US" altLang="zh-TW" dirty="0" smtClean="0"/>
              <a:t>111</a:t>
            </a:r>
            <a:r>
              <a:rPr lang="zh-TW" altLang="en-US" dirty="0" smtClean="0"/>
              <a:t>年</a:t>
            </a:r>
            <a:r>
              <a:rPr lang="en-US" altLang="zh-TW" dirty="0" smtClean="0"/>
              <a:t>1</a:t>
            </a:r>
            <a:r>
              <a:rPr lang="zh-TW" altLang="en-US" dirty="0" smtClean="0"/>
              <a:t>月各</a:t>
            </a:r>
            <a:r>
              <a:rPr lang="zh-TW" altLang="en-US" dirty="0"/>
              <a:t>單位受</a:t>
            </a:r>
            <a:r>
              <a:rPr lang="zh-TW" altLang="en-US" dirty="0" smtClean="0"/>
              <a:t>奬提報</a:t>
            </a:r>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4245573587"/>
              </p:ext>
            </p:extLst>
          </p:nvPr>
        </p:nvGraphicFramePr>
        <p:xfrm>
          <a:off x="827480" y="1484729"/>
          <a:ext cx="7344970" cy="1513737"/>
        </p:xfrm>
        <a:graphic>
          <a:graphicData uri="http://schemas.openxmlformats.org/drawingml/2006/table">
            <a:tbl>
              <a:tblPr firstRow="1" bandRow="1">
                <a:tableStyleId>{16D9F66E-5EB9-4882-86FB-DCBF35E3C3E4}</a:tableStyleId>
              </a:tblPr>
              <a:tblGrid>
                <a:gridCol w="7344970">
                  <a:extLst>
                    <a:ext uri="{9D8B030D-6E8A-4147-A177-3AD203B41FA5}">
                      <a16:colId xmlns:a16="http://schemas.microsoft.com/office/drawing/2014/main" val="20000"/>
                    </a:ext>
                  </a:extLst>
                </a:gridCol>
              </a:tblGrid>
              <a:tr h="792111">
                <a:tc>
                  <a:txBody>
                    <a:bodyPr/>
                    <a:lstStyle/>
                    <a:p>
                      <a:pPr marL="87313" indent="-87313"/>
                      <a:r>
                        <a:rPr lang="zh-TW" altLang="en-US" sz="1800" b="1" dirty="0" smtClean="0">
                          <a:solidFill>
                            <a:srgbClr val="000099"/>
                          </a:solidFill>
                          <a:latin typeface="+mn-ea"/>
                          <a:ea typeface="+mn-ea"/>
                        </a:rPr>
                        <a:t>◘</a:t>
                      </a:r>
                      <a:r>
                        <a:rPr lang="zh-TW" altLang="en-US" sz="1800" b="1" dirty="0" smtClean="0">
                          <a:solidFill>
                            <a:srgbClr val="000099"/>
                          </a:solidFill>
                          <a:latin typeface="+mn-ea"/>
                        </a:rPr>
                        <a:t>社工室</a:t>
                      </a:r>
                      <a:r>
                        <a:rPr lang="zh-TW" altLang="en-US" sz="1800" b="0" i="0" u="none" strike="noStrike" kern="1200" baseline="0" dirty="0" smtClean="0">
                          <a:solidFill>
                            <a:schemeClr val="dk1"/>
                          </a:solidFill>
                          <a:latin typeface="+mn-lt"/>
                          <a:ea typeface="+mn-ea"/>
                          <a:cs typeface="+mn-cs"/>
                        </a:rPr>
                        <a:t>榮獲推動臺北市衛生保健志願服務獎狀</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臺北市政府衛生局感謝各醫療院所推動衛生保健志願服務，發揮責任，溫暖社會，特頒感謝狀。</a:t>
                      </a:r>
                      <a:endParaRPr lang="zh-TW" altLang="en-US" sz="1800" b="0" i="0" u="none" strike="noStrike" kern="1200" baseline="0" dirty="0" smtClean="0">
                        <a:solidFill>
                          <a:schemeClr val="dk1"/>
                        </a:solidFill>
                        <a:latin typeface="+mn-lt"/>
                        <a:ea typeface="+mn-ea"/>
                        <a:cs typeface="+mn-cs"/>
                      </a:endParaRPr>
                    </a:p>
                  </a:txBody>
                  <a:tcPr marL="68576" marR="68576" marT="34284" marB="34284"/>
                </a:tc>
                <a:extLst>
                  <a:ext uri="{0D108BD9-81ED-4DB2-BD59-A6C34878D82A}">
                    <a16:rowId xmlns:a16="http://schemas.microsoft.com/office/drawing/2014/main" val="10000"/>
                  </a:ext>
                </a:extLst>
              </a:tr>
              <a:tr h="721626">
                <a:tc>
                  <a:txBody>
                    <a:bodyPr/>
                    <a:lstStyle/>
                    <a:p>
                      <a:pPr marL="87313" indent="-87313"/>
                      <a:r>
                        <a:rPr lang="zh-TW" altLang="en-US" sz="1800" b="1" dirty="0" smtClean="0">
                          <a:solidFill>
                            <a:srgbClr val="000099"/>
                          </a:solidFill>
                          <a:latin typeface="+mn-ea"/>
                          <a:ea typeface="+mn-ea"/>
                        </a:rPr>
                        <a:t>◘</a:t>
                      </a:r>
                      <a:r>
                        <a:rPr lang="zh-TW" altLang="en-US" sz="1800" b="1" dirty="0" smtClean="0">
                          <a:solidFill>
                            <a:srgbClr val="000099"/>
                          </a:solidFill>
                          <a:latin typeface="+mn-ea"/>
                        </a:rPr>
                        <a:t>社工室</a:t>
                      </a:r>
                      <a:r>
                        <a:rPr lang="zh-TW" altLang="en-US" sz="1800" dirty="0" smtClean="0"/>
                        <a:t>榮獲</a:t>
                      </a:r>
                      <a:r>
                        <a:rPr lang="zh-TW" altLang="en-US" sz="1800" b="0" i="0" u="none" strike="noStrike" kern="1200" baseline="0" dirty="0" smtClean="0">
                          <a:solidFill>
                            <a:schemeClr val="dk1"/>
                          </a:solidFill>
                          <a:latin typeface="+mn-lt"/>
                          <a:ea typeface="+mn-ea"/>
                          <a:cs typeface="+mn-cs"/>
                        </a:rPr>
                        <a:t>「</a:t>
                      </a:r>
                      <a:r>
                        <a:rPr lang="en-US" altLang="zh-TW" sz="1800" b="0" i="0" u="none" strike="noStrike" kern="1200" baseline="0" dirty="0" smtClean="0">
                          <a:solidFill>
                            <a:schemeClr val="dk1"/>
                          </a:solidFill>
                          <a:latin typeface="+mn-lt"/>
                          <a:ea typeface="+mn-ea"/>
                          <a:cs typeface="+mn-cs"/>
                        </a:rPr>
                        <a:t>110</a:t>
                      </a:r>
                      <a:r>
                        <a:rPr lang="zh-TW" altLang="en-US" sz="1800" b="0" i="0" u="none" strike="noStrike" kern="1200" baseline="0" dirty="0" smtClean="0">
                          <a:solidFill>
                            <a:schemeClr val="dk1"/>
                          </a:solidFill>
                          <a:latin typeface="+mn-lt"/>
                          <a:ea typeface="+mn-ea"/>
                          <a:cs typeface="+mn-cs"/>
                        </a:rPr>
                        <a:t>年度臺北市衛生保健類志願服務運用單位績效評鑑」</a:t>
                      </a:r>
                      <a:r>
                        <a:rPr lang="en-US" altLang="zh-TW" sz="1800" b="0" i="0" u="none" strike="noStrike" kern="1200" baseline="0" dirty="0" smtClean="0">
                          <a:solidFill>
                            <a:schemeClr val="dk1"/>
                          </a:solidFill>
                          <a:latin typeface="+mn-lt"/>
                          <a:ea typeface="+mn-ea"/>
                          <a:cs typeface="+mn-cs"/>
                        </a:rPr>
                        <a:t>-</a:t>
                      </a:r>
                      <a:r>
                        <a:rPr lang="zh-TW" altLang="en-US" sz="1800" b="0" i="0" u="none" strike="noStrike" kern="1200" baseline="0" dirty="0" smtClean="0">
                          <a:solidFill>
                            <a:schemeClr val="dk1"/>
                          </a:solidFill>
                          <a:latin typeface="+mn-lt"/>
                          <a:ea typeface="+mn-ea"/>
                          <a:cs typeface="+mn-cs"/>
                        </a:rPr>
                        <a:t>「績優運用單位」獎狀</a:t>
                      </a:r>
                      <a:r>
                        <a:rPr lang="zh-TW" altLang="en-US" sz="1800" b="0" i="0" u="none" strike="noStrike" kern="1200" baseline="0" dirty="0" smtClean="0">
                          <a:solidFill>
                            <a:schemeClr val="dk1"/>
                          </a:solidFill>
                          <a:latin typeface="+mn-lt"/>
                          <a:ea typeface="+mn-ea"/>
                          <a:cs typeface="+mn-cs"/>
                        </a:rPr>
                        <a:t>	</a:t>
                      </a:r>
                    </a:p>
                  </a:txBody>
                  <a:tcPr marL="68576" marR="68576" marT="34284" marB="34284"/>
                </a:tc>
                <a:extLst>
                  <a:ext uri="{0D108BD9-81ED-4DB2-BD59-A6C34878D82A}">
                    <a16:rowId xmlns:a16="http://schemas.microsoft.com/office/drawing/2014/main" val="10001"/>
                  </a:ext>
                </a:extLst>
              </a:tr>
            </a:tbl>
          </a:graphicData>
        </a:graphic>
      </p:graphicFrame>
      <p:pic>
        <p:nvPicPr>
          <p:cNvPr id="7"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00" y="3445668"/>
            <a:ext cx="2358035" cy="264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1550" y="3445668"/>
            <a:ext cx="1840900" cy="261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5734" y="3424713"/>
            <a:ext cx="2304375" cy="266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8288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36892</TotalTime>
  <Words>1592</Words>
  <Application>Microsoft Office PowerPoint</Application>
  <PresentationFormat>如螢幕大小 (4:3)</PresentationFormat>
  <Paragraphs>288</Paragraphs>
  <Slides>16</Slides>
  <Notes>1</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16</vt:i4>
      </vt:variant>
    </vt:vector>
  </HeadingPairs>
  <TitlesOfParts>
    <vt:vector size="23" baseType="lpstr">
      <vt:lpstr>新細明體</vt:lpstr>
      <vt:lpstr>標楷體</vt:lpstr>
      <vt:lpstr>Arial</vt:lpstr>
      <vt:lpstr>Times New Roman</vt:lpstr>
      <vt:lpstr>Verdana</vt:lpstr>
      <vt:lpstr>Wingdings</vt:lpstr>
      <vt:lpstr>Profile</vt:lpstr>
      <vt:lpstr>本院重要新聞彙整報告</vt:lpstr>
      <vt:lpstr>111年1月記者會</vt:lpstr>
      <vt:lpstr>111年1月份協辦活動新聞稿</vt:lpstr>
      <vt:lpstr> 111年1月安排媒體採訪</vt:lpstr>
      <vt:lpstr> 111年1月安排媒體採訪</vt:lpstr>
      <vt:lpstr>111年1月份新聞摘要</vt:lpstr>
      <vt:lpstr>111年1月份新聞摘要</vt:lpstr>
      <vt:lpstr>PowerPoint 簡報</vt:lpstr>
      <vt:lpstr>111年1月各單位受奬提報</vt:lpstr>
      <vt:lpstr>111年1月各單位受奬提報</vt:lpstr>
      <vt:lpstr>PowerPoint 簡報</vt:lpstr>
      <vt:lpstr>111年1月各單位受奬提報</vt:lpstr>
      <vt:lpstr>111年1月各單位受奬提報</vt:lpstr>
      <vt:lpstr>PowerPoint 簡報</vt:lpstr>
      <vt:lpstr>PowerPoint 簡報</vt:lpstr>
      <vt:lpstr>PowerPoint 簡報</vt:lpstr>
    </vt:vector>
  </TitlesOfParts>
  <Manager>台北榮民總醫院</Manager>
  <Company>Taipei Veterans General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行政院國軍退除役官兵輔導委員會 台北榮民總醫院 新制醫院評鑑暨教學醫院評鑑簡報</dc:title>
  <dc:creator>楊昭恂</dc:creator>
  <cp:lastModifiedBy>vghuser</cp:lastModifiedBy>
  <cp:revision>3165</cp:revision>
  <cp:lastPrinted>2022-01-22T01:20:26Z</cp:lastPrinted>
  <dcterms:created xsi:type="dcterms:W3CDTF">2004-02-01T06:39:05Z</dcterms:created>
  <dcterms:modified xsi:type="dcterms:W3CDTF">2022-01-24T09:51:59Z</dcterms:modified>
</cp:coreProperties>
</file>