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4"/>
  </p:notesMasterIdLst>
  <p:handoutMasterIdLst>
    <p:handoutMasterId r:id="rId15"/>
  </p:handoutMasterIdLst>
  <p:sldIdLst>
    <p:sldId id="3249" r:id="rId2"/>
    <p:sldId id="3973" r:id="rId3"/>
    <p:sldId id="3975" r:id="rId4"/>
    <p:sldId id="3989" r:id="rId5"/>
    <p:sldId id="3990" r:id="rId6"/>
    <p:sldId id="3991" r:id="rId7"/>
    <p:sldId id="3992" r:id="rId8"/>
    <p:sldId id="3994" r:id="rId9"/>
    <p:sldId id="3913" r:id="rId10"/>
    <p:sldId id="3995" r:id="rId11"/>
    <p:sldId id="3996" r:id="rId12"/>
    <p:sldId id="3946" r:id="rId13"/>
  </p:sldIdLst>
  <p:sldSz cx="9144000" cy="6858000" type="screen4x3"/>
  <p:notesSz cx="6797675" cy="9928225"/>
  <p:defaultTextStyle>
    <a:defPPr>
      <a:defRPr lang="zh-TW"/>
    </a:defPPr>
    <a:lvl1pPr algn="l" rtl="0" eaLnBrk="0" fontAlgn="base" hangingPunct="0">
      <a:spcBef>
        <a:spcPct val="0"/>
      </a:spcBef>
      <a:spcAft>
        <a:spcPct val="0"/>
      </a:spcAft>
      <a:defRPr kumimoji="1" sz="2500" b="1" kern="1200">
        <a:solidFill>
          <a:srgbClr val="0000FF"/>
        </a:solidFill>
        <a:latin typeface="標楷體" panose="03000509000000000000" pitchFamily="65" charset="-120"/>
        <a:ea typeface="標楷體" panose="03000509000000000000" pitchFamily="65" charset="-120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umimoji="1" sz="2500" b="1" kern="1200">
        <a:solidFill>
          <a:srgbClr val="0000FF"/>
        </a:solidFill>
        <a:latin typeface="標楷體" panose="03000509000000000000" pitchFamily="65" charset="-120"/>
        <a:ea typeface="標楷體" panose="03000509000000000000" pitchFamily="65" charset="-120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umimoji="1" sz="2500" b="1" kern="1200">
        <a:solidFill>
          <a:srgbClr val="0000FF"/>
        </a:solidFill>
        <a:latin typeface="標楷體" panose="03000509000000000000" pitchFamily="65" charset="-120"/>
        <a:ea typeface="標楷體" panose="03000509000000000000" pitchFamily="65" charset="-120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umimoji="1" sz="2500" b="1" kern="1200">
        <a:solidFill>
          <a:srgbClr val="0000FF"/>
        </a:solidFill>
        <a:latin typeface="標楷體" panose="03000509000000000000" pitchFamily="65" charset="-120"/>
        <a:ea typeface="標楷體" panose="03000509000000000000" pitchFamily="65" charset="-120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umimoji="1" sz="2500" b="1" kern="1200">
        <a:solidFill>
          <a:srgbClr val="0000FF"/>
        </a:solidFill>
        <a:latin typeface="標楷體" panose="03000509000000000000" pitchFamily="65" charset="-120"/>
        <a:ea typeface="標楷體" panose="03000509000000000000" pitchFamily="65" charset="-120"/>
        <a:cs typeface="+mn-cs"/>
      </a:defRPr>
    </a:lvl5pPr>
    <a:lvl6pPr marL="2286000" algn="l" defTabSz="914400" rtl="0" eaLnBrk="1" latinLnBrk="0" hangingPunct="1">
      <a:defRPr kumimoji="1" sz="2500" b="1" kern="1200">
        <a:solidFill>
          <a:srgbClr val="0000FF"/>
        </a:solidFill>
        <a:latin typeface="標楷體" panose="03000509000000000000" pitchFamily="65" charset="-120"/>
        <a:ea typeface="標楷體" panose="03000509000000000000" pitchFamily="65" charset="-120"/>
        <a:cs typeface="+mn-cs"/>
      </a:defRPr>
    </a:lvl6pPr>
    <a:lvl7pPr marL="2743200" algn="l" defTabSz="914400" rtl="0" eaLnBrk="1" latinLnBrk="0" hangingPunct="1">
      <a:defRPr kumimoji="1" sz="2500" b="1" kern="1200">
        <a:solidFill>
          <a:srgbClr val="0000FF"/>
        </a:solidFill>
        <a:latin typeface="標楷體" panose="03000509000000000000" pitchFamily="65" charset="-120"/>
        <a:ea typeface="標楷體" panose="03000509000000000000" pitchFamily="65" charset="-120"/>
        <a:cs typeface="+mn-cs"/>
      </a:defRPr>
    </a:lvl7pPr>
    <a:lvl8pPr marL="3200400" algn="l" defTabSz="914400" rtl="0" eaLnBrk="1" latinLnBrk="0" hangingPunct="1">
      <a:defRPr kumimoji="1" sz="2500" b="1" kern="1200">
        <a:solidFill>
          <a:srgbClr val="0000FF"/>
        </a:solidFill>
        <a:latin typeface="標楷體" panose="03000509000000000000" pitchFamily="65" charset="-120"/>
        <a:ea typeface="標楷體" panose="03000509000000000000" pitchFamily="65" charset="-120"/>
        <a:cs typeface="+mn-cs"/>
      </a:defRPr>
    </a:lvl8pPr>
    <a:lvl9pPr marL="3657600" algn="l" defTabSz="914400" rtl="0" eaLnBrk="1" latinLnBrk="0" hangingPunct="1">
      <a:defRPr kumimoji="1" sz="2500" b="1" kern="1200">
        <a:solidFill>
          <a:srgbClr val="0000FF"/>
        </a:solidFill>
        <a:latin typeface="標楷體" panose="03000509000000000000" pitchFamily="65" charset="-120"/>
        <a:ea typeface="標楷體" panose="03000509000000000000" pitchFamily="65" charset="-120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預設章節" id="{AFD3AC2D-1F97-4005-BCD0-1DB900D01B92}">
          <p14:sldIdLst>
            <p14:sldId id="3249"/>
          </p14:sldIdLst>
        </p14:section>
        <p14:section name="未命名的章節" id="{E15E1461-5D68-4543-BFC7-27AD91FF1BC0}">
          <p14:sldIdLst>
            <p14:sldId id="3973"/>
            <p14:sldId id="3975"/>
            <p14:sldId id="3989"/>
            <p14:sldId id="3990"/>
            <p14:sldId id="3991"/>
            <p14:sldId id="3992"/>
            <p14:sldId id="3994"/>
            <p14:sldId id="3913"/>
            <p14:sldId id="3995"/>
            <p14:sldId id="3996"/>
            <p14:sldId id="3946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>
          <p15:clr>
            <a:srgbClr val="A4A3A4"/>
          </p15:clr>
        </p15:guide>
        <p15:guide id="2" pos="214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0033CC"/>
    <a:srgbClr val="005696"/>
    <a:srgbClr val="0062AC"/>
    <a:srgbClr val="FF9900"/>
    <a:srgbClr val="00CC66"/>
    <a:srgbClr val="FF3300"/>
    <a:srgbClr val="FFFFFF"/>
    <a:srgbClr val="008A3E"/>
    <a:srgbClr val="0066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中等深淺樣式 2 - 輔色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DF18680-E054-41AD-8BC1-D1AEF772440D}" styleName="中等深淺樣式 2 - 輔色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00A15C55-8517-42AA-B614-E9B94910E393}" styleName="中等深淺樣式 2 - 輔色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21E4AEA4-8DFA-4A89-87EB-49C32662AFE0}" styleName="中等深淺樣式 2 - 輔色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4069" autoAdjust="0"/>
    <p:restoredTop sz="86449" autoAdjust="0"/>
  </p:normalViewPr>
  <p:slideViewPr>
    <p:cSldViewPr>
      <p:cViewPr varScale="1">
        <p:scale>
          <a:sx n="83" d="100"/>
          <a:sy n="83" d="100"/>
        </p:scale>
        <p:origin x="90" y="-22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2310"/>
    </p:cViewPr>
  </p:sorterViewPr>
  <p:notesViewPr>
    <p:cSldViewPr>
      <p:cViewPr varScale="1">
        <p:scale>
          <a:sx n="47" d="100"/>
          <a:sy n="47" d="100"/>
        </p:scale>
        <p:origin x="-1986" y="-90"/>
      </p:cViewPr>
      <p:guideLst>
        <p:guide orient="horz" pos="3127"/>
        <p:guide pos="2141"/>
      </p:guideLst>
    </p:cSldViewPr>
  </p:notesViewPr>
  <p:gridSpacing cx="72010" cy="7201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53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2536" tIns="46268" rIns="92536" bIns="46268" numCol="1" anchor="t" anchorCtr="0" compatLnSpc="1">
            <a:prstTxWarp prst="textNoShape">
              <a:avLst/>
            </a:prstTxWarp>
          </a:bodyPr>
          <a:lstStyle>
            <a:lvl1pPr algn="l" defTabSz="925513" eaLnBrk="1" hangingPunct="1">
              <a:defRPr sz="1300" b="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8909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1275" y="0"/>
            <a:ext cx="2946400" cy="4953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2536" tIns="46268" rIns="92536" bIns="46268" numCol="1" anchor="t" anchorCtr="0" compatLnSpc="1">
            <a:prstTxWarp prst="textNoShape">
              <a:avLst/>
            </a:prstTxWarp>
          </a:bodyPr>
          <a:lstStyle>
            <a:lvl1pPr algn="r" defTabSz="925513" eaLnBrk="1" hangingPunct="1">
              <a:defRPr sz="1300" b="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8909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31338"/>
            <a:ext cx="2946400" cy="496887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2536" tIns="46268" rIns="92536" bIns="46268" numCol="1" anchor="b" anchorCtr="0" compatLnSpc="1">
            <a:prstTxWarp prst="textNoShape">
              <a:avLst/>
            </a:prstTxWarp>
          </a:bodyPr>
          <a:lstStyle>
            <a:lvl1pPr algn="l" defTabSz="925513" eaLnBrk="1" hangingPunct="1">
              <a:defRPr sz="1300" b="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8909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1275" y="9431338"/>
            <a:ext cx="2946400" cy="496887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2536" tIns="46268" rIns="92536" bIns="46268" numCol="1" anchor="b" anchorCtr="0" compatLnSpc="1">
            <a:prstTxWarp prst="textNoShape">
              <a:avLst/>
            </a:prstTxWarp>
          </a:bodyPr>
          <a:lstStyle>
            <a:lvl1pPr algn="r" defTabSz="925513" eaLnBrk="1" hangingPunct="1">
              <a:defRPr sz="1300" b="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1pPr>
          </a:lstStyle>
          <a:p>
            <a:pPr>
              <a:defRPr/>
            </a:pPr>
            <a:fld id="{26A85275-53F0-4117-819A-B9E01A5B0136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55394937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6888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2536" tIns="46268" rIns="92536" bIns="46268" numCol="1" anchor="t" anchorCtr="0" compatLnSpc="1">
            <a:prstTxWarp prst="textNoShape">
              <a:avLst/>
            </a:prstTxWarp>
          </a:bodyPr>
          <a:lstStyle>
            <a:lvl1pPr algn="l" defTabSz="925513" eaLnBrk="1" hangingPunct="1">
              <a:defRPr sz="1300" b="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9625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49688" y="0"/>
            <a:ext cx="2946400" cy="496888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2536" tIns="46268" rIns="92536" bIns="46268" numCol="1" anchor="t" anchorCtr="0" compatLnSpc="1">
            <a:prstTxWarp prst="textNoShape">
              <a:avLst/>
            </a:prstTxWarp>
          </a:bodyPr>
          <a:lstStyle>
            <a:lvl1pPr algn="r" defTabSz="925513" eaLnBrk="1" hangingPunct="1">
              <a:defRPr sz="1300" b="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126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9163" y="746125"/>
            <a:ext cx="4964112" cy="372268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626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450" y="4716463"/>
            <a:ext cx="5438775" cy="4465637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2536" tIns="46268" rIns="92536" bIns="4626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TW" noProof="0" smtClean="0"/>
              <a:t>Click to edit Master text styles</a:t>
            </a:r>
          </a:p>
          <a:p>
            <a:pPr lvl="1"/>
            <a:r>
              <a:rPr lang="en-US" altLang="zh-TW" noProof="0" smtClean="0"/>
              <a:t>Second level</a:t>
            </a:r>
          </a:p>
          <a:p>
            <a:pPr lvl="2"/>
            <a:r>
              <a:rPr lang="en-US" altLang="zh-TW" noProof="0" smtClean="0"/>
              <a:t>Third level</a:t>
            </a:r>
          </a:p>
          <a:p>
            <a:pPr lvl="3"/>
            <a:r>
              <a:rPr lang="en-US" altLang="zh-TW" noProof="0" smtClean="0"/>
              <a:t>Fourth level</a:t>
            </a:r>
          </a:p>
          <a:p>
            <a:pPr lvl="4"/>
            <a:r>
              <a:rPr lang="en-US" altLang="zh-TW" noProof="0" smtClean="0"/>
              <a:t>Fifth level</a:t>
            </a:r>
          </a:p>
        </p:txBody>
      </p:sp>
      <p:sp>
        <p:nvSpPr>
          <p:cNvPr id="9626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9750"/>
            <a:ext cx="2946400" cy="496888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2536" tIns="46268" rIns="92536" bIns="46268" numCol="1" anchor="b" anchorCtr="0" compatLnSpc="1">
            <a:prstTxWarp prst="textNoShape">
              <a:avLst/>
            </a:prstTxWarp>
          </a:bodyPr>
          <a:lstStyle>
            <a:lvl1pPr algn="l" defTabSz="925513" eaLnBrk="1" hangingPunct="1">
              <a:defRPr sz="1300" b="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9626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2898775" y="9429750"/>
            <a:ext cx="3897313" cy="496888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2536" tIns="46268" rIns="92536" bIns="46268" numCol="1" anchor="b" anchorCtr="0" compatLnSpc="1">
            <a:prstTxWarp prst="textNoShape">
              <a:avLst/>
            </a:prstTxWarp>
          </a:bodyPr>
          <a:lstStyle>
            <a:lvl1pPr defTabSz="925513" eaLnBrk="1" hangingPunct="1">
              <a:defRPr sz="1300" b="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</a:lstStyle>
          <a:p>
            <a:pPr>
              <a:defRPr/>
            </a:pPr>
            <a:r>
              <a:rPr lang="en-US" altLang="zh-TW"/>
              <a:t>       </a:t>
            </a:r>
            <a:fld id="{7D00E5EC-5359-4502-92BF-F5F41F9DAE6F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71767368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600" kern="1200">
        <a:solidFill>
          <a:schemeClr val="tx1"/>
        </a:solidFill>
        <a:latin typeface="標楷體" panose="03000509000000000000" pitchFamily="65" charset="-120"/>
        <a:ea typeface="標楷體" panose="03000509000000000000" pitchFamily="65" charset="-120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600" kern="1200">
        <a:solidFill>
          <a:schemeClr val="tx1"/>
        </a:solidFill>
        <a:latin typeface="標楷體" panose="03000509000000000000" pitchFamily="65" charset="-120"/>
        <a:ea typeface="標楷體" panose="03000509000000000000" pitchFamily="65" charset="-12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600" kern="1200">
        <a:solidFill>
          <a:schemeClr val="tx1"/>
        </a:solidFill>
        <a:latin typeface="標楷體" panose="03000509000000000000" pitchFamily="65" charset="-120"/>
        <a:ea typeface="標楷體" panose="03000509000000000000" pitchFamily="65" charset="-12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600" kern="1200">
        <a:solidFill>
          <a:schemeClr val="tx1"/>
        </a:solidFill>
        <a:latin typeface="標楷體" panose="03000509000000000000" pitchFamily="65" charset="-120"/>
        <a:ea typeface="標楷體" panose="03000509000000000000" pitchFamily="65" charset="-12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600" kern="1200">
        <a:solidFill>
          <a:schemeClr val="tx1"/>
        </a:solidFill>
        <a:latin typeface="標楷體" panose="03000509000000000000" pitchFamily="65" charset="-120"/>
        <a:ea typeface="標楷體" panose="03000509000000000000" pitchFamily="65" charset="-12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5513">
              <a:defRPr kumimoji="1" sz="2500" b="1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1pPr>
            <a:lvl2pPr marL="742950" indent="-285750" defTabSz="925513">
              <a:defRPr kumimoji="1" sz="2500" b="1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2pPr>
            <a:lvl3pPr marL="1143000" indent="-228600" defTabSz="925513">
              <a:defRPr kumimoji="1" sz="2500" b="1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3pPr>
            <a:lvl4pPr marL="1600200" indent="-228600" defTabSz="925513">
              <a:defRPr kumimoji="1" sz="2500" b="1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4pPr>
            <a:lvl5pPr marL="2057400" indent="-228600" defTabSz="925513">
              <a:defRPr kumimoji="1" sz="2500" b="1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5pPr>
            <a:lvl6pPr marL="2514600" indent="-228600" defTabSz="925513" eaLnBrk="0" fontAlgn="base" hangingPunct="0">
              <a:spcBef>
                <a:spcPct val="0"/>
              </a:spcBef>
              <a:spcAft>
                <a:spcPct val="0"/>
              </a:spcAft>
              <a:defRPr kumimoji="1" sz="2500" b="1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6pPr>
            <a:lvl7pPr marL="2971800" indent="-228600" defTabSz="925513" eaLnBrk="0" fontAlgn="base" hangingPunct="0">
              <a:spcBef>
                <a:spcPct val="0"/>
              </a:spcBef>
              <a:spcAft>
                <a:spcPct val="0"/>
              </a:spcAft>
              <a:defRPr kumimoji="1" sz="2500" b="1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7pPr>
            <a:lvl8pPr marL="3429000" indent="-228600" defTabSz="925513" eaLnBrk="0" fontAlgn="base" hangingPunct="0">
              <a:spcBef>
                <a:spcPct val="0"/>
              </a:spcBef>
              <a:spcAft>
                <a:spcPct val="0"/>
              </a:spcAft>
              <a:defRPr kumimoji="1" sz="2500" b="1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8pPr>
            <a:lvl9pPr marL="3886200" indent="-228600" defTabSz="925513" eaLnBrk="0" fontAlgn="base" hangingPunct="0">
              <a:spcBef>
                <a:spcPct val="0"/>
              </a:spcBef>
              <a:spcAft>
                <a:spcPct val="0"/>
              </a:spcAft>
              <a:defRPr kumimoji="1" sz="2500" b="1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9pPr>
          </a:lstStyle>
          <a:p>
            <a:r>
              <a:rPr lang="en-US" altLang="zh-TW" sz="1300" b="0" smtClean="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rPr>
              <a:t>       </a:t>
            </a:r>
            <a:fld id="{3F02F98A-3432-41E0-9616-FFE56DF2F518}" type="slidenum">
              <a:rPr lang="en-US" altLang="zh-TW" sz="1300" b="0" smtClean="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rPr>
              <a:pPr/>
              <a:t>1</a:t>
            </a:fld>
            <a:endParaRPr lang="en-US" altLang="zh-TW" sz="1300" b="0" smtClean="0">
              <a:solidFill>
                <a:schemeClr val="tx1"/>
              </a:solidFill>
              <a:latin typeface="Arial" panose="020B0604020202020204" pitchFamily="34" charset="0"/>
              <a:ea typeface="新細明體" panose="02020500000000000000" pitchFamily="18" charset="-120"/>
            </a:endParaRPr>
          </a:p>
        </p:txBody>
      </p:sp>
      <p:sp>
        <p:nvSpPr>
          <p:cNvPr id="143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40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zh-TW" altLang="zh-TW" smtClean="0"/>
          </a:p>
        </p:txBody>
      </p:sp>
    </p:spTree>
    <p:extLst>
      <p:ext uri="{BB962C8B-B14F-4D97-AF65-F5344CB8AC3E}">
        <p14:creationId xmlns:p14="http://schemas.microsoft.com/office/powerpoint/2010/main" val="6191356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7"/>
          <p:cNvSpPr>
            <a:spLocks noChangeArrowheads="1"/>
          </p:cNvSpPr>
          <p:nvPr/>
        </p:nvSpPr>
        <p:spPr bwMode="auto">
          <a:xfrm>
            <a:off x="687388" y="2928938"/>
            <a:ext cx="7770812" cy="107950"/>
          </a:xfrm>
          <a:custGeom>
            <a:avLst/>
            <a:gdLst>
              <a:gd name="G0" fmla="+- 618 0 0"/>
              <a:gd name="T0" fmla="*/ 0 w 1000"/>
              <a:gd name="T1" fmla="*/ 0 h 1000"/>
              <a:gd name="T2" fmla="*/ 618 w 1000"/>
              <a:gd name="T3" fmla="*/ 0 h 1000"/>
              <a:gd name="T4" fmla="*/ 618 w 1000"/>
              <a:gd name="T5" fmla="*/ 1000 h 1000"/>
              <a:gd name="T6" fmla="*/ 0 w 1000"/>
              <a:gd name="T7" fmla="*/ 1000 h 1000"/>
              <a:gd name="T8" fmla="*/ 0 w 1000"/>
              <a:gd name="T9" fmla="*/ 0 h 1000"/>
              <a:gd name="T10" fmla="*/ 1000 w 1000"/>
              <a:gd name="T11" fmla="*/ 0 h 10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000" h="1000" stroke="0">
                <a:moveTo>
                  <a:pt x="0" y="0"/>
                </a:moveTo>
                <a:lnTo>
                  <a:pt x="618" y="0"/>
                </a:lnTo>
                <a:lnTo>
                  <a:pt x="618" y="1000"/>
                </a:lnTo>
                <a:lnTo>
                  <a:pt x="0" y="1000"/>
                </a:lnTo>
                <a:close/>
              </a:path>
              <a:path w="1000" h="1000">
                <a:moveTo>
                  <a:pt x="0" y="0"/>
                </a:moveTo>
                <a:lnTo>
                  <a:pt x="1000" y="0"/>
                </a:lnTo>
              </a:path>
            </a:pathLst>
          </a:custGeom>
          <a:gradFill rotWithShape="1">
            <a:gsLst>
              <a:gs pos="0">
                <a:srgbClr val="0000FF"/>
              </a:gs>
              <a:gs pos="100000">
                <a:srgbClr val="0000FF">
                  <a:gamma/>
                  <a:tint val="25490"/>
                  <a:invGamma/>
                </a:srgbClr>
              </a:gs>
            </a:gsLst>
            <a:lin ang="0" scaled="1"/>
          </a:gradFill>
          <a:ln w="9525">
            <a:solidFill>
              <a:srgbClr val="0000FF"/>
            </a:solidFill>
            <a:round/>
            <a:headEnd/>
            <a:tailEnd/>
          </a:ln>
        </p:spPr>
        <p:txBody>
          <a:bodyPr lIns="91422" tIns="45711" rIns="91422" bIns="45711"/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370013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1827213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284413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741613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198813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656013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defRPr/>
            </a:pPr>
            <a:endParaRPr kumimoji="0" lang="zh-TW" altLang="zh-TW" sz="2300" b="0" smtClean="0">
              <a:latin typeface="Times New Roman" panose="02020603050405020304" pitchFamily="18" charset="0"/>
            </a:endParaRPr>
          </a:p>
        </p:txBody>
      </p:sp>
      <p:sp>
        <p:nvSpPr>
          <p:cNvPr id="2150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7388" y="1560513"/>
            <a:ext cx="7770812" cy="1368425"/>
          </a:xfrm>
        </p:spPr>
        <p:txBody>
          <a:bodyPr/>
          <a:lstStyle>
            <a:lvl1pPr>
              <a:defRPr sz="4700" b="1"/>
            </a:lvl1pPr>
          </a:lstStyle>
          <a:p>
            <a:pPr lvl="0"/>
            <a:r>
              <a:rPr lang="zh-TW" altLang="en-US" noProof="0" smtClean="0"/>
              <a:t>按一下以編輯母片標題樣式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449388" y="3429000"/>
            <a:ext cx="7008812" cy="1595438"/>
          </a:xfrm>
        </p:spPr>
        <p:txBody>
          <a:bodyPr/>
          <a:lstStyle>
            <a:lvl1pPr marL="0" indent="0">
              <a:buFont typeface="Wingdings" panose="05000000000000000000" pitchFamily="2" charset="2"/>
              <a:buNone/>
              <a:defRPr sz="2900"/>
            </a:lvl1pPr>
          </a:lstStyle>
          <a:p>
            <a:pPr lvl="0"/>
            <a:r>
              <a:rPr lang="zh-TW" altLang="en-US" noProof="0" smtClean="0"/>
              <a:t>按一下以編輯母片副標題樣式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87388" y="6251575"/>
            <a:ext cx="1905000" cy="452438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51575"/>
            <a:ext cx="2897188" cy="452438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630381374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702526-F37C-4D93-B261-8D8F3E2BE9DD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606899645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/>
          <a:lstStyle>
            <a:lvl1pPr>
              <a:defRPr sz="60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A7E265-A318-4CB1-8F61-0630296C7C6E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405922590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13D9F9-180C-44A9-9D53-14479E67C3B0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4276666679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4FD69E-1594-4E16-89FE-0DEA1F558A25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4063966050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4B9FCC-B5F8-42E3-A3F0-D8C81AC5D252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004533305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TW" altLang="en-US" noProof="0" smtClean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030896-EE0A-4F83-8133-5B7F609E7F07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064608100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DDB841-0948-43C3-95E7-FE22957A2846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800087736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575425" y="309563"/>
            <a:ext cx="2001838" cy="5715000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568325" y="309563"/>
            <a:ext cx="5854700" cy="5715000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6146FC-B741-47F9-B5C3-67CDECDA42B7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810570646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jpe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1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76263" y="309563"/>
            <a:ext cx="8001000" cy="1214437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22" tIns="45711" rIns="91422" bIns="45711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按一下以編輯母片標題樣式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68325" y="1751013"/>
            <a:ext cx="8001000" cy="427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2" tIns="45711" rIns="91422" bIns="4571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</a:t>
            </a:r>
          </a:p>
          <a:p>
            <a:pPr lvl="1"/>
            <a:r>
              <a:rPr lang="zh-TW" altLang="en-US" smtClean="0"/>
              <a:t>第二層</a:t>
            </a:r>
          </a:p>
        </p:txBody>
      </p:sp>
      <p:sp>
        <p:nvSpPr>
          <p:cNvPr id="20486" name="Rectangle 6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51575"/>
            <a:ext cx="1982788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22" tIns="45711" rIns="91422" bIns="45711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kumimoji="0" sz="1200" b="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20487" name="Rectangle 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51575"/>
            <a:ext cx="2897188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22" tIns="45711" rIns="91422" bIns="45711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kumimoji="0" sz="1200" b="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20496" name="Rectangle 1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172450" y="6308725"/>
            <a:ext cx="679450" cy="2730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22" tIns="45711" rIns="91422" bIns="45711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kumimoji="0" sz="1200" b="0">
                <a:solidFill>
                  <a:srgbClr val="0000CC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1pPr>
          </a:lstStyle>
          <a:p>
            <a:pPr>
              <a:defRPr/>
            </a:pPr>
            <a:fld id="{DA99F1FC-B496-4B91-985E-15EB6BAB628D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1031" name="Rectangle 19"/>
          <p:cNvSpPr>
            <a:spLocks noChangeArrowheads="1"/>
          </p:cNvSpPr>
          <p:nvPr userDrawn="1"/>
        </p:nvSpPr>
        <p:spPr bwMode="auto">
          <a:xfrm>
            <a:off x="611188" y="1557338"/>
            <a:ext cx="7848600" cy="71437"/>
          </a:xfrm>
          <a:prstGeom prst="rect">
            <a:avLst/>
          </a:prstGeom>
          <a:gradFill rotWithShape="1">
            <a:gsLst>
              <a:gs pos="0">
                <a:srgbClr val="6666FF"/>
              </a:gs>
              <a:gs pos="50000">
                <a:srgbClr val="F1F1FF"/>
              </a:gs>
              <a:gs pos="100000">
                <a:srgbClr val="6666FF"/>
              </a:gs>
            </a:gsLst>
            <a:lin ang="0" scaled="1"/>
          </a:gradFill>
          <a:ln>
            <a:noFill/>
          </a:ln>
          <a:effectLst/>
          <a:extLst/>
        </p:spPr>
        <p:txBody>
          <a:bodyPr wrap="none" anchor="ctr"/>
          <a:lstStyle>
            <a:lvl1pPr>
              <a:defRPr kumimoji="1" sz="48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 sz="48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 sz="48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 sz="48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 sz="48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8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8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8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8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defRPr/>
            </a:pPr>
            <a:endParaRPr lang="zh-TW" altLang="en-US" b="0" smtClean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586" r:id="rId1"/>
    <p:sldLayoutId id="2147484587" r:id="rId2"/>
    <p:sldLayoutId id="2147484588" r:id="rId3"/>
    <p:sldLayoutId id="2147484589" r:id="rId4"/>
    <p:sldLayoutId id="2147484590" r:id="rId5"/>
    <p:sldLayoutId id="2147484591" r:id="rId6"/>
    <p:sldLayoutId id="2147484592" r:id="rId7"/>
    <p:sldLayoutId id="2147484593" r:id="rId8"/>
    <p:sldLayoutId id="2147484594" r:id="rId9"/>
  </p:sldLayoutIdLst>
  <p:transition/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kumimoji="1" sz="4500" kern="1200">
          <a:solidFill>
            <a:srgbClr val="000066"/>
          </a:solidFill>
          <a:effectLst>
            <a:outerShdw blurRad="38100" dist="38100" dir="2700000" algn="tl">
              <a:srgbClr val="C0C0C0"/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kumimoji="1" sz="4500">
          <a:solidFill>
            <a:srgbClr val="000066"/>
          </a:solidFill>
          <a:effectLst>
            <a:outerShdw blurRad="38100" dist="38100" dir="2700000" algn="tl">
              <a:srgbClr val="C0C0C0"/>
            </a:outerShdw>
          </a:effectLst>
          <a:latin typeface="Times New Roman" panose="02020603050405020304" pitchFamily="18" charset="0"/>
          <a:ea typeface="標楷體" panose="03000509000000000000" pitchFamily="65" charset="-12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kumimoji="1" sz="4500">
          <a:solidFill>
            <a:srgbClr val="000066"/>
          </a:solidFill>
          <a:effectLst>
            <a:outerShdw blurRad="38100" dist="38100" dir="2700000" algn="tl">
              <a:srgbClr val="C0C0C0"/>
            </a:outerShdw>
          </a:effectLst>
          <a:latin typeface="Times New Roman" panose="02020603050405020304" pitchFamily="18" charset="0"/>
          <a:ea typeface="標楷體" panose="03000509000000000000" pitchFamily="65" charset="-12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kumimoji="1" sz="4500">
          <a:solidFill>
            <a:srgbClr val="000066"/>
          </a:solidFill>
          <a:effectLst>
            <a:outerShdw blurRad="38100" dist="38100" dir="2700000" algn="tl">
              <a:srgbClr val="C0C0C0"/>
            </a:outerShdw>
          </a:effectLst>
          <a:latin typeface="Times New Roman" panose="02020603050405020304" pitchFamily="18" charset="0"/>
          <a:ea typeface="標楷體" panose="03000509000000000000" pitchFamily="65" charset="-12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kumimoji="1" sz="4500">
          <a:solidFill>
            <a:srgbClr val="000066"/>
          </a:solidFill>
          <a:effectLst>
            <a:outerShdw blurRad="38100" dist="38100" dir="2700000" algn="tl">
              <a:srgbClr val="C0C0C0"/>
            </a:outerShdw>
          </a:effectLst>
          <a:latin typeface="Times New Roman" panose="02020603050405020304" pitchFamily="18" charset="0"/>
          <a:ea typeface="標楷體" panose="03000509000000000000" pitchFamily="65" charset="-120"/>
        </a:defRPr>
      </a:lvl5pPr>
      <a:lvl6pPr marL="457200" algn="l" rtl="0" fontAlgn="base">
        <a:spcBef>
          <a:spcPct val="0"/>
        </a:spcBef>
        <a:spcAft>
          <a:spcPct val="0"/>
        </a:spcAft>
        <a:defRPr kumimoji="1" sz="4500">
          <a:solidFill>
            <a:srgbClr val="000066"/>
          </a:solidFill>
          <a:effectLst>
            <a:outerShdw blurRad="38100" dist="38100" dir="2700000" algn="tl">
              <a:srgbClr val="C0C0C0"/>
            </a:outerShdw>
          </a:effectLst>
          <a:latin typeface="Times New Roman" panose="02020603050405020304" pitchFamily="18" charset="0"/>
          <a:ea typeface="標楷體" panose="03000509000000000000" pitchFamily="65" charset="-120"/>
        </a:defRPr>
      </a:lvl6pPr>
      <a:lvl7pPr marL="914400" algn="l" rtl="0" fontAlgn="base">
        <a:spcBef>
          <a:spcPct val="0"/>
        </a:spcBef>
        <a:spcAft>
          <a:spcPct val="0"/>
        </a:spcAft>
        <a:defRPr kumimoji="1" sz="4500">
          <a:solidFill>
            <a:srgbClr val="000066"/>
          </a:solidFill>
          <a:effectLst>
            <a:outerShdw blurRad="38100" dist="38100" dir="2700000" algn="tl">
              <a:srgbClr val="C0C0C0"/>
            </a:outerShdw>
          </a:effectLst>
          <a:latin typeface="Times New Roman" panose="02020603050405020304" pitchFamily="18" charset="0"/>
          <a:ea typeface="標楷體" panose="03000509000000000000" pitchFamily="65" charset="-120"/>
        </a:defRPr>
      </a:lvl7pPr>
      <a:lvl8pPr marL="1371600" algn="l" rtl="0" fontAlgn="base">
        <a:spcBef>
          <a:spcPct val="0"/>
        </a:spcBef>
        <a:spcAft>
          <a:spcPct val="0"/>
        </a:spcAft>
        <a:defRPr kumimoji="1" sz="4500">
          <a:solidFill>
            <a:srgbClr val="000066"/>
          </a:solidFill>
          <a:effectLst>
            <a:outerShdw blurRad="38100" dist="38100" dir="2700000" algn="tl">
              <a:srgbClr val="C0C0C0"/>
            </a:outerShdw>
          </a:effectLst>
          <a:latin typeface="Times New Roman" panose="02020603050405020304" pitchFamily="18" charset="0"/>
          <a:ea typeface="標楷體" panose="03000509000000000000" pitchFamily="65" charset="-120"/>
        </a:defRPr>
      </a:lvl8pPr>
      <a:lvl9pPr marL="1828800" algn="l" rtl="0" fontAlgn="base">
        <a:spcBef>
          <a:spcPct val="0"/>
        </a:spcBef>
        <a:spcAft>
          <a:spcPct val="0"/>
        </a:spcAft>
        <a:defRPr kumimoji="1" sz="4500">
          <a:solidFill>
            <a:srgbClr val="000066"/>
          </a:solidFill>
          <a:effectLst>
            <a:outerShdw blurRad="38100" dist="38100" dir="2700000" algn="tl">
              <a:srgbClr val="C0C0C0"/>
            </a:outerShdw>
          </a:effectLst>
          <a:latin typeface="Times New Roman" panose="02020603050405020304" pitchFamily="18" charset="0"/>
          <a:ea typeface="標楷體" panose="03000509000000000000" pitchFamily="65" charset="-120"/>
        </a:defRPr>
      </a:lvl9pPr>
    </p:titleStyle>
    <p:bodyStyle>
      <a:lvl1pPr marL="469900" indent="-469900" algn="l" rtl="0" eaLnBrk="0" fontAlgn="base" hangingPunct="0">
        <a:spcBef>
          <a:spcPct val="20000"/>
        </a:spcBef>
        <a:spcAft>
          <a:spcPct val="0"/>
        </a:spcAft>
        <a:buClr>
          <a:srgbClr val="0000FF"/>
        </a:buClr>
        <a:buSzPct val="80000"/>
        <a:buFont typeface="Wingdings" panose="05000000000000000000" pitchFamily="2" charset="2"/>
        <a:buChar char="n"/>
        <a:defRPr kumimoji="1" sz="3100" kern="1200">
          <a:solidFill>
            <a:schemeClr val="tx1"/>
          </a:solidFill>
          <a:latin typeface="+mn-lt"/>
          <a:ea typeface="+mn-ea"/>
          <a:cs typeface="+mn-cs"/>
        </a:defRPr>
      </a:lvl1pPr>
      <a:lvl2pPr marL="908050" indent="-436563" algn="l" rtl="0" eaLnBrk="0" fontAlgn="base" hangingPunct="0">
        <a:spcBef>
          <a:spcPct val="20000"/>
        </a:spcBef>
        <a:spcAft>
          <a:spcPct val="0"/>
        </a:spcAft>
        <a:buClr>
          <a:srgbClr val="0000FF"/>
        </a:buClr>
        <a:buFont typeface="Times New Roman" panose="02020603050405020304" pitchFamily="18" charset="0"/>
        <a:buChar char="—"/>
        <a:defRPr kumimoji="1" sz="2500" kern="1200">
          <a:solidFill>
            <a:schemeClr val="tx1"/>
          </a:solidFill>
          <a:latin typeface="+mn-lt"/>
          <a:ea typeface="+mn-ea"/>
          <a:cs typeface="+mn-cs"/>
        </a:defRPr>
      </a:lvl2pPr>
      <a:lvl3pPr marL="1304925" indent="-3937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panose="05000000000000000000" pitchFamily="2" charset="2"/>
        <a:buChar char="o"/>
        <a:defRPr kumimoji="1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693863" indent="-388938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panose="05000000000000000000" pitchFamily="2" charset="2"/>
        <a:buChar char="n"/>
        <a:defRPr kumimoji="1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2092325" indent="-398463" algn="l" rtl="0" eaLnBrk="0" fontAlgn="base" hangingPunct="0">
        <a:spcBef>
          <a:spcPct val="25000"/>
        </a:spcBef>
        <a:spcAft>
          <a:spcPct val="0"/>
        </a:spcAft>
        <a:buClr>
          <a:schemeClr val="accent2"/>
        </a:buClr>
        <a:buFont typeface="Wingdings" panose="05000000000000000000" pitchFamily="2" charset="2"/>
        <a:buChar char="§"/>
        <a:defRPr kumimoji="1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https://www.vghtpe.gov.tw/News!one.action?nid=9249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hyperlink" Target="https://www.youtube.com/watch?v=w8l1LNLgjvo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6349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49263" y="1123950"/>
            <a:ext cx="8227307" cy="865188"/>
          </a:xfrm>
        </p:spPr>
        <p:txBody>
          <a:bodyPr/>
          <a:lstStyle/>
          <a:p>
            <a:pPr algn="ctr" eaLnBrk="1" hangingPunct="1">
              <a:defRPr/>
            </a:pPr>
            <a:r>
              <a:rPr lang="zh-TW" altLang="en-US" sz="4400" u="sng" dirty="0" smtClean="0">
                <a:solidFill>
                  <a:srgbClr val="0000FF"/>
                </a:solidFill>
              </a:rPr>
              <a:t>本院重要新聞彙整報告</a:t>
            </a:r>
          </a:p>
        </p:txBody>
      </p:sp>
      <p:sp>
        <p:nvSpPr>
          <p:cNvPr id="13316" name="投影片編號版面配置區 5"/>
          <p:cNvSpPr txBox="1">
            <a:spLocks/>
          </p:cNvSpPr>
          <p:nvPr/>
        </p:nvSpPr>
        <p:spPr bwMode="auto">
          <a:xfrm>
            <a:off x="8172450" y="6308725"/>
            <a:ext cx="679450" cy="273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500" b="1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1pPr>
            <a:lvl2pPr marL="742950" indent="-285750">
              <a:defRPr kumimoji="1" sz="2500" b="1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2pPr>
            <a:lvl3pPr marL="1143000" indent="-228600">
              <a:defRPr kumimoji="1" sz="2500" b="1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3pPr>
            <a:lvl4pPr marL="1600200" indent="-228600">
              <a:defRPr kumimoji="1" sz="2500" b="1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4pPr>
            <a:lvl5pPr marL="2057400" indent="-228600">
              <a:defRPr kumimoji="1" sz="2500" b="1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500" b="1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500" b="1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500" b="1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500" b="1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9pPr>
          </a:lstStyle>
          <a:p>
            <a:pPr algn="r" eaLnBrk="1" hangingPunct="1"/>
            <a:r>
              <a:rPr lang="en-US" altLang="zh-TW" sz="1200" b="0">
                <a:latin typeface="Verdana" panose="020B0604030504040204" pitchFamily="34" charset="0"/>
                <a:ea typeface="新細明體" panose="02020500000000000000" pitchFamily="18" charset="-120"/>
              </a:rPr>
              <a:t>1</a:t>
            </a:r>
          </a:p>
        </p:txBody>
      </p:sp>
      <p:sp>
        <p:nvSpPr>
          <p:cNvPr id="6" name="Rectangle 11"/>
          <p:cNvSpPr>
            <a:spLocks noChangeArrowheads="1"/>
          </p:cNvSpPr>
          <p:nvPr/>
        </p:nvSpPr>
        <p:spPr bwMode="auto">
          <a:xfrm>
            <a:off x="4859338" y="2924175"/>
            <a:ext cx="3095625" cy="1295400"/>
          </a:xfrm>
          <a:prstGeom prst="rect">
            <a:avLst/>
          </a:prstGeom>
          <a:solidFill>
            <a:schemeClr val="bg1"/>
          </a:solidFill>
          <a:ln w="9525">
            <a:miter lim="800000"/>
            <a:headEnd/>
            <a:tailEnd/>
          </a:ln>
        </p:spPr>
        <p:txBody>
          <a:bodyPr wrap="none" anchor="ctr">
            <a:flatTx/>
          </a:bodyPr>
          <a:lstStyle>
            <a:lvl1pPr>
              <a:defRPr kumimoji="1" sz="2500" b="1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1pPr>
            <a:lvl2pPr marL="742950" indent="-285750">
              <a:defRPr kumimoji="1" sz="2500" b="1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2pPr>
            <a:lvl3pPr marL="1143000" indent="-228600">
              <a:defRPr kumimoji="1" sz="2500" b="1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3pPr>
            <a:lvl4pPr marL="1600200" indent="-228600">
              <a:defRPr kumimoji="1" sz="2500" b="1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4pPr>
            <a:lvl5pPr marL="2057400" indent="-228600">
              <a:defRPr kumimoji="1" sz="2500" b="1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500" b="1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500" b="1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500" b="1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500" b="1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9pPr>
          </a:lstStyle>
          <a:p>
            <a:pPr algn="dist" eaLnBrk="1" hangingPunct="1"/>
            <a:r>
              <a:rPr lang="zh-TW" altLang="en-US" dirty="0"/>
              <a:t>單  位：公共事務室 </a:t>
            </a:r>
          </a:p>
          <a:p>
            <a:pPr algn="dist" eaLnBrk="1" hangingPunct="1"/>
            <a:r>
              <a:rPr lang="zh-TW" altLang="en-US" dirty="0"/>
              <a:t>報告人</a:t>
            </a:r>
            <a:r>
              <a:rPr lang="zh-TW" altLang="en-US" dirty="0" smtClean="0"/>
              <a:t>：吳建利</a:t>
            </a:r>
            <a:endParaRPr lang="en-US" altLang="zh-TW" dirty="0" smtClean="0"/>
          </a:p>
          <a:p>
            <a:pPr algn="dist" eaLnBrk="1" hangingPunct="1"/>
            <a:r>
              <a:rPr lang="en-US" altLang="zh-TW" dirty="0" smtClean="0"/>
              <a:t>          </a:t>
            </a:r>
            <a:r>
              <a:rPr lang="en-US" altLang="zh-TW" sz="2000" dirty="0" smtClean="0"/>
              <a:t>111.03.22</a:t>
            </a:r>
            <a:endParaRPr lang="zh-TW" altLang="en-US" sz="20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2030896-EE0A-4F83-8133-5B7F609E7F07}" type="slidenum">
              <a:rPr lang="en-US" altLang="zh-TW" smtClean="0"/>
              <a:pPr>
                <a:defRPr/>
              </a:pPr>
              <a:t>10</a:t>
            </a:fld>
            <a:endParaRPr lang="en-US" altLang="zh-TW" dirty="0"/>
          </a:p>
        </p:txBody>
      </p:sp>
      <p:sp>
        <p:nvSpPr>
          <p:cNvPr id="8" name="標題 1"/>
          <p:cNvSpPr>
            <a:spLocks noGrp="1"/>
          </p:cNvSpPr>
          <p:nvPr>
            <p:ph type="title"/>
          </p:nvPr>
        </p:nvSpPr>
        <p:spPr>
          <a:xfrm>
            <a:off x="1403559" y="332570"/>
            <a:ext cx="6381273" cy="503323"/>
          </a:xfrm>
        </p:spPr>
        <p:txBody>
          <a:bodyPr/>
          <a:lstStyle/>
          <a:p>
            <a:pPr algn="ctr"/>
            <a:r>
              <a:rPr lang="en-US" altLang="zh-TW" dirty="0" smtClean="0"/>
              <a:t>111</a:t>
            </a:r>
            <a:r>
              <a:rPr lang="zh-TW" altLang="en-US" dirty="0" smtClean="0"/>
              <a:t>年</a:t>
            </a:r>
            <a:r>
              <a:rPr lang="en-US" altLang="zh-TW" dirty="0" smtClean="0"/>
              <a:t>3</a:t>
            </a:r>
            <a:r>
              <a:rPr lang="zh-TW" altLang="en-US" dirty="0" smtClean="0"/>
              <a:t>月各單位院外受奬提報</a:t>
            </a:r>
            <a:endParaRPr lang="zh-TW" altLang="en-US" dirty="0"/>
          </a:p>
        </p:txBody>
      </p:sp>
      <p:pic>
        <p:nvPicPr>
          <p:cNvPr id="9" name="圖片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4060" y="1252661"/>
            <a:ext cx="3631560" cy="465317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矩形 5"/>
          <p:cNvSpPr/>
          <p:nvPr/>
        </p:nvSpPr>
        <p:spPr>
          <a:xfrm>
            <a:off x="539440" y="1772770"/>
            <a:ext cx="43206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zh-TW" altLang="en-US" sz="2400" dirty="0">
                <a:solidFill>
                  <a:schemeClr val="tx1"/>
                </a:solidFill>
              </a:rPr>
              <a:t>獎項：臺北市政府感謝</a:t>
            </a:r>
            <a:r>
              <a:rPr lang="zh-TW" altLang="en-US" sz="2400" dirty="0" smtClean="0">
                <a:solidFill>
                  <a:schemeClr val="tx1"/>
                </a:solidFill>
              </a:rPr>
              <a:t>狀</a:t>
            </a:r>
            <a:endParaRPr lang="en-US" altLang="zh-TW" sz="2400" dirty="0" smtClean="0">
              <a:solidFill>
                <a:schemeClr val="tx1"/>
              </a:solidFill>
            </a:endParaRPr>
          </a:p>
          <a:p>
            <a:pPr marL="342900" indent="-342900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zh-TW" altLang="en-US" sz="2400" dirty="0">
                <a:solidFill>
                  <a:schemeClr val="tx1"/>
                </a:solidFill>
              </a:rPr>
              <a:t>受獎單位</a:t>
            </a:r>
            <a:r>
              <a:rPr lang="zh-TW" altLang="en-US" sz="2400" dirty="0" smtClean="0">
                <a:solidFill>
                  <a:schemeClr val="tx1"/>
                </a:solidFill>
              </a:rPr>
              <a:t>：臺北榮民總醫院</a:t>
            </a:r>
            <a:endParaRPr lang="en-US" altLang="zh-TW" sz="2400" dirty="0" smtClean="0">
              <a:solidFill>
                <a:schemeClr val="tx1"/>
              </a:solidFill>
            </a:endParaRPr>
          </a:p>
          <a:p>
            <a:pPr marL="342900" indent="-342900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zh-TW" altLang="en-US" sz="2400" dirty="0" smtClean="0">
                <a:solidFill>
                  <a:schemeClr val="tx1"/>
                </a:solidFill>
              </a:rPr>
              <a:t>得獎內容：臺北市政府為感謝本院於</a:t>
            </a:r>
            <a:r>
              <a:rPr lang="en-US" altLang="zh-TW" sz="2400" dirty="0" smtClean="0">
                <a:solidFill>
                  <a:schemeClr val="tx1"/>
                </a:solidFill>
              </a:rPr>
              <a:t>COVID-19</a:t>
            </a:r>
            <a:r>
              <a:rPr lang="zh-TW" altLang="en-US" sz="2400" dirty="0" smtClean="0">
                <a:solidFill>
                  <a:schemeClr val="tx1"/>
                </a:solidFill>
              </a:rPr>
              <a:t>防疫期間，配合政府防疫政策，共同抗疫，熱心奉獻，特頒感謝狀。</a:t>
            </a:r>
            <a:endParaRPr lang="zh-TW" altLang="en-US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39362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2030896-EE0A-4F83-8133-5B7F609E7F07}" type="slidenum">
              <a:rPr lang="en-US" altLang="zh-TW" smtClean="0"/>
              <a:pPr>
                <a:defRPr/>
              </a:pPr>
              <a:t>11</a:t>
            </a:fld>
            <a:endParaRPr lang="en-US" altLang="zh-TW" dirty="0"/>
          </a:p>
        </p:txBody>
      </p:sp>
      <p:sp>
        <p:nvSpPr>
          <p:cNvPr id="8" name="標題 1"/>
          <p:cNvSpPr>
            <a:spLocks noGrp="1"/>
          </p:cNvSpPr>
          <p:nvPr>
            <p:ph type="title"/>
          </p:nvPr>
        </p:nvSpPr>
        <p:spPr>
          <a:xfrm>
            <a:off x="1403559" y="332570"/>
            <a:ext cx="6381273" cy="503323"/>
          </a:xfrm>
        </p:spPr>
        <p:txBody>
          <a:bodyPr/>
          <a:lstStyle/>
          <a:p>
            <a:pPr algn="ctr"/>
            <a:r>
              <a:rPr lang="en-US" altLang="zh-TW" dirty="0" smtClean="0"/>
              <a:t>111</a:t>
            </a:r>
            <a:r>
              <a:rPr lang="zh-TW" altLang="en-US" dirty="0" smtClean="0"/>
              <a:t>年</a:t>
            </a:r>
            <a:r>
              <a:rPr lang="en-US" altLang="zh-TW" dirty="0" smtClean="0"/>
              <a:t>3</a:t>
            </a:r>
            <a:r>
              <a:rPr lang="zh-TW" altLang="en-US" dirty="0" smtClean="0"/>
              <a:t>月各單位院外受奬提報</a:t>
            </a:r>
            <a:endParaRPr lang="zh-TW" altLang="en-US" dirty="0"/>
          </a:p>
        </p:txBody>
      </p:sp>
      <p:sp>
        <p:nvSpPr>
          <p:cNvPr id="6" name="矩形 5"/>
          <p:cNvSpPr/>
          <p:nvPr/>
        </p:nvSpPr>
        <p:spPr>
          <a:xfrm>
            <a:off x="345605" y="1556740"/>
            <a:ext cx="424859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zh-TW" altLang="en-US" sz="2400" dirty="0">
                <a:solidFill>
                  <a:schemeClr val="tx1"/>
                </a:solidFill>
              </a:rPr>
              <a:t>獎項</a:t>
            </a:r>
            <a:r>
              <a:rPr lang="zh-TW" altLang="en-US" sz="2400" dirty="0" smtClean="0">
                <a:solidFill>
                  <a:schemeClr val="tx1"/>
                </a:solidFill>
              </a:rPr>
              <a:t>：財團法人榮民榮眷基金會感謝狀</a:t>
            </a:r>
            <a:endParaRPr lang="en-US" altLang="zh-TW" sz="2400" dirty="0" smtClean="0">
              <a:solidFill>
                <a:schemeClr val="tx1"/>
              </a:solidFill>
            </a:endParaRPr>
          </a:p>
          <a:p>
            <a:pPr marL="342900" indent="-342900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zh-TW" altLang="en-US" sz="2400" dirty="0">
                <a:solidFill>
                  <a:schemeClr val="tx1"/>
                </a:solidFill>
              </a:rPr>
              <a:t>受獎單位</a:t>
            </a:r>
            <a:r>
              <a:rPr lang="zh-TW" altLang="en-US" sz="2400" dirty="0" smtClean="0">
                <a:solidFill>
                  <a:schemeClr val="tx1"/>
                </a:solidFill>
              </a:rPr>
              <a:t>：臺北榮民總醫院</a:t>
            </a:r>
            <a:endParaRPr lang="en-US" altLang="zh-TW" sz="2400" dirty="0" smtClean="0">
              <a:solidFill>
                <a:schemeClr val="tx1"/>
              </a:solidFill>
            </a:endParaRPr>
          </a:p>
          <a:p>
            <a:pPr marL="342900" indent="-342900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zh-TW" altLang="en-US" sz="2400" dirty="0" smtClean="0">
                <a:solidFill>
                  <a:schemeClr val="tx1"/>
                </a:solidFill>
              </a:rPr>
              <a:t>得獎</a:t>
            </a:r>
            <a:r>
              <a:rPr lang="zh-TW" altLang="en-US" sz="2400" dirty="0">
                <a:solidFill>
                  <a:schemeClr val="tx1"/>
                </a:solidFill>
              </a:rPr>
              <a:t>內容：財團法人榮民榮眷</a:t>
            </a:r>
            <a:r>
              <a:rPr lang="zh-TW" altLang="en-US" sz="2400" dirty="0" smtClean="0">
                <a:solidFill>
                  <a:schemeClr val="tx1"/>
                </a:solidFill>
              </a:rPr>
              <a:t>基金會為感謝本院</a:t>
            </a:r>
            <a:r>
              <a:rPr lang="en-US" altLang="zh-TW" sz="2400" dirty="0" smtClean="0">
                <a:solidFill>
                  <a:schemeClr val="tx1"/>
                </a:solidFill>
              </a:rPr>
              <a:t>3</a:t>
            </a:r>
            <a:r>
              <a:rPr lang="zh-TW" altLang="en-US" sz="2400" dirty="0" smtClean="0">
                <a:solidFill>
                  <a:schemeClr val="tx1"/>
                </a:solidFill>
              </a:rPr>
              <a:t>月</a:t>
            </a:r>
            <a:r>
              <a:rPr lang="en-US" altLang="zh-TW" sz="2400" dirty="0" smtClean="0">
                <a:solidFill>
                  <a:schemeClr val="tx1"/>
                </a:solidFill>
              </a:rPr>
              <a:t>9</a:t>
            </a:r>
            <a:r>
              <a:rPr lang="zh-TW" altLang="en-US" sz="2400" dirty="0" smtClean="0">
                <a:solidFill>
                  <a:schemeClr val="tx1"/>
                </a:solidFill>
              </a:rPr>
              <a:t>日協辦微電影「家人</a:t>
            </a:r>
            <a:r>
              <a:rPr lang="en-US" altLang="zh-TW" sz="2400" dirty="0" smtClean="0">
                <a:solidFill>
                  <a:schemeClr val="tx1"/>
                </a:solidFill>
              </a:rPr>
              <a:t>-</a:t>
            </a:r>
            <a:r>
              <a:rPr lang="zh-TW" altLang="en-US" sz="2400" dirty="0" smtClean="0">
                <a:solidFill>
                  <a:schemeClr val="tx1"/>
                </a:solidFill>
              </a:rPr>
              <a:t>玉里傳芳」首映會系列活動，共同傳頌榮民大愛精神，特致贈感謝狀</a:t>
            </a:r>
            <a:r>
              <a:rPr lang="en-US" altLang="zh-TW" sz="2400" dirty="0" smtClean="0">
                <a:solidFill>
                  <a:schemeClr val="tx1"/>
                </a:solidFill>
              </a:rPr>
              <a:t>1</a:t>
            </a:r>
            <a:r>
              <a:rPr lang="zh-TW" altLang="en-US" sz="2400" dirty="0" smtClean="0">
                <a:solidFill>
                  <a:schemeClr val="tx1"/>
                </a:solidFill>
              </a:rPr>
              <a:t>幀。</a:t>
            </a:r>
            <a:endParaRPr lang="zh-TW" altLang="en-US" sz="2400" dirty="0">
              <a:solidFill>
                <a:schemeClr val="tx1"/>
              </a:solidFill>
            </a:endParaRPr>
          </a:p>
        </p:txBody>
      </p:sp>
      <p:pic>
        <p:nvPicPr>
          <p:cNvPr id="2" name="圖片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2504" y="1268700"/>
            <a:ext cx="3551097" cy="47337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11318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投影片編號版面配置區 5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500" b="1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1pPr>
            <a:lvl2pPr marL="742950" indent="-285750">
              <a:defRPr kumimoji="1" sz="2500" b="1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2pPr>
            <a:lvl3pPr marL="1143000" indent="-228600">
              <a:defRPr kumimoji="1" sz="2500" b="1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3pPr>
            <a:lvl4pPr marL="1600200" indent="-228600">
              <a:defRPr kumimoji="1" sz="2500" b="1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4pPr>
            <a:lvl5pPr marL="2057400" indent="-228600">
              <a:defRPr kumimoji="1" sz="2500" b="1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500" b="1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500" b="1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500" b="1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500" b="1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9pPr>
          </a:lstStyle>
          <a:p>
            <a:fld id="{D4D7D291-FE5B-4D4A-9070-6DE82FA3DF92}" type="slidenum">
              <a:rPr kumimoji="0" lang="en-US" altLang="zh-TW" sz="1200" b="0" smtClean="0">
                <a:solidFill>
                  <a:srgbClr val="0000CC"/>
                </a:solidFill>
                <a:latin typeface="Verdana" panose="020B0604030504040204" pitchFamily="34" charset="0"/>
                <a:ea typeface="新細明體" panose="02020500000000000000" pitchFamily="18" charset="-120"/>
              </a:rPr>
              <a:pPr/>
              <a:t>12</a:t>
            </a:fld>
            <a:endParaRPr kumimoji="0" lang="en-US" altLang="zh-TW" sz="1200" b="0" smtClean="0">
              <a:solidFill>
                <a:srgbClr val="0000CC"/>
              </a:solidFill>
              <a:latin typeface="Verdana" panose="020B0604030504040204" pitchFamily="34" charset="0"/>
              <a:ea typeface="新細明體" panose="02020500000000000000" pitchFamily="18" charset="-120"/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2051650" y="11790"/>
            <a:ext cx="446462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69900" lvl="0" indent="-469900" algn="ctr" eaLnBrk="1" hangingPunct="1">
              <a:spcBef>
                <a:spcPct val="20000"/>
              </a:spcBef>
              <a:buClr>
                <a:srgbClr val="0000FF"/>
              </a:buClr>
              <a:buSzPct val="80000"/>
            </a:pPr>
            <a:r>
              <a:rPr lang="zh-TW" altLang="en-US" sz="8000" b="0" dirty="0">
                <a:solidFill>
                  <a:srgbClr val="FF0000"/>
                </a:solidFill>
                <a:latin typeface="Times New Roman"/>
                <a:ea typeface="標楷體"/>
              </a:rPr>
              <a:t>謝謝聆聽</a:t>
            </a:r>
            <a:endParaRPr lang="en-US" altLang="zh-TW" sz="8000" b="0" dirty="0">
              <a:solidFill>
                <a:srgbClr val="FF0000"/>
              </a:solidFill>
              <a:latin typeface="Times New Roman"/>
              <a:ea typeface="標楷體"/>
            </a:endParaRPr>
          </a:p>
        </p:txBody>
      </p:sp>
      <p:sp>
        <p:nvSpPr>
          <p:cNvPr id="17" name="矩形 16"/>
          <p:cNvSpPr/>
          <p:nvPr/>
        </p:nvSpPr>
        <p:spPr>
          <a:xfrm>
            <a:off x="2195670" y="5366740"/>
            <a:ext cx="453663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69900" lvl="0" indent="-469900" algn="ctr" eaLnBrk="1" hangingPunct="1">
              <a:spcBef>
                <a:spcPct val="20000"/>
              </a:spcBef>
              <a:buClr>
                <a:srgbClr val="0000FF"/>
              </a:buClr>
              <a:buSzPct val="80000"/>
            </a:pPr>
            <a:r>
              <a:rPr lang="zh-TW" altLang="en-US" sz="8000" b="0" dirty="0">
                <a:solidFill>
                  <a:srgbClr val="FF0000"/>
                </a:solidFill>
                <a:latin typeface="Times New Roman"/>
                <a:ea typeface="標楷體"/>
              </a:rPr>
              <a:t>敬請指導</a:t>
            </a:r>
          </a:p>
        </p:txBody>
      </p:sp>
      <p:sp>
        <p:nvSpPr>
          <p:cNvPr id="2" name="AutoShape 2" descr="榮總人月刊第449期封面圖片"/>
          <p:cNvSpPr>
            <a:spLocks noChangeAspect="1" noChangeArrowheads="1"/>
          </p:cNvSpPr>
          <p:nvPr/>
        </p:nvSpPr>
        <p:spPr bwMode="auto">
          <a:xfrm>
            <a:off x="2627730" y="1700760"/>
            <a:ext cx="3528490" cy="35285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0070" y="1472707"/>
            <a:ext cx="2906100" cy="387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65426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576263" y="309563"/>
            <a:ext cx="8001000" cy="671512"/>
          </a:xfrm>
        </p:spPr>
        <p:txBody>
          <a:bodyPr>
            <a:normAutofit fontScale="90000"/>
          </a:bodyPr>
          <a:lstStyle/>
          <a:p>
            <a:pPr algn="ctr">
              <a:defRPr/>
            </a:pPr>
            <a:r>
              <a:rPr lang="en-US" altLang="zh-TW" dirty="0" smtClean="0">
                <a:solidFill>
                  <a:srgbClr val="FF9900"/>
                </a:solidFill>
                <a:latin typeface="標楷體" pitchFamily="65" charset="-120"/>
              </a:rPr>
              <a:t>111</a:t>
            </a:r>
            <a:r>
              <a:rPr lang="zh-TW" altLang="en-US" dirty="0" smtClean="0">
                <a:solidFill>
                  <a:srgbClr val="FF9900"/>
                </a:solidFill>
                <a:latin typeface="標楷體" pitchFamily="65" charset="-120"/>
              </a:rPr>
              <a:t>年</a:t>
            </a:r>
            <a:r>
              <a:rPr lang="en-US" altLang="zh-TW" dirty="0" smtClean="0">
                <a:solidFill>
                  <a:srgbClr val="FF9900"/>
                </a:solidFill>
                <a:latin typeface="標楷體" pitchFamily="65" charset="-120"/>
              </a:rPr>
              <a:t>3</a:t>
            </a:r>
            <a:r>
              <a:rPr lang="zh-TW" altLang="en-US" dirty="0" smtClean="0">
                <a:solidFill>
                  <a:srgbClr val="FF9900"/>
                </a:solidFill>
                <a:latin typeface="標楷體" pitchFamily="65" charset="-120"/>
              </a:rPr>
              <a:t>月份協辦活動</a:t>
            </a:r>
            <a:r>
              <a:rPr lang="en-US" altLang="zh-TW" dirty="0" smtClean="0">
                <a:solidFill>
                  <a:srgbClr val="FF9900"/>
                </a:solidFill>
                <a:latin typeface="標楷體" pitchFamily="65" charset="-120"/>
              </a:rPr>
              <a:t>(</a:t>
            </a:r>
            <a:r>
              <a:rPr lang="zh-TW" altLang="en-US" dirty="0" smtClean="0">
                <a:solidFill>
                  <a:srgbClr val="FF9900"/>
                </a:solidFill>
                <a:latin typeface="標楷體" pitchFamily="65" charset="-120"/>
              </a:rPr>
              <a:t>新聞稿</a:t>
            </a:r>
            <a:r>
              <a:rPr lang="en-US" altLang="zh-TW" dirty="0" smtClean="0">
                <a:solidFill>
                  <a:srgbClr val="FF9900"/>
                </a:solidFill>
                <a:latin typeface="標楷體" pitchFamily="65" charset="-120"/>
              </a:rPr>
              <a:t>)</a:t>
            </a:r>
            <a:endParaRPr lang="zh-TW" altLang="en-US" dirty="0">
              <a:solidFill>
                <a:srgbClr val="FF9900"/>
              </a:solidFill>
              <a:latin typeface="標楷體" pitchFamily="65" charset="-120"/>
            </a:endParaRPr>
          </a:p>
        </p:txBody>
      </p:sp>
      <p:graphicFrame>
        <p:nvGraphicFramePr>
          <p:cNvPr id="5" name="內容版面配置區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12491291"/>
              </p:ext>
            </p:extLst>
          </p:nvPr>
        </p:nvGraphicFramePr>
        <p:xfrm>
          <a:off x="576263" y="1268700"/>
          <a:ext cx="8085501" cy="338405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3872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8284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06392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77935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600" dirty="0" smtClean="0">
                          <a:latin typeface="標楷體" pitchFamily="65" charset="-120"/>
                          <a:ea typeface="標楷體" pitchFamily="65" charset="-120"/>
                        </a:rPr>
                        <a:t>日期</a:t>
                      </a:r>
                      <a:endParaRPr lang="zh-TW" altLang="en-US" sz="1600" dirty="0"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marL="91443" marR="91443" marT="45723" marB="45723"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600" dirty="0" smtClean="0">
                          <a:latin typeface="標楷體" pitchFamily="65" charset="-120"/>
                          <a:ea typeface="標楷體" pitchFamily="65" charset="-120"/>
                        </a:rPr>
                        <a:t>主辦單位</a:t>
                      </a:r>
                      <a:endParaRPr lang="zh-TW" altLang="en-US" sz="1600" dirty="0"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marL="91443" marR="91443" marT="45723" marB="45723"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600" dirty="0" smtClean="0">
                          <a:latin typeface="標楷體" pitchFamily="65" charset="-120"/>
                          <a:ea typeface="標楷體" pitchFamily="65" charset="-120"/>
                        </a:rPr>
                        <a:t>主           題</a:t>
                      </a:r>
                      <a:endParaRPr lang="zh-TW" altLang="en-US" sz="1600" dirty="0"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marL="91443" marR="91443" marT="45723" marB="45723">
                    <a:solidFill>
                      <a:srgbClr val="0000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906122">
                <a:tc>
                  <a:txBody>
                    <a:bodyPr/>
                    <a:lstStyle/>
                    <a:p>
                      <a:r>
                        <a:rPr lang="en-US" altLang="zh-TW" sz="1600" dirty="0" smtClean="0">
                          <a:latin typeface="+mn-ea"/>
                          <a:ea typeface="+mn-ea"/>
                        </a:rPr>
                        <a:t>1110303</a:t>
                      </a:r>
                      <a:endParaRPr lang="zh-TW" altLang="en-US" sz="1600" dirty="0">
                        <a:latin typeface="+mn-ea"/>
                        <a:ea typeface="+mn-ea"/>
                      </a:endParaRPr>
                    </a:p>
                  </a:txBody>
                  <a:tcPr marL="91443" marR="91443" marT="45723" marB="4572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800" b="1" smtClean="0">
                          <a:latin typeface="+mn-ea"/>
                          <a:ea typeface="+mn-ea"/>
                        </a:rPr>
                        <a:t>工務室</a:t>
                      </a:r>
                      <a:endParaRPr lang="en-US" altLang="zh-TW" sz="1800" b="1" dirty="0" smtClean="0">
                        <a:latin typeface="+mn-ea"/>
                        <a:ea typeface="+mn-ea"/>
                      </a:endParaRPr>
                    </a:p>
                  </a:txBody>
                  <a:tcPr marL="91443" marR="91443" marT="45723" marB="45723"/>
                </a:tc>
                <a:tc>
                  <a:txBody>
                    <a:bodyPr/>
                    <a:lstStyle/>
                    <a:p>
                      <a:r>
                        <a:rPr lang="zh-TW" alt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臺北榮總主要電力來源為台電「雙饋線路」，即兩條不同線路的供電系統供應醫院用電，如果其中一個線路出問題，可切換由另一個線路替代接續供電，另自備不斷電系統供電，可提供手術室、恢復室及其他加護病房呼吸器或葉克膜等維生系統緊急醫療使用。</a:t>
                      </a:r>
                    </a:p>
                    <a:p>
                      <a:endParaRPr lang="zh-TW" altLang="en-US" sz="18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zh-TW" alt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全部大樓亦備有高容量柴油發電機，可供緊急發電，庫存的油量足以維持全院正常營運</a:t>
                      </a:r>
                      <a:r>
                        <a:rPr lang="en-US" altLang="zh-TW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  <a:r>
                        <a:rPr lang="zh-TW" alt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日</a:t>
                      </a:r>
                      <a:r>
                        <a:rPr lang="en-US" altLang="zh-TW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(24</a:t>
                      </a:r>
                      <a:r>
                        <a:rPr lang="zh-TW" alt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小時</a:t>
                      </a:r>
                      <a:r>
                        <a:rPr lang="en-US" altLang="zh-TW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  <a:r>
                        <a:rPr lang="zh-TW" alt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，並可採人工持續補充油料；今日醫院未受大停電影響，醫療作業一切正常。</a:t>
                      </a:r>
                      <a:endParaRPr lang="zh-TW" altLang="zh-TW" sz="14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43" marR="91443" marT="45723" marB="45723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22569" name="投影片編號版面配置區 3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500" b="1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1pPr>
            <a:lvl2pPr marL="742950" indent="-285750">
              <a:defRPr kumimoji="1" sz="2500" b="1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2pPr>
            <a:lvl3pPr marL="1143000" indent="-228600">
              <a:defRPr kumimoji="1" sz="2500" b="1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3pPr>
            <a:lvl4pPr marL="1600200" indent="-228600">
              <a:defRPr kumimoji="1" sz="2500" b="1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4pPr>
            <a:lvl5pPr marL="2057400" indent="-228600">
              <a:defRPr kumimoji="1" sz="2500" b="1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500" b="1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500" b="1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500" b="1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500" b="1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9pPr>
          </a:lstStyle>
          <a:p>
            <a:fld id="{12A173BB-7538-4042-B2C1-A8ECE833A2A2}" type="slidenum">
              <a:rPr kumimoji="0" lang="en-US" altLang="zh-TW" sz="1200" b="0" smtClean="0">
                <a:solidFill>
                  <a:srgbClr val="0000CC"/>
                </a:solidFill>
                <a:latin typeface="Verdana" panose="020B0604030504040204" pitchFamily="34" charset="0"/>
                <a:ea typeface="新細明體" panose="02020500000000000000" pitchFamily="18" charset="-120"/>
              </a:rPr>
              <a:pPr/>
              <a:t>2</a:t>
            </a:fld>
            <a:endParaRPr kumimoji="0" lang="en-US" altLang="zh-TW" sz="1200" b="0" smtClean="0">
              <a:solidFill>
                <a:srgbClr val="0000CC"/>
              </a:solidFill>
              <a:latin typeface="Verdana" panose="020B0604030504040204" pitchFamily="34" charset="0"/>
              <a:ea typeface="新細明體" panose="02020500000000000000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71934808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576263" y="309563"/>
            <a:ext cx="8001000" cy="671512"/>
          </a:xfrm>
        </p:spPr>
        <p:txBody>
          <a:bodyPr>
            <a:normAutofit fontScale="90000"/>
          </a:bodyPr>
          <a:lstStyle/>
          <a:p>
            <a:pPr algn="ctr">
              <a:defRPr/>
            </a:pPr>
            <a:r>
              <a:rPr lang="en-US" altLang="zh-TW" dirty="0" smtClean="0">
                <a:solidFill>
                  <a:srgbClr val="FF9900"/>
                </a:solidFill>
                <a:latin typeface="標楷體" pitchFamily="65" charset="-120"/>
              </a:rPr>
              <a:t>111</a:t>
            </a:r>
            <a:r>
              <a:rPr lang="zh-TW" altLang="en-US" dirty="0" smtClean="0">
                <a:solidFill>
                  <a:srgbClr val="FF9900"/>
                </a:solidFill>
                <a:latin typeface="標楷體" pitchFamily="65" charset="-120"/>
              </a:rPr>
              <a:t>年</a:t>
            </a:r>
            <a:r>
              <a:rPr lang="en-US" altLang="zh-TW" dirty="0" smtClean="0">
                <a:solidFill>
                  <a:srgbClr val="FF9900"/>
                </a:solidFill>
                <a:latin typeface="標楷體" pitchFamily="65" charset="-120"/>
              </a:rPr>
              <a:t>3</a:t>
            </a:r>
            <a:r>
              <a:rPr lang="zh-TW" altLang="en-US" dirty="0" smtClean="0">
                <a:solidFill>
                  <a:srgbClr val="FF9900"/>
                </a:solidFill>
                <a:latin typeface="標楷體" pitchFamily="65" charset="-120"/>
              </a:rPr>
              <a:t>月份協辦活動</a:t>
            </a:r>
            <a:r>
              <a:rPr lang="en-US" altLang="zh-TW" dirty="0" smtClean="0">
                <a:solidFill>
                  <a:srgbClr val="FF9900"/>
                </a:solidFill>
                <a:latin typeface="標楷體" pitchFamily="65" charset="-120"/>
              </a:rPr>
              <a:t>(</a:t>
            </a:r>
            <a:r>
              <a:rPr lang="zh-TW" altLang="en-US" dirty="0" smtClean="0">
                <a:solidFill>
                  <a:srgbClr val="FF9900"/>
                </a:solidFill>
                <a:latin typeface="標楷體" pitchFamily="65" charset="-120"/>
              </a:rPr>
              <a:t>新聞稿</a:t>
            </a:r>
            <a:r>
              <a:rPr lang="en-US" altLang="zh-TW" dirty="0" smtClean="0">
                <a:solidFill>
                  <a:srgbClr val="FF9900"/>
                </a:solidFill>
                <a:latin typeface="標楷體" pitchFamily="65" charset="-120"/>
              </a:rPr>
              <a:t>)</a:t>
            </a:r>
            <a:endParaRPr lang="zh-TW" altLang="en-US" dirty="0">
              <a:solidFill>
                <a:srgbClr val="FF9900"/>
              </a:solidFill>
              <a:latin typeface="標楷體" pitchFamily="65" charset="-120"/>
            </a:endParaRPr>
          </a:p>
        </p:txBody>
      </p:sp>
      <p:graphicFrame>
        <p:nvGraphicFramePr>
          <p:cNvPr id="5" name="內容版面配置區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76510303"/>
              </p:ext>
            </p:extLst>
          </p:nvPr>
        </p:nvGraphicFramePr>
        <p:xfrm>
          <a:off x="567833" y="984138"/>
          <a:ext cx="8085501" cy="509017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3872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8284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06392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39674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600" dirty="0" smtClean="0">
                          <a:latin typeface="標楷體" pitchFamily="65" charset="-120"/>
                          <a:ea typeface="標楷體" pitchFamily="65" charset="-120"/>
                        </a:rPr>
                        <a:t>日期</a:t>
                      </a:r>
                      <a:endParaRPr lang="zh-TW" altLang="en-US" sz="1600" dirty="0"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marL="91443" marR="91443" marT="45723" marB="45723"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600" dirty="0" smtClean="0">
                          <a:latin typeface="標楷體" pitchFamily="65" charset="-120"/>
                          <a:ea typeface="標楷體" pitchFamily="65" charset="-120"/>
                        </a:rPr>
                        <a:t>主辦單位</a:t>
                      </a:r>
                      <a:endParaRPr lang="zh-TW" altLang="en-US" sz="1600" dirty="0"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marL="91443" marR="91443" marT="45723" marB="45723"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600" dirty="0" smtClean="0">
                          <a:latin typeface="標楷體" pitchFamily="65" charset="-120"/>
                          <a:ea typeface="標楷體" pitchFamily="65" charset="-120"/>
                        </a:rPr>
                        <a:t>主           題</a:t>
                      </a:r>
                      <a:endParaRPr lang="zh-TW" altLang="en-US" sz="1600" dirty="0"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marL="91443" marR="91443" marT="45723" marB="45723">
                    <a:solidFill>
                      <a:srgbClr val="0000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228103">
                <a:tc>
                  <a:txBody>
                    <a:bodyPr/>
                    <a:lstStyle/>
                    <a:p>
                      <a:r>
                        <a:rPr lang="en-US" altLang="zh-TW" sz="1600" dirty="0" smtClean="0">
                          <a:latin typeface="+mn-ea"/>
                          <a:ea typeface="+mn-ea"/>
                        </a:rPr>
                        <a:t>1110304</a:t>
                      </a:r>
                      <a:endParaRPr lang="zh-TW" altLang="en-US" sz="1600" dirty="0">
                        <a:latin typeface="+mn-ea"/>
                        <a:ea typeface="+mn-ea"/>
                      </a:endParaRPr>
                    </a:p>
                  </a:txBody>
                  <a:tcPr marL="91443" marR="91443" marT="45723" marB="4572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800" b="1" dirty="0" smtClean="0">
                          <a:latin typeface="+mn-ea"/>
                          <a:ea typeface="+mn-ea"/>
                        </a:rPr>
                        <a:t>總務室</a:t>
                      </a:r>
                      <a:endParaRPr lang="en-US" altLang="zh-TW" sz="1800" b="1" dirty="0" smtClean="0">
                        <a:latin typeface="+mn-ea"/>
                        <a:ea typeface="+mn-ea"/>
                      </a:endParaRPr>
                    </a:p>
                  </a:txBody>
                  <a:tcPr marL="91443" marR="91443" marT="45723" marB="45723"/>
                </a:tc>
                <a:tc>
                  <a:txBody>
                    <a:bodyPr/>
                    <a:lstStyle/>
                    <a:p>
                      <a:r>
                        <a:rPr lang="zh-TW" altLang="zh-TW" sz="18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尚</a:t>
                      </a:r>
                      <a:r>
                        <a:rPr lang="zh-TW" altLang="zh-TW" sz="18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益公司捐贈北榮公務車 嘉惠癌症病人</a:t>
                      </a:r>
                    </a:p>
                    <a:p>
                      <a:r>
                        <a:rPr lang="en-US" altLang="zh-TW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  <a:endParaRPr lang="zh-TW" altLang="zh-TW" sz="18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zh-TW" altLang="zh-TW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尚</a:t>
                      </a:r>
                      <a:r>
                        <a:rPr lang="zh-TW" altLang="zh-TW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益染整加工股份有限公司施振誠董事長，為感謝臺北榮總抗疫有功，守護全民健康，特別捐贈醫療公務車一輛，</a:t>
                      </a:r>
                      <a:r>
                        <a:rPr lang="en-US" altLang="zh-TW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  <a:r>
                        <a:rPr lang="zh-TW" altLang="zh-TW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月</a:t>
                      </a:r>
                      <a:r>
                        <a:rPr lang="en-US" altLang="zh-TW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</a:t>
                      </a:r>
                      <a:r>
                        <a:rPr lang="zh-TW" altLang="zh-TW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日上午舉行捐贈儀式，陳威明院長特別致贈感謝狀，表彰施董事長仁風義行。</a:t>
                      </a:r>
                    </a:p>
                    <a:p>
                      <a:r>
                        <a:rPr lang="en-US" altLang="zh-TW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  <a:endParaRPr lang="zh-TW" altLang="zh-TW" sz="18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zh-TW" altLang="zh-TW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陳威明</a:t>
                      </a:r>
                      <a:r>
                        <a:rPr lang="zh-TW" altLang="zh-TW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院長表示，全國首座重粒子癌症治療中心預計於今年試營運，提供醫療服務，醫療公務車將提供該中心使用，擴大服務範圍。施振誠董事長特別說明，他也是臺北榮總的病友，感謝臺北榮總傑出的醫療團隊，不但照顧了他的健康，更全力協助抗疫，守護全民的健康，讓全世界都看到臺灣傑出的抗疫成就，也希望醫療公務車能提供更多服務，嘉惠更多病人。</a:t>
                      </a:r>
                    </a:p>
                    <a:p>
                      <a:r>
                        <a:rPr lang="en-US" altLang="zh-TW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  <a:endParaRPr lang="zh-TW" altLang="zh-TW" sz="18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US" altLang="zh-TW" sz="1800" u="sng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hlinkClick r:id="rId2"/>
                        </a:rPr>
                        <a:t>https://www.vghtpe.gov.tw/News!one.action?nid=9249</a:t>
                      </a:r>
                      <a:r>
                        <a:rPr lang="en-US" altLang="zh-TW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  <a:endParaRPr lang="zh-TW" altLang="zh-TW" sz="18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zh-TW" altLang="zh-TW" sz="18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43" marR="91443" marT="45723" marB="45723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22569" name="投影片編號版面配置區 3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500" b="1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1pPr>
            <a:lvl2pPr marL="742950" indent="-285750">
              <a:defRPr kumimoji="1" sz="2500" b="1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2pPr>
            <a:lvl3pPr marL="1143000" indent="-228600">
              <a:defRPr kumimoji="1" sz="2500" b="1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3pPr>
            <a:lvl4pPr marL="1600200" indent="-228600">
              <a:defRPr kumimoji="1" sz="2500" b="1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4pPr>
            <a:lvl5pPr marL="2057400" indent="-228600">
              <a:defRPr kumimoji="1" sz="2500" b="1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500" b="1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500" b="1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500" b="1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500" b="1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9pPr>
          </a:lstStyle>
          <a:p>
            <a:fld id="{12A173BB-7538-4042-B2C1-A8ECE833A2A2}" type="slidenum">
              <a:rPr kumimoji="0" lang="en-US" altLang="zh-TW" sz="1200" b="0" smtClean="0">
                <a:solidFill>
                  <a:srgbClr val="0000CC"/>
                </a:solidFill>
                <a:latin typeface="Verdana" panose="020B0604030504040204" pitchFamily="34" charset="0"/>
                <a:ea typeface="新細明體" panose="02020500000000000000" pitchFamily="18" charset="-120"/>
              </a:rPr>
              <a:pPr/>
              <a:t>3</a:t>
            </a:fld>
            <a:endParaRPr kumimoji="0" lang="en-US" altLang="zh-TW" sz="1200" b="0" smtClean="0">
              <a:solidFill>
                <a:srgbClr val="0000CC"/>
              </a:solidFill>
              <a:latin typeface="Verdana" panose="020B0604030504040204" pitchFamily="34" charset="0"/>
              <a:ea typeface="新細明體" panose="02020500000000000000" pitchFamily="18" charset="-120"/>
            </a:endParaRPr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263" y="4547927"/>
            <a:ext cx="1985051" cy="116028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4" name="圖片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793" y="1743309"/>
            <a:ext cx="1956521" cy="272140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97310508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576263" y="309563"/>
            <a:ext cx="8001000" cy="671512"/>
          </a:xfrm>
        </p:spPr>
        <p:txBody>
          <a:bodyPr>
            <a:normAutofit fontScale="90000"/>
          </a:bodyPr>
          <a:lstStyle/>
          <a:p>
            <a:pPr algn="ctr">
              <a:defRPr/>
            </a:pPr>
            <a:r>
              <a:rPr lang="en-US" altLang="zh-TW" dirty="0" smtClean="0">
                <a:solidFill>
                  <a:srgbClr val="FF9900"/>
                </a:solidFill>
                <a:latin typeface="標楷體" pitchFamily="65" charset="-120"/>
              </a:rPr>
              <a:t>111</a:t>
            </a:r>
            <a:r>
              <a:rPr lang="zh-TW" altLang="en-US" dirty="0" smtClean="0">
                <a:solidFill>
                  <a:srgbClr val="FF9900"/>
                </a:solidFill>
                <a:latin typeface="標楷體" pitchFamily="65" charset="-120"/>
              </a:rPr>
              <a:t>年</a:t>
            </a:r>
            <a:r>
              <a:rPr lang="en-US" altLang="zh-TW" dirty="0" smtClean="0">
                <a:solidFill>
                  <a:srgbClr val="FF9900"/>
                </a:solidFill>
                <a:latin typeface="標楷體" pitchFamily="65" charset="-120"/>
              </a:rPr>
              <a:t>3</a:t>
            </a:r>
            <a:r>
              <a:rPr lang="zh-TW" altLang="en-US" dirty="0" smtClean="0">
                <a:solidFill>
                  <a:srgbClr val="FF9900"/>
                </a:solidFill>
                <a:latin typeface="標楷體" pitchFamily="65" charset="-120"/>
              </a:rPr>
              <a:t>月份協辦活動</a:t>
            </a:r>
            <a:r>
              <a:rPr lang="en-US" altLang="zh-TW" dirty="0" smtClean="0">
                <a:solidFill>
                  <a:srgbClr val="FF9900"/>
                </a:solidFill>
                <a:latin typeface="標楷體" pitchFamily="65" charset="-120"/>
              </a:rPr>
              <a:t>(</a:t>
            </a:r>
            <a:r>
              <a:rPr lang="zh-TW" altLang="en-US" dirty="0" smtClean="0">
                <a:solidFill>
                  <a:srgbClr val="FF9900"/>
                </a:solidFill>
                <a:latin typeface="標楷體" pitchFamily="65" charset="-120"/>
              </a:rPr>
              <a:t>新聞稿</a:t>
            </a:r>
            <a:r>
              <a:rPr lang="en-US" altLang="zh-TW" dirty="0" smtClean="0">
                <a:solidFill>
                  <a:srgbClr val="FF9900"/>
                </a:solidFill>
                <a:latin typeface="標楷體" pitchFamily="65" charset="-120"/>
              </a:rPr>
              <a:t>)</a:t>
            </a:r>
            <a:endParaRPr lang="zh-TW" altLang="en-US" dirty="0">
              <a:solidFill>
                <a:srgbClr val="FF9900"/>
              </a:solidFill>
              <a:latin typeface="標楷體" pitchFamily="65" charset="-120"/>
            </a:endParaRPr>
          </a:p>
        </p:txBody>
      </p:sp>
      <p:graphicFrame>
        <p:nvGraphicFramePr>
          <p:cNvPr id="5" name="內容版面配置區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12924854"/>
              </p:ext>
            </p:extLst>
          </p:nvPr>
        </p:nvGraphicFramePr>
        <p:xfrm>
          <a:off x="491762" y="1224678"/>
          <a:ext cx="8085501" cy="275040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3872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8528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66149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80564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600" dirty="0" smtClean="0">
                          <a:latin typeface="標楷體" pitchFamily="65" charset="-120"/>
                          <a:ea typeface="標楷體" pitchFamily="65" charset="-120"/>
                        </a:rPr>
                        <a:t>日期</a:t>
                      </a:r>
                      <a:endParaRPr lang="zh-TW" altLang="en-US" sz="1600" dirty="0"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marL="91443" marR="91443" marT="45723" marB="45723"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600" dirty="0" smtClean="0">
                          <a:latin typeface="標楷體" pitchFamily="65" charset="-120"/>
                          <a:ea typeface="標楷體" pitchFamily="65" charset="-120"/>
                        </a:rPr>
                        <a:t>主辦單位</a:t>
                      </a:r>
                      <a:endParaRPr lang="zh-TW" altLang="en-US" sz="1600" dirty="0"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marL="91443" marR="91443" marT="45723" marB="45723"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600" dirty="0" smtClean="0">
                          <a:latin typeface="標楷體" pitchFamily="65" charset="-120"/>
                          <a:ea typeface="標楷體" pitchFamily="65" charset="-120"/>
                        </a:rPr>
                        <a:t>主           題</a:t>
                      </a:r>
                      <a:endParaRPr lang="zh-TW" altLang="en-US" sz="1600" dirty="0"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marL="91443" marR="91443" marT="45723" marB="45723">
                    <a:solidFill>
                      <a:srgbClr val="0000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369840">
                <a:tc>
                  <a:txBody>
                    <a:bodyPr/>
                    <a:lstStyle/>
                    <a:p>
                      <a:r>
                        <a:rPr lang="en-US" altLang="zh-TW" sz="1600" dirty="0" smtClean="0">
                          <a:latin typeface="+mn-ea"/>
                          <a:ea typeface="+mn-ea"/>
                        </a:rPr>
                        <a:t>1110309</a:t>
                      </a:r>
                      <a:endParaRPr lang="zh-TW" altLang="en-US" sz="1600" dirty="0">
                        <a:latin typeface="+mn-ea"/>
                        <a:ea typeface="+mn-ea"/>
                      </a:endParaRPr>
                    </a:p>
                  </a:txBody>
                  <a:tcPr marL="91443" marR="91443" marT="45723" marB="4572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800" b="1" dirty="0" smtClean="0">
                          <a:latin typeface="+mn-ea"/>
                          <a:ea typeface="+mn-ea"/>
                        </a:rPr>
                        <a:t>榮民榮眷基金會</a:t>
                      </a:r>
                      <a:endParaRPr lang="en-US" altLang="zh-TW" sz="1800" b="1" dirty="0" smtClean="0">
                        <a:latin typeface="+mn-ea"/>
                        <a:ea typeface="+mn-ea"/>
                      </a:endParaRPr>
                    </a:p>
                    <a:p>
                      <a:pPr algn="ctr"/>
                      <a:r>
                        <a:rPr lang="en-US" altLang="zh-TW" sz="1800" b="1" dirty="0" smtClean="0">
                          <a:latin typeface="+mn-ea"/>
                          <a:ea typeface="+mn-ea"/>
                        </a:rPr>
                        <a:t>&amp;</a:t>
                      </a:r>
                      <a:endParaRPr lang="en-US" altLang="zh-TW" sz="1800" b="1" dirty="0" smtClean="0">
                        <a:latin typeface="+mn-ea"/>
                        <a:ea typeface="+mn-ea"/>
                      </a:endParaRPr>
                    </a:p>
                    <a:p>
                      <a:pPr algn="ctr"/>
                      <a:r>
                        <a:rPr lang="zh-TW" altLang="en-US" sz="1800" b="1" dirty="0" smtClean="0">
                          <a:latin typeface="+mn-ea"/>
                          <a:ea typeface="+mn-ea"/>
                        </a:rPr>
                        <a:t>北榮玉里分院</a:t>
                      </a:r>
                      <a:endParaRPr lang="en-US" altLang="zh-TW" sz="1800" b="1" dirty="0" smtClean="0">
                        <a:latin typeface="+mn-ea"/>
                        <a:ea typeface="+mn-ea"/>
                      </a:endParaRPr>
                    </a:p>
                  </a:txBody>
                  <a:tcPr marL="91443" marR="91443" marT="45723" marB="45723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8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「家人</a:t>
                      </a:r>
                      <a:r>
                        <a:rPr lang="en-US" altLang="zh-TW" sz="18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</a:t>
                      </a:r>
                      <a:r>
                        <a:rPr lang="zh-TW" altLang="en-US" sz="18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玉里傳芳」微電影首映會 在北榮盛大</a:t>
                      </a:r>
                      <a:r>
                        <a:rPr lang="zh-TW" altLang="en-US" sz="18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舉行</a:t>
                      </a:r>
                      <a:endParaRPr lang="en-US" altLang="zh-TW" sz="1800" b="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800" b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111</a:t>
                      </a:r>
                      <a:r>
                        <a:rPr lang="zh-TW" altLang="en-US" sz="1800" b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年</a:t>
                      </a:r>
                      <a:r>
                        <a:rPr lang="en-US" altLang="zh-TW" sz="1800" b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  <a:r>
                        <a:rPr lang="zh-TW" altLang="en-US" sz="1800" b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月</a:t>
                      </a:r>
                      <a:r>
                        <a:rPr lang="en-US" altLang="zh-TW" sz="1800" b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</a:t>
                      </a:r>
                      <a:r>
                        <a:rPr lang="zh-TW" altLang="en-US" sz="1800" b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日，榮民榮眷基金會與玉里榮院共同舉辦的系列活動，「家人</a:t>
                      </a:r>
                      <a:r>
                        <a:rPr lang="en-US" altLang="zh-TW" sz="1800" b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</a:t>
                      </a:r>
                      <a:r>
                        <a:rPr lang="zh-TW" altLang="en-US" sz="1800" b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玉里傳芳」微電影首映會，在臺北榮總盛大舉行。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zh-TW" altLang="en-US" sz="1800" b="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800" b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「家人－玉里傳芳」微電影首映會連結網址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800" b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hlinkClick r:id="rId2"/>
                        </a:rPr>
                        <a:t>https://</a:t>
                      </a:r>
                      <a:r>
                        <a:rPr lang="en-US" altLang="zh-TW" sz="1800" b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hlinkClick r:id="rId2"/>
                        </a:rPr>
                        <a:t>www.youtube.com/watch?v=w8l1LNLgjvo</a:t>
                      </a:r>
                      <a:r>
                        <a:rPr lang="en-US" altLang="zh-TW" sz="1800" b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endParaRPr lang="en-US" altLang="zh-TW" sz="1800" b="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43" marR="91443" marT="45723" marB="45723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22569" name="投影片編號版面配置區 3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500" b="1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1pPr>
            <a:lvl2pPr marL="742950" indent="-285750">
              <a:defRPr kumimoji="1" sz="2500" b="1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2pPr>
            <a:lvl3pPr marL="1143000" indent="-228600">
              <a:defRPr kumimoji="1" sz="2500" b="1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3pPr>
            <a:lvl4pPr marL="1600200" indent="-228600">
              <a:defRPr kumimoji="1" sz="2500" b="1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4pPr>
            <a:lvl5pPr marL="2057400" indent="-228600">
              <a:defRPr kumimoji="1" sz="2500" b="1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500" b="1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500" b="1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500" b="1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500" b="1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9pPr>
          </a:lstStyle>
          <a:p>
            <a:fld id="{12A173BB-7538-4042-B2C1-A8ECE833A2A2}" type="slidenum">
              <a:rPr kumimoji="0" lang="en-US" altLang="zh-TW" sz="1200" b="0" smtClean="0">
                <a:solidFill>
                  <a:srgbClr val="0000CC"/>
                </a:solidFill>
                <a:latin typeface="Verdana" panose="020B0604030504040204" pitchFamily="34" charset="0"/>
                <a:ea typeface="新細明體" panose="02020500000000000000" pitchFamily="18" charset="-120"/>
              </a:rPr>
              <a:pPr/>
              <a:t>4</a:t>
            </a:fld>
            <a:endParaRPr kumimoji="0" lang="en-US" altLang="zh-TW" sz="1200" b="0" smtClean="0">
              <a:solidFill>
                <a:srgbClr val="0000CC"/>
              </a:solidFill>
              <a:latin typeface="Verdana" panose="020B0604030504040204" pitchFamily="34" charset="0"/>
              <a:ea typeface="新細明體" panose="02020500000000000000" pitchFamily="18" charset="-120"/>
            </a:endParaRPr>
          </a:p>
        </p:txBody>
      </p:sp>
      <p:pic>
        <p:nvPicPr>
          <p:cNvPr id="6" name="圖片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761" y="4759060"/>
            <a:ext cx="2411700" cy="135376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7" name="圖片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8242" y="4077090"/>
            <a:ext cx="2793269" cy="156795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8" name="圖片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6292" y="4066858"/>
            <a:ext cx="2811496" cy="157818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9" name="圖片 8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9382"/>
          <a:stretch/>
        </p:blipFill>
        <p:spPr>
          <a:xfrm>
            <a:off x="494392" y="3052753"/>
            <a:ext cx="2409069" cy="16774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42265920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576263" y="309563"/>
            <a:ext cx="8001000" cy="671512"/>
          </a:xfrm>
        </p:spPr>
        <p:txBody>
          <a:bodyPr>
            <a:normAutofit fontScale="90000"/>
          </a:bodyPr>
          <a:lstStyle/>
          <a:p>
            <a:pPr algn="ctr">
              <a:defRPr/>
            </a:pPr>
            <a:r>
              <a:rPr lang="en-US" altLang="zh-TW" dirty="0" smtClean="0">
                <a:solidFill>
                  <a:srgbClr val="FF9900"/>
                </a:solidFill>
                <a:latin typeface="標楷體" pitchFamily="65" charset="-120"/>
              </a:rPr>
              <a:t>111</a:t>
            </a:r>
            <a:r>
              <a:rPr lang="zh-TW" altLang="en-US" dirty="0" smtClean="0">
                <a:solidFill>
                  <a:srgbClr val="FF9900"/>
                </a:solidFill>
                <a:latin typeface="標楷體" pitchFamily="65" charset="-120"/>
              </a:rPr>
              <a:t>年</a:t>
            </a:r>
            <a:r>
              <a:rPr lang="en-US" altLang="zh-TW" dirty="0" smtClean="0">
                <a:solidFill>
                  <a:srgbClr val="FF9900"/>
                </a:solidFill>
                <a:latin typeface="標楷體" pitchFamily="65" charset="-120"/>
              </a:rPr>
              <a:t>3</a:t>
            </a:r>
            <a:r>
              <a:rPr lang="zh-TW" altLang="en-US" dirty="0" smtClean="0">
                <a:solidFill>
                  <a:srgbClr val="FF9900"/>
                </a:solidFill>
                <a:latin typeface="標楷體" pitchFamily="65" charset="-120"/>
              </a:rPr>
              <a:t>月份協辦活動</a:t>
            </a:r>
            <a:r>
              <a:rPr lang="en-US" altLang="zh-TW" dirty="0" smtClean="0">
                <a:solidFill>
                  <a:srgbClr val="FF9900"/>
                </a:solidFill>
                <a:latin typeface="標楷體" pitchFamily="65" charset="-120"/>
              </a:rPr>
              <a:t>(</a:t>
            </a:r>
            <a:r>
              <a:rPr lang="zh-TW" altLang="en-US" dirty="0" smtClean="0">
                <a:solidFill>
                  <a:srgbClr val="FF9900"/>
                </a:solidFill>
                <a:latin typeface="標楷體" pitchFamily="65" charset="-120"/>
              </a:rPr>
              <a:t>新聞稿</a:t>
            </a:r>
            <a:r>
              <a:rPr lang="en-US" altLang="zh-TW" dirty="0" smtClean="0">
                <a:solidFill>
                  <a:srgbClr val="FF9900"/>
                </a:solidFill>
                <a:latin typeface="標楷體" pitchFamily="65" charset="-120"/>
              </a:rPr>
              <a:t>)</a:t>
            </a:r>
            <a:endParaRPr lang="zh-TW" altLang="en-US" dirty="0">
              <a:solidFill>
                <a:srgbClr val="FF9900"/>
              </a:solidFill>
              <a:latin typeface="標楷體" pitchFamily="65" charset="-120"/>
            </a:endParaRPr>
          </a:p>
        </p:txBody>
      </p:sp>
      <p:graphicFrame>
        <p:nvGraphicFramePr>
          <p:cNvPr id="5" name="內容版面配置區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21228934"/>
              </p:ext>
            </p:extLst>
          </p:nvPr>
        </p:nvGraphicFramePr>
        <p:xfrm>
          <a:off x="588400" y="1056445"/>
          <a:ext cx="8085501" cy="538880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3872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8864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75813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39674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600" dirty="0" smtClean="0">
                          <a:latin typeface="標楷體" pitchFamily="65" charset="-120"/>
                          <a:ea typeface="標楷體" pitchFamily="65" charset="-120"/>
                        </a:rPr>
                        <a:t>日期</a:t>
                      </a:r>
                      <a:endParaRPr lang="zh-TW" altLang="en-US" sz="1600" dirty="0"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marL="91443" marR="91443" marT="45723" marB="45723"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600" dirty="0" smtClean="0">
                          <a:latin typeface="標楷體" pitchFamily="65" charset="-120"/>
                          <a:ea typeface="標楷體" pitchFamily="65" charset="-120"/>
                        </a:rPr>
                        <a:t>主辦單位</a:t>
                      </a:r>
                      <a:endParaRPr lang="zh-TW" altLang="en-US" sz="1600" dirty="0"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marL="91443" marR="91443" marT="45723" marB="45723"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600" dirty="0" smtClean="0">
                          <a:latin typeface="標楷體" pitchFamily="65" charset="-120"/>
                          <a:ea typeface="標楷體" pitchFamily="65" charset="-120"/>
                        </a:rPr>
                        <a:t>主           題</a:t>
                      </a:r>
                      <a:endParaRPr lang="zh-TW" altLang="en-US" sz="1600" dirty="0"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marL="91443" marR="91443" marT="45723" marB="45723">
                    <a:solidFill>
                      <a:srgbClr val="0000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053519">
                <a:tc>
                  <a:txBody>
                    <a:bodyPr/>
                    <a:lstStyle/>
                    <a:p>
                      <a:r>
                        <a:rPr lang="en-US" altLang="zh-TW" sz="1600" dirty="0" smtClean="0">
                          <a:latin typeface="+mn-ea"/>
                          <a:ea typeface="+mn-ea"/>
                        </a:rPr>
                        <a:t>1110310</a:t>
                      </a:r>
                      <a:endParaRPr lang="zh-TW" altLang="en-US" sz="1600" dirty="0">
                        <a:latin typeface="+mn-ea"/>
                        <a:ea typeface="+mn-ea"/>
                      </a:endParaRPr>
                    </a:p>
                  </a:txBody>
                  <a:tcPr marL="91443" marR="91443" marT="45723" marB="4572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800" b="1" dirty="0" smtClean="0">
                          <a:latin typeface="+mn-ea"/>
                          <a:ea typeface="+mn-ea"/>
                        </a:rPr>
                        <a:t>公共事務室</a:t>
                      </a:r>
                      <a:endParaRPr lang="en-US" altLang="zh-TW" sz="1800" b="1" dirty="0" smtClean="0">
                        <a:latin typeface="+mn-ea"/>
                        <a:ea typeface="+mn-ea"/>
                      </a:endParaRPr>
                    </a:p>
                  </a:txBody>
                  <a:tcPr marL="91443" marR="91443" marT="45723" marB="45723"/>
                </a:tc>
                <a:tc>
                  <a:txBody>
                    <a:bodyPr/>
                    <a:lstStyle/>
                    <a:p>
                      <a:r>
                        <a:rPr lang="en-US" altLang="zh-TW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111-0310 &gt; </a:t>
                      </a:r>
                      <a:r>
                        <a:rPr lang="zh-TW" altLang="zh-TW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放在</a:t>
                      </a:r>
                      <a:r>
                        <a:rPr lang="zh-TW" altLang="zh-TW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本院最新消息及臉書。</a:t>
                      </a:r>
                    </a:p>
                    <a:p>
                      <a:r>
                        <a:rPr lang="en-US" altLang="zh-TW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  <a:endParaRPr lang="zh-TW" altLang="zh-TW" sz="18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zh-TW" altLang="zh-TW" sz="18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提醒民眾 勿輕信網路不實醫藥資訊</a:t>
                      </a:r>
                    </a:p>
                    <a:p>
                      <a:r>
                        <a:rPr lang="en-US" altLang="zh-TW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  <a:endParaRPr lang="zh-TW" altLang="zh-TW" sz="18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zh-TW" altLang="zh-TW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一、醫療法第</a:t>
                      </a:r>
                      <a:r>
                        <a:rPr lang="en-US" altLang="zh-TW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61</a:t>
                      </a:r>
                      <a:r>
                        <a:rPr lang="zh-TW" altLang="zh-TW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條規定，「醫療機構，不得以中央主管機關公告禁止之不正當方法，招攬病人。醫療機構及其人員，不得利用業務上機會獲取不正當利益。」</a:t>
                      </a:r>
                    </a:p>
                    <a:p>
                      <a:r>
                        <a:rPr lang="en-US" altLang="zh-TW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  <a:endParaRPr lang="zh-TW" altLang="zh-TW" sz="18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zh-TW" altLang="zh-TW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二、臺北榮總為公立國家醫學中心，自當恪遵政府法令、任何醫事人員均不得為廠商作非公益性商業行為之代言。</a:t>
                      </a:r>
                    </a:p>
                    <a:p>
                      <a:r>
                        <a:rPr lang="en-US" altLang="zh-TW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  <a:endParaRPr lang="zh-TW" altLang="zh-TW" sz="18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zh-TW" altLang="zh-TW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三、近來有不明網站，冒用本院陳威明院長之肖相及名義，行銷不知名藥品，宣傳不實療效。</a:t>
                      </a:r>
                    </a:p>
                    <a:p>
                      <a:r>
                        <a:rPr lang="en-US" altLang="zh-TW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  <a:endParaRPr lang="zh-TW" altLang="zh-TW" sz="18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zh-TW" altLang="zh-TW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四、本院已採取必要的法律行動，同時向衛生福利部食品藥物管理署通報查處，並再次呼籲民眾，切勿輕信網路上不實的醫藥資訊，導致花錢傷身受騙上當，如有醫療需求應循正常管道就醫。</a:t>
                      </a:r>
                      <a:endParaRPr lang="zh-TW" altLang="zh-TW" sz="18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43" marR="91443" marT="45723" marB="45723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22569" name="投影片編號版面配置區 3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500" b="1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1pPr>
            <a:lvl2pPr marL="742950" indent="-285750">
              <a:defRPr kumimoji="1" sz="2500" b="1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2pPr>
            <a:lvl3pPr marL="1143000" indent="-228600">
              <a:defRPr kumimoji="1" sz="2500" b="1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3pPr>
            <a:lvl4pPr marL="1600200" indent="-228600">
              <a:defRPr kumimoji="1" sz="2500" b="1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4pPr>
            <a:lvl5pPr marL="2057400" indent="-228600">
              <a:defRPr kumimoji="1" sz="2500" b="1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500" b="1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500" b="1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500" b="1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500" b="1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9pPr>
          </a:lstStyle>
          <a:p>
            <a:fld id="{12A173BB-7538-4042-B2C1-A8ECE833A2A2}" type="slidenum">
              <a:rPr kumimoji="0" lang="en-US" altLang="zh-TW" sz="1200" b="0" smtClean="0">
                <a:solidFill>
                  <a:srgbClr val="0000CC"/>
                </a:solidFill>
                <a:latin typeface="Verdana" panose="020B0604030504040204" pitchFamily="34" charset="0"/>
                <a:ea typeface="新細明體" panose="02020500000000000000" pitchFamily="18" charset="-120"/>
              </a:rPr>
              <a:pPr/>
              <a:t>5</a:t>
            </a:fld>
            <a:endParaRPr kumimoji="0" lang="en-US" altLang="zh-TW" sz="1200" b="0" smtClean="0">
              <a:solidFill>
                <a:srgbClr val="0000CC"/>
              </a:solidFill>
              <a:latin typeface="Verdana" panose="020B0604030504040204" pitchFamily="34" charset="0"/>
              <a:ea typeface="新細明體" panose="02020500000000000000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91223510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D702526-F37C-4D93-B261-8D8F3E2BE9DD}" type="slidenum">
              <a:rPr lang="en-US" altLang="zh-TW" smtClean="0"/>
              <a:pPr>
                <a:defRPr/>
              </a:pPr>
              <a:t>6</a:t>
            </a:fld>
            <a:endParaRPr lang="en-US" altLang="zh-TW"/>
          </a:p>
        </p:txBody>
      </p:sp>
      <p:sp>
        <p:nvSpPr>
          <p:cNvPr id="5" name="標題 1"/>
          <p:cNvSpPr>
            <a:spLocks noGrp="1"/>
          </p:cNvSpPr>
          <p:nvPr>
            <p:ph type="title"/>
          </p:nvPr>
        </p:nvSpPr>
        <p:spPr>
          <a:xfrm>
            <a:off x="611450" y="175955"/>
            <a:ext cx="8001000" cy="759370"/>
          </a:xfrm>
        </p:spPr>
        <p:txBody>
          <a:bodyPr>
            <a:normAutofit/>
          </a:bodyPr>
          <a:lstStyle/>
          <a:p>
            <a:pPr algn="ctr">
              <a:defRPr/>
            </a:pPr>
            <a:r>
              <a:rPr lang="en-US" altLang="zh-TW" sz="4100" dirty="0" smtClean="0">
                <a:solidFill>
                  <a:srgbClr val="FF9900"/>
                </a:solidFill>
                <a:latin typeface="標楷體" pitchFamily="65" charset="-120"/>
              </a:rPr>
              <a:t>111</a:t>
            </a:r>
            <a:r>
              <a:rPr lang="zh-TW" altLang="en-US" sz="4100" dirty="0" smtClean="0">
                <a:solidFill>
                  <a:srgbClr val="FF9900"/>
                </a:solidFill>
                <a:latin typeface="標楷體" pitchFamily="65" charset="-120"/>
              </a:rPr>
              <a:t>年</a:t>
            </a:r>
            <a:r>
              <a:rPr lang="en-US" altLang="zh-TW" sz="4100" dirty="0" smtClean="0">
                <a:solidFill>
                  <a:srgbClr val="FF9900"/>
                </a:solidFill>
                <a:latin typeface="標楷體" pitchFamily="65" charset="-120"/>
              </a:rPr>
              <a:t>3</a:t>
            </a:r>
            <a:r>
              <a:rPr lang="zh-TW" altLang="en-US" sz="4100" dirty="0" smtClean="0">
                <a:solidFill>
                  <a:srgbClr val="FF9900"/>
                </a:solidFill>
                <a:latin typeface="標楷體" pitchFamily="65" charset="-120"/>
              </a:rPr>
              <a:t>月份協辦活動</a:t>
            </a:r>
            <a:r>
              <a:rPr lang="en-US" altLang="zh-TW" sz="4100" dirty="0" smtClean="0">
                <a:solidFill>
                  <a:srgbClr val="FF9900"/>
                </a:solidFill>
                <a:latin typeface="標楷體" pitchFamily="65" charset="-120"/>
              </a:rPr>
              <a:t>(</a:t>
            </a:r>
            <a:r>
              <a:rPr lang="zh-TW" altLang="en-US" sz="4100" dirty="0" smtClean="0">
                <a:solidFill>
                  <a:srgbClr val="FF9900"/>
                </a:solidFill>
                <a:latin typeface="標楷體" pitchFamily="65" charset="-120"/>
              </a:rPr>
              <a:t>新聞稿</a:t>
            </a:r>
            <a:r>
              <a:rPr lang="en-US" altLang="zh-TW" sz="4100" dirty="0" smtClean="0">
                <a:solidFill>
                  <a:srgbClr val="FF9900"/>
                </a:solidFill>
                <a:latin typeface="標楷體" pitchFamily="65" charset="-120"/>
              </a:rPr>
              <a:t>)</a:t>
            </a:r>
            <a:endParaRPr lang="zh-TW" altLang="en-US" sz="4100" dirty="0">
              <a:solidFill>
                <a:srgbClr val="FF9900"/>
              </a:solidFill>
              <a:latin typeface="標楷體" pitchFamily="65" charset="-120"/>
            </a:endParaRPr>
          </a:p>
        </p:txBody>
      </p:sp>
      <p:graphicFrame>
        <p:nvGraphicFramePr>
          <p:cNvPr id="6" name="內容版面配置區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76945786"/>
              </p:ext>
            </p:extLst>
          </p:nvPr>
        </p:nvGraphicFramePr>
        <p:xfrm>
          <a:off x="569199" y="935325"/>
          <a:ext cx="8085501" cy="458196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3872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8284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06392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39674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600" dirty="0" smtClean="0">
                          <a:latin typeface="標楷體" pitchFamily="65" charset="-120"/>
                          <a:ea typeface="標楷體" pitchFamily="65" charset="-120"/>
                        </a:rPr>
                        <a:t>日期</a:t>
                      </a:r>
                      <a:endParaRPr lang="zh-TW" altLang="en-US" sz="1600" dirty="0"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marL="91443" marR="91443" marT="45723" marB="45723"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600" dirty="0" smtClean="0">
                          <a:latin typeface="標楷體" pitchFamily="65" charset="-120"/>
                          <a:ea typeface="標楷體" pitchFamily="65" charset="-120"/>
                        </a:rPr>
                        <a:t>主辦單位</a:t>
                      </a:r>
                      <a:endParaRPr lang="zh-TW" altLang="en-US" sz="1600" dirty="0"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marL="91443" marR="91443" marT="45723" marB="45723"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600" dirty="0" smtClean="0">
                          <a:latin typeface="標楷體" pitchFamily="65" charset="-120"/>
                          <a:ea typeface="標楷體" pitchFamily="65" charset="-120"/>
                        </a:rPr>
                        <a:t>主           題</a:t>
                      </a:r>
                      <a:endParaRPr lang="zh-TW" altLang="en-US" sz="1600" dirty="0"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marL="91443" marR="91443" marT="45723" marB="45723">
                    <a:solidFill>
                      <a:srgbClr val="0000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246679">
                <a:tc>
                  <a:txBody>
                    <a:bodyPr/>
                    <a:lstStyle/>
                    <a:p>
                      <a:r>
                        <a:rPr lang="en-US" altLang="zh-TW" sz="1600" dirty="0" smtClean="0">
                          <a:latin typeface="+mn-ea"/>
                          <a:ea typeface="+mn-ea"/>
                        </a:rPr>
                        <a:t>1110311</a:t>
                      </a:r>
                      <a:endParaRPr lang="zh-TW" altLang="en-US" sz="1600" dirty="0">
                        <a:latin typeface="+mn-ea"/>
                        <a:ea typeface="+mn-ea"/>
                      </a:endParaRPr>
                    </a:p>
                  </a:txBody>
                  <a:tcPr marL="91443" marR="91443" marT="45723" marB="4572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800" b="1" dirty="0" smtClean="0">
                          <a:latin typeface="+mn-ea"/>
                          <a:ea typeface="+mn-ea"/>
                        </a:rPr>
                        <a:t>公共事務室</a:t>
                      </a:r>
                      <a:endParaRPr lang="en-US" altLang="zh-TW" sz="1800" b="1" dirty="0" smtClean="0">
                        <a:latin typeface="+mn-ea"/>
                        <a:ea typeface="+mn-ea"/>
                      </a:endParaRPr>
                    </a:p>
                  </a:txBody>
                  <a:tcPr marL="91443" marR="91443" marT="45723" marB="45723"/>
                </a:tc>
                <a:tc>
                  <a:txBody>
                    <a:bodyPr/>
                    <a:lstStyle/>
                    <a:p>
                      <a:r>
                        <a:rPr lang="en-US" altLang="zh-TW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111-0311&gt;</a:t>
                      </a:r>
                      <a:r>
                        <a:rPr lang="zh-TW" altLang="zh-TW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放在本院最新消息。</a:t>
                      </a:r>
                      <a:r>
                        <a:rPr lang="en-US" altLang="zh-TW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  <a:endParaRPr lang="zh-TW" altLang="zh-TW" sz="18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altLang="zh-TW" sz="1800" b="1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TW" altLang="en-US" sz="18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北</a:t>
                      </a:r>
                      <a:r>
                        <a:rPr lang="zh-TW" altLang="en-US" sz="18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榮  政大跨域合作  提升創新研發量能</a:t>
                      </a:r>
                      <a:r>
                        <a:rPr lang="en-US" altLang="zh-TW" sz="18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/>
                      </a:r>
                      <a:br>
                        <a:rPr lang="en-US" altLang="zh-TW" sz="18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zh-TW" altLang="en-US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臺</a:t>
                      </a:r>
                      <a:r>
                        <a:rPr lang="zh-TW" altLang="en-US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北榮總與國立政治大學簽署合作協議，將於醫療服務、教學、研究與產業發展進行跨域合作，藉由政治大學在法政、管理、傳播與神經科學研究的專業，共創實質互惠，創新醫療服務造福民眾</a:t>
                      </a:r>
                      <a:r>
                        <a:rPr lang="zh-TW" altLang="en-US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。</a:t>
                      </a:r>
                      <a:endParaRPr lang="en-US" altLang="zh-TW" sz="1800" b="0" i="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TW" altLang="en-US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陳威明</a:t>
                      </a:r>
                      <a:r>
                        <a:rPr lang="zh-TW" altLang="en-US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院長提到，臺北榮總神經醫學中心有優異的研究能量，政治大學也有「臺灣心智科學腦造影中心」，雙方可共同推動跨領域神經科學研究。</a:t>
                      </a:r>
                      <a:r>
                        <a:rPr lang="en-US" altLang="zh-TW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  <a:endParaRPr lang="en-US" altLang="zh-TW" sz="18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TW" altLang="en-US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郭</a:t>
                      </a:r>
                      <a:r>
                        <a:rPr lang="zh-TW" altLang="en-US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校長同時說明，臺北榮總為國家級醫學中心，有頂尖的醫療技術，而政治大學為國內人文、法商、社會科學頂尖大學，雙方合作將是專業加乘，共同為國家經濟與民眾健康做出貢獻。</a:t>
                      </a:r>
                      <a:endParaRPr lang="zh-TW" altLang="zh-TW" sz="18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43" marR="91443" marT="45723" marB="45723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7" name="圖片 6"/>
          <p:cNvPicPr>
            <a:picLocks noChangeAspect="1"/>
          </p:cNvPicPr>
          <p:nvPr/>
        </p:nvPicPr>
        <p:blipFill rotWithShape="1">
          <a:blip r:embed="rId2"/>
          <a:srcRect t="14310" b="15014"/>
          <a:stretch/>
        </p:blipFill>
        <p:spPr>
          <a:xfrm>
            <a:off x="4332390" y="4934806"/>
            <a:ext cx="4244964" cy="170411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8" name="圖片 7"/>
          <p:cNvPicPr>
            <a:picLocks noChangeAspect="1"/>
          </p:cNvPicPr>
          <p:nvPr/>
        </p:nvPicPr>
        <p:blipFill rotWithShape="1">
          <a:blip r:embed="rId3"/>
          <a:srcRect b="20252"/>
          <a:stretch/>
        </p:blipFill>
        <p:spPr>
          <a:xfrm>
            <a:off x="1907630" y="5227856"/>
            <a:ext cx="2288012" cy="141106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18509909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D702526-F37C-4D93-B261-8D8F3E2BE9DD}" type="slidenum">
              <a:rPr lang="en-US" altLang="zh-TW" smtClean="0"/>
              <a:pPr>
                <a:defRPr/>
              </a:pPr>
              <a:t>7</a:t>
            </a:fld>
            <a:endParaRPr lang="en-US" altLang="zh-TW"/>
          </a:p>
        </p:txBody>
      </p:sp>
      <p:sp>
        <p:nvSpPr>
          <p:cNvPr id="5" name="標題 1"/>
          <p:cNvSpPr>
            <a:spLocks noGrp="1"/>
          </p:cNvSpPr>
          <p:nvPr>
            <p:ph type="title"/>
          </p:nvPr>
        </p:nvSpPr>
        <p:spPr>
          <a:xfrm>
            <a:off x="611450" y="476590"/>
            <a:ext cx="8001000" cy="759370"/>
          </a:xfrm>
        </p:spPr>
        <p:txBody>
          <a:bodyPr>
            <a:normAutofit/>
          </a:bodyPr>
          <a:lstStyle/>
          <a:p>
            <a:pPr algn="ctr">
              <a:defRPr/>
            </a:pPr>
            <a:r>
              <a:rPr lang="en-US" altLang="zh-TW" sz="4100" dirty="0" smtClean="0">
                <a:solidFill>
                  <a:srgbClr val="FF9900"/>
                </a:solidFill>
                <a:latin typeface="標楷體" pitchFamily="65" charset="-120"/>
              </a:rPr>
              <a:t>111</a:t>
            </a:r>
            <a:r>
              <a:rPr lang="zh-TW" altLang="en-US" sz="4100" dirty="0" smtClean="0">
                <a:solidFill>
                  <a:srgbClr val="FF9900"/>
                </a:solidFill>
                <a:latin typeface="標楷體" pitchFamily="65" charset="-120"/>
              </a:rPr>
              <a:t>年</a:t>
            </a:r>
            <a:r>
              <a:rPr lang="en-US" altLang="zh-TW" sz="4100" dirty="0" smtClean="0">
                <a:solidFill>
                  <a:srgbClr val="FF9900"/>
                </a:solidFill>
                <a:latin typeface="標楷體" pitchFamily="65" charset="-120"/>
              </a:rPr>
              <a:t>3</a:t>
            </a:r>
            <a:r>
              <a:rPr lang="zh-TW" altLang="en-US" sz="4100" dirty="0" smtClean="0">
                <a:solidFill>
                  <a:srgbClr val="FF9900"/>
                </a:solidFill>
                <a:latin typeface="標楷體" pitchFamily="65" charset="-120"/>
              </a:rPr>
              <a:t>月份協辦活動</a:t>
            </a:r>
            <a:r>
              <a:rPr lang="en-US" altLang="zh-TW" sz="4100" dirty="0" smtClean="0">
                <a:solidFill>
                  <a:srgbClr val="FF9900"/>
                </a:solidFill>
                <a:latin typeface="標楷體" pitchFamily="65" charset="-120"/>
              </a:rPr>
              <a:t>(</a:t>
            </a:r>
            <a:r>
              <a:rPr lang="zh-TW" altLang="en-US" sz="4100" dirty="0" smtClean="0">
                <a:solidFill>
                  <a:srgbClr val="FF9900"/>
                </a:solidFill>
                <a:latin typeface="標楷體" pitchFamily="65" charset="-120"/>
              </a:rPr>
              <a:t>新聞稿</a:t>
            </a:r>
            <a:r>
              <a:rPr lang="en-US" altLang="zh-TW" sz="4100" dirty="0" smtClean="0">
                <a:solidFill>
                  <a:srgbClr val="FF9900"/>
                </a:solidFill>
                <a:latin typeface="標楷體" pitchFamily="65" charset="-120"/>
              </a:rPr>
              <a:t>)</a:t>
            </a:r>
            <a:endParaRPr lang="zh-TW" altLang="en-US" sz="4100" dirty="0">
              <a:solidFill>
                <a:srgbClr val="FF9900"/>
              </a:solidFill>
              <a:latin typeface="標楷體" pitchFamily="65" charset="-120"/>
            </a:endParaRPr>
          </a:p>
        </p:txBody>
      </p:sp>
      <p:graphicFrame>
        <p:nvGraphicFramePr>
          <p:cNvPr id="6" name="內容版面配置區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83704037"/>
              </p:ext>
            </p:extLst>
          </p:nvPr>
        </p:nvGraphicFramePr>
        <p:xfrm>
          <a:off x="278427" y="1235960"/>
          <a:ext cx="8667045" cy="442535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3613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8925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74166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46565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600" dirty="0" smtClean="0">
                          <a:latin typeface="標楷體" pitchFamily="65" charset="-120"/>
                          <a:ea typeface="標楷體" pitchFamily="65" charset="-120"/>
                        </a:rPr>
                        <a:t>日期</a:t>
                      </a:r>
                      <a:endParaRPr lang="zh-TW" altLang="en-US" sz="1600" dirty="0"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marL="91443" marR="91443" marT="45723" marB="45723"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600" dirty="0" smtClean="0">
                          <a:latin typeface="標楷體" pitchFamily="65" charset="-120"/>
                          <a:ea typeface="標楷體" pitchFamily="65" charset="-120"/>
                        </a:rPr>
                        <a:t>主辦單位</a:t>
                      </a:r>
                      <a:endParaRPr lang="zh-TW" altLang="en-US" sz="1600" dirty="0"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marL="91443" marR="91443" marT="45723" marB="45723"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600" dirty="0" smtClean="0">
                          <a:latin typeface="標楷體" pitchFamily="65" charset="-120"/>
                          <a:ea typeface="標楷體" pitchFamily="65" charset="-120"/>
                        </a:rPr>
                        <a:t>主           題</a:t>
                      </a:r>
                      <a:endParaRPr lang="zh-TW" altLang="en-US" sz="1600" dirty="0"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marL="91443" marR="91443" marT="45723" marB="45723">
                    <a:solidFill>
                      <a:srgbClr val="0000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078785">
                <a:tc>
                  <a:txBody>
                    <a:bodyPr/>
                    <a:lstStyle/>
                    <a:p>
                      <a:r>
                        <a:rPr lang="en-US" altLang="zh-TW" sz="1600" dirty="0" smtClean="0">
                          <a:latin typeface="+mn-ea"/>
                          <a:ea typeface="+mn-ea"/>
                        </a:rPr>
                        <a:t>1110311</a:t>
                      </a:r>
                      <a:endParaRPr lang="zh-TW" altLang="en-US" sz="1600" dirty="0">
                        <a:latin typeface="+mn-ea"/>
                        <a:ea typeface="+mn-ea"/>
                      </a:endParaRPr>
                    </a:p>
                  </a:txBody>
                  <a:tcPr marL="91443" marR="91443" marT="45723" marB="4572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800" b="1" dirty="0" smtClean="0">
                          <a:latin typeface="+mn-ea"/>
                          <a:ea typeface="+mn-ea"/>
                        </a:rPr>
                        <a:t>公共事務室</a:t>
                      </a:r>
                      <a:endParaRPr lang="en-US" altLang="zh-TW" sz="1800" b="1" dirty="0" smtClean="0">
                        <a:latin typeface="+mn-ea"/>
                        <a:ea typeface="+mn-ea"/>
                      </a:endParaRPr>
                    </a:p>
                  </a:txBody>
                  <a:tcPr marL="91443" marR="91443" marT="45723" marB="45723"/>
                </a:tc>
                <a:tc>
                  <a:txBody>
                    <a:bodyPr/>
                    <a:lstStyle/>
                    <a:p>
                      <a:r>
                        <a:rPr lang="en-US" altLang="zh-TW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111-0311&gt;</a:t>
                      </a:r>
                      <a:r>
                        <a:rPr lang="zh-TW" altLang="zh-TW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放在本院最新消息。</a:t>
                      </a:r>
                    </a:p>
                    <a:p>
                      <a:r>
                        <a:rPr lang="en-US" altLang="zh-TW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  <a:endParaRPr lang="zh-TW" altLang="zh-TW" sz="18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zh-TW" altLang="en-US" sz="18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榮陽交團隊發現肺腺癌基因療法</a:t>
                      </a:r>
                      <a:r>
                        <a:rPr lang="en-US" altLang="zh-TW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  <a:br>
                        <a:rPr lang="en-US" altLang="zh-TW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en-US" altLang="zh-TW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/>
                      </a:r>
                      <a:br>
                        <a:rPr lang="en-US" altLang="zh-TW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zh-TW" altLang="en-US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榮</a:t>
                      </a:r>
                      <a:r>
                        <a:rPr lang="zh-TW" altLang="en-US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陽交團隊首次在活體上利用基因剪輯技術，將一段致癌的環狀</a:t>
                      </a:r>
                      <a:r>
                        <a:rPr lang="en-US" altLang="zh-TW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RNA(</a:t>
                      </a:r>
                      <a:r>
                        <a:rPr lang="en-US" altLang="zh-TW" sz="1800" b="0" i="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circRNA</a:t>
                      </a:r>
                      <a:r>
                        <a:rPr lang="en-US" altLang="zh-TW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  <a:r>
                        <a:rPr lang="zh-TW" altLang="en-US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抑制，證實這樣的方法可以控制癌細胞生長，具有治療肺腺癌的潛力。</a:t>
                      </a:r>
                      <a:r>
                        <a:rPr lang="en-US" altLang="zh-TW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/>
                      </a:r>
                      <a:br>
                        <a:rPr lang="en-US" altLang="zh-TW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en-US" altLang="zh-TW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/>
                      </a:r>
                      <a:br>
                        <a:rPr lang="en-US" altLang="zh-TW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zh-TW" altLang="en-US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本研究是首次利用基因治療合併</a:t>
                      </a:r>
                      <a:r>
                        <a:rPr lang="en-US" altLang="zh-TW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RNA</a:t>
                      </a:r>
                      <a:r>
                        <a:rPr lang="zh-TW" altLang="en-US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剪輯技術，剔除致癌的環狀</a:t>
                      </a:r>
                      <a:r>
                        <a:rPr lang="en-US" altLang="zh-TW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RNA 190</a:t>
                      </a:r>
                      <a:r>
                        <a:rPr lang="zh-TW" altLang="en-US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。利用</a:t>
                      </a:r>
                      <a:r>
                        <a:rPr lang="en-US" altLang="zh-TW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RNA</a:t>
                      </a:r>
                      <a:r>
                        <a:rPr lang="zh-TW" altLang="en-US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剪輯可以直接針對關鍵基因阻斷癌細胞的訊息傳遞。</a:t>
                      </a:r>
                      <a:r>
                        <a:rPr lang="en-US" altLang="zh-TW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/>
                      </a:r>
                      <a:br>
                        <a:rPr lang="en-US" altLang="zh-TW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zh-TW" altLang="en-US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本研究除了受到科技部及教育部深耕計畫的支持之外，同時亦和美國</a:t>
                      </a:r>
                      <a:r>
                        <a:rPr lang="en-US" altLang="zh-TW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NIH</a:t>
                      </a:r>
                      <a:r>
                        <a:rPr lang="zh-TW" altLang="en-US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等單位合作，攜手建立跨國研究團隊合作的模式，增加台灣研究成果之國際能見度。</a:t>
                      </a:r>
                      <a:endParaRPr lang="zh-TW" altLang="zh-TW" sz="18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43" marR="91443" marT="45723" marB="45723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2" name="圖片 1"/>
          <p:cNvPicPr>
            <a:picLocks noChangeAspect="1"/>
          </p:cNvPicPr>
          <p:nvPr/>
        </p:nvPicPr>
        <p:blipFill rotWithShape="1">
          <a:blip r:embed="rId2"/>
          <a:srcRect b="11370"/>
          <a:stretch/>
        </p:blipFill>
        <p:spPr>
          <a:xfrm>
            <a:off x="323410" y="2242210"/>
            <a:ext cx="2835924" cy="190689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18679895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D702526-F37C-4D93-B261-8D8F3E2BE9DD}" type="slidenum">
              <a:rPr lang="en-US" altLang="zh-TW" smtClean="0"/>
              <a:pPr>
                <a:defRPr/>
              </a:pPr>
              <a:t>8</a:t>
            </a:fld>
            <a:endParaRPr lang="en-US" altLang="zh-TW"/>
          </a:p>
        </p:txBody>
      </p:sp>
      <p:sp>
        <p:nvSpPr>
          <p:cNvPr id="5" name="標題 1"/>
          <p:cNvSpPr>
            <a:spLocks noGrp="1"/>
          </p:cNvSpPr>
          <p:nvPr>
            <p:ph type="title"/>
          </p:nvPr>
        </p:nvSpPr>
        <p:spPr>
          <a:xfrm>
            <a:off x="611450" y="476590"/>
            <a:ext cx="8001000" cy="759370"/>
          </a:xfrm>
        </p:spPr>
        <p:txBody>
          <a:bodyPr>
            <a:normAutofit/>
          </a:bodyPr>
          <a:lstStyle/>
          <a:p>
            <a:pPr algn="ctr">
              <a:defRPr/>
            </a:pPr>
            <a:r>
              <a:rPr lang="en-US" altLang="zh-TW" sz="4100" dirty="0" smtClean="0">
                <a:solidFill>
                  <a:srgbClr val="FF9900"/>
                </a:solidFill>
                <a:latin typeface="標楷體" pitchFamily="65" charset="-120"/>
              </a:rPr>
              <a:t>111</a:t>
            </a:r>
            <a:r>
              <a:rPr lang="zh-TW" altLang="en-US" sz="4100" dirty="0" smtClean="0">
                <a:solidFill>
                  <a:srgbClr val="FF9900"/>
                </a:solidFill>
                <a:latin typeface="標楷體" pitchFamily="65" charset="-120"/>
              </a:rPr>
              <a:t>年</a:t>
            </a:r>
            <a:r>
              <a:rPr lang="en-US" altLang="zh-TW" sz="4100" dirty="0" smtClean="0">
                <a:solidFill>
                  <a:srgbClr val="FF9900"/>
                </a:solidFill>
                <a:latin typeface="標楷體" pitchFamily="65" charset="-120"/>
              </a:rPr>
              <a:t>3</a:t>
            </a:r>
            <a:r>
              <a:rPr lang="zh-TW" altLang="en-US" sz="4100" dirty="0" smtClean="0">
                <a:solidFill>
                  <a:srgbClr val="FF9900"/>
                </a:solidFill>
                <a:latin typeface="標楷體" pitchFamily="65" charset="-120"/>
              </a:rPr>
              <a:t>月份協辦活動</a:t>
            </a:r>
            <a:r>
              <a:rPr lang="en-US" altLang="zh-TW" sz="4100" dirty="0" smtClean="0">
                <a:solidFill>
                  <a:srgbClr val="FF9900"/>
                </a:solidFill>
                <a:latin typeface="標楷體" pitchFamily="65" charset="-120"/>
              </a:rPr>
              <a:t>(</a:t>
            </a:r>
            <a:r>
              <a:rPr lang="zh-TW" altLang="en-US" sz="4100" dirty="0" smtClean="0">
                <a:solidFill>
                  <a:srgbClr val="FF9900"/>
                </a:solidFill>
                <a:latin typeface="標楷體" pitchFamily="65" charset="-120"/>
              </a:rPr>
              <a:t>新聞稿</a:t>
            </a:r>
            <a:r>
              <a:rPr lang="en-US" altLang="zh-TW" sz="4100" dirty="0" smtClean="0">
                <a:solidFill>
                  <a:srgbClr val="FF9900"/>
                </a:solidFill>
                <a:latin typeface="標楷體" pitchFamily="65" charset="-120"/>
              </a:rPr>
              <a:t>)</a:t>
            </a:r>
            <a:endParaRPr lang="zh-TW" altLang="en-US" sz="4100" dirty="0">
              <a:solidFill>
                <a:srgbClr val="FF9900"/>
              </a:solidFill>
              <a:latin typeface="標楷體" pitchFamily="65" charset="-120"/>
            </a:endParaRPr>
          </a:p>
        </p:txBody>
      </p:sp>
      <p:graphicFrame>
        <p:nvGraphicFramePr>
          <p:cNvPr id="6" name="內容版面配置區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33858600"/>
              </p:ext>
            </p:extLst>
          </p:nvPr>
        </p:nvGraphicFramePr>
        <p:xfrm>
          <a:off x="526949" y="1247230"/>
          <a:ext cx="8293641" cy="454153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3872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31421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0407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39674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600" dirty="0" smtClean="0">
                          <a:latin typeface="標楷體" pitchFamily="65" charset="-120"/>
                          <a:ea typeface="標楷體" pitchFamily="65" charset="-120"/>
                        </a:rPr>
                        <a:t>日期</a:t>
                      </a:r>
                      <a:endParaRPr lang="zh-TW" altLang="en-US" sz="1600" dirty="0"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marL="91443" marR="91443" marT="45723" marB="45723"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600" dirty="0" smtClean="0">
                          <a:latin typeface="標楷體" pitchFamily="65" charset="-120"/>
                          <a:ea typeface="標楷體" pitchFamily="65" charset="-120"/>
                        </a:rPr>
                        <a:t>主辦單位</a:t>
                      </a:r>
                      <a:endParaRPr lang="zh-TW" altLang="en-US" sz="1600" dirty="0"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marL="91443" marR="91443" marT="45723" marB="45723"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600" dirty="0" smtClean="0">
                          <a:latin typeface="標楷體" pitchFamily="65" charset="-120"/>
                          <a:ea typeface="標楷體" pitchFamily="65" charset="-120"/>
                        </a:rPr>
                        <a:t>主           題</a:t>
                      </a:r>
                      <a:endParaRPr lang="zh-TW" altLang="en-US" sz="1600" dirty="0"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marL="91443" marR="91443" marT="45723" marB="45723">
                    <a:solidFill>
                      <a:srgbClr val="0000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18744">
                <a:tc>
                  <a:txBody>
                    <a:bodyPr/>
                    <a:lstStyle/>
                    <a:p>
                      <a:r>
                        <a:rPr lang="en-US" altLang="zh-TW" sz="1600" dirty="0" smtClean="0">
                          <a:latin typeface="+mn-ea"/>
                          <a:ea typeface="+mn-ea"/>
                        </a:rPr>
                        <a:t>1110315</a:t>
                      </a:r>
                      <a:endParaRPr lang="zh-TW" altLang="en-US" sz="1600" dirty="0">
                        <a:latin typeface="+mn-ea"/>
                        <a:ea typeface="+mn-ea"/>
                      </a:endParaRPr>
                    </a:p>
                  </a:txBody>
                  <a:tcPr marL="91443" marR="91443" marT="45723" marB="4572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800" b="1" dirty="0" smtClean="0">
                          <a:latin typeface="+mn-ea"/>
                          <a:ea typeface="+mn-ea"/>
                        </a:rPr>
                        <a:t>公共事務室</a:t>
                      </a:r>
                      <a:endParaRPr lang="en-US" altLang="zh-TW" sz="1800" b="1" dirty="0" smtClean="0">
                        <a:latin typeface="+mn-ea"/>
                        <a:ea typeface="+mn-ea"/>
                      </a:endParaRPr>
                    </a:p>
                  </a:txBody>
                  <a:tcPr marL="91443" marR="91443" marT="45723" marB="45723"/>
                </a:tc>
                <a:tc>
                  <a:txBody>
                    <a:bodyPr/>
                    <a:lstStyle/>
                    <a:p>
                      <a:r>
                        <a:rPr lang="en-US" altLang="zh-TW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111-0315&gt;</a:t>
                      </a:r>
                      <a:r>
                        <a:rPr lang="zh-TW" altLang="zh-TW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放在本院最新消息。</a:t>
                      </a:r>
                    </a:p>
                    <a:p>
                      <a:r>
                        <a:rPr lang="en-US" altLang="zh-TW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  <a:endParaRPr lang="zh-TW" altLang="zh-TW" sz="18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800" b="1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臺灣口腔顎面外科學會 盛大舉行年會</a:t>
                      </a:r>
                      <a:r>
                        <a:rPr lang="en-US" altLang="zh-TW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/>
                      </a:r>
                      <a:br>
                        <a:rPr lang="en-US" altLang="zh-TW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endParaRPr lang="en-US" altLang="zh-TW" sz="1800" b="0" i="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於</a:t>
                      </a:r>
                      <a:r>
                        <a:rPr lang="en-US" altLang="zh-TW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  <a:r>
                        <a:rPr lang="zh-TW" altLang="en-US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月</a:t>
                      </a:r>
                      <a:r>
                        <a:rPr lang="en-US" altLang="zh-TW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11</a:t>
                      </a:r>
                      <a:r>
                        <a:rPr lang="zh-TW" altLang="en-US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、</a:t>
                      </a:r>
                      <a:r>
                        <a:rPr lang="en-US" altLang="zh-TW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12</a:t>
                      </a:r>
                      <a:r>
                        <a:rPr lang="zh-TW" altLang="en-US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日在臺大國際會議中心盛大舉行，臺北榮總高壽延副院長應邀在大會演講，介紹北榮人工智慧在醫療上的應用，以及目前醫療人工智慧發展的現況。</a:t>
                      </a:r>
                      <a:r>
                        <a:rPr lang="en-US" altLang="zh-TW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/>
                      </a:r>
                      <a:br>
                        <a:rPr lang="en-US" altLang="zh-TW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endParaRPr lang="zh-TW" altLang="en-US" sz="1800" b="0" i="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zh-TW" altLang="en-US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臺北榮總發展人工智慧已超過五年，與國立陽明交通大學以及中研院等重要的學研機構有密切的合作。要打造一個未來智慧型的醫院、更希望能夠對退輔會金字塔醫療體系有所提升，攜手國內高科技界，在朝向智慧醫療科技領域的方向上一起攜手努力。</a:t>
                      </a:r>
                      <a:endParaRPr lang="zh-TW" altLang="zh-TW" sz="18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43" marR="91443" marT="45723" marB="45723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2" name="圖片 1"/>
          <p:cNvPicPr>
            <a:picLocks noChangeAspect="1"/>
          </p:cNvPicPr>
          <p:nvPr/>
        </p:nvPicPr>
        <p:blipFill rotWithShape="1">
          <a:blip r:embed="rId2"/>
          <a:srcRect b="26374"/>
          <a:stretch/>
        </p:blipFill>
        <p:spPr>
          <a:xfrm>
            <a:off x="614860" y="2276840"/>
            <a:ext cx="3077784" cy="172823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57593200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576263" y="309562"/>
            <a:ext cx="8001000" cy="743107"/>
          </a:xfrm>
        </p:spPr>
        <p:txBody>
          <a:bodyPr/>
          <a:lstStyle/>
          <a:p>
            <a:pPr algn="ctr">
              <a:defRPr/>
            </a:pPr>
            <a:r>
              <a:rPr lang="en-US" altLang="zh-TW" dirty="0" smtClean="0"/>
              <a:t>111</a:t>
            </a:r>
            <a:r>
              <a:rPr lang="zh-TW" altLang="en-US" dirty="0" smtClean="0"/>
              <a:t>年</a:t>
            </a:r>
            <a:r>
              <a:rPr lang="en-US" altLang="zh-TW" dirty="0" smtClean="0"/>
              <a:t>3</a:t>
            </a:r>
            <a:r>
              <a:rPr lang="zh-TW" altLang="en-US" dirty="0" smtClean="0"/>
              <a:t>月份新聞摘要</a:t>
            </a:r>
            <a:endParaRPr lang="zh-TW" altLang="en-US" dirty="0"/>
          </a:p>
        </p:txBody>
      </p:sp>
      <p:graphicFrame>
        <p:nvGraphicFramePr>
          <p:cNvPr id="5" name="內容版面配置區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22161284"/>
              </p:ext>
            </p:extLst>
          </p:nvPr>
        </p:nvGraphicFramePr>
        <p:xfrm>
          <a:off x="179390" y="1340710"/>
          <a:ext cx="5760800" cy="298795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0814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6005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5216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70188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800" dirty="0" smtClean="0"/>
                        <a:t>日期</a:t>
                      </a:r>
                      <a:endParaRPr lang="zh-TW" altLang="en-US" sz="1800" dirty="0"/>
                    </a:p>
                  </a:txBody>
                  <a:tcPr marT="45723" marB="45723"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800" dirty="0" smtClean="0"/>
                        <a:t>主           題</a:t>
                      </a:r>
                      <a:endParaRPr lang="zh-TW" altLang="en-US" sz="1800" dirty="0"/>
                    </a:p>
                  </a:txBody>
                  <a:tcPr marT="45723" marB="45723"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800" dirty="0" smtClean="0"/>
                        <a:t>報導媒體</a:t>
                      </a:r>
                      <a:endParaRPr lang="zh-TW" altLang="en-US" sz="1800" dirty="0"/>
                    </a:p>
                  </a:txBody>
                  <a:tcPr marT="45723" marB="45723">
                    <a:solidFill>
                      <a:srgbClr val="0000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67114">
                <a:tc>
                  <a:txBody>
                    <a:bodyPr/>
                    <a:lstStyle/>
                    <a:p>
                      <a:r>
                        <a:rPr lang="en-US" altLang="zh-TW" sz="1800" dirty="0" smtClean="0"/>
                        <a:t>1110310</a:t>
                      </a:r>
                      <a:endParaRPr lang="zh-TW" altLang="en-US" sz="1800" dirty="0"/>
                    </a:p>
                  </a:txBody>
                  <a:tcPr marT="45723" marB="45723"/>
                </a:tc>
                <a:tc>
                  <a:txBody>
                    <a:bodyPr/>
                    <a:lstStyle/>
                    <a:p>
                      <a:r>
                        <a:rPr lang="zh-TW" altLang="en-US" sz="1800" dirty="0" smtClean="0"/>
                        <a:t>家人</a:t>
                      </a:r>
                      <a:r>
                        <a:rPr lang="en-US" altLang="zh-TW" sz="1800" dirty="0" smtClean="0"/>
                        <a:t>-</a:t>
                      </a:r>
                      <a:r>
                        <a:rPr lang="zh-TW" altLang="en-US" sz="1800" dirty="0" smtClean="0"/>
                        <a:t>玉里傳芳微電影 關懷精障者</a:t>
                      </a:r>
                      <a:endParaRPr lang="zh-TW" altLang="en-US" sz="1800" dirty="0"/>
                    </a:p>
                  </a:txBody>
                  <a:tcPr marT="45723" marB="45723"/>
                </a:tc>
                <a:tc>
                  <a:txBody>
                    <a:bodyPr/>
                    <a:lstStyle/>
                    <a:p>
                      <a:r>
                        <a:rPr lang="zh-TW" altLang="en-US" sz="1800" dirty="0" smtClean="0"/>
                        <a:t>青年日報</a:t>
                      </a:r>
                      <a:endParaRPr lang="zh-TW" altLang="en-US" sz="1800" dirty="0"/>
                    </a:p>
                  </a:txBody>
                  <a:tcPr marT="45723" marB="45723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70188">
                <a:tc>
                  <a:txBody>
                    <a:bodyPr/>
                    <a:lstStyle/>
                    <a:p>
                      <a:r>
                        <a:rPr lang="en-US" altLang="zh-TW" sz="1800" dirty="0" smtClean="0"/>
                        <a:t>1110310</a:t>
                      </a:r>
                      <a:endParaRPr lang="zh-TW" altLang="en-US" sz="1800" dirty="0"/>
                    </a:p>
                  </a:txBody>
                  <a:tcPr marT="45723" marB="45723" anchor="ctr" anchorCtr="1"/>
                </a:tc>
                <a:tc>
                  <a:txBody>
                    <a:bodyPr/>
                    <a:lstStyle/>
                    <a:p>
                      <a:pPr algn="l"/>
                      <a:r>
                        <a:rPr lang="zh-TW" altLang="en-US" sz="1800" dirty="0" smtClean="0"/>
                        <a:t>政大</a:t>
                      </a:r>
                      <a:r>
                        <a:rPr lang="zh-TW" altLang="en-US" sz="1800" dirty="0" smtClean="0">
                          <a:latin typeface="新細明體" panose="02020500000000000000" pitchFamily="18" charset="-120"/>
                          <a:ea typeface="新細明體" panose="02020500000000000000" pitchFamily="18" charset="-120"/>
                        </a:rPr>
                        <a:t>、</a:t>
                      </a:r>
                      <a:r>
                        <a:rPr lang="zh-TW" altLang="en-US" sz="1800" dirty="0" smtClean="0"/>
                        <a:t>北榮二杏合一  </a:t>
                      </a:r>
                      <a:r>
                        <a:rPr lang="en-US" altLang="zh-TW" sz="1800" dirty="0" smtClean="0"/>
                        <a:t/>
                      </a:r>
                      <a:br>
                        <a:rPr lang="en-US" altLang="zh-TW" sz="1800" dirty="0" smtClean="0"/>
                      </a:br>
                      <a:r>
                        <a:rPr lang="zh-TW" altLang="en-US" sz="1800" dirty="0" smtClean="0"/>
                        <a:t>聚焦未來五大跨領域合作</a:t>
                      </a:r>
                      <a:endParaRPr lang="zh-TW" altLang="en-US" sz="1800" dirty="0"/>
                    </a:p>
                  </a:txBody>
                  <a:tcPr marT="45723" marB="45723" anchor="ctr"/>
                </a:tc>
                <a:tc>
                  <a:txBody>
                    <a:bodyPr/>
                    <a:lstStyle/>
                    <a:p>
                      <a:r>
                        <a:rPr lang="zh-TW" altLang="en-US" sz="1800" dirty="0" smtClean="0"/>
                        <a:t>聯合報</a:t>
                      </a:r>
                      <a:endParaRPr lang="zh-TW" altLang="en-US" sz="1800" dirty="0"/>
                    </a:p>
                  </a:txBody>
                  <a:tcPr marT="45723" marB="45723" anchor="ctr" anchorCtr="1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70188">
                <a:tc>
                  <a:txBody>
                    <a:bodyPr/>
                    <a:lstStyle/>
                    <a:p>
                      <a:r>
                        <a:rPr lang="en-US" altLang="zh-TW" sz="1800" dirty="0" smtClean="0"/>
                        <a:t>1110311</a:t>
                      </a:r>
                      <a:endParaRPr lang="zh-TW" altLang="en-US" sz="1800" dirty="0"/>
                    </a:p>
                  </a:txBody>
                  <a:tcPr marT="45723" marB="45723"/>
                </a:tc>
                <a:tc>
                  <a:txBody>
                    <a:bodyPr/>
                    <a:lstStyle/>
                    <a:p>
                      <a:r>
                        <a:rPr lang="zh-TW" altLang="en-US" sz="1800" dirty="0" smtClean="0"/>
                        <a:t>乳頭搔癢長痘痘  乳癌警訊速就醫</a:t>
                      </a:r>
                      <a:endParaRPr lang="zh-TW" altLang="en-US" sz="1800" dirty="0"/>
                    </a:p>
                  </a:txBody>
                  <a:tcPr marT="45723" marB="45723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800" dirty="0" smtClean="0"/>
                        <a:t>  聯合報</a:t>
                      </a:r>
                      <a:endParaRPr lang="zh-TW" altLang="en-US" sz="1800" dirty="0" smtClean="0"/>
                    </a:p>
                  </a:txBody>
                  <a:tcPr marT="45723" marB="45723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70188">
                <a:tc>
                  <a:txBody>
                    <a:bodyPr/>
                    <a:lstStyle/>
                    <a:p>
                      <a:r>
                        <a:rPr lang="en-US" altLang="zh-TW" sz="1800" dirty="0" smtClean="0"/>
                        <a:t>1110311</a:t>
                      </a:r>
                      <a:endParaRPr lang="zh-TW" altLang="en-US" sz="1800" dirty="0"/>
                    </a:p>
                  </a:txBody>
                  <a:tcPr marT="45723" marB="45723"/>
                </a:tc>
                <a:tc>
                  <a:txBody>
                    <a:bodyPr/>
                    <a:lstStyle/>
                    <a:p>
                      <a:r>
                        <a:rPr lang="zh-TW" altLang="en-US" sz="1800" dirty="0" smtClean="0"/>
                        <a:t>北榮政大合作  創新醫療服務</a:t>
                      </a:r>
                      <a:endParaRPr lang="zh-TW" altLang="en-US" sz="1800" dirty="0"/>
                    </a:p>
                  </a:txBody>
                  <a:tcPr marT="45723" marB="45723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800" dirty="0" smtClean="0"/>
                        <a:t> </a:t>
                      </a:r>
                      <a:r>
                        <a:rPr lang="zh-TW" altLang="en-US" sz="1800" dirty="0" smtClean="0"/>
                        <a:t>新生報</a:t>
                      </a:r>
                    </a:p>
                  </a:txBody>
                  <a:tcPr marT="45723" marB="45723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70188">
                <a:tc>
                  <a:txBody>
                    <a:bodyPr/>
                    <a:lstStyle/>
                    <a:p>
                      <a:r>
                        <a:rPr lang="en-US" altLang="zh-TW" sz="1800" dirty="0" smtClean="0"/>
                        <a:t>1110312</a:t>
                      </a:r>
                      <a:endParaRPr lang="zh-TW" altLang="en-US" sz="1800" dirty="0"/>
                    </a:p>
                  </a:txBody>
                  <a:tcPr marT="45723" marB="45723"/>
                </a:tc>
                <a:tc>
                  <a:txBody>
                    <a:bodyPr/>
                    <a:lstStyle/>
                    <a:p>
                      <a:r>
                        <a:rPr lang="zh-TW" altLang="en-US" sz="1800" dirty="0" smtClean="0"/>
                        <a:t>找到肺癌關鑑</a:t>
                      </a:r>
                      <a:r>
                        <a:rPr lang="en-US" altLang="zh-TW" sz="1800" dirty="0" smtClean="0"/>
                        <a:t>RNA  </a:t>
                      </a:r>
                      <a:r>
                        <a:rPr lang="zh-TW" altLang="en-US" sz="1800" dirty="0" smtClean="0"/>
                        <a:t>癌末新藥有望</a:t>
                      </a:r>
                      <a:endParaRPr lang="zh-TW" altLang="en-US" sz="1800" dirty="0"/>
                    </a:p>
                  </a:txBody>
                  <a:tcPr marT="45723" marB="45723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800" dirty="0" smtClean="0"/>
                        <a:t>中華日報</a:t>
                      </a:r>
                    </a:p>
                  </a:txBody>
                  <a:tcPr marT="45723" marB="45723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25653" name="投影片編號版面配置區 3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500" b="1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1pPr>
            <a:lvl2pPr marL="742950" indent="-285750">
              <a:defRPr kumimoji="1" sz="2500" b="1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2pPr>
            <a:lvl3pPr marL="1143000" indent="-228600">
              <a:defRPr kumimoji="1" sz="2500" b="1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3pPr>
            <a:lvl4pPr marL="1600200" indent="-228600">
              <a:defRPr kumimoji="1" sz="2500" b="1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4pPr>
            <a:lvl5pPr marL="2057400" indent="-228600">
              <a:defRPr kumimoji="1" sz="2500" b="1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500" b="1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500" b="1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500" b="1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500" b="1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9pPr>
          </a:lstStyle>
          <a:p>
            <a:fld id="{E0E48F5C-934A-4707-A668-4A5DE198B3B1}" type="slidenum">
              <a:rPr kumimoji="0" lang="en-US" altLang="zh-TW" sz="1200" b="0" smtClean="0">
                <a:solidFill>
                  <a:srgbClr val="0000CC"/>
                </a:solidFill>
                <a:latin typeface="Verdana" panose="020B0604030504040204" pitchFamily="34" charset="0"/>
                <a:ea typeface="新細明體" panose="02020500000000000000" pitchFamily="18" charset="-120"/>
              </a:rPr>
              <a:pPr/>
              <a:t>9</a:t>
            </a:fld>
            <a:endParaRPr kumimoji="0" lang="en-US" altLang="zh-TW" sz="1200" b="0" smtClean="0">
              <a:solidFill>
                <a:srgbClr val="0000CC"/>
              </a:solidFill>
              <a:latin typeface="Verdana" panose="020B0604030504040204" pitchFamily="34" charset="0"/>
              <a:ea typeface="新細明體" panose="02020500000000000000" pitchFamily="18" charset="-120"/>
            </a:endParaRPr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380" y="4488978"/>
            <a:ext cx="1704581" cy="2311297"/>
          </a:xfrm>
          <a:prstGeom prst="rect">
            <a:avLst/>
          </a:prstGeom>
        </p:spPr>
      </p:pic>
      <p:pic>
        <p:nvPicPr>
          <p:cNvPr id="4" name="圖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11961" y="4477448"/>
            <a:ext cx="2034823" cy="2309019"/>
          </a:xfrm>
          <a:prstGeom prst="rect">
            <a:avLst/>
          </a:prstGeom>
        </p:spPr>
      </p:pic>
      <p:pic>
        <p:nvPicPr>
          <p:cNvPr id="6" name="圖片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49841" y="4492990"/>
            <a:ext cx="2259617" cy="2290500"/>
          </a:xfrm>
          <a:prstGeom prst="rect">
            <a:avLst/>
          </a:prstGeom>
        </p:spPr>
      </p:pic>
      <p:pic>
        <p:nvPicPr>
          <p:cNvPr id="7" name="圖片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40035" y="4490908"/>
            <a:ext cx="2896586" cy="2293560"/>
          </a:xfrm>
          <a:prstGeom prst="rect">
            <a:avLst/>
          </a:prstGeom>
        </p:spPr>
      </p:pic>
      <p:pic>
        <p:nvPicPr>
          <p:cNvPr id="8" name="圖片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02698" y="1947522"/>
            <a:ext cx="3030992" cy="23811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003878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rofile">
  <a:themeElements>
    <a:clrScheme name="Profile 9">
      <a:dk1>
        <a:srgbClr val="000000"/>
      </a:dk1>
      <a:lt1>
        <a:srgbClr val="FFFFFF"/>
      </a:lt1>
      <a:dk2>
        <a:srgbClr val="000000"/>
      </a:dk2>
      <a:lt2>
        <a:srgbClr val="DDDDDD"/>
      </a:lt2>
      <a:accent1>
        <a:srgbClr val="A3B2C1"/>
      </a:accent1>
      <a:accent2>
        <a:srgbClr val="CC0000"/>
      </a:accent2>
      <a:accent3>
        <a:srgbClr val="FFFFFF"/>
      </a:accent3>
      <a:accent4>
        <a:srgbClr val="000000"/>
      </a:accent4>
      <a:accent5>
        <a:srgbClr val="CED5DD"/>
      </a:accent5>
      <a:accent6>
        <a:srgbClr val="B90000"/>
      </a:accent6>
      <a:hlink>
        <a:srgbClr val="336699"/>
      </a:hlink>
      <a:folHlink>
        <a:srgbClr val="003366"/>
      </a:folHlink>
    </a:clrScheme>
    <a:fontScheme name="Profile">
      <a:majorFont>
        <a:latin typeface="Times New Roman"/>
        <a:ea typeface="標楷體"/>
        <a:cs typeface=""/>
      </a:majorFont>
      <a:minorFont>
        <a:latin typeface="Times New Roman"/>
        <a:ea typeface="標楷體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1">
          <a:gsLst>
            <a:gs pos="0">
              <a:srgbClr val="006600"/>
            </a:gs>
            <a:gs pos="100000">
              <a:srgbClr val="009999"/>
            </a:gs>
          </a:gsLst>
          <a:lin ang="5400000" scaled="1"/>
        </a:gradFill>
        <a:ln>
          <a:noFill/>
        </a:ln>
        <a:effectLst>
          <a:outerShdw dist="53882" dir="2700000" algn="ctr" rotWithShape="0">
            <a:schemeClr val="tx2"/>
          </a:outerShdw>
        </a:effectLst>
        <a:extLs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zh-TW" altLang="en-US" sz="4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anose="020B0604030504040204" pitchFamily="34" charset="0"/>
            <a:ea typeface="新細明體" panose="02020500000000000000" pitchFamily="18" charset="-12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1">
          <a:gsLst>
            <a:gs pos="0">
              <a:srgbClr val="006600"/>
            </a:gs>
            <a:gs pos="100000">
              <a:srgbClr val="009999"/>
            </a:gs>
          </a:gsLst>
          <a:lin ang="5400000" scaled="1"/>
        </a:gradFill>
        <a:ln>
          <a:noFill/>
        </a:ln>
        <a:effectLst>
          <a:outerShdw dist="53882" dir="2700000" algn="ctr" rotWithShape="0">
            <a:schemeClr val="tx2"/>
          </a:outerShdw>
        </a:effectLst>
        <a:extLs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zh-TW" altLang="en-US" sz="4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anose="020B0604030504040204" pitchFamily="34" charset="0"/>
            <a:ea typeface="新細明體" panose="02020500000000000000" pitchFamily="18" charset="-120"/>
          </a:defRPr>
        </a:defPPr>
      </a:lstStyle>
    </a:lnDef>
  </a:objectDefaults>
  <a:extraClrSchemeLst>
    <a:extraClrScheme>
      <a:clrScheme name="Profile 1">
        <a:dk1>
          <a:srgbClr val="A50021"/>
        </a:dk1>
        <a:lt1>
          <a:srgbClr val="FFFFFF"/>
        </a:lt1>
        <a:dk2>
          <a:srgbClr val="800000"/>
        </a:dk2>
        <a:lt2>
          <a:srgbClr val="FFFFFF"/>
        </a:lt2>
        <a:accent1>
          <a:srgbClr val="FF9900"/>
        </a:accent1>
        <a:accent2>
          <a:srgbClr val="FF33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E72D00"/>
        </a:accent6>
        <a:hlink>
          <a:srgbClr val="FFFFCC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e 2">
        <a:dk1>
          <a:srgbClr val="3C001E"/>
        </a:dk1>
        <a:lt1>
          <a:srgbClr val="FFFFFF"/>
        </a:lt1>
        <a:dk2>
          <a:srgbClr val="51072E"/>
        </a:dk2>
        <a:lt2>
          <a:srgbClr val="FFFFFF"/>
        </a:lt2>
        <a:accent1>
          <a:srgbClr val="89A38F"/>
        </a:accent1>
        <a:accent2>
          <a:srgbClr val="666699"/>
        </a:accent2>
        <a:accent3>
          <a:srgbClr val="B3AAAD"/>
        </a:accent3>
        <a:accent4>
          <a:srgbClr val="DADADA"/>
        </a:accent4>
        <a:accent5>
          <a:srgbClr val="C4CEC6"/>
        </a:accent5>
        <a:accent6>
          <a:srgbClr val="5C5C8A"/>
        </a:accent6>
        <a:hlink>
          <a:srgbClr val="80800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e 3">
        <a:dk1>
          <a:srgbClr val="333333"/>
        </a:dk1>
        <a:lt1>
          <a:srgbClr val="FFFFFF"/>
        </a:lt1>
        <a:dk2>
          <a:srgbClr val="000000"/>
        </a:dk2>
        <a:lt2>
          <a:srgbClr val="FFFFFF"/>
        </a:lt2>
        <a:accent1>
          <a:srgbClr val="3399FF"/>
        </a:accent1>
        <a:accent2>
          <a:srgbClr val="CC0000"/>
        </a:accent2>
        <a:accent3>
          <a:srgbClr val="AAAAAA"/>
        </a:accent3>
        <a:accent4>
          <a:srgbClr val="DADADA"/>
        </a:accent4>
        <a:accent5>
          <a:srgbClr val="ADCAFF"/>
        </a:accent5>
        <a:accent6>
          <a:srgbClr val="B90000"/>
        </a:accent6>
        <a:hlink>
          <a:srgbClr val="666699"/>
        </a:hlink>
        <a:folHlink>
          <a:srgbClr val="6600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e 4">
        <a:dk1>
          <a:srgbClr val="4B3D1B"/>
        </a:dk1>
        <a:lt1>
          <a:srgbClr val="FFFFFF"/>
        </a:lt1>
        <a:dk2>
          <a:srgbClr val="330000"/>
        </a:dk2>
        <a:lt2>
          <a:srgbClr val="FFFFFF"/>
        </a:lt2>
        <a:accent1>
          <a:srgbClr val="CC9900"/>
        </a:accent1>
        <a:accent2>
          <a:srgbClr val="CC6600"/>
        </a:accent2>
        <a:accent3>
          <a:srgbClr val="ADAAAA"/>
        </a:accent3>
        <a:accent4>
          <a:srgbClr val="DADADA"/>
        </a:accent4>
        <a:accent5>
          <a:srgbClr val="E2CAAA"/>
        </a:accent5>
        <a:accent6>
          <a:srgbClr val="B95C00"/>
        </a:accent6>
        <a:hlink>
          <a:srgbClr val="666699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e 5">
        <a:dk1>
          <a:srgbClr val="006666"/>
        </a:dk1>
        <a:lt1>
          <a:srgbClr val="FFFFFF"/>
        </a:lt1>
        <a:dk2>
          <a:srgbClr val="003366"/>
        </a:dk2>
        <a:lt2>
          <a:srgbClr val="FFFFFF"/>
        </a:lt2>
        <a:accent1>
          <a:srgbClr val="0099CC"/>
        </a:accent1>
        <a:accent2>
          <a:srgbClr val="6666FF"/>
        </a:accent2>
        <a:accent3>
          <a:srgbClr val="AAADB8"/>
        </a:accent3>
        <a:accent4>
          <a:srgbClr val="DADADA"/>
        </a:accent4>
        <a:accent5>
          <a:srgbClr val="AACAE2"/>
        </a:accent5>
        <a:accent6>
          <a:srgbClr val="5C5CE7"/>
        </a:accent6>
        <a:hlink>
          <a:srgbClr val="FFFF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e 6">
        <a:dk1>
          <a:srgbClr val="003366"/>
        </a:dk1>
        <a:lt1>
          <a:srgbClr val="FFFFFF"/>
        </a:lt1>
        <a:dk2>
          <a:srgbClr val="006666"/>
        </a:dk2>
        <a:lt2>
          <a:srgbClr val="FFFFFF"/>
        </a:lt2>
        <a:accent1>
          <a:srgbClr val="6699FF"/>
        </a:accent1>
        <a:accent2>
          <a:srgbClr val="00CCFF"/>
        </a:accent2>
        <a:accent3>
          <a:srgbClr val="AAB8B8"/>
        </a:accent3>
        <a:accent4>
          <a:srgbClr val="DADADA"/>
        </a:accent4>
        <a:accent5>
          <a:srgbClr val="B8CAFF"/>
        </a:accent5>
        <a:accent6>
          <a:srgbClr val="00B9E7"/>
        </a:accent6>
        <a:hlink>
          <a:srgbClr val="FFFFCC"/>
        </a:hlink>
        <a:folHlink>
          <a:srgbClr val="33CC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e 7">
        <a:dk1>
          <a:srgbClr val="000000"/>
        </a:dk1>
        <a:lt1>
          <a:srgbClr val="619CB1"/>
        </a:lt1>
        <a:dk2>
          <a:srgbClr val="FFFFFF"/>
        </a:dk2>
        <a:lt2>
          <a:srgbClr val="4E899E"/>
        </a:lt2>
        <a:accent1>
          <a:srgbClr val="FFCC00"/>
        </a:accent1>
        <a:accent2>
          <a:srgbClr val="B6523E"/>
        </a:accent2>
        <a:accent3>
          <a:srgbClr val="B7CBD5"/>
        </a:accent3>
        <a:accent4>
          <a:srgbClr val="000000"/>
        </a:accent4>
        <a:accent5>
          <a:srgbClr val="FFE2AA"/>
        </a:accent5>
        <a:accent6>
          <a:srgbClr val="A54937"/>
        </a:accent6>
        <a:hlink>
          <a:srgbClr val="99CC00"/>
        </a:hlink>
        <a:folHlink>
          <a:srgbClr val="6666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file 8">
        <a:dk1>
          <a:srgbClr val="598600"/>
        </a:dk1>
        <a:lt1>
          <a:srgbClr val="FFFFFF"/>
        </a:lt1>
        <a:dk2>
          <a:srgbClr val="336600"/>
        </a:dk2>
        <a:lt2>
          <a:srgbClr val="FFFFFF"/>
        </a:lt2>
        <a:accent1>
          <a:srgbClr val="33CC33"/>
        </a:accent1>
        <a:accent2>
          <a:srgbClr val="99CC00"/>
        </a:accent2>
        <a:accent3>
          <a:srgbClr val="ADB8AA"/>
        </a:accent3>
        <a:accent4>
          <a:srgbClr val="DADADA"/>
        </a:accent4>
        <a:accent5>
          <a:srgbClr val="ADE2AD"/>
        </a:accent5>
        <a:accent6>
          <a:srgbClr val="8AB900"/>
        </a:accent6>
        <a:hlink>
          <a:srgbClr val="FFCC0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e 9">
        <a:dk1>
          <a:srgbClr val="000000"/>
        </a:dk1>
        <a:lt1>
          <a:srgbClr val="FFFFFF"/>
        </a:lt1>
        <a:dk2>
          <a:srgbClr val="000000"/>
        </a:dk2>
        <a:lt2>
          <a:srgbClr val="DDDDDD"/>
        </a:lt2>
        <a:accent1>
          <a:srgbClr val="A3B2C1"/>
        </a:accent1>
        <a:accent2>
          <a:srgbClr val="CC0000"/>
        </a:accent2>
        <a:accent3>
          <a:srgbClr val="FFFFFF"/>
        </a:accent3>
        <a:accent4>
          <a:srgbClr val="000000"/>
        </a:accent4>
        <a:accent5>
          <a:srgbClr val="CED5DD"/>
        </a:accent5>
        <a:accent6>
          <a:srgbClr val="B90000"/>
        </a:accent6>
        <a:hlink>
          <a:srgbClr val="336699"/>
        </a:hlink>
        <a:folHlink>
          <a:srgbClr val="00336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佈景主題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佈景主題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36837</TotalTime>
  <Words>602</Words>
  <Application>Microsoft Office PowerPoint</Application>
  <PresentationFormat>如螢幕大小 (4:3)</PresentationFormat>
  <Paragraphs>129</Paragraphs>
  <Slides>12</Slides>
  <Notes>1</Notes>
  <HiddenSlides>0</HiddenSlides>
  <MMClips>0</MMClips>
  <ScaleCrop>false</ScaleCrop>
  <HeadingPairs>
    <vt:vector size="6" baseType="variant">
      <vt:variant>
        <vt:lpstr>使用字型</vt:lpstr>
      </vt:variant>
      <vt:variant>
        <vt:i4>6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12</vt:i4>
      </vt:variant>
    </vt:vector>
  </HeadingPairs>
  <TitlesOfParts>
    <vt:vector size="19" baseType="lpstr">
      <vt:lpstr>新細明體</vt:lpstr>
      <vt:lpstr>標楷體</vt:lpstr>
      <vt:lpstr>Arial</vt:lpstr>
      <vt:lpstr>Times New Roman</vt:lpstr>
      <vt:lpstr>Verdana</vt:lpstr>
      <vt:lpstr>Wingdings</vt:lpstr>
      <vt:lpstr>Profile</vt:lpstr>
      <vt:lpstr>本院重要新聞彙整報告</vt:lpstr>
      <vt:lpstr>111年3月份協辦活動(新聞稿)</vt:lpstr>
      <vt:lpstr>111年3月份協辦活動(新聞稿)</vt:lpstr>
      <vt:lpstr>111年3月份協辦活動(新聞稿)</vt:lpstr>
      <vt:lpstr>111年3月份協辦活動(新聞稿)</vt:lpstr>
      <vt:lpstr>111年3月份協辦活動(新聞稿)</vt:lpstr>
      <vt:lpstr>111年3月份協辦活動(新聞稿)</vt:lpstr>
      <vt:lpstr>111年3月份協辦活動(新聞稿)</vt:lpstr>
      <vt:lpstr>111年3月份新聞摘要</vt:lpstr>
      <vt:lpstr>111年3月各單位院外受奬提報</vt:lpstr>
      <vt:lpstr>111年3月各單位院外受奬提報</vt:lpstr>
      <vt:lpstr>PowerPoint 簡報</vt:lpstr>
    </vt:vector>
  </TitlesOfParts>
  <Manager>台北榮民總醫院</Manager>
  <Company>Taipei Veterans General Hospital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行政院國軍退除役官兵輔導委員會 台北榮民總醫院 新制醫院評鑑暨教學醫院評鑑簡報</dc:title>
  <dc:creator>楊昭恂</dc:creator>
  <cp:lastModifiedBy>vghuser</cp:lastModifiedBy>
  <cp:revision>3176</cp:revision>
  <dcterms:created xsi:type="dcterms:W3CDTF">2004-02-01T06:39:05Z</dcterms:created>
  <dcterms:modified xsi:type="dcterms:W3CDTF">2022-03-18T03:20:17Z</dcterms:modified>
</cp:coreProperties>
</file>