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3249" r:id="rId2"/>
    <p:sldId id="3705" r:id="rId3"/>
    <p:sldId id="3738" r:id="rId4"/>
    <p:sldId id="3688" r:id="rId5"/>
    <p:sldId id="3729" r:id="rId6"/>
    <p:sldId id="3716" r:id="rId7"/>
    <p:sldId id="3731" r:id="rId8"/>
    <p:sldId id="3743" r:id="rId9"/>
    <p:sldId id="3745" r:id="rId10"/>
    <p:sldId id="3746" r:id="rId11"/>
    <p:sldId id="3749" r:id="rId12"/>
    <p:sldId id="3750" r:id="rId13"/>
    <p:sldId id="3696" r:id="rId14"/>
    <p:sldId id="3735" r:id="rId15"/>
    <p:sldId id="3742" r:id="rId16"/>
    <p:sldId id="3751" r:id="rId17"/>
    <p:sldId id="3629" r:id="rId18"/>
    <p:sldId id="3752" r:id="rId19"/>
    <p:sldId id="3753" r:id="rId20"/>
    <p:sldId id="3754" r:id="rId21"/>
    <p:sldId id="3756" r:id="rId22"/>
    <p:sldId id="3757" r:id="rId23"/>
    <p:sldId id="3469" r:id="rId24"/>
  </p:sldIdLst>
  <p:sldSz cx="9144000" cy="6858000" type="screen4x3"/>
  <p:notesSz cx="6794500" cy="9906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5pPr>
    <a:lvl6pPr marL="2286000" algn="l" defTabSz="914400" rtl="0" eaLnBrk="1" latinLnBrk="0" hangingPunct="1"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6pPr>
    <a:lvl7pPr marL="2743200" algn="l" defTabSz="914400" rtl="0" eaLnBrk="1" latinLnBrk="0" hangingPunct="1"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7pPr>
    <a:lvl8pPr marL="3200400" algn="l" defTabSz="914400" rtl="0" eaLnBrk="1" latinLnBrk="0" hangingPunct="1"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8pPr>
    <a:lvl9pPr marL="3657600" algn="l" defTabSz="914400" rtl="0" eaLnBrk="1" latinLnBrk="0" hangingPunct="1"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0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66"/>
    <a:srgbClr val="0033CC"/>
    <a:srgbClr val="005696"/>
    <a:srgbClr val="0000FF"/>
    <a:srgbClr val="0062AC"/>
    <a:srgbClr val="FF9900"/>
    <a:srgbClr val="00CC66"/>
    <a:srgbClr val="FF3300"/>
    <a:srgbClr val="FFFFFF"/>
    <a:srgbClr val="008A3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70" autoAdjust="0"/>
    <p:restoredTop sz="94125" autoAdjust="0"/>
  </p:normalViewPr>
  <p:slideViewPr>
    <p:cSldViewPr>
      <p:cViewPr varScale="1">
        <p:scale>
          <a:sx n="69" d="100"/>
          <a:sy n="69" d="100"/>
        </p:scale>
        <p:origin x="-106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47" d="100"/>
          <a:sy n="47" d="100"/>
        </p:scale>
        <p:origin x="-1986" y="-90"/>
      </p:cViewPr>
      <p:guideLst>
        <p:guide orient="horz" pos="3120"/>
        <p:guide pos="2140"/>
      </p:guideLst>
    </p:cSldViewPr>
  </p:notesViewPr>
  <p:gridSpacing cx="73737788" cy="7373778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024" cy="49419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388" tIns="46194" rIns="92388" bIns="46194" numCol="1" anchor="t" anchorCtr="0" compatLnSpc="1">
            <a:prstTxWarp prst="textNoShape">
              <a:avLst/>
            </a:prstTxWarp>
          </a:bodyPr>
          <a:lstStyle>
            <a:lvl1pPr algn="l" defTabSz="924032" eaLnBrk="1" hangingPunct="1">
              <a:defRPr sz="13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476" y="0"/>
            <a:ext cx="2945024" cy="49419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388" tIns="46194" rIns="92388" bIns="46194" numCol="1" anchor="t" anchorCtr="0" compatLnSpc="1">
            <a:prstTxWarp prst="textNoShape">
              <a:avLst/>
            </a:prstTxWarp>
          </a:bodyPr>
          <a:lstStyle>
            <a:lvl1pPr algn="r" defTabSz="924032" eaLnBrk="1" hangingPunct="1">
              <a:defRPr sz="13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226"/>
            <a:ext cx="2945024" cy="495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388" tIns="46194" rIns="92388" bIns="46194" numCol="1" anchor="b" anchorCtr="0" compatLnSpc="1">
            <a:prstTxWarp prst="textNoShape">
              <a:avLst/>
            </a:prstTxWarp>
          </a:bodyPr>
          <a:lstStyle>
            <a:lvl1pPr algn="l" defTabSz="924032" eaLnBrk="1" hangingPunct="1">
              <a:defRPr sz="13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476" y="9410226"/>
            <a:ext cx="2945024" cy="495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388" tIns="46194" rIns="92388" bIns="46194" numCol="1" anchor="b" anchorCtr="0" compatLnSpc="1">
            <a:prstTxWarp prst="textNoShape">
              <a:avLst/>
            </a:prstTxWarp>
          </a:bodyPr>
          <a:lstStyle>
            <a:lvl1pPr algn="r" defTabSz="924032" eaLnBrk="1" hangingPunct="1">
              <a:defRPr sz="13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26A85275-53F0-4117-819A-B9E01A5B013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5539493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024" cy="49577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388" tIns="46194" rIns="92388" bIns="46194" numCol="1" anchor="t" anchorCtr="0" compatLnSpc="1">
            <a:prstTxWarp prst="textNoShape">
              <a:avLst/>
            </a:prstTxWarp>
          </a:bodyPr>
          <a:lstStyle>
            <a:lvl1pPr algn="l" defTabSz="924032" eaLnBrk="1" hangingPunct="1">
              <a:defRPr sz="1300" b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7890" y="0"/>
            <a:ext cx="2945024" cy="49577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388" tIns="46194" rIns="92388" bIns="46194" numCol="1" anchor="t" anchorCtr="0" compatLnSpc="1">
            <a:prstTxWarp prst="textNoShape">
              <a:avLst/>
            </a:prstTxWarp>
          </a:bodyPr>
          <a:lstStyle>
            <a:lvl1pPr algn="r" defTabSz="924032" eaLnBrk="1" hangingPunct="1">
              <a:defRPr sz="1300" b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2338" y="744538"/>
            <a:ext cx="4954587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62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133" y="4705906"/>
            <a:ext cx="5436235" cy="445564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388" tIns="46194" rIns="92388" bIns="461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noProof="0" smtClean="0"/>
              <a:t>Click to edit Master text styles</a:t>
            </a:r>
          </a:p>
          <a:p>
            <a:pPr lvl="1"/>
            <a:r>
              <a:rPr lang="en-US" altLang="zh-TW" noProof="0" smtClean="0"/>
              <a:t>Second level</a:t>
            </a:r>
          </a:p>
          <a:p>
            <a:pPr lvl="2"/>
            <a:r>
              <a:rPr lang="en-US" altLang="zh-TW" noProof="0" smtClean="0"/>
              <a:t>Third level</a:t>
            </a:r>
          </a:p>
          <a:p>
            <a:pPr lvl="3"/>
            <a:r>
              <a:rPr lang="en-US" altLang="zh-TW" noProof="0" smtClean="0"/>
              <a:t>Fourth level</a:t>
            </a:r>
          </a:p>
          <a:p>
            <a:pPr lvl="4"/>
            <a:r>
              <a:rPr lang="en-US" altLang="zh-TW" noProof="0" smtClean="0"/>
              <a:t>Fifth level</a:t>
            </a:r>
          </a:p>
        </p:txBody>
      </p:sp>
      <p:sp>
        <p:nvSpPr>
          <p:cNvPr id="962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8641"/>
            <a:ext cx="2945024" cy="49577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388" tIns="46194" rIns="92388" bIns="46194" numCol="1" anchor="b" anchorCtr="0" compatLnSpc="1">
            <a:prstTxWarp prst="textNoShape">
              <a:avLst/>
            </a:prstTxWarp>
          </a:bodyPr>
          <a:lstStyle>
            <a:lvl1pPr algn="l" defTabSz="924032" eaLnBrk="1" hangingPunct="1">
              <a:defRPr sz="1300" b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62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2897421" y="9408641"/>
            <a:ext cx="3895493" cy="49577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388" tIns="46194" rIns="92388" bIns="46194" numCol="1" anchor="b" anchorCtr="0" compatLnSpc="1">
            <a:prstTxWarp prst="textNoShape">
              <a:avLst/>
            </a:prstTxWarp>
          </a:bodyPr>
          <a:lstStyle>
            <a:lvl1pPr defTabSz="924032" eaLnBrk="1" hangingPunct="1">
              <a:defRPr sz="1300" b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r>
              <a:rPr lang="en-US" altLang="zh-TW"/>
              <a:t>       </a:t>
            </a:r>
            <a:fld id="{7D00E5EC-5359-4502-92BF-F5F41F9DAE6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7176736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4032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1761" indent="-285293" defTabSz="924032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1171" indent="-228234" defTabSz="924032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597640" indent="-228234" defTabSz="924032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4108" indent="-228234" defTabSz="924032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0577" indent="-228234" defTabSz="924032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67045" indent="-228234" defTabSz="924032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3514" indent="-228234" defTabSz="924032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79982" indent="-228234" defTabSz="924032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r>
              <a:rPr lang="en-US" altLang="zh-TW" sz="1300" b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       </a:t>
            </a:r>
            <a:fld id="{3F02F98A-3432-41E0-9616-FFE56DF2F518}" type="slidenum">
              <a:rPr lang="en-US" altLang="zh-TW" sz="1300" b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pPr/>
              <a:t>1</a:t>
            </a:fld>
            <a:endParaRPr lang="en-US" altLang="zh-TW" sz="1300" b="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xmlns="" val="619135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7388" y="2928938"/>
            <a:ext cx="7770812" cy="107950"/>
          </a:xfrm>
          <a:custGeom>
            <a:avLst/>
            <a:gdLst>
              <a:gd name="G0" fmla="+- 618 0 0"/>
              <a:gd name="T0" fmla="*/ 0 w 1000"/>
              <a:gd name="T1" fmla="*/ 0 h 1000"/>
              <a:gd name="T2" fmla="*/ 618 w 1000"/>
              <a:gd name="T3" fmla="*/ 0 h 1000"/>
              <a:gd name="T4" fmla="*/ 618 w 1000"/>
              <a:gd name="T5" fmla="*/ 1000 h 1000"/>
              <a:gd name="T6" fmla="*/ 0 w 1000"/>
              <a:gd name="T7" fmla="*/ 1000 h 1000"/>
              <a:gd name="T8" fmla="*/ 0 w 1000"/>
              <a:gd name="T9" fmla="*/ 0 h 1000"/>
              <a:gd name="T10" fmla="*/ 1000 w 1000"/>
              <a:gd name="T11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tint val="25490"/>
                  <a:invGamma/>
                </a:srgbClr>
              </a:gs>
            </a:gsLst>
            <a:lin ang="0" scaled="1"/>
          </a:gradFill>
          <a:ln w="9525">
            <a:solidFill>
              <a:srgbClr val="0000FF"/>
            </a:solidFill>
            <a:round/>
            <a:headEnd/>
            <a:tailEnd/>
          </a:ln>
        </p:spPr>
        <p:txBody>
          <a:bodyPr lIns="91422" tIns="45711" rIns="91422" bIns="45711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370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8272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2844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7416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1988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6560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endParaRPr kumimoji="0" lang="zh-TW" altLang="zh-TW" sz="2300" b="0" smtClean="0">
              <a:latin typeface="Times New Roman" panose="02020603050405020304" pitchFamily="18" charset="0"/>
            </a:endParaRP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7388" y="1560513"/>
            <a:ext cx="7770812" cy="1368425"/>
          </a:xfrm>
        </p:spPr>
        <p:txBody>
          <a:bodyPr/>
          <a:lstStyle>
            <a:lvl1pPr>
              <a:defRPr sz="4700" b="1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9388" y="3429000"/>
            <a:ext cx="7008812" cy="1595438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2900"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7388" y="6251575"/>
            <a:ext cx="1905000" cy="4524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7188" cy="4524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63038137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02526-F37C-4D93-B261-8D8F3E2BE9D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60689964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7E265-A318-4CB1-8F61-0630296C7C6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40592259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3D9F9-180C-44A9-9D53-14479E67C3B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427666667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FD69E-1594-4E16-89FE-0DEA1F558A2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406396605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B9FCC-B5F8-42E3-A3F0-D8C81AC5D25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00453330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30896-EE0A-4F83-8133-5B7F609E7F0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06460810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DB841-0948-43C3-95E7-FE22957A284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80008773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75425" y="309563"/>
            <a:ext cx="2001838" cy="57150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568325" y="309563"/>
            <a:ext cx="5854700" cy="57150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146FC-B741-47F9-B5C3-67CDECDA42B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81057064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6263" y="309563"/>
            <a:ext cx="8001000" cy="12144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2" tIns="45711" rIns="91422" bIns="4571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8325" y="1751013"/>
            <a:ext cx="8001000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1982788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2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51575"/>
            <a:ext cx="2897188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496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72450" y="6308725"/>
            <a:ext cx="679450" cy="273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DA99F1FC-B496-4B91-985E-15EB6BAB628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031" name="Rectangle 19"/>
          <p:cNvSpPr>
            <a:spLocks noChangeArrowheads="1"/>
          </p:cNvSpPr>
          <p:nvPr userDrawn="1"/>
        </p:nvSpPr>
        <p:spPr bwMode="auto">
          <a:xfrm>
            <a:off x="611188" y="1557338"/>
            <a:ext cx="7848600" cy="71437"/>
          </a:xfrm>
          <a:prstGeom prst="rect">
            <a:avLst/>
          </a:prstGeom>
          <a:gradFill rotWithShape="1">
            <a:gsLst>
              <a:gs pos="0">
                <a:srgbClr val="6666FF"/>
              </a:gs>
              <a:gs pos="50000">
                <a:srgbClr val="F1F1FF"/>
              </a:gs>
              <a:gs pos="100000">
                <a:srgbClr val="6666FF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>
            <a:lvl1pPr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endParaRPr lang="zh-TW" altLang="en-US" b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6" r:id="rId1"/>
    <p:sldLayoutId id="2147484587" r:id="rId2"/>
    <p:sldLayoutId id="2147484588" r:id="rId3"/>
    <p:sldLayoutId id="2147484589" r:id="rId4"/>
    <p:sldLayoutId id="2147484590" r:id="rId5"/>
    <p:sldLayoutId id="2147484591" r:id="rId6"/>
    <p:sldLayoutId id="2147484592" r:id="rId7"/>
    <p:sldLayoutId id="2147484593" r:id="rId8"/>
    <p:sldLayoutId id="2147484594" r:id="rId9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500" kern="12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80000"/>
        <a:buFont typeface="Wingdings" panose="05000000000000000000" pitchFamily="2" charset="2"/>
        <a:buChar char="n"/>
        <a:defRPr kumimoji="1"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Font typeface="Times New Roman" panose="02020603050405020304" pitchFamily="18" charset="0"/>
        <a:buChar char="—"/>
        <a:defRPr kumimoji="1"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304925" indent="-3937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93863" indent="-3889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92325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&#32893;&#25613;&#35347;&#32244;APP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&#30524;&#30555;&#40657;&#33394;&#32032;&#30244;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3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9263" y="1123950"/>
            <a:ext cx="8227307" cy="865188"/>
          </a:xfrm>
        </p:spPr>
        <p:txBody>
          <a:bodyPr/>
          <a:lstStyle/>
          <a:p>
            <a:pPr algn="ctr" eaLnBrk="1" hangingPunct="1">
              <a:defRPr/>
            </a:pPr>
            <a:r>
              <a:rPr lang="zh-TW" altLang="en-US" sz="4400" u="sng" dirty="0" smtClean="0">
                <a:solidFill>
                  <a:srgbClr val="0000FF"/>
                </a:solidFill>
              </a:rPr>
              <a:t>本院重要新聞彙整報告</a:t>
            </a:r>
          </a:p>
        </p:txBody>
      </p:sp>
      <p:sp>
        <p:nvSpPr>
          <p:cNvPr id="13316" name="投影片編號版面配置區 5"/>
          <p:cNvSpPr txBox="1">
            <a:spLocks/>
          </p:cNvSpPr>
          <p:nvPr/>
        </p:nvSpPr>
        <p:spPr bwMode="auto">
          <a:xfrm>
            <a:off x="8172450" y="6308725"/>
            <a:ext cx="6794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 algn="r" eaLnBrk="1" hangingPunct="1"/>
            <a:r>
              <a:rPr lang="en-US" altLang="zh-TW" sz="1200" b="0">
                <a:latin typeface="Verdana" panose="020B0604030504040204" pitchFamily="34" charset="0"/>
                <a:ea typeface="新細明體" panose="02020500000000000000" pitchFamily="18" charset="-120"/>
              </a:rPr>
              <a:t>1</a:t>
            </a: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4859338" y="2924175"/>
            <a:ext cx="3095625" cy="1295400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</p:spPr>
        <p:txBody>
          <a:bodyPr wrap="none" anchor="ctr">
            <a:flatTx/>
          </a:bodyPr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 algn="dist" eaLnBrk="1" hangingPunct="1"/>
            <a:r>
              <a:rPr lang="zh-TW" altLang="en-US" dirty="0"/>
              <a:t>單  位：公共事務室 </a:t>
            </a:r>
          </a:p>
          <a:p>
            <a:pPr algn="dist" eaLnBrk="1" hangingPunct="1"/>
            <a:r>
              <a:rPr lang="zh-TW" altLang="en-US" dirty="0"/>
              <a:t>報告人：游  君  耀</a:t>
            </a:r>
          </a:p>
          <a:p>
            <a:pPr algn="dist" eaLnBrk="1" hangingPunct="1"/>
            <a:r>
              <a:rPr lang="en-US" altLang="zh-TW" dirty="0"/>
              <a:t>          </a:t>
            </a:r>
            <a:r>
              <a:rPr lang="en-US" altLang="zh-TW" sz="2000" dirty="0" smtClean="0"/>
              <a:t>107.07.24</a:t>
            </a:r>
            <a:endParaRPr lang="zh-TW" altLang="en-US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107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年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7</a:t>
            </a:r>
            <a:r>
              <a:rPr lang="zh-TW" altLang="en-US" dirty="0">
                <a:solidFill>
                  <a:srgbClr val="FF9900"/>
                </a:solidFill>
                <a:latin typeface="標楷體" pitchFamily="65" charset="-120"/>
              </a:rPr>
              <a:t>月份活動訊息</a:t>
            </a: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40108317"/>
              </p:ext>
            </p:extLst>
          </p:nvPr>
        </p:nvGraphicFramePr>
        <p:xfrm>
          <a:off x="591068" y="981073"/>
          <a:ext cx="8085501" cy="55689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8728"/>
                <a:gridCol w="1082844"/>
                <a:gridCol w="6063929"/>
              </a:tblGrid>
              <a:tr h="63115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日期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主辦單位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           題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</a:tr>
              <a:tr h="3761042">
                <a:tc>
                  <a:txBody>
                    <a:bodyPr/>
                    <a:lstStyle/>
                    <a:p>
                      <a:r>
                        <a:rPr lang="en-US" altLang="zh-TW" sz="1600" smtClean="0">
                          <a:latin typeface="+mn-ea"/>
                          <a:ea typeface="+mn-ea"/>
                        </a:rPr>
                        <a:t>1070629</a:t>
                      </a:r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衛生福利部、臨床毒藥物諮詢中心、毒藥物防治發展基金會</a:t>
                      </a:r>
                    </a:p>
                    <a:p>
                      <a:endParaRPr lang="zh-TW" altLang="en-US" sz="1600" b="1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主題</a:t>
                      </a:r>
                      <a:r>
                        <a:rPr lang="zh-TW" altLang="zh-TW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：「國內農藥中毒及防治措施之最新進展」學術研討會</a:t>
                      </a:r>
                    </a:p>
                    <a:p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時間：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107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年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日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星期五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下午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時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分至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時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</a:p>
                    <a:p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地點：臺北榮總醫學科技大樓一樓會議室</a:t>
                      </a:r>
                    </a:p>
                    <a:p>
                      <a:endParaRPr lang="zh-TW" altLang="zh-TW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一、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有鑑於近年來新農藥逐步上市，對於其相關毒性的瞭</a:t>
                      </a:r>
                      <a:endParaRPr lang="en-US" altLang="zh-TW" sz="1800" u="sng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u="none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 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解相對較為不足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，且農藥殘留及相關中毒議題經常見</a:t>
                      </a:r>
                      <a:endParaRPr lang="en-US" altLang="zh-TW" sz="1800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 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諸報章雜誌，也是國內醫界及消費者關注的議題，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為</a:t>
                      </a:r>
                      <a:endParaRPr lang="en-US" altLang="zh-TW" sz="1800" u="sng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u="none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 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深入探討新興農藥的毒性及相關的管制措施，特別舉</a:t>
                      </a:r>
                      <a:endParaRPr lang="en-US" altLang="zh-TW" sz="1800" u="sng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u="none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 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辦此研討會。</a:t>
                      </a:r>
                    </a:p>
                    <a:p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二、研討會特別邀請行政院農委會動植物防疫檢疫局馮海</a:t>
                      </a:r>
                      <a:endParaRPr lang="en-US" altLang="zh-TW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東局長出席，針對國內農藥的管制措施進行說明；並</a:t>
                      </a:r>
                      <a:endParaRPr lang="en-US" altLang="zh-TW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邀請國內多位臨床毒物科醫師針對國內急性農藥中毒</a:t>
                      </a:r>
                      <a:endParaRPr lang="en-US" altLang="zh-TW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之長期趨勢變化、職業性急性農藥中毒的現況、因滅</a:t>
                      </a:r>
                      <a:endParaRPr lang="en-US" altLang="zh-TW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汀殺蟲劑、克凡派殺蟲劑、芬普尼殺蟲劑，及固殺草</a:t>
                      </a:r>
                      <a:endParaRPr lang="en-US" altLang="zh-TW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除草劑中毒等議題進行探討，希藉此提升我國針對新</a:t>
                      </a:r>
                      <a:endParaRPr lang="en-US" altLang="zh-TW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興農藥中毒診斷檢驗及臨床治療的水準。</a:t>
                      </a:r>
                    </a:p>
                    <a:p>
                      <a:endParaRPr lang="zh-TW" altLang="zh-TW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 marT="45723" marB="45723"/>
                </a:tc>
              </a:tr>
            </a:tbl>
          </a:graphicData>
        </a:graphic>
      </p:graphicFrame>
      <p:sp>
        <p:nvSpPr>
          <p:cNvPr id="2256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2A173BB-7538-4042-B2C1-A8ECE833A2A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10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7582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107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年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7</a:t>
            </a:r>
            <a:r>
              <a:rPr lang="zh-TW" altLang="en-US" dirty="0">
                <a:solidFill>
                  <a:srgbClr val="FF9900"/>
                </a:solidFill>
                <a:latin typeface="標楷體" pitchFamily="65" charset="-120"/>
              </a:rPr>
              <a:t>月份活動訊息</a:t>
            </a: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552571893"/>
              </p:ext>
            </p:extLst>
          </p:nvPr>
        </p:nvGraphicFramePr>
        <p:xfrm>
          <a:off x="591068" y="981073"/>
          <a:ext cx="8085501" cy="45630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8728"/>
                <a:gridCol w="1082844"/>
                <a:gridCol w="6063929"/>
              </a:tblGrid>
              <a:tr h="63115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日期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主辦單位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           題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</a:tr>
              <a:tr h="3761042"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latin typeface="+mn-ea"/>
                          <a:ea typeface="+mn-ea"/>
                        </a:rPr>
                        <a:t>1070716</a:t>
                      </a:r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600" b="1" dirty="0" smtClean="0">
                          <a:latin typeface="+mn-ea"/>
                          <a:ea typeface="+mn-ea"/>
                        </a:rPr>
                        <a:t>國際醫療中心</a:t>
                      </a:r>
                      <a:endParaRPr lang="zh-TW" altLang="en-US" sz="1600" b="1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主題</a:t>
                      </a:r>
                      <a:r>
                        <a:rPr lang="en-US" altLang="zh-TW" sz="2000" b="1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:</a:t>
                      </a:r>
                      <a:r>
                        <a:rPr lang="zh-TW" alt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本院與越南</a:t>
                      </a:r>
                      <a:r>
                        <a:rPr lang="zh-TW" alt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河內醫學大學、河內藥學大學　簽</a:t>
                      </a:r>
                      <a:endParaRPr lang="en-US" altLang="zh-TW" sz="2000" b="1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  署合作備忘錄</a:t>
                      </a:r>
                      <a:r>
                        <a:rPr lang="en-US" altLang="zh-TW" sz="2000" b="1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-</a:t>
                      </a:r>
                      <a:r>
                        <a:rPr lang="zh-TW" alt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醫學教育新南向</a:t>
                      </a:r>
                      <a:endParaRPr lang="en-US" altLang="zh-TW" sz="20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zh-TW" altLang="en-US" sz="2000" b="1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endParaRPr lang="en-US" altLang="zh-TW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 臺北榮總與越南河內醫學大學、河內藥學大學，於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16</a:t>
                      </a: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日簽署合作備忘錄，由張德明院長、越南河內醫學大學 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Nguyen </a:t>
                      </a:r>
                      <a:r>
                        <a:rPr lang="en-US" altLang="zh-TW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Huu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Tu</a:t>
                      </a: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副校長、越南河內藥學大學 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Nguyen Thanh </a:t>
                      </a:r>
                      <a:r>
                        <a:rPr lang="en-US" altLang="zh-TW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Binh</a:t>
                      </a: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校長代表簽署，並</a:t>
                      </a:r>
                      <a:r>
                        <a:rPr lang="zh-TW" altLang="en-US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安排參訪藥學部、腫瘤醫學部及醫學科技大樓，未來雙方將透過教育、研究及臨床技術的互動，發展學術及醫學文化交流</a:t>
                      </a: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。</a:t>
                      </a:r>
                    </a:p>
                    <a:p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 越南河內醫科大學建校於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1902</a:t>
                      </a: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年，是越南最古老的大學之一，為越南領先的醫科大學，現有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</a:t>
                      </a: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千多名學生，透過培育優秀的醫療人員及越南衛生部門專業人才，發展健康科學及技術，促進人類健康。</a:t>
                      </a:r>
                    </a:p>
                  </a:txBody>
                  <a:tcPr marL="91443" marR="91443" marT="45723" marB="45723"/>
                </a:tc>
              </a:tr>
            </a:tbl>
          </a:graphicData>
        </a:graphic>
      </p:graphicFrame>
      <p:sp>
        <p:nvSpPr>
          <p:cNvPr id="2256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2A173BB-7538-4042-B2C1-A8ECE833A2A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11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97887" y="2636890"/>
            <a:ext cx="2052285" cy="136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597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107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年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7</a:t>
            </a:r>
            <a:r>
              <a:rPr lang="zh-TW" altLang="en-US" dirty="0">
                <a:solidFill>
                  <a:srgbClr val="FF9900"/>
                </a:solidFill>
                <a:latin typeface="標楷體" pitchFamily="65" charset="-120"/>
              </a:rPr>
              <a:t>月份活動訊息</a:t>
            </a: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570287758"/>
              </p:ext>
            </p:extLst>
          </p:nvPr>
        </p:nvGraphicFramePr>
        <p:xfrm>
          <a:off x="591068" y="981073"/>
          <a:ext cx="8085501" cy="43921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8728"/>
                <a:gridCol w="1082844"/>
                <a:gridCol w="6063929"/>
              </a:tblGrid>
              <a:tr h="63115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日期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主辦單位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           題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</a:tr>
              <a:tr h="3761042"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latin typeface="+mn-ea"/>
                          <a:ea typeface="+mn-ea"/>
                        </a:rPr>
                        <a:t>1070718</a:t>
                      </a:r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600" b="1" dirty="0" smtClean="0">
                          <a:latin typeface="+mn-ea"/>
                          <a:ea typeface="+mn-ea"/>
                        </a:rPr>
                        <a:t>國際醫療中心</a:t>
                      </a:r>
                      <a:endParaRPr lang="zh-TW" altLang="en-US" sz="1600" b="1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主題</a:t>
                      </a:r>
                      <a:r>
                        <a:rPr lang="en-US" altLang="zh-TW" sz="2000" b="1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:</a:t>
                      </a:r>
                      <a:r>
                        <a:rPr lang="zh-TW" alt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臺北榮總 越南國立大學簽署合作備忘錄</a:t>
                      </a:r>
                      <a:r>
                        <a:rPr lang="en-US" altLang="zh-TW" sz="2000" b="1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-</a:t>
                      </a:r>
                      <a:endParaRPr lang="en-US" altLang="zh-TW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醫學教育新南向</a:t>
                      </a:r>
                    </a:p>
                    <a:p>
                      <a:endParaRPr lang="zh-TW" altLang="en-US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2400"/>
                        </a:lnSpc>
                      </a:pP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 臺北榮總與越南國立大學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(Vietnam National University-Hanoi University of Science (VNU-HUS))</a:t>
                      </a: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，於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18</a:t>
                      </a: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日簽署合作備忘錄，由張德明院長、越南國立大學 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Nguyen Van </a:t>
                      </a:r>
                      <a:r>
                        <a:rPr lang="en-US" altLang="zh-TW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Noi</a:t>
                      </a: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校長代表簽署，</a:t>
                      </a:r>
                      <a:r>
                        <a:rPr lang="zh-TW" altLang="en-US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並安排參觀醫學科技大樓，未來雙方將經由醫學研究、資訊技術共享，加強學術及醫學文化交流，</a:t>
                      </a: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促進病人福祉，嘉惠雙方人民。</a:t>
                      </a:r>
                    </a:p>
                  </a:txBody>
                  <a:tcPr marL="91443" marR="91443" marT="45723" marB="45723"/>
                </a:tc>
              </a:tr>
            </a:tbl>
          </a:graphicData>
        </a:graphic>
      </p:graphicFrame>
      <p:sp>
        <p:nvSpPr>
          <p:cNvPr id="2256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2A173BB-7538-4042-B2C1-A8ECE833A2A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12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0334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527050"/>
          </a:xfrm>
        </p:spPr>
        <p:txBody>
          <a:bodyPr/>
          <a:lstStyle/>
          <a:p>
            <a:pPr algn="ctr">
              <a:defRPr/>
            </a:pPr>
            <a:r>
              <a:rPr lang="en-US" altLang="zh-TW" dirty="0" smtClean="0"/>
              <a:t>107</a:t>
            </a:r>
            <a:r>
              <a:rPr lang="zh-TW" altLang="en-US" dirty="0" smtClean="0"/>
              <a:t>年</a:t>
            </a:r>
            <a:r>
              <a:rPr lang="en-US" altLang="zh-TW" dirty="0" smtClean="0"/>
              <a:t>7</a:t>
            </a:r>
            <a:r>
              <a:rPr lang="zh-TW" altLang="en-US" dirty="0" smtClean="0"/>
              <a:t>月份新聞摘要</a:t>
            </a:r>
            <a:r>
              <a:rPr lang="en-US" altLang="zh-TW" dirty="0" smtClean="0"/>
              <a:t>33</a:t>
            </a:r>
            <a:r>
              <a:rPr lang="zh-TW" altLang="en-US" dirty="0" smtClean="0"/>
              <a:t>則</a:t>
            </a:r>
            <a:endParaRPr lang="zh-TW" altLang="en-US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718204081"/>
              </p:ext>
            </p:extLst>
          </p:nvPr>
        </p:nvGraphicFramePr>
        <p:xfrm>
          <a:off x="4763" y="979488"/>
          <a:ext cx="9139237" cy="5379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2817"/>
                <a:gridCol w="6264870"/>
                <a:gridCol w="1331550"/>
              </a:tblGrid>
              <a:tr h="48173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日期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主           題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報導媒體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20180621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工商時報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智慧醫療裝置 心臟病患者福音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20180621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中國時報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衛福部傾向個案認定、及早處理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牛道明主任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20180621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新生報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保險金扣抵醫療費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20180621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聯合報</a:t>
                      </a:r>
                      <a:r>
                        <a:rPr lang="en-US" altLang="zh-TW" sz="1800" dirty="0" smtClean="0"/>
                        <a:t>-AI</a:t>
                      </a:r>
                      <a:r>
                        <a:rPr lang="zh-TW" altLang="en-US" sz="1800" dirty="0" smtClean="0"/>
                        <a:t>取代醫師？聽聽專家怎麼說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陳亮恭主任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20180621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聯合報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北榮新手術 大愛角膜微損也能移植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林佩玉醫師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20180621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聯合報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看人工智慧 改變醫療未來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陳亮恭主任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20180629-1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熟齡壯遊 一開始就停不了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陳威明副院長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20180629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中國時報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北榮雲端智慧照護系統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562246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20180629</a:t>
                      </a:r>
                      <a:endParaRPr lang="zh-TW" altLang="en-US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中華日報</a:t>
                      </a:r>
                      <a:r>
                        <a:rPr lang="en-US" altLang="zh-TW" sz="1800" dirty="0" smtClean="0"/>
                        <a:t>-c</a:t>
                      </a:r>
                      <a:r>
                        <a:rPr lang="zh-TW" altLang="en-US" sz="1800" dirty="0" smtClean="0"/>
                        <a:t>肝新藥成效佳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黃啟原醫師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20180629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中華日報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塵暴傷友回榮總 展現生命力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</a:tbl>
          </a:graphicData>
        </a:graphic>
      </p:graphicFrame>
      <p:sp>
        <p:nvSpPr>
          <p:cNvPr id="25653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E0E48F5C-934A-4707-A668-4A5DE198B3B1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13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6886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527050"/>
          </a:xfrm>
        </p:spPr>
        <p:txBody>
          <a:bodyPr/>
          <a:lstStyle/>
          <a:p>
            <a:pPr algn="ctr">
              <a:defRPr/>
            </a:pPr>
            <a:r>
              <a:rPr lang="en-US" altLang="zh-TW" dirty="0" smtClean="0"/>
              <a:t>107</a:t>
            </a:r>
            <a:r>
              <a:rPr lang="zh-TW" altLang="en-US" dirty="0" smtClean="0"/>
              <a:t>年</a:t>
            </a:r>
            <a:r>
              <a:rPr lang="en-US" altLang="zh-TW" dirty="0" smtClean="0"/>
              <a:t>7</a:t>
            </a:r>
            <a:r>
              <a:rPr lang="zh-TW" altLang="en-US" dirty="0" smtClean="0"/>
              <a:t>月份新聞摘要</a:t>
            </a:r>
            <a:endParaRPr lang="zh-TW" altLang="en-US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043689948"/>
              </p:ext>
            </p:extLst>
          </p:nvPr>
        </p:nvGraphicFramePr>
        <p:xfrm>
          <a:off x="4763" y="979488"/>
          <a:ext cx="9139237" cy="5379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2817"/>
                <a:gridCol w="6264870"/>
                <a:gridCol w="1331550"/>
              </a:tblGrid>
              <a:tr h="48173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日期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主           題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報導媒體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20180629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北榮與新南威爾斯大學簽合作備忘錄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20180629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/>
                        <a:t>安全登山 看見健康的風景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陳威明副院長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20180629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自由時報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撐過</a:t>
                      </a:r>
                      <a:r>
                        <a:rPr lang="en-US" altLang="zh-TW" sz="1800" dirty="0" smtClean="0"/>
                        <a:t>40</a:t>
                      </a:r>
                      <a:r>
                        <a:rPr lang="zh-TW" altLang="en-US" sz="1800" dirty="0" smtClean="0"/>
                        <a:t>多次手術 游泳教練重回崗位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20180629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高齡社會 老人醫院將成趨勢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20180629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經濟日報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保險金扣抵醫療費 再增北榮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20180629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聯合報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居服公式化 支付新制 更難喘息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20180629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聯合報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熟齡壯遊 一開始就停不了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陳威明副院長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20180629</a:t>
                      </a:r>
                      <a:endParaRPr lang="zh-TW" altLang="en-US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蘋果日報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毒蘇丹紅禁添加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楊振昌主任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562246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20180704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人間福報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偏頭痛何時會發作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王署君主任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20180704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中國時報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高齡社會 失智率高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</a:tbl>
          </a:graphicData>
        </a:graphic>
      </p:graphicFrame>
      <p:sp>
        <p:nvSpPr>
          <p:cNvPr id="25653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E0E48F5C-934A-4707-A668-4A5DE198B3B1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14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369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527050"/>
          </a:xfrm>
        </p:spPr>
        <p:txBody>
          <a:bodyPr/>
          <a:lstStyle/>
          <a:p>
            <a:pPr algn="ctr">
              <a:defRPr/>
            </a:pPr>
            <a:r>
              <a:rPr lang="en-US" altLang="zh-TW" dirty="0" smtClean="0"/>
              <a:t>107</a:t>
            </a:r>
            <a:r>
              <a:rPr lang="zh-TW" altLang="en-US" dirty="0" smtClean="0"/>
              <a:t>年</a:t>
            </a:r>
            <a:r>
              <a:rPr lang="en-US" altLang="zh-TW" dirty="0" smtClean="0"/>
              <a:t>7</a:t>
            </a:r>
            <a:r>
              <a:rPr lang="zh-TW" altLang="en-US" dirty="0" smtClean="0"/>
              <a:t>月份新聞摘要</a:t>
            </a:r>
            <a:endParaRPr lang="zh-TW" altLang="en-US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134866787"/>
              </p:ext>
            </p:extLst>
          </p:nvPr>
        </p:nvGraphicFramePr>
        <p:xfrm>
          <a:off x="4763" y="979488"/>
          <a:ext cx="9139237" cy="5379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2817"/>
                <a:gridCol w="6264870"/>
                <a:gridCol w="1331550"/>
              </a:tblGrid>
              <a:tr h="48173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日期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主           題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報導媒體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20180704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/>
                        <a:t>中華日報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巴拉刈將禁用 固殺草輕生案倍增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楊振昌主任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20180704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助聽器聽力復健 </a:t>
                      </a:r>
                      <a:r>
                        <a:rPr lang="en-US" altLang="zh-TW" sz="1800" dirty="0" smtClean="0"/>
                        <a:t>APP</a:t>
                      </a:r>
                      <a:r>
                        <a:rPr lang="zh-TW" altLang="en-US" sz="1800" dirty="0" smtClean="0"/>
                        <a:t>能幫你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黃啟原醫師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20180704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蘋果日報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每月頭痛達</a:t>
                      </a:r>
                      <a:r>
                        <a:rPr lang="en-US" altLang="zh-TW" sz="1800" dirty="0" smtClean="0"/>
                        <a:t>4</a:t>
                      </a:r>
                      <a:r>
                        <a:rPr lang="zh-TW" altLang="en-US" sz="1800" dirty="0" smtClean="0"/>
                        <a:t>次 應就醫找病因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王署君主任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20180706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切除甲狀線 經口內視鏡不留疤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陳瑞裕醫師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20180706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聯合報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肋骨骨折 要不要開刀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謝致政醫師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20180712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元氣周報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醫師：有希望的病人才會建議氣切</a:t>
                      </a:r>
                      <a:r>
                        <a:rPr lang="en-US" altLang="zh-TW" sz="1800" dirty="0" smtClean="0"/>
                        <a:t>-1-</a:t>
                      </a:r>
                      <a:r>
                        <a:rPr lang="zh-TW" altLang="en-US" sz="1800" dirty="0" smtClean="0"/>
                        <a:t>王鑑瀛主任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20180712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台日進行臨床合作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邱士華主任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20180712</a:t>
                      </a:r>
                      <a:endParaRPr lang="zh-TW" altLang="en-US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奇摩新聞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落實整體復健醫療 北榮為榮民檢修輔具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身障中心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562246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20180712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聯合報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生命自己做主 用</a:t>
                      </a:r>
                      <a:r>
                        <a:rPr lang="en-US" altLang="zh-TW" sz="1800" dirty="0" smtClean="0"/>
                        <a:t>DNR</a:t>
                      </a:r>
                      <a:r>
                        <a:rPr lang="zh-TW" altLang="en-US" sz="1800" dirty="0" smtClean="0"/>
                        <a:t>拒絕無效醫療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周嘉裕主任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20180712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/>
                        <a:t>聯合報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突然尿不出來 才知腫瘤吃掉腎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張延驊醫師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</a:tbl>
          </a:graphicData>
        </a:graphic>
      </p:graphicFrame>
      <p:sp>
        <p:nvSpPr>
          <p:cNvPr id="25653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E0E48F5C-934A-4707-A668-4A5DE198B3B1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15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3531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527050"/>
          </a:xfrm>
        </p:spPr>
        <p:txBody>
          <a:bodyPr/>
          <a:lstStyle/>
          <a:p>
            <a:pPr algn="ctr">
              <a:defRPr/>
            </a:pPr>
            <a:r>
              <a:rPr lang="en-US" altLang="zh-TW" dirty="0" smtClean="0"/>
              <a:t>107</a:t>
            </a:r>
            <a:r>
              <a:rPr lang="zh-TW" altLang="en-US" dirty="0" smtClean="0"/>
              <a:t>年</a:t>
            </a:r>
            <a:r>
              <a:rPr lang="en-US" altLang="zh-TW" dirty="0" smtClean="0"/>
              <a:t>7</a:t>
            </a:r>
            <a:r>
              <a:rPr lang="zh-TW" altLang="en-US" dirty="0" smtClean="0"/>
              <a:t>月份新聞摘要</a:t>
            </a:r>
            <a:endParaRPr lang="zh-TW" altLang="en-US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807863621"/>
              </p:ext>
            </p:extLst>
          </p:nvPr>
        </p:nvGraphicFramePr>
        <p:xfrm>
          <a:off x="4763" y="979488"/>
          <a:ext cx="9139237" cy="5379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2817"/>
                <a:gridCol w="6264870"/>
                <a:gridCol w="1331550"/>
              </a:tblGrid>
              <a:tr h="48173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日期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主           題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報導媒體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20180712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聯合報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整形式乳癌切除手術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馮晉榮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20180712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蘋果日報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棄藥催生超級細菌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楊振昌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20180712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蘋果日報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黑糖珍奶藏危機 楊振昌主任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562246"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</a:tbl>
          </a:graphicData>
        </a:graphic>
      </p:graphicFrame>
      <p:sp>
        <p:nvSpPr>
          <p:cNvPr id="25653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E0E48F5C-934A-4707-A668-4A5DE198B3B1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16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6085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D4D9C1D-80C4-46BA-A37E-0FF1F1B90C38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17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64305177"/>
              </p:ext>
            </p:extLst>
          </p:nvPr>
        </p:nvGraphicFramePr>
        <p:xfrm>
          <a:off x="467430" y="404580"/>
          <a:ext cx="8384470" cy="42485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2235"/>
                <a:gridCol w="4192235"/>
              </a:tblGrid>
              <a:tr h="266437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158422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430" y="424252"/>
            <a:ext cx="5334884" cy="3220355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485" y="3072296"/>
            <a:ext cx="3672510" cy="240865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3470" y="3468516"/>
            <a:ext cx="2520350" cy="240997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75341" y="474842"/>
            <a:ext cx="3842741" cy="400508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23818" y="1630648"/>
            <a:ext cx="2736380" cy="291322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78094" y="3813945"/>
            <a:ext cx="2267253" cy="206454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13381" y="3592978"/>
            <a:ext cx="2492945" cy="25031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D4D9C1D-80C4-46BA-A37E-0FF1F1B90C38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18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42302" y="476590"/>
            <a:ext cx="7993110" cy="576081"/>
          </a:xfrm>
        </p:spPr>
        <p:txBody>
          <a:bodyPr/>
          <a:lstStyle/>
          <a:p>
            <a:pPr algn="ctr"/>
            <a:r>
              <a:rPr lang="en-US" altLang="zh-TW" sz="4000" dirty="0" smtClean="0">
                <a:latin typeface="+mn-ea"/>
                <a:ea typeface="+mn-ea"/>
              </a:rPr>
              <a:t>107</a:t>
            </a:r>
            <a:r>
              <a:rPr lang="zh-TW" altLang="en-US" sz="4000" dirty="0" smtClean="0">
                <a:latin typeface="+mn-ea"/>
                <a:ea typeface="+mn-ea"/>
              </a:rPr>
              <a:t>年</a:t>
            </a:r>
            <a:r>
              <a:rPr lang="en-US" altLang="zh-TW" sz="4000" dirty="0">
                <a:latin typeface="+mn-ea"/>
                <a:ea typeface="+mn-ea"/>
              </a:rPr>
              <a:t>7</a:t>
            </a:r>
            <a:r>
              <a:rPr lang="zh-TW" altLang="en-US" sz="4000" dirty="0" smtClean="0">
                <a:latin typeface="+mn-ea"/>
                <a:ea typeface="+mn-ea"/>
              </a:rPr>
              <a:t>月各單位院外受奬情形</a:t>
            </a:r>
            <a:r>
              <a:rPr lang="en-US" altLang="zh-TW" sz="4000" dirty="0" smtClean="0">
                <a:latin typeface="+mn-ea"/>
                <a:ea typeface="+mn-ea"/>
              </a:rPr>
              <a:t>4</a:t>
            </a:r>
            <a:r>
              <a:rPr lang="zh-TW" altLang="en-US" sz="4000" dirty="0" smtClean="0">
                <a:latin typeface="+mn-ea"/>
                <a:ea typeface="+mn-ea"/>
              </a:rPr>
              <a:t>則</a:t>
            </a:r>
            <a:endParaRPr lang="zh-TW" altLang="en-US" sz="4000" dirty="0">
              <a:latin typeface="+mn-ea"/>
              <a:ea typeface="+mn-ea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96618501"/>
              </p:ext>
            </p:extLst>
          </p:nvPr>
        </p:nvGraphicFramePr>
        <p:xfrm>
          <a:off x="323411" y="1124680"/>
          <a:ext cx="8065120" cy="4678571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8065120"/>
              </a:tblGrid>
              <a:tr h="563915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800" b="1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◘本院員工消費合作社榮獲內政部</a:t>
                      </a:r>
                      <a:r>
                        <a:rPr lang="en-US" altLang="zh-TW" sz="1800" b="1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107</a:t>
                      </a:r>
                      <a:r>
                        <a:rPr lang="zh-TW" altLang="en-US" sz="1800" b="1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年全國合作社評鑑優等奬</a:t>
                      </a:r>
                    </a:p>
                  </a:txBody>
                  <a:tcPr marL="91435" marR="91435" marT="45712" marB="45712" anchor="ctr"/>
                </a:tc>
              </a:tr>
              <a:tr h="368076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800" b="1" dirty="0" smtClean="0">
                          <a:solidFill>
                            <a:srgbClr val="000099"/>
                          </a:solidFill>
                          <a:latin typeface="+mn-ea"/>
                        </a:rPr>
                        <a:t>◘</a:t>
                      </a:r>
                      <a:r>
                        <a:rPr lang="zh-TW" altLang="en-US" sz="1800" b="1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本院護理部</a:t>
                      </a:r>
                      <a:r>
                        <a:rPr lang="zh-TW" altLang="en-US" sz="18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「心寧無懼圈」</a:t>
                      </a:r>
                      <a:r>
                        <a:rPr lang="zh-TW" altLang="en-US" sz="1800" b="1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榮獲財團法人先鋒品質管制學術研究基金會第</a:t>
                      </a:r>
                      <a:r>
                        <a:rPr lang="en-US" altLang="zh-TW" sz="1800" b="1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204</a:t>
                      </a:r>
                    </a:p>
                    <a:p>
                      <a:pPr algn="l"/>
                      <a:r>
                        <a:rPr lang="zh-TW" altLang="en-US" sz="1800" b="1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 屆全國品管圈大會</a:t>
                      </a:r>
                      <a:r>
                        <a:rPr lang="en-US" altLang="zh-TW" sz="1800" b="1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-</a:t>
                      </a:r>
                      <a:r>
                        <a:rPr lang="zh-TW" altLang="en-US" sz="1800" b="1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特優奬</a:t>
                      </a:r>
                    </a:p>
                  </a:txBody>
                  <a:tcPr marL="91435" marR="91435" marT="45712" marB="45712" anchor="ctr"/>
                </a:tc>
              </a:tr>
              <a:tr h="3600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◘本院護理部</a:t>
                      </a:r>
                      <a:r>
                        <a:rPr lang="zh-TW" altLang="en-US" sz="18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「心寧無懼圈」圈長</a:t>
                      </a:r>
                      <a:r>
                        <a:rPr lang="zh-TW" altLang="en-US" sz="1800" b="1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榮獲財團法人先鋒品質管制學術研究基金會第</a:t>
                      </a:r>
                      <a:r>
                        <a:rPr lang="en-US" altLang="zh-TW" sz="1800" b="1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204</a:t>
                      </a:r>
                      <a:r>
                        <a:rPr lang="zh-TW" altLang="en-US" sz="1800" b="1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屆全國品管圈大會</a:t>
                      </a:r>
                      <a:r>
                        <a:rPr lang="en-US" altLang="zh-TW" sz="1800" b="1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-</a:t>
                      </a:r>
                      <a:r>
                        <a:rPr lang="zh-TW" altLang="en-US" sz="1800" b="1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全國潛力圈長奬</a:t>
                      </a:r>
                    </a:p>
                    <a:p>
                      <a:endParaRPr lang="zh-TW" altLang="en-US" sz="1800" b="1" dirty="0" smtClean="0">
                        <a:solidFill>
                          <a:srgbClr val="0000FF"/>
                        </a:solidFill>
                        <a:latin typeface="+mn-ea"/>
                      </a:endParaRPr>
                    </a:p>
                  </a:txBody>
                  <a:tcPr marL="91435" marR="91435" marT="45712" marB="45712"/>
                </a:tc>
              </a:tr>
              <a:tr h="36005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800" b="1" dirty="0" smtClean="0">
                          <a:solidFill>
                            <a:srgbClr val="000099"/>
                          </a:solidFill>
                          <a:latin typeface="+mn-ea"/>
                        </a:rPr>
                        <a:t>◘</a:t>
                      </a:r>
                      <a:r>
                        <a:rPr lang="zh-TW" altLang="en-US" sz="1800" b="1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本院榮獲第</a:t>
                      </a:r>
                      <a:r>
                        <a:rPr lang="en-US" altLang="zh-TW" sz="1800" b="1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20</a:t>
                      </a:r>
                      <a:r>
                        <a:rPr lang="zh-TW" altLang="en-US" sz="1800" b="1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屆讀者文摘信譽品牌</a:t>
                      </a:r>
                      <a:r>
                        <a:rPr lang="en-US" altLang="zh-TW" sz="1800" b="1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-</a:t>
                      </a:r>
                      <a:r>
                        <a:rPr lang="zh-TW" altLang="en-US" sz="1800" b="1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金奬</a:t>
                      </a:r>
                    </a:p>
                  </a:txBody>
                  <a:tcPr marL="91435" marR="91435" marT="45712" marB="45712"/>
                </a:tc>
              </a:tr>
              <a:tr h="3435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b="1" dirty="0" smtClean="0">
                        <a:solidFill>
                          <a:srgbClr val="0000FF"/>
                        </a:solidFill>
                        <a:latin typeface="+mn-ea"/>
                      </a:endParaRPr>
                    </a:p>
                  </a:txBody>
                  <a:tcPr marL="91435" marR="91435" marT="45712" marB="45712"/>
                </a:tc>
              </a:tr>
              <a:tr h="3240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b="1" kern="1200" dirty="0" smtClean="0">
                        <a:solidFill>
                          <a:srgbClr val="000099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5" marR="91435" marT="45712" marB="45712"/>
                </a:tc>
              </a:tr>
              <a:tr h="3281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b="1" kern="1200" dirty="0" smtClean="0">
                        <a:solidFill>
                          <a:srgbClr val="0000FF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5" marR="91435" marT="45712" marB="45712"/>
                </a:tc>
              </a:tr>
              <a:tr h="3281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b="1" dirty="0" smtClean="0">
                        <a:solidFill>
                          <a:srgbClr val="000099"/>
                        </a:solidFill>
                        <a:latin typeface="+mn-ea"/>
                      </a:endParaRPr>
                    </a:p>
                  </a:txBody>
                  <a:tcPr marL="91435" marR="91435" marT="45712" marB="45712"/>
                </a:tc>
              </a:tr>
              <a:tr h="3281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b="1" kern="1200" dirty="0" smtClean="0">
                        <a:solidFill>
                          <a:srgbClr val="0000FF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5" marR="91435" marT="45712" marB="45712"/>
                </a:tc>
              </a:tr>
              <a:tr h="3240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b="1" kern="1200" dirty="0" smtClean="0">
                        <a:solidFill>
                          <a:srgbClr val="000099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5" marR="91435" marT="45712" marB="45712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59505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002060"/>
                </a:solidFill>
              </a:rPr>
              <a:t>內政部</a:t>
            </a:r>
            <a:endParaRPr lang="zh-TW" altLang="en-US" b="1" dirty="0">
              <a:solidFill>
                <a:srgbClr val="002060"/>
              </a:solidFill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zh-TW" altLang="en-US" sz="2800" b="1" dirty="0">
                <a:solidFill>
                  <a:srgbClr val="0033CC"/>
                </a:solidFill>
                <a:latin typeface="+mj-ea"/>
                <a:ea typeface="+mj-ea"/>
              </a:rPr>
              <a:t>本</a:t>
            </a:r>
            <a:r>
              <a:rPr lang="zh-TW" altLang="en-US" sz="2800" b="1" dirty="0" smtClean="0">
                <a:solidFill>
                  <a:srgbClr val="0033CC"/>
                </a:solidFill>
                <a:latin typeface="+mj-ea"/>
                <a:ea typeface="+mj-ea"/>
              </a:rPr>
              <a:t>院員工消費合作社榮獲</a:t>
            </a:r>
            <a:r>
              <a:rPr lang="en-US" altLang="zh-TW" sz="2800" b="1" dirty="0" smtClean="0">
                <a:solidFill>
                  <a:srgbClr val="0033CC"/>
                </a:solidFill>
                <a:latin typeface="+mj-ea"/>
                <a:ea typeface="+mj-ea"/>
              </a:rPr>
              <a:t>107</a:t>
            </a:r>
            <a:r>
              <a:rPr lang="zh-TW" altLang="en-US" sz="2800" b="1" dirty="0" smtClean="0">
                <a:solidFill>
                  <a:srgbClr val="0033CC"/>
                </a:solidFill>
                <a:latin typeface="+mj-ea"/>
                <a:ea typeface="+mj-ea"/>
              </a:rPr>
              <a:t>年度全國合作社評鑑優等奬</a:t>
            </a:r>
            <a:endParaRPr lang="zh-TW" altLang="en-US" sz="2800" b="1" dirty="0">
              <a:solidFill>
                <a:srgbClr val="0033CC"/>
              </a:solidFill>
              <a:latin typeface="+mj-ea"/>
              <a:ea typeface="+mj-ea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030896-EE0A-4F83-8133-5B7F609E7F07}" type="slidenum">
              <a:rPr lang="en-US" altLang="zh-TW" smtClean="0"/>
              <a:pPr>
                <a:defRPr/>
              </a:pPr>
              <a:t>19</a:t>
            </a:fld>
            <a:endParaRPr lang="en-US" altLang="zh-TW"/>
          </a:p>
        </p:txBody>
      </p:sp>
      <p:pic>
        <p:nvPicPr>
          <p:cNvPr id="7" name="圖片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880" y="2057400"/>
            <a:ext cx="4464570" cy="37479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268261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/>
          <a:lstStyle/>
          <a:p>
            <a:pPr algn="ctr">
              <a:defRPr/>
            </a:pPr>
            <a:r>
              <a:rPr lang="en-US" altLang="zh-TW" dirty="0" smtClean="0">
                <a:solidFill>
                  <a:srgbClr val="FF3300"/>
                </a:solidFill>
              </a:rPr>
              <a:t>107</a:t>
            </a:r>
            <a:r>
              <a:rPr lang="zh-TW" altLang="en-US" dirty="0" smtClean="0">
                <a:solidFill>
                  <a:srgbClr val="FF3300"/>
                </a:solidFill>
              </a:rPr>
              <a:t>年</a:t>
            </a:r>
            <a:r>
              <a:rPr lang="en-US" altLang="zh-TW" dirty="0" smtClean="0">
                <a:solidFill>
                  <a:srgbClr val="FF3300"/>
                </a:solidFill>
              </a:rPr>
              <a:t>7</a:t>
            </a:r>
            <a:r>
              <a:rPr lang="zh-TW" altLang="en-US" dirty="0" smtClean="0">
                <a:solidFill>
                  <a:srgbClr val="FF3300"/>
                </a:solidFill>
              </a:rPr>
              <a:t>月記者會</a:t>
            </a:r>
            <a:endParaRPr lang="zh-TW" altLang="en-US" dirty="0">
              <a:solidFill>
                <a:srgbClr val="FF3300"/>
              </a:solidFill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41904834"/>
              </p:ext>
            </p:extLst>
          </p:nvPr>
        </p:nvGraphicFramePr>
        <p:xfrm>
          <a:off x="250825" y="908650"/>
          <a:ext cx="8601075" cy="5544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715"/>
                <a:gridCol w="1368190"/>
                <a:gridCol w="1152160"/>
                <a:gridCol w="5072010"/>
              </a:tblGrid>
              <a:tr h="80236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日期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報告</a:t>
                      </a:r>
                      <a:endParaRPr lang="en-US" altLang="zh-TW" sz="1800" dirty="0" smtClean="0"/>
                    </a:p>
                    <a:p>
                      <a:pPr algn="ctr"/>
                      <a:r>
                        <a:rPr lang="zh-TW" altLang="en-US" sz="1800" dirty="0" smtClean="0"/>
                        <a:t>單位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主講人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主           題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</a:tr>
              <a:tr h="4742409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1070702</a:t>
                      </a:r>
                      <a:endParaRPr lang="zh-TW" altLang="en-US" sz="1800" dirty="0"/>
                    </a:p>
                  </a:txBody>
                  <a:tcPr marL="91441" marR="91441" marT="45747" marB="45747"/>
                </a:tc>
                <a:tc>
                  <a:txBody>
                    <a:bodyPr/>
                    <a:lstStyle/>
                    <a:p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耳鼻喉頭頸醫學部</a:t>
                      </a:r>
                      <a:endParaRPr lang="zh-TW" altLang="en-US" sz="1800" dirty="0"/>
                    </a:p>
                  </a:txBody>
                  <a:tcPr marL="91441" marR="91441" marT="45747" marB="45747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41" marR="91441" marT="45747" marB="45747"/>
                </a:tc>
                <a:tc>
                  <a:txBody>
                    <a:bodyPr/>
                    <a:lstStyle/>
                    <a:p>
                      <a:r>
                        <a:rPr lang="en-US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r>
                        <a:rPr lang="zh-TW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主題：</a:t>
                      </a:r>
                      <a:r>
                        <a:rPr lang="zh-TW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  <a:hlinkClick r:id="rId2" action="ppaction://hlinkfile"/>
                        </a:rPr>
                        <a:t>「</a:t>
                      </a:r>
                      <a:r>
                        <a:rPr lang="zh-TW" altLang="zh-TW" sz="2000" b="1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  <a:hlinkClick r:id="rId2" action="ppaction://hlinkfile"/>
                        </a:rPr>
                        <a:t>聽能訓練</a:t>
                      </a:r>
                      <a:r>
                        <a:rPr lang="en-US" altLang="zh-TW" sz="2000" b="1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  <a:hlinkClick r:id="rId2" action="ppaction://hlinkfile"/>
                        </a:rPr>
                        <a:t>APP  </a:t>
                      </a:r>
                      <a:r>
                        <a:rPr lang="zh-TW" altLang="zh-TW" sz="2000" b="1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  <a:hlinkClick r:id="rId2" action="ppaction://hlinkfile"/>
                        </a:rPr>
                        <a:t>聽損復健更便利</a:t>
                      </a:r>
                      <a:r>
                        <a:rPr lang="zh-TW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」</a:t>
                      </a:r>
                      <a:endParaRPr lang="en-US" altLang="zh-TW" sz="2000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endParaRPr lang="zh-TW" altLang="zh-TW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altLang="zh-TW" sz="1800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2600"/>
                        </a:lnSpc>
                      </a:pP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 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臺灣</a:t>
                      </a:r>
                      <a:r>
                        <a:rPr lang="en-US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65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歲以上的老年人口已達</a:t>
                      </a:r>
                      <a:r>
                        <a:rPr lang="en-US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300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萬人以上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，根據先進國家的指標，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聽損比率高達三成多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，亦即約有一百萬的老年聽損人口，另因疾病造成的聽損亦逐年增加，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本院耳科黃啟原醫師特別研發聽能訓練</a:t>
                      </a:r>
                      <a:r>
                        <a:rPr lang="en-US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APP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軟體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，應用網路技術提升服務，更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可不受限於醫院而隨時隨地訓練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，另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針對不同患者客製化專屬復健及治療計劃，結合輔具使用，將可有效改善聽損，提升病人生活品質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。</a:t>
                      </a:r>
                    </a:p>
                    <a:p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47" marB="45747"/>
                </a:tc>
              </a:tr>
            </a:tbl>
          </a:graphicData>
        </a:graphic>
      </p:graphicFrame>
      <p:sp>
        <p:nvSpPr>
          <p:cNvPr id="15395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4B5B691E-ED4B-4B41-A9B1-E0E081DD33C9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2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410" y="2348850"/>
            <a:ext cx="3159765" cy="210651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5370" y="4552535"/>
            <a:ext cx="3167805" cy="211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4304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3149652" cy="1600200"/>
          </a:xfrm>
        </p:spPr>
        <p:txBody>
          <a:bodyPr/>
          <a:lstStyle/>
          <a:p>
            <a:r>
              <a:rPr lang="zh-TW" altLang="en-US" b="1" dirty="0">
                <a:latin typeface="+mn-ea"/>
              </a:rPr>
              <a:t>財團法人先鋒品質管制學術研究基金會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zh-TW" altLang="en-US" sz="2800" b="1" dirty="0">
                <a:solidFill>
                  <a:srgbClr val="0033CC"/>
                </a:solidFill>
                <a:latin typeface="+mn-ea"/>
              </a:rPr>
              <a:t>本院護理部</a:t>
            </a:r>
            <a:r>
              <a:rPr lang="zh-TW" altLang="en-US" sz="2800" b="1" dirty="0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「心寧無懼圈」</a:t>
            </a:r>
            <a:r>
              <a:rPr lang="zh-TW" altLang="en-US" sz="2800" b="1" dirty="0" smtClean="0">
                <a:solidFill>
                  <a:srgbClr val="0033CC"/>
                </a:solidFill>
                <a:latin typeface="+mn-ea"/>
              </a:rPr>
              <a:t>榮獲第</a:t>
            </a:r>
            <a:r>
              <a:rPr lang="en-US" altLang="zh-TW" sz="2800" b="1" dirty="0" smtClean="0">
                <a:solidFill>
                  <a:srgbClr val="0033CC"/>
                </a:solidFill>
                <a:latin typeface="+mn-ea"/>
              </a:rPr>
              <a:t>204</a:t>
            </a:r>
            <a:r>
              <a:rPr lang="zh-TW" altLang="en-US" sz="2800" b="1" dirty="0" smtClean="0">
                <a:solidFill>
                  <a:srgbClr val="0033CC"/>
                </a:solidFill>
                <a:latin typeface="+mn-ea"/>
              </a:rPr>
              <a:t>屆</a:t>
            </a:r>
            <a:r>
              <a:rPr lang="zh-TW" altLang="en-US" sz="2800" b="1" dirty="0">
                <a:solidFill>
                  <a:srgbClr val="0033CC"/>
                </a:solidFill>
                <a:latin typeface="+mn-ea"/>
              </a:rPr>
              <a:t>全國品管圈大會</a:t>
            </a:r>
            <a:r>
              <a:rPr lang="en-US" altLang="zh-TW" sz="2800" b="1" dirty="0">
                <a:solidFill>
                  <a:srgbClr val="0033CC"/>
                </a:solidFill>
                <a:latin typeface="+mn-ea"/>
              </a:rPr>
              <a:t>-</a:t>
            </a:r>
            <a:r>
              <a:rPr lang="zh-TW" altLang="en-US" sz="2800" b="1" dirty="0">
                <a:solidFill>
                  <a:srgbClr val="0033CC"/>
                </a:solidFill>
                <a:latin typeface="+mn-ea"/>
              </a:rPr>
              <a:t>特優奬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030896-EE0A-4F83-8133-5B7F609E7F07}" type="slidenum">
              <a:rPr lang="en-US" altLang="zh-TW" smtClean="0"/>
              <a:pPr>
                <a:defRPr/>
              </a:pPr>
              <a:t>20</a:t>
            </a:fld>
            <a:endParaRPr lang="en-US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7929" y="1124680"/>
            <a:ext cx="3878181" cy="474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9389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3149652" cy="1600200"/>
          </a:xfrm>
        </p:spPr>
        <p:txBody>
          <a:bodyPr/>
          <a:lstStyle/>
          <a:p>
            <a:r>
              <a:rPr lang="zh-TW" altLang="en-US" b="1" dirty="0">
                <a:latin typeface="+mn-ea"/>
              </a:rPr>
              <a:t>財團法人先鋒品質管制學術研究基金會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zh-TW" altLang="en-US" sz="2800" b="1" dirty="0">
                <a:solidFill>
                  <a:srgbClr val="0033CC"/>
                </a:solidFill>
                <a:latin typeface="+mn-ea"/>
              </a:rPr>
              <a:t>本院護理部</a:t>
            </a:r>
            <a:r>
              <a:rPr lang="zh-TW" altLang="en-US" sz="2800" b="1" dirty="0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「心寧無懼圈</a:t>
            </a:r>
            <a:r>
              <a:rPr lang="zh-TW" altLang="en-US" sz="2800" b="1" dirty="0" smtClean="0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」圈長林美</a:t>
            </a:r>
            <a:r>
              <a:rPr lang="zh-TW" altLang="en-US" sz="2800" b="1" dirty="0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玲</a:t>
            </a:r>
            <a:r>
              <a:rPr lang="zh-TW" altLang="en-US" sz="2800" b="1" dirty="0" smtClean="0">
                <a:solidFill>
                  <a:srgbClr val="0033CC"/>
                </a:solidFill>
                <a:latin typeface="+mn-ea"/>
              </a:rPr>
              <a:t>榮獲第</a:t>
            </a:r>
            <a:r>
              <a:rPr lang="en-US" altLang="zh-TW" sz="2800" b="1" dirty="0" smtClean="0">
                <a:solidFill>
                  <a:srgbClr val="0033CC"/>
                </a:solidFill>
                <a:latin typeface="+mn-ea"/>
              </a:rPr>
              <a:t>204</a:t>
            </a:r>
            <a:r>
              <a:rPr lang="zh-TW" altLang="en-US" sz="2800" b="1" dirty="0" smtClean="0">
                <a:solidFill>
                  <a:srgbClr val="0033CC"/>
                </a:solidFill>
                <a:latin typeface="+mn-ea"/>
              </a:rPr>
              <a:t>屆</a:t>
            </a:r>
            <a:r>
              <a:rPr lang="zh-TW" altLang="en-US" sz="2800" b="1" dirty="0">
                <a:solidFill>
                  <a:srgbClr val="0033CC"/>
                </a:solidFill>
                <a:latin typeface="+mn-ea"/>
              </a:rPr>
              <a:t>全國品管圈大會</a:t>
            </a:r>
            <a:r>
              <a:rPr lang="en-US" altLang="zh-TW" sz="2800" b="1" dirty="0" smtClean="0">
                <a:solidFill>
                  <a:srgbClr val="0033CC"/>
                </a:solidFill>
                <a:latin typeface="+mn-ea"/>
              </a:rPr>
              <a:t>-</a:t>
            </a:r>
            <a:r>
              <a:rPr lang="zh-TW" altLang="en-US" sz="2800" b="1" dirty="0" smtClean="0">
                <a:solidFill>
                  <a:srgbClr val="0033CC"/>
                </a:solidFill>
                <a:latin typeface="+mn-ea"/>
              </a:rPr>
              <a:t>全國潛力圈長奬</a:t>
            </a:r>
            <a:endParaRPr lang="zh-TW" altLang="en-US" sz="2800" b="1" dirty="0">
              <a:solidFill>
                <a:srgbClr val="0033CC"/>
              </a:solidFill>
              <a:latin typeface="+mn-ea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030896-EE0A-4F83-8133-5B7F609E7F07}" type="slidenum">
              <a:rPr lang="en-US" altLang="zh-TW" smtClean="0"/>
              <a:pPr>
                <a:defRPr/>
              </a:pPr>
              <a:t>21</a:t>
            </a:fld>
            <a:endParaRPr lang="en-US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1950" y="1124680"/>
            <a:ext cx="3405006" cy="474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2150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3149652" cy="1600200"/>
          </a:xfrm>
        </p:spPr>
        <p:txBody>
          <a:bodyPr/>
          <a:lstStyle/>
          <a:p>
            <a:r>
              <a:rPr lang="zh-TW" altLang="en-US" b="1" dirty="0" smtClean="0">
                <a:latin typeface="+mn-ea"/>
              </a:rPr>
              <a:t>讀者文摘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zh-TW" altLang="en-US" sz="2800" b="1" dirty="0">
                <a:solidFill>
                  <a:srgbClr val="0033CC"/>
                </a:solidFill>
                <a:latin typeface="+mn-ea"/>
              </a:rPr>
              <a:t>本</a:t>
            </a:r>
            <a:r>
              <a:rPr lang="zh-TW" altLang="en-US" sz="2800" b="1" dirty="0" smtClean="0">
                <a:solidFill>
                  <a:srgbClr val="0033CC"/>
                </a:solidFill>
                <a:latin typeface="+mn-ea"/>
              </a:rPr>
              <a:t>院榮獲第</a:t>
            </a:r>
            <a:r>
              <a:rPr lang="en-US" altLang="zh-TW" sz="2800" b="1" dirty="0" smtClean="0">
                <a:solidFill>
                  <a:srgbClr val="0033CC"/>
                </a:solidFill>
                <a:latin typeface="+mn-ea"/>
              </a:rPr>
              <a:t>20</a:t>
            </a:r>
            <a:r>
              <a:rPr lang="zh-TW" altLang="en-US" sz="2800" b="1" dirty="0">
                <a:solidFill>
                  <a:srgbClr val="0033CC"/>
                </a:solidFill>
                <a:latin typeface="+mn-ea"/>
              </a:rPr>
              <a:t>屆讀者文摘信譽</a:t>
            </a:r>
            <a:r>
              <a:rPr lang="zh-TW" altLang="en-US" sz="2800" b="1" dirty="0" smtClean="0">
                <a:solidFill>
                  <a:srgbClr val="0033CC"/>
                </a:solidFill>
                <a:latin typeface="+mn-ea"/>
              </a:rPr>
              <a:t>品牌</a:t>
            </a:r>
            <a:r>
              <a:rPr lang="en-US" altLang="zh-TW" sz="2800" b="1" dirty="0" smtClean="0">
                <a:solidFill>
                  <a:srgbClr val="0033CC"/>
                </a:solidFill>
                <a:latin typeface="+mn-ea"/>
              </a:rPr>
              <a:t>-</a:t>
            </a:r>
            <a:r>
              <a:rPr lang="zh-TW" altLang="en-US" sz="2800" b="1" dirty="0" smtClean="0">
                <a:solidFill>
                  <a:srgbClr val="0033CC"/>
                </a:solidFill>
                <a:latin typeface="+mn-ea"/>
              </a:rPr>
              <a:t>金獎</a:t>
            </a:r>
            <a:r>
              <a:rPr lang="en-US" altLang="zh-TW" sz="2800" b="1" dirty="0" smtClean="0">
                <a:solidFill>
                  <a:srgbClr val="0033CC"/>
                </a:solidFill>
                <a:latin typeface="+mn-ea"/>
              </a:rPr>
              <a:t>(</a:t>
            </a:r>
            <a:r>
              <a:rPr lang="zh-TW" altLang="en-US" sz="2800" b="1" dirty="0">
                <a:solidFill>
                  <a:srgbClr val="0033CC"/>
                </a:solidFill>
                <a:latin typeface="+mn-ea"/>
              </a:rPr>
              <a:t>本</a:t>
            </a:r>
            <a:r>
              <a:rPr lang="zh-TW" altLang="en-US" sz="2800" b="1" dirty="0" smtClean="0">
                <a:solidFill>
                  <a:srgbClr val="0033CC"/>
                </a:solidFill>
                <a:latin typeface="+mn-ea"/>
              </a:rPr>
              <a:t>院已連續</a:t>
            </a:r>
            <a:r>
              <a:rPr lang="en-US" altLang="zh-TW" sz="2800" b="1" dirty="0">
                <a:solidFill>
                  <a:srgbClr val="0033CC"/>
                </a:solidFill>
                <a:latin typeface="+mn-ea"/>
              </a:rPr>
              <a:t>15</a:t>
            </a:r>
            <a:r>
              <a:rPr lang="zh-TW" altLang="en-US" sz="2800" b="1" dirty="0">
                <a:solidFill>
                  <a:srgbClr val="0033CC"/>
                </a:solidFill>
                <a:latin typeface="+mn-ea"/>
              </a:rPr>
              <a:t>年</a:t>
            </a:r>
            <a:r>
              <a:rPr lang="zh-TW" altLang="en-US" sz="2800" b="1" dirty="0" smtClean="0">
                <a:solidFill>
                  <a:srgbClr val="0033CC"/>
                </a:solidFill>
                <a:latin typeface="+mn-ea"/>
              </a:rPr>
              <a:t>得奬</a:t>
            </a:r>
            <a:r>
              <a:rPr lang="en-US" altLang="zh-TW" sz="2800" b="1" dirty="0" smtClean="0">
                <a:solidFill>
                  <a:srgbClr val="0033CC"/>
                </a:solidFill>
                <a:latin typeface="+mn-ea"/>
              </a:rPr>
              <a:t>)</a:t>
            </a:r>
            <a:endParaRPr lang="zh-TW" altLang="en-US" sz="2800" b="1" dirty="0">
              <a:solidFill>
                <a:srgbClr val="0033CC"/>
              </a:solidFill>
              <a:latin typeface="+mn-ea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030896-EE0A-4F83-8133-5B7F609E7F07}" type="slidenum">
              <a:rPr lang="en-US" altLang="zh-TW" smtClean="0"/>
              <a:pPr>
                <a:defRPr/>
              </a:pPr>
              <a:t>22</a:t>
            </a:fld>
            <a:endParaRPr lang="en-US" altLang="zh-TW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0922" y="2057400"/>
            <a:ext cx="4572000" cy="336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5888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D4D7D291-FE5B-4D4A-9070-6DE82FA3DF9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23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763610" y="116540"/>
            <a:ext cx="4447720" cy="133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9900" lvl="0" indent="-469900" algn="ctr" eaLnBrk="1" hangingPunct="1">
              <a:spcBef>
                <a:spcPct val="20000"/>
              </a:spcBef>
              <a:buClr>
                <a:srgbClr val="0000FF"/>
              </a:buClr>
              <a:buSzPct val="80000"/>
            </a:pPr>
            <a:r>
              <a:rPr lang="zh-TW" altLang="en-US" sz="8000" b="0" dirty="0">
                <a:solidFill>
                  <a:srgbClr val="FF0000"/>
                </a:solidFill>
                <a:latin typeface="Times New Roman"/>
                <a:ea typeface="標楷體"/>
              </a:rPr>
              <a:t>謝謝聆聽</a:t>
            </a:r>
            <a:endParaRPr lang="en-US" altLang="zh-TW" sz="8000" b="0" dirty="0">
              <a:solidFill>
                <a:srgbClr val="FF0000"/>
              </a:solidFill>
              <a:latin typeface="Times New Roman"/>
              <a:ea typeface="標楷體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907630" y="4869200"/>
            <a:ext cx="45366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9900" lvl="0" indent="-469900" algn="ctr" eaLnBrk="1" hangingPunct="1">
              <a:spcBef>
                <a:spcPct val="20000"/>
              </a:spcBef>
              <a:buClr>
                <a:srgbClr val="0000FF"/>
              </a:buClr>
              <a:buSzPct val="80000"/>
            </a:pPr>
            <a:r>
              <a:rPr lang="zh-TW" altLang="en-US" sz="8000" b="0" dirty="0">
                <a:solidFill>
                  <a:srgbClr val="FF0000"/>
                </a:solidFill>
                <a:latin typeface="Times New Roman"/>
                <a:ea typeface="標楷體"/>
              </a:rPr>
              <a:t>敬請指導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530" y="1277140"/>
            <a:ext cx="5760800" cy="38405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/>
          <a:lstStyle/>
          <a:p>
            <a:pPr algn="ctr">
              <a:defRPr/>
            </a:pPr>
            <a:r>
              <a:rPr lang="en-US" altLang="zh-TW" dirty="0" smtClean="0">
                <a:solidFill>
                  <a:srgbClr val="FF3300"/>
                </a:solidFill>
              </a:rPr>
              <a:t>107</a:t>
            </a:r>
            <a:r>
              <a:rPr lang="zh-TW" altLang="en-US" dirty="0" smtClean="0">
                <a:solidFill>
                  <a:srgbClr val="FF3300"/>
                </a:solidFill>
              </a:rPr>
              <a:t>年</a:t>
            </a:r>
            <a:r>
              <a:rPr lang="en-US" altLang="zh-TW" dirty="0" smtClean="0">
                <a:solidFill>
                  <a:srgbClr val="FF3300"/>
                </a:solidFill>
              </a:rPr>
              <a:t>7</a:t>
            </a:r>
            <a:r>
              <a:rPr lang="zh-TW" altLang="en-US" dirty="0" smtClean="0">
                <a:solidFill>
                  <a:srgbClr val="FF3300"/>
                </a:solidFill>
              </a:rPr>
              <a:t>月記者會</a:t>
            </a:r>
            <a:endParaRPr lang="zh-TW" altLang="en-US" dirty="0">
              <a:solidFill>
                <a:srgbClr val="FF3300"/>
              </a:solidFill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826800743"/>
              </p:ext>
            </p:extLst>
          </p:nvPr>
        </p:nvGraphicFramePr>
        <p:xfrm>
          <a:off x="250825" y="908650"/>
          <a:ext cx="8601075" cy="5544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715"/>
                <a:gridCol w="1080150"/>
                <a:gridCol w="1440200"/>
                <a:gridCol w="5072010"/>
              </a:tblGrid>
              <a:tr h="80236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日期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報告</a:t>
                      </a:r>
                      <a:endParaRPr lang="en-US" altLang="zh-TW" sz="1800" dirty="0" smtClean="0"/>
                    </a:p>
                    <a:p>
                      <a:pPr algn="ctr"/>
                      <a:r>
                        <a:rPr lang="zh-TW" altLang="en-US" sz="1800" dirty="0" smtClean="0"/>
                        <a:t>單位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主講人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主           題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</a:tr>
              <a:tr h="4742409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1070718</a:t>
                      </a:r>
                      <a:endParaRPr lang="zh-TW" altLang="en-US" sz="1800" dirty="0"/>
                    </a:p>
                  </a:txBody>
                  <a:tcPr marL="91441" marR="91441" marT="45747" marB="45747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眼科部</a:t>
                      </a:r>
                      <a:endParaRPr lang="zh-TW" altLang="en-US" sz="1800" dirty="0"/>
                    </a:p>
                  </a:txBody>
                  <a:tcPr marL="91441" marR="91441" marT="45747" marB="45747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蔡傑智主任</a:t>
                      </a:r>
                      <a:endParaRPr lang="zh-TW" altLang="en-US" sz="1800" dirty="0"/>
                    </a:p>
                  </a:txBody>
                  <a:tcPr marL="91441" marR="91441" marT="45747" marB="45747"/>
                </a:tc>
                <a:tc>
                  <a:txBody>
                    <a:bodyPr/>
                    <a:lstStyle/>
                    <a:p>
                      <a:r>
                        <a:rPr lang="zh-TW" altLang="en-US" sz="2000" b="1" dirty="0" smtClean="0">
                          <a:solidFill>
                            <a:schemeClr val="tx1"/>
                          </a:solidFill>
                        </a:rPr>
                        <a:t>主題：</a:t>
                      </a:r>
                      <a:r>
                        <a:rPr lang="zh-TW" altLang="en-US" sz="2000" b="1" dirty="0" smtClean="0">
                          <a:solidFill>
                            <a:schemeClr val="tx1"/>
                          </a:solidFill>
                          <a:hlinkClick r:id="rId2" action="ppaction://hlinkfile"/>
                        </a:rPr>
                        <a:t>「眼睛也會長惡性黑色素瘤？不可忽視的眼睛黑斑！」</a:t>
                      </a:r>
                      <a:endParaRPr lang="zh-TW" altLang="en-US" sz="2000" b="1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zh-TW" altLang="en-US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ts val="2200"/>
                        </a:lnSpc>
                      </a:pPr>
                      <a:r>
                        <a:rPr lang="zh-TW" altLang="en-US" sz="1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一、大多數黑色素瘤發生在皮膚，是致死率很高</a:t>
                      </a:r>
                      <a:endParaRPr lang="en-US" altLang="zh-TW" sz="18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ts val="2200"/>
                        </a:lnSpc>
                      </a:pPr>
                      <a:r>
                        <a:rPr lang="zh-TW" altLang="en-US" sz="1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的皮膚癌，卻極少人了解</a:t>
                      </a:r>
                      <a:r>
                        <a:rPr lang="zh-TW" altLang="en-US" sz="1800" u="sng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眼睛各個部位都有</a:t>
                      </a:r>
                      <a:endParaRPr lang="en-US" altLang="zh-TW" sz="1800" u="sng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ts val="2200"/>
                        </a:lnSpc>
                      </a:pPr>
                      <a:r>
                        <a:rPr lang="zh-TW" altLang="en-US" sz="1800" b="1" u="none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</a:t>
                      </a:r>
                      <a:r>
                        <a:rPr lang="zh-TW" altLang="en-US" sz="1800" u="sng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可能罹患惡性黑色素瘤。本院眼科部</a:t>
                      </a:r>
                      <a:r>
                        <a:rPr lang="en-US" altLang="zh-TW" sz="1800" u="sng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106</a:t>
                      </a:r>
                      <a:r>
                        <a:rPr lang="zh-TW" altLang="en-US" sz="1800" u="sng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年</a:t>
                      </a:r>
                      <a:endParaRPr lang="en-US" altLang="zh-TW" sz="1800" u="sng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ts val="2200"/>
                        </a:lnSpc>
                      </a:pPr>
                      <a:r>
                        <a:rPr lang="zh-TW" altLang="en-US" sz="1800" u="none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</a:t>
                      </a:r>
                      <a:r>
                        <a:rPr lang="zh-TW" altLang="en-US" sz="1800" u="sng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收治</a:t>
                      </a:r>
                      <a:r>
                        <a:rPr lang="en-US" altLang="zh-TW" sz="1800" u="sng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</a:t>
                      </a:r>
                      <a:r>
                        <a:rPr lang="zh-TW" altLang="en-US" sz="1800" u="sng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例，除需摘除全眼</a:t>
                      </a:r>
                      <a:r>
                        <a:rPr lang="zh-TW" altLang="en-US" sz="1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，甚至腫瘤轉移全</a:t>
                      </a:r>
                      <a:endParaRPr lang="en-US" altLang="zh-TW" sz="18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ts val="2200"/>
                        </a:lnSpc>
                      </a:pPr>
                      <a:r>
                        <a:rPr lang="zh-TW" altLang="en-US" sz="1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身，顯示有逐漸增加的趨勢。</a:t>
                      </a:r>
                    </a:p>
                    <a:p>
                      <a:pPr>
                        <a:lnSpc>
                          <a:spcPts val="2200"/>
                        </a:lnSpc>
                      </a:pPr>
                      <a:r>
                        <a:rPr lang="zh-TW" altLang="en-US" sz="1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二、</a:t>
                      </a:r>
                      <a:r>
                        <a:rPr lang="en-US" altLang="zh-TW" sz="1800" u="sng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44</a:t>
                      </a:r>
                      <a:r>
                        <a:rPr lang="zh-TW" altLang="en-US" sz="1800" u="sng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歲賴女士，右眼眼白處有黑斑超過五年</a:t>
                      </a:r>
                      <a:r>
                        <a:rPr lang="zh-TW" altLang="en-US" sz="1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以</a:t>
                      </a:r>
                      <a:endParaRPr lang="en-US" altLang="zh-TW" sz="18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ts val="2200"/>
                        </a:lnSpc>
                      </a:pPr>
                      <a:r>
                        <a:rPr lang="zh-TW" altLang="en-US" sz="1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上，平時並不以為意，</a:t>
                      </a:r>
                      <a:r>
                        <a:rPr lang="zh-TW" altLang="en-US" sz="1800" u="sng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近期因黑斑逐漸變大</a:t>
                      </a:r>
                      <a:endParaRPr lang="en-US" altLang="zh-TW" sz="1800" u="sng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ts val="2200"/>
                        </a:lnSpc>
                      </a:pPr>
                      <a:r>
                        <a:rPr lang="zh-TW" altLang="en-US" sz="1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至本院就醫。</a:t>
                      </a:r>
                      <a:r>
                        <a:rPr lang="zh-TW" altLang="en-US" sz="1800" u="sng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經檢查發現為惡性黑色素瘤，</a:t>
                      </a:r>
                      <a:endParaRPr lang="en-US" altLang="zh-TW" sz="1800" u="sng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ts val="2200"/>
                        </a:lnSpc>
                      </a:pPr>
                      <a:r>
                        <a:rPr lang="zh-TW" altLang="en-US" sz="1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且</a:t>
                      </a:r>
                      <a:r>
                        <a:rPr lang="zh-TW" altLang="en-US" sz="1800" u="sng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腫瘤已侵犯到整個眼睛表面</a:t>
                      </a:r>
                      <a:r>
                        <a:rPr lang="zh-TW" altLang="en-US" sz="1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，</a:t>
                      </a:r>
                      <a:r>
                        <a:rPr lang="zh-TW" altLang="en-US" sz="1800" u="sng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經施行全眼</a:t>
                      </a:r>
                      <a:endParaRPr lang="en-US" altLang="zh-TW" sz="1800" u="sng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ts val="2200"/>
                        </a:lnSpc>
                      </a:pPr>
                      <a:r>
                        <a:rPr lang="zh-TW" altLang="en-US" sz="1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</a:t>
                      </a:r>
                      <a:r>
                        <a:rPr lang="zh-TW" altLang="en-US" sz="1800" u="sng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窩包括眼球切除手術後復原良好。藉此提醒</a:t>
                      </a:r>
                      <a:endParaRPr lang="en-US" altLang="zh-TW" sz="1800" u="sng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ts val="2200"/>
                        </a:lnSpc>
                      </a:pPr>
                      <a:r>
                        <a:rPr lang="zh-TW" altLang="en-US" sz="1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民眾，</a:t>
                      </a:r>
                      <a:r>
                        <a:rPr lang="zh-TW" altLang="en-US" sz="1800" u="sng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早期發現眼睛異常，盡早就醫治療</a:t>
                      </a:r>
                      <a:r>
                        <a:rPr lang="zh-TW" altLang="en-US" sz="1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。</a:t>
                      </a:r>
                      <a:endParaRPr lang="zh-TW" altLang="en-US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41" marR="91441" marT="45747" marB="45747"/>
                </a:tc>
              </a:tr>
            </a:tbl>
          </a:graphicData>
        </a:graphic>
      </p:graphicFrame>
      <p:sp>
        <p:nvSpPr>
          <p:cNvPr id="15395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4B5B691E-ED4B-4B41-A9B1-E0E081DD33C9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3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0824" y="2204829"/>
            <a:ext cx="3024995" cy="201666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676" y="4242551"/>
            <a:ext cx="3013143" cy="200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2429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116541"/>
            <a:ext cx="8001000" cy="7201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107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年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7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月份安排媒體專訪</a:t>
            </a:r>
            <a:endParaRPr lang="zh-TW" altLang="en-US" dirty="0">
              <a:solidFill>
                <a:srgbClr val="FF9900"/>
              </a:solidFill>
              <a:latin typeface="標楷體" pitchFamily="65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790001086"/>
              </p:ext>
            </p:extLst>
          </p:nvPr>
        </p:nvGraphicFramePr>
        <p:xfrm>
          <a:off x="467431" y="836642"/>
          <a:ext cx="8497179" cy="60415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119"/>
                <a:gridCol w="936130"/>
                <a:gridCol w="1008140"/>
                <a:gridCol w="720100"/>
                <a:gridCol w="4968690"/>
              </a:tblGrid>
              <a:tr h="67000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日期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>
                          <a:latin typeface="標楷體" pitchFamily="65" charset="-120"/>
                          <a:ea typeface="標楷體" pitchFamily="65" charset="-120"/>
                        </a:rPr>
                        <a:t>採訪媒體</a:t>
                      </a:r>
                      <a:endParaRPr lang="zh-TW" altLang="en-US" sz="1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>
                          <a:latin typeface="標楷體" pitchFamily="65" charset="-120"/>
                          <a:ea typeface="標楷體" pitchFamily="65" charset="-120"/>
                        </a:rPr>
                        <a:t>受訪單位</a:t>
                      </a:r>
                      <a:endParaRPr lang="zh-TW" altLang="en-US" sz="1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>
                          <a:latin typeface="標楷體" pitchFamily="65" charset="-120"/>
                          <a:ea typeface="標楷體" pitchFamily="65" charset="-120"/>
                        </a:rPr>
                        <a:t>受訪者</a:t>
                      </a:r>
                      <a:endParaRPr lang="zh-TW" altLang="en-US" sz="1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           題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</a:tr>
              <a:tr h="2930495">
                <a:tc>
                  <a:txBody>
                    <a:bodyPr/>
                    <a:lstStyle/>
                    <a:p>
                      <a:r>
                        <a:rPr lang="en-US" altLang="zh-TW" sz="1400" dirty="0" smtClean="0">
                          <a:latin typeface="+mn-ea"/>
                          <a:ea typeface="+mn-ea"/>
                        </a:rPr>
                        <a:t>1060625</a:t>
                      </a:r>
                      <a:endParaRPr lang="zh-TW" altLang="en-US" sz="14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latin typeface="+mn-ea"/>
                          <a:ea typeface="+mn-ea"/>
                        </a:rPr>
                        <a:t>TVBS</a:t>
                      </a:r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+mn-ea"/>
                          <a:ea typeface="+mn-ea"/>
                        </a:rPr>
                        <a:t>眼科部</a:t>
                      </a:r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>
                          <a:latin typeface="+mn-ea"/>
                          <a:ea typeface="+mn-ea"/>
                        </a:rPr>
                        <a:t>林佩玉醫師</a:t>
                      </a:r>
                      <a:endParaRPr lang="zh-TW" altLang="en-US" sz="14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b="1" dirty="0" smtClean="0">
                          <a:latin typeface="+mn-ea"/>
                          <a:ea typeface="+mn-ea"/>
                        </a:rPr>
                        <a:t>主題</a:t>
                      </a:r>
                      <a:r>
                        <a:rPr lang="en-US" altLang="zh-TW" sz="1800" b="1" dirty="0" smtClean="0">
                          <a:latin typeface="+mn-ea"/>
                          <a:ea typeface="+mn-ea"/>
                        </a:rPr>
                        <a:t>:</a:t>
                      </a:r>
                      <a:r>
                        <a:rPr lang="zh-TW" altLang="zh-TW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角膜移植手術重大突破</a:t>
                      </a:r>
                      <a:r>
                        <a:rPr lang="en-US" altLang="zh-TW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!</a:t>
                      </a:r>
                      <a:r>
                        <a:rPr lang="zh-TW" altLang="zh-TW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微創角膜後彈</a:t>
                      </a:r>
                      <a:endParaRPr lang="en-US" altLang="zh-TW" sz="18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</a:t>
                      </a:r>
                      <a:r>
                        <a:rPr lang="zh-TW" altLang="zh-TW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力層內皮移植術</a:t>
                      </a:r>
                      <a:endParaRPr lang="en-US" altLang="zh-TW" sz="18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2200"/>
                        </a:lnSpc>
                      </a:pPr>
                      <a:endParaRPr lang="zh-TW" altLang="zh-TW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2200"/>
                        </a:lnSpc>
                      </a:pP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角膜移植手術重大突破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! 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臺北榮總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成功完成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「</a:t>
                      </a:r>
                      <a:r>
                        <a:rPr lang="zh-TW" altLang="zh-TW" sz="18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微</a:t>
                      </a:r>
                      <a:r>
                        <a:rPr lang="zh-TW" altLang="zh-TW" sz="1800" b="1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創角膜後彈力層內皮移植手術</a:t>
                      </a:r>
                      <a:r>
                        <a:rPr lang="en-US" altLang="zh-TW" sz="1800" b="1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(DMEK)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」，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僅需取捐贈角膜後彈力層內皮，不需施行全層角膜移植，且傷口僅</a:t>
                      </a:r>
                      <a:r>
                        <a:rPr lang="en-US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毫米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，近似微創白內障手術傷口大小，若病人視網膜神經正常，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術後一兩週，即可恢復</a:t>
                      </a:r>
                      <a:r>
                        <a:rPr lang="en-US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8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成以上視力，排斥率更低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。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捐贈者角膜如有基質結疤、白斑、變薄等病變，或是曾做過近視雷射手術等，原本不適合捐贈，現在因為只移植角膜後彈力層內皮，都可以捐贈。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縱使年紀大的捐贈者，只要通過評估也可如願捐贈，將大幅增加適用的捐贈角膜，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改善國內捐贈角膜嚴重短缺問題。</a:t>
                      </a:r>
                    </a:p>
                    <a:p>
                      <a:endParaRPr lang="zh-TW" altLang="en-US" sz="12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</a:tr>
              <a:tr h="916408">
                <a:tc>
                  <a:txBody>
                    <a:bodyPr/>
                    <a:lstStyle/>
                    <a:p>
                      <a:pPr algn="l"/>
                      <a:endParaRPr lang="zh-TW" altLang="en-US" sz="1400" kern="1200" dirty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pPr algn="l"/>
                      <a:endParaRPr lang="zh-TW" altLang="en-US" sz="1400" kern="1200" dirty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pPr algn="l"/>
                      <a:endParaRPr lang="zh-TW" altLang="en-US" sz="1400" kern="1200" dirty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pPr algn="l"/>
                      <a:endParaRPr lang="zh-TW" altLang="en-US" sz="1400" kern="1200" dirty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endParaRPr lang="en-US" altLang="zh-TW" sz="1400" b="1" dirty="0" smtClean="0"/>
                    </a:p>
                  </a:txBody>
                  <a:tcPr marL="91443" marR="91443" marT="45723" marB="45723" anchor="ctr"/>
                </a:tc>
              </a:tr>
            </a:tbl>
          </a:graphicData>
        </a:graphic>
      </p:graphicFrame>
      <p:sp>
        <p:nvSpPr>
          <p:cNvPr id="2256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2A173BB-7538-4042-B2C1-A8ECE833A2A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4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6264" y="2060810"/>
            <a:ext cx="2400334" cy="180025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4693" y="4077090"/>
            <a:ext cx="2391905" cy="179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864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116541"/>
            <a:ext cx="8001000" cy="7201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107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年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7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月份安排媒體專訪</a:t>
            </a:r>
            <a:endParaRPr lang="zh-TW" altLang="en-US" dirty="0">
              <a:solidFill>
                <a:srgbClr val="FF9900"/>
              </a:solidFill>
              <a:latin typeface="標楷體" pitchFamily="65" charset="-120"/>
            </a:endParaRPr>
          </a:p>
        </p:txBody>
      </p:sp>
      <p:sp>
        <p:nvSpPr>
          <p:cNvPr id="2256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2A173BB-7538-4042-B2C1-A8ECE833A2A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5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384952325"/>
              </p:ext>
            </p:extLst>
          </p:nvPr>
        </p:nvGraphicFramePr>
        <p:xfrm>
          <a:off x="683460" y="908650"/>
          <a:ext cx="8168441" cy="45004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120"/>
                <a:gridCol w="1440200"/>
                <a:gridCol w="1512210"/>
                <a:gridCol w="2016280"/>
                <a:gridCol w="1518889"/>
                <a:gridCol w="816742"/>
              </a:tblGrid>
              <a:tr h="467613">
                <a:tc>
                  <a:txBody>
                    <a:bodyPr/>
                    <a:lstStyle/>
                    <a:p>
                      <a:pPr algn="dist" fontAlgn="auto"/>
                      <a:r>
                        <a:rPr lang="zh-TW" altLang="en-US" sz="1400" b="1" dirty="0"/>
                        <a:t>日      期</a:t>
                      </a:r>
                    </a:p>
                  </a:txBody>
                  <a:tcPr marL="9525" marR="9525" marT="9525" marB="0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dist" fontAlgn="auto"/>
                      <a:r>
                        <a:rPr lang="zh-TW" altLang="en-US" sz="1400" b="1" dirty="0"/>
                        <a:t>受訪單位</a:t>
                      </a:r>
                    </a:p>
                  </a:txBody>
                  <a:tcPr marL="9525" marR="9525" marT="9525" marB="0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dist" fontAlgn="auto"/>
                      <a:r>
                        <a:rPr lang="zh-TW" altLang="en-US" sz="1400" b="1" dirty="0"/>
                        <a:t>受訪人員</a:t>
                      </a:r>
                    </a:p>
                  </a:txBody>
                  <a:tcPr marL="9525" marR="9525" marT="9525" marB="0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dist" fontAlgn="auto"/>
                      <a:r>
                        <a:rPr lang="zh-TW" altLang="en-US" sz="1400" b="1" dirty="0"/>
                        <a:t>主      題</a:t>
                      </a:r>
                    </a:p>
                  </a:txBody>
                  <a:tcPr marL="9525" marR="9525" marT="9525" marB="0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dist" fontAlgn="auto"/>
                      <a:r>
                        <a:rPr lang="zh-TW" altLang="en-US" sz="1400" b="1" dirty="0"/>
                        <a:t>媒      體</a:t>
                      </a:r>
                    </a:p>
                  </a:txBody>
                  <a:tcPr marL="9525" marR="9525" marT="9525" marB="0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dist" fontAlgn="auto"/>
                      <a:r>
                        <a:rPr lang="zh-TW" altLang="en-US" sz="1400" b="1" dirty="0"/>
                        <a:t>播出</a:t>
                      </a:r>
                      <a:r>
                        <a:rPr lang="en-US" altLang="zh-TW" sz="1400" b="1" dirty="0"/>
                        <a:t>/</a:t>
                      </a:r>
                      <a:r>
                        <a:rPr lang="zh-TW" altLang="en-US" sz="1400" b="1" dirty="0"/>
                        <a:t>刊登時間</a:t>
                      </a:r>
                    </a:p>
                  </a:txBody>
                  <a:tcPr marL="9525" marR="9525" marT="9525" marB="0" anchor="ctr">
                    <a:solidFill>
                      <a:srgbClr val="0000FF"/>
                    </a:solidFill>
                  </a:tcPr>
                </a:tc>
              </a:tr>
              <a:tr h="4022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6/4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高齡醫學中心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陳亮恭主任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長照產業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非凡新聞</a:t>
                      </a:r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(</a:t>
                      </a: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鍾惠晴</a:t>
                      </a:r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</a:tr>
              <a:tr h="4022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6/6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神經內科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王培寧醫師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失智症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今周刊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</a:tr>
              <a:tr h="4022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6/11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院本部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院長暨</a:t>
                      </a:r>
                      <a:r>
                        <a:rPr lang="zh-TW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副院長</a:t>
                      </a:r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越南形象展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越南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FBNC</a:t>
                      </a: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財經台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</a:tr>
              <a:tr h="3975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6/21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移植外科暨院區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移植外科醫師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器捐登錄中心教學暨衛教片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器捐登錄中心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</a:tr>
              <a:tr h="3975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6/25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眼科部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林佩玉醫師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角膜移植新方法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TVBS </a:t>
                      </a: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黃琲</a:t>
                      </a:r>
                      <a:r>
                        <a:rPr lang="zh-TW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茹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</a:tr>
              <a:tr h="4022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6/29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婦女醫學部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曾仁宇醫師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凱格爾運動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嬰兒與母親 戴筠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</a:tr>
              <a:tr h="397505">
                <a:tc>
                  <a:txBody>
                    <a:bodyPr/>
                    <a:lstStyle/>
                    <a:p>
                      <a:pPr algn="ctr" fontAlgn="ctr"/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</a:tr>
              <a:tr h="397505">
                <a:tc>
                  <a:txBody>
                    <a:bodyPr/>
                    <a:lstStyle/>
                    <a:p>
                      <a:pPr algn="ctr" fontAlgn="ctr"/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</a:tr>
              <a:tr h="397505">
                <a:tc>
                  <a:txBody>
                    <a:bodyPr/>
                    <a:lstStyle/>
                    <a:p>
                      <a:pPr algn="ctr" fontAlgn="ctr"/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</a:tr>
              <a:tr h="397505">
                <a:tc>
                  <a:txBody>
                    <a:bodyPr/>
                    <a:lstStyle/>
                    <a:p>
                      <a:pPr algn="ctr" fontAlgn="ctr"/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039294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107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年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7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月份活動訊息</a:t>
            </a:r>
            <a:endParaRPr lang="zh-TW" altLang="en-US" dirty="0">
              <a:solidFill>
                <a:srgbClr val="FF9900"/>
              </a:solidFill>
              <a:latin typeface="標楷體" pitchFamily="65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051780153"/>
              </p:ext>
            </p:extLst>
          </p:nvPr>
        </p:nvGraphicFramePr>
        <p:xfrm>
          <a:off x="591068" y="981072"/>
          <a:ext cx="8260832" cy="46802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9084"/>
                <a:gridCol w="1106325"/>
                <a:gridCol w="6195423"/>
              </a:tblGrid>
              <a:tr h="44969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日期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主辦單位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           題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</a:tr>
              <a:tr h="4230539"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latin typeface="+mn-ea"/>
                          <a:ea typeface="+mn-ea"/>
                        </a:rPr>
                        <a:t>1070622</a:t>
                      </a:r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600" b="1" dirty="0" smtClean="0">
                          <a:latin typeface="+mn-ea"/>
                          <a:ea typeface="+mn-ea"/>
                        </a:rPr>
                        <a:t>教學部</a:t>
                      </a:r>
                      <a:endParaRPr lang="zh-TW" altLang="en-US" sz="1600" b="1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主題</a:t>
                      </a:r>
                      <a:r>
                        <a:rPr lang="en-US" altLang="zh-TW" sz="2000" b="1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:</a:t>
                      </a:r>
                      <a:r>
                        <a:rPr lang="zh-TW" alt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本院</a:t>
                      </a:r>
                      <a:r>
                        <a:rPr lang="zh-TW" altLang="zh-TW" sz="2000" b="1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與</a:t>
                      </a:r>
                      <a:r>
                        <a:rPr lang="zh-TW" altLang="zh-TW" sz="2000" b="1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澳洲新南威爾斯大學醫學院簽署</a:t>
                      </a:r>
                      <a:endParaRPr lang="en-US" altLang="zh-TW" sz="2000" b="1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</a:t>
                      </a:r>
                      <a:r>
                        <a:rPr lang="zh-TW" altLang="zh-TW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合作備忘錄</a:t>
                      </a:r>
                      <a:r>
                        <a:rPr lang="en-US" altLang="zh-TW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zh-TW" altLang="zh-TW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醫學教育新南向</a:t>
                      </a:r>
                      <a:endParaRPr lang="en-US" altLang="zh-TW" sz="18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zh-TW" altLang="zh-TW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臺北榮總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日與澳洲新南威爾斯大學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(The University of New South Wales)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共同簽署合作備忘錄，由臺北榮總張德明院長、澳洲新南威爾斯大學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Prof. Boaz </a:t>
                      </a:r>
                      <a:r>
                        <a:rPr lang="en-US" altLang="zh-TW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Shulruf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代表簽署，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衛福部中藥司黃怡超司長、教育部醫教會牙醫教育組召集人許明倫院長、醫策會王拔群執行長、台北護理健康大學劉玟宜院長等貴賓出席觀禮，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會後並參觀臺北榮總虛擬實境教室、跨領域全人醫療模擬演練中心、數位化圖書館、教學門診區等教育訓練單位，及陽明大學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VR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中心。</a:t>
                      </a:r>
                    </a:p>
                    <a:p>
                      <a:endParaRPr lang="zh-TW" altLang="zh-TW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 marT="45723" marB="45723"/>
                </a:tc>
              </a:tr>
            </a:tbl>
          </a:graphicData>
        </a:graphic>
      </p:graphicFrame>
      <p:sp>
        <p:nvSpPr>
          <p:cNvPr id="2256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2A173BB-7538-4042-B2C1-A8ECE833A2A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6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631" y="2132820"/>
            <a:ext cx="2131673" cy="144808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631" y="3861060"/>
            <a:ext cx="2226109" cy="148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8546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107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年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7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月份活動訊息</a:t>
            </a:r>
            <a:endParaRPr lang="zh-TW" altLang="en-US" dirty="0">
              <a:solidFill>
                <a:srgbClr val="FF9900"/>
              </a:solidFill>
              <a:latin typeface="標楷體" pitchFamily="65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439284435"/>
              </p:ext>
            </p:extLst>
          </p:nvPr>
        </p:nvGraphicFramePr>
        <p:xfrm>
          <a:off x="591068" y="981073"/>
          <a:ext cx="8085501" cy="43921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8728"/>
                <a:gridCol w="1082844"/>
                <a:gridCol w="6063929"/>
              </a:tblGrid>
              <a:tr h="63115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日期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主辦單位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           題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</a:tr>
              <a:tr h="3761042"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latin typeface="+mn-ea"/>
                          <a:ea typeface="+mn-ea"/>
                        </a:rPr>
                        <a:t>1070630</a:t>
                      </a:r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600" b="1" dirty="0" smtClean="0">
                          <a:latin typeface="+mn-ea"/>
                          <a:ea typeface="+mn-ea"/>
                        </a:rPr>
                        <a:t>醫研部</a:t>
                      </a:r>
                      <a:endParaRPr lang="zh-TW" altLang="en-US" sz="1600" b="1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主題</a:t>
                      </a:r>
                      <a:r>
                        <a:rPr lang="en-US" altLang="zh-TW" sz="2000" b="1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:</a:t>
                      </a:r>
                      <a:r>
                        <a:rPr lang="zh-TW" altLang="zh-TW" sz="2000" b="1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台</a:t>
                      </a:r>
                      <a:r>
                        <a:rPr lang="zh-TW" altLang="zh-TW" sz="2000" b="1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日幹細胞治療與再生醫學</a:t>
                      </a:r>
                      <a:r>
                        <a:rPr lang="zh-TW" altLang="zh-TW" sz="2000" b="1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研討會</a:t>
                      </a:r>
                      <a:endParaRPr lang="zh-TW" altLang="zh-TW" sz="2000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</a:t>
                      </a:r>
                      <a:endParaRPr lang="en-US" altLang="zh-TW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2400"/>
                        </a:lnSpc>
                      </a:pP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 本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院與國立陽明大學主辦「台日幹細胞治療與再生醫學研討會」會議，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邀請到日本理化學研究所 高橋政代教授、 東京女子醫科大學清水達也所長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、與京都大學</a:t>
                      </a:r>
                      <a:r>
                        <a:rPr lang="en-US" altLang="zh-TW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iPS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細胞研究所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altLang="zh-TW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CiRA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 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齊藤博英副所長、長船健二教授與金子新教授等日方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專家學者集聚一堂，分享日本再生醫學的發展及最新幹細胞研究趨勢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進行分享，將有助於加速台灣再生醫學的發展以及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深化台日的合作交流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。</a:t>
                      </a:r>
                    </a:p>
                  </a:txBody>
                  <a:tcPr marL="91443" marR="91443" marT="45723" marB="45723"/>
                </a:tc>
              </a:tr>
            </a:tbl>
          </a:graphicData>
        </a:graphic>
      </p:graphicFrame>
      <p:sp>
        <p:nvSpPr>
          <p:cNvPr id="2256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2A173BB-7538-4042-B2C1-A8ECE833A2A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7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1068" y="2204830"/>
            <a:ext cx="2036662" cy="305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5282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107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年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7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月份活動訊息</a:t>
            </a:r>
            <a:endParaRPr lang="zh-TW" altLang="en-US" dirty="0">
              <a:solidFill>
                <a:srgbClr val="FF9900"/>
              </a:solidFill>
              <a:latin typeface="標楷體" pitchFamily="65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374459691"/>
              </p:ext>
            </p:extLst>
          </p:nvPr>
        </p:nvGraphicFramePr>
        <p:xfrm>
          <a:off x="591068" y="981073"/>
          <a:ext cx="8085501" cy="43921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8728"/>
                <a:gridCol w="1082844"/>
                <a:gridCol w="6063929"/>
              </a:tblGrid>
              <a:tr h="63115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日期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主辦單位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           題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</a:tr>
              <a:tr h="3761042"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latin typeface="+mn-ea"/>
                          <a:ea typeface="+mn-ea"/>
                        </a:rPr>
                        <a:t>1070627</a:t>
                      </a:r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600" b="1" dirty="0" smtClean="0">
                          <a:latin typeface="+mn-ea"/>
                          <a:ea typeface="+mn-ea"/>
                        </a:rPr>
                        <a:t>外科部</a:t>
                      </a:r>
                      <a:endParaRPr lang="en-US" altLang="zh-TW" sz="1600" b="1" dirty="0" smtClean="0">
                        <a:latin typeface="+mn-ea"/>
                        <a:ea typeface="+mn-ea"/>
                      </a:endParaRPr>
                    </a:p>
                    <a:p>
                      <a:r>
                        <a:rPr lang="zh-TW" altLang="en-US" sz="1600" b="1" dirty="0" smtClean="0">
                          <a:latin typeface="+mn-ea"/>
                          <a:ea typeface="+mn-ea"/>
                        </a:rPr>
                        <a:t>護理部</a:t>
                      </a:r>
                      <a:endParaRPr lang="en-US" altLang="zh-TW" sz="1600" b="1" dirty="0" smtClean="0">
                        <a:latin typeface="+mn-ea"/>
                        <a:ea typeface="+mn-ea"/>
                      </a:endParaRPr>
                    </a:p>
                    <a:p>
                      <a:endParaRPr lang="zh-TW" altLang="en-US" sz="1600" b="1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主題</a:t>
                      </a:r>
                      <a:r>
                        <a:rPr lang="zh-TW" altLang="zh-TW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：八仙塵爆三週年 臺北榮總傷友回娘家</a:t>
                      </a:r>
                    </a:p>
                    <a:p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時間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：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107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6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27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日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星期三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上午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時至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12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時</a:t>
                      </a:r>
                    </a:p>
                    <a:p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地點：臺北榮總中正一樓大廳</a:t>
                      </a:r>
                    </a:p>
                    <a:p>
                      <a:endParaRPr lang="zh-TW" altLang="zh-TW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 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為了解八仙塵爆傷友身心復原狀況，提供傷友暨家屬治療經驗交流分享的機會，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特別於八仙塵爆三週年，舉辦傷友回娘家活動，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會中將播放回顧影片，紀錄醫療團隊及傷友共同為生命努力不懈的奮鬥歷程。</a:t>
                      </a:r>
                    </a:p>
                    <a:p>
                      <a:pPr lvl="0"/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 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燒傷面積高達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90%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，當時年紀僅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13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歲李小弟及阮同學，游泳教練陳小姐、跆拳道國手黃小姐及當時為護理系學生的葉小姐等，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都出席分享他們的心路歷程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。</a:t>
                      </a:r>
                    </a:p>
                    <a:p>
                      <a:endParaRPr lang="zh-TW" altLang="zh-TW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 marT="45723" marB="45723"/>
                </a:tc>
              </a:tr>
            </a:tbl>
          </a:graphicData>
        </a:graphic>
      </p:graphicFrame>
      <p:sp>
        <p:nvSpPr>
          <p:cNvPr id="2256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2A173BB-7538-4042-B2C1-A8ECE833A2A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8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1069" y="2276840"/>
            <a:ext cx="2036662" cy="135777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6263" y="3695807"/>
            <a:ext cx="2051468" cy="136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7302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107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年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7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月份活動訊息</a:t>
            </a:r>
            <a:endParaRPr lang="zh-TW" altLang="en-US" dirty="0">
              <a:solidFill>
                <a:srgbClr val="FF9900"/>
              </a:solidFill>
              <a:latin typeface="標楷體" pitchFamily="65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9249785"/>
              </p:ext>
            </p:extLst>
          </p:nvPr>
        </p:nvGraphicFramePr>
        <p:xfrm>
          <a:off x="591068" y="981073"/>
          <a:ext cx="8085501" cy="48242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8728"/>
                <a:gridCol w="1082844"/>
                <a:gridCol w="6063929"/>
              </a:tblGrid>
              <a:tr h="69324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日期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主辦單位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           題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</a:tr>
              <a:tr h="4131015"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latin typeface="+mn-ea"/>
                          <a:ea typeface="+mn-ea"/>
                        </a:rPr>
                        <a:t>1070629</a:t>
                      </a:r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600" b="1" dirty="0" smtClean="0">
                          <a:latin typeface="+mn-ea"/>
                          <a:ea typeface="+mn-ea"/>
                        </a:rPr>
                        <a:t>醫企部</a:t>
                      </a:r>
                      <a:endParaRPr lang="zh-TW" altLang="en-US" sz="1600" b="1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主題</a:t>
                      </a:r>
                      <a:r>
                        <a:rPr lang="en-US" altLang="zh-TW" sz="2000" b="1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:</a:t>
                      </a:r>
                      <a:r>
                        <a:rPr lang="zh-TW" alt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臺北榮總與菲律賓大學簽署合作備忘錄</a:t>
                      </a:r>
                    </a:p>
                    <a:p>
                      <a:endParaRPr lang="zh-TW" altLang="en-US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 </a:t>
                      </a:r>
                      <a:r>
                        <a:rPr lang="zh-TW" altLang="en-US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為擴大雙邊人才交流與合作</a:t>
                      </a: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，張德明院長與菲律賓大學馬尼拉分校校長</a:t>
                      </a:r>
                      <a:r>
                        <a:rPr lang="en-US" altLang="zh-TW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Carmencita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D. Padilla</a:t>
                      </a: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，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107</a:t>
                      </a: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6</a:t>
                      </a: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29</a:t>
                      </a: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日簽署合作備忘錄，針對遺傳疾病、精準醫療等領域進行合作，擴大臺菲醫療人才交流。</a:t>
                      </a:r>
                      <a:endParaRPr lang="zh-TW" altLang="zh-TW" sz="1800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43" marR="91443" marT="45723" marB="45723"/>
                </a:tc>
              </a:tr>
            </a:tbl>
          </a:graphicData>
        </a:graphic>
      </p:graphicFrame>
      <p:sp>
        <p:nvSpPr>
          <p:cNvPr id="2256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2A173BB-7538-4042-B2C1-A8ECE833A2A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9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30" y="3645030"/>
            <a:ext cx="2880400" cy="21603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22935" y="3645030"/>
            <a:ext cx="3229198" cy="216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8992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Times New Roman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006600"/>
            </a:gs>
            <a:gs pos="100000">
              <a:srgbClr val="009999"/>
            </a:gs>
          </a:gsLst>
          <a:lin ang="5400000" scaled="1"/>
        </a:gradFill>
        <a:ln>
          <a:noFill/>
        </a:ln>
        <a:effectLst>
          <a:outerShdw dist="53882" dir="2700000" algn="ctr" rotWithShape="0">
            <a:schemeClr val="tx2"/>
          </a:outerShdw>
        </a:effectLst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4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ea typeface="新細明體" panose="02020500000000000000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006600"/>
            </a:gs>
            <a:gs pos="100000">
              <a:srgbClr val="009999"/>
            </a:gs>
          </a:gsLst>
          <a:lin ang="5400000" scaled="1"/>
        </a:gradFill>
        <a:ln>
          <a:noFill/>
        </a:ln>
        <a:effectLst>
          <a:outerShdw dist="53882" dir="2700000" algn="ctr" rotWithShape="0">
            <a:schemeClr val="tx2"/>
          </a:outerShdw>
        </a:effectLst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4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ea typeface="新細明體" panose="02020500000000000000" pitchFamily="18" charset="-120"/>
          </a:defRPr>
        </a:defPPr>
      </a:lstStyle>
    </a:ln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33431</TotalTime>
  <Words>2138</Words>
  <Application>Microsoft Office PowerPoint</Application>
  <PresentationFormat>如螢幕大小 (4:3)</PresentationFormat>
  <Paragraphs>296</Paragraphs>
  <Slides>23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24" baseType="lpstr">
      <vt:lpstr>Profile</vt:lpstr>
      <vt:lpstr>本院重要新聞彙整報告</vt:lpstr>
      <vt:lpstr>107年7月記者會</vt:lpstr>
      <vt:lpstr>107年7月記者會</vt:lpstr>
      <vt:lpstr>107年7月份安排媒體專訪</vt:lpstr>
      <vt:lpstr>107年7月份安排媒體專訪</vt:lpstr>
      <vt:lpstr>107年7月份活動訊息</vt:lpstr>
      <vt:lpstr>107年7月份活動訊息</vt:lpstr>
      <vt:lpstr>107年7月份活動訊息</vt:lpstr>
      <vt:lpstr>107年7月份活動訊息</vt:lpstr>
      <vt:lpstr>107年7月份活動訊息</vt:lpstr>
      <vt:lpstr>107年7月份活動訊息</vt:lpstr>
      <vt:lpstr>107年7月份活動訊息</vt:lpstr>
      <vt:lpstr>107年7月份新聞摘要33則</vt:lpstr>
      <vt:lpstr>107年7月份新聞摘要</vt:lpstr>
      <vt:lpstr>107年7月份新聞摘要</vt:lpstr>
      <vt:lpstr>107年7月份新聞摘要</vt:lpstr>
      <vt:lpstr>投影片 17</vt:lpstr>
      <vt:lpstr>107年7月各單位院外受奬情形4則</vt:lpstr>
      <vt:lpstr>內政部</vt:lpstr>
      <vt:lpstr>財團法人先鋒品質管制學術研究基金會</vt:lpstr>
      <vt:lpstr>財團法人先鋒品質管制學術研究基金會</vt:lpstr>
      <vt:lpstr>讀者文摘</vt:lpstr>
      <vt:lpstr>投影片 23</vt:lpstr>
    </vt:vector>
  </TitlesOfParts>
  <Manager>台北榮民總醫院</Manager>
  <Company>Taipei Veterans General Hospital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行政院國軍退除役官兵輔導委員會 台北榮民總醫院 新制醫院評鑑暨教學醫院評鑑簡報</dc:title>
  <dc:creator>楊昭恂</dc:creator>
  <cp:lastModifiedBy>vghuser</cp:lastModifiedBy>
  <cp:revision>2018</cp:revision>
  <cp:lastPrinted>2018-07-19T09:07:13Z</cp:lastPrinted>
  <dcterms:created xsi:type="dcterms:W3CDTF">2004-02-01T06:39:05Z</dcterms:created>
  <dcterms:modified xsi:type="dcterms:W3CDTF">2018-07-23T09:00:18Z</dcterms:modified>
</cp:coreProperties>
</file>