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249" r:id="rId2"/>
    <p:sldId id="3705" r:id="rId3"/>
    <p:sldId id="3763" r:id="rId4"/>
    <p:sldId id="3764" r:id="rId5"/>
    <p:sldId id="3765" r:id="rId6"/>
    <p:sldId id="3767" r:id="rId7"/>
    <p:sldId id="3769" r:id="rId8"/>
    <p:sldId id="3688" r:id="rId9"/>
    <p:sldId id="3729" r:id="rId10"/>
    <p:sldId id="3761" r:id="rId11"/>
    <p:sldId id="3696" r:id="rId12"/>
    <p:sldId id="3771" r:id="rId13"/>
    <p:sldId id="3770" r:id="rId14"/>
    <p:sldId id="3772" r:id="rId15"/>
    <p:sldId id="3629" r:id="rId16"/>
    <p:sldId id="3778" r:id="rId17"/>
    <p:sldId id="3773" r:id="rId18"/>
    <p:sldId id="3774" r:id="rId19"/>
    <p:sldId id="3777" r:id="rId20"/>
    <p:sldId id="3775" r:id="rId21"/>
    <p:sldId id="3469" r:id="rId22"/>
  </p:sldIdLst>
  <p:sldSz cx="9144000" cy="6858000" type="screen4x3"/>
  <p:notesSz cx="6794500" cy="9906000"/>
  <p:defaultTextStyle>
    <a:defPPr>
      <a:defRPr lang="zh-TW"/>
    </a:defPPr>
    <a:lvl1pPr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1pPr>
    <a:lvl2pPr marL="4572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2pPr>
    <a:lvl3pPr marL="9144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3pPr>
    <a:lvl4pPr marL="13716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4pPr>
    <a:lvl5pPr marL="1828800" algn="l" rtl="0" eaLnBrk="0" fontAlgn="base" hangingPunct="0">
      <a:spcBef>
        <a:spcPct val="0"/>
      </a:spcBef>
      <a:spcAft>
        <a:spcPct val="0"/>
      </a:spcAft>
      <a:defRPr kumimoji="1" sz="2500" b="1" kern="1200">
        <a:solidFill>
          <a:srgbClr val="0000FF"/>
        </a:solidFill>
        <a:latin typeface="標楷體" panose="03000509000000000000" pitchFamily="65" charset="-120"/>
        <a:ea typeface="標楷體" panose="03000509000000000000" pitchFamily="65" charset="-120"/>
        <a:cs typeface="+mn-cs"/>
      </a:defRPr>
    </a:lvl5pPr>
    <a:lvl6pPr marL="22860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6pPr>
    <a:lvl7pPr marL="27432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7pPr>
    <a:lvl8pPr marL="32004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8pPr>
    <a:lvl9pPr marL="3657600" algn="l" defTabSz="914400" rtl="0" eaLnBrk="1" latinLnBrk="0" hangingPunct="1">
      <a:defRPr kumimoji="1" sz="2500" b="1" kern="1200">
        <a:solidFill>
          <a:srgbClr val="0000FF"/>
        </a:solidFill>
        <a:latin typeface="標楷體" panose="03000509000000000000" pitchFamily="65" charset="-120"/>
        <a:ea typeface="標楷體" panose="03000509000000000000" pitchFamily="65"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00FF"/>
    <a:srgbClr val="005696"/>
    <a:srgbClr val="0062AC"/>
    <a:srgbClr val="FF9900"/>
    <a:srgbClr val="00CC66"/>
    <a:srgbClr val="FF3300"/>
    <a:srgbClr val="FFFFFF"/>
    <a:srgbClr val="008A3E"/>
    <a:srgbClr val="00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125" autoAdjust="0"/>
  </p:normalViewPr>
  <p:slideViewPr>
    <p:cSldViewPr>
      <p:cViewPr varScale="1">
        <p:scale>
          <a:sx n="69" d="100"/>
          <a:sy n="69" d="100"/>
        </p:scale>
        <p:origin x="-106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7" d="100"/>
          <a:sy n="47" d="100"/>
        </p:scale>
        <p:origin x="-1986" y="-90"/>
      </p:cViewPr>
      <p:guideLst>
        <p:guide orient="horz" pos="3120"/>
        <p:guide pos="2140"/>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5024" cy="494191"/>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l"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89091" name="Rectangle 3"/>
          <p:cNvSpPr>
            <a:spLocks noGrp="1" noChangeArrowheads="1"/>
          </p:cNvSpPr>
          <p:nvPr>
            <p:ph type="dt" sz="quarter" idx="1"/>
          </p:nvPr>
        </p:nvSpPr>
        <p:spPr bwMode="auto">
          <a:xfrm>
            <a:off x="3849476" y="0"/>
            <a:ext cx="2945024" cy="494191"/>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r"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89092" name="Rectangle 4"/>
          <p:cNvSpPr>
            <a:spLocks noGrp="1" noChangeArrowheads="1"/>
          </p:cNvSpPr>
          <p:nvPr>
            <p:ph type="ftr" sz="quarter" idx="2"/>
          </p:nvPr>
        </p:nvSpPr>
        <p:spPr bwMode="auto">
          <a:xfrm>
            <a:off x="0" y="9410226"/>
            <a:ext cx="2945024" cy="495775"/>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algn="l"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89093" name="Rectangle 5"/>
          <p:cNvSpPr>
            <a:spLocks noGrp="1" noChangeArrowheads="1"/>
          </p:cNvSpPr>
          <p:nvPr>
            <p:ph type="sldNum" sz="quarter" idx="3"/>
          </p:nvPr>
        </p:nvSpPr>
        <p:spPr bwMode="auto">
          <a:xfrm>
            <a:off x="3849476" y="9410226"/>
            <a:ext cx="2945024" cy="495775"/>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algn="r" defTabSz="924032" eaLnBrk="1" hangingPunct="1">
              <a:defRPr sz="1300" b="0">
                <a:solidFill>
                  <a:schemeClr val="tx1"/>
                </a:solidFill>
                <a:latin typeface="Verdana" panose="020B0604030504040204" pitchFamily="34" charset="0"/>
                <a:ea typeface="新細明體" panose="02020500000000000000" pitchFamily="18" charset="-120"/>
              </a:defRPr>
            </a:lvl1pPr>
          </a:lstStyle>
          <a:p>
            <a:pPr>
              <a:defRPr/>
            </a:pPr>
            <a:fld id="{26A85275-53F0-4117-819A-B9E01A5B0136}" type="slidenum">
              <a:rPr lang="en-US" altLang="zh-TW"/>
              <a:pPr>
                <a:defRPr/>
              </a:pPr>
              <a:t>‹#›</a:t>
            </a:fld>
            <a:endParaRPr lang="en-US" altLang="zh-TW"/>
          </a:p>
        </p:txBody>
      </p:sp>
    </p:spTree>
    <p:extLst>
      <p:ext uri="{BB962C8B-B14F-4D97-AF65-F5344CB8AC3E}">
        <p14:creationId xmlns="" xmlns:p14="http://schemas.microsoft.com/office/powerpoint/2010/main" val="2553949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45024" cy="495776"/>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l"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endParaRPr lang="en-US" altLang="zh-TW"/>
          </a:p>
        </p:txBody>
      </p:sp>
      <p:sp>
        <p:nvSpPr>
          <p:cNvPr id="96259" name="Rectangle 3"/>
          <p:cNvSpPr>
            <a:spLocks noGrp="1" noChangeArrowheads="1"/>
          </p:cNvSpPr>
          <p:nvPr>
            <p:ph type="dt" idx="1"/>
          </p:nvPr>
        </p:nvSpPr>
        <p:spPr bwMode="auto">
          <a:xfrm>
            <a:off x="3847890" y="0"/>
            <a:ext cx="2945024" cy="495776"/>
          </a:xfrm>
          <a:prstGeom prst="rect">
            <a:avLst/>
          </a:prstGeom>
          <a:noFill/>
          <a:ln>
            <a:noFill/>
          </a:ln>
          <a:effectLst/>
          <a:extLst/>
        </p:spPr>
        <p:txBody>
          <a:bodyPr vert="horz" wrap="square" lIns="92388" tIns="46194" rIns="92388" bIns="46194" numCol="1" anchor="t" anchorCtr="0" compatLnSpc="1">
            <a:prstTxWarp prst="textNoShape">
              <a:avLst/>
            </a:prstTxWarp>
          </a:bodyPr>
          <a:lstStyle>
            <a:lvl1pPr algn="r"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endParaRPr lang="en-US" altLang="zh-TW"/>
          </a:p>
        </p:txBody>
      </p:sp>
      <p:sp>
        <p:nvSpPr>
          <p:cNvPr id="11268" name="Rectangle 4"/>
          <p:cNvSpPr>
            <a:spLocks noGrp="1" noRot="1" noChangeAspect="1" noChangeArrowheads="1" noTextEdit="1"/>
          </p:cNvSpPr>
          <p:nvPr>
            <p:ph type="sldImg" idx="2"/>
          </p:nvPr>
        </p:nvSpPr>
        <p:spPr bwMode="auto">
          <a:xfrm>
            <a:off x="922338" y="744538"/>
            <a:ext cx="4954587" cy="37147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679133" y="4705906"/>
            <a:ext cx="5436235" cy="4455640"/>
          </a:xfrm>
          <a:prstGeom prst="rect">
            <a:avLst/>
          </a:prstGeom>
          <a:noFill/>
          <a:ln>
            <a:noFill/>
          </a:ln>
          <a:effectLst/>
          <a:extLst/>
        </p:spPr>
        <p:txBody>
          <a:bodyPr vert="horz" wrap="square" lIns="92388" tIns="46194" rIns="92388" bIns="46194"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96262" name="Rectangle 6"/>
          <p:cNvSpPr>
            <a:spLocks noGrp="1" noChangeArrowheads="1"/>
          </p:cNvSpPr>
          <p:nvPr>
            <p:ph type="ftr" sz="quarter" idx="4"/>
          </p:nvPr>
        </p:nvSpPr>
        <p:spPr bwMode="auto">
          <a:xfrm>
            <a:off x="0" y="9408641"/>
            <a:ext cx="2945024" cy="495776"/>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algn="l"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endParaRPr lang="en-US" altLang="zh-TW"/>
          </a:p>
        </p:txBody>
      </p:sp>
      <p:sp>
        <p:nvSpPr>
          <p:cNvPr id="96263" name="Rectangle 7"/>
          <p:cNvSpPr>
            <a:spLocks noGrp="1" noChangeArrowheads="1"/>
          </p:cNvSpPr>
          <p:nvPr>
            <p:ph type="sldNum" sz="quarter" idx="5"/>
          </p:nvPr>
        </p:nvSpPr>
        <p:spPr bwMode="auto">
          <a:xfrm>
            <a:off x="2897421" y="9408641"/>
            <a:ext cx="3895493" cy="495776"/>
          </a:xfrm>
          <a:prstGeom prst="rect">
            <a:avLst/>
          </a:prstGeom>
          <a:noFill/>
          <a:ln>
            <a:noFill/>
          </a:ln>
          <a:effectLst/>
          <a:extLst/>
        </p:spPr>
        <p:txBody>
          <a:bodyPr vert="horz" wrap="square" lIns="92388" tIns="46194" rIns="92388" bIns="46194" numCol="1" anchor="b" anchorCtr="0" compatLnSpc="1">
            <a:prstTxWarp prst="textNoShape">
              <a:avLst/>
            </a:prstTxWarp>
          </a:bodyPr>
          <a:lstStyle>
            <a:lvl1pPr defTabSz="924032" eaLnBrk="1" hangingPunct="1">
              <a:defRPr sz="1300" b="0">
                <a:solidFill>
                  <a:schemeClr val="tx1"/>
                </a:solidFill>
                <a:latin typeface="Arial" panose="020B0604020202020204" pitchFamily="34" charset="0"/>
                <a:ea typeface="新細明體" panose="02020500000000000000" pitchFamily="18" charset="-120"/>
              </a:defRPr>
            </a:lvl1pPr>
          </a:lstStyle>
          <a:p>
            <a:pPr>
              <a:defRPr/>
            </a:pPr>
            <a:r>
              <a:rPr lang="en-US" altLang="zh-TW"/>
              <a:t>       </a:t>
            </a:r>
            <a:fld id="{7D00E5EC-5359-4502-92BF-F5F41F9DAE6F}" type="slidenum">
              <a:rPr lang="en-US" altLang="zh-TW"/>
              <a:pPr>
                <a:defRPr/>
              </a:pPr>
              <a:t>‹#›</a:t>
            </a:fld>
            <a:endParaRPr lang="en-US" altLang="zh-TW"/>
          </a:p>
        </p:txBody>
      </p:sp>
    </p:spTree>
    <p:extLst>
      <p:ext uri="{BB962C8B-B14F-4D97-AF65-F5344CB8AC3E}">
        <p14:creationId xmlns="" xmlns:p14="http://schemas.microsoft.com/office/powerpoint/2010/main" val="1717673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1pPr>
    <a:lvl2pPr marL="4572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2pPr>
    <a:lvl3pPr marL="9144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3pPr>
    <a:lvl4pPr marL="13716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4pPr>
    <a:lvl5pPr marL="1828800" algn="l" rtl="0" eaLnBrk="0" fontAlgn="base" hangingPunct="0">
      <a:spcBef>
        <a:spcPct val="30000"/>
      </a:spcBef>
      <a:spcAft>
        <a:spcPct val="0"/>
      </a:spcAft>
      <a:defRPr kumimoji="1" sz="1600" kern="1200">
        <a:solidFill>
          <a:schemeClr val="tx1"/>
        </a:solidFill>
        <a:latin typeface="標楷體" panose="03000509000000000000" pitchFamily="65" charset="-120"/>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4032">
              <a:defRPr kumimoji="1" sz="2500" b="1">
                <a:solidFill>
                  <a:srgbClr val="0000FF"/>
                </a:solidFill>
                <a:latin typeface="標楷體" panose="03000509000000000000" pitchFamily="65" charset="-120"/>
                <a:ea typeface="標楷體" panose="03000509000000000000" pitchFamily="65" charset="-120"/>
              </a:defRPr>
            </a:lvl1pPr>
            <a:lvl2pPr marL="741761" indent="-285293" defTabSz="924032">
              <a:defRPr kumimoji="1" sz="2500" b="1">
                <a:solidFill>
                  <a:srgbClr val="0000FF"/>
                </a:solidFill>
                <a:latin typeface="標楷體" panose="03000509000000000000" pitchFamily="65" charset="-120"/>
                <a:ea typeface="標楷體" panose="03000509000000000000" pitchFamily="65" charset="-120"/>
              </a:defRPr>
            </a:lvl2pPr>
            <a:lvl3pPr marL="1141171" indent="-228234" defTabSz="924032">
              <a:defRPr kumimoji="1" sz="2500" b="1">
                <a:solidFill>
                  <a:srgbClr val="0000FF"/>
                </a:solidFill>
                <a:latin typeface="標楷體" panose="03000509000000000000" pitchFamily="65" charset="-120"/>
                <a:ea typeface="標楷體" panose="03000509000000000000" pitchFamily="65" charset="-120"/>
              </a:defRPr>
            </a:lvl3pPr>
            <a:lvl4pPr marL="1597640" indent="-228234" defTabSz="924032">
              <a:defRPr kumimoji="1" sz="2500" b="1">
                <a:solidFill>
                  <a:srgbClr val="0000FF"/>
                </a:solidFill>
                <a:latin typeface="標楷體" panose="03000509000000000000" pitchFamily="65" charset="-120"/>
                <a:ea typeface="標楷體" panose="03000509000000000000" pitchFamily="65" charset="-120"/>
              </a:defRPr>
            </a:lvl4pPr>
            <a:lvl5pPr marL="2054108" indent="-228234" defTabSz="924032">
              <a:defRPr kumimoji="1" sz="2500" b="1">
                <a:solidFill>
                  <a:srgbClr val="0000FF"/>
                </a:solidFill>
                <a:latin typeface="標楷體" panose="03000509000000000000" pitchFamily="65" charset="-120"/>
                <a:ea typeface="標楷體" panose="03000509000000000000" pitchFamily="65" charset="-120"/>
              </a:defRPr>
            </a:lvl5pPr>
            <a:lvl6pPr marL="2510577"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67045"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3514"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79982" indent="-228234" defTabSz="924032"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r>
              <a:rPr lang="en-US" altLang="zh-TW" sz="1300" b="0">
                <a:solidFill>
                  <a:schemeClr val="tx1"/>
                </a:solidFill>
                <a:latin typeface="Arial" panose="020B0604020202020204" pitchFamily="34" charset="0"/>
                <a:ea typeface="新細明體" panose="02020500000000000000" pitchFamily="18" charset="-120"/>
              </a:rPr>
              <a:t>       </a:t>
            </a:r>
            <a:fld id="{3F02F98A-3432-41E0-9616-FFE56DF2F518}" type="slidenum">
              <a:rPr lang="en-US" altLang="zh-TW" sz="1300" b="0">
                <a:solidFill>
                  <a:schemeClr val="tx1"/>
                </a:solidFill>
                <a:latin typeface="Arial" panose="020B0604020202020204" pitchFamily="34" charset="0"/>
                <a:ea typeface="新細明體" panose="02020500000000000000" pitchFamily="18" charset="-120"/>
              </a:rPr>
              <a:pPr/>
              <a:t>1</a:t>
            </a:fld>
            <a:endParaRPr lang="en-US" altLang="zh-TW" sz="1300" b="0">
              <a:solidFill>
                <a:schemeClr val="tx1"/>
              </a:solidFill>
              <a:latin typeface="Arial" panose="020B0604020202020204" pitchFamily="34" charset="0"/>
              <a:ea typeface="新細明體" panose="02020500000000000000" pitchFamily="18" charset="-12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extLst>
      <p:ext uri="{BB962C8B-B14F-4D97-AF65-F5344CB8AC3E}">
        <p14:creationId xmlns="" xmlns:p14="http://schemas.microsoft.com/office/powerpoint/2010/main" val="61913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7388" y="2928938"/>
            <a:ext cx="7770812" cy="107950"/>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gradFill rotWithShape="1">
            <a:gsLst>
              <a:gs pos="0">
                <a:srgbClr val="0000FF"/>
              </a:gs>
              <a:gs pos="100000">
                <a:srgbClr val="0000FF">
                  <a:gamma/>
                  <a:tint val="25490"/>
                  <a:invGamma/>
                </a:srgbClr>
              </a:gs>
            </a:gsLst>
            <a:lin ang="0" scaled="1"/>
          </a:gradFill>
          <a:ln w="9525">
            <a:solidFill>
              <a:srgbClr val="0000FF"/>
            </a:solidFill>
            <a:round/>
            <a:headEnd/>
            <a:tailEnd/>
          </a:ln>
        </p:spPr>
        <p:txBody>
          <a:bodyPr lIns="91422" tIns="45711" rIns="91422" bIns="45711"/>
          <a:lstStyle>
            <a:lvl1pPr>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marL="1370013">
              <a:defRPr kumimoji="1">
                <a:solidFill>
                  <a:schemeClr val="tx1"/>
                </a:solidFill>
                <a:latin typeface="Arial" panose="020B0604020202020204" pitchFamily="34" charset="0"/>
                <a:ea typeface="新細明體" panose="02020500000000000000" pitchFamily="18" charset="-120"/>
              </a:defRPr>
            </a:lvl4pPr>
            <a:lvl5pPr marL="1827213">
              <a:defRPr kumimoji="1">
                <a:solidFill>
                  <a:schemeClr val="tx1"/>
                </a:solidFill>
                <a:latin typeface="Arial" panose="020B0604020202020204" pitchFamily="34" charset="0"/>
                <a:ea typeface="新細明體" panose="02020500000000000000" pitchFamily="18" charset="-120"/>
              </a:defRPr>
            </a:lvl5pPr>
            <a:lvl6pPr marL="22844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7416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1988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656013"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kumimoji="0" lang="zh-TW" altLang="zh-TW" sz="2300" b="0" smtClean="0">
              <a:latin typeface="Times New Roman" panose="02020603050405020304" pitchFamily="18" charset="0"/>
            </a:endParaRPr>
          </a:p>
        </p:txBody>
      </p:sp>
      <p:sp>
        <p:nvSpPr>
          <p:cNvPr id="21506" name="Rectangle 2"/>
          <p:cNvSpPr>
            <a:spLocks noGrp="1" noChangeArrowheads="1"/>
          </p:cNvSpPr>
          <p:nvPr>
            <p:ph type="ctrTitle"/>
          </p:nvPr>
        </p:nvSpPr>
        <p:spPr>
          <a:xfrm>
            <a:off x="687388" y="1560513"/>
            <a:ext cx="7770812" cy="1368425"/>
          </a:xfrm>
        </p:spPr>
        <p:txBody>
          <a:bodyPr/>
          <a:lstStyle>
            <a:lvl1pPr>
              <a:defRPr sz="4700" b="1"/>
            </a:lvl1pPr>
          </a:lstStyle>
          <a:p>
            <a:pPr lvl="0"/>
            <a:r>
              <a:rPr lang="zh-TW" altLang="en-US" noProof="0" smtClean="0"/>
              <a:t>按一下以編輯母片標題樣式</a:t>
            </a:r>
          </a:p>
        </p:txBody>
      </p:sp>
      <p:sp>
        <p:nvSpPr>
          <p:cNvPr id="21507" name="Rectangle 3"/>
          <p:cNvSpPr>
            <a:spLocks noGrp="1" noChangeArrowheads="1"/>
          </p:cNvSpPr>
          <p:nvPr>
            <p:ph type="subTitle" idx="1"/>
          </p:nvPr>
        </p:nvSpPr>
        <p:spPr>
          <a:xfrm>
            <a:off x="1449388" y="3429000"/>
            <a:ext cx="7008812" cy="1595438"/>
          </a:xfrm>
        </p:spPr>
        <p:txBody>
          <a:bodyPr/>
          <a:lstStyle>
            <a:lvl1pPr marL="0" indent="0">
              <a:buFont typeface="Wingdings" panose="05000000000000000000" pitchFamily="2" charset="2"/>
              <a:buNone/>
              <a:defRPr sz="2900"/>
            </a:lvl1pPr>
          </a:lstStyle>
          <a:p>
            <a:pPr lvl="0"/>
            <a:r>
              <a:rPr lang="zh-TW" altLang="en-US" noProof="0" smtClean="0"/>
              <a:t>按一下以編輯母片副標題樣式</a:t>
            </a:r>
          </a:p>
        </p:txBody>
      </p:sp>
      <p:sp>
        <p:nvSpPr>
          <p:cNvPr id="5" name="Rectangle 4"/>
          <p:cNvSpPr>
            <a:spLocks noGrp="1" noChangeArrowheads="1"/>
          </p:cNvSpPr>
          <p:nvPr>
            <p:ph type="dt" sz="half" idx="10"/>
          </p:nvPr>
        </p:nvSpPr>
        <p:spPr>
          <a:xfrm>
            <a:off x="687388" y="6251575"/>
            <a:ext cx="1905000" cy="452438"/>
          </a:xfrm>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xfrm>
            <a:off x="3124200" y="6251575"/>
            <a:ext cx="2897188" cy="452438"/>
          </a:xfrm>
        </p:spPr>
        <p:txBody>
          <a:bodyPr/>
          <a:lstStyle>
            <a:lvl1pPr>
              <a:defRPr/>
            </a:lvl1pPr>
          </a:lstStyle>
          <a:p>
            <a:pPr>
              <a:defRPr/>
            </a:pPr>
            <a:endParaRPr lang="en-US" altLang="zh-TW"/>
          </a:p>
        </p:txBody>
      </p:sp>
    </p:spTree>
    <p:extLst>
      <p:ext uri="{BB962C8B-B14F-4D97-AF65-F5344CB8AC3E}">
        <p14:creationId xmlns="" xmlns:p14="http://schemas.microsoft.com/office/powerpoint/2010/main" val="3630381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D702526-F37C-4D93-B261-8D8F3E2BE9DD}" type="slidenum">
              <a:rPr lang="en-US" altLang="zh-TW"/>
              <a:pPr>
                <a:defRPr/>
              </a:pPr>
              <a:t>‹#›</a:t>
            </a:fld>
            <a:endParaRPr lang="en-US" altLang="zh-TW"/>
          </a:p>
        </p:txBody>
      </p:sp>
    </p:spTree>
    <p:extLst>
      <p:ext uri="{BB962C8B-B14F-4D97-AF65-F5344CB8AC3E}">
        <p14:creationId xmlns="" xmlns:p14="http://schemas.microsoft.com/office/powerpoint/2010/main" val="36068996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F1A7E265-A318-4CB1-8F61-0630296C7C6E}" type="slidenum">
              <a:rPr lang="en-US" altLang="zh-TW"/>
              <a:pPr>
                <a:defRPr/>
              </a:pPr>
              <a:t>‹#›</a:t>
            </a:fld>
            <a:endParaRPr lang="en-US" altLang="zh-TW"/>
          </a:p>
        </p:txBody>
      </p:sp>
    </p:spTree>
    <p:extLst>
      <p:ext uri="{BB962C8B-B14F-4D97-AF65-F5344CB8AC3E}">
        <p14:creationId xmlns="" xmlns:p14="http://schemas.microsoft.com/office/powerpoint/2010/main" val="34059225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DE13D9F9-180C-44A9-9D53-14479E67C3B0}" type="slidenum">
              <a:rPr lang="en-US" altLang="zh-TW"/>
              <a:pPr>
                <a:defRPr/>
              </a:pPr>
              <a:t>‹#›</a:t>
            </a:fld>
            <a:endParaRPr lang="en-US" altLang="zh-TW"/>
          </a:p>
        </p:txBody>
      </p:sp>
    </p:spTree>
    <p:extLst>
      <p:ext uri="{BB962C8B-B14F-4D97-AF65-F5344CB8AC3E}">
        <p14:creationId xmlns="" xmlns:p14="http://schemas.microsoft.com/office/powerpoint/2010/main" val="42766666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A64FD69E-1594-4E16-89FE-0DEA1F558A25}" type="slidenum">
              <a:rPr lang="en-US" altLang="zh-TW"/>
              <a:pPr>
                <a:defRPr/>
              </a:pPr>
              <a:t>‹#›</a:t>
            </a:fld>
            <a:endParaRPr lang="en-US" altLang="zh-TW"/>
          </a:p>
        </p:txBody>
      </p:sp>
    </p:spTree>
    <p:extLst>
      <p:ext uri="{BB962C8B-B14F-4D97-AF65-F5344CB8AC3E}">
        <p14:creationId xmlns="" xmlns:p14="http://schemas.microsoft.com/office/powerpoint/2010/main" val="40639660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D94B9FCC-B5F8-42E3-A3F0-D8C81AC5D252}" type="slidenum">
              <a:rPr lang="en-US" altLang="zh-TW"/>
              <a:pPr>
                <a:defRPr/>
              </a:pPr>
              <a:t>‹#›</a:t>
            </a:fld>
            <a:endParaRPr lang="en-US" altLang="zh-TW"/>
          </a:p>
        </p:txBody>
      </p:sp>
    </p:spTree>
    <p:extLst>
      <p:ext uri="{BB962C8B-B14F-4D97-AF65-F5344CB8AC3E}">
        <p14:creationId xmlns="" xmlns:p14="http://schemas.microsoft.com/office/powerpoint/2010/main" val="20045333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52030896-EE0A-4F83-8133-5B7F609E7F07}" type="slidenum">
              <a:rPr lang="en-US" altLang="zh-TW"/>
              <a:pPr>
                <a:defRPr/>
              </a:pPr>
              <a:t>‹#›</a:t>
            </a:fld>
            <a:endParaRPr lang="en-US" altLang="zh-TW"/>
          </a:p>
        </p:txBody>
      </p:sp>
    </p:spTree>
    <p:extLst>
      <p:ext uri="{BB962C8B-B14F-4D97-AF65-F5344CB8AC3E}">
        <p14:creationId xmlns="" xmlns:p14="http://schemas.microsoft.com/office/powerpoint/2010/main" val="2064608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2DDB841-0948-43C3-95E7-FE22957A2846}" type="slidenum">
              <a:rPr lang="en-US" altLang="zh-TW"/>
              <a:pPr>
                <a:defRPr/>
              </a:pPr>
              <a:t>‹#›</a:t>
            </a:fld>
            <a:endParaRPr lang="en-US" altLang="zh-TW"/>
          </a:p>
        </p:txBody>
      </p:sp>
    </p:spTree>
    <p:extLst>
      <p:ext uri="{BB962C8B-B14F-4D97-AF65-F5344CB8AC3E}">
        <p14:creationId xmlns="" xmlns:p14="http://schemas.microsoft.com/office/powerpoint/2010/main" val="8000877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5425" y="309563"/>
            <a:ext cx="2001838"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68325" y="309563"/>
            <a:ext cx="58547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96146FC-B741-47F9-B5C3-67CDECDA42B7}" type="slidenum">
              <a:rPr lang="en-US" altLang="zh-TW"/>
              <a:pPr>
                <a:defRPr/>
              </a:pPr>
              <a:t>‹#›</a:t>
            </a:fld>
            <a:endParaRPr lang="en-US" altLang="zh-TW"/>
          </a:p>
        </p:txBody>
      </p:sp>
    </p:spTree>
    <p:extLst>
      <p:ext uri="{BB962C8B-B14F-4D97-AF65-F5344CB8AC3E}">
        <p14:creationId xmlns="" xmlns:p14="http://schemas.microsoft.com/office/powerpoint/2010/main" val="18105706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76263" y="309563"/>
            <a:ext cx="8001000" cy="1214437"/>
          </a:xfrm>
          <a:prstGeom prst="rect">
            <a:avLst/>
          </a:prstGeom>
          <a:noFill/>
          <a:ln>
            <a:noFill/>
          </a:ln>
          <a:effectLst/>
          <a:extLst/>
        </p:spPr>
        <p:txBody>
          <a:bodyPr vert="horz" wrap="square" lIns="91422" tIns="45711" rIns="91422" bIns="45711"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568325" y="1751013"/>
            <a:ext cx="8001000" cy="427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2" tIns="45711" rIns="91422" bIns="45711" numCol="1" anchor="t" anchorCtr="0" compatLnSpc="1">
            <a:prstTxWarp prst="textNoShape">
              <a:avLst/>
            </a:prstTxWarp>
          </a:bodyPr>
          <a:lstStyle/>
          <a:p>
            <a:pPr lvl="0"/>
            <a:r>
              <a:rPr lang="zh-TW" altLang="en-US" smtClean="0"/>
              <a:t>按一下以編輯母片</a:t>
            </a:r>
          </a:p>
          <a:p>
            <a:pPr lvl="1"/>
            <a:r>
              <a:rPr lang="zh-TW" altLang="en-US" smtClean="0"/>
              <a:t>第二層</a:t>
            </a:r>
          </a:p>
        </p:txBody>
      </p:sp>
      <p:sp>
        <p:nvSpPr>
          <p:cNvPr id="20486" name="Rectangle 6"/>
          <p:cNvSpPr>
            <a:spLocks noGrp="1" noChangeArrowheads="1"/>
          </p:cNvSpPr>
          <p:nvPr>
            <p:ph type="dt" sz="half" idx="2"/>
          </p:nvPr>
        </p:nvSpPr>
        <p:spPr bwMode="auto">
          <a:xfrm>
            <a:off x="609600" y="6251575"/>
            <a:ext cx="1982788" cy="476250"/>
          </a:xfrm>
          <a:prstGeom prst="rect">
            <a:avLst/>
          </a:prstGeom>
          <a:noFill/>
          <a:ln>
            <a:noFill/>
          </a:ln>
          <a:effectLst/>
          <a:extLst/>
        </p:spPr>
        <p:txBody>
          <a:bodyPr vert="horz" wrap="square" lIns="91422" tIns="45711" rIns="91422" bIns="45711" numCol="1" anchor="t" anchorCtr="0" compatLnSpc="1">
            <a:prstTxWarp prst="textNoShape">
              <a:avLst/>
            </a:prstTxWarp>
          </a:bodyPr>
          <a:lstStyle>
            <a:lvl1pPr algn="l" eaLnBrk="1" hangingPunct="1">
              <a:defRPr kumimoji="0" sz="12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20487" name="Rectangle 7"/>
          <p:cNvSpPr>
            <a:spLocks noGrp="1" noChangeArrowheads="1"/>
          </p:cNvSpPr>
          <p:nvPr>
            <p:ph type="ftr" sz="quarter" idx="3"/>
          </p:nvPr>
        </p:nvSpPr>
        <p:spPr bwMode="auto">
          <a:xfrm>
            <a:off x="3124200" y="6251575"/>
            <a:ext cx="2897188" cy="476250"/>
          </a:xfrm>
          <a:prstGeom prst="rect">
            <a:avLst/>
          </a:prstGeom>
          <a:noFill/>
          <a:ln>
            <a:noFill/>
          </a:ln>
          <a:effectLst/>
          <a:extLst/>
        </p:spPr>
        <p:txBody>
          <a:bodyPr vert="horz" wrap="square" lIns="91422" tIns="45711" rIns="91422" bIns="45711" numCol="1" anchor="t" anchorCtr="0" compatLnSpc="1">
            <a:prstTxWarp prst="textNoShape">
              <a:avLst/>
            </a:prstTxWarp>
          </a:bodyPr>
          <a:lstStyle>
            <a:lvl1pPr algn="ctr" eaLnBrk="1" hangingPunct="1">
              <a:defRPr kumimoji="0" sz="1200" b="0">
                <a:solidFill>
                  <a:schemeClr val="tx1"/>
                </a:solidFill>
                <a:latin typeface="Verdana" panose="020B0604030504040204" pitchFamily="34" charset="0"/>
                <a:ea typeface="新細明體" panose="02020500000000000000" pitchFamily="18" charset="-120"/>
              </a:defRPr>
            </a:lvl1pPr>
          </a:lstStyle>
          <a:p>
            <a:pPr>
              <a:defRPr/>
            </a:pPr>
            <a:endParaRPr lang="en-US" altLang="zh-TW"/>
          </a:p>
        </p:txBody>
      </p:sp>
      <p:sp>
        <p:nvSpPr>
          <p:cNvPr id="20496" name="Rectangle 16"/>
          <p:cNvSpPr>
            <a:spLocks noGrp="1" noChangeArrowheads="1"/>
          </p:cNvSpPr>
          <p:nvPr>
            <p:ph type="sldNum" sz="quarter" idx="4"/>
          </p:nvPr>
        </p:nvSpPr>
        <p:spPr bwMode="auto">
          <a:xfrm>
            <a:off x="8172450" y="6308725"/>
            <a:ext cx="679450" cy="273050"/>
          </a:xfrm>
          <a:prstGeom prst="rect">
            <a:avLst/>
          </a:prstGeom>
          <a:noFill/>
          <a:ln>
            <a:noFill/>
          </a:ln>
          <a:effectLst/>
          <a:extLst/>
        </p:spPr>
        <p:txBody>
          <a:bodyPr vert="horz" wrap="square" lIns="91422" tIns="45711" rIns="91422" bIns="45711" numCol="1" anchor="t" anchorCtr="0" compatLnSpc="1">
            <a:prstTxWarp prst="textNoShape">
              <a:avLst/>
            </a:prstTxWarp>
          </a:bodyPr>
          <a:lstStyle>
            <a:lvl1pPr algn="r" eaLnBrk="1" hangingPunct="1">
              <a:defRPr kumimoji="0" sz="1200" b="0">
                <a:solidFill>
                  <a:srgbClr val="0000CC"/>
                </a:solidFill>
                <a:latin typeface="Verdana" panose="020B0604030504040204" pitchFamily="34" charset="0"/>
                <a:ea typeface="新細明體" panose="02020500000000000000" pitchFamily="18" charset="-120"/>
              </a:defRPr>
            </a:lvl1pPr>
          </a:lstStyle>
          <a:p>
            <a:pPr>
              <a:defRPr/>
            </a:pPr>
            <a:fld id="{DA99F1FC-B496-4B91-985E-15EB6BAB628D}" type="slidenum">
              <a:rPr lang="en-US" altLang="zh-TW"/>
              <a:pPr>
                <a:defRPr/>
              </a:pPr>
              <a:t>‹#›</a:t>
            </a:fld>
            <a:endParaRPr lang="en-US" altLang="zh-TW"/>
          </a:p>
        </p:txBody>
      </p:sp>
      <p:sp>
        <p:nvSpPr>
          <p:cNvPr id="1031" name="Rectangle 19"/>
          <p:cNvSpPr>
            <a:spLocks noChangeArrowheads="1"/>
          </p:cNvSpPr>
          <p:nvPr userDrawn="1"/>
        </p:nvSpPr>
        <p:spPr bwMode="auto">
          <a:xfrm>
            <a:off x="611188" y="1557338"/>
            <a:ext cx="7848600" cy="71437"/>
          </a:xfrm>
          <a:prstGeom prst="rect">
            <a:avLst/>
          </a:prstGeom>
          <a:gradFill rotWithShape="1">
            <a:gsLst>
              <a:gs pos="0">
                <a:srgbClr val="6666FF"/>
              </a:gs>
              <a:gs pos="50000">
                <a:srgbClr val="F1F1FF"/>
              </a:gs>
              <a:gs pos="100000">
                <a:srgbClr val="6666FF"/>
              </a:gs>
            </a:gsLst>
            <a:lin ang="0" scaled="1"/>
          </a:gradFill>
          <a:ln>
            <a:noFill/>
          </a:ln>
          <a:effectLst/>
          <a:extLst/>
        </p:spPr>
        <p:txBody>
          <a:bodyPr wrap="none" anchor="ctr"/>
          <a:lstStyle>
            <a:lvl1pPr>
              <a:defRPr kumimoji="1" sz="4800">
                <a:solidFill>
                  <a:schemeClr val="tx1"/>
                </a:solidFill>
                <a:latin typeface="Verdana" panose="020B0604030504040204" pitchFamily="34" charset="0"/>
                <a:ea typeface="新細明體" panose="02020500000000000000" pitchFamily="18" charset="-120"/>
              </a:defRPr>
            </a:lvl1pPr>
            <a:lvl2pPr marL="742950" indent="-285750">
              <a:defRPr kumimoji="1" sz="4800">
                <a:solidFill>
                  <a:schemeClr val="tx1"/>
                </a:solidFill>
                <a:latin typeface="Verdana" panose="020B0604030504040204" pitchFamily="34" charset="0"/>
                <a:ea typeface="新細明體" panose="02020500000000000000" pitchFamily="18" charset="-120"/>
              </a:defRPr>
            </a:lvl2pPr>
            <a:lvl3pPr marL="1143000" indent="-228600">
              <a:defRPr kumimoji="1" sz="4800">
                <a:solidFill>
                  <a:schemeClr val="tx1"/>
                </a:solidFill>
                <a:latin typeface="Verdana" panose="020B0604030504040204" pitchFamily="34" charset="0"/>
                <a:ea typeface="新細明體" panose="02020500000000000000" pitchFamily="18" charset="-120"/>
              </a:defRPr>
            </a:lvl3pPr>
            <a:lvl4pPr marL="1600200" indent="-228600">
              <a:defRPr kumimoji="1" sz="4800">
                <a:solidFill>
                  <a:schemeClr val="tx1"/>
                </a:solidFill>
                <a:latin typeface="Verdana" panose="020B0604030504040204" pitchFamily="34" charset="0"/>
                <a:ea typeface="新細明體" panose="02020500000000000000" pitchFamily="18" charset="-120"/>
              </a:defRPr>
            </a:lvl4pPr>
            <a:lvl5pPr marL="2057400" indent="-228600">
              <a:defRPr kumimoji="1" sz="48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4800">
                <a:solidFill>
                  <a:schemeClr val="tx1"/>
                </a:solidFill>
                <a:latin typeface="Verdana" panose="020B0604030504040204" pitchFamily="34" charset="0"/>
                <a:ea typeface="新細明體" panose="02020500000000000000" pitchFamily="18" charset="-120"/>
              </a:defRPr>
            </a:lvl9pPr>
          </a:lstStyle>
          <a:p>
            <a:pPr eaLnBrk="1" hangingPunct="1">
              <a:defRPr/>
            </a:pPr>
            <a:endParaRPr lang="zh-TW" altLang="en-US" b="0" smtClean="0"/>
          </a:p>
        </p:txBody>
      </p:sp>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4500" kern="12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2pPr>
      <a:lvl3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3pPr>
      <a:lvl4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4pPr>
      <a:lvl5pPr algn="l" rtl="0" eaLnBrk="0" fontAlgn="base" hangingPunct="0">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5pPr>
      <a:lvl6pPr marL="4572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6pPr>
      <a:lvl7pPr marL="9144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7pPr>
      <a:lvl8pPr marL="13716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8pPr>
      <a:lvl9pPr marL="1828800" algn="l" rtl="0" fontAlgn="base">
        <a:spcBef>
          <a:spcPct val="0"/>
        </a:spcBef>
        <a:spcAft>
          <a:spcPct val="0"/>
        </a:spcAft>
        <a:defRPr kumimoji="1" sz="4500">
          <a:solidFill>
            <a:srgbClr val="000066"/>
          </a:solidFill>
          <a:effectLst>
            <a:outerShdw blurRad="38100" dist="38100" dir="2700000" algn="tl">
              <a:srgbClr val="C0C0C0"/>
            </a:outerShdw>
          </a:effectLst>
          <a:latin typeface="Times New Roman" panose="02020603050405020304" pitchFamily="18" charset="0"/>
          <a:ea typeface="標楷體" panose="03000509000000000000" pitchFamily="65" charset="-120"/>
        </a:defRPr>
      </a:lvl9pPr>
    </p:titleStyle>
    <p:bodyStyle>
      <a:lvl1pPr marL="469900" indent="-469900" algn="l" rtl="0" eaLnBrk="0" fontAlgn="base" hangingPunct="0">
        <a:spcBef>
          <a:spcPct val="20000"/>
        </a:spcBef>
        <a:spcAft>
          <a:spcPct val="0"/>
        </a:spcAft>
        <a:buClr>
          <a:srgbClr val="0000FF"/>
        </a:buClr>
        <a:buSzPct val="80000"/>
        <a:buFont typeface="Wingdings" panose="05000000000000000000" pitchFamily="2" charset="2"/>
        <a:buChar char="n"/>
        <a:defRPr kumimoji="1" sz="3100" kern="1200">
          <a:solidFill>
            <a:schemeClr val="tx1"/>
          </a:solidFill>
          <a:latin typeface="+mn-lt"/>
          <a:ea typeface="+mn-ea"/>
          <a:cs typeface="+mn-cs"/>
        </a:defRPr>
      </a:lvl1pPr>
      <a:lvl2pPr marL="908050" indent="-436563" algn="l" rtl="0" eaLnBrk="0" fontAlgn="base" hangingPunct="0">
        <a:spcBef>
          <a:spcPct val="20000"/>
        </a:spcBef>
        <a:spcAft>
          <a:spcPct val="0"/>
        </a:spcAft>
        <a:buClr>
          <a:srgbClr val="0000FF"/>
        </a:buClr>
        <a:buFont typeface="Times New Roman" panose="02020603050405020304" pitchFamily="18" charset="0"/>
        <a:buChar char="—"/>
        <a:defRPr kumimoji="1" sz="2500" kern="1200">
          <a:solidFill>
            <a:schemeClr val="tx1"/>
          </a:solidFill>
          <a:latin typeface="+mn-lt"/>
          <a:ea typeface="+mn-ea"/>
          <a:cs typeface="+mn-cs"/>
        </a:defRPr>
      </a:lvl2pPr>
      <a:lvl3pPr marL="1304925" indent="-393700" algn="l" rtl="0" eaLnBrk="0" fontAlgn="base" hangingPunct="0">
        <a:spcBef>
          <a:spcPct val="20000"/>
        </a:spcBef>
        <a:spcAft>
          <a:spcPct val="0"/>
        </a:spcAft>
        <a:buClr>
          <a:schemeClr val="accent2"/>
        </a:buClr>
        <a:buFont typeface="Wingdings" panose="05000000000000000000" pitchFamily="2" charset="2"/>
        <a:buChar char="o"/>
        <a:defRPr kumimoji="1" sz="2300" kern="1200">
          <a:solidFill>
            <a:schemeClr val="tx1"/>
          </a:solidFill>
          <a:latin typeface="+mn-lt"/>
          <a:ea typeface="+mn-ea"/>
          <a:cs typeface="+mn-cs"/>
        </a:defRPr>
      </a:lvl3pPr>
      <a:lvl4pPr marL="1693863" indent="-388938" algn="l" rtl="0" eaLnBrk="0" fontAlgn="base" hangingPunct="0">
        <a:spcBef>
          <a:spcPct val="20000"/>
        </a:spcBef>
        <a:spcAft>
          <a:spcPct val="0"/>
        </a:spcAft>
        <a:buClr>
          <a:schemeClr val="accent2"/>
        </a:buClr>
        <a:buFont typeface="Wingdings" panose="05000000000000000000" pitchFamily="2" charset="2"/>
        <a:buChar char="n"/>
        <a:defRPr kumimoji="1" sz="1900" kern="1200">
          <a:solidFill>
            <a:schemeClr val="tx1"/>
          </a:solidFill>
          <a:latin typeface="+mn-lt"/>
          <a:ea typeface="+mn-ea"/>
          <a:cs typeface="+mn-cs"/>
        </a:defRPr>
      </a:lvl4pPr>
      <a:lvl5pPr marL="2092325" indent="-398463" algn="l" rtl="0" eaLnBrk="0" fontAlgn="base" hangingPunct="0">
        <a:spcBef>
          <a:spcPct val="25000"/>
        </a:spcBef>
        <a:spcAft>
          <a:spcPct val="0"/>
        </a:spcAft>
        <a:buClr>
          <a:schemeClr val="accent2"/>
        </a:buClr>
        <a:buFont typeface="Wingdings" panose="05000000000000000000" pitchFamily="2" charset="2"/>
        <a:buChar char="§"/>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27969;&#24863;&#30123;&#33495;&#26045;&#25171;.mp4"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32645;&#26223;&#20840;&#37291;&#24107;.mp4"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63490" name="Rectangle 2"/>
          <p:cNvSpPr>
            <a:spLocks noGrp="1" noChangeArrowheads="1"/>
          </p:cNvSpPr>
          <p:nvPr>
            <p:ph type="ctrTitle"/>
          </p:nvPr>
        </p:nvSpPr>
        <p:spPr>
          <a:xfrm>
            <a:off x="449263" y="1123950"/>
            <a:ext cx="8227307" cy="865188"/>
          </a:xfrm>
        </p:spPr>
        <p:txBody>
          <a:bodyPr/>
          <a:lstStyle/>
          <a:p>
            <a:pPr algn="ctr" eaLnBrk="1" hangingPunct="1">
              <a:defRPr/>
            </a:pPr>
            <a:r>
              <a:rPr lang="zh-TW" altLang="en-US" sz="4400" u="sng" dirty="0" smtClean="0">
                <a:solidFill>
                  <a:srgbClr val="0000FF"/>
                </a:solidFill>
              </a:rPr>
              <a:t>本院重要新聞彙整報告</a:t>
            </a:r>
          </a:p>
        </p:txBody>
      </p:sp>
      <p:sp>
        <p:nvSpPr>
          <p:cNvPr id="13316" name="投影片編號版面配置區 5"/>
          <p:cNvSpPr txBox="1">
            <a:spLocks/>
          </p:cNvSpPr>
          <p:nvPr/>
        </p:nvSpPr>
        <p:spPr bwMode="auto">
          <a:xfrm>
            <a:off x="8172450" y="6308725"/>
            <a:ext cx="679450" cy="27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pPr algn="r" eaLnBrk="1" hangingPunct="1"/>
            <a:r>
              <a:rPr lang="en-US" altLang="zh-TW" sz="1200" b="0">
                <a:latin typeface="Verdana" panose="020B0604030504040204" pitchFamily="34" charset="0"/>
                <a:ea typeface="新細明體" panose="02020500000000000000" pitchFamily="18" charset="-120"/>
              </a:rPr>
              <a:t>1</a:t>
            </a:r>
          </a:p>
        </p:txBody>
      </p:sp>
      <p:sp>
        <p:nvSpPr>
          <p:cNvPr id="6" name="Rectangle 11"/>
          <p:cNvSpPr>
            <a:spLocks noChangeArrowheads="1"/>
          </p:cNvSpPr>
          <p:nvPr/>
        </p:nvSpPr>
        <p:spPr bwMode="auto">
          <a:xfrm>
            <a:off x="4859338" y="2924175"/>
            <a:ext cx="3095625" cy="1295400"/>
          </a:xfrm>
          <a:prstGeom prst="rect">
            <a:avLst/>
          </a:prstGeom>
          <a:solidFill>
            <a:schemeClr val="bg1"/>
          </a:solidFill>
          <a:ln w="9525">
            <a:miter lim="800000"/>
            <a:headEnd/>
            <a:tailEnd/>
          </a:ln>
        </p:spPr>
        <p:txBody>
          <a:bodyPr wrap="none" anchor="ctr">
            <a:flatTx/>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pPr algn="dist" eaLnBrk="1" hangingPunct="1"/>
            <a:r>
              <a:rPr lang="zh-TW" altLang="en-US" dirty="0"/>
              <a:t>單  位：公共事務室 </a:t>
            </a:r>
          </a:p>
          <a:p>
            <a:pPr algn="dist" eaLnBrk="1" hangingPunct="1"/>
            <a:r>
              <a:rPr lang="zh-TW" altLang="en-US" dirty="0"/>
              <a:t>報告人：游  君  耀</a:t>
            </a:r>
          </a:p>
          <a:p>
            <a:pPr algn="dist" eaLnBrk="1" hangingPunct="1"/>
            <a:r>
              <a:rPr lang="en-US" altLang="zh-TW" dirty="0"/>
              <a:t>          </a:t>
            </a:r>
            <a:r>
              <a:rPr lang="en-US" altLang="zh-TW" sz="2000" dirty="0" smtClean="0"/>
              <a:t>107.10.23</a:t>
            </a:r>
            <a:endParaRPr lang="zh-TW" altLang="en-US" sz="2000" dirty="0"/>
          </a:p>
        </p:txBody>
      </p:sp>
    </p:spTree>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normAutofit fontScale="90000"/>
          </a:bodyPr>
          <a:lstStyle/>
          <a:p>
            <a:pPr algn="ctr">
              <a:defRPr/>
            </a:pPr>
            <a:r>
              <a:rPr lang="en-US" altLang="zh-TW" dirty="0" smtClean="0">
                <a:solidFill>
                  <a:srgbClr val="FF9900"/>
                </a:solidFill>
                <a:latin typeface="標楷體" pitchFamily="65" charset="-120"/>
              </a:rPr>
              <a:t>107</a:t>
            </a:r>
            <a:r>
              <a:rPr lang="zh-TW" altLang="en-US" dirty="0" smtClean="0">
                <a:solidFill>
                  <a:srgbClr val="FF9900"/>
                </a:solidFill>
                <a:latin typeface="標楷體" pitchFamily="65" charset="-120"/>
              </a:rPr>
              <a:t>年</a:t>
            </a:r>
            <a:r>
              <a:rPr lang="en-US" altLang="zh-TW" dirty="0" smtClean="0">
                <a:solidFill>
                  <a:srgbClr val="FF9900"/>
                </a:solidFill>
                <a:latin typeface="標楷體" pitchFamily="65" charset="-120"/>
              </a:rPr>
              <a:t>10</a:t>
            </a:r>
            <a:r>
              <a:rPr lang="zh-TW" altLang="en-US" dirty="0" smtClean="0">
                <a:solidFill>
                  <a:srgbClr val="FF9900"/>
                </a:solidFill>
                <a:latin typeface="標楷體" pitchFamily="65" charset="-120"/>
              </a:rPr>
              <a:t>月份活動訊息</a:t>
            </a:r>
            <a:endParaRPr lang="zh-TW" altLang="en-US" dirty="0">
              <a:solidFill>
                <a:srgbClr val="FF9900"/>
              </a:solidFill>
              <a:latin typeface="標楷體" pitchFamily="65" charset="-120"/>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1830264311"/>
              </p:ext>
            </p:extLst>
          </p:nvPr>
        </p:nvGraphicFramePr>
        <p:xfrm>
          <a:off x="591068" y="981073"/>
          <a:ext cx="8085501" cy="4970883"/>
        </p:xfrm>
        <a:graphic>
          <a:graphicData uri="http://schemas.openxmlformats.org/drawingml/2006/table">
            <a:tbl>
              <a:tblPr firstRow="1" bandRow="1">
                <a:tableStyleId>{5C22544A-7EE6-4342-B048-85BDC9FD1C3A}</a:tableStyleId>
              </a:tblPr>
              <a:tblGrid>
                <a:gridCol w="938728"/>
                <a:gridCol w="1082844"/>
                <a:gridCol w="6063929"/>
              </a:tblGrid>
              <a:tr h="665577">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主辦單位</a:t>
                      </a:r>
                      <a:endParaRPr lang="zh-TW" altLang="en-US" sz="1600" dirty="0">
                        <a:latin typeface="標楷體" pitchFamily="65" charset="-120"/>
                        <a:ea typeface="標楷體" pitchFamily="65" charset="-120"/>
                      </a:endParaRPr>
                    </a:p>
                  </a:txBody>
                  <a:tcPr marL="91443" marR="91443" marT="45723" marB="45723">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solidFill>
                      <a:srgbClr val="0000FF"/>
                    </a:solidFill>
                  </a:tcPr>
                </a:tc>
              </a:tr>
              <a:tr h="4230690">
                <a:tc>
                  <a:txBody>
                    <a:bodyPr/>
                    <a:lstStyle/>
                    <a:p>
                      <a:r>
                        <a:rPr lang="en-US" altLang="zh-TW" sz="1600" dirty="0" smtClean="0">
                          <a:latin typeface="+mn-ea"/>
                          <a:ea typeface="+mn-ea"/>
                        </a:rPr>
                        <a:t>1071015</a:t>
                      </a:r>
                      <a:endParaRPr lang="zh-TW" altLang="en-US" sz="1600" dirty="0">
                        <a:latin typeface="+mn-ea"/>
                        <a:ea typeface="+mn-ea"/>
                      </a:endParaRPr>
                    </a:p>
                  </a:txBody>
                  <a:tcPr marL="91443" marR="91443" marT="45723" marB="45723"/>
                </a:tc>
                <a:tc>
                  <a:txBody>
                    <a:bodyPr/>
                    <a:lstStyle/>
                    <a:p>
                      <a:r>
                        <a:rPr lang="zh-TW" altLang="en-US" sz="1600" b="1" dirty="0" smtClean="0">
                          <a:latin typeface="+mn-ea"/>
                          <a:ea typeface="+mn-ea"/>
                        </a:rPr>
                        <a:t>家醫部</a:t>
                      </a:r>
                      <a:endParaRPr lang="zh-TW" altLang="en-US" sz="1600" b="1" dirty="0">
                        <a:latin typeface="+mn-ea"/>
                        <a:ea typeface="+mn-ea"/>
                      </a:endParaRPr>
                    </a:p>
                  </a:txBody>
                  <a:tcPr marL="91443" marR="91443" marT="45723" marB="45723"/>
                </a:tc>
                <a:tc>
                  <a:txBody>
                    <a:bodyPr/>
                    <a:lstStyle/>
                    <a:p>
                      <a:r>
                        <a:rPr lang="zh-TW" altLang="en-US" sz="2000" b="1" kern="1200" dirty="0" smtClean="0">
                          <a:solidFill>
                            <a:schemeClr val="dk1"/>
                          </a:solidFill>
                          <a:effectLst/>
                          <a:latin typeface="+mn-ea"/>
                          <a:ea typeface="+mn-ea"/>
                          <a:cs typeface="+mn-cs"/>
                        </a:rPr>
                        <a:t>主題</a:t>
                      </a:r>
                      <a:r>
                        <a:rPr lang="en-US" altLang="zh-TW" sz="2000" b="1" kern="1200" dirty="0" smtClean="0">
                          <a:solidFill>
                            <a:schemeClr val="dk1"/>
                          </a:solidFill>
                          <a:effectLst/>
                          <a:latin typeface="+mn-ea"/>
                          <a:ea typeface="+mn-ea"/>
                          <a:cs typeface="+mn-cs"/>
                        </a:rPr>
                        <a:t>:</a:t>
                      </a:r>
                      <a:r>
                        <a:rPr lang="en-US" altLang="zh-TW" sz="2000" b="1" kern="1200" dirty="0" smtClean="0">
                          <a:solidFill>
                            <a:schemeClr val="dk1"/>
                          </a:solidFill>
                          <a:effectLst/>
                          <a:latin typeface="+mn-ea"/>
                          <a:ea typeface="+mn-ea"/>
                          <a:cs typeface="+mn-cs"/>
                          <a:hlinkClick r:id="rId2" action="ppaction://hlinkfile"/>
                        </a:rPr>
                        <a:t>107</a:t>
                      </a:r>
                      <a:r>
                        <a:rPr lang="zh-TW" altLang="zh-TW" sz="2000" b="1" kern="1200" dirty="0" smtClean="0">
                          <a:solidFill>
                            <a:schemeClr val="dk1"/>
                          </a:solidFill>
                          <a:effectLst/>
                          <a:latin typeface="+mn-ea"/>
                          <a:ea typeface="+mn-ea"/>
                          <a:cs typeface="+mn-cs"/>
                          <a:hlinkClick r:id="rId2" action="ppaction://hlinkfile"/>
                        </a:rPr>
                        <a:t>年成人流感暨肺炎鏈球菌疫苗接種</a:t>
                      </a:r>
                      <a:endParaRPr lang="en-US" altLang="zh-TW" sz="2000" b="1" kern="1200" dirty="0" smtClean="0">
                        <a:solidFill>
                          <a:schemeClr val="dk1"/>
                        </a:solidFill>
                        <a:effectLst/>
                        <a:latin typeface="+mn-ea"/>
                        <a:ea typeface="+mn-ea"/>
                        <a:cs typeface="+mn-cs"/>
                      </a:endParaRPr>
                    </a:p>
                    <a:p>
                      <a:endParaRPr lang="en-US" altLang="zh-TW" sz="1800" kern="1200" dirty="0" smtClean="0">
                        <a:solidFill>
                          <a:schemeClr val="dk1"/>
                        </a:solidFill>
                        <a:effectLst/>
                        <a:latin typeface="+mn-lt"/>
                        <a:ea typeface="+mn-ea"/>
                        <a:cs typeface="+mn-cs"/>
                      </a:endParaRPr>
                    </a:p>
                    <a:p>
                      <a:pPr>
                        <a:lnSpc>
                          <a:spcPts val="2700"/>
                        </a:lnSpc>
                      </a:pPr>
                      <a:r>
                        <a:rPr lang="zh-TW" altLang="en-US" sz="1800" kern="1200" dirty="0" smtClean="0">
                          <a:solidFill>
                            <a:schemeClr val="dk1"/>
                          </a:solidFill>
                          <a:effectLst/>
                          <a:latin typeface="+mn-lt"/>
                          <a:ea typeface="+mn-ea"/>
                          <a:cs typeface="+mn-cs"/>
                        </a:rPr>
                        <a:t>      </a:t>
                      </a:r>
                      <a:r>
                        <a:rPr lang="zh-TW" altLang="zh-TW" sz="2000" kern="1200" dirty="0" smtClean="0">
                          <a:solidFill>
                            <a:schemeClr val="dk1"/>
                          </a:solidFill>
                          <a:effectLst/>
                          <a:latin typeface="+mn-ea"/>
                          <a:ea typeface="+mn-ea"/>
                          <a:cs typeface="+mn-cs"/>
                        </a:rPr>
                        <a:t>臺北榮總</a:t>
                      </a:r>
                      <a:r>
                        <a:rPr lang="en-US" altLang="zh-TW" sz="2000" kern="1200" dirty="0" smtClean="0">
                          <a:solidFill>
                            <a:schemeClr val="dk1"/>
                          </a:solidFill>
                          <a:effectLst/>
                          <a:latin typeface="+mn-ea"/>
                          <a:ea typeface="+mn-ea"/>
                          <a:cs typeface="+mn-cs"/>
                        </a:rPr>
                        <a:t>107</a:t>
                      </a:r>
                      <a:r>
                        <a:rPr lang="zh-TW" altLang="zh-TW" sz="2000" kern="1200" dirty="0" smtClean="0">
                          <a:solidFill>
                            <a:schemeClr val="dk1"/>
                          </a:solidFill>
                          <a:effectLst/>
                          <a:latin typeface="+mn-ea"/>
                          <a:ea typeface="+mn-ea"/>
                          <a:cs typeface="+mn-cs"/>
                        </a:rPr>
                        <a:t>年成人流感暨肺炎鏈球菌疫苗接種</a:t>
                      </a:r>
                      <a:r>
                        <a:rPr lang="en-US" altLang="zh-TW" sz="2000" kern="1200" dirty="0" smtClean="0">
                          <a:solidFill>
                            <a:schemeClr val="dk1"/>
                          </a:solidFill>
                          <a:effectLst/>
                          <a:latin typeface="+mn-ea"/>
                          <a:ea typeface="+mn-ea"/>
                          <a:cs typeface="+mn-cs"/>
                        </a:rPr>
                        <a:t>(</a:t>
                      </a:r>
                      <a:r>
                        <a:rPr lang="zh-TW" altLang="zh-TW" sz="2000" kern="1200" dirty="0" smtClean="0">
                          <a:solidFill>
                            <a:schemeClr val="dk1"/>
                          </a:solidFill>
                          <a:effectLst/>
                          <a:latin typeface="+mn-ea"/>
                          <a:ea typeface="+mn-ea"/>
                          <a:cs typeface="+mn-cs"/>
                        </a:rPr>
                        <a:t>不含孕婦及兒童</a:t>
                      </a:r>
                      <a:r>
                        <a:rPr lang="en-US" altLang="zh-TW" sz="2000" kern="1200" dirty="0" smtClean="0">
                          <a:solidFill>
                            <a:schemeClr val="dk1"/>
                          </a:solidFill>
                          <a:effectLst/>
                          <a:latin typeface="+mn-ea"/>
                          <a:ea typeface="+mn-ea"/>
                          <a:cs typeface="+mn-cs"/>
                        </a:rPr>
                        <a:t>)</a:t>
                      </a:r>
                      <a:r>
                        <a:rPr lang="zh-TW" altLang="zh-TW" sz="2000" kern="1200" dirty="0" smtClean="0">
                          <a:solidFill>
                            <a:schemeClr val="dk1"/>
                          </a:solidFill>
                          <a:effectLst/>
                          <a:latin typeface="+mn-ea"/>
                          <a:ea typeface="+mn-ea"/>
                          <a:cs typeface="+mn-cs"/>
                        </a:rPr>
                        <a:t>，為方便接種者，自</a:t>
                      </a:r>
                      <a:r>
                        <a:rPr lang="en-US" altLang="zh-TW" sz="2000" kern="1200" dirty="0" smtClean="0">
                          <a:solidFill>
                            <a:schemeClr val="dk1"/>
                          </a:solidFill>
                          <a:effectLst/>
                          <a:latin typeface="+mn-ea"/>
                          <a:ea typeface="+mn-ea"/>
                          <a:cs typeface="+mn-cs"/>
                        </a:rPr>
                        <a:t>10</a:t>
                      </a:r>
                      <a:r>
                        <a:rPr lang="zh-TW" altLang="zh-TW" sz="2000" kern="1200" dirty="0" smtClean="0">
                          <a:solidFill>
                            <a:schemeClr val="dk1"/>
                          </a:solidFill>
                          <a:effectLst/>
                          <a:latin typeface="+mn-ea"/>
                          <a:ea typeface="+mn-ea"/>
                          <a:cs typeface="+mn-cs"/>
                        </a:rPr>
                        <a:t>月</a:t>
                      </a:r>
                      <a:r>
                        <a:rPr lang="en-US" altLang="zh-TW" sz="2000" kern="1200" dirty="0" smtClean="0">
                          <a:solidFill>
                            <a:schemeClr val="dk1"/>
                          </a:solidFill>
                          <a:effectLst/>
                          <a:latin typeface="+mn-ea"/>
                          <a:ea typeface="+mn-ea"/>
                          <a:cs typeface="+mn-cs"/>
                        </a:rPr>
                        <a:t>15</a:t>
                      </a:r>
                      <a:r>
                        <a:rPr lang="zh-TW" altLang="zh-TW" sz="2000" kern="1200" dirty="0" smtClean="0">
                          <a:solidFill>
                            <a:schemeClr val="dk1"/>
                          </a:solidFill>
                          <a:effectLst/>
                          <a:latin typeface="+mn-ea"/>
                          <a:ea typeface="+mn-ea"/>
                          <a:cs typeface="+mn-cs"/>
                        </a:rPr>
                        <a:t>日至</a:t>
                      </a:r>
                      <a:r>
                        <a:rPr lang="en-US" altLang="zh-TW" sz="2000" kern="1200" dirty="0" smtClean="0">
                          <a:solidFill>
                            <a:schemeClr val="dk1"/>
                          </a:solidFill>
                          <a:effectLst/>
                          <a:latin typeface="+mn-ea"/>
                          <a:ea typeface="+mn-ea"/>
                          <a:cs typeface="+mn-cs"/>
                        </a:rPr>
                        <a:t>20</a:t>
                      </a:r>
                      <a:r>
                        <a:rPr lang="zh-TW" altLang="zh-TW" sz="2000" kern="1200" dirty="0" smtClean="0">
                          <a:solidFill>
                            <a:schemeClr val="dk1"/>
                          </a:solidFill>
                          <a:effectLst/>
                          <a:latin typeface="+mn-ea"/>
                          <a:ea typeface="+mn-ea"/>
                          <a:cs typeface="+mn-cs"/>
                        </a:rPr>
                        <a:t>日止，於中正一樓大廳設立「單一窗口」，採現場領取號碼牌方式，依序接種。公費流感疫苗接種對象為</a:t>
                      </a:r>
                      <a:r>
                        <a:rPr lang="en-US" altLang="zh-TW" sz="2000" kern="1200" dirty="0" smtClean="0">
                          <a:solidFill>
                            <a:schemeClr val="dk1"/>
                          </a:solidFill>
                          <a:effectLst/>
                          <a:latin typeface="+mn-ea"/>
                          <a:ea typeface="+mn-ea"/>
                          <a:cs typeface="+mn-cs"/>
                        </a:rPr>
                        <a:t>50</a:t>
                      </a:r>
                      <a:r>
                        <a:rPr lang="zh-TW" altLang="zh-TW" sz="2000" kern="1200" dirty="0" smtClean="0">
                          <a:solidFill>
                            <a:schemeClr val="dk1"/>
                          </a:solidFill>
                          <a:effectLst/>
                          <a:latin typeface="+mn-ea"/>
                          <a:ea typeface="+mn-ea"/>
                          <a:cs typeface="+mn-cs"/>
                        </a:rPr>
                        <a:t>歲以上所有民眾，及</a:t>
                      </a:r>
                      <a:r>
                        <a:rPr lang="en-US" altLang="zh-TW" sz="2000" kern="1200" dirty="0" smtClean="0">
                          <a:solidFill>
                            <a:schemeClr val="dk1"/>
                          </a:solidFill>
                          <a:effectLst/>
                          <a:latin typeface="+mn-ea"/>
                          <a:ea typeface="+mn-ea"/>
                          <a:cs typeface="+mn-cs"/>
                        </a:rPr>
                        <a:t>50</a:t>
                      </a:r>
                      <a:r>
                        <a:rPr lang="zh-TW" altLang="zh-TW" sz="2000" kern="1200" dirty="0" smtClean="0">
                          <a:solidFill>
                            <a:schemeClr val="dk1"/>
                          </a:solidFill>
                          <a:effectLst/>
                          <a:latin typeface="+mn-ea"/>
                          <a:ea typeface="+mn-ea"/>
                          <a:cs typeface="+mn-cs"/>
                        </a:rPr>
                        <a:t>歲以下罕見疾病、重大傷病患者及高風險慢性病患</a:t>
                      </a:r>
                      <a:r>
                        <a:rPr lang="en-US" altLang="zh-TW" sz="2000" kern="1200" dirty="0" smtClean="0">
                          <a:solidFill>
                            <a:schemeClr val="dk1"/>
                          </a:solidFill>
                          <a:effectLst/>
                          <a:latin typeface="+mn-ea"/>
                          <a:ea typeface="+mn-ea"/>
                          <a:cs typeface="+mn-cs"/>
                        </a:rPr>
                        <a:t>(</a:t>
                      </a:r>
                      <a:r>
                        <a:rPr lang="zh-TW" altLang="zh-TW" sz="2000" kern="1200" dirty="0" smtClean="0">
                          <a:solidFill>
                            <a:schemeClr val="dk1"/>
                          </a:solidFill>
                          <a:effectLst/>
                          <a:latin typeface="+mn-ea"/>
                          <a:ea typeface="+mn-ea"/>
                          <a:cs typeface="+mn-cs"/>
                        </a:rPr>
                        <a:t>包含身體質量指數</a:t>
                      </a:r>
                      <a:r>
                        <a:rPr lang="en-US" altLang="zh-TW" sz="2000" kern="1200" dirty="0" smtClean="0">
                          <a:solidFill>
                            <a:schemeClr val="dk1"/>
                          </a:solidFill>
                          <a:effectLst/>
                          <a:latin typeface="+mn-ea"/>
                          <a:ea typeface="+mn-ea"/>
                          <a:cs typeface="+mn-cs"/>
                        </a:rPr>
                        <a:t>BMI</a:t>
                      </a:r>
                      <a:r>
                        <a:rPr lang="zh-TW" altLang="zh-TW" sz="2000" kern="1200" dirty="0" smtClean="0">
                          <a:solidFill>
                            <a:schemeClr val="dk1"/>
                          </a:solidFill>
                          <a:effectLst/>
                          <a:latin typeface="+mn-ea"/>
                          <a:ea typeface="+mn-ea"/>
                          <a:cs typeface="+mn-cs"/>
                        </a:rPr>
                        <a:t>大於等於</a:t>
                      </a:r>
                      <a:r>
                        <a:rPr lang="en-US" altLang="zh-TW" sz="2000" kern="1200" dirty="0" smtClean="0">
                          <a:solidFill>
                            <a:schemeClr val="dk1"/>
                          </a:solidFill>
                          <a:effectLst/>
                          <a:latin typeface="+mn-ea"/>
                          <a:ea typeface="+mn-ea"/>
                          <a:cs typeface="+mn-cs"/>
                        </a:rPr>
                        <a:t>30</a:t>
                      </a:r>
                      <a:r>
                        <a:rPr lang="zh-TW" altLang="zh-TW" sz="2000" kern="1200" dirty="0" smtClean="0">
                          <a:solidFill>
                            <a:schemeClr val="dk1"/>
                          </a:solidFill>
                          <a:effectLst/>
                          <a:latin typeface="+mn-ea"/>
                          <a:ea typeface="+mn-ea"/>
                          <a:cs typeface="+mn-cs"/>
                        </a:rPr>
                        <a:t>者</a:t>
                      </a:r>
                      <a:r>
                        <a:rPr lang="en-US" altLang="zh-TW" sz="2000" kern="1200" dirty="0" smtClean="0">
                          <a:solidFill>
                            <a:schemeClr val="dk1"/>
                          </a:solidFill>
                          <a:effectLst/>
                          <a:latin typeface="+mn-ea"/>
                          <a:ea typeface="+mn-ea"/>
                          <a:cs typeface="+mn-cs"/>
                        </a:rPr>
                        <a:t>)</a:t>
                      </a:r>
                      <a:r>
                        <a:rPr lang="zh-TW" altLang="zh-TW" sz="2000" kern="1200" dirty="0" smtClean="0">
                          <a:solidFill>
                            <a:schemeClr val="dk1"/>
                          </a:solidFill>
                          <a:effectLst/>
                          <a:latin typeface="+mn-ea"/>
                          <a:ea typeface="+mn-ea"/>
                          <a:cs typeface="+mn-cs"/>
                        </a:rPr>
                        <a:t>。肺炎鏈球菌疫苗接種對象為</a:t>
                      </a:r>
                      <a:r>
                        <a:rPr lang="en-US" altLang="zh-TW" sz="2000" kern="1200" dirty="0" smtClean="0">
                          <a:solidFill>
                            <a:schemeClr val="dk1"/>
                          </a:solidFill>
                          <a:effectLst/>
                          <a:latin typeface="+mn-ea"/>
                          <a:ea typeface="+mn-ea"/>
                          <a:cs typeface="+mn-cs"/>
                        </a:rPr>
                        <a:t>75</a:t>
                      </a:r>
                      <a:r>
                        <a:rPr lang="zh-TW" altLang="zh-TW" sz="2000" kern="1200" dirty="0" smtClean="0">
                          <a:solidFill>
                            <a:schemeClr val="dk1"/>
                          </a:solidFill>
                          <a:effectLst/>
                          <a:latin typeface="+mn-ea"/>
                          <a:ea typeface="+mn-ea"/>
                          <a:cs typeface="+mn-cs"/>
                        </a:rPr>
                        <a:t>歲以上長者，或設籍北市</a:t>
                      </a:r>
                      <a:r>
                        <a:rPr lang="en-US" altLang="zh-TW" sz="2000" kern="1200" dirty="0" smtClean="0">
                          <a:solidFill>
                            <a:schemeClr val="dk1"/>
                          </a:solidFill>
                          <a:effectLst/>
                          <a:latin typeface="+mn-ea"/>
                          <a:ea typeface="+mn-ea"/>
                          <a:cs typeface="+mn-cs"/>
                        </a:rPr>
                        <a:t>65</a:t>
                      </a:r>
                      <a:r>
                        <a:rPr lang="zh-TW" altLang="zh-TW" sz="2000" kern="1200" dirty="0" smtClean="0">
                          <a:solidFill>
                            <a:schemeClr val="dk1"/>
                          </a:solidFill>
                          <a:effectLst/>
                          <a:latin typeface="+mn-ea"/>
                          <a:ea typeface="+mn-ea"/>
                          <a:cs typeface="+mn-cs"/>
                        </a:rPr>
                        <a:t>至</a:t>
                      </a:r>
                      <a:r>
                        <a:rPr lang="en-US" altLang="zh-TW" sz="2000" kern="1200" dirty="0" smtClean="0">
                          <a:solidFill>
                            <a:schemeClr val="dk1"/>
                          </a:solidFill>
                          <a:effectLst/>
                          <a:latin typeface="+mn-ea"/>
                          <a:ea typeface="+mn-ea"/>
                          <a:cs typeface="+mn-cs"/>
                        </a:rPr>
                        <a:t>74</a:t>
                      </a:r>
                      <a:r>
                        <a:rPr lang="zh-TW" altLang="zh-TW" sz="2000" kern="1200" dirty="0" smtClean="0">
                          <a:solidFill>
                            <a:schemeClr val="dk1"/>
                          </a:solidFill>
                          <a:effectLst/>
                          <a:latin typeface="+mn-ea"/>
                          <a:ea typeface="+mn-ea"/>
                          <a:cs typeface="+mn-cs"/>
                        </a:rPr>
                        <a:t>歲長者，之前接種過肺炎鏈球菌疫苗者不可再次接種</a:t>
                      </a:r>
                      <a:r>
                        <a:rPr lang="zh-TW" altLang="zh-TW" sz="1800" kern="1200" dirty="0" smtClean="0">
                          <a:solidFill>
                            <a:schemeClr val="dk1"/>
                          </a:solidFill>
                          <a:effectLst/>
                          <a:latin typeface="+mn-ea"/>
                          <a:ea typeface="+mn-ea"/>
                          <a:cs typeface="+mn-cs"/>
                        </a:rPr>
                        <a:t>。</a:t>
                      </a:r>
                      <a:endParaRPr lang="en-US" altLang="zh-TW" sz="1800" kern="1200" dirty="0" smtClean="0">
                        <a:solidFill>
                          <a:schemeClr val="dk1"/>
                        </a:solidFill>
                        <a:effectLst/>
                        <a:latin typeface="+mn-ea"/>
                        <a:ea typeface="+mn-ea"/>
                        <a:cs typeface="+mn-cs"/>
                      </a:endParaRPr>
                    </a:p>
                    <a:p>
                      <a:endParaRPr lang="zh-TW" altLang="zh-TW" sz="1800" kern="1200" dirty="0" smtClean="0">
                        <a:solidFill>
                          <a:schemeClr val="dk1"/>
                        </a:solidFill>
                        <a:effectLst/>
                        <a:latin typeface="+mn-lt"/>
                        <a:ea typeface="+mn-ea"/>
                        <a:cs typeface="+mn-cs"/>
                      </a:endParaRPr>
                    </a:p>
                    <a:p>
                      <a:endParaRPr lang="zh-TW" altLang="zh-TW" sz="1800" kern="1200" dirty="0">
                        <a:solidFill>
                          <a:schemeClr val="dk1"/>
                        </a:solidFill>
                        <a:effectLst/>
                        <a:latin typeface="+mn-lt"/>
                        <a:ea typeface="+mn-ea"/>
                        <a:cs typeface="+mn-cs"/>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10</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6263" y="2636890"/>
            <a:ext cx="2015724" cy="1343816"/>
          </a:xfrm>
          <a:prstGeom prst="rect">
            <a:avLst/>
          </a:prstGeom>
        </p:spPr>
      </p:pic>
      <p:pic>
        <p:nvPicPr>
          <p:cNvPr id="4" name="圖片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3292" y="4250635"/>
            <a:ext cx="1991158" cy="1327439"/>
          </a:xfrm>
          <a:prstGeom prst="rect">
            <a:avLst/>
          </a:prstGeom>
        </p:spPr>
      </p:pic>
    </p:spTree>
    <p:extLst>
      <p:ext uri="{BB962C8B-B14F-4D97-AF65-F5344CB8AC3E}">
        <p14:creationId xmlns="" xmlns:p14="http://schemas.microsoft.com/office/powerpoint/2010/main" val="1739292159"/>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527050"/>
          </a:xfrm>
        </p:spPr>
        <p:txBody>
          <a:bodyPr/>
          <a:lstStyle/>
          <a:p>
            <a:pPr algn="ctr">
              <a:defRPr/>
            </a:pPr>
            <a:r>
              <a:rPr lang="en-US" altLang="zh-TW" dirty="0" smtClean="0"/>
              <a:t>107</a:t>
            </a:r>
            <a:r>
              <a:rPr lang="zh-TW" altLang="en-US" dirty="0" smtClean="0"/>
              <a:t>年</a:t>
            </a:r>
            <a:r>
              <a:rPr lang="en-US" altLang="zh-TW" dirty="0" smtClean="0"/>
              <a:t>10</a:t>
            </a:r>
            <a:r>
              <a:rPr lang="zh-TW" altLang="en-US" dirty="0" smtClean="0"/>
              <a:t>月份新聞摘要</a:t>
            </a:r>
            <a:r>
              <a:rPr lang="en-US" altLang="zh-TW" dirty="0" smtClean="0"/>
              <a:t>40</a:t>
            </a:r>
            <a:r>
              <a:rPr lang="zh-TW" altLang="en-US" dirty="0" smtClean="0"/>
              <a:t>則</a:t>
            </a:r>
            <a:endParaRPr lang="zh-TW" altLang="en-US" dirty="0"/>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721652296"/>
              </p:ext>
            </p:extLst>
          </p:nvPr>
        </p:nvGraphicFramePr>
        <p:xfrm>
          <a:off x="4763" y="979488"/>
          <a:ext cx="9139237" cy="5379586"/>
        </p:xfrm>
        <a:graphic>
          <a:graphicData uri="http://schemas.openxmlformats.org/drawingml/2006/table">
            <a:tbl>
              <a:tblPr firstRow="1" bandRow="1">
                <a:tableStyleId>{5C22544A-7EE6-4342-B048-85BDC9FD1C3A}</a:tableStyleId>
              </a:tblPr>
              <a:tblGrid>
                <a:gridCol w="1542817"/>
                <a:gridCol w="6264870"/>
                <a:gridCol w="1331550"/>
              </a:tblGrid>
              <a:tr h="481734">
                <a:tc>
                  <a:txBody>
                    <a:bodyPr/>
                    <a:lstStyle/>
                    <a:p>
                      <a:pPr algn="ctr"/>
                      <a:r>
                        <a:rPr lang="zh-TW" altLang="en-US" sz="1400" dirty="0" smtClean="0"/>
                        <a:t>日期</a:t>
                      </a:r>
                      <a:endParaRPr lang="zh-TW" altLang="en-US" sz="1400" dirty="0"/>
                    </a:p>
                  </a:txBody>
                  <a:tcPr marT="45723" marB="45723">
                    <a:solidFill>
                      <a:srgbClr val="0000FF"/>
                    </a:solidFill>
                  </a:tcPr>
                </a:tc>
                <a:tc>
                  <a:txBody>
                    <a:bodyPr/>
                    <a:lstStyle/>
                    <a:p>
                      <a:pPr algn="ctr"/>
                      <a:r>
                        <a:rPr lang="zh-TW" altLang="en-US" sz="1400" dirty="0" smtClean="0"/>
                        <a:t>主           題</a:t>
                      </a:r>
                      <a:endParaRPr lang="zh-TW" altLang="en-US" sz="1400" dirty="0"/>
                    </a:p>
                  </a:txBody>
                  <a:tcPr marT="45723" marB="45723">
                    <a:solidFill>
                      <a:srgbClr val="0000FF"/>
                    </a:solidFill>
                  </a:tcPr>
                </a:tc>
                <a:tc>
                  <a:txBody>
                    <a:bodyPr/>
                    <a:lstStyle/>
                    <a:p>
                      <a:pPr algn="ctr"/>
                      <a:r>
                        <a:rPr lang="zh-TW" altLang="en-US" sz="1400" dirty="0" smtClean="0"/>
                        <a:t>報導媒體</a:t>
                      </a:r>
                      <a:endParaRPr lang="zh-TW" altLang="en-US" sz="1400" dirty="0"/>
                    </a:p>
                  </a:txBody>
                  <a:tcPr marT="45723" marB="45723">
                    <a:solidFill>
                      <a:srgbClr val="0000FF"/>
                    </a:solidFill>
                  </a:tcPr>
                </a:tc>
              </a:tr>
              <a:tr h="481734">
                <a:tc>
                  <a:txBody>
                    <a:bodyPr/>
                    <a:lstStyle/>
                    <a:p>
                      <a:r>
                        <a:rPr lang="en-US" altLang="zh-TW" sz="1800" dirty="0" smtClean="0"/>
                        <a:t>20180919</a:t>
                      </a:r>
                      <a:endParaRPr lang="zh-TW" altLang="en-US" dirty="0"/>
                    </a:p>
                  </a:txBody>
                  <a:tcPr marT="45723" marB="45723"/>
                </a:tc>
                <a:tc>
                  <a:txBody>
                    <a:bodyPr/>
                    <a:lstStyle/>
                    <a:p>
                      <a:r>
                        <a:rPr lang="zh-TW" altLang="en-US" sz="1800" dirty="0" smtClean="0"/>
                        <a:t>中國時報</a:t>
                      </a:r>
                      <a:r>
                        <a:rPr lang="en-US" altLang="zh-TW" sz="1800" dirty="0" smtClean="0"/>
                        <a:t>-</a:t>
                      </a:r>
                      <a:r>
                        <a:rPr lang="zh-TW" altLang="en-US" sz="1800" dirty="0" smtClean="0"/>
                        <a:t>肝癌救星免疫新藥</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20180919</a:t>
                      </a:r>
                      <a:endParaRPr lang="zh-TW" altLang="en-US" sz="1800" dirty="0"/>
                    </a:p>
                  </a:txBody>
                  <a:tcPr marT="45723" marB="45723"/>
                </a:tc>
                <a:tc>
                  <a:txBody>
                    <a:bodyPr/>
                    <a:lstStyle/>
                    <a:p>
                      <a:r>
                        <a:rPr lang="zh-TW" altLang="en-US" sz="1800" dirty="0" smtClean="0"/>
                        <a:t>中華日報</a:t>
                      </a:r>
                      <a:r>
                        <a:rPr lang="en-US" altLang="zh-TW" sz="1800" dirty="0" smtClean="0"/>
                        <a:t>-</a:t>
                      </a:r>
                      <a:r>
                        <a:rPr lang="zh-TW" altLang="en-US" sz="1800" dirty="0" smtClean="0"/>
                        <a:t>食補</a:t>
                      </a:r>
                      <a:r>
                        <a:rPr lang="en-US" altLang="zh-TW" sz="1800" dirty="0" smtClean="0"/>
                        <a:t>+</a:t>
                      </a:r>
                      <a:r>
                        <a:rPr lang="zh-TW" altLang="en-US" sz="1800" dirty="0" smtClean="0"/>
                        <a:t>抗凝血劑 當心大出血</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20180919</a:t>
                      </a:r>
                      <a:endParaRPr lang="zh-TW" altLang="en-US" sz="1800" dirty="0"/>
                    </a:p>
                  </a:txBody>
                  <a:tcPr marT="45723" marB="45723"/>
                </a:tc>
                <a:tc>
                  <a:txBody>
                    <a:bodyPr/>
                    <a:lstStyle/>
                    <a:p>
                      <a:r>
                        <a:rPr lang="zh-TW" altLang="en-US" sz="1800" dirty="0" smtClean="0"/>
                        <a:t>聯合報</a:t>
                      </a:r>
                      <a:r>
                        <a:rPr lang="en-US" altLang="zh-TW" sz="1800" dirty="0" smtClean="0"/>
                        <a:t>-</a:t>
                      </a:r>
                      <a:r>
                        <a:rPr lang="zh-TW" altLang="en-US" sz="1800" dirty="0" smtClean="0"/>
                        <a:t>過勞認定飆升 責任制職業最心酸</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20180919</a:t>
                      </a:r>
                      <a:endParaRPr lang="zh-TW" altLang="en-US" sz="1800" dirty="0"/>
                    </a:p>
                  </a:txBody>
                  <a:tcPr marT="45723" marB="45723"/>
                </a:tc>
                <a:tc>
                  <a:txBody>
                    <a:bodyPr/>
                    <a:lstStyle/>
                    <a:p>
                      <a:r>
                        <a:rPr lang="zh-TW" altLang="en-US" sz="1800" dirty="0" smtClean="0"/>
                        <a:t>聯合報</a:t>
                      </a:r>
                      <a:r>
                        <a:rPr lang="en-US" altLang="zh-TW" sz="1800" dirty="0" smtClean="0"/>
                        <a:t>-</a:t>
                      </a:r>
                      <a:r>
                        <a:rPr lang="zh-TW" altLang="en-US" sz="1800" dirty="0" smtClean="0"/>
                        <a:t>導航加微創 肺結節切除手術更省時</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20181003</a:t>
                      </a:r>
                      <a:endParaRPr lang="zh-TW" altLang="en-US" sz="1800" dirty="0"/>
                    </a:p>
                  </a:txBody>
                  <a:tcPr marT="45723" marB="45723"/>
                </a:tc>
                <a:tc>
                  <a:txBody>
                    <a:bodyPr/>
                    <a:lstStyle/>
                    <a:p>
                      <a:r>
                        <a:rPr lang="en-US" altLang="zh-TW" sz="1800" dirty="0" smtClean="0"/>
                        <a:t>10</a:t>
                      </a:r>
                      <a:r>
                        <a:rPr lang="zh-TW" altLang="en-US" sz="1800" dirty="0" smtClean="0"/>
                        <a:t>萬人慢性偏頭痛 致病關鍵找到了</a:t>
                      </a:r>
                      <a:r>
                        <a:rPr lang="en-US" altLang="zh-TW" sz="1800" dirty="0" smtClean="0"/>
                        <a:t>-</a:t>
                      </a:r>
                      <a:r>
                        <a:rPr lang="zh-TW" altLang="en-US" sz="1800" dirty="0" smtClean="0"/>
                        <a:t>賴冠霖醫師</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20181003</a:t>
                      </a:r>
                      <a:endParaRPr lang="zh-TW" altLang="en-US" sz="1800" dirty="0"/>
                    </a:p>
                  </a:txBody>
                  <a:tcPr marT="45723" marB="45723"/>
                </a:tc>
                <a:tc>
                  <a:txBody>
                    <a:bodyPr/>
                    <a:lstStyle/>
                    <a:p>
                      <a:r>
                        <a:rPr lang="zh-TW" altLang="en-US" sz="1800" dirty="0" smtClean="0"/>
                        <a:t>分級醫療 減診效應浮現</a:t>
                      </a:r>
                      <a:r>
                        <a:rPr lang="en-US" altLang="zh-TW" sz="1800" dirty="0" smtClean="0"/>
                        <a:t>-</a:t>
                      </a:r>
                      <a:r>
                        <a:rPr lang="zh-TW" altLang="en-US" sz="1800" dirty="0" smtClean="0"/>
                        <a:t>李偉強主任</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20181003</a:t>
                      </a:r>
                      <a:endParaRPr lang="zh-TW" altLang="en-US" sz="1800" dirty="0"/>
                    </a:p>
                  </a:txBody>
                  <a:tcPr marT="45723" marB="45723"/>
                </a:tc>
                <a:tc>
                  <a:txBody>
                    <a:bodyPr/>
                    <a:lstStyle/>
                    <a:p>
                      <a:r>
                        <a:rPr lang="zh-TW" altLang="en-US" sz="1800" dirty="0" smtClean="0"/>
                        <a:t>分級醫療效應浮現</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20181003</a:t>
                      </a:r>
                      <a:endParaRPr lang="zh-TW" altLang="en-US" sz="1800" dirty="0"/>
                    </a:p>
                  </a:txBody>
                  <a:tcPr marT="45723" marB="45723"/>
                </a:tc>
                <a:tc>
                  <a:txBody>
                    <a:bodyPr/>
                    <a:lstStyle/>
                    <a:p>
                      <a:r>
                        <a:rPr lang="zh-TW" altLang="en-US" sz="1800" dirty="0" smtClean="0"/>
                        <a:t>存老本防失智</a:t>
                      </a:r>
                      <a:r>
                        <a:rPr lang="en-US" altLang="zh-TW" sz="1800" dirty="0" smtClean="0"/>
                        <a:t>-</a:t>
                      </a:r>
                      <a:r>
                        <a:rPr lang="zh-TW" altLang="en-US" sz="1800" dirty="0" smtClean="0"/>
                        <a:t>蔡佳芬主任</a:t>
                      </a:r>
                      <a:endParaRPr lang="zh-TW" altLang="en-US" sz="1800" dirty="0"/>
                    </a:p>
                  </a:txBody>
                  <a:tcPr marT="45723" marB="45723"/>
                </a:tc>
                <a:tc>
                  <a:txBody>
                    <a:bodyPr/>
                    <a:lstStyle/>
                    <a:p>
                      <a:endParaRPr lang="zh-TW" altLang="en-US" sz="1800" dirty="0"/>
                    </a:p>
                  </a:txBody>
                  <a:tcPr marT="45723" marB="45723"/>
                </a:tc>
              </a:tr>
              <a:tr h="562246">
                <a:tc>
                  <a:txBody>
                    <a:bodyPr/>
                    <a:lstStyle/>
                    <a:p>
                      <a:r>
                        <a:rPr lang="en-US" altLang="zh-TW" sz="1800" dirty="0" smtClean="0"/>
                        <a:t>20181003</a:t>
                      </a:r>
                      <a:endParaRPr lang="zh-TW" altLang="en-US" sz="1800" dirty="0"/>
                    </a:p>
                  </a:txBody>
                  <a:tcPr marT="45723" marB="45723"/>
                </a:tc>
                <a:tc>
                  <a:txBody>
                    <a:bodyPr/>
                    <a:lstStyle/>
                    <a:p>
                      <a:r>
                        <a:rPr lang="zh-TW" altLang="en-US" sz="1800" dirty="0" smtClean="0"/>
                        <a:t>亞培</a:t>
                      </a:r>
                      <a:r>
                        <a:rPr lang="en-US" altLang="zh-TW" sz="1800" dirty="0" smtClean="0"/>
                        <a:t>6</a:t>
                      </a:r>
                      <a:r>
                        <a:rPr lang="zh-TW" altLang="en-US" sz="1800" dirty="0" smtClean="0"/>
                        <a:t>款下架</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20181003</a:t>
                      </a:r>
                      <a:endParaRPr lang="zh-TW" altLang="en-US" sz="1800" dirty="0"/>
                    </a:p>
                  </a:txBody>
                  <a:tcPr marT="45723" marB="45723"/>
                </a:tc>
                <a:tc>
                  <a:txBody>
                    <a:bodyPr/>
                    <a:lstStyle/>
                    <a:p>
                      <a:r>
                        <a:rPr lang="zh-TW" altLang="en-US" sz="1800" dirty="0" smtClean="0"/>
                        <a:t>黑木耳泡水過久 細菌孳生恐中毒</a:t>
                      </a:r>
                      <a:r>
                        <a:rPr lang="en-US" altLang="zh-TW" sz="1800" dirty="0" smtClean="0"/>
                        <a:t>-</a:t>
                      </a:r>
                      <a:r>
                        <a:rPr lang="zh-TW" altLang="en-US" sz="1800" dirty="0" smtClean="0"/>
                        <a:t>楊振昌主任</a:t>
                      </a:r>
                      <a:endParaRPr lang="zh-TW" altLang="en-US" sz="1800" dirty="0"/>
                    </a:p>
                  </a:txBody>
                  <a:tcPr marT="45723" marB="45723"/>
                </a:tc>
                <a:tc>
                  <a:txBody>
                    <a:bodyPr/>
                    <a:lstStyle/>
                    <a:p>
                      <a:endParaRPr lang="zh-TW" altLang="en-US" sz="1800" dirty="0"/>
                    </a:p>
                  </a:txBody>
                  <a:tcPr marT="45723" marB="45723"/>
                </a:tc>
              </a:tr>
            </a:tbl>
          </a:graphicData>
        </a:graphic>
      </p:graphicFrame>
      <p:sp>
        <p:nvSpPr>
          <p:cNvPr id="25653"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E0E48F5C-934A-4707-A668-4A5DE198B3B1}" type="slidenum">
              <a:rPr kumimoji="0" lang="en-US" altLang="zh-TW" sz="1200" b="0" smtClean="0">
                <a:solidFill>
                  <a:srgbClr val="0000CC"/>
                </a:solidFill>
                <a:latin typeface="Verdana" panose="020B0604030504040204" pitchFamily="34" charset="0"/>
                <a:ea typeface="新細明體" panose="02020500000000000000" pitchFamily="18" charset="-120"/>
              </a:rPr>
              <a:pPr/>
              <a:t>11</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Tree>
    <p:extLst>
      <p:ext uri="{BB962C8B-B14F-4D97-AF65-F5344CB8AC3E}">
        <p14:creationId xmlns="" xmlns:p14="http://schemas.microsoft.com/office/powerpoint/2010/main" val="1096886441"/>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527050"/>
          </a:xfrm>
        </p:spPr>
        <p:txBody>
          <a:bodyPr/>
          <a:lstStyle/>
          <a:p>
            <a:pPr algn="ctr">
              <a:defRPr/>
            </a:pPr>
            <a:r>
              <a:rPr lang="en-US" altLang="zh-TW" dirty="0" smtClean="0"/>
              <a:t>107</a:t>
            </a:r>
            <a:r>
              <a:rPr lang="zh-TW" altLang="en-US" dirty="0" smtClean="0"/>
              <a:t>年</a:t>
            </a:r>
            <a:r>
              <a:rPr lang="en-US" altLang="zh-TW" dirty="0" smtClean="0"/>
              <a:t>10</a:t>
            </a:r>
            <a:r>
              <a:rPr lang="zh-TW" altLang="en-US" dirty="0" smtClean="0"/>
              <a:t>月份新聞摘要</a:t>
            </a:r>
            <a:endParaRPr lang="zh-TW" altLang="en-US" dirty="0"/>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4111013430"/>
              </p:ext>
            </p:extLst>
          </p:nvPr>
        </p:nvGraphicFramePr>
        <p:xfrm>
          <a:off x="4763" y="979488"/>
          <a:ext cx="9139237" cy="5379586"/>
        </p:xfrm>
        <a:graphic>
          <a:graphicData uri="http://schemas.openxmlformats.org/drawingml/2006/table">
            <a:tbl>
              <a:tblPr firstRow="1" bandRow="1">
                <a:tableStyleId>{5C22544A-7EE6-4342-B048-85BDC9FD1C3A}</a:tableStyleId>
              </a:tblPr>
              <a:tblGrid>
                <a:gridCol w="1542817"/>
                <a:gridCol w="6264870"/>
                <a:gridCol w="1331550"/>
              </a:tblGrid>
              <a:tr h="481734">
                <a:tc>
                  <a:txBody>
                    <a:bodyPr/>
                    <a:lstStyle/>
                    <a:p>
                      <a:pPr algn="ctr"/>
                      <a:r>
                        <a:rPr lang="zh-TW" altLang="en-US" sz="1400" dirty="0" smtClean="0"/>
                        <a:t>日期</a:t>
                      </a:r>
                      <a:endParaRPr lang="zh-TW" altLang="en-US" sz="1400" dirty="0"/>
                    </a:p>
                  </a:txBody>
                  <a:tcPr marT="45723" marB="45723">
                    <a:solidFill>
                      <a:srgbClr val="0000FF"/>
                    </a:solidFill>
                  </a:tcPr>
                </a:tc>
                <a:tc>
                  <a:txBody>
                    <a:bodyPr/>
                    <a:lstStyle/>
                    <a:p>
                      <a:pPr algn="ctr"/>
                      <a:r>
                        <a:rPr lang="zh-TW" altLang="en-US" sz="1400" dirty="0" smtClean="0"/>
                        <a:t>主           題</a:t>
                      </a:r>
                      <a:endParaRPr lang="zh-TW" altLang="en-US" sz="1400" dirty="0"/>
                    </a:p>
                  </a:txBody>
                  <a:tcPr marT="45723" marB="45723">
                    <a:solidFill>
                      <a:srgbClr val="0000FF"/>
                    </a:solidFill>
                  </a:tcPr>
                </a:tc>
                <a:tc>
                  <a:txBody>
                    <a:bodyPr/>
                    <a:lstStyle/>
                    <a:p>
                      <a:pPr algn="ctr"/>
                      <a:r>
                        <a:rPr lang="zh-TW" altLang="en-US" sz="1400" dirty="0" smtClean="0"/>
                        <a:t>報導媒體</a:t>
                      </a:r>
                      <a:endParaRPr lang="zh-TW" altLang="en-US" sz="1400" dirty="0"/>
                    </a:p>
                  </a:txBody>
                  <a:tcPr marT="45723" marB="45723">
                    <a:solidFill>
                      <a:srgbClr val="0000FF"/>
                    </a:solidFill>
                  </a:tcPr>
                </a:tc>
              </a:tr>
              <a:tr h="481734">
                <a:tc>
                  <a:txBody>
                    <a:bodyPr/>
                    <a:lstStyle/>
                    <a:p>
                      <a:r>
                        <a:rPr lang="en-US" altLang="zh-TW" sz="1800" dirty="0" smtClean="0"/>
                        <a:t>20181003</a:t>
                      </a:r>
                      <a:endParaRPr lang="zh-TW" altLang="en-US" dirty="0"/>
                    </a:p>
                  </a:txBody>
                  <a:tcPr marT="45723" marB="45723"/>
                </a:tc>
                <a:tc>
                  <a:txBody>
                    <a:bodyPr/>
                    <a:lstStyle/>
                    <a:p>
                      <a:r>
                        <a:rPr lang="zh-TW" altLang="en-US" sz="1800" dirty="0" smtClean="0"/>
                        <a:t>醫師斥戒毒減肥謬論</a:t>
                      </a:r>
                      <a:r>
                        <a:rPr lang="en-US" altLang="zh-TW" sz="1800" dirty="0" smtClean="0"/>
                        <a:t>-</a:t>
                      </a:r>
                      <a:r>
                        <a:rPr lang="zh-TW" altLang="en-US" sz="1800" dirty="0" smtClean="0"/>
                        <a:t>楊振昌主任</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加熱菸</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北榮正子磁振影像中心 開幕</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自己的監護人自己選</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自體免疫疾病</a:t>
                      </a:r>
                      <a:r>
                        <a:rPr lang="en-US" altLang="zh-TW" sz="1800" dirty="0" smtClean="0"/>
                        <a:t>-</a:t>
                      </a:r>
                      <a:r>
                        <a:rPr lang="zh-TW" altLang="en-US" sz="1800" dirty="0" smtClean="0"/>
                        <a:t>陳明翰醫師</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免疫療法 癌症將成為慢性病</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抗凝血劑併服保健品 增出血風險</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每清一次喉嚨 就傷一次聲帶</a:t>
                      </a:r>
                      <a:endParaRPr lang="zh-TW" altLang="en-US" sz="1800" dirty="0"/>
                    </a:p>
                  </a:txBody>
                  <a:tcPr marT="45723" marB="45723"/>
                </a:tc>
                <a:tc>
                  <a:txBody>
                    <a:bodyPr/>
                    <a:lstStyle/>
                    <a:p>
                      <a:endParaRPr lang="zh-TW" altLang="en-US" sz="1800" dirty="0"/>
                    </a:p>
                  </a:txBody>
                  <a:tcPr marT="45723" marB="45723"/>
                </a:tc>
              </a:tr>
              <a:tr h="562246">
                <a:tc>
                  <a:txBody>
                    <a:bodyPr/>
                    <a:lstStyle/>
                    <a:p>
                      <a:r>
                        <a:rPr lang="en-US" altLang="zh-TW" sz="1800" dirty="0" smtClean="0"/>
                        <a:t>20181011</a:t>
                      </a:r>
                      <a:endParaRPr lang="zh-TW" altLang="en-US" sz="1800" dirty="0"/>
                    </a:p>
                  </a:txBody>
                  <a:tcPr marT="45723" marB="45723"/>
                </a:tc>
                <a:tc>
                  <a:txBody>
                    <a:bodyPr/>
                    <a:lstStyle/>
                    <a:p>
                      <a:r>
                        <a:rPr lang="zh-TW" altLang="en-US" sz="1800" dirty="0" smtClean="0"/>
                        <a:t>肝癌救星免疫新藥黃怡翔主任</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注意</a:t>
                      </a:r>
                      <a:r>
                        <a:rPr lang="en-US" altLang="zh-TW" sz="1800" dirty="0" smtClean="0"/>
                        <a:t>4</a:t>
                      </a:r>
                      <a:r>
                        <a:rPr lang="zh-TW" altLang="en-US" sz="1800" dirty="0" smtClean="0"/>
                        <a:t>點 熟齡也能攻百岳</a:t>
                      </a:r>
                      <a:endParaRPr lang="zh-TW" altLang="en-US" sz="1800" dirty="0"/>
                    </a:p>
                  </a:txBody>
                  <a:tcPr marT="45723" marB="45723"/>
                </a:tc>
                <a:tc>
                  <a:txBody>
                    <a:bodyPr/>
                    <a:lstStyle/>
                    <a:p>
                      <a:endParaRPr lang="zh-TW" altLang="en-US" sz="1800" dirty="0"/>
                    </a:p>
                  </a:txBody>
                  <a:tcPr marT="45723" marB="45723"/>
                </a:tc>
              </a:tr>
            </a:tbl>
          </a:graphicData>
        </a:graphic>
      </p:graphicFrame>
      <p:sp>
        <p:nvSpPr>
          <p:cNvPr id="25653"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E0E48F5C-934A-4707-A668-4A5DE198B3B1}" type="slidenum">
              <a:rPr kumimoji="0" lang="en-US" altLang="zh-TW" sz="1200" b="0" smtClean="0">
                <a:solidFill>
                  <a:srgbClr val="0000CC"/>
                </a:solidFill>
                <a:latin typeface="Verdana" panose="020B0604030504040204" pitchFamily="34" charset="0"/>
                <a:ea typeface="新細明體" panose="02020500000000000000" pitchFamily="18" charset="-120"/>
              </a:rPr>
              <a:pPr/>
              <a:t>12</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Tree>
    <p:extLst>
      <p:ext uri="{BB962C8B-B14F-4D97-AF65-F5344CB8AC3E}">
        <p14:creationId xmlns="" xmlns:p14="http://schemas.microsoft.com/office/powerpoint/2010/main" val="115623679"/>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527050"/>
          </a:xfrm>
        </p:spPr>
        <p:txBody>
          <a:bodyPr/>
          <a:lstStyle/>
          <a:p>
            <a:pPr algn="ctr">
              <a:defRPr/>
            </a:pPr>
            <a:r>
              <a:rPr lang="en-US" altLang="zh-TW" dirty="0" smtClean="0"/>
              <a:t>107</a:t>
            </a:r>
            <a:r>
              <a:rPr lang="zh-TW" altLang="en-US" dirty="0" smtClean="0"/>
              <a:t>年</a:t>
            </a:r>
            <a:r>
              <a:rPr lang="en-US" altLang="zh-TW" dirty="0" smtClean="0"/>
              <a:t>10</a:t>
            </a:r>
            <a:r>
              <a:rPr lang="zh-TW" altLang="en-US" dirty="0" smtClean="0"/>
              <a:t>月份新聞摘要</a:t>
            </a:r>
            <a:endParaRPr lang="zh-TW" altLang="en-US" dirty="0"/>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2625898684"/>
              </p:ext>
            </p:extLst>
          </p:nvPr>
        </p:nvGraphicFramePr>
        <p:xfrm>
          <a:off x="4763" y="979488"/>
          <a:ext cx="9139237" cy="5379586"/>
        </p:xfrm>
        <a:graphic>
          <a:graphicData uri="http://schemas.openxmlformats.org/drawingml/2006/table">
            <a:tbl>
              <a:tblPr firstRow="1" bandRow="1">
                <a:tableStyleId>{5C22544A-7EE6-4342-B048-85BDC9FD1C3A}</a:tableStyleId>
              </a:tblPr>
              <a:tblGrid>
                <a:gridCol w="1542817"/>
                <a:gridCol w="6264870"/>
                <a:gridCol w="1331550"/>
              </a:tblGrid>
              <a:tr h="481734">
                <a:tc>
                  <a:txBody>
                    <a:bodyPr/>
                    <a:lstStyle/>
                    <a:p>
                      <a:pPr algn="ctr"/>
                      <a:r>
                        <a:rPr lang="zh-TW" altLang="en-US" sz="1400" dirty="0" smtClean="0"/>
                        <a:t>日期</a:t>
                      </a:r>
                      <a:endParaRPr lang="zh-TW" altLang="en-US" sz="1400" dirty="0"/>
                    </a:p>
                  </a:txBody>
                  <a:tcPr marT="45723" marB="45723">
                    <a:solidFill>
                      <a:srgbClr val="0000FF"/>
                    </a:solidFill>
                  </a:tcPr>
                </a:tc>
                <a:tc>
                  <a:txBody>
                    <a:bodyPr/>
                    <a:lstStyle/>
                    <a:p>
                      <a:pPr algn="ctr"/>
                      <a:r>
                        <a:rPr lang="zh-TW" altLang="en-US" sz="1400" dirty="0" smtClean="0"/>
                        <a:t>主           題</a:t>
                      </a:r>
                      <a:endParaRPr lang="zh-TW" altLang="en-US" sz="1400" dirty="0"/>
                    </a:p>
                  </a:txBody>
                  <a:tcPr marT="45723" marB="45723">
                    <a:solidFill>
                      <a:srgbClr val="0000FF"/>
                    </a:solidFill>
                  </a:tcPr>
                </a:tc>
                <a:tc>
                  <a:txBody>
                    <a:bodyPr/>
                    <a:lstStyle/>
                    <a:p>
                      <a:pPr algn="ctr"/>
                      <a:r>
                        <a:rPr lang="zh-TW" altLang="en-US" sz="1400" dirty="0" smtClean="0"/>
                        <a:t>報導媒體</a:t>
                      </a:r>
                      <a:endParaRPr lang="zh-TW" altLang="en-US" sz="1400" dirty="0"/>
                    </a:p>
                  </a:txBody>
                  <a:tcPr marT="45723" marB="45723">
                    <a:solidFill>
                      <a:srgbClr val="0000FF"/>
                    </a:solidFill>
                  </a:tcPr>
                </a:tc>
              </a:tr>
              <a:tr h="481734">
                <a:tc>
                  <a:txBody>
                    <a:bodyPr/>
                    <a:lstStyle/>
                    <a:p>
                      <a:r>
                        <a:rPr lang="en-US" altLang="zh-TW" sz="1800" dirty="0" smtClean="0"/>
                        <a:t>20181011</a:t>
                      </a:r>
                      <a:endParaRPr lang="zh-TW" altLang="en-US" dirty="0"/>
                    </a:p>
                  </a:txBody>
                  <a:tcPr marT="45723" marB="45723"/>
                </a:tc>
                <a:tc>
                  <a:txBody>
                    <a:bodyPr/>
                    <a:lstStyle/>
                    <a:p>
                      <a:r>
                        <a:rPr lang="zh-TW" altLang="en-US" sz="1800" dirty="0" smtClean="0"/>
                        <a:t>食補</a:t>
                      </a:r>
                      <a:r>
                        <a:rPr lang="en-US" altLang="zh-TW" sz="1800" dirty="0" smtClean="0"/>
                        <a:t>+</a:t>
                      </a:r>
                      <a:r>
                        <a:rPr lang="zh-TW" altLang="en-US" sz="1800" dirty="0" smtClean="0"/>
                        <a:t>抗凝血劑 當心大出血</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烤螃蟹活蟲亂竄 淡水蟹易有寄生蟲</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國人黏</a:t>
                      </a:r>
                      <a:r>
                        <a:rPr lang="en-US" altLang="zh-TW" sz="1800" dirty="0" smtClean="0"/>
                        <a:t>3C </a:t>
                      </a:r>
                      <a:r>
                        <a:rPr lang="zh-TW" altLang="en-US" sz="1800" dirty="0" smtClean="0"/>
                        <a:t>每日超過</a:t>
                      </a:r>
                      <a:r>
                        <a:rPr lang="en-US" altLang="zh-TW" sz="1800" dirty="0" smtClean="0"/>
                        <a:t>9</a:t>
                      </a:r>
                      <a:r>
                        <a:rPr lang="zh-TW" altLang="en-US" sz="1800" dirty="0" smtClean="0"/>
                        <a:t>小時</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微型塑膠 危生態</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過勞認定飆升</a:t>
                      </a:r>
                      <a:r>
                        <a:rPr lang="en-US" altLang="zh-TW" sz="1800" dirty="0" smtClean="0"/>
                        <a:t>-</a:t>
                      </a:r>
                      <a:r>
                        <a:rPr lang="zh-TW" altLang="en-US" sz="1800" dirty="0" smtClean="0"/>
                        <a:t>吳明玲醫師</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榮總</a:t>
                      </a:r>
                      <a:r>
                        <a:rPr lang="en-US" altLang="zh-TW" sz="1800" dirty="0" smtClean="0"/>
                        <a:t>15-20</a:t>
                      </a:r>
                      <a:r>
                        <a:rPr lang="zh-TW" altLang="en-US" sz="1800" dirty="0" smtClean="0"/>
                        <a:t>日設接種單一窗口</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榮總前副院長吳香達病逝</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zh-TW" altLang="en-US" sz="1800" dirty="0" smtClean="0"/>
                        <a:t>磁波治療憂鬱 克服用藥困境</a:t>
                      </a:r>
                      <a:r>
                        <a:rPr lang="en-US" altLang="zh-TW" sz="1800" dirty="0" smtClean="0"/>
                        <a:t>-1</a:t>
                      </a:r>
                      <a:endParaRPr lang="zh-TW" altLang="en-US" sz="1800" dirty="0"/>
                    </a:p>
                  </a:txBody>
                  <a:tcPr marT="45723" marB="45723"/>
                </a:tc>
                <a:tc>
                  <a:txBody>
                    <a:bodyPr/>
                    <a:lstStyle/>
                    <a:p>
                      <a:endParaRPr lang="zh-TW" altLang="en-US" sz="1800" dirty="0"/>
                    </a:p>
                  </a:txBody>
                  <a:tcPr marT="45723" marB="45723"/>
                </a:tc>
              </a:tr>
              <a:tr h="562246">
                <a:tc>
                  <a:txBody>
                    <a:bodyPr/>
                    <a:lstStyle/>
                    <a:p>
                      <a:r>
                        <a:rPr lang="en-US" altLang="zh-TW" sz="1800" dirty="0" smtClean="0"/>
                        <a:t>20181011</a:t>
                      </a:r>
                      <a:endParaRPr lang="zh-TW" altLang="en-US" sz="1800" dirty="0"/>
                    </a:p>
                  </a:txBody>
                  <a:tcPr marT="45723" marB="45723"/>
                </a:tc>
                <a:tc>
                  <a:txBody>
                    <a:bodyPr/>
                    <a:lstStyle/>
                    <a:p>
                      <a:r>
                        <a:rPr lang="zh-TW" altLang="en-US" sz="1800" dirty="0" smtClean="0"/>
                        <a:t>體循師</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北榮感染科醫師王永衛病逝</a:t>
                      </a:r>
                      <a:endParaRPr lang="zh-TW" altLang="en-US" sz="1800" dirty="0"/>
                    </a:p>
                  </a:txBody>
                  <a:tcPr marT="45723" marB="45723"/>
                </a:tc>
                <a:tc>
                  <a:txBody>
                    <a:bodyPr/>
                    <a:lstStyle/>
                    <a:p>
                      <a:endParaRPr lang="zh-TW" altLang="en-US" sz="1800" dirty="0"/>
                    </a:p>
                  </a:txBody>
                  <a:tcPr marT="45723" marB="45723"/>
                </a:tc>
              </a:tr>
            </a:tbl>
          </a:graphicData>
        </a:graphic>
      </p:graphicFrame>
      <p:sp>
        <p:nvSpPr>
          <p:cNvPr id="25653"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E0E48F5C-934A-4707-A668-4A5DE198B3B1}" type="slidenum">
              <a:rPr kumimoji="0" lang="en-US" altLang="zh-TW" sz="1200" b="0" smtClean="0">
                <a:solidFill>
                  <a:srgbClr val="0000CC"/>
                </a:solidFill>
                <a:latin typeface="Verdana" panose="020B0604030504040204" pitchFamily="34" charset="0"/>
                <a:ea typeface="新細明體" panose="02020500000000000000" pitchFamily="18" charset="-120"/>
              </a:rPr>
              <a:pPr/>
              <a:t>13</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Tree>
    <p:extLst>
      <p:ext uri="{BB962C8B-B14F-4D97-AF65-F5344CB8AC3E}">
        <p14:creationId xmlns="" xmlns:p14="http://schemas.microsoft.com/office/powerpoint/2010/main" val="3015191325"/>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527050"/>
          </a:xfrm>
        </p:spPr>
        <p:txBody>
          <a:bodyPr/>
          <a:lstStyle/>
          <a:p>
            <a:pPr algn="ctr">
              <a:defRPr/>
            </a:pPr>
            <a:r>
              <a:rPr lang="en-US" altLang="zh-TW" dirty="0" smtClean="0"/>
              <a:t>107</a:t>
            </a:r>
            <a:r>
              <a:rPr lang="zh-TW" altLang="en-US" dirty="0" smtClean="0"/>
              <a:t>年</a:t>
            </a:r>
            <a:r>
              <a:rPr lang="en-US" altLang="zh-TW" dirty="0" smtClean="0"/>
              <a:t>10</a:t>
            </a:r>
            <a:r>
              <a:rPr lang="zh-TW" altLang="en-US" dirty="0" smtClean="0"/>
              <a:t>月份新聞摘要</a:t>
            </a:r>
            <a:endParaRPr lang="zh-TW" altLang="en-US" dirty="0"/>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1628364894"/>
              </p:ext>
            </p:extLst>
          </p:nvPr>
        </p:nvGraphicFramePr>
        <p:xfrm>
          <a:off x="4763" y="979488"/>
          <a:ext cx="9139237" cy="5379586"/>
        </p:xfrm>
        <a:graphic>
          <a:graphicData uri="http://schemas.openxmlformats.org/drawingml/2006/table">
            <a:tbl>
              <a:tblPr firstRow="1" bandRow="1">
                <a:tableStyleId>{5C22544A-7EE6-4342-B048-85BDC9FD1C3A}</a:tableStyleId>
              </a:tblPr>
              <a:tblGrid>
                <a:gridCol w="1542817"/>
                <a:gridCol w="6264870"/>
                <a:gridCol w="1331550"/>
              </a:tblGrid>
              <a:tr h="481734">
                <a:tc>
                  <a:txBody>
                    <a:bodyPr/>
                    <a:lstStyle/>
                    <a:p>
                      <a:pPr algn="ctr"/>
                      <a:r>
                        <a:rPr lang="zh-TW" altLang="en-US" sz="1400" dirty="0" smtClean="0"/>
                        <a:t>日期</a:t>
                      </a:r>
                      <a:endParaRPr lang="zh-TW" altLang="en-US" sz="1400" dirty="0"/>
                    </a:p>
                  </a:txBody>
                  <a:tcPr marT="45723" marB="45723">
                    <a:solidFill>
                      <a:srgbClr val="0000FF"/>
                    </a:solidFill>
                  </a:tcPr>
                </a:tc>
                <a:tc>
                  <a:txBody>
                    <a:bodyPr/>
                    <a:lstStyle/>
                    <a:p>
                      <a:pPr algn="ctr"/>
                      <a:r>
                        <a:rPr lang="zh-TW" altLang="en-US" sz="1400" dirty="0" smtClean="0"/>
                        <a:t>主           題</a:t>
                      </a:r>
                      <a:endParaRPr lang="zh-TW" altLang="en-US" sz="1400" dirty="0"/>
                    </a:p>
                  </a:txBody>
                  <a:tcPr marT="45723" marB="45723">
                    <a:solidFill>
                      <a:srgbClr val="0000FF"/>
                    </a:solidFill>
                  </a:tcPr>
                </a:tc>
                <a:tc>
                  <a:txBody>
                    <a:bodyPr/>
                    <a:lstStyle/>
                    <a:p>
                      <a:pPr algn="ctr"/>
                      <a:r>
                        <a:rPr lang="zh-TW" altLang="en-US" sz="1400" dirty="0" smtClean="0"/>
                        <a:t>報導媒體</a:t>
                      </a:r>
                      <a:endParaRPr lang="zh-TW" altLang="en-US" sz="1400" dirty="0"/>
                    </a:p>
                  </a:txBody>
                  <a:tcPr marT="45723" marB="45723">
                    <a:solidFill>
                      <a:srgbClr val="0000FF"/>
                    </a:solidFill>
                  </a:tcPr>
                </a:tc>
              </a:tr>
              <a:tr h="481734">
                <a:tc>
                  <a:txBody>
                    <a:bodyPr/>
                    <a:lstStyle/>
                    <a:p>
                      <a:r>
                        <a:rPr lang="en-US" altLang="zh-TW" sz="1800" dirty="0" smtClean="0"/>
                        <a:t>20181015</a:t>
                      </a:r>
                      <a:endParaRPr lang="zh-TW" altLang="en-US" dirty="0"/>
                    </a:p>
                  </a:txBody>
                  <a:tcPr marT="45723" marB="45723"/>
                </a:tc>
                <a:tc>
                  <a:txBody>
                    <a:bodyPr/>
                    <a:lstStyle/>
                    <a:p>
                      <a:r>
                        <a:rPr lang="zh-TW" altLang="en-US" sz="1800" dirty="0" smtClean="0"/>
                        <a:t>甲狀腺癌 老找女人麻煩</a:t>
                      </a:r>
                      <a:r>
                        <a:rPr lang="en-US" altLang="zh-TW" sz="1800" dirty="0" smtClean="0"/>
                        <a:t>-</a:t>
                      </a:r>
                      <a:r>
                        <a:rPr lang="zh-TW" altLang="en-US" sz="1800" dirty="0" smtClean="0"/>
                        <a:t>陳瑞裕醫師</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身障中心剛鐵人</a:t>
                      </a:r>
                      <a:r>
                        <a:rPr lang="en-US" altLang="zh-TW" sz="1800" dirty="0" smtClean="0"/>
                        <a:t>-</a:t>
                      </a:r>
                      <a:r>
                        <a:rPr lang="zh-TW" altLang="en-US" sz="1800" dirty="0" smtClean="0"/>
                        <a:t>顏名延技師</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洗腎也可</a:t>
                      </a:r>
                      <a:r>
                        <a:rPr lang="en-US" altLang="zh-TW" sz="1800" dirty="0" smtClean="0"/>
                        <a:t>AI </a:t>
                      </a:r>
                      <a:r>
                        <a:rPr lang="zh-TW" altLang="en-US" sz="1800" dirty="0" smtClean="0"/>
                        <a:t>智慧偵測及時救命</a:t>
                      </a:r>
                      <a:r>
                        <a:rPr lang="en-US" altLang="zh-TW" sz="1800" dirty="0" smtClean="0"/>
                        <a:t>-</a:t>
                      </a:r>
                      <a:r>
                        <a:rPr lang="zh-TW" altLang="en-US" sz="1800" dirty="0" smtClean="0"/>
                        <a:t>唐德成主任</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問老古人 尋熟年幸福</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從衛教到醫病分享</a:t>
                      </a:r>
                      <a:r>
                        <a:rPr lang="en-US" altLang="zh-TW" sz="1800" dirty="0" smtClean="0"/>
                        <a:t>-</a:t>
                      </a:r>
                      <a:r>
                        <a:rPr lang="zh-TW" altLang="en-US" sz="1800" dirty="0" smtClean="0"/>
                        <a:t>劉秀枝醫師</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愛滋器捐</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暈眩 專家一次解答</a:t>
                      </a:r>
                      <a:r>
                        <a:rPr lang="en-US" altLang="zh-TW" sz="1800" dirty="0" smtClean="0"/>
                        <a:t>-</a:t>
                      </a:r>
                      <a:r>
                        <a:rPr lang="zh-TW" altLang="en-US" sz="1800" dirty="0" smtClean="0"/>
                        <a:t>王培寧醫師</a:t>
                      </a:r>
                      <a:endParaRPr lang="zh-TW" altLang="en-US" sz="1800" dirty="0"/>
                    </a:p>
                  </a:txBody>
                  <a:tcPr marT="45723" marB="45723"/>
                </a:tc>
                <a:tc>
                  <a:txBody>
                    <a:bodyPr/>
                    <a:lstStyle/>
                    <a:p>
                      <a:endParaRPr lang="zh-TW" altLang="en-US" sz="1800" dirty="0"/>
                    </a:p>
                  </a:txBody>
                  <a:tcPr marT="45723" marB="45723"/>
                </a:tc>
              </a:tr>
              <a:tr h="481734">
                <a:tc>
                  <a:txBody>
                    <a:bodyPr/>
                    <a:lstStyle/>
                    <a:p>
                      <a:r>
                        <a:rPr lang="en-US" altLang="zh-TW" sz="1800" dirty="0" smtClean="0"/>
                        <a:t>20181015</a:t>
                      </a:r>
                      <a:endParaRPr lang="zh-TW" altLang="en-US" sz="1800" dirty="0"/>
                    </a:p>
                  </a:txBody>
                  <a:tcPr marT="45723" marB="45723"/>
                </a:tc>
                <a:tc>
                  <a:txBody>
                    <a:bodyPr/>
                    <a:lstStyle/>
                    <a:p>
                      <a:r>
                        <a:rPr lang="zh-TW" altLang="en-US" sz="1800" dirty="0" smtClean="0"/>
                        <a:t>關節退化 關鍵在肌力夠不夠</a:t>
                      </a:r>
                      <a:r>
                        <a:rPr lang="en-US" altLang="zh-TW" sz="1800" dirty="0" smtClean="0"/>
                        <a:t>-</a:t>
                      </a:r>
                      <a:r>
                        <a:rPr lang="zh-TW" altLang="en-US" sz="1800" dirty="0" smtClean="0"/>
                        <a:t>吳博貴主任</a:t>
                      </a:r>
                      <a:endParaRPr lang="zh-TW" altLang="en-US" sz="1800" dirty="0"/>
                    </a:p>
                  </a:txBody>
                  <a:tcPr marT="45723" marB="45723"/>
                </a:tc>
                <a:tc>
                  <a:txBody>
                    <a:bodyPr/>
                    <a:lstStyle/>
                    <a:p>
                      <a:endParaRPr lang="zh-TW" altLang="en-US" sz="1800" dirty="0"/>
                    </a:p>
                  </a:txBody>
                  <a:tcPr marT="45723" marB="45723"/>
                </a:tc>
              </a:tr>
              <a:tr h="562246">
                <a:tc>
                  <a:txBody>
                    <a:bodyPr/>
                    <a:lstStyle/>
                    <a:p>
                      <a:r>
                        <a:rPr lang="en-US" altLang="zh-TW" sz="1800" dirty="0" smtClean="0"/>
                        <a:t>20181015</a:t>
                      </a:r>
                      <a:endParaRPr lang="zh-TW" altLang="en-US" sz="1800" dirty="0"/>
                    </a:p>
                  </a:txBody>
                  <a:tcPr marT="45723" marB="45723"/>
                </a:tc>
                <a:tc>
                  <a:txBody>
                    <a:bodyPr/>
                    <a:lstStyle/>
                    <a:p>
                      <a:r>
                        <a:rPr lang="zh-TW" altLang="en-US" sz="1800" dirty="0" smtClean="0"/>
                        <a:t>類澱粉神經病變</a:t>
                      </a:r>
                      <a:r>
                        <a:rPr lang="en-US" altLang="zh-TW" sz="1800" dirty="0" smtClean="0"/>
                        <a:t>-</a:t>
                      </a:r>
                      <a:r>
                        <a:rPr lang="zh-TW" altLang="en-US" sz="1800" dirty="0" smtClean="0"/>
                        <a:t>林恭平醫師</a:t>
                      </a:r>
                      <a:endParaRPr lang="zh-TW" altLang="en-US" sz="1800" dirty="0"/>
                    </a:p>
                  </a:txBody>
                  <a:tcPr marT="45723" marB="45723"/>
                </a:tc>
                <a:tc>
                  <a:txBody>
                    <a:bodyPr/>
                    <a:lstStyle/>
                    <a:p>
                      <a:endParaRPr lang="zh-TW" altLang="en-US" sz="1800"/>
                    </a:p>
                  </a:txBody>
                  <a:tcPr marT="45723" marB="45723"/>
                </a:tc>
              </a:tr>
              <a:tr h="481734">
                <a:tc>
                  <a:txBody>
                    <a:bodyPr/>
                    <a:lstStyle/>
                    <a:p>
                      <a:r>
                        <a:rPr lang="en-US" altLang="zh-TW" sz="1800" dirty="0" smtClean="0"/>
                        <a:t>20181011</a:t>
                      </a:r>
                      <a:endParaRPr lang="zh-TW" altLang="en-US" sz="1800" dirty="0"/>
                    </a:p>
                  </a:txBody>
                  <a:tcPr marT="45723" marB="45723"/>
                </a:tc>
                <a:tc>
                  <a:txBody>
                    <a:bodyPr/>
                    <a:lstStyle/>
                    <a:p>
                      <a:r>
                        <a:rPr lang="en-US" altLang="zh-TW" sz="1800" dirty="0" smtClean="0"/>
                        <a:t>3D</a:t>
                      </a:r>
                      <a:r>
                        <a:rPr lang="zh-TW" altLang="en-US" sz="1800" dirty="0" smtClean="0"/>
                        <a:t>列印 開甲狀腺不傷神經</a:t>
                      </a:r>
                      <a:endParaRPr lang="zh-TW" altLang="en-US" sz="1800" dirty="0"/>
                    </a:p>
                  </a:txBody>
                  <a:tcPr marT="45723" marB="45723"/>
                </a:tc>
                <a:tc>
                  <a:txBody>
                    <a:bodyPr/>
                    <a:lstStyle/>
                    <a:p>
                      <a:endParaRPr lang="zh-TW" altLang="en-US" sz="1800" dirty="0"/>
                    </a:p>
                  </a:txBody>
                  <a:tcPr marT="45723" marB="45723"/>
                </a:tc>
              </a:tr>
            </a:tbl>
          </a:graphicData>
        </a:graphic>
      </p:graphicFrame>
      <p:sp>
        <p:nvSpPr>
          <p:cNvPr id="25653"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E0E48F5C-934A-4707-A668-4A5DE198B3B1}" type="slidenum">
              <a:rPr kumimoji="0" lang="en-US" altLang="zh-TW" sz="1200" b="0" smtClean="0">
                <a:solidFill>
                  <a:srgbClr val="0000CC"/>
                </a:solidFill>
                <a:latin typeface="Verdana" panose="020B0604030504040204" pitchFamily="34" charset="0"/>
                <a:ea typeface="新細明體" panose="02020500000000000000" pitchFamily="18" charset="-120"/>
              </a:rPr>
              <a:pPr/>
              <a:t>14</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Tree>
    <p:extLst>
      <p:ext uri="{BB962C8B-B14F-4D97-AF65-F5344CB8AC3E}">
        <p14:creationId xmlns="" xmlns:p14="http://schemas.microsoft.com/office/powerpoint/2010/main" val="3124776053"/>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D4D9C1D-80C4-46BA-A37E-0FF1F1B90C38}" type="slidenum">
              <a:rPr kumimoji="0" lang="en-US" altLang="zh-TW" sz="1200" b="0" smtClean="0">
                <a:solidFill>
                  <a:srgbClr val="0000CC"/>
                </a:solidFill>
                <a:latin typeface="Verdana" panose="020B0604030504040204" pitchFamily="34" charset="0"/>
                <a:ea typeface="新細明體" panose="02020500000000000000" pitchFamily="18" charset="-120"/>
              </a:rPr>
              <a:pPr/>
              <a:t>15</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graphicFrame>
        <p:nvGraphicFramePr>
          <p:cNvPr id="10" name="表格 9"/>
          <p:cNvGraphicFramePr>
            <a:graphicFrameLocks noGrp="1"/>
          </p:cNvGraphicFramePr>
          <p:nvPr>
            <p:extLst>
              <p:ext uri="{D42A27DB-BD31-4B8C-83A1-F6EECF244321}">
                <p14:modId xmlns="" xmlns:p14="http://schemas.microsoft.com/office/powerpoint/2010/main" val="2626492108"/>
              </p:ext>
            </p:extLst>
          </p:nvPr>
        </p:nvGraphicFramePr>
        <p:xfrm>
          <a:off x="467430" y="404580"/>
          <a:ext cx="8384470" cy="4248590"/>
        </p:xfrm>
        <a:graphic>
          <a:graphicData uri="http://schemas.openxmlformats.org/drawingml/2006/table">
            <a:tbl>
              <a:tblPr firstRow="1" bandRow="1">
                <a:tableStyleId>{5C22544A-7EE6-4342-B048-85BDC9FD1C3A}</a:tableStyleId>
              </a:tblPr>
              <a:tblGrid>
                <a:gridCol w="4192235"/>
                <a:gridCol w="4192235"/>
              </a:tblGrid>
              <a:tr h="2664370">
                <a:tc>
                  <a:txBody>
                    <a:bodyPr/>
                    <a:lstStyle/>
                    <a:p>
                      <a:endParaRPr lang="zh-TW" altLang="en-US" dirty="0"/>
                    </a:p>
                  </a:txBody>
                  <a:tcPr/>
                </a:tc>
                <a:tc>
                  <a:txBody>
                    <a:bodyPr/>
                    <a:lstStyle/>
                    <a:p>
                      <a:endParaRPr lang="zh-TW" altLang="en-US" dirty="0"/>
                    </a:p>
                  </a:txBody>
                  <a:tcPr/>
                </a:tc>
              </a:tr>
              <a:tr h="1584220">
                <a:tc>
                  <a:txBody>
                    <a:bodyPr/>
                    <a:lstStyle/>
                    <a:p>
                      <a:endParaRPr lang="zh-TW" altLang="en-US" dirty="0"/>
                    </a:p>
                  </a:txBody>
                  <a:tcPr/>
                </a:tc>
                <a:tc>
                  <a:txBody>
                    <a:bodyPr/>
                    <a:lstStyle/>
                    <a:p>
                      <a:endParaRPr lang="zh-TW" altLang="en-US" dirty="0"/>
                    </a:p>
                  </a:txBody>
                  <a:tcPr/>
                </a:tc>
              </a:tr>
            </a:tbl>
          </a:graphicData>
        </a:graphic>
      </p:graphicFrame>
      <p:pic>
        <p:nvPicPr>
          <p:cNvPr id="4" name="圖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1366" y="544178"/>
            <a:ext cx="3411083" cy="4087615"/>
          </a:xfrm>
          <a:prstGeom prst="rect">
            <a:avLst/>
          </a:prstGeom>
        </p:spPr>
      </p:pic>
      <p:pic>
        <p:nvPicPr>
          <p:cNvPr id="3" name="圖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2449" y="540894"/>
            <a:ext cx="4872210" cy="2436105"/>
          </a:xfrm>
          <a:prstGeom prst="rect">
            <a:avLst/>
          </a:prstGeom>
        </p:spPr>
      </p:pic>
      <p:pic>
        <p:nvPicPr>
          <p:cNvPr id="5" name="圖片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42" y="2276840"/>
            <a:ext cx="2269239" cy="3866217"/>
          </a:xfrm>
          <a:prstGeom prst="rect">
            <a:avLst/>
          </a:prstGeom>
        </p:spPr>
      </p:pic>
      <p:pic>
        <p:nvPicPr>
          <p:cNvPr id="7" name="圖片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98428" y="2455410"/>
            <a:ext cx="3707697" cy="3837035"/>
          </a:xfrm>
          <a:prstGeom prst="rect">
            <a:avLst/>
          </a:prstGeom>
        </p:spPr>
      </p:pic>
      <p:pic>
        <p:nvPicPr>
          <p:cNvPr id="6" name="圖片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925963" y="2976999"/>
            <a:ext cx="3848358" cy="3309588"/>
          </a:xfrm>
          <a:prstGeom prst="rect">
            <a:avLst/>
          </a:prstGeom>
        </p:spPr>
      </p:pic>
      <p:pic>
        <p:nvPicPr>
          <p:cNvPr id="8" name="圖片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19383" y="4475002"/>
            <a:ext cx="2393823" cy="186718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D4D9C1D-80C4-46BA-A37E-0FF1F1B90C38}" type="slidenum">
              <a:rPr kumimoji="0" lang="en-US" altLang="zh-TW" sz="1200" b="0" smtClean="0">
                <a:solidFill>
                  <a:srgbClr val="0000CC"/>
                </a:solidFill>
                <a:latin typeface="Verdana" panose="020B0604030504040204" pitchFamily="34" charset="0"/>
                <a:ea typeface="新細明體" panose="02020500000000000000" pitchFamily="18" charset="-120"/>
              </a:rPr>
              <a:pPr/>
              <a:t>16</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
        <p:nvSpPr>
          <p:cNvPr id="4" name="標題 1"/>
          <p:cNvSpPr>
            <a:spLocks noGrp="1"/>
          </p:cNvSpPr>
          <p:nvPr>
            <p:ph type="title"/>
          </p:nvPr>
        </p:nvSpPr>
        <p:spPr>
          <a:xfrm>
            <a:off x="342302" y="476590"/>
            <a:ext cx="7993110" cy="576081"/>
          </a:xfrm>
        </p:spPr>
        <p:txBody>
          <a:bodyPr/>
          <a:lstStyle/>
          <a:p>
            <a:pPr algn="ctr"/>
            <a:r>
              <a:rPr lang="en-US" altLang="zh-TW" sz="4000" dirty="0" smtClean="0">
                <a:latin typeface="+mn-ea"/>
                <a:ea typeface="+mn-ea"/>
              </a:rPr>
              <a:t>107</a:t>
            </a:r>
            <a:r>
              <a:rPr lang="zh-TW" altLang="en-US" sz="4000" dirty="0" smtClean="0">
                <a:latin typeface="+mn-ea"/>
                <a:ea typeface="+mn-ea"/>
              </a:rPr>
              <a:t>年</a:t>
            </a:r>
            <a:r>
              <a:rPr lang="en-US" altLang="zh-TW" sz="4000" dirty="0" smtClean="0">
                <a:latin typeface="+mn-ea"/>
                <a:ea typeface="+mn-ea"/>
              </a:rPr>
              <a:t>10</a:t>
            </a:r>
            <a:r>
              <a:rPr lang="zh-TW" altLang="en-US" sz="4000" dirty="0" smtClean="0">
                <a:latin typeface="+mn-ea"/>
                <a:ea typeface="+mn-ea"/>
              </a:rPr>
              <a:t>月各單位院外受奬情形</a:t>
            </a:r>
            <a:r>
              <a:rPr lang="en-US" altLang="zh-TW" sz="4000" dirty="0" smtClean="0">
                <a:latin typeface="+mn-ea"/>
                <a:ea typeface="+mn-ea"/>
              </a:rPr>
              <a:t>4</a:t>
            </a:r>
            <a:r>
              <a:rPr lang="zh-TW" altLang="en-US" sz="4000" dirty="0" smtClean="0">
                <a:latin typeface="+mn-ea"/>
                <a:ea typeface="+mn-ea"/>
              </a:rPr>
              <a:t>則</a:t>
            </a:r>
            <a:endParaRPr lang="zh-TW" altLang="en-US" sz="4000" dirty="0">
              <a:latin typeface="+mn-ea"/>
              <a:ea typeface="+mn-ea"/>
            </a:endParaRPr>
          </a:p>
        </p:txBody>
      </p:sp>
      <p:graphicFrame>
        <p:nvGraphicFramePr>
          <p:cNvPr id="5" name="表格 4"/>
          <p:cNvGraphicFramePr>
            <a:graphicFrameLocks noGrp="1"/>
          </p:cNvGraphicFramePr>
          <p:nvPr>
            <p:extLst>
              <p:ext uri="{D42A27DB-BD31-4B8C-83A1-F6EECF244321}">
                <p14:modId xmlns="" xmlns:p14="http://schemas.microsoft.com/office/powerpoint/2010/main" val="1780036908"/>
              </p:ext>
            </p:extLst>
          </p:nvPr>
        </p:nvGraphicFramePr>
        <p:xfrm>
          <a:off x="323411" y="1124680"/>
          <a:ext cx="8065120" cy="4132263"/>
        </p:xfrm>
        <a:graphic>
          <a:graphicData uri="http://schemas.openxmlformats.org/drawingml/2006/table">
            <a:tbl>
              <a:tblPr firstRow="1" bandRow="1">
                <a:tableStyleId>{16D9F66E-5EB9-4882-86FB-DCBF35E3C3E4}</a:tableStyleId>
              </a:tblPr>
              <a:tblGrid>
                <a:gridCol w="8065120"/>
              </a:tblGrid>
              <a:tr h="563915">
                <a:tc>
                  <a:txBody>
                    <a:bodyPr/>
                    <a:lstStyle/>
                    <a:p>
                      <a:pPr algn="l"/>
                      <a:r>
                        <a:rPr lang="zh-TW" altLang="en-US" sz="1800" b="1" dirty="0" smtClean="0">
                          <a:solidFill>
                            <a:srgbClr val="0000FF"/>
                          </a:solidFill>
                          <a:latin typeface="+mn-ea"/>
                          <a:ea typeface="+mn-ea"/>
                        </a:rPr>
                        <a:t>◘本院榮獲亞太風溼病學會聯盟認證為</a:t>
                      </a:r>
                      <a:r>
                        <a:rPr lang="zh-TW" altLang="en-US" sz="1800" b="1" dirty="0" smtClean="0">
                          <a:solidFill>
                            <a:srgbClr val="0000FF"/>
                          </a:solidFill>
                          <a:latin typeface="標楷體" panose="03000509000000000000" pitchFamily="65" charset="-120"/>
                          <a:ea typeface="標楷體" panose="03000509000000000000" pitchFamily="65" charset="-120"/>
                        </a:rPr>
                        <a:t>「</a:t>
                      </a:r>
                      <a:r>
                        <a:rPr lang="zh-TW" altLang="en-US" sz="1800" b="1" dirty="0" smtClean="0">
                          <a:solidFill>
                            <a:srgbClr val="0000FF"/>
                          </a:solidFill>
                          <a:latin typeface="+mn-ea"/>
                          <a:ea typeface="+mn-ea"/>
                        </a:rPr>
                        <a:t>亞太風溼病卓越中心</a:t>
                      </a:r>
                      <a:r>
                        <a:rPr lang="zh-TW" altLang="en-US" sz="1800" b="1" dirty="0" smtClean="0">
                          <a:solidFill>
                            <a:srgbClr val="0000FF"/>
                          </a:solidFill>
                          <a:latin typeface="標楷體" panose="03000509000000000000" pitchFamily="65" charset="-120"/>
                          <a:ea typeface="標楷體" panose="03000509000000000000" pitchFamily="65" charset="-120"/>
                        </a:rPr>
                        <a:t>」</a:t>
                      </a:r>
                      <a:endParaRPr lang="zh-TW" altLang="en-US" sz="1800" b="1" dirty="0" smtClean="0">
                        <a:solidFill>
                          <a:srgbClr val="0000FF"/>
                        </a:solidFill>
                        <a:latin typeface="+mn-ea"/>
                        <a:ea typeface="+mn-ea"/>
                      </a:endParaRPr>
                    </a:p>
                  </a:txBody>
                  <a:tcPr marL="91435" marR="91435" marT="45712" marB="45712" anchor="ctr"/>
                </a:tc>
              </a:tr>
              <a:tr h="368076">
                <a:tc>
                  <a:txBody>
                    <a:bodyPr/>
                    <a:lstStyle/>
                    <a:p>
                      <a:pPr algn="l"/>
                      <a:r>
                        <a:rPr lang="zh-TW" altLang="en-US" sz="1800" b="1" dirty="0" smtClean="0">
                          <a:solidFill>
                            <a:srgbClr val="000099"/>
                          </a:solidFill>
                          <a:latin typeface="+mn-ea"/>
                        </a:rPr>
                        <a:t>◘</a:t>
                      </a:r>
                      <a:r>
                        <a:rPr lang="zh-TW" altLang="en-US" sz="1800" b="1" dirty="0" smtClean="0">
                          <a:solidFill>
                            <a:srgbClr val="0033CC"/>
                          </a:solidFill>
                          <a:latin typeface="+mn-ea"/>
                          <a:ea typeface="+mn-ea"/>
                        </a:rPr>
                        <a:t>本院榮獲臺北巿政府衛生局</a:t>
                      </a:r>
                      <a:r>
                        <a:rPr lang="en-US" altLang="zh-TW" sz="1800" b="1" dirty="0" smtClean="0">
                          <a:solidFill>
                            <a:srgbClr val="0033CC"/>
                          </a:solidFill>
                          <a:latin typeface="+mn-ea"/>
                          <a:ea typeface="+mn-ea"/>
                        </a:rPr>
                        <a:t>106</a:t>
                      </a:r>
                      <a:r>
                        <a:rPr lang="zh-TW" altLang="en-US" sz="1800" b="1" dirty="0" smtClean="0">
                          <a:solidFill>
                            <a:srgbClr val="0033CC"/>
                          </a:solidFill>
                          <a:latin typeface="+mn-ea"/>
                          <a:ea typeface="+mn-ea"/>
                        </a:rPr>
                        <a:t>年度流感疫苗接種</a:t>
                      </a:r>
                      <a:r>
                        <a:rPr lang="en-US" altLang="zh-TW" sz="1800" b="1" dirty="0" smtClean="0">
                          <a:solidFill>
                            <a:srgbClr val="0033CC"/>
                          </a:solidFill>
                          <a:latin typeface="+mn-ea"/>
                          <a:ea typeface="+mn-ea"/>
                        </a:rPr>
                        <a:t>-</a:t>
                      </a:r>
                      <a:r>
                        <a:rPr lang="zh-TW" altLang="en-US" sz="1800" b="1" dirty="0" smtClean="0">
                          <a:solidFill>
                            <a:srgbClr val="0033CC"/>
                          </a:solidFill>
                          <a:latin typeface="+mn-ea"/>
                          <a:ea typeface="+mn-ea"/>
                        </a:rPr>
                        <a:t>醫學中心組績優奬</a:t>
                      </a:r>
                    </a:p>
                  </a:txBody>
                  <a:tcPr marL="91435" marR="91435" marT="45712" marB="45712" anchor="ctr"/>
                </a:tc>
              </a:tr>
              <a:tr h="36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00FF"/>
                          </a:solidFill>
                          <a:latin typeface="+mn-ea"/>
                          <a:ea typeface="+mn-ea"/>
                        </a:rPr>
                        <a:t>◘本院藥劑部榮獲臺北巿政府衛生局</a:t>
                      </a:r>
                      <a:r>
                        <a:rPr lang="en-US" altLang="zh-TW" sz="1800" b="1" dirty="0" smtClean="0">
                          <a:solidFill>
                            <a:srgbClr val="0000FF"/>
                          </a:solidFill>
                          <a:latin typeface="+mn-ea"/>
                          <a:ea typeface="+mn-ea"/>
                        </a:rPr>
                        <a:t>106</a:t>
                      </a:r>
                      <a:r>
                        <a:rPr lang="zh-TW" altLang="en-US" sz="1800" b="1" dirty="0" smtClean="0">
                          <a:solidFill>
                            <a:srgbClr val="0000FF"/>
                          </a:solidFill>
                          <a:latin typeface="+mn-ea"/>
                          <a:ea typeface="+mn-ea"/>
                        </a:rPr>
                        <a:t>年度</a:t>
                      </a:r>
                      <a:r>
                        <a:rPr lang="zh-TW" altLang="en-US" sz="1800" b="1" dirty="0" smtClean="0">
                          <a:solidFill>
                            <a:srgbClr val="0000FF"/>
                          </a:solidFill>
                          <a:latin typeface="標楷體" panose="03000509000000000000" pitchFamily="65" charset="-120"/>
                          <a:ea typeface="標楷體" panose="03000509000000000000" pitchFamily="65" charset="-120"/>
                        </a:rPr>
                        <a:t>「</a:t>
                      </a:r>
                      <a:r>
                        <a:rPr lang="zh-TW" altLang="en-US" sz="1800" b="1" dirty="0" smtClean="0">
                          <a:solidFill>
                            <a:srgbClr val="0000FF"/>
                          </a:solidFill>
                          <a:latin typeface="+mn-ea"/>
                          <a:ea typeface="+mn-ea"/>
                        </a:rPr>
                        <a:t>公費流感抗病毒藥劑</a:t>
                      </a:r>
                      <a:r>
                        <a:rPr lang="zh-TW" altLang="en-US" sz="1800" b="1" dirty="0" smtClean="0">
                          <a:solidFill>
                            <a:srgbClr val="0000FF"/>
                          </a:solidFill>
                          <a:latin typeface="標楷體" panose="03000509000000000000" pitchFamily="65" charset="-120"/>
                          <a:ea typeface="標楷體" panose="03000509000000000000" pitchFamily="65" charset="-120"/>
                        </a:rPr>
                        <a:t>」</a:t>
                      </a:r>
                      <a:r>
                        <a:rPr lang="zh-TW" altLang="en-US" sz="1800" b="1" dirty="0" smtClean="0">
                          <a:solidFill>
                            <a:srgbClr val="0000FF"/>
                          </a:solidFill>
                          <a:latin typeface="+mn-ea"/>
                          <a:ea typeface="+mn-ea"/>
                        </a:rPr>
                        <a:t>績優奬</a:t>
                      </a:r>
                      <a:endParaRPr lang="zh-TW" altLang="en-US" sz="1800" b="1" dirty="0" smtClean="0">
                        <a:solidFill>
                          <a:srgbClr val="0000FF"/>
                        </a:solidFill>
                        <a:latin typeface="+mn-ea"/>
                      </a:endParaRPr>
                    </a:p>
                  </a:txBody>
                  <a:tcPr marL="91435" marR="91435" marT="45712" marB="45712"/>
                </a:tc>
              </a:tr>
              <a:tr h="360050">
                <a:tc>
                  <a:txBody>
                    <a:bodyPr/>
                    <a:lstStyle/>
                    <a:p>
                      <a:pPr algn="l"/>
                      <a:r>
                        <a:rPr lang="zh-TW" altLang="en-US" sz="1800" b="1" dirty="0" smtClean="0">
                          <a:solidFill>
                            <a:srgbClr val="000099"/>
                          </a:solidFill>
                          <a:latin typeface="+mn-ea"/>
                        </a:rPr>
                        <a:t>◘</a:t>
                      </a:r>
                      <a:r>
                        <a:rPr lang="zh-TW" altLang="en-US" sz="1800" b="1" dirty="0" smtClean="0">
                          <a:solidFill>
                            <a:srgbClr val="0033CC"/>
                          </a:solidFill>
                          <a:latin typeface="+mn-ea"/>
                          <a:ea typeface="+mn-ea"/>
                        </a:rPr>
                        <a:t>本院員工消費合作社員工闕怡光先生榮獲臺北巿政府</a:t>
                      </a:r>
                      <a:r>
                        <a:rPr lang="en-US" altLang="zh-TW" sz="1800" b="1" dirty="0" smtClean="0">
                          <a:solidFill>
                            <a:srgbClr val="0033CC"/>
                          </a:solidFill>
                          <a:latin typeface="+mn-ea"/>
                          <a:ea typeface="+mn-ea"/>
                        </a:rPr>
                        <a:t>107</a:t>
                      </a:r>
                      <a:r>
                        <a:rPr lang="zh-TW" altLang="en-US" sz="1800" b="1" dirty="0" smtClean="0">
                          <a:solidFill>
                            <a:srgbClr val="0033CC"/>
                          </a:solidFill>
                          <a:latin typeface="+mn-ea"/>
                          <a:ea typeface="+mn-ea"/>
                        </a:rPr>
                        <a:t>年臺北巿</a:t>
                      </a:r>
                      <a:r>
                        <a:rPr lang="en-US" altLang="zh-TW" sz="1800" b="1" dirty="0" smtClean="0">
                          <a:solidFill>
                            <a:srgbClr val="0033CC"/>
                          </a:solidFill>
                          <a:latin typeface="+mn-ea"/>
                          <a:ea typeface="+mn-ea"/>
                        </a:rPr>
                        <a:t>10</a:t>
                      </a:r>
                      <a:r>
                        <a:rPr lang="zh-TW" altLang="en-US" sz="1800" b="1" dirty="0" smtClean="0">
                          <a:solidFill>
                            <a:srgbClr val="0033CC"/>
                          </a:solidFill>
                          <a:latin typeface="+mn-ea"/>
                          <a:ea typeface="+mn-ea"/>
                        </a:rPr>
                        <a:t>大優秀身</a:t>
                      </a:r>
                      <a:endParaRPr lang="en-US" altLang="zh-TW" sz="1800" b="1" dirty="0" smtClean="0">
                        <a:solidFill>
                          <a:srgbClr val="0033CC"/>
                        </a:solidFill>
                        <a:latin typeface="+mn-ea"/>
                        <a:ea typeface="+mn-ea"/>
                      </a:endParaRPr>
                    </a:p>
                    <a:p>
                      <a:pPr algn="l"/>
                      <a:r>
                        <a:rPr lang="zh-TW" altLang="en-US" sz="1800" b="1" dirty="0" smtClean="0">
                          <a:solidFill>
                            <a:srgbClr val="0033CC"/>
                          </a:solidFill>
                          <a:latin typeface="+mn-ea"/>
                          <a:ea typeface="+mn-ea"/>
                        </a:rPr>
                        <a:t> 心障礙勞工奬</a:t>
                      </a:r>
                    </a:p>
                  </a:txBody>
                  <a:tcPr marL="91435" marR="91435" marT="45712" marB="45712"/>
                </a:tc>
              </a:tr>
              <a:tr h="343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dirty="0" smtClean="0">
                        <a:solidFill>
                          <a:srgbClr val="0000FF"/>
                        </a:solidFill>
                        <a:latin typeface="+mn-ea"/>
                      </a:endParaRPr>
                    </a:p>
                  </a:txBody>
                  <a:tcPr marL="91435" marR="91435" marT="45712" marB="45712"/>
                </a:tc>
              </a:tr>
              <a:tr h="324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smtClean="0">
                        <a:solidFill>
                          <a:srgbClr val="000099"/>
                        </a:solidFill>
                        <a:latin typeface="+mn-ea"/>
                        <a:ea typeface="+mn-ea"/>
                        <a:cs typeface="+mn-cs"/>
                      </a:endParaRPr>
                    </a:p>
                  </a:txBody>
                  <a:tcPr marL="91435" marR="91435" marT="45712" marB="45712"/>
                </a:tc>
              </a:tr>
              <a:tr h="3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smtClean="0">
                        <a:solidFill>
                          <a:srgbClr val="0000FF"/>
                        </a:solidFill>
                        <a:latin typeface="+mn-ea"/>
                        <a:ea typeface="+mn-ea"/>
                        <a:cs typeface="+mn-cs"/>
                      </a:endParaRPr>
                    </a:p>
                  </a:txBody>
                  <a:tcPr marL="91435" marR="91435" marT="45712" marB="45712"/>
                </a:tc>
              </a:tr>
              <a:tr h="3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dirty="0" smtClean="0">
                        <a:solidFill>
                          <a:srgbClr val="000099"/>
                        </a:solidFill>
                        <a:latin typeface="+mn-ea"/>
                      </a:endParaRPr>
                    </a:p>
                  </a:txBody>
                  <a:tcPr marL="91435" marR="91435" marT="45712" marB="45712"/>
                </a:tc>
              </a:tr>
              <a:tr h="32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smtClean="0">
                        <a:solidFill>
                          <a:srgbClr val="0000FF"/>
                        </a:solidFill>
                        <a:latin typeface="+mn-ea"/>
                        <a:ea typeface="+mn-ea"/>
                        <a:cs typeface="+mn-cs"/>
                      </a:endParaRPr>
                    </a:p>
                  </a:txBody>
                  <a:tcPr marL="91435" marR="91435" marT="45712" marB="45712"/>
                </a:tc>
              </a:tr>
              <a:tr h="324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1" kern="1200" dirty="0" smtClean="0">
                        <a:solidFill>
                          <a:srgbClr val="000099"/>
                        </a:solidFill>
                        <a:latin typeface="+mn-ea"/>
                        <a:ea typeface="+mn-ea"/>
                        <a:cs typeface="+mn-cs"/>
                      </a:endParaRPr>
                    </a:p>
                  </a:txBody>
                  <a:tcPr marL="91435" marR="91435" marT="45712" marB="45712"/>
                </a:tc>
              </a:tr>
            </a:tbl>
          </a:graphicData>
        </a:graphic>
      </p:graphicFrame>
    </p:spTree>
    <p:extLst>
      <p:ext uri="{BB962C8B-B14F-4D97-AF65-F5344CB8AC3E}">
        <p14:creationId xmlns="" xmlns:p14="http://schemas.microsoft.com/office/powerpoint/2010/main" val="3045472510"/>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2060"/>
                </a:solidFill>
              </a:rPr>
              <a:t>亞太風濕病學會聯盟</a:t>
            </a:r>
          </a:p>
        </p:txBody>
      </p:sp>
      <p:sp>
        <p:nvSpPr>
          <p:cNvPr id="4" name="文字版面配置區 3"/>
          <p:cNvSpPr>
            <a:spLocks noGrp="1"/>
          </p:cNvSpPr>
          <p:nvPr>
            <p:ph type="body" sz="half" idx="2"/>
          </p:nvPr>
        </p:nvSpPr>
        <p:spPr>
          <a:xfrm>
            <a:off x="630239" y="2057400"/>
            <a:ext cx="2789602" cy="3811588"/>
          </a:xfrm>
        </p:spPr>
        <p:txBody>
          <a:bodyPr/>
          <a:lstStyle/>
          <a:p>
            <a:r>
              <a:rPr lang="zh-TW" altLang="en-US" sz="2800" b="1" dirty="0">
                <a:solidFill>
                  <a:srgbClr val="0033CC"/>
                </a:solidFill>
                <a:latin typeface="+mj-ea"/>
                <a:ea typeface="+mj-ea"/>
              </a:rPr>
              <a:t>本</a:t>
            </a:r>
            <a:r>
              <a:rPr lang="zh-TW" altLang="en-US" sz="2800" b="1" dirty="0" smtClean="0">
                <a:solidFill>
                  <a:srgbClr val="0033CC"/>
                </a:solidFill>
                <a:latin typeface="+mj-ea"/>
                <a:ea typeface="+mj-ea"/>
              </a:rPr>
              <a:t>院內科</a:t>
            </a:r>
            <a:r>
              <a:rPr lang="zh-TW" altLang="en-US" sz="2800" b="1" dirty="0">
                <a:solidFill>
                  <a:srgbClr val="0033CC"/>
                </a:solidFill>
                <a:latin typeface="+mj-ea"/>
                <a:ea typeface="+mj-ea"/>
              </a:rPr>
              <a:t>部</a:t>
            </a:r>
            <a:r>
              <a:rPr lang="zh-TW" altLang="en-US" sz="2800" b="1" dirty="0" smtClean="0">
                <a:solidFill>
                  <a:srgbClr val="0033CC"/>
                </a:solidFill>
                <a:latin typeface="+mj-ea"/>
                <a:ea typeface="+mj-ea"/>
              </a:rPr>
              <a:t>榮獲</a:t>
            </a:r>
            <a:r>
              <a:rPr lang="en-US" altLang="zh-TW" sz="2800" b="1" dirty="0" smtClean="0">
                <a:solidFill>
                  <a:srgbClr val="0033CC"/>
                </a:solidFill>
                <a:latin typeface="+mj-ea"/>
                <a:ea typeface="+mj-ea"/>
              </a:rPr>
              <a:t>107</a:t>
            </a:r>
            <a:r>
              <a:rPr lang="zh-TW" altLang="en-US" sz="2800" b="1" dirty="0" smtClean="0">
                <a:solidFill>
                  <a:srgbClr val="0033CC"/>
                </a:solidFill>
                <a:latin typeface="+mj-ea"/>
                <a:ea typeface="+mj-ea"/>
              </a:rPr>
              <a:t>年度亞太</a:t>
            </a:r>
            <a:r>
              <a:rPr lang="zh-TW" altLang="en-US" sz="2800" b="1" dirty="0">
                <a:solidFill>
                  <a:srgbClr val="0033CC"/>
                </a:solidFill>
                <a:latin typeface="+mj-ea"/>
                <a:ea typeface="+mj-ea"/>
              </a:rPr>
              <a:t>風濕病學會聯盟（</a:t>
            </a:r>
            <a:r>
              <a:rPr lang="en-US" altLang="zh-TW" sz="2800" b="1" dirty="0">
                <a:solidFill>
                  <a:srgbClr val="0033CC"/>
                </a:solidFill>
                <a:latin typeface="+mj-ea"/>
                <a:ea typeface="+mj-ea"/>
              </a:rPr>
              <a:t>APLAR</a:t>
            </a:r>
            <a:r>
              <a:rPr lang="zh-TW" altLang="en-US" sz="2800" b="1" dirty="0" smtClean="0">
                <a:solidFill>
                  <a:srgbClr val="0033CC"/>
                </a:solidFill>
                <a:latin typeface="+mj-ea"/>
                <a:ea typeface="+mj-ea"/>
              </a:rPr>
              <a:t>）認證為「</a:t>
            </a:r>
            <a:r>
              <a:rPr lang="zh-TW" altLang="en-US" sz="2800" b="1" dirty="0">
                <a:solidFill>
                  <a:srgbClr val="0033CC"/>
                </a:solidFill>
                <a:latin typeface="+mj-ea"/>
                <a:ea typeface="+mj-ea"/>
              </a:rPr>
              <a:t>亞太</a:t>
            </a:r>
            <a:r>
              <a:rPr lang="zh-TW" altLang="en-US" sz="2800" b="1" dirty="0" smtClean="0">
                <a:solidFill>
                  <a:srgbClr val="0033CC"/>
                </a:solidFill>
                <a:latin typeface="+mj-ea"/>
                <a:ea typeface="+mj-ea"/>
              </a:rPr>
              <a:t>風濕病</a:t>
            </a:r>
            <a:r>
              <a:rPr lang="zh-TW" altLang="en-US" sz="2800" b="1" dirty="0">
                <a:solidFill>
                  <a:srgbClr val="0033CC"/>
                </a:solidFill>
                <a:latin typeface="+mj-ea"/>
                <a:ea typeface="+mj-ea"/>
              </a:rPr>
              <a:t>卓越中心</a:t>
            </a:r>
            <a:r>
              <a:rPr lang="zh-TW" altLang="en-US" sz="2800" b="1" dirty="0" smtClean="0">
                <a:solidFill>
                  <a:srgbClr val="0033CC"/>
                </a:solidFill>
                <a:latin typeface="+mj-ea"/>
                <a:ea typeface="+mj-ea"/>
              </a:rPr>
              <a:t>」</a:t>
            </a:r>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17</a:t>
            </a:fld>
            <a:endParaRPr lang="en-US" altLang="zh-TW"/>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3910" y="764630"/>
            <a:ext cx="3728567" cy="5296695"/>
          </a:xfrm>
          <a:prstGeom prst="rect">
            <a:avLst/>
          </a:prstGeom>
        </p:spPr>
      </p:pic>
    </p:spTree>
    <p:extLst>
      <p:ext uri="{BB962C8B-B14F-4D97-AF65-F5344CB8AC3E}">
        <p14:creationId xmlns="" xmlns:p14="http://schemas.microsoft.com/office/powerpoint/2010/main" val="213370595"/>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2060"/>
                </a:solidFill>
              </a:rPr>
              <a:t>臺北巿政府</a:t>
            </a:r>
            <a:r>
              <a:rPr lang="en-US" altLang="zh-TW" b="1" dirty="0" smtClean="0">
                <a:solidFill>
                  <a:srgbClr val="002060"/>
                </a:solidFill>
              </a:rPr>
              <a:t/>
            </a:r>
            <a:br>
              <a:rPr lang="en-US" altLang="zh-TW" b="1" dirty="0" smtClean="0">
                <a:solidFill>
                  <a:srgbClr val="002060"/>
                </a:solidFill>
              </a:rPr>
            </a:br>
            <a:r>
              <a:rPr lang="zh-TW" altLang="en-US" b="1" dirty="0" smtClean="0">
                <a:solidFill>
                  <a:srgbClr val="002060"/>
                </a:solidFill>
              </a:rPr>
              <a:t>衛生局</a:t>
            </a:r>
            <a:endParaRPr lang="zh-TW" altLang="en-US" b="1" dirty="0">
              <a:solidFill>
                <a:srgbClr val="002060"/>
              </a:solidFill>
            </a:endParaRPr>
          </a:p>
        </p:txBody>
      </p:sp>
      <p:sp>
        <p:nvSpPr>
          <p:cNvPr id="4" name="文字版面配置區 3"/>
          <p:cNvSpPr>
            <a:spLocks noGrp="1"/>
          </p:cNvSpPr>
          <p:nvPr>
            <p:ph type="body" sz="half" idx="2"/>
          </p:nvPr>
        </p:nvSpPr>
        <p:spPr>
          <a:xfrm>
            <a:off x="630239" y="2057400"/>
            <a:ext cx="2429552" cy="3811588"/>
          </a:xfrm>
        </p:spPr>
        <p:txBody>
          <a:bodyPr/>
          <a:lstStyle/>
          <a:p>
            <a:r>
              <a:rPr lang="zh-TW" altLang="en-US" sz="2800" b="1" dirty="0">
                <a:solidFill>
                  <a:srgbClr val="0033CC"/>
                </a:solidFill>
                <a:latin typeface="+mj-ea"/>
                <a:ea typeface="+mj-ea"/>
              </a:rPr>
              <a:t>本</a:t>
            </a:r>
            <a:r>
              <a:rPr lang="zh-TW" altLang="en-US" sz="2800" b="1" dirty="0" smtClean="0">
                <a:solidFill>
                  <a:srgbClr val="0033CC"/>
                </a:solidFill>
                <a:latin typeface="+mj-ea"/>
                <a:ea typeface="+mj-ea"/>
              </a:rPr>
              <a:t>院榮獲</a:t>
            </a:r>
            <a:r>
              <a:rPr lang="en-US" altLang="zh-TW" sz="2800" b="1" dirty="0">
                <a:solidFill>
                  <a:srgbClr val="0033CC"/>
                </a:solidFill>
                <a:latin typeface="+mj-ea"/>
                <a:ea typeface="+mj-ea"/>
              </a:rPr>
              <a:t>106</a:t>
            </a:r>
            <a:r>
              <a:rPr lang="zh-TW" altLang="en-US" sz="2800" b="1" dirty="0">
                <a:solidFill>
                  <a:srgbClr val="0033CC"/>
                </a:solidFill>
                <a:latin typeface="+mj-ea"/>
                <a:ea typeface="+mj-ea"/>
              </a:rPr>
              <a:t>年度流感疫苗接種</a:t>
            </a:r>
            <a:r>
              <a:rPr lang="en-US" altLang="zh-TW" sz="2800" b="1" dirty="0">
                <a:solidFill>
                  <a:srgbClr val="0033CC"/>
                </a:solidFill>
                <a:latin typeface="+mj-ea"/>
                <a:ea typeface="+mj-ea"/>
              </a:rPr>
              <a:t>-</a:t>
            </a:r>
            <a:r>
              <a:rPr lang="zh-TW" altLang="en-US" sz="2800" b="1" dirty="0">
                <a:solidFill>
                  <a:srgbClr val="0033CC"/>
                </a:solidFill>
                <a:latin typeface="+mj-ea"/>
                <a:ea typeface="+mj-ea"/>
              </a:rPr>
              <a:t>醫學中心組績優</a:t>
            </a:r>
            <a:r>
              <a:rPr lang="zh-TW" altLang="en-US" sz="2800" b="1" dirty="0" smtClean="0">
                <a:solidFill>
                  <a:srgbClr val="0033CC"/>
                </a:solidFill>
                <a:latin typeface="+mj-ea"/>
                <a:ea typeface="+mj-ea"/>
              </a:rPr>
              <a:t>獎</a:t>
            </a:r>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18</a:t>
            </a:fld>
            <a:endParaRPr lang="en-US" altLang="zh-TW"/>
          </a:p>
        </p:txBody>
      </p:sp>
      <p:pic>
        <p:nvPicPr>
          <p:cNvPr id="6" name="圖片 5"/>
          <p:cNvPicPr>
            <a:picLocks noChangeAspect="1"/>
          </p:cNvPicPr>
          <p:nvPr/>
        </p:nvPicPr>
        <p:blipFill>
          <a:blip r:embed="rId2" cstate="print"/>
          <a:stretch>
            <a:fillRect/>
          </a:stretch>
        </p:blipFill>
        <p:spPr>
          <a:xfrm>
            <a:off x="3851900" y="836640"/>
            <a:ext cx="3694093" cy="5134496"/>
          </a:xfrm>
          <a:prstGeom prst="rect">
            <a:avLst/>
          </a:prstGeom>
        </p:spPr>
      </p:pic>
    </p:spTree>
    <p:extLst>
      <p:ext uri="{BB962C8B-B14F-4D97-AF65-F5344CB8AC3E}">
        <p14:creationId xmlns="" xmlns:p14="http://schemas.microsoft.com/office/powerpoint/2010/main" val="372254810"/>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2060"/>
                </a:solidFill>
              </a:rPr>
              <a:t>臺北巿政府</a:t>
            </a:r>
            <a:r>
              <a:rPr lang="en-US" altLang="zh-TW" b="1" dirty="0" smtClean="0">
                <a:solidFill>
                  <a:srgbClr val="002060"/>
                </a:solidFill>
              </a:rPr>
              <a:t/>
            </a:r>
            <a:br>
              <a:rPr lang="en-US" altLang="zh-TW" b="1" dirty="0" smtClean="0">
                <a:solidFill>
                  <a:srgbClr val="002060"/>
                </a:solidFill>
              </a:rPr>
            </a:br>
            <a:r>
              <a:rPr lang="zh-TW" altLang="en-US" b="1" dirty="0" smtClean="0">
                <a:solidFill>
                  <a:srgbClr val="002060"/>
                </a:solidFill>
              </a:rPr>
              <a:t>衛生局</a:t>
            </a:r>
            <a:endParaRPr lang="zh-TW" altLang="en-US" b="1" dirty="0">
              <a:solidFill>
                <a:srgbClr val="002060"/>
              </a:solidFill>
            </a:endParaRPr>
          </a:p>
        </p:txBody>
      </p:sp>
      <p:sp>
        <p:nvSpPr>
          <p:cNvPr id="4" name="文字版面配置區 3"/>
          <p:cNvSpPr>
            <a:spLocks noGrp="1"/>
          </p:cNvSpPr>
          <p:nvPr>
            <p:ph type="body" sz="half" idx="2"/>
          </p:nvPr>
        </p:nvSpPr>
        <p:spPr>
          <a:xfrm>
            <a:off x="630239" y="2057400"/>
            <a:ext cx="2285531" cy="3811588"/>
          </a:xfrm>
        </p:spPr>
        <p:txBody>
          <a:bodyPr/>
          <a:lstStyle/>
          <a:p>
            <a:r>
              <a:rPr lang="zh-TW" altLang="en-US" sz="2800" b="1" dirty="0">
                <a:solidFill>
                  <a:srgbClr val="0033CC"/>
                </a:solidFill>
                <a:latin typeface="+mj-ea"/>
                <a:ea typeface="+mj-ea"/>
              </a:rPr>
              <a:t>本</a:t>
            </a:r>
            <a:r>
              <a:rPr lang="zh-TW" altLang="en-US" sz="2800" b="1" dirty="0" smtClean="0">
                <a:solidFill>
                  <a:srgbClr val="0033CC"/>
                </a:solidFill>
                <a:latin typeface="+mj-ea"/>
                <a:ea typeface="+mj-ea"/>
              </a:rPr>
              <a:t>院</a:t>
            </a:r>
            <a:r>
              <a:rPr lang="zh-TW" altLang="en-US" sz="2800" b="1" dirty="0" smtClean="0">
                <a:solidFill>
                  <a:srgbClr val="0033CC"/>
                </a:solidFill>
                <a:latin typeface="+mj-ea"/>
                <a:ea typeface="+mj-ea"/>
              </a:rPr>
              <a:t>藥學部</a:t>
            </a:r>
            <a:r>
              <a:rPr lang="zh-TW" altLang="en-US" sz="2800" b="1" dirty="0" smtClean="0">
                <a:solidFill>
                  <a:srgbClr val="0033CC"/>
                </a:solidFill>
                <a:latin typeface="+mj-ea"/>
                <a:ea typeface="+mj-ea"/>
              </a:rPr>
              <a:t>榮獲</a:t>
            </a:r>
            <a:r>
              <a:rPr lang="en-US" altLang="zh-TW" sz="2800" b="1" dirty="0">
                <a:solidFill>
                  <a:srgbClr val="0033CC"/>
                </a:solidFill>
                <a:latin typeface="+mj-ea"/>
                <a:ea typeface="+mj-ea"/>
              </a:rPr>
              <a:t>106</a:t>
            </a:r>
            <a:r>
              <a:rPr lang="zh-TW" altLang="en-US" sz="2800" b="1" dirty="0" smtClean="0">
                <a:solidFill>
                  <a:srgbClr val="0033CC"/>
                </a:solidFill>
                <a:latin typeface="+mj-ea"/>
                <a:ea typeface="+mj-ea"/>
              </a:rPr>
              <a:t>年度公費</a:t>
            </a:r>
            <a:r>
              <a:rPr lang="zh-TW" altLang="en-US" sz="2800" b="1" dirty="0">
                <a:solidFill>
                  <a:srgbClr val="0033CC"/>
                </a:solidFill>
                <a:latin typeface="+mj-ea"/>
                <a:ea typeface="+mj-ea"/>
              </a:rPr>
              <a:t>流感抗</a:t>
            </a:r>
            <a:r>
              <a:rPr lang="zh-TW" altLang="en-US" sz="2800" b="1" dirty="0" smtClean="0">
                <a:solidFill>
                  <a:srgbClr val="0033CC"/>
                </a:solidFill>
                <a:latin typeface="+mj-ea"/>
                <a:ea typeface="+mj-ea"/>
              </a:rPr>
              <a:t>病毒藥劑績</a:t>
            </a:r>
            <a:r>
              <a:rPr lang="zh-TW" altLang="en-US" sz="2800" b="1" dirty="0">
                <a:solidFill>
                  <a:srgbClr val="0033CC"/>
                </a:solidFill>
                <a:latin typeface="+mj-ea"/>
                <a:ea typeface="+mj-ea"/>
              </a:rPr>
              <a:t>優獎</a:t>
            </a: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19</a:t>
            </a:fld>
            <a:endParaRPr lang="en-US" altLang="zh-TW"/>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3910" y="783758"/>
            <a:ext cx="3578342" cy="5085230"/>
          </a:xfrm>
          <a:prstGeom prst="rect">
            <a:avLst/>
          </a:prstGeom>
        </p:spPr>
      </p:pic>
    </p:spTree>
    <p:extLst>
      <p:ext uri="{BB962C8B-B14F-4D97-AF65-F5344CB8AC3E}">
        <p14:creationId xmlns="" xmlns:p14="http://schemas.microsoft.com/office/powerpoint/2010/main" val="2638318090"/>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lstStyle/>
          <a:p>
            <a:pPr algn="ctr">
              <a:defRPr/>
            </a:pPr>
            <a:r>
              <a:rPr lang="en-US" altLang="zh-TW" dirty="0" smtClean="0">
                <a:solidFill>
                  <a:srgbClr val="FF3300"/>
                </a:solidFill>
              </a:rPr>
              <a:t>107</a:t>
            </a:r>
            <a:r>
              <a:rPr lang="zh-TW" altLang="en-US" dirty="0" smtClean="0">
                <a:solidFill>
                  <a:srgbClr val="FF3300"/>
                </a:solidFill>
              </a:rPr>
              <a:t>年</a:t>
            </a:r>
            <a:r>
              <a:rPr lang="en-US" altLang="zh-TW" dirty="0" smtClean="0">
                <a:solidFill>
                  <a:srgbClr val="FF3300"/>
                </a:solidFill>
              </a:rPr>
              <a:t>10</a:t>
            </a:r>
            <a:r>
              <a:rPr lang="zh-TW" altLang="en-US" dirty="0" smtClean="0">
                <a:solidFill>
                  <a:srgbClr val="FF3300"/>
                </a:solidFill>
              </a:rPr>
              <a:t>月記者會</a:t>
            </a:r>
            <a:endParaRPr lang="zh-TW" altLang="en-US" dirty="0">
              <a:solidFill>
                <a:srgbClr val="FF3300"/>
              </a:solidFill>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2212160435"/>
              </p:ext>
            </p:extLst>
          </p:nvPr>
        </p:nvGraphicFramePr>
        <p:xfrm>
          <a:off x="461670" y="908650"/>
          <a:ext cx="7989539" cy="4906994"/>
        </p:xfrm>
        <a:graphic>
          <a:graphicData uri="http://schemas.openxmlformats.org/drawingml/2006/table">
            <a:tbl>
              <a:tblPr firstRow="1" bandRow="1">
                <a:tableStyleId>{5C22544A-7EE6-4342-B048-85BDC9FD1C3A}</a:tableStyleId>
              </a:tblPr>
              <a:tblGrid>
                <a:gridCol w="1008715"/>
                <a:gridCol w="925832"/>
                <a:gridCol w="1090448"/>
                <a:gridCol w="4964544"/>
              </a:tblGrid>
              <a:tr h="710072">
                <a:tc>
                  <a:txBody>
                    <a:bodyPr/>
                    <a:lstStyle/>
                    <a:p>
                      <a:pPr algn="ctr"/>
                      <a:r>
                        <a:rPr lang="zh-TW" altLang="en-US" sz="1800" dirty="0" smtClean="0"/>
                        <a:t>日期</a:t>
                      </a:r>
                      <a:endParaRPr lang="zh-TW" altLang="en-US" sz="1800" dirty="0"/>
                    </a:p>
                  </a:txBody>
                  <a:tcPr marL="91441" marR="91441" marT="45747" marB="45747" anchor="ctr">
                    <a:solidFill>
                      <a:srgbClr val="0000FF"/>
                    </a:solidFill>
                  </a:tcPr>
                </a:tc>
                <a:tc>
                  <a:txBody>
                    <a:bodyPr/>
                    <a:lstStyle/>
                    <a:p>
                      <a:pPr algn="ctr"/>
                      <a:r>
                        <a:rPr lang="zh-TW" altLang="en-US" sz="1800" dirty="0" smtClean="0"/>
                        <a:t>報告</a:t>
                      </a:r>
                      <a:endParaRPr lang="en-US" altLang="zh-TW" sz="1800" dirty="0" smtClean="0"/>
                    </a:p>
                    <a:p>
                      <a:pPr algn="ctr"/>
                      <a:r>
                        <a:rPr lang="zh-TW" altLang="en-US" sz="1800" dirty="0" smtClean="0"/>
                        <a:t>單位</a:t>
                      </a:r>
                      <a:endParaRPr lang="zh-TW" altLang="en-US" sz="1800" dirty="0"/>
                    </a:p>
                  </a:txBody>
                  <a:tcPr marL="91441" marR="91441" marT="45747" marB="45747">
                    <a:solidFill>
                      <a:srgbClr val="0000FF"/>
                    </a:solidFill>
                  </a:tcPr>
                </a:tc>
                <a:tc>
                  <a:txBody>
                    <a:bodyPr/>
                    <a:lstStyle/>
                    <a:p>
                      <a:pPr algn="ctr"/>
                      <a:r>
                        <a:rPr lang="zh-TW" altLang="en-US" sz="1800" dirty="0" smtClean="0"/>
                        <a:t>主講人</a:t>
                      </a:r>
                      <a:endParaRPr lang="zh-TW" altLang="en-US" sz="1800" dirty="0"/>
                    </a:p>
                  </a:txBody>
                  <a:tcPr marL="91441" marR="91441" marT="45747" marB="45747" anchor="ctr">
                    <a:solidFill>
                      <a:srgbClr val="0000FF"/>
                    </a:solidFill>
                  </a:tcPr>
                </a:tc>
                <a:tc>
                  <a:txBody>
                    <a:bodyPr/>
                    <a:lstStyle/>
                    <a:p>
                      <a:pPr algn="ctr"/>
                      <a:r>
                        <a:rPr lang="zh-TW" altLang="en-US" sz="1800" dirty="0" smtClean="0"/>
                        <a:t>主           題</a:t>
                      </a:r>
                      <a:endParaRPr lang="zh-TW" altLang="en-US" sz="1800" dirty="0"/>
                    </a:p>
                  </a:txBody>
                  <a:tcPr marL="91441" marR="91441" marT="45747" marB="45747" anchor="ctr">
                    <a:solidFill>
                      <a:srgbClr val="0000FF"/>
                    </a:solidFill>
                  </a:tcPr>
                </a:tc>
              </a:tr>
              <a:tr h="4196922">
                <a:tc>
                  <a:txBody>
                    <a:bodyPr/>
                    <a:lstStyle/>
                    <a:p>
                      <a:r>
                        <a:rPr lang="en-US" altLang="zh-TW" sz="1800" dirty="0" smtClean="0">
                          <a:latin typeface="+mn-ea"/>
                          <a:ea typeface="+mn-ea"/>
                        </a:rPr>
                        <a:t>1070925</a:t>
                      </a:r>
                      <a:endParaRPr lang="zh-TW" altLang="en-US" sz="1800" dirty="0">
                        <a:latin typeface="+mn-ea"/>
                        <a:ea typeface="+mn-ea"/>
                      </a:endParaRPr>
                    </a:p>
                  </a:txBody>
                  <a:tcPr marL="91441" marR="91441" marT="45747" marB="45747"/>
                </a:tc>
                <a:tc>
                  <a:txBody>
                    <a:bodyPr/>
                    <a:lstStyle/>
                    <a:p>
                      <a:r>
                        <a:rPr lang="zh-TW" altLang="en-US" sz="1800" dirty="0" smtClean="0">
                          <a:latin typeface="+mn-ea"/>
                          <a:ea typeface="+mn-ea"/>
                        </a:rPr>
                        <a:t>教學部</a:t>
                      </a:r>
                      <a:endParaRPr lang="zh-TW" altLang="en-US" sz="1800" dirty="0">
                        <a:latin typeface="+mn-ea"/>
                        <a:ea typeface="+mn-ea"/>
                      </a:endParaRPr>
                    </a:p>
                  </a:txBody>
                  <a:tcPr marL="91441" marR="91441" marT="45747" marB="45747"/>
                </a:tc>
                <a:tc>
                  <a:txBody>
                    <a:bodyPr/>
                    <a:lstStyle/>
                    <a:p>
                      <a:r>
                        <a:rPr lang="zh-TW" altLang="en-US" sz="1800" dirty="0" smtClean="0">
                          <a:latin typeface="+mn-ea"/>
                          <a:ea typeface="+mn-ea"/>
                        </a:rPr>
                        <a:t>楊令瑀</a:t>
                      </a:r>
                      <a:endParaRPr lang="en-US" altLang="zh-TW" sz="1800" dirty="0" smtClean="0">
                        <a:latin typeface="+mn-ea"/>
                        <a:ea typeface="+mn-ea"/>
                      </a:endParaRPr>
                    </a:p>
                    <a:p>
                      <a:r>
                        <a:rPr lang="zh-TW" altLang="en-US" sz="1800" dirty="0" smtClean="0">
                          <a:latin typeface="+mn-ea"/>
                          <a:ea typeface="+mn-ea"/>
                        </a:rPr>
                        <a:t>主任</a:t>
                      </a:r>
                      <a:endParaRPr lang="zh-TW" altLang="en-US" sz="1800" dirty="0">
                        <a:latin typeface="+mn-ea"/>
                        <a:ea typeface="+mn-ea"/>
                      </a:endParaRPr>
                    </a:p>
                  </a:txBody>
                  <a:tcPr marL="91441" marR="91441" marT="45747" marB="45747"/>
                </a:tc>
                <a:tc>
                  <a:txBody>
                    <a:bodyPr/>
                    <a:lstStyle/>
                    <a:p>
                      <a:r>
                        <a:rPr lang="zh-TW" altLang="en-US" sz="2000" b="1" dirty="0" smtClean="0">
                          <a:solidFill>
                            <a:schemeClr val="tx1"/>
                          </a:solidFill>
                          <a:latin typeface="+mn-ea"/>
                          <a:ea typeface="+mn-ea"/>
                        </a:rPr>
                        <a:t>主題：</a:t>
                      </a:r>
                      <a:r>
                        <a:rPr lang="en-US" altLang="zh-TW" sz="2000" b="1" dirty="0" smtClean="0">
                          <a:solidFill>
                            <a:schemeClr val="tx1"/>
                          </a:solidFill>
                          <a:latin typeface="+mn-ea"/>
                          <a:ea typeface="+mn-ea"/>
                        </a:rPr>
                        <a:t>【</a:t>
                      </a:r>
                      <a:r>
                        <a:rPr lang="zh-TW" altLang="en-US" sz="2000" b="1" dirty="0" smtClean="0">
                          <a:solidFill>
                            <a:schemeClr val="tx1"/>
                          </a:solidFill>
                          <a:latin typeface="+mn-ea"/>
                          <a:ea typeface="+mn-ea"/>
                        </a:rPr>
                        <a:t>醫療創新中心</a:t>
                      </a:r>
                      <a:r>
                        <a:rPr lang="en-US" altLang="zh-TW" sz="2000" b="1" dirty="0" smtClean="0">
                          <a:solidFill>
                            <a:schemeClr val="tx1"/>
                          </a:solidFill>
                          <a:latin typeface="+mn-ea"/>
                          <a:ea typeface="+mn-ea"/>
                        </a:rPr>
                        <a:t>】</a:t>
                      </a:r>
                      <a:r>
                        <a:rPr lang="zh-TW" altLang="en-US" sz="2000" b="1" dirty="0" smtClean="0">
                          <a:solidFill>
                            <a:schemeClr val="tx1"/>
                          </a:solidFill>
                          <a:latin typeface="+mn-ea"/>
                          <a:ea typeface="+mn-ea"/>
                        </a:rPr>
                        <a:t>開幕記者會</a:t>
                      </a:r>
                    </a:p>
                    <a:p>
                      <a:endParaRPr lang="zh-TW" altLang="en-US" sz="1400" dirty="0" smtClean="0">
                        <a:solidFill>
                          <a:schemeClr val="tx1"/>
                        </a:solidFill>
                      </a:endParaRPr>
                    </a:p>
                    <a:p>
                      <a:r>
                        <a:rPr lang="zh-TW" altLang="en-US" sz="1800" dirty="0" smtClean="0">
                          <a:solidFill>
                            <a:schemeClr val="tx1"/>
                          </a:solidFill>
                          <a:latin typeface="+mn-ea"/>
                          <a:ea typeface="+mn-ea"/>
                        </a:rPr>
                        <a:t>   </a:t>
                      </a:r>
                      <a:endParaRPr lang="en-US" altLang="zh-TW" sz="1800" dirty="0" smtClean="0">
                        <a:solidFill>
                          <a:schemeClr val="tx1"/>
                        </a:solidFill>
                        <a:latin typeface="+mn-ea"/>
                        <a:ea typeface="+mn-ea"/>
                      </a:endParaRPr>
                    </a:p>
                    <a:p>
                      <a:pPr>
                        <a:lnSpc>
                          <a:spcPts val="2800"/>
                        </a:lnSpc>
                      </a:pPr>
                      <a:r>
                        <a:rPr lang="zh-TW" altLang="en-US" sz="1800" dirty="0" smtClean="0">
                          <a:solidFill>
                            <a:schemeClr val="tx1"/>
                          </a:solidFill>
                          <a:latin typeface="+mn-ea"/>
                          <a:ea typeface="+mn-ea"/>
                        </a:rPr>
                        <a:t>    </a:t>
                      </a:r>
                      <a:r>
                        <a:rPr lang="zh-TW" altLang="en-US" sz="2000" u="sng" dirty="0" smtClean="0">
                          <a:solidFill>
                            <a:schemeClr val="tx1"/>
                          </a:solidFill>
                          <a:latin typeface="+mn-ea"/>
                          <a:ea typeface="+mn-ea"/>
                        </a:rPr>
                        <a:t>本院臨床醫療創新中心</a:t>
                      </a:r>
                      <a:r>
                        <a:rPr lang="en-US" altLang="zh-TW" sz="2000" dirty="0" smtClean="0">
                          <a:solidFill>
                            <a:schemeClr val="tx1"/>
                          </a:solidFill>
                          <a:latin typeface="+mn-ea"/>
                          <a:ea typeface="+mn-ea"/>
                        </a:rPr>
                        <a:t>(Clinical Innovation Center, </a:t>
                      </a:r>
                      <a:r>
                        <a:rPr lang="zh-TW" altLang="en-US" sz="2000" dirty="0" smtClean="0">
                          <a:solidFill>
                            <a:schemeClr val="tx1"/>
                          </a:solidFill>
                          <a:latin typeface="+mn-ea"/>
                          <a:ea typeface="+mn-ea"/>
                        </a:rPr>
                        <a:t>簡稱</a:t>
                      </a:r>
                      <a:r>
                        <a:rPr lang="en-US" altLang="zh-TW" sz="2000" dirty="0" smtClean="0">
                          <a:solidFill>
                            <a:schemeClr val="tx1"/>
                          </a:solidFill>
                          <a:latin typeface="+mn-ea"/>
                          <a:ea typeface="+mn-ea"/>
                        </a:rPr>
                        <a:t>CIC)</a:t>
                      </a:r>
                      <a:r>
                        <a:rPr lang="zh-TW" altLang="en-US" sz="2000" dirty="0" smtClean="0">
                          <a:solidFill>
                            <a:schemeClr val="tx1"/>
                          </a:solidFill>
                          <a:latin typeface="+mn-ea"/>
                          <a:ea typeface="+mn-ea"/>
                        </a:rPr>
                        <a:t>，</a:t>
                      </a:r>
                      <a:r>
                        <a:rPr lang="zh-TW" altLang="en-US" sz="2000" u="sng" dirty="0" smtClean="0">
                          <a:solidFill>
                            <a:schemeClr val="tx1"/>
                          </a:solidFill>
                          <a:latin typeface="+mn-ea"/>
                          <a:ea typeface="+mn-ea"/>
                        </a:rPr>
                        <a:t>係永齡健康基金會捐贈成立</a:t>
                      </a:r>
                      <a:r>
                        <a:rPr lang="zh-TW" altLang="en-US" sz="2000" dirty="0" smtClean="0">
                          <a:solidFill>
                            <a:schemeClr val="tx1"/>
                          </a:solidFill>
                          <a:latin typeface="+mn-ea"/>
                          <a:ea typeface="+mn-ea"/>
                        </a:rPr>
                        <a:t>，仿效美國梅約醫院，率先於醫院內建立創新中心的模式，以創新設計為思考出發，共同培育未來尖端醫療人才。</a:t>
                      </a:r>
                      <a:r>
                        <a:rPr lang="zh-TW" altLang="en-US" sz="2000" u="sng" dirty="0" smtClean="0">
                          <a:solidFill>
                            <a:schemeClr val="tx1"/>
                          </a:solidFill>
                          <a:latin typeface="+mn-ea"/>
                          <a:ea typeface="+mn-ea"/>
                        </a:rPr>
                        <a:t>中心願景在營造一個跨界共創的環境，鼓勵醫院中具有創意與新思維的一線醫事同仁集思廣益、發揮創意，積極參與醫療創新。</a:t>
                      </a:r>
                    </a:p>
                  </a:txBody>
                  <a:tcPr marL="91441" marR="91441" marT="45747" marB="45747"/>
                </a:tc>
              </a:tr>
            </a:tbl>
          </a:graphicData>
        </a:graphic>
      </p:graphicFrame>
      <p:sp>
        <p:nvSpPr>
          <p:cNvPr id="15395"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4B5B691E-ED4B-4B41-A9B1-E0E081DD33C9}" type="slidenum">
              <a:rPr kumimoji="0" lang="en-US" altLang="zh-TW" sz="1200" b="0" smtClean="0">
                <a:solidFill>
                  <a:srgbClr val="0000CC"/>
                </a:solidFill>
                <a:latin typeface="Verdana" panose="020B0604030504040204" pitchFamily="34" charset="0"/>
                <a:ea typeface="新細明體" panose="02020500000000000000" pitchFamily="18" charset="-120"/>
              </a:rPr>
              <a:pPr/>
              <a:t>2</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9" name="圖片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460" y="2290130"/>
            <a:ext cx="2652819" cy="1768546"/>
          </a:xfrm>
          <a:prstGeom prst="rect">
            <a:avLst/>
          </a:prstGeom>
        </p:spPr>
      </p:pic>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3667" y="4066359"/>
            <a:ext cx="2632611" cy="1755074"/>
          </a:xfrm>
          <a:prstGeom prst="rect">
            <a:avLst/>
          </a:prstGeom>
        </p:spPr>
      </p:pic>
    </p:spTree>
    <p:extLst>
      <p:ext uri="{BB962C8B-B14F-4D97-AF65-F5344CB8AC3E}">
        <p14:creationId xmlns="" xmlns:p14="http://schemas.microsoft.com/office/powerpoint/2010/main" val="864304646"/>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002060"/>
                </a:solidFill>
              </a:rPr>
              <a:t>臺北巿政府</a:t>
            </a:r>
            <a:endParaRPr lang="zh-TW" altLang="en-US" b="1" dirty="0">
              <a:solidFill>
                <a:srgbClr val="002060"/>
              </a:solidFill>
            </a:endParaRPr>
          </a:p>
        </p:txBody>
      </p:sp>
      <p:sp>
        <p:nvSpPr>
          <p:cNvPr id="4" name="文字版面配置區 3"/>
          <p:cNvSpPr>
            <a:spLocks noGrp="1"/>
          </p:cNvSpPr>
          <p:nvPr>
            <p:ph type="body" sz="half" idx="2"/>
          </p:nvPr>
        </p:nvSpPr>
        <p:spPr>
          <a:xfrm>
            <a:off x="630239" y="2057400"/>
            <a:ext cx="2573572" cy="3811588"/>
          </a:xfrm>
        </p:spPr>
        <p:txBody>
          <a:bodyPr/>
          <a:lstStyle/>
          <a:p>
            <a:r>
              <a:rPr lang="zh-TW" altLang="en-US" sz="2800" b="1" dirty="0">
                <a:solidFill>
                  <a:srgbClr val="0033CC"/>
                </a:solidFill>
                <a:latin typeface="+mj-ea"/>
                <a:ea typeface="+mj-ea"/>
              </a:rPr>
              <a:t>本</a:t>
            </a:r>
            <a:r>
              <a:rPr lang="zh-TW" altLang="en-US" sz="2800" b="1" dirty="0" smtClean="0">
                <a:solidFill>
                  <a:srgbClr val="0033CC"/>
                </a:solidFill>
                <a:latin typeface="+mj-ea"/>
                <a:ea typeface="+mj-ea"/>
              </a:rPr>
              <a:t>院員工消費合作社員工</a:t>
            </a:r>
            <a:r>
              <a:rPr lang="zh-TW" altLang="en-US" sz="2800" b="1" u="sng" dirty="0" smtClean="0">
                <a:solidFill>
                  <a:srgbClr val="0033CC"/>
                </a:solidFill>
                <a:latin typeface="+mj-ea"/>
                <a:ea typeface="+mj-ea"/>
              </a:rPr>
              <a:t>闕怡光先生</a:t>
            </a:r>
            <a:r>
              <a:rPr lang="zh-TW" altLang="en-US" sz="2800" b="1" dirty="0" smtClean="0">
                <a:solidFill>
                  <a:srgbClr val="0033CC"/>
                </a:solidFill>
                <a:latin typeface="+mj-ea"/>
                <a:ea typeface="+mj-ea"/>
              </a:rPr>
              <a:t>榮獲</a:t>
            </a:r>
            <a:r>
              <a:rPr lang="en-US" altLang="zh-TW" sz="2800" b="1" dirty="0" smtClean="0">
                <a:solidFill>
                  <a:srgbClr val="0033CC"/>
                </a:solidFill>
                <a:latin typeface="+mj-ea"/>
                <a:ea typeface="+mj-ea"/>
              </a:rPr>
              <a:t>107</a:t>
            </a:r>
            <a:r>
              <a:rPr lang="zh-TW" altLang="en-US" sz="2800" b="1" dirty="0" smtClean="0">
                <a:solidFill>
                  <a:srgbClr val="0033CC"/>
                </a:solidFill>
                <a:latin typeface="+mj-ea"/>
                <a:ea typeface="+mj-ea"/>
              </a:rPr>
              <a:t>年度臺北巿</a:t>
            </a:r>
            <a:r>
              <a:rPr lang="en-US" altLang="zh-TW" sz="2800" b="1" dirty="0" smtClean="0">
                <a:solidFill>
                  <a:srgbClr val="0033CC"/>
                </a:solidFill>
                <a:latin typeface="+mj-ea"/>
                <a:ea typeface="+mj-ea"/>
              </a:rPr>
              <a:t>10</a:t>
            </a:r>
            <a:r>
              <a:rPr lang="zh-TW" altLang="en-US" sz="2800" b="1" dirty="0" smtClean="0">
                <a:solidFill>
                  <a:srgbClr val="0033CC"/>
                </a:solidFill>
                <a:latin typeface="+mj-ea"/>
                <a:ea typeface="+mj-ea"/>
              </a:rPr>
              <a:t>大優秀身心障礙勞工奬</a:t>
            </a:r>
            <a:endParaRPr lang="zh-TW" altLang="en-US" sz="2800" b="1" dirty="0">
              <a:solidFill>
                <a:srgbClr val="0033CC"/>
              </a:solidFill>
              <a:latin typeface="+mj-ea"/>
              <a:ea typeface="+mj-ea"/>
            </a:endParaRPr>
          </a:p>
        </p:txBody>
      </p:sp>
      <p:sp>
        <p:nvSpPr>
          <p:cNvPr id="5" name="投影片編號版面配置區 4"/>
          <p:cNvSpPr>
            <a:spLocks noGrp="1"/>
          </p:cNvSpPr>
          <p:nvPr>
            <p:ph type="sldNum" sz="quarter" idx="12"/>
          </p:nvPr>
        </p:nvSpPr>
        <p:spPr/>
        <p:txBody>
          <a:bodyPr/>
          <a:lstStyle/>
          <a:p>
            <a:pPr>
              <a:defRPr/>
            </a:pPr>
            <a:fld id="{52030896-EE0A-4F83-8133-5B7F609E7F07}" type="slidenum">
              <a:rPr lang="en-US" altLang="zh-TW" smtClean="0"/>
              <a:pPr>
                <a:defRPr/>
              </a:pPr>
              <a:t>20</a:t>
            </a:fld>
            <a:endParaRPr lang="en-US" altLang="zh-TW"/>
          </a:p>
        </p:txBody>
      </p:sp>
      <p:pic>
        <p:nvPicPr>
          <p:cNvPr id="6" name="圖片 5"/>
          <p:cNvPicPr>
            <a:picLocks noChangeAspect="1"/>
          </p:cNvPicPr>
          <p:nvPr/>
        </p:nvPicPr>
        <p:blipFill>
          <a:blip r:embed="rId2" cstate="print">
            <a:lum bright="11000"/>
          </a:blip>
          <a:stretch>
            <a:fillRect/>
          </a:stretch>
        </p:blipFill>
        <p:spPr>
          <a:xfrm>
            <a:off x="3141783" y="2057400"/>
            <a:ext cx="5383031" cy="3528490"/>
          </a:xfrm>
          <a:prstGeom prst="rect">
            <a:avLst/>
          </a:prstGeom>
        </p:spPr>
      </p:pic>
    </p:spTree>
    <p:extLst>
      <p:ext uri="{BB962C8B-B14F-4D97-AF65-F5344CB8AC3E}">
        <p14:creationId xmlns="" xmlns:p14="http://schemas.microsoft.com/office/powerpoint/2010/main" val="1097723662"/>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投影片編號版面配置區 5"/>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D4D7D291-FE5B-4D4A-9070-6DE82FA3DF92}" type="slidenum">
              <a:rPr kumimoji="0" lang="en-US" altLang="zh-TW" sz="1200" b="0" smtClean="0">
                <a:solidFill>
                  <a:srgbClr val="0000CC"/>
                </a:solidFill>
                <a:latin typeface="Verdana" panose="020B0604030504040204" pitchFamily="34" charset="0"/>
                <a:ea typeface="新細明體" panose="02020500000000000000" pitchFamily="18" charset="-120"/>
              </a:rPr>
              <a:pPr/>
              <a:t>21</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sp>
        <p:nvSpPr>
          <p:cNvPr id="3" name="矩形 2"/>
          <p:cNvSpPr/>
          <p:nvPr/>
        </p:nvSpPr>
        <p:spPr>
          <a:xfrm>
            <a:off x="1835620" y="620610"/>
            <a:ext cx="4464620" cy="1323439"/>
          </a:xfrm>
          <a:prstGeom prst="rect">
            <a:avLst/>
          </a:prstGeom>
        </p:spPr>
        <p:txBody>
          <a:bodyPr wrap="square">
            <a:spAutoFit/>
          </a:bodyPr>
          <a:lstStyle/>
          <a:p>
            <a:pPr marL="469900" lvl="0" indent="-469900" algn="ctr" eaLnBrk="1" hangingPunct="1">
              <a:spcBef>
                <a:spcPct val="20000"/>
              </a:spcBef>
              <a:buClr>
                <a:srgbClr val="0000FF"/>
              </a:buClr>
              <a:buSzPct val="80000"/>
            </a:pPr>
            <a:r>
              <a:rPr lang="zh-TW" altLang="en-US" sz="8000" b="0" dirty="0">
                <a:solidFill>
                  <a:srgbClr val="FF0000"/>
                </a:solidFill>
                <a:latin typeface="Times New Roman"/>
                <a:ea typeface="標楷體"/>
              </a:rPr>
              <a:t>謝謝聆聽</a:t>
            </a:r>
            <a:endParaRPr lang="en-US" altLang="zh-TW" sz="8000" b="0" dirty="0">
              <a:solidFill>
                <a:srgbClr val="FF0000"/>
              </a:solidFill>
              <a:latin typeface="Times New Roman"/>
              <a:ea typeface="標楷體"/>
            </a:endParaRPr>
          </a:p>
        </p:txBody>
      </p:sp>
      <p:sp>
        <p:nvSpPr>
          <p:cNvPr id="4" name="矩形 3"/>
          <p:cNvSpPr/>
          <p:nvPr/>
        </p:nvSpPr>
        <p:spPr>
          <a:xfrm>
            <a:off x="2045560" y="4437140"/>
            <a:ext cx="4536630" cy="1323439"/>
          </a:xfrm>
          <a:prstGeom prst="rect">
            <a:avLst/>
          </a:prstGeom>
        </p:spPr>
        <p:txBody>
          <a:bodyPr wrap="square">
            <a:spAutoFit/>
          </a:bodyPr>
          <a:lstStyle/>
          <a:p>
            <a:pPr marL="469900" lvl="0" indent="-469900" algn="ctr" eaLnBrk="1" hangingPunct="1">
              <a:spcBef>
                <a:spcPct val="20000"/>
              </a:spcBef>
              <a:buClr>
                <a:srgbClr val="0000FF"/>
              </a:buClr>
              <a:buSzPct val="80000"/>
            </a:pPr>
            <a:r>
              <a:rPr lang="zh-TW" altLang="en-US" sz="8000" b="0" dirty="0">
                <a:solidFill>
                  <a:srgbClr val="FF0000"/>
                </a:solidFill>
                <a:latin typeface="Times New Roman"/>
                <a:ea typeface="標楷體"/>
              </a:rPr>
              <a:t>敬請指導</a:t>
            </a:r>
          </a:p>
        </p:txBody>
      </p:sp>
      <p:pic>
        <p:nvPicPr>
          <p:cNvPr id="2" name="圖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40190" y="2388378"/>
            <a:ext cx="2795978" cy="1863985"/>
          </a:xfrm>
          <a:prstGeom prst="rect">
            <a:avLst/>
          </a:prstGeom>
        </p:spPr>
      </p:pic>
      <p:pic>
        <p:nvPicPr>
          <p:cNvPr id="8" name="圖片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410" y="2388378"/>
            <a:ext cx="5436120" cy="186398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lstStyle/>
          <a:p>
            <a:pPr algn="ctr">
              <a:defRPr/>
            </a:pPr>
            <a:r>
              <a:rPr lang="en-US" altLang="zh-TW" dirty="0" smtClean="0">
                <a:solidFill>
                  <a:srgbClr val="FF3300"/>
                </a:solidFill>
              </a:rPr>
              <a:t>107</a:t>
            </a:r>
            <a:r>
              <a:rPr lang="zh-TW" altLang="en-US" dirty="0" smtClean="0">
                <a:solidFill>
                  <a:srgbClr val="FF3300"/>
                </a:solidFill>
              </a:rPr>
              <a:t>年</a:t>
            </a:r>
            <a:r>
              <a:rPr lang="en-US" altLang="zh-TW" dirty="0" smtClean="0">
                <a:solidFill>
                  <a:srgbClr val="FF3300"/>
                </a:solidFill>
              </a:rPr>
              <a:t>10</a:t>
            </a:r>
            <a:r>
              <a:rPr lang="zh-TW" altLang="en-US" dirty="0" smtClean="0">
                <a:solidFill>
                  <a:srgbClr val="FF3300"/>
                </a:solidFill>
              </a:rPr>
              <a:t>月記者會</a:t>
            </a:r>
            <a:endParaRPr lang="zh-TW" altLang="en-US" dirty="0">
              <a:solidFill>
                <a:srgbClr val="FF3300"/>
              </a:solidFill>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3863632629"/>
              </p:ext>
            </p:extLst>
          </p:nvPr>
        </p:nvGraphicFramePr>
        <p:xfrm>
          <a:off x="667582" y="975325"/>
          <a:ext cx="7634051" cy="5040700"/>
        </p:xfrm>
        <a:graphic>
          <a:graphicData uri="http://schemas.openxmlformats.org/drawingml/2006/table">
            <a:tbl>
              <a:tblPr firstRow="1" bandRow="1">
                <a:tableStyleId>{5C22544A-7EE6-4342-B048-85BDC9FD1C3A}</a:tableStyleId>
              </a:tblPr>
              <a:tblGrid>
                <a:gridCol w="1008715"/>
                <a:gridCol w="1008140"/>
                <a:gridCol w="1008140"/>
                <a:gridCol w="4609056"/>
              </a:tblGrid>
              <a:tr h="729419">
                <a:tc>
                  <a:txBody>
                    <a:bodyPr/>
                    <a:lstStyle/>
                    <a:p>
                      <a:pPr algn="ctr"/>
                      <a:r>
                        <a:rPr lang="zh-TW" altLang="en-US" sz="1800" dirty="0" smtClean="0"/>
                        <a:t>日期</a:t>
                      </a:r>
                      <a:endParaRPr lang="zh-TW" altLang="en-US" sz="1800" dirty="0"/>
                    </a:p>
                  </a:txBody>
                  <a:tcPr marL="91441" marR="91441" marT="45747" marB="45747" anchor="ctr">
                    <a:solidFill>
                      <a:srgbClr val="0000FF"/>
                    </a:solidFill>
                  </a:tcPr>
                </a:tc>
                <a:tc>
                  <a:txBody>
                    <a:bodyPr/>
                    <a:lstStyle/>
                    <a:p>
                      <a:pPr algn="ctr"/>
                      <a:r>
                        <a:rPr lang="zh-TW" altLang="en-US" sz="1800" dirty="0" smtClean="0"/>
                        <a:t>報告</a:t>
                      </a:r>
                      <a:endParaRPr lang="en-US" altLang="zh-TW" sz="1800" dirty="0" smtClean="0"/>
                    </a:p>
                    <a:p>
                      <a:pPr algn="ctr"/>
                      <a:r>
                        <a:rPr lang="zh-TW" altLang="en-US" sz="1800" dirty="0" smtClean="0"/>
                        <a:t>單位</a:t>
                      </a:r>
                      <a:endParaRPr lang="zh-TW" altLang="en-US" sz="1800" dirty="0"/>
                    </a:p>
                  </a:txBody>
                  <a:tcPr marL="91441" marR="91441" marT="45747" marB="45747">
                    <a:solidFill>
                      <a:srgbClr val="0000FF"/>
                    </a:solidFill>
                  </a:tcPr>
                </a:tc>
                <a:tc>
                  <a:txBody>
                    <a:bodyPr/>
                    <a:lstStyle/>
                    <a:p>
                      <a:pPr algn="ctr"/>
                      <a:r>
                        <a:rPr lang="zh-TW" altLang="en-US" sz="1800" dirty="0" smtClean="0"/>
                        <a:t>主講人</a:t>
                      </a:r>
                      <a:endParaRPr lang="zh-TW" altLang="en-US" sz="1800" dirty="0"/>
                    </a:p>
                  </a:txBody>
                  <a:tcPr marL="91441" marR="91441" marT="45747" marB="45747" anchor="ctr">
                    <a:solidFill>
                      <a:srgbClr val="0000FF"/>
                    </a:solidFill>
                  </a:tcPr>
                </a:tc>
                <a:tc>
                  <a:txBody>
                    <a:bodyPr/>
                    <a:lstStyle/>
                    <a:p>
                      <a:pPr algn="ctr"/>
                      <a:r>
                        <a:rPr lang="zh-TW" altLang="en-US" sz="1800" dirty="0" smtClean="0"/>
                        <a:t>主           題</a:t>
                      </a:r>
                      <a:endParaRPr lang="zh-TW" altLang="en-US" sz="1800" dirty="0"/>
                    </a:p>
                  </a:txBody>
                  <a:tcPr marL="91441" marR="91441" marT="45747" marB="45747" anchor="ctr">
                    <a:solidFill>
                      <a:srgbClr val="0000FF"/>
                    </a:solidFill>
                  </a:tcPr>
                </a:tc>
              </a:tr>
              <a:tr h="4311281">
                <a:tc>
                  <a:txBody>
                    <a:bodyPr/>
                    <a:lstStyle/>
                    <a:p>
                      <a:r>
                        <a:rPr lang="en-US" altLang="zh-TW" sz="1800" dirty="0" smtClean="0"/>
                        <a:t>1070925</a:t>
                      </a:r>
                      <a:endParaRPr lang="zh-TW" altLang="en-US" sz="1800" dirty="0"/>
                    </a:p>
                  </a:txBody>
                  <a:tcPr marL="91441" marR="91441" marT="45747" marB="45747"/>
                </a:tc>
                <a:tc>
                  <a:txBody>
                    <a:bodyPr/>
                    <a:lstStyle/>
                    <a:p>
                      <a:r>
                        <a:rPr lang="zh-TW" altLang="en-US" sz="1800" dirty="0" smtClean="0"/>
                        <a:t>外科部</a:t>
                      </a:r>
                      <a:endParaRPr lang="zh-TW" altLang="en-US" sz="1800" dirty="0"/>
                    </a:p>
                  </a:txBody>
                  <a:tcPr marL="91441" marR="91441" marT="45747" marB="45747"/>
                </a:tc>
                <a:tc>
                  <a:txBody>
                    <a:bodyPr/>
                    <a:lstStyle/>
                    <a:p>
                      <a:r>
                        <a:rPr lang="zh-TW" altLang="en-US" sz="1800" dirty="0" smtClean="0"/>
                        <a:t>陳瑞裕</a:t>
                      </a:r>
                      <a:endParaRPr lang="en-US" altLang="zh-TW" sz="1800" dirty="0" smtClean="0"/>
                    </a:p>
                    <a:p>
                      <a:r>
                        <a:rPr lang="zh-TW" altLang="en-US" sz="1800" dirty="0" smtClean="0"/>
                        <a:t>醫師</a:t>
                      </a:r>
                      <a:endParaRPr lang="zh-TW" altLang="en-US" sz="1800" dirty="0"/>
                    </a:p>
                  </a:txBody>
                  <a:tcPr marL="91441" marR="91441" marT="45747" marB="45747"/>
                </a:tc>
                <a:tc>
                  <a:txBody>
                    <a:bodyPr/>
                    <a:lstStyle/>
                    <a:p>
                      <a:r>
                        <a:rPr lang="zh-TW" altLang="en-US" sz="2000" b="1" dirty="0" smtClean="0">
                          <a:solidFill>
                            <a:schemeClr val="tx1"/>
                          </a:solidFill>
                          <a:latin typeface="+mn-ea"/>
                          <a:ea typeface="+mn-ea"/>
                        </a:rPr>
                        <a:t>主題：「</a:t>
                      </a:r>
                      <a:r>
                        <a:rPr lang="en-US" altLang="zh-TW" sz="2000" b="1" dirty="0" smtClean="0">
                          <a:solidFill>
                            <a:schemeClr val="tx1"/>
                          </a:solidFill>
                          <a:latin typeface="+mn-ea"/>
                          <a:ea typeface="+mn-ea"/>
                        </a:rPr>
                        <a:t>3D</a:t>
                      </a:r>
                      <a:r>
                        <a:rPr lang="zh-TW" altLang="en-US" sz="2000" b="1" dirty="0" smtClean="0">
                          <a:solidFill>
                            <a:schemeClr val="tx1"/>
                          </a:solidFill>
                          <a:latin typeface="+mn-ea"/>
                          <a:ea typeface="+mn-ea"/>
                        </a:rPr>
                        <a:t>列印安全裝置 協助完成經</a:t>
                      </a:r>
                      <a:endParaRPr lang="en-US" altLang="zh-TW" sz="2000" b="1" dirty="0" smtClean="0">
                        <a:solidFill>
                          <a:schemeClr val="tx1"/>
                        </a:solidFill>
                        <a:latin typeface="+mn-ea"/>
                        <a:ea typeface="+mn-ea"/>
                      </a:endParaRPr>
                    </a:p>
                    <a:p>
                      <a:r>
                        <a:rPr lang="zh-TW" altLang="en-US" sz="2000" b="1" dirty="0" smtClean="0">
                          <a:solidFill>
                            <a:schemeClr val="tx1"/>
                          </a:solidFill>
                          <a:latin typeface="+mn-ea"/>
                          <a:ea typeface="+mn-ea"/>
                        </a:rPr>
                        <a:t>        口甲狀腺手術」。</a:t>
                      </a:r>
                    </a:p>
                    <a:p>
                      <a:r>
                        <a:rPr lang="zh-TW" altLang="en-US" sz="1800" dirty="0" smtClean="0">
                          <a:solidFill>
                            <a:schemeClr val="tx1"/>
                          </a:solidFill>
                          <a:latin typeface="+mn-ea"/>
                          <a:ea typeface="+mn-ea"/>
                        </a:rPr>
                        <a:t> </a:t>
                      </a:r>
                      <a:endParaRPr lang="en-US" altLang="zh-TW" sz="1800" dirty="0" smtClean="0">
                        <a:solidFill>
                          <a:schemeClr val="tx1"/>
                        </a:solidFill>
                        <a:latin typeface="+mn-ea"/>
                        <a:ea typeface="+mn-ea"/>
                      </a:endParaRPr>
                    </a:p>
                    <a:p>
                      <a:pPr>
                        <a:lnSpc>
                          <a:spcPts val="2600"/>
                        </a:lnSpc>
                      </a:pPr>
                      <a:r>
                        <a:rPr lang="zh-TW" altLang="en-US" sz="2000" dirty="0" smtClean="0">
                          <a:solidFill>
                            <a:schemeClr val="tx1"/>
                          </a:solidFill>
                          <a:latin typeface="+mn-ea"/>
                          <a:ea typeface="+mn-ea"/>
                        </a:rPr>
                        <a:t>    </a:t>
                      </a:r>
                      <a:r>
                        <a:rPr lang="zh-TW" altLang="en-US" sz="1800" dirty="0" smtClean="0">
                          <a:solidFill>
                            <a:schemeClr val="tx1"/>
                          </a:solidFill>
                          <a:latin typeface="+mn-ea"/>
                          <a:ea typeface="+mn-ea"/>
                        </a:rPr>
                        <a:t>外科部新生代主治醫師</a:t>
                      </a:r>
                      <a:r>
                        <a:rPr lang="zh-TW" altLang="en-US" sz="1800" u="sng" dirty="0" smtClean="0">
                          <a:solidFill>
                            <a:schemeClr val="tx1"/>
                          </a:solidFill>
                          <a:latin typeface="+mn-ea"/>
                          <a:ea typeface="+mn-ea"/>
                        </a:rPr>
                        <a:t>葉奕廷醫師與陳瑞裕醫師合作，利用</a:t>
                      </a:r>
                      <a:r>
                        <a:rPr lang="en-US" altLang="zh-TW" sz="1800" u="sng" dirty="0" smtClean="0">
                          <a:solidFill>
                            <a:schemeClr val="tx1"/>
                          </a:solidFill>
                          <a:latin typeface="+mn-ea"/>
                          <a:ea typeface="+mn-ea"/>
                        </a:rPr>
                        <a:t>3D</a:t>
                      </a:r>
                      <a:r>
                        <a:rPr lang="zh-TW" altLang="en-US" sz="1800" u="sng" dirty="0" smtClean="0">
                          <a:solidFill>
                            <a:schemeClr val="tx1"/>
                          </a:solidFill>
                          <a:latin typeface="+mn-ea"/>
                          <a:ea typeface="+mn-ea"/>
                        </a:rPr>
                        <a:t>列印安全裝置，協助完成經口甲狀腺手術</a:t>
                      </a:r>
                      <a:r>
                        <a:rPr lang="zh-TW" altLang="en-US" sz="1800" dirty="0" smtClean="0">
                          <a:solidFill>
                            <a:schemeClr val="tx1"/>
                          </a:solidFill>
                          <a:latin typeface="+mn-ea"/>
                          <a:ea typeface="+mn-ea"/>
                        </a:rPr>
                        <a:t>，讓患有甲狀腺疾病的年輕女性</a:t>
                      </a:r>
                      <a:r>
                        <a:rPr lang="zh-TW" altLang="en-US" sz="1800" u="sng" dirty="0" smtClean="0">
                          <a:solidFill>
                            <a:schemeClr val="tx1"/>
                          </a:solidFill>
                          <a:latin typeface="+mn-ea"/>
                          <a:ea typeface="+mn-ea"/>
                        </a:rPr>
                        <a:t>可以維持美麗的外觀</a:t>
                      </a:r>
                      <a:r>
                        <a:rPr lang="zh-TW" altLang="en-US" sz="1800" dirty="0" smtClean="0">
                          <a:solidFill>
                            <a:schemeClr val="tx1"/>
                          </a:solidFill>
                          <a:latin typeface="+mn-ea"/>
                          <a:ea typeface="+mn-ea"/>
                        </a:rPr>
                        <a:t>，又可以</a:t>
                      </a:r>
                      <a:r>
                        <a:rPr lang="zh-TW" altLang="en-US" sz="1800" u="sng" dirty="0" smtClean="0">
                          <a:solidFill>
                            <a:schemeClr val="tx1"/>
                          </a:solidFill>
                          <a:latin typeface="+mn-ea"/>
                          <a:ea typeface="+mn-ea"/>
                        </a:rPr>
                        <a:t>避免下頜神經的傷害。</a:t>
                      </a:r>
                    </a:p>
                    <a:p>
                      <a:pPr>
                        <a:lnSpc>
                          <a:spcPts val="2600"/>
                        </a:lnSpc>
                      </a:pPr>
                      <a:r>
                        <a:rPr lang="zh-TW" altLang="en-US" sz="1800" dirty="0" smtClean="0">
                          <a:solidFill>
                            <a:schemeClr val="tx1"/>
                          </a:solidFill>
                          <a:latin typeface="+mn-ea"/>
                          <a:ea typeface="+mn-ea"/>
                        </a:rPr>
                        <a:t>    年輕一代醫師，運用創新科技來改善醫療技術，</a:t>
                      </a:r>
                      <a:r>
                        <a:rPr lang="zh-TW" altLang="en-US" sz="1800" u="sng" dirty="0" smtClean="0">
                          <a:solidFill>
                            <a:schemeClr val="tx1"/>
                          </a:solidFill>
                          <a:latin typeface="+mn-ea"/>
                          <a:ea typeface="+mn-ea"/>
                        </a:rPr>
                        <a:t>創造最佳醫療結果，造福病患</a:t>
                      </a:r>
                      <a:r>
                        <a:rPr lang="zh-TW" altLang="en-US" sz="1800" dirty="0" smtClean="0">
                          <a:solidFill>
                            <a:schemeClr val="tx1"/>
                          </a:solidFill>
                          <a:latin typeface="+mn-ea"/>
                          <a:ea typeface="+mn-ea"/>
                        </a:rPr>
                        <a:t>。</a:t>
                      </a:r>
                      <a:endParaRPr lang="zh-TW" altLang="en-US" sz="1800" dirty="0">
                        <a:solidFill>
                          <a:schemeClr val="tx1"/>
                        </a:solidFill>
                        <a:latin typeface="+mn-ea"/>
                        <a:ea typeface="+mn-ea"/>
                      </a:endParaRPr>
                    </a:p>
                  </a:txBody>
                  <a:tcPr marL="91441" marR="91441" marT="45747" marB="45747"/>
                </a:tc>
              </a:tr>
            </a:tbl>
          </a:graphicData>
        </a:graphic>
      </p:graphicFrame>
      <p:sp>
        <p:nvSpPr>
          <p:cNvPr id="15395"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4B5B691E-ED4B-4B41-A9B1-E0E081DD33C9}" type="slidenum">
              <a:rPr kumimoji="0" lang="en-US" altLang="zh-TW" sz="1200" b="0" smtClean="0">
                <a:solidFill>
                  <a:srgbClr val="0000CC"/>
                </a:solidFill>
                <a:latin typeface="Verdana" panose="020B0604030504040204" pitchFamily="34" charset="0"/>
                <a:ea typeface="新細明體" panose="02020500000000000000" pitchFamily="18" charset="-120"/>
              </a:rPr>
              <a:pPr/>
              <a:t>3</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61320" y="2359094"/>
            <a:ext cx="2524076" cy="1682717"/>
          </a:xfrm>
          <a:prstGeom prst="rect">
            <a:avLst/>
          </a:prstGeom>
        </p:spPr>
      </p:pic>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40080" y="4077531"/>
            <a:ext cx="2566555" cy="1711037"/>
          </a:xfrm>
          <a:prstGeom prst="rect">
            <a:avLst/>
          </a:prstGeom>
        </p:spPr>
      </p:pic>
    </p:spTree>
    <p:extLst>
      <p:ext uri="{BB962C8B-B14F-4D97-AF65-F5344CB8AC3E}">
        <p14:creationId xmlns="" xmlns:p14="http://schemas.microsoft.com/office/powerpoint/2010/main" val="2902533726"/>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lstStyle/>
          <a:p>
            <a:pPr algn="ctr">
              <a:defRPr/>
            </a:pPr>
            <a:r>
              <a:rPr lang="en-US" altLang="zh-TW" dirty="0" smtClean="0">
                <a:solidFill>
                  <a:srgbClr val="FF3300"/>
                </a:solidFill>
              </a:rPr>
              <a:t>107</a:t>
            </a:r>
            <a:r>
              <a:rPr lang="zh-TW" altLang="en-US" dirty="0" smtClean="0">
                <a:solidFill>
                  <a:srgbClr val="FF3300"/>
                </a:solidFill>
              </a:rPr>
              <a:t>年</a:t>
            </a:r>
            <a:r>
              <a:rPr lang="en-US" altLang="zh-TW" dirty="0" smtClean="0">
                <a:solidFill>
                  <a:srgbClr val="FF3300"/>
                </a:solidFill>
              </a:rPr>
              <a:t>10</a:t>
            </a:r>
            <a:r>
              <a:rPr lang="zh-TW" altLang="en-US" dirty="0" smtClean="0">
                <a:solidFill>
                  <a:srgbClr val="FF3300"/>
                </a:solidFill>
              </a:rPr>
              <a:t>月記者會</a:t>
            </a:r>
            <a:endParaRPr lang="zh-TW" altLang="en-US" dirty="0">
              <a:solidFill>
                <a:srgbClr val="FF3300"/>
              </a:solidFill>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1856859581"/>
              </p:ext>
            </p:extLst>
          </p:nvPr>
        </p:nvGraphicFramePr>
        <p:xfrm>
          <a:off x="471905" y="908650"/>
          <a:ext cx="8209716" cy="5400075"/>
        </p:xfrm>
        <a:graphic>
          <a:graphicData uri="http://schemas.openxmlformats.org/drawingml/2006/table">
            <a:tbl>
              <a:tblPr firstRow="1" bandRow="1">
                <a:tableStyleId>{5C22544A-7EE6-4342-B048-85BDC9FD1C3A}</a:tableStyleId>
              </a:tblPr>
              <a:tblGrid>
                <a:gridCol w="1029795"/>
                <a:gridCol w="1000959"/>
                <a:gridCol w="1000959"/>
                <a:gridCol w="5178003"/>
              </a:tblGrid>
              <a:tr h="781423">
                <a:tc>
                  <a:txBody>
                    <a:bodyPr/>
                    <a:lstStyle/>
                    <a:p>
                      <a:pPr algn="ctr"/>
                      <a:r>
                        <a:rPr lang="zh-TW" altLang="en-US" sz="1800" dirty="0" smtClean="0"/>
                        <a:t>日期</a:t>
                      </a:r>
                      <a:endParaRPr lang="zh-TW" altLang="en-US" sz="1800" dirty="0"/>
                    </a:p>
                  </a:txBody>
                  <a:tcPr marL="91441" marR="91441" marT="45747" marB="45747" anchor="ctr">
                    <a:solidFill>
                      <a:srgbClr val="0000FF"/>
                    </a:solidFill>
                  </a:tcPr>
                </a:tc>
                <a:tc>
                  <a:txBody>
                    <a:bodyPr/>
                    <a:lstStyle/>
                    <a:p>
                      <a:pPr algn="ctr"/>
                      <a:r>
                        <a:rPr lang="zh-TW" altLang="en-US" sz="1800" dirty="0" smtClean="0"/>
                        <a:t>報告</a:t>
                      </a:r>
                      <a:endParaRPr lang="en-US" altLang="zh-TW" sz="1800" dirty="0" smtClean="0"/>
                    </a:p>
                    <a:p>
                      <a:pPr algn="ctr"/>
                      <a:r>
                        <a:rPr lang="zh-TW" altLang="en-US" sz="1800" dirty="0" smtClean="0"/>
                        <a:t>單位</a:t>
                      </a:r>
                      <a:endParaRPr lang="zh-TW" altLang="en-US" sz="1800" dirty="0"/>
                    </a:p>
                  </a:txBody>
                  <a:tcPr marL="91441" marR="91441" marT="45747" marB="45747">
                    <a:solidFill>
                      <a:srgbClr val="0000FF"/>
                    </a:solidFill>
                  </a:tcPr>
                </a:tc>
                <a:tc>
                  <a:txBody>
                    <a:bodyPr/>
                    <a:lstStyle/>
                    <a:p>
                      <a:pPr algn="ctr"/>
                      <a:r>
                        <a:rPr lang="zh-TW" altLang="en-US" sz="1800" dirty="0" smtClean="0"/>
                        <a:t>主講人</a:t>
                      </a:r>
                      <a:endParaRPr lang="zh-TW" altLang="en-US" sz="1800" dirty="0"/>
                    </a:p>
                  </a:txBody>
                  <a:tcPr marL="91441" marR="91441" marT="45747" marB="45747" anchor="ctr">
                    <a:solidFill>
                      <a:srgbClr val="0000FF"/>
                    </a:solidFill>
                  </a:tcPr>
                </a:tc>
                <a:tc>
                  <a:txBody>
                    <a:bodyPr/>
                    <a:lstStyle/>
                    <a:p>
                      <a:pPr algn="ctr"/>
                      <a:r>
                        <a:rPr lang="zh-TW" altLang="en-US" sz="1800" dirty="0" smtClean="0"/>
                        <a:t>主           題</a:t>
                      </a:r>
                      <a:endParaRPr lang="zh-TW" altLang="en-US" sz="1800" dirty="0"/>
                    </a:p>
                  </a:txBody>
                  <a:tcPr marL="91441" marR="91441" marT="45747" marB="45747" anchor="ctr">
                    <a:solidFill>
                      <a:srgbClr val="0000FF"/>
                    </a:solidFill>
                  </a:tcPr>
                </a:tc>
              </a:tr>
              <a:tr h="4618652">
                <a:tc>
                  <a:txBody>
                    <a:bodyPr/>
                    <a:lstStyle/>
                    <a:p>
                      <a:r>
                        <a:rPr lang="en-US" altLang="zh-TW" sz="1800" dirty="0" smtClean="0">
                          <a:latin typeface="+mn-ea"/>
                          <a:ea typeface="+mn-ea"/>
                        </a:rPr>
                        <a:t>1071001</a:t>
                      </a:r>
                      <a:endParaRPr lang="zh-TW" altLang="en-US" sz="1800" dirty="0">
                        <a:latin typeface="+mn-ea"/>
                        <a:ea typeface="+mn-ea"/>
                      </a:endParaRPr>
                    </a:p>
                  </a:txBody>
                  <a:tcPr marL="91441" marR="91441" marT="45747" marB="45747"/>
                </a:tc>
                <a:tc>
                  <a:txBody>
                    <a:bodyPr/>
                    <a:lstStyle/>
                    <a:p>
                      <a:r>
                        <a:rPr lang="zh-TW" altLang="en-US" sz="1800" dirty="0" smtClean="0">
                          <a:latin typeface="+mn-ea"/>
                          <a:ea typeface="+mn-ea"/>
                        </a:rPr>
                        <a:t>精神</a:t>
                      </a:r>
                      <a:endParaRPr lang="en-US" altLang="zh-TW" sz="1800" dirty="0" smtClean="0">
                        <a:latin typeface="+mn-ea"/>
                        <a:ea typeface="+mn-ea"/>
                      </a:endParaRPr>
                    </a:p>
                    <a:p>
                      <a:r>
                        <a:rPr lang="zh-TW" altLang="en-US" sz="1800" dirty="0" smtClean="0">
                          <a:latin typeface="+mn-ea"/>
                          <a:ea typeface="+mn-ea"/>
                        </a:rPr>
                        <a:t>醫學部</a:t>
                      </a:r>
                      <a:endParaRPr lang="zh-TW" altLang="en-US" sz="1800" dirty="0">
                        <a:latin typeface="+mn-ea"/>
                        <a:ea typeface="+mn-ea"/>
                      </a:endParaRPr>
                    </a:p>
                  </a:txBody>
                  <a:tcPr marL="91441" marR="91441" marT="45747" marB="45747"/>
                </a:tc>
                <a:tc>
                  <a:txBody>
                    <a:bodyPr/>
                    <a:lstStyle/>
                    <a:p>
                      <a:r>
                        <a:rPr lang="zh-TW" altLang="en-US" sz="1800" dirty="0" smtClean="0">
                          <a:latin typeface="+mn-ea"/>
                          <a:ea typeface="+mn-ea"/>
                        </a:rPr>
                        <a:t>李正達</a:t>
                      </a:r>
                      <a:endParaRPr lang="en-US" altLang="zh-TW" sz="1800" dirty="0" smtClean="0">
                        <a:latin typeface="+mn-ea"/>
                        <a:ea typeface="+mn-ea"/>
                      </a:endParaRPr>
                    </a:p>
                    <a:p>
                      <a:r>
                        <a:rPr lang="zh-TW" altLang="en-US" sz="1800" dirty="0" smtClean="0">
                          <a:latin typeface="+mn-ea"/>
                          <a:ea typeface="+mn-ea"/>
                        </a:rPr>
                        <a:t>主任</a:t>
                      </a:r>
                      <a:endParaRPr lang="zh-TW" altLang="en-US" sz="1800" dirty="0">
                        <a:latin typeface="+mn-ea"/>
                        <a:ea typeface="+mn-ea"/>
                      </a:endParaRPr>
                    </a:p>
                  </a:txBody>
                  <a:tcPr marL="91441" marR="91441" marT="45747" marB="45747"/>
                </a:tc>
                <a:tc>
                  <a:txBody>
                    <a:bodyPr/>
                    <a:lstStyle/>
                    <a:p>
                      <a:r>
                        <a:rPr lang="zh-TW" altLang="en-US" sz="2000" b="1" dirty="0" smtClean="0">
                          <a:solidFill>
                            <a:schemeClr val="tx1"/>
                          </a:solidFill>
                        </a:rPr>
                        <a:t>主題：「活化腦區不再憂鬱</a:t>
                      </a:r>
                      <a:r>
                        <a:rPr lang="en-US" altLang="zh-TW" sz="2000" b="1" dirty="0" smtClean="0">
                          <a:solidFill>
                            <a:schemeClr val="tx1"/>
                          </a:solidFill>
                        </a:rPr>
                        <a:t>-</a:t>
                      </a:r>
                      <a:r>
                        <a:rPr lang="zh-TW" altLang="en-US" sz="2000" b="1" dirty="0" smtClean="0">
                          <a:solidFill>
                            <a:schemeClr val="tx1"/>
                          </a:solidFill>
                        </a:rPr>
                        <a:t>重覆經顱磁刺</a:t>
                      </a:r>
                      <a:endParaRPr lang="en-US" altLang="zh-TW" sz="2000" b="1" dirty="0" smtClean="0">
                        <a:solidFill>
                          <a:schemeClr val="tx1"/>
                        </a:solidFill>
                      </a:endParaRPr>
                    </a:p>
                    <a:p>
                      <a:r>
                        <a:rPr lang="zh-TW" altLang="en-US" sz="2000" b="1" dirty="0" smtClean="0">
                          <a:solidFill>
                            <a:schemeClr val="tx1"/>
                          </a:solidFill>
                        </a:rPr>
                        <a:t>                激</a:t>
                      </a:r>
                      <a:r>
                        <a:rPr lang="en-US" altLang="zh-TW" sz="2000" b="1" dirty="0" smtClean="0">
                          <a:solidFill>
                            <a:schemeClr val="tx1"/>
                          </a:solidFill>
                        </a:rPr>
                        <a:t>(</a:t>
                      </a:r>
                      <a:r>
                        <a:rPr lang="en-US" altLang="zh-TW" sz="2000" b="1" dirty="0" err="1" smtClean="0">
                          <a:solidFill>
                            <a:schemeClr val="tx1"/>
                          </a:solidFill>
                        </a:rPr>
                        <a:t>rTMS</a:t>
                      </a:r>
                      <a:r>
                        <a:rPr lang="en-US" altLang="zh-TW" sz="2000" b="1" dirty="0" smtClean="0">
                          <a:solidFill>
                            <a:schemeClr val="tx1"/>
                          </a:solidFill>
                        </a:rPr>
                        <a:t>)</a:t>
                      </a:r>
                      <a:r>
                        <a:rPr lang="zh-TW" altLang="en-US" sz="2000" b="1" dirty="0" smtClean="0">
                          <a:solidFill>
                            <a:schemeClr val="tx1"/>
                          </a:solidFill>
                        </a:rPr>
                        <a:t>」。</a:t>
                      </a:r>
                    </a:p>
                    <a:p>
                      <a:endParaRPr lang="zh-TW" altLang="en-US" sz="2000" b="1" dirty="0" smtClean="0">
                        <a:solidFill>
                          <a:schemeClr val="tx1"/>
                        </a:solidFill>
                      </a:endParaRPr>
                    </a:p>
                    <a:p>
                      <a:r>
                        <a:rPr lang="zh-TW" altLang="en-US" sz="1800" dirty="0" smtClean="0">
                          <a:solidFill>
                            <a:schemeClr val="tx1"/>
                          </a:solidFill>
                          <a:latin typeface="+mn-ea"/>
                          <a:ea typeface="+mn-ea"/>
                        </a:rPr>
                        <a:t>一、</a:t>
                      </a:r>
                      <a:r>
                        <a:rPr lang="zh-TW" altLang="en-US" sz="1800" u="sng" dirty="0" smtClean="0">
                          <a:solidFill>
                            <a:schemeClr val="tx1"/>
                          </a:solidFill>
                          <a:latin typeface="+mn-ea"/>
                          <a:ea typeface="+mn-ea"/>
                        </a:rPr>
                        <a:t>世衛組織推測，</a:t>
                      </a:r>
                      <a:r>
                        <a:rPr lang="en-US" altLang="zh-TW" sz="1800" u="sng" dirty="0" smtClean="0">
                          <a:solidFill>
                            <a:schemeClr val="tx1"/>
                          </a:solidFill>
                          <a:latin typeface="+mn-ea"/>
                          <a:ea typeface="+mn-ea"/>
                        </a:rPr>
                        <a:t>2020</a:t>
                      </a:r>
                      <a:r>
                        <a:rPr lang="zh-TW" altLang="en-US" sz="1800" u="sng" dirty="0" smtClean="0">
                          <a:solidFill>
                            <a:schemeClr val="tx1"/>
                          </a:solidFill>
                          <a:latin typeface="+mn-ea"/>
                          <a:ea typeface="+mn-ea"/>
                        </a:rPr>
                        <a:t>年憂鬱症會成為全球疾</a:t>
                      </a:r>
                      <a:endParaRPr lang="en-US" altLang="zh-TW" sz="1800" u="sng" dirty="0" smtClean="0">
                        <a:solidFill>
                          <a:schemeClr val="tx1"/>
                        </a:solidFill>
                        <a:latin typeface="+mn-ea"/>
                        <a:ea typeface="+mn-ea"/>
                      </a:endParaRPr>
                    </a:p>
                    <a:p>
                      <a:r>
                        <a:rPr lang="zh-TW" altLang="en-US" sz="1800" dirty="0" smtClean="0">
                          <a:solidFill>
                            <a:schemeClr val="tx1"/>
                          </a:solidFill>
                          <a:latin typeface="+mn-ea"/>
                          <a:ea typeface="+mn-ea"/>
                        </a:rPr>
                        <a:t>    </a:t>
                      </a:r>
                      <a:r>
                        <a:rPr lang="zh-TW" altLang="en-US" sz="1800" u="sng" dirty="0" smtClean="0">
                          <a:solidFill>
                            <a:schemeClr val="tx1"/>
                          </a:solidFill>
                          <a:latin typeface="+mn-ea"/>
                          <a:ea typeface="+mn-ea"/>
                        </a:rPr>
                        <a:t>病負擔導致人類失能疾病第二位</a:t>
                      </a:r>
                      <a:r>
                        <a:rPr lang="zh-TW" altLang="en-US" sz="1800" dirty="0" smtClean="0">
                          <a:solidFill>
                            <a:schemeClr val="tx1"/>
                          </a:solidFill>
                          <a:latin typeface="+mn-ea"/>
                          <a:ea typeface="+mn-ea"/>
                        </a:rPr>
                        <a:t>，</a:t>
                      </a:r>
                      <a:r>
                        <a:rPr lang="en-US" altLang="zh-TW" sz="1800" u="sng" dirty="0" smtClean="0">
                          <a:solidFill>
                            <a:schemeClr val="tx1"/>
                          </a:solidFill>
                          <a:latin typeface="+mn-ea"/>
                          <a:ea typeface="+mn-ea"/>
                        </a:rPr>
                        <a:t>2030</a:t>
                      </a:r>
                      <a:r>
                        <a:rPr lang="zh-TW" altLang="en-US" sz="1800" u="sng" dirty="0" smtClean="0">
                          <a:solidFill>
                            <a:schemeClr val="tx1"/>
                          </a:solidFill>
                          <a:latin typeface="+mn-ea"/>
                          <a:ea typeface="+mn-ea"/>
                        </a:rPr>
                        <a:t>年將</a:t>
                      </a:r>
                      <a:endParaRPr lang="en-US" altLang="zh-TW" sz="1800" u="sng" dirty="0" smtClean="0">
                        <a:solidFill>
                          <a:schemeClr val="tx1"/>
                        </a:solidFill>
                        <a:latin typeface="+mn-ea"/>
                        <a:ea typeface="+mn-ea"/>
                      </a:endParaRPr>
                    </a:p>
                    <a:p>
                      <a:r>
                        <a:rPr lang="zh-TW" altLang="en-US" sz="1800" dirty="0" smtClean="0">
                          <a:solidFill>
                            <a:schemeClr val="tx1"/>
                          </a:solidFill>
                          <a:latin typeface="+mn-ea"/>
                          <a:ea typeface="+mn-ea"/>
                        </a:rPr>
                        <a:t>    </a:t>
                      </a:r>
                      <a:r>
                        <a:rPr lang="zh-TW" altLang="en-US" sz="1800" u="sng" dirty="0" smtClean="0">
                          <a:solidFill>
                            <a:schemeClr val="tx1"/>
                          </a:solidFill>
                          <a:latin typeface="+mn-ea"/>
                          <a:ea typeface="+mn-ea"/>
                        </a:rPr>
                        <a:t>躍昇為第一位</a:t>
                      </a:r>
                      <a:r>
                        <a:rPr lang="zh-TW" altLang="en-US" sz="1800" dirty="0" smtClean="0">
                          <a:solidFill>
                            <a:schemeClr val="tx1"/>
                          </a:solidFill>
                          <a:latin typeface="+mn-ea"/>
                          <a:ea typeface="+mn-ea"/>
                        </a:rPr>
                        <a:t>，將對個人、家庭及整個國家</a:t>
                      </a:r>
                      <a:endParaRPr lang="en-US" altLang="zh-TW" sz="1800" dirty="0" smtClean="0">
                        <a:solidFill>
                          <a:schemeClr val="tx1"/>
                        </a:solidFill>
                        <a:latin typeface="+mn-ea"/>
                        <a:ea typeface="+mn-ea"/>
                      </a:endParaRPr>
                    </a:p>
                    <a:p>
                      <a:r>
                        <a:rPr lang="zh-TW" altLang="en-US" sz="1800" dirty="0" smtClean="0">
                          <a:solidFill>
                            <a:schemeClr val="tx1"/>
                          </a:solidFill>
                          <a:latin typeface="+mn-ea"/>
                          <a:ea typeface="+mn-ea"/>
                        </a:rPr>
                        <a:t>    社會造成重大影響。</a:t>
                      </a:r>
                    </a:p>
                    <a:p>
                      <a:pPr eaLnBrk="0"/>
                      <a:r>
                        <a:rPr lang="zh-TW" altLang="en-US" sz="1800" dirty="0" smtClean="0">
                          <a:solidFill>
                            <a:schemeClr val="tx1"/>
                          </a:solidFill>
                          <a:latin typeface="+mn-ea"/>
                          <a:ea typeface="+mn-ea"/>
                        </a:rPr>
                        <a:t>二、本院</a:t>
                      </a:r>
                      <a:r>
                        <a:rPr lang="zh-TW" altLang="en-US" sz="1800" u="sng" dirty="0" smtClean="0">
                          <a:solidFill>
                            <a:schemeClr val="tx1"/>
                          </a:solidFill>
                          <a:latin typeface="+mn-ea"/>
                          <a:ea typeface="+mn-ea"/>
                        </a:rPr>
                        <a:t>精神部引進最新「重覆經顱磁刺激</a:t>
                      </a:r>
                      <a:r>
                        <a:rPr lang="en-US" altLang="zh-TW" sz="1800" dirty="0" err="1" smtClean="0">
                          <a:solidFill>
                            <a:schemeClr val="tx1"/>
                          </a:solidFill>
                          <a:latin typeface="+mn-ea"/>
                          <a:ea typeface="+mn-ea"/>
                        </a:rPr>
                        <a:t>rTMS</a:t>
                      </a:r>
                      <a:r>
                        <a:rPr lang="zh-TW" altLang="en-US" sz="1800" dirty="0" smtClean="0">
                          <a:solidFill>
                            <a:schemeClr val="tx1"/>
                          </a:solidFill>
                          <a:latin typeface="+mn-ea"/>
                          <a:ea typeface="+mn-ea"/>
                        </a:rPr>
                        <a:t>」</a:t>
                      </a:r>
                      <a:endParaRPr lang="en-US" altLang="zh-TW" sz="1800" dirty="0" smtClean="0">
                        <a:solidFill>
                          <a:schemeClr val="tx1"/>
                        </a:solidFill>
                        <a:latin typeface="+mn-ea"/>
                        <a:ea typeface="+mn-ea"/>
                      </a:endParaRPr>
                    </a:p>
                    <a:p>
                      <a:pPr eaLnBrk="0"/>
                      <a:r>
                        <a:rPr lang="zh-TW" altLang="en-US" sz="1800" dirty="0" smtClean="0">
                          <a:solidFill>
                            <a:schemeClr val="tx1"/>
                          </a:solidFill>
                          <a:latin typeface="+mn-ea"/>
                          <a:ea typeface="+mn-ea"/>
                        </a:rPr>
                        <a:t>    ，</a:t>
                      </a:r>
                      <a:r>
                        <a:rPr lang="zh-TW" altLang="en-US" sz="1800" u="sng" dirty="0" smtClean="0">
                          <a:solidFill>
                            <a:schemeClr val="tx1"/>
                          </a:solidFill>
                          <a:latin typeface="+mn-ea"/>
                          <a:ea typeface="+mn-ea"/>
                        </a:rPr>
                        <a:t>針對服用抗</a:t>
                      </a:r>
                      <a:r>
                        <a:rPr lang="zh-TW" altLang="en-US" sz="1800" b="0" i="0" u="none" dirty="0" smtClean="0">
                          <a:solidFill>
                            <a:schemeClr val="tx1"/>
                          </a:solidFill>
                          <a:latin typeface="+mn-ea"/>
                          <a:ea typeface="+mn-ea"/>
                        </a:rPr>
                        <a:t>憂鬱</a:t>
                      </a:r>
                      <a:r>
                        <a:rPr lang="zh-TW" altLang="en-US" sz="1800" u="sng" dirty="0" smtClean="0">
                          <a:solidFill>
                            <a:schemeClr val="tx1"/>
                          </a:solidFill>
                          <a:latin typeface="+mn-ea"/>
                          <a:ea typeface="+mn-ea"/>
                        </a:rPr>
                        <a:t>藥物療效不佳的患者，活</a:t>
                      </a:r>
                      <a:endParaRPr lang="en-US" altLang="zh-TW" sz="1800" u="sng" dirty="0" smtClean="0">
                        <a:solidFill>
                          <a:schemeClr val="tx1"/>
                        </a:solidFill>
                        <a:latin typeface="+mn-ea"/>
                        <a:ea typeface="+mn-ea"/>
                      </a:endParaRPr>
                    </a:p>
                    <a:p>
                      <a:pPr eaLnBrk="0"/>
                      <a:r>
                        <a:rPr lang="zh-TW" altLang="en-US" sz="1800" dirty="0" smtClean="0">
                          <a:solidFill>
                            <a:schemeClr val="tx1"/>
                          </a:solidFill>
                          <a:latin typeface="+mn-ea"/>
                          <a:ea typeface="+mn-ea"/>
                        </a:rPr>
                        <a:t>    </a:t>
                      </a:r>
                      <a:r>
                        <a:rPr lang="zh-TW" altLang="en-US" sz="1800" u="sng" dirty="0" smtClean="0">
                          <a:solidFill>
                            <a:schemeClr val="tx1"/>
                          </a:solidFill>
                          <a:latin typeface="+mn-ea"/>
                          <a:ea typeface="+mn-ea"/>
                        </a:rPr>
                        <a:t>化特定腦區</a:t>
                      </a:r>
                      <a:r>
                        <a:rPr lang="zh-TW" altLang="en-US" sz="1800" dirty="0" smtClean="0">
                          <a:solidFill>
                            <a:schemeClr val="tx1"/>
                          </a:solidFill>
                          <a:latin typeface="+mn-ea"/>
                          <a:ea typeface="+mn-ea"/>
                        </a:rPr>
                        <a:t>，非侵入性、不需麻醉、不用住</a:t>
                      </a:r>
                      <a:endParaRPr lang="en-US" altLang="zh-TW" sz="1800" dirty="0" smtClean="0">
                        <a:solidFill>
                          <a:schemeClr val="tx1"/>
                        </a:solidFill>
                        <a:latin typeface="+mn-ea"/>
                        <a:ea typeface="+mn-ea"/>
                      </a:endParaRPr>
                    </a:p>
                    <a:p>
                      <a:pPr eaLnBrk="0"/>
                      <a:r>
                        <a:rPr lang="zh-TW" altLang="en-US" sz="1800" dirty="0" smtClean="0">
                          <a:solidFill>
                            <a:schemeClr val="tx1"/>
                          </a:solidFill>
                          <a:latin typeface="+mn-ea"/>
                          <a:ea typeface="+mn-ea"/>
                        </a:rPr>
                        <a:t>    </a:t>
                      </a:r>
                      <a:r>
                        <a:rPr lang="zh-TW" altLang="en-US" sz="1800" dirty="0" smtClean="0">
                          <a:solidFill>
                            <a:schemeClr val="tx1"/>
                          </a:solidFill>
                          <a:latin typeface="+mn-ea"/>
                          <a:ea typeface="+mn-ea"/>
                        </a:rPr>
                        <a:t>院，每次治療僅需三十分鐘</a:t>
                      </a:r>
                      <a:r>
                        <a:rPr lang="zh-TW" altLang="en-US" sz="1800" dirty="0" smtClean="0">
                          <a:solidFill>
                            <a:schemeClr val="tx1"/>
                          </a:solidFill>
                          <a:latin typeface="+mn-ea"/>
                          <a:ea typeface="+mn-ea"/>
                        </a:rPr>
                        <a:t>。</a:t>
                      </a:r>
                      <a:r>
                        <a:rPr lang="zh-TW" altLang="en-US" sz="1800" u="sng" dirty="0" smtClean="0">
                          <a:solidFill>
                            <a:schemeClr val="tx1"/>
                          </a:solidFill>
                          <a:latin typeface="+mn-ea"/>
                          <a:ea typeface="+mn-ea"/>
                        </a:rPr>
                        <a:t>連續二週，約</a:t>
                      </a:r>
                      <a:endParaRPr lang="en-US" altLang="zh-TW" sz="1800" u="sng" dirty="0" smtClean="0">
                        <a:solidFill>
                          <a:schemeClr val="tx1"/>
                        </a:solidFill>
                        <a:latin typeface="+mn-ea"/>
                        <a:ea typeface="+mn-ea"/>
                      </a:endParaRPr>
                    </a:p>
                    <a:p>
                      <a:pPr eaLnBrk="0"/>
                      <a:r>
                        <a:rPr lang="zh-TW" altLang="en-US" sz="1800" u="none" dirty="0" smtClean="0">
                          <a:solidFill>
                            <a:schemeClr val="tx1"/>
                          </a:solidFill>
                          <a:latin typeface="+mn-ea"/>
                          <a:ea typeface="+mn-ea"/>
                        </a:rPr>
                        <a:t>    </a:t>
                      </a:r>
                      <a:r>
                        <a:rPr lang="zh-TW" altLang="en-US" sz="1800" u="sng" dirty="0" smtClean="0">
                          <a:solidFill>
                            <a:schemeClr val="tx1"/>
                          </a:solidFill>
                          <a:latin typeface="+mn-ea"/>
                          <a:ea typeface="+mn-ea"/>
                        </a:rPr>
                        <a:t>有</a:t>
                      </a:r>
                      <a:r>
                        <a:rPr lang="en-US" altLang="zh-TW" sz="1800" u="sng" dirty="0" smtClean="0">
                          <a:solidFill>
                            <a:schemeClr val="tx1"/>
                          </a:solidFill>
                          <a:latin typeface="+mn-ea"/>
                          <a:ea typeface="+mn-ea"/>
                        </a:rPr>
                        <a:t>50-60</a:t>
                      </a:r>
                      <a:r>
                        <a:rPr lang="zh-TW" altLang="en-US" sz="1800" u="sng" dirty="0" smtClean="0">
                          <a:solidFill>
                            <a:schemeClr val="tx1"/>
                          </a:solidFill>
                          <a:latin typeface="+mn-ea"/>
                          <a:ea typeface="+mn-ea"/>
                        </a:rPr>
                        <a:t>％的患者情緒改善一半以上</a:t>
                      </a:r>
                      <a:r>
                        <a:rPr lang="zh-TW" altLang="en-US" sz="1800" dirty="0" smtClean="0">
                          <a:solidFill>
                            <a:schemeClr val="tx1"/>
                          </a:solidFill>
                          <a:latin typeface="+mn-ea"/>
                          <a:ea typeface="+mn-ea"/>
                        </a:rPr>
                        <a:t>，連續四</a:t>
                      </a:r>
                      <a:endParaRPr lang="en-US" altLang="zh-TW" sz="1800" dirty="0" smtClean="0">
                        <a:solidFill>
                          <a:schemeClr val="tx1"/>
                        </a:solidFill>
                        <a:latin typeface="+mn-ea"/>
                        <a:ea typeface="+mn-ea"/>
                      </a:endParaRPr>
                    </a:p>
                    <a:p>
                      <a:pPr eaLnBrk="0"/>
                      <a:r>
                        <a:rPr lang="zh-TW" altLang="en-US" sz="1800" dirty="0" smtClean="0">
                          <a:solidFill>
                            <a:schemeClr val="tx1"/>
                          </a:solidFill>
                          <a:latin typeface="+mn-ea"/>
                          <a:ea typeface="+mn-ea"/>
                        </a:rPr>
                        <a:t>    </a:t>
                      </a:r>
                      <a:r>
                        <a:rPr lang="zh-TW" altLang="en-US" sz="1800" dirty="0" smtClean="0">
                          <a:solidFill>
                            <a:schemeClr val="tx1"/>
                          </a:solidFill>
                          <a:latin typeface="+mn-ea"/>
                          <a:ea typeface="+mn-ea"/>
                        </a:rPr>
                        <a:t>週情緒改善更加明顯。</a:t>
                      </a:r>
                    </a:p>
                    <a:p>
                      <a:r>
                        <a:rPr lang="zh-TW" altLang="en-US" sz="1800" dirty="0" smtClean="0">
                          <a:solidFill>
                            <a:schemeClr val="tx1"/>
                          </a:solidFill>
                          <a:latin typeface="+mn-ea"/>
                          <a:ea typeface="+mn-ea"/>
                        </a:rPr>
                        <a:t>三、</a:t>
                      </a:r>
                      <a:r>
                        <a:rPr lang="en-US" altLang="zh-TW" sz="1800" u="sng" dirty="0" smtClean="0">
                          <a:solidFill>
                            <a:schemeClr val="tx1"/>
                          </a:solidFill>
                          <a:latin typeface="+mn-ea"/>
                          <a:ea typeface="+mn-ea"/>
                        </a:rPr>
                        <a:t>20</a:t>
                      </a:r>
                      <a:r>
                        <a:rPr lang="zh-TW" altLang="en-US" sz="1800" u="sng" dirty="0" smtClean="0">
                          <a:solidFill>
                            <a:schemeClr val="tx1"/>
                          </a:solidFill>
                          <a:latin typeface="+mn-ea"/>
                          <a:ea typeface="+mn-ea"/>
                        </a:rPr>
                        <a:t>多歲黃先生，亦於治療兩周後人變得快樂</a:t>
                      </a:r>
                      <a:r>
                        <a:rPr lang="zh-TW" altLang="en-US" sz="1800" dirty="0" smtClean="0">
                          <a:solidFill>
                            <a:schemeClr val="tx1"/>
                          </a:solidFill>
                          <a:latin typeface="+mn-ea"/>
                          <a:ea typeface="+mn-ea"/>
                        </a:rPr>
                        <a:t>、</a:t>
                      </a:r>
                      <a:endParaRPr lang="en-US" altLang="zh-TW" sz="1800" dirty="0" smtClean="0">
                        <a:solidFill>
                          <a:schemeClr val="tx1"/>
                        </a:solidFill>
                        <a:latin typeface="+mn-ea"/>
                        <a:ea typeface="+mn-ea"/>
                      </a:endParaRPr>
                    </a:p>
                    <a:p>
                      <a:r>
                        <a:rPr lang="zh-TW" altLang="en-US" sz="1800" dirty="0" smtClean="0">
                          <a:solidFill>
                            <a:schemeClr val="tx1"/>
                          </a:solidFill>
                          <a:latin typeface="+mn-ea"/>
                          <a:ea typeface="+mn-ea"/>
                        </a:rPr>
                        <a:t>    </a:t>
                      </a:r>
                      <a:r>
                        <a:rPr lang="zh-TW" altLang="en-US" sz="1800" u="sng" dirty="0" smtClean="0">
                          <a:solidFill>
                            <a:schemeClr val="tx1"/>
                          </a:solidFill>
                          <a:latin typeface="+mn-ea"/>
                          <a:ea typeface="+mn-ea"/>
                        </a:rPr>
                        <a:t>頭腦思緒清楚，從無法工作到工作表現大幅</a:t>
                      </a:r>
                      <a:endParaRPr lang="en-US" altLang="zh-TW" sz="1800" u="sng" dirty="0" smtClean="0">
                        <a:solidFill>
                          <a:schemeClr val="tx1"/>
                        </a:solidFill>
                        <a:latin typeface="+mn-ea"/>
                        <a:ea typeface="+mn-ea"/>
                      </a:endParaRPr>
                    </a:p>
                    <a:p>
                      <a:r>
                        <a:rPr lang="zh-TW" altLang="en-US" sz="1800" dirty="0" smtClean="0">
                          <a:solidFill>
                            <a:schemeClr val="tx1"/>
                          </a:solidFill>
                          <a:latin typeface="+mn-ea"/>
                          <a:ea typeface="+mn-ea"/>
                        </a:rPr>
                        <a:t>    </a:t>
                      </a:r>
                      <a:r>
                        <a:rPr lang="zh-TW" altLang="en-US" sz="1800" u="sng" dirty="0" smtClean="0">
                          <a:solidFill>
                            <a:schemeClr val="tx1"/>
                          </a:solidFill>
                          <a:latin typeface="+mn-ea"/>
                          <a:ea typeface="+mn-ea"/>
                        </a:rPr>
                        <a:t>進步</a:t>
                      </a:r>
                      <a:r>
                        <a:rPr lang="zh-TW" altLang="en-US" sz="1800" dirty="0" smtClean="0">
                          <a:solidFill>
                            <a:schemeClr val="tx1"/>
                          </a:solidFill>
                          <a:latin typeface="+mn-ea"/>
                          <a:ea typeface="+mn-ea"/>
                        </a:rPr>
                        <a:t>。</a:t>
                      </a:r>
                      <a:endParaRPr lang="zh-TW" altLang="en-US" sz="1800" dirty="0">
                        <a:solidFill>
                          <a:schemeClr val="tx1"/>
                        </a:solidFill>
                        <a:latin typeface="+mn-ea"/>
                        <a:ea typeface="+mn-ea"/>
                      </a:endParaRPr>
                    </a:p>
                  </a:txBody>
                  <a:tcPr marL="91441" marR="91441" marT="45747" marB="45747"/>
                </a:tc>
              </a:tr>
            </a:tbl>
          </a:graphicData>
        </a:graphic>
      </p:graphicFrame>
      <p:sp>
        <p:nvSpPr>
          <p:cNvPr id="15395"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4B5B691E-ED4B-4B41-A9B1-E0E081DD33C9}" type="slidenum">
              <a:rPr kumimoji="0" lang="en-US" altLang="zh-TW" sz="1200" b="0" smtClean="0">
                <a:solidFill>
                  <a:srgbClr val="0000CC"/>
                </a:solidFill>
                <a:latin typeface="Verdana" panose="020B0604030504040204" pitchFamily="34" charset="0"/>
                <a:ea typeface="新細明體" panose="02020500000000000000" pitchFamily="18" charset="-120"/>
              </a:rPr>
              <a:pPr/>
              <a:t>4</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460" y="2328687"/>
            <a:ext cx="2629365" cy="1752910"/>
          </a:xfrm>
          <a:prstGeom prst="rect">
            <a:avLst/>
          </a:prstGeom>
        </p:spPr>
      </p:pic>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3459" y="4318706"/>
            <a:ext cx="2629365" cy="1752910"/>
          </a:xfrm>
          <a:prstGeom prst="rect">
            <a:avLst/>
          </a:prstGeom>
        </p:spPr>
      </p:pic>
    </p:spTree>
    <p:extLst>
      <p:ext uri="{BB962C8B-B14F-4D97-AF65-F5344CB8AC3E}">
        <p14:creationId xmlns="" xmlns:p14="http://schemas.microsoft.com/office/powerpoint/2010/main" val="3781996689"/>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lstStyle/>
          <a:p>
            <a:pPr algn="ctr">
              <a:defRPr/>
            </a:pPr>
            <a:r>
              <a:rPr lang="en-US" altLang="zh-TW" dirty="0" smtClean="0">
                <a:solidFill>
                  <a:srgbClr val="FF3300"/>
                </a:solidFill>
              </a:rPr>
              <a:t>107</a:t>
            </a:r>
            <a:r>
              <a:rPr lang="zh-TW" altLang="en-US" dirty="0" smtClean="0">
                <a:solidFill>
                  <a:srgbClr val="FF3300"/>
                </a:solidFill>
              </a:rPr>
              <a:t>年</a:t>
            </a:r>
            <a:r>
              <a:rPr lang="en-US" altLang="zh-TW" dirty="0" smtClean="0">
                <a:solidFill>
                  <a:srgbClr val="FF3300"/>
                </a:solidFill>
              </a:rPr>
              <a:t>10</a:t>
            </a:r>
            <a:r>
              <a:rPr lang="zh-TW" altLang="en-US" dirty="0" smtClean="0">
                <a:solidFill>
                  <a:srgbClr val="FF3300"/>
                </a:solidFill>
              </a:rPr>
              <a:t>月記者會</a:t>
            </a:r>
            <a:endParaRPr lang="zh-TW" altLang="en-US" dirty="0">
              <a:solidFill>
                <a:srgbClr val="FF3300"/>
              </a:solidFill>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3691267749"/>
              </p:ext>
            </p:extLst>
          </p:nvPr>
        </p:nvGraphicFramePr>
        <p:xfrm>
          <a:off x="416274" y="911138"/>
          <a:ext cx="8160989" cy="5161009"/>
        </p:xfrm>
        <a:graphic>
          <a:graphicData uri="http://schemas.openxmlformats.org/drawingml/2006/table">
            <a:tbl>
              <a:tblPr firstRow="1" bandRow="1">
                <a:tableStyleId>{5C22544A-7EE6-4342-B048-85BDC9FD1C3A}</a:tableStyleId>
              </a:tblPr>
              <a:tblGrid>
                <a:gridCol w="1008715"/>
                <a:gridCol w="1154432"/>
                <a:gridCol w="925832"/>
                <a:gridCol w="5072010"/>
              </a:tblGrid>
              <a:tr h="746829">
                <a:tc>
                  <a:txBody>
                    <a:bodyPr/>
                    <a:lstStyle/>
                    <a:p>
                      <a:pPr algn="ctr"/>
                      <a:r>
                        <a:rPr lang="zh-TW" altLang="en-US" sz="1800" dirty="0" smtClean="0"/>
                        <a:t>日期</a:t>
                      </a:r>
                      <a:endParaRPr lang="zh-TW" altLang="en-US" sz="1800" dirty="0"/>
                    </a:p>
                  </a:txBody>
                  <a:tcPr marL="91441" marR="91441" marT="45747" marB="45747" anchor="ctr">
                    <a:solidFill>
                      <a:srgbClr val="0000FF"/>
                    </a:solidFill>
                  </a:tcPr>
                </a:tc>
                <a:tc>
                  <a:txBody>
                    <a:bodyPr/>
                    <a:lstStyle/>
                    <a:p>
                      <a:pPr algn="ctr"/>
                      <a:r>
                        <a:rPr lang="zh-TW" altLang="en-US" sz="1800" dirty="0" smtClean="0"/>
                        <a:t>報告</a:t>
                      </a:r>
                      <a:endParaRPr lang="en-US" altLang="zh-TW" sz="1800" dirty="0" smtClean="0"/>
                    </a:p>
                    <a:p>
                      <a:pPr algn="ctr"/>
                      <a:r>
                        <a:rPr lang="zh-TW" altLang="en-US" sz="1800" dirty="0" smtClean="0"/>
                        <a:t>單位</a:t>
                      </a:r>
                      <a:endParaRPr lang="zh-TW" altLang="en-US" sz="1800" dirty="0"/>
                    </a:p>
                  </a:txBody>
                  <a:tcPr marL="91441" marR="91441" marT="45747" marB="45747">
                    <a:solidFill>
                      <a:srgbClr val="0000FF"/>
                    </a:solidFill>
                  </a:tcPr>
                </a:tc>
                <a:tc>
                  <a:txBody>
                    <a:bodyPr/>
                    <a:lstStyle/>
                    <a:p>
                      <a:pPr algn="ctr"/>
                      <a:r>
                        <a:rPr lang="zh-TW" altLang="en-US" sz="1800" dirty="0" smtClean="0"/>
                        <a:t>主講人</a:t>
                      </a:r>
                      <a:endParaRPr lang="zh-TW" altLang="en-US" sz="1800" dirty="0"/>
                    </a:p>
                  </a:txBody>
                  <a:tcPr marL="91441" marR="91441" marT="45747" marB="45747" anchor="ctr">
                    <a:solidFill>
                      <a:srgbClr val="0000FF"/>
                    </a:solidFill>
                  </a:tcPr>
                </a:tc>
                <a:tc>
                  <a:txBody>
                    <a:bodyPr/>
                    <a:lstStyle/>
                    <a:p>
                      <a:pPr algn="ctr"/>
                      <a:r>
                        <a:rPr lang="zh-TW" altLang="en-US" sz="1800" dirty="0" smtClean="0"/>
                        <a:t>主           題</a:t>
                      </a:r>
                      <a:endParaRPr lang="zh-TW" altLang="en-US" sz="1800" dirty="0"/>
                    </a:p>
                  </a:txBody>
                  <a:tcPr marL="91441" marR="91441" marT="45747" marB="45747" anchor="ctr">
                    <a:solidFill>
                      <a:srgbClr val="0000FF"/>
                    </a:solidFill>
                  </a:tcPr>
                </a:tc>
              </a:tr>
              <a:tr h="4414180">
                <a:tc>
                  <a:txBody>
                    <a:bodyPr/>
                    <a:lstStyle/>
                    <a:p>
                      <a:r>
                        <a:rPr lang="en-US" altLang="zh-TW" sz="1800" dirty="0" smtClean="0"/>
                        <a:t>1071003</a:t>
                      </a:r>
                      <a:endParaRPr lang="zh-TW" altLang="en-US" sz="1800" dirty="0"/>
                    </a:p>
                  </a:txBody>
                  <a:tcPr marL="91441" marR="91441" marT="45747" marB="45747"/>
                </a:tc>
                <a:tc>
                  <a:txBody>
                    <a:bodyPr/>
                    <a:lstStyle/>
                    <a:p>
                      <a:r>
                        <a:rPr lang="zh-TW" altLang="en-US" sz="1800" dirty="0" smtClean="0"/>
                        <a:t>核醫部</a:t>
                      </a:r>
                      <a:r>
                        <a:rPr lang="en-US" altLang="zh-TW" sz="1800" dirty="0" smtClean="0"/>
                        <a:t/>
                      </a:r>
                      <a:br>
                        <a:rPr lang="en-US" altLang="zh-TW" sz="1800" dirty="0" smtClean="0"/>
                      </a:br>
                      <a:r>
                        <a:rPr lang="zh-TW" altLang="en-US" sz="1800" dirty="0" smtClean="0"/>
                        <a:t>放射線部</a:t>
                      </a:r>
                      <a:endParaRPr lang="zh-TW" altLang="en-US" sz="1800" dirty="0"/>
                    </a:p>
                  </a:txBody>
                  <a:tcPr marL="91441" marR="91441" marT="45747" marB="45747"/>
                </a:tc>
                <a:tc>
                  <a:txBody>
                    <a:bodyPr/>
                    <a:lstStyle/>
                    <a:p>
                      <a:endParaRPr lang="zh-TW" altLang="en-US" sz="1800" dirty="0"/>
                    </a:p>
                  </a:txBody>
                  <a:tcPr marL="91441" marR="91441" marT="45747" marB="45747"/>
                </a:tc>
                <a:tc>
                  <a:txBody>
                    <a:bodyPr/>
                    <a:lstStyle/>
                    <a:p>
                      <a:r>
                        <a:rPr lang="zh-CN" altLang="zh-TW" sz="2000" b="1" kern="1200" dirty="0" smtClean="0">
                          <a:solidFill>
                            <a:schemeClr val="dk1"/>
                          </a:solidFill>
                          <a:effectLst/>
                          <a:latin typeface="+mn-ea"/>
                          <a:ea typeface="+mn-ea"/>
                          <a:cs typeface="+mn-cs"/>
                        </a:rPr>
                        <a:t>主</a:t>
                      </a:r>
                      <a:r>
                        <a:rPr lang="zh-TW" altLang="en-US" sz="2000" b="1" kern="1200" dirty="0" smtClean="0">
                          <a:solidFill>
                            <a:schemeClr val="dk1"/>
                          </a:solidFill>
                          <a:effectLst/>
                          <a:latin typeface="+mn-ea"/>
                          <a:ea typeface="+mn-ea"/>
                          <a:cs typeface="+mn-cs"/>
                        </a:rPr>
                        <a:t>題</a:t>
                      </a:r>
                      <a:r>
                        <a:rPr lang="zh-CN" altLang="zh-TW" sz="2000" b="1" kern="1200" dirty="0" smtClean="0">
                          <a:solidFill>
                            <a:schemeClr val="dk1"/>
                          </a:solidFill>
                          <a:effectLst/>
                          <a:latin typeface="+mn-ea"/>
                          <a:ea typeface="+mn-ea"/>
                          <a:cs typeface="+mn-cs"/>
                        </a:rPr>
                        <a:t>：【全方位正子磁振影像中心】開幕暨</a:t>
                      </a:r>
                      <a:endParaRPr lang="en-US" altLang="zh-CN" sz="2000" b="1" kern="1200" dirty="0" smtClean="0">
                        <a:solidFill>
                          <a:schemeClr val="dk1"/>
                        </a:solidFill>
                        <a:effectLst/>
                        <a:latin typeface="+mn-ea"/>
                        <a:ea typeface="+mn-ea"/>
                        <a:cs typeface="+mn-cs"/>
                      </a:endParaRPr>
                    </a:p>
                    <a:p>
                      <a:r>
                        <a:rPr lang="zh-TW" altLang="en-US" sz="2000" b="1" kern="1200" dirty="0" smtClean="0">
                          <a:solidFill>
                            <a:schemeClr val="dk1"/>
                          </a:solidFill>
                          <a:effectLst/>
                          <a:latin typeface="+mn-ea"/>
                          <a:ea typeface="+mn-ea"/>
                          <a:cs typeface="+mn-cs"/>
                        </a:rPr>
                        <a:t>        </a:t>
                      </a:r>
                      <a:r>
                        <a:rPr lang="en-US" altLang="zh-TW" sz="2000" b="1" kern="1200" dirty="0" smtClean="0">
                          <a:solidFill>
                            <a:schemeClr val="dk1"/>
                          </a:solidFill>
                          <a:effectLst/>
                          <a:latin typeface="+mn-ea"/>
                          <a:ea typeface="+mn-ea"/>
                          <a:cs typeface="+mn-cs"/>
                        </a:rPr>
                        <a:t>PET/MR</a:t>
                      </a:r>
                      <a:r>
                        <a:rPr lang="zh-CN" altLang="zh-TW" sz="2000" b="1" kern="1200" dirty="0" smtClean="0">
                          <a:solidFill>
                            <a:schemeClr val="dk1"/>
                          </a:solidFill>
                          <a:effectLst/>
                          <a:latin typeface="+mn-ea"/>
                          <a:ea typeface="+mn-ea"/>
                          <a:cs typeface="+mn-cs"/>
                        </a:rPr>
                        <a:t>學術研討會。</a:t>
                      </a:r>
                      <a:endParaRPr lang="zh-TW" altLang="zh-TW" sz="2000" b="1" kern="1200" dirty="0" smtClean="0">
                        <a:solidFill>
                          <a:schemeClr val="dk1"/>
                        </a:solidFill>
                        <a:effectLst/>
                        <a:latin typeface="+mn-ea"/>
                        <a:ea typeface="+mn-ea"/>
                        <a:cs typeface="+mn-cs"/>
                      </a:endParaRPr>
                    </a:p>
                    <a:p>
                      <a:endParaRPr lang="zh-TW" altLang="zh-TW" sz="1800" kern="1200" dirty="0" smtClean="0">
                        <a:solidFill>
                          <a:schemeClr val="dk1"/>
                        </a:solidFill>
                        <a:effectLst/>
                        <a:latin typeface="+mn-ea"/>
                        <a:ea typeface="+mn-ea"/>
                        <a:cs typeface="+mn-cs"/>
                      </a:endParaRPr>
                    </a:p>
                    <a:p>
                      <a:pPr>
                        <a:lnSpc>
                          <a:spcPts val="2600"/>
                        </a:lnSpc>
                      </a:pPr>
                      <a:r>
                        <a:rPr lang="en-US" altLang="zh-TW"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一、</a:t>
                      </a:r>
                      <a:r>
                        <a:rPr lang="zh-CN" altLang="zh-TW" sz="1800" u="sng" kern="1200" dirty="0" smtClean="0">
                          <a:solidFill>
                            <a:schemeClr val="dk1"/>
                          </a:solidFill>
                          <a:effectLst/>
                          <a:latin typeface="+mn-ea"/>
                          <a:ea typeface="+mn-ea"/>
                          <a:cs typeface="+mn-cs"/>
                        </a:rPr>
                        <a:t>本院引進臺灣第一台</a:t>
                      </a:r>
                      <a:r>
                        <a:rPr lang="zh-CN" altLang="zh-TW" sz="1800" u="sng" kern="1200" dirty="0" smtClean="0">
                          <a:solidFill>
                            <a:schemeClr val="dk1"/>
                          </a:solidFill>
                          <a:effectLst/>
                          <a:latin typeface="+mn-ea"/>
                          <a:ea typeface="+mn-ea"/>
                          <a:cs typeface="+mn-cs"/>
                        </a:rPr>
                        <a:t>採用同步</a:t>
                      </a:r>
                      <a:r>
                        <a:rPr lang="zh-CN" altLang="zh-TW" sz="1800" u="sng" kern="1200" dirty="0" smtClean="0">
                          <a:solidFill>
                            <a:schemeClr val="dk1"/>
                          </a:solidFill>
                          <a:effectLst/>
                          <a:latin typeface="+mn-ea"/>
                          <a:ea typeface="+mn-ea"/>
                          <a:cs typeface="+mn-cs"/>
                        </a:rPr>
                        <a:t>化取像之</a:t>
                      </a:r>
                      <a:r>
                        <a:rPr lang="zh-CN" altLang="zh-TW" sz="1800" u="sng" kern="1200" dirty="0" smtClean="0">
                          <a:solidFill>
                            <a:schemeClr val="dk1"/>
                          </a:solidFill>
                          <a:effectLst/>
                          <a:latin typeface="+mn-ea"/>
                          <a:ea typeface="+mn-ea"/>
                          <a:cs typeface="+mn-cs"/>
                        </a:rPr>
                        <a:t>正</a:t>
                      </a:r>
                      <a:endParaRPr lang="en-US" altLang="zh-CN" sz="1800" u="sng" kern="1200" dirty="0" smtClean="0">
                        <a:solidFill>
                          <a:schemeClr val="dk1"/>
                        </a:solidFill>
                        <a:effectLst/>
                        <a:latin typeface="+mn-ea"/>
                        <a:ea typeface="+mn-ea"/>
                        <a:cs typeface="+mn-cs"/>
                      </a:endParaRPr>
                    </a:p>
                    <a:p>
                      <a:pPr>
                        <a:lnSpc>
                          <a:spcPts val="2600"/>
                        </a:lnSpc>
                      </a:pPr>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子</a:t>
                      </a:r>
                      <a:r>
                        <a:rPr lang="zh-CN" altLang="zh-TW" sz="1800" u="sng" kern="1200" dirty="0" smtClean="0">
                          <a:solidFill>
                            <a:schemeClr val="dk1"/>
                          </a:solidFill>
                          <a:effectLst/>
                          <a:latin typeface="+mn-ea"/>
                          <a:ea typeface="+mn-ea"/>
                          <a:cs typeface="+mn-cs"/>
                        </a:rPr>
                        <a:t>磁振造影</a:t>
                      </a:r>
                      <a:r>
                        <a:rPr lang="zh-CN" altLang="zh-TW" sz="1800" u="sng" kern="1200" dirty="0" smtClean="0">
                          <a:solidFill>
                            <a:schemeClr val="dk1"/>
                          </a:solidFill>
                          <a:effectLst/>
                          <a:latin typeface="+mn-ea"/>
                          <a:ea typeface="+mn-ea"/>
                          <a:cs typeface="+mn-cs"/>
                        </a:rPr>
                        <a:t>設備</a:t>
                      </a:r>
                      <a:r>
                        <a:rPr lang="en-US" altLang="zh-TW" sz="1800" kern="1200" dirty="0" smtClean="0">
                          <a:solidFill>
                            <a:schemeClr val="dk1"/>
                          </a:solidFill>
                          <a:effectLst/>
                          <a:latin typeface="+mn-ea"/>
                          <a:ea typeface="+mn-ea"/>
                          <a:cs typeface="+mn-cs"/>
                        </a:rPr>
                        <a:t>(</a:t>
                      </a:r>
                      <a:r>
                        <a:rPr lang="en-US" altLang="zh-TW" sz="1800" kern="1200" dirty="0" smtClean="0">
                          <a:solidFill>
                            <a:schemeClr val="dk1"/>
                          </a:solidFill>
                          <a:effectLst/>
                          <a:latin typeface="+mn-ea"/>
                          <a:ea typeface="+mn-ea"/>
                          <a:cs typeface="+mn-cs"/>
                        </a:rPr>
                        <a:t>PET/MR)</a:t>
                      </a:r>
                      <a:r>
                        <a:rPr lang="zh-CN" altLang="zh-TW" sz="1800" kern="1200" dirty="0" smtClean="0">
                          <a:solidFill>
                            <a:schemeClr val="dk1"/>
                          </a:solidFill>
                          <a:effectLst/>
                          <a:latin typeface="+mn-ea"/>
                          <a:ea typeface="+mn-ea"/>
                          <a:cs typeface="+mn-cs"/>
                        </a:rPr>
                        <a:t>，</a:t>
                      </a:r>
                      <a:r>
                        <a:rPr lang="zh-CN" altLang="zh-TW" sz="1800" u="sng" kern="1200" dirty="0" smtClean="0">
                          <a:solidFill>
                            <a:schemeClr val="dk1"/>
                          </a:solidFill>
                          <a:effectLst/>
                          <a:latin typeface="+mn-ea"/>
                          <a:ea typeface="+mn-ea"/>
                          <a:cs typeface="+mn-cs"/>
                        </a:rPr>
                        <a:t>提供非侵入</a:t>
                      </a:r>
                      <a:r>
                        <a:rPr lang="zh-CN" altLang="zh-TW" sz="1800" u="sng" kern="1200" dirty="0" smtClean="0">
                          <a:solidFill>
                            <a:schemeClr val="dk1"/>
                          </a:solidFill>
                          <a:effectLst/>
                          <a:latin typeface="+mn-ea"/>
                          <a:ea typeface="+mn-ea"/>
                          <a:cs typeface="+mn-cs"/>
                        </a:rPr>
                        <a:t>性</a:t>
                      </a:r>
                      <a:endParaRPr lang="en-US" altLang="zh-CN" sz="1800" u="sng" kern="1200" dirty="0" smtClean="0">
                        <a:solidFill>
                          <a:schemeClr val="dk1"/>
                        </a:solidFill>
                        <a:effectLst/>
                        <a:latin typeface="+mn-ea"/>
                        <a:ea typeface="+mn-ea"/>
                        <a:cs typeface="+mn-cs"/>
                      </a:endParaRPr>
                    </a:p>
                    <a:p>
                      <a:pPr>
                        <a:lnSpc>
                          <a:spcPts val="2600"/>
                        </a:lnSpc>
                      </a:pPr>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低</a:t>
                      </a:r>
                      <a:r>
                        <a:rPr lang="zh-CN" altLang="zh-TW" sz="1800" u="sng" kern="1200" dirty="0" smtClean="0">
                          <a:solidFill>
                            <a:schemeClr val="dk1"/>
                          </a:solidFill>
                          <a:effectLst/>
                          <a:latin typeface="+mn-ea"/>
                          <a:ea typeface="+mn-ea"/>
                          <a:cs typeface="+mn-cs"/>
                        </a:rPr>
                        <a:t>輻射劑量</a:t>
                      </a:r>
                      <a:r>
                        <a:rPr lang="zh-CN" altLang="zh-TW" sz="1800" u="sng" kern="1200" dirty="0" smtClean="0">
                          <a:solidFill>
                            <a:schemeClr val="dk1"/>
                          </a:solidFill>
                          <a:effectLst/>
                          <a:latin typeface="+mn-ea"/>
                          <a:ea typeface="+mn-ea"/>
                          <a:cs typeface="+mn-cs"/>
                        </a:rPr>
                        <a:t>、高</a:t>
                      </a:r>
                      <a:r>
                        <a:rPr lang="zh-CN" altLang="zh-TW" sz="1800" u="sng" kern="1200" dirty="0" smtClean="0">
                          <a:solidFill>
                            <a:schemeClr val="dk1"/>
                          </a:solidFill>
                          <a:effectLst/>
                          <a:latin typeface="+mn-ea"/>
                          <a:ea typeface="+mn-ea"/>
                          <a:cs typeface="+mn-cs"/>
                        </a:rPr>
                        <a:t>解析度的尖端影像檢查</a:t>
                      </a:r>
                      <a:r>
                        <a:rPr lang="zh-CN" altLang="zh-TW" sz="1800" u="sng" kern="1200" dirty="0" smtClean="0">
                          <a:solidFill>
                            <a:schemeClr val="dk1"/>
                          </a:solidFill>
                          <a:effectLst/>
                          <a:latin typeface="+mn-ea"/>
                          <a:ea typeface="+mn-ea"/>
                          <a:cs typeface="+mn-cs"/>
                        </a:rPr>
                        <a:t>儀</a:t>
                      </a:r>
                      <a:endParaRPr lang="en-US" altLang="zh-CN" sz="1800" u="sng" kern="1200" dirty="0" smtClean="0">
                        <a:solidFill>
                          <a:schemeClr val="dk1"/>
                        </a:solidFill>
                        <a:effectLst/>
                        <a:latin typeface="+mn-ea"/>
                        <a:ea typeface="+mn-ea"/>
                        <a:cs typeface="+mn-cs"/>
                      </a:endParaRPr>
                    </a:p>
                    <a:p>
                      <a:pPr>
                        <a:lnSpc>
                          <a:spcPts val="2600"/>
                        </a:lnSpc>
                      </a:pPr>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器</a:t>
                      </a:r>
                      <a:r>
                        <a:rPr lang="zh-CN" altLang="zh-TW" sz="1800" u="sng" kern="1200" dirty="0" smtClean="0">
                          <a:solidFill>
                            <a:schemeClr val="dk1"/>
                          </a:solidFill>
                          <a:effectLst/>
                          <a:latin typeface="+mn-ea"/>
                          <a:ea typeface="+mn-ea"/>
                          <a:cs typeface="+mn-cs"/>
                        </a:rPr>
                        <a:t>，讓病患</a:t>
                      </a:r>
                      <a:r>
                        <a:rPr lang="zh-CN" altLang="zh-TW" sz="1800" u="sng" kern="1200" dirty="0" smtClean="0">
                          <a:solidFill>
                            <a:schemeClr val="dk1"/>
                          </a:solidFill>
                          <a:effectLst/>
                          <a:latin typeface="+mn-ea"/>
                          <a:ea typeface="+mn-ea"/>
                          <a:cs typeface="+mn-cs"/>
                        </a:rPr>
                        <a:t>可以</a:t>
                      </a:r>
                      <a:r>
                        <a:rPr lang="zh-CN" altLang="zh-TW" sz="1800" u="sng" kern="1200" dirty="0" smtClean="0">
                          <a:solidFill>
                            <a:schemeClr val="dk1"/>
                          </a:solidFill>
                          <a:effectLst/>
                          <a:latin typeface="+mn-ea"/>
                          <a:ea typeface="+mn-ea"/>
                          <a:cs typeface="+mn-cs"/>
                        </a:rPr>
                        <a:t>同一天排程，同時獲得</a:t>
                      </a:r>
                      <a:r>
                        <a:rPr lang="zh-CN" altLang="zh-TW" sz="1800" u="sng" kern="1200" dirty="0" smtClean="0">
                          <a:solidFill>
                            <a:schemeClr val="dk1"/>
                          </a:solidFill>
                          <a:effectLst/>
                          <a:latin typeface="+mn-ea"/>
                          <a:ea typeface="+mn-ea"/>
                          <a:cs typeface="+mn-cs"/>
                        </a:rPr>
                        <a:t>正</a:t>
                      </a:r>
                      <a:endParaRPr lang="en-US" altLang="zh-CN" sz="1800" u="sng" kern="1200" dirty="0" smtClean="0">
                        <a:solidFill>
                          <a:schemeClr val="dk1"/>
                        </a:solidFill>
                        <a:effectLst/>
                        <a:latin typeface="+mn-ea"/>
                        <a:ea typeface="+mn-ea"/>
                        <a:cs typeface="+mn-cs"/>
                      </a:endParaRPr>
                    </a:p>
                    <a:p>
                      <a:pPr>
                        <a:lnSpc>
                          <a:spcPts val="2600"/>
                        </a:lnSpc>
                      </a:pPr>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子</a:t>
                      </a:r>
                      <a:r>
                        <a:rPr lang="zh-CN" altLang="zh-TW" sz="1800" u="sng" kern="1200" dirty="0" smtClean="0">
                          <a:solidFill>
                            <a:schemeClr val="dk1"/>
                          </a:solidFill>
                          <a:effectLst/>
                          <a:latin typeface="+mn-ea"/>
                          <a:ea typeface="+mn-ea"/>
                          <a:cs typeface="+mn-cs"/>
                        </a:rPr>
                        <a:t>影像和磁</a:t>
                      </a:r>
                      <a:r>
                        <a:rPr lang="zh-CN" altLang="zh-TW" sz="1800" u="sng" kern="1200" dirty="0" smtClean="0">
                          <a:solidFill>
                            <a:schemeClr val="dk1"/>
                          </a:solidFill>
                          <a:effectLst/>
                          <a:latin typeface="+mn-ea"/>
                          <a:ea typeface="+mn-ea"/>
                          <a:cs typeface="+mn-cs"/>
                        </a:rPr>
                        <a:t>振影像</a:t>
                      </a:r>
                      <a:r>
                        <a:rPr lang="zh-CN" altLang="zh-TW" sz="1800" u="sng" kern="1200" dirty="0" smtClean="0">
                          <a:solidFill>
                            <a:schemeClr val="dk1"/>
                          </a:solidFill>
                          <a:effectLst/>
                          <a:latin typeface="+mn-ea"/>
                          <a:ea typeface="+mn-ea"/>
                          <a:cs typeface="+mn-cs"/>
                        </a:rPr>
                        <a:t>檢查</a:t>
                      </a:r>
                      <a:r>
                        <a:rPr lang="zh-CN" altLang="zh-TW" sz="1800" kern="1200" dirty="0" smtClean="0">
                          <a:solidFill>
                            <a:schemeClr val="dk1"/>
                          </a:solidFill>
                          <a:effectLst/>
                          <a:latin typeface="+mn-ea"/>
                          <a:ea typeface="+mn-ea"/>
                          <a:cs typeface="+mn-cs"/>
                        </a:rPr>
                        <a:t>。</a:t>
                      </a:r>
                      <a:endParaRPr lang="zh-TW" altLang="zh-TW" sz="1800" kern="1200" dirty="0" smtClean="0">
                        <a:solidFill>
                          <a:schemeClr val="dk1"/>
                        </a:solidFill>
                        <a:effectLst/>
                        <a:latin typeface="+mn-ea"/>
                        <a:ea typeface="+mn-ea"/>
                        <a:cs typeface="+mn-cs"/>
                      </a:endParaRPr>
                    </a:p>
                    <a:p>
                      <a:pPr>
                        <a:lnSpc>
                          <a:spcPts val="2600"/>
                        </a:lnSpc>
                      </a:pPr>
                      <a:r>
                        <a:rPr lang="en-US" altLang="zh-TW"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二、</a:t>
                      </a:r>
                      <a:r>
                        <a:rPr lang="zh-CN" altLang="zh-TW" sz="1800" u="sng" kern="1200" dirty="0" smtClean="0">
                          <a:solidFill>
                            <a:schemeClr val="dk1"/>
                          </a:solidFill>
                          <a:effectLst/>
                          <a:latin typeface="+mn-ea"/>
                          <a:ea typeface="+mn-ea"/>
                          <a:cs typeface="+mn-cs"/>
                        </a:rPr>
                        <a:t>檢查中發現任何可疑病灶，可立即</a:t>
                      </a:r>
                      <a:r>
                        <a:rPr lang="zh-CN" altLang="zh-TW" sz="1800" u="sng" kern="1200" dirty="0" smtClean="0">
                          <a:solidFill>
                            <a:schemeClr val="dk1"/>
                          </a:solidFill>
                          <a:effectLst/>
                          <a:latin typeface="+mn-ea"/>
                          <a:ea typeface="+mn-ea"/>
                          <a:cs typeface="+mn-cs"/>
                        </a:rPr>
                        <a:t>安排檢</a:t>
                      </a:r>
                      <a:endParaRPr lang="en-US" altLang="zh-CN" sz="1800" u="sng" kern="1200" dirty="0" smtClean="0">
                        <a:solidFill>
                          <a:schemeClr val="dk1"/>
                        </a:solidFill>
                        <a:effectLst/>
                        <a:latin typeface="+mn-ea"/>
                        <a:ea typeface="+mn-ea"/>
                        <a:cs typeface="+mn-cs"/>
                      </a:endParaRPr>
                    </a:p>
                    <a:p>
                      <a:pPr>
                        <a:lnSpc>
                          <a:spcPts val="2600"/>
                        </a:lnSpc>
                      </a:pPr>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查</a:t>
                      </a:r>
                      <a:r>
                        <a:rPr lang="zh-CN" altLang="zh-TW" sz="1800" u="sng" kern="1200" dirty="0" smtClean="0">
                          <a:solidFill>
                            <a:schemeClr val="dk1"/>
                          </a:solidFill>
                          <a:effectLst/>
                          <a:latin typeface="+mn-ea"/>
                          <a:ea typeface="+mn-ea"/>
                          <a:cs typeface="+mn-cs"/>
                        </a:rPr>
                        <a:t>追蹤、門急診轉介或住院治療</a:t>
                      </a:r>
                      <a:r>
                        <a:rPr lang="zh-CN" altLang="zh-TW" sz="1800" u="sng" kern="1200" dirty="0" smtClean="0">
                          <a:solidFill>
                            <a:schemeClr val="dk1"/>
                          </a:solidFill>
                          <a:effectLst/>
                          <a:latin typeface="+mn-ea"/>
                          <a:ea typeface="+mn-ea"/>
                          <a:cs typeface="+mn-cs"/>
                        </a:rPr>
                        <a:t>，以獲得</a:t>
                      </a:r>
                      <a:endParaRPr lang="en-US" altLang="zh-CN" sz="1800" u="sng" kern="1200" dirty="0" smtClean="0">
                        <a:solidFill>
                          <a:schemeClr val="dk1"/>
                        </a:solidFill>
                        <a:effectLst/>
                        <a:latin typeface="+mn-ea"/>
                        <a:ea typeface="+mn-ea"/>
                        <a:cs typeface="+mn-cs"/>
                      </a:endParaRPr>
                    </a:p>
                    <a:p>
                      <a:pPr>
                        <a:lnSpc>
                          <a:spcPts val="2600"/>
                        </a:lnSpc>
                      </a:pPr>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最</a:t>
                      </a:r>
                      <a:r>
                        <a:rPr lang="zh-CN" altLang="zh-TW" sz="1800" u="sng" kern="1200" dirty="0" smtClean="0">
                          <a:solidFill>
                            <a:schemeClr val="dk1"/>
                          </a:solidFill>
                          <a:effectLst/>
                          <a:latin typeface="+mn-ea"/>
                          <a:ea typeface="+mn-ea"/>
                          <a:cs typeface="+mn-cs"/>
                        </a:rPr>
                        <a:t>即時妥善的照顧</a:t>
                      </a:r>
                      <a:r>
                        <a:rPr lang="zh-CN" altLang="zh-TW" sz="1800" kern="1200" dirty="0" smtClean="0">
                          <a:solidFill>
                            <a:schemeClr val="dk1"/>
                          </a:solidFill>
                          <a:effectLst/>
                          <a:latin typeface="+mn-ea"/>
                          <a:ea typeface="+mn-ea"/>
                          <a:cs typeface="+mn-cs"/>
                        </a:rPr>
                        <a:t>。</a:t>
                      </a:r>
                      <a:endParaRPr lang="zh-TW" altLang="zh-TW" sz="1800" kern="1200" dirty="0" smtClean="0">
                        <a:solidFill>
                          <a:schemeClr val="dk1"/>
                        </a:solidFill>
                        <a:effectLst/>
                        <a:latin typeface="+mn-ea"/>
                        <a:ea typeface="+mn-ea"/>
                        <a:cs typeface="+mn-cs"/>
                      </a:endParaRPr>
                    </a:p>
                    <a:p>
                      <a:endParaRPr lang="zh-TW" altLang="en-US" sz="1400" dirty="0">
                        <a:solidFill>
                          <a:schemeClr val="tx1"/>
                        </a:solidFill>
                        <a:latin typeface="+mn-ea"/>
                        <a:ea typeface="+mn-ea"/>
                      </a:endParaRPr>
                    </a:p>
                  </a:txBody>
                  <a:tcPr marL="91441" marR="91441" marT="45747" marB="45747"/>
                </a:tc>
              </a:tr>
            </a:tbl>
          </a:graphicData>
        </a:graphic>
      </p:graphicFrame>
      <p:sp>
        <p:nvSpPr>
          <p:cNvPr id="15395"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4B5B691E-ED4B-4B41-A9B1-E0E081DD33C9}" type="slidenum">
              <a:rPr kumimoji="0" lang="en-US" altLang="zh-TW" sz="1200" b="0" smtClean="0">
                <a:solidFill>
                  <a:srgbClr val="0000CC"/>
                </a:solidFill>
                <a:latin typeface="Verdana" panose="020B0604030504040204" pitchFamily="34" charset="0"/>
                <a:ea typeface="新細明體" panose="02020500000000000000" pitchFamily="18" charset="-120"/>
              </a:rPr>
              <a:pPr/>
              <a:t>5</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6263" y="4271897"/>
            <a:ext cx="2700375" cy="1800250"/>
          </a:xfrm>
          <a:prstGeom prst="rect">
            <a:avLst/>
          </a:prstGeom>
          <a:effectLst>
            <a:softEdge rad="381000"/>
          </a:effectLst>
        </p:spPr>
      </p:pic>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1778" y="2261769"/>
            <a:ext cx="2700375" cy="1800250"/>
          </a:xfrm>
          <a:prstGeom prst="rect">
            <a:avLst/>
          </a:prstGeom>
        </p:spPr>
      </p:pic>
    </p:spTree>
    <p:extLst>
      <p:ext uri="{BB962C8B-B14F-4D97-AF65-F5344CB8AC3E}">
        <p14:creationId xmlns="" xmlns:p14="http://schemas.microsoft.com/office/powerpoint/2010/main" val="3224089422"/>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lstStyle/>
          <a:p>
            <a:pPr algn="ctr">
              <a:defRPr/>
            </a:pPr>
            <a:r>
              <a:rPr lang="en-US" altLang="zh-TW" dirty="0" smtClean="0">
                <a:solidFill>
                  <a:srgbClr val="FF3300"/>
                </a:solidFill>
              </a:rPr>
              <a:t>107</a:t>
            </a:r>
            <a:r>
              <a:rPr lang="zh-TW" altLang="en-US" dirty="0" smtClean="0">
                <a:solidFill>
                  <a:srgbClr val="FF3300"/>
                </a:solidFill>
              </a:rPr>
              <a:t>年</a:t>
            </a:r>
            <a:r>
              <a:rPr lang="en-US" altLang="zh-TW" dirty="0" smtClean="0">
                <a:solidFill>
                  <a:srgbClr val="FF3300"/>
                </a:solidFill>
              </a:rPr>
              <a:t>10</a:t>
            </a:r>
            <a:r>
              <a:rPr lang="zh-TW" altLang="en-US" dirty="0" smtClean="0">
                <a:solidFill>
                  <a:srgbClr val="FF3300"/>
                </a:solidFill>
              </a:rPr>
              <a:t>月記者會</a:t>
            </a:r>
            <a:endParaRPr lang="zh-TW" altLang="en-US" dirty="0">
              <a:solidFill>
                <a:srgbClr val="FF3300"/>
              </a:solidFill>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3753459013"/>
              </p:ext>
            </p:extLst>
          </p:nvPr>
        </p:nvGraphicFramePr>
        <p:xfrm>
          <a:off x="413544" y="981076"/>
          <a:ext cx="8163719" cy="5621978"/>
        </p:xfrm>
        <a:graphic>
          <a:graphicData uri="http://schemas.openxmlformats.org/drawingml/2006/table">
            <a:tbl>
              <a:tblPr firstRow="1" bandRow="1">
                <a:tableStyleId>{5C22544A-7EE6-4342-B048-85BDC9FD1C3A}</a:tableStyleId>
              </a:tblPr>
              <a:tblGrid>
                <a:gridCol w="989002"/>
                <a:gridCol w="706027"/>
                <a:gridCol w="1059041"/>
                <a:gridCol w="5409649"/>
              </a:tblGrid>
              <a:tr h="618856">
                <a:tc>
                  <a:txBody>
                    <a:bodyPr/>
                    <a:lstStyle/>
                    <a:p>
                      <a:pPr algn="ctr"/>
                      <a:r>
                        <a:rPr lang="zh-TW" altLang="en-US" sz="1800" dirty="0" smtClean="0"/>
                        <a:t>日期</a:t>
                      </a:r>
                      <a:endParaRPr lang="zh-TW" altLang="en-US" sz="1800" dirty="0"/>
                    </a:p>
                  </a:txBody>
                  <a:tcPr marL="91441" marR="91441" marT="45747" marB="45747" anchor="ctr">
                    <a:solidFill>
                      <a:srgbClr val="0000FF"/>
                    </a:solidFill>
                  </a:tcPr>
                </a:tc>
                <a:tc>
                  <a:txBody>
                    <a:bodyPr/>
                    <a:lstStyle/>
                    <a:p>
                      <a:pPr algn="ctr"/>
                      <a:r>
                        <a:rPr lang="zh-TW" altLang="en-US" sz="1800" dirty="0" smtClean="0"/>
                        <a:t>報告</a:t>
                      </a:r>
                      <a:endParaRPr lang="en-US" altLang="zh-TW" sz="1800" dirty="0" smtClean="0"/>
                    </a:p>
                    <a:p>
                      <a:pPr algn="ctr"/>
                      <a:r>
                        <a:rPr lang="zh-TW" altLang="en-US" sz="1800" dirty="0" smtClean="0"/>
                        <a:t>單位</a:t>
                      </a:r>
                      <a:endParaRPr lang="zh-TW" altLang="en-US" sz="1800" dirty="0"/>
                    </a:p>
                  </a:txBody>
                  <a:tcPr marL="91441" marR="91441" marT="45747" marB="45747">
                    <a:solidFill>
                      <a:srgbClr val="0000FF"/>
                    </a:solidFill>
                  </a:tcPr>
                </a:tc>
                <a:tc>
                  <a:txBody>
                    <a:bodyPr/>
                    <a:lstStyle/>
                    <a:p>
                      <a:pPr algn="ctr"/>
                      <a:r>
                        <a:rPr lang="zh-TW" altLang="en-US" sz="1800" dirty="0" smtClean="0"/>
                        <a:t>主講人</a:t>
                      </a:r>
                      <a:endParaRPr lang="zh-TW" altLang="en-US" sz="1800" dirty="0"/>
                    </a:p>
                  </a:txBody>
                  <a:tcPr marL="91441" marR="91441" marT="45747" marB="45747" anchor="ctr">
                    <a:solidFill>
                      <a:srgbClr val="0000FF"/>
                    </a:solidFill>
                  </a:tcPr>
                </a:tc>
                <a:tc>
                  <a:txBody>
                    <a:bodyPr/>
                    <a:lstStyle/>
                    <a:p>
                      <a:pPr algn="ctr"/>
                      <a:r>
                        <a:rPr lang="zh-TW" altLang="en-US" sz="1800" dirty="0" smtClean="0"/>
                        <a:t>主           題</a:t>
                      </a:r>
                      <a:endParaRPr lang="zh-TW" altLang="en-US" sz="1800" dirty="0"/>
                    </a:p>
                  </a:txBody>
                  <a:tcPr marL="91441" marR="91441" marT="45747" marB="45747" anchor="ctr">
                    <a:solidFill>
                      <a:srgbClr val="0000FF"/>
                    </a:solidFill>
                  </a:tcPr>
                </a:tc>
              </a:tr>
              <a:tr h="4981844">
                <a:tc>
                  <a:txBody>
                    <a:bodyPr/>
                    <a:lstStyle/>
                    <a:p>
                      <a:r>
                        <a:rPr lang="en-US" altLang="zh-TW" sz="1800" smtClean="0"/>
                        <a:t>1071008</a:t>
                      </a:r>
                      <a:endParaRPr lang="zh-TW" altLang="en-US" sz="1800" dirty="0"/>
                    </a:p>
                  </a:txBody>
                  <a:tcPr marL="91441" marR="91441" marT="45747" marB="45747"/>
                </a:tc>
                <a:tc>
                  <a:txBody>
                    <a:bodyPr/>
                    <a:lstStyle/>
                    <a:p>
                      <a:r>
                        <a:rPr lang="zh-TW" altLang="en-US" sz="1800" dirty="0" smtClean="0"/>
                        <a:t>神經醫學中心</a:t>
                      </a:r>
                      <a:endParaRPr lang="zh-TW" altLang="en-US" sz="1800" dirty="0"/>
                    </a:p>
                  </a:txBody>
                  <a:tcPr marL="91441" marR="91441" marT="45747" marB="45747"/>
                </a:tc>
                <a:tc>
                  <a:txBody>
                    <a:bodyPr/>
                    <a:lstStyle/>
                    <a:p>
                      <a:r>
                        <a:rPr lang="zh-TW" altLang="en-US" sz="1800" dirty="0" smtClean="0"/>
                        <a:t>林恭平醫師</a:t>
                      </a:r>
                      <a:endParaRPr lang="zh-TW" altLang="en-US" sz="1800" dirty="0"/>
                    </a:p>
                  </a:txBody>
                  <a:tcPr marL="91441" marR="91441" marT="45747" marB="45747"/>
                </a:tc>
                <a:tc>
                  <a:txBody>
                    <a:bodyPr/>
                    <a:lstStyle/>
                    <a:p>
                      <a:r>
                        <a:rPr lang="zh-TW" altLang="en-US" sz="2000" b="1" dirty="0" smtClean="0">
                          <a:solidFill>
                            <a:schemeClr val="tx1"/>
                          </a:solidFill>
                          <a:latin typeface="+mn-ea"/>
                          <a:ea typeface="+mn-ea"/>
                        </a:rPr>
                        <a:t>主題：「手腳無力針刺痛 小心家族型類澱粉神</a:t>
                      </a:r>
                      <a:endParaRPr lang="en-US" altLang="zh-TW" sz="2000" b="1" dirty="0" smtClean="0">
                        <a:solidFill>
                          <a:schemeClr val="tx1"/>
                        </a:solidFill>
                        <a:latin typeface="+mn-ea"/>
                        <a:ea typeface="+mn-ea"/>
                      </a:endParaRPr>
                    </a:p>
                    <a:p>
                      <a:r>
                        <a:rPr lang="zh-TW" altLang="en-US" sz="2000" b="1" dirty="0" smtClean="0">
                          <a:solidFill>
                            <a:schemeClr val="tx1"/>
                          </a:solidFill>
                          <a:latin typeface="+mn-ea"/>
                          <a:ea typeface="+mn-ea"/>
                        </a:rPr>
                        <a:t>        經病變」</a:t>
                      </a:r>
                      <a:r>
                        <a:rPr lang="zh-TW" altLang="en-US" sz="1800" dirty="0" smtClean="0">
                          <a:solidFill>
                            <a:schemeClr val="tx1"/>
                          </a:solidFill>
                          <a:latin typeface="+mn-ea"/>
                          <a:ea typeface="+mn-ea"/>
                        </a:rPr>
                        <a:t>。</a:t>
                      </a:r>
                    </a:p>
                    <a:p>
                      <a:r>
                        <a:rPr lang="zh-TW" altLang="en-US" sz="1700" dirty="0" smtClean="0">
                          <a:solidFill>
                            <a:schemeClr val="tx1"/>
                          </a:solidFill>
                          <a:latin typeface="+mn-ea"/>
                          <a:ea typeface="+mn-ea"/>
                        </a:rPr>
                        <a:t>一、「</a:t>
                      </a:r>
                      <a:r>
                        <a:rPr lang="zh-TW" altLang="en-US" sz="1700" u="sng" dirty="0" smtClean="0">
                          <a:solidFill>
                            <a:schemeClr val="tx1"/>
                          </a:solidFill>
                          <a:latin typeface="+mn-ea"/>
                          <a:ea typeface="+mn-ea"/>
                        </a:rPr>
                        <a:t>家族型類澱粉神經病變」是一種染色體顯性遺</a:t>
                      </a:r>
                      <a:endParaRPr lang="en-US" altLang="zh-TW" sz="1700" u="sng"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傳疾病，</a:t>
                      </a:r>
                      <a:r>
                        <a:rPr lang="zh-TW" altLang="en-US" sz="1700" u="sng" dirty="0" smtClean="0">
                          <a:solidFill>
                            <a:schemeClr val="tx1"/>
                          </a:solidFill>
                          <a:latin typeface="+mn-ea"/>
                          <a:ea typeface="+mn-ea"/>
                        </a:rPr>
                        <a:t>因甲狀腺素</a:t>
                      </a:r>
                      <a:r>
                        <a:rPr lang="zh-TW" altLang="en-US" sz="1700" u="sng" dirty="0" smtClean="0">
                          <a:solidFill>
                            <a:schemeClr val="tx1"/>
                          </a:solidFill>
                          <a:latin typeface="+mn-ea"/>
                          <a:ea typeface="+mn-ea"/>
                        </a:rPr>
                        <a:t>基因突變，導致結構改變，</a:t>
                      </a:r>
                      <a:endParaRPr lang="en-US" altLang="zh-TW" sz="1700" u="sng"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造成類澱粉纖维囤積在人體的器官組織上，無法</a:t>
                      </a:r>
                      <a:endParaRPr lang="en-US" altLang="zh-TW" sz="1700" u="sng"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有效清除</a:t>
                      </a:r>
                      <a:r>
                        <a:rPr lang="zh-TW" altLang="en-US" sz="1700" dirty="0" smtClean="0">
                          <a:solidFill>
                            <a:schemeClr val="tx1"/>
                          </a:solidFill>
                          <a:latin typeface="+mn-ea"/>
                          <a:ea typeface="+mn-ea"/>
                        </a:rPr>
                        <a:t>。會侵犯心臟、腦膜、眼睛、肺、腸胃</a:t>
                      </a:r>
                      <a:endParaRPr lang="en-US" altLang="zh-TW" sz="1700" dirty="0" smtClean="0">
                        <a:solidFill>
                          <a:schemeClr val="tx1"/>
                        </a:solidFill>
                        <a:latin typeface="+mn-ea"/>
                        <a:ea typeface="+mn-ea"/>
                      </a:endParaRPr>
                    </a:p>
                    <a:p>
                      <a:r>
                        <a:rPr lang="zh-TW" altLang="en-US" sz="1700" dirty="0" smtClean="0">
                          <a:solidFill>
                            <a:schemeClr val="tx1"/>
                          </a:solidFill>
                          <a:latin typeface="+mn-ea"/>
                          <a:ea typeface="+mn-ea"/>
                        </a:rPr>
                        <a:t>    道系統，及周邊神經系統等器官，導致癱瘓致命。</a:t>
                      </a:r>
                      <a:endParaRPr lang="en-US" altLang="zh-TW" sz="1700" dirty="0" smtClean="0">
                        <a:solidFill>
                          <a:schemeClr val="tx1"/>
                        </a:solidFill>
                        <a:latin typeface="+mn-ea"/>
                        <a:ea typeface="+mn-ea"/>
                      </a:endParaRPr>
                    </a:p>
                    <a:p>
                      <a:r>
                        <a:rPr lang="zh-TW" altLang="en-US" sz="1700" dirty="0" smtClean="0">
                          <a:solidFill>
                            <a:schemeClr val="tx1"/>
                          </a:solidFill>
                          <a:latin typeface="+mn-ea"/>
                          <a:ea typeface="+mn-ea"/>
                        </a:rPr>
                        <a:t>    且一人罹病，</a:t>
                      </a:r>
                      <a:r>
                        <a:rPr lang="zh-TW" altLang="en-US" sz="1700" u="sng" dirty="0" smtClean="0">
                          <a:solidFill>
                            <a:schemeClr val="tx1"/>
                          </a:solidFill>
                          <a:latin typeface="+mn-ea"/>
                          <a:ea typeface="+mn-ea"/>
                        </a:rPr>
                        <a:t>其</a:t>
                      </a:r>
                      <a:r>
                        <a:rPr lang="zh-TW" altLang="en-US" sz="1700" u="sng" dirty="0" smtClean="0">
                          <a:solidFill>
                            <a:schemeClr val="tx1"/>
                          </a:solidFill>
                          <a:latin typeface="+mn-ea"/>
                          <a:ea typeface="+mn-ea"/>
                        </a:rPr>
                        <a:t>後代都</a:t>
                      </a:r>
                      <a:r>
                        <a:rPr lang="zh-TW" altLang="en-US" sz="1700" u="sng" dirty="0" smtClean="0">
                          <a:solidFill>
                            <a:schemeClr val="tx1"/>
                          </a:solidFill>
                          <a:latin typeface="+mn-ea"/>
                          <a:ea typeface="+mn-ea"/>
                        </a:rPr>
                        <a:t>有</a:t>
                      </a:r>
                      <a:r>
                        <a:rPr lang="zh-TW" altLang="en-US" sz="1700" u="sng" dirty="0" smtClean="0">
                          <a:solidFill>
                            <a:schemeClr val="tx1"/>
                          </a:solidFill>
                          <a:latin typeface="+mn-ea"/>
                          <a:ea typeface="+mn-ea"/>
                        </a:rPr>
                        <a:t>百分之五十的遺傳</a:t>
                      </a:r>
                      <a:r>
                        <a:rPr lang="zh-TW" altLang="en-US" sz="1700" u="sng" dirty="0" smtClean="0">
                          <a:solidFill>
                            <a:schemeClr val="tx1"/>
                          </a:solidFill>
                          <a:latin typeface="+mn-ea"/>
                          <a:ea typeface="+mn-ea"/>
                        </a:rPr>
                        <a:t>機率</a:t>
                      </a:r>
                      <a:r>
                        <a:rPr lang="zh-TW" altLang="en-US" sz="1700" dirty="0" smtClean="0">
                          <a:solidFill>
                            <a:schemeClr val="tx1"/>
                          </a:solidFill>
                          <a:latin typeface="+mn-ea"/>
                          <a:ea typeface="+mn-ea"/>
                        </a:rPr>
                        <a:t>。</a:t>
                      </a:r>
                    </a:p>
                    <a:p>
                      <a:r>
                        <a:rPr lang="zh-TW" altLang="en-US" sz="1700" dirty="0" smtClean="0">
                          <a:solidFill>
                            <a:schemeClr val="tx1"/>
                          </a:solidFill>
                          <a:latin typeface="+mn-ea"/>
                          <a:ea typeface="+mn-ea"/>
                        </a:rPr>
                        <a:t>二、</a:t>
                      </a:r>
                      <a:r>
                        <a:rPr lang="zh-TW" altLang="en-US" sz="1700" u="sng" dirty="0" smtClean="0">
                          <a:solidFill>
                            <a:schemeClr val="tx1"/>
                          </a:solidFill>
                          <a:latin typeface="+mn-ea"/>
                          <a:ea typeface="+mn-ea"/>
                        </a:rPr>
                        <a:t>本院神經內科發現，國際上研究團隊利用小分子</a:t>
                      </a:r>
                      <a:endParaRPr lang="en-US" altLang="zh-TW" sz="1700" u="sng"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干擾核糖核酸的機轉，可降低血中的突變轉甲狀</a:t>
                      </a:r>
                      <a:endParaRPr lang="en-US" altLang="zh-TW" sz="1700" u="sng"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腺素蛋白的產生</a:t>
                      </a:r>
                      <a:r>
                        <a:rPr lang="zh-TW" altLang="en-US" sz="1700" dirty="0" smtClean="0">
                          <a:solidFill>
                            <a:schemeClr val="tx1"/>
                          </a:solidFill>
                          <a:latin typeface="+mn-ea"/>
                          <a:ea typeface="+mn-ea"/>
                        </a:rPr>
                        <a:t>，及其後續的囤積，</a:t>
                      </a:r>
                      <a:r>
                        <a:rPr lang="zh-TW" altLang="en-US" sz="1700" u="sng" dirty="0" smtClean="0">
                          <a:solidFill>
                            <a:schemeClr val="tx1"/>
                          </a:solidFill>
                          <a:latin typeface="+mn-ea"/>
                          <a:ea typeface="+mn-ea"/>
                        </a:rPr>
                        <a:t>有效控制</a:t>
                      </a:r>
                      <a:r>
                        <a:rPr lang="zh-TW" altLang="en-US" sz="1700" dirty="0" smtClean="0">
                          <a:solidFill>
                            <a:schemeClr val="tx1"/>
                          </a:solidFill>
                          <a:latin typeface="+mn-ea"/>
                          <a:ea typeface="+mn-ea"/>
                        </a:rPr>
                        <a:t>並 </a:t>
                      </a:r>
                      <a:endParaRPr lang="en-US" altLang="zh-TW" sz="1700"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延緩病情</a:t>
                      </a:r>
                      <a:r>
                        <a:rPr lang="zh-TW" altLang="en-US" sz="1700" dirty="0" smtClean="0">
                          <a:solidFill>
                            <a:schemeClr val="tx1"/>
                          </a:solidFill>
                          <a:latin typeface="+mn-ea"/>
                          <a:ea typeface="+mn-ea"/>
                        </a:rPr>
                        <a:t>。</a:t>
                      </a:r>
                      <a:r>
                        <a:rPr lang="en-US" altLang="zh-TW" sz="1700" u="sng" dirty="0" smtClean="0">
                          <a:solidFill>
                            <a:schemeClr val="tx1"/>
                          </a:solidFill>
                          <a:latin typeface="+mn-ea"/>
                          <a:ea typeface="+mn-ea"/>
                        </a:rPr>
                        <a:t>57</a:t>
                      </a:r>
                      <a:r>
                        <a:rPr lang="zh-TW" altLang="en-US" sz="1700" u="sng" dirty="0" smtClean="0">
                          <a:solidFill>
                            <a:schemeClr val="tx1"/>
                          </a:solidFill>
                          <a:latin typeface="+mn-ea"/>
                          <a:ea typeface="+mn-ea"/>
                        </a:rPr>
                        <a:t>歲賴先生</a:t>
                      </a:r>
                      <a:r>
                        <a:rPr lang="zh-TW" altLang="en-US" sz="1700" dirty="0" smtClean="0">
                          <a:solidFill>
                            <a:schemeClr val="tx1"/>
                          </a:solidFill>
                          <a:latin typeface="+mn-ea"/>
                          <a:ea typeface="+mn-ea"/>
                        </a:rPr>
                        <a:t>近年來漸進式地手脚麻木、</a:t>
                      </a:r>
                      <a:endParaRPr lang="en-US" altLang="zh-TW" sz="1700" dirty="0" smtClean="0">
                        <a:solidFill>
                          <a:schemeClr val="tx1"/>
                        </a:solidFill>
                        <a:latin typeface="+mn-ea"/>
                        <a:ea typeface="+mn-ea"/>
                      </a:endParaRPr>
                    </a:p>
                    <a:p>
                      <a:r>
                        <a:rPr lang="zh-TW" altLang="en-US" sz="1700" dirty="0" smtClean="0">
                          <a:solidFill>
                            <a:schemeClr val="tx1"/>
                          </a:solidFill>
                          <a:latin typeface="+mn-ea"/>
                          <a:ea typeface="+mn-ea"/>
                        </a:rPr>
                        <a:t>    無力、針刺痛無法上階梯，伴隨腸胃不適、便祕、</a:t>
                      </a:r>
                      <a:endParaRPr lang="en-US" altLang="zh-TW" sz="1700" dirty="0" smtClean="0">
                        <a:solidFill>
                          <a:schemeClr val="tx1"/>
                        </a:solidFill>
                        <a:latin typeface="+mn-ea"/>
                        <a:ea typeface="+mn-ea"/>
                      </a:endParaRPr>
                    </a:p>
                    <a:p>
                      <a:r>
                        <a:rPr lang="zh-TW" altLang="en-US" sz="1700" dirty="0" smtClean="0">
                          <a:solidFill>
                            <a:schemeClr val="tx1"/>
                          </a:solidFill>
                          <a:latin typeface="+mn-ea"/>
                          <a:ea typeface="+mn-ea"/>
                        </a:rPr>
                        <a:t>    拉肚子等症狀，</a:t>
                      </a:r>
                      <a:r>
                        <a:rPr lang="zh-TW" altLang="en-US" sz="1700" u="sng" dirty="0" smtClean="0">
                          <a:solidFill>
                            <a:schemeClr val="tx1"/>
                          </a:solidFill>
                          <a:latin typeface="+mn-ea"/>
                          <a:ea typeface="+mn-ea"/>
                        </a:rPr>
                        <a:t>經此方式治療，神經病變得以控</a:t>
                      </a:r>
                      <a:endParaRPr lang="en-US" altLang="zh-TW" sz="1700" u="sng"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制延緩</a:t>
                      </a:r>
                      <a:r>
                        <a:rPr lang="zh-TW" altLang="en-US" sz="1700" dirty="0" smtClean="0">
                          <a:solidFill>
                            <a:schemeClr val="tx1"/>
                          </a:solidFill>
                          <a:latin typeface="+mn-ea"/>
                          <a:ea typeface="+mn-ea"/>
                        </a:rPr>
                        <a:t>，能自行走路，血壓穩定，腸胃功能正常，</a:t>
                      </a:r>
                      <a:endParaRPr lang="en-US" altLang="zh-TW" sz="1700" dirty="0" smtClean="0">
                        <a:solidFill>
                          <a:schemeClr val="tx1"/>
                        </a:solidFill>
                        <a:latin typeface="+mn-ea"/>
                        <a:ea typeface="+mn-ea"/>
                      </a:endParaRPr>
                    </a:p>
                    <a:p>
                      <a:r>
                        <a:rPr lang="zh-TW" altLang="en-US" sz="1700" dirty="0" smtClean="0">
                          <a:solidFill>
                            <a:schemeClr val="tx1"/>
                          </a:solidFill>
                          <a:latin typeface="+mn-ea"/>
                          <a:ea typeface="+mn-ea"/>
                        </a:rPr>
                        <a:t>    </a:t>
                      </a:r>
                      <a:r>
                        <a:rPr lang="zh-TW" altLang="en-US" sz="1700" u="sng" dirty="0" smtClean="0">
                          <a:solidFill>
                            <a:schemeClr val="tx1"/>
                          </a:solidFill>
                          <a:latin typeface="+mn-ea"/>
                          <a:ea typeface="+mn-ea"/>
                        </a:rPr>
                        <a:t>此突破性研究成果於</a:t>
                      </a:r>
                      <a:r>
                        <a:rPr lang="en-US" altLang="zh-TW" sz="1700" u="sng" dirty="0" smtClean="0">
                          <a:solidFill>
                            <a:schemeClr val="tx1"/>
                          </a:solidFill>
                          <a:latin typeface="+mn-ea"/>
                          <a:ea typeface="+mn-ea"/>
                        </a:rPr>
                        <a:t>107</a:t>
                      </a:r>
                      <a:r>
                        <a:rPr lang="zh-TW" altLang="en-US" sz="1700" u="sng" dirty="0" smtClean="0">
                          <a:solidFill>
                            <a:schemeClr val="tx1"/>
                          </a:solidFill>
                          <a:latin typeface="+mn-ea"/>
                          <a:ea typeface="+mn-ea"/>
                        </a:rPr>
                        <a:t>年</a:t>
                      </a:r>
                      <a:r>
                        <a:rPr lang="en-US" altLang="zh-TW" sz="1700" u="sng" dirty="0" smtClean="0">
                          <a:solidFill>
                            <a:schemeClr val="tx1"/>
                          </a:solidFill>
                          <a:latin typeface="+mn-ea"/>
                          <a:ea typeface="+mn-ea"/>
                        </a:rPr>
                        <a:t>7</a:t>
                      </a:r>
                      <a:r>
                        <a:rPr lang="zh-TW" altLang="en-US" sz="1700" u="sng" dirty="0" smtClean="0">
                          <a:solidFill>
                            <a:schemeClr val="tx1"/>
                          </a:solidFill>
                          <a:latin typeface="+mn-ea"/>
                          <a:ea typeface="+mn-ea"/>
                        </a:rPr>
                        <a:t>月獲新英格蘭醫學雜誌</a:t>
                      </a:r>
                      <a:endParaRPr lang="en-US" altLang="zh-TW" sz="1700" u="sng" dirty="0" smtClean="0">
                        <a:solidFill>
                          <a:schemeClr val="tx1"/>
                        </a:solidFill>
                        <a:latin typeface="+mn-ea"/>
                        <a:ea typeface="+mn-ea"/>
                      </a:endParaRPr>
                    </a:p>
                    <a:p>
                      <a:r>
                        <a:rPr lang="en-US" altLang="zh-TW" sz="1700" dirty="0" smtClean="0">
                          <a:solidFill>
                            <a:schemeClr val="tx1"/>
                          </a:solidFill>
                          <a:latin typeface="+mn-ea"/>
                          <a:ea typeface="+mn-ea"/>
                        </a:rPr>
                        <a:t>    </a:t>
                      </a:r>
                      <a:r>
                        <a:rPr lang="zh-TW" altLang="en-US" sz="1700" dirty="0" smtClean="0">
                          <a:solidFill>
                            <a:schemeClr val="tx1"/>
                          </a:solidFill>
                          <a:latin typeface="+mn-ea"/>
                          <a:ea typeface="+mn-ea"/>
                        </a:rPr>
                        <a:t>刊登。</a:t>
                      </a:r>
                    </a:p>
                  </a:txBody>
                  <a:tcPr marL="91441" marR="91441" marT="45747" marB="45747"/>
                </a:tc>
              </a:tr>
            </a:tbl>
          </a:graphicData>
        </a:graphic>
      </p:graphicFrame>
      <p:sp>
        <p:nvSpPr>
          <p:cNvPr id="15395"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4B5B691E-ED4B-4B41-A9B1-E0E081DD33C9}" type="slidenum">
              <a:rPr kumimoji="0" lang="en-US" altLang="zh-TW" sz="1200" b="0" smtClean="0">
                <a:solidFill>
                  <a:srgbClr val="0000CC"/>
                </a:solidFill>
                <a:latin typeface="Verdana" panose="020B0604030504040204" pitchFamily="34" charset="0"/>
                <a:ea typeface="新細明體" panose="02020500000000000000" pitchFamily="18" charset="-120"/>
              </a:rPr>
              <a:pPr/>
              <a:t>6</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7568" y="4575527"/>
            <a:ext cx="2631432" cy="1754288"/>
          </a:xfrm>
          <a:prstGeom prst="rect">
            <a:avLst/>
          </a:prstGeom>
        </p:spPr>
      </p:pic>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440" y="2592348"/>
            <a:ext cx="2619560" cy="1746373"/>
          </a:xfrm>
          <a:prstGeom prst="rect">
            <a:avLst/>
          </a:prstGeom>
        </p:spPr>
      </p:pic>
    </p:spTree>
    <p:extLst>
      <p:ext uri="{BB962C8B-B14F-4D97-AF65-F5344CB8AC3E}">
        <p14:creationId xmlns="" xmlns:p14="http://schemas.microsoft.com/office/powerpoint/2010/main" val="173545389"/>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309563"/>
            <a:ext cx="8001000" cy="671512"/>
          </a:xfrm>
        </p:spPr>
        <p:txBody>
          <a:bodyPr/>
          <a:lstStyle/>
          <a:p>
            <a:pPr algn="ctr">
              <a:defRPr/>
            </a:pPr>
            <a:r>
              <a:rPr lang="en-US" altLang="zh-TW" dirty="0" smtClean="0">
                <a:solidFill>
                  <a:srgbClr val="FF3300"/>
                </a:solidFill>
              </a:rPr>
              <a:t>107</a:t>
            </a:r>
            <a:r>
              <a:rPr lang="zh-TW" altLang="en-US" dirty="0" smtClean="0">
                <a:solidFill>
                  <a:srgbClr val="FF3300"/>
                </a:solidFill>
              </a:rPr>
              <a:t>年</a:t>
            </a:r>
            <a:r>
              <a:rPr lang="en-US" altLang="zh-TW" dirty="0" smtClean="0">
                <a:solidFill>
                  <a:srgbClr val="FF3300"/>
                </a:solidFill>
              </a:rPr>
              <a:t>10</a:t>
            </a:r>
            <a:r>
              <a:rPr lang="zh-TW" altLang="en-US" dirty="0" smtClean="0">
                <a:solidFill>
                  <a:srgbClr val="FF3300"/>
                </a:solidFill>
              </a:rPr>
              <a:t>月記者會</a:t>
            </a:r>
            <a:endParaRPr lang="zh-TW" altLang="en-US" dirty="0">
              <a:solidFill>
                <a:srgbClr val="FF3300"/>
              </a:solidFill>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1204175736"/>
              </p:ext>
            </p:extLst>
          </p:nvPr>
        </p:nvGraphicFramePr>
        <p:xfrm>
          <a:off x="471906" y="962078"/>
          <a:ext cx="8209714" cy="5544770"/>
        </p:xfrm>
        <a:graphic>
          <a:graphicData uri="http://schemas.openxmlformats.org/drawingml/2006/table">
            <a:tbl>
              <a:tblPr firstRow="1" bandRow="1">
                <a:tableStyleId>{5C22544A-7EE6-4342-B048-85BDC9FD1C3A}</a:tableStyleId>
              </a:tblPr>
              <a:tblGrid>
                <a:gridCol w="1043981"/>
                <a:gridCol w="958200"/>
                <a:gridCol w="958200"/>
                <a:gridCol w="5249333"/>
              </a:tblGrid>
              <a:tr h="802361">
                <a:tc>
                  <a:txBody>
                    <a:bodyPr/>
                    <a:lstStyle/>
                    <a:p>
                      <a:pPr algn="ctr"/>
                      <a:r>
                        <a:rPr lang="zh-TW" altLang="en-US" sz="1800" dirty="0" smtClean="0"/>
                        <a:t>日期</a:t>
                      </a:r>
                      <a:endParaRPr lang="zh-TW" altLang="en-US" sz="1800" dirty="0"/>
                    </a:p>
                  </a:txBody>
                  <a:tcPr marL="91441" marR="91441" marT="45747" marB="45747" anchor="ctr">
                    <a:solidFill>
                      <a:srgbClr val="0000FF"/>
                    </a:solidFill>
                  </a:tcPr>
                </a:tc>
                <a:tc>
                  <a:txBody>
                    <a:bodyPr/>
                    <a:lstStyle/>
                    <a:p>
                      <a:pPr algn="ctr"/>
                      <a:r>
                        <a:rPr lang="zh-TW" altLang="en-US" sz="1800" dirty="0" smtClean="0"/>
                        <a:t>報告</a:t>
                      </a:r>
                      <a:endParaRPr lang="en-US" altLang="zh-TW" sz="1800" dirty="0" smtClean="0"/>
                    </a:p>
                    <a:p>
                      <a:pPr algn="ctr"/>
                      <a:r>
                        <a:rPr lang="zh-TW" altLang="en-US" sz="1800" dirty="0" smtClean="0"/>
                        <a:t>單位</a:t>
                      </a:r>
                      <a:endParaRPr lang="zh-TW" altLang="en-US" sz="1800" dirty="0"/>
                    </a:p>
                  </a:txBody>
                  <a:tcPr marL="91441" marR="91441" marT="45747" marB="45747" anchor="ctr">
                    <a:solidFill>
                      <a:srgbClr val="0000FF"/>
                    </a:solidFill>
                  </a:tcPr>
                </a:tc>
                <a:tc>
                  <a:txBody>
                    <a:bodyPr/>
                    <a:lstStyle/>
                    <a:p>
                      <a:pPr algn="ctr"/>
                      <a:r>
                        <a:rPr lang="zh-TW" altLang="en-US" sz="1800" dirty="0" smtClean="0"/>
                        <a:t>主講人</a:t>
                      </a:r>
                      <a:endParaRPr lang="zh-TW" altLang="en-US" sz="1800" dirty="0"/>
                    </a:p>
                  </a:txBody>
                  <a:tcPr marL="91441" marR="91441" marT="45747" marB="45747" anchor="ctr">
                    <a:solidFill>
                      <a:srgbClr val="0000FF"/>
                    </a:solidFill>
                  </a:tcPr>
                </a:tc>
                <a:tc>
                  <a:txBody>
                    <a:bodyPr/>
                    <a:lstStyle/>
                    <a:p>
                      <a:pPr algn="ctr"/>
                      <a:r>
                        <a:rPr lang="zh-TW" altLang="en-US" sz="1800" dirty="0" smtClean="0"/>
                        <a:t>主           題</a:t>
                      </a:r>
                      <a:endParaRPr lang="zh-TW" altLang="en-US" sz="1800" dirty="0"/>
                    </a:p>
                  </a:txBody>
                  <a:tcPr marL="91441" marR="91441" marT="45747" marB="45747" anchor="ctr">
                    <a:solidFill>
                      <a:srgbClr val="0000FF"/>
                    </a:solidFill>
                  </a:tcPr>
                </a:tc>
              </a:tr>
              <a:tr h="4742409">
                <a:tc>
                  <a:txBody>
                    <a:bodyPr/>
                    <a:lstStyle/>
                    <a:p>
                      <a:r>
                        <a:rPr lang="en-US" altLang="zh-TW" sz="1800" dirty="0" smtClean="0"/>
                        <a:t>1071017</a:t>
                      </a:r>
                      <a:endParaRPr lang="zh-TW" altLang="en-US" sz="1800" dirty="0"/>
                    </a:p>
                  </a:txBody>
                  <a:tcPr marL="91441" marR="91441" marT="45747" marB="45747"/>
                </a:tc>
                <a:tc>
                  <a:txBody>
                    <a:bodyPr/>
                    <a:lstStyle/>
                    <a:p>
                      <a:r>
                        <a:rPr lang="zh-TW" altLang="en-US" sz="1800" dirty="0" smtClean="0"/>
                        <a:t>內科部</a:t>
                      </a:r>
                      <a:endParaRPr lang="zh-TW" altLang="en-US" sz="1800" dirty="0"/>
                    </a:p>
                  </a:txBody>
                  <a:tcPr marL="91441" marR="91441" marT="45747" marB="45747"/>
                </a:tc>
                <a:tc>
                  <a:txBody>
                    <a:bodyPr/>
                    <a:lstStyle/>
                    <a:p>
                      <a:r>
                        <a:rPr lang="zh-TW" altLang="en-US" sz="1800" dirty="0" smtClean="0"/>
                        <a:t>高志平主任 </a:t>
                      </a:r>
                      <a:endParaRPr lang="en-US" altLang="zh-TW" sz="1800" dirty="0" smtClean="0"/>
                    </a:p>
                    <a:p>
                      <a:r>
                        <a:rPr lang="zh-TW" altLang="en-US" sz="1800" dirty="0" smtClean="0"/>
                        <a:t>蕭樑材醫師</a:t>
                      </a:r>
                      <a:endParaRPr lang="zh-TW" altLang="en-US" sz="1800" dirty="0"/>
                    </a:p>
                  </a:txBody>
                  <a:tcPr marL="91441" marR="91441" marT="45747" marB="45747"/>
                </a:tc>
                <a:tc>
                  <a:txBody>
                    <a:bodyPr/>
                    <a:lstStyle/>
                    <a:p>
                      <a:r>
                        <a:rPr lang="zh-CN" altLang="zh-TW" sz="1800" b="1" kern="1200" dirty="0" smtClean="0">
                          <a:solidFill>
                            <a:schemeClr val="dk1"/>
                          </a:solidFill>
                          <a:effectLst/>
                          <a:latin typeface="+mn-lt"/>
                          <a:ea typeface="+mn-ea"/>
                          <a:cs typeface="+mn-cs"/>
                        </a:rPr>
                        <a:t>主題：「半相合造血幹細胞移植</a:t>
                      </a:r>
                      <a:r>
                        <a:rPr lang="en-US" altLang="zh-TW" sz="1800" b="1" kern="1200" dirty="0" smtClean="0">
                          <a:solidFill>
                            <a:schemeClr val="dk1"/>
                          </a:solidFill>
                          <a:effectLst/>
                          <a:latin typeface="+mn-lt"/>
                          <a:ea typeface="+mn-ea"/>
                          <a:cs typeface="+mn-cs"/>
                        </a:rPr>
                        <a:t>  </a:t>
                      </a:r>
                      <a:r>
                        <a:rPr lang="zh-CN" altLang="zh-TW" sz="1800" b="1" kern="1200" dirty="0" smtClean="0">
                          <a:solidFill>
                            <a:schemeClr val="dk1"/>
                          </a:solidFill>
                          <a:effectLst/>
                          <a:latin typeface="+mn-lt"/>
                          <a:ea typeface="+mn-ea"/>
                          <a:cs typeface="+mn-cs"/>
                        </a:rPr>
                        <a:t>父成功搶救</a:t>
                      </a:r>
                      <a:r>
                        <a:rPr lang="en-US" altLang="zh-TW" sz="1800" b="1" kern="1200" dirty="0" smtClean="0">
                          <a:solidFill>
                            <a:schemeClr val="dk1"/>
                          </a:solidFill>
                          <a:effectLst/>
                          <a:latin typeface="+mn-lt"/>
                          <a:ea typeface="+mn-ea"/>
                          <a:cs typeface="+mn-cs"/>
                        </a:rPr>
                        <a:t>18</a:t>
                      </a:r>
                    </a:p>
                    <a:p>
                      <a:r>
                        <a:rPr lang="zh-TW" altLang="en-US" sz="1800" b="1" kern="1200" dirty="0" smtClean="0">
                          <a:solidFill>
                            <a:schemeClr val="dk1"/>
                          </a:solidFill>
                          <a:effectLst/>
                          <a:latin typeface="+mn-lt"/>
                          <a:ea typeface="+mn-ea"/>
                          <a:cs typeface="+mn-cs"/>
                        </a:rPr>
                        <a:t>                </a:t>
                      </a:r>
                      <a:r>
                        <a:rPr lang="zh-CN" altLang="zh-TW" sz="1800" b="1" kern="1200" dirty="0" smtClean="0">
                          <a:solidFill>
                            <a:schemeClr val="dk1"/>
                          </a:solidFill>
                          <a:effectLst/>
                          <a:latin typeface="+mn-lt"/>
                          <a:ea typeface="+mn-ea"/>
                          <a:cs typeface="+mn-cs"/>
                        </a:rPr>
                        <a:t>歲獨</a:t>
                      </a:r>
                      <a:r>
                        <a:rPr lang="zh-TW" altLang="en-US" sz="1800" b="1" kern="1200" dirty="0" smtClean="0">
                          <a:solidFill>
                            <a:schemeClr val="dk1"/>
                          </a:solidFill>
                          <a:effectLst/>
                          <a:latin typeface="+mn-lt"/>
                          <a:ea typeface="+mn-ea"/>
                          <a:cs typeface="+mn-cs"/>
                        </a:rPr>
                        <a:t>生</a:t>
                      </a:r>
                      <a:r>
                        <a:rPr lang="zh-CN" altLang="zh-TW" sz="1800" b="1" kern="1200" dirty="0" smtClean="0">
                          <a:solidFill>
                            <a:schemeClr val="dk1"/>
                          </a:solidFill>
                          <a:effectLst/>
                          <a:latin typeface="+mn-lt"/>
                          <a:ea typeface="+mn-ea"/>
                          <a:cs typeface="+mn-cs"/>
                        </a:rPr>
                        <a:t>女」。</a:t>
                      </a:r>
                      <a:endParaRPr lang="zh-TW" altLang="zh-TW" sz="1800" b="1" kern="1200" dirty="0" smtClean="0">
                        <a:solidFill>
                          <a:schemeClr val="dk1"/>
                        </a:solidFill>
                        <a:effectLst/>
                        <a:latin typeface="+mn-lt"/>
                        <a:ea typeface="+mn-ea"/>
                        <a:cs typeface="+mn-cs"/>
                      </a:endParaRPr>
                    </a:p>
                    <a:p>
                      <a:r>
                        <a:rPr lang="en-US" altLang="zh-TW" sz="1800" kern="1200" dirty="0" smtClean="0">
                          <a:solidFill>
                            <a:schemeClr val="dk1"/>
                          </a:solidFill>
                          <a:effectLst/>
                          <a:latin typeface="+mn-lt"/>
                          <a:ea typeface="+mn-ea"/>
                          <a:cs typeface="+mn-cs"/>
                        </a:rPr>
                        <a:t> </a:t>
                      </a:r>
                      <a:endParaRPr lang="zh-TW" altLang="zh-TW" sz="1800" kern="1200" dirty="0" smtClean="0">
                        <a:solidFill>
                          <a:schemeClr val="dk1"/>
                        </a:solidFill>
                        <a:effectLst/>
                        <a:latin typeface="+mn-lt"/>
                        <a:ea typeface="+mn-ea"/>
                        <a:cs typeface="+mn-cs"/>
                      </a:endParaRPr>
                    </a:p>
                    <a:p>
                      <a:r>
                        <a:rPr lang="zh-CN" altLang="zh-TW" sz="1800" kern="1200" dirty="0" smtClean="0">
                          <a:solidFill>
                            <a:schemeClr val="dk1"/>
                          </a:solidFill>
                          <a:effectLst/>
                          <a:latin typeface="+mn-ea"/>
                          <a:ea typeface="+mn-ea"/>
                          <a:cs typeface="+mn-cs"/>
                        </a:rPr>
                        <a:t>一、</a:t>
                      </a:r>
                      <a:r>
                        <a:rPr lang="en-US" altLang="zh-TW" sz="1800" u="sng" kern="1200" dirty="0" smtClean="0">
                          <a:solidFill>
                            <a:schemeClr val="dk1"/>
                          </a:solidFill>
                          <a:effectLst/>
                          <a:latin typeface="+mn-ea"/>
                          <a:ea typeface="+mn-ea"/>
                          <a:cs typeface="+mn-cs"/>
                        </a:rPr>
                        <a:t>18</a:t>
                      </a:r>
                      <a:r>
                        <a:rPr lang="zh-CN" altLang="zh-TW" sz="1800" u="sng" kern="1200" dirty="0" smtClean="0">
                          <a:solidFill>
                            <a:schemeClr val="dk1"/>
                          </a:solidFill>
                          <a:effectLst/>
                          <a:latin typeface="+mn-ea"/>
                          <a:ea typeface="+mn-ea"/>
                          <a:cs typeface="+mn-cs"/>
                        </a:rPr>
                        <a:t>歲徐姓少女罹患猛爆性肝炎，併發重度再生</a:t>
                      </a:r>
                      <a:endParaRPr lang="en-US" altLang="zh-CN" sz="1800" u="sng"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不良性貧血</a:t>
                      </a:r>
                      <a:r>
                        <a:rPr lang="zh-CN" altLang="zh-TW" sz="1800" kern="1200" dirty="0" smtClean="0">
                          <a:solidFill>
                            <a:schemeClr val="dk1"/>
                          </a:solidFill>
                          <a:effectLst/>
                          <a:latin typeface="+mn-ea"/>
                          <a:ea typeface="+mn-ea"/>
                          <a:cs typeface="+mn-cs"/>
                        </a:rPr>
                        <a:t>，持續全血球嚴重低下併發多種感</a:t>
                      </a:r>
                      <a:endParaRPr lang="en-US" altLang="zh-CN"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染，經輸血及免疫療法均無法控制，</a:t>
                      </a:r>
                      <a:r>
                        <a:rPr lang="zh-CN" altLang="zh-TW" sz="1800" u="sng" kern="1200" dirty="0" smtClean="0">
                          <a:solidFill>
                            <a:schemeClr val="dk1"/>
                          </a:solidFill>
                          <a:effectLst/>
                          <a:latin typeface="+mn-ea"/>
                          <a:ea typeface="+mn-ea"/>
                          <a:cs typeface="+mn-cs"/>
                        </a:rPr>
                        <a:t>生命垂危</a:t>
                      </a:r>
                      <a:r>
                        <a:rPr lang="zh-CN" altLang="zh-TW" sz="1800" kern="1200" dirty="0" smtClean="0">
                          <a:solidFill>
                            <a:schemeClr val="dk1"/>
                          </a:solidFill>
                          <a:effectLst/>
                          <a:latin typeface="+mn-ea"/>
                          <a:ea typeface="+mn-ea"/>
                          <a:cs typeface="+mn-cs"/>
                        </a:rPr>
                        <a:t>，</a:t>
                      </a:r>
                      <a:endParaRPr lang="en-US" altLang="zh-CN"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由他院轉至本院</a:t>
                      </a:r>
                      <a:r>
                        <a:rPr lang="zh-CN" altLang="zh-TW" sz="1800" kern="1200" dirty="0" smtClean="0">
                          <a:solidFill>
                            <a:schemeClr val="dk1"/>
                          </a:solidFill>
                          <a:effectLst/>
                          <a:latin typeface="+mn-ea"/>
                          <a:ea typeface="+mn-ea"/>
                          <a:cs typeface="+mn-cs"/>
                        </a:rPr>
                        <a:t>。</a:t>
                      </a:r>
                      <a:endParaRPr lang="zh-TW" altLang="zh-TW" sz="1800" kern="1200" dirty="0" smtClean="0">
                        <a:solidFill>
                          <a:schemeClr val="dk1"/>
                        </a:solidFill>
                        <a:effectLst/>
                        <a:latin typeface="+mn-ea"/>
                        <a:ea typeface="+mn-ea"/>
                        <a:cs typeface="+mn-cs"/>
                      </a:endParaRPr>
                    </a:p>
                    <a:p>
                      <a:r>
                        <a:rPr lang="zh-CN" altLang="zh-TW" sz="1800" kern="1200" dirty="0" smtClean="0">
                          <a:solidFill>
                            <a:schemeClr val="dk1"/>
                          </a:solidFill>
                          <a:effectLst/>
                          <a:latin typeface="+mn-ea"/>
                          <a:ea typeface="+mn-ea"/>
                          <a:cs typeface="+mn-cs"/>
                        </a:rPr>
                        <a:t>二、</a:t>
                      </a:r>
                      <a:r>
                        <a:rPr lang="zh-CN" altLang="zh-TW" sz="1800" u="sng" kern="1200" dirty="0" smtClean="0">
                          <a:solidFill>
                            <a:schemeClr val="dk1"/>
                          </a:solidFill>
                          <a:effectLst/>
                          <a:latin typeface="+mn-ea"/>
                          <a:ea typeface="+mn-ea"/>
                          <a:cs typeface="+mn-cs"/>
                        </a:rPr>
                        <a:t>本院血液腫瘤醫療團隊緊急進行「半相合造血</a:t>
                      </a:r>
                      <a:endParaRPr lang="en-US" altLang="zh-CN" sz="1800" u="sng"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幹細胞移植」，由</a:t>
                      </a:r>
                      <a:r>
                        <a:rPr lang="en-US" altLang="zh-TW" sz="1800" u="sng" kern="1200" dirty="0" smtClean="0">
                          <a:solidFill>
                            <a:schemeClr val="dk1"/>
                          </a:solidFill>
                          <a:effectLst/>
                          <a:latin typeface="+mn-ea"/>
                          <a:ea typeface="+mn-ea"/>
                          <a:cs typeface="+mn-cs"/>
                        </a:rPr>
                        <a:t>56</a:t>
                      </a:r>
                      <a:r>
                        <a:rPr lang="zh-CN" altLang="zh-TW" sz="1800" u="sng" kern="1200" dirty="0" smtClean="0">
                          <a:solidFill>
                            <a:schemeClr val="dk1"/>
                          </a:solidFill>
                          <a:effectLst/>
                          <a:latin typeface="+mn-ea"/>
                          <a:ea typeface="+mn-ea"/>
                          <a:cs typeface="+mn-cs"/>
                        </a:rPr>
                        <a:t>歲父親捐贈骨髓及周邊血</a:t>
                      </a:r>
                      <a:endParaRPr lang="en-US" altLang="zh-CN" sz="1800" u="sng"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造血幹細胞</a:t>
                      </a:r>
                      <a:r>
                        <a:rPr lang="zh-CN" altLang="zh-TW" sz="1800" kern="1200" dirty="0" smtClean="0">
                          <a:solidFill>
                            <a:schemeClr val="dk1"/>
                          </a:solidFill>
                          <a:effectLst/>
                          <a:latin typeface="+mn-ea"/>
                          <a:ea typeface="+mn-ea"/>
                          <a:cs typeface="+mn-cs"/>
                        </a:rPr>
                        <a:t>，經過不眠不休的努力，徐姓少女</a:t>
                      </a:r>
                      <a:endParaRPr lang="en-US" altLang="zh-CN"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成功康復出院。</a:t>
                      </a:r>
                      <a:endParaRPr lang="zh-TW" altLang="zh-TW" sz="1800" kern="1200" dirty="0" smtClean="0">
                        <a:solidFill>
                          <a:schemeClr val="dk1"/>
                        </a:solidFill>
                        <a:effectLst/>
                        <a:latin typeface="+mn-ea"/>
                        <a:ea typeface="+mn-ea"/>
                        <a:cs typeface="+mn-cs"/>
                      </a:endParaRPr>
                    </a:p>
                    <a:p>
                      <a:r>
                        <a:rPr lang="zh-CN" altLang="zh-TW" sz="1800" kern="1200" dirty="0" smtClean="0">
                          <a:solidFill>
                            <a:schemeClr val="dk1"/>
                          </a:solidFill>
                          <a:effectLst/>
                          <a:latin typeface="+mn-ea"/>
                          <a:ea typeface="+mn-ea"/>
                          <a:cs typeface="+mn-cs"/>
                        </a:rPr>
                        <a:t>三、</a:t>
                      </a:r>
                      <a:r>
                        <a:rPr lang="zh-CN" altLang="zh-TW" sz="1800" u="sng" kern="1200" dirty="0" smtClean="0">
                          <a:solidFill>
                            <a:schemeClr val="dk1"/>
                          </a:solidFill>
                          <a:effectLst/>
                          <a:latin typeface="+mn-ea"/>
                          <a:ea typeface="+mn-ea"/>
                          <a:cs typeface="+mn-cs"/>
                        </a:rPr>
                        <a:t>因少子化及捐贈風氣降低，要及時找到白血球</a:t>
                      </a:r>
                      <a:endParaRPr lang="en-US" altLang="zh-CN" sz="1800" u="sng"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u="sng" kern="1200" dirty="0" smtClean="0">
                          <a:solidFill>
                            <a:schemeClr val="dk1"/>
                          </a:solidFill>
                          <a:effectLst/>
                          <a:latin typeface="+mn-ea"/>
                          <a:ea typeface="+mn-ea"/>
                          <a:cs typeface="+mn-cs"/>
                        </a:rPr>
                        <a:t>抗原完全相合之捐贈者十分困難</a:t>
                      </a:r>
                      <a:r>
                        <a:rPr lang="zh-CN" altLang="zh-TW" sz="1800" kern="1200" dirty="0" smtClean="0">
                          <a:solidFill>
                            <a:schemeClr val="dk1"/>
                          </a:solidFill>
                          <a:effectLst/>
                          <a:latin typeface="+mn-ea"/>
                          <a:ea typeface="+mn-ea"/>
                          <a:cs typeface="+mn-cs"/>
                        </a:rPr>
                        <a:t>，</a:t>
                      </a:r>
                      <a:r>
                        <a:rPr lang="zh-TW" altLang="en-US" sz="1800" kern="1200" dirty="0" smtClean="0">
                          <a:solidFill>
                            <a:schemeClr val="dk1"/>
                          </a:solidFill>
                          <a:effectLst/>
                          <a:latin typeface="+mn-ea"/>
                          <a:ea typeface="+mn-ea"/>
                          <a:cs typeface="+mn-cs"/>
                        </a:rPr>
                        <a:t>然</a:t>
                      </a:r>
                      <a:r>
                        <a:rPr lang="zh-CN" altLang="zh-TW" sz="1800" kern="1200" dirty="0" smtClean="0">
                          <a:solidFill>
                            <a:schemeClr val="dk1"/>
                          </a:solidFill>
                          <a:effectLst/>
                          <a:latin typeface="+mn-ea"/>
                          <a:ea typeface="+mn-ea"/>
                          <a:cs typeface="+mn-cs"/>
                        </a:rPr>
                        <a:t>與</a:t>
                      </a:r>
                      <a:r>
                        <a:rPr lang="zh-CN" altLang="zh-TW" sz="1800" kern="1200" dirty="0" smtClean="0">
                          <a:solidFill>
                            <a:schemeClr val="dk1"/>
                          </a:solidFill>
                          <a:effectLst/>
                          <a:latin typeface="+mn-ea"/>
                          <a:ea typeface="+mn-ea"/>
                          <a:cs typeface="+mn-cs"/>
                        </a:rPr>
                        <a:t>受贈</a:t>
                      </a:r>
                      <a:r>
                        <a:rPr lang="zh-CN" altLang="zh-TW" sz="1800" kern="1200" dirty="0" smtClean="0">
                          <a:solidFill>
                            <a:schemeClr val="dk1"/>
                          </a:solidFill>
                          <a:effectLst/>
                          <a:latin typeface="+mn-ea"/>
                          <a:ea typeface="+mn-ea"/>
                          <a:cs typeface="+mn-cs"/>
                        </a:rPr>
                        <a:t>者</a:t>
                      </a:r>
                      <a:endParaRPr lang="en-US" altLang="zh-CN"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親屬</a:t>
                      </a:r>
                      <a:r>
                        <a:rPr lang="zh-CN" altLang="zh-TW" sz="1800" kern="1200" dirty="0" smtClean="0">
                          <a:solidFill>
                            <a:schemeClr val="dk1"/>
                          </a:solidFill>
                          <a:effectLst/>
                          <a:latin typeface="+mn-ea"/>
                          <a:ea typeface="+mn-ea"/>
                          <a:cs typeface="+mn-cs"/>
                        </a:rPr>
                        <a:t>進行的「半相合</a:t>
                      </a:r>
                      <a:r>
                        <a:rPr lang="zh-CN" altLang="zh-TW" sz="1800" kern="1200" dirty="0" smtClean="0">
                          <a:solidFill>
                            <a:schemeClr val="dk1"/>
                          </a:solidFill>
                          <a:effectLst/>
                          <a:latin typeface="+mn-ea"/>
                          <a:ea typeface="+mn-ea"/>
                          <a:cs typeface="+mn-cs"/>
                        </a:rPr>
                        <a:t>造血</a:t>
                      </a:r>
                      <a:r>
                        <a:rPr lang="zh-CN" altLang="zh-TW" sz="1800" kern="1200" dirty="0" smtClean="0">
                          <a:solidFill>
                            <a:schemeClr val="dk1"/>
                          </a:solidFill>
                          <a:effectLst/>
                          <a:latin typeface="+mn-ea"/>
                          <a:ea typeface="+mn-ea"/>
                          <a:cs typeface="+mn-cs"/>
                        </a:rPr>
                        <a:t>幹細胞移植」，可</a:t>
                      </a:r>
                      <a:r>
                        <a:rPr lang="zh-CN" altLang="zh-TW" sz="1800" kern="1200" dirty="0" smtClean="0">
                          <a:solidFill>
                            <a:schemeClr val="dk1"/>
                          </a:solidFill>
                          <a:effectLst/>
                          <a:latin typeface="+mn-ea"/>
                          <a:ea typeface="+mn-ea"/>
                          <a:cs typeface="+mn-cs"/>
                        </a:rPr>
                        <a:t>擴</a:t>
                      </a:r>
                      <a:endParaRPr lang="en-US" altLang="zh-CN"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及</a:t>
                      </a:r>
                      <a:r>
                        <a:rPr lang="zh-CN" altLang="zh-TW" sz="1800" kern="1200" dirty="0" smtClean="0">
                          <a:solidFill>
                            <a:schemeClr val="dk1"/>
                          </a:solidFill>
                          <a:effectLst/>
                          <a:latin typeface="+mn-ea"/>
                          <a:ea typeface="+mn-ea"/>
                          <a:cs typeface="+mn-cs"/>
                        </a:rPr>
                        <a:t>患者之父母、兄弟</a:t>
                      </a:r>
                      <a:r>
                        <a:rPr lang="zh-CN" altLang="zh-TW" sz="1800" kern="1200" dirty="0" smtClean="0">
                          <a:solidFill>
                            <a:schemeClr val="dk1"/>
                          </a:solidFill>
                          <a:effectLst/>
                          <a:latin typeface="+mn-ea"/>
                          <a:ea typeface="+mn-ea"/>
                          <a:cs typeface="+mn-cs"/>
                        </a:rPr>
                        <a:t>姐妹</a:t>
                      </a:r>
                      <a:r>
                        <a:rPr lang="zh-CN" altLang="zh-TW" sz="1800" kern="1200" dirty="0" smtClean="0">
                          <a:solidFill>
                            <a:schemeClr val="dk1"/>
                          </a:solidFill>
                          <a:effectLst/>
                          <a:latin typeface="+mn-ea"/>
                          <a:ea typeface="+mn-ea"/>
                          <a:cs typeface="+mn-cs"/>
                        </a:rPr>
                        <a:t>、子女，甚至表親</a:t>
                      </a:r>
                      <a:r>
                        <a:rPr lang="zh-CN" altLang="zh-TW" sz="1800" kern="1200" dirty="0" smtClean="0">
                          <a:solidFill>
                            <a:schemeClr val="dk1"/>
                          </a:solidFill>
                          <a:effectLst/>
                          <a:latin typeface="+mn-ea"/>
                          <a:ea typeface="+mn-ea"/>
                          <a:cs typeface="+mn-cs"/>
                        </a:rPr>
                        <a:t>，</a:t>
                      </a:r>
                      <a:endParaRPr lang="en-US" altLang="zh-CN" sz="1800" kern="1200" dirty="0" smtClean="0">
                        <a:solidFill>
                          <a:schemeClr val="dk1"/>
                        </a:solidFill>
                        <a:effectLst/>
                        <a:latin typeface="+mn-ea"/>
                        <a:ea typeface="+mn-ea"/>
                        <a:cs typeface="+mn-cs"/>
                      </a:endParaRPr>
                    </a:p>
                    <a:p>
                      <a:r>
                        <a:rPr lang="zh-TW" altLang="en-US" sz="1800" kern="1200" dirty="0" smtClean="0">
                          <a:solidFill>
                            <a:schemeClr val="dk1"/>
                          </a:solidFill>
                          <a:effectLst/>
                          <a:latin typeface="+mn-ea"/>
                          <a:ea typeface="+mn-ea"/>
                          <a:cs typeface="+mn-cs"/>
                        </a:rPr>
                        <a:t>    </a:t>
                      </a:r>
                      <a:r>
                        <a:rPr lang="zh-CN" altLang="zh-TW" sz="1800" kern="1200" dirty="0" smtClean="0">
                          <a:solidFill>
                            <a:schemeClr val="dk1"/>
                          </a:solidFill>
                          <a:effectLst/>
                          <a:latin typeface="+mn-ea"/>
                          <a:ea typeface="+mn-ea"/>
                          <a:cs typeface="+mn-cs"/>
                        </a:rPr>
                        <a:t>大幅</a:t>
                      </a:r>
                      <a:r>
                        <a:rPr lang="zh-CN" altLang="zh-TW" sz="1800" kern="1200" dirty="0" smtClean="0">
                          <a:solidFill>
                            <a:schemeClr val="dk1"/>
                          </a:solidFill>
                          <a:effectLst/>
                          <a:latin typeface="+mn-ea"/>
                          <a:ea typeface="+mn-ea"/>
                          <a:cs typeface="+mn-cs"/>
                        </a:rPr>
                        <a:t>提升移植治療的</a:t>
                      </a:r>
                      <a:r>
                        <a:rPr lang="zh-CN" altLang="zh-TW" sz="1800" u="sng" kern="1200" dirty="0" smtClean="0">
                          <a:solidFill>
                            <a:schemeClr val="dk1"/>
                          </a:solidFill>
                          <a:effectLst/>
                          <a:latin typeface="+mn-ea"/>
                          <a:ea typeface="+mn-ea"/>
                          <a:cs typeface="+mn-cs"/>
                        </a:rPr>
                        <a:t>可能性</a:t>
                      </a:r>
                      <a:r>
                        <a:rPr lang="zh-CN" altLang="zh-TW" sz="1800" kern="1200" dirty="0" smtClean="0">
                          <a:solidFill>
                            <a:schemeClr val="dk1"/>
                          </a:solidFill>
                          <a:effectLst/>
                          <a:latin typeface="+mn-ea"/>
                          <a:ea typeface="+mn-ea"/>
                          <a:cs typeface="+mn-cs"/>
                        </a:rPr>
                        <a:t>。</a:t>
                      </a:r>
                      <a:endParaRPr lang="zh-TW" altLang="en-US" sz="1800" dirty="0">
                        <a:solidFill>
                          <a:schemeClr val="tx1"/>
                        </a:solidFill>
                        <a:latin typeface="+mn-ea"/>
                        <a:ea typeface="+mn-ea"/>
                      </a:endParaRPr>
                    </a:p>
                  </a:txBody>
                  <a:tcPr marL="91441" marR="91441" marT="45747" marB="45747"/>
                </a:tc>
              </a:tr>
            </a:tbl>
          </a:graphicData>
        </a:graphic>
      </p:graphicFrame>
      <p:sp>
        <p:nvSpPr>
          <p:cNvPr id="15395"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4B5B691E-ED4B-4B41-A9B1-E0E081DD33C9}" type="slidenum">
              <a:rPr kumimoji="0" lang="en-US" altLang="zh-TW" sz="1200" b="0" smtClean="0">
                <a:solidFill>
                  <a:srgbClr val="0000CC"/>
                </a:solidFill>
                <a:latin typeface="Verdana" panose="020B0604030504040204" pitchFamily="34" charset="0"/>
                <a:ea typeface="新細明體" panose="02020500000000000000" pitchFamily="18" charset="-120"/>
              </a:rPr>
              <a:pPr/>
              <a:t>7</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5192" y="2953585"/>
            <a:ext cx="2448915" cy="1631590"/>
          </a:xfrm>
          <a:prstGeom prst="rect">
            <a:avLst/>
          </a:prstGeom>
        </p:spPr>
      </p:pic>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5192" y="4585175"/>
            <a:ext cx="2464343" cy="1848257"/>
          </a:xfrm>
          <a:prstGeom prst="rect">
            <a:avLst/>
          </a:prstGeom>
        </p:spPr>
      </p:pic>
    </p:spTree>
    <p:extLst>
      <p:ext uri="{BB962C8B-B14F-4D97-AF65-F5344CB8AC3E}">
        <p14:creationId xmlns="" xmlns:p14="http://schemas.microsoft.com/office/powerpoint/2010/main" val="899297854"/>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116541"/>
            <a:ext cx="8001000" cy="720100"/>
          </a:xfrm>
        </p:spPr>
        <p:txBody>
          <a:bodyPr>
            <a:normAutofit fontScale="90000"/>
          </a:bodyPr>
          <a:lstStyle/>
          <a:p>
            <a:pPr algn="ctr">
              <a:defRPr/>
            </a:pPr>
            <a:r>
              <a:rPr lang="en-US" altLang="zh-TW" dirty="0" smtClean="0">
                <a:solidFill>
                  <a:srgbClr val="FF9900"/>
                </a:solidFill>
                <a:latin typeface="標楷體" pitchFamily="65" charset="-120"/>
              </a:rPr>
              <a:t>107</a:t>
            </a:r>
            <a:r>
              <a:rPr lang="zh-TW" altLang="en-US" dirty="0" smtClean="0">
                <a:solidFill>
                  <a:srgbClr val="FF9900"/>
                </a:solidFill>
                <a:latin typeface="標楷體" pitchFamily="65" charset="-120"/>
              </a:rPr>
              <a:t>年</a:t>
            </a:r>
            <a:r>
              <a:rPr lang="en-US" altLang="zh-TW" dirty="0" smtClean="0">
                <a:solidFill>
                  <a:srgbClr val="FF9900"/>
                </a:solidFill>
                <a:latin typeface="標楷體" pitchFamily="65" charset="-120"/>
              </a:rPr>
              <a:t>10</a:t>
            </a:r>
            <a:r>
              <a:rPr lang="zh-TW" altLang="en-US" dirty="0" smtClean="0">
                <a:solidFill>
                  <a:srgbClr val="FF9900"/>
                </a:solidFill>
                <a:latin typeface="標楷體" pitchFamily="65" charset="-120"/>
              </a:rPr>
              <a:t>月份專題報導</a:t>
            </a:r>
            <a:endParaRPr lang="zh-TW" altLang="en-US" dirty="0">
              <a:solidFill>
                <a:srgbClr val="FF9900"/>
              </a:solidFill>
              <a:latin typeface="標楷體" pitchFamily="65" charset="-120"/>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1467997399"/>
              </p:ext>
            </p:extLst>
          </p:nvPr>
        </p:nvGraphicFramePr>
        <p:xfrm>
          <a:off x="467431" y="836642"/>
          <a:ext cx="8024579" cy="5256728"/>
        </p:xfrm>
        <a:graphic>
          <a:graphicData uri="http://schemas.openxmlformats.org/drawingml/2006/table">
            <a:tbl>
              <a:tblPr firstRow="1" bandRow="1">
                <a:tableStyleId>{5C22544A-7EE6-4342-B048-85BDC9FD1C3A}</a:tableStyleId>
              </a:tblPr>
              <a:tblGrid>
                <a:gridCol w="936129"/>
                <a:gridCol w="618876"/>
                <a:gridCol w="821324"/>
                <a:gridCol w="936130"/>
                <a:gridCol w="4712120"/>
              </a:tblGrid>
              <a:tr h="1195555">
                <a:tc>
                  <a:txBody>
                    <a:bodyPr/>
                    <a:lstStyle/>
                    <a:p>
                      <a:pPr algn="ctr"/>
                      <a:r>
                        <a:rPr lang="zh-TW" altLang="en-US" sz="1600" dirty="0" smtClean="0">
                          <a:latin typeface="標楷體" pitchFamily="65" charset="-120"/>
                          <a:ea typeface="標楷體" pitchFamily="65" charset="-120"/>
                        </a:rPr>
                        <a:t>日期</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400" dirty="0" smtClean="0">
                          <a:latin typeface="標楷體" pitchFamily="65" charset="-120"/>
                          <a:ea typeface="標楷體" pitchFamily="65" charset="-120"/>
                        </a:rPr>
                        <a:t>採訪</a:t>
                      </a:r>
                      <a:endParaRPr lang="en-US" altLang="zh-TW" sz="1400" dirty="0" smtClean="0">
                        <a:latin typeface="標楷體" pitchFamily="65" charset="-120"/>
                        <a:ea typeface="標楷體" pitchFamily="65" charset="-120"/>
                      </a:endParaRPr>
                    </a:p>
                    <a:p>
                      <a:pPr algn="ctr"/>
                      <a:r>
                        <a:rPr lang="zh-TW" altLang="en-US" sz="1400" dirty="0" smtClean="0">
                          <a:latin typeface="標楷體" pitchFamily="65" charset="-120"/>
                          <a:ea typeface="標楷體" pitchFamily="65" charset="-120"/>
                        </a:rPr>
                        <a:t>媒體</a:t>
                      </a:r>
                      <a:endParaRPr lang="zh-TW" altLang="en-US" sz="14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400" dirty="0" smtClean="0">
                          <a:latin typeface="標楷體" pitchFamily="65" charset="-120"/>
                          <a:ea typeface="標楷體" pitchFamily="65" charset="-120"/>
                        </a:rPr>
                        <a:t>受訪</a:t>
                      </a:r>
                      <a:endParaRPr lang="en-US" altLang="zh-TW" sz="1400" dirty="0" smtClean="0">
                        <a:latin typeface="標楷體" pitchFamily="65" charset="-120"/>
                        <a:ea typeface="標楷體" pitchFamily="65" charset="-120"/>
                      </a:endParaRPr>
                    </a:p>
                    <a:p>
                      <a:pPr algn="ctr"/>
                      <a:r>
                        <a:rPr lang="zh-TW" altLang="en-US" sz="1400" dirty="0" smtClean="0">
                          <a:latin typeface="標楷體" pitchFamily="65" charset="-120"/>
                          <a:ea typeface="標楷體" pitchFamily="65" charset="-120"/>
                        </a:rPr>
                        <a:t>單位</a:t>
                      </a:r>
                      <a:endParaRPr lang="zh-TW" altLang="en-US" sz="14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400" dirty="0" smtClean="0">
                          <a:latin typeface="標楷體" pitchFamily="65" charset="-120"/>
                          <a:ea typeface="標楷體" pitchFamily="65" charset="-120"/>
                        </a:rPr>
                        <a:t>受訪者</a:t>
                      </a:r>
                      <a:endParaRPr lang="zh-TW" altLang="en-US" sz="1400" dirty="0">
                        <a:latin typeface="標楷體" pitchFamily="65" charset="-120"/>
                        <a:ea typeface="標楷體" pitchFamily="65" charset="-120"/>
                      </a:endParaRPr>
                    </a:p>
                  </a:txBody>
                  <a:tcPr marL="91443" marR="91443" marT="45723" marB="45723" anchor="ctr">
                    <a:solidFill>
                      <a:srgbClr val="0000FF"/>
                    </a:solidFill>
                  </a:tcPr>
                </a:tc>
                <a:tc>
                  <a:txBody>
                    <a:bodyPr/>
                    <a:lstStyle/>
                    <a:p>
                      <a:pPr algn="ctr"/>
                      <a:r>
                        <a:rPr lang="zh-TW" altLang="en-US" sz="1600" dirty="0" smtClean="0">
                          <a:latin typeface="標楷體" pitchFamily="65" charset="-120"/>
                          <a:ea typeface="標楷體" pitchFamily="65" charset="-120"/>
                        </a:rPr>
                        <a:t>主           題</a:t>
                      </a:r>
                      <a:endParaRPr lang="zh-TW" altLang="en-US" sz="1600" dirty="0">
                        <a:latin typeface="標楷體" pitchFamily="65" charset="-120"/>
                        <a:ea typeface="標楷體" pitchFamily="65" charset="-120"/>
                      </a:endParaRPr>
                    </a:p>
                  </a:txBody>
                  <a:tcPr marL="91443" marR="91443" marT="45723" marB="45723" anchor="ctr">
                    <a:solidFill>
                      <a:srgbClr val="0000FF"/>
                    </a:solidFill>
                  </a:tcPr>
                </a:tc>
              </a:tr>
              <a:tr h="4061173">
                <a:tc>
                  <a:txBody>
                    <a:bodyPr/>
                    <a:lstStyle/>
                    <a:p>
                      <a:r>
                        <a:rPr lang="en-US" altLang="zh-TW" sz="1600" b="1" dirty="0" smtClean="0">
                          <a:latin typeface="+mn-ea"/>
                          <a:ea typeface="+mn-ea"/>
                        </a:rPr>
                        <a:t>1071018</a:t>
                      </a:r>
                      <a:endParaRPr lang="zh-TW" altLang="en-US" sz="1600" b="1" dirty="0">
                        <a:latin typeface="+mn-ea"/>
                        <a:ea typeface="+mn-ea"/>
                      </a:endParaRPr>
                    </a:p>
                  </a:txBody>
                  <a:tcPr marL="91443" marR="91443" marT="45723" marB="45723"/>
                </a:tc>
                <a:tc>
                  <a:txBody>
                    <a:bodyPr/>
                    <a:lstStyle/>
                    <a:p>
                      <a:r>
                        <a:rPr lang="zh-TW" altLang="en-US" sz="1600" b="1" dirty="0" smtClean="0">
                          <a:latin typeface="+mn-ea"/>
                          <a:ea typeface="+mn-ea"/>
                        </a:rPr>
                        <a:t>每日</a:t>
                      </a:r>
                      <a:endParaRPr lang="en-US" altLang="zh-TW" sz="1600" b="1" dirty="0" smtClean="0">
                        <a:latin typeface="+mn-ea"/>
                        <a:ea typeface="+mn-ea"/>
                      </a:endParaRPr>
                    </a:p>
                    <a:p>
                      <a:r>
                        <a:rPr lang="zh-TW" altLang="en-US" sz="1600" b="1" dirty="0" smtClean="0">
                          <a:latin typeface="+mn-ea"/>
                          <a:ea typeface="+mn-ea"/>
                        </a:rPr>
                        <a:t>健康</a:t>
                      </a:r>
                      <a:endParaRPr lang="zh-TW" altLang="en-US" sz="1600" b="1" dirty="0">
                        <a:latin typeface="+mn-ea"/>
                        <a:ea typeface="+mn-ea"/>
                      </a:endParaRPr>
                    </a:p>
                  </a:txBody>
                  <a:tcPr marL="91443" marR="91443" marT="45723" marB="45723"/>
                </a:tc>
                <a:tc>
                  <a:txBody>
                    <a:bodyPr/>
                    <a:lstStyle/>
                    <a:p>
                      <a:r>
                        <a:rPr lang="zh-TW" altLang="en-US" sz="1600" b="1" dirty="0" smtClean="0">
                          <a:latin typeface="+mn-ea"/>
                          <a:ea typeface="+mn-ea"/>
                        </a:rPr>
                        <a:t>內科部</a:t>
                      </a:r>
                      <a:endParaRPr lang="zh-TW" altLang="en-US" sz="1600" b="1" dirty="0">
                        <a:latin typeface="+mn-ea"/>
                        <a:ea typeface="+mn-ea"/>
                      </a:endParaRPr>
                    </a:p>
                  </a:txBody>
                  <a:tcPr marL="91443" marR="91443" marT="45723" marB="4572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mn-ea"/>
                          <a:ea typeface="+mn-ea"/>
                        </a:rPr>
                        <a:t>羅景全</a:t>
                      </a:r>
                      <a:endParaRPr lang="en-US" altLang="zh-TW" sz="1600" b="1"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latin typeface="+mn-ea"/>
                          <a:ea typeface="+mn-ea"/>
                        </a:rPr>
                        <a:t>醫師</a:t>
                      </a:r>
                      <a:endParaRPr lang="zh-TW" altLang="en-US" sz="1600" b="1" dirty="0">
                        <a:latin typeface="+mn-ea"/>
                        <a:ea typeface="+mn-ea"/>
                      </a:endParaRPr>
                    </a:p>
                  </a:txBody>
                  <a:tcPr marL="91443" marR="91443" marT="45723" marB="45723"/>
                </a:tc>
                <a:tc>
                  <a:txBody>
                    <a:bodyPr/>
                    <a:lstStyle/>
                    <a:p>
                      <a:r>
                        <a:rPr lang="zh-TW" altLang="en-US" sz="2000" dirty="0" smtClean="0">
                          <a:latin typeface="+mn-ea"/>
                          <a:ea typeface="+mn-ea"/>
                          <a:hlinkClick r:id="rId2" action="ppaction://hlinkfile"/>
                        </a:rPr>
                        <a:t>每日健康專訪</a:t>
                      </a:r>
                      <a:r>
                        <a:rPr lang="en-US" altLang="zh-TW" sz="2000" dirty="0" smtClean="0">
                          <a:latin typeface="+mn-ea"/>
                          <a:ea typeface="+mn-ea"/>
                          <a:hlinkClick r:id="rId2" action="ppaction://hlinkfile"/>
                        </a:rPr>
                        <a:t>-</a:t>
                      </a:r>
                      <a:r>
                        <a:rPr lang="zh-TW" altLang="en-US" sz="2000" dirty="0" smtClean="0">
                          <a:latin typeface="+mn-ea"/>
                          <a:ea typeface="+mn-ea"/>
                          <a:hlinkClick r:id="rId2" action="ppaction://hlinkfile"/>
                        </a:rPr>
                        <a:t>胃結石是什麼？破布子吃太多會胃結石？醫生點名這些食物也危險！</a:t>
                      </a:r>
                      <a:endParaRPr lang="en-US" altLang="zh-TW" sz="2000" dirty="0" smtClean="0">
                        <a:latin typeface="+mn-ea"/>
                        <a:ea typeface="+mn-ea"/>
                      </a:endParaRPr>
                    </a:p>
                    <a:p>
                      <a:endParaRPr lang="en-US" altLang="zh-TW" sz="2000" dirty="0" smtClean="0">
                        <a:latin typeface="+mn-ea"/>
                        <a:ea typeface="+mn-ea"/>
                      </a:endParaRPr>
                    </a:p>
                    <a:p>
                      <a:r>
                        <a:rPr lang="zh-TW" altLang="en-US" sz="2000" dirty="0" smtClean="0">
                          <a:latin typeface="+mn-ea"/>
                          <a:ea typeface="+mn-ea"/>
                        </a:rPr>
                        <a:t>    胃結石有時候我們把它叫做胃的糞石</a:t>
                      </a:r>
                      <a:r>
                        <a:rPr lang="zh-TW" altLang="en-US" sz="2000" dirty="0" smtClean="0">
                          <a:latin typeface="標楷體" panose="03000509000000000000" pitchFamily="65" charset="-120"/>
                          <a:ea typeface="標楷體" panose="03000509000000000000" pitchFamily="65" charset="-120"/>
                        </a:rPr>
                        <a:t>，形成胃結石基本上大概兩個因素一個就是没辦法被消化，第二個就是没辦法被研磨變細蠕動帶到十二指腸帶到腸子去，如動物毛髮或所謂纖維的水果、青菜太硬不容易消化的東西。</a:t>
                      </a:r>
                      <a:endParaRPr lang="en-US" altLang="zh-TW" sz="2000" dirty="0" smtClean="0">
                        <a:latin typeface="標楷體" panose="03000509000000000000" pitchFamily="65" charset="-120"/>
                        <a:ea typeface="標楷體" panose="03000509000000000000" pitchFamily="65" charset="-120"/>
                      </a:endParaRPr>
                    </a:p>
                    <a:p>
                      <a:r>
                        <a:rPr lang="zh-TW" altLang="en-US" sz="1800" dirty="0" smtClean="0">
                          <a:latin typeface="+mn-ea"/>
                          <a:ea typeface="+mn-ea"/>
                        </a:rPr>
                        <a:t>    較大的胃結石可能要外科手術處理；小一點的可以用內視鏡再加上內視鏡底下的器械絞碎後拿出來或是讓它從十二指腸排掉</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mn-ea"/>
                        <a:ea typeface="+mn-ea"/>
                      </a:endParaRPr>
                    </a:p>
                  </a:txBody>
                  <a:tcPr marL="91443" marR="91443" marT="45723" marB="45723"/>
                </a:tc>
              </a:tr>
            </a:tbl>
          </a:graphicData>
        </a:graphic>
      </p:graphicFrame>
      <p:sp>
        <p:nvSpPr>
          <p:cNvPr id="22569"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8</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pic>
        <p:nvPicPr>
          <p:cNvPr id="3" name="圖片 2"/>
          <p:cNvPicPr>
            <a:picLocks noChangeAspect="1"/>
          </p:cNvPicPr>
          <p:nvPr/>
        </p:nvPicPr>
        <p:blipFill>
          <a:blip r:embed="rId3" cstate="print"/>
          <a:stretch>
            <a:fillRect/>
          </a:stretch>
        </p:blipFill>
        <p:spPr>
          <a:xfrm>
            <a:off x="755470" y="2725064"/>
            <a:ext cx="2736380" cy="1591750"/>
          </a:xfrm>
          <a:prstGeom prst="rect">
            <a:avLst/>
          </a:prstGeom>
        </p:spPr>
      </p:pic>
      <p:pic>
        <p:nvPicPr>
          <p:cNvPr id="4" name="圖片 3"/>
          <p:cNvPicPr>
            <a:picLocks noChangeAspect="1"/>
          </p:cNvPicPr>
          <p:nvPr/>
        </p:nvPicPr>
        <p:blipFill>
          <a:blip r:embed="rId4" cstate="print"/>
          <a:stretch>
            <a:fillRect/>
          </a:stretch>
        </p:blipFill>
        <p:spPr>
          <a:xfrm>
            <a:off x="755470" y="4477367"/>
            <a:ext cx="2736380" cy="1579697"/>
          </a:xfrm>
          <a:prstGeom prst="rect">
            <a:avLst/>
          </a:prstGeom>
        </p:spPr>
      </p:pic>
    </p:spTree>
    <p:extLst>
      <p:ext uri="{BB962C8B-B14F-4D97-AF65-F5344CB8AC3E}">
        <p14:creationId xmlns="" xmlns:p14="http://schemas.microsoft.com/office/powerpoint/2010/main" val="428864005"/>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6263" y="116541"/>
            <a:ext cx="8001000" cy="720100"/>
          </a:xfrm>
        </p:spPr>
        <p:txBody>
          <a:bodyPr>
            <a:normAutofit fontScale="90000"/>
          </a:bodyPr>
          <a:lstStyle/>
          <a:p>
            <a:pPr algn="ctr">
              <a:defRPr/>
            </a:pPr>
            <a:r>
              <a:rPr lang="en-US" altLang="zh-TW" dirty="0" smtClean="0">
                <a:solidFill>
                  <a:srgbClr val="FF9900"/>
                </a:solidFill>
                <a:latin typeface="標楷體" pitchFamily="65" charset="-120"/>
              </a:rPr>
              <a:t>107</a:t>
            </a:r>
            <a:r>
              <a:rPr lang="zh-TW" altLang="en-US" dirty="0" smtClean="0">
                <a:solidFill>
                  <a:srgbClr val="FF9900"/>
                </a:solidFill>
                <a:latin typeface="標楷體" pitchFamily="65" charset="-120"/>
              </a:rPr>
              <a:t>年</a:t>
            </a:r>
            <a:r>
              <a:rPr lang="en-US" altLang="zh-TW" dirty="0" smtClean="0">
                <a:solidFill>
                  <a:srgbClr val="FF9900"/>
                </a:solidFill>
                <a:latin typeface="標楷體" pitchFamily="65" charset="-120"/>
              </a:rPr>
              <a:t>10</a:t>
            </a:r>
            <a:r>
              <a:rPr lang="zh-TW" altLang="en-US" dirty="0" smtClean="0">
                <a:solidFill>
                  <a:srgbClr val="FF9900"/>
                </a:solidFill>
                <a:latin typeface="標楷體" pitchFamily="65" charset="-120"/>
              </a:rPr>
              <a:t>月份安排媒體專訪</a:t>
            </a:r>
            <a:endParaRPr lang="zh-TW" altLang="en-US" dirty="0">
              <a:solidFill>
                <a:srgbClr val="FF9900"/>
              </a:solidFill>
              <a:latin typeface="標楷體" pitchFamily="65" charset="-120"/>
            </a:endParaRPr>
          </a:p>
        </p:txBody>
      </p:sp>
      <p:sp>
        <p:nvSpPr>
          <p:cNvPr id="22569" name="投影片編號版面配置區 3"/>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500" b="1">
                <a:solidFill>
                  <a:srgbClr val="0000FF"/>
                </a:solidFill>
                <a:latin typeface="標楷體" panose="03000509000000000000" pitchFamily="65" charset="-120"/>
                <a:ea typeface="標楷體" panose="03000509000000000000" pitchFamily="65" charset="-120"/>
              </a:defRPr>
            </a:lvl1pPr>
            <a:lvl2pPr marL="742950" indent="-285750">
              <a:defRPr kumimoji="1" sz="2500" b="1">
                <a:solidFill>
                  <a:srgbClr val="0000FF"/>
                </a:solidFill>
                <a:latin typeface="標楷體" panose="03000509000000000000" pitchFamily="65" charset="-120"/>
                <a:ea typeface="標楷體" panose="03000509000000000000" pitchFamily="65" charset="-120"/>
              </a:defRPr>
            </a:lvl2pPr>
            <a:lvl3pPr marL="1143000" indent="-228600">
              <a:defRPr kumimoji="1" sz="2500" b="1">
                <a:solidFill>
                  <a:srgbClr val="0000FF"/>
                </a:solidFill>
                <a:latin typeface="標楷體" panose="03000509000000000000" pitchFamily="65" charset="-120"/>
                <a:ea typeface="標楷體" panose="03000509000000000000" pitchFamily="65" charset="-120"/>
              </a:defRPr>
            </a:lvl3pPr>
            <a:lvl4pPr marL="1600200" indent="-228600">
              <a:defRPr kumimoji="1" sz="2500" b="1">
                <a:solidFill>
                  <a:srgbClr val="0000FF"/>
                </a:solidFill>
                <a:latin typeface="標楷體" panose="03000509000000000000" pitchFamily="65" charset="-120"/>
                <a:ea typeface="標楷體" panose="03000509000000000000" pitchFamily="65" charset="-120"/>
              </a:defRPr>
            </a:lvl4pPr>
            <a:lvl5pPr marL="2057400" indent="-228600">
              <a:defRPr kumimoji="1" sz="2500" b="1">
                <a:solidFill>
                  <a:srgbClr val="0000FF"/>
                </a:solidFill>
                <a:latin typeface="標楷體" panose="03000509000000000000" pitchFamily="65" charset="-120"/>
                <a:ea typeface="標楷體" panose="03000509000000000000" pitchFamily="65" charset="-120"/>
              </a:defRPr>
            </a:lvl5pPr>
            <a:lvl6pPr marL="25146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6pPr>
            <a:lvl7pPr marL="29718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7pPr>
            <a:lvl8pPr marL="34290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8pPr>
            <a:lvl9pPr marL="3886200" indent="-228600" eaLnBrk="0" fontAlgn="base" hangingPunct="0">
              <a:spcBef>
                <a:spcPct val="0"/>
              </a:spcBef>
              <a:spcAft>
                <a:spcPct val="0"/>
              </a:spcAft>
              <a:defRPr kumimoji="1" sz="2500" b="1">
                <a:solidFill>
                  <a:srgbClr val="0000FF"/>
                </a:solidFill>
                <a:latin typeface="標楷體" panose="03000509000000000000" pitchFamily="65" charset="-120"/>
                <a:ea typeface="標楷體" panose="03000509000000000000" pitchFamily="65" charset="-120"/>
              </a:defRPr>
            </a:lvl9pPr>
          </a:lstStyle>
          <a:p>
            <a:fld id="{12A173BB-7538-4042-B2C1-A8ECE833A2A2}" type="slidenum">
              <a:rPr kumimoji="0" lang="en-US" altLang="zh-TW" sz="1200" b="0" smtClean="0">
                <a:solidFill>
                  <a:srgbClr val="0000CC"/>
                </a:solidFill>
                <a:latin typeface="Verdana" panose="020B0604030504040204" pitchFamily="34" charset="0"/>
                <a:ea typeface="新細明體" panose="02020500000000000000" pitchFamily="18" charset="-120"/>
              </a:rPr>
              <a:pPr/>
              <a:t>9</a:t>
            </a:fld>
            <a:endParaRPr kumimoji="0" lang="en-US" altLang="zh-TW" sz="1200" b="0" smtClean="0">
              <a:solidFill>
                <a:srgbClr val="0000CC"/>
              </a:solidFill>
              <a:latin typeface="Verdana" panose="020B0604030504040204" pitchFamily="34" charset="0"/>
              <a:ea typeface="新細明體" panose="02020500000000000000" pitchFamily="18" charset="-120"/>
            </a:endParaRPr>
          </a:p>
        </p:txBody>
      </p:sp>
      <p:graphicFrame>
        <p:nvGraphicFramePr>
          <p:cNvPr id="6" name="內容版面配置區 5"/>
          <p:cNvGraphicFramePr>
            <a:graphicFrameLocks noGrp="1"/>
          </p:cNvGraphicFramePr>
          <p:nvPr>
            <p:ph idx="1"/>
            <p:extLst>
              <p:ext uri="{D42A27DB-BD31-4B8C-83A1-F6EECF244321}">
                <p14:modId xmlns="" xmlns:p14="http://schemas.microsoft.com/office/powerpoint/2010/main" val="2299971534"/>
              </p:ext>
            </p:extLst>
          </p:nvPr>
        </p:nvGraphicFramePr>
        <p:xfrm>
          <a:off x="683460" y="908650"/>
          <a:ext cx="7651764" cy="3459078"/>
        </p:xfrm>
        <a:graphic>
          <a:graphicData uri="http://schemas.openxmlformats.org/drawingml/2006/table">
            <a:tbl>
              <a:tblPr firstRow="1" bandRow="1">
                <a:tableStyleId>{5C22544A-7EE6-4342-B048-85BDC9FD1C3A}</a:tableStyleId>
              </a:tblPr>
              <a:tblGrid>
                <a:gridCol w="685800"/>
                <a:gridCol w="1546398"/>
                <a:gridCol w="1623718"/>
                <a:gridCol w="2164958"/>
                <a:gridCol w="1630890"/>
              </a:tblGrid>
              <a:tr h="467613">
                <a:tc>
                  <a:txBody>
                    <a:bodyPr/>
                    <a:lstStyle/>
                    <a:p>
                      <a:pPr algn="ctr" fontAlgn="auto"/>
                      <a:r>
                        <a:rPr lang="zh-TW" altLang="en-US" sz="1400" b="1" dirty="0"/>
                        <a:t>日 </a:t>
                      </a:r>
                      <a:r>
                        <a:rPr lang="zh-TW" altLang="en-US" sz="1400" b="1" dirty="0" smtClean="0"/>
                        <a:t> </a:t>
                      </a:r>
                      <a:r>
                        <a:rPr lang="zh-TW" altLang="en-US" sz="1400" b="1" dirty="0"/>
                        <a:t>期</a:t>
                      </a:r>
                    </a:p>
                  </a:txBody>
                  <a:tcPr marL="9525" marR="9525" marT="9525" marB="0" anchor="ctr">
                    <a:solidFill>
                      <a:srgbClr val="0000FF"/>
                    </a:solidFill>
                  </a:tcPr>
                </a:tc>
                <a:tc>
                  <a:txBody>
                    <a:bodyPr/>
                    <a:lstStyle/>
                    <a:p>
                      <a:pPr algn="ctr" fontAlgn="auto"/>
                      <a:r>
                        <a:rPr lang="zh-TW" altLang="en-US" sz="1400" b="1" dirty="0" smtClean="0"/>
                        <a:t>受 訪 單 位</a:t>
                      </a:r>
                      <a:endParaRPr lang="zh-TW" altLang="en-US" sz="1400" b="1" dirty="0"/>
                    </a:p>
                  </a:txBody>
                  <a:tcPr marL="9525" marR="9525" marT="9525" marB="0" anchor="ctr">
                    <a:solidFill>
                      <a:srgbClr val="0000FF"/>
                    </a:solidFill>
                  </a:tcPr>
                </a:tc>
                <a:tc>
                  <a:txBody>
                    <a:bodyPr/>
                    <a:lstStyle/>
                    <a:p>
                      <a:pPr algn="ctr" fontAlgn="auto"/>
                      <a:r>
                        <a:rPr lang="zh-TW" altLang="en-US" sz="1400" b="1" dirty="0" smtClean="0"/>
                        <a:t>受 訪 人 員</a:t>
                      </a:r>
                      <a:endParaRPr lang="zh-TW" altLang="en-US" sz="1400" b="1" dirty="0"/>
                    </a:p>
                  </a:txBody>
                  <a:tcPr marL="9525" marR="9525" marT="9525" marB="0" anchor="ctr">
                    <a:solidFill>
                      <a:srgbClr val="0000FF"/>
                    </a:solidFill>
                  </a:tcPr>
                </a:tc>
                <a:tc>
                  <a:txBody>
                    <a:bodyPr/>
                    <a:lstStyle/>
                    <a:p>
                      <a:pPr algn="l" fontAlgn="auto"/>
                      <a:r>
                        <a:rPr lang="zh-TW" altLang="en-US" sz="1400" b="1" dirty="0" smtClean="0"/>
                        <a:t>    主 題</a:t>
                      </a:r>
                      <a:endParaRPr lang="zh-TW" altLang="en-US" sz="1400" b="1" dirty="0"/>
                    </a:p>
                  </a:txBody>
                  <a:tcPr marL="9525" marR="9525" marT="9525" marB="0" anchor="ctr">
                    <a:solidFill>
                      <a:srgbClr val="0000FF"/>
                    </a:solidFill>
                  </a:tcPr>
                </a:tc>
                <a:tc>
                  <a:txBody>
                    <a:bodyPr/>
                    <a:lstStyle/>
                    <a:p>
                      <a:pPr algn="l" fontAlgn="auto"/>
                      <a:r>
                        <a:rPr lang="zh-TW" altLang="en-US" sz="1400" b="1" dirty="0" smtClean="0"/>
                        <a:t>  媒 體</a:t>
                      </a:r>
                      <a:endParaRPr lang="zh-TW" altLang="en-US" sz="1400" b="1" dirty="0"/>
                    </a:p>
                  </a:txBody>
                  <a:tcPr marL="9525" marR="9525" marT="9525" marB="0" anchor="ctr">
                    <a:solidFill>
                      <a:srgbClr val="0000FF"/>
                    </a:solidFill>
                  </a:tcPr>
                </a:tc>
              </a:tr>
              <a:tr h="402270">
                <a:tc>
                  <a:txBody>
                    <a:bodyPr/>
                    <a:lstStyle/>
                    <a:p>
                      <a:pPr algn="ctr" fontAlgn="ct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9/14</a:t>
                      </a:r>
                    </a:p>
                  </a:txBody>
                  <a:tcPr marL="9525" marR="9525" marT="9525" marB="0" anchor="ctr"/>
                </a:tc>
                <a:tc>
                  <a:txBody>
                    <a:bodyPr/>
                    <a:lstStyle/>
                    <a:p>
                      <a:pPr algn="l"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婦產部</a:t>
                      </a:r>
                    </a:p>
                  </a:txBody>
                  <a:tcPr marL="9525" marR="9525" marT="9525" marB="0" anchor="ctr"/>
                </a:tc>
                <a:tc>
                  <a:txBody>
                    <a:bodyPr/>
                    <a:lstStyle/>
                    <a:p>
                      <a:pPr algn="l"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何積泓醫師</a:t>
                      </a:r>
                    </a:p>
                  </a:txBody>
                  <a:tcPr marL="9525" marR="9525" marT="9525" marB="0" anchor="ctr"/>
                </a:tc>
                <a:tc>
                  <a:txBody>
                    <a:bodyPr/>
                    <a:lstStyle/>
                    <a:p>
                      <a:pPr algn="l"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更年期相關問題</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健康</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傳媒</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402270">
                <a:tc>
                  <a:txBody>
                    <a:bodyPr/>
                    <a:lstStyle/>
                    <a:p>
                      <a:pPr algn="ctr" fontAlgn="ct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9/26</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健康管理中心</a:t>
                      </a:r>
                    </a:p>
                  </a:txBody>
                  <a:tcPr marL="9525" marR="9525" marT="9525" marB="0" anchor="ctr"/>
                </a:tc>
                <a:tc>
                  <a:txBody>
                    <a:bodyPr/>
                    <a:lstStyle/>
                    <a:p>
                      <a:pPr algn="l"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林幸榮主任</a:t>
                      </a:r>
                    </a:p>
                  </a:txBody>
                  <a:tcPr marL="9525" marR="9525" marT="9525" marB="0" anchor="ctr"/>
                </a:tc>
                <a:tc>
                  <a:txBody>
                    <a:bodyPr/>
                    <a:lstStyle/>
                    <a:p>
                      <a:pPr algn="l"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健檢特色優勢</a:t>
                      </a:r>
                    </a:p>
                  </a:txBody>
                  <a:tcPr marL="9525" marR="9525" marT="9525" marB="0" anchor="ctr"/>
                </a:tc>
                <a:tc>
                  <a:txBody>
                    <a:bodyPr/>
                    <a:lstStyle/>
                    <a:p>
                      <a:pPr algn="l" fontAlgn="ctr"/>
                      <a:r>
                        <a:rPr lang="en-US" altLang="zh-TW" sz="1600" b="0" i="0" u="none" strike="noStrike" dirty="0" err="1">
                          <a:solidFill>
                            <a:srgbClr val="000000"/>
                          </a:solidFill>
                          <a:effectLst/>
                          <a:latin typeface="標楷體" panose="03000509000000000000" pitchFamily="65" charset="-120"/>
                          <a:ea typeface="標楷體" panose="03000509000000000000" pitchFamily="65" charset="-120"/>
                        </a:rPr>
                        <a:t>Heho</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健康</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網</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402270">
                <a:tc>
                  <a:txBody>
                    <a:bodyPr/>
                    <a:lstStyle/>
                    <a:p>
                      <a:pPr algn="ctr" fontAlgn="ctr"/>
                      <a:r>
                        <a:rPr lang="en-US" altLang="zh-TW" sz="1600" b="0" i="0" u="none" strike="noStrike">
                          <a:solidFill>
                            <a:srgbClr val="000000"/>
                          </a:solidFill>
                          <a:effectLst/>
                          <a:latin typeface="標楷體" panose="03000509000000000000" pitchFamily="65" charset="-120"/>
                          <a:ea typeface="標楷體" panose="03000509000000000000" pitchFamily="65" charset="-120"/>
                        </a:rPr>
                        <a:t>9/28</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婦產部</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宋碧琳醫師</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血管健康別輕忽</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年代綜合</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台</a:t>
                      </a:r>
                      <a:r>
                        <a:rPr lang="en-US" altLang="zh-TW" sz="1600" b="0" i="0" u="none" strike="noStrike" dirty="0" smtClean="0">
                          <a:solidFill>
                            <a:srgbClr val="000000"/>
                          </a:solidFill>
                          <a:effectLst/>
                          <a:latin typeface="標楷體" panose="03000509000000000000" pitchFamily="65" charset="-120"/>
                          <a:ea typeface="標楷體" panose="03000509000000000000" pitchFamily="65" charset="-120"/>
                        </a:rPr>
                        <a:t>-</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 </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健康好</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生活</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397505">
                <a:tc>
                  <a:txBody>
                    <a:bodyPr/>
                    <a:lstStyle/>
                    <a:p>
                      <a:pPr algn="ctr" fontAlgn="ct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10/5</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醫企部</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李偉強主任</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醫病共享決策</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醫藥新聞</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週刊</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397505">
                <a:tc>
                  <a:txBody>
                    <a:bodyPr/>
                    <a:lstStyle/>
                    <a:p>
                      <a:pPr algn="ctr" fontAlgn="ct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10/9</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復健部</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陳怡潔職能治療師</a:t>
                      </a:r>
                    </a:p>
                  </a:txBody>
                  <a:tcPr marL="9525" marR="9525" marT="9525" marB="0" anchor="ctr"/>
                </a:tc>
                <a:tc>
                  <a:txBody>
                    <a:bodyPr/>
                    <a:lstStyle/>
                    <a:p>
                      <a:pPr algn="l"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學步車優缺點</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東森</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新聞</a:t>
                      </a:r>
                      <a:endParaRPr lang="en-US" altLang="zh-TW"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397505">
                <a:tc>
                  <a:txBody>
                    <a:bodyPr/>
                    <a:lstStyle/>
                    <a:p>
                      <a:pPr algn="ctr" fontAlgn="ctr"/>
                      <a:r>
                        <a:rPr lang="en-US" altLang="zh-TW" sz="1600" b="0" i="0" u="none" strike="noStrike">
                          <a:solidFill>
                            <a:srgbClr val="000000"/>
                          </a:solidFill>
                          <a:effectLst/>
                          <a:latin typeface="標楷體" panose="03000509000000000000" pitchFamily="65" charset="-120"/>
                          <a:ea typeface="標楷體" panose="03000509000000000000" pitchFamily="65" charset="-120"/>
                        </a:rPr>
                        <a:t>10/15</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院本部</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陳威明副院長</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人工膝關節置換</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康健</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雜誌</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r>
              <a:tr h="397505">
                <a:tc>
                  <a:txBody>
                    <a:bodyPr/>
                    <a:lstStyle/>
                    <a:p>
                      <a:pPr algn="ctr" fontAlgn="ctr"/>
                      <a:r>
                        <a:rPr lang="en-US" altLang="zh-TW" sz="1600" b="0" i="0" u="none" strike="noStrike">
                          <a:solidFill>
                            <a:srgbClr val="000000"/>
                          </a:solidFill>
                          <a:effectLst/>
                          <a:latin typeface="標楷體" panose="03000509000000000000" pitchFamily="65" charset="-120"/>
                          <a:ea typeface="標楷體" panose="03000509000000000000" pitchFamily="65" charset="-120"/>
                        </a:rPr>
                        <a:t>10/20</a:t>
                      </a:r>
                    </a:p>
                  </a:txBody>
                  <a:tcPr marL="9525" marR="9525" marT="9525" marB="0" anchor="ctr"/>
                </a:tc>
                <a:tc>
                  <a:txBody>
                    <a:bodyPr/>
                    <a:lstStyle/>
                    <a:p>
                      <a:pPr algn="l" fontAlgn="ctr"/>
                      <a:r>
                        <a:rPr lang="zh-TW" altLang="en-US" sz="1600" b="0" i="0" u="none" strike="noStrike">
                          <a:solidFill>
                            <a:srgbClr val="000000"/>
                          </a:solidFill>
                          <a:effectLst/>
                          <a:latin typeface="標楷體" panose="03000509000000000000" pitchFamily="65" charset="-120"/>
                          <a:ea typeface="標楷體" panose="03000509000000000000" pitchFamily="65" charset="-120"/>
                        </a:rPr>
                        <a:t>護理部</a:t>
                      </a:r>
                    </a:p>
                  </a:txBody>
                  <a:tcPr marL="9525" marR="9525" marT="9525" marB="0" anchor="ctr"/>
                </a:tc>
                <a:tc>
                  <a:txBody>
                    <a:bodyPr/>
                    <a:lstStyle/>
                    <a:p>
                      <a:pPr algn="l" fontAlgn="ct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沈青青副主任</a:t>
                      </a:r>
                      <a:endParaRPr lang="zh-TW" altLang="en-US" sz="16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安寧療護</a:t>
                      </a:r>
                    </a:p>
                  </a:txBody>
                  <a:tcPr marL="9525" marR="9525" marT="9525" marB="0" anchor="ctr"/>
                </a:tc>
                <a:tc>
                  <a:txBody>
                    <a:bodyPr/>
                    <a:lstStyle/>
                    <a:p>
                      <a:pPr algn="l" fontAlgn="ct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關鍵評論網</a:t>
                      </a:r>
                    </a:p>
                  </a:txBody>
                  <a:tcPr marL="9525" marR="9525" marT="9525" marB="0" anchor="ctr"/>
                </a:tc>
              </a:tr>
            </a:tbl>
          </a:graphicData>
        </a:graphic>
      </p:graphicFrame>
    </p:spTree>
    <p:extLst>
      <p:ext uri="{BB962C8B-B14F-4D97-AF65-F5344CB8AC3E}">
        <p14:creationId xmlns="" xmlns:p14="http://schemas.microsoft.com/office/powerpoint/2010/main" val="4039294504"/>
      </p:ext>
    </p:extLst>
  </p:cSld>
  <p:clrMapOvr>
    <a:masterClrMapping/>
  </p:clrMapOvr>
  <mc:AlternateContent xmlns:mc="http://schemas.openxmlformats.org/markup-compatibility/2006">
    <mc:Choice xmlns=""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006600"/>
            </a:gs>
            <a:gs pos="100000">
              <a:srgbClr val="009999"/>
            </a:gs>
          </a:gsLst>
          <a:lin ang="5400000" scaled="1"/>
        </a:gradFill>
        <a:ln>
          <a:noFill/>
        </a:ln>
        <a:effectLst>
          <a:outerShdw dist="53882" dir="2700000" algn="ctr" rotWithShape="0">
            <a:schemeClr val="tx2"/>
          </a:outerShdw>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4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spDef>
    <a:lnDef>
      <a:spPr bwMode="auto">
        <a:xfrm>
          <a:off x="0" y="0"/>
          <a:ext cx="1" cy="1"/>
        </a:xfrm>
        <a:custGeom>
          <a:avLst/>
          <a:gdLst/>
          <a:ahLst/>
          <a:cxnLst/>
          <a:rect l="0" t="0" r="0" b="0"/>
          <a:pathLst/>
        </a:custGeom>
        <a:gradFill rotWithShape="1">
          <a:gsLst>
            <a:gs pos="0">
              <a:srgbClr val="006600"/>
            </a:gs>
            <a:gs pos="100000">
              <a:srgbClr val="009999"/>
            </a:gs>
          </a:gsLst>
          <a:lin ang="5400000" scaled="1"/>
        </a:gradFill>
        <a:ln>
          <a:noFill/>
        </a:ln>
        <a:effectLst>
          <a:outerShdw dist="53882" dir="2700000" algn="ctr" rotWithShape="0">
            <a:schemeClr val="tx2"/>
          </a:outerShdw>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4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33965</TotalTime>
  <Words>1796</Words>
  <Application>Microsoft Office PowerPoint</Application>
  <PresentationFormat>如螢幕大小 (4:3)</PresentationFormat>
  <Paragraphs>333</Paragraphs>
  <Slides>21</Slides>
  <Notes>1</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Profile</vt:lpstr>
      <vt:lpstr>本院重要新聞彙整報告</vt:lpstr>
      <vt:lpstr>107年10月記者會</vt:lpstr>
      <vt:lpstr>107年10月記者會</vt:lpstr>
      <vt:lpstr>107年10月記者會</vt:lpstr>
      <vt:lpstr>107年10月記者會</vt:lpstr>
      <vt:lpstr>107年10月記者會</vt:lpstr>
      <vt:lpstr>107年10月記者會</vt:lpstr>
      <vt:lpstr>107年10月份專題報導</vt:lpstr>
      <vt:lpstr>107年10月份安排媒體專訪</vt:lpstr>
      <vt:lpstr>107年10月份活動訊息</vt:lpstr>
      <vt:lpstr>107年10月份新聞摘要40則</vt:lpstr>
      <vt:lpstr>107年10月份新聞摘要</vt:lpstr>
      <vt:lpstr>107年10月份新聞摘要</vt:lpstr>
      <vt:lpstr>107年10月份新聞摘要</vt:lpstr>
      <vt:lpstr>投影片 15</vt:lpstr>
      <vt:lpstr>107年10月各單位院外受奬情形4則</vt:lpstr>
      <vt:lpstr>亞太風濕病學會聯盟</vt:lpstr>
      <vt:lpstr>臺北巿政府 衛生局</vt:lpstr>
      <vt:lpstr>臺北巿政府 衛生局</vt:lpstr>
      <vt:lpstr>臺北巿政府</vt:lpstr>
      <vt:lpstr>投影片 21</vt:lpstr>
    </vt:vector>
  </TitlesOfParts>
  <Manager>台北榮民總醫院</Manager>
  <Company>Taipei Veterans General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行政院國軍退除役官兵輔導委員會 台北榮民總醫院 新制醫院評鑑暨教學醫院評鑑簡報</dc:title>
  <dc:creator>楊昭恂</dc:creator>
  <cp:lastModifiedBy>vghuser</cp:lastModifiedBy>
  <cp:revision>2094</cp:revision>
  <cp:lastPrinted>2018-10-18T04:00:49Z</cp:lastPrinted>
  <dcterms:created xsi:type="dcterms:W3CDTF">2004-02-01T06:39:05Z</dcterms:created>
  <dcterms:modified xsi:type="dcterms:W3CDTF">2018-10-19T09:13:53Z</dcterms:modified>
</cp:coreProperties>
</file>