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3249" r:id="rId2"/>
    <p:sldId id="3773" r:id="rId3"/>
    <p:sldId id="3782" r:id="rId4"/>
    <p:sldId id="3783" r:id="rId5"/>
    <p:sldId id="3729" r:id="rId6"/>
    <p:sldId id="3761" r:id="rId7"/>
    <p:sldId id="3775" r:id="rId8"/>
    <p:sldId id="3776" r:id="rId9"/>
    <p:sldId id="3716" r:id="rId10"/>
    <p:sldId id="3777" r:id="rId11"/>
    <p:sldId id="3778" r:id="rId12"/>
    <p:sldId id="3779" r:id="rId13"/>
    <p:sldId id="3696" r:id="rId14"/>
    <p:sldId id="3774" r:id="rId15"/>
    <p:sldId id="3781" r:id="rId16"/>
    <p:sldId id="3629" r:id="rId17"/>
    <p:sldId id="3785" r:id="rId18"/>
    <p:sldId id="3786" r:id="rId19"/>
    <p:sldId id="3787" r:id="rId20"/>
    <p:sldId id="3788" r:id="rId21"/>
    <p:sldId id="3789" r:id="rId22"/>
    <p:sldId id="3790" r:id="rId23"/>
    <p:sldId id="3791" r:id="rId24"/>
    <p:sldId id="3792" r:id="rId25"/>
    <p:sldId id="3469" r:id="rId26"/>
  </p:sldIdLst>
  <p:sldSz cx="9144000" cy="6858000" type="screen4x3"/>
  <p:notesSz cx="6794500" cy="9906000"/>
  <p:defaultTextStyle>
    <a:defPPr>
      <a:defRPr lang="zh-TW"/>
    </a:defPPr>
    <a:lvl1pPr algn="l" rtl="0" eaLnBrk="0" fontAlgn="base" hangingPunct="0">
      <a:spcBef>
        <a:spcPct val="0"/>
      </a:spcBef>
      <a:spcAft>
        <a:spcPct val="0"/>
      </a:spcAft>
      <a:defRPr kumimoji="1" sz="2500" b="1" kern="1200">
        <a:solidFill>
          <a:srgbClr val="0000FF"/>
        </a:solidFill>
        <a:latin typeface="標楷體" panose="03000509000000000000" pitchFamily="65" charset="-120"/>
        <a:ea typeface="標楷體" panose="03000509000000000000" pitchFamily="65" charset="-120"/>
        <a:cs typeface="+mn-cs"/>
      </a:defRPr>
    </a:lvl1pPr>
    <a:lvl2pPr marL="457200" algn="l" rtl="0" eaLnBrk="0" fontAlgn="base" hangingPunct="0">
      <a:spcBef>
        <a:spcPct val="0"/>
      </a:spcBef>
      <a:spcAft>
        <a:spcPct val="0"/>
      </a:spcAft>
      <a:defRPr kumimoji="1" sz="2500" b="1" kern="1200">
        <a:solidFill>
          <a:srgbClr val="0000FF"/>
        </a:solidFill>
        <a:latin typeface="標楷體" panose="03000509000000000000" pitchFamily="65" charset="-120"/>
        <a:ea typeface="標楷體" panose="03000509000000000000" pitchFamily="65" charset="-120"/>
        <a:cs typeface="+mn-cs"/>
      </a:defRPr>
    </a:lvl2pPr>
    <a:lvl3pPr marL="914400" algn="l" rtl="0" eaLnBrk="0" fontAlgn="base" hangingPunct="0">
      <a:spcBef>
        <a:spcPct val="0"/>
      </a:spcBef>
      <a:spcAft>
        <a:spcPct val="0"/>
      </a:spcAft>
      <a:defRPr kumimoji="1" sz="2500" b="1" kern="1200">
        <a:solidFill>
          <a:srgbClr val="0000FF"/>
        </a:solidFill>
        <a:latin typeface="標楷體" panose="03000509000000000000" pitchFamily="65" charset="-120"/>
        <a:ea typeface="標楷體" panose="03000509000000000000" pitchFamily="65" charset="-120"/>
        <a:cs typeface="+mn-cs"/>
      </a:defRPr>
    </a:lvl3pPr>
    <a:lvl4pPr marL="1371600" algn="l" rtl="0" eaLnBrk="0" fontAlgn="base" hangingPunct="0">
      <a:spcBef>
        <a:spcPct val="0"/>
      </a:spcBef>
      <a:spcAft>
        <a:spcPct val="0"/>
      </a:spcAft>
      <a:defRPr kumimoji="1" sz="2500" b="1" kern="1200">
        <a:solidFill>
          <a:srgbClr val="0000FF"/>
        </a:solidFill>
        <a:latin typeface="標楷體" panose="03000509000000000000" pitchFamily="65" charset="-120"/>
        <a:ea typeface="標楷體" panose="03000509000000000000" pitchFamily="65" charset="-120"/>
        <a:cs typeface="+mn-cs"/>
      </a:defRPr>
    </a:lvl4pPr>
    <a:lvl5pPr marL="1828800" algn="l" rtl="0" eaLnBrk="0" fontAlgn="base" hangingPunct="0">
      <a:spcBef>
        <a:spcPct val="0"/>
      </a:spcBef>
      <a:spcAft>
        <a:spcPct val="0"/>
      </a:spcAft>
      <a:defRPr kumimoji="1" sz="2500" b="1" kern="1200">
        <a:solidFill>
          <a:srgbClr val="0000FF"/>
        </a:solidFill>
        <a:latin typeface="標楷體" panose="03000509000000000000" pitchFamily="65" charset="-120"/>
        <a:ea typeface="標楷體" panose="03000509000000000000" pitchFamily="65" charset="-120"/>
        <a:cs typeface="+mn-cs"/>
      </a:defRPr>
    </a:lvl5pPr>
    <a:lvl6pPr marL="2286000" algn="l" defTabSz="914400" rtl="0" eaLnBrk="1" latinLnBrk="0" hangingPunct="1">
      <a:defRPr kumimoji="1" sz="2500" b="1" kern="1200">
        <a:solidFill>
          <a:srgbClr val="0000FF"/>
        </a:solidFill>
        <a:latin typeface="標楷體" panose="03000509000000000000" pitchFamily="65" charset="-120"/>
        <a:ea typeface="標楷體" panose="03000509000000000000" pitchFamily="65" charset="-120"/>
        <a:cs typeface="+mn-cs"/>
      </a:defRPr>
    </a:lvl6pPr>
    <a:lvl7pPr marL="2743200" algn="l" defTabSz="914400" rtl="0" eaLnBrk="1" latinLnBrk="0" hangingPunct="1">
      <a:defRPr kumimoji="1" sz="2500" b="1" kern="1200">
        <a:solidFill>
          <a:srgbClr val="0000FF"/>
        </a:solidFill>
        <a:latin typeface="標楷體" panose="03000509000000000000" pitchFamily="65" charset="-120"/>
        <a:ea typeface="標楷體" panose="03000509000000000000" pitchFamily="65" charset="-120"/>
        <a:cs typeface="+mn-cs"/>
      </a:defRPr>
    </a:lvl7pPr>
    <a:lvl8pPr marL="3200400" algn="l" defTabSz="914400" rtl="0" eaLnBrk="1" latinLnBrk="0" hangingPunct="1">
      <a:defRPr kumimoji="1" sz="2500" b="1" kern="1200">
        <a:solidFill>
          <a:srgbClr val="0000FF"/>
        </a:solidFill>
        <a:latin typeface="標楷體" panose="03000509000000000000" pitchFamily="65" charset="-120"/>
        <a:ea typeface="標楷體" panose="03000509000000000000" pitchFamily="65" charset="-120"/>
        <a:cs typeface="+mn-cs"/>
      </a:defRPr>
    </a:lvl8pPr>
    <a:lvl9pPr marL="3657600" algn="l" defTabSz="914400" rtl="0" eaLnBrk="1" latinLnBrk="0" hangingPunct="1">
      <a:defRPr kumimoji="1" sz="2500" b="1" kern="1200">
        <a:solidFill>
          <a:srgbClr val="0000FF"/>
        </a:solidFill>
        <a:latin typeface="標楷體" panose="03000509000000000000" pitchFamily="65" charset="-120"/>
        <a:ea typeface="標楷體" panose="03000509000000000000" pitchFamily="65"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0"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33CC"/>
    <a:srgbClr val="005696"/>
    <a:srgbClr val="0062AC"/>
    <a:srgbClr val="FF9900"/>
    <a:srgbClr val="00CC66"/>
    <a:srgbClr val="FF3300"/>
    <a:srgbClr val="FFFFFF"/>
    <a:srgbClr val="008A3E"/>
    <a:srgbClr val="0066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70" autoAdjust="0"/>
    <p:restoredTop sz="94125" autoAdjust="0"/>
  </p:normalViewPr>
  <p:slideViewPr>
    <p:cSldViewPr>
      <p:cViewPr varScale="1">
        <p:scale>
          <a:sx n="69" d="100"/>
          <a:sy n="69" d="100"/>
        </p:scale>
        <p:origin x="-1064"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7" d="100"/>
          <a:sy n="47" d="100"/>
        </p:scale>
        <p:origin x="-1986" y="-90"/>
      </p:cViewPr>
      <p:guideLst>
        <p:guide orient="horz" pos="3120"/>
        <p:guide pos="2140"/>
      </p:guideLst>
    </p:cSldViewPr>
  </p:notes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45024" cy="494191"/>
          </a:xfrm>
          <a:prstGeom prst="rect">
            <a:avLst/>
          </a:prstGeom>
          <a:noFill/>
          <a:ln>
            <a:noFill/>
          </a:ln>
          <a:effectLst/>
          <a:extLst/>
        </p:spPr>
        <p:txBody>
          <a:bodyPr vert="horz" wrap="square" lIns="92388" tIns="46194" rIns="92388" bIns="46194" numCol="1" anchor="t" anchorCtr="0" compatLnSpc="1">
            <a:prstTxWarp prst="textNoShape">
              <a:avLst/>
            </a:prstTxWarp>
          </a:bodyPr>
          <a:lstStyle>
            <a:lvl1pPr algn="l" defTabSz="924032" eaLnBrk="1" hangingPunct="1">
              <a:defRPr sz="1300" b="0">
                <a:solidFill>
                  <a:schemeClr val="tx1"/>
                </a:solidFill>
                <a:latin typeface="Verdana" panose="020B0604030504040204" pitchFamily="34" charset="0"/>
                <a:ea typeface="新細明體" panose="02020500000000000000" pitchFamily="18" charset="-120"/>
              </a:defRPr>
            </a:lvl1pPr>
          </a:lstStyle>
          <a:p>
            <a:pPr>
              <a:defRPr/>
            </a:pPr>
            <a:endParaRPr lang="en-US" altLang="zh-TW"/>
          </a:p>
        </p:txBody>
      </p:sp>
      <p:sp>
        <p:nvSpPr>
          <p:cNvPr id="89091" name="Rectangle 3"/>
          <p:cNvSpPr>
            <a:spLocks noGrp="1" noChangeArrowheads="1"/>
          </p:cNvSpPr>
          <p:nvPr>
            <p:ph type="dt" sz="quarter" idx="1"/>
          </p:nvPr>
        </p:nvSpPr>
        <p:spPr bwMode="auto">
          <a:xfrm>
            <a:off x="3849476" y="0"/>
            <a:ext cx="2945024" cy="494191"/>
          </a:xfrm>
          <a:prstGeom prst="rect">
            <a:avLst/>
          </a:prstGeom>
          <a:noFill/>
          <a:ln>
            <a:noFill/>
          </a:ln>
          <a:effectLst/>
          <a:extLst/>
        </p:spPr>
        <p:txBody>
          <a:bodyPr vert="horz" wrap="square" lIns="92388" tIns="46194" rIns="92388" bIns="46194" numCol="1" anchor="t" anchorCtr="0" compatLnSpc="1">
            <a:prstTxWarp prst="textNoShape">
              <a:avLst/>
            </a:prstTxWarp>
          </a:bodyPr>
          <a:lstStyle>
            <a:lvl1pPr algn="r" defTabSz="924032" eaLnBrk="1" hangingPunct="1">
              <a:defRPr sz="1300" b="0">
                <a:solidFill>
                  <a:schemeClr val="tx1"/>
                </a:solidFill>
                <a:latin typeface="Verdana" panose="020B0604030504040204" pitchFamily="34" charset="0"/>
                <a:ea typeface="新細明體" panose="02020500000000000000" pitchFamily="18" charset="-120"/>
              </a:defRPr>
            </a:lvl1pPr>
          </a:lstStyle>
          <a:p>
            <a:pPr>
              <a:defRPr/>
            </a:pPr>
            <a:endParaRPr lang="en-US" altLang="zh-TW"/>
          </a:p>
        </p:txBody>
      </p:sp>
      <p:sp>
        <p:nvSpPr>
          <p:cNvPr id="89092" name="Rectangle 4"/>
          <p:cNvSpPr>
            <a:spLocks noGrp="1" noChangeArrowheads="1"/>
          </p:cNvSpPr>
          <p:nvPr>
            <p:ph type="ftr" sz="quarter" idx="2"/>
          </p:nvPr>
        </p:nvSpPr>
        <p:spPr bwMode="auto">
          <a:xfrm>
            <a:off x="0" y="9410226"/>
            <a:ext cx="2945024" cy="495775"/>
          </a:xfrm>
          <a:prstGeom prst="rect">
            <a:avLst/>
          </a:prstGeom>
          <a:noFill/>
          <a:ln>
            <a:noFill/>
          </a:ln>
          <a:effectLst/>
          <a:extLst/>
        </p:spPr>
        <p:txBody>
          <a:bodyPr vert="horz" wrap="square" lIns="92388" tIns="46194" rIns="92388" bIns="46194" numCol="1" anchor="b" anchorCtr="0" compatLnSpc="1">
            <a:prstTxWarp prst="textNoShape">
              <a:avLst/>
            </a:prstTxWarp>
          </a:bodyPr>
          <a:lstStyle>
            <a:lvl1pPr algn="l" defTabSz="924032" eaLnBrk="1" hangingPunct="1">
              <a:defRPr sz="1300" b="0">
                <a:solidFill>
                  <a:schemeClr val="tx1"/>
                </a:solidFill>
                <a:latin typeface="Verdana" panose="020B0604030504040204" pitchFamily="34" charset="0"/>
                <a:ea typeface="新細明體" panose="02020500000000000000" pitchFamily="18" charset="-120"/>
              </a:defRPr>
            </a:lvl1pPr>
          </a:lstStyle>
          <a:p>
            <a:pPr>
              <a:defRPr/>
            </a:pPr>
            <a:endParaRPr lang="en-US" altLang="zh-TW"/>
          </a:p>
        </p:txBody>
      </p:sp>
      <p:sp>
        <p:nvSpPr>
          <p:cNvPr id="89093" name="Rectangle 5"/>
          <p:cNvSpPr>
            <a:spLocks noGrp="1" noChangeArrowheads="1"/>
          </p:cNvSpPr>
          <p:nvPr>
            <p:ph type="sldNum" sz="quarter" idx="3"/>
          </p:nvPr>
        </p:nvSpPr>
        <p:spPr bwMode="auto">
          <a:xfrm>
            <a:off x="3849476" y="9410226"/>
            <a:ext cx="2945024" cy="495775"/>
          </a:xfrm>
          <a:prstGeom prst="rect">
            <a:avLst/>
          </a:prstGeom>
          <a:noFill/>
          <a:ln>
            <a:noFill/>
          </a:ln>
          <a:effectLst/>
          <a:extLst/>
        </p:spPr>
        <p:txBody>
          <a:bodyPr vert="horz" wrap="square" lIns="92388" tIns="46194" rIns="92388" bIns="46194" numCol="1" anchor="b" anchorCtr="0" compatLnSpc="1">
            <a:prstTxWarp prst="textNoShape">
              <a:avLst/>
            </a:prstTxWarp>
          </a:bodyPr>
          <a:lstStyle>
            <a:lvl1pPr algn="r" defTabSz="924032" eaLnBrk="1" hangingPunct="1">
              <a:defRPr sz="1300" b="0">
                <a:solidFill>
                  <a:schemeClr val="tx1"/>
                </a:solidFill>
                <a:latin typeface="Verdana" panose="020B0604030504040204" pitchFamily="34" charset="0"/>
                <a:ea typeface="新細明體" panose="02020500000000000000" pitchFamily="18" charset="-120"/>
              </a:defRPr>
            </a:lvl1pPr>
          </a:lstStyle>
          <a:p>
            <a:pPr>
              <a:defRPr/>
            </a:pPr>
            <a:fld id="{26A85275-53F0-4117-819A-B9E01A5B0136}" type="slidenum">
              <a:rPr lang="en-US" altLang="zh-TW"/>
              <a:pPr>
                <a:defRPr/>
              </a:pPr>
              <a:t>‹#›</a:t>
            </a:fld>
            <a:endParaRPr lang="en-US" altLang="zh-TW"/>
          </a:p>
        </p:txBody>
      </p:sp>
    </p:spTree>
    <p:extLst>
      <p:ext uri="{BB962C8B-B14F-4D97-AF65-F5344CB8AC3E}">
        <p14:creationId xmlns:p14="http://schemas.microsoft.com/office/powerpoint/2010/main" xmlns="" val="2553949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2945024" cy="495776"/>
          </a:xfrm>
          <a:prstGeom prst="rect">
            <a:avLst/>
          </a:prstGeom>
          <a:noFill/>
          <a:ln>
            <a:noFill/>
          </a:ln>
          <a:effectLst/>
          <a:extLst/>
        </p:spPr>
        <p:txBody>
          <a:bodyPr vert="horz" wrap="square" lIns="92388" tIns="46194" rIns="92388" bIns="46194" numCol="1" anchor="t" anchorCtr="0" compatLnSpc="1">
            <a:prstTxWarp prst="textNoShape">
              <a:avLst/>
            </a:prstTxWarp>
          </a:bodyPr>
          <a:lstStyle>
            <a:lvl1pPr algn="l" defTabSz="924032" eaLnBrk="1" hangingPunct="1">
              <a:defRPr sz="1300" b="0">
                <a:solidFill>
                  <a:schemeClr val="tx1"/>
                </a:solidFill>
                <a:latin typeface="Arial" panose="020B0604020202020204" pitchFamily="34" charset="0"/>
                <a:ea typeface="新細明體" panose="02020500000000000000" pitchFamily="18" charset="-120"/>
              </a:defRPr>
            </a:lvl1pPr>
          </a:lstStyle>
          <a:p>
            <a:pPr>
              <a:defRPr/>
            </a:pPr>
            <a:endParaRPr lang="en-US" altLang="zh-TW"/>
          </a:p>
        </p:txBody>
      </p:sp>
      <p:sp>
        <p:nvSpPr>
          <p:cNvPr id="96259" name="Rectangle 3"/>
          <p:cNvSpPr>
            <a:spLocks noGrp="1" noChangeArrowheads="1"/>
          </p:cNvSpPr>
          <p:nvPr>
            <p:ph type="dt" idx="1"/>
          </p:nvPr>
        </p:nvSpPr>
        <p:spPr bwMode="auto">
          <a:xfrm>
            <a:off x="3847890" y="0"/>
            <a:ext cx="2945024" cy="495776"/>
          </a:xfrm>
          <a:prstGeom prst="rect">
            <a:avLst/>
          </a:prstGeom>
          <a:noFill/>
          <a:ln>
            <a:noFill/>
          </a:ln>
          <a:effectLst/>
          <a:extLst/>
        </p:spPr>
        <p:txBody>
          <a:bodyPr vert="horz" wrap="square" lIns="92388" tIns="46194" rIns="92388" bIns="46194" numCol="1" anchor="t" anchorCtr="0" compatLnSpc="1">
            <a:prstTxWarp prst="textNoShape">
              <a:avLst/>
            </a:prstTxWarp>
          </a:bodyPr>
          <a:lstStyle>
            <a:lvl1pPr algn="r" defTabSz="924032" eaLnBrk="1" hangingPunct="1">
              <a:defRPr sz="1300" b="0">
                <a:solidFill>
                  <a:schemeClr val="tx1"/>
                </a:solidFill>
                <a:latin typeface="Arial" panose="020B0604020202020204" pitchFamily="34" charset="0"/>
                <a:ea typeface="新細明體" panose="02020500000000000000" pitchFamily="18" charset="-120"/>
              </a:defRPr>
            </a:lvl1pPr>
          </a:lstStyle>
          <a:p>
            <a:pPr>
              <a:defRPr/>
            </a:pPr>
            <a:endParaRPr lang="en-US" altLang="zh-TW"/>
          </a:p>
        </p:txBody>
      </p:sp>
      <p:sp>
        <p:nvSpPr>
          <p:cNvPr id="11268" name="Rectangle 4"/>
          <p:cNvSpPr>
            <a:spLocks noGrp="1" noRot="1" noChangeAspect="1" noChangeArrowheads="1" noTextEdit="1"/>
          </p:cNvSpPr>
          <p:nvPr>
            <p:ph type="sldImg" idx="2"/>
          </p:nvPr>
        </p:nvSpPr>
        <p:spPr bwMode="auto">
          <a:xfrm>
            <a:off x="922338" y="744538"/>
            <a:ext cx="4954587" cy="37147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61" name="Rectangle 5"/>
          <p:cNvSpPr>
            <a:spLocks noGrp="1" noChangeArrowheads="1"/>
          </p:cNvSpPr>
          <p:nvPr>
            <p:ph type="body" sz="quarter" idx="3"/>
          </p:nvPr>
        </p:nvSpPr>
        <p:spPr bwMode="auto">
          <a:xfrm>
            <a:off x="679133" y="4705906"/>
            <a:ext cx="5436235" cy="4455640"/>
          </a:xfrm>
          <a:prstGeom prst="rect">
            <a:avLst/>
          </a:prstGeom>
          <a:noFill/>
          <a:ln>
            <a:noFill/>
          </a:ln>
          <a:effectLst/>
          <a:extLst/>
        </p:spPr>
        <p:txBody>
          <a:bodyPr vert="horz" wrap="square" lIns="92388" tIns="46194" rIns="92388" bIns="46194"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96262" name="Rectangle 6"/>
          <p:cNvSpPr>
            <a:spLocks noGrp="1" noChangeArrowheads="1"/>
          </p:cNvSpPr>
          <p:nvPr>
            <p:ph type="ftr" sz="quarter" idx="4"/>
          </p:nvPr>
        </p:nvSpPr>
        <p:spPr bwMode="auto">
          <a:xfrm>
            <a:off x="0" y="9408641"/>
            <a:ext cx="2945024" cy="495776"/>
          </a:xfrm>
          <a:prstGeom prst="rect">
            <a:avLst/>
          </a:prstGeom>
          <a:noFill/>
          <a:ln>
            <a:noFill/>
          </a:ln>
          <a:effectLst/>
          <a:extLst/>
        </p:spPr>
        <p:txBody>
          <a:bodyPr vert="horz" wrap="square" lIns="92388" tIns="46194" rIns="92388" bIns="46194" numCol="1" anchor="b" anchorCtr="0" compatLnSpc="1">
            <a:prstTxWarp prst="textNoShape">
              <a:avLst/>
            </a:prstTxWarp>
          </a:bodyPr>
          <a:lstStyle>
            <a:lvl1pPr algn="l" defTabSz="924032" eaLnBrk="1" hangingPunct="1">
              <a:defRPr sz="1300" b="0">
                <a:solidFill>
                  <a:schemeClr val="tx1"/>
                </a:solidFill>
                <a:latin typeface="Arial" panose="020B0604020202020204" pitchFamily="34" charset="0"/>
                <a:ea typeface="新細明體" panose="02020500000000000000" pitchFamily="18" charset="-120"/>
              </a:defRPr>
            </a:lvl1pPr>
          </a:lstStyle>
          <a:p>
            <a:pPr>
              <a:defRPr/>
            </a:pPr>
            <a:endParaRPr lang="en-US" altLang="zh-TW"/>
          </a:p>
        </p:txBody>
      </p:sp>
      <p:sp>
        <p:nvSpPr>
          <p:cNvPr id="96263" name="Rectangle 7"/>
          <p:cNvSpPr>
            <a:spLocks noGrp="1" noChangeArrowheads="1"/>
          </p:cNvSpPr>
          <p:nvPr>
            <p:ph type="sldNum" sz="quarter" idx="5"/>
          </p:nvPr>
        </p:nvSpPr>
        <p:spPr bwMode="auto">
          <a:xfrm>
            <a:off x="2897421" y="9408641"/>
            <a:ext cx="3895493" cy="495776"/>
          </a:xfrm>
          <a:prstGeom prst="rect">
            <a:avLst/>
          </a:prstGeom>
          <a:noFill/>
          <a:ln>
            <a:noFill/>
          </a:ln>
          <a:effectLst/>
          <a:extLst/>
        </p:spPr>
        <p:txBody>
          <a:bodyPr vert="horz" wrap="square" lIns="92388" tIns="46194" rIns="92388" bIns="46194" numCol="1" anchor="b" anchorCtr="0" compatLnSpc="1">
            <a:prstTxWarp prst="textNoShape">
              <a:avLst/>
            </a:prstTxWarp>
          </a:bodyPr>
          <a:lstStyle>
            <a:lvl1pPr defTabSz="924032" eaLnBrk="1" hangingPunct="1">
              <a:defRPr sz="1300" b="0">
                <a:solidFill>
                  <a:schemeClr val="tx1"/>
                </a:solidFill>
                <a:latin typeface="Arial" panose="020B0604020202020204" pitchFamily="34" charset="0"/>
                <a:ea typeface="新細明體" panose="02020500000000000000" pitchFamily="18" charset="-120"/>
              </a:defRPr>
            </a:lvl1pPr>
          </a:lstStyle>
          <a:p>
            <a:pPr>
              <a:defRPr/>
            </a:pPr>
            <a:r>
              <a:rPr lang="en-US" altLang="zh-TW"/>
              <a:t>       </a:t>
            </a:r>
            <a:fld id="{7D00E5EC-5359-4502-92BF-F5F41F9DAE6F}" type="slidenum">
              <a:rPr lang="en-US" altLang="zh-TW"/>
              <a:pPr>
                <a:defRPr/>
              </a:pPr>
              <a:t>‹#›</a:t>
            </a:fld>
            <a:endParaRPr lang="en-US" altLang="zh-TW"/>
          </a:p>
        </p:txBody>
      </p:sp>
    </p:spTree>
    <p:extLst>
      <p:ext uri="{BB962C8B-B14F-4D97-AF65-F5344CB8AC3E}">
        <p14:creationId xmlns:p14="http://schemas.microsoft.com/office/powerpoint/2010/main" xmlns="" val="17176736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標楷體" panose="03000509000000000000" pitchFamily="65" charset="-120"/>
        <a:ea typeface="標楷體" panose="03000509000000000000" pitchFamily="65" charset="-120"/>
        <a:cs typeface="+mn-cs"/>
      </a:defRPr>
    </a:lvl1pPr>
    <a:lvl2pPr marL="457200" algn="l" rtl="0" eaLnBrk="0" fontAlgn="base" hangingPunct="0">
      <a:spcBef>
        <a:spcPct val="30000"/>
      </a:spcBef>
      <a:spcAft>
        <a:spcPct val="0"/>
      </a:spcAft>
      <a:defRPr kumimoji="1" sz="1600" kern="1200">
        <a:solidFill>
          <a:schemeClr val="tx1"/>
        </a:solidFill>
        <a:latin typeface="標楷體" panose="03000509000000000000" pitchFamily="65" charset="-120"/>
        <a:ea typeface="標楷體" panose="03000509000000000000" pitchFamily="65" charset="-120"/>
        <a:cs typeface="+mn-cs"/>
      </a:defRPr>
    </a:lvl2pPr>
    <a:lvl3pPr marL="914400" algn="l" rtl="0" eaLnBrk="0" fontAlgn="base" hangingPunct="0">
      <a:spcBef>
        <a:spcPct val="30000"/>
      </a:spcBef>
      <a:spcAft>
        <a:spcPct val="0"/>
      </a:spcAft>
      <a:defRPr kumimoji="1" sz="1600" kern="1200">
        <a:solidFill>
          <a:schemeClr val="tx1"/>
        </a:solidFill>
        <a:latin typeface="標楷體" panose="03000509000000000000" pitchFamily="65" charset="-120"/>
        <a:ea typeface="標楷體" panose="03000509000000000000" pitchFamily="65" charset="-120"/>
        <a:cs typeface="+mn-cs"/>
      </a:defRPr>
    </a:lvl3pPr>
    <a:lvl4pPr marL="1371600" algn="l" rtl="0" eaLnBrk="0" fontAlgn="base" hangingPunct="0">
      <a:spcBef>
        <a:spcPct val="30000"/>
      </a:spcBef>
      <a:spcAft>
        <a:spcPct val="0"/>
      </a:spcAft>
      <a:defRPr kumimoji="1" sz="1600" kern="1200">
        <a:solidFill>
          <a:schemeClr val="tx1"/>
        </a:solidFill>
        <a:latin typeface="標楷體" panose="03000509000000000000" pitchFamily="65" charset="-120"/>
        <a:ea typeface="標楷體" panose="03000509000000000000" pitchFamily="65" charset="-120"/>
        <a:cs typeface="+mn-cs"/>
      </a:defRPr>
    </a:lvl4pPr>
    <a:lvl5pPr marL="1828800" algn="l" rtl="0" eaLnBrk="0" fontAlgn="base" hangingPunct="0">
      <a:spcBef>
        <a:spcPct val="30000"/>
      </a:spcBef>
      <a:spcAft>
        <a:spcPct val="0"/>
      </a:spcAft>
      <a:defRPr kumimoji="1" sz="1600" kern="1200">
        <a:solidFill>
          <a:schemeClr val="tx1"/>
        </a:solidFill>
        <a:latin typeface="標楷體" panose="03000509000000000000" pitchFamily="65" charset="-120"/>
        <a:ea typeface="標楷體" panose="03000509000000000000" pitchFamily="65"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4032">
              <a:defRPr kumimoji="1" sz="2500" b="1">
                <a:solidFill>
                  <a:srgbClr val="0000FF"/>
                </a:solidFill>
                <a:latin typeface="標楷體" panose="03000509000000000000" pitchFamily="65" charset="-120"/>
                <a:ea typeface="標楷體" panose="03000509000000000000" pitchFamily="65" charset="-120"/>
              </a:defRPr>
            </a:lvl1pPr>
            <a:lvl2pPr marL="741761" indent="-285293" defTabSz="924032">
              <a:defRPr kumimoji="1" sz="2500" b="1">
                <a:solidFill>
                  <a:srgbClr val="0000FF"/>
                </a:solidFill>
                <a:latin typeface="標楷體" panose="03000509000000000000" pitchFamily="65" charset="-120"/>
                <a:ea typeface="標楷體" panose="03000509000000000000" pitchFamily="65" charset="-120"/>
              </a:defRPr>
            </a:lvl2pPr>
            <a:lvl3pPr marL="1141171" indent="-228234" defTabSz="924032">
              <a:defRPr kumimoji="1" sz="2500" b="1">
                <a:solidFill>
                  <a:srgbClr val="0000FF"/>
                </a:solidFill>
                <a:latin typeface="標楷體" panose="03000509000000000000" pitchFamily="65" charset="-120"/>
                <a:ea typeface="標楷體" panose="03000509000000000000" pitchFamily="65" charset="-120"/>
              </a:defRPr>
            </a:lvl3pPr>
            <a:lvl4pPr marL="1597640" indent="-228234" defTabSz="924032">
              <a:defRPr kumimoji="1" sz="2500" b="1">
                <a:solidFill>
                  <a:srgbClr val="0000FF"/>
                </a:solidFill>
                <a:latin typeface="標楷體" panose="03000509000000000000" pitchFamily="65" charset="-120"/>
                <a:ea typeface="標楷體" panose="03000509000000000000" pitchFamily="65" charset="-120"/>
              </a:defRPr>
            </a:lvl4pPr>
            <a:lvl5pPr marL="2054108" indent="-228234" defTabSz="924032">
              <a:defRPr kumimoji="1" sz="2500" b="1">
                <a:solidFill>
                  <a:srgbClr val="0000FF"/>
                </a:solidFill>
                <a:latin typeface="標楷體" panose="03000509000000000000" pitchFamily="65" charset="-120"/>
                <a:ea typeface="標楷體" panose="03000509000000000000" pitchFamily="65" charset="-120"/>
              </a:defRPr>
            </a:lvl5pPr>
            <a:lvl6pPr marL="2510577" indent="-228234" defTabSz="924032"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67045" indent="-228234" defTabSz="924032"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3514" indent="-228234" defTabSz="924032"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79982" indent="-228234" defTabSz="924032"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r>
              <a:rPr lang="en-US" altLang="zh-TW" sz="1300" b="0">
                <a:solidFill>
                  <a:schemeClr val="tx1"/>
                </a:solidFill>
                <a:latin typeface="Arial" panose="020B0604020202020204" pitchFamily="34" charset="0"/>
                <a:ea typeface="新細明體" panose="02020500000000000000" pitchFamily="18" charset="-120"/>
              </a:rPr>
              <a:t>       </a:t>
            </a:r>
            <a:fld id="{3F02F98A-3432-41E0-9616-FFE56DF2F518}" type="slidenum">
              <a:rPr lang="en-US" altLang="zh-TW" sz="1300" b="0">
                <a:solidFill>
                  <a:schemeClr val="tx1"/>
                </a:solidFill>
                <a:latin typeface="Arial" panose="020B0604020202020204" pitchFamily="34" charset="0"/>
                <a:ea typeface="新細明體" panose="02020500000000000000" pitchFamily="18" charset="-120"/>
              </a:rPr>
              <a:pPr/>
              <a:t>1</a:t>
            </a:fld>
            <a:endParaRPr lang="en-US" altLang="zh-TW" sz="1300" b="0">
              <a:solidFill>
                <a:schemeClr val="tx1"/>
              </a:solidFill>
              <a:latin typeface="Arial" panose="020B0604020202020204" pitchFamily="34" charset="0"/>
              <a:ea typeface="新細明體" panose="02020500000000000000" pitchFamily="18" charset="-12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zh-TW" smtClean="0"/>
          </a:p>
        </p:txBody>
      </p:sp>
    </p:spTree>
    <p:extLst>
      <p:ext uri="{BB962C8B-B14F-4D97-AF65-F5344CB8AC3E}">
        <p14:creationId xmlns:p14="http://schemas.microsoft.com/office/powerpoint/2010/main" xmlns="" val="619135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AutoShape 7"/>
          <p:cNvSpPr>
            <a:spLocks noChangeArrowheads="1"/>
          </p:cNvSpPr>
          <p:nvPr/>
        </p:nvSpPr>
        <p:spPr bwMode="auto">
          <a:xfrm>
            <a:off x="687388" y="2928938"/>
            <a:ext cx="7770812" cy="107950"/>
          </a:xfrm>
          <a:custGeom>
            <a:avLst/>
            <a:gdLst>
              <a:gd name="G0" fmla="+- 618 0 0"/>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618" y="0"/>
                </a:lnTo>
                <a:lnTo>
                  <a:pt x="618" y="1000"/>
                </a:lnTo>
                <a:lnTo>
                  <a:pt x="0" y="1000"/>
                </a:lnTo>
                <a:close/>
              </a:path>
              <a:path w="1000" h="1000">
                <a:moveTo>
                  <a:pt x="0" y="0"/>
                </a:moveTo>
                <a:lnTo>
                  <a:pt x="1000" y="0"/>
                </a:lnTo>
              </a:path>
            </a:pathLst>
          </a:custGeom>
          <a:gradFill rotWithShape="1">
            <a:gsLst>
              <a:gs pos="0">
                <a:srgbClr val="0000FF"/>
              </a:gs>
              <a:gs pos="100000">
                <a:srgbClr val="0000FF">
                  <a:gamma/>
                  <a:tint val="25490"/>
                  <a:invGamma/>
                </a:srgbClr>
              </a:gs>
            </a:gsLst>
            <a:lin ang="0" scaled="1"/>
          </a:gradFill>
          <a:ln w="9525">
            <a:solidFill>
              <a:srgbClr val="0000FF"/>
            </a:solidFill>
            <a:round/>
            <a:headEnd/>
            <a:tailEnd/>
          </a:ln>
        </p:spPr>
        <p:txBody>
          <a:bodyPr lIns="91422" tIns="45711" rIns="91422" bIns="45711"/>
          <a:lstStyle>
            <a:lvl1pPr>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a:defRPr kumimoji="1">
                <a:solidFill>
                  <a:schemeClr val="tx1"/>
                </a:solidFill>
                <a:latin typeface="Arial" panose="020B0604020202020204" pitchFamily="34" charset="0"/>
                <a:ea typeface="新細明體" panose="02020500000000000000" pitchFamily="18" charset="-120"/>
              </a:defRPr>
            </a:lvl3pPr>
            <a:lvl4pPr marL="1370013">
              <a:defRPr kumimoji="1">
                <a:solidFill>
                  <a:schemeClr val="tx1"/>
                </a:solidFill>
                <a:latin typeface="Arial" panose="020B0604020202020204" pitchFamily="34" charset="0"/>
                <a:ea typeface="新細明體" panose="02020500000000000000" pitchFamily="18" charset="-120"/>
              </a:defRPr>
            </a:lvl4pPr>
            <a:lvl5pPr marL="1827213">
              <a:defRPr kumimoji="1">
                <a:solidFill>
                  <a:schemeClr val="tx1"/>
                </a:solidFill>
                <a:latin typeface="Arial" panose="020B0604020202020204" pitchFamily="34" charset="0"/>
                <a:ea typeface="新細明體" panose="02020500000000000000" pitchFamily="18" charset="-120"/>
              </a:defRPr>
            </a:lvl5pPr>
            <a:lvl6pPr marL="2284413"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741613"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198813"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656013"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zh-TW" sz="2300" b="0" smtClean="0">
              <a:latin typeface="Times New Roman" panose="02020603050405020304" pitchFamily="18" charset="0"/>
            </a:endParaRPr>
          </a:p>
        </p:txBody>
      </p:sp>
      <p:sp>
        <p:nvSpPr>
          <p:cNvPr id="21506" name="Rectangle 2"/>
          <p:cNvSpPr>
            <a:spLocks noGrp="1" noChangeArrowheads="1"/>
          </p:cNvSpPr>
          <p:nvPr>
            <p:ph type="ctrTitle"/>
          </p:nvPr>
        </p:nvSpPr>
        <p:spPr>
          <a:xfrm>
            <a:off x="687388" y="1560513"/>
            <a:ext cx="7770812" cy="1368425"/>
          </a:xfrm>
        </p:spPr>
        <p:txBody>
          <a:bodyPr/>
          <a:lstStyle>
            <a:lvl1pPr>
              <a:defRPr sz="4700" b="1"/>
            </a:lvl1pPr>
          </a:lstStyle>
          <a:p>
            <a:pPr lvl="0"/>
            <a:r>
              <a:rPr lang="zh-TW" altLang="en-US" noProof="0" smtClean="0"/>
              <a:t>按一下以編輯母片標題樣式</a:t>
            </a:r>
          </a:p>
        </p:txBody>
      </p:sp>
      <p:sp>
        <p:nvSpPr>
          <p:cNvPr id="21507" name="Rectangle 3"/>
          <p:cNvSpPr>
            <a:spLocks noGrp="1" noChangeArrowheads="1"/>
          </p:cNvSpPr>
          <p:nvPr>
            <p:ph type="subTitle" idx="1"/>
          </p:nvPr>
        </p:nvSpPr>
        <p:spPr>
          <a:xfrm>
            <a:off x="1449388" y="3429000"/>
            <a:ext cx="7008812" cy="1595438"/>
          </a:xfrm>
        </p:spPr>
        <p:txBody>
          <a:bodyPr/>
          <a:lstStyle>
            <a:lvl1pPr marL="0" indent="0">
              <a:buFont typeface="Wingdings" panose="05000000000000000000" pitchFamily="2" charset="2"/>
              <a:buNone/>
              <a:defRPr sz="2900"/>
            </a:lvl1pPr>
          </a:lstStyle>
          <a:p>
            <a:pPr lvl="0"/>
            <a:r>
              <a:rPr lang="zh-TW" altLang="en-US" noProof="0" smtClean="0"/>
              <a:t>按一下以編輯母片副標題樣式</a:t>
            </a:r>
          </a:p>
        </p:txBody>
      </p:sp>
      <p:sp>
        <p:nvSpPr>
          <p:cNvPr id="5" name="Rectangle 4"/>
          <p:cNvSpPr>
            <a:spLocks noGrp="1" noChangeArrowheads="1"/>
          </p:cNvSpPr>
          <p:nvPr>
            <p:ph type="dt" sz="half" idx="10"/>
          </p:nvPr>
        </p:nvSpPr>
        <p:spPr>
          <a:xfrm>
            <a:off x="687388" y="6251575"/>
            <a:ext cx="1905000" cy="452438"/>
          </a:xfrm>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xfrm>
            <a:off x="3124200" y="6251575"/>
            <a:ext cx="2897188" cy="452438"/>
          </a:xfrm>
        </p:spPr>
        <p:txBody>
          <a:bodyPr/>
          <a:lstStyle>
            <a:lvl1pPr>
              <a:defRPr/>
            </a:lvl1pPr>
          </a:lstStyle>
          <a:p>
            <a:pPr>
              <a:defRPr/>
            </a:pPr>
            <a:endParaRPr lang="en-US" altLang="zh-TW"/>
          </a:p>
        </p:txBody>
      </p:sp>
    </p:spTree>
    <p:extLst>
      <p:ext uri="{BB962C8B-B14F-4D97-AF65-F5344CB8AC3E}">
        <p14:creationId xmlns:p14="http://schemas.microsoft.com/office/powerpoint/2010/main" xmlns="" val="36303813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CD702526-F37C-4D93-B261-8D8F3E2BE9DD}" type="slidenum">
              <a:rPr lang="en-US" altLang="zh-TW"/>
              <a:pPr>
                <a:defRPr/>
              </a:pPr>
              <a:t>‹#›</a:t>
            </a:fld>
            <a:endParaRPr lang="en-US" altLang="zh-TW"/>
          </a:p>
        </p:txBody>
      </p:sp>
    </p:spTree>
    <p:extLst>
      <p:ext uri="{BB962C8B-B14F-4D97-AF65-F5344CB8AC3E}">
        <p14:creationId xmlns:p14="http://schemas.microsoft.com/office/powerpoint/2010/main" xmlns="" val="360689964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F1A7E265-A318-4CB1-8F61-0630296C7C6E}" type="slidenum">
              <a:rPr lang="en-US" altLang="zh-TW"/>
              <a:pPr>
                <a:defRPr/>
              </a:pPr>
              <a:t>‹#›</a:t>
            </a:fld>
            <a:endParaRPr lang="en-US" altLang="zh-TW"/>
          </a:p>
        </p:txBody>
      </p:sp>
    </p:spTree>
    <p:extLst>
      <p:ext uri="{BB962C8B-B14F-4D97-AF65-F5344CB8AC3E}">
        <p14:creationId xmlns:p14="http://schemas.microsoft.com/office/powerpoint/2010/main" xmlns="" val="340592259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pPr>
              <a:defRPr/>
            </a:pPr>
            <a:endParaRPr lang="en-US" altLang="zh-TW"/>
          </a:p>
        </p:txBody>
      </p:sp>
      <p:sp>
        <p:nvSpPr>
          <p:cNvPr id="8" name="頁尾版面配置區 7"/>
          <p:cNvSpPr>
            <a:spLocks noGrp="1"/>
          </p:cNvSpPr>
          <p:nvPr>
            <p:ph type="ftr" sz="quarter" idx="11"/>
          </p:nvPr>
        </p:nvSpPr>
        <p:spPr/>
        <p:txBody>
          <a:bodyPr/>
          <a:lstStyle>
            <a:lvl1pPr>
              <a:defRPr/>
            </a:lvl1pPr>
          </a:lstStyle>
          <a:p>
            <a:pPr>
              <a:defRPr/>
            </a:pPr>
            <a:endParaRPr lang="en-US" altLang="zh-TW"/>
          </a:p>
        </p:txBody>
      </p:sp>
      <p:sp>
        <p:nvSpPr>
          <p:cNvPr id="9" name="投影片編號版面配置區 8"/>
          <p:cNvSpPr>
            <a:spLocks noGrp="1"/>
          </p:cNvSpPr>
          <p:nvPr>
            <p:ph type="sldNum" sz="quarter" idx="12"/>
          </p:nvPr>
        </p:nvSpPr>
        <p:spPr/>
        <p:txBody>
          <a:bodyPr/>
          <a:lstStyle>
            <a:lvl1pPr>
              <a:defRPr/>
            </a:lvl1pPr>
          </a:lstStyle>
          <a:p>
            <a:pPr>
              <a:defRPr/>
            </a:pPr>
            <a:fld id="{DE13D9F9-180C-44A9-9D53-14479E67C3B0}" type="slidenum">
              <a:rPr lang="en-US" altLang="zh-TW"/>
              <a:pPr>
                <a:defRPr/>
              </a:pPr>
              <a:t>‹#›</a:t>
            </a:fld>
            <a:endParaRPr lang="en-US" altLang="zh-TW"/>
          </a:p>
        </p:txBody>
      </p:sp>
    </p:spTree>
    <p:extLst>
      <p:ext uri="{BB962C8B-B14F-4D97-AF65-F5344CB8AC3E}">
        <p14:creationId xmlns:p14="http://schemas.microsoft.com/office/powerpoint/2010/main" xmlns="" val="427666667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pPr>
              <a:defRPr/>
            </a:pPr>
            <a:endParaRPr lang="en-US" altLang="zh-TW"/>
          </a:p>
        </p:txBody>
      </p:sp>
      <p:sp>
        <p:nvSpPr>
          <p:cNvPr id="4" name="頁尾版面配置區 3"/>
          <p:cNvSpPr>
            <a:spLocks noGrp="1"/>
          </p:cNvSpPr>
          <p:nvPr>
            <p:ph type="ftr" sz="quarter" idx="11"/>
          </p:nvPr>
        </p:nvSpPr>
        <p:spPr/>
        <p:txBody>
          <a:bodyPr/>
          <a:lstStyle>
            <a:lvl1pPr>
              <a:defRPr/>
            </a:lvl1pPr>
          </a:lstStyle>
          <a:p>
            <a:pPr>
              <a:defRPr/>
            </a:pPr>
            <a:endParaRPr lang="en-US" altLang="zh-TW"/>
          </a:p>
        </p:txBody>
      </p:sp>
      <p:sp>
        <p:nvSpPr>
          <p:cNvPr id="5" name="投影片編號版面配置區 4"/>
          <p:cNvSpPr>
            <a:spLocks noGrp="1"/>
          </p:cNvSpPr>
          <p:nvPr>
            <p:ph type="sldNum" sz="quarter" idx="12"/>
          </p:nvPr>
        </p:nvSpPr>
        <p:spPr/>
        <p:txBody>
          <a:bodyPr/>
          <a:lstStyle>
            <a:lvl1pPr>
              <a:defRPr/>
            </a:lvl1pPr>
          </a:lstStyle>
          <a:p>
            <a:pPr>
              <a:defRPr/>
            </a:pPr>
            <a:fld id="{A64FD69E-1594-4E16-89FE-0DEA1F558A25}" type="slidenum">
              <a:rPr lang="en-US" altLang="zh-TW"/>
              <a:pPr>
                <a:defRPr/>
              </a:pPr>
              <a:t>‹#›</a:t>
            </a:fld>
            <a:endParaRPr lang="en-US" altLang="zh-TW"/>
          </a:p>
        </p:txBody>
      </p:sp>
    </p:spTree>
    <p:extLst>
      <p:ext uri="{BB962C8B-B14F-4D97-AF65-F5344CB8AC3E}">
        <p14:creationId xmlns:p14="http://schemas.microsoft.com/office/powerpoint/2010/main" xmlns="" val="406396605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vl1pPr>
          </a:lstStyle>
          <a:p>
            <a:pPr>
              <a:defRPr/>
            </a:pPr>
            <a:fld id="{D94B9FCC-B5F8-42E3-A3F0-D8C81AC5D252}" type="slidenum">
              <a:rPr lang="en-US" altLang="zh-TW"/>
              <a:pPr>
                <a:defRPr/>
              </a:pPr>
              <a:t>‹#›</a:t>
            </a:fld>
            <a:endParaRPr lang="en-US" altLang="zh-TW"/>
          </a:p>
        </p:txBody>
      </p:sp>
    </p:spTree>
    <p:extLst>
      <p:ext uri="{BB962C8B-B14F-4D97-AF65-F5344CB8AC3E}">
        <p14:creationId xmlns:p14="http://schemas.microsoft.com/office/powerpoint/2010/main" xmlns="" val="200453330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vl1pPr>
          </a:lstStyle>
          <a:p>
            <a:pPr>
              <a:defRPr/>
            </a:pPr>
            <a:fld id="{52030896-EE0A-4F83-8133-5B7F609E7F07}" type="slidenum">
              <a:rPr lang="en-US" altLang="zh-TW"/>
              <a:pPr>
                <a:defRPr/>
              </a:pPr>
              <a:t>‹#›</a:t>
            </a:fld>
            <a:endParaRPr lang="en-US" altLang="zh-TW"/>
          </a:p>
        </p:txBody>
      </p:sp>
    </p:spTree>
    <p:extLst>
      <p:ext uri="{BB962C8B-B14F-4D97-AF65-F5344CB8AC3E}">
        <p14:creationId xmlns:p14="http://schemas.microsoft.com/office/powerpoint/2010/main" xmlns="" val="20646081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52DDB841-0948-43C3-95E7-FE22957A2846}" type="slidenum">
              <a:rPr lang="en-US" altLang="zh-TW"/>
              <a:pPr>
                <a:defRPr/>
              </a:pPr>
              <a:t>‹#›</a:t>
            </a:fld>
            <a:endParaRPr lang="en-US" altLang="zh-TW"/>
          </a:p>
        </p:txBody>
      </p:sp>
    </p:spTree>
    <p:extLst>
      <p:ext uri="{BB962C8B-B14F-4D97-AF65-F5344CB8AC3E}">
        <p14:creationId xmlns:p14="http://schemas.microsoft.com/office/powerpoint/2010/main" xmlns="" val="80008773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75425" y="309563"/>
            <a:ext cx="2001838" cy="5715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68325" y="309563"/>
            <a:ext cx="5854700" cy="5715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696146FC-B741-47F9-B5C3-67CDECDA42B7}" type="slidenum">
              <a:rPr lang="en-US" altLang="zh-TW"/>
              <a:pPr>
                <a:defRPr/>
              </a:pPr>
              <a:t>‹#›</a:t>
            </a:fld>
            <a:endParaRPr lang="en-US" altLang="zh-TW"/>
          </a:p>
        </p:txBody>
      </p:sp>
    </p:spTree>
    <p:extLst>
      <p:ext uri="{BB962C8B-B14F-4D97-AF65-F5344CB8AC3E}">
        <p14:creationId xmlns:p14="http://schemas.microsoft.com/office/powerpoint/2010/main" xmlns="" val="181057064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576263" y="309563"/>
            <a:ext cx="8001000" cy="1214437"/>
          </a:xfrm>
          <a:prstGeom prst="rect">
            <a:avLst/>
          </a:prstGeom>
          <a:noFill/>
          <a:ln>
            <a:noFill/>
          </a:ln>
          <a:effectLst/>
          <a:extLst/>
        </p:spPr>
        <p:txBody>
          <a:bodyPr vert="horz" wrap="square" lIns="91422" tIns="45711" rIns="91422" bIns="45711" numCol="1" anchor="b"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568325" y="1751013"/>
            <a:ext cx="8001000" cy="427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2" tIns="45711" rIns="91422" bIns="45711" numCol="1" anchor="t" anchorCtr="0" compatLnSpc="1">
            <a:prstTxWarp prst="textNoShape">
              <a:avLst/>
            </a:prstTxWarp>
          </a:bodyPr>
          <a:lstStyle/>
          <a:p>
            <a:pPr lvl="0"/>
            <a:r>
              <a:rPr lang="zh-TW" altLang="en-US" smtClean="0"/>
              <a:t>按一下以編輯母片</a:t>
            </a:r>
          </a:p>
          <a:p>
            <a:pPr lvl="1"/>
            <a:r>
              <a:rPr lang="zh-TW" altLang="en-US" smtClean="0"/>
              <a:t>第二層</a:t>
            </a:r>
          </a:p>
        </p:txBody>
      </p:sp>
      <p:sp>
        <p:nvSpPr>
          <p:cNvPr id="20486" name="Rectangle 6"/>
          <p:cNvSpPr>
            <a:spLocks noGrp="1" noChangeArrowheads="1"/>
          </p:cNvSpPr>
          <p:nvPr>
            <p:ph type="dt" sz="half" idx="2"/>
          </p:nvPr>
        </p:nvSpPr>
        <p:spPr bwMode="auto">
          <a:xfrm>
            <a:off x="609600" y="6251575"/>
            <a:ext cx="1982788" cy="476250"/>
          </a:xfrm>
          <a:prstGeom prst="rect">
            <a:avLst/>
          </a:prstGeom>
          <a:noFill/>
          <a:ln>
            <a:noFill/>
          </a:ln>
          <a:effectLst/>
          <a:extLst/>
        </p:spPr>
        <p:txBody>
          <a:bodyPr vert="horz" wrap="square" lIns="91422" tIns="45711" rIns="91422" bIns="45711" numCol="1" anchor="t" anchorCtr="0" compatLnSpc="1">
            <a:prstTxWarp prst="textNoShape">
              <a:avLst/>
            </a:prstTxWarp>
          </a:bodyPr>
          <a:lstStyle>
            <a:lvl1pPr algn="l" eaLnBrk="1" hangingPunct="1">
              <a:defRPr kumimoji="0" sz="1200" b="0">
                <a:solidFill>
                  <a:schemeClr val="tx1"/>
                </a:solidFill>
                <a:latin typeface="Verdana" panose="020B0604030504040204" pitchFamily="34" charset="0"/>
                <a:ea typeface="新細明體" panose="02020500000000000000" pitchFamily="18" charset="-120"/>
              </a:defRPr>
            </a:lvl1pPr>
          </a:lstStyle>
          <a:p>
            <a:pPr>
              <a:defRPr/>
            </a:pPr>
            <a:endParaRPr lang="en-US" altLang="zh-TW"/>
          </a:p>
        </p:txBody>
      </p:sp>
      <p:sp>
        <p:nvSpPr>
          <p:cNvPr id="20487" name="Rectangle 7"/>
          <p:cNvSpPr>
            <a:spLocks noGrp="1" noChangeArrowheads="1"/>
          </p:cNvSpPr>
          <p:nvPr>
            <p:ph type="ftr" sz="quarter" idx="3"/>
          </p:nvPr>
        </p:nvSpPr>
        <p:spPr bwMode="auto">
          <a:xfrm>
            <a:off x="3124200" y="6251575"/>
            <a:ext cx="2897188" cy="476250"/>
          </a:xfrm>
          <a:prstGeom prst="rect">
            <a:avLst/>
          </a:prstGeom>
          <a:noFill/>
          <a:ln>
            <a:noFill/>
          </a:ln>
          <a:effectLst/>
          <a:extLst/>
        </p:spPr>
        <p:txBody>
          <a:bodyPr vert="horz" wrap="square" lIns="91422" tIns="45711" rIns="91422" bIns="45711" numCol="1" anchor="t" anchorCtr="0" compatLnSpc="1">
            <a:prstTxWarp prst="textNoShape">
              <a:avLst/>
            </a:prstTxWarp>
          </a:bodyPr>
          <a:lstStyle>
            <a:lvl1pPr algn="ctr" eaLnBrk="1" hangingPunct="1">
              <a:defRPr kumimoji="0" sz="1200" b="0">
                <a:solidFill>
                  <a:schemeClr val="tx1"/>
                </a:solidFill>
                <a:latin typeface="Verdana" panose="020B0604030504040204" pitchFamily="34" charset="0"/>
                <a:ea typeface="新細明體" panose="02020500000000000000" pitchFamily="18" charset="-120"/>
              </a:defRPr>
            </a:lvl1pPr>
          </a:lstStyle>
          <a:p>
            <a:pPr>
              <a:defRPr/>
            </a:pPr>
            <a:endParaRPr lang="en-US" altLang="zh-TW"/>
          </a:p>
        </p:txBody>
      </p:sp>
      <p:sp>
        <p:nvSpPr>
          <p:cNvPr id="20496" name="Rectangle 16"/>
          <p:cNvSpPr>
            <a:spLocks noGrp="1" noChangeArrowheads="1"/>
          </p:cNvSpPr>
          <p:nvPr>
            <p:ph type="sldNum" sz="quarter" idx="4"/>
          </p:nvPr>
        </p:nvSpPr>
        <p:spPr bwMode="auto">
          <a:xfrm>
            <a:off x="8172450" y="6308725"/>
            <a:ext cx="679450" cy="273050"/>
          </a:xfrm>
          <a:prstGeom prst="rect">
            <a:avLst/>
          </a:prstGeom>
          <a:noFill/>
          <a:ln>
            <a:noFill/>
          </a:ln>
          <a:effectLst/>
          <a:extLst/>
        </p:spPr>
        <p:txBody>
          <a:bodyPr vert="horz" wrap="square" lIns="91422" tIns="45711" rIns="91422" bIns="45711" numCol="1" anchor="t" anchorCtr="0" compatLnSpc="1">
            <a:prstTxWarp prst="textNoShape">
              <a:avLst/>
            </a:prstTxWarp>
          </a:bodyPr>
          <a:lstStyle>
            <a:lvl1pPr algn="r" eaLnBrk="1" hangingPunct="1">
              <a:defRPr kumimoji="0" sz="1200" b="0">
                <a:solidFill>
                  <a:srgbClr val="0000CC"/>
                </a:solidFill>
                <a:latin typeface="Verdana" panose="020B0604030504040204" pitchFamily="34" charset="0"/>
                <a:ea typeface="新細明體" panose="02020500000000000000" pitchFamily="18" charset="-120"/>
              </a:defRPr>
            </a:lvl1pPr>
          </a:lstStyle>
          <a:p>
            <a:pPr>
              <a:defRPr/>
            </a:pPr>
            <a:fld id="{DA99F1FC-B496-4B91-985E-15EB6BAB628D}" type="slidenum">
              <a:rPr lang="en-US" altLang="zh-TW"/>
              <a:pPr>
                <a:defRPr/>
              </a:pPr>
              <a:t>‹#›</a:t>
            </a:fld>
            <a:endParaRPr lang="en-US" altLang="zh-TW"/>
          </a:p>
        </p:txBody>
      </p:sp>
      <p:sp>
        <p:nvSpPr>
          <p:cNvPr id="1031" name="Rectangle 19"/>
          <p:cNvSpPr>
            <a:spLocks noChangeArrowheads="1"/>
          </p:cNvSpPr>
          <p:nvPr userDrawn="1"/>
        </p:nvSpPr>
        <p:spPr bwMode="auto">
          <a:xfrm>
            <a:off x="611188" y="1557338"/>
            <a:ext cx="7848600" cy="71437"/>
          </a:xfrm>
          <a:prstGeom prst="rect">
            <a:avLst/>
          </a:prstGeom>
          <a:gradFill rotWithShape="1">
            <a:gsLst>
              <a:gs pos="0">
                <a:srgbClr val="6666FF"/>
              </a:gs>
              <a:gs pos="50000">
                <a:srgbClr val="F1F1FF"/>
              </a:gs>
              <a:gs pos="100000">
                <a:srgbClr val="6666FF"/>
              </a:gs>
            </a:gsLst>
            <a:lin ang="0" scaled="1"/>
          </a:gradFill>
          <a:ln>
            <a:noFill/>
          </a:ln>
          <a:effectLst/>
          <a:extLst/>
        </p:spPr>
        <p:txBody>
          <a:bodyPr wrap="none" anchor="ctr"/>
          <a:lstStyle>
            <a:lvl1pPr>
              <a:defRPr kumimoji="1" sz="4800">
                <a:solidFill>
                  <a:schemeClr val="tx1"/>
                </a:solidFill>
                <a:latin typeface="Verdana" panose="020B0604030504040204" pitchFamily="34" charset="0"/>
                <a:ea typeface="新細明體" panose="02020500000000000000" pitchFamily="18" charset="-120"/>
              </a:defRPr>
            </a:lvl1pPr>
            <a:lvl2pPr marL="742950" indent="-285750">
              <a:defRPr kumimoji="1" sz="4800">
                <a:solidFill>
                  <a:schemeClr val="tx1"/>
                </a:solidFill>
                <a:latin typeface="Verdana" panose="020B0604030504040204" pitchFamily="34" charset="0"/>
                <a:ea typeface="新細明體" panose="02020500000000000000" pitchFamily="18" charset="-120"/>
              </a:defRPr>
            </a:lvl2pPr>
            <a:lvl3pPr marL="1143000" indent="-228600">
              <a:defRPr kumimoji="1" sz="4800">
                <a:solidFill>
                  <a:schemeClr val="tx1"/>
                </a:solidFill>
                <a:latin typeface="Verdana" panose="020B0604030504040204" pitchFamily="34" charset="0"/>
                <a:ea typeface="新細明體" panose="02020500000000000000" pitchFamily="18" charset="-120"/>
              </a:defRPr>
            </a:lvl3pPr>
            <a:lvl4pPr marL="1600200" indent="-228600">
              <a:defRPr kumimoji="1" sz="4800">
                <a:solidFill>
                  <a:schemeClr val="tx1"/>
                </a:solidFill>
                <a:latin typeface="Verdana" panose="020B0604030504040204" pitchFamily="34" charset="0"/>
                <a:ea typeface="新細明體" panose="02020500000000000000" pitchFamily="18" charset="-120"/>
              </a:defRPr>
            </a:lvl4pPr>
            <a:lvl5pPr marL="2057400" indent="-228600">
              <a:defRPr kumimoji="1" sz="48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48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48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48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4800">
                <a:solidFill>
                  <a:schemeClr val="tx1"/>
                </a:solidFill>
                <a:latin typeface="Verdana" panose="020B0604030504040204" pitchFamily="34" charset="0"/>
                <a:ea typeface="新細明體" panose="02020500000000000000" pitchFamily="18" charset="-120"/>
              </a:defRPr>
            </a:lvl9pPr>
          </a:lstStyle>
          <a:p>
            <a:pPr eaLnBrk="1" hangingPunct="1">
              <a:defRPr/>
            </a:pPr>
            <a:endParaRPr lang="zh-TW" altLang="en-US" b="0" smtClean="0"/>
          </a:p>
        </p:txBody>
      </p:sp>
    </p:spTree>
  </p:cSld>
  <p:clrMap bg1="lt1" tx1="dk1" bg2="lt2" tx2="dk2" accent1="accent1" accent2="accent2" accent3="accent3" accent4="accent4" accent5="accent5" accent6="accent6" hlink="hlink" folHlink="folHlink"/>
  <p:sldLayoutIdLst>
    <p:sldLayoutId id="2147484586" r:id="rId1"/>
    <p:sldLayoutId id="2147484587" r:id="rId2"/>
    <p:sldLayoutId id="2147484588" r:id="rId3"/>
    <p:sldLayoutId id="2147484589" r:id="rId4"/>
    <p:sldLayoutId id="2147484590" r:id="rId5"/>
    <p:sldLayoutId id="2147484591" r:id="rId6"/>
    <p:sldLayoutId id="2147484592" r:id="rId7"/>
    <p:sldLayoutId id="2147484593" r:id="rId8"/>
    <p:sldLayoutId id="2147484594" r:id="rId9"/>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kumimoji="1" sz="4500" kern="1200">
          <a:solidFill>
            <a:srgbClr val="00006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4500">
          <a:solidFill>
            <a:srgbClr val="000066"/>
          </a:solidFill>
          <a:effectLst>
            <a:outerShdw blurRad="38100" dist="38100" dir="2700000" algn="tl">
              <a:srgbClr val="C0C0C0"/>
            </a:outerShdw>
          </a:effectLst>
          <a:latin typeface="Times New Roman" panose="02020603050405020304" pitchFamily="18" charset="0"/>
          <a:ea typeface="標楷體" panose="03000509000000000000" pitchFamily="65" charset="-120"/>
        </a:defRPr>
      </a:lvl2pPr>
      <a:lvl3pPr algn="l" rtl="0" eaLnBrk="0" fontAlgn="base" hangingPunct="0">
        <a:spcBef>
          <a:spcPct val="0"/>
        </a:spcBef>
        <a:spcAft>
          <a:spcPct val="0"/>
        </a:spcAft>
        <a:defRPr kumimoji="1" sz="4500">
          <a:solidFill>
            <a:srgbClr val="000066"/>
          </a:solidFill>
          <a:effectLst>
            <a:outerShdw blurRad="38100" dist="38100" dir="2700000" algn="tl">
              <a:srgbClr val="C0C0C0"/>
            </a:outerShdw>
          </a:effectLst>
          <a:latin typeface="Times New Roman" panose="02020603050405020304" pitchFamily="18" charset="0"/>
          <a:ea typeface="標楷體" panose="03000509000000000000" pitchFamily="65" charset="-120"/>
        </a:defRPr>
      </a:lvl3pPr>
      <a:lvl4pPr algn="l" rtl="0" eaLnBrk="0" fontAlgn="base" hangingPunct="0">
        <a:spcBef>
          <a:spcPct val="0"/>
        </a:spcBef>
        <a:spcAft>
          <a:spcPct val="0"/>
        </a:spcAft>
        <a:defRPr kumimoji="1" sz="4500">
          <a:solidFill>
            <a:srgbClr val="000066"/>
          </a:solidFill>
          <a:effectLst>
            <a:outerShdw blurRad="38100" dist="38100" dir="2700000" algn="tl">
              <a:srgbClr val="C0C0C0"/>
            </a:outerShdw>
          </a:effectLst>
          <a:latin typeface="Times New Roman" panose="02020603050405020304" pitchFamily="18" charset="0"/>
          <a:ea typeface="標楷體" panose="03000509000000000000" pitchFamily="65" charset="-120"/>
        </a:defRPr>
      </a:lvl4pPr>
      <a:lvl5pPr algn="l" rtl="0" eaLnBrk="0" fontAlgn="base" hangingPunct="0">
        <a:spcBef>
          <a:spcPct val="0"/>
        </a:spcBef>
        <a:spcAft>
          <a:spcPct val="0"/>
        </a:spcAft>
        <a:defRPr kumimoji="1" sz="4500">
          <a:solidFill>
            <a:srgbClr val="000066"/>
          </a:solidFill>
          <a:effectLst>
            <a:outerShdw blurRad="38100" dist="38100" dir="2700000" algn="tl">
              <a:srgbClr val="C0C0C0"/>
            </a:outerShdw>
          </a:effectLst>
          <a:latin typeface="Times New Roman" panose="02020603050405020304" pitchFamily="18" charset="0"/>
          <a:ea typeface="標楷體" panose="03000509000000000000" pitchFamily="65" charset="-120"/>
        </a:defRPr>
      </a:lvl5pPr>
      <a:lvl6pPr marL="457200" algn="l" rtl="0" fontAlgn="base">
        <a:spcBef>
          <a:spcPct val="0"/>
        </a:spcBef>
        <a:spcAft>
          <a:spcPct val="0"/>
        </a:spcAft>
        <a:defRPr kumimoji="1" sz="4500">
          <a:solidFill>
            <a:srgbClr val="000066"/>
          </a:solidFill>
          <a:effectLst>
            <a:outerShdw blurRad="38100" dist="38100" dir="2700000" algn="tl">
              <a:srgbClr val="C0C0C0"/>
            </a:outerShdw>
          </a:effectLst>
          <a:latin typeface="Times New Roman" panose="02020603050405020304" pitchFamily="18" charset="0"/>
          <a:ea typeface="標楷體" panose="03000509000000000000" pitchFamily="65" charset="-120"/>
        </a:defRPr>
      </a:lvl6pPr>
      <a:lvl7pPr marL="914400" algn="l" rtl="0" fontAlgn="base">
        <a:spcBef>
          <a:spcPct val="0"/>
        </a:spcBef>
        <a:spcAft>
          <a:spcPct val="0"/>
        </a:spcAft>
        <a:defRPr kumimoji="1" sz="4500">
          <a:solidFill>
            <a:srgbClr val="000066"/>
          </a:solidFill>
          <a:effectLst>
            <a:outerShdw blurRad="38100" dist="38100" dir="2700000" algn="tl">
              <a:srgbClr val="C0C0C0"/>
            </a:outerShdw>
          </a:effectLst>
          <a:latin typeface="Times New Roman" panose="02020603050405020304" pitchFamily="18" charset="0"/>
          <a:ea typeface="標楷體" panose="03000509000000000000" pitchFamily="65" charset="-120"/>
        </a:defRPr>
      </a:lvl7pPr>
      <a:lvl8pPr marL="1371600" algn="l" rtl="0" fontAlgn="base">
        <a:spcBef>
          <a:spcPct val="0"/>
        </a:spcBef>
        <a:spcAft>
          <a:spcPct val="0"/>
        </a:spcAft>
        <a:defRPr kumimoji="1" sz="4500">
          <a:solidFill>
            <a:srgbClr val="000066"/>
          </a:solidFill>
          <a:effectLst>
            <a:outerShdw blurRad="38100" dist="38100" dir="2700000" algn="tl">
              <a:srgbClr val="C0C0C0"/>
            </a:outerShdw>
          </a:effectLst>
          <a:latin typeface="Times New Roman" panose="02020603050405020304" pitchFamily="18" charset="0"/>
          <a:ea typeface="標楷體" panose="03000509000000000000" pitchFamily="65" charset="-120"/>
        </a:defRPr>
      </a:lvl8pPr>
      <a:lvl9pPr marL="1828800" algn="l" rtl="0" fontAlgn="base">
        <a:spcBef>
          <a:spcPct val="0"/>
        </a:spcBef>
        <a:spcAft>
          <a:spcPct val="0"/>
        </a:spcAft>
        <a:defRPr kumimoji="1" sz="4500">
          <a:solidFill>
            <a:srgbClr val="000066"/>
          </a:solidFill>
          <a:effectLst>
            <a:outerShdw blurRad="38100" dist="38100" dir="2700000" algn="tl">
              <a:srgbClr val="C0C0C0"/>
            </a:outerShdw>
          </a:effectLst>
          <a:latin typeface="Times New Roman" panose="02020603050405020304" pitchFamily="18" charset="0"/>
          <a:ea typeface="標楷體" panose="03000509000000000000" pitchFamily="65" charset="-120"/>
        </a:defRPr>
      </a:lvl9pPr>
    </p:titleStyle>
    <p:bodyStyle>
      <a:lvl1pPr marL="469900" indent="-469900" algn="l" rtl="0" eaLnBrk="0" fontAlgn="base" hangingPunct="0">
        <a:spcBef>
          <a:spcPct val="20000"/>
        </a:spcBef>
        <a:spcAft>
          <a:spcPct val="0"/>
        </a:spcAft>
        <a:buClr>
          <a:srgbClr val="0000FF"/>
        </a:buClr>
        <a:buSzPct val="80000"/>
        <a:buFont typeface="Wingdings" panose="05000000000000000000" pitchFamily="2" charset="2"/>
        <a:buChar char="n"/>
        <a:defRPr kumimoji="1" sz="3100" kern="1200">
          <a:solidFill>
            <a:schemeClr val="tx1"/>
          </a:solidFill>
          <a:latin typeface="+mn-lt"/>
          <a:ea typeface="+mn-ea"/>
          <a:cs typeface="+mn-cs"/>
        </a:defRPr>
      </a:lvl1pPr>
      <a:lvl2pPr marL="908050" indent="-436563" algn="l" rtl="0" eaLnBrk="0" fontAlgn="base" hangingPunct="0">
        <a:spcBef>
          <a:spcPct val="20000"/>
        </a:spcBef>
        <a:spcAft>
          <a:spcPct val="0"/>
        </a:spcAft>
        <a:buClr>
          <a:srgbClr val="0000FF"/>
        </a:buClr>
        <a:buFont typeface="Times New Roman" panose="02020603050405020304" pitchFamily="18" charset="0"/>
        <a:buChar char="—"/>
        <a:defRPr kumimoji="1" sz="2500" kern="1200">
          <a:solidFill>
            <a:schemeClr val="tx1"/>
          </a:solidFill>
          <a:latin typeface="+mn-lt"/>
          <a:ea typeface="+mn-ea"/>
          <a:cs typeface="+mn-cs"/>
        </a:defRPr>
      </a:lvl2pPr>
      <a:lvl3pPr marL="1304925" indent="-393700" algn="l" rtl="0" eaLnBrk="0" fontAlgn="base" hangingPunct="0">
        <a:spcBef>
          <a:spcPct val="20000"/>
        </a:spcBef>
        <a:spcAft>
          <a:spcPct val="0"/>
        </a:spcAft>
        <a:buClr>
          <a:schemeClr val="accent2"/>
        </a:buClr>
        <a:buFont typeface="Wingdings" panose="05000000000000000000" pitchFamily="2" charset="2"/>
        <a:buChar char="o"/>
        <a:defRPr kumimoji="1" sz="2300" kern="1200">
          <a:solidFill>
            <a:schemeClr val="tx1"/>
          </a:solidFill>
          <a:latin typeface="+mn-lt"/>
          <a:ea typeface="+mn-ea"/>
          <a:cs typeface="+mn-cs"/>
        </a:defRPr>
      </a:lvl3pPr>
      <a:lvl4pPr marL="1693863" indent="-388938" algn="l" rtl="0" eaLnBrk="0" fontAlgn="base" hangingPunct="0">
        <a:spcBef>
          <a:spcPct val="20000"/>
        </a:spcBef>
        <a:spcAft>
          <a:spcPct val="0"/>
        </a:spcAft>
        <a:buClr>
          <a:schemeClr val="accent2"/>
        </a:buClr>
        <a:buFont typeface="Wingdings" panose="05000000000000000000" pitchFamily="2" charset="2"/>
        <a:buChar char="n"/>
        <a:defRPr kumimoji="1" sz="1900" kern="1200">
          <a:solidFill>
            <a:schemeClr val="tx1"/>
          </a:solidFill>
          <a:latin typeface="+mn-lt"/>
          <a:ea typeface="+mn-ea"/>
          <a:cs typeface="+mn-cs"/>
        </a:defRPr>
      </a:lvl4pPr>
      <a:lvl5pPr marL="2092325" indent="-398463" algn="l" rtl="0" eaLnBrk="0" fontAlgn="base" hangingPunct="0">
        <a:spcBef>
          <a:spcPct val="25000"/>
        </a:spcBef>
        <a:spcAft>
          <a:spcPct val="0"/>
        </a:spcAft>
        <a:buClr>
          <a:schemeClr val="accent2"/>
        </a:buClr>
        <a:buFont typeface="Wingdings" panose="05000000000000000000" pitchFamily="2" charset="2"/>
        <a:buChar char="§"/>
        <a:defRPr kumimoji="1"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21488;&#28771;&#20877;&#23637;&#37291;&#30274;&#23526;&#21147;%20&#25104;&#21151;&#25937;&#27835;&#33778;&#24459;&#36051;&#39025;&#38991;&#32597;&#30149;&#20818;&#65293;&#27665;&#35222;&#26032;&#32862;.mp4" TargetMode="External"/><Relationship Id="rId2" Type="http://schemas.openxmlformats.org/officeDocument/2006/relationships/hyperlink" Target="1&#25105;&#30340;&#24433;&#29255;.mp4"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2&#25105;&#30340;&#24433;&#29255;.mp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3&#25105;&#30340;&#24433;&#29255;.mp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63490" name="Rectangle 2"/>
          <p:cNvSpPr>
            <a:spLocks noGrp="1" noChangeArrowheads="1"/>
          </p:cNvSpPr>
          <p:nvPr>
            <p:ph type="ctrTitle"/>
          </p:nvPr>
        </p:nvSpPr>
        <p:spPr>
          <a:xfrm>
            <a:off x="449263" y="1123950"/>
            <a:ext cx="8227307" cy="865188"/>
          </a:xfrm>
        </p:spPr>
        <p:txBody>
          <a:bodyPr/>
          <a:lstStyle/>
          <a:p>
            <a:pPr algn="ctr" eaLnBrk="1" hangingPunct="1">
              <a:defRPr/>
            </a:pPr>
            <a:r>
              <a:rPr lang="zh-TW" altLang="en-US" sz="4400" u="sng" dirty="0" smtClean="0">
                <a:solidFill>
                  <a:srgbClr val="0000FF"/>
                </a:solidFill>
              </a:rPr>
              <a:t>本院重要新聞彙整報告</a:t>
            </a:r>
          </a:p>
        </p:txBody>
      </p:sp>
      <p:sp>
        <p:nvSpPr>
          <p:cNvPr id="13316" name="投影片編號版面配置區 5"/>
          <p:cNvSpPr txBox="1">
            <a:spLocks/>
          </p:cNvSpPr>
          <p:nvPr/>
        </p:nvSpPr>
        <p:spPr bwMode="auto">
          <a:xfrm>
            <a:off x="8172450" y="6308725"/>
            <a:ext cx="67945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pPr algn="r" eaLnBrk="1" hangingPunct="1"/>
            <a:r>
              <a:rPr lang="en-US" altLang="zh-TW" sz="1200" b="0">
                <a:latin typeface="Verdana" panose="020B0604030504040204" pitchFamily="34" charset="0"/>
                <a:ea typeface="新細明體" panose="02020500000000000000" pitchFamily="18" charset="-120"/>
              </a:rPr>
              <a:t>1</a:t>
            </a:r>
          </a:p>
        </p:txBody>
      </p:sp>
      <p:sp>
        <p:nvSpPr>
          <p:cNvPr id="6" name="Rectangle 11"/>
          <p:cNvSpPr>
            <a:spLocks noChangeArrowheads="1"/>
          </p:cNvSpPr>
          <p:nvPr/>
        </p:nvSpPr>
        <p:spPr bwMode="auto">
          <a:xfrm>
            <a:off x="4859338" y="2924175"/>
            <a:ext cx="3095625" cy="1295400"/>
          </a:xfrm>
          <a:prstGeom prst="rect">
            <a:avLst/>
          </a:prstGeom>
          <a:solidFill>
            <a:schemeClr val="bg1"/>
          </a:solidFill>
          <a:ln w="9525">
            <a:miter lim="800000"/>
            <a:headEnd/>
            <a:tailEnd/>
          </a:ln>
        </p:spPr>
        <p:txBody>
          <a:bodyPr wrap="none" anchor="ctr">
            <a:flatTx/>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pPr algn="dist" eaLnBrk="1" hangingPunct="1"/>
            <a:r>
              <a:rPr lang="zh-TW" altLang="en-US" dirty="0"/>
              <a:t>單  位：公共事務室 </a:t>
            </a:r>
          </a:p>
          <a:p>
            <a:pPr algn="dist" eaLnBrk="1" hangingPunct="1"/>
            <a:r>
              <a:rPr lang="zh-TW" altLang="en-US" dirty="0"/>
              <a:t>報告人：游  君  耀</a:t>
            </a:r>
          </a:p>
          <a:p>
            <a:pPr algn="dist" eaLnBrk="1" hangingPunct="1"/>
            <a:r>
              <a:rPr lang="en-US" altLang="zh-TW" dirty="0"/>
              <a:t>          </a:t>
            </a:r>
            <a:r>
              <a:rPr lang="en-US" altLang="zh-TW" sz="2000" dirty="0" smtClean="0"/>
              <a:t>107.11.27</a:t>
            </a:r>
            <a:endParaRPr lang="zh-TW" altLang="en-US" sz="2000" dirty="0"/>
          </a:p>
        </p:txBody>
      </p:sp>
    </p:spTree>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6263" y="309563"/>
            <a:ext cx="8001000" cy="671512"/>
          </a:xfrm>
        </p:spPr>
        <p:txBody>
          <a:bodyPr>
            <a:normAutofit fontScale="90000"/>
          </a:bodyPr>
          <a:lstStyle/>
          <a:p>
            <a:pPr algn="ctr">
              <a:defRPr/>
            </a:pPr>
            <a:r>
              <a:rPr lang="en-US" altLang="zh-TW" dirty="0">
                <a:solidFill>
                  <a:srgbClr val="FF9900"/>
                </a:solidFill>
                <a:latin typeface="標楷體" pitchFamily="65" charset="-120"/>
              </a:rPr>
              <a:t>107</a:t>
            </a:r>
            <a:r>
              <a:rPr lang="zh-TW" altLang="en-US" dirty="0">
                <a:solidFill>
                  <a:srgbClr val="FF9900"/>
                </a:solidFill>
                <a:latin typeface="標楷體" pitchFamily="65" charset="-120"/>
              </a:rPr>
              <a:t>年</a:t>
            </a:r>
            <a:r>
              <a:rPr lang="en-US" altLang="zh-TW" dirty="0">
                <a:solidFill>
                  <a:srgbClr val="FF9900"/>
                </a:solidFill>
                <a:latin typeface="標楷體" pitchFamily="65" charset="-120"/>
              </a:rPr>
              <a:t>11</a:t>
            </a:r>
            <a:r>
              <a:rPr lang="zh-TW" altLang="en-US" dirty="0">
                <a:solidFill>
                  <a:srgbClr val="FF9900"/>
                </a:solidFill>
                <a:latin typeface="標楷體" pitchFamily="65" charset="-120"/>
              </a:rPr>
              <a:t>月份活動訊息</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xmlns="" val="2816205956"/>
              </p:ext>
            </p:extLst>
          </p:nvPr>
        </p:nvGraphicFramePr>
        <p:xfrm>
          <a:off x="591068" y="981073"/>
          <a:ext cx="8085501" cy="4680237"/>
        </p:xfrm>
        <a:graphic>
          <a:graphicData uri="http://schemas.openxmlformats.org/drawingml/2006/table">
            <a:tbl>
              <a:tblPr firstRow="1" bandRow="1">
                <a:tableStyleId>{5C22544A-7EE6-4342-B048-85BDC9FD1C3A}</a:tableStyleId>
              </a:tblPr>
              <a:tblGrid>
                <a:gridCol w="938728"/>
                <a:gridCol w="1529994"/>
                <a:gridCol w="5616779"/>
              </a:tblGrid>
              <a:tr h="366200">
                <a:tc>
                  <a:txBody>
                    <a:bodyPr/>
                    <a:lstStyle/>
                    <a:p>
                      <a:pPr algn="ctr"/>
                      <a:r>
                        <a:rPr lang="zh-TW" altLang="en-US" sz="1600" dirty="0" smtClean="0">
                          <a:latin typeface="標楷體" pitchFamily="65" charset="-120"/>
                          <a:ea typeface="標楷體" pitchFamily="65" charset="-120"/>
                        </a:rPr>
                        <a:t>日期</a:t>
                      </a:r>
                      <a:endParaRPr lang="zh-TW" altLang="en-US" sz="1600" dirty="0">
                        <a:latin typeface="標楷體" pitchFamily="65" charset="-120"/>
                        <a:ea typeface="標楷體" pitchFamily="65" charset="-120"/>
                      </a:endParaRPr>
                    </a:p>
                  </a:txBody>
                  <a:tcPr marL="91443" marR="91443" marT="45723" marB="45723">
                    <a:solidFill>
                      <a:srgbClr val="0000FF"/>
                    </a:solidFill>
                  </a:tcPr>
                </a:tc>
                <a:tc>
                  <a:txBody>
                    <a:bodyPr/>
                    <a:lstStyle/>
                    <a:p>
                      <a:pPr algn="ctr"/>
                      <a:r>
                        <a:rPr lang="zh-TW" altLang="en-US" sz="1600" dirty="0" smtClean="0">
                          <a:latin typeface="標楷體" pitchFamily="65" charset="-120"/>
                          <a:ea typeface="標楷體" pitchFamily="65" charset="-120"/>
                        </a:rPr>
                        <a:t>主辦單位</a:t>
                      </a:r>
                      <a:endParaRPr lang="zh-TW" altLang="en-US" sz="1600" dirty="0">
                        <a:latin typeface="標楷體" pitchFamily="65" charset="-120"/>
                        <a:ea typeface="標楷體" pitchFamily="65" charset="-120"/>
                      </a:endParaRPr>
                    </a:p>
                  </a:txBody>
                  <a:tcPr marL="91443" marR="91443" marT="45723" marB="45723">
                    <a:solidFill>
                      <a:srgbClr val="0000FF"/>
                    </a:solidFill>
                  </a:tcPr>
                </a:tc>
                <a:tc>
                  <a:txBody>
                    <a:bodyPr/>
                    <a:lstStyle/>
                    <a:p>
                      <a:pPr algn="ctr"/>
                      <a:r>
                        <a:rPr lang="zh-TW" altLang="en-US" sz="1600" dirty="0" smtClean="0">
                          <a:latin typeface="標楷體" pitchFamily="65" charset="-120"/>
                          <a:ea typeface="標楷體" pitchFamily="65" charset="-120"/>
                        </a:rPr>
                        <a:t>主           題</a:t>
                      </a:r>
                      <a:endParaRPr lang="zh-TW" altLang="en-US" sz="1600" dirty="0">
                        <a:latin typeface="標楷體" pitchFamily="65" charset="-120"/>
                        <a:ea typeface="標楷體" pitchFamily="65" charset="-120"/>
                      </a:endParaRPr>
                    </a:p>
                  </a:txBody>
                  <a:tcPr marL="91443" marR="91443" marT="45723" marB="45723">
                    <a:solidFill>
                      <a:srgbClr val="0000FF"/>
                    </a:solidFill>
                  </a:tcPr>
                </a:tc>
              </a:tr>
              <a:tr h="4314037">
                <a:tc>
                  <a:txBody>
                    <a:bodyPr/>
                    <a:lstStyle/>
                    <a:p>
                      <a:r>
                        <a:rPr lang="en-US" altLang="zh-TW" sz="1600" dirty="0" smtClean="0">
                          <a:latin typeface="+mn-ea"/>
                          <a:ea typeface="+mn-ea"/>
                        </a:rPr>
                        <a:t>1071108</a:t>
                      </a:r>
                      <a:endParaRPr lang="zh-TW" altLang="en-US" sz="1600" dirty="0">
                        <a:latin typeface="+mn-ea"/>
                        <a:ea typeface="+mn-ea"/>
                      </a:endParaRPr>
                    </a:p>
                  </a:txBody>
                  <a:tcPr marL="91443" marR="91443" marT="45723" marB="45723"/>
                </a:tc>
                <a:tc>
                  <a:txBody>
                    <a:bodyPr/>
                    <a:lstStyle/>
                    <a:p>
                      <a:endParaRPr lang="zh-TW" altLang="en-US" sz="1600" b="1" dirty="0">
                        <a:latin typeface="+mn-ea"/>
                        <a:ea typeface="+mn-ea"/>
                      </a:endParaRPr>
                    </a:p>
                  </a:txBody>
                  <a:tcPr marL="91443" marR="91443" marT="45723" marB="45723"/>
                </a:tc>
                <a:tc>
                  <a:txBody>
                    <a:bodyPr/>
                    <a:lstStyle/>
                    <a:p>
                      <a:r>
                        <a:rPr lang="zh-TW" altLang="en-US" sz="2000" b="1" kern="1200" dirty="0" smtClean="0">
                          <a:solidFill>
                            <a:schemeClr val="dk1"/>
                          </a:solidFill>
                          <a:effectLst/>
                          <a:latin typeface="+mn-ea"/>
                          <a:ea typeface="+mn-ea"/>
                          <a:cs typeface="+mn-cs"/>
                        </a:rPr>
                        <a:t>主題</a:t>
                      </a:r>
                      <a:r>
                        <a:rPr lang="en-US" altLang="zh-TW" sz="2000" b="1" kern="1200" dirty="0" smtClean="0">
                          <a:solidFill>
                            <a:schemeClr val="dk1"/>
                          </a:solidFill>
                          <a:effectLst/>
                          <a:latin typeface="+mn-ea"/>
                          <a:ea typeface="+mn-ea"/>
                          <a:cs typeface="+mn-cs"/>
                        </a:rPr>
                        <a:t>:</a:t>
                      </a:r>
                      <a:r>
                        <a:rPr lang="zh-TW" altLang="en-US" sz="2000" b="1" kern="1200" dirty="0" smtClean="0">
                          <a:solidFill>
                            <a:schemeClr val="dk1"/>
                          </a:solidFill>
                          <a:effectLst/>
                          <a:latin typeface="+mn-ea"/>
                          <a:ea typeface="+mn-ea"/>
                          <a:cs typeface="+mn-cs"/>
                        </a:rPr>
                        <a:t>第</a:t>
                      </a:r>
                      <a:r>
                        <a:rPr lang="en-US" altLang="zh-TW" sz="2000" b="1" kern="1200" dirty="0" smtClean="0">
                          <a:solidFill>
                            <a:schemeClr val="dk1"/>
                          </a:solidFill>
                          <a:effectLst/>
                          <a:latin typeface="+mn-ea"/>
                          <a:ea typeface="+mn-ea"/>
                          <a:cs typeface="+mn-cs"/>
                        </a:rPr>
                        <a:t>13</a:t>
                      </a:r>
                      <a:r>
                        <a:rPr lang="zh-TW" altLang="en-US" sz="2000" b="1" kern="1200" dirty="0" smtClean="0">
                          <a:solidFill>
                            <a:schemeClr val="dk1"/>
                          </a:solidFill>
                          <a:effectLst/>
                          <a:latin typeface="+mn-ea"/>
                          <a:ea typeface="+mn-ea"/>
                          <a:cs typeface="+mn-cs"/>
                        </a:rPr>
                        <a:t>屆亞洲口腔顎面外科學大會</a:t>
                      </a:r>
                      <a:endParaRPr lang="en-US" altLang="zh-TW" sz="2000" b="1" kern="1200" dirty="0" smtClean="0">
                        <a:solidFill>
                          <a:schemeClr val="dk1"/>
                        </a:solidFill>
                        <a:effectLst/>
                        <a:latin typeface="+mn-ea"/>
                        <a:ea typeface="+mn-ea"/>
                        <a:cs typeface="+mn-cs"/>
                      </a:endParaRPr>
                    </a:p>
                    <a:p>
                      <a:endParaRPr lang="en-US" altLang="zh-TW" sz="1800" kern="1200" dirty="0" smtClean="0">
                        <a:solidFill>
                          <a:schemeClr val="dk1"/>
                        </a:solidFill>
                        <a:effectLst/>
                        <a:latin typeface="+mn-lt"/>
                        <a:ea typeface="+mn-ea"/>
                        <a:cs typeface="+mn-cs"/>
                      </a:endParaRPr>
                    </a:p>
                    <a:p>
                      <a:r>
                        <a:rPr lang="zh-TW" altLang="en-US" sz="1800" kern="1200" dirty="0" smtClean="0">
                          <a:solidFill>
                            <a:schemeClr val="dk1"/>
                          </a:solidFill>
                          <a:effectLst/>
                          <a:latin typeface="+mn-lt"/>
                          <a:ea typeface="+mn-ea"/>
                          <a:cs typeface="+mn-cs"/>
                        </a:rPr>
                        <a:t>        第</a:t>
                      </a:r>
                      <a:r>
                        <a:rPr lang="en-US" altLang="zh-TW" sz="1800" kern="1200" dirty="0" smtClean="0">
                          <a:solidFill>
                            <a:schemeClr val="dk1"/>
                          </a:solidFill>
                          <a:effectLst/>
                          <a:latin typeface="+mn-lt"/>
                          <a:ea typeface="+mn-ea"/>
                          <a:cs typeface="+mn-cs"/>
                        </a:rPr>
                        <a:t>13</a:t>
                      </a:r>
                      <a:r>
                        <a:rPr lang="zh-TW" altLang="en-US" sz="1800" kern="1200" dirty="0" smtClean="0">
                          <a:solidFill>
                            <a:schemeClr val="dk1"/>
                          </a:solidFill>
                          <a:effectLst/>
                          <a:latin typeface="+mn-lt"/>
                          <a:ea typeface="+mn-ea"/>
                          <a:cs typeface="+mn-cs"/>
                        </a:rPr>
                        <a:t>屆亞洲口腔顎面外科學大會</a:t>
                      </a:r>
                      <a:r>
                        <a:rPr lang="en-US" altLang="zh-TW" sz="1800" kern="1200" dirty="0" smtClean="0">
                          <a:solidFill>
                            <a:schemeClr val="dk1"/>
                          </a:solidFill>
                          <a:effectLst/>
                          <a:latin typeface="+mn-lt"/>
                          <a:ea typeface="+mn-ea"/>
                          <a:cs typeface="+mn-cs"/>
                        </a:rPr>
                        <a:t>107</a:t>
                      </a:r>
                      <a:r>
                        <a:rPr lang="zh-TW" altLang="en-US" sz="1800" kern="1200" dirty="0" smtClean="0">
                          <a:solidFill>
                            <a:schemeClr val="dk1"/>
                          </a:solidFill>
                          <a:effectLst/>
                          <a:latin typeface="+mn-lt"/>
                          <a:ea typeface="+mn-ea"/>
                          <a:cs typeface="+mn-cs"/>
                        </a:rPr>
                        <a:t>年</a:t>
                      </a:r>
                      <a:r>
                        <a:rPr lang="en-US" altLang="zh-TW" sz="1800" kern="1200" dirty="0" smtClean="0">
                          <a:solidFill>
                            <a:schemeClr val="dk1"/>
                          </a:solidFill>
                          <a:effectLst/>
                          <a:latin typeface="+mn-lt"/>
                          <a:ea typeface="+mn-ea"/>
                          <a:cs typeface="+mn-cs"/>
                        </a:rPr>
                        <a:t>11</a:t>
                      </a:r>
                      <a:r>
                        <a:rPr lang="zh-TW" altLang="en-US" sz="1800" kern="1200" dirty="0" smtClean="0">
                          <a:solidFill>
                            <a:schemeClr val="dk1"/>
                          </a:solidFill>
                          <a:effectLst/>
                          <a:latin typeface="+mn-lt"/>
                          <a:ea typeface="+mn-ea"/>
                          <a:cs typeface="+mn-cs"/>
                        </a:rPr>
                        <a:t>月</a:t>
                      </a:r>
                      <a:r>
                        <a:rPr lang="en-US" altLang="zh-TW" sz="1800" kern="1200" dirty="0" smtClean="0">
                          <a:solidFill>
                            <a:schemeClr val="dk1"/>
                          </a:solidFill>
                          <a:effectLst/>
                          <a:latin typeface="+mn-lt"/>
                          <a:ea typeface="+mn-ea"/>
                          <a:cs typeface="+mn-cs"/>
                        </a:rPr>
                        <a:t>8</a:t>
                      </a:r>
                      <a:r>
                        <a:rPr lang="zh-TW" altLang="en-US" sz="1800" kern="1200" dirty="0" smtClean="0">
                          <a:solidFill>
                            <a:schemeClr val="dk1"/>
                          </a:solidFill>
                          <a:effectLst/>
                          <a:latin typeface="+mn-lt"/>
                          <a:ea typeface="+mn-ea"/>
                          <a:cs typeface="+mn-cs"/>
                        </a:rPr>
                        <a:t>日至</a:t>
                      </a:r>
                      <a:r>
                        <a:rPr lang="en-US" altLang="zh-TW" sz="1800" kern="1200" dirty="0" smtClean="0">
                          <a:solidFill>
                            <a:schemeClr val="dk1"/>
                          </a:solidFill>
                          <a:effectLst/>
                          <a:latin typeface="+mn-lt"/>
                          <a:ea typeface="+mn-ea"/>
                          <a:cs typeface="+mn-cs"/>
                        </a:rPr>
                        <a:t>11</a:t>
                      </a:r>
                      <a:r>
                        <a:rPr lang="zh-TW" altLang="en-US" sz="1800" kern="1200" dirty="0" smtClean="0">
                          <a:solidFill>
                            <a:schemeClr val="dk1"/>
                          </a:solidFill>
                          <a:effectLst/>
                          <a:latin typeface="+mn-lt"/>
                          <a:ea typeface="+mn-ea"/>
                          <a:cs typeface="+mn-cs"/>
                        </a:rPr>
                        <a:t>日，於台北市萬豪酒店舉行。</a:t>
                      </a:r>
                      <a:r>
                        <a:rPr lang="zh-TW" altLang="en-US" sz="1800" u="sng" kern="1200" dirty="0" smtClean="0">
                          <a:solidFill>
                            <a:schemeClr val="dk1"/>
                          </a:solidFill>
                          <a:effectLst/>
                          <a:latin typeface="+mn-lt"/>
                          <a:ea typeface="+mn-ea"/>
                          <a:cs typeface="+mn-cs"/>
                        </a:rPr>
                        <a:t>來自歐、美、亞</a:t>
                      </a:r>
                      <a:r>
                        <a:rPr lang="en-US" altLang="zh-TW" sz="1800" u="sng" kern="1200" dirty="0" smtClean="0">
                          <a:solidFill>
                            <a:schemeClr val="dk1"/>
                          </a:solidFill>
                          <a:effectLst/>
                          <a:latin typeface="+mn-lt"/>
                          <a:ea typeface="+mn-ea"/>
                          <a:cs typeface="+mn-cs"/>
                        </a:rPr>
                        <a:t>140</a:t>
                      </a:r>
                      <a:r>
                        <a:rPr lang="zh-TW" altLang="en-US" sz="1800" u="sng" kern="1200" dirty="0" smtClean="0">
                          <a:solidFill>
                            <a:schemeClr val="dk1"/>
                          </a:solidFill>
                          <a:effectLst/>
                          <a:latin typeface="+mn-lt"/>
                          <a:ea typeface="+mn-ea"/>
                          <a:cs typeface="+mn-cs"/>
                        </a:rPr>
                        <a:t>位世界級的專家領袖擔任講座，並吸引超過一千位國外醫師暨學者與會。</a:t>
                      </a:r>
                      <a:endParaRPr lang="en-US" altLang="zh-TW" sz="1800" u="sng" kern="1200" dirty="0" smtClean="0">
                        <a:solidFill>
                          <a:schemeClr val="dk1"/>
                        </a:solidFill>
                        <a:effectLst/>
                        <a:latin typeface="+mn-lt"/>
                        <a:ea typeface="+mn-ea"/>
                        <a:cs typeface="+mn-cs"/>
                      </a:endParaRPr>
                    </a:p>
                    <a:p>
                      <a:r>
                        <a:rPr lang="zh-TW" altLang="en-US" sz="1800" kern="1200" dirty="0" smtClean="0">
                          <a:solidFill>
                            <a:schemeClr val="dk1"/>
                          </a:solidFill>
                          <a:effectLst/>
                          <a:latin typeface="+mn-lt"/>
                          <a:ea typeface="+mn-ea"/>
                          <a:cs typeface="+mn-cs"/>
                        </a:rPr>
                        <a:t>       </a:t>
                      </a:r>
                      <a:r>
                        <a:rPr lang="zh-TW" altLang="en-US" sz="1800" u="sng" kern="1200" dirty="0" smtClean="0">
                          <a:solidFill>
                            <a:schemeClr val="dk1"/>
                          </a:solidFill>
                          <a:effectLst/>
                          <a:latin typeface="+mn-lt"/>
                          <a:ea typeface="+mn-ea"/>
                          <a:cs typeface="+mn-cs"/>
                        </a:rPr>
                        <a:t>會中介紹臺灣領先世界的全民健保醫療體系</a:t>
                      </a:r>
                      <a:r>
                        <a:rPr lang="zh-TW" altLang="en-US" sz="1800" kern="1200" dirty="0" smtClean="0">
                          <a:solidFill>
                            <a:schemeClr val="dk1"/>
                          </a:solidFill>
                          <a:effectLst/>
                          <a:latin typeface="+mn-lt"/>
                          <a:ea typeface="+mn-ea"/>
                          <a:cs typeface="+mn-cs"/>
                        </a:rPr>
                        <a:t>，如何兼顧全民健康照護與醫療技術創新之各類型口腔及顏顎面疾病治療趨勢，</a:t>
                      </a:r>
                      <a:r>
                        <a:rPr lang="zh-TW" altLang="en-US" sz="1800" u="sng" kern="1200" dirty="0" smtClean="0">
                          <a:solidFill>
                            <a:schemeClr val="dk1"/>
                          </a:solidFill>
                          <a:effectLst/>
                          <a:latin typeface="+mn-lt"/>
                          <a:ea typeface="+mn-ea"/>
                          <a:cs typeface="+mn-cs"/>
                        </a:rPr>
                        <a:t>並分享臺灣教育訓練與產學合作經驗</a:t>
                      </a:r>
                      <a:r>
                        <a:rPr lang="zh-TW" altLang="en-US" sz="1800" kern="1200" dirty="0" smtClean="0">
                          <a:solidFill>
                            <a:schemeClr val="dk1"/>
                          </a:solidFill>
                          <a:effectLst/>
                          <a:latin typeface="+mn-lt"/>
                          <a:ea typeface="+mn-ea"/>
                          <a:cs typeface="+mn-cs"/>
                        </a:rPr>
                        <a:t>。展場中將由多所研發型的國內生技公司及國際性藥廠，</a:t>
                      </a:r>
                      <a:r>
                        <a:rPr lang="zh-TW" altLang="en-US" sz="1800" u="sng" kern="1200" dirty="0" smtClean="0">
                          <a:solidFill>
                            <a:schemeClr val="dk1"/>
                          </a:solidFill>
                          <a:effectLst/>
                          <a:latin typeface="+mn-lt"/>
                          <a:ea typeface="+mn-ea"/>
                          <a:cs typeface="+mn-cs"/>
                        </a:rPr>
                        <a:t>展示最新口腔癌治療及偵測方式</a:t>
                      </a:r>
                      <a:r>
                        <a:rPr lang="zh-TW" altLang="en-US" sz="1800" u="sng"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en-US" sz="1800" u="sng" kern="1200" dirty="0" smtClean="0">
                          <a:solidFill>
                            <a:schemeClr val="dk1"/>
                          </a:solidFill>
                          <a:effectLst/>
                          <a:latin typeface="+mn-lt"/>
                          <a:ea typeface="+mn-ea"/>
                          <a:cs typeface="+mn-cs"/>
                        </a:rPr>
                        <a:t>結合人工智慧、雲端及大數據科技，展現臺灣生技的蓬勃發展潛力與世界一流的高科技軟硬體實力</a:t>
                      </a:r>
                      <a:r>
                        <a:rPr lang="zh-TW" altLang="en-US" sz="1800" kern="1200" dirty="0" smtClean="0">
                          <a:solidFill>
                            <a:schemeClr val="dk1"/>
                          </a:solidFill>
                          <a:effectLst/>
                          <a:latin typeface="+mn-lt"/>
                          <a:ea typeface="+mn-ea"/>
                          <a:cs typeface="+mn-cs"/>
                        </a:rPr>
                        <a:t>，藉由世界級專家領袖們親臨參與把握契機進一步爭取申辦世界大會，</a:t>
                      </a:r>
                      <a:r>
                        <a:rPr lang="zh-TW" altLang="en-US" sz="1800" u="sng" kern="1200" dirty="0" smtClean="0">
                          <a:solidFill>
                            <a:schemeClr val="dk1"/>
                          </a:solidFill>
                          <a:effectLst/>
                          <a:latin typeface="+mn-lt"/>
                          <a:ea typeface="+mn-ea"/>
                          <a:cs typeface="+mn-cs"/>
                        </a:rPr>
                        <a:t>為臺灣口腔顎面外科發展史寫下嶄新的里程碑</a:t>
                      </a:r>
                      <a:r>
                        <a:rPr lang="zh-TW" altLang="en-US" sz="1800" kern="1200" dirty="0" smtClean="0">
                          <a:solidFill>
                            <a:schemeClr val="dk1"/>
                          </a:solidFill>
                          <a:effectLst/>
                          <a:latin typeface="+mn-lt"/>
                          <a:ea typeface="+mn-ea"/>
                          <a:cs typeface="+mn-cs"/>
                        </a:rPr>
                        <a:t>。</a:t>
                      </a:r>
                      <a:endParaRPr lang="zh-TW" altLang="zh-TW" sz="1800" kern="1200" dirty="0">
                        <a:solidFill>
                          <a:schemeClr val="dk1"/>
                        </a:solidFill>
                        <a:effectLst/>
                        <a:latin typeface="+mn-lt"/>
                        <a:ea typeface="+mn-ea"/>
                        <a:cs typeface="+mn-cs"/>
                      </a:endParaRPr>
                    </a:p>
                  </a:txBody>
                  <a:tcPr marL="91443" marR="91443" marT="45723" marB="45723"/>
                </a:tc>
              </a:tr>
            </a:tbl>
          </a:graphicData>
        </a:graphic>
      </p:graphicFrame>
      <p:sp>
        <p:nvSpPr>
          <p:cNvPr id="22569" name="投影片編號版面配置區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12A173BB-7538-4042-B2C1-A8ECE833A2A2}" type="slidenum">
              <a:rPr kumimoji="0" lang="en-US" altLang="zh-TW" sz="1200" b="0" smtClean="0">
                <a:solidFill>
                  <a:srgbClr val="0000CC"/>
                </a:solidFill>
                <a:latin typeface="Verdana" panose="020B0604030504040204" pitchFamily="34" charset="0"/>
                <a:ea typeface="新細明體" panose="02020500000000000000" pitchFamily="18" charset="-120"/>
              </a:rPr>
              <a:pPr/>
              <a:t>10</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1384" y="2059979"/>
            <a:ext cx="2308167" cy="1728240"/>
          </a:xfrm>
          <a:prstGeom prst="rect">
            <a:avLst/>
          </a:prstGeom>
        </p:spPr>
      </p:pic>
      <p:pic>
        <p:nvPicPr>
          <p:cNvPr id="4" name="圖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1450" y="3933070"/>
            <a:ext cx="2376330" cy="1944270"/>
          </a:xfrm>
          <a:prstGeom prst="rect">
            <a:avLst/>
          </a:prstGeom>
        </p:spPr>
      </p:pic>
    </p:spTree>
    <p:extLst>
      <p:ext uri="{BB962C8B-B14F-4D97-AF65-F5344CB8AC3E}">
        <p14:creationId xmlns:p14="http://schemas.microsoft.com/office/powerpoint/2010/main" xmlns="" val="1195684589"/>
      </p:ext>
    </p:extLst>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6263" y="309563"/>
            <a:ext cx="8001000" cy="671512"/>
          </a:xfrm>
        </p:spPr>
        <p:txBody>
          <a:bodyPr>
            <a:normAutofit fontScale="90000"/>
          </a:bodyPr>
          <a:lstStyle/>
          <a:p>
            <a:pPr algn="ctr">
              <a:defRPr/>
            </a:pPr>
            <a:r>
              <a:rPr lang="en-US" altLang="zh-TW" dirty="0">
                <a:solidFill>
                  <a:srgbClr val="FF9900"/>
                </a:solidFill>
                <a:latin typeface="標楷體" pitchFamily="65" charset="-120"/>
              </a:rPr>
              <a:t>107</a:t>
            </a:r>
            <a:r>
              <a:rPr lang="zh-TW" altLang="en-US" dirty="0">
                <a:solidFill>
                  <a:srgbClr val="FF9900"/>
                </a:solidFill>
                <a:latin typeface="標楷體" pitchFamily="65" charset="-120"/>
              </a:rPr>
              <a:t>年</a:t>
            </a:r>
            <a:r>
              <a:rPr lang="en-US" altLang="zh-TW" dirty="0">
                <a:solidFill>
                  <a:srgbClr val="FF9900"/>
                </a:solidFill>
                <a:latin typeface="標楷體" pitchFamily="65" charset="-120"/>
              </a:rPr>
              <a:t>11</a:t>
            </a:r>
            <a:r>
              <a:rPr lang="zh-TW" altLang="en-US" dirty="0">
                <a:solidFill>
                  <a:srgbClr val="FF9900"/>
                </a:solidFill>
                <a:latin typeface="標楷體" pitchFamily="65" charset="-120"/>
              </a:rPr>
              <a:t>月份活動訊息</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xmlns="" val="399751143"/>
              </p:ext>
            </p:extLst>
          </p:nvPr>
        </p:nvGraphicFramePr>
        <p:xfrm>
          <a:off x="591068" y="981073"/>
          <a:ext cx="8085501" cy="4328903"/>
        </p:xfrm>
        <a:graphic>
          <a:graphicData uri="http://schemas.openxmlformats.org/drawingml/2006/table">
            <a:tbl>
              <a:tblPr firstRow="1" bandRow="1">
                <a:tableStyleId>{5C22544A-7EE6-4342-B048-85BDC9FD1C3A}</a:tableStyleId>
              </a:tblPr>
              <a:tblGrid>
                <a:gridCol w="1028522"/>
                <a:gridCol w="1296180"/>
                <a:gridCol w="5760799"/>
              </a:tblGrid>
              <a:tr h="503657">
                <a:tc>
                  <a:txBody>
                    <a:bodyPr/>
                    <a:lstStyle/>
                    <a:p>
                      <a:pPr algn="ctr"/>
                      <a:r>
                        <a:rPr lang="zh-TW" altLang="en-US" sz="1600" dirty="0" smtClean="0">
                          <a:latin typeface="標楷體" pitchFamily="65" charset="-120"/>
                          <a:ea typeface="標楷體" pitchFamily="65" charset="-120"/>
                        </a:rPr>
                        <a:t>日期</a:t>
                      </a:r>
                      <a:endParaRPr lang="zh-TW" altLang="en-US" sz="1600" dirty="0">
                        <a:latin typeface="標楷體" pitchFamily="65" charset="-120"/>
                        <a:ea typeface="標楷體" pitchFamily="65" charset="-120"/>
                      </a:endParaRPr>
                    </a:p>
                  </a:txBody>
                  <a:tcPr marL="91443" marR="91443" marT="45723" marB="45723">
                    <a:solidFill>
                      <a:srgbClr val="0000FF"/>
                    </a:solidFill>
                  </a:tcPr>
                </a:tc>
                <a:tc>
                  <a:txBody>
                    <a:bodyPr/>
                    <a:lstStyle/>
                    <a:p>
                      <a:pPr algn="ctr"/>
                      <a:r>
                        <a:rPr lang="zh-TW" altLang="en-US" sz="1600" dirty="0" smtClean="0">
                          <a:latin typeface="標楷體" pitchFamily="65" charset="-120"/>
                          <a:ea typeface="標楷體" pitchFamily="65" charset="-120"/>
                        </a:rPr>
                        <a:t>主辦單位</a:t>
                      </a:r>
                      <a:endParaRPr lang="zh-TW" altLang="en-US" sz="1600" dirty="0">
                        <a:latin typeface="標楷體" pitchFamily="65" charset="-120"/>
                        <a:ea typeface="標楷體" pitchFamily="65" charset="-120"/>
                      </a:endParaRPr>
                    </a:p>
                  </a:txBody>
                  <a:tcPr marL="91443" marR="91443" marT="45723" marB="45723">
                    <a:solidFill>
                      <a:srgbClr val="0000FF"/>
                    </a:solidFill>
                  </a:tcPr>
                </a:tc>
                <a:tc>
                  <a:txBody>
                    <a:bodyPr/>
                    <a:lstStyle/>
                    <a:p>
                      <a:pPr algn="ctr"/>
                      <a:r>
                        <a:rPr lang="zh-TW" altLang="en-US" sz="1600" dirty="0" smtClean="0">
                          <a:latin typeface="標楷體" pitchFamily="65" charset="-120"/>
                          <a:ea typeface="標楷體" pitchFamily="65" charset="-120"/>
                        </a:rPr>
                        <a:t>主           題</a:t>
                      </a:r>
                      <a:endParaRPr lang="zh-TW" altLang="en-US" sz="1600" dirty="0">
                        <a:latin typeface="標楷體" pitchFamily="65" charset="-120"/>
                        <a:ea typeface="標楷體" pitchFamily="65" charset="-120"/>
                      </a:endParaRPr>
                    </a:p>
                  </a:txBody>
                  <a:tcPr marL="91443" marR="91443" marT="45723" marB="45723">
                    <a:solidFill>
                      <a:srgbClr val="0000FF"/>
                    </a:solidFill>
                  </a:tcPr>
                </a:tc>
              </a:tr>
              <a:tr h="2143070">
                <a:tc>
                  <a:txBody>
                    <a:bodyPr/>
                    <a:lstStyle/>
                    <a:p>
                      <a:r>
                        <a:rPr lang="en-US" altLang="zh-TW" sz="1800" dirty="0" smtClean="0">
                          <a:latin typeface="+mn-ea"/>
                          <a:ea typeface="+mn-ea"/>
                        </a:rPr>
                        <a:t>1071108</a:t>
                      </a:r>
                      <a:endParaRPr lang="zh-TW" altLang="en-US" sz="1800" dirty="0">
                        <a:latin typeface="+mn-ea"/>
                        <a:ea typeface="+mn-ea"/>
                      </a:endParaRPr>
                    </a:p>
                  </a:txBody>
                  <a:tcPr marL="91443" marR="91443" marT="45723" marB="45723"/>
                </a:tc>
                <a:tc>
                  <a:txBody>
                    <a:bodyPr/>
                    <a:lstStyle/>
                    <a:p>
                      <a:r>
                        <a:rPr lang="zh-TW" altLang="en-US" sz="1600" b="1" dirty="0" smtClean="0">
                          <a:latin typeface="+mn-ea"/>
                          <a:ea typeface="+mn-ea"/>
                        </a:rPr>
                        <a:t>總務室</a:t>
                      </a:r>
                      <a:endParaRPr lang="zh-TW" altLang="en-US" sz="1600" b="1" dirty="0">
                        <a:latin typeface="+mn-ea"/>
                        <a:ea typeface="+mn-ea"/>
                      </a:endParaRPr>
                    </a:p>
                  </a:txBody>
                  <a:tcPr marL="91443" marR="91443" marT="45723" marB="45723"/>
                </a:tc>
                <a:tc>
                  <a:txBody>
                    <a:bodyPr/>
                    <a:lstStyle/>
                    <a:p>
                      <a:r>
                        <a:rPr lang="zh-TW" altLang="en-US" sz="2000" b="1" kern="1200" dirty="0" smtClean="0">
                          <a:solidFill>
                            <a:schemeClr val="dk1"/>
                          </a:solidFill>
                          <a:effectLst/>
                          <a:latin typeface="+mn-ea"/>
                          <a:ea typeface="+mn-ea"/>
                          <a:cs typeface="+mn-cs"/>
                        </a:rPr>
                        <a:t>主題</a:t>
                      </a:r>
                      <a:r>
                        <a:rPr lang="en-US" altLang="zh-TW" sz="2000" b="1" kern="1200" dirty="0" smtClean="0">
                          <a:solidFill>
                            <a:schemeClr val="dk1"/>
                          </a:solidFill>
                          <a:effectLst/>
                          <a:latin typeface="+mn-ea"/>
                          <a:ea typeface="+mn-ea"/>
                          <a:cs typeface="+mn-cs"/>
                        </a:rPr>
                        <a:t>:</a:t>
                      </a:r>
                      <a:r>
                        <a:rPr lang="zh-TW" altLang="en-US" sz="2000" b="1" kern="1200" dirty="0" smtClean="0">
                          <a:solidFill>
                            <a:schemeClr val="dk1"/>
                          </a:solidFill>
                          <a:effectLst/>
                          <a:latin typeface="+mn-ea"/>
                          <a:ea typeface="+mn-ea"/>
                          <a:cs typeface="+mn-cs"/>
                        </a:rPr>
                        <a:t>巡迴檢修車捐贈</a:t>
                      </a:r>
                      <a:endParaRPr lang="en-US" altLang="zh-TW" sz="2000" b="1" kern="1200" dirty="0" smtClean="0">
                        <a:solidFill>
                          <a:schemeClr val="dk1"/>
                        </a:solidFill>
                        <a:effectLst/>
                        <a:latin typeface="+mn-ea"/>
                        <a:ea typeface="+mn-ea"/>
                        <a:cs typeface="+mn-cs"/>
                      </a:endParaRPr>
                    </a:p>
                    <a:p>
                      <a:endParaRPr lang="en-US" altLang="zh-TW" sz="1800" kern="1200" dirty="0" smtClean="0">
                        <a:solidFill>
                          <a:schemeClr val="dk1"/>
                        </a:solidFill>
                        <a:effectLst/>
                        <a:latin typeface="+mn-lt"/>
                        <a:ea typeface="+mn-ea"/>
                        <a:cs typeface="+mn-cs"/>
                      </a:endParaRPr>
                    </a:p>
                    <a:p>
                      <a:pPr>
                        <a:lnSpc>
                          <a:spcPct val="150000"/>
                        </a:lnSpc>
                      </a:pPr>
                      <a:r>
                        <a:rPr lang="zh-TW" altLang="en-US" sz="1800" kern="1200" dirty="0" smtClean="0">
                          <a:solidFill>
                            <a:schemeClr val="dk1"/>
                          </a:solidFill>
                          <a:effectLst/>
                          <a:latin typeface="+mn-lt"/>
                          <a:ea typeface="+mn-ea"/>
                          <a:cs typeface="+mn-cs"/>
                        </a:rPr>
                        <a:t>       </a:t>
                      </a:r>
                      <a:endParaRPr lang="en-US" altLang="zh-TW" sz="1800" kern="1200" dirty="0" smtClean="0">
                        <a:solidFill>
                          <a:schemeClr val="dk1"/>
                        </a:solidFill>
                        <a:effectLst/>
                        <a:latin typeface="+mn-lt"/>
                        <a:ea typeface="+mn-ea"/>
                        <a:cs typeface="+mn-cs"/>
                      </a:endParaRPr>
                    </a:p>
                    <a:p>
                      <a:pPr>
                        <a:lnSpc>
                          <a:spcPct val="150000"/>
                        </a:lnSpc>
                      </a:pPr>
                      <a:r>
                        <a:rPr lang="zh-TW" altLang="en-US" sz="1800" u="sng" kern="1200" dirty="0" smtClean="0">
                          <a:solidFill>
                            <a:schemeClr val="dk1"/>
                          </a:solidFill>
                          <a:effectLst/>
                          <a:latin typeface="+mn-lt"/>
                          <a:ea typeface="+mn-ea"/>
                          <a:cs typeface="+mn-cs"/>
                        </a:rPr>
                        <a:t>資深</a:t>
                      </a:r>
                      <a:r>
                        <a:rPr lang="zh-TW" altLang="en-US" sz="1800" u="sng" kern="1200" dirty="0" smtClean="0">
                          <a:solidFill>
                            <a:schemeClr val="dk1"/>
                          </a:solidFill>
                          <a:effectLst/>
                          <a:latin typeface="+mn-lt"/>
                          <a:ea typeface="+mn-ea"/>
                          <a:cs typeface="+mn-cs"/>
                        </a:rPr>
                        <a:t>媒體人黃寶慧女士捐贈臺北榮總身障中心巡迴檢修車儀式，於</a:t>
                      </a:r>
                      <a:r>
                        <a:rPr lang="en-US" altLang="zh-TW" sz="1800" u="sng" kern="1200" dirty="0" smtClean="0">
                          <a:solidFill>
                            <a:schemeClr val="dk1"/>
                          </a:solidFill>
                          <a:effectLst/>
                          <a:latin typeface="+mn-lt"/>
                          <a:ea typeface="+mn-ea"/>
                          <a:cs typeface="+mn-cs"/>
                        </a:rPr>
                        <a:t>11</a:t>
                      </a:r>
                      <a:r>
                        <a:rPr lang="zh-TW" altLang="en-US" sz="1800" u="sng" kern="1200" dirty="0" smtClean="0">
                          <a:solidFill>
                            <a:schemeClr val="dk1"/>
                          </a:solidFill>
                          <a:effectLst/>
                          <a:latin typeface="+mn-lt"/>
                          <a:ea typeface="+mn-ea"/>
                          <a:cs typeface="+mn-cs"/>
                        </a:rPr>
                        <a:t>月</a:t>
                      </a:r>
                      <a:r>
                        <a:rPr lang="en-US" altLang="zh-TW" sz="1800" u="sng" kern="1200" dirty="0" smtClean="0">
                          <a:solidFill>
                            <a:schemeClr val="dk1"/>
                          </a:solidFill>
                          <a:effectLst/>
                          <a:latin typeface="+mn-lt"/>
                          <a:ea typeface="+mn-ea"/>
                          <a:cs typeface="+mn-cs"/>
                        </a:rPr>
                        <a:t>8</a:t>
                      </a:r>
                      <a:r>
                        <a:rPr lang="zh-TW" altLang="en-US" sz="1800" u="sng" kern="1200" dirty="0" smtClean="0">
                          <a:solidFill>
                            <a:schemeClr val="dk1"/>
                          </a:solidFill>
                          <a:effectLst/>
                          <a:latin typeface="+mn-lt"/>
                          <a:ea typeface="+mn-ea"/>
                          <a:cs typeface="+mn-cs"/>
                        </a:rPr>
                        <a:t>日上午舉行，由臺北榮總陳威明副院長代表受贈。黃寶慧女士表示</a:t>
                      </a:r>
                      <a:r>
                        <a:rPr lang="zh-TW" altLang="en-US" sz="1800" kern="1200" dirty="0" smtClean="0">
                          <a:solidFill>
                            <a:schemeClr val="dk1"/>
                          </a:solidFill>
                          <a:effectLst/>
                          <a:latin typeface="+mn-lt"/>
                          <a:ea typeface="+mn-ea"/>
                          <a:cs typeface="+mn-cs"/>
                        </a:rPr>
                        <a:t>，去年她的父親因病入住臺中榮總嘉義分院，受到妥善的治療與照顧深表感激，決定</a:t>
                      </a:r>
                      <a:r>
                        <a:rPr lang="zh-TW" altLang="en-US" sz="1800" u="sng" kern="1200" dirty="0" smtClean="0">
                          <a:solidFill>
                            <a:schemeClr val="dk1"/>
                          </a:solidFill>
                          <a:effectLst/>
                          <a:latin typeface="+mn-lt"/>
                          <a:ea typeface="+mn-ea"/>
                          <a:cs typeface="+mn-cs"/>
                        </a:rPr>
                        <a:t>以實際行動捐贈「福祉車」回饋榮民醫院</a:t>
                      </a:r>
                      <a:r>
                        <a:rPr lang="zh-TW" altLang="en-US" sz="1800" kern="1200" dirty="0" smtClean="0">
                          <a:solidFill>
                            <a:schemeClr val="dk1"/>
                          </a:solidFill>
                          <a:effectLst/>
                          <a:latin typeface="+mn-lt"/>
                          <a:ea typeface="+mn-ea"/>
                          <a:cs typeface="+mn-cs"/>
                        </a:rPr>
                        <a:t>，</a:t>
                      </a:r>
                      <a:r>
                        <a:rPr lang="zh-TW" altLang="en-US" sz="1800" u="sng" kern="1200" dirty="0" smtClean="0">
                          <a:solidFill>
                            <a:schemeClr val="dk1"/>
                          </a:solidFill>
                          <a:effectLst/>
                          <a:latin typeface="+mn-lt"/>
                          <a:ea typeface="+mn-ea"/>
                          <a:cs typeface="+mn-cs"/>
                        </a:rPr>
                        <a:t>為</a:t>
                      </a:r>
                      <a:r>
                        <a:rPr lang="zh-TW" altLang="en-US" sz="1800" u="sng" kern="1200" dirty="0" smtClean="0">
                          <a:solidFill>
                            <a:schemeClr val="dk1"/>
                          </a:solidFill>
                          <a:effectLst/>
                          <a:latin typeface="+mn-lt"/>
                          <a:ea typeface="+mn-ea"/>
                          <a:cs typeface="+mn-cs"/>
                        </a:rPr>
                        <a:t>偏鄉醫療盡一份心力！</a:t>
                      </a:r>
                    </a:p>
                    <a:p>
                      <a:r>
                        <a:rPr lang="zh-TW" altLang="en-US" sz="1800" kern="1200" dirty="0" smtClean="0">
                          <a:solidFill>
                            <a:schemeClr val="dk1"/>
                          </a:solidFill>
                          <a:effectLst/>
                          <a:latin typeface="+mn-lt"/>
                          <a:ea typeface="+mn-ea"/>
                          <a:cs typeface="+mn-cs"/>
                        </a:rPr>
                        <a:t>        </a:t>
                      </a:r>
                      <a:endParaRPr lang="zh-TW" altLang="zh-TW" sz="1800" kern="1200" dirty="0">
                        <a:solidFill>
                          <a:schemeClr val="dk1"/>
                        </a:solidFill>
                        <a:effectLst/>
                        <a:latin typeface="+mn-lt"/>
                        <a:ea typeface="+mn-ea"/>
                        <a:cs typeface="+mn-cs"/>
                      </a:endParaRPr>
                    </a:p>
                  </a:txBody>
                  <a:tcPr marL="91443" marR="91443" marT="45723" marB="45723"/>
                </a:tc>
              </a:tr>
            </a:tbl>
          </a:graphicData>
        </a:graphic>
      </p:graphicFrame>
      <p:sp>
        <p:nvSpPr>
          <p:cNvPr id="22569" name="投影片編號版面配置區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12A173BB-7538-4042-B2C1-A8ECE833A2A2}" type="slidenum">
              <a:rPr kumimoji="0" lang="en-US" altLang="zh-TW" sz="1200" b="0" smtClean="0">
                <a:solidFill>
                  <a:srgbClr val="0000CC"/>
                </a:solidFill>
                <a:latin typeface="Verdana" panose="020B0604030504040204" pitchFamily="34" charset="0"/>
                <a:ea typeface="新細明體" panose="02020500000000000000" pitchFamily="18" charset="-120"/>
              </a:rPr>
              <a:pPr/>
              <a:t>11</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5618" y="2563600"/>
            <a:ext cx="2218142" cy="1478761"/>
          </a:xfrm>
          <a:prstGeom prst="rect">
            <a:avLst/>
          </a:prstGeom>
        </p:spPr>
      </p:pic>
      <p:pic>
        <p:nvPicPr>
          <p:cNvPr id="4" name="圖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5618" y="4378116"/>
            <a:ext cx="2303685" cy="1535790"/>
          </a:xfrm>
          <a:prstGeom prst="rect">
            <a:avLst/>
          </a:prstGeom>
        </p:spPr>
      </p:pic>
    </p:spTree>
    <p:extLst>
      <p:ext uri="{BB962C8B-B14F-4D97-AF65-F5344CB8AC3E}">
        <p14:creationId xmlns:p14="http://schemas.microsoft.com/office/powerpoint/2010/main" xmlns="" val="3730726387"/>
      </p:ext>
    </p:extLst>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6263" y="309563"/>
            <a:ext cx="8001000" cy="671512"/>
          </a:xfrm>
        </p:spPr>
        <p:txBody>
          <a:bodyPr>
            <a:normAutofit fontScale="90000"/>
          </a:bodyPr>
          <a:lstStyle/>
          <a:p>
            <a:pPr algn="ctr">
              <a:defRPr/>
            </a:pPr>
            <a:r>
              <a:rPr lang="en-US" altLang="zh-TW" dirty="0">
                <a:solidFill>
                  <a:srgbClr val="FF9900"/>
                </a:solidFill>
                <a:latin typeface="標楷體" pitchFamily="65" charset="-120"/>
              </a:rPr>
              <a:t>107</a:t>
            </a:r>
            <a:r>
              <a:rPr lang="zh-TW" altLang="en-US" dirty="0">
                <a:solidFill>
                  <a:srgbClr val="FF9900"/>
                </a:solidFill>
                <a:latin typeface="標楷體" pitchFamily="65" charset="-120"/>
              </a:rPr>
              <a:t>年</a:t>
            </a:r>
            <a:r>
              <a:rPr lang="en-US" altLang="zh-TW" dirty="0">
                <a:solidFill>
                  <a:srgbClr val="FF9900"/>
                </a:solidFill>
                <a:latin typeface="標楷體" pitchFamily="65" charset="-120"/>
              </a:rPr>
              <a:t>11</a:t>
            </a:r>
            <a:r>
              <a:rPr lang="zh-TW" altLang="en-US" dirty="0">
                <a:solidFill>
                  <a:srgbClr val="FF9900"/>
                </a:solidFill>
                <a:latin typeface="標楷體" pitchFamily="65" charset="-120"/>
              </a:rPr>
              <a:t>月份活動訊息</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xmlns="" val="3855890067"/>
              </p:ext>
            </p:extLst>
          </p:nvPr>
        </p:nvGraphicFramePr>
        <p:xfrm>
          <a:off x="591068" y="981072"/>
          <a:ext cx="8085501" cy="5184308"/>
        </p:xfrm>
        <a:graphic>
          <a:graphicData uri="http://schemas.openxmlformats.org/drawingml/2006/table">
            <a:tbl>
              <a:tblPr firstRow="1" bandRow="1">
                <a:tableStyleId>{5C22544A-7EE6-4342-B048-85BDC9FD1C3A}</a:tableStyleId>
              </a:tblPr>
              <a:tblGrid>
                <a:gridCol w="1028522"/>
                <a:gridCol w="1152160"/>
                <a:gridCol w="5904819"/>
              </a:tblGrid>
              <a:tr h="1093278">
                <a:tc>
                  <a:txBody>
                    <a:bodyPr/>
                    <a:lstStyle/>
                    <a:p>
                      <a:pPr algn="ctr"/>
                      <a:r>
                        <a:rPr lang="zh-TW" altLang="en-US" sz="1600" dirty="0" smtClean="0">
                          <a:latin typeface="標楷體" pitchFamily="65" charset="-120"/>
                          <a:ea typeface="標楷體" pitchFamily="65" charset="-120"/>
                        </a:rPr>
                        <a:t>日期</a:t>
                      </a:r>
                      <a:endParaRPr lang="zh-TW" altLang="en-US" sz="1600" dirty="0">
                        <a:latin typeface="標楷體" pitchFamily="65" charset="-120"/>
                        <a:ea typeface="標楷體" pitchFamily="65" charset="-120"/>
                      </a:endParaRPr>
                    </a:p>
                  </a:txBody>
                  <a:tcPr marL="91443" marR="91443" marT="45723" marB="45723">
                    <a:solidFill>
                      <a:srgbClr val="0000FF"/>
                    </a:solidFill>
                  </a:tcPr>
                </a:tc>
                <a:tc>
                  <a:txBody>
                    <a:bodyPr/>
                    <a:lstStyle/>
                    <a:p>
                      <a:pPr algn="ctr"/>
                      <a:r>
                        <a:rPr lang="zh-TW" altLang="en-US" sz="1600" dirty="0" smtClean="0">
                          <a:latin typeface="標楷體" pitchFamily="65" charset="-120"/>
                          <a:ea typeface="標楷體" pitchFamily="65" charset="-120"/>
                        </a:rPr>
                        <a:t>主辦單位</a:t>
                      </a:r>
                      <a:endParaRPr lang="zh-TW" altLang="en-US" sz="1600" dirty="0">
                        <a:latin typeface="標楷體" pitchFamily="65" charset="-120"/>
                        <a:ea typeface="標楷體" pitchFamily="65" charset="-120"/>
                      </a:endParaRPr>
                    </a:p>
                  </a:txBody>
                  <a:tcPr marL="91443" marR="91443" marT="45723" marB="45723">
                    <a:solidFill>
                      <a:srgbClr val="0000FF"/>
                    </a:solidFill>
                  </a:tcPr>
                </a:tc>
                <a:tc>
                  <a:txBody>
                    <a:bodyPr/>
                    <a:lstStyle/>
                    <a:p>
                      <a:pPr algn="ctr"/>
                      <a:r>
                        <a:rPr lang="zh-TW" altLang="en-US" sz="1600" dirty="0" smtClean="0">
                          <a:latin typeface="標楷體" pitchFamily="65" charset="-120"/>
                          <a:ea typeface="標楷體" pitchFamily="65" charset="-120"/>
                        </a:rPr>
                        <a:t>主           題</a:t>
                      </a:r>
                      <a:endParaRPr lang="zh-TW" altLang="en-US" sz="1600" dirty="0">
                        <a:latin typeface="標楷體" pitchFamily="65" charset="-120"/>
                        <a:ea typeface="標楷體" pitchFamily="65" charset="-120"/>
                      </a:endParaRPr>
                    </a:p>
                  </a:txBody>
                  <a:tcPr marL="91443" marR="91443" marT="45723" marB="45723">
                    <a:solidFill>
                      <a:srgbClr val="0000FF"/>
                    </a:solidFill>
                  </a:tcPr>
                </a:tc>
              </a:tr>
              <a:tr h="4091030">
                <a:tc>
                  <a:txBody>
                    <a:bodyPr/>
                    <a:lstStyle/>
                    <a:p>
                      <a:r>
                        <a:rPr lang="en-US" altLang="zh-TW" sz="1800" dirty="0" smtClean="0">
                          <a:latin typeface="+mn-ea"/>
                          <a:ea typeface="+mn-ea"/>
                        </a:rPr>
                        <a:t>1071117</a:t>
                      </a:r>
                      <a:endParaRPr lang="zh-TW" altLang="en-US" sz="1800" dirty="0">
                        <a:latin typeface="+mn-ea"/>
                        <a:ea typeface="+mn-ea"/>
                      </a:endParaRPr>
                    </a:p>
                  </a:txBody>
                  <a:tcPr marL="91443" marR="91443" marT="45723" marB="45723"/>
                </a:tc>
                <a:tc>
                  <a:txBody>
                    <a:bodyPr/>
                    <a:lstStyle/>
                    <a:p>
                      <a:r>
                        <a:rPr lang="zh-TW" altLang="en-US" sz="1600" b="1" dirty="0" smtClean="0">
                          <a:latin typeface="+mn-ea"/>
                          <a:ea typeface="+mn-ea"/>
                        </a:rPr>
                        <a:t>社工室</a:t>
                      </a:r>
                      <a:endParaRPr lang="zh-TW" altLang="en-US" sz="1600" b="1" dirty="0">
                        <a:latin typeface="+mn-ea"/>
                        <a:ea typeface="+mn-ea"/>
                      </a:endParaRPr>
                    </a:p>
                  </a:txBody>
                  <a:tcPr marL="91443" marR="91443" marT="45723" marB="45723"/>
                </a:tc>
                <a:tc>
                  <a:txBody>
                    <a:bodyPr/>
                    <a:lstStyle/>
                    <a:p>
                      <a:r>
                        <a:rPr lang="zh-TW" altLang="en-US" sz="1800" b="1" kern="1200" dirty="0" smtClean="0">
                          <a:solidFill>
                            <a:schemeClr val="dk1"/>
                          </a:solidFill>
                          <a:effectLst/>
                          <a:latin typeface="+mn-lt"/>
                          <a:ea typeface="+mn-ea"/>
                          <a:cs typeface="+mn-cs"/>
                        </a:rPr>
                        <a:t>主題：</a:t>
                      </a:r>
                      <a:r>
                        <a:rPr lang="en-US" altLang="zh-TW" sz="1800" b="1" kern="1200" dirty="0" smtClean="0">
                          <a:solidFill>
                            <a:schemeClr val="dk1"/>
                          </a:solidFill>
                          <a:effectLst/>
                          <a:latin typeface="+mn-lt"/>
                          <a:ea typeface="+mn-ea"/>
                          <a:cs typeface="+mn-cs"/>
                        </a:rPr>
                        <a:t>107</a:t>
                      </a:r>
                      <a:r>
                        <a:rPr lang="zh-TW" altLang="en-US" sz="1800" b="1" kern="1200" dirty="0" smtClean="0">
                          <a:solidFill>
                            <a:schemeClr val="dk1"/>
                          </a:solidFill>
                          <a:effectLst/>
                          <a:latin typeface="+mn-lt"/>
                          <a:ea typeface="+mn-ea"/>
                          <a:cs typeface="+mn-cs"/>
                        </a:rPr>
                        <a:t>年臺北榮總「心傳真愛」器官捐贈感恩會</a:t>
                      </a:r>
                    </a:p>
                    <a:p>
                      <a:endParaRPr lang="zh-TW" altLang="en-US" sz="1200" kern="1200" dirty="0" smtClean="0">
                        <a:solidFill>
                          <a:schemeClr val="dk1"/>
                        </a:solidFill>
                        <a:effectLst/>
                        <a:latin typeface="+mn-lt"/>
                        <a:ea typeface="+mn-ea"/>
                        <a:cs typeface="+mn-cs"/>
                      </a:endParaRPr>
                    </a:p>
                    <a:p>
                      <a:r>
                        <a:rPr lang="zh-TW" altLang="en-US" sz="1800" kern="1200" dirty="0" smtClean="0">
                          <a:solidFill>
                            <a:schemeClr val="dk1"/>
                          </a:solidFill>
                          <a:effectLst/>
                          <a:latin typeface="+mn-ea"/>
                          <a:ea typeface="+mn-ea"/>
                          <a:cs typeface="+mn-cs"/>
                        </a:rPr>
                        <a:t>一、</a:t>
                      </a:r>
                      <a:r>
                        <a:rPr lang="zh-TW" altLang="en-US" sz="1800" u="sng" kern="1200" dirty="0" smtClean="0">
                          <a:solidFill>
                            <a:schemeClr val="dk1"/>
                          </a:solidFill>
                          <a:effectLst/>
                          <a:latin typeface="+mn-ea"/>
                          <a:ea typeface="+mn-ea"/>
                          <a:cs typeface="+mn-cs"/>
                        </a:rPr>
                        <a:t>感恩會由張德明院長親臨主持，移植外科龍藉泉主</a:t>
                      </a:r>
                      <a:endParaRPr lang="en-US" altLang="zh-TW" sz="1800" u="sng" kern="1200" dirty="0" smtClean="0">
                        <a:solidFill>
                          <a:schemeClr val="dk1"/>
                        </a:solidFill>
                        <a:effectLst/>
                        <a:latin typeface="+mn-ea"/>
                        <a:ea typeface="+mn-ea"/>
                        <a:cs typeface="+mn-cs"/>
                      </a:endParaRPr>
                    </a:p>
                    <a:p>
                      <a:r>
                        <a:rPr lang="zh-TW" altLang="en-US" sz="1800" u="none" kern="1200" dirty="0" smtClean="0">
                          <a:solidFill>
                            <a:schemeClr val="dk1"/>
                          </a:solidFill>
                          <a:effectLst/>
                          <a:latin typeface="+mn-ea"/>
                          <a:ea typeface="+mn-ea"/>
                          <a:cs typeface="+mn-cs"/>
                        </a:rPr>
                        <a:t>    </a:t>
                      </a:r>
                      <a:r>
                        <a:rPr lang="zh-TW" altLang="en-US" sz="1800" u="sng" kern="1200" dirty="0" smtClean="0">
                          <a:solidFill>
                            <a:schemeClr val="dk1"/>
                          </a:solidFill>
                          <a:effectLst/>
                          <a:latin typeface="+mn-ea"/>
                          <a:ea typeface="+mn-ea"/>
                          <a:cs typeface="+mn-cs"/>
                        </a:rPr>
                        <a:t>任、相關醫護及社工人員共同參與，並邀請歷年器官</a:t>
                      </a:r>
                      <a:endParaRPr lang="en-US" altLang="zh-TW" sz="1800" u="sng" kern="1200" dirty="0" smtClean="0">
                        <a:solidFill>
                          <a:schemeClr val="dk1"/>
                        </a:solidFill>
                        <a:effectLst/>
                        <a:latin typeface="+mn-ea"/>
                        <a:ea typeface="+mn-ea"/>
                        <a:cs typeface="+mn-cs"/>
                      </a:endParaRPr>
                    </a:p>
                    <a:p>
                      <a:r>
                        <a:rPr lang="zh-TW" altLang="en-US" sz="1800" u="none" kern="1200" dirty="0" smtClean="0">
                          <a:solidFill>
                            <a:schemeClr val="dk1"/>
                          </a:solidFill>
                          <a:effectLst/>
                          <a:latin typeface="+mn-ea"/>
                          <a:ea typeface="+mn-ea"/>
                          <a:cs typeface="+mn-cs"/>
                        </a:rPr>
                        <a:t>    </a:t>
                      </a:r>
                      <a:r>
                        <a:rPr lang="zh-TW" altLang="en-US" sz="1800" u="sng" kern="1200" dirty="0" smtClean="0">
                          <a:solidFill>
                            <a:schemeClr val="dk1"/>
                          </a:solidFill>
                          <a:effectLst/>
                          <a:latin typeface="+mn-ea"/>
                          <a:ea typeface="+mn-ea"/>
                          <a:cs typeface="+mn-cs"/>
                        </a:rPr>
                        <a:t>捐贈者家屬與受贈者及其家屬約</a:t>
                      </a:r>
                      <a:r>
                        <a:rPr lang="en-US" altLang="zh-TW" sz="1800" u="sng" kern="1200" dirty="0" smtClean="0">
                          <a:solidFill>
                            <a:schemeClr val="dk1"/>
                          </a:solidFill>
                          <a:effectLst/>
                          <a:latin typeface="+mn-ea"/>
                          <a:ea typeface="+mn-ea"/>
                          <a:cs typeface="+mn-cs"/>
                        </a:rPr>
                        <a:t>190</a:t>
                      </a:r>
                      <a:r>
                        <a:rPr lang="zh-TW" altLang="en-US" sz="1800" u="sng" kern="1200" dirty="0" smtClean="0">
                          <a:solidFill>
                            <a:schemeClr val="dk1"/>
                          </a:solidFill>
                          <a:effectLst/>
                          <a:latin typeface="+mn-ea"/>
                          <a:ea typeface="+mn-ea"/>
                          <a:cs typeface="+mn-cs"/>
                        </a:rPr>
                        <a:t>人與會</a:t>
                      </a:r>
                      <a:r>
                        <a:rPr lang="zh-TW" altLang="en-US" sz="1800" kern="1200" dirty="0" smtClean="0">
                          <a:solidFill>
                            <a:schemeClr val="dk1"/>
                          </a:solidFill>
                          <a:effectLst/>
                          <a:latin typeface="+mn-ea"/>
                          <a:ea typeface="+mn-ea"/>
                          <a:cs typeface="+mn-cs"/>
                        </a:rPr>
                        <a:t>。</a:t>
                      </a:r>
                    </a:p>
                    <a:p>
                      <a:r>
                        <a:rPr lang="zh-TW" altLang="en-US" sz="1800" kern="1200" dirty="0" smtClean="0">
                          <a:solidFill>
                            <a:schemeClr val="dk1"/>
                          </a:solidFill>
                          <a:effectLst/>
                          <a:latin typeface="+mn-ea"/>
                          <a:ea typeface="+mn-ea"/>
                          <a:cs typeface="+mn-cs"/>
                        </a:rPr>
                        <a:t>二、病友柯菲比小姐國中時罹惡性骨肉瘤，雖切除右臂成</a:t>
                      </a:r>
                      <a:endParaRPr lang="en-US" altLang="zh-TW" sz="1800" kern="1200" dirty="0" smtClean="0">
                        <a:solidFill>
                          <a:schemeClr val="dk1"/>
                        </a:solidFill>
                        <a:effectLst/>
                        <a:latin typeface="+mn-ea"/>
                        <a:ea typeface="+mn-ea"/>
                        <a:cs typeface="+mn-cs"/>
                      </a:endParaRPr>
                    </a:p>
                    <a:p>
                      <a:r>
                        <a:rPr lang="zh-TW" altLang="en-US" sz="1800" kern="1200" dirty="0" smtClean="0">
                          <a:solidFill>
                            <a:schemeClr val="dk1"/>
                          </a:solidFill>
                          <a:effectLst/>
                          <a:latin typeface="+mn-ea"/>
                          <a:ea typeface="+mn-ea"/>
                          <a:cs typeface="+mn-cs"/>
                        </a:rPr>
                        <a:t>    了「獨臂女孩」，仍以樂觀堅毅的態度積極生活，熱</a:t>
                      </a:r>
                      <a:endParaRPr lang="en-US" altLang="zh-TW" sz="1800" kern="1200" dirty="0" smtClean="0">
                        <a:solidFill>
                          <a:schemeClr val="dk1"/>
                        </a:solidFill>
                        <a:effectLst/>
                        <a:latin typeface="+mn-ea"/>
                        <a:ea typeface="+mn-ea"/>
                        <a:cs typeface="+mn-cs"/>
                      </a:endParaRPr>
                    </a:p>
                    <a:p>
                      <a:r>
                        <a:rPr lang="zh-TW" altLang="en-US" sz="1800" kern="1200" dirty="0" smtClean="0">
                          <a:solidFill>
                            <a:schemeClr val="dk1"/>
                          </a:solidFill>
                          <a:effectLst/>
                          <a:latin typeface="+mn-ea"/>
                          <a:ea typeface="+mn-ea"/>
                          <a:cs typeface="+mn-cs"/>
                        </a:rPr>
                        <a:t>    心參與公益活動，不幸於今</a:t>
                      </a:r>
                      <a:r>
                        <a:rPr lang="en-US" altLang="zh-TW" sz="1800" kern="1200" dirty="0" smtClean="0">
                          <a:solidFill>
                            <a:schemeClr val="dk1"/>
                          </a:solidFill>
                          <a:effectLst/>
                          <a:latin typeface="+mn-ea"/>
                          <a:ea typeface="+mn-ea"/>
                          <a:cs typeface="+mn-cs"/>
                        </a:rPr>
                        <a:t>(107)</a:t>
                      </a:r>
                      <a:r>
                        <a:rPr lang="zh-TW" altLang="en-US" sz="1800" kern="1200" dirty="0" smtClean="0">
                          <a:solidFill>
                            <a:schemeClr val="dk1"/>
                          </a:solidFill>
                          <a:effectLst/>
                          <a:latin typeface="+mn-ea"/>
                          <a:ea typeface="+mn-ea"/>
                          <a:cs typeface="+mn-cs"/>
                        </a:rPr>
                        <a:t>年初癌症復發，離</a:t>
                      </a:r>
                      <a:endParaRPr lang="en-US" altLang="zh-TW" sz="1800" kern="1200" dirty="0" smtClean="0">
                        <a:solidFill>
                          <a:schemeClr val="dk1"/>
                        </a:solidFill>
                        <a:effectLst/>
                        <a:latin typeface="+mn-ea"/>
                        <a:ea typeface="+mn-ea"/>
                        <a:cs typeface="+mn-cs"/>
                      </a:endParaRPr>
                    </a:p>
                    <a:p>
                      <a:r>
                        <a:rPr lang="zh-TW" altLang="en-US" sz="1800" kern="1200" dirty="0" smtClean="0">
                          <a:solidFill>
                            <a:schemeClr val="dk1"/>
                          </a:solidFill>
                          <a:effectLst/>
                          <a:latin typeface="+mn-ea"/>
                          <a:ea typeface="+mn-ea"/>
                          <a:cs typeface="+mn-cs"/>
                        </a:rPr>
                        <a:t>    世前仍希望能捐贈器官回饋社會，獲家人全力支持，</a:t>
                      </a:r>
                      <a:endParaRPr lang="en-US" altLang="zh-TW" sz="1800" kern="1200" dirty="0" smtClean="0">
                        <a:solidFill>
                          <a:schemeClr val="dk1"/>
                        </a:solidFill>
                        <a:effectLst/>
                        <a:latin typeface="+mn-ea"/>
                        <a:ea typeface="+mn-ea"/>
                        <a:cs typeface="+mn-cs"/>
                      </a:endParaRPr>
                    </a:p>
                    <a:p>
                      <a:r>
                        <a:rPr lang="zh-TW" altLang="en-US" sz="1800" kern="1200" dirty="0" smtClean="0">
                          <a:solidFill>
                            <a:schemeClr val="dk1"/>
                          </a:solidFill>
                          <a:effectLst/>
                          <a:latin typeface="+mn-ea"/>
                          <a:ea typeface="+mn-ea"/>
                          <a:cs typeface="+mn-cs"/>
                        </a:rPr>
                        <a:t>    捐出一雙眼角膜，將大愛與光明遺留人間。</a:t>
                      </a:r>
                    </a:p>
                    <a:p>
                      <a:r>
                        <a:rPr lang="zh-TW" altLang="en-US" sz="1800" kern="1200" dirty="0" smtClean="0">
                          <a:solidFill>
                            <a:schemeClr val="dk1"/>
                          </a:solidFill>
                          <a:effectLst/>
                          <a:latin typeface="+mn-ea"/>
                          <a:ea typeface="+mn-ea"/>
                          <a:cs typeface="+mn-cs"/>
                        </a:rPr>
                        <a:t>三、目前等待器官移植挽救生命的病患仍多，「器官捐贈、</a:t>
                      </a:r>
                      <a:endParaRPr lang="en-US" altLang="zh-TW" sz="1800" kern="1200" dirty="0" smtClean="0">
                        <a:solidFill>
                          <a:schemeClr val="dk1"/>
                        </a:solidFill>
                        <a:effectLst/>
                        <a:latin typeface="+mn-ea"/>
                        <a:ea typeface="+mn-ea"/>
                        <a:cs typeface="+mn-cs"/>
                      </a:endParaRPr>
                    </a:p>
                    <a:p>
                      <a:r>
                        <a:rPr lang="zh-TW" altLang="en-US" sz="1800" kern="1200" dirty="0" smtClean="0">
                          <a:solidFill>
                            <a:schemeClr val="dk1"/>
                          </a:solidFill>
                          <a:effectLst/>
                          <a:latin typeface="+mn-ea"/>
                          <a:ea typeface="+mn-ea"/>
                          <a:cs typeface="+mn-cs"/>
                        </a:rPr>
                        <a:t>    尊重生命」的理念需要推廣與實踐，</a:t>
                      </a:r>
                      <a:r>
                        <a:rPr lang="zh-TW" altLang="en-US" sz="1800" u="sng" kern="1200" dirty="0" smtClean="0">
                          <a:solidFill>
                            <a:schemeClr val="dk1"/>
                          </a:solidFill>
                          <a:effectLst/>
                          <a:latin typeface="+mn-ea"/>
                          <a:ea typeface="+mn-ea"/>
                          <a:cs typeface="+mn-cs"/>
                        </a:rPr>
                        <a:t>希藉此活動呼籲</a:t>
                      </a:r>
                      <a:endParaRPr lang="en-US" altLang="zh-TW" sz="1800" u="sng" kern="1200" dirty="0" smtClean="0">
                        <a:solidFill>
                          <a:schemeClr val="dk1"/>
                        </a:solidFill>
                        <a:effectLst/>
                        <a:latin typeface="+mn-ea"/>
                        <a:ea typeface="+mn-ea"/>
                        <a:cs typeface="+mn-cs"/>
                      </a:endParaRPr>
                    </a:p>
                    <a:p>
                      <a:r>
                        <a:rPr lang="zh-TW" altLang="en-US" sz="1800" u="none" kern="1200" dirty="0" smtClean="0">
                          <a:solidFill>
                            <a:schemeClr val="dk1"/>
                          </a:solidFill>
                          <a:effectLst/>
                          <a:latin typeface="+mn-ea"/>
                          <a:ea typeface="+mn-ea"/>
                          <a:cs typeface="+mn-cs"/>
                        </a:rPr>
                        <a:t>    </a:t>
                      </a:r>
                      <a:r>
                        <a:rPr lang="zh-TW" altLang="en-US" sz="1800" u="sng" kern="1200" dirty="0" smtClean="0">
                          <a:solidFill>
                            <a:schemeClr val="dk1"/>
                          </a:solidFill>
                          <a:effectLst/>
                          <a:latin typeface="+mn-ea"/>
                          <a:ea typeface="+mn-ea"/>
                          <a:cs typeface="+mn-cs"/>
                        </a:rPr>
                        <a:t>社會大眾，踴躍響應器官捐贈助人理念，讓生命光輝</a:t>
                      </a:r>
                      <a:endParaRPr lang="en-US" altLang="zh-TW" sz="1800" u="sng" kern="1200" dirty="0" smtClean="0">
                        <a:solidFill>
                          <a:schemeClr val="dk1"/>
                        </a:solidFill>
                        <a:effectLst/>
                        <a:latin typeface="+mn-ea"/>
                        <a:ea typeface="+mn-ea"/>
                        <a:cs typeface="+mn-cs"/>
                      </a:endParaRPr>
                    </a:p>
                    <a:p>
                      <a:r>
                        <a:rPr lang="zh-TW" altLang="en-US" sz="1800" u="none" kern="1200" dirty="0" smtClean="0">
                          <a:solidFill>
                            <a:schemeClr val="dk1"/>
                          </a:solidFill>
                          <a:effectLst/>
                          <a:latin typeface="+mn-ea"/>
                          <a:ea typeface="+mn-ea"/>
                          <a:cs typeface="+mn-cs"/>
                        </a:rPr>
                        <a:t>    </a:t>
                      </a:r>
                      <a:r>
                        <a:rPr lang="zh-TW" altLang="en-US" sz="1800" u="sng" kern="1200" dirty="0" smtClean="0">
                          <a:solidFill>
                            <a:schemeClr val="dk1"/>
                          </a:solidFill>
                          <a:effectLst/>
                          <a:latin typeface="+mn-ea"/>
                          <a:ea typeface="+mn-ea"/>
                          <a:cs typeface="+mn-cs"/>
                        </a:rPr>
                        <a:t>永續長存</a:t>
                      </a:r>
                      <a:r>
                        <a:rPr lang="zh-TW" altLang="en-US" sz="1200" u="sng" kern="1200" dirty="0" smtClean="0">
                          <a:solidFill>
                            <a:schemeClr val="dk1"/>
                          </a:solidFill>
                          <a:effectLst/>
                          <a:latin typeface="標楷體" panose="03000509000000000000" pitchFamily="65" charset="-120"/>
                          <a:ea typeface="標楷體" panose="03000509000000000000" pitchFamily="65" charset="-120"/>
                          <a:cs typeface="+mn-cs"/>
                        </a:rPr>
                        <a:t>。</a:t>
                      </a:r>
                      <a:endParaRPr lang="zh-TW" altLang="zh-TW" sz="1200" u="sng" kern="1200" dirty="0">
                        <a:solidFill>
                          <a:schemeClr val="dk1"/>
                        </a:solidFill>
                        <a:effectLst/>
                        <a:latin typeface="+mn-lt"/>
                        <a:ea typeface="+mn-ea"/>
                        <a:cs typeface="+mn-cs"/>
                      </a:endParaRPr>
                    </a:p>
                  </a:txBody>
                  <a:tcPr marL="91443" marR="91443" marT="45723" marB="45723"/>
                </a:tc>
              </a:tr>
            </a:tbl>
          </a:graphicData>
        </a:graphic>
      </p:graphicFrame>
      <p:sp>
        <p:nvSpPr>
          <p:cNvPr id="22569" name="投影片編號版面配置區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12A173BB-7538-4042-B2C1-A8ECE833A2A2}" type="slidenum">
              <a:rPr kumimoji="0" lang="en-US" altLang="zh-TW" sz="1200" b="0" smtClean="0">
                <a:solidFill>
                  <a:srgbClr val="0000CC"/>
                </a:solidFill>
                <a:latin typeface="Verdana" panose="020B0604030504040204" pitchFamily="34" charset="0"/>
                <a:ea typeface="新細明體" panose="02020500000000000000" pitchFamily="18" charset="-120"/>
              </a:rPr>
              <a:pPr/>
              <a:t>12</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5932" y="2773884"/>
            <a:ext cx="2132180" cy="1598686"/>
          </a:xfrm>
          <a:prstGeom prst="rect">
            <a:avLst/>
          </a:prstGeom>
        </p:spPr>
      </p:pic>
      <p:pic>
        <p:nvPicPr>
          <p:cNvPr id="4" name="圖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263" y="4461628"/>
            <a:ext cx="2152914" cy="1611994"/>
          </a:xfrm>
          <a:prstGeom prst="rect">
            <a:avLst/>
          </a:prstGeom>
        </p:spPr>
      </p:pic>
    </p:spTree>
    <p:extLst>
      <p:ext uri="{BB962C8B-B14F-4D97-AF65-F5344CB8AC3E}">
        <p14:creationId xmlns:p14="http://schemas.microsoft.com/office/powerpoint/2010/main" xmlns="" val="3193548771"/>
      </p:ext>
    </p:extLst>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6263" y="309563"/>
            <a:ext cx="8001000" cy="527050"/>
          </a:xfrm>
        </p:spPr>
        <p:txBody>
          <a:bodyPr/>
          <a:lstStyle/>
          <a:p>
            <a:pPr algn="ctr">
              <a:defRPr/>
            </a:pPr>
            <a:r>
              <a:rPr lang="en-US" altLang="zh-TW" dirty="0" smtClean="0"/>
              <a:t>107</a:t>
            </a:r>
            <a:r>
              <a:rPr lang="zh-TW" altLang="en-US" dirty="0" smtClean="0"/>
              <a:t>年</a:t>
            </a:r>
            <a:r>
              <a:rPr lang="en-US" altLang="zh-TW" dirty="0" smtClean="0"/>
              <a:t>11</a:t>
            </a:r>
            <a:r>
              <a:rPr lang="zh-TW" altLang="en-US" dirty="0" smtClean="0"/>
              <a:t>月份新聞摘要</a:t>
            </a:r>
            <a:r>
              <a:rPr lang="en-US" altLang="zh-TW" dirty="0" smtClean="0"/>
              <a:t>23</a:t>
            </a:r>
            <a:r>
              <a:rPr lang="zh-TW" altLang="en-US" dirty="0" smtClean="0"/>
              <a:t>則</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xmlns="" val="682693885"/>
              </p:ext>
            </p:extLst>
          </p:nvPr>
        </p:nvGraphicFramePr>
        <p:xfrm>
          <a:off x="4763" y="979488"/>
          <a:ext cx="9139237" cy="5379586"/>
        </p:xfrm>
        <a:graphic>
          <a:graphicData uri="http://schemas.openxmlformats.org/drawingml/2006/table">
            <a:tbl>
              <a:tblPr firstRow="1" bandRow="1">
                <a:tableStyleId>{5C22544A-7EE6-4342-B048-85BDC9FD1C3A}</a:tableStyleId>
              </a:tblPr>
              <a:tblGrid>
                <a:gridCol w="1542817"/>
                <a:gridCol w="6264870"/>
                <a:gridCol w="1331550"/>
              </a:tblGrid>
              <a:tr h="481734">
                <a:tc>
                  <a:txBody>
                    <a:bodyPr/>
                    <a:lstStyle/>
                    <a:p>
                      <a:pPr algn="ctr"/>
                      <a:r>
                        <a:rPr lang="zh-TW" altLang="en-US" sz="1400" dirty="0" smtClean="0"/>
                        <a:t>日期</a:t>
                      </a:r>
                      <a:endParaRPr lang="zh-TW" altLang="en-US" sz="1400" dirty="0"/>
                    </a:p>
                  </a:txBody>
                  <a:tcPr marT="45723" marB="45723">
                    <a:solidFill>
                      <a:srgbClr val="0000FF"/>
                    </a:solidFill>
                  </a:tcPr>
                </a:tc>
                <a:tc>
                  <a:txBody>
                    <a:bodyPr/>
                    <a:lstStyle/>
                    <a:p>
                      <a:pPr algn="ctr"/>
                      <a:r>
                        <a:rPr lang="zh-TW" altLang="en-US" sz="1400" dirty="0" smtClean="0"/>
                        <a:t>主           題</a:t>
                      </a:r>
                      <a:endParaRPr lang="zh-TW" altLang="en-US" sz="1400" dirty="0"/>
                    </a:p>
                  </a:txBody>
                  <a:tcPr marT="45723" marB="45723">
                    <a:solidFill>
                      <a:srgbClr val="0000FF"/>
                    </a:solidFill>
                  </a:tcPr>
                </a:tc>
                <a:tc>
                  <a:txBody>
                    <a:bodyPr/>
                    <a:lstStyle/>
                    <a:p>
                      <a:pPr algn="ctr"/>
                      <a:r>
                        <a:rPr lang="zh-TW" altLang="en-US" sz="1400" dirty="0" smtClean="0"/>
                        <a:t>報導媒體</a:t>
                      </a:r>
                      <a:endParaRPr lang="zh-TW" altLang="en-US" sz="1400" dirty="0"/>
                    </a:p>
                  </a:txBody>
                  <a:tcPr marT="45723" marB="45723">
                    <a:solidFill>
                      <a:srgbClr val="0000FF"/>
                    </a:solidFill>
                  </a:tcPr>
                </a:tc>
              </a:tr>
              <a:tr h="481734">
                <a:tc>
                  <a:txBody>
                    <a:bodyPr/>
                    <a:lstStyle/>
                    <a:p>
                      <a:r>
                        <a:rPr lang="en-US" altLang="zh-TW" sz="1800" dirty="0" smtClean="0"/>
                        <a:t>20181107</a:t>
                      </a:r>
                      <a:endParaRPr lang="zh-TW" altLang="en-US" dirty="0"/>
                    </a:p>
                  </a:txBody>
                  <a:tcPr marT="45723" marB="45723"/>
                </a:tc>
                <a:tc>
                  <a:txBody>
                    <a:bodyPr/>
                    <a:lstStyle/>
                    <a:p>
                      <a:r>
                        <a:rPr lang="zh-TW" altLang="en-US" sz="1800" dirty="0" smtClean="0"/>
                        <a:t>心房顫動風險評估 可防腦中風</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20181107</a:t>
                      </a:r>
                      <a:endParaRPr lang="zh-TW" altLang="en-US" sz="1800" dirty="0"/>
                    </a:p>
                  </a:txBody>
                  <a:tcPr marT="45723" marB="45723"/>
                </a:tc>
                <a:tc>
                  <a:txBody>
                    <a:bodyPr/>
                    <a:lstStyle/>
                    <a:p>
                      <a:r>
                        <a:rPr lang="zh-TW" altLang="en-US" sz="1800" dirty="0" smtClean="0"/>
                        <a:t>父捐骨髓半相合移植救回愛女</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20181107</a:t>
                      </a:r>
                      <a:endParaRPr lang="zh-TW" altLang="en-US" sz="1800" dirty="0"/>
                    </a:p>
                  </a:txBody>
                  <a:tcPr marT="45723" marB="45723"/>
                </a:tc>
                <a:tc>
                  <a:txBody>
                    <a:bodyPr/>
                    <a:lstStyle/>
                    <a:p>
                      <a:r>
                        <a:rPr lang="zh-TW" altLang="en-US" sz="1800" dirty="0" smtClean="0"/>
                        <a:t>初期如感冒、氣喘 小心致命肺動脈高壓</a:t>
                      </a:r>
                      <a:endParaRPr lang="zh-TW" altLang="en-US" sz="1800" dirty="0"/>
                    </a:p>
                  </a:txBody>
                  <a:tcPr marT="45723" marB="45723"/>
                </a:tc>
                <a:tc>
                  <a:txBody>
                    <a:bodyPr/>
                    <a:lstStyle/>
                    <a:p>
                      <a:endParaRPr lang="zh-TW" altLang="en-US" sz="1800"/>
                    </a:p>
                  </a:txBody>
                  <a:tcPr marT="45723" marB="45723"/>
                </a:tc>
              </a:tr>
              <a:tr h="481734">
                <a:tc>
                  <a:txBody>
                    <a:bodyPr/>
                    <a:lstStyle/>
                    <a:p>
                      <a:r>
                        <a:rPr lang="en-US" altLang="zh-TW" sz="1800" dirty="0" smtClean="0"/>
                        <a:t>20181107</a:t>
                      </a:r>
                      <a:endParaRPr lang="zh-TW" altLang="en-US" sz="1800" dirty="0"/>
                    </a:p>
                  </a:txBody>
                  <a:tcPr marT="45723" marB="45723"/>
                </a:tc>
                <a:tc>
                  <a:txBody>
                    <a:bodyPr/>
                    <a:lstStyle/>
                    <a:p>
                      <a:r>
                        <a:rPr lang="zh-TW" altLang="en-US" sz="1800" dirty="0" smtClean="0"/>
                        <a:t>流感疫苗開打</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20181107</a:t>
                      </a:r>
                      <a:endParaRPr lang="zh-TW" altLang="en-US" sz="1800" dirty="0"/>
                    </a:p>
                  </a:txBody>
                  <a:tcPr marT="45723" marB="45723"/>
                </a:tc>
                <a:tc>
                  <a:txBody>
                    <a:bodyPr/>
                    <a:lstStyle/>
                    <a:p>
                      <a:r>
                        <a:rPr lang="zh-TW" altLang="en-US" sz="1800" dirty="0" smtClean="0"/>
                        <a:t>動不動就頭暈 該看心臟科還是耳鼻喉科</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20181107</a:t>
                      </a:r>
                      <a:endParaRPr lang="zh-TW" altLang="en-US" sz="1800" dirty="0"/>
                    </a:p>
                  </a:txBody>
                  <a:tcPr marT="45723" marB="45723"/>
                </a:tc>
                <a:tc>
                  <a:txBody>
                    <a:bodyPr/>
                    <a:lstStyle/>
                    <a:p>
                      <a:r>
                        <a:rPr lang="zh-TW" altLang="en-US" sz="1800" dirty="0" smtClean="0"/>
                        <a:t>掌握腦中風前兆 切記臨危不亂</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20181107</a:t>
                      </a:r>
                      <a:endParaRPr lang="zh-TW" altLang="en-US" sz="1800" dirty="0"/>
                    </a:p>
                  </a:txBody>
                  <a:tcPr marT="45723" marB="45723"/>
                </a:tc>
                <a:tc>
                  <a:txBody>
                    <a:bodyPr/>
                    <a:lstStyle/>
                    <a:p>
                      <a:r>
                        <a:rPr lang="zh-TW" altLang="en-US" sz="1800" dirty="0" smtClean="0"/>
                        <a:t>新藥新南向仍卡關</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20181107</a:t>
                      </a:r>
                      <a:endParaRPr lang="zh-TW" altLang="en-US" sz="1800" dirty="0"/>
                    </a:p>
                  </a:txBody>
                  <a:tcPr marT="45723" marB="45723"/>
                </a:tc>
                <a:tc>
                  <a:txBody>
                    <a:bodyPr/>
                    <a:lstStyle/>
                    <a:p>
                      <a:r>
                        <a:rPr lang="zh-TW" altLang="en-US" sz="1800" dirty="0" smtClean="0"/>
                        <a:t>魟魚刺傷毒死</a:t>
                      </a:r>
                      <a:endParaRPr lang="zh-TW" altLang="en-US" sz="1800" dirty="0"/>
                    </a:p>
                  </a:txBody>
                  <a:tcPr marT="45723" marB="45723"/>
                </a:tc>
                <a:tc>
                  <a:txBody>
                    <a:bodyPr/>
                    <a:lstStyle/>
                    <a:p>
                      <a:endParaRPr lang="zh-TW" altLang="en-US" sz="1800" dirty="0"/>
                    </a:p>
                  </a:txBody>
                  <a:tcPr marT="45723" marB="45723"/>
                </a:tc>
              </a:tr>
              <a:tr h="562246">
                <a:tc>
                  <a:txBody>
                    <a:bodyPr/>
                    <a:lstStyle/>
                    <a:p>
                      <a:r>
                        <a:rPr lang="en-US" altLang="zh-TW" sz="1800" dirty="0" smtClean="0"/>
                        <a:t>20181107</a:t>
                      </a:r>
                      <a:endParaRPr lang="zh-TW" altLang="en-US" sz="1800" dirty="0"/>
                    </a:p>
                  </a:txBody>
                  <a:tcPr marT="45723" marB="45723"/>
                </a:tc>
                <a:tc>
                  <a:txBody>
                    <a:bodyPr/>
                    <a:lstStyle/>
                    <a:p>
                      <a:r>
                        <a:rPr lang="zh-TW" altLang="en-US" sz="1800" dirty="0" smtClean="0"/>
                        <a:t>調高手術給付 讓大醫院回歸急重症</a:t>
                      </a:r>
                      <a:endParaRPr lang="zh-TW" altLang="en-US" sz="1800" dirty="0"/>
                    </a:p>
                  </a:txBody>
                  <a:tcPr marT="45723" marB="45723"/>
                </a:tc>
                <a:tc>
                  <a:txBody>
                    <a:bodyPr/>
                    <a:lstStyle/>
                    <a:p>
                      <a:endParaRPr lang="zh-TW" altLang="en-US" sz="1800"/>
                    </a:p>
                  </a:txBody>
                  <a:tcPr marT="45723" marB="45723"/>
                </a:tc>
              </a:tr>
              <a:tr h="481734">
                <a:tc>
                  <a:txBody>
                    <a:bodyPr/>
                    <a:lstStyle/>
                    <a:p>
                      <a:r>
                        <a:rPr lang="en-US" altLang="zh-TW" sz="1800" dirty="0" smtClean="0"/>
                        <a:t>20181115</a:t>
                      </a:r>
                      <a:endParaRPr lang="zh-TW" altLang="en-US" sz="1800" dirty="0"/>
                    </a:p>
                  </a:txBody>
                  <a:tcPr marT="45723" marB="45723"/>
                </a:tc>
                <a:tc>
                  <a:txBody>
                    <a:bodyPr/>
                    <a:lstStyle/>
                    <a:p>
                      <a:r>
                        <a:rPr lang="zh-TW" altLang="en-US" sz="1800" dirty="0" smtClean="0"/>
                        <a:t>平壓妥恐致癌 下架</a:t>
                      </a:r>
                      <a:r>
                        <a:rPr lang="en-US" altLang="zh-TW" sz="1800" dirty="0" smtClean="0"/>
                        <a:t>126.5</a:t>
                      </a:r>
                      <a:r>
                        <a:rPr lang="zh-TW" altLang="en-US" sz="1800" dirty="0" smtClean="0"/>
                        <a:t>萬顆</a:t>
                      </a:r>
                      <a:endParaRPr lang="zh-TW" altLang="en-US" sz="1800" dirty="0"/>
                    </a:p>
                  </a:txBody>
                  <a:tcPr marT="45723" marB="45723"/>
                </a:tc>
                <a:tc>
                  <a:txBody>
                    <a:bodyPr/>
                    <a:lstStyle/>
                    <a:p>
                      <a:endParaRPr lang="zh-TW" altLang="en-US" sz="1800" dirty="0"/>
                    </a:p>
                  </a:txBody>
                  <a:tcPr marT="45723" marB="45723"/>
                </a:tc>
              </a:tr>
            </a:tbl>
          </a:graphicData>
        </a:graphic>
      </p:graphicFrame>
      <p:sp>
        <p:nvSpPr>
          <p:cNvPr id="25653" name="投影片編號版面配置區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E0E48F5C-934A-4707-A668-4A5DE198B3B1}" type="slidenum">
              <a:rPr kumimoji="0" lang="en-US" altLang="zh-TW" sz="1200" b="0" smtClean="0">
                <a:solidFill>
                  <a:srgbClr val="0000CC"/>
                </a:solidFill>
                <a:latin typeface="Verdana" panose="020B0604030504040204" pitchFamily="34" charset="0"/>
                <a:ea typeface="新細明體" panose="02020500000000000000" pitchFamily="18" charset="-120"/>
              </a:rPr>
              <a:pPr/>
              <a:t>13</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spTree>
    <p:extLst>
      <p:ext uri="{BB962C8B-B14F-4D97-AF65-F5344CB8AC3E}">
        <p14:creationId xmlns:p14="http://schemas.microsoft.com/office/powerpoint/2010/main" xmlns="" val="1096886441"/>
      </p:ext>
    </p:extLst>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6263" y="309563"/>
            <a:ext cx="8001000" cy="527050"/>
          </a:xfrm>
        </p:spPr>
        <p:txBody>
          <a:bodyPr/>
          <a:lstStyle/>
          <a:p>
            <a:pPr algn="ctr">
              <a:defRPr/>
            </a:pPr>
            <a:r>
              <a:rPr lang="en-US" altLang="zh-TW" dirty="0" smtClean="0"/>
              <a:t>107</a:t>
            </a:r>
            <a:r>
              <a:rPr lang="zh-TW" altLang="en-US" dirty="0" smtClean="0"/>
              <a:t>年</a:t>
            </a:r>
            <a:r>
              <a:rPr lang="en-US" altLang="zh-TW" dirty="0" smtClean="0"/>
              <a:t>11</a:t>
            </a:r>
            <a:r>
              <a:rPr lang="zh-TW" altLang="en-US" dirty="0" smtClean="0"/>
              <a:t>月份新聞摘要</a:t>
            </a:r>
            <a:r>
              <a:rPr lang="en-US" altLang="zh-TW" dirty="0" smtClean="0"/>
              <a:t>23</a:t>
            </a:r>
            <a:r>
              <a:rPr lang="zh-TW" altLang="en-US" dirty="0" smtClean="0"/>
              <a:t>則</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xmlns="" val="2078262080"/>
              </p:ext>
            </p:extLst>
          </p:nvPr>
        </p:nvGraphicFramePr>
        <p:xfrm>
          <a:off x="4763" y="979488"/>
          <a:ext cx="9139237" cy="5379586"/>
        </p:xfrm>
        <a:graphic>
          <a:graphicData uri="http://schemas.openxmlformats.org/drawingml/2006/table">
            <a:tbl>
              <a:tblPr firstRow="1" bandRow="1">
                <a:tableStyleId>{5C22544A-7EE6-4342-B048-85BDC9FD1C3A}</a:tableStyleId>
              </a:tblPr>
              <a:tblGrid>
                <a:gridCol w="1542817"/>
                <a:gridCol w="6264870"/>
                <a:gridCol w="1331550"/>
              </a:tblGrid>
              <a:tr h="481734">
                <a:tc>
                  <a:txBody>
                    <a:bodyPr/>
                    <a:lstStyle/>
                    <a:p>
                      <a:pPr algn="ctr"/>
                      <a:r>
                        <a:rPr lang="zh-TW" altLang="en-US" sz="1400" dirty="0" smtClean="0"/>
                        <a:t>日期</a:t>
                      </a:r>
                      <a:endParaRPr lang="zh-TW" altLang="en-US" sz="1400" dirty="0"/>
                    </a:p>
                  </a:txBody>
                  <a:tcPr marT="45723" marB="45723">
                    <a:solidFill>
                      <a:srgbClr val="0000FF"/>
                    </a:solidFill>
                  </a:tcPr>
                </a:tc>
                <a:tc>
                  <a:txBody>
                    <a:bodyPr/>
                    <a:lstStyle/>
                    <a:p>
                      <a:pPr algn="ctr"/>
                      <a:r>
                        <a:rPr lang="zh-TW" altLang="en-US" sz="1400" dirty="0" smtClean="0"/>
                        <a:t>主           題</a:t>
                      </a:r>
                      <a:endParaRPr lang="zh-TW" altLang="en-US" sz="1400" dirty="0"/>
                    </a:p>
                  </a:txBody>
                  <a:tcPr marT="45723" marB="45723">
                    <a:solidFill>
                      <a:srgbClr val="0000FF"/>
                    </a:solidFill>
                  </a:tcPr>
                </a:tc>
                <a:tc>
                  <a:txBody>
                    <a:bodyPr/>
                    <a:lstStyle/>
                    <a:p>
                      <a:pPr algn="ctr"/>
                      <a:r>
                        <a:rPr lang="zh-TW" altLang="en-US" sz="1400" dirty="0" smtClean="0"/>
                        <a:t>報導媒體</a:t>
                      </a:r>
                      <a:endParaRPr lang="zh-TW" altLang="en-US" sz="1400" dirty="0"/>
                    </a:p>
                  </a:txBody>
                  <a:tcPr marT="45723" marB="45723">
                    <a:solidFill>
                      <a:srgbClr val="0000FF"/>
                    </a:solidFill>
                  </a:tcPr>
                </a:tc>
              </a:tr>
              <a:tr h="481734">
                <a:tc>
                  <a:txBody>
                    <a:bodyPr/>
                    <a:lstStyle/>
                    <a:p>
                      <a:r>
                        <a:rPr lang="en-US" altLang="zh-TW" sz="1800" dirty="0" smtClean="0"/>
                        <a:t>20181115</a:t>
                      </a:r>
                      <a:endParaRPr lang="zh-TW" altLang="en-US" dirty="0"/>
                    </a:p>
                  </a:txBody>
                  <a:tcPr marT="45723" marB="45723"/>
                </a:tc>
                <a:tc>
                  <a:txBody>
                    <a:bodyPr/>
                    <a:lstStyle/>
                    <a:p>
                      <a:r>
                        <a:rPr lang="zh-TW" altLang="en-US" sz="1800" dirty="0" smtClean="0"/>
                        <a:t>我的聲音怎麼如此蒼老</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20181115</a:t>
                      </a:r>
                      <a:endParaRPr lang="zh-TW" altLang="en-US" sz="1800" dirty="0"/>
                    </a:p>
                  </a:txBody>
                  <a:tcPr marT="45723" marB="45723"/>
                </a:tc>
                <a:tc>
                  <a:txBody>
                    <a:bodyPr/>
                    <a:lstStyle/>
                    <a:p>
                      <a:r>
                        <a:rPr lang="zh-TW" altLang="en-US" sz="1800" dirty="0" smtClean="0"/>
                        <a:t>防認知退化這樣吃</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20181115</a:t>
                      </a:r>
                      <a:endParaRPr lang="zh-TW" altLang="en-US" sz="1800" dirty="0"/>
                    </a:p>
                  </a:txBody>
                  <a:tcPr marT="45723" marB="45723"/>
                </a:tc>
                <a:tc>
                  <a:txBody>
                    <a:bodyPr/>
                    <a:lstStyle/>
                    <a:p>
                      <a:r>
                        <a:rPr lang="zh-TW" altLang="en-US" sz="1800" dirty="0" smtClean="0"/>
                        <a:t>享受老年 別讓肌少症上身</a:t>
                      </a:r>
                      <a:endParaRPr lang="zh-TW" altLang="en-US" sz="1800" dirty="0"/>
                    </a:p>
                  </a:txBody>
                  <a:tcPr marT="45723" marB="45723"/>
                </a:tc>
                <a:tc>
                  <a:txBody>
                    <a:bodyPr/>
                    <a:lstStyle/>
                    <a:p>
                      <a:endParaRPr lang="zh-TW" altLang="en-US" sz="1800"/>
                    </a:p>
                  </a:txBody>
                  <a:tcPr marT="45723" marB="45723"/>
                </a:tc>
              </a:tr>
              <a:tr h="481734">
                <a:tc>
                  <a:txBody>
                    <a:bodyPr/>
                    <a:lstStyle/>
                    <a:p>
                      <a:r>
                        <a:rPr lang="en-US" altLang="zh-TW" sz="1800" dirty="0" smtClean="0"/>
                        <a:t>20181115</a:t>
                      </a:r>
                      <a:endParaRPr lang="zh-TW" altLang="en-US" sz="1800" dirty="0"/>
                    </a:p>
                  </a:txBody>
                  <a:tcPr marT="45723" marB="45723"/>
                </a:tc>
                <a:tc>
                  <a:txBody>
                    <a:bodyPr/>
                    <a:lstStyle/>
                    <a:p>
                      <a:r>
                        <a:rPr lang="zh-TW" altLang="en-US" sz="1800" dirty="0" smtClean="0"/>
                        <a:t>妻子離世那夜 王永衛抱病看診</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20181115</a:t>
                      </a:r>
                      <a:endParaRPr lang="zh-TW" altLang="en-US" sz="1800" dirty="0"/>
                    </a:p>
                  </a:txBody>
                  <a:tcPr marT="45723" marB="45723"/>
                </a:tc>
                <a:tc>
                  <a:txBody>
                    <a:bodyPr/>
                    <a:lstStyle/>
                    <a:p>
                      <a:r>
                        <a:rPr lang="zh-TW" altLang="en-US" sz="1800" dirty="0" smtClean="0"/>
                        <a:t>挑戰無齡世代 </a:t>
                      </a:r>
                      <a:r>
                        <a:rPr lang="en-US" altLang="zh-TW" sz="1800" dirty="0" smtClean="0"/>
                        <a:t>21</a:t>
                      </a:r>
                      <a:r>
                        <a:rPr lang="zh-TW" altLang="en-US" sz="1800" dirty="0" smtClean="0"/>
                        <a:t>專家授要訣</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20181115</a:t>
                      </a:r>
                      <a:endParaRPr lang="zh-TW" altLang="en-US" sz="1800" dirty="0"/>
                    </a:p>
                  </a:txBody>
                  <a:tcPr marT="45723" marB="45723"/>
                </a:tc>
                <a:tc>
                  <a:txBody>
                    <a:bodyPr/>
                    <a:lstStyle/>
                    <a:p>
                      <a:r>
                        <a:rPr lang="zh-TW" altLang="en-US" sz="1800" dirty="0" smtClean="0"/>
                        <a:t>毒大閘蟹 </a:t>
                      </a:r>
                      <a:r>
                        <a:rPr lang="en-US" altLang="zh-TW" sz="1800" dirty="0" smtClean="0"/>
                        <a:t>8</a:t>
                      </a:r>
                      <a:r>
                        <a:rPr lang="zh-TW" altLang="en-US" sz="1800" dirty="0" smtClean="0"/>
                        <a:t>噸恐下肚</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20181115</a:t>
                      </a:r>
                      <a:endParaRPr lang="zh-TW" altLang="en-US" sz="1800" dirty="0"/>
                    </a:p>
                  </a:txBody>
                  <a:tcPr marT="45723" marB="45723"/>
                </a:tc>
                <a:tc>
                  <a:txBody>
                    <a:bodyPr/>
                    <a:lstStyle/>
                    <a:p>
                      <a:r>
                        <a:rPr lang="zh-TW" altLang="en-US" sz="1800" dirty="0" smtClean="0"/>
                        <a:t>致力偏頭痛研究 王署君獲獎</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20181115</a:t>
                      </a:r>
                      <a:endParaRPr lang="zh-TW" altLang="en-US" sz="1800" dirty="0"/>
                    </a:p>
                  </a:txBody>
                  <a:tcPr marT="45723" marB="45723"/>
                </a:tc>
                <a:tc>
                  <a:txBody>
                    <a:bodyPr/>
                    <a:lstStyle/>
                    <a:p>
                      <a:r>
                        <a:rPr lang="zh-TW" altLang="en-US" sz="1800" dirty="0" smtClean="0"/>
                        <a:t>乾癬患醫療投報率 達</a:t>
                      </a:r>
                      <a:r>
                        <a:rPr lang="en-US" altLang="zh-TW" sz="1800" dirty="0" smtClean="0"/>
                        <a:t>5.4</a:t>
                      </a:r>
                      <a:r>
                        <a:rPr lang="zh-TW" altLang="en-US" sz="1800" dirty="0" smtClean="0"/>
                        <a:t>倍</a:t>
                      </a:r>
                      <a:endParaRPr lang="zh-TW" altLang="en-US" sz="1800" dirty="0"/>
                    </a:p>
                  </a:txBody>
                  <a:tcPr marT="45723" marB="45723"/>
                </a:tc>
                <a:tc>
                  <a:txBody>
                    <a:bodyPr/>
                    <a:lstStyle/>
                    <a:p>
                      <a:endParaRPr lang="zh-TW" altLang="en-US" sz="1800" dirty="0"/>
                    </a:p>
                  </a:txBody>
                  <a:tcPr marT="45723" marB="45723"/>
                </a:tc>
              </a:tr>
              <a:tr h="562246">
                <a:tc>
                  <a:txBody>
                    <a:bodyPr/>
                    <a:lstStyle/>
                    <a:p>
                      <a:r>
                        <a:rPr lang="en-US" altLang="zh-TW" sz="1800" dirty="0" smtClean="0"/>
                        <a:t>20181115</a:t>
                      </a:r>
                      <a:endParaRPr lang="zh-TW" altLang="en-US" sz="1800" dirty="0"/>
                    </a:p>
                  </a:txBody>
                  <a:tcPr marT="45723" marB="45723"/>
                </a:tc>
                <a:tc>
                  <a:txBody>
                    <a:bodyPr/>
                    <a:lstStyle/>
                    <a:p>
                      <a:r>
                        <a:rPr lang="zh-TW" altLang="en-US" sz="1800" dirty="0" smtClean="0"/>
                        <a:t>教你護眼</a:t>
                      </a:r>
                      <a:r>
                        <a:rPr lang="en-US" altLang="zh-TW" sz="1800" dirty="0" smtClean="0"/>
                        <a:t>SOP</a:t>
                      </a:r>
                      <a:endParaRPr lang="zh-TW" altLang="en-US" sz="1800" dirty="0"/>
                    </a:p>
                  </a:txBody>
                  <a:tcPr marT="45723" marB="45723"/>
                </a:tc>
                <a:tc>
                  <a:txBody>
                    <a:bodyPr/>
                    <a:lstStyle/>
                    <a:p>
                      <a:endParaRPr lang="zh-TW" altLang="en-US" sz="1800"/>
                    </a:p>
                  </a:txBody>
                  <a:tcPr marT="45723" marB="45723"/>
                </a:tc>
              </a:tr>
              <a:tr h="481734">
                <a:tc>
                  <a:txBody>
                    <a:bodyPr/>
                    <a:lstStyle/>
                    <a:p>
                      <a:r>
                        <a:rPr lang="en-US" altLang="zh-TW" sz="1800" dirty="0" smtClean="0"/>
                        <a:t>20181115</a:t>
                      </a:r>
                      <a:endParaRPr lang="zh-TW" altLang="en-US" sz="1800" dirty="0"/>
                    </a:p>
                  </a:txBody>
                  <a:tcPr marT="45723" marB="45723"/>
                </a:tc>
                <a:tc>
                  <a:txBody>
                    <a:bodyPr/>
                    <a:lstStyle/>
                    <a:p>
                      <a:r>
                        <a:rPr lang="zh-TW" altLang="en-US" sz="1800" dirty="0" smtClean="0"/>
                        <a:t>這樣穿鞋綁鞋帶 才能保護膝蓋</a:t>
                      </a:r>
                      <a:endParaRPr lang="zh-TW" altLang="en-US" sz="1800" dirty="0"/>
                    </a:p>
                  </a:txBody>
                  <a:tcPr marT="45723" marB="45723"/>
                </a:tc>
                <a:tc>
                  <a:txBody>
                    <a:bodyPr/>
                    <a:lstStyle/>
                    <a:p>
                      <a:endParaRPr lang="zh-TW" altLang="en-US" sz="1800" dirty="0"/>
                    </a:p>
                  </a:txBody>
                  <a:tcPr marT="45723" marB="45723"/>
                </a:tc>
              </a:tr>
            </a:tbl>
          </a:graphicData>
        </a:graphic>
      </p:graphicFrame>
      <p:sp>
        <p:nvSpPr>
          <p:cNvPr id="25653" name="投影片編號版面配置區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E0E48F5C-934A-4707-A668-4A5DE198B3B1}" type="slidenum">
              <a:rPr kumimoji="0" lang="en-US" altLang="zh-TW" sz="1200" b="0" smtClean="0">
                <a:solidFill>
                  <a:srgbClr val="0000CC"/>
                </a:solidFill>
                <a:latin typeface="Verdana" panose="020B0604030504040204" pitchFamily="34" charset="0"/>
                <a:ea typeface="新細明體" panose="02020500000000000000" pitchFamily="18" charset="-120"/>
              </a:rPr>
              <a:pPr/>
              <a:t>14</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spTree>
    <p:extLst>
      <p:ext uri="{BB962C8B-B14F-4D97-AF65-F5344CB8AC3E}">
        <p14:creationId xmlns:p14="http://schemas.microsoft.com/office/powerpoint/2010/main" xmlns="" val="1833262441"/>
      </p:ext>
    </p:extLst>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6263" y="309563"/>
            <a:ext cx="8001000" cy="527050"/>
          </a:xfrm>
        </p:spPr>
        <p:txBody>
          <a:bodyPr/>
          <a:lstStyle/>
          <a:p>
            <a:pPr algn="ctr">
              <a:defRPr/>
            </a:pPr>
            <a:r>
              <a:rPr lang="en-US" altLang="zh-TW" dirty="0" smtClean="0"/>
              <a:t>107</a:t>
            </a:r>
            <a:r>
              <a:rPr lang="zh-TW" altLang="en-US" dirty="0" smtClean="0"/>
              <a:t>年</a:t>
            </a:r>
            <a:r>
              <a:rPr lang="en-US" altLang="zh-TW" dirty="0" smtClean="0"/>
              <a:t>11</a:t>
            </a:r>
            <a:r>
              <a:rPr lang="zh-TW" altLang="en-US" dirty="0" smtClean="0"/>
              <a:t>月份新聞摘要</a:t>
            </a:r>
            <a:r>
              <a:rPr lang="en-US" altLang="zh-TW" dirty="0" smtClean="0"/>
              <a:t>23</a:t>
            </a:r>
            <a:r>
              <a:rPr lang="zh-TW" altLang="en-US" dirty="0" smtClean="0"/>
              <a:t>則</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xmlns="" val="1416875579"/>
              </p:ext>
            </p:extLst>
          </p:nvPr>
        </p:nvGraphicFramePr>
        <p:xfrm>
          <a:off x="4763" y="979488"/>
          <a:ext cx="9139237" cy="5379586"/>
        </p:xfrm>
        <a:graphic>
          <a:graphicData uri="http://schemas.openxmlformats.org/drawingml/2006/table">
            <a:tbl>
              <a:tblPr firstRow="1" bandRow="1">
                <a:tableStyleId>{5C22544A-7EE6-4342-B048-85BDC9FD1C3A}</a:tableStyleId>
              </a:tblPr>
              <a:tblGrid>
                <a:gridCol w="1542817"/>
                <a:gridCol w="6264870"/>
                <a:gridCol w="1331550"/>
              </a:tblGrid>
              <a:tr h="481734">
                <a:tc>
                  <a:txBody>
                    <a:bodyPr/>
                    <a:lstStyle/>
                    <a:p>
                      <a:pPr algn="ctr"/>
                      <a:r>
                        <a:rPr lang="zh-TW" altLang="en-US" sz="1400" dirty="0" smtClean="0"/>
                        <a:t>日期</a:t>
                      </a:r>
                      <a:endParaRPr lang="zh-TW" altLang="en-US" sz="1400" dirty="0"/>
                    </a:p>
                  </a:txBody>
                  <a:tcPr marT="45723" marB="45723">
                    <a:solidFill>
                      <a:srgbClr val="0000FF"/>
                    </a:solidFill>
                  </a:tcPr>
                </a:tc>
                <a:tc>
                  <a:txBody>
                    <a:bodyPr/>
                    <a:lstStyle/>
                    <a:p>
                      <a:pPr algn="ctr"/>
                      <a:r>
                        <a:rPr lang="zh-TW" altLang="en-US" sz="1400" dirty="0" smtClean="0"/>
                        <a:t>主           題</a:t>
                      </a:r>
                      <a:endParaRPr lang="zh-TW" altLang="en-US" sz="1400" dirty="0"/>
                    </a:p>
                  </a:txBody>
                  <a:tcPr marT="45723" marB="45723">
                    <a:solidFill>
                      <a:srgbClr val="0000FF"/>
                    </a:solidFill>
                  </a:tcPr>
                </a:tc>
                <a:tc>
                  <a:txBody>
                    <a:bodyPr/>
                    <a:lstStyle/>
                    <a:p>
                      <a:pPr algn="ctr"/>
                      <a:r>
                        <a:rPr lang="zh-TW" altLang="en-US" sz="1400" dirty="0" smtClean="0"/>
                        <a:t>報導媒體</a:t>
                      </a:r>
                      <a:endParaRPr lang="zh-TW" altLang="en-US" sz="1400" dirty="0"/>
                    </a:p>
                  </a:txBody>
                  <a:tcPr marT="45723" marB="45723">
                    <a:solidFill>
                      <a:srgbClr val="0000FF"/>
                    </a:solidFill>
                  </a:tcPr>
                </a:tc>
              </a:tr>
              <a:tr h="481734">
                <a:tc>
                  <a:txBody>
                    <a:bodyPr/>
                    <a:lstStyle/>
                    <a:p>
                      <a:r>
                        <a:rPr lang="en-US" altLang="zh-TW" sz="1800" dirty="0" smtClean="0"/>
                        <a:t>20181115</a:t>
                      </a:r>
                      <a:endParaRPr lang="zh-TW" altLang="en-US" dirty="0"/>
                    </a:p>
                  </a:txBody>
                  <a:tcPr marT="45723" marB="45723"/>
                </a:tc>
                <a:tc>
                  <a:txBody>
                    <a:bodyPr/>
                    <a:lstStyle/>
                    <a:p>
                      <a:r>
                        <a:rPr lang="zh-TW" altLang="en-US" sz="1800" dirty="0" smtClean="0"/>
                        <a:t>菲童罕見腦膨出 台醫合作成功救命</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20181115</a:t>
                      </a:r>
                      <a:endParaRPr lang="zh-TW" altLang="en-US" sz="1800" dirty="0"/>
                    </a:p>
                  </a:txBody>
                  <a:tcPr marT="45723" marB="45723"/>
                </a:tc>
                <a:tc>
                  <a:txBody>
                    <a:bodyPr/>
                    <a:lstStyle/>
                    <a:p>
                      <a:r>
                        <a:rPr lang="zh-TW" altLang="en-US" sz="1800" dirty="0" smtClean="0"/>
                        <a:t>憂未來被</a:t>
                      </a:r>
                      <a:r>
                        <a:rPr lang="en-US" altLang="zh-TW" sz="1800" dirty="0" smtClean="0"/>
                        <a:t>AI</a:t>
                      </a:r>
                      <a:r>
                        <a:rPr lang="zh-TW" altLang="en-US" sz="1800" dirty="0" smtClean="0"/>
                        <a:t>取代 二線醫師招收率急降</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20181115</a:t>
                      </a:r>
                      <a:endParaRPr lang="zh-TW" altLang="en-US" sz="1800" dirty="0"/>
                    </a:p>
                  </a:txBody>
                  <a:tcPr marT="45723" marB="45723"/>
                </a:tc>
                <a:tc>
                  <a:txBody>
                    <a:bodyPr/>
                    <a:lstStyle/>
                    <a:p>
                      <a:r>
                        <a:rPr lang="en-US" altLang="zh-TW" sz="1800" dirty="0" smtClean="0"/>
                        <a:t>6</a:t>
                      </a:r>
                      <a:r>
                        <a:rPr lang="zh-TW" altLang="en-US" sz="1800" dirty="0" smtClean="0"/>
                        <a:t>科住院醫師近滿招</a:t>
                      </a:r>
                      <a:endParaRPr lang="zh-TW" altLang="en-US" sz="1800" dirty="0"/>
                    </a:p>
                  </a:txBody>
                  <a:tcPr marT="45723" marB="45723"/>
                </a:tc>
                <a:tc>
                  <a:txBody>
                    <a:bodyPr/>
                    <a:lstStyle/>
                    <a:p>
                      <a:endParaRPr lang="zh-TW" altLang="en-US" sz="1800"/>
                    </a:p>
                  </a:txBody>
                  <a:tcPr marT="45723" marB="45723"/>
                </a:tc>
              </a:tr>
              <a:tr h="481734">
                <a:tc>
                  <a:txBody>
                    <a:bodyPr/>
                    <a:lstStyle/>
                    <a:p>
                      <a:endParaRPr lang="zh-TW" altLang="en-US" sz="1800" dirty="0"/>
                    </a:p>
                  </a:txBody>
                  <a:tcPr marT="45723" marB="45723"/>
                </a:tc>
                <a:tc>
                  <a:txBody>
                    <a:bodyPr/>
                    <a:lstStyle/>
                    <a:p>
                      <a:endParaRPr lang="zh-TW" altLang="en-US" sz="1800" dirty="0"/>
                    </a:p>
                  </a:txBody>
                  <a:tcPr marT="45723" marB="45723"/>
                </a:tc>
                <a:tc>
                  <a:txBody>
                    <a:bodyPr/>
                    <a:lstStyle/>
                    <a:p>
                      <a:endParaRPr lang="zh-TW" altLang="en-US" sz="1800" dirty="0"/>
                    </a:p>
                  </a:txBody>
                  <a:tcPr marT="45723" marB="45723"/>
                </a:tc>
              </a:tr>
              <a:tr h="481734">
                <a:tc>
                  <a:txBody>
                    <a:bodyPr/>
                    <a:lstStyle/>
                    <a:p>
                      <a:endParaRPr lang="zh-TW" altLang="en-US" sz="1800" dirty="0"/>
                    </a:p>
                  </a:txBody>
                  <a:tcPr marT="45723" marB="45723"/>
                </a:tc>
                <a:tc>
                  <a:txBody>
                    <a:bodyPr/>
                    <a:lstStyle/>
                    <a:p>
                      <a:endParaRPr lang="zh-TW" altLang="en-US" sz="1800" dirty="0"/>
                    </a:p>
                  </a:txBody>
                  <a:tcPr marT="45723" marB="45723"/>
                </a:tc>
                <a:tc>
                  <a:txBody>
                    <a:bodyPr/>
                    <a:lstStyle/>
                    <a:p>
                      <a:endParaRPr lang="zh-TW" altLang="en-US" sz="1800" dirty="0"/>
                    </a:p>
                  </a:txBody>
                  <a:tcPr marT="45723" marB="45723"/>
                </a:tc>
              </a:tr>
              <a:tr h="481734">
                <a:tc>
                  <a:txBody>
                    <a:bodyPr/>
                    <a:lstStyle/>
                    <a:p>
                      <a:endParaRPr lang="zh-TW" altLang="en-US" sz="1800" dirty="0"/>
                    </a:p>
                  </a:txBody>
                  <a:tcPr marT="45723" marB="45723"/>
                </a:tc>
                <a:tc>
                  <a:txBody>
                    <a:bodyPr/>
                    <a:lstStyle/>
                    <a:p>
                      <a:endParaRPr lang="zh-TW" altLang="en-US" sz="1800" dirty="0"/>
                    </a:p>
                  </a:txBody>
                  <a:tcPr marT="45723" marB="45723"/>
                </a:tc>
                <a:tc>
                  <a:txBody>
                    <a:bodyPr/>
                    <a:lstStyle/>
                    <a:p>
                      <a:endParaRPr lang="zh-TW" altLang="en-US" sz="1800" dirty="0"/>
                    </a:p>
                  </a:txBody>
                  <a:tcPr marT="45723" marB="45723"/>
                </a:tc>
              </a:tr>
              <a:tr h="481734">
                <a:tc>
                  <a:txBody>
                    <a:bodyPr/>
                    <a:lstStyle/>
                    <a:p>
                      <a:endParaRPr lang="zh-TW" altLang="en-US" sz="1800" dirty="0"/>
                    </a:p>
                  </a:txBody>
                  <a:tcPr marT="45723" marB="45723"/>
                </a:tc>
                <a:tc>
                  <a:txBody>
                    <a:bodyPr/>
                    <a:lstStyle/>
                    <a:p>
                      <a:endParaRPr lang="zh-TW" altLang="en-US" sz="1800" dirty="0"/>
                    </a:p>
                  </a:txBody>
                  <a:tcPr marT="45723" marB="45723"/>
                </a:tc>
                <a:tc>
                  <a:txBody>
                    <a:bodyPr/>
                    <a:lstStyle/>
                    <a:p>
                      <a:endParaRPr lang="zh-TW" altLang="en-US" sz="1800" dirty="0"/>
                    </a:p>
                  </a:txBody>
                  <a:tcPr marT="45723" marB="45723"/>
                </a:tc>
              </a:tr>
              <a:tr h="481734">
                <a:tc>
                  <a:txBody>
                    <a:bodyPr/>
                    <a:lstStyle/>
                    <a:p>
                      <a:endParaRPr lang="zh-TW" altLang="en-US" sz="1800" dirty="0"/>
                    </a:p>
                  </a:txBody>
                  <a:tcPr marT="45723" marB="45723"/>
                </a:tc>
                <a:tc>
                  <a:txBody>
                    <a:bodyPr/>
                    <a:lstStyle/>
                    <a:p>
                      <a:endParaRPr lang="zh-TW" altLang="en-US" sz="1800" dirty="0"/>
                    </a:p>
                  </a:txBody>
                  <a:tcPr marT="45723" marB="45723"/>
                </a:tc>
                <a:tc>
                  <a:txBody>
                    <a:bodyPr/>
                    <a:lstStyle/>
                    <a:p>
                      <a:endParaRPr lang="zh-TW" altLang="en-US" sz="1800" dirty="0"/>
                    </a:p>
                  </a:txBody>
                  <a:tcPr marT="45723" marB="45723"/>
                </a:tc>
              </a:tr>
              <a:tr h="562246">
                <a:tc>
                  <a:txBody>
                    <a:bodyPr/>
                    <a:lstStyle/>
                    <a:p>
                      <a:endParaRPr lang="zh-TW" altLang="en-US" sz="1800" dirty="0"/>
                    </a:p>
                  </a:txBody>
                  <a:tcPr marT="45723" marB="45723"/>
                </a:tc>
                <a:tc>
                  <a:txBody>
                    <a:bodyPr/>
                    <a:lstStyle/>
                    <a:p>
                      <a:endParaRPr lang="zh-TW" altLang="en-US" sz="1800" dirty="0"/>
                    </a:p>
                  </a:txBody>
                  <a:tcPr marT="45723" marB="45723"/>
                </a:tc>
                <a:tc>
                  <a:txBody>
                    <a:bodyPr/>
                    <a:lstStyle/>
                    <a:p>
                      <a:endParaRPr lang="zh-TW" altLang="en-US" sz="1800"/>
                    </a:p>
                  </a:txBody>
                  <a:tcPr marT="45723" marB="45723"/>
                </a:tc>
              </a:tr>
              <a:tr h="481734">
                <a:tc>
                  <a:txBody>
                    <a:bodyPr/>
                    <a:lstStyle/>
                    <a:p>
                      <a:endParaRPr lang="zh-TW" altLang="en-US" sz="1800" dirty="0"/>
                    </a:p>
                  </a:txBody>
                  <a:tcPr marT="45723" marB="45723"/>
                </a:tc>
                <a:tc>
                  <a:txBody>
                    <a:bodyPr/>
                    <a:lstStyle/>
                    <a:p>
                      <a:endParaRPr lang="zh-TW" altLang="en-US" sz="1800" dirty="0"/>
                    </a:p>
                  </a:txBody>
                  <a:tcPr marT="45723" marB="45723"/>
                </a:tc>
                <a:tc>
                  <a:txBody>
                    <a:bodyPr/>
                    <a:lstStyle/>
                    <a:p>
                      <a:endParaRPr lang="zh-TW" altLang="en-US" sz="1800" dirty="0"/>
                    </a:p>
                  </a:txBody>
                  <a:tcPr marT="45723" marB="45723"/>
                </a:tc>
              </a:tr>
            </a:tbl>
          </a:graphicData>
        </a:graphic>
      </p:graphicFrame>
      <p:sp>
        <p:nvSpPr>
          <p:cNvPr id="25653" name="投影片編號版面配置區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E0E48F5C-934A-4707-A668-4A5DE198B3B1}" type="slidenum">
              <a:rPr kumimoji="0" lang="en-US" altLang="zh-TW" sz="1200" b="0" smtClean="0">
                <a:solidFill>
                  <a:srgbClr val="0000CC"/>
                </a:solidFill>
                <a:latin typeface="Verdana" panose="020B0604030504040204" pitchFamily="34" charset="0"/>
                <a:ea typeface="新細明體" panose="02020500000000000000" pitchFamily="18" charset="-120"/>
              </a:rPr>
              <a:pPr/>
              <a:t>15</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spTree>
    <p:extLst>
      <p:ext uri="{BB962C8B-B14F-4D97-AF65-F5344CB8AC3E}">
        <p14:creationId xmlns:p14="http://schemas.microsoft.com/office/powerpoint/2010/main" xmlns="" val="3125252147"/>
      </p:ext>
    </p:extLst>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投影片編號版面配置區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1D4D9C1D-80C4-46BA-A37E-0FF1F1B90C38}" type="slidenum">
              <a:rPr kumimoji="0" lang="en-US" altLang="zh-TW" sz="1200" b="0" smtClean="0">
                <a:solidFill>
                  <a:srgbClr val="0000CC"/>
                </a:solidFill>
                <a:latin typeface="Verdana" panose="020B0604030504040204" pitchFamily="34" charset="0"/>
                <a:ea typeface="新細明體" panose="02020500000000000000" pitchFamily="18" charset="-120"/>
              </a:rPr>
              <a:pPr/>
              <a:t>16</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graphicFrame>
        <p:nvGraphicFramePr>
          <p:cNvPr id="10" name="表格 9"/>
          <p:cNvGraphicFramePr>
            <a:graphicFrameLocks noGrp="1"/>
          </p:cNvGraphicFramePr>
          <p:nvPr>
            <p:extLst>
              <p:ext uri="{D42A27DB-BD31-4B8C-83A1-F6EECF244321}">
                <p14:modId xmlns:p14="http://schemas.microsoft.com/office/powerpoint/2010/main" xmlns="" val="1638583176"/>
              </p:ext>
            </p:extLst>
          </p:nvPr>
        </p:nvGraphicFramePr>
        <p:xfrm>
          <a:off x="467430" y="404580"/>
          <a:ext cx="8384470" cy="4248590"/>
        </p:xfrm>
        <a:graphic>
          <a:graphicData uri="http://schemas.openxmlformats.org/drawingml/2006/table">
            <a:tbl>
              <a:tblPr firstRow="1" bandRow="1">
                <a:tableStyleId>{5C22544A-7EE6-4342-B048-85BDC9FD1C3A}</a:tableStyleId>
              </a:tblPr>
              <a:tblGrid>
                <a:gridCol w="4192235"/>
                <a:gridCol w="4192235"/>
              </a:tblGrid>
              <a:tr h="2664370">
                <a:tc>
                  <a:txBody>
                    <a:bodyPr/>
                    <a:lstStyle/>
                    <a:p>
                      <a:endParaRPr lang="zh-TW" altLang="en-US" dirty="0"/>
                    </a:p>
                  </a:txBody>
                  <a:tcPr/>
                </a:tc>
                <a:tc>
                  <a:txBody>
                    <a:bodyPr/>
                    <a:lstStyle/>
                    <a:p>
                      <a:endParaRPr lang="zh-TW" altLang="en-US" dirty="0"/>
                    </a:p>
                  </a:txBody>
                  <a:tcPr/>
                </a:tc>
              </a:tr>
              <a:tr h="1584220">
                <a:tc>
                  <a:txBody>
                    <a:bodyPr/>
                    <a:lstStyle/>
                    <a:p>
                      <a:endParaRPr lang="zh-TW" altLang="en-US" dirty="0"/>
                    </a:p>
                  </a:txBody>
                  <a:tcPr/>
                </a:tc>
                <a:tc>
                  <a:txBody>
                    <a:bodyPr/>
                    <a:lstStyle/>
                    <a:p>
                      <a:endParaRPr lang="zh-TW" altLang="en-US" dirty="0"/>
                    </a:p>
                  </a:txBody>
                  <a:tcPr/>
                </a:tc>
              </a:tr>
            </a:tbl>
          </a:graphicData>
        </a:graphic>
      </p:graphicFrame>
      <p:pic>
        <p:nvPicPr>
          <p:cNvPr id="2" name="圖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7430" y="314100"/>
            <a:ext cx="4877403" cy="4429550"/>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4583" y="2682840"/>
            <a:ext cx="3314976" cy="4121620"/>
          </a:xfrm>
          <a:prstGeom prst="rect">
            <a:avLst/>
          </a:prstGeom>
        </p:spPr>
      </p:pic>
      <p:pic>
        <p:nvPicPr>
          <p:cNvPr id="9" name="圖片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454230" y="4093281"/>
            <a:ext cx="3235825" cy="2673601"/>
          </a:xfrm>
          <a:prstGeom prst="rect">
            <a:avLst/>
          </a:prstGeom>
        </p:spPr>
      </p:pic>
      <p:pic>
        <p:nvPicPr>
          <p:cNvPr id="12" name="圖片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267620" y="344654"/>
            <a:ext cx="4584280" cy="4257650"/>
          </a:xfrm>
          <a:prstGeom prst="rect">
            <a:avLst/>
          </a:prstGeom>
        </p:spPr>
      </p:pic>
      <p:pic>
        <p:nvPicPr>
          <p:cNvPr id="11" name="圖片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897880" y="3980640"/>
            <a:ext cx="3954020" cy="267390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投影片編號版面配置區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1D4D9C1D-80C4-46BA-A37E-0FF1F1B90C38}" type="slidenum">
              <a:rPr kumimoji="0" lang="en-US" altLang="zh-TW" sz="1200" b="0" smtClean="0">
                <a:solidFill>
                  <a:srgbClr val="0000CC"/>
                </a:solidFill>
                <a:latin typeface="Verdana" panose="020B0604030504040204" pitchFamily="34" charset="0"/>
                <a:ea typeface="新細明體" panose="02020500000000000000" pitchFamily="18" charset="-120"/>
              </a:rPr>
              <a:pPr/>
              <a:t>17</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sp>
        <p:nvSpPr>
          <p:cNvPr id="4" name="標題 1"/>
          <p:cNvSpPr>
            <a:spLocks noGrp="1"/>
          </p:cNvSpPr>
          <p:nvPr>
            <p:ph type="title"/>
          </p:nvPr>
        </p:nvSpPr>
        <p:spPr>
          <a:xfrm>
            <a:off x="342302" y="476590"/>
            <a:ext cx="7993110" cy="576081"/>
          </a:xfrm>
        </p:spPr>
        <p:txBody>
          <a:bodyPr/>
          <a:lstStyle/>
          <a:p>
            <a:pPr algn="ctr"/>
            <a:r>
              <a:rPr lang="en-US" altLang="zh-TW" sz="4000" dirty="0" smtClean="0">
                <a:latin typeface="+mn-ea"/>
                <a:ea typeface="+mn-ea"/>
              </a:rPr>
              <a:t>107</a:t>
            </a:r>
            <a:r>
              <a:rPr lang="zh-TW" altLang="en-US" sz="4000" dirty="0" smtClean="0">
                <a:latin typeface="+mn-ea"/>
                <a:ea typeface="+mn-ea"/>
              </a:rPr>
              <a:t>年</a:t>
            </a:r>
            <a:r>
              <a:rPr lang="en-US" altLang="zh-TW" sz="4000" dirty="0" smtClean="0">
                <a:latin typeface="+mn-ea"/>
                <a:ea typeface="+mn-ea"/>
              </a:rPr>
              <a:t>10</a:t>
            </a:r>
            <a:r>
              <a:rPr lang="zh-TW" altLang="en-US" sz="4000" dirty="0" smtClean="0">
                <a:latin typeface="+mn-ea"/>
                <a:ea typeface="+mn-ea"/>
              </a:rPr>
              <a:t>月各單位院外受奬情形</a:t>
            </a:r>
            <a:r>
              <a:rPr lang="en-US" altLang="zh-TW" sz="4000" dirty="0" smtClean="0">
                <a:latin typeface="+mn-ea"/>
                <a:ea typeface="+mn-ea"/>
              </a:rPr>
              <a:t>7</a:t>
            </a:r>
            <a:r>
              <a:rPr lang="zh-TW" altLang="en-US" sz="4000" dirty="0" smtClean="0">
                <a:latin typeface="+mn-ea"/>
                <a:ea typeface="+mn-ea"/>
              </a:rPr>
              <a:t>則</a:t>
            </a:r>
            <a:endParaRPr lang="zh-TW" altLang="en-US" sz="4000" dirty="0">
              <a:latin typeface="+mn-ea"/>
              <a:ea typeface="+mn-ea"/>
            </a:endParaRPr>
          </a:p>
        </p:txBody>
      </p:sp>
      <p:graphicFrame>
        <p:nvGraphicFramePr>
          <p:cNvPr id="5" name="表格 4"/>
          <p:cNvGraphicFramePr>
            <a:graphicFrameLocks noGrp="1"/>
          </p:cNvGraphicFramePr>
          <p:nvPr>
            <p:extLst>
              <p:ext uri="{D42A27DB-BD31-4B8C-83A1-F6EECF244321}">
                <p14:modId xmlns:p14="http://schemas.microsoft.com/office/powerpoint/2010/main" xmlns="" val="385420198"/>
              </p:ext>
            </p:extLst>
          </p:nvPr>
        </p:nvGraphicFramePr>
        <p:xfrm>
          <a:off x="323411" y="1124680"/>
          <a:ext cx="8065120" cy="4757052"/>
        </p:xfrm>
        <a:graphic>
          <a:graphicData uri="http://schemas.openxmlformats.org/drawingml/2006/table">
            <a:tbl>
              <a:tblPr firstRow="1" bandRow="1">
                <a:tableStyleId>{16D9F66E-5EB9-4882-86FB-DCBF35E3C3E4}</a:tableStyleId>
              </a:tblPr>
              <a:tblGrid>
                <a:gridCol w="8065120"/>
              </a:tblGrid>
              <a:tr h="563915">
                <a:tc>
                  <a:txBody>
                    <a:bodyPr/>
                    <a:lstStyle/>
                    <a:p>
                      <a:pPr algn="l"/>
                      <a:r>
                        <a:rPr lang="zh-TW" altLang="en-US" sz="1800" b="1" dirty="0" smtClean="0">
                          <a:solidFill>
                            <a:srgbClr val="0000FF"/>
                          </a:solidFill>
                          <a:latin typeface="+mn-ea"/>
                          <a:ea typeface="+mn-ea"/>
                        </a:rPr>
                        <a:t>◘本院護理部齊心圈榮獲財團法人先鋒品質管制學術研究基金會</a:t>
                      </a:r>
                      <a:r>
                        <a:rPr lang="en-US" altLang="zh-TW" sz="1800" b="1" dirty="0" smtClean="0">
                          <a:solidFill>
                            <a:srgbClr val="0000FF"/>
                          </a:solidFill>
                          <a:latin typeface="+mn-ea"/>
                          <a:ea typeface="+mn-ea"/>
                        </a:rPr>
                        <a:t>-2018</a:t>
                      </a:r>
                      <a:r>
                        <a:rPr lang="zh-TW" altLang="en-US" sz="1800" b="1" dirty="0" smtClean="0">
                          <a:solidFill>
                            <a:srgbClr val="0000FF"/>
                          </a:solidFill>
                          <a:latin typeface="+mn-ea"/>
                          <a:ea typeface="+mn-ea"/>
                        </a:rPr>
                        <a:t>國際品管</a:t>
                      </a:r>
                      <a:endParaRPr lang="en-US" altLang="zh-TW" sz="1800" b="1" dirty="0" smtClean="0">
                        <a:solidFill>
                          <a:srgbClr val="0000FF"/>
                        </a:solidFill>
                        <a:latin typeface="+mn-ea"/>
                        <a:ea typeface="+mn-ea"/>
                      </a:endParaRPr>
                    </a:p>
                    <a:p>
                      <a:pPr algn="l"/>
                      <a:r>
                        <a:rPr lang="zh-TW" altLang="en-US" sz="1800" b="1" dirty="0" smtClean="0">
                          <a:solidFill>
                            <a:srgbClr val="0000FF"/>
                          </a:solidFill>
                          <a:latin typeface="+mn-ea"/>
                          <a:ea typeface="+mn-ea"/>
                        </a:rPr>
                        <a:t> 圈大會金奬</a:t>
                      </a:r>
                    </a:p>
                  </a:txBody>
                  <a:tcPr marL="91435" marR="91435" marT="45712" marB="45712" anchor="ctr"/>
                </a:tc>
              </a:tr>
              <a:tr h="368076">
                <a:tc>
                  <a:txBody>
                    <a:bodyPr/>
                    <a:lstStyle/>
                    <a:p>
                      <a:pPr algn="l"/>
                      <a:r>
                        <a:rPr lang="zh-TW" altLang="en-US" sz="1800" b="1" dirty="0" smtClean="0">
                          <a:solidFill>
                            <a:srgbClr val="000099"/>
                          </a:solidFill>
                          <a:latin typeface="+mn-ea"/>
                        </a:rPr>
                        <a:t>◘</a:t>
                      </a:r>
                      <a:r>
                        <a:rPr lang="zh-TW" altLang="en-US" sz="1800" b="1" dirty="0" smtClean="0">
                          <a:solidFill>
                            <a:srgbClr val="0033CC"/>
                          </a:solidFill>
                          <a:latin typeface="+mn-ea"/>
                          <a:ea typeface="+mn-ea"/>
                        </a:rPr>
                        <a:t>本院藥劑部榮獲亞洲藥學會</a:t>
                      </a:r>
                      <a:r>
                        <a:rPr lang="en-US" altLang="zh-TW" sz="1800" b="1" dirty="0" smtClean="0">
                          <a:solidFill>
                            <a:srgbClr val="0033CC"/>
                          </a:solidFill>
                          <a:latin typeface="+mn-ea"/>
                          <a:ea typeface="+mn-ea"/>
                        </a:rPr>
                        <a:t>2018</a:t>
                      </a:r>
                      <a:r>
                        <a:rPr lang="zh-TW" altLang="en-US" sz="1800" b="1" dirty="0" smtClean="0">
                          <a:solidFill>
                            <a:srgbClr val="0033CC"/>
                          </a:solidFill>
                          <a:latin typeface="+mn-ea"/>
                          <a:ea typeface="+mn-ea"/>
                        </a:rPr>
                        <a:t>亞洲藥學年會</a:t>
                      </a:r>
                      <a:r>
                        <a:rPr lang="en-US" altLang="zh-TW" sz="1800" b="1" dirty="0" smtClean="0">
                          <a:solidFill>
                            <a:srgbClr val="0033CC"/>
                          </a:solidFill>
                          <a:latin typeface="+mn-ea"/>
                          <a:ea typeface="+mn-ea"/>
                        </a:rPr>
                        <a:t>-</a:t>
                      </a:r>
                      <a:r>
                        <a:rPr lang="en-US" altLang="zh-TW" sz="1800" b="1" dirty="0" err="1" smtClean="0">
                          <a:solidFill>
                            <a:srgbClr val="0033CC"/>
                          </a:solidFill>
                          <a:latin typeface="+mn-ea"/>
                          <a:ea typeface="+mn-ea"/>
                        </a:rPr>
                        <a:t>Ishidate</a:t>
                      </a:r>
                      <a:r>
                        <a:rPr lang="en-US" altLang="zh-TW" sz="1800" b="1" dirty="0" smtClean="0">
                          <a:solidFill>
                            <a:srgbClr val="0033CC"/>
                          </a:solidFill>
                          <a:latin typeface="+mn-ea"/>
                          <a:ea typeface="+mn-ea"/>
                        </a:rPr>
                        <a:t> Award</a:t>
                      </a:r>
                      <a:r>
                        <a:rPr lang="zh-TW" altLang="en-US" sz="1800" b="1" dirty="0" smtClean="0">
                          <a:solidFill>
                            <a:srgbClr val="0033CC"/>
                          </a:solidFill>
                          <a:latin typeface="+mn-ea"/>
                          <a:ea typeface="+mn-ea"/>
                        </a:rPr>
                        <a:t>奬牌</a:t>
                      </a:r>
                    </a:p>
                  </a:txBody>
                  <a:tcPr marL="91435" marR="91435" marT="45712" marB="45712" anchor="ctr"/>
                </a:tc>
              </a:tr>
              <a:tr h="360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0000FF"/>
                          </a:solidFill>
                          <a:latin typeface="+mn-ea"/>
                          <a:ea typeface="+mn-ea"/>
                        </a:rPr>
                        <a:t>◘本院神經醫學中心施彥丞醫師榮獲台北醫師公會</a:t>
                      </a:r>
                      <a:r>
                        <a:rPr lang="en-US" altLang="zh-TW" sz="1800" b="1" dirty="0" smtClean="0">
                          <a:solidFill>
                            <a:srgbClr val="0000FF"/>
                          </a:solidFill>
                          <a:latin typeface="+mn-ea"/>
                          <a:ea typeface="+mn-ea"/>
                        </a:rPr>
                        <a:t>-</a:t>
                      </a:r>
                      <a:r>
                        <a:rPr lang="zh-TW" altLang="en-US" sz="1800" b="1" dirty="0" smtClean="0">
                          <a:solidFill>
                            <a:srgbClr val="0000FF"/>
                          </a:solidFill>
                          <a:latin typeface="標楷體" panose="03000509000000000000" pitchFamily="65" charset="-120"/>
                          <a:ea typeface="標楷體" panose="03000509000000000000" pitchFamily="65" charset="-120"/>
                        </a:rPr>
                        <a:t>「</a:t>
                      </a:r>
                      <a:r>
                        <a:rPr lang="zh-TW" altLang="en-US" sz="1800" b="1" dirty="0" smtClean="0">
                          <a:solidFill>
                            <a:srgbClr val="0000FF"/>
                          </a:solidFill>
                          <a:latin typeface="+mn-ea"/>
                          <a:ea typeface="+mn-ea"/>
                        </a:rPr>
                        <a:t>第</a:t>
                      </a:r>
                      <a:r>
                        <a:rPr lang="en-US" altLang="zh-TW" sz="1800" b="1" dirty="0" smtClean="0">
                          <a:solidFill>
                            <a:srgbClr val="0000FF"/>
                          </a:solidFill>
                          <a:latin typeface="+mn-ea"/>
                          <a:ea typeface="+mn-ea"/>
                        </a:rPr>
                        <a:t>7</a:t>
                      </a:r>
                      <a:r>
                        <a:rPr lang="zh-TW" altLang="en-US" sz="1800" b="1" dirty="0" smtClean="0">
                          <a:solidFill>
                            <a:srgbClr val="0000FF"/>
                          </a:solidFill>
                          <a:latin typeface="+mn-ea"/>
                          <a:ea typeface="+mn-ea"/>
                        </a:rPr>
                        <a:t>屆青年杏林奬」</a:t>
                      </a:r>
                      <a:endParaRPr lang="zh-TW" altLang="en-US" sz="1800" b="1" dirty="0" smtClean="0">
                        <a:solidFill>
                          <a:srgbClr val="0000FF"/>
                        </a:solidFill>
                        <a:latin typeface="+mn-ea"/>
                      </a:endParaRPr>
                    </a:p>
                  </a:txBody>
                  <a:tcPr marL="91435" marR="91435" marT="45712" marB="45712"/>
                </a:tc>
              </a:tr>
              <a:tr h="360050">
                <a:tc>
                  <a:txBody>
                    <a:bodyPr/>
                    <a:lstStyle/>
                    <a:p>
                      <a:pPr algn="l"/>
                      <a:r>
                        <a:rPr lang="zh-TW" altLang="en-US" sz="1800" b="1" dirty="0" smtClean="0">
                          <a:solidFill>
                            <a:srgbClr val="000099"/>
                          </a:solidFill>
                          <a:latin typeface="+mn-ea"/>
                        </a:rPr>
                        <a:t>◘</a:t>
                      </a:r>
                      <a:r>
                        <a:rPr lang="zh-TW" altLang="en-US" sz="1800" b="1" dirty="0" smtClean="0">
                          <a:solidFill>
                            <a:srgbClr val="0033CC"/>
                          </a:solidFill>
                          <a:latin typeface="+mn-ea"/>
                          <a:ea typeface="+mn-ea"/>
                        </a:rPr>
                        <a:t>本院家庭醫學部榮獲台灣安寧照顧協會</a:t>
                      </a:r>
                      <a:r>
                        <a:rPr lang="zh-TW" altLang="en-US" sz="1800" b="1" dirty="0" smtClean="0">
                          <a:solidFill>
                            <a:srgbClr val="0033CC"/>
                          </a:solidFill>
                          <a:latin typeface="標楷體" panose="03000509000000000000" pitchFamily="65" charset="-120"/>
                          <a:ea typeface="標楷體" panose="03000509000000000000" pitchFamily="65" charset="-120"/>
                        </a:rPr>
                        <a:t>「預立安寧緩和醫療暨維生醫療抉擇</a:t>
                      </a:r>
                      <a:endParaRPr lang="en-US" altLang="zh-TW" sz="1800" b="1" dirty="0" smtClean="0">
                        <a:solidFill>
                          <a:srgbClr val="0033CC"/>
                        </a:solidFill>
                        <a:latin typeface="標楷體" panose="03000509000000000000" pitchFamily="65" charset="-120"/>
                        <a:ea typeface="標楷體" panose="03000509000000000000" pitchFamily="65" charset="-120"/>
                      </a:endParaRPr>
                    </a:p>
                    <a:p>
                      <a:pPr algn="l"/>
                      <a:r>
                        <a:rPr lang="zh-TW" altLang="en-US" sz="1800" b="1" dirty="0" smtClean="0">
                          <a:solidFill>
                            <a:srgbClr val="0033CC"/>
                          </a:solidFill>
                          <a:latin typeface="標楷體" panose="03000509000000000000" pitchFamily="65" charset="-120"/>
                          <a:ea typeface="標楷體" panose="03000509000000000000" pitchFamily="65" charset="-120"/>
                        </a:rPr>
                        <a:t> 意願註記健保卡」宣導成效績優單位</a:t>
                      </a:r>
                      <a:endParaRPr lang="zh-TW" altLang="en-US" sz="1800" b="1" dirty="0" smtClean="0">
                        <a:solidFill>
                          <a:srgbClr val="0033CC"/>
                        </a:solidFill>
                        <a:latin typeface="+mn-ea"/>
                        <a:ea typeface="+mn-ea"/>
                      </a:endParaRPr>
                    </a:p>
                  </a:txBody>
                  <a:tcPr marL="91435" marR="91435" marT="45712" marB="45712"/>
                </a:tc>
              </a:tr>
              <a:tr h="343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0000FF"/>
                          </a:solidFill>
                          <a:latin typeface="+mn-ea"/>
                          <a:ea typeface="+mn-ea"/>
                        </a:rPr>
                        <a:t>◘本院社會工作室榮獲衛生褔利部</a:t>
                      </a:r>
                      <a:r>
                        <a:rPr lang="en-US" altLang="zh-TW" sz="1800" b="1" dirty="0" smtClean="0">
                          <a:solidFill>
                            <a:srgbClr val="0000FF"/>
                          </a:solidFill>
                          <a:latin typeface="+mn-ea"/>
                          <a:ea typeface="+mn-ea"/>
                        </a:rPr>
                        <a:t>107</a:t>
                      </a:r>
                      <a:r>
                        <a:rPr lang="zh-TW" altLang="en-US" sz="1800" b="1" dirty="0" smtClean="0">
                          <a:solidFill>
                            <a:srgbClr val="0000FF"/>
                          </a:solidFill>
                          <a:latin typeface="+mn-ea"/>
                          <a:ea typeface="+mn-ea"/>
                        </a:rPr>
                        <a:t>年度全國醫療區域輔導與醫療整合計畫成</a:t>
                      </a:r>
                      <a:endParaRPr lang="en-US" altLang="zh-TW" sz="1800" b="1" dirty="0" smtClean="0">
                        <a:solidFill>
                          <a:srgbClr val="0000FF"/>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0000FF"/>
                          </a:solidFill>
                          <a:latin typeface="+mn-ea"/>
                          <a:ea typeface="+mn-ea"/>
                        </a:rPr>
                        <a:t> 果</a:t>
                      </a:r>
                      <a:r>
                        <a:rPr lang="en-US" altLang="zh-TW" sz="1800" b="1" dirty="0" smtClean="0">
                          <a:solidFill>
                            <a:srgbClr val="0000FF"/>
                          </a:solidFill>
                          <a:latin typeface="+mn-ea"/>
                          <a:ea typeface="+mn-ea"/>
                        </a:rPr>
                        <a:t>-</a:t>
                      </a:r>
                      <a:r>
                        <a:rPr lang="zh-TW" altLang="en-US" sz="1800" b="1" dirty="0" smtClean="0">
                          <a:solidFill>
                            <a:srgbClr val="0000FF"/>
                          </a:solidFill>
                          <a:latin typeface="標楷體" panose="03000509000000000000" pitchFamily="65" charset="-120"/>
                          <a:ea typeface="標楷體" panose="03000509000000000000" pitchFamily="65" charset="-120"/>
                        </a:rPr>
                        <a:t>「標竿醫院</a:t>
                      </a:r>
                      <a:r>
                        <a:rPr lang="zh-TW" altLang="en-US" sz="1800" b="1" dirty="0" smtClean="0">
                          <a:solidFill>
                            <a:srgbClr val="0000FF"/>
                          </a:solidFill>
                          <a:latin typeface="+mn-ea"/>
                          <a:ea typeface="+mn-ea"/>
                        </a:rPr>
                        <a:t>奬座」</a:t>
                      </a:r>
                      <a:endParaRPr lang="zh-TW" altLang="en-US" sz="1800" b="1" dirty="0" smtClean="0">
                        <a:solidFill>
                          <a:srgbClr val="0000FF"/>
                        </a:solidFill>
                        <a:latin typeface="+mn-ea"/>
                      </a:endParaRPr>
                    </a:p>
                  </a:txBody>
                  <a:tcPr marL="91435" marR="91435" marT="45712" marB="45712"/>
                </a:tc>
              </a:tr>
              <a:tr h="324058">
                <a:tc>
                  <a:txBody>
                    <a:bodyPr/>
                    <a:lstStyle/>
                    <a:p>
                      <a:pPr algn="l"/>
                      <a:r>
                        <a:rPr lang="zh-TW" altLang="en-US" sz="1800" b="1" dirty="0" smtClean="0">
                          <a:solidFill>
                            <a:srgbClr val="000099"/>
                          </a:solidFill>
                          <a:latin typeface="+mn-ea"/>
                        </a:rPr>
                        <a:t>◘</a:t>
                      </a:r>
                      <a:r>
                        <a:rPr lang="zh-TW" altLang="en-US" sz="1800" b="1" dirty="0" smtClean="0">
                          <a:solidFill>
                            <a:srgbClr val="0033CC"/>
                          </a:solidFill>
                          <a:latin typeface="+mn-ea"/>
                          <a:ea typeface="+mn-ea"/>
                        </a:rPr>
                        <a:t>本院醫務企管部榮獲中央健康保險局</a:t>
                      </a:r>
                      <a:r>
                        <a:rPr lang="zh-TW" altLang="en-US" sz="1800" b="1" dirty="0" smtClean="0">
                          <a:solidFill>
                            <a:srgbClr val="0033CC"/>
                          </a:solidFill>
                          <a:latin typeface="標楷體" panose="03000509000000000000" pitchFamily="65" charset="-120"/>
                          <a:ea typeface="標楷體" panose="03000509000000000000" pitchFamily="65" charset="-120"/>
                        </a:rPr>
                        <a:t>「分級醫療垂直整合」標竿學習研討會</a:t>
                      </a:r>
                      <a:endParaRPr lang="en-US" altLang="zh-TW" sz="1800" b="1" dirty="0" smtClean="0">
                        <a:solidFill>
                          <a:srgbClr val="0033CC"/>
                        </a:solidFill>
                        <a:latin typeface="標楷體" panose="03000509000000000000" pitchFamily="65" charset="-120"/>
                        <a:ea typeface="標楷體" panose="03000509000000000000" pitchFamily="65" charset="-120"/>
                      </a:endParaRPr>
                    </a:p>
                    <a:p>
                      <a:pPr algn="l"/>
                      <a:r>
                        <a:rPr lang="zh-TW" altLang="en-US" sz="1800" b="1" dirty="0" smtClean="0">
                          <a:solidFill>
                            <a:srgbClr val="0033CC"/>
                          </a:solidFill>
                          <a:latin typeface="標楷體" panose="03000509000000000000" pitchFamily="65" charset="-120"/>
                          <a:ea typeface="標楷體" panose="03000509000000000000" pitchFamily="65" charset="-120"/>
                        </a:rPr>
                        <a:t> 感謝狀</a:t>
                      </a:r>
                      <a:endParaRPr lang="zh-TW" altLang="en-US" sz="1800" b="1" dirty="0" smtClean="0">
                        <a:solidFill>
                          <a:srgbClr val="0033CC"/>
                        </a:solidFill>
                        <a:latin typeface="+mn-ea"/>
                        <a:ea typeface="+mn-ea"/>
                      </a:endParaRPr>
                    </a:p>
                  </a:txBody>
                  <a:tcPr marL="91435" marR="91435" marT="45712" marB="45712"/>
                </a:tc>
              </a:tr>
              <a:tr h="328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0000FF"/>
                          </a:solidFill>
                          <a:latin typeface="+mn-ea"/>
                          <a:ea typeface="+mn-ea"/>
                          <a:cs typeface="+mn-cs"/>
                        </a:rPr>
                        <a:t>◘本院護理部榮獲台北巿政府衛生局</a:t>
                      </a:r>
                      <a:r>
                        <a:rPr lang="en-US" altLang="zh-TW" sz="1800" b="1" kern="1200" dirty="0" smtClean="0">
                          <a:solidFill>
                            <a:srgbClr val="0000FF"/>
                          </a:solidFill>
                          <a:latin typeface="+mn-ea"/>
                          <a:ea typeface="+mn-ea"/>
                          <a:cs typeface="+mn-cs"/>
                        </a:rPr>
                        <a:t>-</a:t>
                      </a:r>
                      <a:r>
                        <a:rPr lang="zh-TW" altLang="en-US" sz="1800" b="1" kern="1200" dirty="0" smtClean="0">
                          <a:solidFill>
                            <a:srgbClr val="0000FF"/>
                          </a:solidFill>
                          <a:latin typeface="標楷體" panose="03000509000000000000" pitchFamily="65" charset="-120"/>
                          <a:ea typeface="標楷體" panose="03000509000000000000" pitchFamily="65" charset="-120"/>
                          <a:cs typeface="+mn-cs"/>
                        </a:rPr>
                        <a:t>「優良哺集乳室」認證標章</a:t>
                      </a:r>
                      <a:endParaRPr lang="zh-TW" altLang="en-US" sz="1800" b="1" kern="1200" dirty="0" smtClean="0">
                        <a:solidFill>
                          <a:srgbClr val="0000FF"/>
                        </a:solidFill>
                        <a:latin typeface="+mn-ea"/>
                        <a:ea typeface="+mn-ea"/>
                        <a:cs typeface="+mn-cs"/>
                      </a:endParaRPr>
                    </a:p>
                  </a:txBody>
                  <a:tcPr marL="91435" marR="91435" marT="45712" marB="45712"/>
                </a:tc>
              </a:tr>
              <a:tr h="328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800" b="1" dirty="0" smtClean="0">
                        <a:solidFill>
                          <a:srgbClr val="000099"/>
                        </a:solidFill>
                        <a:latin typeface="+mn-ea"/>
                      </a:endParaRPr>
                    </a:p>
                  </a:txBody>
                  <a:tcPr marL="91435" marR="91435" marT="45712" marB="45712"/>
                </a:tc>
              </a:tr>
              <a:tr h="328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800" b="1" kern="1200" dirty="0" smtClean="0">
                        <a:solidFill>
                          <a:srgbClr val="0000FF"/>
                        </a:solidFill>
                        <a:latin typeface="+mn-ea"/>
                        <a:ea typeface="+mn-ea"/>
                        <a:cs typeface="+mn-cs"/>
                      </a:endParaRPr>
                    </a:p>
                  </a:txBody>
                  <a:tcPr marL="91435" marR="91435" marT="45712" marB="45712"/>
                </a:tc>
              </a:tr>
              <a:tr h="3240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800" b="1" kern="1200" dirty="0" smtClean="0">
                        <a:solidFill>
                          <a:srgbClr val="000099"/>
                        </a:solidFill>
                        <a:latin typeface="+mn-ea"/>
                        <a:ea typeface="+mn-ea"/>
                        <a:cs typeface="+mn-cs"/>
                      </a:endParaRPr>
                    </a:p>
                  </a:txBody>
                  <a:tcPr marL="91435" marR="91435" marT="45712" marB="45712"/>
                </a:tc>
              </a:tr>
            </a:tbl>
          </a:graphicData>
        </a:graphic>
      </p:graphicFrame>
    </p:spTree>
    <p:extLst>
      <p:ext uri="{BB962C8B-B14F-4D97-AF65-F5344CB8AC3E}">
        <p14:creationId xmlns:p14="http://schemas.microsoft.com/office/powerpoint/2010/main" xmlns="" val="2664136686"/>
      </p:ext>
    </p:extLst>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2060"/>
                </a:solidFill>
              </a:rPr>
              <a:t>財團法人先鋒品質管制學術研究基金會</a:t>
            </a:r>
          </a:p>
        </p:txBody>
      </p:sp>
      <p:sp>
        <p:nvSpPr>
          <p:cNvPr id="4" name="文字版面配置區 3"/>
          <p:cNvSpPr>
            <a:spLocks noGrp="1"/>
          </p:cNvSpPr>
          <p:nvPr>
            <p:ph type="body" sz="half" idx="2"/>
          </p:nvPr>
        </p:nvSpPr>
        <p:spPr>
          <a:xfrm>
            <a:off x="630239" y="2057400"/>
            <a:ext cx="2429551" cy="3811588"/>
          </a:xfrm>
        </p:spPr>
        <p:txBody>
          <a:bodyPr/>
          <a:lstStyle/>
          <a:p>
            <a:r>
              <a:rPr lang="zh-TW" altLang="en-US" sz="2800" b="1" dirty="0">
                <a:solidFill>
                  <a:srgbClr val="0033CC"/>
                </a:solidFill>
                <a:latin typeface="+mj-ea"/>
                <a:ea typeface="+mj-ea"/>
              </a:rPr>
              <a:t>本院護理部齊心圈</a:t>
            </a:r>
            <a:r>
              <a:rPr lang="zh-TW" altLang="en-US" sz="2800" b="1" dirty="0" smtClean="0">
                <a:solidFill>
                  <a:srgbClr val="0033CC"/>
                </a:solidFill>
                <a:latin typeface="+mj-ea"/>
                <a:ea typeface="+mj-ea"/>
              </a:rPr>
              <a:t>榮獲新加坡</a:t>
            </a:r>
            <a:r>
              <a:rPr lang="en-US" altLang="zh-TW" sz="2800" b="1" dirty="0" smtClean="0">
                <a:solidFill>
                  <a:srgbClr val="0033CC"/>
                </a:solidFill>
                <a:latin typeface="+mj-ea"/>
                <a:ea typeface="+mj-ea"/>
              </a:rPr>
              <a:t>2018</a:t>
            </a:r>
            <a:r>
              <a:rPr lang="zh-TW" altLang="en-US" sz="2800" b="1" dirty="0">
                <a:solidFill>
                  <a:srgbClr val="0033CC"/>
                </a:solidFill>
                <a:latin typeface="+mj-ea"/>
                <a:ea typeface="+mj-ea"/>
              </a:rPr>
              <a:t>國際品</a:t>
            </a:r>
            <a:r>
              <a:rPr lang="zh-TW" altLang="en-US" sz="2800" b="1" dirty="0" smtClean="0">
                <a:solidFill>
                  <a:srgbClr val="0033CC"/>
                </a:solidFill>
                <a:latin typeface="+mj-ea"/>
                <a:ea typeface="+mj-ea"/>
              </a:rPr>
              <a:t>管圈</a:t>
            </a:r>
            <a:r>
              <a:rPr lang="zh-TW" altLang="en-US" sz="2800" b="1" dirty="0">
                <a:solidFill>
                  <a:srgbClr val="0033CC"/>
                </a:solidFill>
                <a:latin typeface="+mj-ea"/>
                <a:ea typeface="+mj-ea"/>
              </a:rPr>
              <a:t>大會金奬</a:t>
            </a:r>
          </a:p>
        </p:txBody>
      </p:sp>
      <p:sp>
        <p:nvSpPr>
          <p:cNvPr id="5" name="投影片編號版面配置區 4"/>
          <p:cNvSpPr>
            <a:spLocks noGrp="1"/>
          </p:cNvSpPr>
          <p:nvPr>
            <p:ph type="sldNum" sz="quarter" idx="12"/>
          </p:nvPr>
        </p:nvSpPr>
        <p:spPr/>
        <p:txBody>
          <a:bodyPr/>
          <a:lstStyle/>
          <a:p>
            <a:pPr>
              <a:defRPr/>
            </a:pPr>
            <a:fld id="{52030896-EE0A-4F83-8133-5B7F609E7F07}" type="slidenum">
              <a:rPr lang="en-US" altLang="zh-TW" smtClean="0"/>
              <a:pPr>
                <a:defRPr/>
              </a:pPr>
              <a:t>18</a:t>
            </a:fld>
            <a:endParaRPr lang="en-US" altLang="zh-TW"/>
          </a:p>
        </p:txBody>
      </p:sp>
      <p:pic>
        <p:nvPicPr>
          <p:cNvPr id="6" name="圖片 5"/>
          <p:cNvPicPr>
            <a:picLocks noChangeAspect="1"/>
          </p:cNvPicPr>
          <p:nvPr/>
        </p:nvPicPr>
        <p:blipFill>
          <a:blip r:embed="rId2" cstate="print"/>
          <a:stretch>
            <a:fillRect/>
          </a:stretch>
        </p:blipFill>
        <p:spPr>
          <a:xfrm>
            <a:off x="3779890" y="621369"/>
            <a:ext cx="3704762" cy="52476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3723696295"/>
      </p:ext>
    </p:extLst>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2534" y="764630"/>
            <a:ext cx="2949575" cy="1027530"/>
          </a:xfrm>
        </p:spPr>
        <p:txBody>
          <a:bodyPr/>
          <a:lstStyle/>
          <a:p>
            <a:r>
              <a:rPr lang="zh-TW" altLang="en-US" b="1" dirty="0">
                <a:solidFill>
                  <a:srgbClr val="002060"/>
                </a:solidFill>
              </a:rPr>
              <a:t>亞洲藥學會</a:t>
            </a:r>
          </a:p>
        </p:txBody>
      </p:sp>
      <p:sp>
        <p:nvSpPr>
          <p:cNvPr id="4" name="文字版面配置區 3"/>
          <p:cNvSpPr>
            <a:spLocks noGrp="1"/>
          </p:cNvSpPr>
          <p:nvPr>
            <p:ph type="body" sz="half" idx="2"/>
          </p:nvPr>
        </p:nvSpPr>
        <p:spPr>
          <a:xfrm>
            <a:off x="630239" y="2057400"/>
            <a:ext cx="2357541" cy="3811588"/>
          </a:xfrm>
        </p:spPr>
        <p:txBody>
          <a:bodyPr/>
          <a:lstStyle/>
          <a:p>
            <a:r>
              <a:rPr lang="zh-TW" altLang="en-US" sz="2800" b="1" dirty="0">
                <a:solidFill>
                  <a:srgbClr val="0033CC"/>
                </a:solidFill>
                <a:latin typeface="+mj-ea"/>
                <a:ea typeface="+mj-ea"/>
              </a:rPr>
              <a:t>本院藥劑部</a:t>
            </a:r>
            <a:r>
              <a:rPr lang="zh-TW" altLang="en-US" sz="2800" b="1" dirty="0" smtClean="0">
                <a:solidFill>
                  <a:srgbClr val="0033CC"/>
                </a:solidFill>
                <a:latin typeface="+mj-ea"/>
                <a:ea typeface="+mj-ea"/>
              </a:rPr>
              <a:t>榮獲</a:t>
            </a:r>
            <a:r>
              <a:rPr lang="zh-TW" altLang="en-US" sz="2800" b="1" dirty="0" smtClean="0">
                <a:solidFill>
                  <a:srgbClr val="0033CC"/>
                </a:solidFill>
                <a:latin typeface="標楷體" panose="03000509000000000000" pitchFamily="65" charset="-120"/>
                <a:ea typeface="標楷體" panose="03000509000000000000" pitchFamily="65" charset="-120"/>
              </a:rPr>
              <a:t>「</a:t>
            </a:r>
            <a:r>
              <a:rPr lang="en-US" altLang="zh-TW" sz="2800" b="1" dirty="0" smtClean="0">
                <a:solidFill>
                  <a:srgbClr val="0033CC"/>
                </a:solidFill>
                <a:latin typeface="+mj-ea"/>
                <a:ea typeface="+mj-ea"/>
              </a:rPr>
              <a:t>2018</a:t>
            </a:r>
            <a:r>
              <a:rPr lang="zh-TW" altLang="en-US" sz="2800" b="1" dirty="0">
                <a:solidFill>
                  <a:srgbClr val="0033CC"/>
                </a:solidFill>
                <a:latin typeface="+mj-ea"/>
                <a:ea typeface="+mj-ea"/>
              </a:rPr>
              <a:t>亞洲藥學</a:t>
            </a:r>
            <a:r>
              <a:rPr lang="zh-TW" altLang="en-US" sz="2800" b="1" dirty="0" smtClean="0">
                <a:solidFill>
                  <a:srgbClr val="0033CC"/>
                </a:solidFill>
                <a:latin typeface="+mj-ea"/>
                <a:ea typeface="+mj-ea"/>
              </a:rPr>
              <a:t>年會</a:t>
            </a:r>
            <a:r>
              <a:rPr lang="zh-TW" altLang="en-US" sz="2800" b="1" dirty="0" smtClean="0">
                <a:solidFill>
                  <a:srgbClr val="0033CC"/>
                </a:solidFill>
                <a:latin typeface="標楷體" panose="03000509000000000000" pitchFamily="65" charset="-120"/>
                <a:ea typeface="標楷體" panose="03000509000000000000" pitchFamily="65" charset="-120"/>
              </a:rPr>
              <a:t>」</a:t>
            </a:r>
            <a:r>
              <a:rPr lang="en-US" altLang="zh-TW" sz="2800" b="1" dirty="0" err="1" smtClean="0">
                <a:solidFill>
                  <a:srgbClr val="0033CC"/>
                </a:solidFill>
                <a:latin typeface="+mj-ea"/>
                <a:ea typeface="+mj-ea"/>
              </a:rPr>
              <a:t>Ishidate</a:t>
            </a:r>
            <a:r>
              <a:rPr lang="en-US" altLang="zh-TW" sz="2800" b="1" dirty="0" smtClean="0">
                <a:solidFill>
                  <a:srgbClr val="0033CC"/>
                </a:solidFill>
                <a:latin typeface="+mj-ea"/>
                <a:ea typeface="+mj-ea"/>
              </a:rPr>
              <a:t> </a:t>
            </a:r>
            <a:r>
              <a:rPr lang="en-US" altLang="zh-TW" sz="2800" b="1" dirty="0">
                <a:solidFill>
                  <a:srgbClr val="0033CC"/>
                </a:solidFill>
                <a:latin typeface="+mj-ea"/>
                <a:ea typeface="+mj-ea"/>
              </a:rPr>
              <a:t>Award</a:t>
            </a:r>
            <a:r>
              <a:rPr lang="zh-TW" altLang="en-US" sz="2800" b="1" dirty="0">
                <a:solidFill>
                  <a:srgbClr val="0033CC"/>
                </a:solidFill>
                <a:latin typeface="+mj-ea"/>
                <a:ea typeface="+mj-ea"/>
              </a:rPr>
              <a:t>奬牌</a:t>
            </a:r>
          </a:p>
          <a:p>
            <a:endParaRPr lang="zh-TW" altLang="en-US" sz="2800" b="1" dirty="0">
              <a:solidFill>
                <a:srgbClr val="0033CC"/>
              </a:solidFill>
              <a:latin typeface="+mj-ea"/>
              <a:ea typeface="+mj-ea"/>
            </a:endParaRPr>
          </a:p>
        </p:txBody>
      </p:sp>
      <p:sp>
        <p:nvSpPr>
          <p:cNvPr id="5" name="投影片編號版面配置區 4"/>
          <p:cNvSpPr>
            <a:spLocks noGrp="1"/>
          </p:cNvSpPr>
          <p:nvPr>
            <p:ph type="sldNum" sz="quarter" idx="12"/>
          </p:nvPr>
        </p:nvSpPr>
        <p:spPr/>
        <p:txBody>
          <a:bodyPr/>
          <a:lstStyle/>
          <a:p>
            <a:pPr>
              <a:defRPr/>
            </a:pPr>
            <a:fld id="{52030896-EE0A-4F83-8133-5B7F609E7F07}" type="slidenum">
              <a:rPr lang="en-US" altLang="zh-TW" smtClean="0"/>
              <a:pPr>
                <a:defRPr/>
              </a:pPr>
              <a:t>19</a:t>
            </a:fld>
            <a:endParaRPr lang="en-US" altLang="zh-TW"/>
          </a:p>
        </p:txBody>
      </p:sp>
      <p:pic>
        <p:nvPicPr>
          <p:cNvPr id="7" name="圖片 6"/>
          <p:cNvPicPr/>
          <p:nvPr/>
        </p:nvPicPr>
        <p:blipFill rotWithShape="1">
          <a:blip r:embed="rId2" cstate="print">
            <a:extLst>
              <a:ext uri="{28A0092B-C50C-407E-A947-70E740481C1C}">
                <a14:useLocalDpi xmlns:a14="http://schemas.microsoft.com/office/drawing/2010/main" xmlns="" val="0"/>
              </a:ext>
            </a:extLst>
          </a:blip>
          <a:srcRect t="25445" b="25832"/>
          <a:stretch/>
        </p:blipFill>
        <p:spPr bwMode="auto">
          <a:xfrm>
            <a:off x="3131800" y="1792160"/>
            <a:ext cx="5272405" cy="3647440"/>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577532580"/>
      </p:ext>
    </p:extLst>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6263" y="309563"/>
            <a:ext cx="8001000" cy="671512"/>
          </a:xfrm>
        </p:spPr>
        <p:txBody>
          <a:bodyPr/>
          <a:lstStyle/>
          <a:p>
            <a:pPr algn="ctr">
              <a:defRPr/>
            </a:pPr>
            <a:r>
              <a:rPr lang="en-US" altLang="zh-TW" dirty="0" smtClean="0">
                <a:solidFill>
                  <a:srgbClr val="FF3300"/>
                </a:solidFill>
              </a:rPr>
              <a:t>107</a:t>
            </a:r>
            <a:r>
              <a:rPr lang="zh-TW" altLang="en-US" dirty="0" smtClean="0">
                <a:solidFill>
                  <a:srgbClr val="FF3300"/>
                </a:solidFill>
              </a:rPr>
              <a:t>年</a:t>
            </a:r>
            <a:r>
              <a:rPr lang="en-US" altLang="zh-TW" smtClean="0">
                <a:solidFill>
                  <a:srgbClr val="FF3300"/>
                </a:solidFill>
              </a:rPr>
              <a:t>11</a:t>
            </a:r>
            <a:r>
              <a:rPr lang="zh-TW" altLang="en-US" smtClean="0">
                <a:solidFill>
                  <a:srgbClr val="FF3300"/>
                </a:solidFill>
              </a:rPr>
              <a:t>月</a:t>
            </a:r>
            <a:r>
              <a:rPr lang="zh-TW" altLang="en-US" dirty="0" smtClean="0">
                <a:solidFill>
                  <a:srgbClr val="FF3300"/>
                </a:solidFill>
              </a:rPr>
              <a:t>記者會</a:t>
            </a:r>
            <a:endParaRPr lang="zh-TW" altLang="en-US" dirty="0">
              <a:solidFill>
                <a:srgbClr val="FF3300"/>
              </a:solidFill>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xmlns="" val="4236222959"/>
              </p:ext>
            </p:extLst>
          </p:nvPr>
        </p:nvGraphicFramePr>
        <p:xfrm>
          <a:off x="250825" y="908650"/>
          <a:ext cx="8601075" cy="5544770"/>
        </p:xfrm>
        <a:graphic>
          <a:graphicData uri="http://schemas.openxmlformats.org/drawingml/2006/table">
            <a:tbl>
              <a:tblPr firstRow="1" bandRow="1">
                <a:tableStyleId>{5C22544A-7EE6-4342-B048-85BDC9FD1C3A}</a:tableStyleId>
              </a:tblPr>
              <a:tblGrid>
                <a:gridCol w="1008715"/>
                <a:gridCol w="1368190"/>
                <a:gridCol w="1152160"/>
                <a:gridCol w="5072010"/>
              </a:tblGrid>
              <a:tr h="802361">
                <a:tc>
                  <a:txBody>
                    <a:bodyPr/>
                    <a:lstStyle/>
                    <a:p>
                      <a:pPr algn="ctr"/>
                      <a:r>
                        <a:rPr lang="zh-TW" altLang="en-US" sz="1800" dirty="0" smtClean="0"/>
                        <a:t>日期</a:t>
                      </a:r>
                      <a:endParaRPr lang="zh-TW" altLang="en-US" sz="1800" dirty="0"/>
                    </a:p>
                  </a:txBody>
                  <a:tcPr marL="91441" marR="91441" marT="45747" marB="45747">
                    <a:solidFill>
                      <a:srgbClr val="0000FF"/>
                    </a:solidFill>
                  </a:tcPr>
                </a:tc>
                <a:tc>
                  <a:txBody>
                    <a:bodyPr/>
                    <a:lstStyle/>
                    <a:p>
                      <a:pPr algn="ctr"/>
                      <a:r>
                        <a:rPr lang="zh-TW" altLang="en-US" sz="1800" dirty="0" smtClean="0"/>
                        <a:t>報告</a:t>
                      </a:r>
                      <a:endParaRPr lang="en-US" altLang="zh-TW" sz="1800" dirty="0" smtClean="0"/>
                    </a:p>
                    <a:p>
                      <a:pPr algn="ctr"/>
                      <a:r>
                        <a:rPr lang="zh-TW" altLang="en-US" sz="1800" dirty="0" smtClean="0"/>
                        <a:t>單位</a:t>
                      </a:r>
                      <a:endParaRPr lang="zh-TW" altLang="en-US" sz="1800" dirty="0"/>
                    </a:p>
                  </a:txBody>
                  <a:tcPr marL="91441" marR="91441" marT="45747" marB="45747">
                    <a:solidFill>
                      <a:srgbClr val="0000FF"/>
                    </a:solidFill>
                  </a:tcPr>
                </a:tc>
                <a:tc>
                  <a:txBody>
                    <a:bodyPr/>
                    <a:lstStyle/>
                    <a:p>
                      <a:pPr algn="ctr"/>
                      <a:r>
                        <a:rPr lang="zh-TW" altLang="en-US" sz="1800" dirty="0" smtClean="0"/>
                        <a:t>主講人</a:t>
                      </a:r>
                      <a:endParaRPr lang="zh-TW" altLang="en-US" sz="1800" dirty="0"/>
                    </a:p>
                  </a:txBody>
                  <a:tcPr marL="91441" marR="91441" marT="45747" marB="45747">
                    <a:solidFill>
                      <a:srgbClr val="0000FF"/>
                    </a:solidFill>
                  </a:tcPr>
                </a:tc>
                <a:tc>
                  <a:txBody>
                    <a:bodyPr/>
                    <a:lstStyle/>
                    <a:p>
                      <a:pPr algn="ctr"/>
                      <a:r>
                        <a:rPr lang="zh-TW" altLang="en-US" sz="1800" dirty="0" smtClean="0"/>
                        <a:t>主           題</a:t>
                      </a:r>
                      <a:endParaRPr lang="zh-TW" altLang="en-US" sz="1800" dirty="0"/>
                    </a:p>
                  </a:txBody>
                  <a:tcPr marL="91441" marR="91441" marT="45747" marB="45747">
                    <a:solidFill>
                      <a:srgbClr val="0000FF"/>
                    </a:solidFill>
                  </a:tcPr>
                </a:tc>
              </a:tr>
              <a:tr h="4742409">
                <a:tc>
                  <a:txBody>
                    <a:bodyPr/>
                    <a:lstStyle/>
                    <a:p>
                      <a:r>
                        <a:rPr lang="en-US" altLang="zh-TW" sz="1800" dirty="0" smtClean="0"/>
                        <a:t>1071031</a:t>
                      </a:r>
                      <a:endParaRPr lang="zh-TW" altLang="en-US" sz="1800" dirty="0"/>
                    </a:p>
                  </a:txBody>
                  <a:tcPr marL="91441" marR="91441" marT="45747" marB="45747"/>
                </a:tc>
                <a:tc>
                  <a:txBody>
                    <a:bodyPr/>
                    <a:lstStyle/>
                    <a:p>
                      <a:r>
                        <a:rPr lang="zh-TW" altLang="en-US" sz="1800" dirty="0" smtClean="0"/>
                        <a:t>神經醫學中心</a:t>
                      </a:r>
                      <a:endParaRPr lang="zh-TW" altLang="en-US" sz="1800" dirty="0"/>
                    </a:p>
                  </a:txBody>
                  <a:tcPr marL="91441" marR="91441" marT="45747" marB="45747"/>
                </a:tc>
                <a:tc>
                  <a:txBody>
                    <a:bodyPr/>
                    <a:lstStyle/>
                    <a:p>
                      <a:r>
                        <a:rPr lang="zh-TW" altLang="en-US" sz="1400" dirty="0" smtClean="0"/>
                        <a:t>王署君主任</a:t>
                      </a:r>
                      <a:endParaRPr lang="en-US" altLang="zh-TW" sz="1400" dirty="0" smtClean="0"/>
                    </a:p>
                    <a:p>
                      <a:r>
                        <a:rPr lang="zh-TW" altLang="en-US" sz="1400" dirty="0" smtClean="0"/>
                        <a:t>陳信宏</a:t>
                      </a:r>
                      <a:r>
                        <a:rPr lang="zh-TW" altLang="en-US" sz="1400" dirty="0" smtClean="0"/>
                        <a:t>醫師</a:t>
                      </a:r>
                      <a:endParaRPr lang="zh-TW" altLang="en-US" sz="1400" dirty="0"/>
                    </a:p>
                  </a:txBody>
                  <a:tcPr marL="91441" marR="91441" marT="45747" marB="45747"/>
                </a:tc>
                <a:tc>
                  <a:txBody>
                    <a:bodyPr/>
                    <a:lstStyle/>
                    <a:p>
                      <a:r>
                        <a:rPr lang="zh-CN" altLang="zh-TW" sz="2000" b="1" kern="1200" dirty="0" smtClean="0">
                          <a:solidFill>
                            <a:schemeClr val="dk1"/>
                          </a:solidFill>
                          <a:effectLst/>
                          <a:latin typeface="+mn-lt"/>
                          <a:ea typeface="+mn-ea"/>
                          <a:cs typeface="+mn-cs"/>
                        </a:rPr>
                        <a:t>主</a:t>
                      </a:r>
                      <a:r>
                        <a:rPr lang="zh-TW" altLang="en-US" sz="2000" b="1" kern="1200" dirty="0" smtClean="0">
                          <a:solidFill>
                            <a:schemeClr val="dk1"/>
                          </a:solidFill>
                          <a:effectLst/>
                          <a:latin typeface="+mn-lt"/>
                          <a:ea typeface="+mn-ea"/>
                          <a:cs typeface="+mn-cs"/>
                        </a:rPr>
                        <a:t>題</a:t>
                      </a:r>
                      <a:r>
                        <a:rPr lang="zh-CN" altLang="zh-TW" sz="2000" b="1" kern="1200" dirty="0" smtClean="0">
                          <a:solidFill>
                            <a:schemeClr val="dk1"/>
                          </a:solidFill>
                          <a:effectLst/>
                          <a:latin typeface="+mn-lt"/>
                          <a:ea typeface="+mn-ea"/>
                          <a:cs typeface="+mn-cs"/>
                        </a:rPr>
                        <a:t>：「</a:t>
                      </a:r>
                      <a:r>
                        <a:rPr lang="zh-CN" altLang="zh-TW" sz="2000" b="1" kern="1200" dirty="0" smtClean="0">
                          <a:solidFill>
                            <a:schemeClr val="dk1"/>
                          </a:solidFill>
                          <a:effectLst/>
                          <a:latin typeface="+mn-lt"/>
                          <a:ea typeface="+mn-ea"/>
                          <a:cs typeface="+mn-cs"/>
                          <a:hlinkClick r:id="rId2" action="ppaction://hlinkfile"/>
                        </a:rPr>
                        <a:t>臺北榮總 羅東聖母醫院攜手合作</a:t>
                      </a:r>
                      <a:r>
                        <a:rPr lang="zh-TW" altLang="en-US" sz="2000" b="1" kern="1200" dirty="0" smtClean="0">
                          <a:solidFill>
                            <a:schemeClr val="dk1"/>
                          </a:solidFill>
                          <a:effectLst/>
                          <a:latin typeface="+mn-lt"/>
                          <a:ea typeface="+mn-ea"/>
                          <a:cs typeface="+mn-cs"/>
                          <a:hlinkClick r:id="rId2" action="ppaction://hlinkfile"/>
                        </a:rPr>
                        <a:t>，</a:t>
                      </a:r>
                      <a:endParaRPr lang="en-US" altLang="zh-TW" sz="2000" b="1" kern="1200" dirty="0" smtClean="0">
                        <a:solidFill>
                          <a:schemeClr val="dk1"/>
                        </a:solidFill>
                        <a:effectLst/>
                        <a:latin typeface="+mn-lt"/>
                        <a:ea typeface="+mn-ea"/>
                        <a:cs typeface="+mn-cs"/>
                        <a:hlinkClick r:id="rId2" action="ppaction://hlinkfile"/>
                      </a:endParaRPr>
                    </a:p>
                    <a:p>
                      <a:r>
                        <a:rPr lang="zh-CN" altLang="zh-TW" sz="2000" b="1" kern="1200" dirty="0" smtClean="0">
                          <a:solidFill>
                            <a:schemeClr val="dk1"/>
                          </a:solidFill>
                          <a:effectLst/>
                          <a:latin typeface="+mn-lt"/>
                          <a:ea typeface="+mn-ea"/>
                          <a:cs typeface="+mn-cs"/>
                          <a:hlinkClick r:id="rId2" action="ppaction://hlinkfile"/>
                        </a:rPr>
                        <a:t>成功救治菲律賓顱顏罕病兒</a:t>
                      </a:r>
                      <a:r>
                        <a:rPr lang="zh-CN" altLang="zh-TW" sz="2000" b="1" kern="1200" dirty="0" smtClean="0">
                          <a:solidFill>
                            <a:schemeClr val="dk1"/>
                          </a:solidFill>
                          <a:effectLst/>
                          <a:latin typeface="+mn-lt"/>
                          <a:ea typeface="+mn-ea"/>
                          <a:cs typeface="+mn-cs"/>
                          <a:hlinkClick r:id="rId3" action="ppaction://hlinkfile"/>
                        </a:rPr>
                        <a:t>」</a:t>
                      </a:r>
                      <a:r>
                        <a:rPr lang="en-US" altLang="zh-TW" sz="2000" b="1" kern="1200" dirty="0" smtClean="0">
                          <a:solidFill>
                            <a:schemeClr val="dk1"/>
                          </a:solidFill>
                          <a:effectLst/>
                          <a:latin typeface="+mn-lt"/>
                          <a:ea typeface="+mn-ea"/>
                          <a:cs typeface="+mn-cs"/>
                        </a:rPr>
                        <a:t> </a:t>
                      </a:r>
                      <a:r>
                        <a:rPr lang="en-US" altLang="zh-TW" sz="2000" kern="1200" dirty="0" smtClean="0">
                          <a:solidFill>
                            <a:schemeClr val="dk1"/>
                          </a:solidFill>
                          <a:effectLst/>
                          <a:latin typeface="+mn-lt"/>
                          <a:ea typeface="+mn-ea"/>
                          <a:cs typeface="+mn-cs"/>
                        </a:rPr>
                        <a:t>      </a:t>
                      </a:r>
                      <a:endParaRPr lang="zh-TW" altLang="zh-TW" sz="2000" kern="1200" dirty="0" smtClean="0">
                        <a:solidFill>
                          <a:schemeClr val="dk1"/>
                        </a:solidFill>
                        <a:effectLst/>
                        <a:latin typeface="+mn-lt"/>
                        <a:ea typeface="+mn-ea"/>
                        <a:cs typeface="+mn-cs"/>
                      </a:endParaRPr>
                    </a:p>
                    <a:p>
                      <a:r>
                        <a:rPr lang="en-US" altLang="zh-TW" sz="1800" kern="1200" dirty="0" smtClean="0">
                          <a:solidFill>
                            <a:schemeClr val="dk1"/>
                          </a:solidFill>
                          <a:effectLst/>
                          <a:latin typeface="+mn-lt"/>
                          <a:ea typeface="+mn-ea"/>
                          <a:cs typeface="+mn-cs"/>
                        </a:rPr>
                        <a:t>          </a:t>
                      </a:r>
                      <a:endParaRPr lang="zh-TW" altLang="zh-TW" sz="1800" kern="1200" dirty="0" smtClean="0">
                        <a:solidFill>
                          <a:schemeClr val="dk1"/>
                        </a:solidFill>
                        <a:effectLst/>
                        <a:latin typeface="+mn-lt"/>
                        <a:ea typeface="+mn-ea"/>
                        <a:cs typeface="+mn-cs"/>
                      </a:endParaRPr>
                    </a:p>
                    <a:p>
                      <a:pPr>
                        <a:lnSpc>
                          <a:spcPts val="2400"/>
                        </a:lnSpc>
                      </a:pPr>
                      <a:r>
                        <a:rPr lang="zh-CN" altLang="zh-TW" sz="1800" kern="1200" dirty="0" smtClean="0">
                          <a:solidFill>
                            <a:schemeClr val="dk1"/>
                          </a:solidFill>
                          <a:effectLst/>
                          <a:latin typeface="+mn-ea"/>
                          <a:ea typeface="+mn-ea"/>
                          <a:cs typeface="+mn-cs"/>
                        </a:rPr>
                        <a:t>一、</a:t>
                      </a:r>
                      <a:r>
                        <a:rPr lang="zh-CN" altLang="zh-TW" sz="1800" u="sng" kern="1200" dirty="0" smtClean="0">
                          <a:solidFill>
                            <a:schemeClr val="dk1"/>
                          </a:solidFill>
                          <a:effectLst/>
                          <a:latin typeface="+mn-ea"/>
                          <a:ea typeface="+mn-ea"/>
                          <a:cs typeface="+mn-cs"/>
                        </a:rPr>
                        <a:t>羅東聖母醫院</a:t>
                      </a:r>
                      <a:r>
                        <a:rPr lang="zh-TW" altLang="en-US" sz="1800" u="sng" kern="1200" dirty="0" smtClean="0">
                          <a:solidFill>
                            <a:schemeClr val="dk1"/>
                          </a:solidFill>
                          <a:effectLst/>
                          <a:latin typeface="+mn-ea"/>
                          <a:ea typeface="+mn-ea"/>
                          <a:cs typeface="+mn-cs"/>
                        </a:rPr>
                        <a:t>轉介本院共同救治</a:t>
                      </a:r>
                      <a:r>
                        <a:rPr lang="zh-CN" altLang="zh-TW" sz="1800" u="sng" kern="1200" dirty="0" smtClean="0">
                          <a:solidFill>
                            <a:schemeClr val="dk1"/>
                          </a:solidFill>
                          <a:effectLst/>
                          <a:latin typeface="+mn-ea"/>
                          <a:ea typeface="+mn-ea"/>
                          <a:cs typeface="+mn-cs"/>
                        </a:rPr>
                        <a:t>菲律賓罹患</a:t>
                      </a:r>
                      <a:endParaRPr lang="en-US" altLang="zh-CN" sz="1800" u="sng" kern="1200" dirty="0" smtClean="0">
                        <a:solidFill>
                          <a:schemeClr val="dk1"/>
                        </a:solidFill>
                        <a:effectLst/>
                        <a:latin typeface="+mn-ea"/>
                        <a:ea typeface="+mn-ea"/>
                        <a:cs typeface="+mn-cs"/>
                      </a:endParaRPr>
                    </a:p>
                    <a:p>
                      <a:pPr>
                        <a:lnSpc>
                          <a:spcPts val="2400"/>
                        </a:lnSpc>
                      </a:pPr>
                      <a:r>
                        <a:rPr lang="zh-TW" altLang="en-US" sz="1800" u="none" kern="1200" dirty="0" smtClean="0">
                          <a:solidFill>
                            <a:schemeClr val="dk1"/>
                          </a:solidFill>
                          <a:effectLst/>
                          <a:latin typeface="+mn-ea"/>
                          <a:ea typeface="+mn-ea"/>
                          <a:cs typeface="+mn-cs"/>
                        </a:rPr>
                        <a:t>    </a:t>
                      </a:r>
                      <a:r>
                        <a:rPr lang="zh-CN" altLang="zh-TW" sz="1800" u="sng" kern="1200" dirty="0" smtClean="0">
                          <a:solidFill>
                            <a:schemeClr val="dk1"/>
                          </a:solidFill>
                          <a:effectLst/>
                          <a:latin typeface="+mn-ea"/>
                          <a:ea typeface="+mn-ea"/>
                          <a:cs typeface="+mn-cs"/>
                        </a:rPr>
                        <a:t>鼻額部腦膨出合併水腦症及顱底骨頭缺損的</a:t>
                      </a:r>
                      <a:endParaRPr lang="en-US" altLang="zh-CN" sz="1800" u="sng" kern="1200" dirty="0" smtClean="0">
                        <a:solidFill>
                          <a:schemeClr val="dk1"/>
                        </a:solidFill>
                        <a:effectLst/>
                        <a:latin typeface="+mn-ea"/>
                        <a:ea typeface="+mn-ea"/>
                        <a:cs typeface="+mn-cs"/>
                      </a:endParaRPr>
                    </a:p>
                    <a:p>
                      <a:pPr>
                        <a:lnSpc>
                          <a:spcPts val="2400"/>
                        </a:lnSpc>
                      </a:pPr>
                      <a:r>
                        <a:rPr lang="zh-TW" altLang="en-US" sz="1800" u="none" kern="1200" dirty="0" smtClean="0">
                          <a:solidFill>
                            <a:schemeClr val="dk1"/>
                          </a:solidFill>
                          <a:effectLst/>
                          <a:latin typeface="+mn-ea"/>
                          <a:ea typeface="+mn-ea"/>
                          <a:cs typeface="+mn-cs"/>
                        </a:rPr>
                        <a:t>    </a:t>
                      </a:r>
                      <a:r>
                        <a:rPr lang="zh-CN" altLang="zh-TW" sz="1800" u="sng" kern="1200" dirty="0" smtClean="0">
                          <a:solidFill>
                            <a:schemeClr val="dk1"/>
                          </a:solidFill>
                          <a:effectLst/>
                          <a:latin typeface="+mn-ea"/>
                          <a:ea typeface="+mn-ea"/>
                          <a:cs typeface="+mn-cs"/>
                        </a:rPr>
                        <a:t>罕</a:t>
                      </a:r>
                      <a:r>
                        <a:rPr lang="zh-CN" altLang="zh-TW" sz="1800" u="sng" kern="1200" dirty="0" smtClean="0">
                          <a:solidFill>
                            <a:schemeClr val="dk1"/>
                          </a:solidFill>
                          <a:effectLst/>
                          <a:latin typeface="+mn-ea"/>
                          <a:ea typeface="+mn-ea"/>
                          <a:cs typeface="+mn-cs"/>
                        </a:rPr>
                        <a:t>病</a:t>
                      </a:r>
                      <a:r>
                        <a:rPr lang="zh-TW" altLang="en-US" sz="1800" u="sng" kern="1200" dirty="0" smtClean="0">
                          <a:solidFill>
                            <a:schemeClr val="dk1"/>
                          </a:solidFill>
                          <a:effectLst/>
                          <a:latin typeface="+mn-ea"/>
                          <a:ea typeface="+mn-ea"/>
                          <a:cs typeface="+mn-cs"/>
                        </a:rPr>
                        <a:t>兒童</a:t>
                      </a:r>
                      <a:r>
                        <a:rPr lang="zh-TW" altLang="en-US" sz="1800" kern="1200" dirty="0" smtClean="0">
                          <a:solidFill>
                            <a:schemeClr val="dk1"/>
                          </a:solidFill>
                          <a:effectLst/>
                          <a:latin typeface="+mn-ea"/>
                          <a:ea typeface="+mn-ea"/>
                          <a:cs typeface="+mn-cs"/>
                        </a:rPr>
                        <a:t>，並</a:t>
                      </a:r>
                      <a:r>
                        <a:rPr lang="zh-CN" altLang="zh-TW" sz="1800" kern="1200" dirty="0" smtClean="0">
                          <a:solidFill>
                            <a:schemeClr val="dk1"/>
                          </a:solidFill>
                          <a:effectLst/>
                          <a:latin typeface="+mn-ea"/>
                          <a:ea typeface="+mn-ea"/>
                          <a:cs typeface="+mn-cs"/>
                        </a:rPr>
                        <a:t>協助籌措所需費用。</a:t>
                      </a:r>
                      <a:endParaRPr lang="zh-TW" altLang="zh-TW" sz="1800" kern="1200" dirty="0" smtClean="0">
                        <a:solidFill>
                          <a:schemeClr val="dk1"/>
                        </a:solidFill>
                        <a:effectLst/>
                        <a:latin typeface="+mn-ea"/>
                        <a:ea typeface="+mn-ea"/>
                        <a:cs typeface="+mn-cs"/>
                      </a:endParaRPr>
                    </a:p>
                    <a:p>
                      <a:pPr>
                        <a:lnSpc>
                          <a:spcPts val="2400"/>
                        </a:lnSpc>
                      </a:pPr>
                      <a:r>
                        <a:rPr lang="zh-CN" altLang="zh-TW" sz="1800" kern="1200" dirty="0" smtClean="0">
                          <a:solidFill>
                            <a:schemeClr val="dk1"/>
                          </a:solidFill>
                          <a:effectLst/>
                          <a:latin typeface="+mn-ea"/>
                          <a:ea typeface="+mn-ea"/>
                          <a:cs typeface="+mn-cs"/>
                        </a:rPr>
                        <a:t>二、</a:t>
                      </a:r>
                      <a:r>
                        <a:rPr lang="zh-CN" altLang="zh-TW" sz="1800" u="sng" kern="1200" dirty="0" smtClean="0">
                          <a:solidFill>
                            <a:schemeClr val="dk1"/>
                          </a:solidFill>
                          <a:effectLst/>
                          <a:latin typeface="+mn-ea"/>
                          <a:ea typeface="+mn-ea"/>
                          <a:cs typeface="+mn-cs"/>
                        </a:rPr>
                        <a:t>由本院兒童神外、整形外科等組成跨部科醫</a:t>
                      </a:r>
                      <a:endParaRPr lang="en-US" altLang="zh-CN" sz="1800" u="sng" kern="1200" dirty="0" smtClean="0">
                        <a:solidFill>
                          <a:schemeClr val="dk1"/>
                        </a:solidFill>
                        <a:effectLst/>
                        <a:latin typeface="+mn-ea"/>
                        <a:ea typeface="+mn-ea"/>
                        <a:cs typeface="+mn-cs"/>
                      </a:endParaRPr>
                    </a:p>
                    <a:p>
                      <a:pPr>
                        <a:lnSpc>
                          <a:spcPts val="2400"/>
                        </a:lnSpc>
                      </a:pPr>
                      <a:r>
                        <a:rPr lang="zh-TW" altLang="en-US" sz="1800" u="none" kern="1200" dirty="0" smtClean="0">
                          <a:solidFill>
                            <a:schemeClr val="dk1"/>
                          </a:solidFill>
                          <a:effectLst/>
                          <a:latin typeface="+mn-ea"/>
                          <a:ea typeface="+mn-ea"/>
                          <a:cs typeface="+mn-cs"/>
                        </a:rPr>
                        <a:t>    </a:t>
                      </a:r>
                      <a:r>
                        <a:rPr lang="zh-CN" altLang="zh-TW" sz="1800" u="sng" kern="1200" dirty="0" smtClean="0">
                          <a:solidFill>
                            <a:schemeClr val="dk1"/>
                          </a:solidFill>
                          <a:effectLst/>
                          <a:latin typeface="+mn-ea"/>
                          <a:ea typeface="+mn-ea"/>
                          <a:cs typeface="+mn-cs"/>
                        </a:rPr>
                        <a:t>療團隊，運用先進的術前</a:t>
                      </a:r>
                      <a:r>
                        <a:rPr lang="en-US" altLang="zh-TW" sz="1800" u="sng" kern="1200" dirty="0" smtClean="0">
                          <a:solidFill>
                            <a:schemeClr val="dk1"/>
                          </a:solidFill>
                          <a:effectLst/>
                          <a:latin typeface="+mn-ea"/>
                          <a:ea typeface="+mn-ea"/>
                          <a:cs typeface="+mn-cs"/>
                        </a:rPr>
                        <a:t>3D</a:t>
                      </a:r>
                      <a:r>
                        <a:rPr lang="zh-CN" altLang="zh-TW" sz="1800" u="sng" kern="1200" dirty="0" smtClean="0">
                          <a:solidFill>
                            <a:schemeClr val="dk1"/>
                          </a:solidFill>
                          <a:effectLst/>
                          <a:latin typeface="+mn-ea"/>
                          <a:ea typeface="+mn-ea"/>
                          <a:cs typeface="+mn-cs"/>
                        </a:rPr>
                        <a:t>列印模組進行腦</a:t>
                      </a:r>
                      <a:endParaRPr lang="en-US" altLang="zh-CN" sz="1800" u="sng" kern="1200" dirty="0" smtClean="0">
                        <a:solidFill>
                          <a:schemeClr val="dk1"/>
                        </a:solidFill>
                        <a:effectLst/>
                        <a:latin typeface="+mn-ea"/>
                        <a:ea typeface="+mn-ea"/>
                        <a:cs typeface="+mn-cs"/>
                      </a:endParaRPr>
                    </a:p>
                    <a:p>
                      <a:pPr>
                        <a:lnSpc>
                          <a:spcPts val="2400"/>
                        </a:lnSpc>
                      </a:pPr>
                      <a:r>
                        <a:rPr lang="zh-TW" altLang="en-US" sz="1800" u="none" kern="1200" dirty="0" smtClean="0">
                          <a:solidFill>
                            <a:schemeClr val="dk1"/>
                          </a:solidFill>
                          <a:effectLst/>
                          <a:latin typeface="+mn-ea"/>
                          <a:ea typeface="+mn-ea"/>
                          <a:cs typeface="+mn-cs"/>
                        </a:rPr>
                        <a:t>    </a:t>
                      </a:r>
                      <a:r>
                        <a:rPr lang="zh-CN" altLang="zh-TW" sz="1800" u="sng" kern="1200" dirty="0" smtClean="0">
                          <a:solidFill>
                            <a:schemeClr val="dk1"/>
                          </a:solidFill>
                          <a:effectLst/>
                          <a:latin typeface="+mn-ea"/>
                          <a:ea typeface="+mn-ea"/>
                          <a:cs typeface="+mn-cs"/>
                        </a:rPr>
                        <a:t>內視鏡手術，歷時</a:t>
                      </a:r>
                      <a:r>
                        <a:rPr lang="en-US" altLang="zh-TW" sz="1800" u="sng" kern="1200" dirty="0" smtClean="0">
                          <a:solidFill>
                            <a:schemeClr val="dk1"/>
                          </a:solidFill>
                          <a:effectLst/>
                          <a:latin typeface="+mn-ea"/>
                          <a:ea typeface="+mn-ea"/>
                          <a:cs typeface="+mn-cs"/>
                        </a:rPr>
                        <a:t>10</a:t>
                      </a:r>
                      <a:r>
                        <a:rPr lang="zh-CN" altLang="zh-TW" sz="1800" u="sng" kern="1200" dirty="0" smtClean="0">
                          <a:solidFill>
                            <a:schemeClr val="dk1"/>
                          </a:solidFill>
                          <a:effectLst/>
                          <a:latin typeface="+mn-ea"/>
                          <a:ea typeface="+mn-ea"/>
                          <a:cs typeface="+mn-cs"/>
                        </a:rPr>
                        <a:t>小時，成功完成顱顏整</a:t>
                      </a:r>
                      <a:endParaRPr lang="en-US" altLang="zh-CN" sz="1800" u="sng" kern="1200" dirty="0" smtClean="0">
                        <a:solidFill>
                          <a:schemeClr val="dk1"/>
                        </a:solidFill>
                        <a:effectLst/>
                        <a:latin typeface="+mn-ea"/>
                        <a:ea typeface="+mn-ea"/>
                        <a:cs typeface="+mn-cs"/>
                      </a:endParaRPr>
                    </a:p>
                    <a:p>
                      <a:pPr>
                        <a:lnSpc>
                          <a:spcPts val="2400"/>
                        </a:lnSpc>
                      </a:pPr>
                      <a:r>
                        <a:rPr lang="zh-TW" altLang="en-US" sz="1800" u="none" kern="1200" dirty="0" smtClean="0">
                          <a:solidFill>
                            <a:schemeClr val="dk1"/>
                          </a:solidFill>
                          <a:effectLst/>
                          <a:latin typeface="+mn-ea"/>
                          <a:ea typeface="+mn-ea"/>
                          <a:cs typeface="+mn-cs"/>
                        </a:rPr>
                        <a:t>    </a:t>
                      </a:r>
                      <a:r>
                        <a:rPr lang="zh-CN" altLang="zh-TW" sz="1800" u="sng" kern="1200" dirty="0" smtClean="0">
                          <a:solidFill>
                            <a:schemeClr val="dk1"/>
                          </a:solidFill>
                          <a:effectLst/>
                          <a:latin typeface="+mn-ea"/>
                          <a:ea typeface="+mn-ea"/>
                          <a:cs typeface="+mn-cs"/>
                        </a:rPr>
                        <a:t>形修補及先天性水腦症治療</a:t>
                      </a:r>
                      <a:r>
                        <a:rPr lang="zh-CN" altLang="zh-TW" sz="1800" kern="1200" dirty="0" smtClean="0">
                          <a:solidFill>
                            <a:schemeClr val="dk1"/>
                          </a:solidFill>
                          <a:effectLst/>
                          <a:latin typeface="+mn-ea"/>
                          <a:ea typeface="+mn-ea"/>
                          <a:cs typeface="+mn-cs"/>
                        </a:rPr>
                        <a:t>，恢復</a:t>
                      </a:r>
                      <a:r>
                        <a:rPr lang="en-US" altLang="zh-TW" sz="1800" kern="1200" dirty="0" smtClean="0">
                          <a:solidFill>
                            <a:schemeClr val="dk1"/>
                          </a:solidFill>
                          <a:effectLst/>
                          <a:latin typeface="+mn-ea"/>
                          <a:ea typeface="+mn-ea"/>
                          <a:cs typeface="+mn-cs"/>
                        </a:rPr>
                        <a:t>Francis</a:t>
                      </a:r>
                    </a:p>
                    <a:p>
                      <a:pPr>
                        <a:lnSpc>
                          <a:spcPts val="2400"/>
                        </a:lnSpc>
                      </a:pPr>
                      <a:r>
                        <a:rPr lang="zh-TW" altLang="en-US" sz="1800" kern="1200" dirty="0" smtClean="0">
                          <a:solidFill>
                            <a:schemeClr val="dk1"/>
                          </a:solidFill>
                          <a:effectLst/>
                          <a:latin typeface="+mn-ea"/>
                          <a:ea typeface="+mn-ea"/>
                          <a:cs typeface="+mn-cs"/>
                        </a:rPr>
                        <a:t>    </a:t>
                      </a:r>
                      <a:r>
                        <a:rPr lang="zh-CN" altLang="zh-TW" sz="1800" kern="1200" dirty="0" smtClean="0">
                          <a:solidFill>
                            <a:schemeClr val="dk1"/>
                          </a:solidFill>
                          <a:effectLst/>
                          <a:latin typeface="+mn-ea"/>
                          <a:ea typeface="+mn-ea"/>
                          <a:cs typeface="+mn-cs"/>
                        </a:rPr>
                        <a:t>英俊的臉龐及明亮的雙眼，再由羅東聖母醫</a:t>
                      </a:r>
                      <a:endParaRPr lang="en-US" altLang="zh-CN" sz="1800" kern="1200" dirty="0" smtClean="0">
                        <a:solidFill>
                          <a:schemeClr val="dk1"/>
                        </a:solidFill>
                        <a:effectLst/>
                        <a:latin typeface="+mn-ea"/>
                        <a:ea typeface="+mn-ea"/>
                        <a:cs typeface="+mn-cs"/>
                      </a:endParaRPr>
                    </a:p>
                    <a:p>
                      <a:pPr>
                        <a:lnSpc>
                          <a:spcPts val="2400"/>
                        </a:lnSpc>
                      </a:pPr>
                      <a:r>
                        <a:rPr lang="zh-TW" altLang="en-US" sz="1800" kern="1200" dirty="0" smtClean="0">
                          <a:solidFill>
                            <a:schemeClr val="dk1"/>
                          </a:solidFill>
                          <a:effectLst/>
                          <a:latin typeface="+mn-ea"/>
                          <a:ea typeface="+mn-ea"/>
                          <a:cs typeface="+mn-cs"/>
                        </a:rPr>
                        <a:t>    </a:t>
                      </a:r>
                      <a:r>
                        <a:rPr lang="zh-CN" altLang="zh-TW" sz="1800" kern="1200" dirty="0" smtClean="0">
                          <a:solidFill>
                            <a:schemeClr val="dk1"/>
                          </a:solidFill>
                          <a:effectLst/>
                          <a:latin typeface="+mn-ea"/>
                          <a:ea typeface="+mn-ea"/>
                          <a:cs typeface="+mn-cs"/>
                        </a:rPr>
                        <a:t>院進行後續復健治療。本次跨海轉介、跨院</a:t>
                      </a:r>
                      <a:endParaRPr lang="en-US" altLang="zh-CN" sz="1800" kern="1200" dirty="0" smtClean="0">
                        <a:solidFill>
                          <a:schemeClr val="dk1"/>
                        </a:solidFill>
                        <a:effectLst/>
                        <a:latin typeface="+mn-ea"/>
                        <a:ea typeface="+mn-ea"/>
                        <a:cs typeface="+mn-cs"/>
                      </a:endParaRPr>
                    </a:p>
                    <a:p>
                      <a:pPr>
                        <a:lnSpc>
                          <a:spcPts val="2400"/>
                        </a:lnSpc>
                      </a:pPr>
                      <a:r>
                        <a:rPr lang="zh-TW" altLang="en-US" sz="1800" kern="1200" dirty="0" smtClean="0">
                          <a:solidFill>
                            <a:schemeClr val="dk1"/>
                          </a:solidFill>
                          <a:effectLst/>
                          <a:latin typeface="+mn-ea"/>
                          <a:ea typeface="+mn-ea"/>
                          <a:cs typeface="+mn-cs"/>
                        </a:rPr>
                        <a:t>    </a:t>
                      </a:r>
                      <a:r>
                        <a:rPr lang="zh-CN" altLang="zh-TW" sz="1800" kern="1200" dirty="0" smtClean="0">
                          <a:solidFill>
                            <a:schemeClr val="dk1"/>
                          </a:solidFill>
                          <a:effectLst/>
                          <a:latin typeface="+mn-ea"/>
                          <a:ea typeface="+mn-ea"/>
                          <a:cs typeface="+mn-cs"/>
                        </a:rPr>
                        <a:t>醫療的成功，</a:t>
                      </a:r>
                      <a:r>
                        <a:rPr lang="zh-CN" altLang="zh-TW" sz="1800" u="sng" kern="1200" dirty="0" smtClean="0">
                          <a:solidFill>
                            <a:schemeClr val="dk1"/>
                          </a:solidFill>
                          <a:effectLst/>
                          <a:latin typeface="+mn-ea"/>
                          <a:ea typeface="+mn-ea"/>
                          <a:cs typeface="+mn-cs"/>
                        </a:rPr>
                        <a:t>讓臺灣的愛心及傑出醫療技術</a:t>
                      </a:r>
                      <a:endParaRPr lang="en-US" altLang="zh-CN" sz="1800" u="sng" kern="1200" dirty="0" smtClean="0">
                        <a:solidFill>
                          <a:schemeClr val="dk1"/>
                        </a:solidFill>
                        <a:effectLst/>
                        <a:latin typeface="+mn-ea"/>
                        <a:ea typeface="+mn-ea"/>
                        <a:cs typeface="+mn-cs"/>
                      </a:endParaRPr>
                    </a:p>
                    <a:p>
                      <a:pPr>
                        <a:lnSpc>
                          <a:spcPts val="2400"/>
                        </a:lnSpc>
                      </a:pPr>
                      <a:r>
                        <a:rPr lang="zh-TW" altLang="en-US" sz="1800" u="none" kern="1200" dirty="0" smtClean="0">
                          <a:solidFill>
                            <a:schemeClr val="dk1"/>
                          </a:solidFill>
                          <a:effectLst/>
                          <a:latin typeface="+mn-ea"/>
                          <a:ea typeface="+mn-ea"/>
                          <a:cs typeface="+mn-cs"/>
                        </a:rPr>
                        <a:t>    </a:t>
                      </a:r>
                      <a:r>
                        <a:rPr lang="zh-CN" altLang="zh-TW" sz="1800" u="sng" kern="1200" dirty="0" smtClean="0">
                          <a:solidFill>
                            <a:schemeClr val="dk1"/>
                          </a:solidFill>
                          <a:effectLst/>
                          <a:latin typeface="+mn-ea"/>
                          <a:ea typeface="+mn-ea"/>
                          <a:cs typeface="+mn-cs"/>
                        </a:rPr>
                        <a:t>再度揚名國際。</a:t>
                      </a:r>
                      <a:endParaRPr lang="zh-TW" altLang="en-US" sz="1800" u="sng" dirty="0" smtClean="0">
                        <a:solidFill>
                          <a:schemeClr val="tx1"/>
                        </a:solidFill>
                        <a:latin typeface="+mn-ea"/>
                        <a:ea typeface="+mn-ea"/>
                      </a:endParaRPr>
                    </a:p>
                  </a:txBody>
                  <a:tcPr marL="91441" marR="91441" marT="45747" marB="45747"/>
                </a:tc>
              </a:tr>
            </a:tbl>
          </a:graphicData>
        </a:graphic>
      </p:graphicFrame>
      <p:sp>
        <p:nvSpPr>
          <p:cNvPr id="15395" name="投影片編號版面配置區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4B5B691E-ED4B-4B41-A9B1-E0E081DD33C9}" type="slidenum">
              <a:rPr kumimoji="0" lang="en-US" altLang="zh-TW" sz="1200" b="0" smtClean="0">
                <a:solidFill>
                  <a:srgbClr val="0000CC"/>
                </a:solidFill>
                <a:latin typeface="Verdana" panose="020B0604030504040204" pitchFamily="34" charset="0"/>
                <a:ea typeface="新細明體" panose="02020500000000000000" pitchFamily="18" charset="-120"/>
              </a:rPr>
              <a:pPr/>
              <a:t>2</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pic>
        <p:nvPicPr>
          <p:cNvPr id="3" name="圖片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3410" y="2708899"/>
            <a:ext cx="3275820" cy="1819375"/>
          </a:xfrm>
          <a:prstGeom prst="rect">
            <a:avLst/>
          </a:prstGeom>
        </p:spPr>
      </p:pic>
      <p:pic>
        <p:nvPicPr>
          <p:cNvPr id="4" name="圖片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3410" y="4653170"/>
            <a:ext cx="3275820" cy="1772770"/>
          </a:xfrm>
          <a:prstGeom prst="rect">
            <a:avLst/>
          </a:prstGeom>
        </p:spPr>
      </p:pic>
    </p:spTree>
    <p:extLst>
      <p:ext uri="{BB962C8B-B14F-4D97-AF65-F5344CB8AC3E}">
        <p14:creationId xmlns:p14="http://schemas.microsoft.com/office/powerpoint/2010/main" xmlns="" val="688609348"/>
      </p:ext>
    </p:extLst>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2534" y="764630"/>
            <a:ext cx="2949575" cy="1027530"/>
          </a:xfrm>
        </p:spPr>
        <p:txBody>
          <a:bodyPr/>
          <a:lstStyle/>
          <a:p>
            <a:r>
              <a:rPr lang="zh-TW" altLang="en-US" b="1" dirty="0">
                <a:solidFill>
                  <a:srgbClr val="002060"/>
                </a:solidFill>
              </a:rPr>
              <a:t>台北醫師公會</a:t>
            </a:r>
          </a:p>
        </p:txBody>
      </p:sp>
      <p:sp>
        <p:nvSpPr>
          <p:cNvPr id="4" name="文字版面配置區 3"/>
          <p:cNvSpPr>
            <a:spLocks noGrp="1"/>
          </p:cNvSpPr>
          <p:nvPr>
            <p:ph type="body" sz="half" idx="2"/>
          </p:nvPr>
        </p:nvSpPr>
        <p:spPr>
          <a:xfrm>
            <a:off x="630239" y="2057400"/>
            <a:ext cx="2357541" cy="3811588"/>
          </a:xfrm>
        </p:spPr>
        <p:txBody>
          <a:bodyPr/>
          <a:lstStyle/>
          <a:p>
            <a:r>
              <a:rPr lang="zh-TW" altLang="en-US" sz="2800" b="1" dirty="0">
                <a:solidFill>
                  <a:srgbClr val="0033CC"/>
                </a:solidFill>
                <a:latin typeface="+mj-ea"/>
                <a:ea typeface="+mj-ea"/>
              </a:rPr>
              <a:t>本院神經醫學中心施彥丞醫師</a:t>
            </a:r>
            <a:r>
              <a:rPr lang="zh-TW" altLang="en-US" sz="2800" b="1" dirty="0" smtClean="0">
                <a:solidFill>
                  <a:srgbClr val="0033CC"/>
                </a:solidFill>
                <a:latin typeface="+mj-ea"/>
                <a:ea typeface="+mj-ea"/>
              </a:rPr>
              <a:t>榮獲第</a:t>
            </a:r>
            <a:r>
              <a:rPr lang="en-US" altLang="zh-TW" sz="2800" b="1" dirty="0">
                <a:solidFill>
                  <a:srgbClr val="0033CC"/>
                </a:solidFill>
                <a:latin typeface="+mj-ea"/>
                <a:ea typeface="+mj-ea"/>
              </a:rPr>
              <a:t>7</a:t>
            </a:r>
            <a:r>
              <a:rPr lang="zh-TW" altLang="en-US" sz="2800" b="1" dirty="0">
                <a:solidFill>
                  <a:srgbClr val="0033CC"/>
                </a:solidFill>
                <a:latin typeface="+mj-ea"/>
                <a:ea typeface="+mj-ea"/>
              </a:rPr>
              <a:t>屆青年杏林</a:t>
            </a:r>
            <a:r>
              <a:rPr lang="zh-TW" altLang="en-US" sz="2800" b="1" dirty="0" smtClean="0">
                <a:solidFill>
                  <a:srgbClr val="0033CC"/>
                </a:solidFill>
                <a:latin typeface="+mj-ea"/>
                <a:ea typeface="+mj-ea"/>
              </a:rPr>
              <a:t>奬</a:t>
            </a:r>
            <a:endParaRPr lang="zh-TW" altLang="en-US" sz="2800" b="1" dirty="0">
              <a:solidFill>
                <a:srgbClr val="0033CC"/>
              </a:solidFill>
              <a:latin typeface="+mj-ea"/>
              <a:ea typeface="+mj-ea"/>
            </a:endParaRPr>
          </a:p>
          <a:p>
            <a:endParaRPr lang="zh-TW" altLang="en-US" sz="2800" b="1" dirty="0">
              <a:solidFill>
                <a:srgbClr val="0033CC"/>
              </a:solidFill>
              <a:latin typeface="+mj-ea"/>
              <a:ea typeface="+mj-ea"/>
            </a:endParaRPr>
          </a:p>
        </p:txBody>
      </p:sp>
      <p:sp>
        <p:nvSpPr>
          <p:cNvPr id="5" name="投影片編號版面配置區 4"/>
          <p:cNvSpPr>
            <a:spLocks noGrp="1"/>
          </p:cNvSpPr>
          <p:nvPr>
            <p:ph type="sldNum" sz="quarter" idx="12"/>
          </p:nvPr>
        </p:nvSpPr>
        <p:spPr/>
        <p:txBody>
          <a:bodyPr/>
          <a:lstStyle/>
          <a:p>
            <a:pPr>
              <a:defRPr/>
            </a:pPr>
            <a:fld id="{52030896-EE0A-4F83-8133-5B7F609E7F07}" type="slidenum">
              <a:rPr lang="en-US" altLang="zh-TW" smtClean="0"/>
              <a:pPr>
                <a:defRPr/>
              </a:pPr>
              <a:t>20</a:t>
            </a:fld>
            <a:endParaRPr lang="en-US" altLang="zh-TW"/>
          </a:p>
        </p:txBody>
      </p:sp>
      <p:pic>
        <p:nvPicPr>
          <p:cNvPr id="3" name="圖片 2"/>
          <p:cNvPicPr>
            <a:picLocks noChangeAspect="1"/>
          </p:cNvPicPr>
          <p:nvPr/>
        </p:nvPicPr>
        <p:blipFill rotWithShape="1">
          <a:blip r:embed="rId2" cstate="print">
            <a:extLst>
              <a:ext uri="{28A0092B-C50C-407E-A947-70E740481C1C}">
                <a14:useLocalDpi xmlns:a14="http://schemas.microsoft.com/office/drawing/2010/main" xmlns="" val="0"/>
              </a:ext>
            </a:extLst>
          </a:blip>
          <a:srcRect l="6298" r="13094"/>
          <a:stretch/>
        </p:blipFill>
        <p:spPr>
          <a:xfrm>
            <a:off x="2987780" y="2057400"/>
            <a:ext cx="4980745" cy="3171850"/>
          </a:xfrm>
          <a:prstGeom prst="rect">
            <a:avLst/>
          </a:prstGeom>
        </p:spPr>
      </p:pic>
    </p:spTree>
    <p:extLst>
      <p:ext uri="{BB962C8B-B14F-4D97-AF65-F5344CB8AC3E}">
        <p14:creationId xmlns:p14="http://schemas.microsoft.com/office/powerpoint/2010/main" xmlns="" val="2376661665"/>
      </p:ext>
    </p:extLst>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2535" y="764630"/>
            <a:ext cx="2201225" cy="1027530"/>
          </a:xfrm>
        </p:spPr>
        <p:txBody>
          <a:bodyPr/>
          <a:lstStyle/>
          <a:p>
            <a:r>
              <a:rPr lang="zh-TW" altLang="en-US" b="1" dirty="0">
                <a:solidFill>
                  <a:srgbClr val="002060"/>
                </a:solidFill>
              </a:rPr>
              <a:t>台灣安寧照顧協會</a:t>
            </a:r>
          </a:p>
        </p:txBody>
      </p:sp>
      <p:sp>
        <p:nvSpPr>
          <p:cNvPr id="4" name="文字版面配置區 3"/>
          <p:cNvSpPr>
            <a:spLocks noGrp="1"/>
          </p:cNvSpPr>
          <p:nvPr>
            <p:ph type="body" sz="half" idx="2"/>
          </p:nvPr>
        </p:nvSpPr>
        <p:spPr>
          <a:xfrm>
            <a:off x="630239" y="2057400"/>
            <a:ext cx="2357541" cy="3811588"/>
          </a:xfrm>
        </p:spPr>
        <p:txBody>
          <a:bodyPr/>
          <a:lstStyle/>
          <a:p>
            <a:r>
              <a:rPr lang="zh-TW" altLang="en-US" sz="2800" b="1" dirty="0">
                <a:solidFill>
                  <a:srgbClr val="0033CC"/>
                </a:solidFill>
                <a:latin typeface="+mn-ea"/>
              </a:rPr>
              <a:t>本院家庭醫學部</a:t>
            </a:r>
            <a:r>
              <a:rPr lang="zh-TW" altLang="en-US" sz="2800" b="1" dirty="0" smtClean="0">
                <a:solidFill>
                  <a:srgbClr val="0033CC"/>
                </a:solidFill>
                <a:latin typeface="+mn-ea"/>
              </a:rPr>
              <a:t>榮獲</a:t>
            </a:r>
            <a:r>
              <a:rPr lang="zh-TW" altLang="en-US" sz="2800" b="1" dirty="0" smtClean="0">
                <a:solidFill>
                  <a:srgbClr val="0033CC"/>
                </a:solidFill>
                <a:latin typeface="標楷體" panose="03000509000000000000" pitchFamily="65" charset="-120"/>
                <a:ea typeface="標楷體" panose="03000509000000000000" pitchFamily="65" charset="-120"/>
              </a:rPr>
              <a:t>「</a:t>
            </a:r>
            <a:r>
              <a:rPr lang="zh-TW" altLang="en-US" sz="2800" b="1" dirty="0">
                <a:solidFill>
                  <a:srgbClr val="0033CC"/>
                </a:solidFill>
                <a:latin typeface="標楷體" panose="03000509000000000000" pitchFamily="65" charset="-120"/>
                <a:ea typeface="標楷體" panose="03000509000000000000" pitchFamily="65" charset="-120"/>
              </a:rPr>
              <a:t>預立安寧緩和醫療暨維生醫療</a:t>
            </a:r>
            <a:r>
              <a:rPr lang="zh-TW" altLang="en-US" sz="2800" b="1" dirty="0" smtClean="0">
                <a:solidFill>
                  <a:srgbClr val="0033CC"/>
                </a:solidFill>
                <a:latin typeface="標楷體" panose="03000509000000000000" pitchFamily="65" charset="-120"/>
                <a:ea typeface="標楷體" panose="03000509000000000000" pitchFamily="65" charset="-120"/>
              </a:rPr>
              <a:t>抉擇意願</a:t>
            </a:r>
            <a:r>
              <a:rPr lang="zh-TW" altLang="en-US" sz="2800" b="1" dirty="0">
                <a:solidFill>
                  <a:srgbClr val="0033CC"/>
                </a:solidFill>
                <a:latin typeface="標楷體" panose="03000509000000000000" pitchFamily="65" charset="-120"/>
                <a:ea typeface="標楷體" panose="03000509000000000000" pitchFamily="65" charset="-120"/>
              </a:rPr>
              <a:t>註記健保卡」宣導成效績優單位</a:t>
            </a:r>
            <a:endParaRPr lang="zh-TW" altLang="en-US" sz="2800" b="1" dirty="0">
              <a:solidFill>
                <a:srgbClr val="0033CC"/>
              </a:solidFill>
              <a:latin typeface="+mn-ea"/>
            </a:endParaRPr>
          </a:p>
          <a:p>
            <a:endParaRPr lang="zh-TW" altLang="en-US" sz="2800" b="1" dirty="0">
              <a:solidFill>
                <a:srgbClr val="0033CC"/>
              </a:solidFill>
              <a:latin typeface="+mj-ea"/>
              <a:ea typeface="+mj-ea"/>
            </a:endParaRPr>
          </a:p>
        </p:txBody>
      </p:sp>
      <p:sp>
        <p:nvSpPr>
          <p:cNvPr id="5" name="投影片編號版面配置區 4"/>
          <p:cNvSpPr>
            <a:spLocks noGrp="1"/>
          </p:cNvSpPr>
          <p:nvPr>
            <p:ph type="sldNum" sz="quarter" idx="12"/>
          </p:nvPr>
        </p:nvSpPr>
        <p:spPr/>
        <p:txBody>
          <a:bodyPr/>
          <a:lstStyle/>
          <a:p>
            <a:pPr>
              <a:defRPr/>
            </a:pPr>
            <a:fld id="{52030896-EE0A-4F83-8133-5B7F609E7F07}" type="slidenum">
              <a:rPr lang="en-US" altLang="zh-TW" smtClean="0"/>
              <a:pPr>
                <a:defRPr/>
              </a:pPr>
              <a:t>21</a:t>
            </a:fld>
            <a:endParaRPr lang="en-US" altLang="zh-TW"/>
          </a:p>
        </p:txBody>
      </p:sp>
      <p:pic>
        <p:nvPicPr>
          <p:cNvPr id="1026" name="Picture 2" descr="IMG_5544"/>
          <p:cNvPicPr>
            <a:picLocks noChangeAspect="1" noChangeArrowheads="1"/>
          </p:cNvPicPr>
          <p:nvPr/>
        </p:nvPicPr>
        <p:blipFill>
          <a:blip r:embed="rId2" cstate="print">
            <a:extLst>
              <a:ext uri="{28A0092B-C50C-407E-A947-70E740481C1C}">
                <a14:useLocalDpi xmlns:a14="http://schemas.microsoft.com/office/drawing/2010/main" xmlns="" val="0"/>
              </a:ext>
            </a:extLst>
          </a:blip>
          <a:srcRect b="25923"/>
          <a:stretch>
            <a:fillRect/>
          </a:stretch>
        </p:blipFill>
        <p:spPr bwMode="auto">
          <a:xfrm>
            <a:off x="3018178" y="2057400"/>
            <a:ext cx="5154272" cy="2883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82975290"/>
      </p:ext>
    </p:extLst>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2534" y="764630"/>
            <a:ext cx="2949575" cy="1027530"/>
          </a:xfrm>
        </p:spPr>
        <p:txBody>
          <a:bodyPr/>
          <a:lstStyle/>
          <a:p>
            <a:r>
              <a:rPr lang="zh-TW" altLang="en-US" b="1" dirty="0">
                <a:solidFill>
                  <a:srgbClr val="002060"/>
                </a:solidFill>
              </a:rPr>
              <a:t>衛生褔利部</a:t>
            </a:r>
          </a:p>
        </p:txBody>
      </p:sp>
      <p:sp>
        <p:nvSpPr>
          <p:cNvPr id="4" name="文字版面配置區 3"/>
          <p:cNvSpPr>
            <a:spLocks noGrp="1"/>
          </p:cNvSpPr>
          <p:nvPr>
            <p:ph type="body" sz="half" idx="2"/>
          </p:nvPr>
        </p:nvSpPr>
        <p:spPr>
          <a:xfrm>
            <a:off x="630239" y="2057400"/>
            <a:ext cx="2357541" cy="3811588"/>
          </a:xfrm>
        </p:spPr>
        <p:txBody>
          <a:bodyPr/>
          <a:lstStyle/>
          <a:p>
            <a:r>
              <a:rPr lang="zh-TW" altLang="en-US" sz="2800" b="1" dirty="0">
                <a:solidFill>
                  <a:srgbClr val="0033CC"/>
                </a:solidFill>
                <a:latin typeface="+mj-ea"/>
                <a:ea typeface="+mj-ea"/>
              </a:rPr>
              <a:t>本院社會工作室</a:t>
            </a:r>
            <a:r>
              <a:rPr lang="zh-TW" altLang="en-US" sz="2800" b="1" dirty="0" smtClean="0">
                <a:solidFill>
                  <a:srgbClr val="0033CC"/>
                </a:solidFill>
                <a:latin typeface="+mj-ea"/>
                <a:ea typeface="+mj-ea"/>
              </a:rPr>
              <a:t>榮獲</a:t>
            </a:r>
            <a:r>
              <a:rPr lang="zh-TW" altLang="en-US" sz="2800" b="1" dirty="0">
                <a:solidFill>
                  <a:srgbClr val="0033CC"/>
                </a:solidFill>
                <a:latin typeface="+mj-ea"/>
                <a:ea typeface="+mj-ea"/>
              </a:rPr>
              <a:t>「</a:t>
            </a:r>
            <a:r>
              <a:rPr lang="en-US" altLang="zh-TW" sz="2800" b="1" dirty="0" smtClean="0">
                <a:solidFill>
                  <a:srgbClr val="0033CC"/>
                </a:solidFill>
                <a:latin typeface="+mj-ea"/>
                <a:ea typeface="+mj-ea"/>
              </a:rPr>
              <a:t>107</a:t>
            </a:r>
            <a:r>
              <a:rPr lang="zh-TW" altLang="en-US" sz="2800" b="1" dirty="0">
                <a:solidFill>
                  <a:srgbClr val="0033CC"/>
                </a:solidFill>
                <a:latin typeface="+mj-ea"/>
                <a:ea typeface="+mj-ea"/>
              </a:rPr>
              <a:t>年度全國醫療區域輔導與醫療整合計畫成</a:t>
            </a:r>
          </a:p>
          <a:p>
            <a:r>
              <a:rPr lang="zh-TW" altLang="en-US" sz="2800" b="1" dirty="0">
                <a:solidFill>
                  <a:srgbClr val="0033CC"/>
                </a:solidFill>
                <a:latin typeface="+mj-ea"/>
                <a:ea typeface="+mj-ea"/>
              </a:rPr>
              <a:t> </a:t>
            </a:r>
            <a:r>
              <a:rPr lang="zh-TW" altLang="en-US" sz="2800" b="1" dirty="0" smtClean="0">
                <a:solidFill>
                  <a:srgbClr val="0033CC"/>
                </a:solidFill>
                <a:latin typeface="+mj-ea"/>
                <a:ea typeface="+mj-ea"/>
              </a:rPr>
              <a:t>果</a:t>
            </a:r>
            <a:r>
              <a:rPr lang="zh-TW" altLang="en-US" sz="2800" b="1" dirty="0">
                <a:solidFill>
                  <a:srgbClr val="0033CC"/>
                </a:solidFill>
                <a:latin typeface="+mj-ea"/>
                <a:ea typeface="+mj-ea"/>
              </a:rPr>
              <a:t>」</a:t>
            </a:r>
            <a:r>
              <a:rPr lang="en-US" altLang="zh-TW" sz="2800" b="1" dirty="0" smtClean="0">
                <a:solidFill>
                  <a:srgbClr val="0033CC"/>
                </a:solidFill>
                <a:latin typeface="+mj-ea"/>
                <a:ea typeface="+mj-ea"/>
              </a:rPr>
              <a:t>-</a:t>
            </a:r>
            <a:r>
              <a:rPr lang="zh-TW" altLang="en-US" sz="2800" b="1" dirty="0" smtClean="0">
                <a:solidFill>
                  <a:srgbClr val="0033CC"/>
                </a:solidFill>
                <a:latin typeface="+mj-ea"/>
                <a:ea typeface="+mj-ea"/>
              </a:rPr>
              <a:t>標竿</a:t>
            </a:r>
            <a:r>
              <a:rPr lang="zh-TW" altLang="en-US" sz="2800" b="1" dirty="0">
                <a:solidFill>
                  <a:srgbClr val="0033CC"/>
                </a:solidFill>
                <a:latin typeface="+mj-ea"/>
                <a:ea typeface="+mj-ea"/>
              </a:rPr>
              <a:t>醫院奬</a:t>
            </a:r>
            <a:r>
              <a:rPr lang="zh-TW" altLang="en-US" sz="2800" b="1" dirty="0" smtClean="0">
                <a:solidFill>
                  <a:srgbClr val="0033CC"/>
                </a:solidFill>
                <a:latin typeface="+mj-ea"/>
                <a:ea typeface="+mj-ea"/>
              </a:rPr>
              <a:t>座</a:t>
            </a:r>
            <a:endParaRPr lang="zh-TW" altLang="en-US" sz="2800" b="1" dirty="0">
              <a:solidFill>
                <a:srgbClr val="0033CC"/>
              </a:solidFill>
              <a:latin typeface="+mj-ea"/>
              <a:ea typeface="+mj-ea"/>
            </a:endParaRPr>
          </a:p>
          <a:p>
            <a:endParaRPr lang="zh-TW" altLang="en-US" sz="2800" b="1" dirty="0">
              <a:solidFill>
                <a:srgbClr val="0033CC"/>
              </a:solidFill>
              <a:latin typeface="+mj-ea"/>
              <a:ea typeface="+mj-ea"/>
            </a:endParaRPr>
          </a:p>
        </p:txBody>
      </p:sp>
      <p:sp>
        <p:nvSpPr>
          <p:cNvPr id="5" name="投影片編號版面配置區 4"/>
          <p:cNvSpPr>
            <a:spLocks noGrp="1"/>
          </p:cNvSpPr>
          <p:nvPr>
            <p:ph type="sldNum" sz="quarter" idx="12"/>
          </p:nvPr>
        </p:nvSpPr>
        <p:spPr/>
        <p:txBody>
          <a:bodyPr/>
          <a:lstStyle/>
          <a:p>
            <a:pPr>
              <a:defRPr/>
            </a:pPr>
            <a:fld id="{52030896-EE0A-4F83-8133-5B7F609E7F07}" type="slidenum">
              <a:rPr lang="en-US" altLang="zh-TW" smtClean="0"/>
              <a:pPr>
                <a:defRPr/>
              </a:pPr>
              <a:t>22</a:t>
            </a:fld>
            <a:endParaRPr lang="en-US" altLang="zh-TW"/>
          </a:p>
        </p:txBody>
      </p:sp>
      <p:pic>
        <p:nvPicPr>
          <p:cNvPr id="3" name="圖片 2"/>
          <p:cNvPicPr>
            <a:picLocks noChangeAspect="1"/>
          </p:cNvPicPr>
          <p:nvPr/>
        </p:nvPicPr>
        <p:blipFill rotWithShape="1">
          <a:blip r:embed="rId2" cstate="print">
            <a:extLst>
              <a:ext uri="{28A0092B-C50C-407E-A947-70E740481C1C}">
                <a14:useLocalDpi xmlns:a14="http://schemas.microsoft.com/office/drawing/2010/main" xmlns="" val="0"/>
              </a:ext>
            </a:extLst>
          </a:blip>
          <a:srcRect r="15259"/>
          <a:stretch/>
        </p:blipFill>
        <p:spPr>
          <a:xfrm>
            <a:off x="2987780" y="1792160"/>
            <a:ext cx="5330320" cy="3581110"/>
          </a:xfrm>
          <a:prstGeom prst="rect">
            <a:avLst/>
          </a:prstGeom>
        </p:spPr>
      </p:pic>
    </p:spTree>
    <p:extLst>
      <p:ext uri="{BB962C8B-B14F-4D97-AF65-F5344CB8AC3E}">
        <p14:creationId xmlns:p14="http://schemas.microsoft.com/office/powerpoint/2010/main" xmlns="" val="419632121"/>
      </p:ext>
    </p:extLst>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2535" y="764630"/>
            <a:ext cx="2129216" cy="1027530"/>
          </a:xfrm>
        </p:spPr>
        <p:txBody>
          <a:bodyPr/>
          <a:lstStyle/>
          <a:p>
            <a:r>
              <a:rPr lang="zh-TW" altLang="en-US" b="1" dirty="0">
                <a:solidFill>
                  <a:srgbClr val="002060"/>
                </a:solidFill>
              </a:rPr>
              <a:t>中央健康保險局</a:t>
            </a:r>
          </a:p>
        </p:txBody>
      </p:sp>
      <p:sp>
        <p:nvSpPr>
          <p:cNvPr id="4" name="文字版面配置區 3"/>
          <p:cNvSpPr>
            <a:spLocks noGrp="1"/>
          </p:cNvSpPr>
          <p:nvPr>
            <p:ph type="body" sz="half" idx="2"/>
          </p:nvPr>
        </p:nvSpPr>
        <p:spPr>
          <a:xfrm>
            <a:off x="630239" y="2057400"/>
            <a:ext cx="2357541" cy="3811588"/>
          </a:xfrm>
        </p:spPr>
        <p:txBody>
          <a:bodyPr/>
          <a:lstStyle/>
          <a:p>
            <a:r>
              <a:rPr lang="zh-TW" altLang="en-US" sz="2800" b="1" dirty="0">
                <a:solidFill>
                  <a:srgbClr val="0033CC"/>
                </a:solidFill>
                <a:latin typeface="+mj-ea"/>
                <a:ea typeface="+mj-ea"/>
              </a:rPr>
              <a:t>本院醫務企管部</a:t>
            </a:r>
            <a:r>
              <a:rPr lang="zh-TW" altLang="en-US" sz="2800" b="1" dirty="0" smtClean="0">
                <a:solidFill>
                  <a:srgbClr val="0033CC"/>
                </a:solidFill>
                <a:latin typeface="+mj-ea"/>
                <a:ea typeface="+mj-ea"/>
              </a:rPr>
              <a:t>榮獲「</a:t>
            </a:r>
            <a:r>
              <a:rPr lang="zh-TW" altLang="en-US" sz="2800" b="1" dirty="0">
                <a:solidFill>
                  <a:srgbClr val="0033CC"/>
                </a:solidFill>
                <a:latin typeface="+mj-ea"/>
                <a:ea typeface="+mj-ea"/>
              </a:rPr>
              <a:t>分級醫療垂直整合」標竿學習</a:t>
            </a:r>
            <a:r>
              <a:rPr lang="zh-TW" altLang="en-US" sz="2800" b="1" dirty="0" smtClean="0">
                <a:solidFill>
                  <a:srgbClr val="0033CC"/>
                </a:solidFill>
                <a:latin typeface="+mj-ea"/>
                <a:ea typeface="+mj-ea"/>
              </a:rPr>
              <a:t>研討會感謝</a:t>
            </a:r>
            <a:r>
              <a:rPr lang="zh-TW" altLang="en-US" sz="2800" b="1" dirty="0">
                <a:solidFill>
                  <a:srgbClr val="0033CC"/>
                </a:solidFill>
                <a:latin typeface="+mj-ea"/>
                <a:ea typeface="+mj-ea"/>
              </a:rPr>
              <a:t>狀</a:t>
            </a:r>
          </a:p>
          <a:p>
            <a:endParaRPr lang="zh-TW" altLang="en-US" sz="2800" b="1" dirty="0">
              <a:solidFill>
                <a:srgbClr val="0033CC"/>
              </a:solidFill>
              <a:latin typeface="+mj-ea"/>
              <a:ea typeface="+mj-ea"/>
            </a:endParaRPr>
          </a:p>
        </p:txBody>
      </p:sp>
      <p:sp>
        <p:nvSpPr>
          <p:cNvPr id="5" name="投影片編號版面配置區 4"/>
          <p:cNvSpPr>
            <a:spLocks noGrp="1"/>
          </p:cNvSpPr>
          <p:nvPr>
            <p:ph type="sldNum" sz="quarter" idx="12"/>
          </p:nvPr>
        </p:nvSpPr>
        <p:spPr/>
        <p:txBody>
          <a:bodyPr/>
          <a:lstStyle/>
          <a:p>
            <a:pPr>
              <a:defRPr/>
            </a:pPr>
            <a:fld id="{52030896-EE0A-4F83-8133-5B7F609E7F07}" type="slidenum">
              <a:rPr lang="en-US" altLang="zh-TW" smtClean="0"/>
              <a:pPr>
                <a:defRPr/>
              </a:pPr>
              <a:t>23</a:t>
            </a:fld>
            <a:endParaRPr lang="en-US" altLang="zh-TW"/>
          </a:p>
        </p:txBody>
      </p:sp>
      <p:pic>
        <p:nvPicPr>
          <p:cNvPr id="3" name="圖片 2"/>
          <p:cNvPicPr>
            <a:picLocks noChangeAspect="1"/>
          </p:cNvPicPr>
          <p:nvPr/>
        </p:nvPicPr>
        <p:blipFill rotWithShape="1">
          <a:blip r:embed="rId2" cstate="print">
            <a:extLst>
              <a:ext uri="{28A0092B-C50C-407E-A947-70E740481C1C}">
                <a14:useLocalDpi xmlns:a14="http://schemas.microsoft.com/office/drawing/2010/main" xmlns="" val="0"/>
              </a:ext>
            </a:extLst>
          </a:blip>
          <a:srcRect l="9365" r="12199"/>
          <a:stretch/>
        </p:blipFill>
        <p:spPr>
          <a:xfrm>
            <a:off x="2987780" y="1792160"/>
            <a:ext cx="5269671" cy="3779115"/>
          </a:xfrm>
          <a:prstGeom prst="rect">
            <a:avLst/>
          </a:prstGeom>
        </p:spPr>
      </p:pic>
    </p:spTree>
    <p:extLst>
      <p:ext uri="{BB962C8B-B14F-4D97-AF65-F5344CB8AC3E}">
        <p14:creationId xmlns:p14="http://schemas.microsoft.com/office/powerpoint/2010/main" xmlns="" val="4010844473"/>
      </p:ext>
    </p:extLst>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2535" y="764630"/>
            <a:ext cx="2345246" cy="1027530"/>
          </a:xfrm>
        </p:spPr>
        <p:txBody>
          <a:bodyPr/>
          <a:lstStyle/>
          <a:p>
            <a:r>
              <a:rPr lang="zh-TW" altLang="en-US" b="1" dirty="0" smtClean="0">
                <a:solidFill>
                  <a:srgbClr val="002060"/>
                </a:solidFill>
              </a:rPr>
              <a:t>台北巿政府衛生局</a:t>
            </a:r>
            <a:endParaRPr lang="zh-TW" altLang="en-US" b="1" dirty="0">
              <a:solidFill>
                <a:srgbClr val="002060"/>
              </a:solidFill>
            </a:endParaRPr>
          </a:p>
        </p:txBody>
      </p:sp>
      <p:sp>
        <p:nvSpPr>
          <p:cNvPr id="4" name="文字版面配置區 3"/>
          <p:cNvSpPr>
            <a:spLocks noGrp="1"/>
          </p:cNvSpPr>
          <p:nvPr>
            <p:ph type="body" sz="half" idx="2"/>
          </p:nvPr>
        </p:nvSpPr>
        <p:spPr>
          <a:xfrm>
            <a:off x="630239" y="2057400"/>
            <a:ext cx="2357541" cy="3811588"/>
          </a:xfrm>
        </p:spPr>
        <p:txBody>
          <a:bodyPr/>
          <a:lstStyle/>
          <a:p>
            <a:r>
              <a:rPr lang="zh-TW" altLang="en-US" sz="2800" b="1" dirty="0">
                <a:solidFill>
                  <a:srgbClr val="0033CC"/>
                </a:solidFill>
                <a:latin typeface="+mj-ea"/>
                <a:ea typeface="+mj-ea"/>
              </a:rPr>
              <a:t>本院護理部</a:t>
            </a:r>
            <a:r>
              <a:rPr lang="zh-TW" altLang="en-US" sz="2800" b="1" dirty="0" smtClean="0">
                <a:solidFill>
                  <a:srgbClr val="0033CC"/>
                </a:solidFill>
                <a:latin typeface="+mj-ea"/>
                <a:ea typeface="+mj-ea"/>
              </a:rPr>
              <a:t>榮獲「</a:t>
            </a:r>
            <a:r>
              <a:rPr lang="zh-TW" altLang="en-US" sz="2800" b="1" dirty="0">
                <a:solidFill>
                  <a:srgbClr val="0033CC"/>
                </a:solidFill>
                <a:latin typeface="+mj-ea"/>
                <a:ea typeface="+mj-ea"/>
              </a:rPr>
              <a:t>優良哺集乳室」認證標章</a:t>
            </a:r>
          </a:p>
          <a:p>
            <a:endParaRPr lang="zh-TW" altLang="en-US" sz="2800" b="1" dirty="0">
              <a:solidFill>
                <a:srgbClr val="0033CC"/>
              </a:solidFill>
              <a:latin typeface="+mj-ea"/>
              <a:ea typeface="+mj-ea"/>
            </a:endParaRPr>
          </a:p>
        </p:txBody>
      </p:sp>
      <p:sp>
        <p:nvSpPr>
          <p:cNvPr id="5" name="投影片編號版面配置區 4"/>
          <p:cNvSpPr>
            <a:spLocks noGrp="1"/>
          </p:cNvSpPr>
          <p:nvPr>
            <p:ph type="sldNum" sz="quarter" idx="12"/>
          </p:nvPr>
        </p:nvSpPr>
        <p:spPr/>
        <p:txBody>
          <a:bodyPr/>
          <a:lstStyle/>
          <a:p>
            <a:pPr>
              <a:defRPr/>
            </a:pPr>
            <a:fld id="{52030896-EE0A-4F83-8133-5B7F609E7F07}" type="slidenum">
              <a:rPr lang="en-US" altLang="zh-TW" smtClean="0"/>
              <a:pPr>
                <a:defRPr/>
              </a:pPr>
              <a:t>24</a:t>
            </a:fld>
            <a:endParaRPr lang="en-US" altLang="zh-TW"/>
          </a:p>
        </p:txBody>
      </p:sp>
      <p:pic>
        <p:nvPicPr>
          <p:cNvPr id="6" name="圖片 5" descr="IMG_9498.JPG"/>
          <p:cNvPicPr/>
          <p:nvPr/>
        </p:nvPicPr>
        <p:blipFill>
          <a:blip r:embed="rId2" cstate="print"/>
          <a:stretch>
            <a:fillRect/>
          </a:stretch>
        </p:blipFill>
        <p:spPr>
          <a:xfrm>
            <a:off x="2998728" y="1792160"/>
            <a:ext cx="2509401" cy="3509100"/>
          </a:xfrm>
          <a:prstGeom prst="rect">
            <a:avLst/>
          </a:prstGeom>
        </p:spPr>
      </p:pic>
      <p:pic>
        <p:nvPicPr>
          <p:cNvPr id="7" name="圖片 6"/>
          <p:cNvPicPr/>
          <p:nvPr/>
        </p:nvPicPr>
        <p:blipFill>
          <a:blip r:embed="rId3" cstate="print">
            <a:extLst>
              <a:ext uri="{28A0092B-C50C-407E-A947-70E740481C1C}">
                <a14:useLocalDpi xmlns:a14="http://schemas.microsoft.com/office/drawing/2010/main" xmlns="" val="0"/>
              </a:ext>
            </a:extLst>
          </a:blip>
          <a:stretch>
            <a:fillRect/>
          </a:stretch>
        </p:blipFill>
        <p:spPr>
          <a:xfrm>
            <a:off x="5551587" y="1792160"/>
            <a:ext cx="2260863" cy="3581110"/>
          </a:xfrm>
          <a:prstGeom prst="rect">
            <a:avLst/>
          </a:prstGeom>
        </p:spPr>
      </p:pic>
    </p:spTree>
    <p:extLst>
      <p:ext uri="{BB962C8B-B14F-4D97-AF65-F5344CB8AC3E}">
        <p14:creationId xmlns:p14="http://schemas.microsoft.com/office/powerpoint/2010/main" xmlns="" val="3888819267"/>
      </p:ext>
    </p:extLst>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投影片編號版面配置區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D4D7D291-FE5B-4D4A-9070-6DE82FA3DF92}" type="slidenum">
              <a:rPr kumimoji="0" lang="en-US" altLang="zh-TW" sz="1200" b="0" smtClean="0">
                <a:solidFill>
                  <a:srgbClr val="0000CC"/>
                </a:solidFill>
                <a:latin typeface="Verdana" panose="020B0604030504040204" pitchFamily="34" charset="0"/>
                <a:ea typeface="新細明體" panose="02020500000000000000" pitchFamily="18" charset="-120"/>
              </a:rPr>
              <a:pPr/>
              <a:t>25</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sp>
        <p:nvSpPr>
          <p:cNvPr id="3" name="矩形 2"/>
          <p:cNvSpPr/>
          <p:nvPr/>
        </p:nvSpPr>
        <p:spPr>
          <a:xfrm>
            <a:off x="1835620" y="620610"/>
            <a:ext cx="4464620" cy="1323439"/>
          </a:xfrm>
          <a:prstGeom prst="rect">
            <a:avLst/>
          </a:prstGeom>
        </p:spPr>
        <p:txBody>
          <a:bodyPr wrap="square">
            <a:spAutoFit/>
          </a:bodyPr>
          <a:lstStyle/>
          <a:p>
            <a:pPr marL="469900" lvl="0" indent="-469900" algn="ctr" eaLnBrk="1" hangingPunct="1">
              <a:spcBef>
                <a:spcPct val="20000"/>
              </a:spcBef>
              <a:buClr>
                <a:srgbClr val="0000FF"/>
              </a:buClr>
              <a:buSzPct val="80000"/>
            </a:pPr>
            <a:r>
              <a:rPr lang="zh-TW" altLang="en-US" sz="8000" b="0" dirty="0">
                <a:solidFill>
                  <a:srgbClr val="FF0000"/>
                </a:solidFill>
                <a:latin typeface="Times New Roman"/>
                <a:ea typeface="標楷體"/>
              </a:rPr>
              <a:t>謝謝聆聽</a:t>
            </a:r>
            <a:endParaRPr lang="en-US" altLang="zh-TW" sz="8000" b="0" dirty="0">
              <a:solidFill>
                <a:srgbClr val="FF0000"/>
              </a:solidFill>
              <a:latin typeface="Times New Roman"/>
              <a:ea typeface="標楷體"/>
            </a:endParaRPr>
          </a:p>
        </p:txBody>
      </p:sp>
      <p:sp>
        <p:nvSpPr>
          <p:cNvPr id="4" name="矩形 3"/>
          <p:cNvSpPr/>
          <p:nvPr/>
        </p:nvSpPr>
        <p:spPr>
          <a:xfrm>
            <a:off x="2045560" y="4437140"/>
            <a:ext cx="4536630" cy="1323439"/>
          </a:xfrm>
          <a:prstGeom prst="rect">
            <a:avLst/>
          </a:prstGeom>
        </p:spPr>
        <p:txBody>
          <a:bodyPr wrap="square">
            <a:spAutoFit/>
          </a:bodyPr>
          <a:lstStyle/>
          <a:p>
            <a:pPr marL="469900" lvl="0" indent="-469900" algn="ctr" eaLnBrk="1" hangingPunct="1">
              <a:spcBef>
                <a:spcPct val="20000"/>
              </a:spcBef>
              <a:buClr>
                <a:srgbClr val="0000FF"/>
              </a:buClr>
              <a:buSzPct val="80000"/>
            </a:pPr>
            <a:r>
              <a:rPr lang="zh-TW" altLang="en-US" sz="8000" b="0" dirty="0">
                <a:solidFill>
                  <a:srgbClr val="FF0000"/>
                </a:solidFill>
                <a:latin typeface="Times New Roman"/>
                <a:ea typeface="標楷體"/>
              </a:rPr>
              <a:t>敬請指導</a:t>
            </a:r>
          </a:p>
        </p:txBody>
      </p:sp>
      <p:pic>
        <p:nvPicPr>
          <p:cNvPr id="2" name="圖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40190" y="2388378"/>
            <a:ext cx="2795978" cy="1863985"/>
          </a:xfrm>
          <a:prstGeom prst="rect">
            <a:avLst/>
          </a:prstGeom>
        </p:spPr>
      </p:pic>
      <p:pic>
        <p:nvPicPr>
          <p:cNvPr id="8" name="圖片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410" y="2388378"/>
            <a:ext cx="5436120" cy="186398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6263" y="116541"/>
            <a:ext cx="8001000" cy="720100"/>
          </a:xfrm>
        </p:spPr>
        <p:txBody>
          <a:bodyPr>
            <a:normAutofit fontScale="90000"/>
          </a:bodyPr>
          <a:lstStyle/>
          <a:p>
            <a:pPr algn="ctr">
              <a:defRPr/>
            </a:pPr>
            <a:r>
              <a:rPr lang="en-US" altLang="zh-TW" dirty="0" smtClean="0">
                <a:solidFill>
                  <a:srgbClr val="FF9900"/>
                </a:solidFill>
                <a:latin typeface="標楷體" pitchFamily="65" charset="-120"/>
              </a:rPr>
              <a:t>107</a:t>
            </a:r>
            <a:r>
              <a:rPr lang="zh-TW" altLang="en-US" dirty="0" smtClean="0">
                <a:solidFill>
                  <a:srgbClr val="FF9900"/>
                </a:solidFill>
                <a:latin typeface="標楷體" pitchFamily="65" charset="-120"/>
              </a:rPr>
              <a:t>年</a:t>
            </a:r>
            <a:r>
              <a:rPr lang="en-US" altLang="zh-TW" dirty="0" smtClean="0">
                <a:solidFill>
                  <a:srgbClr val="FF9900"/>
                </a:solidFill>
                <a:latin typeface="標楷體" pitchFamily="65" charset="-120"/>
              </a:rPr>
              <a:t>11</a:t>
            </a:r>
            <a:r>
              <a:rPr lang="zh-TW" altLang="en-US" dirty="0" smtClean="0">
                <a:solidFill>
                  <a:srgbClr val="FF9900"/>
                </a:solidFill>
                <a:latin typeface="標楷體" pitchFamily="65" charset="-120"/>
              </a:rPr>
              <a:t>月份專題報導</a:t>
            </a:r>
            <a:endParaRPr lang="zh-TW" altLang="en-US" dirty="0">
              <a:solidFill>
                <a:srgbClr val="FF9900"/>
              </a:solidFill>
              <a:latin typeface="標楷體" pitchFamily="65" charset="-12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xmlns="" val="2854027615"/>
              </p:ext>
            </p:extLst>
          </p:nvPr>
        </p:nvGraphicFramePr>
        <p:xfrm>
          <a:off x="467431" y="836642"/>
          <a:ext cx="8497179" cy="4765861"/>
        </p:xfrm>
        <a:graphic>
          <a:graphicData uri="http://schemas.openxmlformats.org/drawingml/2006/table">
            <a:tbl>
              <a:tblPr firstRow="1" bandRow="1">
                <a:tableStyleId>{5C22544A-7EE6-4342-B048-85BDC9FD1C3A}</a:tableStyleId>
              </a:tblPr>
              <a:tblGrid>
                <a:gridCol w="1080149"/>
                <a:gridCol w="720100"/>
                <a:gridCol w="1152160"/>
                <a:gridCol w="936130"/>
                <a:gridCol w="4608640"/>
              </a:tblGrid>
              <a:tr h="792108">
                <a:tc>
                  <a:txBody>
                    <a:bodyPr/>
                    <a:lstStyle/>
                    <a:p>
                      <a:pPr algn="ctr"/>
                      <a:r>
                        <a:rPr lang="zh-TW" altLang="en-US" sz="1800" dirty="0" smtClean="0">
                          <a:latin typeface="標楷體" pitchFamily="65" charset="-120"/>
                          <a:ea typeface="標楷體" pitchFamily="65" charset="-120"/>
                        </a:rPr>
                        <a:t>日期</a:t>
                      </a:r>
                      <a:endParaRPr lang="zh-TW" altLang="en-US" sz="1800" dirty="0">
                        <a:latin typeface="標楷體" pitchFamily="65" charset="-120"/>
                        <a:ea typeface="標楷體" pitchFamily="65" charset="-120"/>
                      </a:endParaRPr>
                    </a:p>
                  </a:txBody>
                  <a:tcPr marL="91443" marR="91443" marT="45723" marB="45723" anchor="ctr">
                    <a:solidFill>
                      <a:srgbClr val="0000FF"/>
                    </a:solidFill>
                  </a:tcPr>
                </a:tc>
                <a:tc>
                  <a:txBody>
                    <a:bodyPr/>
                    <a:lstStyle/>
                    <a:p>
                      <a:pPr algn="ctr"/>
                      <a:r>
                        <a:rPr lang="zh-TW" altLang="en-US" sz="1800" dirty="0" smtClean="0">
                          <a:latin typeface="標楷體" pitchFamily="65" charset="-120"/>
                          <a:ea typeface="標楷體" pitchFamily="65" charset="-120"/>
                        </a:rPr>
                        <a:t>採訪媒體</a:t>
                      </a:r>
                      <a:endParaRPr lang="zh-TW" altLang="en-US" sz="1800" dirty="0">
                        <a:latin typeface="標楷體" pitchFamily="65" charset="-120"/>
                        <a:ea typeface="標楷體" pitchFamily="65" charset="-120"/>
                      </a:endParaRPr>
                    </a:p>
                  </a:txBody>
                  <a:tcPr marL="91443" marR="91443" marT="45723" marB="45723" anchor="ctr">
                    <a:solidFill>
                      <a:srgbClr val="0000FF"/>
                    </a:solidFill>
                  </a:tcPr>
                </a:tc>
                <a:tc>
                  <a:txBody>
                    <a:bodyPr/>
                    <a:lstStyle/>
                    <a:p>
                      <a:pPr algn="ctr"/>
                      <a:r>
                        <a:rPr lang="zh-TW" altLang="en-US" sz="1800" dirty="0" smtClean="0">
                          <a:latin typeface="標楷體" pitchFamily="65" charset="-120"/>
                          <a:ea typeface="標楷體" pitchFamily="65" charset="-120"/>
                        </a:rPr>
                        <a:t>受訪單位</a:t>
                      </a:r>
                      <a:endParaRPr lang="zh-TW" altLang="en-US" sz="1800" dirty="0">
                        <a:latin typeface="標楷體" pitchFamily="65" charset="-120"/>
                        <a:ea typeface="標楷體" pitchFamily="65" charset="-120"/>
                      </a:endParaRPr>
                    </a:p>
                  </a:txBody>
                  <a:tcPr marL="91443" marR="91443" marT="45723" marB="45723" anchor="ctr">
                    <a:solidFill>
                      <a:srgbClr val="0000FF"/>
                    </a:solidFill>
                  </a:tcPr>
                </a:tc>
                <a:tc>
                  <a:txBody>
                    <a:bodyPr/>
                    <a:lstStyle/>
                    <a:p>
                      <a:pPr algn="ctr"/>
                      <a:r>
                        <a:rPr lang="zh-TW" altLang="en-US" sz="1800" dirty="0" smtClean="0">
                          <a:latin typeface="標楷體" pitchFamily="65" charset="-120"/>
                          <a:ea typeface="標楷體" pitchFamily="65" charset="-120"/>
                        </a:rPr>
                        <a:t>受訪者</a:t>
                      </a:r>
                      <a:endParaRPr lang="zh-TW" altLang="en-US" sz="1800" dirty="0">
                        <a:latin typeface="標楷體" pitchFamily="65" charset="-120"/>
                        <a:ea typeface="標楷體" pitchFamily="65" charset="-120"/>
                      </a:endParaRPr>
                    </a:p>
                  </a:txBody>
                  <a:tcPr marL="91443" marR="91443" marT="45723" marB="45723" anchor="ctr">
                    <a:solidFill>
                      <a:srgbClr val="0000FF"/>
                    </a:solidFill>
                  </a:tcPr>
                </a:tc>
                <a:tc>
                  <a:txBody>
                    <a:bodyPr/>
                    <a:lstStyle/>
                    <a:p>
                      <a:pPr algn="ctr"/>
                      <a:r>
                        <a:rPr lang="zh-TW" altLang="en-US" sz="1800" dirty="0" smtClean="0">
                          <a:latin typeface="標楷體" pitchFamily="65" charset="-120"/>
                          <a:ea typeface="標楷體" pitchFamily="65" charset="-120"/>
                        </a:rPr>
                        <a:t>主           題</a:t>
                      </a:r>
                      <a:endParaRPr lang="zh-TW" altLang="en-US" sz="1800" dirty="0">
                        <a:latin typeface="標楷體" pitchFamily="65" charset="-120"/>
                        <a:ea typeface="標楷體" pitchFamily="65" charset="-120"/>
                      </a:endParaRPr>
                    </a:p>
                  </a:txBody>
                  <a:tcPr marL="91443" marR="91443" marT="45723" marB="45723" anchor="ctr">
                    <a:solidFill>
                      <a:srgbClr val="0000FF"/>
                    </a:solidFill>
                  </a:tcPr>
                </a:tc>
              </a:tr>
              <a:tr h="3973753">
                <a:tc>
                  <a:txBody>
                    <a:bodyPr/>
                    <a:lstStyle/>
                    <a:p>
                      <a:pPr algn="l"/>
                      <a:r>
                        <a:rPr lang="en-US" altLang="zh-TW" sz="1800" kern="1200" dirty="0" smtClean="0">
                          <a:solidFill>
                            <a:schemeClr val="dk1"/>
                          </a:solidFill>
                          <a:latin typeface="+mn-ea"/>
                          <a:ea typeface="+mn-ea"/>
                          <a:cs typeface="+mn-cs"/>
                        </a:rPr>
                        <a:t>1071112</a:t>
                      </a:r>
                      <a:endParaRPr lang="zh-TW" altLang="en-US" sz="1800" kern="1200" dirty="0">
                        <a:solidFill>
                          <a:schemeClr val="dk1"/>
                        </a:solidFill>
                        <a:latin typeface="+mn-ea"/>
                        <a:ea typeface="+mn-ea"/>
                        <a:cs typeface="+mn-cs"/>
                      </a:endParaRPr>
                    </a:p>
                  </a:txBody>
                  <a:tcPr marL="91443" marR="91443" marT="45723" marB="45723"/>
                </a:tc>
                <a:tc>
                  <a:txBody>
                    <a:bodyPr/>
                    <a:lstStyle/>
                    <a:p>
                      <a:pPr algn="l"/>
                      <a:r>
                        <a:rPr lang="zh-TW" altLang="en-US" sz="1800" kern="1200" dirty="0" smtClean="0">
                          <a:solidFill>
                            <a:schemeClr val="dk1"/>
                          </a:solidFill>
                          <a:latin typeface="+mn-ea"/>
                          <a:ea typeface="+mn-ea"/>
                          <a:cs typeface="+mn-cs"/>
                        </a:rPr>
                        <a:t>每日健康</a:t>
                      </a:r>
                      <a:endParaRPr lang="zh-TW" altLang="en-US" sz="1800" kern="1200" dirty="0">
                        <a:solidFill>
                          <a:schemeClr val="dk1"/>
                        </a:solidFill>
                        <a:latin typeface="+mn-ea"/>
                        <a:ea typeface="+mn-ea"/>
                        <a:cs typeface="+mn-cs"/>
                      </a:endParaRPr>
                    </a:p>
                  </a:txBody>
                  <a:tcPr marL="91443" marR="91443" marT="45723" marB="45723"/>
                </a:tc>
                <a:tc>
                  <a:txBody>
                    <a:bodyPr/>
                    <a:lstStyle/>
                    <a:p>
                      <a:pPr algn="l"/>
                      <a:r>
                        <a:rPr lang="zh-TW" altLang="en-US" sz="1800" kern="1200" dirty="0" smtClean="0">
                          <a:solidFill>
                            <a:schemeClr val="dk1"/>
                          </a:solidFill>
                          <a:latin typeface="+mn-ea"/>
                          <a:ea typeface="+mn-ea"/>
                          <a:cs typeface="+mn-cs"/>
                        </a:rPr>
                        <a:t>外科部</a:t>
                      </a:r>
                      <a:endParaRPr lang="zh-TW" altLang="en-US" sz="1800" kern="1200" dirty="0">
                        <a:solidFill>
                          <a:schemeClr val="dk1"/>
                        </a:solidFill>
                        <a:latin typeface="+mn-ea"/>
                        <a:ea typeface="+mn-ea"/>
                        <a:cs typeface="+mn-cs"/>
                      </a:endParaRPr>
                    </a:p>
                  </a:txBody>
                  <a:tcPr marL="91443" marR="91443" marT="45723" marB="45723"/>
                </a:tc>
                <a:tc>
                  <a:txBody>
                    <a:bodyPr/>
                    <a:lstStyle/>
                    <a:p>
                      <a:pPr algn="l"/>
                      <a:r>
                        <a:rPr lang="zh-TW" altLang="en-US" sz="1800" kern="1200" dirty="0" smtClean="0">
                          <a:solidFill>
                            <a:schemeClr val="dk1"/>
                          </a:solidFill>
                          <a:latin typeface="+mn-ea"/>
                          <a:ea typeface="+mn-ea"/>
                          <a:cs typeface="+mn-cs"/>
                        </a:rPr>
                        <a:t>黃聖捷醫師</a:t>
                      </a:r>
                    </a:p>
                    <a:p>
                      <a:pPr algn="l"/>
                      <a:endParaRPr lang="zh-TW" altLang="en-US" sz="1800" kern="1200" dirty="0">
                        <a:solidFill>
                          <a:schemeClr val="dk1"/>
                        </a:solidFill>
                        <a:latin typeface="+mn-ea"/>
                        <a:ea typeface="+mn-ea"/>
                        <a:cs typeface="+mn-cs"/>
                      </a:endParaRPr>
                    </a:p>
                  </a:txBody>
                  <a:tcPr marL="91443" marR="91443" marT="45723" marB="45723"/>
                </a:tc>
                <a:tc>
                  <a:txBody>
                    <a:bodyPr/>
                    <a:lstStyle/>
                    <a:p>
                      <a:r>
                        <a:rPr lang="zh-TW" altLang="en-US" sz="1800" b="1" dirty="0" smtClean="0">
                          <a:latin typeface="+mn-ea"/>
                          <a:ea typeface="+mn-ea"/>
                          <a:hlinkClick r:id="rId2" action="ppaction://hlinkfile"/>
                        </a:rPr>
                        <a:t>大腸長息肉會變成大腸直腸癌？息肉究竟該不該切除？</a:t>
                      </a:r>
                      <a:endParaRPr lang="en-US" altLang="zh-TW" sz="1800" b="1" dirty="0" smtClean="0">
                        <a:latin typeface="+mn-ea"/>
                        <a:ea typeface="+mn-ea"/>
                      </a:endParaRPr>
                    </a:p>
                    <a:p>
                      <a:endParaRPr lang="en-US" altLang="zh-TW" sz="1800" b="1" dirty="0" smtClean="0">
                        <a:latin typeface="+mn-ea"/>
                        <a:ea typeface="+mn-ea"/>
                      </a:endParaRPr>
                    </a:p>
                    <a:p>
                      <a:r>
                        <a:rPr lang="zh-TW" altLang="en-US" sz="1800" b="0" u="sng" dirty="0" smtClean="0">
                          <a:latin typeface="+mn-ea"/>
                          <a:ea typeface="+mn-ea"/>
                        </a:rPr>
                        <a:t>大腸直腸癌發生的原因，目前科學家分類成兩三類，</a:t>
                      </a:r>
                      <a:r>
                        <a:rPr lang="zh-TW" altLang="en-US" sz="1800" b="0" dirty="0" smtClean="0">
                          <a:latin typeface="+mn-ea"/>
                          <a:ea typeface="+mn-ea"/>
                        </a:rPr>
                        <a:t>有一些是</a:t>
                      </a:r>
                      <a:r>
                        <a:rPr lang="zh-TW" altLang="en-US" sz="1800" b="0" u="sng" dirty="0" smtClean="0">
                          <a:latin typeface="+mn-ea"/>
                          <a:ea typeface="+mn-ea"/>
                        </a:rPr>
                        <a:t>遺傳性造成</a:t>
                      </a:r>
                      <a:r>
                        <a:rPr lang="zh-TW" altLang="en-US" sz="1800" b="0" dirty="0" smtClean="0">
                          <a:latin typeface="+mn-ea"/>
                          <a:ea typeface="+mn-ea"/>
                        </a:rPr>
                        <a:t>的；有一些是</a:t>
                      </a:r>
                      <a:r>
                        <a:rPr lang="zh-TW" altLang="en-US" sz="1800" b="0" u="sng" dirty="0" smtClean="0">
                          <a:latin typeface="+mn-ea"/>
                          <a:ea typeface="+mn-ea"/>
                        </a:rPr>
                        <a:t>環境造成</a:t>
                      </a:r>
                      <a:r>
                        <a:rPr lang="zh-TW" altLang="en-US" sz="1800" b="0" dirty="0" smtClean="0">
                          <a:latin typeface="+mn-ea"/>
                          <a:ea typeface="+mn-ea"/>
                        </a:rPr>
                        <a:t>的；有一些是慢性的一種</a:t>
                      </a:r>
                      <a:r>
                        <a:rPr lang="zh-TW" altLang="en-US" sz="1800" b="0" u="sng" dirty="0" smtClean="0">
                          <a:latin typeface="+mn-ea"/>
                          <a:ea typeface="+mn-ea"/>
                        </a:rPr>
                        <a:t>基因上突變的累積</a:t>
                      </a:r>
                      <a:r>
                        <a:rPr lang="zh-TW" altLang="en-US" sz="1800" b="0" dirty="0" smtClean="0">
                          <a:latin typeface="標楷體" panose="03000509000000000000" pitchFamily="65" charset="-120"/>
                          <a:ea typeface="標楷體" panose="03000509000000000000" pitchFamily="65" charset="-120"/>
                        </a:rPr>
                        <a:t>，有部分的息肉是癌前病變，經過</a:t>
                      </a:r>
                      <a:r>
                        <a:rPr lang="en-US" altLang="zh-TW" sz="1800" b="0" dirty="0" smtClean="0">
                          <a:latin typeface="標楷體" panose="03000509000000000000" pitchFamily="65" charset="-120"/>
                          <a:ea typeface="標楷體" panose="03000509000000000000" pitchFamily="65" charset="-120"/>
                        </a:rPr>
                        <a:t>5-10</a:t>
                      </a:r>
                      <a:r>
                        <a:rPr lang="zh-TW" altLang="en-US" sz="1800" b="0" dirty="0" smtClean="0">
                          <a:latin typeface="標楷體" panose="03000509000000000000" pitchFamily="65" charset="-120"/>
                          <a:ea typeface="標楷體" panose="03000509000000000000" pitchFamily="65" charset="-120"/>
                        </a:rPr>
                        <a:t>年它慢慢的會變成大腸腫瘤。在這樣的情況下，</a:t>
                      </a:r>
                      <a:r>
                        <a:rPr lang="zh-TW" altLang="en-US" sz="1800" b="0" u="sng" dirty="0" smtClean="0">
                          <a:latin typeface="標楷體" panose="03000509000000000000" pitchFamily="65" charset="-120"/>
                          <a:ea typeface="標楷體" panose="03000509000000000000" pitchFamily="65" charset="-120"/>
                        </a:rPr>
                        <a:t>通常看到息肉的發生都會建議做切除，一方面減少將來變成大腸直腸癌的機率，一方面把切下來的息肉做化驗。它可以有效預防大腸直腸癌的發生。</a:t>
                      </a:r>
                      <a:endParaRPr lang="en-US" altLang="zh-TW" sz="1800" b="0" u="sng" dirty="0" smtClean="0">
                        <a:latin typeface="+mn-ea"/>
                        <a:ea typeface="+mn-ea"/>
                      </a:endParaRPr>
                    </a:p>
                  </a:txBody>
                  <a:tcPr marL="91443" marR="91443" marT="45723" marB="45723"/>
                </a:tc>
              </a:tr>
            </a:tbl>
          </a:graphicData>
        </a:graphic>
      </p:graphicFrame>
      <p:sp>
        <p:nvSpPr>
          <p:cNvPr id="22569" name="投影片編號版面配置區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12A173BB-7538-4042-B2C1-A8ECE833A2A2}" type="slidenum">
              <a:rPr kumimoji="0" lang="en-US" altLang="zh-TW" sz="1200" b="0" smtClean="0">
                <a:solidFill>
                  <a:srgbClr val="0000CC"/>
                </a:solidFill>
                <a:latin typeface="Verdana" panose="020B0604030504040204" pitchFamily="34" charset="0"/>
                <a:ea typeface="新細明體" panose="02020500000000000000" pitchFamily="18" charset="-120"/>
              </a:rPr>
              <a:pPr/>
              <a:t>3</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pic>
        <p:nvPicPr>
          <p:cNvPr id="6" name="圖片 5"/>
          <p:cNvPicPr/>
          <p:nvPr/>
        </p:nvPicPr>
        <p:blipFill rotWithShape="1">
          <a:blip r:embed="rId3" cstate="print"/>
          <a:srcRect l="2709" t="2247" r="2841" b="3681"/>
          <a:stretch/>
        </p:blipFill>
        <p:spPr bwMode="auto">
          <a:xfrm>
            <a:off x="467430" y="2852920"/>
            <a:ext cx="3816529" cy="244834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6867715"/>
      </p:ext>
    </p:extLst>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6263" y="116541"/>
            <a:ext cx="8001000" cy="720100"/>
          </a:xfrm>
        </p:spPr>
        <p:txBody>
          <a:bodyPr>
            <a:normAutofit fontScale="90000"/>
          </a:bodyPr>
          <a:lstStyle/>
          <a:p>
            <a:pPr algn="ctr">
              <a:defRPr/>
            </a:pPr>
            <a:r>
              <a:rPr lang="en-US" altLang="zh-TW" dirty="0" smtClean="0">
                <a:solidFill>
                  <a:srgbClr val="FF9900"/>
                </a:solidFill>
                <a:latin typeface="標楷體" pitchFamily="65" charset="-120"/>
              </a:rPr>
              <a:t>107</a:t>
            </a:r>
            <a:r>
              <a:rPr lang="zh-TW" altLang="en-US" dirty="0" smtClean="0">
                <a:solidFill>
                  <a:srgbClr val="FF9900"/>
                </a:solidFill>
                <a:latin typeface="標楷體" pitchFamily="65" charset="-120"/>
              </a:rPr>
              <a:t>年</a:t>
            </a:r>
            <a:r>
              <a:rPr lang="en-US" altLang="zh-TW" dirty="0" smtClean="0">
                <a:solidFill>
                  <a:srgbClr val="FF9900"/>
                </a:solidFill>
                <a:latin typeface="標楷體" pitchFamily="65" charset="-120"/>
              </a:rPr>
              <a:t>11</a:t>
            </a:r>
            <a:r>
              <a:rPr lang="zh-TW" altLang="en-US" dirty="0" smtClean="0">
                <a:solidFill>
                  <a:srgbClr val="FF9900"/>
                </a:solidFill>
                <a:latin typeface="標楷體" pitchFamily="65" charset="-120"/>
              </a:rPr>
              <a:t>月份專題報導</a:t>
            </a:r>
            <a:endParaRPr lang="zh-TW" altLang="en-US" dirty="0">
              <a:solidFill>
                <a:srgbClr val="FF9900"/>
              </a:solidFill>
              <a:latin typeface="標楷體" pitchFamily="65" charset="-12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xmlns="" val="2323214964"/>
              </p:ext>
            </p:extLst>
          </p:nvPr>
        </p:nvGraphicFramePr>
        <p:xfrm>
          <a:off x="467431" y="836642"/>
          <a:ext cx="8497179" cy="5112708"/>
        </p:xfrm>
        <a:graphic>
          <a:graphicData uri="http://schemas.openxmlformats.org/drawingml/2006/table">
            <a:tbl>
              <a:tblPr firstRow="1" bandRow="1">
                <a:tableStyleId>{5C22544A-7EE6-4342-B048-85BDC9FD1C3A}</a:tableStyleId>
              </a:tblPr>
              <a:tblGrid>
                <a:gridCol w="1008139"/>
                <a:gridCol w="720100"/>
                <a:gridCol w="1152160"/>
                <a:gridCol w="936130"/>
                <a:gridCol w="4680650"/>
              </a:tblGrid>
              <a:tr h="1135787">
                <a:tc>
                  <a:txBody>
                    <a:bodyPr/>
                    <a:lstStyle/>
                    <a:p>
                      <a:pPr algn="ctr"/>
                      <a:r>
                        <a:rPr lang="zh-TW" altLang="en-US" sz="1800" dirty="0" smtClean="0">
                          <a:latin typeface="標楷體" pitchFamily="65" charset="-120"/>
                          <a:ea typeface="標楷體" pitchFamily="65" charset="-120"/>
                        </a:rPr>
                        <a:t>日期</a:t>
                      </a:r>
                      <a:endParaRPr lang="zh-TW" altLang="en-US" sz="1800" dirty="0">
                        <a:latin typeface="標楷體" pitchFamily="65" charset="-120"/>
                        <a:ea typeface="標楷體" pitchFamily="65" charset="-120"/>
                      </a:endParaRPr>
                    </a:p>
                  </a:txBody>
                  <a:tcPr marL="91443" marR="91443" marT="45723" marB="45723" anchor="ctr">
                    <a:solidFill>
                      <a:srgbClr val="0000FF"/>
                    </a:solidFill>
                  </a:tcPr>
                </a:tc>
                <a:tc>
                  <a:txBody>
                    <a:bodyPr/>
                    <a:lstStyle/>
                    <a:p>
                      <a:pPr algn="ctr"/>
                      <a:r>
                        <a:rPr lang="zh-TW" altLang="en-US" sz="1800" dirty="0" smtClean="0">
                          <a:latin typeface="標楷體" pitchFamily="65" charset="-120"/>
                          <a:ea typeface="標楷體" pitchFamily="65" charset="-120"/>
                        </a:rPr>
                        <a:t>採訪媒體</a:t>
                      </a:r>
                      <a:endParaRPr lang="zh-TW" altLang="en-US" sz="1800" dirty="0">
                        <a:latin typeface="標楷體" pitchFamily="65" charset="-120"/>
                        <a:ea typeface="標楷體" pitchFamily="65" charset="-120"/>
                      </a:endParaRPr>
                    </a:p>
                  </a:txBody>
                  <a:tcPr marL="91443" marR="91443" marT="45723" marB="45723" anchor="ctr">
                    <a:solidFill>
                      <a:srgbClr val="0000FF"/>
                    </a:solidFill>
                  </a:tcPr>
                </a:tc>
                <a:tc>
                  <a:txBody>
                    <a:bodyPr/>
                    <a:lstStyle/>
                    <a:p>
                      <a:pPr algn="ctr"/>
                      <a:r>
                        <a:rPr lang="zh-TW" altLang="en-US" sz="1800" dirty="0" smtClean="0">
                          <a:latin typeface="標楷體" pitchFamily="65" charset="-120"/>
                          <a:ea typeface="標楷體" pitchFamily="65" charset="-120"/>
                        </a:rPr>
                        <a:t>受訪單位</a:t>
                      </a:r>
                      <a:endParaRPr lang="zh-TW" altLang="en-US" sz="1800" dirty="0">
                        <a:latin typeface="標楷體" pitchFamily="65" charset="-120"/>
                        <a:ea typeface="標楷體" pitchFamily="65" charset="-120"/>
                      </a:endParaRPr>
                    </a:p>
                  </a:txBody>
                  <a:tcPr marL="91443" marR="91443" marT="45723" marB="45723" anchor="ctr">
                    <a:solidFill>
                      <a:srgbClr val="0000FF"/>
                    </a:solidFill>
                  </a:tcPr>
                </a:tc>
                <a:tc>
                  <a:txBody>
                    <a:bodyPr/>
                    <a:lstStyle/>
                    <a:p>
                      <a:pPr algn="ctr"/>
                      <a:r>
                        <a:rPr lang="zh-TW" altLang="en-US" sz="1800" dirty="0" smtClean="0">
                          <a:latin typeface="標楷體" pitchFamily="65" charset="-120"/>
                          <a:ea typeface="標楷體" pitchFamily="65" charset="-120"/>
                        </a:rPr>
                        <a:t>受訪者</a:t>
                      </a:r>
                      <a:endParaRPr lang="zh-TW" altLang="en-US" sz="1800" dirty="0">
                        <a:latin typeface="標楷體" pitchFamily="65" charset="-120"/>
                        <a:ea typeface="標楷體" pitchFamily="65" charset="-120"/>
                      </a:endParaRPr>
                    </a:p>
                  </a:txBody>
                  <a:tcPr marL="91443" marR="91443" marT="45723" marB="45723" anchor="ctr">
                    <a:solidFill>
                      <a:srgbClr val="0000FF"/>
                    </a:solidFill>
                  </a:tcPr>
                </a:tc>
                <a:tc>
                  <a:txBody>
                    <a:bodyPr/>
                    <a:lstStyle/>
                    <a:p>
                      <a:pPr algn="ctr"/>
                      <a:r>
                        <a:rPr lang="zh-TW" altLang="en-US" sz="1800" dirty="0" smtClean="0">
                          <a:latin typeface="標楷體" pitchFamily="65" charset="-120"/>
                          <a:ea typeface="標楷體" pitchFamily="65" charset="-120"/>
                        </a:rPr>
                        <a:t>主           題</a:t>
                      </a:r>
                      <a:endParaRPr lang="zh-TW" altLang="en-US" sz="1800" dirty="0">
                        <a:latin typeface="標楷體" pitchFamily="65" charset="-120"/>
                        <a:ea typeface="標楷體" pitchFamily="65" charset="-120"/>
                      </a:endParaRPr>
                    </a:p>
                  </a:txBody>
                  <a:tcPr marL="91443" marR="91443" marT="45723" marB="45723" anchor="ctr">
                    <a:solidFill>
                      <a:srgbClr val="0000FF"/>
                    </a:solidFill>
                  </a:tcPr>
                </a:tc>
              </a:tr>
              <a:tr h="3976921">
                <a:tc>
                  <a:txBody>
                    <a:bodyPr/>
                    <a:lstStyle/>
                    <a:p>
                      <a:pPr algn="l"/>
                      <a:r>
                        <a:rPr lang="en-US" altLang="zh-TW" sz="1800" kern="1200" dirty="0" smtClean="0">
                          <a:solidFill>
                            <a:schemeClr val="dk1"/>
                          </a:solidFill>
                          <a:latin typeface="+mn-ea"/>
                          <a:ea typeface="+mn-ea"/>
                          <a:cs typeface="+mn-cs"/>
                        </a:rPr>
                        <a:t>1071112</a:t>
                      </a:r>
                      <a:endParaRPr lang="zh-TW" altLang="en-US" sz="1800" kern="1200" dirty="0">
                        <a:solidFill>
                          <a:schemeClr val="dk1"/>
                        </a:solidFill>
                        <a:latin typeface="+mn-ea"/>
                        <a:ea typeface="+mn-ea"/>
                        <a:cs typeface="+mn-cs"/>
                      </a:endParaRPr>
                    </a:p>
                  </a:txBody>
                  <a:tcPr marL="91443" marR="91443" marT="45723" marB="45723"/>
                </a:tc>
                <a:tc>
                  <a:txBody>
                    <a:bodyPr/>
                    <a:lstStyle/>
                    <a:p>
                      <a:pPr algn="l"/>
                      <a:r>
                        <a:rPr lang="zh-TW" altLang="en-US" sz="1800" kern="1200" dirty="0" smtClean="0">
                          <a:solidFill>
                            <a:schemeClr val="dk1"/>
                          </a:solidFill>
                          <a:latin typeface="+mn-ea"/>
                          <a:ea typeface="+mn-ea"/>
                          <a:cs typeface="+mn-cs"/>
                        </a:rPr>
                        <a:t>每日健康</a:t>
                      </a:r>
                    </a:p>
                    <a:p>
                      <a:pPr algn="l"/>
                      <a:endParaRPr lang="zh-TW" altLang="en-US" sz="1800" kern="1200" dirty="0">
                        <a:solidFill>
                          <a:schemeClr val="dk1"/>
                        </a:solidFill>
                        <a:latin typeface="+mn-ea"/>
                        <a:ea typeface="+mn-ea"/>
                        <a:cs typeface="+mn-cs"/>
                      </a:endParaRPr>
                    </a:p>
                  </a:txBody>
                  <a:tcPr marL="91443" marR="91443" marT="45723" marB="45723"/>
                </a:tc>
                <a:tc>
                  <a:txBody>
                    <a:bodyPr/>
                    <a:lstStyle/>
                    <a:p>
                      <a:pPr algn="l"/>
                      <a:r>
                        <a:rPr lang="zh-TW" altLang="en-US" sz="1800" kern="1200" dirty="0" smtClean="0">
                          <a:solidFill>
                            <a:schemeClr val="dk1"/>
                          </a:solidFill>
                          <a:latin typeface="+mn-ea"/>
                          <a:ea typeface="+mn-ea"/>
                          <a:cs typeface="+mn-cs"/>
                        </a:rPr>
                        <a:t>內科部</a:t>
                      </a:r>
                      <a:endParaRPr lang="zh-TW" altLang="en-US" sz="1800" kern="1200" dirty="0">
                        <a:solidFill>
                          <a:schemeClr val="dk1"/>
                        </a:solidFill>
                        <a:latin typeface="+mn-ea"/>
                        <a:ea typeface="+mn-ea"/>
                        <a:cs typeface="+mn-cs"/>
                      </a:endParaRPr>
                    </a:p>
                  </a:txBody>
                  <a:tcPr marL="91443" marR="91443" marT="45723" marB="45723"/>
                </a:tc>
                <a:tc>
                  <a:txBody>
                    <a:bodyPr/>
                    <a:lstStyle/>
                    <a:p>
                      <a:pPr algn="l"/>
                      <a:r>
                        <a:rPr lang="zh-TW" altLang="en-US" sz="1800" kern="1200" dirty="0" smtClean="0">
                          <a:solidFill>
                            <a:schemeClr val="dk1"/>
                          </a:solidFill>
                          <a:latin typeface="+mn-ea"/>
                          <a:ea typeface="+mn-ea"/>
                          <a:cs typeface="+mn-cs"/>
                        </a:rPr>
                        <a:t>羅景全醫師</a:t>
                      </a:r>
                      <a:endParaRPr lang="zh-TW" altLang="en-US" sz="1800" kern="1200" dirty="0">
                        <a:solidFill>
                          <a:schemeClr val="dk1"/>
                        </a:solidFill>
                        <a:latin typeface="+mn-ea"/>
                        <a:ea typeface="+mn-ea"/>
                        <a:cs typeface="+mn-cs"/>
                      </a:endParaRPr>
                    </a:p>
                  </a:txBody>
                  <a:tcPr marL="91443" marR="91443" marT="45723" marB="45723"/>
                </a:tc>
                <a:tc>
                  <a:txBody>
                    <a:bodyPr/>
                    <a:lstStyle/>
                    <a:p>
                      <a:r>
                        <a:rPr lang="zh-TW" altLang="en-US" sz="1800" b="1" dirty="0" smtClean="0">
                          <a:hlinkClick r:id="rId2" action="ppaction://hlinkfile"/>
                        </a:rPr>
                        <a:t>夏天吃冰就腹痛、腸胃炎？醫生警告：別把冰箱當除菌室</a:t>
                      </a:r>
                      <a:endParaRPr lang="en-US" altLang="zh-TW" sz="1800" b="1" dirty="0" smtClean="0"/>
                    </a:p>
                    <a:p>
                      <a:endParaRPr lang="en-US" altLang="zh-TW" sz="1800" b="1" dirty="0" smtClean="0"/>
                    </a:p>
                    <a:p>
                      <a:pPr>
                        <a:lnSpc>
                          <a:spcPts val="2600"/>
                        </a:lnSpc>
                      </a:pPr>
                      <a:r>
                        <a:rPr lang="zh-TW" altLang="en-US" sz="1800" b="0" dirty="0" smtClean="0"/>
                        <a:t>       </a:t>
                      </a:r>
                      <a:r>
                        <a:rPr lang="zh-TW" altLang="en-US" sz="1800" b="0" dirty="0" smtClean="0">
                          <a:latin typeface="+mn-ea"/>
                          <a:ea typeface="+mn-ea"/>
                        </a:rPr>
                        <a:t>冷的食物或</a:t>
                      </a:r>
                      <a:r>
                        <a:rPr lang="zh-TW" altLang="en-US" sz="1800" b="0" u="sng" dirty="0" smtClean="0">
                          <a:latin typeface="+mn-ea"/>
                          <a:ea typeface="+mn-ea"/>
                        </a:rPr>
                        <a:t>冰的食物</a:t>
                      </a:r>
                      <a:r>
                        <a:rPr lang="zh-TW" altLang="en-US" sz="1800" b="0" dirty="0" smtClean="0">
                          <a:latin typeface="+mn-ea"/>
                          <a:ea typeface="+mn-ea"/>
                        </a:rPr>
                        <a:t>或飲料其實對腸胃道不會造成什麼</a:t>
                      </a:r>
                      <a:r>
                        <a:rPr lang="zh-TW" altLang="en-US" sz="1800" b="0" u="sng" dirty="0" smtClean="0">
                          <a:latin typeface="+mn-ea"/>
                          <a:ea typeface="+mn-ea"/>
                        </a:rPr>
                        <a:t>發炎潰瘍</a:t>
                      </a:r>
                      <a:r>
                        <a:rPr lang="zh-TW" altLang="en-US" sz="1800" b="0" dirty="0" smtClean="0">
                          <a:latin typeface="+mn-ea"/>
                          <a:ea typeface="+mn-ea"/>
                        </a:rPr>
                        <a:t>的問題，</a:t>
                      </a:r>
                      <a:r>
                        <a:rPr lang="zh-TW" altLang="en-US" sz="1800" b="0" u="sng" dirty="0" smtClean="0">
                          <a:latin typeface="+mn-ea"/>
                          <a:ea typeface="+mn-ea"/>
                        </a:rPr>
                        <a:t>主要是夏天温度濕度的關係比較容易讓細菌孳生</a:t>
                      </a:r>
                      <a:r>
                        <a:rPr lang="zh-TW" altLang="en-US" sz="1800" b="0" dirty="0" smtClean="0">
                          <a:latin typeface="+mn-ea"/>
                          <a:ea typeface="+mn-ea"/>
                        </a:rPr>
                        <a:t>，冰箱冷藏</a:t>
                      </a:r>
                      <a:r>
                        <a:rPr lang="en-US" altLang="zh-TW" sz="1800" b="0" dirty="0" smtClean="0">
                          <a:latin typeface="+mn-ea"/>
                          <a:ea typeface="+mn-ea"/>
                        </a:rPr>
                        <a:t>4</a:t>
                      </a:r>
                      <a:r>
                        <a:rPr lang="zh-TW" altLang="en-US" sz="1800" b="0" dirty="0" smtClean="0">
                          <a:latin typeface="+mn-ea"/>
                          <a:ea typeface="+mn-ea"/>
                        </a:rPr>
                        <a:t>度</a:t>
                      </a:r>
                      <a:r>
                        <a:rPr lang="en-US" altLang="zh-TW" sz="1800" b="0" dirty="0" smtClean="0">
                          <a:latin typeface="+mn-ea"/>
                          <a:ea typeface="+mn-ea"/>
                        </a:rPr>
                        <a:t>C</a:t>
                      </a:r>
                      <a:r>
                        <a:rPr lang="zh-TW" altLang="en-US" sz="1800" b="0" dirty="0" smtClean="0">
                          <a:latin typeface="+mn-ea"/>
                          <a:ea typeface="+mn-ea"/>
                        </a:rPr>
                        <a:t>只是温度降低，減少細菌生長的速度，並不會死亡。</a:t>
                      </a:r>
                      <a:r>
                        <a:rPr lang="zh-TW" altLang="en-US" sz="1800" b="0" u="sng" dirty="0" smtClean="0">
                          <a:latin typeface="+mn-ea"/>
                          <a:ea typeface="+mn-ea"/>
                        </a:rPr>
                        <a:t>我們喝下去的菌數或細菌產生的毒素如果偏多，產生腸胃炎的機會就會增加。</a:t>
                      </a:r>
                      <a:endParaRPr lang="en-US" altLang="zh-TW" sz="1800" b="0" u="sng" dirty="0" smtClean="0">
                        <a:latin typeface="+mn-ea"/>
                        <a:ea typeface="+mn-ea"/>
                      </a:endParaRPr>
                    </a:p>
                  </a:txBody>
                  <a:tcPr marL="91443" marR="91443" marT="45723" marB="45723"/>
                </a:tc>
              </a:tr>
            </a:tbl>
          </a:graphicData>
        </a:graphic>
      </p:graphicFrame>
      <p:sp>
        <p:nvSpPr>
          <p:cNvPr id="22569" name="投影片編號版面配置區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12A173BB-7538-4042-B2C1-A8ECE833A2A2}" type="slidenum">
              <a:rPr kumimoji="0" lang="en-US" altLang="zh-TW" sz="1200" b="0" smtClean="0">
                <a:solidFill>
                  <a:srgbClr val="0000CC"/>
                </a:solidFill>
                <a:latin typeface="Verdana" panose="020B0604030504040204" pitchFamily="34" charset="0"/>
                <a:ea typeface="新細明體" panose="02020500000000000000" pitchFamily="18" charset="-120"/>
              </a:rPr>
              <a:pPr/>
              <a:t>4</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pic>
        <p:nvPicPr>
          <p:cNvPr id="6" name="圖片 5"/>
          <p:cNvPicPr/>
          <p:nvPr/>
        </p:nvPicPr>
        <p:blipFill rotWithShape="1">
          <a:blip r:embed="rId3" cstate="print"/>
          <a:srcRect l="2890" t="1926" r="2841" b="4645"/>
          <a:stretch/>
        </p:blipFill>
        <p:spPr bwMode="auto">
          <a:xfrm>
            <a:off x="576263" y="2996940"/>
            <a:ext cx="3635687" cy="237633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467203983"/>
      </p:ext>
    </p:extLst>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6263" y="116541"/>
            <a:ext cx="8001000" cy="720100"/>
          </a:xfrm>
        </p:spPr>
        <p:txBody>
          <a:bodyPr>
            <a:normAutofit fontScale="90000"/>
          </a:bodyPr>
          <a:lstStyle/>
          <a:p>
            <a:pPr algn="ctr">
              <a:defRPr/>
            </a:pPr>
            <a:r>
              <a:rPr lang="en-US" altLang="zh-TW" dirty="0" smtClean="0">
                <a:solidFill>
                  <a:srgbClr val="FF9900"/>
                </a:solidFill>
                <a:latin typeface="標楷體" pitchFamily="65" charset="-120"/>
              </a:rPr>
              <a:t>107</a:t>
            </a:r>
            <a:r>
              <a:rPr lang="zh-TW" altLang="en-US" dirty="0" smtClean="0">
                <a:solidFill>
                  <a:srgbClr val="FF9900"/>
                </a:solidFill>
                <a:latin typeface="標楷體" pitchFamily="65" charset="-120"/>
              </a:rPr>
              <a:t>年</a:t>
            </a:r>
            <a:r>
              <a:rPr lang="en-US" altLang="zh-TW" dirty="0" smtClean="0">
                <a:solidFill>
                  <a:srgbClr val="FF9900"/>
                </a:solidFill>
                <a:latin typeface="標楷體" pitchFamily="65" charset="-120"/>
              </a:rPr>
              <a:t>11</a:t>
            </a:r>
            <a:r>
              <a:rPr lang="zh-TW" altLang="en-US" dirty="0" smtClean="0">
                <a:solidFill>
                  <a:srgbClr val="FF9900"/>
                </a:solidFill>
                <a:latin typeface="標楷體" pitchFamily="65" charset="-120"/>
              </a:rPr>
              <a:t>月份安排媒體專訪</a:t>
            </a:r>
            <a:endParaRPr lang="zh-TW" altLang="en-US" dirty="0">
              <a:solidFill>
                <a:srgbClr val="FF9900"/>
              </a:solidFill>
              <a:latin typeface="標楷體" pitchFamily="65" charset="-120"/>
            </a:endParaRPr>
          </a:p>
        </p:txBody>
      </p:sp>
      <p:sp>
        <p:nvSpPr>
          <p:cNvPr id="22569" name="投影片編號版面配置區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12A173BB-7538-4042-B2C1-A8ECE833A2A2}" type="slidenum">
              <a:rPr kumimoji="0" lang="en-US" altLang="zh-TW" sz="1200" b="0" smtClean="0">
                <a:solidFill>
                  <a:srgbClr val="0000CC"/>
                </a:solidFill>
                <a:latin typeface="Verdana" panose="020B0604030504040204" pitchFamily="34" charset="0"/>
                <a:ea typeface="新細明體" panose="02020500000000000000" pitchFamily="18" charset="-120"/>
              </a:rPr>
              <a:pPr/>
              <a:t>5</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xmlns="" val="2547689457"/>
              </p:ext>
            </p:extLst>
          </p:nvPr>
        </p:nvGraphicFramePr>
        <p:xfrm>
          <a:off x="683460" y="908650"/>
          <a:ext cx="7893803" cy="4380773"/>
        </p:xfrm>
        <a:graphic>
          <a:graphicData uri="http://schemas.openxmlformats.org/drawingml/2006/table">
            <a:tbl>
              <a:tblPr firstRow="1" bandRow="1">
                <a:tableStyleId>{5C22544A-7EE6-4342-B048-85BDC9FD1C3A}</a:tableStyleId>
              </a:tblPr>
              <a:tblGrid>
                <a:gridCol w="927839"/>
                <a:gridCol w="1546398"/>
                <a:gridCol w="1623718"/>
                <a:gridCol w="2164958"/>
                <a:gridCol w="1630890"/>
              </a:tblGrid>
              <a:tr h="467613">
                <a:tc>
                  <a:txBody>
                    <a:bodyPr/>
                    <a:lstStyle/>
                    <a:p>
                      <a:pPr algn="dist" fontAlgn="auto"/>
                      <a:r>
                        <a:rPr lang="zh-TW" altLang="en-US" sz="1400" b="1" dirty="0"/>
                        <a:t>日      期</a:t>
                      </a:r>
                    </a:p>
                  </a:txBody>
                  <a:tcPr marL="9525" marR="9525" marT="9525" marB="0" anchor="ctr">
                    <a:solidFill>
                      <a:srgbClr val="0000FF"/>
                    </a:solidFill>
                  </a:tcPr>
                </a:tc>
                <a:tc>
                  <a:txBody>
                    <a:bodyPr/>
                    <a:lstStyle/>
                    <a:p>
                      <a:pPr algn="dist" fontAlgn="auto"/>
                      <a:r>
                        <a:rPr lang="zh-TW" altLang="en-US" sz="1400" b="1" dirty="0"/>
                        <a:t>受訪單位</a:t>
                      </a:r>
                    </a:p>
                  </a:txBody>
                  <a:tcPr marL="9525" marR="9525" marT="9525" marB="0" anchor="ctr">
                    <a:solidFill>
                      <a:srgbClr val="0000FF"/>
                    </a:solidFill>
                  </a:tcPr>
                </a:tc>
                <a:tc>
                  <a:txBody>
                    <a:bodyPr/>
                    <a:lstStyle/>
                    <a:p>
                      <a:pPr algn="dist" fontAlgn="auto"/>
                      <a:r>
                        <a:rPr lang="zh-TW" altLang="en-US" sz="1400" b="1" dirty="0"/>
                        <a:t>受訪人員</a:t>
                      </a:r>
                    </a:p>
                  </a:txBody>
                  <a:tcPr marL="9525" marR="9525" marT="9525" marB="0" anchor="ctr">
                    <a:solidFill>
                      <a:srgbClr val="0000FF"/>
                    </a:solidFill>
                  </a:tcPr>
                </a:tc>
                <a:tc>
                  <a:txBody>
                    <a:bodyPr/>
                    <a:lstStyle/>
                    <a:p>
                      <a:pPr algn="dist" fontAlgn="auto"/>
                      <a:r>
                        <a:rPr lang="zh-TW" altLang="en-US" sz="1400" b="1" dirty="0"/>
                        <a:t>主      題</a:t>
                      </a:r>
                    </a:p>
                  </a:txBody>
                  <a:tcPr marL="9525" marR="9525" marT="9525" marB="0" anchor="ctr">
                    <a:solidFill>
                      <a:srgbClr val="0000FF"/>
                    </a:solidFill>
                  </a:tcPr>
                </a:tc>
                <a:tc>
                  <a:txBody>
                    <a:bodyPr/>
                    <a:lstStyle/>
                    <a:p>
                      <a:pPr algn="dist" fontAlgn="auto"/>
                      <a:r>
                        <a:rPr lang="zh-TW" altLang="en-US" sz="1400" b="1" dirty="0"/>
                        <a:t>媒      體</a:t>
                      </a:r>
                    </a:p>
                  </a:txBody>
                  <a:tcPr marL="9525" marR="9525" marT="9525" marB="0" anchor="ctr">
                    <a:solidFill>
                      <a:srgbClr val="0000FF"/>
                    </a:solidFill>
                  </a:tcPr>
                </a:tc>
              </a:tr>
              <a:tr h="402270">
                <a:tc>
                  <a:txBody>
                    <a:bodyPr/>
                    <a:lstStyle/>
                    <a:p>
                      <a:pPr algn="ctr" fontAlgn="ctr"/>
                      <a:r>
                        <a:rPr lang="en-US" altLang="zh-TW" sz="1800" b="0" i="0" u="none" strike="noStrike" dirty="0">
                          <a:solidFill>
                            <a:srgbClr val="000000"/>
                          </a:solidFill>
                          <a:effectLst/>
                          <a:latin typeface="+mn-ea"/>
                          <a:ea typeface="+mn-ea"/>
                        </a:rPr>
                        <a:t>10/29</a:t>
                      </a:r>
                    </a:p>
                  </a:txBody>
                  <a:tcPr marL="9525" marR="9525" marT="9525" marB="0" anchor="ctr"/>
                </a:tc>
                <a:tc>
                  <a:txBody>
                    <a:bodyPr/>
                    <a:lstStyle/>
                    <a:p>
                      <a:pPr algn="l" fontAlgn="ctr"/>
                      <a:r>
                        <a:rPr lang="zh-TW" altLang="en-US" sz="1800" b="0" i="0" u="none" strike="noStrike">
                          <a:solidFill>
                            <a:srgbClr val="000000"/>
                          </a:solidFill>
                          <a:effectLst/>
                          <a:latin typeface="+mn-ea"/>
                          <a:ea typeface="+mn-ea"/>
                        </a:rPr>
                        <a:t>院本院</a:t>
                      </a:r>
                    </a:p>
                  </a:txBody>
                  <a:tcPr marL="9525" marR="9525" marT="9525" marB="0" anchor="ctr"/>
                </a:tc>
                <a:tc>
                  <a:txBody>
                    <a:bodyPr/>
                    <a:lstStyle/>
                    <a:p>
                      <a:pPr algn="l" fontAlgn="ctr"/>
                      <a:r>
                        <a:rPr lang="zh-TW" altLang="en-US" sz="1800" b="0" i="0" u="none" strike="noStrike" dirty="0">
                          <a:solidFill>
                            <a:srgbClr val="000000"/>
                          </a:solidFill>
                          <a:effectLst/>
                          <a:latin typeface="+mn-ea"/>
                          <a:ea typeface="+mn-ea"/>
                        </a:rPr>
                        <a:t>陳威明副院長</a:t>
                      </a:r>
                    </a:p>
                  </a:txBody>
                  <a:tcPr marL="9525" marR="9525" marT="9525" marB="0" anchor="ctr"/>
                </a:tc>
                <a:tc>
                  <a:txBody>
                    <a:bodyPr/>
                    <a:lstStyle/>
                    <a:p>
                      <a:pPr algn="l" fontAlgn="ctr"/>
                      <a:r>
                        <a:rPr lang="zh-TW" altLang="en-US" sz="1800" b="0" i="0" u="none" strike="noStrike">
                          <a:solidFill>
                            <a:srgbClr val="000000"/>
                          </a:solidFill>
                          <a:effectLst/>
                          <a:latin typeface="+mn-ea"/>
                          <a:ea typeface="+mn-ea"/>
                        </a:rPr>
                        <a:t>義行獎拍攝</a:t>
                      </a:r>
                    </a:p>
                  </a:txBody>
                  <a:tcPr marL="9525" marR="9525" marT="9525" marB="0" anchor="ctr"/>
                </a:tc>
                <a:tc>
                  <a:txBody>
                    <a:bodyPr/>
                    <a:lstStyle/>
                    <a:p>
                      <a:pPr algn="l" fontAlgn="ctr"/>
                      <a:r>
                        <a:rPr lang="zh-TW" altLang="en-US" sz="1800" b="0" i="0" u="none" strike="noStrike">
                          <a:solidFill>
                            <a:srgbClr val="000000"/>
                          </a:solidFill>
                          <a:effectLst/>
                          <a:latin typeface="+mn-ea"/>
                          <a:ea typeface="+mn-ea"/>
                        </a:rPr>
                        <a:t>公視</a:t>
                      </a:r>
                    </a:p>
                  </a:txBody>
                  <a:tcPr marL="9525" marR="9525" marT="9525" marB="0" anchor="ctr"/>
                </a:tc>
              </a:tr>
              <a:tr h="402270">
                <a:tc>
                  <a:txBody>
                    <a:bodyPr/>
                    <a:lstStyle/>
                    <a:p>
                      <a:pPr algn="ctr" fontAlgn="ctr"/>
                      <a:r>
                        <a:rPr lang="en-US" altLang="zh-TW" sz="1800" b="0" i="0" u="none" strike="noStrike">
                          <a:solidFill>
                            <a:srgbClr val="000000"/>
                          </a:solidFill>
                          <a:effectLst/>
                          <a:latin typeface="+mn-ea"/>
                          <a:ea typeface="+mn-ea"/>
                        </a:rPr>
                        <a:t>10/29</a:t>
                      </a:r>
                    </a:p>
                  </a:txBody>
                  <a:tcPr marL="9525" marR="9525" marT="9525" marB="0" anchor="ctr"/>
                </a:tc>
                <a:tc>
                  <a:txBody>
                    <a:bodyPr/>
                    <a:lstStyle/>
                    <a:p>
                      <a:pPr algn="l" fontAlgn="ctr"/>
                      <a:r>
                        <a:rPr lang="zh-TW" altLang="en-US" sz="1800" b="0" i="0" u="none" strike="noStrike" dirty="0">
                          <a:solidFill>
                            <a:srgbClr val="000000"/>
                          </a:solidFill>
                          <a:effectLst/>
                          <a:latin typeface="+mn-ea"/>
                          <a:ea typeface="+mn-ea"/>
                        </a:rPr>
                        <a:t>眼科部</a:t>
                      </a:r>
                    </a:p>
                  </a:txBody>
                  <a:tcPr marL="9525" marR="9525" marT="9525" marB="0" anchor="ctr"/>
                </a:tc>
                <a:tc>
                  <a:txBody>
                    <a:bodyPr/>
                    <a:lstStyle/>
                    <a:p>
                      <a:pPr algn="l" fontAlgn="ctr"/>
                      <a:r>
                        <a:rPr lang="zh-TW" altLang="en-US" sz="1800" b="0" i="0" u="none" strike="noStrike">
                          <a:solidFill>
                            <a:srgbClr val="000000"/>
                          </a:solidFill>
                          <a:effectLst/>
                          <a:latin typeface="+mn-ea"/>
                          <a:ea typeface="+mn-ea"/>
                        </a:rPr>
                        <a:t>劉瑞玲主任</a:t>
                      </a:r>
                    </a:p>
                  </a:txBody>
                  <a:tcPr marL="9525" marR="9525" marT="9525" marB="0" anchor="ctr"/>
                </a:tc>
                <a:tc>
                  <a:txBody>
                    <a:bodyPr/>
                    <a:lstStyle/>
                    <a:p>
                      <a:pPr algn="l" fontAlgn="ctr"/>
                      <a:r>
                        <a:rPr lang="zh-TW" altLang="en-US" sz="1800" b="0" i="0" u="none" strike="noStrike" dirty="0">
                          <a:solidFill>
                            <a:srgbClr val="000000"/>
                          </a:solidFill>
                          <a:effectLst/>
                          <a:latin typeface="+mn-ea"/>
                          <a:ea typeface="+mn-ea"/>
                        </a:rPr>
                        <a:t>人工水晶體</a:t>
                      </a:r>
                    </a:p>
                  </a:txBody>
                  <a:tcPr marL="9525" marR="9525" marT="9525" marB="0" anchor="ctr"/>
                </a:tc>
                <a:tc>
                  <a:txBody>
                    <a:bodyPr/>
                    <a:lstStyle/>
                    <a:p>
                      <a:pPr algn="l" fontAlgn="ctr"/>
                      <a:r>
                        <a:rPr lang="zh-TW" altLang="en-US" sz="1800" b="0" i="0" u="none" strike="noStrike" dirty="0">
                          <a:solidFill>
                            <a:srgbClr val="000000"/>
                          </a:solidFill>
                          <a:effectLst/>
                          <a:latin typeface="+mn-ea"/>
                          <a:ea typeface="+mn-ea"/>
                        </a:rPr>
                        <a:t>康健</a:t>
                      </a:r>
                      <a:r>
                        <a:rPr lang="zh-TW" altLang="en-US" sz="1800" b="0" i="0" u="none" strike="noStrike" dirty="0" smtClean="0">
                          <a:solidFill>
                            <a:srgbClr val="000000"/>
                          </a:solidFill>
                          <a:effectLst/>
                          <a:latin typeface="+mn-ea"/>
                          <a:ea typeface="+mn-ea"/>
                        </a:rPr>
                        <a:t>雜誌</a:t>
                      </a:r>
                      <a:endParaRPr lang="zh-TW" altLang="en-US" sz="1800" b="0" i="0" u="none" strike="noStrike" dirty="0">
                        <a:solidFill>
                          <a:srgbClr val="000000"/>
                        </a:solidFill>
                        <a:effectLst/>
                        <a:latin typeface="+mn-ea"/>
                        <a:ea typeface="+mn-ea"/>
                      </a:endParaRPr>
                    </a:p>
                  </a:txBody>
                  <a:tcPr marL="9525" marR="9525" marT="9525" marB="0" anchor="ctr"/>
                </a:tc>
              </a:tr>
              <a:tr h="402270">
                <a:tc>
                  <a:txBody>
                    <a:bodyPr/>
                    <a:lstStyle/>
                    <a:p>
                      <a:pPr algn="ctr" fontAlgn="ctr"/>
                      <a:r>
                        <a:rPr lang="en-US" altLang="zh-TW" sz="1800" b="0" i="0" u="none" strike="noStrike" dirty="0" smtClean="0">
                          <a:solidFill>
                            <a:srgbClr val="000000"/>
                          </a:solidFill>
                          <a:effectLst/>
                          <a:latin typeface="+mn-ea"/>
                          <a:ea typeface="+mn-ea"/>
                        </a:rPr>
                        <a:t>10/30</a:t>
                      </a:r>
                      <a:endParaRPr lang="zh-TW" altLang="en-US" sz="1800" b="0" i="0" u="none" strike="noStrike" dirty="0">
                        <a:solidFill>
                          <a:srgbClr val="000000"/>
                        </a:solidFill>
                        <a:effectLst/>
                        <a:latin typeface="+mn-ea"/>
                        <a:ea typeface="+mn-ea"/>
                      </a:endParaRPr>
                    </a:p>
                  </a:txBody>
                  <a:tcPr marL="9525" marR="9525" marT="9525" marB="0" anchor="ctr"/>
                </a:tc>
                <a:tc>
                  <a:txBody>
                    <a:bodyPr/>
                    <a:lstStyle/>
                    <a:p>
                      <a:pPr algn="l" fontAlgn="ctr"/>
                      <a:r>
                        <a:rPr lang="zh-TW" altLang="en-US" sz="1800" b="0" i="0" u="none" strike="noStrike" dirty="0">
                          <a:solidFill>
                            <a:srgbClr val="000000"/>
                          </a:solidFill>
                          <a:effectLst/>
                          <a:latin typeface="+mn-ea"/>
                          <a:ea typeface="+mn-ea"/>
                        </a:rPr>
                        <a:t>神經內科</a:t>
                      </a:r>
                    </a:p>
                  </a:txBody>
                  <a:tcPr marL="9525" marR="9525" marT="9525" marB="0" anchor="ctr"/>
                </a:tc>
                <a:tc>
                  <a:txBody>
                    <a:bodyPr/>
                    <a:lstStyle/>
                    <a:p>
                      <a:pPr algn="l" fontAlgn="ctr"/>
                      <a:r>
                        <a:rPr lang="zh-TW" altLang="en-US" sz="1800" b="0" i="0" u="none" strike="noStrike" dirty="0">
                          <a:solidFill>
                            <a:srgbClr val="000000"/>
                          </a:solidFill>
                          <a:effectLst/>
                          <a:latin typeface="+mn-ea"/>
                          <a:ea typeface="+mn-ea"/>
                        </a:rPr>
                        <a:t>王嚴鋒醫師</a:t>
                      </a:r>
                    </a:p>
                  </a:txBody>
                  <a:tcPr marL="9525" marR="9525" marT="9525" marB="0" anchor="ctr"/>
                </a:tc>
                <a:tc>
                  <a:txBody>
                    <a:bodyPr/>
                    <a:lstStyle/>
                    <a:p>
                      <a:pPr algn="l" fontAlgn="ctr"/>
                      <a:r>
                        <a:rPr lang="zh-TW" altLang="en-US" sz="1800" b="0" i="0" u="none" strike="noStrike" dirty="0">
                          <a:solidFill>
                            <a:srgbClr val="000000"/>
                          </a:solidFill>
                          <a:effectLst/>
                          <a:latin typeface="+mn-ea"/>
                          <a:ea typeface="+mn-ea"/>
                        </a:rPr>
                        <a:t>偏頭痛</a:t>
                      </a:r>
                    </a:p>
                  </a:txBody>
                  <a:tcPr marL="9525" marR="9525" marT="9525" marB="0" anchor="ctr"/>
                </a:tc>
                <a:tc>
                  <a:txBody>
                    <a:bodyPr/>
                    <a:lstStyle/>
                    <a:p>
                      <a:pPr algn="l" fontAlgn="ctr"/>
                      <a:r>
                        <a:rPr lang="zh-TW" altLang="en-US" sz="1800" b="0" i="0" u="none" strike="noStrike" dirty="0">
                          <a:solidFill>
                            <a:srgbClr val="000000"/>
                          </a:solidFill>
                          <a:effectLst/>
                          <a:latin typeface="+mn-ea"/>
                          <a:ea typeface="+mn-ea"/>
                        </a:rPr>
                        <a:t>每日健康</a:t>
                      </a:r>
                    </a:p>
                  </a:txBody>
                  <a:tcPr marL="9525" marR="9525" marT="9525" marB="0" anchor="ctr"/>
                </a:tc>
              </a:tr>
              <a:tr h="397505">
                <a:tc>
                  <a:txBody>
                    <a:bodyPr/>
                    <a:lstStyle/>
                    <a:p>
                      <a:pPr algn="ctr" fontAlgn="ctr"/>
                      <a:r>
                        <a:rPr lang="en-US" altLang="zh-TW" sz="1800" b="0" i="0" u="none" strike="noStrike" dirty="0">
                          <a:solidFill>
                            <a:srgbClr val="000000"/>
                          </a:solidFill>
                          <a:effectLst/>
                          <a:latin typeface="+mn-ea"/>
                          <a:ea typeface="+mn-ea"/>
                        </a:rPr>
                        <a:t>11/21</a:t>
                      </a:r>
                    </a:p>
                  </a:txBody>
                  <a:tcPr marL="9525" marR="9525" marT="9525" marB="0" anchor="ctr"/>
                </a:tc>
                <a:tc>
                  <a:txBody>
                    <a:bodyPr/>
                    <a:lstStyle/>
                    <a:p>
                      <a:pPr algn="l" fontAlgn="ctr"/>
                      <a:r>
                        <a:rPr lang="zh-TW" altLang="en-US" sz="1800" b="0" i="0" u="none" strike="noStrike">
                          <a:solidFill>
                            <a:srgbClr val="000000"/>
                          </a:solidFill>
                          <a:effectLst/>
                          <a:latin typeface="+mn-ea"/>
                          <a:ea typeface="+mn-ea"/>
                        </a:rPr>
                        <a:t>毒物科</a:t>
                      </a:r>
                    </a:p>
                  </a:txBody>
                  <a:tcPr marL="9525" marR="9525" marT="9525" marB="0" anchor="ctr"/>
                </a:tc>
                <a:tc>
                  <a:txBody>
                    <a:bodyPr/>
                    <a:lstStyle/>
                    <a:p>
                      <a:pPr algn="l" fontAlgn="ctr"/>
                      <a:r>
                        <a:rPr lang="zh-TW" altLang="en-US" sz="1800" b="0" i="0" u="none" strike="noStrike" dirty="0">
                          <a:solidFill>
                            <a:srgbClr val="000000"/>
                          </a:solidFill>
                          <a:effectLst/>
                          <a:latin typeface="+mn-ea"/>
                          <a:ea typeface="+mn-ea"/>
                        </a:rPr>
                        <a:t>楊振昌主任</a:t>
                      </a:r>
                    </a:p>
                  </a:txBody>
                  <a:tcPr marL="9525" marR="9525" marT="9525" marB="0" anchor="ctr"/>
                </a:tc>
                <a:tc>
                  <a:txBody>
                    <a:bodyPr/>
                    <a:lstStyle/>
                    <a:p>
                      <a:pPr algn="l" fontAlgn="ctr"/>
                      <a:r>
                        <a:rPr lang="zh-TW" altLang="en-US" sz="1800" b="0" i="0" u="none" strike="noStrike" dirty="0">
                          <a:solidFill>
                            <a:srgbClr val="000000"/>
                          </a:solidFill>
                          <a:effectLst/>
                          <a:latin typeface="+mn-ea"/>
                          <a:ea typeface="+mn-ea"/>
                        </a:rPr>
                        <a:t>多環芳烴對人體之影響</a:t>
                      </a:r>
                    </a:p>
                  </a:txBody>
                  <a:tcPr marL="9525" marR="9525" marT="9525" marB="0" anchor="ctr"/>
                </a:tc>
                <a:tc>
                  <a:txBody>
                    <a:bodyPr/>
                    <a:lstStyle/>
                    <a:p>
                      <a:pPr algn="l" fontAlgn="ctr"/>
                      <a:r>
                        <a:rPr lang="zh-TW" altLang="en-US" sz="1800" b="0" i="0" u="none" strike="noStrike" dirty="0">
                          <a:solidFill>
                            <a:srgbClr val="000000"/>
                          </a:solidFill>
                          <a:effectLst/>
                          <a:latin typeface="+mn-ea"/>
                          <a:ea typeface="+mn-ea"/>
                        </a:rPr>
                        <a:t>中視</a:t>
                      </a:r>
                      <a:r>
                        <a:rPr lang="zh-TW" altLang="en-US" sz="1800" b="0" i="0" u="none" strike="noStrike" dirty="0" smtClean="0">
                          <a:solidFill>
                            <a:srgbClr val="000000"/>
                          </a:solidFill>
                          <a:effectLst/>
                          <a:latin typeface="+mn-ea"/>
                          <a:ea typeface="+mn-ea"/>
                        </a:rPr>
                        <a:t>新聞</a:t>
                      </a:r>
                      <a:endParaRPr lang="zh-TW" altLang="en-US" sz="1800" b="0" i="0" u="none" strike="noStrike" dirty="0">
                        <a:solidFill>
                          <a:srgbClr val="000000"/>
                        </a:solidFill>
                        <a:effectLst/>
                        <a:latin typeface="+mn-ea"/>
                        <a:ea typeface="+mn-ea"/>
                      </a:endParaRPr>
                    </a:p>
                  </a:txBody>
                  <a:tcPr marL="9525" marR="9525" marT="9525" marB="0" anchor="ctr"/>
                </a:tc>
              </a:tr>
              <a:tr h="397505">
                <a:tc>
                  <a:txBody>
                    <a:bodyPr/>
                    <a:lstStyle/>
                    <a:p>
                      <a:pPr algn="ctr" fontAlgn="ctr"/>
                      <a:r>
                        <a:rPr lang="en-US" altLang="zh-TW" sz="1800" b="0" i="0" u="none" strike="noStrike">
                          <a:solidFill>
                            <a:srgbClr val="000000"/>
                          </a:solidFill>
                          <a:effectLst/>
                          <a:latin typeface="+mn-ea"/>
                          <a:ea typeface="+mn-ea"/>
                        </a:rPr>
                        <a:t>11/25</a:t>
                      </a:r>
                    </a:p>
                  </a:txBody>
                  <a:tcPr marL="9525" marR="9525" marT="9525" marB="0" anchor="ctr"/>
                </a:tc>
                <a:tc>
                  <a:txBody>
                    <a:bodyPr/>
                    <a:lstStyle/>
                    <a:p>
                      <a:pPr algn="l" fontAlgn="ctr"/>
                      <a:r>
                        <a:rPr lang="zh-TW" altLang="en-US" sz="1800" b="0" i="0" u="none" strike="noStrike">
                          <a:solidFill>
                            <a:srgbClr val="000000"/>
                          </a:solidFill>
                          <a:effectLst/>
                          <a:latin typeface="+mn-ea"/>
                          <a:ea typeface="+mn-ea"/>
                        </a:rPr>
                        <a:t>家醫部</a:t>
                      </a:r>
                    </a:p>
                  </a:txBody>
                  <a:tcPr marL="9525" marR="9525" marT="9525" marB="0" anchor="ctr"/>
                </a:tc>
                <a:tc>
                  <a:txBody>
                    <a:bodyPr/>
                    <a:lstStyle/>
                    <a:p>
                      <a:pPr algn="l" fontAlgn="ctr"/>
                      <a:r>
                        <a:rPr lang="zh-TW" altLang="en-US" sz="1800" b="0" i="0" u="none" strike="noStrike">
                          <a:solidFill>
                            <a:srgbClr val="000000"/>
                          </a:solidFill>
                          <a:effectLst/>
                          <a:latin typeface="+mn-ea"/>
                          <a:ea typeface="+mn-ea"/>
                        </a:rPr>
                        <a:t>張曉婷科主任</a:t>
                      </a:r>
                    </a:p>
                  </a:txBody>
                  <a:tcPr marL="9525" marR="9525" marT="9525" marB="0" anchor="ctr"/>
                </a:tc>
                <a:tc>
                  <a:txBody>
                    <a:bodyPr/>
                    <a:lstStyle/>
                    <a:p>
                      <a:pPr algn="l" fontAlgn="ctr"/>
                      <a:r>
                        <a:rPr lang="zh-TW" altLang="en-US" sz="1800" b="0" i="0" u="none" strike="noStrike" dirty="0">
                          <a:solidFill>
                            <a:srgbClr val="000000"/>
                          </a:solidFill>
                          <a:effectLst/>
                          <a:latin typeface="+mn-ea"/>
                          <a:ea typeface="+mn-ea"/>
                        </a:rPr>
                        <a:t>流感疫苗</a:t>
                      </a:r>
                    </a:p>
                  </a:txBody>
                  <a:tcPr marL="9525" marR="9525" marT="9525" marB="0" anchor="ctr"/>
                </a:tc>
                <a:tc>
                  <a:txBody>
                    <a:bodyPr/>
                    <a:lstStyle/>
                    <a:p>
                      <a:pPr algn="l" fontAlgn="ctr"/>
                      <a:r>
                        <a:rPr lang="zh-TW" altLang="en-US" sz="1800" b="0" i="0" u="none" strike="noStrike" dirty="0">
                          <a:solidFill>
                            <a:srgbClr val="000000"/>
                          </a:solidFill>
                          <a:effectLst/>
                          <a:latin typeface="+mn-ea"/>
                          <a:ea typeface="+mn-ea"/>
                        </a:rPr>
                        <a:t>文大</a:t>
                      </a:r>
                      <a:r>
                        <a:rPr lang="zh-TW" altLang="en-US" sz="1800" b="0" i="0" u="none" strike="noStrike" dirty="0" smtClean="0">
                          <a:solidFill>
                            <a:srgbClr val="000000"/>
                          </a:solidFill>
                          <a:effectLst/>
                          <a:latin typeface="+mn-ea"/>
                          <a:ea typeface="+mn-ea"/>
                        </a:rPr>
                        <a:t>新聞</a:t>
                      </a:r>
                      <a:endParaRPr lang="zh-TW" altLang="en-US" sz="1800" b="0" i="0" u="none" strike="noStrike" dirty="0">
                        <a:solidFill>
                          <a:srgbClr val="000000"/>
                        </a:solidFill>
                        <a:effectLst/>
                        <a:latin typeface="+mn-ea"/>
                        <a:ea typeface="+mn-ea"/>
                      </a:endParaRPr>
                    </a:p>
                  </a:txBody>
                  <a:tcPr marL="9525" marR="9525" marT="9525" marB="0" anchor="ctr"/>
                </a:tc>
              </a:tr>
              <a:tr h="397505">
                <a:tc>
                  <a:txBody>
                    <a:bodyPr/>
                    <a:lstStyle/>
                    <a:p>
                      <a:pPr algn="ctr" fontAlgn="ctr"/>
                      <a:r>
                        <a:rPr lang="en-US" altLang="zh-TW" sz="1800" b="0" i="0" u="none" strike="noStrike">
                          <a:solidFill>
                            <a:srgbClr val="000000"/>
                          </a:solidFill>
                          <a:effectLst/>
                          <a:latin typeface="+mn-ea"/>
                          <a:ea typeface="+mn-ea"/>
                        </a:rPr>
                        <a:t>11</a:t>
                      </a:r>
                      <a:r>
                        <a:rPr lang="zh-TW" altLang="en-US" sz="1800" b="0" i="0" u="none" strike="noStrike">
                          <a:solidFill>
                            <a:srgbClr val="000000"/>
                          </a:solidFill>
                          <a:effectLst/>
                          <a:latin typeface="+mn-ea"/>
                          <a:ea typeface="+mn-ea"/>
                        </a:rPr>
                        <a:t>月下旬</a:t>
                      </a:r>
                    </a:p>
                  </a:txBody>
                  <a:tcPr marL="9525" marR="9525" marT="9525" marB="0" anchor="ctr"/>
                </a:tc>
                <a:tc>
                  <a:txBody>
                    <a:bodyPr/>
                    <a:lstStyle/>
                    <a:p>
                      <a:pPr algn="l" fontAlgn="ctr"/>
                      <a:r>
                        <a:rPr lang="zh-TW" altLang="en-US" sz="1800" b="0" i="0" u="none" strike="noStrike">
                          <a:solidFill>
                            <a:srgbClr val="000000"/>
                          </a:solidFill>
                          <a:effectLst/>
                          <a:latin typeface="+mn-ea"/>
                          <a:ea typeface="+mn-ea"/>
                        </a:rPr>
                        <a:t>乳房外科</a:t>
                      </a:r>
                    </a:p>
                  </a:txBody>
                  <a:tcPr marL="9525" marR="9525" marT="9525" marB="0" anchor="ctr"/>
                </a:tc>
                <a:tc>
                  <a:txBody>
                    <a:bodyPr/>
                    <a:lstStyle/>
                    <a:p>
                      <a:pPr algn="l" fontAlgn="ctr"/>
                      <a:r>
                        <a:rPr lang="zh-TW" altLang="en-US" sz="1800" b="0" i="0" u="none" strike="noStrike">
                          <a:solidFill>
                            <a:srgbClr val="000000"/>
                          </a:solidFill>
                          <a:effectLst/>
                          <a:latin typeface="+mn-ea"/>
                          <a:ea typeface="+mn-ea"/>
                        </a:rPr>
                        <a:t>曾令民主任</a:t>
                      </a:r>
                    </a:p>
                  </a:txBody>
                  <a:tcPr marL="9525" marR="9525" marT="9525" marB="0" anchor="ctr"/>
                </a:tc>
                <a:tc>
                  <a:txBody>
                    <a:bodyPr/>
                    <a:lstStyle/>
                    <a:p>
                      <a:pPr algn="l" fontAlgn="ctr"/>
                      <a:r>
                        <a:rPr lang="zh-TW" altLang="en-US" sz="1800" b="0" i="0" u="none" strike="noStrike" dirty="0">
                          <a:solidFill>
                            <a:srgbClr val="000000"/>
                          </a:solidFill>
                          <a:effectLst/>
                          <a:latin typeface="+mn-ea"/>
                          <a:ea typeface="+mn-ea"/>
                        </a:rPr>
                        <a:t>永齡抗癌聯合行動</a:t>
                      </a:r>
                      <a:r>
                        <a:rPr lang="zh-TW" altLang="en-US" sz="1800" b="0" i="0" u="none" strike="noStrike" dirty="0" smtClean="0">
                          <a:solidFill>
                            <a:srgbClr val="000000"/>
                          </a:solidFill>
                          <a:effectLst/>
                          <a:latin typeface="+mn-ea"/>
                          <a:ea typeface="+mn-ea"/>
                        </a:rPr>
                        <a:t>影片拍攝</a:t>
                      </a:r>
                      <a:endParaRPr lang="zh-TW" altLang="en-US" sz="1800" b="0" i="0" u="none" strike="noStrike" dirty="0">
                        <a:solidFill>
                          <a:srgbClr val="000000"/>
                        </a:solidFill>
                        <a:effectLst/>
                        <a:latin typeface="+mn-ea"/>
                        <a:ea typeface="+mn-ea"/>
                      </a:endParaRPr>
                    </a:p>
                  </a:txBody>
                  <a:tcPr marL="9525" marR="9525" marT="9525" marB="0" anchor="ctr"/>
                </a:tc>
                <a:tc>
                  <a:txBody>
                    <a:bodyPr/>
                    <a:lstStyle/>
                    <a:p>
                      <a:pPr algn="l" fontAlgn="ctr"/>
                      <a:r>
                        <a:rPr lang="zh-TW" altLang="en-US" sz="1800" b="0" i="0" u="none" strike="noStrike" dirty="0">
                          <a:solidFill>
                            <a:srgbClr val="000000"/>
                          </a:solidFill>
                          <a:effectLst/>
                          <a:latin typeface="+mn-ea"/>
                          <a:ea typeface="+mn-ea"/>
                        </a:rPr>
                        <a:t>永齡基金會</a:t>
                      </a:r>
                    </a:p>
                  </a:txBody>
                  <a:tcPr marL="9525" marR="9525" marT="9525" marB="0" anchor="ctr"/>
                </a:tc>
              </a:tr>
              <a:tr h="397505">
                <a:tc>
                  <a:txBody>
                    <a:bodyPr/>
                    <a:lstStyle/>
                    <a:p>
                      <a:pPr algn="ctr" fontAlgn="ctr"/>
                      <a:endParaRPr lang="en-US" altLang="zh-TW" sz="1800" b="0" i="0" u="none" strike="noStrike" dirty="0">
                        <a:solidFill>
                          <a:srgbClr val="000000"/>
                        </a:solidFill>
                        <a:effectLst/>
                        <a:latin typeface="+mn-ea"/>
                        <a:ea typeface="+mn-ea"/>
                      </a:endParaRPr>
                    </a:p>
                  </a:txBody>
                  <a:tcPr marL="9525" marR="9525" marT="9525" marB="0" anchor="ctr"/>
                </a:tc>
                <a:tc>
                  <a:txBody>
                    <a:bodyPr/>
                    <a:lstStyle/>
                    <a:p>
                      <a:pPr algn="l" fontAlgn="ctr"/>
                      <a:endParaRPr lang="zh-TW" altLang="en-US" sz="1800" b="0" i="0" u="none" strike="noStrike" dirty="0">
                        <a:solidFill>
                          <a:srgbClr val="000000"/>
                        </a:solidFill>
                        <a:effectLst/>
                        <a:latin typeface="+mn-ea"/>
                        <a:ea typeface="+mn-ea"/>
                      </a:endParaRPr>
                    </a:p>
                  </a:txBody>
                  <a:tcPr marL="9525" marR="9525" marT="9525" marB="0" anchor="ctr"/>
                </a:tc>
                <a:tc>
                  <a:txBody>
                    <a:bodyPr/>
                    <a:lstStyle/>
                    <a:p>
                      <a:pPr algn="l" fontAlgn="ctr"/>
                      <a:endParaRPr lang="zh-TW" altLang="en-US" sz="1800" b="0" i="0" u="none" strike="noStrike" dirty="0">
                        <a:solidFill>
                          <a:srgbClr val="000000"/>
                        </a:solidFill>
                        <a:effectLst/>
                        <a:latin typeface="+mn-ea"/>
                        <a:ea typeface="+mn-ea"/>
                      </a:endParaRPr>
                    </a:p>
                  </a:txBody>
                  <a:tcPr marL="9525" marR="9525" marT="9525" marB="0" anchor="ctr"/>
                </a:tc>
                <a:tc>
                  <a:txBody>
                    <a:bodyPr/>
                    <a:lstStyle/>
                    <a:p>
                      <a:pPr algn="l" fontAlgn="ctr"/>
                      <a:endParaRPr lang="zh-TW" altLang="en-US" sz="1800" b="0" i="0" u="none" strike="noStrike" dirty="0">
                        <a:solidFill>
                          <a:srgbClr val="000000"/>
                        </a:solidFill>
                        <a:effectLst/>
                        <a:latin typeface="+mn-ea"/>
                        <a:ea typeface="+mn-ea"/>
                      </a:endParaRPr>
                    </a:p>
                  </a:txBody>
                  <a:tcPr marL="9525" marR="9525" marT="9525" marB="0" anchor="ctr"/>
                </a:tc>
                <a:tc>
                  <a:txBody>
                    <a:bodyPr/>
                    <a:lstStyle/>
                    <a:p>
                      <a:pPr algn="l" fontAlgn="ctr"/>
                      <a:endParaRPr lang="en-US" altLang="zh-TW" sz="1800" b="0" i="0" u="none" strike="noStrike" dirty="0">
                        <a:solidFill>
                          <a:srgbClr val="000000"/>
                        </a:solidFill>
                        <a:effectLst/>
                        <a:latin typeface="+mn-ea"/>
                        <a:ea typeface="+mn-ea"/>
                      </a:endParaRPr>
                    </a:p>
                  </a:txBody>
                  <a:tcPr marL="9525" marR="9525" marT="9525" marB="0" anchor="ctr"/>
                </a:tc>
              </a:tr>
              <a:tr h="397505">
                <a:tc>
                  <a:txBody>
                    <a:bodyPr/>
                    <a:lstStyle/>
                    <a:p>
                      <a:pPr algn="ctr" fontAlgn="ctr"/>
                      <a:endParaRPr lang="en-US" altLang="zh-TW" sz="14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l" fontAlgn="ct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l" fontAlgn="ct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l" fontAlgn="ct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l" fontAlgn="ct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r>
              <a:tr h="397505">
                <a:tc>
                  <a:txBody>
                    <a:bodyPr/>
                    <a:lstStyle/>
                    <a:p>
                      <a:pPr algn="ctr" fontAlgn="ctr"/>
                      <a:endParaRPr lang="en-US" altLang="zh-TW" sz="14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l" fontAlgn="ctr"/>
                      <a:endParaRPr lang="zh-TW" altLang="en-US" sz="14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l" fontAlgn="ct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l" fontAlgn="ct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l" fontAlgn="ct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r>
            </a:tbl>
          </a:graphicData>
        </a:graphic>
      </p:graphicFrame>
    </p:spTree>
    <p:extLst>
      <p:ext uri="{BB962C8B-B14F-4D97-AF65-F5344CB8AC3E}">
        <p14:creationId xmlns:p14="http://schemas.microsoft.com/office/powerpoint/2010/main" xmlns="" val="4039294504"/>
      </p:ext>
    </p:extLst>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6263" y="309563"/>
            <a:ext cx="8001000" cy="671512"/>
          </a:xfrm>
        </p:spPr>
        <p:txBody>
          <a:bodyPr>
            <a:normAutofit fontScale="90000"/>
          </a:bodyPr>
          <a:lstStyle/>
          <a:p>
            <a:pPr algn="ctr">
              <a:defRPr/>
            </a:pPr>
            <a:r>
              <a:rPr lang="en-US" altLang="zh-TW" dirty="0" smtClean="0">
                <a:solidFill>
                  <a:srgbClr val="FF9900"/>
                </a:solidFill>
                <a:latin typeface="標楷體" pitchFamily="65" charset="-120"/>
              </a:rPr>
              <a:t>107</a:t>
            </a:r>
            <a:r>
              <a:rPr lang="zh-TW" altLang="en-US" dirty="0" smtClean="0">
                <a:solidFill>
                  <a:srgbClr val="FF9900"/>
                </a:solidFill>
                <a:latin typeface="標楷體" pitchFamily="65" charset="-120"/>
              </a:rPr>
              <a:t>年</a:t>
            </a:r>
            <a:r>
              <a:rPr lang="en-US" altLang="zh-TW" dirty="0" smtClean="0">
                <a:solidFill>
                  <a:srgbClr val="FF9900"/>
                </a:solidFill>
                <a:latin typeface="標楷體" pitchFamily="65" charset="-120"/>
              </a:rPr>
              <a:t>11</a:t>
            </a:r>
            <a:r>
              <a:rPr lang="zh-TW" altLang="en-US" dirty="0" smtClean="0">
                <a:solidFill>
                  <a:srgbClr val="FF9900"/>
                </a:solidFill>
                <a:latin typeface="標楷體" pitchFamily="65" charset="-120"/>
              </a:rPr>
              <a:t>月份活動訊息</a:t>
            </a:r>
            <a:endParaRPr lang="zh-TW" altLang="en-US" dirty="0">
              <a:solidFill>
                <a:srgbClr val="FF9900"/>
              </a:solidFill>
              <a:latin typeface="標楷體" pitchFamily="65" charset="-12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xmlns="" val="3688324881"/>
              </p:ext>
            </p:extLst>
          </p:nvPr>
        </p:nvGraphicFramePr>
        <p:xfrm>
          <a:off x="591068" y="981073"/>
          <a:ext cx="8085501" cy="4896267"/>
        </p:xfrm>
        <a:graphic>
          <a:graphicData uri="http://schemas.openxmlformats.org/drawingml/2006/table">
            <a:tbl>
              <a:tblPr firstRow="1" bandRow="1">
                <a:tableStyleId>{5C22544A-7EE6-4342-B048-85BDC9FD1C3A}</a:tableStyleId>
              </a:tblPr>
              <a:tblGrid>
                <a:gridCol w="1028522"/>
                <a:gridCol w="1368190"/>
                <a:gridCol w="5688789"/>
              </a:tblGrid>
              <a:tr h="665577">
                <a:tc>
                  <a:txBody>
                    <a:bodyPr/>
                    <a:lstStyle/>
                    <a:p>
                      <a:pPr algn="ctr"/>
                      <a:r>
                        <a:rPr lang="zh-TW" altLang="en-US" sz="1600" dirty="0" smtClean="0">
                          <a:latin typeface="標楷體" pitchFamily="65" charset="-120"/>
                          <a:ea typeface="標楷體" pitchFamily="65" charset="-120"/>
                        </a:rPr>
                        <a:t>日期</a:t>
                      </a:r>
                      <a:endParaRPr lang="zh-TW" altLang="en-US" sz="1600" dirty="0">
                        <a:latin typeface="標楷體" pitchFamily="65" charset="-120"/>
                        <a:ea typeface="標楷體" pitchFamily="65" charset="-120"/>
                      </a:endParaRPr>
                    </a:p>
                  </a:txBody>
                  <a:tcPr marL="91443" marR="91443" marT="45723" marB="45723" anchor="ctr">
                    <a:solidFill>
                      <a:srgbClr val="0000FF"/>
                    </a:solidFill>
                  </a:tcPr>
                </a:tc>
                <a:tc>
                  <a:txBody>
                    <a:bodyPr/>
                    <a:lstStyle/>
                    <a:p>
                      <a:pPr algn="ctr"/>
                      <a:r>
                        <a:rPr lang="zh-TW" altLang="en-US" sz="1600" dirty="0" smtClean="0">
                          <a:latin typeface="標楷體" pitchFamily="65" charset="-120"/>
                          <a:ea typeface="標楷體" pitchFamily="65" charset="-120"/>
                        </a:rPr>
                        <a:t>主辦單位</a:t>
                      </a:r>
                      <a:endParaRPr lang="zh-TW" altLang="en-US" sz="1600" dirty="0">
                        <a:latin typeface="標楷體" pitchFamily="65" charset="-120"/>
                        <a:ea typeface="標楷體" pitchFamily="65" charset="-120"/>
                      </a:endParaRPr>
                    </a:p>
                  </a:txBody>
                  <a:tcPr marL="91443" marR="91443" marT="45723" marB="45723" anchor="ctr">
                    <a:solidFill>
                      <a:srgbClr val="0000FF"/>
                    </a:solidFill>
                  </a:tcPr>
                </a:tc>
                <a:tc>
                  <a:txBody>
                    <a:bodyPr/>
                    <a:lstStyle/>
                    <a:p>
                      <a:pPr algn="ctr"/>
                      <a:r>
                        <a:rPr lang="zh-TW" altLang="en-US" sz="1600" dirty="0" smtClean="0">
                          <a:latin typeface="標楷體" pitchFamily="65" charset="-120"/>
                          <a:ea typeface="標楷體" pitchFamily="65" charset="-120"/>
                        </a:rPr>
                        <a:t>主           題</a:t>
                      </a:r>
                      <a:endParaRPr lang="zh-TW" altLang="en-US" sz="1600" dirty="0">
                        <a:latin typeface="標楷體" pitchFamily="65" charset="-120"/>
                        <a:ea typeface="標楷體" pitchFamily="65" charset="-120"/>
                      </a:endParaRPr>
                    </a:p>
                  </a:txBody>
                  <a:tcPr marL="91443" marR="91443" marT="45723" marB="45723" anchor="ctr">
                    <a:solidFill>
                      <a:srgbClr val="0000FF"/>
                    </a:solidFill>
                  </a:tcPr>
                </a:tc>
              </a:tr>
              <a:tr h="4230690">
                <a:tc>
                  <a:txBody>
                    <a:bodyPr/>
                    <a:lstStyle/>
                    <a:p>
                      <a:r>
                        <a:rPr lang="en-US" altLang="zh-TW" sz="1800" dirty="0" smtClean="0">
                          <a:latin typeface="+mn-ea"/>
                          <a:ea typeface="+mn-ea"/>
                        </a:rPr>
                        <a:t>1071025</a:t>
                      </a:r>
                      <a:endParaRPr lang="zh-TW" altLang="en-US" sz="1800" dirty="0">
                        <a:latin typeface="+mn-ea"/>
                        <a:ea typeface="+mn-ea"/>
                      </a:endParaRPr>
                    </a:p>
                  </a:txBody>
                  <a:tcPr marL="91443" marR="91443" marT="45723" marB="45723"/>
                </a:tc>
                <a:tc>
                  <a:txBody>
                    <a:bodyPr/>
                    <a:lstStyle/>
                    <a:p>
                      <a:r>
                        <a:rPr lang="zh-TW" altLang="en-US" sz="1800" b="1" dirty="0" smtClean="0">
                          <a:latin typeface="+mn-ea"/>
                          <a:ea typeface="+mn-ea"/>
                        </a:rPr>
                        <a:t>榮陽團隊</a:t>
                      </a:r>
                      <a:endParaRPr lang="zh-TW" altLang="en-US" sz="1800" b="1" dirty="0">
                        <a:latin typeface="+mn-ea"/>
                        <a:ea typeface="+mn-ea"/>
                      </a:endParaRPr>
                    </a:p>
                  </a:txBody>
                  <a:tcPr marL="91443" marR="91443" marT="45723" marB="45723"/>
                </a:tc>
                <a:tc>
                  <a:txBody>
                    <a:bodyPr/>
                    <a:lstStyle/>
                    <a:p>
                      <a:r>
                        <a:rPr lang="zh-TW" altLang="zh-TW" sz="2000" b="1" kern="1200" dirty="0" smtClean="0">
                          <a:solidFill>
                            <a:schemeClr val="dk1"/>
                          </a:solidFill>
                          <a:effectLst/>
                          <a:latin typeface="+mn-ea"/>
                          <a:ea typeface="+mn-ea"/>
                          <a:cs typeface="+mn-cs"/>
                        </a:rPr>
                        <a:t>主</a:t>
                      </a:r>
                      <a:r>
                        <a:rPr lang="zh-TW" altLang="en-US" sz="2000" b="1" kern="1200" dirty="0" smtClean="0">
                          <a:solidFill>
                            <a:schemeClr val="dk1"/>
                          </a:solidFill>
                          <a:effectLst/>
                          <a:latin typeface="+mn-ea"/>
                          <a:ea typeface="+mn-ea"/>
                          <a:cs typeface="+mn-cs"/>
                        </a:rPr>
                        <a:t>題</a:t>
                      </a:r>
                      <a:r>
                        <a:rPr lang="zh-TW" altLang="zh-TW" sz="2000" b="1" kern="1200" dirty="0" smtClean="0">
                          <a:solidFill>
                            <a:schemeClr val="dk1"/>
                          </a:solidFill>
                          <a:effectLst/>
                          <a:latin typeface="+mn-ea"/>
                          <a:ea typeface="+mn-ea"/>
                          <a:cs typeface="+mn-cs"/>
                        </a:rPr>
                        <a:t>：「</a:t>
                      </a:r>
                      <a:r>
                        <a:rPr lang="en-US" altLang="zh-TW" sz="2000" b="1" kern="1200" dirty="0" smtClean="0">
                          <a:solidFill>
                            <a:schemeClr val="dk1"/>
                          </a:solidFill>
                          <a:effectLst/>
                          <a:latin typeface="+mn-ea"/>
                          <a:ea typeface="+mn-ea"/>
                          <a:cs typeface="+mn-cs"/>
                        </a:rPr>
                        <a:t>2018</a:t>
                      </a:r>
                      <a:r>
                        <a:rPr lang="zh-TW" altLang="zh-TW" sz="2000" b="1" kern="1200" dirty="0" smtClean="0">
                          <a:solidFill>
                            <a:schemeClr val="dk1"/>
                          </a:solidFill>
                          <a:effectLst/>
                          <a:latin typeface="+mn-ea"/>
                          <a:ea typeface="+mn-ea"/>
                          <a:cs typeface="+mn-cs"/>
                        </a:rPr>
                        <a:t>攜手共創新商機</a:t>
                      </a:r>
                      <a:r>
                        <a:rPr lang="en-US" altLang="zh-TW" sz="2000" b="1" kern="1200" dirty="0" smtClean="0">
                          <a:solidFill>
                            <a:schemeClr val="dk1"/>
                          </a:solidFill>
                          <a:effectLst/>
                          <a:latin typeface="+mn-ea"/>
                          <a:ea typeface="+mn-ea"/>
                          <a:cs typeface="+mn-cs"/>
                        </a:rPr>
                        <a:t>~</a:t>
                      </a:r>
                      <a:r>
                        <a:rPr lang="zh-TW" altLang="zh-TW" sz="2000" b="1" kern="1200" dirty="0" smtClean="0">
                          <a:solidFill>
                            <a:schemeClr val="dk1"/>
                          </a:solidFill>
                          <a:effectLst/>
                          <a:latin typeface="+mn-ea"/>
                          <a:ea typeface="+mn-ea"/>
                          <a:cs typeface="+mn-cs"/>
                        </a:rPr>
                        <a:t>榮陽聯合成果發表</a:t>
                      </a:r>
                      <a:r>
                        <a:rPr lang="zh-TW" altLang="en-US" sz="2000" b="1" kern="1200" dirty="0" smtClean="0">
                          <a:solidFill>
                            <a:schemeClr val="dk1"/>
                          </a:solidFill>
                          <a:effectLst/>
                          <a:latin typeface="+mn-ea"/>
                          <a:ea typeface="+mn-ea"/>
                          <a:cs typeface="+mn-cs"/>
                        </a:rPr>
                        <a:t>  </a:t>
                      </a:r>
                      <a:endParaRPr lang="en-US" altLang="zh-TW" sz="2000" b="1" kern="1200" dirty="0" smtClean="0">
                        <a:solidFill>
                          <a:schemeClr val="dk1"/>
                        </a:solidFill>
                        <a:effectLst/>
                        <a:latin typeface="+mn-ea"/>
                        <a:ea typeface="+mn-ea"/>
                        <a:cs typeface="+mn-cs"/>
                      </a:endParaRPr>
                    </a:p>
                    <a:p>
                      <a:r>
                        <a:rPr lang="zh-TW" altLang="en-US" sz="2000" b="1" kern="1200" dirty="0" smtClean="0">
                          <a:solidFill>
                            <a:schemeClr val="dk1"/>
                          </a:solidFill>
                          <a:effectLst/>
                          <a:latin typeface="+mn-ea"/>
                          <a:ea typeface="+mn-ea"/>
                          <a:cs typeface="+mn-cs"/>
                        </a:rPr>
                        <a:t>       </a:t>
                      </a:r>
                      <a:r>
                        <a:rPr lang="zh-TW" altLang="zh-TW" sz="2000" b="1" kern="1200" dirty="0" smtClean="0">
                          <a:solidFill>
                            <a:schemeClr val="dk1"/>
                          </a:solidFill>
                          <a:effectLst/>
                          <a:latin typeface="+mn-ea"/>
                          <a:ea typeface="+mn-ea"/>
                          <a:cs typeface="+mn-cs"/>
                        </a:rPr>
                        <a:t>媒合會」</a:t>
                      </a:r>
                    </a:p>
                    <a:p>
                      <a:endParaRPr lang="zh-TW" altLang="zh-TW" sz="1800" kern="1200" dirty="0" smtClean="0">
                        <a:solidFill>
                          <a:schemeClr val="dk1"/>
                        </a:solidFill>
                        <a:effectLst/>
                        <a:latin typeface="+mn-lt"/>
                        <a:ea typeface="+mn-ea"/>
                        <a:cs typeface="+mn-cs"/>
                      </a:endParaRPr>
                    </a:p>
                    <a:p>
                      <a:pPr lvl="0"/>
                      <a:r>
                        <a:rPr lang="zh-TW" altLang="en-US" sz="1800" kern="1200" dirty="0" smtClean="0">
                          <a:solidFill>
                            <a:schemeClr val="dk1"/>
                          </a:solidFill>
                          <a:effectLst/>
                          <a:latin typeface="+mn-lt"/>
                          <a:ea typeface="+mn-ea"/>
                          <a:cs typeface="+mn-cs"/>
                        </a:rPr>
                        <a:t>        </a:t>
                      </a:r>
                      <a:r>
                        <a:rPr lang="zh-TW" altLang="en-US" sz="1800" u="sng" kern="1200" dirty="0" smtClean="0">
                          <a:solidFill>
                            <a:schemeClr val="dk1"/>
                          </a:solidFill>
                          <a:effectLst/>
                          <a:latin typeface="+mn-lt"/>
                          <a:ea typeface="+mn-ea"/>
                          <a:cs typeface="+mn-cs"/>
                        </a:rPr>
                        <a:t>陽明大學與臺北榮民總醫院共同舉辦聯合成果發表媒合會</a:t>
                      </a:r>
                      <a:r>
                        <a:rPr lang="zh-TW" altLang="en-US" sz="1800" kern="1200" dirty="0" smtClean="0">
                          <a:solidFill>
                            <a:schemeClr val="dk1"/>
                          </a:solidFill>
                          <a:effectLst/>
                          <a:latin typeface="+mn-lt"/>
                          <a:ea typeface="+mn-ea"/>
                          <a:cs typeface="+mn-cs"/>
                        </a:rPr>
                        <a:t>，邀集</a:t>
                      </a:r>
                      <a:r>
                        <a:rPr lang="en-US" altLang="zh-TW" sz="1800" kern="1200" dirty="0" smtClean="0">
                          <a:solidFill>
                            <a:schemeClr val="dk1"/>
                          </a:solidFill>
                          <a:effectLst/>
                          <a:latin typeface="+mn-lt"/>
                          <a:ea typeface="+mn-ea"/>
                          <a:cs typeface="+mn-cs"/>
                        </a:rPr>
                        <a:t>14</a:t>
                      </a:r>
                      <a:r>
                        <a:rPr lang="zh-TW" altLang="en-US" sz="1800" kern="1200" dirty="0" smtClean="0">
                          <a:solidFill>
                            <a:schemeClr val="dk1"/>
                          </a:solidFill>
                          <a:effectLst/>
                          <a:latin typeface="+mn-lt"/>
                          <a:ea typeface="+mn-ea"/>
                          <a:cs typeface="+mn-cs"/>
                        </a:rPr>
                        <a:t>位學者專家展示研發成果，包含「</a:t>
                      </a:r>
                      <a:r>
                        <a:rPr lang="zh-TW" altLang="en-US" sz="1800" u="sng" kern="1200" dirty="0" smtClean="0">
                          <a:solidFill>
                            <a:schemeClr val="dk1"/>
                          </a:solidFill>
                          <a:effectLst/>
                          <a:latin typeface="+mn-lt"/>
                          <a:ea typeface="+mn-ea"/>
                          <a:cs typeface="+mn-cs"/>
                        </a:rPr>
                        <a:t>穿顱超音波刺激」、「光電影像</a:t>
                      </a:r>
                      <a:r>
                        <a:rPr lang="en-US" altLang="zh-TW" sz="1800" u="sng" kern="1200" dirty="0" smtClean="0">
                          <a:solidFill>
                            <a:schemeClr val="dk1"/>
                          </a:solidFill>
                          <a:effectLst/>
                          <a:latin typeface="+mn-lt"/>
                          <a:ea typeface="+mn-ea"/>
                          <a:cs typeface="+mn-cs"/>
                        </a:rPr>
                        <a:t>AI</a:t>
                      </a:r>
                      <a:r>
                        <a:rPr lang="zh-TW" altLang="en-US" sz="1800" u="sng" kern="1200" dirty="0" smtClean="0">
                          <a:solidFill>
                            <a:schemeClr val="dk1"/>
                          </a:solidFill>
                          <a:effectLst/>
                          <a:latin typeface="+mn-lt"/>
                          <a:ea typeface="+mn-ea"/>
                          <a:cs typeface="+mn-cs"/>
                        </a:rPr>
                        <a:t>辨識系統輔助硬脊膜外腔麻醉術」、「新式抗腫瘤幹細胞癌症復發多胜肽抑制劑」等技術</a:t>
                      </a:r>
                      <a:r>
                        <a:rPr lang="zh-TW" altLang="en-US" sz="1800" kern="1200" dirty="0" smtClean="0">
                          <a:solidFill>
                            <a:schemeClr val="dk1"/>
                          </a:solidFill>
                          <a:effectLst/>
                          <a:latin typeface="+mn-lt"/>
                          <a:ea typeface="+mn-ea"/>
                          <a:cs typeface="+mn-cs"/>
                        </a:rPr>
                        <a:t>，可望替台灣醫療產業創造新產值。</a:t>
                      </a:r>
                      <a:endParaRPr lang="en-US" altLang="zh-TW" sz="1800" kern="1200" dirty="0" smtClean="0">
                        <a:solidFill>
                          <a:schemeClr val="dk1"/>
                        </a:solidFill>
                        <a:effectLst/>
                        <a:latin typeface="+mn-lt"/>
                        <a:ea typeface="+mn-ea"/>
                        <a:cs typeface="+mn-cs"/>
                      </a:endParaRPr>
                    </a:p>
                    <a:p>
                      <a:pPr lvl="0"/>
                      <a:r>
                        <a:rPr lang="zh-TW" altLang="en-US" sz="1800" kern="1200" dirty="0" smtClean="0">
                          <a:solidFill>
                            <a:schemeClr val="dk1"/>
                          </a:solidFill>
                          <a:effectLst/>
                          <a:latin typeface="+mn-lt"/>
                          <a:ea typeface="+mn-ea"/>
                          <a:cs typeface="+mn-cs"/>
                        </a:rPr>
                        <a:t>        </a:t>
                      </a:r>
                      <a:r>
                        <a:rPr lang="zh-TW" altLang="zh-TW" sz="1800" u="sng" kern="1200" dirty="0" smtClean="0">
                          <a:solidFill>
                            <a:schemeClr val="dk1"/>
                          </a:solidFill>
                          <a:effectLst/>
                          <a:latin typeface="+mn-lt"/>
                          <a:ea typeface="+mn-ea"/>
                          <a:cs typeface="+mn-cs"/>
                        </a:rPr>
                        <a:t>本院致力於醫療技術創新</a:t>
                      </a:r>
                      <a:r>
                        <a:rPr lang="zh-TW" altLang="zh-TW" sz="1800" kern="1200" dirty="0" smtClean="0">
                          <a:solidFill>
                            <a:schemeClr val="dk1"/>
                          </a:solidFill>
                          <a:effectLst/>
                          <a:latin typeface="+mn-lt"/>
                          <a:ea typeface="+mn-ea"/>
                          <a:cs typeface="+mn-cs"/>
                        </a:rPr>
                        <a:t>，提供全方位的醫療照護及豐富臨床資源，</a:t>
                      </a:r>
                      <a:r>
                        <a:rPr lang="zh-TW" altLang="zh-TW" sz="1800" u="sng" kern="1200" dirty="0" smtClean="0">
                          <a:solidFill>
                            <a:schemeClr val="dk1"/>
                          </a:solidFill>
                          <a:effectLst/>
                          <a:latin typeface="+mn-lt"/>
                          <a:ea typeface="+mn-ea"/>
                          <a:cs typeface="+mn-cs"/>
                        </a:rPr>
                        <a:t>陽明大學於生物醫學研究領域中不斷創新研發</a:t>
                      </a:r>
                      <a:r>
                        <a:rPr lang="zh-TW" altLang="zh-TW" sz="1800" kern="1200" dirty="0" smtClean="0">
                          <a:solidFill>
                            <a:schemeClr val="dk1"/>
                          </a:solidFill>
                          <a:effectLst/>
                          <a:latin typeface="+mn-lt"/>
                          <a:ea typeface="+mn-ea"/>
                          <a:cs typeface="+mn-cs"/>
                        </a:rPr>
                        <a:t>，蘊含豐厚的研發能量，期冀共同為生技產業帶來創意新氣象及無限商機，</a:t>
                      </a:r>
                      <a:r>
                        <a:rPr lang="zh-TW" altLang="zh-TW" sz="1800" u="sng" kern="1200" dirty="0" smtClean="0">
                          <a:solidFill>
                            <a:schemeClr val="dk1"/>
                          </a:solidFill>
                          <a:effectLst/>
                          <a:latin typeface="+mn-lt"/>
                          <a:ea typeface="+mn-ea"/>
                          <a:cs typeface="+mn-cs"/>
                        </a:rPr>
                        <a:t>藉此活動建立產業、學界、臨床研究機構三方交流合作。</a:t>
                      </a:r>
                    </a:p>
                    <a:p>
                      <a:endParaRPr lang="zh-TW" altLang="zh-TW" sz="1800" kern="1200" dirty="0">
                        <a:solidFill>
                          <a:schemeClr val="dk1"/>
                        </a:solidFill>
                        <a:effectLst/>
                        <a:latin typeface="+mn-lt"/>
                        <a:ea typeface="+mn-ea"/>
                        <a:cs typeface="+mn-cs"/>
                      </a:endParaRPr>
                    </a:p>
                  </a:txBody>
                  <a:tcPr marL="91443" marR="91443" marT="45723" marB="45723"/>
                </a:tc>
              </a:tr>
            </a:tbl>
          </a:graphicData>
        </a:graphic>
      </p:graphicFrame>
      <p:sp>
        <p:nvSpPr>
          <p:cNvPr id="22569" name="投影片編號版面配置區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12A173BB-7538-4042-B2C1-A8ECE833A2A2}" type="slidenum">
              <a:rPr kumimoji="0" lang="en-US" altLang="zh-TW" sz="1200" b="0" smtClean="0">
                <a:solidFill>
                  <a:srgbClr val="0000CC"/>
                </a:solidFill>
                <a:latin typeface="Verdana" panose="020B0604030504040204" pitchFamily="34" charset="0"/>
                <a:ea typeface="新細明體" panose="02020500000000000000" pitchFamily="18" charset="-120"/>
              </a:rPr>
              <a:pPr/>
              <a:t>6</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6263" y="2420860"/>
            <a:ext cx="2374634" cy="1584220"/>
          </a:xfrm>
          <a:prstGeom prst="rect">
            <a:avLst/>
          </a:prstGeom>
        </p:spPr>
      </p:pic>
      <p:pic>
        <p:nvPicPr>
          <p:cNvPr id="4" name="圖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1068" y="4067797"/>
            <a:ext cx="2359829" cy="1774592"/>
          </a:xfrm>
          <a:prstGeom prst="rect">
            <a:avLst/>
          </a:prstGeom>
        </p:spPr>
      </p:pic>
    </p:spTree>
    <p:extLst>
      <p:ext uri="{BB962C8B-B14F-4D97-AF65-F5344CB8AC3E}">
        <p14:creationId xmlns:p14="http://schemas.microsoft.com/office/powerpoint/2010/main" xmlns="" val="1739292159"/>
      </p:ext>
    </p:extLst>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6263" y="309563"/>
            <a:ext cx="8001000" cy="671512"/>
          </a:xfrm>
        </p:spPr>
        <p:txBody>
          <a:bodyPr>
            <a:normAutofit fontScale="90000"/>
          </a:bodyPr>
          <a:lstStyle/>
          <a:p>
            <a:pPr algn="ctr">
              <a:defRPr/>
            </a:pPr>
            <a:r>
              <a:rPr lang="en-US" altLang="zh-TW" dirty="0">
                <a:solidFill>
                  <a:srgbClr val="FF9900"/>
                </a:solidFill>
                <a:latin typeface="標楷體" pitchFamily="65" charset="-120"/>
              </a:rPr>
              <a:t>107</a:t>
            </a:r>
            <a:r>
              <a:rPr lang="zh-TW" altLang="en-US" dirty="0">
                <a:solidFill>
                  <a:srgbClr val="FF9900"/>
                </a:solidFill>
                <a:latin typeface="標楷體" pitchFamily="65" charset="-120"/>
              </a:rPr>
              <a:t>年</a:t>
            </a:r>
            <a:r>
              <a:rPr lang="en-US" altLang="zh-TW" dirty="0">
                <a:solidFill>
                  <a:srgbClr val="FF9900"/>
                </a:solidFill>
                <a:latin typeface="標楷體" pitchFamily="65" charset="-120"/>
              </a:rPr>
              <a:t>11</a:t>
            </a:r>
            <a:r>
              <a:rPr lang="zh-TW" altLang="en-US" dirty="0">
                <a:solidFill>
                  <a:srgbClr val="FF9900"/>
                </a:solidFill>
                <a:latin typeface="標楷體" pitchFamily="65" charset="-120"/>
              </a:rPr>
              <a:t>月份活動訊息</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xmlns="" val="2253434162"/>
              </p:ext>
            </p:extLst>
          </p:nvPr>
        </p:nvGraphicFramePr>
        <p:xfrm>
          <a:off x="591068" y="981073"/>
          <a:ext cx="8085501" cy="5130903"/>
        </p:xfrm>
        <a:graphic>
          <a:graphicData uri="http://schemas.openxmlformats.org/drawingml/2006/table">
            <a:tbl>
              <a:tblPr firstRow="1" bandRow="1">
                <a:tableStyleId>{5C22544A-7EE6-4342-B048-85BDC9FD1C3A}</a:tableStyleId>
              </a:tblPr>
              <a:tblGrid>
                <a:gridCol w="1028522"/>
                <a:gridCol w="1296180"/>
                <a:gridCol w="5760799"/>
              </a:tblGrid>
              <a:tr h="665577">
                <a:tc>
                  <a:txBody>
                    <a:bodyPr/>
                    <a:lstStyle/>
                    <a:p>
                      <a:pPr algn="ctr"/>
                      <a:r>
                        <a:rPr lang="zh-TW" altLang="en-US" sz="1600" dirty="0" smtClean="0">
                          <a:latin typeface="標楷體" pitchFamily="65" charset="-120"/>
                          <a:ea typeface="標楷體" pitchFamily="65" charset="-120"/>
                        </a:rPr>
                        <a:t>日期</a:t>
                      </a:r>
                      <a:endParaRPr lang="zh-TW" altLang="en-US" sz="1600" dirty="0">
                        <a:latin typeface="標楷體" pitchFamily="65" charset="-120"/>
                        <a:ea typeface="標楷體" pitchFamily="65" charset="-120"/>
                      </a:endParaRPr>
                    </a:p>
                  </a:txBody>
                  <a:tcPr marL="91443" marR="91443" marT="45723" marB="45723" anchor="ctr">
                    <a:solidFill>
                      <a:srgbClr val="0000FF"/>
                    </a:solidFill>
                  </a:tcPr>
                </a:tc>
                <a:tc>
                  <a:txBody>
                    <a:bodyPr/>
                    <a:lstStyle/>
                    <a:p>
                      <a:pPr algn="ctr"/>
                      <a:r>
                        <a:rPr lang="zh-TW" altLang="en-US" sz="1600" dirty="0" smtClean="0">
                          <a:latin typeface="標楷體" pitchFamily="65" charset="-120"/>
                          <a:ea typeface="標楷體" pitchFamily="65" charset="-120"/>
                        </a:rPr>
                        <a:t>主辦單位</a:t>
                      </a:r>
                      <a:endParaRPr lang="zh-TW" altLang="en-US" sz="1600" dirty="0">
                        <a:latin typeface="標楷體" pitchFamily="65" charset="-120"/>
                        <a:ea typeface="標楷體" pitchFamily="65" charset="-120"/>
                      </a:endParaRPr>
                    </a:p>
                  </a:txBody>
                  <a:tcPr marL="91443" marR="91443" marT="45723" marB="45723" anchor="ctr">
                    <a:solidFill>
                      <a:srgbClr val="0000FF"/>
                    </a:solidFill>
                  </a:tcPr>
                </a:tc>
                <a:tc>
                  <a:txBody>
                    <a:bodyPr/>
                    <a:lstStyle/>
                    <a:p>
                      <a:pPr algn="ctr"/>
                      <a:r>
                        <a:rPr lang="zh-TW" altLang="en-US" sz="1600" dirty="0" smtClean="0">
                          <a:latin typeface="標楷體" pitchFamily="65" charset="-120"/>
                          <a:ea typeface="標楷體" pitchFamily="65" charset="-120"/>
                        </a:rPr>
                        <a:t>主           題</a:t>
                      </a:r>
                      <a:endParaRPr lang="zh-TW" altLang="en-US" sz="1600" dirty="0">
                        <a:latin typeface="標楷體" pitchFamily="65" charset="-120"/>
                        <a:ea typeface="標楷體" pitchFamily="65" charset="-120"/>
                      </a:endParaRPr>
                    </a:p>
                  </a:txBody>
                  <a:tcPr marL="91443" marR="91443" marT="45723" marB="45723" anchor="ctr">
                    <a:solidFill>
                      <a:srgbClr val="0000FF"/>
                    </a:solidFill>
                  </a:tcPr>
                </a:tc>
              </a:tr>
              <a:tr h="4230690">
                <a:tc>
                  <a:txBody>
                    <a:bodyPr/>
                    <a:lstStyle/>
                    <a:p>
                      <a:r>
                        <a:rPr lang="en-US" altLang="zh-TW" sz="1800" dirty="0" smtClean="0">
                          <a:latin typeface="+mn-ea"/>
                          <a:ea typeface="+mn-ea"/>
                        </a:rPr>
                        <a:t>1071026</a:t>
                      </a:r>
                      <a:endParaRPr lang="zh-TW" altLang="en-US" sz="1800" dirty="0">
                        <a:latin typeface="+mn-ea"/>
                        <a:ea typeface="+mn-ea"/>
                      </a:endParaRPr>
                    </a:p>
                  </a:txBody>
                  <a:tcPr marL="91443" marR="91443" marT="45723" marB="45723"/>
                </a:tc>
                <a:tc>
                  <a:txBody>
                    <a:bodyPr/>
                    <a:lstStyle/>
                    <a:p>
                      <a:r>
                        <a:rPr lang="zh-TW" altLang="en-US" sz="2000" b="1" dirty="0" smtClean="0">
                          <a:latin typeface="+mn-ea"/>
                          <a:ea typeface="+mn-ea"/>
                        </a:rPr>
                        <a:t>眼科部</a:t>
                      </a:r>
                      <a:endParaRPr lang="zh-TW" altLang="en-US" sz="2000" b="1" dirty="0">
                        <a:latin typeface="+mn-ea"/>
                        <a:ea typeface="+mn-ea"/>
                      </a:endParaRPr>
                    </a:p>
                  </a:txBody>
                  <a:tcPr marL="91443" marR="91443" marT="45723" marB="45723"/>
                </a:tc>
                <a:tc>
                  <a:txBody>
                    <a:bodyPr/>
                    <a:lstStyle/>
                    <a:p>
                      <a:r>
                        <a:rPr lang="zh-TW" altLang="en-US" sz="2000" b="1" kern="1200" dirty="0" smtClean="0">
                          <a:solidFill>
                            <a:schemeClr val="dk1"/>
                          </a:solidFill>
                          <a:effectLst/>
                          <a:latin typeface="+mn-ea"/>
                          <a:ea typeface="+mn-ea"/>
                          <a:cs typeface="+mn-cs"/>
                        </a:rPr>
                        <a:t>主題：</a:t>
                      </a:r>
                      <a:r>
                        <a:rPr lang="zh-TW" altLang="zh-TW" sz="2000" b="1" kern="1200" dirty="0" smtClean="0">
                          <a:solidFill>
                            <a:schemeClr val="dk1"/>
                          </a:solidFill>
                          <a:effectLst/>
                          <a:latin typeface="+mn-ea"/>
                          <a:ea typeface="+mn-ea"/>
                          <a:cs typeface="+mn-cs"/>
                        </a:rPr>
                        <a:t>人工電子眼 感恩茶會</a:t>
                      </a:r>
                      <a:endParaRPr lang="zh-TW" altLang="zh-TW" sz="2000" kern="1200" dirty="0" smtClean="0">
                        <a:solidFill>
                          <a:schemeClr val="dk1"/>
                        </a:solidFill>
                        <a:effectLst/>
                        <a:latin typeface="+mn-ea"/>
                        <a:ea typeface="+mn-ea"/>
                        <a:cs typeface="+mn-cs"/>
                      </a:endParaRPr>
                    </a:p>
                    <a:p>
                      <a:endParaRPr lang="en-US" altLang="zh-TW" sz="1800" kern="1200" dirty="0" smtClean="0">
                        <a:solidFill>
                          <a:schemeClr val="dk1"/>
                        </a:solidFill>
                        <a:effectLst/>
                        <a:latin typeface="+mn-ea"/>
                        <a:ea typeface="+mn-ea"/>
                        <a:cs typeface="+mn-cs"/>
                      </a:endParaRPr>
                    </a:p>
                    <a:p>
                      <a:pPr>
                        <a:lnSpc>
                          <a:spcPts val="2600"/>
                        </a:lnSpc>
                      </a:pPr>
                      <a:r>
                        <a:rPr lang="zh-TW" altLang="en-US" sz="1800" kern="1200" dirty="0" smtClean="0">
                          <a:solidFill>
                            <a:schemeClr val="dk1"/>
                          </a:solidFill>
                          <a:effectLst/>
                          <a:latin typeface="+mn-ea"/>
                          <a:ea typeface="+mn-ea"/>
                          <a:cs typeface="+mn-cs"/>
                        </a:rPr>
                        <a:t>    </a:t>
                      </a:r>
                      <a:r>
                        <a:rPr lang="zh-TW" altLang="zh-TW" sz="1800" kern="1200" dirty="0" smtClean="0">
                          <a:solidFill>
                            <a:schemeClr val="dk1"/>
                          </a:solidFill>
                          <a:effectLst/>
                          <a:latin typeface="+mn-ea"/>
                          <a:ea typeface="+mn-ea"/>
                          <a:cs typeface="+mn-cs"/>
                        </a:rPr>
                        <a:t>人工電子眼系統是新引進的人機界面系統，幫助因為感光細胞退化而完全失明的色素性視網膜病變患者．本院眼科部已於今年三月在台灣率先完成三例電子眼手術．</a:t>
                      </a:r>
                      <a:r>
                        <a:rPr lang="zh-TW" altLang="zh-TW" sz="1800" u="sng" kern="1200" dirty="0" smtClean="0">
                          <a:solidFill>
                            <a:schemeClr val="dk1"/>
                          </a:solidFill>
                          <a:effectLst/>
                          <a:latin typeface="+mn-ea"/>
                          <a:ea typeface="+mn-ea"/>
                          <a:cs typeface="+mn-cs"/>
                        </a:rPr>
                        <a:t>因為人工電子眼系統費用十分昂貴，此一人體試驗計畫，經費募得困難重重</a:t>
                      </a:r>
                      <a:r>
                        <a:rPr lang="zh-TW" altLang="zh-TW" sz="1800" kern="1200" dirty="0" smtClean="0">
                          <a:solidFill>
                            <a:schemeClr val="dk1"/>
                          </a:solidFill>
                          <a:effectLst/>
                          <a:latin typeface="+mn-ea"/>
                          <a:ea typeface="+mn-ea"/>
                          <a:cs typeface="+mn-cs"/>
                        </a:rPr>
                        <a:t>。</a:t>
                      </a:r>
                    </a:p>
                    <a:p>
                      <a:pPr>
                        <a:lnSpc>
                          <a:spcPts val="2600"/>
                        </a:lnSpc>
                      </a:pPr>
                      <a:r>
                        <a:rPr lang="zh-TW" altLang="en-US" sz="1800" kern="1200" dirty="0" smtClean="0">
                          <a:solidFill>
                            <a:schemeClr val="dk1"/>
                          </a:solidFill>
                          <a:effectLst/>
                          <a:latin typeface="+mn-ea"/>
                          <a:ea typeface="+mn-ea"/>
                          <a:cs typeface="+mn-cs"/>
                        </a:rPr>
                        <a:t>    </a:t>
                      </a:r>
                      <a:r>
                        <a:rPr lang="zh-TW" altLang="zh-TW" sz="1800" kern="1200" dirty="0" smtClean="0">
                          <a:solidFill>
                            <a:schemeClr val="dk1"/>
                          </a:solidFill>
                          <a:effectLst/>
                          <a:latin typeface="+mn-ea"/>
                          <a:ea typeface="+mn-ea"/>
                          <a:cs typeface="+mn-cs"/>
                        </a:rPr>
                        <a:t>「</a:t>
                      </a:r>
                      <a:r>
                        <a:rPr lang="zh-TW" altLang="zh-TW" sz="1800" u="sng" kern="1200" dirty="0" smtClean="0">
                          <a:solidFill>
                            <a:schemeClr val="dk1"/>
                          </a:solidFill>
                          <a:effectLst/>
                          <a:latin typeface="+mn-ea"/>
                          <a:ea typeface="+mn-ea"/>
                          <a:cs typeface="+mn-cs"/>
                        </a:rPr>
                        <a:t>瓷林」創辦人林光清董事長悲天憫人，瞭解色素性視網膜病變之失明患者生活困頓，乃社會的弱勢，特別捐贈新台幣一千萬元整，贊助其中的兩位病患，此計畫得以完成．</a:t>
                      </a:r>
                      <a:r>
                        <a:rPr lang="en-US" altLang="zh-TW" sz="1800" u="sng" kern="1200" dirty="0" smtClean="0">
                          <a:solidFill>
                            <a:schemeClr val="dk1"/>
                          </a:solidFill>
                          <a:effectLst/>
                          <a:latin typeface="+mn-ea"/>
                          <a:ea typeface="+mn-ea"/>
                          <a:cs typeface="+mn-cs"/>
                        </a:rPr>
                        <a:t> </a:t>
                      </a:r>
                      <a:endParaRPr lang="zh-TW" altLang="zh-TW" sz="1800" u="sng" kern="1200" dirty="0" smtClean="0">
                        <a:solidFill>
                          <a:schemeClr val="dk1"/>
                        </a:solidFill>
                        <a:effectLst/>
                        <a:latin typeface="+mn-ea"/>
                        <a:ea typeface="+mn-ea"/>
                        <a:cs typeface="+mn-cs"/>
                      </a:endParaRPr>
                    </a:p>
                    <a:p>
                      <a:endParaRPr lang="zh-TW" altLang="zh-TW" sz="1800" kern="1200" dirty="0" smtClean="0">
                        <a:solidFill>
                          <a:schemeClr val="dk1"/>
                        </a:solidFill>
                        <a:effectLst/>
                        <a:latin typeface="+mn-ea"/>
                        <a:ea typeface="+mn-ea"/>
                        <a:cs typeface="+mn-cs"/>
                      </a:endParaRPr>
                    </a:p>
                    <a:p>
                      <a:endParaRPr lang="zh-TW" altLang="zh-TW" sz="1800" kern="1200" dirty="0" smtClean="0">
                        <a:solidFill>
                          <a:schemeClr val="dk1"/>
                        </a:solidFill>
                        <a:effectLst/>
                        <a:latin typeface="+mn-ea"/>
                        <a:ea typeface="+mn-ea"/>
                        <a:cs typeface="+mn-cs"/>
                      </a:endParaRPr>
                    </a:p>
                    <a:p>
                      <a:endParaRPr lang="zh-TW" altLang="zh-TW" sz="1800" kern="1200" dirty="0">
                        <a:solidFill>
                          <a:schemeClr val="dk1"/>
                        </a:solidFill>
                        <a:effectLst/>
                        <a:latin typeface="+mn-ea"/>
                        <a:ea typeface="+mn-ea"/>
                        <a:cs typeface="+mn-cs"/>
                      </a:endParaRPr>
                    </a:p>
                  </a:txBody>
                  <a:tcPr marL="91443" marR="91443" marT="45723" marB="45723"/>
                </a:tc>
              </a:tr>
            </a:tbl>
          </a:graphicData>
        </a:graphic>
      </p:graphicFrame>
      <p:sp>
        <p:nvSpPr>
          <p:cNvPr id="22569" name="投影片編號版面配置區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12A173BB-7538-4042-B2C1-A8ECE833A2A2}" type="slidenum">
              <a:rPr kumimoji="0" lang="en-US" altLang="zh-TW" sz="1200" b="0" smtClean="0">
                <a:solidFill>
                  <a:srgbClr val="0000CC"/>
                </a:solidFill>
                <a:latin typeface="Verdana" panose="020B0604030504040204" pitchFamily="34" charset="0"/>
                <a:ea typeface="新細明體" panose="02020500000000000000" pitchFamily="18" charset="-120"/>
              </a:rPr>
              <a:pPr/>
              <a:t>7</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7891" y="2577579"/>
            <a:ext cx="2227888" cy="1485259"/>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7891" y="4290067"/>
            <a:ext cx="2267497" cy="1507886"/>
          </a:xfrm>
          <a:prstGeom prst="rect">
            <a:avLst/>
          </a:prstGeom>
        </p:spPr>
      </p:pic>
    </p:spTree>
    <p:extLst>
      <p:ext uri="{BB962C8B-B14F-4D97-AF65-F5344CB8AC3E}">
        <p14:creationId xmlns:p14="http://schemas.microsoft.com/office/powerpoint/2010/main" xmlns="" val="561750242"/>
      </p:ext>
    </p:extLst>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6263" y="309563"/>
            <a:ext cx="8001000" cy="671512"/>
          </a:xfrm>
        </p:spPr>
        <p:txBody>
          <a:bodyPr>
            <a:normAutofit fontScale="90000"/>
          </a:bodyPr>
          <a:lstStyle/>
          <a:p>
            <a:pPr algn="ctr">
              <a:defRPr/>
            </a:pPr>
            <a:r>
              <a:rPr lang="en-US" altLang="zh-TW" dirty="0">
                <a:solidFill>
                  <a:srgbClr val="FF9900"/>
                </a:solidFill>
                <a:latin typeface="標楷體" pitchFamily="65" charset="-120"/>
              </a:rPr>
              <a:t>107</a:t>
            </a:r>
            <a:r>
              <a:rPr lang="zh-TW" altLang="en-US" dirty="0">
                <a:solidFill>
                  <a:srgbClr val="FF9900"/>
                </a:solidFill>
                <a:latin typeface="標楷體" pitchFamily="65" charset="-120"/>
              </a:rPr>
              <a:t>年</a:t>
            </a:r>
            <a:r>
              <a:rPr lang="en-US" altLang="zh-TW" dirty="0">
                <a:solidFill>
                  <a:srgbClr val="FF9900"/>
                </a:solidFill>
                <a:latin typeface="標楷體" pitchFamily="65" charset="-120"/>
              </a:rPr>
              <a:t>11</a:t>
            </a:r>
            <a:r>
              <a:rPr lang="zh-TW" altLang="en-US" dirty="0">
                <a:solidFill>
                  <a:srgbClr val="FF9900"/>
                </a:solidFill>
                <a:latin typeface="標楷體" pitchFamily="65" charset="-120"/>
              </a:rPr>
              <a:t>月份活動訊息</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xmlns="" val="1753001208"/>
              </p:ext>
            </p:extLst>
          </p:nvPr>
        </p:nvGraphicFramePr>
        <p:xfrm>
          <a:off x="591068" y="981075"/>
          <a:ext cx="8085501" cy="5268333"/>
        </p:xfrm>
        <a:graphic>
          <a:graphicData uri="http://schemas.openxmlformats.org/drawingml/2006/table">
            <a:tbl>
              <a:tblPr firstRow="1" bandRow="1">
                <a:tableStyleId>{5C22544A-7EE6-4342-B048-85BDC9FD1C3A}</a:tableStyleId>
              </a:tblPr>
              <a:tblGrid>
                <a:gridCol w="1028522"/>
                <a:gridCol w="1296180"/>
                <a:gridCol w="5760799"/>
              </a:tblGrid>
              <a:tr h="574407">
                <a:tc>
                  <a:txBody>
                    <a:bodyPr/>
                    <a:lstStyle/>
                    <a:p>
                      <a:pPr algn="ctr"/>
                      <a:r>
                        <a:rPr lang="zh-TW" altLang="en-US" sz="1600" dirty="0" smtClean="0">
                          <a:latin typeface="標楷體" pitchFamily="65" charset="-120"/>
                          <a:ea typeface="標楷體" pitchFamily="65" charset="-120"/>
                        </a:rPr>
                        <a:t>日期</a:t>
                      </a:r>
                      <a:endParaRPr lang="zh-TW" altLang="en-US" sz="1600" dirty="0">
                        <a:latin typeface="標楷體" pitchFamily="65" charset="-120"/>
                        <a:ea typeface="標楷體" pitchFamily="65" charset="-120"/>
                      </a:endParaRPr>
                    </a:p>
                  </a:txBody>
                  <a:tcPr marL="91443" marR="91443" marT="45723" marB="45723">
                    <a:solidFill>
                      <a:srgbClr val="0000FF"/>
                    </a:solidFill>
                  </a:tcPr>
                </a:tc>
                <a:tc>
                  <a:txBody>
                    <a:bodyPr/>
                    <a:lstStyle/>
                    <a:p>
                      <a:pPr algn="ctr"/>
                      <a:r>
                        <a:rPr lang="zh-TW" altLang="en-US" sz="1600" dirty="0" smtClean="0">
                          <a:latin typeface="標楷體" pitchFamily="65" charset="-120"/>
                          <a:ea typeface="標楷體" pitchFamily="65" charset="-120"/>
                        </a:rPr>
                        <a:t>主辦單位</a:t>
                      </a:r>
                      <a:endParaRPr lang="zh-TW" altLang="en-US" sz="1600" dirty="0">
                        <a:latin typeface="標楷體" pitchFamily="65" charset="-120"/>
                        <a:ea typeface="標楷體" pitchFamily="65" charset="-120"/>
                      </a:endParaRPr>
                    </a:p>
                  </a:txBody>
                  <a:tcPr marL="91443" marR="91443" marT="45723" marB="45723">
                    <a:solidFill>
                      <a:srgbClr val="0000FF"/>
                    </a:solidFill>
                  </a:tcPr>
                </a:tc>
                <a:tc>
                  <a:txBody>
                    <a:bodyPr/>
                    <a:lstStyle/>
                    <a:p>
                      <a:pPr algn="ctr"/>
                      <a:r>
                        <a:rPr lang="zh-TW" altLang="en-US" sz="1600" dirty="0" smtClean="0">
                          <a:latin typeface="標楷體" pitchFamily="65" charset="-120"/>
                          <a:ea typeface="標楷體" pitchFamily="65" charset="-120"/>
                        </a:rPr>
                        <a:t>主           題</a:t>
                      </a:r>
                      <a:endParaRPr lang="zh-TW" altLang="en-US" sz="1600" dirty="0">
                        <a:latin typeface="標楷體" pitchFamily="65" charset="-120"/>
                        <a:ea typeface="標楷體" pitchFamily="65" charset="-120"/>
                      </a:endParaRPr>
                    </a:p>
                  </a:txBody>
                  <a:tcPr marL="91443" marR="91443" marT="45723" marB="45723">
                    <a:solidFill>
                      <a:srgbClr val="0000FF"/>
                    </a:solidFill>
                  </a:tcPr>
                </a:tc>
              </a:tr>
              <a:tr h="4465879">
                <a:tc>
                  <a:txBody>
                    <a:bodyPr/>
                    <a:lstStyle/>
                    <a:p>
                      <a:r>
                        <a:rPr lang="en-US" altLang="zh-TW" sz="1800" dirty="0" smtClean="0">
                          <a:latin typeface="+mn-ea"/>
                          <a:ea typeface="+mn-ea"/>
                        </a:rPr>
                        <a:t>1071030</a:t>
                      </a:r>
                      <a:endParaRPr lang="zh-TW" altLang="en-US" sz="1800" dirty="0">
                        <a:latin typeface="+mn-ea"/>
                        <a:ea typeface="+mn-ea"/>
                      </a:endParaRPr>
                    </a:p>
                  </a:txBody>
                  <a:tcPr marL="91443" marR="91443" marT="45723" marB="45723"/>
                </a:tc>
                <a:tc>
                  <a:txBody>
                    <a:bodyPr/>
                    <a:lstStyle/>
                    <a:p>
                      <a:r>
                        <a:rPr lang="zh-TW" altLang="en-US" sz="1600" b="1" dirty="0" smtClean="0">
                          <a:latin typeface="+mn-ea"/>
                          <a:ea typeface="+mn-ea"/>
                        </a:rPr>
                        <a:t>社工室</a:t>
                      </a:r>
                      <a:endParaRPr lang="zh-TW" altLang="en-US" sz="1600" b="1" dirty="0">
                        <a:latin typeface="+mn-ea"/>
                        <a:ea typeface="+mn-ea"/>
                      </a:endParaRPr>
                    </a:p>
                  </a:txBody>
                  <a:tcPr marL="91443" marR="91443" marT="45723" marB="45723"/>
                </a:tc>
                <a:tc>
                  <a:txBody>
                    <a:bodyPr/>
                    <a:lstStyle/>
                    <a:p>
                      <a:r>
                        <a:rPr lang="zh-TW" altLang="en-US" sz="2000" b="1" kern="1200" dirty="0" smtClean="0">
                          <a:solidFill>
                            <a:schemeClr val="dk1"/>
                          </a:solidFill>
                          <a:effectLst/>
                          <a:latin typeface="+mn-lt"/>
                          <a:ea typeface="+mn-ea"/>
                          <a:cs typeface="+mn-cs"/>
                        </a:rPr>
                        <a:t>主題</a:t>
                      </a:r>
                      <a:r>
                        <a:rPr lang="en-US" altLang="zh-TW" sz="2000" b="1" kern="1200" dirty="0" smtClean="0">
                          <a:solidFill>
                            <a:schemeClr val="dk1"/>
                          </a:solidFill>
                          <a:effectLst/>
                          <a:latin typeface="+mn-lt"/>
                          <a:ea typeface="+mn-ea"/>
                          <a:cs typeface="+mn-cs"/>
                        </a:rPr>
                        <a:t>:</a:t>
                      </a:r>
                      <a:r>
                        <a:rPr lang="zh-TW" altLang="zh-TW" sz="2000" b="1" kern="1200" dirty="0" smtClean="0">
                          <a:solidFill>
                            <a:schemeClr val="dk1"/>
                          </a:solidFill>
                          <a:effectLst/>
                          <a:latin typeface="+mn-lt"/>
                          <a:ea typeface="+mn-ea"/>
                          <a:cs typeface="+mn-cs"/>
                        </a:rPr>
                        <a:t>南山善心捐贈 嘉惠北榮病友</a:t>
                      </a:r>
                      <a:endParaRPr lang="en-US" altLang="zh-TW" sz="2000" kern="1200" dirty="0" smtClean="0">
                        <a:solidFill>
                          <a:schemeClr val="dk1"/>
                        </a:solidFill>
                        <a:effectLst/>
                        <a:latin typeface="+mn-lt"/>
                        <a:ea typeface="+mn-ea"/>
                        <a:cs typeface="+mn-cs"/>
                      </a:endParaRPr>
                    </a:p>
                    <a:p>
                      <a:r>
                        <a:rPr lang="zh-TW" altLang="en-US" sz="1800" kern="1200" dirty="0" smtClean="0">
                          <a:solidFill>
                            <a:schemeClr val="dk1"/>
                          </a:solidFill>
                          <a:effectLst/>
                          <a:latin typeface="+mn-lt"/>
                          <a:ea typeface="+mn-ea"/>
                          <a:cs typeface="+mn-cs"/>
                        </a:rPr>
                        <a:t>      </a:t>
                      </a:r>
                      <a:endParaRPr lang="en-US" altLang="zh-TW" sz="1800" kern="1200" dirty="0" smtClean="0">
                        <a:solidFill>
                          <a:schemeClr val="dk1"/>
                        </a:solidFill>
                        <a:effectLst/>
                        <a:latin typeface="+mn-lt"/>
                        <a:ea typeface="+mn-ea"/>
                        <a:cs typeface="+mn-cs"/>
                      </a:endParaRPr>
                    </a:p>
                    <a:p>
                      <a:r>
                        <a:rPr lang="zh-TW" altLang="en-US" sz="1800" kern="1200" dirty="0" smtClean="0">
                          <a:solidFill>
                            <a:schemeClr val="dk1"/>
                          </a:solidFill>
                          <a:effectLst/>
                          <a:latin typeface="+mn-lt"/>
                          <a:ea typeface="+mn-ea"/>
                          <a:cs typeface="+mn-cs"/>
                        </a:rPr>
                        <a:t>         </a:t>
                      </a:r>
                      <a:r>
                        <a:rPr lang="zh-TW" altLang="zh-TW" sz="1800" u="sng" kern="1200" dirty="0" smtClean="0">
                          <a:solidFill>
                            <a:schemeClr val="dk1"/>
                          </a:solidFill>
                          <a:effectLst/>
                          <a:latin typeface="+mn-lt"/>
                          <a:ea typeface="+mn-ea"/>
                          <a:cs typeface="+mn-cs"/>
                        </a:rPr>
                        <a:t>南山人壽慈善基金會於</a:t>
                      </a:r>
                      <a:r>
                        <a:rPr lang="en-US" altLang="zh-TW" sz="1800" u="sng" kern="1200" dirty="0" smtClean="0">
                          <a:solidFill>
                            <a:schemeClr val="dk1"/>
                          </a:solidFill>
                          <a:effectLst/>
                          <a:latin typeface="+mn-lt"/>
                          <a:ea typeface="+mn-ea"/>
                          <a:cs typeface="+mn-cs"/>
                        </a:rPr>
                        <a:t>102</a:t>
                      </a:r>
                      <a:r>
                        <a:rPr lang="zh-TW" altLang="zh-TW" sz="1800" u="sng" kern="1200" dirty="0" smtClean="0">
                          <a:solidFill>
                            <a:schemeClr val="dk1"/>
                          </a:solidFill>
                          <a:effectLst/>
                          <a:latin typeface="+mn-lt"/>
                          <a:ea typeface="+mn-ea"/>
                          <a:cs typeface="+mn-cs"/>
                        </a:rPr>
                        <a:t>年</a:t>
                      </a:r>
                      <a:r>
                        <a:rPr lang="en-US" altLang="zh-TW" sz="1800" u="sng" kern="1200" dirty="0" smtClean="0">
                          <a:solidFill>
                            <a:schemeClr val="dk1"/>
                          </a:solidFill>
                          <a:effectLst/>
                          <a:latin typeface="+mn-lt"/>
                          <a:ea typeface="+mn-ea"/>
                          <a:cs typeface="+mn-cs"/>
                        </a:rPr>
                        <a:t>7</a:t>
                      </a:r>
                      <a:r>
                        <a:rPr lang="zh-TW" altLang="zh-TW" sz="1800" u="sng" kern="1200" dirty="0" smtClean="0">
                          <a:solidFill>
                            <a:schemeClr val="dk1"/>
                          </a:solidFill>
                          <a:effectLst/>
                          <a:latin typeface="+mn-lt"/>
                          <a:ea typeface="+mn-ea"/>
                          <a:cs typeface="+mn-cs"/>
                        </a:rPr>
                        <a:t>月設立</a:t>
                      </a:r>
                      <a:r>
                        <a:rPr lang="zh-TW" altLang="zh-TW" sz="1800" kern="1200" dirty="0" smtClean="0">
                          <a:solidFill>
                            <a:schemeClr val="dk1"/>
                          </a:solidFill>
                          <a:effectLst/>
                          <a:latin typeface="+mn-lt"/>
                          <a:ea typeface="+mn-ea"/>
                          <a:cs typeface="+mn-cs"/>
                        </a:rPr>
                        <a:t>「南山慈善基金</a:t>
                      </a:r>
                      <a:r>
                        <a:rPr lang="en-US" altLang="zh-TW" sz="1800" kern="1200" dirty="0" smtClean="0">
                          <a:solidFill>
                            <a:schemeClr val="dk1"/>
                          </a:solidFill>
                          <a:effectLst/>
                          <a:latin typeface="+mn-lt"/>
                          <a:ea typeface="+mn-ea"/>
                          <a:cs typeface="+mn-cs"/>
                        </a:rPr>
                        <a:t>-</a:t>
                      </a:r>
                      <a:r>
                        <a:rPr lang="zh-TW" altLang="zh-TW" sz="1800" kern="1200" dirty="0" smtClean="0">
                          <a:solidFill>
                            <a:schemeClr val="dk1"/>
                          </a:solidFill>
                          <a:effectLst/>
                          <a:latin typeface="+mn-lt"/>
                          <a:ea typeface="+mn-ea"/>
                          <a:cs typeface="+mn-cs"/>
                        </a:rPr>
                        <a:t>醫療關懷計畫」，</a:t>
                      </a:r>
                      <a:r>
                        <a:rPr lang="zh-TW" altLang="zh-TW" sz="1800" u="sng" kern="1200" dirty="0" smtClean="0">
                          <a:solidFill>
                            <a:schemeClr val="dk1"/>
                          </a:solidFill>
                          <a:effectLst/>
                          <a:latin typeface="+mn-lt"/>
                          <a:ea typeface="+mn-ea"/>
                          <a:cs typeface="+mn-cs"/>
                        </a:rPr>
                        <a:t>為急需看病但因經濟貧困或突遭變故而無力支付醫療照護費用的朋友，提供醫療相關費用</a:t>
                      </a:r>
                      <a:r>
                        <a:rPr lang="zh-TW" altLang="zh-TW" sz="1800" kern="1200" dirty="0" smtClean="0">
                          <a:solidFill>
                            <a:schemeClr val="dk1"/>
                          </a:solidFill>
                          <a:effectLst/>
                          <a:latin typeface="+mn-lt"/>
                          <a:ea typeface="+mn-ea"/>
                          <a:cs typeface="+mn-cs"/>
                        </a:rPr>
                        <a:t>補助，協助他們安心就醫。此醫療關懷計畫，經由全台</a:t>
                      </a:r>
                      <a:r>
                        <a:rPr lang="en-US" altLang="zh-TW" sz="1800" kern="1200" dirty="0" smtClean="0">
                          <a:solidFill>
                            <a:schemeClr val="dk1"/>
                          </a:solidFill>
                          <a:effectLst/>
                          <a:latin typeface="+mn-lt"/>
                          <a:ea typeface="+mn-ea"/>
                          <a:cs typeface="+mn-cs"/>
                        </a:rPr>
                        <a:t>198</a:t>
                      </a:r>
                      <a:r>
                        <a:rPr lang="zh-TW" altLang="zh-TW" sz="1800" kern="1200" dirty="0" smtClean="0">
                          <a:solidFill>
                            <a:schemeClr val="dk1"/>
                          </a:solidFill>
                          <a:effectLst/>
                          <a:latin typeface="+mn-lt"/>
                          <a:ea typeface="+mn-ea"/>
                          <a:cs typeface="+mn-cs"/>
                        </a:rPr>
                        <a:t>家合作醫院，</a:t>
                      </a:r>
                      <a:r>
                        <a:rPr lang="zh-TW" altLang="zh-TW" sz="1800" u="sng" kern="1200" dirty="0" smtClean="0">
                          <a:solidFill>
                            <a:schemeClr val="dk1"/>
                          </a:solidFill>
                          <a:effectLst/>
                          <a:latin typeface="+mn-lt"/>
                          <a:ea typeface="+mn-ea"/>
                          <a:cs typeface="+mn-cs"/>
                        </a:rPr>
                        <a:t>已捐助逾</a:t>
                      </a:r>
                      <a:r>
                        <a:rPr lang="en-US" altLang="zh-TW" sz="1800" u="sng" kern="1200" dirty="0" smtClean="0">
                          <a:solidFill>
                            <a:schemeClr val="dk1"/>
                          </a:solidFill>
                          <a:effectLst/>
                          <a:latin typeface="+mn-lt"/>
                          <a:ea typeface="+mn-ea"/>
                          <a:cs typeface="+mn-cs"/>
                        </a:rPr>
                        <a:t>2.8</a:t>
                      </a:r>
                      <a:r>
                        <a:rPr lang="zh-TW" altLang="zh-TW" sz="1800" u="sng" kern="1200" dirty="0" smtClean="0">
                          <a:solidFill>
                            <a:schemeClr val="dk1"/>
                          </a:solidFill>
                          <a:effectLst/>
                          <a:latin typeface="+mn-lt"/>
                          <a:ea typeface="+mn-ea"/>
                          <a:cs typeface="+mn-cs"/>
                        </a:rPr>
                        <a:t>億元，協助逾</a:t>
                      </a:r>
                      <a:r>
                        <a:rPr lang="en-US" altLang="zh-TW" sz="1800" u="sng" kern="1200" dirty="0" smtClean="0">
                          <a:solidFill>
                            <a:schemeClr val="dk1"/>
                          </a:solidFill>
                          <a:effectLst/>
                          <a:latin typeface="+mn-lt"/>
                          <a:ea typeface="+mn-ea"/>
                          <a:cs typeface="+mn-cs"/>
                        </a:rPr>
                        <a:t>2.5</a:t>
                      </a:r>
                      <a:r>
                        <a:rPr lang="zh-TW" altLang="zh-TW" sz="1800" u="sng" kern="1200" dirty="0" smtClean="0">
                          <a:solidFill>
                            <a:schemeClr val="dk1"/>
                          </a:solidFill>
                          <a:effectLst/>
                          <a:latin typeface="+mn-lt"/>
                          <a:ea typeface="+mn-ea"/>
                          <a:cs typeface="+mn-cs"/>
                        </a:rPr>
                        <a:t>萬個弱勢病患</a:t>
                      </a:r>
                      <a:r>
                        <a:rPr lang="en-US" altLang="zh-TW" sz="1800" u="sng" kern="1200" dirty="0" smtClean="0">
                          <a:solidFill>
                            <a:schemeClr val="dk1"/>
                          </a:solidFill>
                          <a:effectLst/>
                          <a:latin typeface="+mn-lt"/>
                          <a:ea typeface="+mn-ea"/>
                          <a:cs typeface="+mn-cs"/>
                        </a:rPr>
                        <a:t>/</a:t>
                      </a:r>
                      <a:r>
                        <a:rPr lang="zh-TW" altLang="zh-TW" sz="1800" u="sng" kern="1200" dirty="0" smtClean="0">
                          <a:solidFill>
                            <a:schemeClr val="dk1"/>
                          </a:solidFill>
                          <a:effectLst/>
                          <a:latin typeface="+mn-lt"/>
                          <a:ea typeface="+mn-ea"/>
                          <a:cs typeface="+mn-cs"/>
                        </a:rPr>
                        <a:t>家庭得以順利就醫</a:t>
                      </a:r>
                      <a:r>
                        <a:rPr lang="zh-TW" altLang="zh-TW" sz="1800" kern="1200" dirty="0" smtClean="0">
                          <a:solidFill>
                            <a:schemeClr val="dk1"/>
                          </a:solidFill>
                          <a:effectLst/>
                          <a:latin typeface="+mn-lt"/>
                          <a:ea typeface="+mn-ea"/>
                          <a:cs typeface="+mn-cs"/>
                        </a:rPr>
                        <a:t>、度過急難。</a:t>
                      </a:r>
                    </a:p>
                    <a:p>
                      <a:r>
                        <a:rPr lang="zh-TW" altLang="en-US" sz="1800" kern="1200" dirty="0" smtClean="0">
                          <a:solidFill>
                            <a:schemeClr val="dk1"/>
                          </a:solidFill>
                          <a:effectLst/>
                          <a:latin typeface="+mn-lt"/>
                          <a:ea typeface="+mn-ea"/>
                          <a:cs typeface="+mn-cs"/>
                        </a:rPr>
                        <a:t>        </a:t>
                      </a:r>
                      <a:r>
                        <a:rPr lang="zh-TW" altLang="zh-TW" sz="1800" kern="1200" dirty="0" smtClean="0">
                          <a:solidFill>
                            <a:schemeClr val="dk1"/>
                          </a:solidFill>
                          <a:effectLst/>
                          <a:latin typeface="+mn-lt"/>
                          <a:ea typeface="+mn-ea"/>
                          <a:cs typeface="+mn-cs"/>
                        </a:rPr>
                        <a:t>「南山幸福基金</a:t>
                      </a:r>
                      <a:r>
                        <a:rPr lang="en-US" altLang="zh-TW" sz="1800" kern="1200" dirty="0" smtClean="0">
                          <a:solidFill>
                            <a:schemeClr val="dk1"/>
                          </a:solidFill>
                          <a:effectLst/>
                          <a:latin typeface="+mn-lt"/>
                          <a:ea typeface="+mn-ea"/>
                          <a:cs typeface="+mn-cs"/>
                        </a:rPr>
                        <a:t>-</a:t>
                      </a:r>
                      <a:r>
                        <a:rPr lang="zh-TW" altLang="zh-TW" sz="1800" kern="1200" dirty="0" smtClean="0">
                          <a:solidFill>
                            <a:schemeClr val="dk1"/>
                          </a:solidFill>
                          <a:effectLst/>
                          <a:latin typeface="+mn-lt"/>
                          <a:ea typeface="+mn-ea"/>
                          <a:cs typeface="+mn-cs"/>
                        </a:rPr>
                        <a:t>醫療關懷計畫」</a:t>
                      </a:r>
                      <a:r>
                        <a:rPr lang="zh-TW" altLang="zh-TW" sz="1800" u="sng" kern="1200" dirty="0" smtClean="0">
                          <a:solidFill>
                            <a:schemeClr val="dk1"/>
                          </a:solidFill>
                          <a:effectLst/>
                          <a:latin typeface="+mn-lt"/>
                          <a:ea typeface="+mn-ea"/>
                          <a:cs typeface="+mn-cs"/>
                        </a:rPr>
                        <a:t>長期關注並捐</a:t>
                      </a:r>
                      <a:r>
                        <a:rPr lang="zh-TW" altLang="zh-TW" sz="1800" kern="1200" dirty="0" smtClean="0">
                          <a:solidFill>
                            <a:schemeClr val="dk1"/>
                          </a:solidFill>
                          <a:effectLst/>
                          <a:latin typeface="+mn-lt"/>
                          <a:ea typeface="+mn-ea"/>
                          <a:cs typeface="+mn-cs"/>
                        </a:rPr>
                        <a:t>贈臺北榮總之急難醫療救助，</a:t>
                      </a:r>
                      <a:r>
                        <a:rPr lang="zh-TW" altLang="zh-TW" sz="1800" u="sng" kern="1200" dirty="0" smtClean="0">
                          <a:solidFill>
                            <a:schemeClr val="dk1"/>
                          </a:solidFill>
                          <a:effectLst/>
                          <a:latin typeface="+mn-lt"/>
                          <a:ea typeface="+mn-ea"/>
                          <a:cs typeface="+mn-cs"/>
                        </a:rPr>
                        <a:t>截至今</a:t>
                      </a:r>
                      <a:r>
                        <a:rPr lang="en-US" altLang="zh-TW" sz="1800" u="sng" kern="1200" dirty="0" smtClean="0">
                          <a:solidFill>
                            <a:schemeClr val="dk1"/>
                          </a:solidFill>
                          <a:effectLst/>
                          <a:latin typeface="+mn-lt"/>
                          <a:ea typeface="+mn-ea"/>
                          <a:cs typeface="+mn-cs"/>
                        </a:rPr>
                        <a:t>(107)</a:t>
                      </a:r>
                      <a:r>
                        <a:rPr lang="zh-TW" altLang="zh-TW" sz="1800" u="sng" kern="1200" dirty="0" smtClean="0">
                          <a:solidFill>
                            <a:schemeClr val="dk1"/>
                          </a:solidFill>
                          <a:effectLst/>
                          <a:latin typeface="+mn-lt"/>
                          <a:ea typeface="+mn-ea"/>
                          <a:cs typeface="+mn-cs"/>
                        </a:rPr>
                        <a:t>年</a:t>
                      </a:r>
                      <a:r>
                        <a:rPr lang="en-US" altLang="zh-TW" sz="1800" u="sng" kern="1200" dirty="0" smtClean="0">
                          <a:solidFill>
                            <a:schemeClr val="dk1"/>
                          </a:solidFill>
                          <a:effectLst/>
                          <a:latin typeface="+mn-lt"/>
                          <a:ea typeface="+mn-ea"/>
                          <a:cs typeface="+mn-cs"/>
                        </a:rPr>
                        <a:t>10</a:t>
                      </a:r>
                      <a:r>
                        <a:rPr lang="zh-TW" altLang="zh-TW" sz="1800" u="sng" kern="1200" dirty="0" smtClean="0">
                          <a:solidFill>
                            <a:schemeClr val="dk1"/>
                          </a:solidFill>
                          <a:effectLst/>
                          <a:latin typeface="+mn-lt"/>
                          <a:ea typeface="+mn-ea"/>
                          <a:cs typeface="+mn-cs"/>
                        </a:rPr>
                        <a:t>月</a:t>
                      </a:r>
                      <a:r>
                        <a:rPr lang="en-US" altLang="zh-TW" sz="1800" u="sng" kern="1200" dirty="0" smtClean="0">
                          <a:solidFill>
                            <a:schemeClr val="dk1"/>
                          </a:solidFill>
                          <a:effectLst/>
                          <a:latin typeface="+mn-lt"/>
                          <a:ea typeface="+mn-ea"/>
                          <a:cs typeface="+mn-cs"/>
                        </a:rPr>
                        <a:t>19</a:t>
                      </a:r>
                      <a:r>
                        <a:rPr lang="zh-TW" altLang="zh-TW" sz="1800" u="sng" kern="1200" dirty="0" smtClean="0">
                          <a:solidFill>
                            <a:schemeClr val="dk1"/>
                          </a:solidFill>
                          <a:effectLst/>
                          <a:latin typeface="+mn-lt"/>
                          <a:ea typeface="+mn-ea"/>
                          <a:cs typeface="+mn-cs"/>
                        </a:rPr>
                        <a:t>日為止，已捐贈新台幣</a:t>
                      </a:r>
                      <a:r>
                        <a:rPr lang="en-US" altLang="zh-TW" sz="1800" u="sng" kern="1200" dirty="0" smtClean="0">
                          <a:solidFill>
                            <a:schemeClr val="dk1"/>
                          </a:solidFill>
                          <a:effectLst/>
                          <a:latin typeface="+mn-lt"/>
                          <a:ea typeface="+mn-ea"/>
                          <a:cs typeface="+mn-cs"/>
                        </a:rPr>
                        <a:t>146</a:t>
                      </a:r>
                      <a:r>
                        <a:rPr lang="zh-TW" altLang="zh-TW" sz="1800" u="sng" kern="1200" dirty="0" smtClean="0">
                          <a:solidFill>
                            <a:schemeClr val="dk1"/>
                          </a:solidFill>
                          <a:effectLst/>
                          <a:latin typeface="+mn-lt"/>
                          <a:ea typeface="+mn-ea"/>
                          <a:cs typeface="+mn-cs"/>
                        </a:rPr>
                        <a:t>萬元，用於醫療、看護及生活費用補助，嘉惠</a:t>
                      </a:r>
                      <a:r>
                        <a:rPr lang="en-US" altLang="zh-TW" sz="1800" u="sng" kern="1200" dirty="0" smtClean="0">
                          <a:solidFill>
                            <a:schemeClr val="dk1"/>
                          </a:solidFill>
                          <a:effectLst/>
                          <a:latin typeface="+mn-lt"/>
                          <a:ea typeface="+mn-ea"/>
                          <a:cs typeface="+mn-cs"/>
                        </a:rPr>
                        <a:t>53</a:t>
                      </a:r>
                      <a:r>
                        <a:rPr lang="zh-TW" altLang="zh-TW" sz="1800" u="sng" kern="1200" dirty="0" smtClean="0">
                          <a:solidFill>
                            <a:schemeClr val="dk1"/>
                          </a:solidFill>
                          <a:effectLst/>
                          <a:latin typeface="+mn-lt"/>
                          <a:ea typeface="+mn-ea"/>
                          <a:cs typeface="+mn-cs"/>
                        </a:rPr>
                        <a:t>個弱勢病患</a:t>
                      </a:r>
                      <a:r>
                        <a:rPr lang="en-US" altLang="zh-TW" sz="1800" u="sng" kern="1200" dirty="0" smtClean="0">
                          <a:solidFill>
                            <a:schemeClr val="dk1"/>
                          </a:solidFill>
                          <a:effectLst/>
                          <a:latin typeface="+mn-lt"/>
                          <a:ea typeface="+mn-ea"/>
                          <a:cs typeface="+mn-cs"/>
                        </a:rPr>
                        <a:t>/</a:t>
                      </a:r>
                      <a:r>
                        <a:rPr lang="zh-TW" altLang="zh-TW" sz="1800" u="sng" kern="1200" dirty="0" smtClean="0">
                          <a:solidFill>
                            <a:schemeClr val="dk1"/>
                          </a:solidFill>
                          <a:effectLst/>
                          <a:latin typeface="+mn-lt"/>
                          <a:ea typeface="+mn-ea"/>
                          <a:cs typeface="+mn-cs"/>
                        </a:rPr>
                        <a:t>家庭</a:t>
                      </a:r>
                      <a:r>
                        <a:rPr lang="zh-TW" altLang="zh-TW" sz="1800" kern="1200" dirty="0" smtClean="0">
                          <a:solidFill>
                            <a:schemeClr val="dk1"/>
                          </a:solidFill>
                          <a:effectLst/>
                          <a:latin typeface="+mn-lt"/>
                          <a:ea typeface="+mn-ea"/>
                          <a:cs typeface="+mn-cs"/>
                        </a:rPr>
                        <a:t>；並捐贈市值</a:t>
                      </a:r>
                      <a:r>
                        <a:rPr lang="en-US" altLang="zh-TW" sz="1800" kern="1200" dirty="0" smtClean="0">
                          <a:solidFill>
                            <a:schemeClr val="dk1"/>
                          </a:solidFill>
                          <a:effectLst/>
                          <a:latin typeface="+mn-lt"/>
                          <a:ea typeface="+mn-ea"/>
                          <a:cs typeface="+mn-cs"/>
                        </a:rPr>
                        <a:t>7</a:t>
                      </a:r>
                      <a:r>
                        <a:rPr lang="zh-TW" altLang="zh-TW" sz="1800" kern="1200" dirty="0" smtClean="0">
                          <a:solidFill>
                            <a:schemeClr val="dk1"/>
                          </a:solidFill>
                          <a:effectLst/>
                          <a:latin typeface="+mn-lt"/>
                          <a:ea typeface="+mn-ea"/>
                          <a:cs typeface="+mn-cs"/>
                        </a:rPr>
                        <a:t>萬餘元的漁夫帽、頭巾、倍力素等癌友康復用品等予癌友。自</a:t>
                      </a:r>
                      <a:r>
                        <a:rPr lang="en-US" altLang="zh-TW" sz="1800" kern="1200" dirty="0" smtClean="0">
                          <a:solidFill>
                            <a:schemeClr val="dk1"/>
                          </a:solidFill>
                          <a:effectLst/>
                          <a:latin typeface="+mn-lt"/>
                          <a:ea typeface="+mn-ea"/>
                          <a:cs typeface="+mn-cs"/>
                        </a:rPr>
                        <a:t>102</a:t>
                      </a:r>
                      <a:r>
                        <a:rPr lang="zh-TW" altLang="zh-TW" sz="1800" kern="1200" dirty="0" smtClean="0">
                          <a:solidFill>
                            <a:schemeClr val="dk1"/>
                          </a:solidFill>
                          <a:effectLst/>
                          <a:latin typeface="+mn-lt"/>
                          <a:ea typeface="+mn-ea"/>
                          <a:cs typeface="+mn-cs"/>
                        </a:rPr>
                        <a:t>年至</a:t>
                      </a:r>
                      <a:r>
                        <a:rPr lang="en-US" altLang="zh-TW" sz="1800" kern="1200" dirty="0" smtClean="0">
                          <a:solidFill>
                            <a:schemeClr val="dk1"/>
                          </a:solidFill>
                          <a:effectLst/>
                          <a:latin typeface="+mn-lt"/>
                          <a:ea typeface="+mn-ea"/>
                          <a:cs typeface="+mn-cs"/>
                        </a:rPr>
                        <a:t>107</a:t>
                      </a:r>
                      <a:r>
                        <a:rPr lang="zh-TW" altLang="zh-TW" sz="1800" kern="1200" dirty="0" smtClean="0">
                          <a:solidFill>
                            <a:schemeClr val="dk1"/>
                          </a:solidFill>
                          <a:effectLst/>
                          <a:latin typeface="+mn-lt"/>
                          <a:ea typeface="+mn-ea"/>
                          <a:cs typeface="+mn-cs"/>
                        </a:rPr>
                        <a:t>年止，南山人壽慈善基金會總計捐助北榮達新台幣</a:t>
                      </a:r>
                      <a:r>
                        <a:rPr lang="en-US" altLang="zh-TW" sz="1800" kern="1200" dirty="0" smtClean="0">
                          <a:solidFill>
                            <a:schemeClr val="dk1"/>
                          </a:solidFill>
                          <a:effectLst/>
                          <a:latin typeface="+mn-lt"/>
                          <a:ea typeface="+mn-ea"/>
                          <a:cs typeface="+mn-cs"/>
                        </a:rPr>
                        <a:t>509</a:t>
                      </a:r>
                      <a:r>
                        <a:rPr lang="zh-TW" altLang="zh-TW" sz="1800" kern="1200" dirty="0" smtClean="0">
                          <a:solidFill>
                            <a:schemeClr val="dk1"/>
                          </a:solidFill>
                          <a:effectLst/>
                          <a:latin typeface="+mn-lt"/>
                          <a:ea typeface="+mn-ea"/>
                          <a:cs typeface="+mn-cs"/>
                        </a:rPr>
                        <a:t>萬元，救助</a:t>
                      </a:r>
                      <a:r>
                        <a:rPr lang="en-US" altLang="zh-TW" sz="1800" kern="1200" dirty="0" smtClean="0">
                          <a:solidFill>
                            <a:schemeClr val="dk1"/>
                          </a:solidFill>
                          <a:effectLst/>
                          <a:latin typeface="+mn-lt"/>
                          <a:ea typeface="+mn-ea"/>
                          <a:cs typeface="+mn-cs"/>
                        </a:rPr>
                        <a:t>200</a:t>
                      </a:r>
                      <a:r>
                        <a:rPr lang="zh-TW" altLang="zh-TW" sz="1800" kern="1200" dirty="0" smtClean="0">
                          <a:solidFill>
                            <a:schemeClr val="dk1"/>
                          </a:solidFill>
                          <a:effectLst/>
                          <a:latin typeface="+mn-lt"/>
                          <a:ea typeface="+mn-ea"/>
                          <a:cs typeface="+mn-cs"/>
                        </a:rPr>
                        <a:t>個弱勢病患</a:t>
                      </a:r>
                      <a:r>
                        <a:rPr lang="en-US" altLang="zh-TW" sz="1800" kern="1200" dirty="0" smtClean="0">
                          <a:solidFill>
                            <a:schemeClr val="dk1"/>
                          </a:solidFill>
                          <a:effectLst/>
                          <a:latin typeface="+mn-lt"/>
                          <a:ea typeface="+mn-ea"/>
                          <a:cs typeface="+mn-cs"/>
                        </a:rPr>
                        <a:t>/</a:t>
                      </a:r>
                      <a:r>
                        <a:rPr lang="zh-TW" altLang="zh-TW" sz="1800" kern="1200" dirty="0" smtClean="0">
                          <a:solidFill>
                            <a:schemeClr val="dk1"/>
                          </a:solidFill>
                          <a:effectLst/>
                          <a:latin typeface="+mn-lt"/>
                          <a:ea typeface="+mn-ea"/>
                          <a:cs typeface="+mn-cs"/>
                        </a:rPr>
                        <a:t>家庭，</a:t>
                      </a:r>
                      <a:r>
                        <a:rPr lang="zh-TW" altLang="zh-TW" sz="1800" u="sng" kern="1200" dirty="0" smtClean="0">
                          <a:solidFill>
                            <a:schemeClr val="dk1"/>
                          </a:solidFill>
                          <a:effectLst/>
                          <a:latin typeface="+mn-lt"/>
                          <a:ea typeface="+mn-ea"/>
                          <a:cs typeface="+mn-cs"/>
                        </a:rPr>
                        <a:t>充分實踐該基金會揚善惠眾的助人理念。</a:t>
                      </a:r>
                    </a:p>
                    <a:p>
                      <a:endParaRPr lang="zh-TW" altLang="zh-TW" sz="1200" kern="1200" dirty="0">
                        <a:solidFill>
                          <a:schemeClr val="dk1"/>
                        </a:solidFill>
                        <a:effectLst/>
                        <a:latin typeface="+mn-lt"/>
                        <a:ea typeface="+mn-ea"/>
                        <a:cs typeface="+mn-cs"/>
                      </a:endParaRPr>
                    </a:p>
                  </a:txBody>
                  <a:tcPr marL="91443" marR="91443" marT="45723" marB="45723"/>
                </a:tc>
              </a:tr>
            </a:tbl>
          </a:graphicData>
        </a:graphic>
      </p:graphicFrame>
      <p:sp>
        <p:nvSpPr>
          <p:cNvPr id="22569" name="投影片編號版面配置區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12A173BB-7538-4042-B2C1-A8ECE833A2A2}" type="slidenum">
              <a:rPr kumimoji="0" lang="en-US" altLang="zh-TW" sz="1200" b="0" smtClean="0">
                <a:solidFill>
                  <a:srgbClr val="0000CC"/>
                </a:solidFill>
                <a:latin typeface="Verdana" panose="020B0604030504040204" pitchFamily="34" charset="0"/>
                <a:ea typeface="新細明體" panose="02020500000000000000" pitchFamily="18" charset="-120"/>
              </a:rPr>
              <a:pPr/>
              <a:t>8</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pic>
        <p:nvPicPr>
          <p:cNvPr id="3" name="圖片 2"/>
          <p:cNvPicPr>
            <a:picLocks noChangeAspect="1"/>
          </p:cNvPicPr>
          <p:nvPr/>
        </p:nvPicPr>
        <p:blipFill rotWithShape="1">
          <a:blip r:embed="rId2" cstate="print">
            <a:extLst>
              <a:ext uri="{28A0092B-C50C-407E-A947-70E740481C1C}">
                <a14:useLocalDpi xmlns:a14="http://schemas.microsoft.com/office/drawing/2010/main" xmlns="" val="0"/>
              </a:ext>
            </a:extLst>
          </a:blip>
          <a:srcRect b="8284"/>
          <a:stretch/>
        </p:blipFill>
        <p:spPr>
          <a:xfrm>
            <a:off x="591068" y="2650615"/>
            <a:ext cx="2290954" cy="1546976"/>
          </a:xfrm>
          <a:prstGeom prst="rect">
            <a:avLst/>
          </a:prstGeom>
        </p:spPr>
      </p:pic>
      <p:pic>
        <p:nvPicPr>
          <p:cNvPr id="4" name="圖片 3"/>
          <p:cNvPicPr>
            <a:picLocks noChangeAspect="1"/>
          </p:cNvPicPr>
          <p:nvPr/>
        </p:nvPicPr>
        <p:blipFill rotWithShape="1">
          <a:blip r:embed="rId3" cstate="print">
            <a:extLst>
              <a:ext uri="{28A0092B-C50C-407E-A947-70E740481C1C}">
                <a14:useLocalDpi xmlns:a14="http://schemas.microsoft.com/office/drawing/2010/main" xmlns="" val="0"/>
              </a:ext>
            </a:extLst>
          </a:blip>
          <a:srcRect b="5900"/>
          <a:stretch/>
        </p:blipFill>
        <p:spPr>
          <a:xfrm>
            <a:off x="591068" y="4221110"/>
            <a:ext cx="2305759" cy="1627300"/>
          </a:xfrm>
          <a:prstGeom prst="rect">
            <a:avLst/>
          </a:prstGeom>
        </p:spPr>
      </p:pic>
    </p:spTree>
    <p:extLst>
      <p:ext uri="{BB962C8B-B14F-4D97-AF65-F5344CB8AC3E}">
        <p14:creationId xmlns:p14="http://schemas.microsoft.com/office/powerpoint/2010/main" xmlns="" val="56784691"/>
      </p:ext>
    </p:extLst>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6263" y="309563"/>
            <a:ext cx="8001000" cy="671512"/>
          </a:xfrm>
        </p:spPr>
        <p:txBody>
          <a:bodyPr>
            <a:normAutofit fontScale="90000"/>
          </a:bodyPr>
          <a:lstStyle/>
          <a:p>
            <a:pPr algn="ctr">
              <a:defRPr/>
            </a:pPr>
            <a:r>
              <a:rPr lang="en-US" altLang="zh-TW" dirty="0">
                <a:solidFill>
                  <a:srgbClr val="FF9900"/>
                </a:solidFill>
                <a:latin typeface="標楷體" pitchFamily="65" charset="-120"/>
              </a:rPr>
              <a:t>107</a:t>
            </a:r>
            <a:r>
              <a:rPr lang="zh-TW" altLang="en-US" dirty="0">
                <a:solidFill>
                  <a:srgbClr val="FF9900"/>
                </a:solidFill>
                <a:latin typeface="標楷體" pitchFamily="65" charset="-120"/>
              </a:rPr>
              <a:t>年</a:t>
            </a:r>
            <a:r>
              <a:rPr lang="en-US" altLang="zh-TW" dirty="0">
                <a:solidFill>
                  <a:srgbClr val="FF9900"/>
                </a:solidFill>
                <a:latin typeface="標楷體" pitchFamily="65" charset="-120"/>
              </a:rPr>
              <a:t>11</a:t>
            </a:r>
            <a:r>
              <a:rPr lang="zh-TW" altLang="en-US" dirty="0">
                <a:solidFill>
                  <a:srgbClr val="FF9900"/>
                </a:solidFill>
                <a:latin typeface="標楷體" pitchFamily="65" charset="-120"/>
              </a:rPr>
              <a:t>月份活動訊息</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xmlns="" val="2000494529"/>
              </p:ext>
            </p:extLst>
          </p:nvPr>
        </p:nvGraphicFramePr>
        <p:xfrm>
          <a:off x="591069" y="981072"/>
          <a:ext cx="7869473" cy="5112297"/>
        </p:xfrm>
        <a:graphic>
          <a:graphicData uri="http://schemas.openxmlformats.org/drawingml/2006/table">
            <a:tbl>
              <a:tblPr firstRow="1" bandRow="1">
                <a:tableStyleId>{5C22544A-7EE6-4342-B048-85BDC9FD1C3A}</a:tableStyleId>
              </a:tblPr>
              <a:tblGrid>
                <a:gridCol w="1001042"/>
                <a:gridCol w="1251649"/>
                <a:gridCol w="5616782"/>
              </a:tblGrid>
              <a:tr h="610908">
                <a:tc>
                  <a:txBody>
                    <a:bodyPr/>
                    <a:lstStyle/>
                    <a:p>
                      <a:pPr algn="ctr"/>
                      <a:r>
                        <a:rPr lang="zh-TW" altLang="en-US" sz="1600" dirty="0" smtClean="0">
                          <a:latin typeface="標楷體" pitchFamily="65" charset="-120"/>
                          <a:ea typeface="標楷體" pitchFamily="65" charset="-120"/>
                        </a:rPr>
                        <a:t>日期</a:t>
                      </a:r>
                      <a:endParaRPr lang="zh-TW" altLang="en-US" sz="1600" dirty="0">
                        <a:latin typeface="標楷體" pitchFamily="65" charset="-120"/>
                        <a:ea typeface="標楷體" pitchFamily="65" charset="-120"/>
                      </a:endParaRPr>
                    </a:p>
                  </a:txBody>
                  <a:tcPr marL="91443" marR="91443" marT="45723" marB="45723">
                    <a:solidFill>
                      <a:srgbClr val="0000FF"/>
                    </a:solidFill>
                  </a:tcPr>
                </a:tc>
                <a:tc>
                  <a:txBody>
                    <a:bodyPr/>
                    <a:lstStyle/>
                    <a:p>
                      <a:pPr algn="ctr"/>
                      <a:r>
                        <a:rPr lang="zh-TW" altLang="en-US" sz="1600" dirty="0" smtClean="0">
                          <a:latin typeface="標楷體" pitchFamily="65" charset="-120"/>
                          <a:ea typeface="標楷體" pitchFamily="65" charset="-120"/>
                        </a:rPr>
                        <a:t>主辦單位</a:t>
                      </a:r>
                      <a:endParaRPr lang="zh-TW" altLang="en-US" sz="1600" dirty="0">
                        <a:latin typeface="標楷體" pitchFamily="65" charset="-120"/>
                        <a:ea typeface="標楷體" pitchFamily="65" charset="-120"/>
                      </a:endParaRPr>
                    </a:p>
                  </a:txBody>
                  <a:tcPr marL="91443" marR="91443" marT="45723" marB="45723">
                    <a:solidFill>
                      <a:srgbClr val="0000FF"/>
                    </a:solidFill>
                  </a:tcPr>
                </a:tc>
                <a:tc>
                  <a:txBody>
                    <a:bodyPr/>
                    <a:lstStyle/>
                    <a:p>
                      <a:pPr algn="ctr"/>
                      <a:r>
                        <a:rPr lang="zh-TW" altLang="en-US" sz="1600" dirty="0" smtClean="0">
                          <a:latin typeface="標楷體" pitchFamily="65" charset="-120"/>
                          <a:ea typeface="標楷體" pitchFamily="65" charset="-120"/>
                        </a:rPr>
                        <a:t>主           題</a:t>
                      </a:r>
                      <a:endParaRPr lang="zh-TW" altLang="en-US" sz="1600" dirty="0">
                        <a:latin typeface="標楷體" pitchFamily="65" charset="-120"/>
                        <a:ea typeface="標楷體" pitchFamily="65" charset="-120"/>
                      </a:endParaRPr>
                    </a:p>
                  </a:txBody>
                  <a:tcPr marL="91443" marR="91443" marT="45723" marB="45723">
                    <a:solidFill>
                      <a:srgbClr val="0000FF"/>
                    </a:solidFill>
                  </a:tcPr>
                </a:tc>
              </a:tr>
              <a:tr h="4501389">
                <a:tc>
                  <a:txBody>
                    <a:bodyPr/>
                    <a:lstStyle/>
                    <a:p>
                      <a:r>
                        <a:rPr lang="en-US" altLang="zh-TW" sz="1800" dirty="0" smtClean="0">
                          <a:latin typeface="+mn-ea"/>
                          <a:ea typeface="+mn-ea"/>
                        </a:rPr>
                        <a:t>1071106</a:t>
                      </a:r>
                      <a:endParaRPr lang="zh-TW" altLang="en-US" sz="1800" dirty="0">
                        <a:latin typeface="+mn-ea"/>
                        <a:ea typeface="+mn-ea"/>
                      </a:endParaRPr>
                    </a:p>
                  </a:txBody>
                  <a:tcPr marL="91443" marR="91443" marT="45723" marB="4572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TW" sz="1600" b="1" kern="1200" dirty="0" smtClean="0">
                          <a:solidFill>
                            <a:schemeClr val="dk1"/>
                          </a:solidFill>
                          <a:effectLst/>
                          <a:latin typeface="+mn-lt"/>
                          <a:ea typeface="+mn-ea"/>
                          <a:cs typeface="+mn-cs"/>
                        </a:rPr>
                        <a:t>婦女醫學部</a:t>
                      </a:r>
                      <a:endParaRPr lang="zh-TW" altLang="zh-TW" sz="1600" kern="1200" dirty="0" smtClean="0">
                        <a:solidFill>
                          <a:schemeClr val="dk1"/>
                        </a:solidFill>
                        <a:effectLst/>
                        <a:latin typeface="+mn-lt"/>
                        <a:ea typeface="+mn-ea"/>
                        <a:cs typeface="+mn-cs"/>
                      </a:endParaRPr>
                    </a:p>
                    <a:p>
                      <a:endParaRPr lang="zh-TW" altLang="en-US" sz="1600" b="1" dirty="0">
                        <a:latin typeface="+mn-ea"/>
                        <a:ea typeface="+mn-ea"/>
                      </a:endParaRPr>
                    </a:p>
                  </a:txBody>
                  <a:tcPr marL="91443" marR="91443" marT="45723" marB="45723"/>
                </a:tc>
                <a:tc>
                  <a:txBody>
                    <a:bodyPr/>
                    <a:lstStyle/>
                    <a:p>
                      <a:r>
                        <a:rPr lang="zh-TW" altLang="en-US" sz="2000" b="1" kern="1200" dirty="0" smtClean="0">
                          <a:solidFill>
                            <a:schemeClr val="dk1"/>
                          </a:solidFill>
                          <a:effectLst/>
                          <a:latin typeface="+mn-ea"/>
                          <a:ea typeface="+mn-ea"/>
                          <a:cs typeface="+mn-cs"/>
                        </a:rPr>
                        <a:t>主題</a:t>
                      </a:r>
                      <a:r>
                        <a:rPr lang="en-US" altLang="zh-TW" sz="2000" b="1" kern="1200" dirty="0" smtClean="0">
                          <a:solidFill>
                            <a:schemeClr val="dk1"/>
                          </a:solidFill>
                          <a:effectLst/>
                          <a:latin typeface="+mn-ea"/>
                          <a:ea typeface="+mn-ea"/>
                          <a:cs typeface="+mn-cs"/>
                        </a:rPr>
                        <a:t>:</a:t>
                      </a:r>
                      <a:r>
                        <a:rPr lang="zh-CN" altLang="zh-TW" sz="2000" b="1" kern="1200" dirty="0" smtClean="0">
                          <a:solidFill>
                            <a:schemeClr val="dk1"/>
                          </a:solidFill>
                          <a:effectLst/>
                          <a:latin typeface="+mn-ea"/>
                          <a:ea typeface="+mn-ea"/>
                          <a:cs typeface="+mn-cs"/>
                        </a:rPr>
                        <a:t>臺北榮總慶祝</a:t>
                      </a:r>
                      <a:r>
                        <a:rPr lang="en-US" altLang="zh-TW" sz="2000" b="1" kern="1200" dirty="0" smtClean="0">
                          <a:solidFill>
                            <a:schemeClr val="dk1"/>
                          </a:solidFill>
                          <a:effectLst/>
                          <a:latin typeface="+mn-ea"/>
                          <a:ea typeface="+mn-ea"/>
                          <a:cs typeface="+mn-cs"/>
                        </a:rPr>
                        <a:t>107</a:t>
                      </a:r>
                      <a:r>
                        <a:rPr lang="zh-CN" altLang="zh-TW" sz="2000" b="1" kern="1200" dirty="0" smtClean="0">
                          <a:solidFill>
                            <a:schemeClr val="dk1"/>
                          </a:solidFill>
                          <a:effectLst/>
                          <a:latin typeface="+mn-ea"/>
                          <a:ea typeface="+mn-ea"/>
                          <a:cs typeface="+mn-cs"/>
                        </a:rPr>
                        <a:t>年醫師節暨優良醫師表揚</a:t>
                      </a:r>
                      <a:endParaRPr lang="en-US" altLang="zh-CN" sz="2000" b="1" kern="1200" dirty="0" smtClean="0">
                        <a:solidFill>
                          <a:schemeClr val="dk1"/>
                        </a:solidFill>
                        <a:effectLst/>
                        <a:latin typeface="+mn-ea"/>
                        <a:ea typeface="+mn-ea"/>
                        <a:cs typeface="+mn-cs"/>
                      </a:endParaRPr>
                    </a:p>
                    <a:p>
                      <a:r>
                        <a:rPr lang="zh-TW" altLang="en-US" sz="2000" b="1" kern="1200" dirty="0" smtClean="0">
                          <a:solidFill>
                            <a:schemeClr val="dk1"/>
                          </a:solidFill>
                          <a:effectLst/>
                          <a:latin typeface="+mn-ea"/>
                          <a:ea typeface="+mn-ea"/>
                          <a:cs typeface="+mn-cs"/>
                        </a:rPr>
                        <a:t>     </a:t>
                      </a:r>
                      <a:r>
                        <a:rPr lang="zh-CN" altLang="zh-TW" sz="2000" b="1" kern="1200" dirty="0" smtClean="0">
                          <a:solidFill>
                            <a:schemeClr val="dk1"/>
                          </a:solidFill>
                          <a:effectLst/>
                          <a:latin typeface="+mn-ea"/>
                          <a:ea typeface="+mn-ea"/>
                          <a:cs typeface="+mn-cs"/>
                        </a:rPr>
                        <a:t>大會</a:t>
                      </a:r>
                      <a:endParaRPr lang="en-US" altLang="zh-CN" sz="2000" b="0" kern="1200" dirty="0" smtClean="0">
                        <a:solidFill>
                          <a:schemeClr val="dk1"/>
                        </a:solidFill>
                        <a:effectLst/>
                        <a:latin typeface="+mn-ea"/>
                        <a:ea typeface="+mn-ea"/>
                        <a:cs typeface="+mn-cs"/>
                      </a:endParaRPr>
                    </a:p>
                    <a:p>
                      <a:endParaRPr lang="zh-TW" altLang="zh-TW" sz="1800" kern="1200" dirty="0" smtClean="0">
                        <a:solidFill>
                          <a:schemeClr val="dk1"/>
                        </a:solidFill>
                        <a:effectLst/>
                        <a:latin typeface="+mn-ea"/>
                        <a:ea typeface="+mn-ea"/>
                        <a:cs typeface="+mn-cs"/>
                      </a:endParaRPr>
                    </a:p>
                    <a:p>
                      <a:r>
                        <a:rPr lang="zh-TW" altLang="en-US" sz="1800" b="0" u="none" kern="1200" baseline="0" dirty="0" smtClean="0">
                          <a:solidFill>
                            <a:schemeClr val="dk1"/>
                          </a:solidFill>
                          <a:effectLst/>
                          <a:latin typeface="+mn-ea"/>
                          <a:ea typeface="+mn-ea"/>
                          <a:cs typeface="+mn-cs"/>
                        </a:rPr>
                        <a:t>    </a:t>
                      </a:r>
                      <a:endParaRPr lang="en-US" altLang="zh-TW" sz="1800" b="0" u="none" kern="1200" baseline="0" dirty="0" smtClean="0">
                        <a:solidFill>
                          <a:schemeClr val="dk1"/>
                        </a:solidFill>
                        <a:effectLst/>
                        <a:latin typeface="+mn-ea"/>
                        <a:ea typeface="+mn-ea"/>
                        <a:cs typeface="+mn-cs"/>
                      </a:endParaRPr>
                    </a:p>
                    <a:p>
                      <a:endParaRPr lang="en-US" altLang="zh-CN" sz="1800" b="0" u="none" kern="1200" baseline="0" dirty="0" smtClean="0">
                        <a:solidFill>
                          <a:schemeClr val="dk1"/>
                        </a:solidFill>
                        <a:effectLst/>
                        <a:latin typeface="+mn-ea"/>
                        <a:ea typeface="+mn-ea"/>
                        <a:cs typeface="+mn-cs"/>
                      </a:endParaRPr>
                    </a:p>
                    <a:p>
                      <a:pPr>
                        <a:lnSpc>
                          <a:spcPct val="150000"/>
                        </a:lnSpc>
                      </a:pPr>
                      <a:r>
                        <a:rPr lang="zh-TW" altLang="en-US" sz="1800" b="0" u="none" kern="1200" baseline="0" dirty="0" smtClean="0">
                          <a:solidFill>
                            <a:schemeClr val="dk1"/>
                          </a:solidFill>
                          <a:effectLst/>
                          <a:latin typeface="+mn-ea"/>
                          <a:ea typeface="+mn-ea"/>
                          <a:cs typeface="+mn-cs"/>
                        </a:rPr>
                        <a:t>    </a:t>
                      </a:r>
                      <a:r>
                        <a:rPr lang="en-US" altLang="zh-CN" sz="1800" b="0" u="sng" kern="1200" dirty="0" smtClean="0">
                          <a:solidFill>
                            <a:schemeClr val="dk1"/>
                          </a:solidFill>
                          <a:effectLst/>
                          <a:latin typeface="+mn-ea"/>
                          <a:ea typeface="+mn-ea"/>
                          <a:cs typeface="+mn-cs"/>
                        </a:rPr>
                        <a:t>107</a:t>
                      </a:r>
                      <a:r>
                        <a:rPr lang="zh-CN" altLang="en-US" sz="1800" b="0" u="sng" kern="1200" dirty="0" smtClean="0">
                          <a:solidFill>
                            <a:schemeClr val="dk1"/>
                          </a:solidFill>
                          <a:effectLst/>
                          <a:latin typeface="+mn-ea"/>
                          <a:ea typeface="+mn-ea"/>
                          <a:cs typeface="+mn-cs"/>
                        </a:rPr>
                        <a:t>年</a:t>
                      </a:r>
                      <a:r>
                        <a:rPr lang="zh-CN" altLang="zh-TW" sz="1800" b="0" u="sng" kern="1200" dirty="0" smtClean="0">
                          <a:solidFill>
                            <a:schemeClr val="dk1"/>
                          </a:solidFill>
                          <a:effectLst/>
                          <a:latin typeface="+mn-ea"/>
                          <a:ea typeface="+mn-ea"/>
                          <a:cs typeface="+mn-cs"/>
                        </a:rPr>
                        <a:t>優良醫師表揚大會，</a:t>
                      </a:r>
                      <a:r>
                        <a:rPr lang="zh-CN" altLang="zh-TW" sz="1800" b="0" u="sng" kern="1200" dirty="0" smtClean="0">
                          <a:solidFill>
                            <a:schemeClr val="dk1"/>
                          </a:solidFill>
                          <a:effectLst/>
                          <a:latin typeface="+mn-ea"/>
                          <a:ea typeface="+mn-ea"/>
                          <a:cs typeface="+mn-cs"/>
                        </a:rPr>
                        <a:t>由張德明院長主持，國</a:t>
                      </a:r>
                      <a:endParaRPr lang="en-US" altLang="zh-CN" sz="1800" b="0" u="sng" kern="1200" dirty="0" smtClean="0">
                        <a:solidFill>
                          <a:schemeClr val="dk1"/>
                        </a:solidFill>
                        <a:effectLst/>
                        <a:latin typeface="+mn-ea"/>
                        <a:ea typeface="+mn-ea"/>
                        <a:cs typeface="+mn-cs"/>
                      </a:endParaRPr>
                    </a:p>
                    <a:p>
                      <a:pPr>
                        <a:lnSpc>
                          <a:spcPct val="150000"/>
                        </a:lnSpc>
                      </a:pPr>
                      <a:r>
                        <a:rPr lang="zh-TW" altLang="en-US" sz="1800" b="0" u="none" kern="1200" dirty="0" smtClean="0">
                          <a:solidFill>
                            <a:schemeClr val="dk1"/>
                          </a:solidFill>
                          <a:effectLst/>
                          <a:latin typeface="+mn-ea"/>
                          <a:ea typeface="+mn-ea"/>
                          <a:cs typeface="+mn-cs"/>
                        </a:rPr>
                        <a:t>    </a:t>
                      </a:r>
                      <a:r>
                        <a:rPr lang="zh-CN" altLang="zh-TW" sz="1800" b="0" u="sng" kern="1200" dirty="0" smtClean="0">
                          <a:solidFill>
                            <a:schemeClr val="dk1"/>
                          </a:solidFill>
                          <a:effectLst/>
                          <a:latin typeface="+mn-ea"/>
                          <a:ea typeface="+mn-ea"/>
                          <a:cs typeface="+mn-cs"/>
                        </a:rPr>
                        <a:t>軍</a:t>
                      </a:r>
                      <a:r>
                        <a:rPr lang="zh-CN" altLang="zh-TW" sz="1800" b="0" u="sng" kern="1200" dirty="0" smtClean="0">
                          <a:solidFill>
                            <a:schemeClr val="dk1"/>
                          </a:solidFill>
                          <a:effectLst/>
                          <a:latin typeface="+mn-ea"/>
                          <a:ea typeface="+mn-ea"/>
                          <a:cs typeface="+mn-cs"/>
                        </a:rPr>
                        <a:t>退除役官兵輔導委員會邱國正主任委員、衛生</a:t>
                      </a:r>
                      <a:endParaRPr lang="en-US" altLang="zh-CN" sz="1800" b="0" u="sng" kern="1200" dirty="0" smtClean="0">
                        <a:solidFill>
                          <a:schemeClr val="dk1"/>
                        </a:solidFill>
                        <a:effectLst/>
                        <a:latin typeface="+mn-ea"/>
                        <a:ea typeface="+mn-ea"/>
                        <a:cs typeface="+mn-cs"/>
                      </a:endParaRPr>
                    </a:p>
                    <a:p>
                      <a:pPr>
                        <a:lnSpc>
                          <a:spcPct val="150000"/>
                        </a:lnSpc>
                      </a:pPr>
                      <a:r>
                        <a:rPr lang="zh-TW" altLang="en-US" sz="1800" b="0" u="none" kern="1200" dirty="0" smtClean="0">
                          <a:solidFill>
                            <a:schemeClr val="dk1"/>
                          </a:solidFill>
                          <a:effectLst/>
                          <a:latin typeface="+mn-ea"/>
                          <a:ea typeface="+mn-ea"/>
                          <a:cs typeface="+mn-cs"/>
                        </a:rPr>
                        <a:t>    </a:t>
                      </a:r>
                      <a:r>
                        <a:rPr lang="zh-CN" altLang="zh-TW" sz="1800" b="0" u="sng" kern="1200" dirty="0" smtClean="0">
                          <a:solidFill>
                            <a:schemeClr val="dk1"/>
                          </a:solidFill>
                          <a:effectLst/>
                          <a:latin typeface="+mn-ea"/>
                          <a:ea typeface="+mn-ea"/>
                          <a:cs typeface="+mn-cs"/>
                        </a:rPr>
                        <a:t>福利部薛瑞元次長親臨致詞頒獎。會中頒發退輔</a:t>
                      </a:r>
                      <a:endParaRPr lang="en-US" altLang="zh-CN" sz="1800" b="0" u="sng" kern="1200" dirty="0" smtClean="0">
                        <a:solidFill>
                          <a:schemeClr val="dk1"/>
                        </a:solidFill>
                        <a:effectLst/>
                        <a:latin typeface="+mn-ea"/>
                        <a:ea typeface="+mn-ea"/>
                        <a:cs typeface="+mn-cs"/>
                      </a:endParaRPr>
                    </a:p>
                    <a:p>
                      <a:pPr>
                        <a:lnSpc>
                          <a:spcPct val="150000"/>
                        </a:lnSpc>
                      </a:pPr>
                      <a:r>
                        <a:rPr lang="en-US" altLang="zh-CN" sz="1800" b="0" u="none" kern="1200" dirty="0" smtClean="0">
                          <a:solidFill>
                            <a:schemeClr val="dk1"/>
                          </a:solidFill>
                          <a:effectLst/>
                          <a:latin typeface="+mn-ea"/>
                          <a:ea typeface="+mn-ea"/>
                          <a:cs typeface="+mn-cs"/>
                        </a:rPr>
                        <a:t>    </a:t>
                      </a:r>
                      <a:r>
                        <a:rPr lang="zh-CN" altLang="zh-TW" sz="1800" b="0" u="sng" kern="1200" dirty="0" smtClean="0">
                          <a:solidFill>
                            <a:schemeClr val="dk1"/>
                          </a:solidFill>
                          <a:effectLst/>
                          <a:latin typeface="+mn-ea"/>
                          <a:ea typeface="+mn-ea"/>
                          <a:cs typeface="+mn-cs"/>
                        </a:rPr>
                        <a:t>會「優良醫師獎」、臺北榮總「醫教奉獻獎」、</a:t>
                      </a:r>
                      <a:endParaRPr lang="en-US" altLang="zh-CN" sz="1800" b="0" u="sng" kern="1200" dirty="0" smtClean="0">
                        <a:solidFill>
                          <a:schemeClr val="dk1"/>
                        </a:solidFill>
                        <a:effectLst/>
                        <a:latin typeface="+mn-ea"/>
                        <a:ea typeface="+mn-ea"/>
                        <a:cs typeface="+mn-cs"/>
                      </a:endParaRPr>
                    </a:p>
                    <a:p>
                      <a:pPr>
                        <a:lnSpc>
                          <a:spcPct val="150000"/>
                        </a:lnSpc>
                      </a:pPr>
                      <a:r>
                        <a:rPr lang="zh-TW" altLang="en-US" sz="1800" b="0" u="none" kern="1200" dirty="0" smtClean="0">
                          <a:solidFill>
                            <a:schemeClr val="dk1"/>
                          </a:solidFill>
                          <a:effectLst/>
                          <a:latin typeface="+mn-ea"/>
                          <a:ea typeface="+mn-ea"/>
                          <a:cs typeface="+mn-cs"/>
                        </a:rPr>
                        <a:t>    </a:t>
                      </a:r>
                      <a:r>
                        <a:rPr lang="zh-CN" altLang="zh-TW" sz="1800" b="0" u="sng" kern="1200" dirty="0" smtClean="0">
                          <a:solidFill>
                            <a:schemeClr val="dk1"/>
                          </a:solidFill>
                          <a:effectLst/>
                          <a:latin typeface="+mn-ea"/>
                          <a:ea typeface="+mn-ea"/>
                          <a:cs typeface="+mn-cs"/>
                        </a:rPr>
                        <a:t>「醫師學術論文獎」、「醫師創新</a:t>
                      </a:r>
                      <a:r>
                        <a:rPr lang="en-US" altLang="zh-TW" sz="1800" b="0" u="sng" kern="1200" dirty="0" smtClean="0">
                          <a:solidFill>
                            <a:schemeClr val="dk1"/>
                          </a:solidFill>
                          <a:effectLst/>
                          <a:latin typeface="+mn-ea"/>
                          <a:ea typeface="+mn-ea"/>
                          <a:cs typeface="+mn-cs"/>
                        </a:rPr>
                        <a:t>(</a:t>
                      </a:r>
                      <a:r>
                        <a:rPr lang="zh-CN" altLang="zh-TW" sz="1800" b="0" u="sng" kern="1200" dirty="0" smtClean="0">
                          <a:solidFill>
                            <a:schemeClr val="dk1"/>
                          </a:solidFill>
                          <a:effectLst/>
                          <a:latin typeface="+mn-ea"/>
                          <a:ea typeface="+mn-ea"/>
                          <a:cs typeface="+mn-cs"/>
                        </a:rPr>
                        <a:t>改良</a:t>
                      </a:r>
                      <a:r>
                        <a:rPr lang="en-US" altLang="zh-TW" sz="1800" b="0" u="sng" kern="1200" dirty="0" smtClean="0">
                          <a:solidFill>
                            <a:schemeClr val="dk1"/>
                          </a:solidFill>
                          <a:effectLst/>
                          <a:latin typeface="+mn-ea"/>
                          <a:ea typeface="+mn-ea"/>
                          <a:cs typeface="+mn-cs"/>
                        </a:rPr>
                        <a:t>)</a:t>
                      </a:r>
                      <a:r>
                        <a:rPr lang="zh-CN" altLang="zh-TW" sz="1800" b="0" u="sng" kern="1200" dirty="0" smtClean="0">
                          <a:solidFill>
                            <a:schemeClr val="dk1"/>
                          </a:solidFill>
                          <a:effectLst/>
                          <a:latin typeface="+mn-ea"/>
                          <a:ea typeface="+mn-ea"/>
                          <a:cs typeface="+mn-cs"/>
                        </a:rPr>
                        <a:t>獎」、</a:t>
                      </a:r>
                      <a:endParaRPr lang="en-US" altLang="zh-CN" sz="1800" b="0" u="sng" kern="1200" dirty="0" smtClean="0">
                        <a:solidFill>
                          <a:schemeClr val="dk1"/>
                        </a:solidFill>
                        <a:effectLst/>
                        <a:latin typeface="+mn-ea"/>
                        <a:ea typeface="+mn-ea"/>
                        <a:cs typeface="+mn-cs"/>
                      </a:endParaRPr>
                    </a:p>
                    <a:p>
                      <a:pPr>
                        <a:lnSpc>
                          <a:spcPct val="150000"/>
                        </a:lnSpc>
                      </a:pPr>
                      <a:r>
                        <a:rPr lang="zh-TW" altLang="en-US" sz="1800" b="0" u="none" kern="1200" dirty="0" smtClean="0">
                          <a:solidFill>
                            <a:schemeClr val="dk1"/>
                          </a:solidFill>
                          <a:effectLst/>
                          <a:latin typeface="+mn-ea"/>
                          <a:ea typeface="+mn-ea"/>
                          <a:cs typeface="+mn-cs"/>
                        </a:rPr>
                        <a:t>    </a:t>
                      </a:r>
                      <a:r>
                        <a:rPr lang="zh-CN" altLang="zh-TW" sz="1800" b="0" u="sng" kern="1200" dirty="0" smtClean="0">
                          <a:solidFill>
                            <a:schemeClr val="dk1"/>
                          </a:solidFill>
                          <a:effectLst/>
                          <a:latin typeface="+mn-ea"/>
                          <a:ea typeface="+mn-ea"/>
                          <a:cs typeface="+mn-cs"/>
                        </a:rPr>
                        <a:t>「臨床教學績優醫師獎」共五個獎項</a:t>
                      </a:r>
                      <a:r>
                        <a:rPr lang="zh-CN" altLang="zh-TW" sz="1800" b="0" u="sng" kern="1200" dirty="0" smtClean="0">
                          <a:solidFill>
                            <a:schemeClr val="dk1"/>
                          </a:solidFill>
                          <a:effectLst/>
                          <a:latin typeface="+mn-ea"/>
                          <a:ea typeface="+mn-ea"/>
                          <a:cs typeface="+mn-cs"/>
                        </a:rPr>
                        <a:t>。</a:t>
                      </a:r>
                      <a:endParaRPr lang="zh-TW" altLang="zh-TW" sz="1800" b="0" u="sng" kern="1200" dirty="0" smtClean="0">
                        <a:solidFill>
                          <a:schemeClr val="dk1"/>
                        </a:solidFill>
                        <a:effectLst/>
                        <a:latin typeface="+mn-ea"/>
                        <a:ea typeface="+mn-ea"/>
                        <a:cs typeface="+mn-cs"/>
                      </a:endParaRPr>
                    </a:p>
                  </a:txBody>
                  <a:tcPr marL="91443" marR="91443" marT="45723" marB="45723"/>
                </a:tc>
              </a:tr>
            </a:tbl>
          </a:graphicData>
        </a:graphic>
      </p:graphicFrame>
      <p:sp>
        <p:nvSpPr>
          <p:cNvPr id="22569" name="投影片編號版面配置區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12A173BB-7538-4042-B2C1-A8ECE833A2A2}" type="slidenum">
              <a:rPr kumimoji="0" lang="en-US" altLang="zh-TW" sz="1200" b="0" smtClean="0">
                <a:solidFill>
                  <a:srgbClr val="0000CC"/>
                </a:solidFill>
                <a:latin typeface="Verdana" panose="020B0604030504040204" pitchFamily="34" charset="0"/>
                <a:ea typeface="新細明體" panose="02020500000000000000" pitchFamily="18" charset="-120"/>
              </a:rPr>
              <a:pPr/>
              <a:t>9</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2783" y="4509150"/>
            <a:ext cx="2287818" cy="1525212"/>
          </a:xfrm>
          <a:prstGeom prst="rect">
            <a:avLst/>
          </a:prstGeom>
        </p:spPr>
      </p:pic>
      <p:pic>
        <p:nvPicPr>
          <p:cNvPr id="4" name="圖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1069" y="2780910"/>
            <a:ext cx="2329532" cy="1553021"/>
          </a:xfrm>
          <a:prstGeom prst="rect">
            <a:avLst/>
          </a:prstGeom>
        </p:spPr>
      </p:pic>
    </p:spTree>
    <p:extLst>
      <p:ext uri="{BB962C8B-B14F-4D97-AF65-F5344CB8AC3E}">
        <p14:creationId xmlns:p14="http://schemas.microsoft.com/office/powerpoint/2010/main" xmlns="" val="3608546062"/>
      </p:ext>
    </p:extLst>
  </p:cSld>
  <p:clrMapOvr>
    <a:masterClrMapping/>
  </p:clrMapOvr>
  <mc:AlternateContent xmlns:mc="http://schemas.openxmlformats.org/markup-compatibility/2006">
    <mc:Choice xmlns:p14="http://schemas.microsoft.com/office/powerpoint/2010/main" xmlns=""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rgbClr val="006600"/>
            </a:gs>
            <a:gs pos="100000">
              <a:srgbClr val="009999"/>
            </a:gs>
          </a:gsLst>
          <a:lin ang="5400000" scaled="1"/>
        </a:gradFill>
        <a:ln>
          <a:noFill/>
        </a:ln>
        <a:effectLst>
          <a:outerShdw dist="53882" dir="2700000" algn="ctr" rotWithShape="0">
            <a:schemeClr val="tx2"/>
          </a:outerShdw>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4800" b="0" i="0" u="none" strike="noStrike" cap="none" normalizeH="0" baseline="0" smtClean="0">
            <a:ln>
              <a:noFill/>
            </a:ln>
            <a:solidFill>
              <a:schemeClr val="tx1"/>
            </a:solidFill>
            <a:effectLst/>
            <a:latin typeface="Verdana" panose="020B0604030504040204" pitchFamily="34" charset="0"/>
            <a:ea typeface="新細明體" panose="02020500000000000000" pitchFamily="18" charset="-120"/>
          </a:defRPr>
        </a:defPPr>
      </a:lstStyle>
    </a:spDef>
    <a:lnDef>
      <a:spPr bwMode="auto">
        <a:xfrm>
          <a:off x="0" y="0"/>
          <a:ext cx="1" cy="1"/>
        </a:xfrm>
        <a:custGeom>
          <a:avLst/>
          <a:gdLst/>
          <a:ahLst/>
          <a:cxnLst/>
          <a:rect l="0" t="0" r="0" b="0"/>
          <a:pathLst/>
        </a:custGeom>
        <a:gradFill rotWithShape="1">
          <a:gsLst>
            <a:gs pos="0">
              <a:srgbClr val="006600"/>
            </a:gs>
            <a:gs pos="100000">
              <a:srgbClr val="009999"/>
            </a:gs>
          </a:gsLst>
          <a:lin ang="5400000" scaled="1"/>
        </a:gradFill>
        <a:ln>
          <a:noFill/>
        </a:ln>
        <a:effectLst>
          <a:outerShdw dist="53882" dir="2700000" algn="ctr" rotWithShape="0">
            <a:schemeClr val="tx2"/>
          </a:outerShdw>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4800" b="0" i="0" u="none" strike="noStrike" cap="none" normalizeH="0" baseline="0" smtClean="0">
            <a:ln>
              <a:noFill/>
            </a:ln>
            <a:solidFill>
              <a:schemeClr val="tx1"/>
            </a:solidFill>
            <a:effectLst/>
            <a:latin typeface="Verdana" panose="020B0604030504040204" pitchFamily="34" charset="0"/>
            <a:ea typeface="新細明體" panose="02020500000000000000" pitchFamily="18" charset="-12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33854</TotalTime>
  <Words>2216</Words>
  <Application>Microsoft Office PowerPoint</Application>
  <PresentationFormat>如螢幕大小 (4:3)</PresentationFormat>
  <Paragraphs>292</Paragraphs>
  <Slides>25</Slides>
  <Notes>1</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Profile</vt:lpstr>
      <vt:lpstr>本院重要新聞彙整報告</vt:lpstr>
      <vt:lpstr>107年11月記者會</vt:lpstr>
      <vt:lpstr>107年11月份專題報導</vt:lpstr>
      <vt:lpstr>107年11月份專題報導</vt:lpstr>
      <vt:lpstr>107年11月份安排媒體專訪</vt:lpstr>
      <vt:lpstr>107年11月份活動訊息</vt:lpstr>
      <vt:lpstr>107年11月份活動訊息</vt:lpstr>
      <vt:lpstr>107年11月份活動訊息</vt:lpstr>
      <vt:lpstr>107年11月份活動訊息</vt:lpstr>
      <vt:lpstr>107年11月份活動訊息</vt:lpstr>
      <vt:lpstr>107年11月份活動訊息</vt:lpstr>
      <vt:lpstr>107年11月份活動訊息</vt:lpstr>
      <vt:lpstr>107年11月份新聞摘要23則</vt:lpstr>
      <vt:lpstr>107年11月份新聞摘要23則</vt:lpstr>
      <vt:lpstr>107年11月份新聞摘要23則</vt:lpstr>
      <vt:lpstr>投影片 16</vt:lpstr>
      <vt:lpstr>107年10月各單位院外受奬情形7則</vt:lpstr>
      <vt:lpstr>財團法人先鋒品質管制學術研究基金會</vt:lpstr>
      <vt:lpstr>亞洲藥學會</vt:lpstr>
      <vt:lpstr>台北醫師公會</vt:lpstr>
      <vt:lpstr>台灣安寧照顧協會</vt:lpstr>
      <vt:lpstr>衛生褔利部</vt:lpstr>
      <vt:lpstr>中央健康保險局</vt:lpstr>
      <vt:lpstr>台北巿政府衛生局</vt:lpstr>
      <vt:lpstr>投影片 25</vt:lpstr>
    </vt:vector>
  </TitlesOfParts>
  <Manager>台北榮民總醫院</Manager>
  <Company>Taipei Veterans General Hospital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行政院國軍退除役官兵輔導委員會 台北榮民總醫院 新制醫院評鑑暨教學醫院評鑑簡報</dc:title>
  <dc:creator>楊昭恂</dc:creator>
  <cp:lastModifiedBy>vghuser</cp:lastModifiedBy>
  <cp:revision>2129</cp:revision>
  <cp:lastPrinted>2018-11-23T05:57:00Z</cp:lastPrinted>
  <dcterms:created xsi:type="dcterms:W3CDTF">2004-02-01T06:39:05Z</dcterms:created>
  <dcterms:modified xsi:type="dcterms:W3CDTF">2018-11-26T08:01:32Z</dcterms:modified>
</cp:coreProperties>
</file>