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249" r:id="rId2"/>
    <p:sldId id="3773" r:id="rId3"/>
    <p:sldId id="3779" r:id="rId4"/>
    <p:sldId id="3780" r:id="rId5"/>
    <p:sldId id="3789" r:id="rId6"/>
    <p:sldId id="3790" r:id="rId7"/>
    <p:sldId id="3729" r:id="rId8"/>
    <p:sldId id="3787" r:id="rId9"/>
    <p:sldId id="3791" r:id="rId10"/>
    <p:sldId id="3792" r:id="rId11"/>
    <p:sldId id="3793" r:id="rId12"/>
    <p:sldId id="3696" r:id="rId13"/>
    <p:sldId id="3781" r:id="rId14"/>
    <p:sldId id="3794" r:id="rId15"/>
    <p:sldId id="3795" r:id="rId16"/>
    <p:sldId id="3796" r:id="rId17"/>
    <p:sldId id="3629" r:id="rId18"/>
    <p:sldId id="3798" r:id="rId19"/>
    <p:sldId id="3811" r:id="rId20"/>
    <p:sldId id="3799" r:id="rId21"/>
    <p:sldId id="3801" r:id="rId22"/>
    <p:sldId id="3800" r:id="rId23"/>
    <p:sldId id="3804" r:id="rId24"/>
    <p:sldId id="3802" r:id="rId25"/>
    <p:sldId id="3803" r:id="rId26"/>
    <p:sldId id="3805" r:id="rId27"/>
    <p:sldId id="3806" r:id="rId28"/>
    <p:sldId id="3807" r:id="rId29"/>
    <p:sldId id="3810" r:id="rId30"/>
    <p:sldId id="3809" r:id="rId31"/>
    <p:sldId id="3808" r:id="rId32"/>
    <p:sldId id="3469" r:id="rId33"/>
  </p:sldIdLst>
  <p:sldSz cx="9144000" cy="6858000" type="screen4x3"/>
  <p:notesSz cx="6794500" cy="9906000"/>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4125" autoAdjust="0"/>
  </p:normalViewPr>
  <p:slideViewPr>
    <p:cSldViewPr>
      <p:cViewPr varScale="1">
        <p:scale>
          <a:sx n="69" d="100"/>
          <a:sy n="69" d="100"/>
        </p:scale>
        <p:origin x="-106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20"/>
        <p:guide pos="2140"/>
      </p:guideLst>
    </p:cSldViewPr>
  </p:notesViewPr>
  <p:gridSpacing cx="73737788" cy="7373778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2"/>
            <a:ext cx="2945024" cy="494191"/>
          </a:xfrm>
          <a:prstGeom prst="rect">
            <a:avLst/>
          </a:prstGeom>
          <a:noFill/>
          <a:ln>
            <a:noFill/>
          </a:ln>
          <a:effectLst/>
          <a:extLst/>
        </p:spPr>
        <p:txBody>
          <a:bodyPr vert="horz" wrap="square" lIns="92387" tIns="46194" rIns="92387" bIns="46194" numCol="1" anchor="t" anchorCtr="0" compatLnSpc="1">
            <a:prstTxWarp prst="textNoShape">
              <a:avLst/>
            </a:prstTxWarp>
          </a:bodyPr>
          <a:lstStyle>
            <a:lvl1pPr algn="l" defTabSz="92402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49476" y="2"/>
            <a:ext cx="2945024" cy="494191"/>
          </a:xfrm>
          <a:prstGeom prst="rect">
            <a:avLst/>
          </a:prstGeom>
          <a:noFill/>
          <a:ln>
            <a:noFill/>
          </a:ln>
          <a:effectLst/>
          <a:extLst/>
        </p:spPr>
        <p:txBody>
          <a:bodyPr vert="horz" wrap="square" lIns="92387" tIns="46194" rIns="92387" bIns="46194" numCol="1" anchor="t" anchorCtr="0" compatLnSpc="1">
            <a:prstTxWarp prst="textNoShape">
              <a:avLst/>
            </a:prstTxWarp>
          </a:bodyPr>
          <a:lstStyle>
            <a:lvl1pPr algn="r" defTabSz="92402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1" y="9410227"/>
            <a:ext cx="2945024" cy="495775"/>
          </a:xfrm>
          <a:prstGeom prst="rect">
            <a:avLst/>
          </a:prstGeom>
          <a:noFill/>
          <a:ln>
            <a:noFill/>
          </a:ln>
          <a:effectLst/>
          <a:extLst/>
        </p:spPr>
        <p:txBody>
          <a:bodyPr vert="horz" wrap="square" lIns="92387" tIns="46194" rIns="92387" bIns="46194" numCol="1" anchor="b" anchorCtr="0" compatLnSpc="1">
            <a:prstTxWarp prst="textNoShape">
              <a:avLst/>
            </a:prstTxWarp>
          </a:bodyPr>
          <a:lstStyle>
            <a:lvl1pPr algn="l" defTabSz="92402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49476" y="9410227"/>
            <a:ext cx="2945024" cy="495775"/>
          </a:xfrm>
          <a:prstGeom prst="rect">
            <a:avLst/>
          </a:prstGeom>
          <a:noFill/>
          <a:ln>
            <a:noFill/>
          </a:ln>
          <a:effectLst/>
          <a:extLst/>
        </p:spPr>
        <p:txBody>
          <a:bodyPr vert="horz" wrap="square" lIns="92387" tIns="46194" rIns="92387" bIns="46194" numCol="1" anchor="b" anchorCtr="0" compatLnSpc="1">
            <a:prstTxWarp prst="textNoShape">
              <a:avLst/>
            </a:prstTxWarp>
          </a:bodyPr>
          <a:lstStyle>
            <a:lvl1pPr algn="r" defTabSz="924025"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xmlns=""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1" y="2"/>
            <a:ext cx="2945024" cy="495776"/>
          </a:xfrm>
          <a:prstGeom prst="rect">
            <a:avLst/>
          </a:prstGeom>
          <a:noFill/>
          <a:ln>
            <a:noFill/>
          </a:ln>
          <a:effectLst/>
          <a:extLst/>
        </p:spPr>
        <p:txBody>
          <a:bodyPr vert="horz" wrap="square" lIns="92387" tIns="46194" rIns="92387" bIns="46194" numCol="1" anchor="t" anchorCtr="0" compatLnSpc="1">
            <a:prstTxWarp prst="textNoShape">
              <a:avLst/>
            </a:prstTxWarp>
          </a:bodyPr>
          <a:lstStyle>
            <a:lvl1pPr algn="l" defTabSz="92402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47890" y="2"/>
            <a:ext cx="2945024" cy="495776"/>
          </a:xfrm>
          <a:prstGeom prst="rect">
            <a:avLst/>
          </a:prstGeom>
          <a:noFill/>
          <a:ln>
            <a:noFill/>
          </a:ln>
          <a:effectLst/>
          <a:extLst/>
        </p:spPr>
        <p:txBody>
          <a:bodyPr vert="horz" wrap="square" lIns="92387" tIns="46194" rIns="92387" bIns="46194" numCol="1" anchor="t" anchorCtr="0" compatLnSpc="1">
            <a:prstTxWarp prst="textNoShape">
              <a:avLst/>
            </a:prstTxWarp>
          </a:bodyPr>
          <a:lstStyle>
            <a:lvl1pPr algn="r" defTabSz="92402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2338" y="744538"/>
            <a:ext cx="4954587" cy="3714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61" name="Rectangle 5"/>
          <p:cNvSpPr>
            <a:spLocks noGrp="1" noChangeArrowheads="1"/>
          </p:cNvSpPr>
          <p:nvPr>
            <p:ph type="body" sz="quarter" idx="3"/>
          </p:nvPr>
        </p:nvSpPr>
        <p:spPr bwMode="auto">
          <a:xfrm>
            <a:off x="679133" y="4705907"/>
            <a:ext cx="5436235" cy="4455640"/>
          </a:xfrm>
          <a:prstGeom prst="rect">
            <a:avLst/>
          </a:prstGeom>
          <a:noFill/>
          <a:ln>
            <a:noFill/>
          </a:ln>
          <a:effectLst/>
          <a:extLst/>
        </p:spPr>
        <p:txBody>
          <a:bodyPr vert="horz" wrap="square" lIns="92387" tIns="46194" rIns="92387" bIns="46194"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1" y="9408642"/>
            <a:ext cx="2945024" cy="495776"/>
          </a:xfrm>
          <a:prstGeom prst="rect">
            <a:avLst/>
          </a:prstGeom>
          <a:noFill/>
          <a:ln>
            <a:noFill/>
          </a:ln>
          <a:effectLst/>
          <a:extLst/>
        </p:spPr>
        <p:txBody>
          <a:bodyPr vert="horz" wrap="square" lIns="92387" tIns="46194" rIns="92387" bIns="46194" numCol="1" anchor="b" anchorCtr="0" compatLnSpc="1">
            <a:prstTxWarp prst="textNoShape">
              <a:avLst/>
            </a:prstTxWarp>
          </a:bodyPr>
          <a:lstStyle>
            <a:lvl1pPr algn="l" defTabSz="92402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97422" y="9408642"/>
            <a:ext cx="3895493" cy="495776"/>
          </a:xfrm>
          <a:prstGeom prst="rect">
            <a:avLst/>
          </a:prstGeom>
          <a:noFill/>
          <a:ln>
            <a:noFill/>
          </a:ln>
          <a:effectLst/>
          <a:extLst/>
        </p:spPr>
        <p:txBody>
          <a:bodyPr vert="horz" wrap="square" lIns="92387" tIns="46194" rIns="92387" bIns="46194" numCol="1" anchor="b" anchorCtr="0" compatLnSpc="1">
            <a:prstTxWarp prst="textNoShape">
              <a:avLst/>
            </a:prstTxWarp>
          </a:bodyPr>
          <a:lstStyle>
            <a:lvl1pPr defTabSz="924025"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xmlns=""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025">
              <a:defRPr kumimoji="1" sz="2500" b="1">
                <a:solidFill>
                  <a:srgbClr val="0000FF"/>
                </a:solidFill>
                <a:latin typeface="標楷體" panose="03000509000000000000" pitchFamily="65" charset="-120"/>
                <a:ea typeface="標楷體" panose="03000509000000000000" pitchFamily="65" charset="-120"/>
              </a:defRPr>
            </a:lvl1pPr>
            <a:lvl2pPr marL="741756" indent="-285290" defTabSz="924025">
              <a:defRPr kumimoji="1" sz="2500" b="1">
                <a:solidFill>
                  <a:srgbClr val="0000FF"/>
                </a:solidFill>
                <a:latin typeface="標楷體" panose="03000509000000000000" pitchFamily="65" charset="-120"/>
                <a:ea typeface="標楷體" panose="03000509000000000000" pitchFamily="65" charset="-120"/>
              </a:defRPr>
            </a:lvl2pPr>
            <a:lvl3pPr marL="1141163" indent="-228232" defTabSz="924025">
              <a:defRPr kumimoji="1" sz="2500" b="1">
                <a:solidFill>
                  <a:srgbClr val="0000FF"/>
                </a:solidFill>
                <a:latin typeface="標楷體" panose="03000509000000000000" pitchFamily="65" charset="-120"/>
                <a:ea typeface="標楷體" panose="03000509000000000000" pitchFamily="65" charset="-120"/>
              </a:defRPr>
            </a:lvl3pPr>
            <a:lvl4pPr marL="1597628" indent="-228232" defTabSz="924025">
              <a:defRPr kumimoji="1" sz="2500" b="1">
                <a:solidFill>
                  <a:srgbClr val="0000FF"/>
                </a:solidFill>
                <a:latin typeface="標楷體" panose="03000509000000000000" pitchFamily="65" charset="-120"/>
                <a:ea typeface="標楷體" panose="03000509000000000000" pitchFamily="65" charset="-120"/>
              </a:defRPr>
            </a:lvl4pPr>
            <a:lvl5pPr marL="2054093" indent="-228232" defTabSz="924025">
              <a:defRPr kumimoji="1" sz="2500" b="1">
                <a:solidFill>
                  <a:srgbClr val="0000FF"/>
                </a:solidFill>
                <a:latin typeface="標楷體" panose="03000509000000000000" pitchFamily="65" charset="-120"/>
                <a:ea typeface="標楷體" panose="03000509000000000000" pitchFamily="65" charset="-120"/>
              </a:defRPr>
            </a:lvl5pPr>
            <a:lvl6pPr marL="2510558" indent="-228232" defTabSz="92402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67023" indent="-228232" defTabSz="92402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3488" indent="-228232" defTabSz="92402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79954" indent="-228232" defTabSz="924025"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xmlns=""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xmlns=""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xmlns=""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xmlns=""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xmlns=""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xmlns=""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xmlns=""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xmlns=""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xmlns=""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xmlns=""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24180;&#36629;&#20063;&#35201;&#38450;&#20013;&#39080;&#23433;&#21103;.mp4"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SNQ.mp4"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32681;&#34892;&#22892;&#23041;&#21103;.mp4" TargetMode="External"/><Relationship Id="rId2" Type="http://schemas.openxmlformats.org/officeDocument/2006/relationships/hyperlink" Target="1.&#37291;&#30274;&#24433;&#20687;.mp4"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p>
          <a:p>
            <a:pPr algn="dist" eaLnBrk="1" hangingPunct="1"/>
            <a:r>
              <a:rPr lang="zh-TW" altLang="en-US" dirty="0"/>
              <a:t>報告人：游  君  耀</a:t>
            </a:r>
          </a:p>
          <a:p>
            <a:pPr algn="dist" eaLnBrk="1" hangingPunct="1"/>
            <a:r>
              <a:rPr lang="en-US" altLang="zh-TW" dirty="0"/>
              <a:t>          </a:t>
            </a:r>
            <a:r>
              <a:rPr lang="en-US" altLang="zh-TW" sz="2000" dirty="0" smtClean="0"/>
              <a:t>108.1.22</a:t>
            </a:r>
            <a:endParaRPr lang="zh-TW" alt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zh-TW" altLang="en-US" dirty="0" smtClean="0">
                <a:solidFill>
                  <a:srgbClr val="FF9900"/>
                </a:solidFill>
                <a:latin typeface="標楷體" pitchFamily="65" charset="-120"/>
              </a:rPr>
              <a:t>專題報導</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929088204"/>
              </p:ext>
            </p:extLst>
          </p:nvPr>
        </p:nvGraphicFramePr>
        <p:xfrm>
          <a:off x="467431" y="836642"/>
          <a:ext cx="8497179" cy="6071146"/>
        </p:xfrm>
        <a:graphic>
          <a:graphicData uri="http://schemas.openxmlformats.org/drawingml/2006/table">
            <a:tbl>
              <a:tblPr firstRow="1" bandRow="1">
                <a:tableStyleId>{5C22544A-7EE6-4342-B048-85BDC9FD1C3A}</a:tableStyleId>
              </a:tblPr>
              <a:tblGrid>
                <a:gridCol w="864119"/>
                <a:gridCol w="936130"/>
                <a:gridCol w="216030"/>
                <a:gridCol w="864120"/>
                <a:gridCol w="5616780"/>
              </a:tblGrid>
              <a:tr h="1460690">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2254473">
                <a:tc>
                  <a:txBody>
                    <a:bodyPr/>
                    <a:lstStyle/>
                    <a:p>
                      <a:pPr algn="l"/>
                      <a:r>
                        <a:rPr lang="en-US" altLang="zh-TW" sz="1400" kern="1200" dirty="0" smtClean="0">
                          <a:solidFill>
                            <a:schemeClr val="dk1"/>
                          </a:solidFill>
                          <a:latin typeface="+mn-ea"/>
                          <a:ea typeface="+mn-ea"/>
                          <a:cs typeface="+mn-cs"/>
                        </a:rPr>
                        <a:t>1080110</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en-US" altLang="zh-TW" sz="1400" kern="1200" dirty="0" smtClean="0">
                          <a:solidFill>
                            <a:schemeClr val="dk1"/>
                          </a:solidFill>
                          <a:latin typeface="+mn-ea"/>
                          <a:ea typeface="+mn-ea"/>
                          <a:cs typeface="+mn-cs"/>
                        </a:rPr>
                        <a:t>TVBS</a:t>
                      </a:r>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陳適安副院長</a:t>
                      </a:r>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dirty="0" smtClean="0">
                          <a:hlinkClick r:id="rId2" action="ppaction://hlinkfile"/>
                        </a:rPr>
                        <a:t>主題</a:t>
                      </a:r>
                      <a:r>
                        <a:rPr lang="en-US" altLang="zh-TW" sz="2000" b="1" dirty="0" smtClean="0">
                          <a:hlinkClick r:id="rId2" action="ppaction://hlinkfile"/>
                        </a:rPr>
                        <a:t>:</a:t>
                      </a:r>
                      <a:r>
                        <a:rPr lang="zh-TW" altLang="en-US" sz="2000" b="1" u="sng" dirty="0" smtClean="0">
                          <a:hlinkClick r:id="rId2" action="ppaction://hlinkfile"/>
                        </a:rPr>
                        <a:t>中風計算表</a:t>
                      </a:r>
                      <a:r>
                        <a:rPr lang="zh-TW" altLang="en-US" sz="2000" b="1" dirty="0" smtClean="0">
                          <a:hlinkClick r:id="rId2" action="ppaction://hlinkfile"/>
                        </a:rPr>
                        <a:t>！女性起跳</a:t>
                      </a:r>
                      <a:r>
                        <a:rPr lang="en-US" altLang="zh-TW" sz="2000" b="1" dirty="0" smtClean="0">
                          <a:hlinkClick r:id="rId2" action="ppaction://hlinkfile"/>
                        </a:rPr>
                        <a:t>1</a:t>
                      </a:r>
                      <a:r>
                        <a:rPr lang="zh-TW" altLang="en-US" sz="2000" b="1" dirty="0" smtClean="0">
                          <a:hlinkClick r:id="rId2" action="ppaction://hlinkfile"/>
                        </a:rPr>
                        <a:t>分　年長吃藥預防</a:t>
                      </a:r>
                      <a:endParaRPr lang="en-US" altLang="zh-TW" sz="2000" b="1" dirty="0" smtClean="0"/>
                    </a:p>
                    <a:p>
                      <a:endParaRPr lang="en-US" altLang="zh-TW" sz="1800" b="1" dirty="0" smtClean="0">
                        <a:latin typeface="+mn-ea"/>
                        <a:ea typeface="+mn-ea"/>
                      </a:endParaRPr>
                    </a:p>
                    <a:p>
                      <a:pPr>
                        <a:lnSpc>
                          <a:spcPts val="2200"/>
                        </a:lnSpc>
                      </a:pPr>
                      <a:r>
                        <a:rPr lang="zh-TW" altLang="en-US" sz="1800" b="1" dirty="0" smtClean="0">
                          <a:latin typeface="+mn-ea"/>
                          <a:ea typeface="+mn-ea"/>
                        </a:rPr>
                        <a:t>    </a:t>
                      </a:r>
                      <a:r>
                        <a:rPr lang="zh-TW" altLang="en-US" sz="1600" b="0" dirty="0" smtClean="0">
                          <a:latin typeface="+mn-ea"/>
                          <a:ea typeface="+mn-ea"/>
                        </a:rPr>
                        <a:t>台灣人防中風現在有新招，北榮副院長和團隊研究發現，只要是心房顫動患者罹患滿一年的，中風機率就會比健康者增加</a:t>
                      </a:r>
                      <a:r>
                        <a:rPr lang="en-US" altLang="zh-TW" sz="1600" b="0" dirty="0" smtClean="0">
                          <a:latin typeface="+mn-ea"/>
                          <a:ea typeface="+mn-ea"/>
                        </a:rPr>
                        <a:t>16%</a:t>
                      </a:r>
                      <a:r>
                        <a:rPr lang="zh-TW" altLang="en-US" sz="1600" b="0" dirty="0" smtClean="0">
                          <a:latin typeface="+mn-ea"/>
                          <a:ea typeface="+mn-ea"/>
                        </a:rPr>
                        <a:t>，</a:t>
                      </a:r>
                      <a:r>
                        <a:rPr lang="zh-TW" altLang="en-US" sz="1600" b="0" u="sng" dirty="0" smtClean="0">
                          <a:latin typeface="+mn-ea"/>
                          <a:ea typeface="+mn-ea"/>
                        </a:rPr>
                        <a:t>台灣每年有</a:t>
                      </a:r>
                      <a:r>
                        <a:rPr lang="en-US" altLang="zh-TW" sz="1600" b="0" u="sng" dirty="0" smtClean="0">
                          <a:latin typeface="+mn-ea"/>
                          <a:ea typeface="+mn-ea"/>
                        </a:rPr>
                        <a:t>23</a:t>
                      </a:r>
                      <a:r>
                        <a:rPr lang="zh-TW" altLang="en-US" sz="1600" b="0" u="sng" dirty="0" smtClean="0">
                          <a:latin typeface="+mn-ea"/>
                          <a:ea typeface="+mn-ea"/>
                        </a:rPr>
                        <a:t>萬心房顫動患者，現在都得更注意，尤其在結合中風計算表，</a:t>
                      </a:r>
                      <a:r>
                        <a:rPr lang="zh-TW" altLang="en-US" sz="1600" b="0" dirty="0" smtClean="0">
                          <a:latin typeface="+mn-ea"/>
                          <a:ea typeface="+mn-ea"/>
                        </a:rPr>
                        <a:t>大家能</a:t>
                      </a:r>
                      <a:r>
                        <a:rPr lang="zh-TW" altLang="en-US" sz="1600" b="0" u="sng" dirty="0" smtClean="0">
                          <a:latin typeface="+mn-ea"/>
                          <a:ea typeface="+mn-ea"/>
                        </a:rPr>
                        <a:t>算出自己的中風風險，顛覆以往天冷或只有老人家要注意的觀念。</a:t>
                      </a:r>
                      <a:endParaRPr lang="en-US" altLang="zh-TW" sz="1600" b="0" u="sng" dirty="0" smtClean="0">
                        <a:latin typeface="+mn-ea"/>
                        <a:ea typeface="+mn-ea"/>
                      </a:endParaRPr>
                    </a:p>
                  </a:txBody>
                  <a:tcPr marL="91443" marR="91443" marT="45723" marB="45723"/>
                </a:tc>
              </a:tr>
              <a:tr h="2117645">
                <a:tc>
                  <a:txBody>
                    <a:bodyPr/>
                    <a:lstStyle/>
                    <a:p>
                      <a:pPr algn="l"/>
                      <a:r>
                        <a:rPr lang="en-US" altLang="zh-TW" sz="1400" kern="1200" dirty="0" smtClean="0">
                          <a:solidFill>
                            <a:schemeClr val="dk1"/>
                          </a:solidFill>
                          <a:latin typeface="+mn-ea"/>
                          <a:ea typeface="+mn-ea"/>
                          <a:cs typeface="+mn-cs"/>
                        </a:rPr>
                        <a:t>1080114</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en-US" altLang="zh-TW" sz="1400" kern="1200" dirty="0" smtClean="0">
                          <a:solidFill>
                            <a:schemeClr val="dk1"/>
                          </a:solidFill>
                          <a:latin typeface="+mn-ea"/>
                          <a:ea typeface="+mn-ea"/>
                          <a:cs typeface="+mn-cs"/>
                        </a:rPr>
                        <a:t>TVBS</a:t>
                      </a:r>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en-US" altLang="zh-TW" sz="1400" kern="1200" dirty="0" smtClean="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精神部周元華醫師</a:t>
                      </a:r>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dirty="0" smtClean="0"/>
                        <a:t>主題</a:t>
                      </a:r>
                      <a:r>
                        <a:rPr lang="en-US" altLang="zh-TW" sz="2000" b="1" dirty="0" smtClean="0"/>
                        <a:t>:</a:t>
                      </a:r>
                      <a:r>
                        <a:rPr lang="zh-TW" altLang="en-US" sz="2000" b="1" dirty="0" smtClean="0"/>
                        <a:t>「</a:t>
                      </a:r>
                      <a:r>
                        <a:rPr lang="zh-TW" altLang="en-US" sz="2000" b="1" u="sng" dirty="0" smtClean="0"/>
                        <a:t>忘東忘西」腦袋當機 </a:t>
                      </a:r>
                      <a:r>
                        <a:rPr lang="zh-TW" altLang="en-US" sz="2000" b="1" dirty="0" smtClean="0"/>
                        <a:t>「腦力暨心理諮詢門診」</a:t>
                      </a:r>
                      <a:endParaRPr lang="en-US" altLang="zh-TW" sz="2000" b="1" dirty="0" smtClean="0"/>
                    </a:p>
                    <a:p>
                      <a:pPr>
                        <a:lnSpc>
                          <a:spcPts val="2200"/>
                        </a:lnSpc>
                      </a:pPr>
                      <a:r>
                        <a:rPr lang="zh-TW" altLang="en-US" sz="1600" b="0" u="sng" dirty="0" smtClean="0"/>
                        <a:t>        經常忘東忘西</a:t>
                      </a:r>
                      <a:r>
                        <a:rPr lang="zh-TW" altLang="en-US" sz="1600" b="0" dirty="0" smtClean="0"/>
                        <a:t>，抱怨記憶力不好，明明才剛講完的話，怎麼一下子又忘記了，腦袋當機，</a:t>
                      </a:r>
                      <a:r>
                        <a:rPr lang="zh-TW" altLang="en-US" sz="1600" b="0" u="sng" dirty="0" smtClean="0"/>
                        <a:t>這樣的情況是許多民眾都有遇到的經驗，</a:t>
                      </a:r>
                      <a:r>
                        <a:rPr lang="zh-TW" altLang="en-US" sz="1600" b="0" dirty="0" smtClean="0"/>
                        <a:t>其實現在工作繁忙、壓力大、家庭壓力，很多因素導致注意力無法集中，</a:t>
                      </a:r>
                      <a:r>
                        <a:rPr lang="zh-TW" altLang="en-US" sz="1600" b="0" u="sng" dirty="0" smtClean="0"/>
                        <a:t>現在各大醫院都有很多關於身心門診，最進出現了「腦力暨心理諮詢門診」，可讓民眾尋求腦部功能和身心壓力健康諮詢。</a:t>
                      </a:r>
                      <a:endParaRPr lang="en-US" altLang="zh-TW" sz="1600" b="0" u="sng" dirty="0" smtClean="0"/>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3" cstate="print"/>
          <a:srcRect l="3586" t="2300" r="3400" b="6182"/>
          <a:stretch/>
        </p:blipFill>
        <p:spPr>
          <a:xfrm>
            <a:off x="568411" y="2817341"/>
            <a:ext cx="2619632" cy="1449859"/>
          </a:xfrm>
          <a:prstGeom prst="rect">
            <a:avLst/>
          </a:prstGeom>
        </p:spPr>
      </p:pic>
      <p:pic>
        <p:nvPicPr>
          <p:cNvPr id="7" name="圖片 6"/>
          <p:cNvPicPr>
            <a:picLocks noChangeAspect="1"/>
          </p:cNvPicPr>
          <p:nvPr/>
        </p:nvPicPr>
        <p:blipFill rotWithShape="1">
          <a:blip r:embed="rId4" cstate="print"/>
          <a:srcRect l="3752" t="1335" r="5096" b="6010"/>
          <a:stretch/>
        </p:blipFill>
        <p:spPr>
          <a:xfrm>
            <a:off x="467430" y="5229250"/>
            <a:ext cx="2652583" cy="1524000"/>
          </a:xfrm>
          <a:prstGeom prst="rect">
            <a:avLst/>
          </a:prstGeom>
        </p:spPr>
      </p:pic>
    </p:spTree>
    <p:extLst>
      <p:ext uri="{BB962C8B-B14F-4D97-AF65-F5344CB8AC3E}">
        <p14:creationId xmlns:p14="http://schemas.microsoft.com/office/powerpoint/2010/main" xmlns="" val="88761298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normAutofit fontScale="90000"/>
          </a:bodyPr>
          <a:lstStyle/>
          <a:p>
            <a:pPr algn="ctr">
              <a:defRPr/>
            </a:pPr>
            <a:r>
              <a:rPr lang="zh-TW" altLang="en-US" dirty="0" smtClean="0">
                <a:solidFill>
                  <a:srgbClr val="FF9900"/>
                </a:solidFill>
                <a:latin typeface="標楷體" pitchFamily="65" charset="-120"/>
              </a:rPr>
              <a:t>活動訊息</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791358182"/>
              </p:ext>
            </p:extLst>
          </p:nvPr>
        </p:nvGraphicFramePr>
        <p:xfrm>
          <a:off x="591068" y="981073"/>
          <a:ext cx="8085501" cy="5400337"/>
        </p:xfrm>
        <a:graphic>
          <a:graphicData uri="http://schemas.openxmlformats.org/drawingml/2006/table">
            <a:tbl>
              <a:tblPr firstRow="1" bandRow="1">
                <a:tableStyleId>{5C22544A-7EE6-4342-B048-85BDC9FD1C3A}</a:tableStyleId>
              </a:tblPr>
              <a:tblGrid>
                <a:gridCol w="938728"/>
                <a:gridCol w="737884"/>
                <a:gridCol w="6408889"/>
              </a:tblGrid>
              <a:tr h="734098">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主辦單位</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4666239">
                <a:tc>
                  <a:txBody>
                    <a:bodyPr/>
                    <a:lstStyle/>
                    <a:p>
                      <a:r>
                        <a:rPr lang="en-US" altLang="zh-TW" sz="1600" dirty="0" smtClean="0">
                          <a:latin typeface="+mn-ea"/>
                          <a:ea typeface="+mn-ea"/>
                        </a:rPr>
                        <a:t>1080114</a:t>
                      </a:r>
                      <a:endParaRPr lang="zh-TW" altLang="en-US" sz="1600" dirty="0">
                        <a:latin typeface="+mn-ea"/>
                        <a:ea typeface="+mn-ea"/>
                      </a:endParaRPr>
                    </a:p>
                  </a:txBody>
                  <a:tcPr marL="91443" marR="91443" marT="45723" marB="45723"/>
                </a:tc>
                <a:tc>
                  <a:txBody>
                    <a:bodyPr/>
                    <a:lstStyle/>
                    <a:p>
                      <a:r>
                        <a:rPr lang="zh-TW" altLang="en-US" sz="1600" b="1" dirty="0" smtClean="0">
                          <a:latin typeface="+mn-ea"/>
                          <a:ea typeface="+mn-ea"/>
                        </a:rPr>
                        <a:t>腫瘤醫學部</a:t>
                      </a:r>
                      <a:endParaRPr lang="zh-TW" altLang="en-US" sz="1600" b="1" dirty="0">
                        <a:latin typeface="+mn-ea"/>
                        <a:ea typeface="+mn-ea"/>
                      </a:endParaRPr>
                    </a:p>
                  </a:txBody>
                  <a:tcPr marL="91443" marR="91443" marT="45723" marB="45723"/>
                </a:tc>
                <a:tc>
                  <a:txBody>
                    <a:bodyPr/>
                    <a:lstStyle/>
                    <a:p>
                      <a:r>
                        <a:rPr lang="zh-TW" altLang="en-US" sz="1800" b="1" kern="1200" dirty="0" smtClean="0">
                          <a:solidFill>
                            <a:schemeClr val="dk1"/>
                          </a:solidFill>
                          <a:effectLst/>
                          <a:latin typeface="+mn-lt"/>
                          <a:ea typeface="+mn-ea"/>
                          <a:cs typeface="+mn-cs"/>
                        </a:rPr>
                        <a:t>主題</a:t>
                      </a:r>
                      <a:r>
                        <a:rPr lang="en-US" altLang="zh-TW" sz="1800" b="1" kern="1200" dirty="0" smtClean="0">
                          <a:solidFill>
                            <a:schemeClr val="dk1"/>
                          </a:solidFill>
                          <a:effectLst/>
                          <a:latin typeface="+mn-lt"/>
                          <a:ea typeface="+mn-ea"/>
                          <a:cs typeface="+mn-cs"/>
                        </a:rPr>
                        <a:t>:</a:t>
                      </a:r>
                      <a:r>
                        <a:rPr lang="zh-TW" altLang="zh-TW" sz="1800" b="1" kern="1200" dirty="0" smtClean="0">
                          <a:solidFill>
                            <a:schemeClr val="dk1"/>
                          </a:solidFill>
                          <a:effectLst/>
                          <a:latin typeface="+mn-lt"/>
                          <a:ea typeface="+mn-ea"/>
                          <a:cs typeface="+mn-cs"/>
                        </a:rPr>
                        <a:t>臺北榮總「</a:t>
                      </a:r>
                      <a:r>
                        <a:rPr lang="zh-TW" altLang="zh-TW" sz="1800" b="1" u="sng" kern="1200" dirty="0" smtClean="0">
                          <a:solidFill>
                            <a:schemeClr val="dk1"/>
                          </a:solidFill>
                          <a:effectLst/>
                          <a:latin typeface="+mn-lt"/>
                          <a:ea typeface="+mn-ea"/>
                          <a:cs typeface="+mn-cs"/>
                        </a:rPr>
                        <a:t>重粒子癌症治療中心」動土典禮 </a:t>
                      </a:r>
                      <a:endParaRPr lang="en-US" altLang="zh-TW" sz="1800" b="1" u="sng" kern="1200" dirty="0" smtClean="0">
                        <a:solidFill>
                          <a:schemeClr val="dk1"/>
                        </a:solidFill>
                        <a:effectLst/>
                        <a:latin typeface="+mn-lt"/>
                        <a:ea typeface="+mn-ea"/>
                        <a:cs typeface="+mn-cs"/>
                      </a:endParaRPr>
                    </a:p>
                    <a:p>
                      <a:r>
                        <a:rPr lang="zh-TW" altLang="zh-TW" sz="1800" b="1" kern="1200" dirty="0" smtClean="0">
                          <a:solidFill>
                            <a:schemeClr val="dk1"/>
                          </a:solidFill>
                          <a:effectLst/>
                          <a:latin typeface="+mn-lt"/>
                          <a:ea typeface="+mn-ea"/>
                          <a:cs typeface="+mn-cs"/>
                        </a:rPr>
                        <a:t>重粒子癌症醫療 癌症病患新希望</a:t>
                      </a:r>
                      <a:endParaRPr lang="zh-TW" altLang="zh-TW" sz="1800" kern="1200" dirty="0" smtClean="0">
                        <a:solidFill>
                          <a:schemeClr val="dk1"/>
                        </a:solidFill>
                        <a:effectLst/>
                        <a:latin typeface="+mn-lt"/>
                        <a:ea typeface="+mn-ea"/>
                        <a:cs typeface="+mn-cs"/>
                      </a:endParaRPr>
                    </a:p>
                    <a:p>
                      <a:endParaRPr lang="en-US" altLang="zh-TW" sz="1200" kern="1200" dirty="0" smtClean="0">
                        <a:solidFill>
                          <a:schemeClr val="dk1"/>
                        </a:solidFill>
                        <a:effectLst/>
                        <a:latin typeface="+mn-lt"/>
                        <a:ea typeface="+mn-ea"/>
                        <a:cs typeface="+mn-cs"/>
                      </a:endParaRPr>
                    </a:p>
                    <a:p>
                      <a:r>
                        <a:rPr lang="zh-TW" altLang="en-US" sz="1600"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重粒子癌症治療是一種先進的放射治療</a:t>
                      </a:r>
                      <a:r>
                        <a:rPr lang="zh-TW" altLang="zh-TW" sz="1800" u="sng" kern="1200" dirty="0" smtClean="0">
                          <a:solidFill>
                            <a:schemeClr val="dk1"/>
                          </a:solidFill>
                          <a:effectLst/>
                          <a:latin typeface="+mn-ea"/>
                          <a:ea typeface="+mn-ea"/>
                          <a:cs typeface="+mn-cs"/>
                        </a:rPr>
                        <a:t>，是</a:t>
                      </a:r>
                      <a:r>
                        <a:rPr lang="zh-TW" altLang="zh-TW" sz="1800" u="sng" kern="1200" dirty="0" smtClean="0">
                          <a:solidFill>
                            <a:schemeClr val="dk1"/>
                          </a:solidFill>
                          <a:effectLst/>
                          <a:latin typeface="+mn-ea"/>
                          <a:ea typeface="+mn-ea"/>
                          <a:cs typeface="+mn-cs"/>
                        </a:rPr>
                        <a:t>將碳原子游離成碳離子，再利用同步加速器將粒子加速至光速的百分之七十，再針對癌症病灶進行</a:t>
                      </a:r>
                      <a:r>
                        <a:rPr lang="zh-TW" altLang="zh-TW" sz="1800" u="sng" kern="1200" dirty="0" smtClean="0">
                          <a:solidFill>
                            <a:schemeClr val="dk1"/>
                          </a:solidFill>
                          <a:effectLst/>
                          <a:latin typeface="+mn-ea"/>
                          <a:ea typeface="+mn-ea"/>
                          <a:cs typeface="+mn-cs"/>
                        </a:rPr>
                        <a:t>照射。</a:t>
                      </a:r>
                      <a:r>
                        <a:rPr lang="zh-TW" altLang="zh-TW" sz="1800" u="sng" kern="1200" dirty="0" smtClean="0">
                          <a:solidFill>
                            <a:schemeClr val="dk1"/>
                          </a:solidFill>
                          <a:effectLst/>
                          <a:latin typeface="+mn-ea"/>
                          <a:ea typeface="+mn-ea"/>
                          <a:cs typeface="+mn-cs"/>
                        </a:rPr>
                        <a:t>重粒子治癌在臨床</a:t>
                      </a:r>
                      <a:r>
                        <a:rPr lang="zh-TW" altLang="zh-TW" sz="1800" u="sng" kern="1200" dirty="0" smtClean="0">
                          <a:solidFill>
                            <a:schemeClr val="dk1"/>
                          </a:solidFill>
                          <a:effectLst/>
                          <a:latin typeface="+mn-ea"/>
                          <a:ea typeface="+mn-ea"/>
                          <a:cs typeface="+mn-cs"/>
                        </a:rPr>
                        <a:t>上幾</a:t>
                      </a:r>
                      <a:r>
                        <a:rPr lang="zh-TW" altLang="zh-TW" sz="1800" u="sng" kern="1200" dirty="0" smtClean="0">
                          <a:solidFill>
                            <a:schemeClr val="dk1"/>
                          </a:solidFill>
                          <a:effectLst/>
                          <a:latin typeface="+mn-ea"/>
                          <a:ea typeface="+mn-ea"/>
                          <a:cs typeface="+mn-cs"/>
                        </a:rPr>
                        <a:t>項重要優點，放射能量集中能對腫瘤病灶進行定點照射、降低對周圍正常組織細胞傷害、病患無痛苦、副作用小，更重要的是針對輻射有抵抗性之難治癒的惡性腫瘤比傳統</a:t>
                      </a:r>
                      <a:r>
                        <a:rPr lang="en-US" altLang="zh-TW" sz="1800" u="sng" kern="1200" dirty="0" smtClean="0">
                          <a:solidFill>
                            <a:schemeClr val="dk1"/>
                          </a:solidFill>
                          <a:effectLst/>
                          <a:latin typeface="+mn-ea"/>
                          <a:ea typeface="+mn-ea"/>
                          <a:cs typeface="+mn-cs"/>
                        </a:rPr>
                        <a:t>X</a:t>
                      </a:r>
                      <a:r>
                        <a:rPr lang="zh-TW" altLang="zh-TW" sz="1800" u="sng" kern="1200" dirty="0" smtClean="0">
                          <a:solidFill>
                            <a:schemeClr val="dk1"/>
                          </a:solidFill>
                          <a:effectLst/>
                          <a:latin typeface="+mn-ea"/>
                          <a:ea typeface="+mn-ea"/>
                          <a:cs typeface="+mn-cs"/>
                        </a:rPr>
                        <a:t>光治療特別有效</a:t>
                      </a:r>
                      <a:r>
                        <a:rPr lang="zh-TW" altLang="zh-TW" sz="1800" u="sng" kern="1200" dirty="0" smtClean="0">
                          <a:solidFill>
                            <a:schemeClr val="dk1"/>
                          </a:solidFill>
                          <a:effectLst/>
                          <a:latin typeface="+mn-ea"/>
                          <a:ea typeface="+mn-ea"/>
                          <a:cs typeface="+mn-cs"/>
                        </a:rPr>
                        <a:t>，重</a:t>
                      </a:r>
                      <a:r>
                        <a:rPr lang="zh-TW" altLang="zh-TW" sz="1800" u="sng" kern="1200" dirty="0" smtClean="0">
                          <a:solidFill>
                            <a:schemeClr val="dk1"/>
                          </a:solidFill>
                          <a:effectLst/>
                          <a:latin typeface="+mn-ea"/>
                          <a:ea typeface="+mn-ea"/>
                          <a:cs typeface="+mn-cs"/>
                        </a:rPr>
                        <a:t>粒子治療療程短，病患無須住院。重粒子極適合治療局部腫瘤，如果癌細胞已有擴散、轉移等情況，亦有緩解病情</a:t>
                      </a:r>
                      <a:r>
                        <a:rPr lang="zh-TW" altLang="zh-TW" sz="1800" u="sng" kern="1200" dirty="0" smtClean="0">
                          <a:solidFill>
                            <a:schemeClr val="dk1"/>
                          </a:solidFill>
                          <a:effectLst/>
                          <a:latin typeface="+mn-ea"/>
                          <a:ea typeface="+mn-ea"/>
                          <a:cs typeface="+mn-cs"/>
                        </a:rPr>
                        <a:t>功能。</a:t>
                      </a:r>
                      <a:endParaRPr lang="zh-TW" altLang="zh-TW" sz="1800" u="sng" kern="1200" dirty="0" smtClean="0">
                        <a:solidFill>
                          <a:schemeClr val="dk1"/>
                        </a:solidFill>
                        <a:effectLst/>
                        <a:latin typeface="+mn-ea"/>
                        <a:ea typeface="+mn-ea"/>
                        <a:cs typeface="+mn-cs"/>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611450" y="2492870"/>
            <a:ext cx="1512210" cy="1802576"/>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450" y="4293120"/>
            <a:ext cx="1512210" cy="189000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36120" y="4725180"/>
            <a:ext cx="3070370" cy="1619620"/>
          </a:xfrm>
          <a:prstGeom prst="rect">
            <a:avLst/>
          </a:prstGeom>
        </p:spPr>
      </p:pic>
    </p:spTree>
    <p:extLst>
      <p:ext uri="{BB962C8B-B14F-4D97-AF65-F5344CB8AC3E}">
        <p14:creationId xmlns:p14="http://schemas.microsoft.com/office/powerpoint/2010/main" xmlns="" val="422617125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zh-TW" altLang="en-US" dirty="0" smtClean="0"/>
              <a:t>新聞摘要</a:t>
            </a:r>
            <a:r>
              <a:rPr lang="en-US" altLang="zh-TW" dirty="0" smtClean="0"/>
              <a:t>43</a:t>
            </a:r>
            <a:r>
              <a:rPr lang="zh-TW" altLang="en-US" dirty="0" smtClean="0"/>
              <a:t>則</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84156912"/>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20181122</a:t>
                      </a:r>
                      <a:endParaRPr lang="zh-TW" altLang="en-US" dirty="0"/>
                    </a:p>
                  </a:txBody>
                  <a:tcPr marT="45723" marB="45723"/>
                </a:tc>
                <a:tc>
                  <a:txBody>
                    <a:bodyPr/>
                    <a:lstStyle/>
                    <a:p>
                      <a:r>
                        <a:rPr lang="zh-TW" altLang="en-US" sz="1800" dirty="0" smtClean="0"/>
                        <a:t>減緩惡視力 下課要戶外活動</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20181122</a:t>
                      </a:r>
                      <a:endParaRPr lang="zh-TW" altLang="en-US" sz="1800" dirty="0"/>
                    </a:p>
                  </a:txBody>
                  <a:tcPr marT="45723" marB="45723"/>
                </a:tc>
                <a:tc>
                  <a:txBody>
                    <a:bodyPr/>
                    <a:lstStyle/>
                    <a:p>
                      <a:r>
                        <a:rPr lang="zh-TW" altLang="en-US" sz="1800" dirty="0" smtClean="0"/>
                        <a:t>器官捐贈感恩追思</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20181122</a:t>
                      </a:r>
                      <a:endParaRPr lang="zh-TW" altLang="en-US" sz="1800" dirty="0"/>
                    </a:p>
                  </a:txBody>
                  <a:tcPr marT="45723" marB="45723"/>
                </a:tc>
                <a:tc>
                  <a:txBody>
                    <a:bodyPr/>
                    <a:lstStyle/>
                    <a:p>
                      <a:r>
                        <a:rPr lang="zh-TW" altLang="en-US" sz="1800" dirty="0" smtClean="0"/>
                        <a:t>器捐勸募</a:t>
                      </a:r>
                      <a:r>
                        <a:rPr lang="en-US" altLang="zh-TW" sz="1800" dirty="0" smtClean="0"/>
                        <a:t>30</a:t>
                      </a:r>
                      <a:r>
                        <a:rPr lang="zh-TW" altLang="en-US" sz="1800" dirty="0" smtClean="0"/>
                        <a:t>年 盼幫下個孩子續命</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天冷骨頭痠痛 勿輕忽速就醫</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失眠抓兇手 你是哪一個？</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吃阿勃勒果實 婦肝指數爆表</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免疫新療法 肺癌末期根治曙光</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李登輝家中跌倒濺血</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20181213</a:t>
                      </a:r>
                      <a:endParaRPr lang="zh-TW" altLang="en-US" sz="1800" dirty="0"/>
                    </a:p>
                  </a:txBody>
                  <a:tcPr marT="45723" marB="45723"/>
                </a:tc>
                <a:tc>
                  <a:txBody>
                    <a:bodyPr/>
                    <a:lstStyle/>
                    <a:p>
                      <a:r>
                        <a:rPr lang="zh-TW" altLang="en-US" sz="1800" dirty="0" smtClean="0"/>
                        <a:t>育齡婦女 部分葉酸、鐵攝取不足</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車禍斷手筋 神經轉位手術救回武功</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xmlns="" val="109688644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zh-TW" altLang="en-US" dirty="0" smtClean="0"/>
              <a:t>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550276100"/>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20181213</a:t>
                      </a:r>
                      <a:endParaRPr lang="zh-TW" altLang="en-US" dirty="0"/>
                    </a:p>
                  </a:txBody>
                  <a:tcPr marT="45723" marB="45723"/>
                </a:tc>
                <a:tc>
                  <a:txBody>
                    <a:bodyPr/>
                    <a:lstStyle/>
                    <a:p>
                      <a:r>
                        <a:rPr lang="zh-TW" altLang="en-US" sz="1800" dirty="0" smtClean="0"/>
                        <a:t>面對半聾半瞎 學習與新的我和平共處</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氣喘</a:t>
                      </a:r>
                      <a:r>
                        <a:rPr lang="en-US" altLang="zh-TW" sz="1800" dirty="0" smtClean="0"/>
                        <a:t>-1</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氣喘死亡率 台灣是日本的</a:t>
                      </a:r>
                      <a:r>
                        <a:rPr lang="en-US" altLang="zh-TW" sz="1800" dirty="0" smtClean="0"/>
                        <a:t>5</a:t>
                      </a:r>
                      <a:r>
                        <a:rPr lang="zh-TW" altLang="en-US" sz="1800" dirty="0" smtClean="0"/>
                        <a:t>倍</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追尋夢想 人生無齡</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強化醫衛合作 北榮與越簽約</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溫差達</a:t>
                      </a:r>
                      <a:r>
                        <a:rPr lang="en-US" altLang="zh-TW" sz="1800" dirty="0" smtClean="0"/>
                        <a:t>7</a:t>
                      </a:r>
                      <a:r>
                        <a:rPr lang="zh-TW" altLang="en-US" sz="1800" dirty="0" smtClean="0"/>
                        <a:t>度以上 易誘發氣喘</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20181213</a:t>
                      </a:r>
                      <a:endParaRPr lang="zh-TW" altLang="en-US" sz="1800" dirty="0"/>
                    </a:p>
                  </a:txBody>
                  <a:tcPr marT="45723" marB="45723"/>
                </a:tc>
                <a:tc>
                  <a:txBody>
                    <a:bodyPr/>
                    <a:lstStyle/>
                    <a:p>
                      <a:r>
                        <a:rPr lang="zh-TW" altLang="en-US" sz="1800" dirty="0" smtClean="0"/>
                        <a:t>鞏固性免疫療法 可降</a:t>
                      </a:r>
                      <a:r>
                        <a:rPr lang="en-US" altLang="zh-TW" sz="1800" dirty="0" smtClean="0"/>
                        <a:t>3</a:t>
                      </a:r>
                      <a:r>
                        <a:rPr lang="zh-TW" altLang="en-US" sz="1800" dirty="0" smtClean="0"/>
                        <a:t>期肺癌復發</a:t>
                      </a:r>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62246">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xmlns="" val="11320607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zh-TW" altLang="en-US" dirty="0" smtClean="0"/>
              <a:t>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785578568"/>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20181228</a:t>
                      </a:r>
                      <a:endParaRPr lang="zh-TW" altLang="en-US" dirty="0"/>
                    </a:p>
                  </a:txBody>
                  <a:tcPr marT="45723" marB="45723"/>
                </a:tc>
                <a:tc>
                  <a:txBody>
                    <a:bodyPr/>
                    <a:lstStyle/>
                    <a:p>
                      <a:r>
                        <a:rPr lang="zh-TW" altLang="en-US" sz="1800" dirty="0" smtClean="0"/>
                        <a:t>照顧弱勢 陳威明獲義行獎</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en-US" altLang="zh-TW" sz="1800" dirty="0" smtClean="0"/>
                        <a:t>AI</a:t>
                      </a:r>
                      <a:r>
                        <a:rPr lang="zh-TW" altLang="en-US" sz="1800" dirty="0" smtClean="0"/>
                        <a:t>協助醫療 臺首座跨院資料庫啟用</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en-US" altLang="zh-TW" sz="1800" dirty="0" smtClean="0"/>
                        <a:t>C</a:t>
                      </a:r>
                      <a:r>
                        <a:rPr lang="zh-TW" altLang="en-US" sz="1800" dirty="0" smtClean="0"/>
                        <a:t>肝新藥治療</a:t>
                      </a:r>
                      <a:r>
                        <a:rPr lang="en-US" altLang="zh-TW" sz="1800" dirty="0" smtClean="0"/>
                        <a:t>3</a:t>
                      </a:r>
                      <a:r>
                        <a:rPr lang="zh-TW" altLang="en-US" sz="1800" dirty="0" smtClean="0"/>
                        <a:t>個月 近</a:t>
                      </a:r>
                      <a:r>
                        <a:rPr lang="en-US" altLang="zh-TW" sz="1800" dirty="0" smtClean="0"/>
                        <a:t>98%</a:t>
                      </a:r>
                      <a:r>
                        <a:rPr lang="zh-TW" altLang="en-US" sz="1800" dirty="0" smtClean="0"/>
                        <a:t>病患測不到病毒</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大金空調贈北榮空氣清淨機</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失智者當小孩顧</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失智照護比失能複雜 需維護尊嚴</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氟化物超標</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高階影像檢查</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20190104</a:t>
                      </a:r>
                      <a:endParaRPr lang="zh-TW" altLang="en-US" sz="1800" dirty="0"/>
                    </a:p>
                  </a:txBody>
                  <a:tcPr marT="45723" marB="45723"/>
                </a:tc>
                <a:tc>
                  <a:txBody>
                    <a:bodyPr/>
                    <a:lstStyle/>
                    <a:p>
                      <a:r>
                        <a:rPr lang="zh-TW" altLang="en-US" sz="1800" dirty="0" smtClean="0"/>
                        <a:t>國家生技醫療品質獎 見證醫界新未來</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紫斑症險要命</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xmlns="" val="106648455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zh-TW" altLang="en-US" dirty="0" smtClean="0"/>
              <a:t>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827493154"/>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20190104</a:t>
                      </a:r>
                      <a:endParaRPr lang="zh-TW" altLang="en-US" dirty="0"/>
                    </a:p>
                  </a:txBody>
                  <a:tcPr marT="45723" marB="45723"/>
                </a:tc>
                <a:tc>
                  <a:txBody>
                    <a:bodyPr/>
                    <a:lstStyle/>
                    <a:p>
                      <a:r>
                        <a:rPr lang="zh-TW" altLang="en-US" sz="1800" dirty="0" smtClean="0"/>
                        <a:t>臺大癌症治療中心</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20190104</a:t>
                      </a:r>
                      <a:endParaRPr lang="zh-TW" altLang="en-US" sz="1800" dirty="0"/>
                    </a:p>
                  </a:txBody>
                  <a:tcPr marT="45723" marB="45723"/>
                </a:tc>
                <a:tc>
                  <a:txBody>
                    <a:bodyPr/>
                    <a:lstStyle/>
                    <a:p>
                      <a:r>
                        <a:rPr lang="zh-TW" altLang="en-US" sz="1800" dirty="0" smtClean="0"/>
                        <a:t>避免浪費 重複檢查健保明年不埋單</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en-US" altLang="zh-TW" sz="1800" dirty="0" smtClean="0"/>
                        <a:t>AI</a:t>
                      </a:r>
                      <a:r>
                        <a:rPr lang="zh-TW" altLang="en-US" sz="1800" dirty="0" smtClean="0"/>
                        <a:t>電腦影像判讀</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手術雖簡單 仍要小心麻醉風險</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北榮研究受國際矚目</a:t>
                      </a:r>
                      <a:r>
                        <a:rPr lang="en-US" altLang="zh-TW" sz="1800" dirty="0" smtClean="0"/>
                        <a:t>-</a:t>
                      </a:r>
                      <a:r>
                        <a:rPr lang="zh-TW" altLang="en-US" sz="1800" dirty="0" smtClean="0"/>
                        <a:t>心房顫動</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白內障手術 </a:t>
                      </a:r>
                      <a:r>
                        <a:rPr lang="en-US" altLang="zh-TW" sz="1800" dirty="0" smtClean="0"/>
                        <a:t>7</a:t>
                      </a:r>
                      <a:r>
                        <a:rPr lang="zh-TW" altLang="en-US" sz="1800" dirty="0" smtClean="0"/>
                        <a:t>成</a:t>
                      </a:r>
                      <a:r>
                        <a:rPr lang="en-US" altLang="zh-TW" sz="1800" dirty="0" smtClean="0"/>
                        <a:t>5</a:t>
                      </a:r>
                      <a:r>
                        <a:rPr lang="zh-TW" altLang="en-US" sz="1800" dirty="0" smtClean="0"/>
                        <a:t>選健保</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企業家義助北榮 守護早產兒</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拼觀光 擬擴大推動特色醫療</a:t>
                      </a:r>
                      <a:endParaRPr lang="zh-TW" altLang="en-US" sz="1800" dirty="0"/>
                    </a:p>
                  </a:txBody>
                  <a:tcPr marT="45723" marB="45723"/>
                </a:tc>
                <a:tc>
                  <a:txBody>
                    <a:bodyPr/>
                    <a:lstStyle/>
                    <a:p>
                      <a:endParaRPr lang="zh-TW" altLang="en-US" sz="1800" dirty="0"/>
                    </a:p>
                  </a:txBody>
                  <a:tcPr marT="45723" marB="45723"/>
                </a:tc>
              </a:tr>
              <a:tr h="562246">
                <a:tc>
                  <a:txBody>
                    <a:bodyPr/>
                    <a:lstStyle/>
                    <a:p>
                      <a:r>
                        <a:rPr lang="en-US" altLang="zh-TW" sz="1800" dirty="0" smtClean="0"/>
                        <a:t>20190108</a:t>
                      </a:r>
                      <a:endParaRPr lang="zh-TW" altLang="en-US" sz="1800" dirty="0"/>
                    </a:p>
                  </a:txBody>
                  <a:tcPr marT="45723" marB="45723"/>
                </a:tc>
                <a:tc>
                  <a:txBody>
                    <a:bodyPr/>
                    <a:lstStyle/>
                    <a:p>
                      <a:r>
                        <a:rPr lang="zh-TW" altLang="en-US" sz="1800" dirty="0" smtClean="0"/>
                        <a:t>病人權益自主法上路</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病主法上路 找無諮商門診</a:t>
                      </a:r>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xmlns="" val="163236001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zh-TW" altLang="en-US" dirty="0" smtClean="0"/>
              <a:t>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093926140"/>
              </p:ext>
            </p:extLst>
          </p:nvPr>
        </p:nvGraphicFramePr>
        <p:xfrm>
          <a:off x="4763" y="979488"/>
          <a:ext cx="9139237" cy="5379586"/>
        </p:xfrm>
        <a:graphic>
          <a:graphicData uri="http://schemas.openxmlformats.org/drawingml/2006/table">
            <a:tbl>
              <a:tblPr firstRow="1" bandRow="1">
                <a:tableStyleId>{5C22544A-7EE6-4342-B048-85BDC9FD1C3A}</a:tableStyleId>
              </a:tblPr>
              <a:tblGrid>
                <a:gridCol w="1542817"/>
                <a:gridCol w="6264870"/>
                <a:gridCol w="1331550"/>
              </a:tblGrid>
              <a:tr h="481734">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tr>
              <a:tr h="481734">
                <a:tc>
                  <a:txBody>
                    <a:bodyPr/>
                    <a:lstStyle/>
                    <a:p>
                      <a:r>
                        <a:rPr lang="en-US" altLang="zh-TW" sz="1800" dirty="0" smtClean="0"/>
                        <a:t>20190108</a:t>
                      </a:r>
                      <a:endParaRPr lang="zh-TW" altLang="en-US" dirty="0"/>
                    </a:p>
                  </a:txBody>
                  <a:tcPr marT="45723" marB="45723"/>
                </a:tc>
                <a:tc>
                  <a:txBody>
                    <a:bodyPr/>
                    <a:lstStyle/>
                    <a:p>
                      <a:r>
                        <a:rPr lang="zh-TW" altLang="en-US" sz="1800" dirty="0" smtClean="0"/>
                        <a:t>麻醉醫溜班喝酒</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暈眩、耳鳴 聽力怎變弱</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跨年出遊 別忘保暖</a:t>
                      </a:r>
                      <a:endParaRPr lang="zh-TW" altLang="en-US" sz="1800" dirty="0"/>
                    </a:p>
                  </a:txBody>
                  <a:tcPr marT="45723" marB="45723"/>
                </a:tc>
                <a:tc>
                  <a:txBody>
                    <a:bodyPr/>
                    <a:lstStyle/>
                    <a:p>
                      <a:endParaRPr lang="zh-TW" altLang="en-US" sz="180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網攻 北市衛生局至少</a:t>
                      </a:r>
                      <a:r>
                        <a:rPr lang="en-US" altLang="zh-TW" sz="1800" dirty="0" smtClean="0"/>
                        <a:t>4</a:t>
                      </a:r>
                      <a:r>
                        <a:rPr lang="zh-TW" altLang="en-US" sz="1800" dirty="0" smtClean="0"/>
                        <a:t>次網路駭客</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謠言勿信 排卵針不會催來更年期</a:t>
                      </a:r>
                      <a:endParaRPr lang="zh-TW" altLang="en-US" sz="1800" dirty="0"/>
                    </a:p>
                  </a:txBody>
                  <a:tcPr marT="45723" marB="45723"/>
                </a:tc>
                <a:tc>
                  <a:txBody>
                    <a:bodyPr/>
                    <a:lstStyle/>
                    <a:p>
                      <a:endParaRPr lang="zh-TW" altLang="en-US" sz="1800" dirty="0"/>
                    </a:p>
                  </a:txBody>
                  <a:tcPr marT="45723" marB="45723"/>
                </a:tc>
              </a:tr>
              <a:tr h="481734">
                <a:tc>
                  <a:txBody>
                    <a:bodyPr/>
                    <a:lstStyle/>
                    <a:p>
                      <a:r>
                        <a:rPr lang="en-US" altLang="zh-TW" sz="1800" dirty="0" smtClean="0"/>
                        <a:t>20190108</a:t>
                      </a:r>
                      <a:endParaRPr lang="zh-TW" altLang="en-US" sz="1800" dirty="0"/>
                    </a:p>
                  </a:txBody>
                  <a:tcPr marT="45723" marB="45723"/>
                </a:tc>
                <a:tc>
                  <a:txBody>
                    <a:bodyPr/>
                    <a:lstStyle/>
                    <a:p>
                      <a:r>
                        <a:rPr lang="zh-TW" altLang="en-US" sz="1800" dirty="0" smtClean="0"/>
                        <a:t>懷孕女醫師權益不應打折</a:t>
                      </a:r>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r h="562246">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a:p>
                  </a:txBody>
                  <a:tcPr marT="45723" marB="45723"/>
                </a:tc>
              </a:tr>
              <a:tr h="481734">
                <a:tc>
                  <a:txBody>
                    <a:bodyPr/>
                    <a:lstStyle/>
                    <a:p>
                      <a:endParaRPr lang="zh-TW" altLang="en-US" sz="1800" dirty="0"/>
                    </a:p>
                  </a:txBody>
                  <a:tcPr marT="45723" marB="45723"/>
                </a:tc>
                <a:tc>
                  <a:txBody>
                    <a:bodyPr/>
                    <a:lstStyle/>
                    <a:p>
                      <a:endParaRPr lang="zh-TW" altLang="en-US" sz="1800" dirty="0"/>
                    </a:p>
                  </a:txBody>
                  <a:tcPr marT="45723" marB="45723"/>
                </a:tc>
                <a:tc>
                  <a:txBody>
                    <a:bodyPr/>
                    <a:lstStyle/>
                    <a:p>
                      <a:endParaRPr lang="zh-TW" altLang="en-US" sz="1800" dirty="0"/>
                    </a:p>
                  </a:txBody>
                  <a:tcPr marT="45723" marB="45723"/>
                </a:tc>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xmlns="" val="619437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xmlns="" val="1504109947"/>
              </p:ext>
            </p:extLst>
          </p:nvPr>
        </p:nvGraphicFramePr>
        <p:xfrm>
          <a:off x="899490" y="404580"/>
          <a:ext cx="7952410" cy="5328740"/>
        </p:xfrm>
        <a:graphic>
          <a:graphicData uri="http://schemas.openxmlformats.org/drawingml/2006/table">
            <a:tbl>
              <a:tblPr firstRow="1" bandRow="1">
                <a:tableStyleId>{5C22544A-7EE6-4342-B048-85BDC9FD1C3A}</a:tableStyleId>
              </a:tblPr>
              <a:tblGrid>
                <a:gridCol w="3976205"/>
                <a:gridCol w="3976205"/>
              </a:tblGrid>
              <a:tr h="2833001">
                <a:tc>
                  <a:txBody>
                    <a:bodyPr/>
                    <a:lstStyle/>
                    <a:p>
                      <a:endParaRPr lang="zh-TW" altLang="en-US" dirty="0"/>
                    </a:p>
                  </a:txBody>
                  <a:tcPr/>
                </a:tc>
                <a:tc>
                  <a:txBody>
                    <a:bodyPr/>
                    <a:lstStyle/>
                    <a:p>
                      <a:endParaRPr lang="zh-TW" altLang="en-US" dirty="0"/>
                    </a:p>
                  </a:txBody>
                  <a:tcPr/>
                </a:tc>
              </a:tr>
              <a:tr h="2495739">
                <a:tc>
                  <a:txBody>
                    <a:bodyPr/>
                    <a:lstStyle/>
                    <a:p>
                      <a:endParaRPr lang="zh-TW" altLang="en-US" dirty="0"/>
                    </a:p>
                  </a:txBody>
                  <a:tcPr/>
                </a:tc>
                <a:tc>
                  <a:txBody>
                    <a:bodyPr/>
                    <a:lstStyle/>
                    <a:p>
                      <a:endParaRPr lang="zh-TW" altLang="en-US" dirty="0"/>
                    </a:p>
                  </a:txBody>
                  <a:tcPr/>
                </a:tc>
              </a:tr>
            </a:tbl>
          </a:graphicData>
        </a:graphic>
      </p:graphicFrame>
      <p:pic>
        <p:nvPicPr>
          <p:cNvPr id="12" name="圖片 11"/>
          <p:cNvPicPr>
            <a:picLocks noChangeAspect="1"/>
          </p:cNvPicPr>
          <p:nvPr/>
        </p:nvPicPr>
        <p:blipFill rotWithShape="1">
          <a:blip r:embed="rId2" cstate="print">
            <a:extLst>
              <a:ext uri="{28A0092B-C50C-407E-A947-70E740481C1C}">
                <a14:useLocalDpi xmlns:a14="http://schemas.microsoft.com/office/drawing/2010/main" xmlns="" val="0"/>
              </a:ext>
            </a:extLst>
          </a:blip>
          <a:srcRect l="17527" t="24231" r="9245" b="21381"/>
          <a:stretch/>
        </p:blipFill>
        <p:spPr>
          <a:xfrm>
            <a:off x="1115520" y="476590"/>
            <a:ext cx="2767914" cy="2907956"/>
          </a:xfrm>
          <a:prstGeom prst="rect">
            <a:avLst/>
          </a:prstGeom>
        </p:spPr>
      </p:pic>
      <p:pic>
        <p:nvPicPr>
          <p:cNvPr id="13" name="圖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430" y="3501010"/>
            <a:ext cx="5283574" cy="2232310"/>
          </a:xfrm>
          <a:prstGeom prst="rect">
            <a:avLst/>
          </a:prstGeom>
        </p:spPr>
      </p:pic>
      <p:pic>
        <p:nvPicPr>
          <p:cNvPr id="15" name="圖片 14"/>
          <p:cNvPicPr>
            <a:picLocks noChangeAspect="1"/>
          </p:cNvPicPr>
          <p:nvPr/>
        </p:nvPicPr>
        <p:blipFill rotWithShape="1">
          <a:blip r:embed="rId4" cstate="print">
            <a:extLst>
              <a:ext uri="{28A0092B-C50C-407E-A947-70E740481C1C}">
                <a14:useLocalDpi xmlns:a14="http://schemas.microsoft.com/office/drawing/2010/main" xmlns="" val="0"/>
              </a:ext>
            </a:extLst>
          </a:blip>
          <a:srcRect l="41718" t="19300" r="9245" b="7206"/>
          <a:stretch/>
        </p:blipFill>
        <p:spPr>
          <a:xfrm>
            <a:off x="4067930" y="476590"/>
            <a:ext cx="2016280" cy="4274512"/>
          </a:xfrm>
          <a:prstGeom prst="rect">
            <a:avLst/>
          </a:prstGeom>
        </p:spPr>
      </p:pic>
      <p:pic>
        <p:nvPicPr>
          <p:cNvPr id="11" name="圖片 10"/>
          <p:cNvPicPr>
            <a:picLocks noChangeAspect="1"/>
          </p:cNvPicPr>
          <p:nvPr/>
        </p:nvPicPr>
        <p:blipFill rotWithShape="1">
          <a:blip r:embed="rId5" cstate="print">
            <a:extLst>
              <a:ext uri="{28A0092B-C50C-407E-A947-70E740481C1C}">
                <a14:useLocalDpi xmlns:a14="http://schemas.microsoft.com/office/drawing/2010/main" xmlns="" val="0"/>
              </a:ext>
            </a:extLst>
          </a:blip>
          <a:srcRect l="37340" t="22844" r="8087" b="10749"/>
          <a:stretch/>
        </p:blipFill>
        <p:spPr>
          <a:xfrm>
            <a:off x="6372250" y="404580"/>
            <a:ext cx="2191121" cy="3777491"/>
          </a:xfrm>
          <a:prstGeom prst="rect">
            <a:avLst/>
          </a:prstGeom>
        </p:spPr>
      </p:pic>
      <p:pic>
        <p:nvPicPr>
          <p:cNvPr id="16" name="圖片 15"/>
          <p:cNvPicPr>
            <a:picLocks noChangeAspect="1"/>
          </p:cNvPicPr>
          <p:nvPr/>
        </p:nvPicPr>
        <p:blipFill rotWithShape="1">
          <a:blip r:embed="rId6" cstate="print">
            <a:extLst>
              <a:ext uri="{28A0092B-C50C-407E-A947-70E740481C1C}">
                <a14:useLocalDpi xmlns:a14="http://schemas.microsoft.com/office/drawing/2010/main" xmlns="" val="0"/>
              </a:ext>
            </a:extLst>
          </a:blip>
          <a:srcRect l="23101" t="34091" r="15308" b="27405"/>
          <a:stretch/>
        </p:blipFill>
        <p:spPr>
          <a:xfrm>
            <a:off x="2339690" y="1988800"/>
            <a:ext cx="4036541" cy="1779373"/>
          </a:xfrm>
          <a:prstGeom prst="rect">
            <a:avLst/>
          </a:prstGeom>
        </p:spPr>
      </p:pic>
      <p:pic>
        <p:nvPicPr>
          <p:cNvPr id="14" name="圖片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347830" y="3573020"/>
            <a:ext cx="5465754" cy="208381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4" name="標題 1"/>
          <p:cNvSpPr>
            <a:spLocks noGrp="1"/>
          </p:cNvSpPr>
          <p:nvPr>
            <p:ph type="title"/>
          </p:nvPr>
        </p:nvSpPr>
        <p:spPr>
          <a:xfrm>
            <a:off x="342302" y="476590"/>
            <a:ext cx="7993110" cy="576081"/>
          </a:xfrm>
        </p:spPr>
        <p:txBody>
          <a:bodyPr/>
          <a:lstStyle/>
          <a:p>
            <a:pPr algn="ctr"/>
            <a:r>
              <a:rPr lang="en-US" altLang="zh-TW" sz="4000" dirty="0" smtClean="0">
                <a:latin typeface="+mn-ea"/>
                <a:ea typeface="+mn-ea"/>
              </a:rPr>
              <a:t>108</a:t>
            </a:r>
            <a:r>
              <a:rPr lang="zh-TW" altLang="en-US" sz="4000" dirty="0" smtClean="0">
                <a:latin typeface="+mn-ea"/>
                <a:ea typeface="+mn-ea"/>
              </a:rPr>
              <a:t>年</a:t>
            </a:r>
            <a:r>
              <a:rPr lang="en-US" altLang="zh-TW" sz="4000" dirty="0" smtClean="0">
                <a:latin typeface="+mn-ea"/>
                <a:ea typeface="+mn-ea"/>
              </a:rPr>
              <a:t>1</a:t>
            </a:r>
            <a:r>
              <a:rPr lang="zh-TW" altLang="en-US" sz="4000" dirty="0" smtClean="0">
                <a:latin typeface="+mn-ea"/>
                <a:ea typeface="+mn-ea"/>
              </a:rPr>
              <a:t>月各單位院外受奬情形</a:t>
            </a:r>
            <a:r>
              <a:rPr lang="en-US" altLang="zh-TW" sz="4000" dirty="0" smtClean="0">
                <a:latin typeface="+mn-ea"/>
                <a:ea typeface="+mn-ea"/>
              </a:rPr>
              <a:t>12</a:t>
            </a:r>
            <a:r>
              <a:rPr lang="zh-TW" altLang="en-US" sz="4000" dirty="0" smtClean="0">
                <a:latin typeface="+mn-ea"/>
                <a:ea typeface="+mn-ea"/>
              </a:rPr>
              <a:t>則</a:t>
            </a:r>
            <a:endParaRPr lang="zh-TW" altLang="en-US" sz="4000" dirty="0">
              <a:latin typeface="+mn-ea"/>
              <a:ea typeface="+mn-ea"/>
            </a:endParaRPr>
          </a:p>
        </p:txBody>
      </p:sp>
      <p:graphicFrame>
        <p:nvGraphicFramePr>
          <p:cNvPr id="5" name="表格 4"/>
          <p:cNvGraphicFramePr>
            <a:graphicFrameLocks noGrp="1"/>
          </p:cNvGraphicFramePr>
          <p:nvPr>
            <p:extLst>
              <p:ext uri="{D42A27DB-BD31-4B8C-83A1-F6EECF244321}">
                <p14:modId xmlns:p14="http://schemas.microsoft.com/office/powerpoint/2010/main" xmlns="" val="906509296"/>
              </p:ext>
            </p:extLst>
          </p:nvPr>
        </p:nvGraphicFramePr>
        <p:xfrm>
          <a:off x="323411" y="1124680"/>
          <a:ext cx="8065120" cy="4846192"/>
        </p:xfrm>
        <a:graphic>
          <a:graphicData uri="http://schemas.openxmlformats.org/drawingml/2006/table">
            <a:tbl>
              <a:tblPr firstRow="1" bandRow="1">
                <a:tableStyleId>{16D9F66E-5EB9-4882-86FB-DCBF35E3C3E4}</a:tableStyleId>
              </a:tblPr>
              <a:tblGrid>
                <a:gridCol w="8065120"/>
              </a:tblGrid>
              <a:tr h="563915">
                <a:tc>
                  <a:txBody>
                    <a:bodyPr/>
                    <a:lstStyle/>
                    <a:p>
                      <a:pPr algn="l"/>
                      <a:r>
                        <a:rPr lang="zh-TW" altLang="en-US" sz="1800" b="1" dirty="0" smtClean="0">
                          <a:solidFill>
                            <a:srgbClr val="0000FF"/>
                          </a:solidFill>
                          <a:latin typeface="+mn-ea"/>
                          <a:ea typeface="+mn-ea"/>
                        </a:rPr>
                        <a:t>◘本院榮獲生技醫療科技政策研究中心</a:t>
                      </a:r>
                      <a:r>
                        <a:rPr lang="en-US" altLang="zh-TW" sz="1800" b="1" dirty="0" smtClean="0">
                          <a:solidFill>
                            <a:srgbClr val="0000FF"/>
                          </a:solidFill>
                          <a:latin typeface="+mn-ea"/>
                          <a:ea typeface="+mn-ea"/>
                        </a:rPr>
                        <a:t>-2018 SNQ</a:t>
                      </a:r>
                      <a:r>
                        <a:rPr lang="zh-TW" altLang="en-US" sz="1800" b="1" dirty="0" smtClean="0">
                          <a:solidFill>
                            <a:srgbClr val="0000FF"/>
                          </a:solidFill>
                          <a:latin typeface="+mn-ea"/>
                          <a:ea typeface="+mn-ea"/>
                        </a:rPr>
                        <a:t>國家品質標章 國家生技醫療</a:t>
                      </a:r>
                      <a:endParaRPr lang="en-US" altLang="zh-TW" sz="1800" b="1" dirty="0" smtClean="0">
                        <a:solidFill>
                          <a:srgbClr val="0000FF"/>
                        </a:solidFill>
                        <a:latin typeface="+mn-ea"/>
                        <a:ea typeface="+mn-ea"/>
                      </a:endParaRPr>
                    </a:p>
                    <a:p>
                      <a:pPr algn="l"/>
                      <a:r>
                        <a:rPr lang="zh-TW" altLang="en-US" sz="1800" b="1" dirty="0" smtClean="0">
                          <a:solidFill>
                            <a:srgbClr val="0000FF"/>
                          </a:solidFill>
                          <a:latin typeface="+mn-ea"/>
                          <a:ea typeface="+mn-ea"/>
                        </a:rPr>
                        <a:t> 品質金</a:t>
                      </a:r>
                      <a:r>
                        <a:rPr lang="zh-TW" altLang="en-US" sz="1800" b="1" dirty="0" smtClean="0">
                          <a:solidFill>
                            <a:srgbClr val="0000FF"/>
                          </a:solidFill>
                          <a:latin typeface="標楷體" panose="03000509000000000000" pitchFamily="65" charset="-120"/>
                          <a:ea typeface="標楷體" panose="03000509000000000000" pitchFamily="65" charset="-120"/>
                        </a:rPr>
                        <a:t>、銀奬殊榮</a:t>
                      </a:r>
                      <a:endParaRPr lang="zh-TW" altLang="en-US" sz="1800" b="1" dirty="0" smtClean="0">
                        <a:solidFill>
                          <a:srgbClr val="0000FF"/>
                        </a:solidFill>
                        <a:latin typeface="+mn-ea"/>
                        <a:ea typeface="+mn-ea"/>
                      </a:endParaRPr>
                    </a:p>
                  </a:txBody>
                  <a:tcPr marL="91435" marR="91435" marT="45712" marB="45712" anchor="ctr"/>
                </a:tc>
              </a:tr>
              <a:tr h="368076">
                <a:tc>
                  <a:txBody>
                    <a:bodyPr/>
                    <a:lstStyle/>
                    <a:p>
                      <a:pPr algn="l"/>
                      <a:r>
                        <a:rPr lang="zh-TW" altLang="en-US" sz="1800" b="1" dirty="0" smtClean="0">
                          <a:solidFill>
                            <a:srgbClr val="000099"/>
                          </a:solidFill>
                          <a:latin typeface="+mn-ea"/>
                        </a:rPr>
                        <a:t>◘</a:t>
                      </a:r>
                      <a:r>
                        <a:rPr lang="zh-TW" altLang="en-US" sz="1800" b="1" dirty="0" smtClean="0">
                          <a:solidFill>
                            <a:srgbClr val="0033CC"/>
                          </a:solidFill>
                          <a:latin typeface="+mn-ea"/>
                          <a:ea typeface="+mn-ea"/>
                        </a:rPr>
                        <a:t>本院榮獲生技醫療科技政策研究中心</a:t>
                      </a:r>
                      <a:r>
                        <a:rPr lang="en-US" altLang="zh-TW" sz="1800" b="1" dirty="0" smtClean="0">
                          <a:solidFill>
                            <a:srgbClr val="0033CC"/>
                          </a:solidFill>
                          <a:latin typeface="+mn-ea"/>
                          <a:ea typeface="+mn-ea"/>
                        </a:rPr>
                        <a:t>-</a:t>
                      </a:r>
                      <a:r>
                        <a:rPr lang="en-US" altLang="ja-JP" sz="1800" b="1" dirty="0" smtClean="0">
                          <a:solidFill>
                            <a:srgbClr val="0033CC"/>
                          </a:solidFill>
                          <a:latin typeface="+mn-ea"/>
                          <a:ea typeface="+mn-ea"/>
                        </a:rPr>
                        <a:t>2018 SNQ</a:t>
                      </a:r>
                      <a:r>
                        <a:rPr lang="ja-JP" altLang="en-US" sz="1800" b="1" dirty="0" smtClean="0">
                          <a:solidFill>
                            <a:srgbClr val="0033CC"/>
                          </a:solidFill>
                          <a:latin typeface="+mn-ea"/>
                          <a:ea typeface="+mn-ea"/>
                        </a:rPr>
                        <a:t>國家品質標章・國家生技醫療</a:t>
                      </a:r>
                      <a:endParaRPr lang="en-US" altLang="ja-JP" sz="1800" b="1" dirty="0" smtClean="0">
                        <a:solidFill>
                          <a:srgbClr val="0033CC"/>
                        </a:solidFill>
                        <a:latin typeface="+mn-ea"/>
                        <a:ea typeface="+mn-ea"/>
                      </a:endParaRPr>
                    </a:p>
                    <a:p>
                      <a:pPr algn="l"/>
                      <a:r>
                        <a:rPr lang="zh-TW" altLang="en-US" sz="1800" b="1" dirty="0" smtClean="0">
                          <a:solidFill>
                            <a:srgbClr val="0033CC"/>
                          </a:solidFill>
                          <a:latin typeface="+mn-ea"/>
                          <a:ea typeface="+mn-ea"/>
                        </a:rPr>
                        <a:t> </a:t>
                      </a:r>
                      <a:r>
                        <a:rPr lang="ja-JP" altLang="en-US" sz="1800" b="1" dirty="0" smtClean="0">
                          <a:solidFill>
                            <a:srgbClr val="0033CC"/>
                          </a:solidFill>
                          <a:latin typeface="+mn-ea"/>
                          <a:ea typeface="+mn-ea"/>
                        </a:rPr>
                        <a:t>品質獎－</a:t>
                      </a:r>
                      <a:r>
                        <a:rPr lang="en-US" altLang="ja-JP" sz="1800" b="1" dirty="0" smtClean="0">
                          <a:solidFill>
                            <a:srgbClr val="0033CC"/>
                          </a:solidFill>
                          <a:latin typeface="+mn-ea"/>
                          <a:ea typeface="+mn-ea"/>
                        </a:rPr>
                        <a:t>7</a:t>
                      </a:r>
                      <a:r>
                        <a:rPr lang="ja-JP" altLang="en-US" sz="1800" b="1" dirty="0" smtClean="0">
                          <a:solidFill>
                            <a:srgbClr val="0033CC"/>
                          </a:solidFill>
                          <a:latin typeface="+mn-ea"/>
                          <a:ea typeface="+mn-ea"/>
                        </a:rPr>
                        <a:t>項認證</a:t>
                      </a:r>
                    </a:p>
                  </a:txBody>
                  <a:tcPr marL="91435" marR="91435" marT="45712" marB="45712" anchor="ctr"/>
                </a:tc>
              </a:tr>
              <a:tr h="36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◘本院員工消費合作社榮獲臺北巿政府</a:t>
                      </a:r>
                      <a:r>
                        <a:rPr lang="en-US" altLang="zh-TW" sz="1800" b="1" dirty="0" smtClean="0">
                          <a:solidFill>
                            <a:srgbClr val="0000FF"/>
                          </a:solidFill>
                          <a:latin typeface="+mn-ea"/>
                          <a:ea typeface="+mn-ea"/>
                        </a:rPr>
                        <a:t>107</a:t>
                      </a:r>
                      <a:r>
                        <a:rPr lang="zh-TW" altLang="en-US" sz="1800" b="1" dirty="0" smtClean="0">
                          <a:solidFill>
                            <a:srgbClr val="0000FF"/>
                          </a:solidFill>
                          <a:latin typeface="+mn-ea"/>
                          <a:ea typeface="+mn-ea"/>
                        </a:rPr>
                        <a:t>年「績優社會企業職場健康管理」感</a:t>
                      </a:r>
                      <a:endParaRPr lang="en-US" altLang="zh-TW" sz="1800" b="1" dirty="0" smtClean="0">
                        <a:solidFill>
                          <a:srgbClr val="0000FF"/>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 謝狀</a:t>
                      </a:r>
                    </a:p>
                  </a:txBody>
                  <a:tcPr marL="91435" marR="91435" marT="45712" marB="45712"/>
                </a:tc>
              </a:tr>
              <a:tr h="360050">
                <a:tc>
                  <a:txBody>
                    <a:bodyPr/>
                    <a:lstStyle/>
                    <a:p>
                      <a:pPr algn="l"/>
                      <a:r>
                        <a:rPr lang="zh-TW" altLang="en-US" sz="1800" b="1" dirty="0" smtClean="0">
                          <a:solidFill>
                            <a:srgbClr val="000099"/>
                          </a:solidFill>
                          <a:latin typeface="+mn-ea"/>
                        </a:rPr>
                        <a:t>◘</a:t>
                      </a:r>
                      <a:r>
                        <a:rPr lang="zh-TW" altLang="en-US" sz="1800" b="1" dirty="0" smtClean="0">
                          <a:solidFill>
                            <a:srgbClr val="0033CC"/>
                          </a:solidFill>
                          <a:latin typeface="+mn-ea"/>
                          <a:ea typeface="+mn-ea"/>
                        </a:rPr>
                        <a:t>本院榮獲臺北巿政府資訊局「</a:t>
                      </a:r>
                      <a:r>
                        <a:rPr lang="en-US" altLang="zh-TW" sz="1800" b="1" dirty="0" smtClean="0">
                          <a:solidFill>
                            <a:srgbClr val="0033CC"/>
                          </a:solidFill>
                          <a:latin typeface="+mn-ea"/>
                          <a:ea typeface="+mn-ea"/>
                        </a:rPr>
                        <a:t>107</a:t>
                      </a:r>
                      <a:r>
                        <a:rPr lang="zh-TW" altLang="en-US" sz="1800" b="1" dirty="0" smtClean="0">
                          <a:solidFill>
                            <a:srgbClr val="0033CC"/>
                          </a:solidFill>
                          <a:latin typeface="+mn-ea"/>
                          <a:ea typeface="+mn-ea"/>
                        </a:rPr>
                        <a:t>年臺北巿</a:t>
                      </a:r>
                      <a:r>
                        <a:rPr lang="en-US" altLang="zh-TW" sz="1800" b="1" dirty="0" err="1" smtClean="0">
                          <a:solidFill>
                            <a:srgbClr val="0033CC"/>
                          </a:solidFill>
                          <a:latin typeface="+mn-ea"/>
                          <a:ea typeface="+mn-ea"/>
                        </a:rPr>
                        <a:t>IoT</a:t>
                      </a:r>
                      <a:r>
                        <a:rPr lang="zh-TW" altLang="en-US" sz="1800" b="1" dirty="0" smtClean="0">
                          <a:solidFill>
                            <a:srgbClr val="0033CC"/>
                          </a:solidFill>
                          <a:latin typeface="+mn-ea"/>
                          <a:ea typeface="+mn-ea"/>
                        </a:rPr>
                        <a:t>節能」競賽</a:t>
                      </a:r>
                      <a:r>
                        <a:rPr lang="en-US" altLang="zh-TW" sz="1800" b="1" dirty="0" smtClean="0">
                          <a:solidFill>
                            <a:srgbClr val="0033CC"/>
                          </a:solidFill>
                          <a:latin typeface="+mn-ea"/>
                          <a:ea typeface="+mn-ea"/>
                        </a:rPr>
                        <a:t>-</a:t>
                      </a:r>
                      <a:r>
                        <a:rPr lang="zh-TW" altLang="en-US" sz="1800" b="1" dirty="0" smtClean="0">
                          <a:solidFill>
                            <a:srgbClr val="0033CC"/>
                          </a:solidFill>
                          <a:latin typeface="+mn-ea"/>
                          <a:ea typeface="+mn-ea"/>
                        </a:rPr>
                        <a:t>銀奬</a:t>
                      </a:r>
                    </a:p>
                  </a:txBody>
                  <a:tcPr marL="91435" marR="91435" marT="45712" marB="45712"/>
                </a:tc>
              </a:tr>
              <a:tr h="34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◘本院護理部「心寧無懼圈」榮獲先鋒品質管制學術研究基金會「第</a:t>
                      </a:r>
                      <a:r>
                        <a:rPr lang="en-US" altLang="zh-TW" sz="1800" b="1" dirty="0" smtClean="0">
                          <a:solidFill>
                            <a:srgbClr val="0000FF"/>
                          </a:solidFill>
                          <a:latin typeface="+mn-ea"/>
                          <a:ea typeface="+mn-ea"/>
                        </a:rPr>
                        <a:t>41</a:t>
                      </a:r>
                      <a:r>
                        <a:rPr lang="zh-TW" altLang="en-US" sz="1800" b="1" dirty="0" smtClean="0">
                          <a:solidFill>
                            <a:srgbClr val="0000FF"/>
                          </a:solidFill>
                          <a:latin typeface="+mn-ea"/>
                          <a:ea typeface="+mn-ea"/>
                        </a:rPr>
                        <a:t>屆全國</a:t>
                      </a:r>
                      <a:endParaRPr lang="en-US" altLang="zh-TW" sz="1800" b="1" dirty="0" smtClean="0">
                        <a:solidFill>
                          <a:srgbClr val="0000FF"/>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 金銀奬品管圈」</a:t>
                      </a:r>
                      <a:r>
                        <a:rPr lang="en-US" altLang="zh-TW" sz="1800" b="1" dirty="0" smtClean="0">
                          <a:solidFill>
                            <a:srgbClr val="0000FF"/>
                          </a:solidFill>
                          <a:latin typeface="+mn-ea"/>
                          <a:ea typeface="+mn-ea"/>
                        </a:rPr>
                        <a:t>-</a:t>
                      </a:r>
                      <a:r>
                        <a:rPr lang="zh-TW" altLang="en-US" sz="1800" b="1" dirty="0" smtClean="0">
                          <a:solidFill>
                            <a:srgbClr val="0000FF"/>
                          </a:solidFill>
                          <a:latin typeface="+mn-ea"/>
                          <a:ea typeface="+mn-ea"/>
                        </a:rPr>
                        <a:t>金奬、「</a:t>
                      </a:r>
                      <a:r>
                        <a:rPr lang="en-US" altLang="zh-TW" sz="1800" b="1" dirty="0" smtClean="0">
                          <a:solidFill>
                            <a:srgbClr val="0000FF"/>
                          </a:solidFill>
                          <a:latin typeface="+mn-ea"/>
                          <a:ea typeface="+mn-ea"/>
                        </a:rPr>
                        <a:t>2018</a:t>
                      </a:r>
                      <a:r>
                        <a:rPr lang="zh-TW" altLang="en-US" sz="1800" b="1" dirty="0" smtClean="0">
                          <a:solidFill>
                            <a:srgbClr val="0000FF"/>
                          </a:solidFill>
                          <a:latin typeface="+mn-ea"/>
                          <a:ea typeface="+mn-ea"/>
                        </a:rPr>
                        <a:t>年全國品管圈</a:t>
                      </a:r>
                      <a:r>
                        <a:rPr lang="en-US" altLang="zh-TW" sz="1800" b="1" dirty="0" smtClean="0">
                          <a:solidFill>
                            <a:srgbClr val="0000FF"/>
                          </a:solidFill>
                          <a:latin typeface="+mn-ea"/>
                          <a:ea typeface="+mn-ea"/>
                        </a:rPr>
                        <a:t>-</a:t>
                      </a:r>
                      <a:r>
                        <a:rPr lang="zh-TW" altLang="en-US" sz="1800" b="1" dirty="0" smtClean="0">
                          <a:solidFill>
                            <a:srgbClr val="0000FF"/>
                          </a:solidFill>
                          <a:latin typeface="+mn-ea"/>
                          <a:ea typeface="+mn-ea"/>
                        </a:rPr>
                        <a:t>金鑽奬」</a:t>
                      </a:r>
                    </a:p>
                  </a:txBody>
                  <a:tcPr marL="91435" marR="91435" marT="45712" marB="45712"/>
                </a:tc>
              </a:tr>
              <a:tr h="324058">
                <a:tc>
                  <a:txBody>
                    <a:bodyPr/>
                    <a:lstStyle/>
                    <a:p>
                      <a:pPr algn="l"/>
                      <a:r>
                        <a:rPr lang="zh-TW" altLang="en-US" sz="1800" b="1" dirty="0" smtClean="0">
                          <a:solidFill>
                            <a:srgbClr val="000099"/>
                          </a:solidFill>
                          <a:latin typeface="+mn-ea"/>
                        </a:rPr>
                        <a:t>◘</a:t>
                      </a:r>
                      <a:r>
                        <a:rPr lang="zh-TW" altLang="en-US" sz="1800" b="1" dirty="0" smtClean="0">
                          <a:solidFill>
                            <a:srgbClr val="0033CC"/>
                          </a:solidFill>
                          <a:latin typeface="+mn-ea"/>
                          <a:ea typeface="+mn-ea"/>
                        </a:rPr>
                        <a:t>本院榮獲醫院評鑑暨醫療品質策進會第</a:t>
                      </a:r>
                      <a:r>
                        <a:rPr lang="en-US" altLang="zh-TW" sz="1800" b="1" dirty="0" smtClean="0">
                          <a:solidFill>
                            <a:srgbClr val="0033CC"/>
                          </a:solidFill>
                          <a:latin typeface="+mn-ea"/>
                          <a:ea typeface="+mn-ea"/>
                        </a:rPr>
                        <a:t>19</a:t>
                      </a:r>
                      <a:r>
                        <a:rPr lang="zh-TW" altLang="en-US" sz="1800" b="1" dirty="0" smtClean="0">
                          <a:solidFill>
                            <a:srgbClr val="0033CC"/>
                          </a:solidFill>
                          <a:latin typeface="+mn-ea"/>
                          <a:ea typeface="+mn-ea"/>
                        </a:rPr>
                        <a:t>屆醫療品質奬</a:t>
                      </a:r>
                      <a:r>
                        <a:rPr lang="en-US" altLang="zh-TW" sz="1800" b="1" dirty="0" smtClean="0">
                          <a:solidFill>
                            <a:srgbClr val="0033CC"/>
                          </a:solidFill>
                          <a:latin typeface="+mn-ea"/>
                          <a:ea typeface="+mn-ea"/>
                        </a:rPr>
                        <a:t>-</a:t>
                      </a:r>
                      <a:r>
                        <a:rPr lang="zh-TW" altLang="en-US" sz="1800" b="1" dirty="0" smtClean="0">
                          <a:solidFill>
                            <a:srgbClr val="0033CC"/>
                          </a:solidFill>
                          <a:latin typeface="+mn-ea"/>
                          <a:ea typeface="+mn-ea"/>
                        </a:rPr>
                        <a:t>金</a:t>
                      </a:r>
                      <a:r>
                        <a:rPr lang="zh-TW" altLang="en-US" sz="1800" b="1" dirty="0" smtClean="0">
                          <a:solidFill>
                            <a:srgbClr val="0033CC"/>
                          </a:solidFill>
                          <a:latin typeface="標楷體" panose="03000509000000000000" pitchFamily="65" charset="-120"/>
                          <a:ea typeface="標楷體" panose="03000509000000000000" pitchFamily="65" charset="-120"/>
                        </a:rPr>
                        <a:t>、</a:t>
                      </a:r>
                      <a:r>
                        <a:rPr lang="zh-TW" altLang="en-US" sz="1800" b="1" dirty="0" smtClean="0">
                          <a:solidFill>
                            <a:srgbClr val="0033CC"/>
                          </a:solidFill>
                          <a:latin typeface="+mn-ea"/>
                          <a:ea typeface="+mn-ea"/>
                        </a:rPr>
                        <a:t>銀</a:t>
                      </a:r>
                      <a:r>
                        <a:rPr lang="zh-TW" altLang="en-US" sz="1800" b="1" dirty="0" smtClean="0">
                          <a:solidFill>
                            <a:srgbClr val="0033CC"/>
                          </a:solidFill>
                          <a:latin typeface="標楷體" panose="03000509000000000000" pitchFamily="65" charset="-120"/>
                          <a:ea typeface="標楷體" panose="03000509000000000000" pitchFamily="65" charset="-120"/>
                        </a:rPr>
                        <a:t>、</a:t>
                      </a:r>
                      <a:r>
                        <a:rPr lang="zh-TW" altLang="en-US" sz="1800" b="1" dirty="0" smtClean="0">
                          <a:solidFill>
                            <a:srgbClr val="0033CC"/>
                          </a:solidFill>
                          <a:latin typeface="+mn-ea"/>
                          <a:ea typeface="+mn-ea"/>
                        </a:rPr>
                        <a:t>銅</a:t>
                      </a:r>
                      <a:r>
                        <a:rPr lang="zh-TW" altLang="en-US" sz="1800" b="1" dirty="0" smtClean="0">
                          <a:solidFill>
                            <a:srgbClr val="0033CC"/>
                          </a:solidFill>
                          <a:latin typeface="標楷體" panose="03000509000000000000" pitchFamily="65" charset="-120"/>
                          <a:ea typeface="標楷體" panose="03000509000000000000" pitchFamily="65" charset="-120"/>
                        </a:rPr>
                        <a:t>、</a:t>
                      </a:r>
                      <a:r>
                        <a:rPr lang="zh-TW" altLang="en-US" sz="1800" b="1" dirty="0" smtClean="0">
                          <a:solidFill>
                            <a:srgbClr val="0033CC"/>
                          </a:solidFill>
                          <a:latin typeface="+mn-ea"/>
                          <a:ea typeface="+mn-ea"/>
                        </a:rPr>
                        <a:t>佳作</a:t>
                      </a:r>
                      <a:r>
                        <a:rPr lang="zh-TW" altLang="en-US" sz="1800" b="1" dirty="0" smtClean="0">
                          <a:solidFill>
                            <a:srgbClr val="0033CC"/>
                          </a:solidFill>
                          <a:latin typeface="標楷體" panose="03000509000000000000" pitchFamily="65" charset="-120"/>
                          <a:ea typeface="標楷體" panose="03000509000000000000" pitchFamily="65" charset="-120"/>
                        </a:rPr>
                        <a:t>、 </a:t>
                      </a:r>
                      <a:endParaRPr lang="en-US" altLang="zh-TW" sz="1800" b="1" dirty="0" smtClean="0">
                        <a:solidFill>
                          <a:srgbClr val="0033CC"/>
                        </a:solidFill>
                        <a:latin typeface="標楷體" panose="03000509000000000000" pitchFamily="65" charset="-120"/>
                        <a:ea typeface="標楷體" panose="03000509000000000000" pitchFamily="65" charset="-120"/>
                      </a:endParaRPr>
                    </a:p>
                    <a:p>
                      <a:pPr algn="l"/>
                      <a:r>
                        <a:rPr lang="zh-TW" altLang="en-US" sz="1800" b="1" dirty="0" smtClean="0">
                          <a:solidFill>
                            <a:srgbClr val="0033CC"/>
                          </a:solidFill>
                          <a:latin typeface="標楷體" panose="03000509000000000000" pitchFamily="65" charset="-120"/>
                          <a:ea typeface="標楷體" panose="03000509000000000000" pitchFamily="65" charset="-120"/>
                        </a:rPr>
                        <a:t> </a:t>
                      </a:r>
                      <a:r>
                        <a:rPr lang="zh-TW" altLang="en-US" sz="1800" b="1" dirty="0" smtClean="0">
                          <a:solidFill>
                            <a:srgbClr val="0033CC"/>
                          </a:solidFill>
                          <a:latin typeface="+mn-ea"/>
                          <a:ea typeface="+mn-ea"/>
                        </a:rPr>
                        <a:t>潛力等奬</a:t>
                      </a: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FF"/>
                          </a:solidFill>
                          <a:latin typeface="+mn-ea"/>
                          <a:ea typeface="+mn-ea"/>
                          <a:cs typeface="+mn-cs"/>
                        </a:rPr>
                        <a:t>◘本院護理部沸肺圈、齊心圈皆榮獲中衛發展中心「第</a:t>
                      </a:r>
                      <a:r>
                        <a:rPr lang="en-US" altLang="zh-TW" sz="1800" b="1" kern="1200" dirty="0" smtClean="0">
                          <a:solidFill>
                            <a:srgbClr val="0000FF"/>
                          </a:solidFill>
                          <a:latin typeface="+mn-ea"/>
                          <a:ea typeface="+mn-ea"/>
                          <a:cs typeface="+mn-cs"/>
                        </a:rPr>
                        <a:t>31</a:t>
                      </a:r>
                      <a:r>
                        <a:rPr lang="zh-TW" altLang="en-US" sz="1800" b="1" kern="1200" dirty="0" smtClean="0">
                          <a:solidFill>
                            <a:srgbClr val="0000FF"/>
                          </a:solidFill>
                          <a:latin typeface="+mn-ea"/>
                          <a:ea typeface="+mn-ea"/>
                          <a:cs typeface="+mn-cs"/>
                        </a:rPr>
                        <a:t>屆全國團結圈」競賽</a:t>
                      </a:r>
                      <a:r>
                        <a:rPr lang="en-US" altLang="zh-TW" sz="1800" b="1" kern="1200" dirty="0" smtClean="0">
                          <a:solidFill>
                            <a:srgbClr val="0000FF"/>
                          </a:solidFill>
                          <a:latin typeface="+mn-e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FF"/>
                          </a:solidFill>
                          <a:latin typeface="+mn-ea"/>
                          <a:ea typeface="+mn-ea"/>
                          <a:cs typeface="+mn-cs"/>
                        </a:rPr>
                        <a:t> 銅塔奬</a:t>
                      </a: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◘本院榮獲臺灣醫療品質協會「</a:t>
                      </a:r>
                      <a:r>
                        <a:rPr lang="en-US" altLang="zh-TW" sz="1800" b="1" dirty="0" smtClean="0">
                          <a:solidFill>
                            <a:srgbClr val="000099"/>
                          </a:solidFill>
                          <a:latin typeface="+mn-ea"/>
                        </a:rPr>
                        <a:t>2018</a:t>
                      </a:r>
                      <a:r>
                        <a:rPr lang="zh-TW" altLang="en-US" sz="1800" b="1" dirty="0" smtClean="0">
                          <a:solidFill>
                            <a:srgbClr val="000099"/>
                          </a:solidFill>
                          <a:latin typeface="+mn-ea"/>
                        </a:rPr>
                        <a:t>年醫療品質競」銀品奬</a:t>
                      </a:r>
                      <a:r>
                        <a:rPr lang="en-US" altLang="zh-TW" sz="1800" b="1" dirty="0" smtClean="0">
                          <a:solidFill>
                            <a:srgbClr val="000099"/>
                          </a:solidFill>
                          <a:latin typeface="+mn-ea"/>
                        </a:rPr>
                        <a:t>-</a:t>
                      </a:r>
                      <a:r>
                        <a:rPr lang="zh-TW" altLang="en-US" sz="1800" b="1" dirty="0" smtClean="0">
                          <a:solidFill>
                            <a:srgbClr val="000099"/>
                          </a:solidFill>
                          <a:latin typeface="+mn-ea"/>
                        </a:rPr>
                        <a:t>護理部沸肺圈、齊</a:t>
                      </a:r>
                      <a:endParaRPr lang="en-US" altLang="zh-TW" sz="1800" b="1" dirty="0" smtClean="0">
                        <a:solidFill>
                          <a:srgbClr val="000099"/>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心圈</a:t>
                      </a:r>
                      <a:r>
                        <a:rPr lang="en-US" altLang="zh-TW" sz="1800" b="1" dirty="0" smtClean="0">
                          <a:solidFill>
                            <a:srgbClr val="000099"/>
                          </a:solidFill>
                          <a:latin typeface="+mn-ea"/>
                        </a:rPr>
                        <a:t>;</a:t>
                      </a:r>
                      <a:r>
                        <a:rPr lang="zh-TW" altLang="en-US" sz="1800" b="1" dirty="0" smtClean="0">
                          <a:solidFill>
                            <a:srgbClr val="000099"/>
                          </a:solidFill>
                          <a:latin typeface="+mn-ea"/>
                        </a:rPr>
                        <a:t>優品奬</a:t>
                      </a:r>
                      <a:r>
                        <a:rPr lang="en-US" altLang="zh-TW" sz="1800" b="1" dirty="0" smtClean="0">
                          <a:solidFill>
                            <a:srgbClr val="000099"/>
                          </a:solidFill>
                          <a:latin typeface="+mn-ea"/>
                        </a:rPr>
                        <a:t>-</a:t>
                      </a:r>
                      <a:r>
                        <a:rPr lang="zh-TW" altLang="en-US" sz="1800" b="1" dirty="0" smtClean="0">
                          <a:solidFill>
                            <a:srgbClr val="000099"/>
                          </a:solidFill>
                          <a:latin typeface="+mn-ea"/>
                        </a:rPr>
                        <a:t>護理部精鷹圈初階組及進階組</a:t>
                      </a:r>
                    </a:p>
                  </a:txBody>
                  <a:tcPr marL="91435" marR="91435" marT="45712" marB="45712"/>
                </a:tc>
              </a:tr>
            </a:tbl>
          </a:graphicData>
        </a:graphic>
      </p:graphicFrame>
    </p:spTree>
    <p:extLst>
      <p:ext uri="{BB962C8B-B14F-4D97-AF65-F5344CB8AC3E}">
        <p14:creationId xmlns:p14="http://schemas.microsoft.com/office/powerpoint/2010/main" xmlns="" val="111537065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D4D9C1D-80C4-46BA-A37E-0FF1F1B90C38}" type="slidenum">
              <a:rPr kumimoji="0" lang="en-US" altLang="zh-TW" sz="1200" b="0" smtClean="0">
                <a:solidFill>
                  <a:srgbClr val="0000CC"/>
                </a:solidFill>
                <a:latin typeface="Verdana" panose="020B0604030504040204" pitchFamily="34" charset="0"/>
                <a:ea typeface="新細明體" panose="02020500000000000000" pitchFamily="18" charset="-120"/>
              </a:rPr>
              <a:pPr/>
              <a:t>19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4" name="標題 1"/>
          <p:cNvSpPr>
            <a:spLocks noGrp="1"/>
          </p:cNvSpPr>
          <p:nvPr>
            <p:ph type="title"/>
          </p:nvPr>
        </p:nvSpPr>
        <p:spPr>
          <a:xfrm>
            <a:off x="342302" y="476590"/>
            <a:ext cx="7993110" cy="576081"/>
          </a:xfrm>
        </p:spPr>
        <p:txBody>
          <a:bodyPr/>
          <a:lstStyle/>
          <a:p>
            <a:pPr algn="ctr"/>
            <a:r>
              <a:rPr lang="en-US" altLang="zh-TW" sz="4000" dirty="0" smtClean="0">
                <a:latin typeface="+mn-ea"/>
                <a:ea typeface="+mn-ea"/>
              </a:rPr>
              <a:t>107</a:t>
            </a:r>
            <a:r>
              <a:rPr lang="zh-TW" altLang="en-US" sz="4000" dirty="0" smtClean="0">
                <a:latin typeface="+mn-ea"/>
                <a:ea typeface="+mn-ea"/>
              </a:rPr>
              <a:t>年</a:t>
            </a:r>
            <a:r>
              <a:rPr lang="en-US" altLang="zh-TW" sz="4000" dirty="0" smtClean="0">
                <a:latin typeface="+mn-ea"/>
                <a:ea typeface="+mn-ea"/>
              </a:rPr>
              <a:t>10</a:t>
            </a:r>
            <a:r>
              <a:rPr lang="zh-TW" altLang="en-US" sz="4000" dirty="0" smtClean="0">
                <a:latin typeface="+mn-ea"/>
                <a:ea typeface="+mn-ea"/>
              </a:rPr>
              <a:t>月各單位院外受奬情形</a:t>
            </a:r>
            <a:r>
              <a:rPr lang="en-US" altLang="zh-TW" sz="4000" dirty="0" smtClean="0">
                <a:latin typeface="+mn-ea"/>
                <a:ea typeface="+mn-ea"/>
              </a:rPr>
              <a:t>7</a:t>
            </a:r>
            <a:r>
              <a:rPr lang="zh-TW" altLang="en-US" sz="4000" dirty="0" smtClean="0">
                <a:latin typeface="+mn-ea"/>
                <a:ea typeface="+mn-ea"/>
              </a:rPr>
              <a:t>則</a:t>
            </a:r>
            <a:endParaRPr lang="zh-TW" altLang="en-US" sz="4000" dirty="0">
              <a:latin typeface="+mn-ea"/>
              <a:ea typeface="+mn-ea"/>
            </a:endParaRPr>
          </a:p>
        </p:txBody>
      </p:sp>
      <p:graphicFrame>
        <p:nvGraphicFramePr>
          <p:cNvPr id="5" name="表格 4"/>
          <p:cNvGraphicFramePr>
            <a:graphicFrameLocks noGrp="1"/>
          </p:cNvGraphicFramePr>
          <p:nvPr>
            <p:extLst>
              <p:ext uri="{D42A27DB-BD31-4B8C-83A1-F6EECF244321}">
                <p14:modId xmlns:p14="http://schemas.microsoft.com/office/powerpoint/2010/main" xmlns="" val="3788890278"/>
              </p:ext>
            </p:extLst>
          </p:nvPr>
        </p:nvGraphicFramePr>
        <p:xfrm>
          <a:off x="323411" y="1124680"/>
          <a:ext cx="8065120" cy="4480400"/>
        </p:xfrm>
        <a:graphic>
          <a:graphicData uri="http://schemas.openxmlformats.org/drawingml/2006/table">
            <a:tbl>
              <a:tblPr firstRow="1" bandRow="1">
                <a:tableStyleId>{16D9F66E-5EB9-4882-86FB-DCBF35E3C3E4}</a:tableStyleId>
              </a:tblPr>
              <a:tblGrid>
                <a:gridCol w="8065120"/>
              </a:tblGrid>
              <a:tr h="563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FF"/>
                          </a:solidFill>
                          <a:latin typeface="+mn-ea"/>
                          <a:ea typeface="+mn-ea"/>
                          <a:cs typeface="+mn-cs"/>
                        </a:rPr>
                        <a:t>◘本院護理部癌篩中心榮獲臺北巿衛生局「</a:t>
                      </a:r>
                      <a:r>
                        <a:rPr lang="en-US" altLang="zh-TW" sz="1800" b="1" kern="1200" dirty="0" smtClean="0">
                          <a:solidFill>
                            <a:srgbClr val="0000FF"/>
                          </a:solidFill>
                          <a:latin typeface="+mn-ea"/>
                          <a:ea typeface="+mn-ea"/>
                          <a:cs typeface="+mn-cs"/>
                        </a:rPr>
                        <a:t>107</a:t>
                      </a:r>
                      <a:r>
                        <a:rPr lang="zh-TW" altLang="en-US" sz="1800" b="1" kern="1200" dirty="0" smtClean="0">
                          <a:solidFill>
                            <a:srgbClr val="0000FF"/>
                          </a:solidFill>
                          <a:latin typeface="+mn-ea"/>
                          <a:ea typeface="+mn-ea"/>
                          <a:cs typeface="+mn-cs"/>
                        </a:rPr>
                        <a:t>年度臺北巿推動癌症防治績優醫</a:t>
                      </a:r>
                      <a:endParaRPr lang="en-US" altLang="zh-TW" sz="1800" b="1" kern="1200" dirty="0" smtClean="0">
                        <a:solidFill>
                          <a:srgbClr val="0000FF"/>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FF"/>
                          </a:solidFill>
                          <a:latin typeface="+mn-ea"/>
                          <a:ea typeface="+mn-ea"/>
                          <a:cs typeface="+mn-cs"/>
                        </a:rPr>
                        <a:t> 院」癌症防治最佳合作夥伴奬</a:t>
                      </a:r>
                    </a:p>
                  </a:txBody>
                  <a:tcPr marL="91435" marR="91435" marT="45712" marB="45712"/>
                </a:tc>
              </a:tr>
              <a:tr h="368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99"/>
                          </a:solidFill>
                          <a:latin typeface="+mn-ea"/>
                          <a:ea typeface="+mn-ea"/>
                          <a:cs typeface="+mn-cs"/>
                        </a:rPr>
                        <a:t>◘本院骨科部榮獲生技醫療科技政策研究中心「第</a:t>
                      </a:r>
                      <a:r>
                        <a:rPr lang="en-US" altLang="zh-TW" sz="1800" b="1" kern="1200" dirty="0" smtClean="0">
                          <a:solidFill>
                            <a:srgbClr val="000099"/>
                          </a:solidFill>
                          <a:latin typeface="+mn-ea"/>
                          <a:ea typeface="+mn-ea"/>
                          <a:cs typeface="+mn-cs"/>
                        </a:rPr>
                        <a:t>15</a:t>
                      </a:r>
                      <a:r>
                        <a:rPr lang="zh-TW" altLang="en-US" sz="1800" b="1" kern="1200" dirty="0" smtClean="0">
                          <a:solidFill>
                            <a:srgbClr val="000099"/>
                          </a:solidFill>
                          <a:latin typeface="+mn-ea"/>
                          <a:ea typeface="+mn-ea"/>
                          <a:cs typeface="+mn-cs"/>
                        </a:rPr>
                        <a:t>屆國家新創奬」生技醫療</a:t>
                      </a:r>
                      <a:endParaRPr lang="en-US" altLang="zh-TW" sz="1800" b="1" kern="1200" dirty="0" smtClean="0">
                        <a:solidFill>
                          <a:srgbClr val="000099"/>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99"/>
                          </a:solidFill>
                          <a:latin typeface="+mn-ea"/>
                          <a:ea typeface="+mn-ea"/>
                          <a:cs typeface="+mn-cs"/>
                        </a:rPr>
                        <a:t> 科技政策研究中心</a:t>
                      </a:r>
                    </a:p>
                  </a:txBody>
                  <a:tcPr marL="91435" marR="91435" marT="45712" marB="45712"/>
                </a:tc>
              </a:tr>
              <a:tr h="360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◘本院醫學研究部吳俊穎主任榮獲醫師公會全國聯合會「</a:t>
                      </a:r>
                      <a:r>
                        <a:rPr lang="en-US" altLang="zh-TW" sz="1800" b="1" dirty="0" smtClean="0">
                          <a:solidFill>
                            <a:srgbClr val="0000FF"/>
                          </a:solidFill>
                          <a:latin typeface="+mn-ea"/>
                          <a:ea typeface="+mn-ea"/>
                        </a:rPr>
                        <a:t>2018</a:t>
                      </a:r>
                      <a:r>
                        <a:rPr lang="zh-TW" altLang="en-US" sz="1800" b="1" dirty="0" smtClean="0">
                          <a:solidFill>
                            <a:srgbClr val="0000FF"/>
                          </a:solidFill>
                          <a:latin typeface="+mn-ea"/>
                          <a:ea typeface="+mn-ea"/>
                        </a:rPr>
                        <a:t>年台灣醫療典範</a:t>
                      </a:r>
                      <a:endParaRPr lang="en-US" altLang="zh-TW" sz="1800" b="1" dirty="0" smtClean="0">
                        <a:solidFill>
                          <a:srgbClr val="0000FF"/>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FF"/>
                          </a:solidFill>
                          <a:latin typeface="+mn-ea"/>
                          <a:ea typeface="+mn-ea"/>
                        </a:rPr>
                        <a:t> 奬」</a:t>
                      </a:r>
                    </a:p>
                  </a:txBody>
                  <a:tcPr marL="91435" marR="91435" marT="45712" marB="45712"/>
                </a:tc>
              </a:tr>
              <a:tr h="360050">
                <a:tc>
                  <a:txBody>
                    <a:bodyPr/>
                    <a:lstStyle/>
                    <a:p>
                      <a:pPr algn="l"/>
                      <a:r>
                        <a:rPr lang="zh-TW" altLang="en-US" sz="1800" b="1" dirty="0" smtClean="0">
                          <a:solidFill>
                            <a:srgbClr val="0033CC"/>
                          </a:solidFill>
                          <a:latin typeface="+mn-ea"/>
                          <a:ea typeface="+mn-ea"/>
                        </a:rPr>
                        <a:t>◘本院醫學研究部榮獲科技部「</a:t>
                      </a:r>
                      <a:r>
                        <a:rPr lang="en-US" altLang="zh-TW" sz="1800" b="1" dirty="0" smtClean="0">
                          <a:solidFill>
                            <a:srgbClr val="0033CC"/>
                          </a:solidFill>
                          <a:latin typeface="+mn-ea"/>
                          <a:ea typeface="+mn-ea"/>
                        </a:rPr>
                        <a:t>2018</a:t>
                      </a:r>
                      <a:r>
                        <a:rPr lang="zh-TW" altLang="en-US" sz="1800" b="1" dirty="0" smtClean="0">
                          <a:solidFill>
                            <a:srgbClr val="0033CC"/>
                          </a:solidFill>
                          <a:latin typeface="+mn-ea"/>
                          <a:ea typeface="+mn-ea"/>
                        </a:rPr>
                        <a:t>未來科技展」</a:t>
                      </a:r>
                      <a:r>
                        <a:rPr lang="en-US" altLang="zh-TW" sz="1800" b="1" dirty="0" smtClean="0">
                          <a:solidFill>
                            <a:srgbClr val="0033CC"/>
                          </a:solidFill>
                          <a:latin typeface="+mn-ea"/>
                          <a:ea typeface="+mn-ea"/>
                        </a:rPr>
                        <a:t>-</a:t>
                      </a:r>
                      <a:r>
                        <a:rPr lang="zh-TW" altLang="en-US" sz="1800" b="1" dirty="0" smtClean="0">
                          <a:solidFill>
                            <a:srgbClr val="0033CC"/>
                          </a:solidFill>
                          <a:latin typeface="+mn-ea"/>
                          <a:ea typeface="+mn-ea"/>
                        </a:rPr>
                        <a:t>未來科技突破奬</a:t>
                      </a:r>
                    </a:p>
                  </a:txBody>
                  <a:tcPr marL="91435" marR="91435" marT="45712" marB="45712"/>
                </a:tc>
              </a:tr>
              <a:tr h="343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FF"/>
                        </a:solidFill>
                        <a:latin typeface="+mn-ea"/>
                        <a:ea typeface="+mn-ea"/>
                      </a:endParaRPr>
                    </a:p>
                  </a:txBody>
                  <a:tcPr marL="91435" marR="91435" marT="45712" marB="45712"/>
                </a:tc>
              </a:tr>
              <a:tr h="324058">
                <a:tc>
                  <a:txBody>
                    <a:bodyPr/>
                    <a:lstStyle/>
                    <a:p>
                      <a:pPr algn="l"/>
                      <a:endParaRPr lang="zh-TW" altLang="en-US" sz="1800" b="1" dirty="0" smtClean="0">
                        <a:solidFill>
                          <a:srgbClr val="0033CC"/>
                        </a:solidFill>
                        <a:latin typeface="+mn-ea"/>
                        <a:ea typeface="+mn-ea"/>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dirty="0" smtClean="0">
                        <a:solidFill>
                          <a:srgbClr val="000099"/>
                        </a:solidFill>
                        <a:latin typeface="+mn-ea"/>
                      </a:endParaRPr>
                    </a:p>
                  </a:txBody>
                  <a:tcPr marL="91435" marR="91435" marT="45712" marB="45712"/>
                </a:tc>
              </a:tr>
              <a:tr h="328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FF"/>
                        </a:solidFill>
                        <a:latin typeface="+mn-ea"/>
                        <a:ea typeface="+mn-ea"/>
                        <a:cs typeface="+mn-cs"/>
                      </a:endParaRPr>
                    </a:p>
                  </a:txBody>
                  <a:tcPr marL="91435" marR="91435" marT="45712" marB="45712"/>
                </a:tc>
              </a:tr>
              <a:tr h="3240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smtClean="0">
                        <a:solidFill>
                          <a:srgbClr val="000099"/>
                        </a:solidFill>
                        <a:latin typeface="+mn-ea"/>
                        <a:ea typeface="+mn-ea"/>
                        <a:cs typeface="+mn-cs"/>
                      </a:endParaRPr>
                    </a:p>
                  </a:txBody>
                  <a:tcPr marL="91435" marR="91435" marT="45712" marB="45712"/>
                </a:tc>
              </a:tr>
            </a:tbl>
          </a:graphicData>
        </a:graphic>
      </p:graphicFrame>
    </p:spTree>
    <p:extLst>
      <p:ext uri="{BB962C8B-B14F-4D97-AF65-F5344CB8AC3E}">
        <p14:creationId xmlns:p14="http://schemas.microsoft.com/office/powerpoint/2010/main" xmlns="" val="186428047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zh-TW" altLang="en-US" dirty="0" smtClean="0">
                <a:solidFill>
                  <a:srgbClr val="FF3300"/>
                </a:solidFill>
              </a:rPr>
              <a:t>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217776007"/>
              </p:ext>
            </p:extLst>
          </p:nvPr>
        </p:nvGraphicFramePr>
        <p:xfrm>
          <a:off x="107380" y="980660"/>
          <a:ext cx="8785796" cy="6227855"/>
        </p:xfrm>
        <a:graphic>
          <a:graphicData uri="http://schemas.openxmlformats.org/drawingml/2006/table">
            <a:tbl>
              <a:tblPr firstRow="1" bandRow="1">
                <a:tableStyleId>{5C22544A-7EE6-4342-B048-85BDC9FD1C3A}</a:tableStyleId>
              </a:tblPr>
              <a:tblGrid>
                <a:gridCol w="1030379"/>
                <a:gridCol w="1202506"/>
                <a:gridCol w="936130"/>
                <a:gridCol w="5616781"/>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1071205</a:t>
                      </a:r>
                      <a:endParaRPr lang="zh-TW" altLang="en-US" sz="1800" dirty="0"/>
                    </a:p>
                  </a:txBody>
                  <a:tcPr marL="91441" marR="91441" marT="45747" marB="45747"/>
                </a:tc>
                <a:tc>
                  <a:txBody>
                    <a:bodyPr/>
                    <a:lstStyle/>
                    <a:p>
                      <a:r>
                        <a:rPr lang="zh-TW" altLang="en-US" sz="1800" dirty="0" smtClean="0"/>
                        <a:t>骨科部</a:t>
                      </a:r>
                      <a:endParaRPr lang="zh-TW" altLang="en-US" sz="1800" dirty="0"/>
                    </a:p>
                  </a:txBody>
                  <a:tcPr marL="91441" marR="91441" marT="45747" marB="45747"/>
                </a:tc>
                <a:tc>
                  <a:txBody>
                    <a:bodyPr/>
                    <a:lstStyle/>
                    <a:p>
                      <a:r>
                        <a:rPr lang="zh-TW" altLang="en-US" sz="1800" dirty="0" smtClean="0"/>
                        <a:t>殷震宇醫師</a:t>
                      </a:r>
                      <a:endParaRPr lang="zh-TW" altLang="en-US" sz="1800" dirty="0"/>
                    </a:p>
                  </a:txBody>
                  <a:tcPr marL="91441" marR="91441" marT="45747" marB="45747"/>
                </a:tc>
                <a:tc>
                  <a:txBody>
                    <a:bodyPr/>
                    <a:lstStyle/>
                    <a:p>
                      <a:r>
                        <a:rPr lang="zh-CN" altLang="zh-TW" sz="2000" b="1" kern="1200" dirty="0" smtClean="0">
                          <a:solidFill>
                            <a:schemeClr val="dk1"/>
                          </a:solidFill>
                          <a:effectLst/>
                          <a:latin typeface="+mn-lt"/>
                          <a:ea typeface="+mn-ea"/>
                          <a:cs typeface="+mn-cs"/>
                        </a:rPr>
                        <a:t>主</a:t>
                      </a:r>
                      <a:r>
                        <a:rPr lang="zh-TW" altLang="en-US" sz="2000" b="1" kern="1200" dirty="0" smtClean="0">
                          <a:solidFill>
                            <a:schemeClr val="dk1"/>
                          </a:solidFill>
                          <a:effectLst/>
                          <a:latin typeface="+mn-lt"/>
                          <a:ea typeface="+mn-ea"/>
                          <a:cs typeface="+mn-cs"/>
                        </a:rPr>
                        <a:t>題</a:t>
                      </a:r>
                      <a:r>
                        <a:rPr lang="zh-CN" altLang="zh-TW" sz="2000" b="1" kern="1200" dirty="0" smtClean="0">
                          <a:solidFill>
                            <a:schemeClr val="dk1"/>
                          </a:solidFill>
                          <a:effectLst/>
                          <a:latin typeface="+mn-lt"/>
                          <a:ea typeface="+mn-ea"/>
                          <a:cs typeface="+mn-cs"/>
                        </a:rPr>
                        <a:t>：「</a:t>
                      </a:r>
                      <a:r>
                        <a:rPr lang="zh-CN" altLang="zh-TW" sz="2000" b="1" u="sng" kern="1200" dirty="0" smtClean="0">
                          <a:solidFill>
                            <a:schemeClr val="dk1"/>
                          </a:solidFill>
                          <a:effectLst/>
                          <a:latin typeface="+mn-lt"/>
                          <a:ea typeface="+mn-ea"/>
                          <a:cs typeface="+mn-cs"/>
                        </a:rPr>
                        <a:t>臂叢神經損傷重建</a:t>
                      </a:r>
                      <a:r>
                        <a:rPr lang="en-US" altLang="zh-TW" sz="2000" b="1" u="sng" kern="1200" dirty="0" smtClean="0">
                          <a:solidFill>
                            <a:schemeClr val="dk1"/>
                          </a:solidFill>
                          <a:effectLst/>
                          <a:latin typeface="+mn-lt"/>
                          <a:ea typeface="+mn-ea"/>
                          <a:cs typeface="+mn-cs"/>
                        </a:rPr>
                        <a:t> </a:t>
                      </a:r>
                      <a:r>
                        <a:rPr lang="en-US" altLang="zh-TW" sz="2000" b="1" kern="1200" dirty="0" smtClean="0">
                          <a:solidFill>
                            <a:schemeClr val="dk1"/>
                          </a:solidFill>
                          <a:effectLst/>
                          <a:latin typeface="+mn-lt"/>
                          <a:ea typeface="+mn-ea"/>
                          <a:cs typeface="+mn-cs"/>
                        </a:rPr>
                        <a:t> </a:t>
                      </a:r>
                      <a:r>
                        <a:rPr lang="zh-CN" altLang="zh-TW" sz="2000" b="1" kern="1200" dirty="0" smtClean="0">
                          <a:solidFill>
                            <a:schemeClr val="dk1"/>
                          </a:solidFill>
                          <a:effectLst/>
                          <a:latin typeface="+mn-lt"/>
                          <a:ea typeface="+mn-ea"/>
                          <a:cs typeface="+mn-cs"/>
                        </a:rPr>
                        <a:t>振臂高揮不是夢」</a:t>
                      </a:r>
                      <a:r>
                        <a:rPr lang="en-US" altLang="zh-TW" sz="1800" kern="1200" dirty="0" smtClean="0">
                          <a:solidFill>
                            <a:schemeClr val="dk1"/>
                          </a:solidFill>
                          <a:effectLst/>
                          <a:latin typeface="+mn-lt"/>
                          <a:ea typeface="+mn-ea"/>
                          <a:cs typeface="+mn-cs"/>
                        </a:rPr>
                        <a:t>   </a:t>
                      </a:r>
                      <a:endParaRPr lang="zh-TW" altLang="zh-TW" sz="1800" kern="1200" dirty="0" smtClean="0">
                        <a:solidFill>
                          <a:schemeClr val="dk1"/>
                        </a:solidFill>
                        <a:effectLst/>
                        <a:latin typeface="+mn-lt"/>
                        <a:ea typeface="+mn-ea"/>
                        <a:cs typeface="+mn-cs"/>
                      </a:endParaRPr>
                    </a:p>
                    <a:p>
                      <a:r>
                        <a:rPr lang="en-US" altLang="zh-TW" sz="1800" kern="1200" dirty="0" smtClean="0">
                          <a:solidFill>
                            <a:schemeClr val="dk1"/>
                          </a:solidFill>
                          <a:effectLst/>
                          <a:latin typeface="+mn-lt"/>
                          <a:ea typeface="+mn-ea"/>
                          <a:cs typeface="+mn-cs"/>
                        </a:rPr>
                        <a:t> </a:t>
                      </a:r>
                      <a:endParaRPr lang="zh-TW" altLang="zh-TW" sz="12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ea"/>
                          <a:ea typeface="+mn-ea"/>
                          <a:cs typeface="+mn-cs"/>
                        </a:rPr>
                        <a:t>一</a:t>
                      </a:r>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、臂叢神經為一組自頸部脊髓至上肢手臂的神</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經叢，支配肩部、手肘、手腕、手部的肌肉</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並提供上臂表皮的感覺功能。輕微損傷可在</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數週後完全康復，嚴重損傷將導致上臂完全</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失能。</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二、神經轉位及肌瓣轉位手術，為急性或晚期臂</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叢神經損傷治療新選擇。及早確診並積極手</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術治療，搭配術後持續復健，振臂高揮將不</a:t>
                      </a:r>
                      <a:endParaRPr lang="en-US" altLang="zh-TW" sz="1800" kern="1200" dirty="0" smtClean="0">
                        <a:solidFill>
                          <a:schemeClr val="dk1"/>
                        </a:solidFill>
                        <a:effectLst/>
                        <a:latin typeface="標楷體" panose="03000509000000000000" pitchFamily="65" charset="-120"/>
                        <a:ea typeface="標楷體" panose="03000509000000000000" pitchFamily="65" charset="-120"/>
                        <a:cs typeface="+mn-cs"/>
                      </a:endParaRP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    是夢。</a:t>
                      </a:r>
                    </a:p>
                    <a:p>
                      <a:r>
                        <a:rPr lang="zh-TW" altLang="en-US" sz="1800" kern="1200" dirty="0" smtClean="0">
                          <a:solidFill>
                            <a:schemeClr val="dk1"/>
                          </a:solidFill>
                          <a:effectLst/>
                          <a:latin typeface="標楷體" panose="03000509000000000000" pitchFamily="65" charset="-120"/>
                          <a:ea typeface="標楷體" panose="03000509000000000000" pitchFamily="65" charset="-120"/>
                          <a:cs typeface="+mn-cs"/>
                        </a:rPr>
                        <a:t>三、</a:t>
                      </a:r>
                      <a:r>
                        <a:rPr lang="en-US" altLang="zh-TW" sz="1800" u="sng" kern="1200" dirty="0" smtClean="0">
                          <a:solidFill>
                            <a:schemeClr val="dk1"/>
                          </a:solidFill>
                          <a:effectLst/>
                          <a:latin typeface="+mn-ea"/>
                          <a:ea typeface="+mn-ea"/>
                          <a:cs typeface="+mn-cs"/>
                        </a:rPr>
                        <a:t>37</a:t>
                      </a:r>
                      <a:r>
                        <a:rPr lang="zh-CN" altLang="zh-TW" sz="1800" u="sng" kern="1200" dirty="0" smtClean="0">
                          <a:solidFill>
                            <a:schemeClr val="dk1"/>
                          </a:solidFill>
                          <a:effectLst/>
                          <a:latin typeface="+mn-ea"/>
                          <a:ea typeface="+mn-ea"/>
                          <a:cs typeface="+mn-cs"/>
                        </a:rPr>
                        <a:t>歲陳女士，因車禍傷及右側頸肩，導致右側鎖</a:t>
                      </a:r>
                      <a:endParaRPr lang="en-US" altLang="zh-CN"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CN" altLang="zh-TW" sz="1800" u="sng" kern="1200" dirty="0" smtClean="0">
                          <a:solidFill>
                            <a:schemeClr val="dk1"/>
                          </a:solidFill>
                          <a:effectLst/>
                          <a:latin typeface="+mn-ea"/>
                          <a:ea typeface="+mn-ea"/>
                          <a:cs typeface="+mn-cs"/>
                        </a:rPr>
                        <a:t>骨肋骨骨折合併氣血胸</a:t>
                      </a:r>
                      <a:r>
                        <a:rPr lang="zh-CN" altLang="en-US" sz="1800" kern="1200" dirty="0" smtClean="0">
                          <a:solidFill>
                            <a:schemeClr val="dk1"/>
                          </a:solidFill>
                          <a:effectLst/>
                          <a:latin typeface="標楷體" panose="03000509000000000000" pitchFamily="65" charset="-120"/>
                          <a:ea typeface="標楷體" panose="03000509000000000000" pitchFamily="65" charset="-120"/>
                          <a:cs typeface="+mn-cs"/>
                        </a:rPr>
                        <a:t>，</a:t>
                      </a:r>
                      <a:r>
                        <a:rPr lang="zh-CN" altLang="zh-TW" sz="1800" kern="1200" dirty="0" smtClean="0">
                          <a:solidFill>
                            <a:schemeClr val="dk1"/>
                          </a:solidFill>
                          <a:effectLst/>
                          <a:latin typeface="+mn-ea"/>
                          <a:ea typeface="+mn-ea"/>
                          <a:cs typeface="+mn-cs"/>
                        </a:rPr>
                        <a:t>至本院就醫確診為”急</a:t>
                      </a:r>
                      <a:endParaRPr lang="en-US" altLang="zh-CN"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CN" altLang="zh-TW" sz="1800" kern="1200" dirty="0" smtClean="0">
                          <a:solidFill>
                            <a:schemeClr val="dk1"/>
                          </a:solidFill>
                          <a:effectLst/>
                          <a:latin typeface="+mn-ea"/>
                          <a:ea typeface="+mn-ea"/>
                          <a:cs typeface="+mn-cs"/>
                        </a:rPr>
                        <a:t>性右側臂叢神經損傷”，接受神經轉位手術後逐</a:t>
                      </a:r>
                      <a:endParaRPr lang="en-US" altLang="zh-CN"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CN" altLang="zh-TW" sz="1800" kern="1200" dirty="0" smtClean="0">
                          <a:solidFill>
                            <a:schemeClr val="dk1"/>
                          </a:solidFill>
                          <a:effectLst/>
                          <a:latin typeface="+mn-ea"/>
                          <a:ea typeface="+mn-ea"/>
                          <a:cs typeface="+mn-cs"/>
                        </a:rPr>
                        <a:t>漸回復功能，順利重返職場。</a:t>
                      </a:r>
                      <a:endParaRPr lang="zh-TW"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en-US" altLang="zh-TW" sz="1800" u="sng" kern="1200" dirty="0" smtClean="0">
                          <a:solidFill>
                            <a:schemeClr val="dk1"/>
                          </a:solidFill>
                          <a:effectLst/>
                          <a:latin typeface="+mn-ea"/>
                          <a:ea typeface="+mn-ea"/>
                          <a:cs typeface="+mn-cs"/>
                        </a:rPr>
                        <a:t>71</a:t>
                      </a:r>
                      <a:r>
                        <a:rPr lang="zh-CN" altLang="zh-TW" sz="1800" u="sng" kern="1200" dirty="0" smtClean="0">
                          <a:solidFill>
                            <a:schemeClr val="dk1"/>
                          </a:solidFill>
                          <a:effectLst/>
                          <a:latin typeface="+mn-ea"/>
                          <a:ea typeface="+mn-ea"/>
                          <a:cs typeface="+mn-cs"/>
                        </a:rPr>
                        <a:t>歲潘先生，因慢性右側臂叢神經損傷，造成右</a:t>
                      </a:r>
                      <a:endParaRPr lang="en-US" altLang="zh-CN"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CN" altLang="zh-TW" sz="1800" u="sng" kern="1200" dirty="0" smtClean="0">
                          <a:solidFill>
                            <a:schemeClr val="dk1"/>
                          </a:solidFill>
                          <a:effectLst/>
                          <a:latin typeface="+mn-ea"/>
                          <a:ea typeface="+mn-ea"/>
                          <a:cs typeface="+mn-cs"/>
                        </a:rPr>
                        <a:t>手癱軟無力</a:t>
                      </a:r>
                      <a:r>
                        <a:rPr lang="zh-CN" altLang="zh-TW" sz="1800" kern="1200" dirty="0" smtClean="0">
                          <a:solidFill>
                            <a:schemeClr val="dk1"/>
                          </a:solidFill>
                          <a:effectLst/>
                          <a:latin typeface="+mn-ea"/>
                          <a:ea typeface="+mn-ea"/>
                          <a:cs typeface="+mn-cs"/>
                        </a:rPr>
                        <a:t>，經手肘肌腱肌腱轉位及肩部肌瓣轉</a:t>
                      </a:r>
                      <a:endParaRPr lang="en-US" altLang="zh-CN"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CN" altLang="zh-TW" sz="1800" kern="1200" dirty="0" smtClean="0">
                          <a:solidFill>
                            <a:schemeClr val="dk1"/>
                          </a:solidFill>
                          <a:effectLst/>
                          <a:latin typeface="+mn-ea"/>
                          <a:ea typeface="+mn-ea"/>
                          <a:cs typeface="+mn-cs"/>
                        </a:rPr>
                        <a:t>位手術後，配合持續復健，生活已能自理。</a:t>
                      </a:r>
                      <a:endParaRPr lang="zh-TW" altLang="zh-TW" sz="1800" kern="1200" dirty="0" smtClean="0">
                        <a:solidFill>
                          <a:schemeClr val="dk1"/>
                        </a:solidFill>
                        <a:effectLst/>
                        <a:latin typeface="+mn-ea"/>
                        <a:ea typeface="+mn-ea"/>
                        <a:cs typeface="+mn-cs"/>
                      </a:endParaRPr>
                    </a:p>
                    <a:p>
                      <a:r>
                        <a:rPr lang="en-US" altLang="zh-TW" sz="1200" kern="1200" dirty="0" smtClean="0">
                          <a:solidFill>
                            <a:schemeClr val="dk1"/>
                          </a:solidFill>
                          <a:effectLst/>
                          <a:latin typeface="+mn-lt"/>
                          <a:ea typeface="+mn-ea"/>
                          <a:cs typeface="+mn-cs"/>
                        </a:rPr>
                        <a:t> </a:t>
                      </a:r>
                      <a:endParaRPr lang="zh-TW" altLang="zh-TW" sz="1200" kern="1200" dirty="0" smtClean="0">
                        <a:solidFill>
                          <a:schemeClr val="dk1"/>
                        </a:solidFill>
                        <a:effectLst/>
                        <a:latin typeface="+mn-lt"/>
                        <a:ea typeface="+mn-ea"/>
                        <a:cs typeface="+mn-cs"/>
                      </a:endParaRPr>
                    </a:p>
                    <a:p>
                      <a:endParaRPr lang="zh-TW" altLang="en-US" sz="12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dirty="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7380" y="2564880"/>
            <a:ext cx="3132436" cy="208829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380" y="4797189"/>
            <a:ext cx="3168440" cy="2112293"/>
          </a:xfrm>
          <a:prstGeom prst="rect">
            <a:avLst/>
          </a:prstGeom>
        </p:spPr>
      </p:pic>
    </p:spTree>
    <p:extLst>
      <p:ext uri="{BB962C8B-B14F-4D97-AF65-F5344CB8AC3E}">
        <p14:creationId xmlns:p14="http://schemas.microsoft.com/office/powerpoint/2010/main" xmlns="" val="68860934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2060"/>
                </a:solidFill>
              </a:rPr>
              <a:t>生技醫療科技政策研究中心</a:t>
            </a:r>
          </a:p>
        </p:txBody>
      </p:sp>
      <p:sp>
        <p:nvSpPr>
          <p:cNvPr id="4" name="文字版面配置區 3"/>
          <p:cNvSpPr>
            <a:spLocks noGrp="1"/>
          </p:cNvSpPr>
          <p:nvPr>
            <p:ph type="body" sz="half" idx="2"/>
          </p:nvPr>
        </p:nvSpPr>
        <p:spPr>
          <a:xfrm>
            <a:off x="630239" y="2057400"/>
            <a:ext cx="2429551" cy="3811588"/>
          </a:xfrm>
        </p:spPr>
        <p:txBody>
          <a:bodyPr/>
          <a:lstStyle/>
          <a:p>
            <a:r>
              <a:rPr lang="en-US" altLang="ja-JP" sz="2800" b="1" dirty="0">
                <a:solidFill>
                  <a:srgbClr val="0033CC"/>
                </a:solidFill>
                <a:latin typeface="+mj-ea"/>
                <a:ea typeface="+mj-ea"/>
                <a:hlinkClick r:id="rId2" action="ppaction://hlinkfile"/>
              </a:rPr>
              <a:t>2018 SNQ</a:t>
            </a:r>
            <a:r>
              <a:rPr lang="ja-JP" altLang="en-US" sz="2800" b="1" dirty="0">
                <a:solidFill>
                  <a:srgbClr val="0033CC"/>
                </a:solidFill>
                <a:latin typeface="+mj-ea"/>
                <a:ea typeface="+mj-ea"/>
                <a:hlinkClick r:id="rId2" action="ppaction://hlinkfile"/>
              </a:rPr>
              <a:t>國家品質標章・國家生技醫療品質</a:t>
            </a:r>
            <a:r>
              <a:rPr lang="ja-JP" altLang="en-US" sz="2800" b="1" dirty="0" smtClean="0">
                <a:solidFill>
                  <a:srgbClr val="0033CC"/>
                </a:solidFill>
                <a:latin typeface="+mj-ea"/>
                <a:ea typeface="+mj-ea"/>
                <a:hlinkClick r:id="rId2" action="ppaction://hlinkfile"/>
              </a:rPr>
              <a:t>獎</a:t>
            </a:r>
            <a:r>
              <a:rPr lang="zh-TW" altLang="en-US" sz="2800" b="1" dirty="0" smtClean="0">
                <a:solidFill>
                  <a:srgbClr val="0033CC"/>
                </a:solidFill>
                <a:latin typeface="+mj-ea"/>
                <a:ea typeface="+mj-ea"/>
              </a:rPr>
              <a:t>－</a:t>
            </a:r>
            <a:endParaRPr lang="en-US" altLang="zh-TW" sz="2800" b="1" dirty="0" smtClean="0">
              <a:solidFill>
                <a:srgbClr val="0033CC"/>
              </a:solidFill>
              <a:latin typeface="+mj-ea"/>
              <a:ea typeface="+mj-ea"/>
            </a:endParaRPr>
          </a:p>
          <a:p>
            <a:r>
              <a:rPr lang="zh-TW" altLang="en-US" sz="2800" b="1" dirty="0" smtClean="0">
                <a:solidFill>
                  <a:srgbClr val="0033CC"/>
                </a:solidFill>
                <a:latin typeface="+mj-ea"/>
                <a:ea typeface="+mj-ea"/>
              </a:rPr>
              <a:t>腎臟科－金奬</a:t>
            </a:r>
            <a:endParaRPr lang="en-US" altLang="zh-TW" sz="2800" b="1" dirty="0" smtClean="0">
              <a:solidFill>
                <a:srgbClr val="0033CC"/>
              </a:solidFill>
              <a:latin typeface="+mj-ea"/>
              <a:ea typeface="+mj-ea"/>
            </a:endParaRPr>
          </a:p>
          <a:p>
            <a:r>
              <a:rPr lang="zh-TW" altLang="en-US" sz="2800" b="1" dirty="0" smtClean="0">
                <a:solidFill>
                  <a:srgbClr val="0033CC"/>
                </a:solidFill>
                <a:latin typeface="+mj-ea"/>
                <a:ea typeface="+mj-ea"/>
              </a:rPr>
              <a:t>耳鼻喉頭頸醫</a:t>
            </a:r>
            <a:r>
              <a:rPr lang="zh-TW" altLang="en-US" sz="2800" b="1" dirty="0">
                <a:solidFill>
                  <a:srgbClr val="0033CC"/>
                </a:solidFill>
                <a:latin typeface="+mj-ea"/>
                <a:ea typeface="+mj-ea"/>
              </a:rPr>
              <a:t>學</a:t>
            </a:r>
            <a:r>
              <a:rPr lang="zh-TW" altLang="en-US" sz="2800" b="1" dirty="0" smtClean="0">
                <a:solidFill>
                  <a:srgbClr val="0033CC"/>
                </a:solidFill>
                <a:latin typeface="+mj-ea"/>
                <a:ea typeface="+mj-ea"/>
              </a:rPr>
              <a:t>部－銀奬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20</a:t>
            </a:fld>
            <a:endParaRPr lang="en-US" altLang="zh-TW"/>
          </a:p>
        </p:txBody>
      </p:sp>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59790" y="2060810"/>
            <a:ext cx="5348779" cy="4004898"/>
          </a:xfrm>
          <a:prstGeom prst="rect">
            <a:avLst/>
          </a:prstGeom>
        </p:spPr>
      </p:pic>
    </p:spTree>
    <p:extLst>
      <p:ext uri="{BB962C8B-B14F-4D97-AF65-F5344CB8AC3E}">
        <p14:creationId xmlns:p14="http://schemas.microsoft.com/office/powerpoint/2010/main" xmlns="" val="205326019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548600"/>
            <a:ext cx="2949575" cy="1099540"/>
          </a:xfrm>
        </p:spPr>
        <p:txBody>
          <a:bodyPr/>
          <a:lstStyle/>
          <a:p>
            <a:r>
              <a:rPr lang="zh-TW" altLang="en-US" b="1" dirty="0">
                <a:solidFill>
                  <a:srgbClr val="002060"/>
                </a:solidFill>
              </a:rPr>
              <a:t>生技醫療科技政策研究中心</a:t>
            </a:r>
          </a:p>
        </p:txBody>
      </p:sp>
      <p:sp>
        <p:nvSpPr>
          <p:cNvPr id="4" name="文字版面配置區 3"/>
          <p:cNvSpPr>
            <a:spLocks noGrp="1"/>
          </p:cNvSpPr>
          <p:nvPr>
            <p:ph type="body" sz="half" idx="2"/>
          </p:nvPr>
        </p:nvSpPr>
        <p:spPr>
          <a:xfrm>
            <a:off x="395420" y="1628750"/>
            <a:ext cx="2808390" cy="4464620"/>
          </a:xfrm>
        </p:spPr>
        <p:txBody>
          <a:bodyPr/>
          <a:lstStyle/>
          <a:p>
            <a:r>
              <a:rPr lang="en-US" altLang="ja-JP" sz="2400" b="1" dirty="0">
                <a:solidFill>
                  <a:srgbClr val="0033CC"/>
                </a:solidFill>
                <a:latin typeface="+mj-ea"/>
                <a:ea typeface="+mj-ea"/>
              </a:rPr>
              <a:t>2018 SNQ</a:t>
            </a:r>
            <a:r>
              <a:rPr lang="ja-JP" altLang="en-US" sz="2400" b="1" dirty="0">
                <a:solidFill>
                  <a:srgbClr val="0033CC"/>
                </a:solidFill>
                <a:latin typeface="+mj-ea"/>
                <a:ea typeface="+mj-ea"/>
              </a:rPr>
              <a:t>國家品質標章・國家生技醫療品質</a:t>
            </a:r>
            <a:r>
              <a:rPr lang="ja-JP" altLang="en-US" sz="2400" b="1" dirty="0" smtClean="0">
                <a:solidFill>
                  <a:srgbClr val="0033CC"/>
                </a:solidFill>
                <a:latin typeface="+mj-ea"/>
                <a:ea typeface="+mj-ea"/>
              </a:rPr>
              <a:t>獎</a:t>
            </a:r>
            <a:r>
              <a:rPr lang="zh-TW" altLang="en-US" sz="2400" b="1" dirty="0" smtClean="0">
                <a:solidFill>
                  <a:srgbClr val="0033CC"/>
                </a:solidFill>
                <a:latin typeface="+mj-ea"/>
                <a:ea typeface="+mj-ea"/>
              </a:rPr>
              <a:t>－</a:t>
            </a:r>
            <a:r>
              <a:rPr lang="en-US" altLang="zh-TW" sz="2400" b="1" dirty="0" smtClean="0">
                <a:solidFill>
                  <a:srgbClr val="0033CC"/>
                </a:solidFill>
                <a:latin typeface="+mj-ea"/>
                <a:ea typeface="+mj-ea"/>
              </a:rPr>
              <a:t>7</a:t>
            </a:r>
            <a:r>
              <a:rPr lang="zh-TW" altLang="en-US" sz="2400" b="1" dirty="0" smtClean="0">
                <a:solidFill>
                  <a:srgbClr val="0033CC"/>
                </a:solidFill>
                <a:latin typeface="+mj-ea"/>
                <a:ea typeface="+mj-ea"/>
              </a:rPr>
              <a:t>項認證</a:t>
            </a:r>
            <a:endParaRPr lang="en-US" altLang="zh-TW" sz="2400" b="1" dirty="0" smtClean="0">
              <a:solidFill>
                <a:srgbClr val="0033CC"/>
              </a:solidFill>
              <a:latin typeface="+mj-ea"/>
              <a:ea typeface="+mj-ea"/>
            </a:endParaRPr>
          </a:p>
          <a:p>
            <a:r>
              <a:rPr lang="zh-TW" altLang="en-US" sz="2400" b="1" dirty="0" smtClean="0">
                <a:solidFill>
                  <a:srgbClr val="0033CC"/>
                </a:solidFill>
                <a:latin typeface="+mj-ea"/>
                <a:ea typeface="+mj-ea"/>
              </a:rPr>
              <a:t>腎臟科</a:t>
            </a:r>
            <a:endParaRPr lang="en-US" altLang="zh-TW" sz="2400" b="1" dirty="0" smtClean="0">
              <a:solidFill>
                <a:srgbClr val="0033CC"/>
              </a:solidFill>
              <a:latin typeface="標楷體" panose="03000509000000000000" pitchFamily="65" charset="-120"/>
              <a:ea typeface="標楷體" panose="03000509000000000000" pitchFamily="65" charset="-120"/>
            </a:endParaRPr>
          </a:p>
          <a:p>
            <a:r>
              <a:rPr lang="zh-TW" altLang="en-US" sz="2400" b="1" dirty="0" smtClean="0">
                <a:solidFill>
                  <a:srgbClr val="0033CC"/>
                </a:solidFill>
                <a:latin typeface="+mj-ea"/>
                <a:ea typeface="+mj-ea"/>
              </a:rPr>
              <a:t>耳鼻喉頭頸醫</a:t>
            </a:r>
            <a:r>
              <a:rPr lang="zh-TW" altLang="en-US" sz="2400" b="1" dirty="0">
                <a:solidFill>
                  <a:srgbClr val="0033CC"/>
                </a:solidFill>
                <a:latin typeface="+mj-ea"/>
                <a:ea typeface="+mj-ea"/>
              </a:rPr>
              <a:t>學</a:t>
            </a:r>
            <a:r>
              <a:rPr lang="zh-TW" altLang="en-US" sz="2400" b="1" dirty="0" smtClean="0">
                <a:solidFill>
                  <a:srgbClr val="0033CC"/>
                </a:solidFill>
                <a:latin typeface="+mj-ea"/>
                <a:ea typeface="+mj-ea"/>
              </a:rPr>
              <a:t>部心臟血管外科</a:t>
            </a:r>
            <a:endParaRPr lang="en-US" altLang="zh-TW" sz="2400" b="1" dirty="0" smtClean="0">
              <a:solidFill>
                <a:srgbClr val="0033CC"/>
              </a:solidFill>
              <a:latin typeface="+mj-ea"/>
              <a:ea typeface="+mj-ea"/>
            </a:endParaRPr>
          </a:p>
          <a:p>
            <a:r>
              <a:rPr lang="zh-TW" altLang="en-US" sz="2400" b="1" dirty="0" smtClean="0">
                <a:solidFill>
                  <a:srgbClr val="0033CC"/>
                </a:solidFill>
                <a:latin typeface="+mj-ea"/>
                <a:ea typeface="+mj-ea"/>
              </a:rPr>
              <a:t>心臟內</a:t>
            </a:r>
            <a:r>
              <a:rPr lang="zh-TW" altLang="en-US" sz="2400" b="1" dirty="0">
                <a:solidFill>
                  <a:srgbClr val="0033CC"/>
                </a:solidFill>
                <a:latin typeface="+mj-ea"/>
                <a:ea typeface="+mj-ea"/>
              </a:rPr>
              <a:t>科</a:t>
            </a:r>
            <a:endParaRPr lang="en-US" altLang="zh-TW" sz="2400" b="1" dirty="0" smtClean="0">
              <a:solidFill>
                <a:srgbClr val="0033CC"/>
              </a:solidFill>
              <a:latin typeface="+mj-ea"/>
              <a:ea typeface="+mj-ea"/>
            </a:endParaRPr>
          </a:p>
          <a:p>
            <a:r>
              <a:rPr lang="zh-TW" altLang="en-US" sz="2400" b="1" dirty="0" smtClean="0">
                <a:solidFill>
                  <a:srgbClr val="0033CC"/>
                </a:solidFill>
                <a:latin typeface="+mj-ea"/>
                <a:ea typeface="+mj-ea"/>
              </a:rPr>
              <a:t>過敏免疫風溼科</a:t>
            </a:r>
            <a:endParaRPr lang="en-US" altLang="zh-TW" sz="2400" b="1" dirty="0" smtClean="0">
              <a:solidFill>
                <a:srgbClr val="0033CC"/>
              </a:solidFill>
              <a:latin typeface="+mj-ea"/>
              <a:ea typeface="+mj-ea"/>
            </a:endParaRPr>
          </a:p>
          <a:p>
            <a:r>
              <a:rPr lang="zh-TW" altLang="en-US" sz="2400" b="1" dirty="0" smtClean="0">
                <a:solidFill>
                  <a:srgbClr val="0033CC"/>
                </a:solidFill>
                <a:latin typeface="+mj-ea"/>
                <a:ea typeface="+mj-ea"/>
              </a:rPr>
              <a:t>主治醫師專責病房</a:t>
            </a:r>
            <a:r>
              <a:rPr lang="zh-TW" altLang="en-US" sz="2400" b="1" dirty="0" smtClean="0">
                <a:solidFill>
                  <a:srgbClr val="0033CC"/>
                </a:solidFill>
                <a:latin typeface="標楷體" panose="03000509000000000000" pitchFamily="65" charset="-120"/>
                <a:ea typeface="標楷體" panose="03000509000000000000" pitchFamily="65" charset="-120"/>
              </a:rPr>
              <a:t>護理部</a:t>
            </a:r>
            <a:endParaRPr lang="en-US" altLang="zh-TW" sz="2400" b="1" dirty="0" smtClean="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21</a:t>
            </a:fld>
            <a:endParaRPr lang="en-US" altLang="zh-TW"/>
          </a:p>
        </p:txBody>
      </p:sp>
      <p:pic>
        <p:nvPicPr>
          <p:cNvPr id="6" name="圖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9790" y="2132820"/>
            <a:ext cx="5544878" cy="3694275"/>
          </a:xfrm>
          <a:prstGeom prst="rect">
            <a:avLst/>
          </a:prstGeom>
        </p:spPr>
      </p:pic>
    </p:spTree>
    <p:extLst>
      <p:ext uri="{BB962C8B-B14F-4D97-AF65-F5344CB8AC3E}">
        <p14:creationId xmlns:p14="http://schemas.microsoft.com/office/powerpoint/2010/main" xmlns="" val="14731688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2060"/>
                </a:solidFill>
              </a:rPr>
              <a:t>臺北巿政府</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員工消費合作社榮獲</a:t>
            </a:r>
            <a:r>
              <a:rPr lang="en-US" altLang="zh-TW" sz="2800" b="1" dirty="0" smtClean="0">
                <a:solidFill>
                  <a:srgbClr val="0033CC"/>
                </a:solidFill>
                <a:latin typeface="+mj-ea"/>
                <a:ea typeface="+mj-ea"/>
              </a:rPr>
              <a:t>107</a:t>
            </a:r>
            <a:r>
              <a:rPr lang="zh-TW" altLang="en-US" sz="2800" b="1" dirty="0" smtClean="0">
                <a:solidFill>
                  <a:srgbClr val="0033CC"/>
                </a:solidFill>
                <a:latin typeface="+mj-ea"/>
                <a:ea typeface="+mj-ea"/>
              </a:rPr>
              <a:t>年</a:t>
            </a:r>
            <a:r>
              <a:rPr lang="zh-TW" altLang="en-US" sz="2800" b="1" dirty="0" smtClean="0">
                <a:solidFill>
                  <a:srgbClr val="0033CC"/>
                </a:solidFill>
                <a:latin typeface="標楷體" panose="03000509000000000000" pitchFamily="65" charset="-120"/>
                <a:ea typeface="標楷體" panose="03000509000000000000" pitchFamily="65" charset="-120"/>
              </a:rPr>
              <a:t>「績優社會企業職場健康管理」感謝狀</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22</a:t>
            </a:fld>
            <a:endParaRPr lang="en-US" altLang="zh-TW"/>
          </a:p>
        </p:txBody>
      </p:sp>
      <p:pic>
        <p:nvPicPr>
          <p:cNvPr id="3" name="圖片 2"/>
          <p:cNvPicPr>
            <a:picLocks noChangeAspect="1"/>
          </p:cNvPicPr>
          <p:nvPr/>
        </p:nvPicPr>
        <p:blipFill>
          <a:blip r:embed="rId2" cstate="print"/>
          <a:stretch>
            <a:fillRect/>
          </a:stretch>
        </p:blipFill>
        <p:spPr>
          <a:xfrm>
            <a:off x="3131800" y="1916790"/>
            <a:ext cx="5234046" cy="3960550"/>
          </a:xfrm>
          <a:prstGeom prst="rect">
            <a:avLst/>
          </a:prstGeom>
        </p:spPr>
      </p:pic>
    </p:spTree>
    <p:extLst>
      <p:ext uri="{BB962C8B-B14F-4D97-AF65-F5344CB8AC3E}">
        <p14:creationId xmlns:p14="http://schemas.microsoft.com/office/powerpoint/2010/main" xmlns="" val="145256515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2060"/>
                </a:solidFill>
              </a:rPr>
              <a:t>臺北巿政府</a:t>
            </a:r>
            <a:r>
              <a:rPr lang="en-US" altLang="zh-TW" b="1" dirty="0" smtClean="0">
                <a:solidFill>
                  <a:srgbClr val="002060"/>
                </a:solidFill>
              </a:rPr>
              <a:t/>
            </a:r>
            <a:br>
              <a:rPr lang="en-US" altLang="zh-TW" b="1" dirty="0" smtClean="0">
                <a:solidFill>
                  <a:srgbClr val="002060"/>
                </a:solidFill>
              </a:rPr>
            </a:br>
            <a:r>
              <a:rPr lang="zh-TW" altLang="en-US" b="1" dirty="0" smtClean="0">
                <a:solidFill>
                  <a:srgbClr val="002060"/>
                </a:solidFill>
              </a:rPr>
              <a:t>資訊局</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213521" cy="3811588"/>
          </a:xfrm>
        </p:spPr>
        <p:txBody>
          <a:bodyPr/>
          <a:lstStyle/>
          <a:p>
            <a:r>
              <a:rPr lang="zh-TW" altLang="en-US" sz="2800" b="1" dirty="0" smtClean="0">
                <a:solidFill>
                  <a:srgbClr val="0033CC"/>
                </a:solidFill>
                <a:latin typeface="+mj-ea"/>
                <a:ea typeface="+mj-ea"/>
              </a:rPr>
              <a:t>本院榮獲</a:t>
            </a:r>
            <a:r>
              <a:rPr lang="zh-TW" altLang="en-US" sz="2800" b="1" dirty="0">
                <a:solidFill>
                  <a:srgbClr val="0033CC"/>
                </a:solidFill>
                <a:latin typeface="標楷體" panose="03000509000000000000" pitchFamily="65" charset="-120"/>
                <a:ea typeface="標楷體" panose="03000509000000000000" pitchFamily="65" charset="-120"/>
              </a:rPr>
              <a:t>「</a:t>
            </a:r>
            <a:r>
              <a:rPr lang="en-US" altLang="zh-TW" sz="2800" b="1" dirty="0" smtClean="0">
                <a:solidFill>
                  <a:srgbClr val="0033CC"/>
                </a:solidFill>
                <a:latin typeface="+mj-ea"/>
                <a:ea typeface="+mj-ea"/>
              </a:rPr>
              <a:t>107</a:t>
            </a:r>
            <a:r>
              <a:rPr lang="zh-TW" altLang="en-US" sz="2800" b="1" dirty="0" smtClean="0">
                <a:solidFill>
                  <a:srgbClr val="0033CC"/>
                </a:solidFill>
                <a:latin typeface="+mj-ea"/>
                <a:ea typeface="+mj-ea"/>
              </a:rPr>
              <a:t>年臺北巿</a:t>
            </a:r>
            <a:r>
              <a:rPr lang="en-US" altLang="zh-TW" sz="2800" b="1" dirty="0" err="1" smtClean="0">
                <a:solidFill>
                  <a:srgbClr val="0033CC"/>
                </a:solidFill>
                <a:latin typeface="+mj-ea"/>
                <a:ea typeface="+mj-ea"/>
              </a:rPr>
              <a:t>IoT</a:t>
            </a:r>
            <a:r>
              <a:rPr lang="zh-TW" altLang="en-US" sz="2800" b="1" dirty="0" smtClean="0">
                <a:solidFill>
                  <a:srgbClr val="0033CC"/>
                </a:solidFill>
                <a:latin typeface="+mj-ea"/>
                <a:ea typeface="+mj-ea"/>
              </a:rPr>
              <a:t>節能</a:t>
            </a:r>
            <a:r>
              <a:rPr lang="zh-TW" altLang="en-US" sz="2800" b="1" dirty="0" smtClean="0">
                <a:solidFill>
                  <a:srgbClr val="0033CC"/>
                </a:solidFill>
                <a:latin typeface="標楷體" panose="03000509000000000000" pitchFamily="65" charset="-120"/>
                <a:ea typeface="標楷體" panose="03000509000000000000" pitchFamily="65" charset="-120"/>
              </a:rPr>
              <a:t>」競賽</a:t>
            </a:r>
            <a:r>
              <a:rPr lang="en-US" altLang="zh-TW"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標楷體" panose="03000509000000000000" pitchFamily="65" charset="-120"/>
                <a:ea typeface="標楷體" panose="03000509000000000000" pitchFamily="65" charset="-120"/>
              </a:rPr>
              <a:t>銀奬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23</a:t>
            </a:fld>
            <a:endParaRPr lang="en-US" altLang="zh-TW"/>
          </a:p>
        </p:txBody>
      </p:sp>
      <p:pic>
        <p:nvPicPr>
          <p:cNvPr id="3" name="圖片 2"/>
          <p:cNvPicPr>
            <a:picLocks noChangeAspect="1"/>
          </p:cNvPicPr>
          <p:nvPr/>
        </p:nvPicPr>
        <p:blipFill rotWithShape="1">
          <a:blip r:embed="rId2" cstate="print"/>
          <a:srcRect l="20236" t="19755" r="16526" b="18447"/>
          <a:stretch/>
        </p:blipFill>
        <p:spPr>
          <a:xfrm>
            <a:off x="3851900" y="1124680"/>
            <a:ext cx="2880400" cy="4996333"/>
          </a:xfrm>
          <a:prstGeom prst="rect">
            <a:avLst/>
          </a:prstGeom>
        </p:spPr>
      </p:pic>
    </p:spTree>
    <p:extLst>
      <p:ext uri="{BB962C8B-B14F-4D97-AF65-F5344CB8AC3E}">
        <p14:creationId xmlns:p14="http://schemas.microsoft.com/office/powerpoint/2010/main" xmlns="" val="28954513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2060"/>
                </a:solidFill>
              </a:rPr>
              <a:t>先鋒品質管制學術研究基金會</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本院護理部</a:t>
            </a:r>
            <a:r>
              <a:rPr lang="zh-TW" altLang="en-US" sz="2800" b="1" dirty="0" smtClean="0">
                <a:solidFill>
                  <a:srgbClr val="0033CC"/>
                </a:solidFill>
                <a:latin typeface="標楷體" panose="03000509000000000000" pitchFamily="65" charset="-120"/>
                <a:ea typeface="標楷體" panose="03000509000000000000" pitchFamily="65" charset="-120"/>
              </a:rPr>
              <a:t>「心寧無懼圈」</a:t>
            </a:r>
            <a:r>
              <a:rPr lang="zh-TW" altLang="en-US" sz="2800" b="1" dirty="0" smtClean="0">
                <a:solidFill>
                  <a:srgbClr val="0033CC"/>
                </a:solidFill>
                <a:latin typeface="+mj-ea"/>
                <a:ea typeface="+mj-ea"/>
              </a:rPr>
              <a:t>榮獲</a:t>
            </a:r>
            <a:r>
              <a:rPr lang="zh-TW" altLang="en-US" sz="2800" b="1" dirty="0" smtClean="0">
                <a:solidFill>
                  <a:srgbClr val="0033CC"/>
                </a:solidFill>
                <a:latin typeface="標楷體" panose="03000509000000000000" pitchFamily="65" charset="-120"/>
                <a:ea typeface="標楷體" panose="03000509000000000000" pitchFamily="65" charset="-120"/>
              </a:rPr>
              <a:t>「第</a:t>
            </a:r>
            <a:r>
              <a:rPr lang="en-US" altLang="zh-TW" sz="2800" b="1" dirty="0" smtClean="0">
                <a:solidFill>
                  <a:srgbClr val="0033CC"/>
                </a:solidFill>
                <a:latin typeface="標楷體" panose="03000509000000000000" pitchFamily="65" charset="-120"/>
                <a:ea typeface="標楷體" panose="03000509000000000000" pitchFamily="65" charset="-120"/>
              </a:rPr>
              <a:t>41</a:t>
            </a:r>
            <a:r>
              <a:rPr lang="zh-TW" altLang="en-US" sz="2800" b="1" dirty="0" smtClean="0">
                <a:solidFill>
                  <a:srgbClr val="0033CC"/>
                </a:solidFill>
                <a:latin typeface="標楷體" panose="03000509000000000000" pitchFamily="65" charset="-120"/>
                <a:ea typeface="標楷體" panose="03000509000000000000" pitchFamily="65" charset="-120"/>
              </a:rPr>
              <a:t>屆全國金銀奬品管圈」</a:t>
            </a:r>
            <a:r>
              <a:rPr lang="en-US" altLang="zh-TW"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標楷體" panose="03000509000000000000" pitchFamily="65" charset="-120"/>
                <a:ea typeface="標楷體" panose="03000509000000000000" pitchFamily="65" charset="-120"/>
              </a:rPr>
              <a:t>金奬、「</a:t>
            </a:r>
            <a:r>
              <a:rPr lang="en-US" altLang="zh-TW" sz="2800" b="1" dirty="0" smtClean="0">
                <a:solidFill>
                  <a:srgbClr val="0033CC"/>
                </a:solidFill>
                <a:latin typeface="標楷體" panose="03000509000000000000" pitchFamily="65" charset="-120"/>
                <a:ea typeface="標楷體" panose="03000509000000000000" pitchFamily="65" charset="-120"/>
              </a:rPr>
              <a:t>2018</a:t>
            </a:r>
            <a:r>
              <a:rPr lang="zh-TW" altLang="en-US" sz="2800" b="1" dirty="0" smtClean="0">
                <a:solidFill>
                  <a:srgbClr val="0033CC"/>
                </a:solidFill>
                <a:latin typeface="標楷體" panose="03000509000000000000" pitchFamily="65" charset="-120"/>
                <a:ea typeface="標楷體" panose="03000509000000000000" pitchFamily="65" charset="-120"/>
              </a:rPr>
              <a:t>年全國品管圈</a:t>
            </a:r>
            <a:r>
              <a:rPr lang="en-US" altLang="zh-TW"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標楷體" panose="03000509000000000000" pitchFamily="65" charset="-120"/>
                <a:ea typeface="標楷體" panose="03000509000000000000" pitchFamily="65" charset="-120"/>
              </a:rPr>
              <a:t>金鑽奬」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24</a:t>
            </a:fld>
            <a:endParaRPr lang="en-US" altLang="zh-TW"/>
          </a:p>
        </p:txBody>
      </p:sp>
      <p:pic>
        <p:nvPicPr>
          <p:cNvPr id="6" name="圖片 5"/>
          <p:cNvPicPr>
            <a:picLocks noChangeAspect="1"/>
          </p:cNvPicPr>
          <p:nvPr/>
        </p:nvPicPr>
        <p:blipFill>
          <a:blip r:embed="rId2" cstate="print"/>
          <a:stretch>
            <a:fillRect/>
          </a:stretch>
        </p:blipFill>
        <p:spPr>
          <a:xfrm>
            <a:off x="3995920" y="1412720"/>
            <a:ext cx="2808390" cy="4984891"/>
          </a:xfrm>
          <a:prstGeom prst="rect">
            <a:avLst/>
          </a:prstGeom>
        </p:spPr>
      </p:pic>
    </p:spTree>
    <p:extLst>
      <p:ext uri="{BB962C8B-B14F-4D97-AF65-F5344CB8AC3E}">
        <p14:creationId xmlns:p14="http://schemas.microsoft.com/office/powerpoint/2010/main" xmlns="" val="233665096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2060"/>
                </a:solidFill>
              </a:rPr>
              <a:t>醫院評鑑暨醫療品質策進會</a:t>
            </a:r>
          </a:p>
        </p:txBody>
      </p:sp>
      <p:sp>
        <p:nvSpPr>
          <p:cNvPr id="4" name="文字版面配置區 3"/>
          <p:cNvSpPr>
            <a:spLocks noGrp="1"/>
          </p:cNvSpPr>
          <p:nvPr>
            <p:ph type="body" sz="half" idx="2"/>
          </p:nvPr>
        </p:nvSpPr>
        <p:spPr>
          <a:xfrm>
            <a:off x="467430" y="2132820"/>
            <a:ext cx="3221661" cy="3811588"/>
          </a:xfrm>
        </p:spPr>
        <p:txBody>
          <a:bodyPr/>
          <a:lstStyle/>
          <a:p>
            <a:pPr>
              <a:lnSpc>
                <a:spcPts val="3000"/>
              </a:lnSpc>
              <a:spcBef>
                <a:spcPts val="0"/>
              </a:spcBef>
            </a:pPr>
            <a:r>
              <a:rPr lang="zh-TW" altLang="en-US" sz="2400" b="1" dirty="0" smtClean="0">
                <a:solidFill>
                  <a:srgbClr val="0033CC"/>
                </a:solidFill>
                <a:latin typeface="+mj-ea"/>
                <a:ea typeface="+mj-ea"/>
              </a:rPr>
              <a:t>本院榮獲第</a:t>
            </a:r>
            <a:r>
              <a:rPr lang="en-US" altLang="zh-TW" sz="2400" b="1" dirty="0" smtClean="0">
                <a:solidFill>
                  <a:srgbClr val="0033CC"/>
                </a:solidFill>
                <a:latin typeface="+mj-ea"/>
                <a:ea typeface="+mj-ea"/>
              </a:rPr>
              <a:t>19</a:t>
            </a:r>
            <a:r>
              <a:rPr lang="zh-TW" altLang="en-US" sz="2400" b="1" dirty="0" smtClean="0">
                <a:solidFill>
                  <a:srgbClr val="0033CC"/>
                </a:solidFill>
                <a:latin typeface="+mj-ea"/>
                <a:ea typeface="+mj-ea"/>
              </a:rPr>
              <a:t>屆醫療品質奬</a:t>
            </a:r>
            <a:endParaRPr lang="en-US" altLang="zh-TW" sz="2400" b="1" dirty="0" smtClean="0">
              <a:solidFill>
                <a:srgbClr val="0033CC"/>
              </a:solidFill>
              <a:latin typeface="+mj-ea"/>
              <a:ea typeface="+mj-ea"/>
            </a:endParaRPr>
          </a:p>
          <a:p>
            <a:pPr>
              <a:lnSpc>
                <a:spcPts val="3000"/>
              </a:lnSpc>
              <a:spcBef>
                <a:spcPts val="0"/>
              </a:spcBef>
            </a:pPr>
            <a:r>
              <a:rPr lang="zh-TW" altLang="en-US" sz="2400" b="1" dirty="0">
                <a:solidFill>
                  <a:srgbClr val="0033CC"/>
                </a:solidFill>
                <a:latin typeface="+mj-ea"/>
                <a:ea typeface="+mj-ea"/>
              </a:rPr>
              <a:t>金</a:t>
            </a:r>
            <a:r>
              <a:rPr lang="zh-TW" altLang="en-US" sz="2400" b="1" dirty="0" smtClean="0">
                <a:solidFill>
                  <a:srgbClr val="0033CC"/>
                </a:solidFill>
                <a:latin typeface="+mj-ea"/>
                <a:ea typeface="+mj-ea"/>
              </a:rPr>
              <a:t>奬</a:t>
            </a:r>
            <a:r>
              <a:rPr lang="en-US" altLang="zh-TW" sz="2400" b="1" dirty="0" smtClean="0">
                <a:solidFill>
                  <a:srgbClr val="0033CC"/>
                </a:solidFill>
                <a:latin typeface="+mj-ea"/>
                <a:ea typeface="+mj-ea"/>
              </a:rPr>
              <a:t>-</a:t>
            </a:r>
            <a:r>
              <a:rPr lang="zh-TW" altLang="en-US" sz="2400" b="1" dirty="0" smtClean="0">
                <a:solidFill>
                  <a:srgbClr val="0033CC"/>
                </a:solidFill>
                <a:latin typeface="+mj-ea"/>
                <a:ea typeface="+mj-ea"/>
              </a:rPr>
              <a:t>教學部</a:t>
            </a:r>
            <a:endParaRPr lang="en-US" altLang="zh-TW" sz="2400" b="1" dirty="0" smtClean="0">
              <a:solidFill>
                <a:srgbClr val="0033CC"/>
              </a:solidFill>
              <a:latin typeface="+mj-ea"/>
              <a:ea typeface="+mj-ea"/>
            </a:endParaRPr>
          </a:p>
          <a:p>
            <a:pPr>
              <a:lnSpc>
                <a:spcPts val="3000"/>
              </a:lnSpc>
              <a:spcBef>
                <a:spcPts val="0"/>
              </a:spcBef>
            </a:pPr>
            <a:r>
              <a:rPr lang="zh-TW" altLang="en-US" sz="2400" b="1" dirty="0">
                <a:solidFill>
                  <a:srgbClr val="0033CC"/>
                </a:solidFill>
                <a:latin typeface="+mj-ea"/>
                <a:ea typeface="+mj-ea"/>
              </a:rPr>
              <a:t>銀</a:t>
            </a:r>
            <a:r>
              <a:rPr lang="zh-TW" altLang="en-US" sz="2400" b="1" dirty="0" smtClean="0">
                <a:solidFill>
                  <a:srgbClr val="0033CC"/>
                </a:solidFill>
                <a:latin typeface="+mj-ea"/>
                <a:ea typeface="+mj-ea"/>
              </a:rPr>
              <a:t>奬</a:t>
            </a:r>
            <a:r>
              <a:rPr lang="en-US" altLang="zh-TW" sz="2400" b="1" dirty="0" smtClean="0">
                <a:solidFill>
                  <a:srgbClr val="0033CC"/>
                </a:solidFill>
                <a:latin typeface="+mj-ea"/>
                <a:ea typeface="+mj-ea"/>
              </a:rPr>
              <a:t>-</a:t>
            </a:r>
            <a:r>
              <a:rPr lang="zh-TW" altLang="en-US" sz="2400" b="1" dirty="0" smtClean="0">
                <a:solidFill>
                  <a:srgbClr val="0033CC"/>
                </a:solidFill>
                <a:latin typeface="+mj-ea"/>
                <a:ea typeface="+mj-ea"/>
              </a:rPr>
              <a:t>胸腔部</a:t>
            </a:r>
            <a:endParaRPr lang="en-US" altLang="zh-TW" sz="2400" b="1" dirty="0" smtClean="0">
              <a:solidFill>
                <a:srgbClr val="0033CC"/>
              </a:solidFill>
              <a:latin typeface="+mj-ea"/>
              <a:ea typeface="+mj-ea"/>
            </a:endParaRPr>
          </a:p>
          <a:p>
            <a:pPr>
              <a:lnSpc>
                <a:spcPts val="3000"/>
              </a:lnSpc>
              <a:spcBef>
                <a:spcPts val="0"/>
              </a:spcBef>
            </a:pPr>
            <a:r>
              <a:rPr lang="zh-TW" altLang="en-US" sz="2400" b="1" dirty="0" smtClean="0">
                <a:solidFill>
                  <a:srgbClr val="0033CC"/>
                </a:solidFill>
                <a:latin typeface="+mj-ea"/>
                <a:ea typeface="+mj-ea"/>
              </a:rPr>
              <a:t>銅奬</a:t>
            </a:r>
            <a:r>
              <a:rPr lang="en-US" altLang="zh-TW" sz="2400" b="1" dirty="0" smtClean="0">
                <a:solidFill>
                  <a:srgbClr val="0033CC"/>
                </a:solidFill>
                <a:latin typeface="+mj-ea"/>
                <a:ea typeface="+mj-ea"/>
              </a:rPr>
              <a:t>-</a:t>
            </a:r>
            <a:r>
              <a:rPr lang="zh-TW" altLang="en-US" sz="2400" b="1" dirty="0" smtClean="0">
                <a:solidFill>
                  <a:srgbClr val="0033CC"/>
                </a:solidFill>
                <a:latin typeface="+mj-ea"/>
                <a:ea typeface="+mj-ea"/>
              </a:rPr>
              <a:t>教學部</a:t>
            </a:r>
            <a:endParaRPr lang="en-US" altLang="zh-TW" sz="2400" b="1" dirty="0" smtClean="0">
              <a:solidFill>
                <a:srgbClr val="0033CC"/>
              </a:solidFill>
              <a:latin typeface="+mj-ea"/>
              <a:ea typeface="+mj-ea"/>
            </a:endParaRPr>
          </a:p>
          <a:p>
            <a:pPr>
              <a:lnSpc>
                <a:spcPts val="3000"/>
              </a:lnSpc>
              <a:spcBef>
                <a:spcPts val="0"/>
              </a:spcBef>
            </a:pPr>
            <a:r>
              <a:rPr lang="zh-TW" altLang="en-US" sz="2400" b="1" dirty="0" smtClean="0">
                <a:solidFill>
                  <a:srgbClr val="0033CC"/>
                </a:solidFill>
                <a:latin typeface="+mj-ea"/>
                <a:ea typeface="+mj-ea"/>
              </a:rPr>
              <a:t>佳作</a:t>
            </a:r>
            <a:r>
              <a:rPr lang="en-US" altLang="zh-TW" sz="2400" b="1" dirty="0" smtClean="0">
                <a:solidFill>
                  <a:srgbClr val="0033CC"/>
                </a:solidFill>
                <a:latin typeface="+mj-ea"/>
                <a:ea typeface="+mj-ea"/>
              </a:rPr>
              <a:t>-</a:t>
            </a:r>
            <a:r>
              <a:rPr lang="zh-TW" altLang="en-US" sz="2400" b="1" dirty="0" smtClean="0">
                <a:solidFill>
                  <a:srgbClr val="0033CC"/>
                </a:solidFill>
                <a:latin typeface="+mj-ea"/>
                <a:ea typeface="+mj-ea"/>
              </a:rPr>
              <a:t>教學部</a:t>
            </a:r>
            <a:r>
              <a:rPr lang="zh-TW" altLang="en-US" sz="2400" b="1" dirty="0" smtClean="0">
                <a:solidFill>
                  <a:srgbClr val="0033CC"/>
                </a:solidFill>
                <a:latin typeface="標楷體" panose="03000509000000000000" pitchFamily="65" charset="-120"/>
                <a:ea typeface="標楷體" panose="03000509000000000000" pitchFamily="65" charset="-120"/>
              </a:rPr>
              <a:t>、內科部</a:t>
            </a:r>
            <a:endParaRPr lang="en-US" altLang="zh-TW" sz="2400" b="1" dirty="0" smtClean="0">
              <a:solidFill>
                <a:srgbClr val="0033CC"/>
              </a:solidFill>
              <a:latin typeface="+mj-ea"/>
              <a:ea typeface="+mj-ea"/>
            </a:endParaRPr>
          </a:p>
          <a:p>
            <a:pPr>
              <a:lnSpc>
                <a:spcPts val="3000"/>
              </a:lnSpc>
              <a:spcBef>
                <a:spcPts val="0"/>
              </a:spcBef>
            </a:pPr>
            <a:r>
              <a:rPr lang="zh-TW" altLang="en-US" sz="2400" b="1" dirty="0" smtClean="0">
                <a:solidFill>
                  <a:srgbClr val="0033CC"/>
                </a:solidFill>
                <a:latin typeface="+mj-ea"/>
                <a:ea typeface="+mj-ea"/>
              </a:rPr>
              <a:t>潛力奬</a:t>
            </a:r>
            <a:r>
              <a:rPr lang="en-US" altLang="zh-TW" sz="2400" b="1" dirty="0" smtClean="0">
                <a:solidFill>
                  <a:srgbClr val="0033CC"/>
                </a:solidFill>
                <a:latin typeface="+mj-ea"/>
                <a:ea typeface="+mj-ea"/>
              </a:rPr>
              <a:t>-</a:t>
            </a:r>
            <a:r>
              <a:rPr lang="zh-TW" altLang="en-US" sz="2400" b="1" dirty="0" smtClean="0">
                <a:solidFill>
                  <a:srgbClr val="0033CC"/>
                </a:solidFill>
                <a:latin typeface="+mj-ea"/>
                <a:ea typeface="+mj-ea"/>
              </a:rPr>
              <a:t>護理部齊心圈</a:t>
            </a:r>
            <a:r>
              <a:rPr lang="zh-TW" altLang="en-US" sz="2400" b="1" dirty="0" smtClean="0">
                <a:solidFill>
                  <a:srgbClr val="0033CC"/>
                </a:solidFill>
                <a:latin typeface="標楷體" panose="03000509000000000000" pitchFamily="65" charset="-120"/>
                <a:ea typeface="標楷體" panose="03000509000000000000" pitchFamily="65" charset="-120"/>
              </a:rPr>
              <a:t>、心寧無懼圈、沸肺圈、急診部、精神醫學部</a:t>
            </a:r>
            <a:endParaRPr lang="zh-TW" altLang="en-US" sz="24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25</a:t>
            </a:fld>
            <a:endParaRPr lang="en-US" altLang="zh-TW"/>
          </a:p>
        </p:txBody>
      </p:sp>
      <p:pic>
        <p:nvPicPr>
          <p:cNvPr id="7" name="圖片 6"/>
          <p:cNvPicPr>
            <a:picLocks noChangeAspect="1"/>
          </p:cNvPicPr>
          <p:nvPr/>
        </p:nvPicPr>
        <p:blipFill rotWithShape="1">
          <a:blip r:embed="rId2" cstate="print"/>
          <a:srcRect l="27537" r="26360" b="3467"/>
          <a:stretch/>
        </p:blipFill>
        <p:spPr>
          <a:xfrm>
            <a:off x="3707880" y="692620"/>
            <a:ext cx="1395025" cy="5184720"/>
          </a:xfrm>
          <a:prstGeom prst="rect">
            <a:avLst/>
          </a:prstGeom>
        </p:spPr>
      </p:pic>
      <p:pic>
        <p:nvPicPr>
          <p:cNvPr id="8" name="圖片 7"/>
          <p:cNvPicPr>
            <a:picLocks noChangeAspect="1"/>
          </p:cNvPicPr>
          <p:nvPr/>
        </p:nvPicPr>
        <p:blipFill rotWithShape="1">
          <a:blip r:embed="rId3" cstate="print"/>
          <a:srcRect l="30647" t="4121" r="16623"/>
          <a:stretch/>
        </p:blipFill>
        <p:spPr>
          <a:xfrm>
            <a:off x="6660290" y="692620"/>
            <a:ext cx="1584220" cy="5113108"/>
          </a:xfrm>
          <a:prstGeom prst="rect">
            <a:avLst/>
          </a:prstGeom>
        </p:spPr>
      </p:pic>
      <p:pic>
        <p:nvPicPr>
          <p:cNvPr id="3" name="圖片 2"/>
          <p:cNvPicPr>
            <a:picLocks noChangeAspect="1"/>
          </p:cNvPicPr>
          <p:nvPr/>
        </p:nvPicPr>
        <p:blipFill rotWithShape="1">
          <a:blip r:embed="rId4" cstate="print"/>
          <a:srcRect l="24229" t="241" r="20051" b="-241"/>
          <a:stretch/>
        </p:blipFill>
        <p:spPr>
          <a:xfrm>
            <a:off x="5076070" y="692620"/>
            <a:ext cx="1604941" cy="5112710"/>
          </a:xfrm>
          <a:prstGeom prst="rect">
            <a:avLst/>
          </a:prstGeom>
        </p:spPr>
      </p:pic>
    </p:spTree>
    <p:extLst>
      <p:ext uri="{BB962C8B-B14F-4D97-AF65-F5344CB8AC3E}">
        <p14:creationId xmlns:p14="http://schemas.microsoft.com/office/powerpoint/2010/main" xmlns="" val="380988975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1124680"/>
            <a:ext cx="2949575" cy="739490"/>
          </a:xfrm>
        </p:spPr>
        <p:txBody>
          <a:bodyPr/>
          <a:lstStyle/>
          <a:p>
            <a:r>
              <a:rPr lang="zh-TW" altLang="en-US" b="1" dirty="0">
                <a:solidFill>
                  <a:srgbClr val="002060"/>
                </a:solidFill>
              </a:rPr>
              <a:t>中衛發展中心</a:t>
            </a: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a:solidFill>
                  <a:srgbClr val="0033CC"/>
                </a:solidFill>
                <a:latin typeface="+mj-ea"/>
                <a:ea typeface="+mj-ea"/>
              </a:rPr>
              <a:t>本院護理</a:t>
            </a:r>
            <a:r>
              <a:rPr lang="zh-TW" altLang="en-US" sz="2800" b="1" dirty="0" smtClean="0">
                <a:solidFill>
                  <a:srgbClr val="0033CC"/>
                </a:solidFill>
                <a:latin typeface="+mj-ea"/>
                <a:ea typeface="+mj-ea"/>
              </a:rPr>
              <a:t>部</a:t>
            </a:r>
            <a:r>
              <a:rPr lang="zh-TW" altLang="en-US" sz="2800" b="1" dirty="0">
                <a:solidFill>
                  <a:srgbClr val="0033CC"/>
                </a:solidFill>
                <a:latin typeface="+mj-ea"/>
                <a:ea typeface="+mj-ea"/>
              </a:rPr>
              <a:t>沸肺圈</a:t>
            </a:r>
            <a:r>
              <a:rPr lang="zh-TW" altLang="en-US" sz="2800" b="1" dirty="0">
                <a:solidFill>
                  <a:srgbClr val="0033CC"/>
                </a:solidFill>
                <a:latin typeface="標楷體" panose="03000509000000000000" pitchFamily="65" charset="-120"/>
                <a:ea typeface="標楷體" panose="03000509000000000000" pitchFamily="65" charset="-120"/>
              </a:rPr>
              <a:t>、齊心</a:t>
            </a:r>
            <a:r>
              <a:rPr lang="zh-TW" altLang="en-US" sz="2800" b="1" dirty="0" smtClean="0">
                <a:solidFill>
                  <a:srgbClr val="0033CC"/>
                </a:solidFill>
                <a:latin typeface="標楷體" panose="03000509000000000000" pitchFamily="65" charset="-120"/>
                <a:ea typeface="標楷體" panose="03000509000000000000" pitchFamily="65" charset="-120"/>
              </a:rPr>
              <a:t>圈皆</a:t>
            </a:r>
            <a:r>
              <a:rPr lang="zh-TW" altLang="en-US" sz="2800" b="1" dirty="0" smtClean="0">
                <a:solidFill>
                  <a:srgbClr val="0033CC"/>
                </a:solidFill>
                <a:latin typeface="+mj-ea"/>
                <a:ea typeface="+mj-ea"/>
              </a:rPr>
              <a:t>榮獲</a:t>
            </a:r>
            <a:r>
              <a:rPr lang="zh-TW" altLang="en-US"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mj-ea"/>
                <a:ea typeface="+mj-ea"/>
              </a:rPr>
              <a:t>第</a:t>
            </a:r>
            <a:r>
              <a:rPr lang="en-US" altLang="zh-TW" sz="2800" b="1" dirty="0" smtClean="0">
                <a:solidFill>
                  <a:srgbClr val="0033CC"/>
                </a:solidFill>
                <a:latin typeface="+mj-ea"/>
                <a:ea typeface="+mj-ea"/>
              </a:rPr>
              <a:t>31</a:t>
            </a:r>
            <a:r>
              <a:rPr lang="zh-TW" altLang="en-US" sz="2800" b="1" dirty="0" smtClean="0">
                <a:solidFill>
                  <a:srgbClr val="0033CC"/>
                </a:solidFill>
                <a:latin typeface="+mj-ea"/>
                <a:ea typeface="+mj-ea"/>
              </a:rPr>
              <a:t>屆全國團結圈</a:t>
            </a:r>
            <a:r>
              <a:rPr lang="zh-TW" altLang="en-US" sz="2800" b="1" dirty="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mj-ea"/>
                <a:ea typeface="+mj-ea"/>
              </a:rPr>
              <a:t>競賽</a:t>
            </a:r>
            <a:r>
              <a:rPr lang="en-US" altLang="zh-TW" sz="2800" b="1" dirty="0" smtClean="0">
                <a:solidFill>
                  <a:srgbClr val="0033CC"/>
                </a:solidFill>
                <a:latin typeface="+mj-ea"/>
                <a:ea typeface="+mj-ea"/>
              </a:rPr>
              <a:t>-</a:t>
            </a:r>
            <a:r>
              <a:rPr lang="zh-TW" altLang="en-US" sz="2800" b="1" dirty="0" smtClean="0">
                <a:solidFill>
                  <a:srgbClr val="0033CC"/>
                </a:solidFill>
                <a:latin typeface="+mj-ea"/>
                <a:ea typeface="+mj-ea"/>
              </a:rPr>
              <a:t>銅塔奬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26</a:t>
            </a:fld>
            <a:endParaRPr lang="en-US" altLang="zh-TW"/>
          </a:p>
        </p:txBody>
      </p:sp>
      <p:pic>
        <p:nvPicPr>
          <p:cNvPr id="3" name="圖片 2"/>
          <p:cNvPicPr>
            <a:picLocks noChangeAspect="1"/>
          </p:cNvPicPr>
          <p:nvPr/>
        </p:nvPicPr>
        <p:blipFill rotWithShape="1">
          <a:blip r:embed="rId2" cstate="print"/>
          <a:srcRect l="8097" t="3342" r="3874" b="3363"/>
          <a:stretch/>
        </p:blipFill>
        <p:spPr>
          <a:xfrm>
            <a:off x="4067930" y="908650"/>
            <a:ext cx="2766996" cy="5205240"/>
          </a:xfrm>
          <a:prstGeom prst="rect">
            <a:avLst/>
          </a:prstGeom>
        </p:spPr>
      </p:pic>
    </p:spTree>
    <p:extLst>
      <p:ext uri="{BB962C8B-B14F-4D97-AF65-F5344CB8AC3E}">
        <p14:creationId xmlns:p14="http://schemas.microsoft.com/office/powerpoint/2010/main" xmlns="" val="54240928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908650"/>
            <a:ext cx="2949575" cy="1008140"/>
          </a:xfrm>
        </p:spPr>
        <p:txBody>
          <a:bodyPr/>
          <a:lstStyle/>
          <a:p>
            <a:r>
              <a:rPr lang="zh-TW" altLang="en-US" b="1" dirty="0">
                <a:solidFill>
                  <a:srgbClr val="002060"/>
                </a:solidFill>
              </a:rPr>
              <a:t>臺灣醫療品質協會</a:t>
            </a:r>
          </a:p>
        </p:txBody>
      </p:sp>
      <p:sp>
        <p:nvSpPr>
          <p:cNvPr id="4" name="文字版面配置區 3"/>
          <p:cNvSpPr>
            <a:spLocks noGrp="1"/>
          </p:cNvSpPr>
          <p:nvPr>
            <p:ph type="body" sz="half" idx="2"/>
          </p:nvPr>
        </p:nvSpPr>
        <p:spPr>
          <a:xfrm>
            <a:off x="630239" y="2057400"/>
            <a:ext cx="2429551" cy="4252000"/>
          </a:xfrm>
        </p:spPr>
        <p:txBody>
          <a:bodyPr/>
          <a:lstStyle/>
          <a:p>
            <a:r>
              <a:rPr lang="zh-TW" altLang="en-US" sz="2800" b="1" dirty="0">
                <a:solidFill>
                  <a:srgbClr val="0033CC"/>
                </a:solidFill>
                <a:latin typeface="+mn-ea"/>
              </a:rPr>
              <a:t>本</a:t>
            </a:r>
            <a:r>
              <a:rPr lang="zh-TW" altLang="en-US" sz="2800" b="1" dirty="0" smtClean="0">
                <a:solidFill>
                  <a:srgbClr val="0033CC"/>
                </a:solidFill>
                <a:latin typeface="+mn-ea"/>
              </a:rPr>
              <a:t>院榮獲「</a:t>
            </a:r>
            <a:r>
              <a:rPr lang="en-US" altLang="zh-TW" sz="2800" b="1" dirty="0" smtClean="0">
                <a:solidFill>
                  <a:srgbClr val="0033CC"/>
                </a:solidFill>
                <a:latin typeface="+mn-ea"/>
              </a:rPr>
              <a:t>2018</a:t>
            </a:r>
            <a:r>
              <a:rPr lang="zh-TW" altLang="en-US" sz="2800" b="1" dirty="0" smtClean="0">
                <a:solidFill>
                  <a:srgbClr val="0033CC"/>
                </a:solidFill>
                <a:latin typeface="+mn-ea"/>
              </a:rPr>
              <a:t>年醫療品質競」</a:t>
            </a:r>
            <a:endParaRPr lang="en-US" altLang="zh-TW" sz="2800" b="1" dirty="0" smtClean="0">
              <a:solidFill>
                <a:srgbClr val="0033CC"/>
              </a:solidFill>
              <a:latin typeface="+mn-ea"/>
            </a:endParaRPr>
          </a:p>
          <a:p>
            <a:r>
              <a:rPr lang="zh-TW" altLang="en-US" sz="2800" b="1" dirty="0" smtClean="0">
                <a:solidFill>
                  <a:srgbClr val="0033CC"/>
                </a:solidFill>
                <a:latin typeface="+mn-ea"/>
              </a:rPr>
              <a:t>銀品奬</a:t>
            </a:r>
            <a:r>
              <a:rPr lang="en-US" altLang="zh-TW" sz="2800" b="1" dirty="0" smtClean="0">
                <a:solidFill>
                  <a:srgbClr val="0033CC"/>
                </a:solidFill>
                <a:latin typeface="+mn-ea"/>
              </a:rPr>
              <a:t>-</a:t>
            </a:r>
            <a:r>
              <a:rPr lang="zh-TW" altLang="en-US" sz="2800" b="1" dirty="0">
                <a:solidFill>
                  <a:srgbClr val="0033CC"/>
                </a:solidFill>
                <a:latin typeface="+mn-ea"/>
              </a:rPr>
              <a:t>護理部沸肺圈、齊心</a:t>
            </a:r>
            <a:r>
              <a:rPr lang="zh-TW" altLang="en-US" sz="2800" b="1" dirty="0" smtClean="0">
                <a:solidFill>
                  <a:srgbClr val="0033CC"/>
                </a:solidFill>
                <a:latin typeface="+mn-ea"/>
              </a:rPr>
              <a:t>圈</a:t>
            </a:r>
            <a:endParaRPr lang="en-US" altLang="zh-TW" sz="2800" b="1" dirty="0" smtClean="0">
              <a:solidFill>
                <a:srgbClr val="0033CC"/>
              </a:solidFill>
              <a:latin typeface="+mn-ea"/>
            </a:endParaRPr>
          </a:p>
          <a:p>
            <a:r>
              <a:rPr lang="zh-TW" altLang="en-US" sz="2800" b="1" dirty="0">
                <a:solidFill>
                  <a:srgbClr val="0033CC"/>
                </a:solidFill>
                <a:latin typeface="+mn-ea"/>
              </a:rPr>
              <a:t>優品</a:t>
            </a:r>
            <a:r>
              <a:rPr lang="zh-TW" altLang="en-US" sz="2800" b="1" dirty="0" smtClean="0">
                <a:solidFill>
                  <a:srgbClr val="0033CC"/>
                </a:solidFill>
                <a:latin typeface="+mn-ea"/>
              </a:rPr>
              <a:t>奬</a:t>
            </a:r>
            <a:r>
              <a:rPr lang="en-US" altLang="zh-TW" sz="2800" b="1" dirty="0" smtClean="0">
                <a:solidFill>
                  <a:srgbClr val="0033CC"/>
                </a:solidFill>
                <a:latin typeface="+mn-ea"/>
              </a:rPr>
              <a:t>-</a:t>
            </a:r>
            <a:r>
              <a:rPr lang="zh-TW" altLang="en-US" sz="2800" b="1" dirty="0">
                <a:solidFill>
                  <a:srgbClr val="0033CC"/>
                </a:solidFill>
                <a:latin typeface="+mn-ea"/>
              </a:rPr>
              <a:t>護理部精鷹</a:t>
            </a:r>
            <a:r>
              <a:rPr lang="zh-TW" altLang="en-US" sz="2800" b="1" dirty="0" smtClean="0">
                <a:solidFill>
                  <a:srgbClr val="0033CC"/>
                </a:solidFill>
                <a:latin typeface="+mn-ea"/>
              </a:rPr>
              <a:t>圈初階組及進階組</a:t>
            </a:r>
            <a:endParaRPr lang="zh-TW" altLang="en-US" sz="2800" b="1" dirty="0">
              <a:solidFill>
                <a:srgbClr val="0033CC"/>
              </a:solidFill>
              <a:latin typeface="+mn-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27</a:t>
            </a:fld>
            <a:endParaRPr lang="en-US" altLang="zh-TW"/>
          </a:p>
        </p:txBody>
      </p:sp>
      <p:pic>
        <p:nvPicPr>
          <p:cNvPr id="6" name="圖片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1850" y="2204830"/>
            <a:ext cx="2160300" cy="3528490"/>
          </a:xfrm>
          <a:prstGeom prst="rect">
            <a:avLst/>
          </a:prstGeom>
          <a:noFill/>
        </p:spPr>
      </p:pic>
      <p:pic>
        <p:nvPicPr>
          <p:cNvPr id="3" name="圖片 2"/>
          <p:cNvPicPr>
            <a:picLocks noChangeAspect="1"/>
          </p:cNvPicPr>
          <p:nvPr/>
        </p:nvPicPr>
        <p:blipFill rotWithShape="1">
          <a:blip r:embed="rId3" cstate="print"/>
          <a:srcRect l="10244" t="6744" r="15831" b="6564"/>
          <a:stretch/>
        </p:blipFill>
        <p:spPr>
          <a:xfrm>
            <a:off x="5652150" y="1988800"/>
            <a:ext cx="1946548" cy="4051782"/>
          </a:xfrm>
          <a:prstGeom prst="rect">
            <a:avLst/>
          </a:prstGeom>
        </p:spPr>
      </p:pic>
    </p:spTree>
    <p:extLst>
      <p:ext uri="{BB962C8B-B14F-4D97-AF65-F5344CB8AC3E}">
        <p14:creationId xmlns:p14="http://schemas.microsoft.com/office/powerpoint/2010/main" xmlns="" val="415596828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908650"/>
            <a:ext cx="2949575" cy="1008140"/>
          </a:xfrm>
        </p:spPr>
        <p:txBody>
          <a:bodyPr/>
          <a:lstStyle/>
          <a:p>
            <a:r>
              <a:rPr lang="zh-TW" altLang="en-US" b="1" dirty="0" smtClean="0">
                <a:solidFill>
                  <a:srgbClr val="002060"/>
                </a:solidFill>
              </a:rPr>
              <a:t>臺北巿衛生局</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本院護理部癌篩中心榮獲</a:t>
            </a:r>
            <a:r>
              <a:rPr lang="zh-TW" altLang="en-US" sz="2800" b="1" dirty="0" smtClean="0">
                <a:solidFill>
                  <a:srgbClr val="0033CC"/>
                </a:solidFill>
                <a:latin typeface="標楷體" panose="03000509000000000000" pitchFamily="65" charset="-120"/>
                <a:ea typeface="標楷體" panose="03000509000000000000" pitchFamily="65" charset="-120"/>
              </a:rPr>
              <a:t>「</a:t>
            </a:r>
            <a:r>
              <a:rPr lang="en-US" altLang="zh-TW" sz="2800" b="1" dirty="0" smtClean="0">
                <a:solidFill>
                  <a:srgbClr val="0033CC"/>
                </a:solidFill>
                <a:latin typeface="+mj-ea"/>
                <a:ea typeface="+mj-ea"/>
              </a:rPr>
              <a:t>107</a:t>
            </a:r>
            <a:r>
              <a:rPr lang="zh-TW" altLang="en-US" sz="2800" b="1" dirty="0" smtClean="0">
                <a:solidFill>
                  <a:srgbClr val="0033CC"/>
                </a:solidFill>
                <a:latin typeface="+mj-ea"/>
                <a:ea typeface="+mj-ea"/>
              </a:rPr>
              <a:t>年度臺北巿推動癌症防治績優醫院</a:t>
            </a:r>
            <a:r>
              <a:rPr lang="zh-TW" altLang="en-US" sz="2800" b="1" dirty="0" smtClean="0">
                <a:solidFill>
                  <a:srgbClr val="0033CC"/>
                </a:solidFill>
                <a:latin typeface="標楷體" panose="03000509000000000000" pitchFamily="65" charset="-120"/>
                <a:ea typeface="標楷體" panose="03000509000000000000" pitchFamily="65" charset="-120"/>
              </a:rPr>
              <a:t>」癌症防治最佳合作夥伴奬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28</a:t>
            </a:fld>
            <a:endParaRPr lang="en-US" altLang="zh-TW"/>
          </a:p>
        </p:txBody>
      </p:sp>
      <p:pic>
        <p:nvPicPr>
          <p:cNvPr id="1026" name="Picture 2" descr="107年癌症防治最佳合作夥伴獎照片"/>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51900" y="1124680"/>
            <a:ext cx="3888540" cy="518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4724795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908650"/>
            <a:ext cx="2949575" cy="1008140"/>
          </a:xfrm>
        </p:spPr>
        <p:txBody>
          <a:bodyPr/>
          <a:lstStyle/>
          <a:p>
            <a:r>
              <a:rPr lang="zh-TW" altLang="en-US" b="1" dirty="0">
                <a:solidFill>
                  <a:srgbClr val="002060"/>
                </a:solidFill>
              </a:rPr>
              <a:t>生技醫療科技政策研究中心</a:t>
            </a: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本院骨科部榮獲</a:t>
            </a:r>
            <a:r>
              <a:rPr lang="zh-TW" altLang="en-US"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mj-ea"/>
                <a:ea typeface="+mj-ea"/>
              </a:rPr>
              <a:t>第</a:t>
            </a:r>
            <a:r>
              <a:rPr lang="en-US" altLang="zh-TW" sz="2800" b="1" dirty="0" smtClean="0">
                <a:solidFill>
                  <a:srgbClr val="0033CC"/>
                </a:solidFill>
                <a:latin typeface="+mj-ea"/>
                <a:ea typeface="+mj-ea"/>
              </a:rPr>
              <a:t>15</a:t>
            </a:r>
            <a:r>
              <a:rPr lang="zh-TW" altLang="en-US" sz="2800" b="1" dirty="0" smtClean="0">
                <a:solidFill>
                  <a:srgbClr val="0033CC"/>
                </a:solidFill>
                <a:latin typeface="+mj-ea"/>
                <a:ea typeface="+mj-ea"/>
              </a:rPr>
              <a:t>屆國家新創奬</a:t>
            </a:r>
            <a:r>
              <a:rPr lang="zh-TW" altLang="en-US" sz="2800" b="1" dirty="0">
                <a:solidFill>
                  <a:srgbClr val="0033CC"/>
                </a:solidFill>
                <a:latin typeface="標楷體" panose="03000509000000000000" pitchFamily="65" charset="-120"/>
                <a:ea typeface="標楷體" panose="03000509000000000000" pitchFamily="65" charset="-120"/>
              </a:rPr>
              <a:t>」</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29</a:t>
            </a:fld>
            <a:endParaRPr lang="en-US" altLang="zh-TW"/>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39940" y="836640"/>
            <a:ext cx="3744520" cy="5446575"/>
          </a:xfrm>
          <a:prstGeom prst="rect">
            <a:avLst/>
          </a:prstGeom>
        </p:spPr>
      </p:pic>
    </p:spTree>
    <p:extLst>
      <p:ext uri="{BB962C8B-B14F-4D97-AF65-F5344CB8AC3E}">
        <p14:creationId xmlns:p14="http://schemas.microsoft.com/office/powerpoint/2010/main" xmlns="" val="42778917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zh-TW" altLang="en-US" dirty="0" smtClean="0">
                <a:solidFill>
                  <a:srgbClr val="FF3300"/>
                </a:solidFill>
              </a:rPr>
              <a:t>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179987871"/>
              </p:ext>
            </p:extLst>
          </p:nvPr>
        </p:nvGraphicFramePr>
        <p:xfrm>
          <a:off x="250825" y="908650"/>
          <a:ext cx="8601075" cy="5400750"/>
        </p:xfrm>
        <a:graphic>
          <a:graphicData uri="http://schemas.openxmlformats.org/drawingml/2006/table">
            <a:tbl>
              <a:tblPr firstRow="1" bandRow="1">
                <a:tableStyleId>{5C22544A-7EE6-4342-B048-85BDC9FD1C3A}</a:tableStyleId>
              </a:tblPr>
              <a:tblGrid>
                <a:gridCol w="1008715"/>
                <a:gridCol w="1008140"/>
                <a:gridCol w="1152160"/>
                <a:gridCol w="5432060"/>
              </a:tblGrid>
              <a:tr h="781520">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619230">
                <a:tc>
                  <a:txBody>
                    <a:bodyPr/>
                    <a:lstStyle/>
                    <a:p>
                      <a:r>
                        <a:rPr lang="en-US" altLang="zh-TW" sz="1800" dirty="0" smtClean="0"/>
                        <a:t>1071210</a:t>
                      </a:r>
                      <a:endParaRPr lang="zh-TW" altLang="en-US" sz="1800" dirty="0"/>
                    </a:p>
                  </a:txBody>
                  <a:tcPr marL="91441" marR="91441" marT="45747" marB="45747"/>
                </a:tc>
                <a:tc>
                  <a:txBody>
                    <a:bodyPr/>
                    <a:lstStyle/>
                    <a:p>
                      <a:r>
                        <a:rPr lang="zh-TW" altLang="en-US" sz="1800" dirty="0" smtClean="0"/>
                        <a:t>內科部</a:t>
                      </a:r>
                      <a:endParaRPr lang="zh-TW" altLang="en-US" sz="1800" dirty="0"/>
                    </a:p>
                  </a:txBody>
                  <a:tcPr marL="91441" marR="91441" marT="45747" marB="45747"/>
                </a:tc>
                <a:tc>
                  <a:txBody>
                    <a:bodyPr/>
                    <a:lstStyle/>
                    <a:p>
                      <a:r>
                        <a:rPr lang="zh-TW" altLang="en-US" sz="1800" dirty="0" smtClean="0"/>
                        <a:t>楊振昌科主任</a:t>
                      </a:r>
                      <a:endParaRPr lang="en-US" altLang="zh-TW" sz="1800" dirty="0" smtClean="0"/>
                    </a:p>
                    <a:p>
                      <a:endParaRPr lang="zh-TW" altLang="en-US" sz="1800" dirty="0"/>
                    </a:p>
                  </a:txBody>
                  <a:tcPr marL="91441" marR="91441" marT="45747" marB="45747"/>
                </a:tc>
                <a:tc>
                  <a:txBody>
                    <a:bodyPr/>
                    <a:lstStyle/>
                    <a:p>
                      <a:r>
                        <a:rPr lang="zh-TW" altLang="zh-TW" sz="2000" b="1" kern="1200" dirty="0" smtClean="0">
                          <a:solidFill>
                            <a:schemeClr val="dk1"/>
                          </a:solidFill>
                          <a:effectLst/>
                          <a:latin typeface="+mn-ea"/>
                          <a:ea typeface="+mn-ea"/>
                          <a:cs typeface="+mn-cs"/>
                        </a:rPr>
                        <a:t>主題：「</a:t>
                      </a:r>
                      <a:r>
                        <a:rPr lang="zh-TW" altLang="zh-TW" sz="2000" b="1" u="sng" kern="1200" dirty="0" smtClean="0">
                          <a:solidFill>
                            <a:schemeClr val="dk1"/>
                          </a:solidFill>
                          <a:effectLst/>
                          <a:latin typeface="+mn-ea"/>
                          <a:ea typeface="+mn-ea"/>
                          <a:cs typeface="+mn-cs"/>
                        </a:rPr>
                        <a:t>缺碘危害</a:t>
                      </a:r>
                      <a:r>
                        <a:rPr lang="zh-TW" altLang="zh-TW" sz="2000" b="1" kern="1200" dirty="0" smtClean="0">
                          <a:solidFill>
                            <a:schemeClr val="dk1"/>
                          </a:solidFill>
                          <a:effectLst/>
                          <a:latin typeface="+mn-ea"/>
                          <a:ea typeface="+mn-ea"/>
                          <a:cs typeface="+mn-cs"/>
                        </a:rPr>
                        <a:t>知多少</a:t>
                      </a:r>
                      <a:r>
                        <a:rPr lang="en-US" altLang="zh-TW" sz="2000" b="1" kern="1200" dirty="0" smtClean="0">
                          <a:solidFill>
                            <a:schemeClr val="dk1"/>
                          </a:solidFill>
                          <a:effectLst/>
                          <a:latin typeface="+mn-ea"/>
                          <a:ea typeface="+mn-ea"/>
                          <a:cs typeface="+mn-cs"/>
                        </a:rPr>
                        <a:t>? </a:t>
                      </a:r>
                      <a:r>
                        <a:rPr lang="zh-TW" altLang="zh-TW" sz="2000" b="1" kern="1200" dirty="0" smtClean="0">
                          <a:solidFill>
                            <a:schemeClr val="dk1"/>
                          </a:solidFill>
                          <a:effectLst/>
                          <a:latin typeface="+mn-ea"/>
                          <a:ea typeface="+mn-ea"/>
                          <a:cs typeface="+mn-cs"/>
                        </a:rPr>
                        <a:t>北榮快速檢驗 一</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碘</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都不能少」｡</a:t>
                      </a:r>
                    </a:p>
                    <a:p>
                      <a:endParaRPr lang="zh-TW" altLang="zh-TW" sz="12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一</a:t>
                      </a:r>
                      <a:r>
                        <a:rPr lang="zh-TW" altLang="zh-TW" sz="1800" kern="1200" dirty="0" smtClean="0">
                          <a:solidFill>
                            <a:schemeClr val="dk1"/>
                          </a:solidFill>
                          <a:effectLst/>
                          <a:latin typeface="+mn-ea"/>
                          <a:ea typeface="+mn-ea"/>
                          <a:cs typeface="+mn-cs"/>
                        </a:rPr>
                        <a:t>、碘是製造甲狀腺素的必要元素，孕期中缺碘，</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將影響胎兒健康生長，增加流產機會；人生各</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階段碘不足，則可能造成甲狀腺腫大、功能低</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下，影響心智功能正常發展，或罹患碘誘導甲</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亢症等，故缺”碘”不可不慎。</a:t>
                      </a:r>
                    </a:p>
                    <a:p>
                      <a:r>
                        <a:rPr lang="zh-TW" altLang="zh-TW" sz="1800" kern="1200" dirty="0" smtClean="0">
                          <a:solidFill>
                            <a:schemeClr val="dk1"/>
                          </a:solidFill>
                          <a:effectLst/>
                          <a:latin typeface="+mn-ea"/>
                          <a:ea typeface="+mn-ea"/>
                          <a:cs typeface="+mn-cs"/>
                        </a:rPr>
                        <a:t>二、</a:t>
                      </a:r>
                      <a:r>
                        <a:rPr lang="zh-TW" altLang="zh-TW" sz="1800" u="sng" kern="1200" dirty="0" smtClean="0">
                          <a:solidFill>
                            <a:schemeClr val="dk1"/>
                          </a:solidFill>
                          <a:effectLst/>
                          <a:latin typeface="+mn-ea"/>
                          <a:ea typeface="+mn-ea"/>
                          <a:cs typeface="+mn-cs"/>
                        </a:rPr>
                        <a:t>本院發展國家級碘檢測技術</a:t>
                      </a:r>
                      <a:r>
                        <a:rPr lang="en-US" altLang="zh-TW" sz="1800" u="sng" kern="1200" dirty="0" smtClean="0">
                          <a:solidFill>
                            <a:schemeClr val="dk1"/>
                          </a:solidFill>
                          <a:effectLst/>
                          <a:latin typeface="+mn-ea"/>
                          <a:ea typeface="+mn-ea"/>
                          <a:cs typeface="+mn-cs"/>
                        </a:rPr>
                        <a:t>ICP-MS</a:t>
                      </a:r>
                      <a:r>
                        <a:rPr lang="zh-TW" altLang="zh-TW" sz="1800" u="sng" kern="1200" dirty="0" smtClean="0">
                          <a:solidFill>
                            <a:schemeClr val="dk1"/>
                          </a:solidFill>
                          <a:effectLst/>
                          <a:latin typeface="+mn-ea"/>
                          <a:ea typeface="+mn-ea"/>
                          <a:cs typeface="+mn-cs"/>
                        </a:rPr>
                        <a:t>，僅需檢測</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尿液，三分鐘後即可獲得結果，方法安全準確</a:t>
                      </a:r>
                      <a:r>
                        <a:rPr lang="zh-TW" altLang="en-US" sz="1800" u="sng" kern="1200" dirty="0" smtClean="0">
                          <a:solidFill>
                            <a:schemeClr val="dk1"/>
                          </a:solidFill>
                          <a:effectLst/>
                          <a:latin typeface="+mn-ea"/>
                          <a:ea typeface="+mn-ea"/>
                          <a:cs typeface="+mn-cs"/>
                        </a:rPr>
                        <a:t> </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性高；更與聯合醫院共同合作，運用此檢測方</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式進行孕婦碘營養研究分析，了解國內懷孕婦</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女的碘營養狀況，促進全民健康</a:t>
                      </a:r>
                      <a:r>
                        <a:rPr lang="zh-TW" altLang="zh-TW" sz="1800" kern="1200" dirty="0" smtClean="0">
                          <a:solidFill>
                            <a:schemeClr val="dk1"/>
                          </a:solidFill>
                          <a:effectLst/>
                          <a:latin typeface="+mn-ea"/>
                          <a:ea typeface="+mn-ea"/>
                          <a:cs typeface="+mn-cs"/>
                        </a:rPr>
                        <a:t>，值得向社會</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大眾介紹｡</a:t>
                      </a:r>
                    </a:p>
                    <a:p>
                      <a:endParaRPr lang="zh-TW" altLang="en-US" sz="14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409" y="2492870"/>
            <a:ext cx="2952411" cy="1660314"/>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410" y="4221110"/>
            <a:ext cx="2952410" cy="1968273"/>
          </a:xfrm>
          <a:prstGeom prst="rect">
            <a:avLst/>
          </a:prstGeom>
        </p:spPr>
      </p:pic>
    </p:spTree>
    <p:extLst>
      <p:ext uri="{BB962C8B-B14F-4D97-AF65-F5344CB8AC3E}">
        <p14:creationId xmlns:p14="http://schemas.microsoft.com/office/powerpoint/2010/main" xmlns="" val="110580299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908650"/>
            <a:ext cx="2949575" cy="1008140"/>
          </a:xfrm>
        </p:spPr>
        <p:txBody>
          <a:bodyPr/>
          <a:lstStyle/>
          <a:p>
            <a:r>
              <a:rPr lang="zh-TW" altLang="en-US" b="1" dirty="0" smtClean="0">
                <a:solidFill>
                  <a:srgbClr val="002060"/>
                </a:solidFill>
              </a:rPr>
              <a:t>醫師公會全國聯合會</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本院醫學研究部吳俊穎主任榮獲</a:t>
            </a:r>
            <a:r>
              <a:rPr lang="zh-TW" altLang="en-US" sz="2800" b="1" dirty="0" smtClean="0">
                <a:solidFill>
                  <a:srgbClr val="0033CC"/>
                </a:solidFill>
                <a:latin typeface="標楷體" panose="03000509000000000000" pitchFamily="65" charset="-120"/>
                <a:ea typeface="標楷體" panose="03000509000000000000" pitchFamily="65" charset="-120"/>
              </a:rPr>
              <a:t>「</a:t>
            </a:r>
            <a:r>
              <a:rPr lang="en-US" altLang="zh-TW" sz="2800" b="1" dirty="0" smtClean="0">
                <a:solidFill>
                  <a:srgbClr val="0033CC"/>
                </a:solidFill>
                <a:latin typeface="+mj-ea"/>
                <a:ea typeface="+mj-ea"/>
              </a:rPr>
              <a:t>2018</a:t>
            </a:r>
            <a:r>
              <a:rPr lang="zh-TW" altLang="en-US" sz="2800" b="1" dirty="0" smtClean="0">
                <a:solidFill>
                  <a:srgbClr val="0033CC"/>
                </a:solidFill>
                <a:latin typeface="+mj-ea"/>
                <a:ea typeface="+mj-ea"/>
              </a:rPr>
              <a:t>年台灣醫療典範奬</a:t>
            </a:r>
            <a:r>
              <a:rPr lang="zh-TW" altLang="en-US" sz="2800" b="1" dirty="0" smtClean="0">
                <a:solidFill>
                  <a:srgbClr val="0033CC"/>
                </a:solidFill>
                <a:latin typeface="標楷體" panose="03000509000000000000" pitchFamily="65" charset="-120"/>
                <a:ea typeface="標楷體" panose="03000509000000000000" pitchFamily="65" charset="-120"/>
              </a:rPr>
              <a:t>」</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30</a:t>
            </a:fld>
            <a:endParaRPr lang="en-US" altLang="zh-TW"/>
          </a:p>
        </p:txBody>
      </p:sp>
      <p:pic>
        <p:nvPicPr>
          <p:cNvPr id="3" name="圖片 2"/>
          <p:cNvPicPr>
            <a:picLocks noChangeAspect="1"/>
          </p:cNvPicPr>
          <p:nvPr/>
        </p:nvPicPr>
        <p:blipFill>
          <a:blip r:embed="rId2" cstate="print"/>
          <a:stretch>
            <a:fillRect/>
          </a:stretch>
        </p:blipFill>
        <p:spPr>
          <a:xfrm>
            <a:off x="3131800" y="2132820"/>
            <a:ext cx="5400750" cy="3588627"/>
          </a:xfrm>
          <a:prstGeom prst="rect">
            <a:avLst/>
          </a:prstGeom>
        </p:spPr>
      </p:pic>
    </p:spTree>
    <p:extLst>
      <p:ext uri="{BB962C8B-B14F-4D97-AF65-F5344CB8AC3E}">
        <p14:creationId xmlns:p14="http://schemas.microsoft.com/office/powerpoint/2010/main" xmlns="" val="329187284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908650"/>
            <a:ext cx="2949575" cy="1008140"/>
          </a:xfrm>
        </p:spPr>
        <p:txBody>
          <a:bodyPr/>
          <a:lstStyle/>
          <a:p>
            <a:r>
              <a:rPr lang="zh-TW" altLang="en-US" b="1" dirty="0" smtClean="0">
                <a:solidFill>
                  <a:srgbClr val="002060"/>
                </a:solidFill>
              </a:rPr>
              <a:t>科技部</a:t>
            </a:r>
            <a:endParaRPr lang="zh-TW" altLang="en-US" b="1" dirty="0">
              <a:solidFill>
                <a:srgbClr val="002060"/>
              </a:solidFill>
            </a:endParaRPr>
          </a:p>
        </p:txBody>
      </p:sp>
      <p:sp>
        <p:nvSpPr>
          <p:cNvPr id="4" name="文字版面配置區 3"/>
          <p:cNvSpPr>
            <a:spLocks noGrp="1"/>
          </p:cNvSpPr>
          <p:nvPr>
            <p:ph type="body" sz="half" idx="2"/>
          </p:nvPr>
        </p:nvSpPr>
        <p:spPr>
          <a:xfrm>
            <a:off x="630239" y="2057400"/>
            <a:ext cx="2429551" cy="3811588"/>
          </a:xfrm>
        </p:spPr>
        <p:txBody>
          <a:bodyPr/>
          <a:lstStyle/>
          <a:p>
            <a:r>
              <a:rPr lang="zh-TW" altLang="en-US" sz="2800" b="1" dirty="0" smtClean="0">
                <a:solidFill>
                  <a:srgbClr val="0033CC"/>
                </a:solidFill>
                <a:latin typeface="+mj-ea"/>
                <a:ea typeface="+mj-ea"/>
              </a:rPr>
              <a:t>本院醫學研究部榮獲</a:t>
            </a:r>
            <a:r>
              <a:rPr lang="zh-TW" altLang="en-US" sz="2800" b="1" dirty="0" smtClean="0">
                <a:solidFill>
                  <a:srgbClr val="0033CC"/>
                </a:solidFill>
                <a:latin typeface="標楷體" panose="03000509000000000000" pitchFamily="65" charset="-120"/>
                <a:ea typeface="標楷體" panose="03000509000000000000" pitchFamily="65" charset="-120"/>
              </a:rPr>
              <a:t>「</a:t>
            </a:r>
            <a:r>
              <a:rPr lang="en-US" altLang="zh-TW" sz="2800" b="1" dirty="0" smtClean="0">
                <a:solidFill>
                  <a:srgbClr val="0033CC"/>
                </a:solidFill>
                <a:latin typeface="標楷體" panose="03000509000000000000" pitchFamily="65" charset="-120"/>
                <a:ea typeface="標楷體" panose="03000509000000000000" pitchFamily="65" charset="-120"/>
              </a:rPr>
              <a:t>2018</a:t>
            </a:r>
            <a:r>
              <a:rPr lang="zh-TW" altLang="en-US" sz="2800" b="1" dirty="0" smtClean="0">
                <a:solidFill>
                  <a:srgbClr val="0033CC"/>
                </a:solidFill>
                <a:latin typeface="標楷體" panose="03000509000000000000" pitchFamily="65" charset="-120"/>
                <a:ea typeface="標楷體" panose="03000509000000000000" pitchFamily="65" charset="-120"/>
              </a:rPr>
              <a:t>未來科技展」</a:t>
            </a:r>
            <a:r>
              <a:rPr lang="en-US" altLang="zh-TW" sz="2800" b="1" dirty="0" smtClean="0">
                <a:solidFill>
                  <a:srgbClr val="0033CC"/>
                </a:solidFill>
                <a:latin typeface="標楷體" panose="03000509000000000000" pitchFamily="65" charset="-120"/>
                <a:ea typeface="標楷體" panose="03000509000000000000" pitchFamily="65" charset="-120"/>
              </a:rPr>
              <a:t>-</a:t>
            </a:r>
            <a:r>
              <a:rPr lang="zh-TW" altLang="en-US" sz="2800" b="1" dirty="0" smtClean="0">
                <a:solidFill>
                  <a:srgbClr val="0033CC"/>
                </a:solidFill>
                <a:latin typeface="標楷體" panose="03000509000000000000" pitchFamily="65" charset="-120"/>
                <a:ea typeface="標楷體" panose="03000509000000000000" pitchFamily="65" charset="-120"/>
              </a:rPr>
              <a:t>未來科技突破奬</a:t>
            </a:r>
            <a:endParaRPr lang="zh-TW" altLang="en-US" sz="2800" b="1" dirty="0">
              <a:solidFill>
                <a:srgbClr val="0033CC"/>
              </a:solidFill>
              <a:latin typeface="+mj-ea"/>
              <a:ea typeface="+mj-ea"/>
            </a:endParaRPr>
          </a:p>
        </p:txBody>
      </p:sp>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31</a:t>
            </a:fld>
            <a:endParaRPr lang="en-US" altLang="zh-TW"/>
          </a:p>
        </p:txBody>
      </p:sp>
      <p:pic>
        <p:nvPicPr>
          <p:cNvPr id="3" name="圖片 2"/>
          <p:cNvPicPr>
            <a:picLocks noChangeAspect="1"/>
          </p:cNvPicPr>
          <p:nvPr/>
        </p:nvPicPr>
        <p:blipFill>
          <a:blip r:embed="rId2" cstate="print"/>
          <a:stretch>
            <a:fillRect/>
          </a:stretch>
        </p:blipFill>
        <p:spPr>
          <a:xfrm>
            <a:off x="3059790" y="2132820"/>
            <a:ext cx="5447072" cy="3384470"/>
          </a:xfrm>
          <a:prstGeom prst="rect">
            <a:avLst/>
          </a:prstGeom>
        </p:spPr>
      </p:pic>
    </p:spTree>
    <p:extLst>
      <p:ext uri="{BB962C8B-B14F-4D97-AF65-F5344CB8AC3E}">
        <p14:creationId xmlns:p14="http://schemas.microsoft.com/office/powerpoint/2010/main" xmlns="" val="308643977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32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3" name="矩形 2"/>
          <p:cNvSpPr/>
          <p:nvPr/>
        </p:nvSpPr>
        <p:spPr>
          <a:xfrm>
            <a:off x="1835620" y="62061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4" name="矩形 3"/>
          <p:cNvSpPr/>
          <p:nvPr/>
        </p:nvSpPr>
        <p:spPr>
          <a:xfrm>
            <a:off x="2045560" y="44371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pic>
        <p:nvPicPr>
          <p:cNvPr id="2" name="圖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40190" y="2388378"/>
            <a:ext cx="2795978" cy="1863985"/>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410" y="2388378"/>
            <a:ext cx="5436120" cy="186398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zh-TW" altLang="en-US" dirty="0" smtClean="0">
                <a:solidFill>
                  <a:srgbClr val="FF3300"/>
                </a:solidFill>
              </a:rPr>
              <a:t>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801059808"/>
              </p:ext>
            </p:extLst>
          </p:nvPr>
        </p:nvGraphicFramePr>
        <p:xfrm>
          <a:off x="250825" y="908650"/>
          <a:ext cx="8601075" cy="5544770"/>
        </p:xfrm>
        <a:graphic>
          <a:graphicData uri="http://schemas.openxmlformats.org/drawingml/2006/table">
            <a:tbl>
              <a:tblPr firstRow="1" bandRow="1">
                <a:tableStyleId>{5C22544A-7EE6-4342-B048-85BDC9FD1C3A}</a:tableStyleId>
              </a:tblPr>
              <a:tblGrid>
                <a:gridCol w="1008715"/>
                <a:gridCol w="1008140"/>
                <a:gridCol w="1152160"/>
                <a:gridCol w="5432060"/>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742409">
                <a:tc>
                  <a:txBody>
                    <a:bodyPr/>
                    <a:lstStyle/>
                    <a:p>
                      <a:r>
                        <a:rPr lang="en-US" altLang="zh-TW" sz="1800" dirty="0" smtClean="0"/>
                        <a:t>1071222</a:t>
                      </a:r>
                      <a:endParaRPr lang="zh-TW" altLang="en-US" sz="1800" dirty="0"/>
                    </a:p>
                  </a:txBody>
                  <a:tcPr marL="91441" marR="91441" marT="45747" marB="45747"/>
                </a:tc>
                <a:tc>
                  <a:txBody>
                    <a:bodyPr/>
                    <a:lstStyle/>
                    <a:p>
                      <a:r>
                        <a:rPr lang="zh-TW" altLang="en-US" sz="1800" dirty="0" smtClean="0"/>
                        <a:t>內科部</a:t>
                      </a:r>
                      <a:endParaRPr lang="en-US" altLang="zh-TW" sz="1800" dirty="0" smtClean="0"/>
                    </a:p>
                    <a:p>
                      <a:r>
                        <a:rPr lang="zh-TW" altLang="en-US" sz="1800" dirty="0" smtClean="0"/>
                        <a:t>胃腸科</a:t>
                      </a:r>
                      <a:endParaRPr lang="zh-TW" altLang="en-US" sz="1800" dirty="0"/>
                    </a:p>
                  </a:txBody>
                  <a:tcPr marL="91441" marR="91441" marT="45747" marB="45747"/>
                </a:tc>
                <a:tc>
                  <a:txBody>
                    <a:bodyPr/>
                    <a:lstStyle/>
                    <a:p>
                      <a:r>
                        <a:rPr lang="zh-TW" altLang="en-US" sz="1800" dirty="0" smtClean="0"/>
                        <a:t>黃怡翔</a:t>
                      </a:r>
                      <a:endParaRPr lang="en-US" altLang="zh-TW" sz="1800" dirty="0" smtClean="0"/>
                    </a:p>
                    <a:p>
                      <a:r>
                        <a:rPr lang="zh-TW" altLang="en-US" sz="1800" dirty="0" smtClean="0"/>
                        <a:t>主任</a:t>
                      </a:r>
                      <a:endParaRPr lang="zh-TW" altLang="en-US" sz="1800" dirty="0"/>
                    </a:p>
                  </a:txBody>
                  <a:tcPr marL="91441" marR="91441" marT="45747" marB="45747"/>
                </a:tc>
                <a:tc>
                  <a:txBody>
                    <a:bodyPr/>
                    <a:lstStyle/>
                    <a:p>
                      <a:r>
                        <a:rPr lang="zh-TW" altLang="en-US" sz="2000" b="1" kern="1200" dirty="0" smtClean="0">
                          <a:solidFill>
                            <a:schemeClr val="dk1"/>
                          </a:solidFill>
                          <a:effectLst/>
                          <a:latin typeface="+mn-ea"/>
                          <a:ea typeface="+mn-ea"/>
                          <a:cs typeface="+mn-cs"/>
                        </a:rPr>
                        <a:t>主題</a:t>
                      </a:r>
                      <a:r>
                        <a:rPr lang="zh-TW" altLang="zh-TW" sz="2000" b="1" kern="1200" dirty="0" smtClean="0">
                          <a:solidFill>
                            <a:schemeClr val="dk1"/>
                          </a:solidFill>
                          <a:effectLst/>
                          <a:latin typeface="+mn-ea"/>
                          <a:ea typeface="+mn-ea"/>
                          <a:cs typeface="+mn-cs"/>
                        </a:rPr>
                        <a:t>：臺北榮總「</a:t>
                      </a:r>
                      <a:r>
                        <a:rPr lang="en-US" altLang="zh-TW" sz="2000" b="1" u="sng" kern="1200" dirty="0" smtClean="0">
                          <a:solidFill>
                            <a:schemeClr val="dk1"/>
                          </a:solidFill>
                          <a:effectLst/>
                          <a:latin typeface="+mn-ea"/>
                          <a:ea typeface="+mn-ea"/>
                          <a:cs typeface="+mn-cs"/>
                        </a:rPr>
                        <a:t>C</a:t>
                      </a:r>
                      <a:r>
                        <a:rPr lang="zh-TW" altLang="zh-TW" sz="2000" b="1" u="sng" kern="1200" dirty="0" smtClean="0">
                          <a:solidFill>
                            <a:schemeClr val="dk1"/>
                          </a:solidFill>
                          <a:effectLst/>
                          <a:latin typeface="+mn-ea"/>
                          <a:ea typeface="+mn-ea"/>
                          <a:cs typeface="+mn-cs"/>
                        </a:rPr>
                        <a:t>肝治癒病友回娘家」活動</a:t>
                      </a:r>
                    </a:p>
                    <a:p>
                      <a:endParaRPr lang="zh-TW" altLang="zh-TW" sz="12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ea"/>
                          <a:ea typeface="+mn-ea"/>
                          <a:cs typeface="+mn-cs"/>
                        </a:rPr>
                        <a:t>一、</a:t>
                      </a:r>
                      <a:r>
                        <a:rPr lang="en-US" altLang="zh-TW" sz="1800" kern="1200" dirty="0" smtClean="0">
                          <a:solidFill>
                            <a:schemeClr val="dk1"/>
                          </a:solidFill>
                          <a:effectLst/>
                          <a:latin typeface="+mn-ea"/>
                          <a:ea typeface="+mn-ea"/>
                          <a:cs typeface="+mn-cs"/>
                        </a:rPr>
                        <a:t>106</a:t>
                      </a:r>
                      <a:r>
                        <a:rPr lang="zh-TW" altLang="zh-TW" sz="1800" kern="1200" dirty="0" smtClean="0">
                          <a:solidFill>
                            <a:schemeClr val="dk1"/>
                          </a:solidFill>
                          <a:effectLst/>
                          <a:latin typeface="+mn-ea"/>
                          <a:ea typeface="+mn-ea"/>
                          <a:cs typeface="+mn-cs"/>
                        </a:rPr>
                        <a:t>年</a:t>
                      </a:r>
                      <a:r>
                        <a:rPr lang="en-US" altLang="zh-TW" sz="1800" kern="1200" dirty="0" smtClean="0">
                          <a:solidFill>
                            <a:schemeClr val="dk1"/>
                          </a:solidFill>
                          <a:effectLst/>
                          <a:latin typeface="+mn-ea"/>
                          <a:ea typeface="+mn-ea"/>
                          <a:cs typeface="+mn-cs"/>
                        </a:rPr>
                        <a:t>1</a:t>
                      </a:r>
                      <a:r>
                        <a:rPr lang="zh-TW" altLang="zh-TW" sz="1800" kern="1200" dirty="0" smtClean="0">
                          <a:solidFill>
                            <a:schemeClr val="dk1"/>
                          </a:solidFill>
                          <a:effectLst/>
                          <a:latin typeface="+mn-ea"/>
                          <a:ea typeface="+mn-ea"/>
                          <a:cs typeface="+mn-cs"/>
                        </a:rPr>
                        <a:t>月起健保開放</a:t>
                      </a:r>
                      <a:r>
                        <a:rPr lang="en-US" altLang="zh-TW" sz="1800" kern="1200" dirty="0" smtClean="0">
                          <a:solidFill>
                            <a:schemeClr val="dk1"/>
                          </a:solidFill>
                          <a:effectLst/>
                          <a:latin typeface="+mn-ea"/>
                          <a:ea typeface="+mn-ea"/>
                          <a:cs typeface="+mn-cs"/>
                        </a:rPr>
                        <a:t>C</a:t>
                      </a:r>
                      <a:r>
                        <a:rPr lang="zh-TW" altLang="zh-TW" sz="1800" kern="1200" dirty="0" smtClean="0">
                          <a:solidFill>
                            <a:schemeClr val="dk1"/>
                          </a:solidFill>
                          <a:effectLst/>
                          <a:latin typeface="+mn-ea"/>
                          <a:ea typeface="+mn-ea"/>
                          <a:cs typeface="+mn-cs"/>
                        </a:rPr>
                        <a:t>肝全口服藥物有條件納入</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給付，</a:t>
                      </a:r>
                      <a:r>
                        <a:rPr lang="zh-TW" altLang="en-US" sz="1800" u="sng" kern="1200" dirty="0" smtClean="0">
                          <a:solidFill>
                            <a:schemeClr val="dk1"/>
                          </a:solidFill>
                          <a:effectLst/>
                          <a:latin typeface="+mn-ea"/>
                          <a:ea typeface="+mn-ea"/>
                          <a:cs typeface="+mn-cs"/>
                        </a:rPr>
                        <a:t>本院</a:t>
                      </a:r>
                      <a:r>
                        <a:rPr lang="zh-TW" altLang="zh-TW" sz="1800" u="sng" kern="1200" dirty="0" smtClean="0">
                          <a:solidFill>
                            <a:schemeClr val="dk1"/>
                          </a:solidFill>
                          <a:effectLst/>
                          <a:latin typeface="+mn-ea"/>
                          <a:ea typeface="+mn-ea"/>
                          <a:cs typeface="+mn-cs"/>
                        </a:rPr>
                        <a:t>胃腸肝膽科肝炎治療團隊以最有效</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率的方式，幫助</a:t>
                      </a:r>
                      <a:r>
                        <a:rPr lang="en-US" altLang="zh-TW" sz="1800" u="sng" kern="1200" dirty="0" smtClean="0">
                          <a:solidFill>
                            <a:schemeClr val="dk1"/>
                          </a:solidFill>
                          <a:effectLst/>
                          <a:latin typeface="+mn-ea"/>
                          <a:ea typeface="+mn-ea"/>
                          <a:cs typeface="+mn-cs"/>
                        </a:rPr>
                        <a:t>C</a:t>
                      </a:r>
                      <a:r>
                        <a:rPr lang="zh-TW" altLang="zh-TW" sz="1800" u="sng" kern="1200" dirty="0" smtClean="0">
                          <a:solidFill>
                            <a:schemeClr val="dk1"/>
                          </a:solidFill>
                          <a:effectLst/>
                          <a:latin typeface="+mn-ea"/>
                          <a:ea typeface="+mn-ea"/>
                          <a:cs typeface="+mn-cs"/>
                        </a:rPr>
                        <a:t>肝病患在</a:t>
                      </a:r>
                      <a:r>
                        <a:rPr lang="en-US" altLang="zh-TW" sz="1800" u="sng" kern="1200" dirty="0" smtClean="0">
                          <a:solidFill>
                            <a:schemeClr val="dk1"/>
                          </a:solidFill>
                          <a:effectLst/>
                          <a:latin typeface="+mn-ea"/>
                          <a:ea typeface="+mn-ea"/>
                          <a:cs typeface="+mn-cs"/>
                        </a:rPr>
                        <a:t>12</a:t>
                      </a:r>
                      <a:r>
                        <a:rPr lang="zh-TW" altLang="zh-TW" sz="1800" u="sng" kern="1200" dirty="0" smtClean="0">
                          <a:solidFill>
                            <a:schemeClr val="dk1"/>
                          </a:solidFill>
                          <a:effectLst/>
                          <a:latin typeface="+mn-ea"/>
                          <a:ea typeface="+mn-ea"/>
                          <a:cs typeface="+mn-cs"/>
                        </a:rPr>
                        <a:t>周的療程後，接近</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en-US" altLang="zh-TW" sz="1800" u="sng" kern="1200" dirty="0" smtClean="0">
                          <a:solidFill>
                            <a:schemeClr val="dk1"/>
                          </a:solidFill>
                          <a:effectLst/>
                          <a:latin typeface="+mn-ea"/>
                          <a:ea typeface="+mn-ea"/>
                          <a:cs typeface="+mn-cs"/>
                        </a:rPr>
                        <a:t>98%</a:t>
                      </a:r>
                      <a:r>
                        <a:rPr lang="zh-TW" altLang="zh-TW" sz="1800" u="sng" kern="1200" dirty="0" smtClean="0">
                          <a:solidFill>
                            <a:schemeClr val="dk1"/>
                          </a:solidFill>
                          <a:effectLst/>
                          <a:latin typeface="+mn-ea"/>
                          <a:ea typeface="+mn-ea"/>
                          <a:cs typeface="+mn-cs"/>
                        </a:rPr>
                        <a:t>的病患成功清除病毒，成功治癒超過</a:t>
                      </a:r>
                      <a:r>
                        <a:rPr lang="en-US" altLang="zh-TW" sz="1800" u="sng" kern="1200" dirty="0" smtClean="0">
                          <a:solidFill>
                            <a:schemeClr val="dk1"/>
                          </a:solidFill>
                          <a:effectLst/>
                          <a:latin typeface="+mn-ea"/>
                          <a:ea typeface="+mn-ea"/>
                          <a:cs typeface="+mn-cs"/>
                        </a:rPr>
                        <a:t>700</a:t>
                      </a:r>
                      <a:r>
                        <a:rPr lang="zh-TW" altLang="zh-TW" sz="1800" u="sng" kern="1200" dirty="0" smtClean="0">
                          <a:solidFill>
                            <a:schemeClr val="dk1"/>
                          </a:solidFill>
                          <a:effectLst/>
                          <a:latin typeface="+mn-ea"/>
                          <a:ea typeface="+mn-ea"/>
                          <a:cs typeface="+mn-cs"/>
                        </a:rPr>
                        <a:t>名</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病患，特別邀請病患回娘家，共同分享治療成</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果與喜悅。 </a:t>
                      </a:r>
                    </a:p>
                    <a:p>
                      <a:r>
                        <a:rPr lang="zh-TW" altLang="zh-TW" sz="1800" kern="1200" dirty="0" smtClean="0">
                          <a:solidFill>
                            <a:schemeClr val="dk1"/>
                          </a:solidFill>
                          <a:effectLst/>
                          <a:latin typeface="+mn-ea"/>
                          <a:ea typeface="+mn-ea"/>
                          <a:cs typeface="+mn-cs"/>
                        </a:rPr>
                        <a:t>二、舌癌患者周黃女士亦罹患</a:t>
                      </a:r>
                      <a:r>
                        <a:rPr lang="en-US" altLang="zh-TW" sz="1800" kern="1200" dirty="0" smtClean="0">
                          <a:solidFill>
                            <a:schemeClr val="dk1"/>
                          </a:solidFill>
                          <a:effectLst/>
                          <a:latin typeface="+mn-ea"/>
                          <a:ea typeface="+mn-ea"/>
                          <a:cs typeface="+mn-cs"/>
                        </a:rPr>
                        <a:t>C</a:t>
                      </a:r>
                      <a:r>
                        <a:rPr lang="zh-TW" altLang="zh-TW" sz="1800" kern="1200" dirty="0" smtClean="0">
                          <a:solidFill>
                            <a:schemeClr val="dk1"/>
                          </a:solidFill>
                          <a:effectLst/>
                          <a:latin typeface="+mn-ea"/>
                          <a:ea typeface="+mn-ea"/>
                          <a:cs typeface="+mn-cs"/>
                        </a:rPr>
                        <a:t>型肝炎，經干擾素治</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療後又復發，受惠於健保給付</a:t>
                      </a:r>
                      <a:r>
                        <a:rPr lang="en-US" altLang="zh-TW" sz="1800" kern="1200" dirty="0" smtClean="0">
                          <a:solidFill>
                            <a:schemeClr val="dk1"/>
                          </a:solidFill>
                          <a:effectLst/>
                          <a:latin typeface="+mn-ea"/>
                          <a:ea typeface="+mn-ea"/>
                          <a:cs typeface="+mn-cs"/>
                        </a:rPr>
                        <a:t>C</a:t>
                      </a:r>
                      <a:r>
                        <a:rPr lang="zh-TW" altLang="zh-TW" sz="1800" kern="1200" dirty="0" smtClean="0">
                          <a:solidFill>
                            <a:schemeClr val="dk1"/>
                          </a:solidFill>
                          <a:effectLst/>
                          <a:latin typeface="+mn-ea"/>
                          <a:ea typeface="+mn-ea"/>
                          <a:cs typeface="+mn-cs"/>
                        </a:rPr>
                        <a:t>肝全口服藥物，</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已成功擺脫</a:t>
                      </a:r>
                      <a:r>
                        <a:rPr lang="en-US" altLang="zh-TW" sz="1800" kern="1200" dirty="0" smtClean="0">
                          <a:solidFill>
                            <a:schemeClr val="dk1"/>
                          </a:solidFill>
                          <a:effectLst/>
                          <a:latin typeface="+mn-ea"/>
                          <a:ea typeface="+mn-ea"/>
                          <a:cs typeface="+mn-cs"/>
                        </a:rPr>
                        <a:t>C</a:t>
                      </a:r>
                      <a:r>
                        <a:rPr lang="zh-TW" altLang="zh-TW" sz="1800" kern="1200" dirty="0" smtClean="0">
                          <a:solidFill>
                            <a:schemeClr val="dk1"/>
                          </a:solidFill>
                          <a:effectLst/>
                          <a:latin typeface="+mn-ea"/>
                          <a:ea typeface="+mn-ea"/>
                          <a:cs typeface="+mn-cs"/>
                        </a:rPr>
                        <a:t>型肝炎的困擾，目前舌癌病況穩定，</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生活品質大幅提升。</a:t>
                      </a:r>
                    </a:p>
                    <a:p>
                      <a:r>
                        <a:rPr lang="zh-TW" altLang="zh-TW" sz="1800" kern="1200" dirty="0" smtClean="0">
                          <a:solidFill>
                            <a:schemeClr val="dk1"/>
                          </a:solidFill>
                          <a:effectLst/>
                          <a:latin typeface="+mn-ea"/>
                          <a:ea typeface="+mn-ea"/>
                          <a:cs typeface="+mn-cs"/>
                        </a:rPr>
                        <a:t>三、</a:t>
                      </a:r>
                      <a:r>
                        <a:rPr lang="en-US" altLang="zh-TW" sz="1800" kern="1200" dirty="0" smtClean="0">
                          <a:solidFill>
                            <a:schemeClr val="dk1"/>
                          </a:solidFill>
                          <a:effectLst/>
                          <a:latin typeface="+mn-ea"/>
                          <a:ea typeface="+mn-ea"/>
                          <a:cs typeface="+mn-cs"/>
                        </a:rPr>
                        <a:t>C</a:t>
                      </a:r>
                      <a:r>
                        <a:rPr lang="zh-TW" altLang="zh-TW" sz="1800" kern="1200" dirty="0" smtClean="0">
                          <a:solidFill>
                            <a:schemeClr val="dk1"/>
                          </a:solidFill>
                          <a:effectLst/>
                          <a:latin typeface="+mn-ea"/>
                          <a:ea typeface="+mn-ea"/>
                          <a:cs typeface="+mn-cs"/>
                        </a:rPr>
                        <a:t>肝患者楊女士，接受干擾素治療後復發，近期</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獲知健保署預計自</a:t>
                      </a:r>
                      <a:r>
                        <a:rPr lang="en-US" altLang="zh-TW" sz="1800" kern="1200" dirty="0" smtClean="0">
                          <a:solidFill>
                            <a:schemeClr val="dk1"/>
                          </a:solidFill>
                          <a:effectLst/>
                          <a:latin typeface="+mn-ea"/>
                          <a:ea typeface="+mn-ea"/>
                          <a:cs typeface="+mn-cs"/>
                        </a:rPr>
                        <a:t>108</a:t>
                      </a:r>
                      <a:r>
                        <a:rPr lang="zh-TW" altLang="zh-TW" sz="1800" kern="1200" dirty="0" smtClean="0">
                          <a:solidFill>
                            <a:schemeClr val="dk1"/>
                          </a:solidFill>
                          <a:effectLst/>
                          <a:latin typeface="+mn-ea"/>
                          <a:ea typeface="+mn-ea"/>
                          <a:cs typeface="+mn-cs"/>
                        </a:rPr>
                        <a:t>年元月起，將全面開放</a:t>
                      </a:r>
                      <a:r>
                        <a:rPr lang="en-US" altLang="zh-TW" sz="1800" kern="1200" dirty="0" smtClean="0">
                          <a:solidFill>
                            <a:schemeClr val="dk1"/>
                          </a:solidFill>
                          <a:effectLst/>
                          <a:latin typeface="+mn-ea"/>
                          <a:ea typeface="+mn-ea"/>
                          <a:cs typeface="+mn-cs"/>
                        </a:rPr>
                        <a:t>C</a:t>
                      </a: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肝全口服藥物的給付，興奮的表示終於可擺脫</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肝苦人生｡</a:t>
                      </a: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8653" y="2372417"/>
            <a:ext cx="3052580" cy="203505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410" y="4437140"/>
            <a:ext cx="3059790" cy="2039860"/>
          </a:xfrm>
          <a:prstGeom prst="rect">
            <a:avLst/>
          </a:prstGeom>
        </p:spPr>
      </p:pic>
    </p:spTree>
    <p:extLst>
      <p:ext uri="{BB962C8B-B14F-4D97-AF65-F5344CB8AC3E}">
        <p14:creationId xmlns:p14="http://schemas.microsoft.com/office/powerpoint/2010/main" xmlns="" val="283343766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zh-TW" altLang="en-US" dirty="0" smtClean="0">
                <a:solidFill>
                  <a:srgbClr val="FF3300"/>
                </a:solidFill>
              </a:rPr>
              <a:t>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1955617893"/>
              </p:ext>
            </p:extLst>
          </p:nvPr>
        </p:nvGraphicFramePr>
        <p:xfrm>
          <a:off x="250825" y="908651"/>
          <a:ext cx="8281725" cy="5983069"/>
        </p:xfrm>
        <a:graphic>
          <a:graphicData uri="http://schemas.openxmlformats.org/drawingml/2006/table">
            <a:tbl>
              <a:tblPr firstRow="1" bandRow="1">
                <a:tableStyleId>{5C22544A-7EE6-4342-B048-85BDC9FD1C3A}</a:tableStyleId>
              </a:tblPr>
              <a:tblGrid>
                <a:gridCol w="971262"/>
                <a:gridCol w="1040045"/>
                <a:gridCol w="970709"/>
                <a:gridCol w="5299709"/>
              </a:tblGrid>
              <a:tr h="649015">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5300334">
                <a:tc>
                  <a:txBody>
                    <a:bodyPr/>
                    <a:lstStyle/>
                    <a:p>
                      <a:r>
                        <a:rPr lang="en-US" altLang="zh-TW" sz="1800" dirty="0" smtClean="0"/>
                        <a:t>1080109</a:t>
                      </a:r>
                      <a:endParaRPr lang="zh-TW" altLang="en-US" sz="1800" dirty="0"/>
                    </a:p>
                  </a:txBody>
                  <a:tcPr marL="91441" marR="91441" marT="45747" marB="45747"/>
                </a:tc>
                <a:tc>
                  <a:txBody>
                    <a:bodyPr/>
                    <a:lstStyle/>
                    <a:p>
                      <a:r>
                        <a:rPr lang="zh-TW" altLang="en-US" sz="1800" dirty="0" smtClean="0"/>
                        <a:t>大數據</a:t>
                      </a:r>
                      <a:endParaRPr lang="en-US" altLang="zh-TW" sz="1800" dirty="0" smtClean="0"/>
                    </a:p>
                    <a:p>
                      <a:r>
                        <a:rPr lang="zh-TW" altLang="en-US" sz="1800" dirty="0" smtClean="0"/>
                        <a:t>中心</a:t>
                      </a:r>
                      <a:endParaRPr lang="zh-TW" altLang="en-US" sz="1800" dirty="0"/>
                    </a:p>
                  </a:txBody>
                  <a:tcPr marL="91441" marR="91441" marT="45747" marB="45747"/>
                </a:tc>
                <a:tc>
                  <a:txBody>
                    <a:bodyPr/>
                    <a:lstStyle/>
                    <a:p>
                      <a:r>
                        <a:rPr lang="zh-TW" altLang="en-US" sz="1800" dirty="0" smtClean="0"/>
                        <a:t>吳肇卿主任</a:t>
                      </a:r>
                      <a:endParaRPr lang="en-US" altLang="zh-TW" sz="1800" dirty="0" smtClean="0"/>
                    </a:p>
                    <a:p>
                      <a:r>
                        <a:rPr lang="zh-TW" altLang="en-US" sz="1800" dirty="0" smtClean="0"/>
                        <a:t>吳俊穎主任</a:t>
                      </a:r>
                      <a:endParaRPr lang="zh-TW" altLang="en-US" sz="1800" dirty="0"/>
                    </a:p>
                  </a:txBody>
                  <a:tcPr marL="91441" marR="91441" marT="45747" marB="45747"/>
                </a:tc>
                <a:tc>
                  <a:txBody>
                    <a:bodyPr/>
                    <a:lstStyle/>
                    <a:p>
                      <a:r>
                        <a:rPr lang="zh-TW" altLang="en-US" sz="2000" b="1" kern="1200" dirty="0" smtClean="0">
                          <a:solidFill>
                            <a:schemeClr val="dk1"/>
                          </a:solidFill>
                          <a:effectLst/>
                          <a:latin typeface="+mn-lt"/>
                          <a:ea typeface="+mn-ea"/>
                          <a:cs typeface="+mn-cs"/>
                        </a:rPr>
                        <a:t>主題</a:t>
                      </a:r>
                      <a:r>
                        <a:rPr lang="zh-TW" altLang="zh-TW" sz="2000" b="1" kern="1200" dirty="0" smtClean="0">
                          <a:solidFill>
                            <a:schemeClr val="dk1"/>
                          </a:solidFill>
                          <a:effectLst/>
                          <a:latin typeface="+mn-lt"/>
                          <a:ea typeface="+mn-ea"/>
                          <a:cs typeface="+mn-cs"/>
                        </a:rPr>
                        <a:t>「</a:t>
                      </a:r>
                      <a:r>
                        <a:rPr lang="zh-TW" altLang="zh-TW" sz="2000" b="1" u="sng" kern="1200" dirty="0" smtClean="0">
                          <a:solidFill>
                            <a:schemeClr val="dk1"/>
                          </a:solidFill>
                          <a:effectLst/>
                          <a:latin typeface="+mn-lt"/>
                          <a:ea typeface="+mn-ea"/>
                          <a:cs typeface="+mn-cs"/>
                        </a:rPr>
                        <a:t>大數據中心揭牌典禮</a:t>
                      </a:r>
                      <a:r>
                        <a:rPr lang="zh-TW" altLang="zh-TW" sz="2000" b="1" kern="1200" dirty="0" smtClean="0">
                          <a:solidFill>
                            <a:schemeClr val="dk1"/>
                          </a:solidFill>
                          <a:effectLst/>
                          <a:latin typeface="+mn-lt"/>
                          <a:ea typeface="+mn-ea"/>
                          <a:cs typeface="+mn-cs"/>
                        </a:rPr>
                        <a:t>暨記者會」</a:t>
                      </a:r>
                    </a:p>
                    <a:p>
                      <a:r>
                        <a:rPr lang="en-US" altLang="zh-TW" sz="1800" kern="1200" dirty="0" smtClean="0">
                          <a:solidFill>
                            <a:schemeClr val="dk1"/>
                          </a:solidFill>
                          <a:effectLst/>
                          <a:latin typeface="+mn-lt"/>
                          <a:ea typeface="+mn-ea"/>
                          <a:cs typeface="+mn-cs"/>
                        </a:rPr>
                        <a:t> </a:t>
                      </a:r>
                      <a:endParaRPr lang="zh-TW" altLang="zh-TW" sz="12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ea"/>
                          <a:ea typeface="+mn-ea"/>
                          <a:cs typeface="+mn-cs"/>
                        </a:rPr>
                        <a:t>一、健康大數據為智慧醫療發展重要基礎，為彌</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補目前健保資料庫無病歷、影像及檢驗、病</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理報告等缺點，</a:t>
                      </a:r>
                      <a:r>
                        <a:rPr lang="zh-TW" altLang="en-US" sz="1800" kern="1200" dirty="0" smtClean="0">
                          <a:solidFill>
                            <a:schemeClr val="dk1"/>
                          </a:solidFill>
                          <a:effectLst/>
                          <a:latin typeface="+mn-ea"/>
                          <a:ea typeface="+mn-ea"/>
                          <a:cs typeface="+mn-cs"/>
                        </a:rPr>
                        <a:t>本院</a:t>
                      </a:r>
                      <a:r>
                        <a:rPr lang="zh-TW" altLang="zh-TW" sz="1800" kern="1200" dirty="0" smtClean="0">
                          <a:solidFill>
                            <a:schemeClr val="dk1"/>
                          </a:solidFill>
                          <a:effectLst/>
                          <a:latin typeface="+mn-ea"/>
                          <a:ea typeface="+mn-ea"/>
                          <a:cs typeface="+mn-cs"/>
                        </a:rPr>
                        <a:t>特別依照國際標準，建</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置大數據研究中心，除與臺中、高雄榮總及</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國內各大醫學中心資料庫整合，無縫接軌，</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並積極與國內外傑出研究機構進行國際合作，</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印證雙方研究成果，應用於臨床治療，造福</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全民。</a:t>
                      </a:r>
                    </a:p>
                    <a:p>
                      <a:r>
                        <a:rPr lang="zh-TW" altLang="zh-TW" sz="1800" kern="1200" dirty="0" smtClean="0">
                          <a:solidFill>
                            <a:schemeClr val="dk1"/>
                          </a:solidFill>
                          <a:effectLst/>
                          <a:latin typeface="+mn-ea"/>
                          <a:ea typeface="+mn-ea"/>
                          <a:cs typeface="+mn-cs"/>
                        </a:rPr>
                        <a:t>二、</a:t>
                      </a:r>
                      <a:r>
                        <a:rPr lang="zh-TW" altLang="en-US" sz="1800" u="sng" kern="1200" dirty="0" smtClean="0">
                          <a:solidFill>
                            <a:schemeClr val="dk1"/>
                          </a:solidFill>
                          <a:effectLst/>
                          <a:latin typeface="+mn-ea"/>
                          <a:ea typeface="+mn-ea"/>
                          <a:cs typeface="+mn-cs"/>
                        </a:rPr>
                        <a:t>本院</a:t>
                      </a:r>
                      <a:r>
                        <a:rPr lang="zh-TW" altLang="zh-TW" sz="1800" u="sng" kern="1200" dirty="0" smtClean="0">
                          <a:solidFill>
                            <a:schemeClr val="dk1"/>
                          </a:solidFill>
                          <a:effectLst/>
                          <a:latin typeface="+mn-ea"/>
                          <a:ea typeface="+mn-ea"/>
                          <a:cs typeface="+mn-cs"/>
                        </a:rPr>
                        <a:t>大數據中心研究團隊已與美國史丹佛、</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英國牛津、香港中文大學及我國輔大醫院合</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作，整合國內外健康大數據，獲得重大成果</a:t>
                      </a:r>
                      <a:r>
                        <a:rPr lang="zh-TW" altLang="zh-TW" sz="1800" kern="1200" dirty="0" smtClean="0">
                          <a:solidFill>
                            <a:schemeClr val="dk1"/>
                          </a:solidFill>
                          <a:effectLst/>
                          <a:latin typeface="+mn-ea"/>
                          <a:ea typeface="+mn-ea"/>
                          <a:cs typeface="+mn-cs"/>
                        </a:rPr>
                        <a:t>，</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如發現每年約有</a:t>
                      </a:r>
                      <a:r>
                        <a:rPr lang="en-US" altLang="zh-TW" sz="1800" kern="1200" dirty="0" smtClean="0">
                          <a:solidFill>
                            <a:schemeClr val="dk1"/>
                          </a:solidFill>
                          <a:effectLst/>
                          <a:latin typeface="+mn-ea"/>
                          <a:ea typeface="+mn-ea"/>
                          <a:cs typeface="+mn-cs"/>
                        </a:rPr>
                        <a:t>1%</a:t>
                      </a:r>
                      <a:r>
                        <a:rPr lang="zh-TW" altLang="zh-TW" sz="1800" kern="1200" dirty="0" smtClean="0">
                          <a:solidFill>
                            <a:schemeClr val="dk1"/>
                          </a:solidFill>
                          <a:effectLst/>
                          <a:latin typeface="+mn-ea"/>
                          <a:ea typeface="+mn-ea"/>
                          <a:cs typeface="+mn-cs"/>
                        </a:rPr>
                        <a:t>慢性Ｂ型肝炎帶原者，會</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自然清除病毒而痊癒；找到根除幽門螺旋桿</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菌最有效療法；及以臺灣健康大數據分析慢</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性Ｂ肝患者使用抗病毒藥物之後的肝癌風險，</a:t>
                      </a:r>
                      <a:endParaRPr lang="en-US" altLang="zh-TW" sz="1800" kern="1200" dirty="0" smtClean="0">
                        <a:solidFill>
                          <a:schemeClr val="dk1"/>
                        </a:solidFill>
                        <a:effectLst/>
                        <a:latin typeface="+mn-ea"/>
                        <a:ea typeface="+mn-ea"/>
                        <a:cs typeface="+mn-cs"/>
                      </a:endParaRPr>
                    </a:p>
                    <a:p>
                      <a:r>
                        <a:rPr lang="zh-TW" altLang="en-US" sz="1800" kern="1200" dirty="0" smtClean="0">
                          <a:solidFill>
                            <a:schemeClr val="dk1"/>
                          </a:solidFill>
                          <a:effectLst/>
                          <a:latin typeface="+mn-ea"/>
                          <a:ea typeface="+mn-ea"/>
                          <a:cs typeface="+mn-cs"/>
                        </a:rPr>
                        <a:t>    </a:t>
                      </a:r>
                      <a:r>
                        <a:rPr lang="zh-TW" altLang="zh-TW" sz="1800" kern="1200" dirty="0" smtClean="0">
                          <a:solidFill>
                            <a:schemeClr val="dk1"/>
                          </a:solidFill>
                          <a:effectLst/>
                          <a:latin typeface="+mn-ea"/>
                          <a:ea typeface="+mn-ea"/>
                          <a:cs typeface="+mn-cs"/>
                        </a:rPr>
                        <a:t>發展預測肝癌發生模式等，</a:t>
                      </a:r>
                      <a:r>
                        <a:rPr lang="zh-TW" altLang="zh-TW" sz="1800" u="sng" kern="1200" dirty="0" smtClean="0">
                          <a:solidFill>
                            <a:schemeClr val="dk1"/>
                          </a:solidFill>
                          <a:effectLst/>
                          <a:latin typeface="+mn-ea"/>
                          <a:ea typeface="+mn-ea"/>
                          <a:cs typeface="+mn-cs"/>
                        </a:rPr>
                        <a:t>相關研究均已發</a:t>
                      </a:r>
                      <a:endParaRPr lang="en-US" altLang="zh-TW" sz="1800" u="sng" kern="1200" dirty="0" smtClean="0">
                        <a:solidFill>
                          <a:schemeClr val="dk1"/>
                        </a:solidFill>
                        <a:effectLst/>
                        <a:latin typeface="+mn-ea"/>
                        <a:ea typeface="+mn-ea"/>
                        <a:cs typeface="+mn-cs"/>
                      </a:endParaRPr>
                    </a:p>
                    <a:p>
                      <a:r>
                        <a:rPr lang="zh-TW" altLang="en-US" sz="1800" u="none" kern="1200" dirty="0" smtClean="0">
                          <a:solidFill>
                            <a:schemeClr val="dk1"/>
                          </a:solidFill>
                          <a:effectLst/>
                          <a:latin typeface="+mn-ea"/>
                          <a:ea typeface="+mn-ea"/>
                          <a:cs typeface="+mn-cs"/>
                        </a:rPr>
                        <a:t>    </a:t>
                      </a:r>
                      <a:r>
                        <a:rPr lang="zh-TW" altLang="zh-TW" sz="1800" u="sng" kern="1200" dirty="0" smtClean="0">
                          <a:solidFill>
                            <a:schemeClr val="dk1"/>
                          </a:solidFill>
                          <a:effectLst/>
                          <a:latin typeface="+mn-ea"/>
                          <a:ea typeface="+mn-ea"/>
                          <a:cs typeface="+mn-cs"/>
                        </a:rPr>
                        <a:t>表於世界頂尖期刊。</a:t>
                      </a: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410" y="4797190"/>
            <a:ext cx="2592360" cy="172824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410" y="2924930"/>
            <a:ext cx="2592360" cy="1728240"/>
          </a:xfrm>
          <a:prstGeom prst="rect">
            <a:avLst/>
          </a:prstGeom>
        </p:spPr>
      </p:pic>
    </p:spTree>
    <p:extLst>
      <p:ext uri="{BB962C8B-B14F-4D97-AF65-F5344CB8AC3E}">
        <p14:creationId xmlns:p14="http://schemas.microsoft.com/office/powerpoint/2010/main" xmlns="" val="302860731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zh-TW" altLang="en-US" dirty="0" smtClean="0">
                <a:solidFill>
                  <a:srgbClr val="FF3300"/>
                </a:solidFill>
              </a:rPr>
              <a:t>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185510029"/>
              </p:ext>
            </p:extLst>
          </p:nvPr>
        </p:nvGraphicFramePr>
        <p:xfrm>
          <a:off x="250825" y="908650"/>
          <a:ext cx="8601075" cy="5184720"/>
        </p:xfrm>
        <a:graphic>
          <a:graphicData uri="http://schemas.openxmlformats.org/drawingml/2006/table">
            <a:tbl>
              <a:tblPr firstRow="1" bandRow="1">
                <a:tableStyleId>{5C22544A-7EE6-4342-B048-85BDC9FD1C3A}</a:tableStyleId>
              </a:tblPr>
              <a:tblGrid>
                <a:gridCol w="1008715"/>
                <a:gridCol w="936130"/>
                <a:gridCol w="1224170"/>
                <a:gridCol w="5432060"/>
              </a:tblGrid>
              <a:tr h="750260">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報告</a:t>
                      </a:r>
                      <a:endParaRPr lang="en-US" altLang="zh-TW" sz="1800" dirty="0" smtClean="0"/>
                    </a:p>
                    <a:p>
                      <a:pPr algn="ctr"/>
                      <a:r>
                        <a:rPr lang="zh-TW" altLang="en-US" sz="1800" dirty="0" smtClean="0"/>
                        <a:t>單位</a:t>
                      </a:r>
                      <a:endParaRPr lang="zh-TW" altLang="en-US" sz="1800" dirty="0"/>
                    </a:p>
                  </a:txBody>
                  <a:tcPr marL="91441" marR="91441" marT="45747" marB="45747">
                    <a:solidFill>
                      <a:srgbClr val="0000FF"/>
                    </a:solidFill>
                  </a:tcPr>
                </a:tc>
                <a:tc>
                  <a:txBody>
                    <a:bodyPr/>
                    <a:lstStyle/>
                    <a:p>
                      <a:pPr algn="ctr"/>
                      <a:r>
                        <a:rPr lang="zh-TW" altLang="en-US" sz="1800" dirty="0" smtClean="0"/>
                        <a:t>主講人</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tr>
              <a:tr h="4434460">
                <a:tc>
                  <a:txBody>
                    <a:bodyPr/>
                    <a:lstStyle/>
                    <a:p>
                      <a:r>
                        <a:rPr lang="en-US" altLang="zh-TW" sz="1800" dirty="0" smtClean="0"/>
                        <a:t>1080117</a:t>
                      </a:r>
                      <a:endParaRPr lang="zh-TW" altLang="en-US" sz="1800" dirty="0"/>
                    </a:p>
                  </a:txBody>
                  <a:tcPr marL="91441" marR="91441" marT="45747" marB="45747"/>
                </a:tc>
                <a:tc>
                  <a:txBody>
                    <a:bodyPr/>
                    <a:lstStyle/>
                    <a:p>
                      <a:r>
                        <a:rPr lang="zh-TW" altLang="en-US" sz="1800" dirty="0" smtClean="0"/>
                        <a:t>營養部</a:t>
                      </a:r>
                      <a:endParaRPr lang="zh-TW" altLang="en-US" sz="1800" dirty="0"/>
                    </a:p>
                  </a:txBody>
                  <a:tcPr marL="91441" marR="91441" marT="45747" marB="45747"/>
                </a:tc>
                <a:tc>
                  <a:txBody>
                    <a:bodyPr/>
                    <a:lstStyle/>
                    <a:p>
                      <a:r>
                        <a:rPr lang="zh-TW" altLang="en-US" sz="1800" dirty="0" smtClean="0"/>
                        <a:t>營養講堂</a:t>
                      </a:r>
                      <a:endParaRPr lang="zh-TW" altLang="en-US" sz="1800" dirty="0"/>
                    </a:p>
                  </a:txBody>
                  <a:tcPr marL="91441" marR="91441" marT="45747" marB="45747"/>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「風味不減 健康加分</a:t>
                      </a:r>
                      <a:r>
                        <a:rPr lang="en-US" altLang="zh-TW" sz="2000" b="1" kern="1200" dirty="0" smtClean="0">
                          <a:solidFill>
                            <a:schemeClr val="dk1"/>
                          </a:solidFill>
                          <a:effectLst/>
                          <a:latin typeface="+mn-ea"/>
                          <a:ea typeface="+mn-ea"/>
                          <a:cs typeface="+mn-cs"/>
                        </a:rPr>
                        <a:t>! </a:t>
                      </a:r>
                      <a:r>
                        <a:rPr lang="zh-TW" altLang="zh-TW" sz="2000" b="1" kern="1200" dirty="0" smtClean="0">
                          <a:solidFill>
                            <a:schemeClr val="dk1"/>
                          </a:solidFill>
                          <a:effectLst/>
                          <a:latin typeface="+mn-ea"/>
                          <a:ea typeface="+mn-ea"/>
                          <a:cs typeface="+mn-cs"/>
                        </a:rPr>
                        <a:t>北榮</a:t>
                      </a:r>
                      <a:r>
                        <a:rPr lang="zh-TW" altLang="zh-TW" sz="2000" b="1" u="sng" kern="1200" dirty="0" smtClean="0">
                          <a:solidFill>
                            <a:schemeClr val="dk1"/>
                          </a:solidFill>
                          <a:effectLst/>
                          <a:latin typeface="+mn-ea"/>
                          <a:ea typeface="+mn-ea"/>
                          <a:cs typeface="+mn-cs"/>
                        </a:rPr>
                        <a:t>健康年菜發表記者會</a:t>
                      </a:r>
                      <a:r>
                        <a:rPr lang="zh-TW" altLang="zh-TW" sz="2000" b="1" kern="1200" dirty="0" smtClean="0">
                          <a:solidFill>
                            <a:schemeClr val="dk1"/>
                          </a:solidFill>
                          <a:effectLst/>
                          <a:latin typeface="+mn-ea"/>
                          <a:ea typeface="+mn-ea"/>
                          <a:cs typeface="+mn-cs"/>
                        </a:rPr>
                        <a:t>」。</a:t>
                      </a:r>
                    </a:p>
                    <a:p>
                      <a:endParaRPr lang="zh-TW" altLang="zh-TW" sz="1800" kern="1200" dirty="0" smtClean="0">
                        <a:solidFill>
                          <a:schemeClr val="dk1"/>
                        </a:solidFill>
                        <a:effectLst/>
                        <a:latin typeface="+mn-lt"/>
                        <a:ea typeface="+mn-ea"/>
                        <a:cs typeface="+mn-cs"/>
                      </a:endParaRPr>
                    </a:p>
                    <a:p>
                      <a:r>
                        <a:rPr lang="zh-TW" altLang="zh-TW" sz="1800" kern="1200" dirty="0" smtClean="0">
                          <a:solidFill>
                            <a:schemeClr val="dk1"/>
                          </a:solidFill>
                          <a:effectLst/>
                          <a:latin typeface="+mn-lt"/>
                          <a:ea typeface="+mn-ea"/>
                          <a:cs typeface="+mn-cs"/>
                        </a:rPr>
                        <a:t>一、農曆春節將至，北榮</a:t>
                      </a:r>
                      <a:r>
                        <a:rPr lang="zh-TW" altLang="zh-TW" sz="1800" u="sng" kern="1200" dirty="0" smtClean="0">
                          <a:solidFill>
                            <a:schemeClr val="dk1"/>
                          </a:solidFill>
                          <a:effectLst/>
                          <a:latin typeface="+mn-lt"/>
                          <a:ea typeface="+mn-ea"/>
                          <a:cs typeface="+mn-cs"/>
                        </a:rPr>
                        <a:t>營養部為讓民眾健康無負</a:t>
                      </a:r>
                      <a:r>
                        <a:rPr lang="zh-TW" altLang="en-US" sz="1800" u="sng" kern="1200" dirty="0" smtClean="0">
                          <a:solidFill>
                            <a:schemeClr val="dk1"/>
                          </a:solidFill>
                          <a:effectLst/>
                          <a:latin typeface="+mn-lt"/>
                          <a:ea typeface="+mn-ea"/>
                          <a:cs typeface="+mn-cs"/>
                        </a:rPr>
                        <a:t> </a:t>
                      </a:r>
                      <a:endParaRPr lang="en-US" altLang="zh-TW" sz="1800" u="sng" kern="1200" dirty="0" smtClean="0">
                        <a:solidFill>
                          <a:schemeClr val="dk1"/>
                        </a:solidFill>
                        <a:effectLst/>
                        <a:latin typeface="+mn-lt"/>
                        <a:ea typeface="+mn-ea"/>
                        <a:cs typeface="+mn-cs"/>
                      </a:endParaRPr>
                    </a:p>
                    <a:p>
                      <a:r>
                        <a:rPr lang="zh-TW" altLang="en-US" sz="1800" u="sng" kern="1200" dirty="0" smtClean="0">
                          <a:solidFill>
                            <a:schemeClr val="dk1"/>
                          </a:solidFill>
                          <a:effectLst/>
                          <a:latin typeface="+mn-lt"/>
                          <a:ea typeface="+mn-ea"/>
                          <a:cs typeface="+mn-cs"/>
                        </a:rPr>
                        <a:t> </a:t>
                      </a:r>
                      <a:r>
                        <a:rPr lang="zh-TW" altLang="en-US" sz="1800" u="none"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擔享用美味年菜，特別改造一般年菜多油、多</a:t>
                      </a:r>
                      <a:endParaRPr lang="en-US" altLang="zh-TW" sz="1800" u="sng" kern="1200" dirty="0" smtClean="0">
                        <a:solidFill>
                          <a:schemeClr val="dk1"/>
                        </a:solidFill>
                        <a:effectLst/>
                        <a:latin typeface="+mn-lt"/>
                        <a:ea typeface="+mn-ea"/>
                        <a:cs typeface="+mn-cs"/>
                      </a:endParaRPr>
                    </a:p>
                    <a:p>
                      <a:r>
                        <a:rPr lang="zh-TW" altLang="en-US" sz="1800" u="none" kern="1200" dirty="0" smtClean="0">
                          <a:solidFill>
                            <a:schemeClr val="dk1"/>
                          </a:solidFill>
                          <a:effectLst/>
                          <a:latin typeface="+mn-lt"/>
                          <a:ea typeface="+mn-ea"/>
                          <a:cs typeface="+mn-cs"/>
                        </a:rPr>
                        <a:t>        </a:t>
                      </a:r>
                      <a:r>
                        <a:rPr lang="zh-TW" altLang="zh-TW" sz="1800" u="sng" kern="1200" dirty="0" smtClean="0">
                          <a:solidFill>
                            <a:schemeClr val="dk1"/>
                          </a:solidFill>
                          <a:effectLst/>
                          <a:latin typeface="+mn-lt"/>
                          <a:ea typeface="+mn-ea"/>
                          <a:cs typeface="+mn-cs"/>
                        </a:rPr>
                        <a:t>鹽、膳食纖維偏少等缺點</a:t>
                      </a:r>
                      <a:r>
                        <a:rPr lang="zh-TW" altLang="zh-TW" sz="1800" kern="1200" dirty="0" smtClean="0">
                          <a:solidFill>
                            <a:schemeClr val="dk1"/>
                          </a:solidFill>
                          <a:effectLst/>
                          <a:latin typeface="+mn-lt"/>
                          <a:ea typeface="+mn-ea"/>
                          <a:cs typeface="+mn-cs"/>
                        </a:rPr>
                        <a:t>，推出十道低油脂、</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低熱量、低升糖指數、高纖維的應景年菜及年</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節食品。</a:t>
                      </a:r>
                    </a:p>
                    <a:p>
                      <a:r>
                        <a:rPr lang="zh-TW" altLang="zh-TW" sz="1800" kern="1200" dirty="0" smtClean="0">
                          <a:solidFill>
                            <a:schemeClr val="dk1"/>
                          </a:solidFill>
                          <a:effectLst/>
                          <a:latin typeface="+mn-lt"/>
                          <a:ea typeface="+mn-ea"/>
                          <a:cs typeface="+mn-cs"/>
                        </a:rPr>
                        <a:t>二、記者會</a:t>
                      </a:r>
                      <a:r>
                        <a:rPr lang="zh-TW" altLang="zh-TW" sz="1800" u="sng" kern="1200" dirty="0" smtClean="0">
                          <a:solidFill>
                            <a:schemeClr val="dk1"/>
                          </a:solidFill>
                          <a:effectLst/>
                          <a:latin typeface="+mn-lt"/>
                          <a:ea typeface="+mn-ea"/>
                          <a:cs typeface="+mn-cs"/>
                        </a:rPr>
                        <a:t>現場展示改造</a:t>
                      </a:r>
                      <a:r>
                        <a:rPr lang="zh-TW" altLang="zh-TW" sz="1800" kern="1200" dirty="0" smtClean="0">
                          <a:solidFill>
                            <a:schemeClr val="dk1"/>
                          </a:solidFill>
                          <a:effectLst/>
                          <a:latin typeface="+mn-lt"/>
                          <a:ea typeface="+mn-ea"/>
                          <a:cs typeface="+mn-cs"/>
                        </a:rPr>
                        <a:t>的佛跳牆、獅子頭、糖醋</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白鯧、高升子排、火鍋、蒜味鮮蝦、豆乳鷄等</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七道常見年菜，及紅豆年糕、發糕、芋頭糕三</a:t>
                      </a:r>
                      <a:endParaRPr lang="en-US" altLang="zh-TW" sz="1800" kern="1200" dirty="0" smtClean="0">
                        <a:solidFill>
                          <a:schemeClr val="dk1"/>
                        </a:solidFill>
                        <a:effectLst/>
                        <a:latin typeface="+mn-lt"/>
                        <a:ea typeface="+mn-ea"/>
                        <a:cs typeface="+mn-cs"/>
                      </a:endParaRPr>
                    </a:p>
                    <a:p>
                      <a:r>
                        <a:rPr lang="zh-TW" altLang="en-US" sz="1800" kern="1200" dirty="0" smtClean="0">
                          <a:solidFill>
                            <a:schemeClr val="dk1"/>
                          </a:solidFill>
                          <a:effectLst/>
                          <a:latin typeface="+mn-lt"/>
                          <a:ea typeface="+mn-ea"/>
                          <a:cs typeface="+mn-cs"/>
                        </a:rPr>
                        <a:t>        </a:t>
                      </a:r>
                      <a:r>
                        <a:rPr lang="zh-TW" altLang="zh-TW" sz="1800" kern="1200" dirty="0" smtClean="0">
                          <a:solidFill>
                            <a:schemeClr val="dk1"/>
                          </a:solidFill>
                          <a:effectLst/>
                          <a:latin typeface="+mn-lt"/>
                          <a:ea typeface="+mn-ea"/>
                          <a:cs typeface="+mn-cs"/>
                        </a:rPr>
                        <a:t>款年糕，並提供試吃。</a:t>
                      </a:r>
                    </a:p>
                    <a:p>
                      <a:endParaRPr lang="zh-TW" altLang="en-US" sz="1200" dirty="0" smtClean="0">
                        <a:solidFill>
                          <a:schemeClr val="tx1"/>
                        </a:solidFill>
                      </a:endParaRPr>
                    </a:p>
                  </a:txBody>
                  <a:tcPr marL="91441" marR="91441" marT="45747" marB="45747"/>
                </a:tc>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400" y="2132820"/>
            <a:ext cx="3168440" cy="2111778"/>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400" y="4293120"/>
            <a:ext cx="3168440" cy="1777606"/>
          </a:xfrm>
          <a:prstGeom prst="rect">
            <a:avLst/>
          </a:prstGeom>
        </p:spPr>
      </p:pic>
    </p:spTree>
    <p:extLst>
      <p:ext uri="{BB962C8B-B14F-4D97-AF65-F5344CB8AC3E}">
        <p14:creationId xmlns:p14="http://schemas.microsoft.com/office/powerpoint/2010/main" xmlns="" val="89004448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zh-TW" altLang="en-US" dirty="0" smtClean="0">
                <a:solidFill>
                  <a:srgbClr val="FF9900"/>
                </a:solidFill>
                <a:latin typeface="標楷體" pitchFamily="65" charset="-120"/>
              </a:rPr>
              <a:t>安排媒體採訪</a:t>
            </a:r>
            <a:r>
              <a:rPr lang="en-US" altLang="zh-TW" dirty="0" smtClean="0">
                <a:solidFill>
                  <a:srgbClr val="FF9900"/>
                </a:solidFill>
                <a:latin typeface="標楷體" pitchFamily="65" charset="-120"/>
              </a:rPr>
              <a:t>4</a:t>
            </a:r>
            <a:r>
              <a:rPr lang="zh-TW" altLang="en-US" dirty="0" smtClean="0">
                <a:solidFill>
                  <a:srgbClr val="FF9900"/>
                </a:solidFill>
                <a:latin typeface="標楷體" pitchFamily="65" charset="-120"/>
              </a:rPr>
              <a:t>場</a:t>
            </a:r>
            <a:endParaRPr lang="zh-TW" altLang="en-US" dirty="0">
              <a:solidFill>
                <a:srgbClr val="FF9900"/>
              </a:solidFill>
              <a:latin typeface="標楷體" pitchFamily="65"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xmlns="" val="488352188"/>
              </p:ext>
            </p:extLst>
          </p:nvPr>
        </p:nvGraphicFramePr>
        <p:xfrm>
          <a:off x="683460" y="908650"/>
          <a:ext cx="7893803" cy="5089076"/>
        </p:xfrm>
        <a:graphic>
          <a:graphicData uri="http://schemas.openxmlformats.org/drawingml/2006/table">
            <a:tbl>
              <a:tblPr firstRow="1" bandRow="1">
                <a:tableStyleId>{5C22544A-7EE6-4342-B048-85BDC9FD1C3A}</a:tableStyleId>
              </a:tblPr>
              <a:tblGrid>
                <a:gridCol w="927839"/>
                <a:gridCol w="1016431"/>
                <a:gridCol w="1152160"/>
                <a:gridCol w="3528490"/>
                <a:gridCol w="1268883"/>
              </a:tblGrid>
              <a:tr h="530981">
                <a:tc>
                  <a:txBody>
                    <a:bodyPr/>
                    <a:lstStyle/>
                    <a:p>
                      <a:pPr algn="dist" fontAlgn="auto"/>
                      <a:r>
                        <a:rPr lang="zh-TW" altLang="en-US" sz="1400" b="1" dirty="0">
                          <a:latin typeface="+mn-ea"/>
                          <a:ea typeface="+mn-ea"/>
                        </a:rPr>
                        <a:t>日      期</a:t>
                      </a:r>
                    </a:p>
                  </a:txBody>
                  <a:tcPr marL="9525" marR="9525" marT="9525" marB="0" anchor="ctr">
                    <a:solidFill>
                      <a:srgbClr val="0000FF"/>
                    </a:solidFill>
                  </a:tcPr>
                </a:tc>
                <a:tc>
                  <a:txBody>
                    <a:bodyPr/>
                    <a:lstStyle/>
                    <a:p>
                      <a:pPr algn="dist" fontAlgn="auto"/>
                      <a:r>
                        <a:rPr lang="zh-TW" altLang="en-US" sz="1400" b="1" dirty="0">
                          <a:latin typeface="+mn-ea"/>
                          <a:ea typeface="+mn-ea"/>
                        </a:rPr>
                        <a:t>受訪單位</a:t>
                      </a:r>
                    </a:p>
                  </a:txBody>
                  <a:tcPr marL="9525" marR="9525" marT="9525" marB="0" anchor="ctr">
                    <a:solidFill>
                      <a:srgbClr val="0000FF"/>
                    </a:solidFill>
                  </a:tcPr>
                </a:tc>
                <a:tc>
                  <a:txBody>
                    <a:bodyPr/>
                    <a:lstStyle/>
                    <a:p>
                      <a:pPr algn="dist" fontAlgn="auto"/>
                      <a:r>
                        <a:rPr lang="zh-TW" altLang="en-US" sz="1400" b="1" dirty="0">
                          <a:latin typeface="+mn-ea"/>
                          <a:ea typeface="+mn-ea"/>
                        </a:rPr>
                        <a:t>受訪人員</a:t>
                      </a:r>
                    </a:p>
                  </a:txBody>
                  <a:tcPr marL="9525" marR="9525" marT="9525" marB="0" anchor="ctr">
                    <a:solidFill>
                      <a:srgbClr val="0000FF"/>
                    </a:solidFill>
                  </a:tcPr>
                </a:tc>
                <a:tc>
                  <a:txBody>
                    <a:bodyPr/>
                    <a:lstStyle/>
                    <a:p>
                      <a:pPr algn="dist" fontAlgn="auto"/>
                      <a:r>
                        <a:rPr lang="zh-TW" altLang="en-US" sz="1400" b="1" dirty="0">
                          <a:latin typeface="+mn-ea"/>
                          <a:ea typeface="+mn-ea"/>
                        </a:rPr>
                        <a:t>主      題</a:t>
                      </a:r>
                    </a:p>
                  </a:txBody>
                  <a:tcPr marL="9525" marR="9525" marT="9525" marB="0" anchor="ctr">
                    <a:solidFill>
                      <a:srgbClr val="0000FF"/>
                    </a:solidFill>
                  </a:tcPr>
                </a:tc>
                <a:tc>
                  <a:txBody>
                    <a:bodyPr/>
                    <a:lstStyle/>
                    <a:p>
                      <a:pPr algn="dist" fontAlgn="auto"/>
                      <a:r>
                        <a:rPr lang="zh-TW" altLang="en-US" sz="1400" b="1" dirty="0"/>
                        <a:t>媒      體</a:t>
                      </a:r>
                    </a:p>
                  </a:txBody>
                  <a:tcPr marL="9525" marR="9525" marT="9525" marB="0" anchor="ctr">
                    <a:solidFill>
                      <a:srgbClr val="0000FF"/>
                    </a:solidFill>
                  </a:tcPr>
                </a:tc>
              </a:tr>
              <a:tr h="1845349">
                <a:tc>
                  <a:txBody>
                    <a:bodyPr/>
                    <a:lstStyle/>
                    <a:p>
                      <a:pPr algn="ctr" fontAlgn="ctr"/>
                      <a:r>
                        <a:rPr lang="en-US" altLang="zh-TW" sz="1400" b="0" i="0" u="none" strike="noStrike" dirty="0" smtClean="0">
                          <a:solidFill>
                            <a:srgbClr val="000000"/>
                          </a:solidFill>
                          <a:effectLst/>
                          <a:latin typeface="+mn-ea"/>
                          <a:ea typeface="+mn-ea"/>
                        </a:rPr>
                        <a:t>1071212</a:t>
                      </a:r>
                    </a:p>
                    <a:p>
                      <a:pPr algn="ctr" fontAlgn="ctr"/>
                      <a:endParaRPr lang="en-US" altLang="zh-TW" sz="1400" b="0" i="0" u="none" strike="noStrike" dirty="0" smtClean="0">
                        <a:solidFill>
                          <a:srgbClr val="000000"/>
                        </a:solidFill>
                        <a:effectLst/>
                        <a:latin typeface="+mn-ea"/>
                        <a:ea typeface="+mn-ea"/>
                      </a:endParaRPr>
                    </a:p>
                    <a:p>
                      <a:pPr algn="ctr" fontAlgn="ctr"/>
                      <a:endParaRPr lang="en-US" altLang="zh-TW" sz="1400" b="0" i="0" u="none" strike="noStrike" dirty="0" smtClean="0">
                        <a:solidFill>
                          <a:srgbClr val="000000"/>
                        </a:solidFill>
                        <a:effectLst/>
                        <a:latin typeface="+mn-ea"/>
                        <a:ea typeface="+mn-ea"/>
                      </a:endParaRPr>
                    </a:p>
                    <a:p>
                      <a:pPr algn="ctr" fontAlgn="ctr"/>
                      <a:endParaRPr lang="en-US" altLang="zh-TW" sz="1400" b="0" i="0" u="none" strike="noStrike" dirty="0" smtClean="0">
                        <a:solidFill>
                          <a:srgbClr val="000000"/>
                        </a:solidFill>
                        <a:effectLst/>
                        <a:latin typeface="+mn-ea"/>
                        <a:ea typeface="+mn-ea"/>
                      </a:endParaRPr>
                    </a:p>
                    <a:p>
                      <a:pPr algn="ctr" fontAlgn="ctr"/>
                      <a:endParaRPr lang="en-US" altLang="zh-TW" sz="1400" b="0" i="0" u="none" strike="noStrike" dirty="0" smtClean="0">
                        <a:solidFill>
                          <a:srgbClr val="000000"/>
                        </a:solidFill>
                        <a:effectLst/>
                        <a:latin typeface="+mn-ea"/>
                        <a:ea typeface="+mn-ea"/>
                      </a:endParaRPr>
                    </a:p>
                    <a:p>
                      <a:pPr algn="ctr" fontAlgn="ctr"/>
                      <a:endParaRPr lang="en-US" altLang="zh-TW" sz="1400" b="0" i="0" u="none" strike="noStrike" dirty="0" smtClean="0">
                        <a:solidFill>
                          <a:srgbClr val="000000"/>
                        </a:solidFill>
                        <a:effectLst/>
                        <a:latin typeface="+mn-ea"/>
                        <a:ea typeface="+mn-ea"/>
                      </a:endParaRPr>
                    </a:p>
                    <a:p>
                      <a:pPr algn="ctr" fontAlgn="ctr"/>
                      <a:endParaRPr lang="en-US" altLang="zh-TW"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400" b="0" i="0" u="none" strike="noStrike" dirty="0" smtClean="0">
                          <a:solidFill>
                            <a:srgbClr val="000000"/>
                          </a:solidFill>
                          <a:effectLst/>
                          <a:latin typeface="+mn-ea"/>
                          <a:ea typeface="+mn-ea"/>
                        </a:rPr>
                        <a:t>放射線部</a:t>
                      </a: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400" b="0" i="0" u="none" strike="noStrike" dirty="0" smtClean="0">
                          <a:solidFill>
                            <a:srgbClr val="000000"/>
                          </a:solidFill>
                          <a:effectLst/>
                          <a:latin typeface="+mn-ea"/>
                          <a:ea typeface="+mn-ea"/>
                        </a:rPr>
                        <a:t>郭萬祐主任</a:t>
                      </a: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en-US" altLang="zh-TW" sz="1400" b="0" i="0" u="none" strike="noStrike" dirty="0" smtClean="0">
                        <a:solidFill>
                          <a:srgbClr val="000000"/>
                        </a:solidFill>
                        <a:effectLst/>
                        <a:latin typeface="+mn-ea"/>
                        <a:ea typeface="+mn-ea"/>
                      </a:endParaRPr>
                    </a:p>
                    <a:p>
                      <a:pPr algn="l" fontAlgn="ct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600" b="1" i="0" u="none" strike="noStrike" dirty="0" smtClean="0">
                          <a:solidFill>
                            <a:srgbClr val="000000"/>
                          </a:solidFill>
                          <a:effectLst/>
                          <a:latin typeface="+mn-ea"/>
                          <a:ea typeface="+mn-ea"/>
                        </a:rPr>
                        <a:t>主題</a:t>
                      </a:r>
                      <a:r>
                        <a:rPr lang="en-US" altLang="zh-TW" sz="1600" b="1" i="0" u="none" strike="noStrike" dirty="0" smtClean="0">
                          <a:solidFill>
                            <a:srgbClr val="000000"/>
                          </a:solidFill>
                          <a:effectLst/>
                          <a:latin typeface="+mn-ea"/>
                          <a:ea typeface="+mn-ea"/>
                        </a:rPr>
                        <a:t>:</a:t>
                      </a:r>
                      <a:r>
                        <a:rPr lang="en-US" altLang="zh-TW" sz="1600" b="1" i="0" u="sng" strike="noStrike" dirty="0" smtClean="0">
                          <a:solidFill>
                            <a:srgbClr val="000000"/>
                          </a:solidFill>
                          <a:effectLst/>
                          <a:latin typeface="+mn-ea"/>
                          <a:ea typeface="+mn-ea"/>
                        </a:rPr>
                        <a:t>AI</a:t>
                      </a:r>
                      <a:r>
                        <a:rPr lang="zh-TW" altLang="en-US" sz="1600" b="1" i="0" u="sng" strike="noStrike" dirty="0" smtClean="0">
                          <a:solidFill>
                            <a:srgbClr val="000000"/>
                          </a:solidFill>
                          <a:effectLst/>
                          <a:latin typeface="+mn-ea"/>
                          <a:ea typeface="+mn-ea"/>
                        </a:rPr>
                        <a:t>自動判讀</a:t>
                      </a:r>
                      <a:r>
                        <a:rPr lang="zh-TW" altLang="en-US" sz="1600" b="1" i="0" u="none" strike="noStrike" dirty="0" smtClean="0">
                          <a:solidFill>
                            <a:srgbClr val="000000"/>
                          </a:solidFill>
                          <a:effectLst/>
                          <a:latin typeface="+mn-ea"/>
                          <a:ea typeface="+mn-ea"/>
                        </a:rPr>
                        <a:t>腦瘤位置</a:t>
                      </a:r>
                      <a:endParaRPr lang="en-US" altLang="zh-TW" sz="1600" b="1" i="0" u="none" strike="noStrike" dirty="0" smtClean="0">
                        <a:solidFill>
                          <a:srgbClr val="000000"/>
                        </a:solidFill>
                        <a:effectLst/>
                        <a:latin typeface="+mn-ea"/>
                        <a:ea typeface="+mn-ea"/>
                      </a:endParaRPr>
                    </a:p>
                    <a:p>
                      <a:pPr algn="l" fontAlgn="ctr"/>
                      <a:r>
                        <a:rPr lang="zh-TW" altLang="en-US" sz="1400" b="0" i="0" u="none" strike="noStrike" dirty="0" smtClean="0">
                          <a:solidFill>
                            <a:srgbClr val="000000"/>
                          </a:solidFill>
                          <a:effectLst/>
                          <a:latin typeface="+mn-ea"/>
                          <a:ea typeface="+mn-ea"/>
                        </a:rPr>
                        <a:t>    </a:t>
                      </a:r>
                      <a:r>
                        <a:rPr lang="zh-TW" altLang="en-US" sz="1400" b="0" i="0" u="sng" strike="noStrike" dirty="0" smtClean="0">
                          <a:solidFill>
                            <a:srgbClr val="000000"/>
                          </a:solidFill>
                          <a:effectLst/>
                          <a:latin typeface="+mn-ea"/>
                          <a:ea typeface="+mn-ea"/>
                        </a:rPr>
                        <a:t>台北榮總影像人工智慧團隊，建立臨床人工智慧腦瘤自動判讀系統，透過臨床場域試用階段，已經有</a:t>
                      </a:r>
                      <a:r>
                        <a:rPr lang="en-US" altLang="zh-TW" sz="1400" b="0" i="0" u="sng" strike="noStrike" dirty="0" smtClean="0">
                          <a:solidFill>
                            <a:srgbClr val="000000"/>
                          </a:solidFill>
                          <a:effectLst/>
                          <a:latin typeface="+mn-ea"/>
                          <a:ea typeface="+mn-ea"/>
                        </a:rPr>
                        <a:t>120</a:t>
                      </a:r>
                      <a:r>
                        <a:rPr lang="zh-TW" altLang="en-US" sz="1400" b="0" i="0" u="sng" strike="noStrike" dirty="0" smtClean="0">
                          <a:solidFill>
                            <a:srgbClr val="000000"/>
                          </a:solidFill>
                          <a:effectLst/>
                          <a:latin typeface="+mn-ea"/>
                          <a:ea typeface="+mn-ea"/>
                        </a:rPr>
                        <a:t>例樣本數試用，準確率高達百分之</a:t>
                      </a:r>
                      <a:r>
                        <a:rPr lang="en-US" altLang="zh-TW" sz="1400" b="0" i="0" u="sng" strike="noStrike" dirty="0" smtClean="0">
                          <a:solidFill>
                            <a:srgbClr val="000000"/>
                          </a:solidFill>
                          <a:effectLst/>
                          <a:latin typeface="+mn-ea"/>
                          <a:ea typeface="+mn-ea"/>
                        </a:rPr>
                        <a:t>80</a:t>
                      </a:r>
                      <a:r>
                        <a:rPr lang="zh-TW" altLang="en-US" sz="1400" b="0" i="0" u="sng" strike="noStrike" dirty="0" smtClean="0">
                          <a:solidFill>
                            <a:srgbClr val="000000"/>
                          </a:solidFill>
                          <a:effectLst/>
                          <a:latin typeface="+mn-ea"/>
                          <a:ea typeface="+mn-ea"/>
                        </a:rPr>
                        <a:t>，另外百分之</a:t>
                      </a:r>
                      <a:r>
                        <a:rPr lang="en-US" altLang="zh-TW" sz="1400" b="0" i="0" u="sng" strike="noStrike" dirty="0" smtClean="0">
                          <a:solidFill>
                            <a:srgbClr val="000000"/>
                          </a:solidFill>
                          <a:effectLst/>
                          <a:latin typeface="+mn-ea"/>
                          <a:ea typeface="+mn-ea"/>
                        </a:rPr>
                        <a:t>20</a:t>
                      </a:r>
                      <a:r>
                        <a:rPr lang="zh-TW" altLang="en-US" sz="1400" b="0" i="0" u="sng" strike="noStrike" dirty="0" smtClean="0">
                          <a:solidFill>
                            <a:srgbClr val="000000"/>
                          </a:solidFill>
                          <a:effectLst/>
                          <a:latin typeface="+mn-ea"/>
                          <a:ea typeface="+mn-ea"/>
                        </a:rPr>
                        <a:t>，因為腦瘤體積小於</a:t>
                      </a:r>
                      <a:r>
                        <a:rPr lang="en-US" altLang="zh-TW" sz="1400" b="0" i="0" u="sng" strike="noStrike" dirty="0" smtClean="0">
                          <a:solidFill>
                            <a:srgbClr val="000000"/>
                          </a:solidFill>
                          <a:effectLst/>
                          <a:latin typeface="+mn-ea"/>
                          <a:ea typeface="+mn-ea"/>
                        </a:rPr>
                        <a:t>0.1C.C</a:t>
                      </a:r>
                      <a:r>
                        <a:rPr lang="zh-TW" altLang="en-US" sz="1400" b="0" i="0" u="sng" strike="noStrike" dirty="0" smtClean="0">
                          <a:solidFill>
                            <a:srgbClr val="000000"/>
                          </a:solidFill>
                          <a:effectLst/>
                          <a:latin typeface="+mn-ea"/>
                          <a:ea typeface="+mn-ea"/>
                        </a:rPr>
                        <a:t>，目前人工智慧無法診斷，必須再透過人工檢查反覆確認</a:t>
                      </a:r>
                      <a:r>
                        <a:rPr lang="zh-TW" altLang="en-US" sz="1400" b="0" i="0" u="none" strike="noStrike" dirty="0" smtClean="0">
                          <a:solidFill>
                            <a:srgbClr val="000000"/>
                          </a:solidFill>
                          <a:effectLst/>
                          <a:latin typeface="+mn-ea"/>
                          <a:ea typeface="+mn-ea"/>
                        </a:rPr>
                        <a:t>。</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ctr" fontAlgn="ctr"/>
                      <a:r>
                        <a:rPr lang="en-US" altLang="zh-TW" sz="1400" b="0" i="0" u="none" strike="noStrike" dirty="0" smtClean="0">
                          <a:solidFill>
                            <a:srgbClr val="000000"/>
                          </a:solidFill>
                          <a:effectLst/>
                          <a:latin typeface="新細明體" panose="02020500000000000000" pitchFamily="18" charset="-120"/>
                          <a:ea typeface="新細明體" panose="02020500000000000000" pitchFamily="18" charset="-120"/>
                        </a:rPr>
                        <a:t>TVBS</a:t>
                      </a: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r>
              <a:tr h="561611">
                <a:tc>
                  <a:txBody>
                    <a:bodyPr/>
                    <a:lstStyle/>
                    <a:p>
                      <a:pPr algn="ctr" fontAlgn="ctr"/>
                      <a:r>
                        <a:rPr lang="en-US" altLang="zh-TW" sz="1400" b="0" i="0" u="none" strike="noStrike" dirty="0" smtClean="0">
                          <a:solidFill>
                            <a:srgbClr val="000000"/>
                          </a:solidFill>
                          <a:effectLst/>
                          <a:latin typeface="+mn-ea"/>
                          <a:ea typeface="+mn-ea"/>
                        </a:rPr>
                        <a:t>1071128</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400" b="0" i="0" u="none" strike="noStrike" smtClean="0">
                          <a:solidFill>
                            <a:srgbClr val="000000"/>
                          </a:solidFill>
                          <a:effectLst/>
                          <a:latin typeface="+mn-ea"/>
                          <a:ea typeface="+mn-ea"/>
                        </a:rPr>
                        <a:t>心臟內科</a:t>
                      </a:r>
                      <a:endParaRPr lang="en-US" altLang="zh-TW" sz="1400" b="0" i="0" u="none" strike="noStrike" dirty="0" smtClean="0">
                        <a:solidFill>
                          <a:srgbClr val="000000"/>
                        </a:solidFill>
                        <a:effectLst/>
                        <a:latin typeface="+mn-ea"/>
                        <a:ea typeface="+mn-ea"/>
                      </a:endParaRPr>
                    </a:p>
                  </a:txBody>
                  <a:tcPr marL="9525" marR="9525" marT="9525" marB="0" anchor="ctr"/>
                </a:tc>
                <a:tc>
                  <a:txBody>
                    <a:bodyPr/>
                    <a:lstStyle/>
                    <a:p>
                      <a:pPr algn="l" fontAlgn="ctr"/>
                      <a:r>
                        <a:rPr lang="zh-TW" altLang="en-US" sz="1400" b="0" i="0" u="none" strike="noStrike" dirty="0" smtClean="0">
                          <a:solidFill>
                            <a:srgbClr val="000000"/>
                          </a:solidFill>
                          <a:effectLst/>
                          <a:latin typeface="+mn-ea"/>
                          <a:ea typeface="+mn-ea"/>
                        </a:rPr>
                        <a:t>陳適安副院長</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400" b="0" i="0" u="sng" strike="noStrike" dirty="0" smtClean="0">
                          <a:solidFill>
                            <a:srgbClr val="000000"/>
                          </a:solidFill>
                          <a:effectLst/>
                          <a:latin typeface="+mn-ea"/>
                          <a:ea typeface="+mn-ea"/>
                        </a:rPr>
                        <a:t>外貿協會</a:t>
                      </a:r>
                      <a:r>
                        <a:rPr lang="zh-TW" altLang="en-US" sz="1400" b="0" i="0" u="none" strike="noStrike" dirty="0" smtClean="0">
                          <a:solidFill>
                            <a:srgbClr val="000000"/>
                          </a:solidFill>
                          <a:effectLst/>
                          <a:latin typeface="+mn-ea"/>
                          <a:ea typeface="+mn-ea"/>
                        </a:rPr>
                        <a:t>「海外媒體臺灣醫療觀摩團」參訪本院。</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endParaRPr lang="zh-TW" altLang="en-US" sz="1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r>
              <a:tr h="648090">
                <a:tc>
                  <a:txBody>
                    <a:bodyPr/>
                    <a:lstStyle/>
                    <a:p>
                      <a:pPr algn="ctr" fontAlgn="ctr"/>
                      <a:r>
                        <a:rPr lang="en-US" altLang="zh-TW" sz="1400" b="0" i="0" u="none" strike="noStrike" dirty="0" smtClean="0">
                          <a:solidFill>
                            <a:srgbClr val="000000"/>
                          </a:solidFill>
                          <a:effectLst/>
                          <a:latin typeface="+mn-ea"/>
                          <a:ea typeface="+mn-ea"/>
                        </a:rPr>
                        <a:t>1071212</a:t>
                      </a:r>
                      <a:endParaRPr lang="en-US" altLang="zh-TW" sz="1400" b="0" i="0" u="none" strike="noStrike" dirty="0">
                        <a:solidFill>
                          <a:srgbClr val="000000"/>
                        </a:solidFill>
                        <a:effectLst/>
                        <a:latin typeface="+mn-ea"/>
                        <a:ea typeface="+mn-ea"/>
                      </a:endParaRPr>
                    </a:p>
                  </a:txBody>
                  <a:tcPr marL="9525" marR="9525" marT="9525" marB="0" anchor="ctr"/>
                </a:tc>
                <a:tc>
                  <a:txBody>
                    <a:bodyPr/>
                    <a:lstStyle/>
                    <a:p>
                      <a:pPr algn="l" fontAlgn="ctr"/>
                      <a:r>
                        <a:rPr lang="zh-TW" altLang="en-US" sz="1400" b="0" i="0" u="none" strike="noStrike" dirty="0" smtClean="0">
                          <a:solidFill>
                            <a:srgbClr val="000000"/>
                          </a:solidFill>
                          <a:effectLst/>
                          <a:latin typeface="+mn-ea"/>
                          <a:ea typeface="+mn-ea"/>
                        </a:rPr>
                        <a:t>心臟內科</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400" b="0" i="0" u="none" strike="noStrike" dirty="0" smtClean="0">
                          <a:solidFill>
                            <a:srgbClr val="000000"/>
                          </a:solidFill>
                          <a:effectLst/>
                          <a:latin typeface="+mn-ea"/>
                          <a:ea typeface="+mn-ea"/>
                        </a:rPr>
                        <a:t>陳適安副院長</a:t>
                      </a:r>
                    </a:p>
                  </a:txBody>
                  <a:tcPr marL="9525" marR="9525" marT="9525" marB="0" anchor="ctr"/>
                </a:tc>
                <a:tc>
                  <a:txBody>
                    <a:bodyPr/>
                    <a:lstStyle/>
                    <a:p>
                      <a:pPr algn="l" fontAlgn="ctr"/>
                      <a:r>
                        <a:rPr lang="zh-TW" altLang="en-US" sz="1400" b="0" i="0" u="sng" strike="noStrike" dirty="0" smtClean="0">
                          <a:solidFill>
                            <a:srgbClr val="000000"/>
                          </a:solidFill>
                          <a:effectLst/>
                          <a:latin typeface="+mn-ea"/>
                          <a:ea typeface="+mn-ea"/>
                        </a:rPr>
                        <a:t>衛福部醫事司</a:t>
                      </a:r>
                      <a:r>
                        <a:rPr lang="zh-TW" altLang="en-US" sz="1400" b="0" i="0" u="none" strike="noStrike" dirty="0" smtClean="0">
                          <a:solidFill>
                            <a:srgbClr val="000000"/>
                          </a:solidFill>
                          <a:effectLst/>
                          <a:latin typeface="+mn-ea"/>
                          <a:ea typeface="+mn-ea"/>
                        </a:rPr>
                        <a:t>委託聯廣公司拍攝</a:t>
                      </a:r>
                      <a:r>
                        <a:rPr lang="en-US" altLang="zh-TW" sz="1400" b="0" i="0" u="none" strike="noStrike" dirty="0" smtClean="0">
                          <a:solidFill>
                            <a:srgbClr val="000000"/>
                          </a:solidFill>
                          <a:effectLst/>
                          <a:latin typeface="+mn-ea"/>
                          <a:ea typeface="+mn-ea"/>
                        </a:rPr>
                        <a:t>-</a:t>
                      </a:r>
                      <a:r>
                        <a:rPr lang="zh-TW" altLang="en-US" sz="1400" b="0" i="0" u="none" strike="noStrike" dirty="0" smtClean="0">
                          <a:solidFill>
                            <a:srgbClr val="000000"/>
                          </a:solidFill>
                          <a:effectLst/>
                          <a:latin typeface="+mn-ea"/>
                          <a:ea typeface="+mn-ea"/>
                        </a:rPr>
                        <a:t>台灣醫療</a:t>
                      </a:r>
                      <a:r>
                        <a:rPr lang="en-US" altLang="zh-TW" sz="1400" b="0" i="0" u="none" strike="noStrike" dirty="0" smtClean="0">
                          <a:solidFill>
                            <a:srgbClr val="000000"/>
                          </a:solidFill>
                          <a:effectLst/>
                          <a:latin typeface="+mn-ea"/>
                          <a:ea typeface="+mn-ea"/>
                        </a:rPr>
                        <a:t>-</a:t>
                      </a:r>
                      <a:r>
                        <a:rPr lang="zh-TW" altLang="en-US" sz="1400" b="0" i="0" u="none" strike="noStrike" dirty="0" smtClean="0">
                          <a:solidFill>
                            <a:srgbClr val="000000"/>
                          </a:solidFill>
                          <a:effectLst/>
                          <a:latin typeface="+mn-ea"/>
                          <a:ea typeface="+mn-ea"/>
                        </a:rPr>
                        <a:t>北榮心內</a:t>
                      </a:r>
                      <a:r>
                        <a:rPr lang="en-US" altLang="zh-TW" sz="1400" b="0" i="0" u="none" strike="noStrike" dirty="0" smtClean="0">
                          <a:solidFill>
                            <a:srgbClr val="000000"/>
                          </a:solidFill>
                          <a:effectLst/>
                          <a:latin typeface="+mn-ea"/>
                          <a:ea typeface="+mn-ea"/>
                        </a:rPr>
                        <a:t>SNQ</a:t>
                      </a:r>
                      <a:r>
                        <a:rPr lang="zh-TW" altLang="en-US" sz="1400" b="0" i="0" u="none" strike="noStrike" dirty="0" smtClean="0">
                          <a:solidFill>
                            <a:srgbClr val="000000"/>
                          </a:solidFill>
                          <a:effectLst/>
                          <a:latin typeface="+mn-ea"/>
                          <a:ea typeface="+mn-ea"/>
                        </a:rPr>
                        <a:t>奬。</a:t>
                      </a:r>
                      <a:endParaRPr lang="zh-TW" altLang="en-US" sz="1400" b="0" i="0" u="none" strike="noStrike" dirty="0">
                        <a:solidFill>
                          <a:srgbClr val="000000"/>
                        </a:solidFill>
                        <a:effectLst/>
                        <a:latin typeface="+mn-ea"/>
                        <a:ea typeface="+mn-ea"/>
                      </a:endParaRPr>
                    </a:p>
                  </a:txBody>
                  <a:tcPr marL="9525" marR="9525" marT="9525" marB="0" anchor="ctr"/>
                </a:tc>
                <a:tc>
                  <a:txBody>
                    <a:bodyPr/>
                    <a:lstStyle/>
                    <a:p>
                      <a:pPr algn="l" fontAlgn="ct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r>
              <a:tr h="1160067">
                <a:tc>
                  <a:txBody>
                    <a:bodyPr/>
                    <a:lstStyle/>
                    <a:p>
                      <a:pPr algn="ctr" fontAlgn="ct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1071228</a:t>
                      </a:r>
                      <a:endParaRPr lang="en-US" altLang="zh-TW"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tc>
                <a:tc>
                  <a:txBody>
                    <a:bodyPr/>
                    <a:lstStyle/>
                    <a:p>
                      <a:pPr algn="l" fontAlgn="ctr"/>
                      <a:r>
                        <a:rPr lang="zh-TW" altLang="en-US" sz="1400" b="0" i="0" u="none" strike="noStrike" dirty="0" smtClean="0">
                          <a:solidFill>
                            <a:srgbClr val="000000"/>
                          </a:solidFill>
                          <a:effectLst/>
                          <a:latin typeface="+mn-ea"/>
                          <a:ea typeface="+mn-ea"/>
                        </a:rPr>
                        <a:t>心臟內科</a:t>
                      </a:r>
                      <a:endParaRPr lang="zh-TW" altLang="en-US" sz="1400" b="0" i="0" u="none" strike="noStrike" dirty="0">
                        <a:solidFill>
                          <a:srgbClr val="000000"/>
                        </a:solidFill>
                        <a:effectLst/>
                        <a:latin typeface="+mn-ea"/>
                        <a:ea typeface="+mn-ea"/>
                      </a:endParaRPr>
                    </a:p>
                  </a:txBody>
                  <a:tcPr marL="9525" marR="9525" marT="9525" marB="0"/>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400" b="0" i="0" u="none" strike="noStrike" dirty="0" smtClean="0">
                          <a:solidFill>
                            <a:srgbClr val="000000"/>
                          </a:solidFill>
                          <a:effectLst/>
                          <a:latin typeface="+mn-ea"/>
                          <a:ea typeface="+mn-ea"/>
                        </a:rPr>
                        <a:t>陳適安副院長</a:t>
                      </a:r>
                    </a:p>
                  </a:txBody>
                  <a:tcPr marL="9525" marR="9525" marT="9525" marB="0"/>
                </a:tc>
                <a:tc>
                  <a:txBody>
                    <a:bodyPr/>
                    <a:lstStyle/>
                    <a:p>
                      <a:pPr algn="l" fontAlgn="ctr"/>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原文網址</a:t>
                      </a:r>
                      <a:r>
                        <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rPr>
                        <a:t>: </a:t>
                      </a:r>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北榮心房顫動「新發現」　路透社跨海專訪電燒名醫陳適安 </a:t>
                      </a:r>
                      <a:r>
                        <a:rPr lang="en-US" altLang="zh-TW" sz="1400" b="0" i="0" u="sng" strike="noStrike" dirty="0" smtClean="0">
                          <a:solidFill>
                            <a:srgbClr val="000000"/>
                          </a:solidFill>
                          <a:effectLst/>
                          <a:latin typeface="標楷體" panose="03000509000000000000" pitchFamily="65" charset="-120"/>
                          <a:ea typeface="標楷體" panose="03000509000000000000" pitchFamily="65" charset="-120"/>
                        </a:rPr>
                        <a:t>| </a:t>
                      </a:r>
                      <a:r>
                        <a:rPr lang="en-US" altLang="zh-TW" sz="1400" b="0" i="0" u="sng" strike="noStrike" dirty="0" err="1" smtClean="0">
                          <a:solidFill>
                            <a:srgbClr val="000000"/>
                          </a:solidFill>
                          <a:effectLst/>
                          <a:latin typeface="標楷體" panose="03000509000000000000" pitchFamily="65" charset="-120"/>
                          <a:ea typeface="標楷體" panose="03000509000000000000" pitchFamily="65" charset="-120"/>
                        </a:rPr>
                        <a:t>ETtoday</a:t>
                      </a:r>
                      <a:r>
                        <a:rPr lang="zh-TW" altLang="en-US" sz="1400" b="0" i="0" u="sng" strike="noStrike" dirty="0" smtClean="0">
                          <a:solidFill>
                            <a:srgbClr val="000000"/>
                          </a:solidFill>
                          <a:effectLst/>
                          <a:latin typeface="標楷體" panose="03000509000000000000" pitchFamily="65" charset="-120"/>
                          <a:ea typeface="標楷體" panose="03000509000000000000" pitchFamily="65" charset="-120"/>
                        </a:rPr>
                        <a:t>健康雲 </a:t>
                      </a:r>
                      <a:r>
                        <a:rPr lang="en-US" altLang="zh-TW" sz="1400" b="0" i="0" u="sng" strike="noStrike" dirty="0" smtClean="0">
                          <a:solidFill>
                            <a:srgbClr val="000000"/>
                          </a:solidFill>
                          <a:effectLst/>
                          <a:latin typeface="標楷體" panose="03000509000000000000" pitchFamily="65" charset="-120"/>
                          <a:ea typeface="標楷體" panose="03000509000000000000" pitchFamily="65" charset="-120"/>
                        </a:rPr>
                        <a:t>| </a:t>
                      </a:r>
                      <a:r>
                        <a:rPr lang="en-US" altLang="zh-TW" sz="1400" b="0" i="0" u="sng" strike="noStrike" dirty="0" err="1" smtClean="0">
                          <a:solidFill>
                            <a:srgbClr val="000000"/>
                          </a:solidFill>
                          <a:effectLst/>
                          <a:latin typeface="標楷體" panose="03000509000000000000" pitchFamily="65" charset="-120"/>
                          <a:ea typeface="標楷體" panose="03000509000000000000" pitchFamily="65" charset="-120"/>
                        </a:rPr>
                        <a:t>ETtoday</a:t>
                      </a:r>
                      <a:r>
                        <a:rPr lang="zh-TW" altLang="en-US" sz="1400" b="0" i="0" u="sng" strike="noStrike" dirty="0" smtClean="0">
                          <a:solidFill>
                            <a:srgbClr val="000000"/>
                          </a:solidFill>
                          <a:effectLst/>
                          <a:latin typeface="標楷體" panose="03000509000000000000" pitchFamily="65" charset="-120"/>
                          <a:ea typeface="標楷體" panose="03000509000000000000" pitchFamily="65" charset="-120"/>
                        </a:rPr>
                        <a:t>新聞雲</a:t>
                      </a:r>
                      <a:endParaRPr lang="en-US" altLang="zh-TW" sz="1400" b="0" i="0" u="sng" strike="noStrike" dirty="0" smtClean="0">
                        <a:solidFill>
                          <a:srgbClr val="000000"/>
                        </a:solidFill>
                        <a:effectLst/>
                        <a:latin typeface="標楷體" panose="03000509000000000000" pitchFamily="65" charset="-120"/>
                        <a:ea typeface="標楷體" panose="03000509000000000000" pitchFamily="65" charset="-120"/>
                      </a:endParaRPr>
                    </a:p>
                    <a:p>
                      <a:pPr algn="l" fontAlgn="ctr"/>
                      <a:endPar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endParaRPr>
                    </a:p>
                    <a:p>
                      <a:pPr algn="l" fontAlgn="ctr"/>
                      <a:endPar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endParaRPr>
                    </a:p>
                    <a:p>
                      <a:pPr algn="l" fontAlgn="ctr"/>
                      <a:endParaRPr lang="en-US" altLang="zh-TW" sz="1400" b="0" i="0" u="none" strike="noStrike" dirty="0" smtClean="0">
                        <a:solidFill>
                          <a:srgbClr val="000000"/>
                        </a:solidFill>
                        <a:effectLst/>
                        <a:latin typeface="標楷體" panose="03000509000000000000" pitchFamily="65" charset="-120"/>
                        <a:ea typeface="標楷體" panose="03000509000000000000" pitchFamily="65" charset="-120"/>
                      </a:endParaRPr>
                    </a:p>
                    <a:p>
                      <a:pPr algn="l" fontAlgn="ctr"/>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 </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c>
                  <a:txBody>
                    <a:bodyPr/>
                    <a:lstStyle/>
                    <a:p>
                      <a:pPr algn="ctr" fontAlgn="ctr"/>
                      <a:r>
                        <a:rPr lang="zh-TW" altLang="en-US" sz="1400" b="0" i="0" u="none" strike="noStrike" dirty="0" smtClean="0">
                          <a:solidFill>
                            <a:srgbClr val="000000"/>
                          </a:solidFill>
                          <a:effectLst/>
                          <a:latin typeface="標楷體" panose="03000509000000000000" pitchFamily="65" charset="-120"/>
                          <a:ea typeface="標楷體" panose="03000509000000000000" pitchFamily="65" charset="-120"/>
                        </a:rPr>
                        <a:t>路透社</a:t>
                      </a:r>
                      <a:endParaRPr lang="zh-TW" altLang="en-US" sz="1400" b="0" i="0" u="none" strike="noStrike" dirty="0">
                        <a:solidFill>
                          <a:srgbClr val="000000"/>
                        </a:solidFill>
                        <a:effectLst/>
                        <a:latin typeface="標楷體" panose="03000509000000000000" pitchFamily="65" charset="-120"/>
                        <a:ea typeface="標楷體" panose="03000509000000000000" pitchFamily="65" charset="-120"/>
                      </a:endParaRPr>
                    </a:p>
                  </a:txBody>
                  <a:tcPr marL="9525" marR="9525" marT="9525" marB="0" anchor="ctr"/>
                </a:tc>
              </a:tr>
            </a:tbl>
          </a:graphicData>
        </a:graphic>
      </p:graphicFrame>
      <p:pic>
        <p:nvPicPr>
          <p:cNvPr id="3" name="圖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3460" y="2132820"/>
            <a:ext cx="1512210" cy="1008140"/>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7680" y="2132820"/>
            <a:ext cx="1512209" cy="1008140"/>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5470" y="4797190"/>
            <a:ext cx="1728240" cy="1152160"/>
          </a:xfrm>
          <a:prstGeom prst="rect">
            <a:avLst/>
          </a:prstGeom>
        </p:spPr>
      </p:pic>
    </p:spTree>
    <p:extLst>
      <p:ext uri="{BB962C8B-B14F-4D97-AF65-F5344CB8AC3E}">
        <p14:creationId xmlns:p14="http://schemas.microsoft.com/office/powerpoint/2010/main" xmlns="" val="403929450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zh-TW" altLang="en-US" dirty="0" smtClean="0">
                <a:solidFill>
                  <a:srgbClr val="FF9900"/>
                </a:solidFill>
                <a:latin typeface="標楷體" pitchFamily="65" charset="-120"/>
              </a:rPr>
              <a:t>專題報導</a:t>
            </a:r>
            <a:r>
              <a:rPr lang="en-US" altLang="zh-TW" dirty="0" smtClean="0">
                <a:solidFill>
                  <a:srgbClr val="FF9900"/>
                </a:solidFill>
                <a:latin typeface="標楷體" pitchFamily="65" charset="-120"/>
              </a:rPr>
              <a:t>5</a:t>
            </a:r>
            <a:r>
              <a:rPr lang="zh-TW" altLang="en-US" dirty="0" smtClean="0">
                <a:solidFill>
                  <a:srgbClr val="FF9900"/>
                </a:solidFill>
                <a:latin typeface="標楷體" pitchFamily="65" charset="-120"/>
              </a:rPr>
              <a:t>場</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3564511282"/>
              </p:ext>
            </p:extLst>
          </p:nvPr>
        </p:nvGraphicFramePr>
        <p:xfrm>
          <a:off x="467431" y="836642"/>
          <a:ext cx="8497179" cy="5328738"/>
        </p:xfrm>
        <a:graphic>
          <a:graphicData uri="http://schemas.openxmlformats.org/drawingml/2006/table">
            <a:tbl>
              <a:tblPr firstRow="1" bandRow="1">
                <a:tableStyleId>{5C22544A-7EE6-4342-B048-85BDC9FD1C3A}</a:tableStyleId>
              </a:tblPr>
              <a:tblGrid>
                <a:gridCol w="864119"/>
                <a:gridCol w="936130"/>
                <a:gridCol w="936130"/>
                <a:gridCol w="1152160"/>
                <a:gridCol w="4608640"/>
              </a:tblGrid>
              <a:tr h="791406">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受訪單位</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2179497">
                <a:tc>
                  <a:txBody>
                    <a:bodyPr/>
                    <a:lstStyle/>
                    <a:p>
                      <a:pPr algn="l"/>
                      <a:r>
                        <a:rPr lang="en-US" altLang="zh-TW" sz="1400" kern="1200" dirty="0" smtClean="0">
                          <a:solidFill>
                            <a:schemeClr val="dk1"/>
                          </a:solidFill>
                          <a:latin typeface="+mn-ea"/>
                          <a:ea typeface="+mn-ea"/>
                          <a:cs typeface="+mn-cs"/>
                        </a:rPr>
                        <a:t>1071226</a:t>
                      </a:r>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dirty="0" smtClean="0">
                          <a:hlinkClick r:id="rId2" action="ppaction://hlinkfile"/>
                        </a:rPr>
                        <a:t>主題</a:t>
                      </a:r>
                      <a:r>
                        <a:rPr lang="en-US" altLang="zh-TW" sz="2000" b="1" dirty="0" smtClean="0">
                          <a:hlinkClick r:id="rId2" action="ppaction://hlinkfile"/>
                        </a:rPr>
                        <a:t>:</a:t>
                      </a:r>
                      <a:r>
                        <a:rPr lang="zh-TW" altLang="en-US" sz="2000" b="1" dirty="0" smtClean="0">
                          <a:hlinkClick r:id="rId2" action="ppaction://hlinkfile"/>
                        </a:rPr>
                        <a:t>醫療影像資料庫</a:t>
                      </a:r>
                      <a:r>
                        <a:rPr lang="en-US" altLang="zh-TW" sz="2000" b="1" dirty="0" smtClean="0">
                          <a:hlinkClick r:id="rId2" action="ppaction://hlinkfile"/>
                        </a:rPr>
                        <a:t>-</a:t>
                      </a:r>
                      <a:r>
                        <a:rPr lang="en-US" altLang="zh-TW" sz="2000" b="1" u="sng" dirty="0" smtClean="0">
                          <a:hlinkClick r:id="rId2" action="ppaction://hlinkfile"/>
                        </a:rPr>
                        <a:t>AI</a:t>
                      </a:r>
                      <a:r>
                        <a:rPr lang="zh-TW" altLang="en-US" sz="2000" b="1" u="sng" dirty="0" smtClean="0">
                          <a:hlinkClick r:id="rId2" action="ppaction://hlinkfile"/>
                        </a:rPr>
                        <a:t>智慧醫療應用</a:t>
                      </a:r>
                      <a:endParaRPr lang="en-US" altLang="zh-TW" sz="2000" b="1" u="sng" dirty="0" smtClean="0"/>
                    </a:p>
                    <a:p>
                      <a:r>
                        <a:rPr lang="zh-TW" altLang="en-US" sz="1600" b="1" dirty="0" smtClean="0"/>
                        <a:t>  </a:t>
                      </a:r>
                      <a:endParaRPr lang="en-US" altLang="zh-TW" sz="1600" b="1" dirty="0" smtClean="0"/>
                    </a:p>
                    <a:p>
                      <a:pPr>
                        <a:lnSpc>
                          <a:spcPts val="2400"/>
                        </a:lnSpc>
                      </a:pPr>
                      <a:r>
                        <a:rPr lang="zh-TW" altLang="en-US" sz="1600" b="1" dirty="0" smtClean="0"/>
                        <a:t>        </a:t>
                      </a:r>
                      <a:r>
                        <a:rPr lang="zh-TW" altLang="en-US" sz="1600" b="0" u="sng" dirty="0" smtClean="0">
                          <a:latin typeface="+mn-ea"/>
                          <a:ea typeface="+mn-ea"/>
                        </a:rPr>
                        <a:t>科技部結合台灣大學、台北榮民總醫院與台北醫學大學三大醫療團隊，建立本土化醫療影像資料庫，鎖定腦、心、肺為三大主軸，發展</a:t>
                      </a:r>
                      <a:r>
                        <a:rPr lang="en-US" altLang="zh-TW" sz="1600" b="0" u="sng" dirty="0" smtClean="0">
                          <a:latin typeface="+mn-ea"/>
                          <a:ea typeface="+mn-ea"/>
                        </a:rPr>
                        <a:t>AI</a:t>
                      </a:r>
                      <a:r>
                        <a:rPr lang="zh-TW" altLang="en-US" sz="1600" b="0" u="sng" dirty="0" smtClean="0">
                          <a:latin typeface="+mn-ea"/>
                          <a:ea typeface="+mn-ea"/>
                        </a:rPr>
                        <a:t>智慧醫療應用，為台灣智慧醫療開啟新視野</a:t>
                      </a:r>
                      <a:endParaRPr lang="en-US" altLang="zh-TW" sz="1600" b="0" u="sng" dirty="0" smtClean="0">
                        <a:latin typeface="+mn-ea"/>
                        <a:ea typeface="+mn-ea"/>
                      </a:endParaRPr>
                    </a:p>
                  </a:txBody>
                  <a:tcPr marL="91443" marR="91443" marT="45723" marB="45723"/>
                </a:tc>
              </a:tr>
              <a:tr h="2357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200" dirty="0" smtClean="0">
                          <a:solidFill>
                            <a:schemeClr val="dk1"/>
                          </a:solidFill>
                          <a:latin typeface="+mn-ea"/>
                          <a:ea typeface="+mn-ea"/>
                          <a:cs typeface="+mn-cs"/>
                        </a:rPr>
                        <a:t>1071227</a:t>
                      </a:r>
                      <a:endParaRPr lang="zh-TW" altLang="en-US" sz="1400" kern="1200" dirty="0" smtClean="0">
                        <a:solidFill>
                          <a:schemeClr val="dk1"/>
                        </a:solidFill>
                        <a:latin typeface="+mn-ea"/>
                        <a:ea typeface="+mn-ea"/>
                        <a:cs typeface="+mn-cs"/>
                      </a:endParaRPr>
                    </a:p>
                  </a:txBody>
                  <a:tcPr marL="91443" marR="91443"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smtClean="0">
                          <a:solidFill>
                            <a:schemeClr val="dk1"/>
                          </a:solidFill>
                          <a:latin typeface="+mn-ea"/>
                          <a:ea typeface="+mn-ea"/>
                          <a:cs typeface="+mn-cs"/>
                        </a:rPr>
                        <a:t>公益傳播基金會</a:t>
                      </a:r>
                    </a:p>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zh-TW" altLang="en-US" sz="1400" kern="1200" dirty="0" smtClean="0">
                          <a:solidFill>
                            <a:schemeClr val="dk1"/>
                          </a:solidFill>
                          <a:latin typeface="+mn-ea"/>
                          <a:ea typeface="+mn-ea"/>
                          <a:cs typeface="+mn-cs"/>
                        </a:rPr>
                        <a:t>陳威明</a:t>
                      </a:r>
                      <a:endParaRPr lang="en-US" altLang="zh-TW" sz="1400" kern="1200" dirty="0" smtClean="0">
                        <a:solidFill>
                          <a:schemeClr val="dk1"/>
                        </a:solidFill>
                        <a:latin typeface="+mn-ea"/>
                        <a:ea typeface="+mn-ea"/>
                        <a:cs typeface="+mn-cs"/>
                      </a:endParaRPr>
                    </a:p>
                    <a:p>
                      <a:pPr algn="l"/>
                      <a:r>
                        <a:rPr lang="zh-TW" altLang="en-US" sz="1400" kern="1200" dirty="0" smtClean="0">
                          <a:solidFill>
                            <a:schemeClr val="dk1"/>
                          </a:solidFill>
                          <a:latin typeface="+mn-ea"/>
                          <a:ea typeface="+mn-ea"/>
                          <a:cs typeface="+mn-cs"/>
                        </a:rPr>
                        <a:t>副院長</a:t>
                      </a:r>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dirty="0" smtClean="0">
                          <a:latin typeface="+mn-ea"/>
                          <a:ea typeface="+mn-ea"/>
                          <a:hlinkClick r:id="rId3" action="ppaction://hlinkfile"/>
                        </a:rPr>
                        <a:t>主題</a:t>
                      </a:r>
                      <a:r>
                        <a:rPr lang="en-US" altLang="zh-TW" sz="2000" b="1" dirty="0" smtClean="0">
                          <a:latin typeface="+mn-ea"/>
                          <a:ea typeface="+mn-ea"/>
                          <a:hlinkClick r:id="rId3" action="ppaction://hlinkfile"/>
                        </a:rPr>
                        <a:t>:</a:t>
                      </a:r>
                      <a:r>
                        <a:rPr lang="zh-TW" altLang="en-US" sz="2000" b="1" dirty="0" smtClean="0">
                          <a:latin typeface="+mn-ea"/>
                          <a:ea typeface="+mn-ea"/>
                          <a:hlinkClick r:id="rId3" action="ppaction://hlinkfile"/>
                        </a:rPr>
                        <a:t>「</a:t>
                      </a:r>
                      <a:r>
                        <a:rPr lang="en-US" altLang="zh-TW" sz="2000" b="1" u="sng" dirty="0" smtClean="0">
                          <a:latin typeface="+mn-ea"/>
                          <a:ea typeface="+mn-ea"/>
                          <a:hlinkClick r:id="rId3" action="ppaction://hlinkfile"/>
                        </a:rPr>
                        <a:t>2018</a:t>
                      </a:r>
                      <a:r>
                        <a:rPr lang="zh-TW" altLang="en-US" sz="2000" b="1" u="sng" dirty="0" smtClean="0">
                          <a:latin typeface="+mn-ea"/>
                          <a:ea typeface="+mn-ea"/>
                          <a:hlinkClick r:id="rId3" action="ppaction://hlinkfile"/>
                        </a:rPr>
                        <a:t>台灣義行獎</a:t>
                      </a:r>
                      <a:r>
                        <a:rPr lang="en-US" altLang="zh-TW" sz="2000" b="1" u="sng" dirty="0" smtClean="0">
                          <a:latin typeface="+mn-ea"/>
                          <a:ea typeface="+mn-ea"/>
                          <a:hlinkClick r:id="rId3" action="ppaction://hlinkfile"/>
                        </a:rPr>
                        <a:t>-</a:t>
                      </a:r>
                      <a:r>
                        <a:rPr lang="zh-TW" altLang="en-US" sz="2000" b="1" u="sng" dirty="0" smtClean="0">
                          <a:latin typeface="+mn-ea"/>
                          <a:ea typeface="+mn-ea"/>
                          <a:hlinkClick r:id="rId3" action="ppaction://hlinkfile"/>
                        </a:rPr>
                        <a:t>陳威明副院長</a:t>
                      </a:r>
                      <a:r>
                        <a:rPr lang="zh-TW" altLang="en-US" sz="2000" b="1" dirty="0" smtClean="0">
                          <a:latin typeface="+mn-ea"/>
                          <a:ea typeface="+mn-ea"/>
                          <a:hlinkClick r:id="rId3" action="ppaction://hlinkfile"/>
                        </a:rPr>
                        <a:t>」</a:t>
                      </a:r>
                      <a:endParaRPr lang="zh-TW" altLang="en-US" sz="2000" b="1" dirty="0" smtClean="0">
                        <a:latin typeface="+mn-ea"/>
                        <a:ea typeface="+mn-ea"/>
                      </a:endParaRPr>
                    </a:p>
                    <a:p>
                      <a:endParaRPr lang="en-US" altLang="zh-TW" sz="1400" b="1" dirty="0" smtClean="0"/>
                    </a:p>
                    <a:p>
                      <a:r>
                        <a:rPr lang="zh-TW" altLang="en-US" sz="1600" b="1" dirty="0" smtClean="0">
                          <a:latin typeface="+mn-ea"/>
                          <a:ea typeface="+mn-ea"/>
                        </a:rPr>
                        <a:t>        </a:t>
                      </a:r>
                      <a:r>
                        <a:rPr lang="en-US" altLang="zh-TW" sz="1600" b="0" u="sng" dirty="0" smtClean="0">
                          <a:latin typeface="+mn-ea"/>
                          <a:ea typeface="+mn-ea"/>
                        </a:rPr>
                        <a:t>2001</a:t>
                      </a:r>
                      <a:r>
                        <a:rPr lang="zh-TW" altLang="en-US" sz="1600" b="0" u="sng" dirty="0" smtClean="0">
                          <a:latin typeface="+mn-ea"/>
                          <a:ea typeface="+mn-ea"/>
                        </a:rPr>
                        <a:t>年陳副院長率先施行微創全人工髖及膝關節，吸引超過</a:t>
                      </a:r>
                      <a:r>
                        <a:rPr lang="en-US" altLang="zh-TW" sz="1600" b="0" u="sng" dirty="0" smtClean="0">
                          <a:latin typeface="+mn-ea"/>
                          <a:ea typeface="+mn-ea"/>
                        </a:rPr>
                        <a:t>20</a:t>
                      </a:r>
                      <a:r>
                        <a:rPr lang="zh-TW" altLang="en-US" sz="1600" b="0" u="sng" dirty="0" smtClean="0">
                          <a:latin typeface="+mn-ea"/>
                          <a:ea typeface="+mn-ea"/>
                        </a:rPr>
                        <a:t>個國家及中國大陸</a:t>
                      </a:r>
                      <a:r>
                        <a:rPr lang="en-US" altLang="zh-TW" sz="1600" b="0" u="sng" dirty="0" smtClean="0">
                          <a:latin typeface="+mn-ea"/>
                          <a:ea typeface="+mn-ea"/>
                        </a:rPr>
                        <a:t>17</a:t>
                      </a:r>
                      <a:r>
                        <a:rPr lang="zh-TW" altLang="en-US" sz="1600" b="0" u="sng" dirty="0" smtClean="0">
                          <a:latin typeface="+mn-ea"/>
                          <a:ea typeface="+mn-ea"/>
                        </a:rPr>
                        <a:t>省市的病人赴台接受骨腫瘤或關節手術，並多次獲選為百大良醫、優良醫師及教師，為國際級骨肉癌研究領域頂尖專家。目前他也是中華民國骨科醫學會理事長並代表台灣第一次獲選為下任亞太骨骼肌肉系統腫瘤學會主席。</a:t>
                      </a:r>
                      <a:endParaRPr lang="en-US" altLang="zh-TW" sz="1600" b="0" u="sng" dirty="0" smtClean="0">
                        <a:latin typeface="+mn-ea"/>
                        <a:ea typeface="+mn-ea"/>
                      </a:endParaRPr>
                    </a:p>
                  </a:txBody>
                  <a:tcPr marL="91443" marR="91443" marT="45723" marB="45723"/>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4" cstate="print"/>
          <a:srcRect l="4008" t="2784" r="3724" b="6670"/>
          <a:stretch/>
        </p:blipFill>
        <p:spPr>
          <a:xfrm>
            <a:off x="539440" y="2204830"/>
            <a:ext cx="2609060" cy="1440200"/>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7430" y="4293120"/>
            <a:ext cx="2664370" cy="1776247"/>
          </a:xfrm>
          <a:prstGeom prst="rect">
            <a:avLst/>
          </a:prstGeom>
        </p:spPr>
      </p:pic>
    </p:spTree>
    <p:extLst>
      <p:ext uri="{BB962C8B-B14F-4D97-AF65-F5344CB8AC3E}">
        <p14:creationId xmlns:p14="http://schemas.microsoft.com/office/powerpoint/2010/main" xmlns="" val="24704965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116541"/>
            <a:ext cx="8001000" cy="720100"/>
          </a:xfrm>
        </p:spPr>
        <p:txBody>
          <a:bodyPr>
            <a:normAutofit fontScale="90000"/>
          </a:bodyPr>
          <a:lstStyle/>
          <a:p>
            <a:pPr algn="ctr">
              <a:defRPr/>
            </a:pPr>
            <a:r>
              <a:rPr lang="zh-TW" altLang="en-US" dirty="0" smtClean="0">
                <a:solidFill>
                  <a:srgbClr val="FF9900"/>
                </a:solidFill>
                <a:latin typeface="標楷體" pitchFamily="65" charset="-120"/>
              </a:rPr>
              <a:t>專題報導</a:t>
            </a:r>
            <a:endParaRPr lang="zh-TW" altLang="en-US" dirty="0">
              <a:solidFill>
                <a:srgbClr val="FF9900"/>
              </a:solidFill>
              <a:latin typeface="標楷體" pitchFamily="65"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xmlns="" val="239767244"/>
              </p:ext>
            </p:extLst>
          </p:nvPr>
        </p:nvGraphicFramePr>
        <p:xfrm>
          <a:off x="467431" y="836642"/>
          <a:ext cx="8497179" cy="5618762"/>
        </p:xfrm>
        <a:graphic>
          <a:graphicData uri="http://schemas.openxmlformats.org/drawingml/2006/table">
            <a:tbl>
              <a:tblPr firstRow="1" bandRow="1">
                <a:tableStyleId>{5C22544A-7EE6-4342-B048-85BDC9FD1C3A}</a:tableStyleId>
              </a:tblPr>
              <a:tblGrid>
                <a:gridCol w="864119"/>
                <a:gridCol w="936130"/>
                <a:gridCol w="216030"/>
                <a:gridCol w="1656230"/>
                <a:gridCol w="4824670"/>
              </a:tblGrid>
              <a:tr h="1044446">
                <a:tc>
                  <a:txBody>
                    <a:bodyPr/>
                    <a:lstStyle/>
                    <a:p>
                      <a:pPr algn="ctr"/>
                      <a:r>
                        <a:rPr lang="zh-TW" altLang="en-US" sz="1600" dirty="0" smtClean="0">
                          <a:latin typeface="標楷體" pitchFamily="65" charset="-120"/>
                          <a:ea typeface="標楷體" pitchFamily="65" charset="-120"/>
                        </a:rPr>
                        <a:t>日期</a:t>
                      </a:r>
                      <a:endParaRPr lang="zh-TW" altLang="en-US" sz="16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採訪媒體</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endParaRPr lang="zh-TW" altLang="en-US" sz="8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400" dirty="0" smtClean="0">
                          <a:latin typeface="標楷體" pitchFamily="65" charset="-120"/>
                          <a:ea typeface="標楷體" pitchFamily="65" charset="-120"/>
                        </a:rPr>
                        <a:t>受訪者</a:t>
                      </a:r>
                      <a:endParaRPr lang="zh-TW" altLang="en-US" sz="1400" dirty="0">
                        <a:latin typeface="標楷體" pitchFamily="65" charset="-120"/>
                        <a:ea typeface="標楷體" pitchFamily="65" charset="-120"/>
                      </a:endParaRPr>
                    </a:p>
                  </a:txBody>
                  <a:tcPr marL="91443" marR="91443" marT="45723" marB="45723">
                    <a:solidFill>
                      <a:srgbClr val="0000FF"/>
                    </a:solidFill>
                  </a:tcPr>
                </a:tc>
                <a:tc>
                  <a:txBody>
                    <a:bodyPr/>
                    <a:lstStyle/>
                    <a:p>
                      <a:pPr algn="ctr"/>
                      <a:r>
                        <a:rPr lang="zh-TW" altLang="en-US" sz="1600" dirty="0" smtClean="0">
                          <a:latin typeface="標楷體" pitchFamily="65" charset="-120"/>
                          <a:ea typeface="標楷體" pitchFamily="65" charset="-120"/>
                        </a:rPr>
                        <a:t>主           題</a:t>
                      </a:r>
                      <a:endParaRPr lang="zh-TW" altLang="en-US" sz="1600" dirty="0">
                        <a:latin typeface="標楷體" pitchFamily="65" charset="-120"/>
                        <a:ea typeface="標楷體" pitchFamily="65" charset="-120"/>
                      </a:endParaRPr>
                    </a:p>
                  </a:txBody>
                  <a:tcPr marL="91443" marR="91443" marT="45723" marB="45723">
                    <a:solidFill>
                      <a:srgbClr val="0000FF"/>
                    </a:solidFill>
                  </a:tcPr>
                </a:tc>
              </a:tr>
              <a:tr h="3060122">
                <a:tc>
                  <a:txBody>
                    <a:bodyPr/>
                    <a:lstStyle/>
                    <a:p>
                      <a:pPr algn="l"/>
                      <a:r>
                        <a:rPr lang="en-US" altLang="zh-TW" sz="1400" kern="1200" dirty="0" smtClean="0">
                          <a:solidFill>
                            <a:schemeClr val="dk1"/>
                          </a:solidFill>
                          <a:latin typeface="+mn-ea"/>
                          <a:ea typeface="+mn-ea"/>
                          <a:cs typeface="+mn-cs"/>
                        </a:rPr>
                        <a:t>1080109</a:t>
                      </a:r>
                      <a:endParaRPr lang="zh-TW" altLang="en-US" sz="1400" kern="1200" dirty="0">
                        <a:solidFill>
                          <a:schemeClr val="dk1"/>
                        </a:solidFill>
                        <a:latin typeface="+mn-ea"/>
                        <a:ea typeface="+mn-ea"/>
                        <a:cs typeface="+mn-cs"/>
                      </a:endParaRPr>
                    </a:p>
                  </a:txBody>
                  <a:tcPr marL="91443" marR="91443" marT="45723" marB="45723"/>
                </a:tc>
                <a:tc>
                  <a:txBody>
                    <a:bodyPr/>
                    <a:lstStyle/>
                    <a:p>
                      <a:pPr algn="l"/>
                      <a:r>
                        <a:rPr lang="en-US" altLang="zh-TW" sz="1400" kern="1200" dirty="0" smtClean="0">
                          <a:solidFill>
                            <a:schemeClr val="dk1"/>
                          </a:solidFill>
                          <a:latin typeface="+mn-ea"/>
                          <a:ea typeface="+mn-ea"/>
                          <a:cs typeface="+mn-cs"/>
                        </a:rPr>
                        <a:t>TVBS</a:t>
                      </a:r>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en-US" altLang="zh-TW" sz="1400" kern="1200" dirty="0" smtClean="0">
                        <a:solidFill>
                          <a:schemeClr val="dk1"/>
                        </a:solidFill>
                        <a:latin typeface="+mn-ea"/>
                        <a:ea typeface="+mn-ea"/>
                        <a:cs typeface="+mn-cs"/>
                      </a:endParaRPr>
                    </a:p>
                  </a:txBody>
                  <a:tcPr marL="91443" marR="91443" marT="45723" marB="45723"/>
                </a:tc>
                <a:tc>
                  <a:txBody>
                    <a:bodyPr/>
                    <a:lstStyle/>
                    <a:p>
                      <a:r>
                        <a:rPr lang="zh-TW" altLang="zh-TW" sz="1200" kern="1200" dirty="0" smtClean="0">
                          <a:solidFill>
                            <a:schemeClr val="dk1"/>
                          </a:solidFill>
                          <a:effectLst/>
                          <a:latin typeface="+mn-lt"/>
                          <a:ea typeface="+mn-ea"/>
                          <a:cs typeface="+mn-cs"/>
                        </a:rPr>
                        <a:t>北榮副院長暨骨科醫學會理事長陳威明</a:t>
                      </a:r>
                    </a:p>
                    <a:p>
                      <a:r>
                        <a:rPr lang="zh-TW" altLang="zh-TW" sz="1200" kern="1200" dirty="0" smtClean="0">
                          <a:solidFill>
                            <a:schemeClr val="dk1"/>
                          </a:solidFill>
                          <a:effectLst/>
                          <a:latin typeface="+mn-lt"/>
                          <a:ea typeface="+mn-ea"/>
                          <a:cs typeface="+mn-cs"/>
                        </a:rPr>
                        <a:t>北榮運動醫學科主任黃東富</a:t>
                      </a:r>
                    </a:p>
                    <a:p>
                      <a:r>
                        <a:rPr lang="zh-TW" altLang="zh-TW" sz="1200" kern="1200" dirty="0" smtClean="0">
                          <a:solidFill>
                            <a:schemeClr val="dk1"/>
                          </a:solidFill>
                          <a:effectLst/>
                          <a:latin typeface="+mn-lt"/>
                          <a:ea typeface="+mn-ea"/>
                          <a:cs typeface="+mn-cs"/>
                        </a:rPr>
                        <a:t>北榮骨骼肌肉放射線科主任吳宏達</a:t>
                      </a:r>
                    </a:p>
                    <a:p>
                      <a:r>
                        <a:rPr lang="zh-TW" altLang="zh-TW" sz="1200" kern="1200" dirty="0" smtClean="0">
                          <a:solidFill>
                            <a:schemeClr val="dk1"/>
                          </a:solidFill>
                          <a:effectLst/>
                          <a:latin typeface="+mn-lt"/>
                          <a:ea typeface="+mn-ea"/>
                          <a:cs typeface="+mn-cs"/>
                        </a:rPr>
                        <a:t>北榮脊椎外科主治醫師周伯鑫</a:t>
                      </a:r>
                    </a:p>
                    <a:p>
                      <a:pPr algn="l"/>
                      <a:endParaRPr lang="zh-TW" altLang="en-US" sz="1400" kern="1200" dirty="0">
                        <a:solidFill>
                          <a:schemeClr val="dk1"/>
                        </a:solidFill>
                        <a:latin typeface="+mn-ea"/>
                        <a:ea typeface="+mn-ea"/>
                        <a:cs typeface="+mn-cs"/>
                      </a:endParaRPr>
                    </a:p>
                  </a:txBody>
                  <a:tcPr marL="91443" marR="91443" marT="45723" marB="45723"/>
                </a:tc>
                <a:tc>
                  <a:txBody>
                    <a:bodyPr/>
                    <a:lstStyle/>
                    <a:p>
                      <a:r>
                        <a:rPr lang="zh-TW" altLang="en-US" sz="2000" b="1" kern="1200" dirty="0" smtClean="0">
                          <a:solidFill>
                            <a:schemeClr val="dk1"/>
                          </a:solidFill>
                          <a:effectLst/>
                          <a:latin typeface="+mn-ea"/>
                          <a:ea typeface="+mn-ea"/>
                          <a:cs typeface="+mn-cs"/>
                        </a:rPr>
                        <a:t>主題</a:t>
                      </a:r>
                      <a:r>
                        <a:rPr lang="en-US" altLang="zh-TW" sz="2000" b="1" kern="1200" dirty="0" smtClean="0">
                          <a:solidFill>
                            <a:schemeClr val="dk1"/>
                          </a:solidFill>
                          <a:effectLst/>
                          <a:latin typeface="+mn-ea"/>
                          <a:ea typeface="+mn-ea"/>
                          <a:cs typeface="+mn-cs"/>
                        </a:rPr>
                        <a:t>:</a:t>
                      </a:r>
                      <a:r>
                        <a:rPr lang="zh-TW" altLang="zh-TW" sz="2000" b="1" kern="1200" dirty="0" smtClean="0">
                          <a:solidFill>
                            <a:schemeClr val="dk1"/>
                          </a:solidFill>
                          <a:effectLst/>
                          <a:latin typeface="+mn-ea"/>
                          <a:ea typeface="+mn-ea"/>
                          <a:cs typeface="+mn-cs"/>
                        </a:rPr>
                        <a:t>千萬別跌倒！</a:t>
                      </a:r>
                      <a:r>
                        <a:rPr lang="zh-TW" altLang="zh-TW" sz="2000" b="1" u="sng" kern="1200" dirty="0" smtClean="0">
                          <a:solidFill>
                            <a:schemeClr val="dk1"/>
                          </a:solidFill>
                          <a:effectLst/>
                          <a:latin typeface="+mn-ea"/>
                          <a:ea typeface="+mn-ea"/>
                          <a:cs typeface="+mn-cs"/>
                        </a:rPr>
                        <a:t>髖部骨折死亡率　比癌症高</a:t>
                      </a:r>
                    </a:p>
                    <a:p>
                      <a:endParaRPr lang="en-US" altLang="zh-TW" sz="2000" b="1" dirty="0" smtClean="0"/>
                    </a:p>
                    <a:p>
                      <a:r>
                        <a:rPr lang="zh-TW" altLang="en-US" sz="1800" b="0" dirty="0" smtClean="0">
                          <a:latin typeface="+mn-ea"/>
                          <a:ea typeface="+mn-ea"/>
                        </a:rPr>
                        <a:t>    別輕忽「骨質疏鬆」，</a:t>
                      </a:r>
                      <a:r>
                        <a:rPr lang="zh-TW" altLang="en-US" sz="1800" b="0" u="sng" dirty="0" smtClean="0">
                          <a:latin typeface="+mn-ea"/>
                          <a:ea typeface="+mn-ea"/>
                        </a:rPr>
                        <a:t>現代人忙碌工作又少有時間可以運動，因此長期下來就會出現骨鬆的問題</a:t>
                      </a:r>
                      <a:r>
                        <a:rPr lang="en-US" altLang="zh-TW" sz="1800" b="0" u="sng" dirty="0" smtClean="0">
                          <a:latin typeface="+mn-ea"/>
                          <a:ea typeface="+mn-ea"/>
                        </a:rPr>
                        <a:t>!</a:t>
                      </a:r>
                      <a:r>
                        <a:rPr lang="zh-TW" altLang="en-US" sz="1800" b="0" u="sng" dirty="0" smtClean="0">
                          <a:latin typeface="+mn-ea"/>
                          <a:ea typeface="+mn-ea"/>
                        </a:rPr>
                        <a:t>而隨著年紀越來越大</a:t>
                      </a:r>
                      <a:r>
                        <a:rPr lang="zh-TW" altLang="en-US" sz="1800" b="0" dirty="0" smtClean="0">
                          <a:latin typeface="+mn-ea"/>
                          <a:ea typeface="+mn-ea"/>
                        </a:rPr>
                        <a:t>就要小心了，可別因為摔倒撞到髖部，骨科醫師說髖部骨折大部分發生在年紀大的族群，</a:t>
                      </a:r>
                      <a:r>
                        <a:rPr lang="zh-TW" altLang="en-US" sz="1800" b="0" u="sng" dirty="0" smtClean="0">
                          <a:latin typeface="+mn-ea"/>
                          <a:ea typeface="+mn-ea"/>
                        </a:rPr>
                        <a:t>一旦發生骨折之後，就會臥床，接下來產生一些像感染的問題，造成老年人死亡率大幅提高</a:t>
                      </a:r>
                      <a:r>
                        <a:rPr lang="zh-TW" altLang="en-US" sz="1800" b="0" u="sng" dirty="0" smtClean="0">
                          <a:latin typeface="標楷體" panose="03000509000000000000" pitchFamily="65" charset="-120"/>
                          <a:ea typeface="標楷體" panose="03000509000000000000" pitchFamily="65" charset="-120"/>
                        </a:rPr>
                        <a:t>。</a:t>
                      </a:r>
                      <a:endParaRPr lang="en-US" altLang="zh-TW" sz="1800" b="0" u="sng" dirty="0" smtClean="0">
                        <a:latin typeface="+mn-ea"/>
                        <a:ea typeface="+mn-ea"/>
                      </a:endParaRPr>
                    </a:p>
                  </a:txBody>
                  <a:tcPr marL="91443" marR="91443" marT="45723" marB="45723"/>
                </a:tc>
              </a:tr>
              <a:tr h="1514194">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pPr algn="l"/>
                      <a:endParaRPr lang="zh-TW" altLang="en-US" sz="1400" kern="1200" dirty="0">
                        <a:solidFill>
                          <a:schemeClr val="dk1"/>
                        </a:solidFill>
                        <a:latin typeface="+mn-ea"/>
                        <a:ea typeface="+mn-ea"/>
                        <a:cs typeface="+mn-cs"/>
                      </a:endParaRPr>
                    </a:p>
                  </a:txBody>
                  <a:tcPr marL="91443" marR="91443" marT="45723" marB="45723"/>
                </a:tc>
                <a:tc>
                  <a:txBody>
                    <a:bodyPr/>
                    <a:lstStyle/>
                    <a:p>
                      <a:endParaRPr lang="en-US" altLang="zh-TW" sz="2000" b="1" dirty="0" smtClean="0"/>
                    </a:p>
                  </a:txBody>
                  <a:tcPr marL="91443" marR="91443" marT="45723" marB="45723" anchor="ctr"/>
                </a:tc>
              </a:tr>
            </a:tbl>
          </a:graphicData>
        </a:graphic>
      </p:graphicFrame>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430" y="3501010"/>
            <a:ext cx="2052286" cy="136819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440" y="2276840"/>
            <a:ext cx="1944270" cy="1091520"/>
          </a:xfrm>
          <a:prstGeom prst="rect">
            <a:avLst/>
          </a:prstGeom>
        </p:spPr>
      </p:pic>
    </p:spTree>
    <p:extLst>
      <p:ext uri="{BB962C8B-B14F-4D97-AF65-F5344CB8AC3E}">
        <p14:creationId xmlns:p14="http://schemas.microsoft.com/office/powerpoint/2010/main" xmlns="" val="237364752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34396</TotalTime>
  <Words>2493</Words>
  <Application>Microsoft Office PowerPoint</Application>
  <PresentationFormat>如螢幕大小 (4:3)</PresentationFormat>
  <Paragraphs>432</Paragraphs>
  <Slides>32</Slides>
  <Notes>1</Notes>
  <HiddenSlides>0</HiddenSlides>
  <MMClips>0</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Profile</vt:lpstr>
      <vt:lpstr>本院重要新聞彙整報告</vt:lpstr>
      <vt:lpstr>記者會</vt:lpstr>
      <vt:lpstr>記者會</vt:lpstr>
      <vt:lpstr>記者會</vt:lpstr>
      <vt:lpstr>記者會</vt:lpstr>
      <vt:lpstr>記者會</vt:lpstr>
      <vt:lpstr>安排媒體採訪4場</vt:lpstr>
      <vt:lpstr>專題報導5場</vt:lpstr>
      <vt:lpstr>專題報導</vt:lpstr>
      <vt:lpstr>專題報導</vt:lpstr>
      <vt:lpstr>活動訊息</vt:lpstr>
      <vt:lpstr>新聞摘要43則</vt:lpstr>
      <vt:lpstr>新聞摘要</vt:lpstr>
      <vt:lpstr>新聞摘要</vt:lpstr>
      <vt:lpstr>新聞摘要</vt:lpstr>
      <vt:lpstr>新聞摘要</vt:lpstr>
      <vt:lpstr>投影片 17</vt:lpstr>
      <vt:lpstr>108年1月各單位院外受奬情形12則</vt:lpstr>
      <vt:lpstr>107年10月各單位院外受奬情形7則</vt:lpstr>
      <vt:lpstr>生技醫療科技政策研究中心</vt:lpstr>
      <vt:lpstr>生技醫療科技政策研究中心</vt:lpstr>
      <vt:lpstr>臺北巿政府</vt:lpstr>
      <vt:lpstr>臺北巿政府 資訊局</vt:lpstr>
      <vt:lpstr>先鋒品質管制學術研究基金會</vt:lpstr>
      <vt:lpstr>醫院評鑑暨醫療品質策進會</vt:lpstr>
      <vt:lpstr>中衛發展中心</vt:lpstr>
      <vt:lpstr>臺灣醫療品質協會</vt:lpstr>
      <vt:lpstr>臺北巿衛生局</vt:lpstr>
      <vt:lpstr>生技醫療科技政策研究中心</vt:lpstr>
      <vt:lpstr>醫師公會全國聯合會</vt:lpstr>
      <vt:lpstr>科技部</vt:lpstr>
      <vt:lpstr>投影片 32</vt:lpstr>
    </vt:vector>
  </TitlesOfParts>
  <Manager>台北榮民總醫院</Manager>
  <Company>Taipei Veterans General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vghuser</cp:lastModifiedBy>
  <cp:revision>2176</cp:revision>
  <cp:lastPrinted>2019-01-21T01:49:24Z</cp:lastPrinted>
  <dcterms:created xsi:type="dcterms:W3CDTF">2004-02-01T06:39:05Z</dcterms:created>
  <dcterms:modified xsi:type="dcterms:W3CDTF">2019-01-21T09:13:14Z</dcterms:modified>
</cp:coreProperties>
</file>