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4595" r:id="rId2"/>
  </p:sldMasterIdLst>
  <p:notesMasterIdLst>
    <p:notesMasterId r:id="rId23"/>
  </p:notesMasterIdLst>
  <p:handoutMasterIdLst>
    <p:handoutMasterId r:id="rId24"/>
  </p:handoutMasterIdLst>
  <p:sldIdLst>
    <p:sldId id="3249" r:id="rId3"/>
    <p:sldId id="3787" r:id="rId4"/>
    <p:sldId id="3776" r:id="rId5"/>
    <p:sldId id="3789" r:id="rId6"/>
    <p:sldId id="3801" r:id="rId7"/>
    <p:sldId id="3790" r:id="rId8"/>
    <p:sldId id="3793" r:id="rId9"/>
    <p:sldId id="3783" r:id="rId10"/>
    <p:sldId id="3688" r:id="rId11"/>
    <p:sldId id="3784" r:id="rId12"/>
    <p:sldId id="3788" r:id="rId13"/>
    <p:sldId id="3791" r:id="rId14"/>
    <p:sldId id="3795" r:id="rId15"/>
    <p:sldId id="3796" r:id="rId16"/>
    <p:sldId id="3797" r:id="rId17"/>
    <p:sldId id="3782" r:id="rId18"/>
    <p:sldId id="3696" r:id="rId19"/>
    <p:sldId id="3802" r:id="rId20"/>
    <p:sldId id="3803" r:id="rId21"/>
    <p:sldId id="3469" r:id="rId22"/>
  </p:sldIdLst>
  <p:sldSz cx="9144000" cy="6858000" type="screen4x3"/>
  <p:notesSz cx="6797675" cy="9928225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5pPr>
    <a:lvl6pPr marL="2286000" algn="l" defTabSz="914400" rtl="0" eaLnBrk="1" latinLnBrk="0" hangingPunct="1"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6pPr>
    <a:lvl7pPr marL="2743200" algn="l" defTabSz="914400" rtl="0" eaLnBrk="1" latinLnBrk="0" hangingPunct="1"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7pPr>
    <a:lvl8pPr marL="3200400" algn="l" defTabSz="914400" rtl="0" eaLnBrk="1" latinLnBrk="0" hangingPunct="1"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8pPr>
    <a:lvl9pPr marL="3657600" algn="l" defTabSz="914400" rtl="0" eaLnBrk="1" latinLnBrk="0" hangingPunct="1"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00FF"/>
    <a:srgbClr val="0033CC"/>
    <a:srgbClr val="005696"/>
    <a:srgbClr val="0062AC"/>
    <a:srgbClr val="00CC66"/>
    <a:srgbClr val="FF3300"/>
    <a:srgbClr val="FFFFFF"/>
    <a:srgbClr val="008A3E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4B1156A-380E-4F78-BDF5-A606A8083BF9}" styleName="中等深淺樣式 4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7AC3CCA-C797-4891-BE02-D94E43425B78}" styleName="中等深淺樣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D083AE6-46FA-4A59-8FB0-9F97EB10719F}" styleName="淺色樣式 3 - 輔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淺色樣式 3 - 輔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佈景主題樣式 1 - 輔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70" autoAdjust="0"/>
    <p:restoredTop sz="94125" autoAdjust="0"/>
  </p:normalViewPr>
  <p:slideViewPr>
    <p:cSldViewPr>
      <p:cViewPr varScale="1">
        <p:scale>
          <a:sx n="92" d="100"/>
          <a:sy n="92" d="100"/>
        </p:scale>
        <p:origin x="118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47" d="100"/>
          <a:sy n="47" d="100"/>
        </p:scale>
        <p:origin x="-1986" y="-90"/>
      </p:cViewPr>
      <p:guideLst>
        <p:guide orient="horz" pos="3127"/>
        <p:guide pos="2141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536" tIns="46268" rIns="92536" bIns="46268" numCol="1" anchor="t" anchorCtr="0" compatLnSpc="1">
            <a:prstTxWarp prst="textNoShape">
              <a:avLst/>
            </a:prstTxWarp>
          </a:bodyPr>
          <a:lstStyle>
            <a:lvl1pPr algn="l" defTabSz="925513" eaLnBrk="1" hangingPunct="1">
              <a:defRPr sz="13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536" tIns="46268" rIns="92536" bIns="46268" numCol="1" anchor="t" anchorCtr="0" compatLnSpc="1">
            <a:prstTxWarp prst="textNoShape">
              <a:avLst/>
            </a:prstTxWarp>
          </a:bodyPr>
          <a:lstStyle>
            <a:lvl1pPr algn="r" defTabSz="925513" eaLnBrk="1" hangingPunct="1">
              <a:defRPr sz="13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536" tIns="46268" rIns="92536" bIns="46268" numCol="1" anchor="b" anchorCtr="0" compatLnSpc="1">
            <a:prstTxWarp prst="textNoShape">
              <a:avLst/>
            </a:prstTxWarp>
          </a:bodyPr>
          <a:lstStyle>
            <a:lvl1pPr algn="l" defTabSz="925513" eaLnBrk="1" hangingPunct="1">
              <a:defRPr sz="13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536" tIns="46268" rIns="92536" bIns="46268" numCol="1" anchor="b" anchorCtr="0" compatLnSpc="1">
            <a:prstTxWarp prst="textNoShape">
              <a:avLst/>
            </a:prstTxWarp>
          </a:bodyPr>
          <a:lstStyle>
            <a:lvl1pPr algn="r" defTabSz="925513" eaLnBrk="1" hangingPunct="1">
              <a:defRPr sz="13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26A85275-53F0-4117-819A-B9E01A5B013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53949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536" tIns="46268" rIns="92536" bIns="46268" numCol="1" anchor="t" anchorCtr="0" compatLnSpc="1">
            <a:prstTxWarp prst="textNoShape">
              <a:avLst/>
            </a:prstTxWarp>
          </a:bodyPr>
          <a:lstStyle>
            <a:lvl1pPr algn="l" defTabSz="925513" eaLnBrk="1" hangingPunct="1">
              <a:defRPr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536" tIns="46268" rIns="92536" bIns="46268" numCol="1" anchor="t" anchorCtr="0" compatLnSpc="1">
            <a:prstTxWarp prst="textNoShape">
              <a:avLst/>
            </a:prstTxWarp>
          </a:bodyPr>
          <a:lstStyle>
            <a:lvl1pPr algn="r" defTabSz="925513" eaLnBrk="1" hangingPunct="1">
              <a:defRPr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64112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5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536" tIns="46268" rIns="92536" bIns="462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noProof="0" smtClean="0"/>
              <a:t>Click to 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536" tIns="46268" rIns="92536" bIns="46268" numCol="1" anchor="b" anchorCtr="0" compatLnSpc="1">
            <a:prstTxWarp prst="textNoShape">
              <a:avLst/>
            </a:prstTxWarp>
          </a:bodyPr>
          <a:lstStyle>
            <a:lvl1pPr algn="l" defTabSz="925513" eaLnBrk="1" hangingPunct="1">
              <a:defRPr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62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2898775" y="9429750"/>
            <a:ext cx="3897313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536" tIns="46268" rIns="92536" bIns="46268" numCol="1" anchor="b" anchorCtr="0" compatLnSpc="1">
            <a:prstTxWarp prst="textNoShape">
              <a:avLst/>
            </a:prstTxWarp>
          </a:bodyPr>
          <a:lstStyle>
            <a:lvl1pPr defTabSz="925513" eaLnBrk="1" hangingPunct="1">
              <a:defRPr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r>
              <a:rPr lang="en-US" altLang="zh-TW"/>
              <a:t>       </a:t>
            </a:r>
            <a:fld id="{7D00E5EC-5359-4502-92BF-F5F41F9DAE6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176736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 defTabSz="925513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 defTabSz="925513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 defTabSz="925513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 defTabSz="925513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r>
              <a:rPr lang="en-US" altLang="zh-TW" sz="1300" b="0" smtClean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      </a:t>
            </a:r>
            <a:fld id="{3F02F98A-3432-41E0-9616-FFE56DF2F518}" type="slidenum">
              <a:rPr lang="en-US" altLang="zh-TW" sz="1300" b="0" smtClean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pPr/>
              <a:t>1</a:t>
            </a:fld>
            <a:endParaRPr lang="en-US" altLang="zh-TW" sz="1300" b="0" smtClean="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619135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7388" y="2928938"/>
            <a:ext cx="7770812" cy="107950"/>
          </a:xfrm>
          <a:custGeom>
            <a:avLst/>
            <a:gdLst>
              <a:gd name="G0" fmla="+- 618 0 0"/>
              <a:gd name="T0" fmla="*/ 0 w 1000"/>
              <a:gd name="T1" fmla="*/ 0 h 1000"/>
              <a:gd name="T2" fmla="*/ 618 w 1000"/>
              <a:gd name="T3" fmla="*/ 0 h 1000"/>
              <a:gd name="T4" fmla="*/ 618 w 1000"/>
              <a:gd name="T5" fmla="*/ 1000 h 1000"/>
              <a:gd name="T6" fmla="*/ 0 w 1000"/>
              <a:gd name="T7" fmla="*/ 1000 h 1000"/>
              <a:gd name="T8" fmla="*/ 0 w 1000"/>
              <a:gd name="T9" fmla="*/ 0 h 1000"/>
              <a:gd name="T10" fmla="*/ 1000 w 1000"/>
              <a:gd name="T11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</a:srgbClr>
              </a:gs>
            </a:gsLst>
            <a:lin ang="0" scaled="1"/>
          </a:gradFill>
          <a:ln w="9525">
            <a:solidFill>
              <a:srgbClr val="0000FF"/>
            </a:solidFill>
            <a:round/>
            <a:headEnd/>
            <a:tailEnd/>
          </a:ln>
        </p:spPr>
        <p:txBody>
          <a:bodyPr lIns="91422" tIns="45711" rIns="91422" bIns="45711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370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8272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2844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7416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1988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6560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endParaRPr kumimoji="0" lang="zh-TW" altLang="zh-TW" sz="2300" b="0" smtClean="0">
              <a:latin typeface="Times New Roman" panose="02020603050405020304" pitchFamily="18" charset="0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7388" y="1560513"/>
            <a:ext cx="7770812" cy="1368425"/>
          </a:xfrm>
        </p:spPr>
        <p:txBody>
          <a:bodyPr/>
          <a:lstStyle>
            <a:lvl1pPr>
              <a:defRPr sz="47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9388" y="3429000"/>
            <a:ext cx="7008812" cy="1595438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900"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7388" y="6251575"/>
            <a:ext cx="1905000" cy="4524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7188" cy="4524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3038137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671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100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90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388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0539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990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128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064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420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444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02526-F37C-4D93-B261-8D8F3E2BE9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689964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097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7E265-A318-4CB1-8F61-0630296C7C6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0592259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3D9F9-180C-44A9-9D53-14479E67C3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7666667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FD69E-1594-4E16-89FE-0DEA1F558A2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6396605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B9FCC-B5F8-42E3-A3F0-D8C81AC5D25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453330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30896-EE0A-4F83-8133-5B7F609E7F0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6460810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DB841-0948-43C3-95E7-FE22957A284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0008773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75425" y="309563"/>
            <a:ext cx="2001838" cy="5715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68325" y="309563"/>
            <a:ext cx="5854700" cy="57150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146FC-B741-47F9-B5C3-67CDECDA42B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1057064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6263" y="309563"/>
            <a:ext cx="8001000" cy="12144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8325" y="1751013"/>
            <a:ext cx="8001000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1982788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2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51575"/>
            <a:ext cx="2897188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496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72450" y="6308725"/>
            <a:ext cx="679450" cy="273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DA99F1FC-B496-4B91-985E-15EB6BAB628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031" name="Rectangle 19"/>
          <p:cNvSpPr>
            <a:spLocks noChangeArrowheads="1"/>
          </p:cNvSpPr>
          <p:nvPr userDrawn="1"/>
        </p:nvSpPr>
        <p:spPr bwMode="auto">
          <a:xfrm>
            <a:off x="611188" y="1557338"/>
            <a:ext cx="7848600" cy="71437"/>
          </a:xfrm>
          <a:prstGeom prst="rect">
            <a:avLst/>
          </a:prstGeom>
          <a:gradFill rotWithShape="1">
            <a:gsLst>
              <a:gs pos="0">
                <a:srgbClr val="6666FF"/>
              </a:gs>
              <a:gs pos="50000">
                <a:srgbClr val="F1F1FF"/>
              </a:gs>
              <a:gs pos="100000">
                <a:srgbClr val="6666FF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>
            <a:lvl1pPr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endParaRPr lang="zh-TW" altLang="en-US" b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6" r:id="rId1"/>
    <p:sldLayoutId id="2147484587" r:id="rId2"/>
    <p:sldLayoutId id="2147484588" r:id="rId3"/>
    <p:sldLayoutId id="2147484589" r:id="rId4"/>
    <p:sldLayoutId id="2147484590" r:id="rId5"/>
    <p:sldLayoutId id="2147484591" r:id="rId6"/>
    <p:sldLayoutId id="2147484592" r:id="rId7"/>
    <p:sldLayoutId id="2147484593" r:id="rId8"/>
    <p:sldLayoutId id="2147484594" r:id="rId9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500" kern="1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80000"/>
        <a:buFont typeface="Wingdings" panose="05000000000000000000" pitchFamily="2" charset="2"/>
        <a:buChar char="n"/>
        <a:defRPr kumimoji="1"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Times New Roman" panose="02020603050405020304" pitchFamily="18" charset="0"/>
        <a:buChar char="—"/>
        <a:defRPr kumimoji="1"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304925" indent="-3937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93863" indent="-3889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92325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BBEAD13-0566-4C6C-97E7-55F17F24B09F}" type="datetimeFigureOut">
              <a:rPr kumimoji="0" lang="zh-TW" alt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 panose="02020500000000000000" pitchFamily="18" charset="-12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2019/5/24</a:t>
            </a:fld>
            <a:endParaRPr kumimoji="0" lang="zh-TW" altLang="en-US" b="0">
              <a:solidFill>
                <a:prstClr val="black">
                  <a:tint val="75000"/>
                </a:prstClr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 b="0">
              <a:solidFill>
                <a:prstClr val="black">
                  <a:tint val="75000"/>
                </a:prstClr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3DA0BB7-265A-403C-9275-D587AB510EDC}" type="slidenum">
              <a:rPr kumimoji="0" lang="zh-TW" alt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 panose="02020500000000000000" pitchFamily="18" charset="-12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 b="0">
              <a:solidFill>
                <a:prstClr val="black">
                  <a:tint val="75000"/>
                </a:prstClr>
              </a:solidFill>
              <a:latin typeface="Calibri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30416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6" r:id="rId1"/>
    <p:sldLayoutId id="2147484597" r:id="rId2"/>
    <p:sldLayoutId id="2147484598" r:id="rId3"/>
    <p:sldLayoutId id="2147484599" r:id="rId4"/>
    <p:sldLayoutId id="2147484600" r:id="rId5"/>
    <p:sldLayoutId id="2147484601" r:id="rId6"/>
    <p:sldLayoutId id="2147484602" r:id="rId7"/>
    <p:sldLayoutId id="2147484603" r:id="rId8"/>
    <p:sldLayoutId id="2147484604" r:id="rId9"/>
    <p:sldLayoutId id="2147484605" r:id="rId10"/>
    <p:sldLayoutId id="214748460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hyperlink" Target="1080429&#12300;&#39025;&#22806;&#30913;&#21050;&#28608;&#34899;&#12301;%20%20&#20013;&#39080;&#27835;&#30274;&#26032;&#22865;&#27231;&#65293;&#27665;&#35222;&#26032;&#32862;.mp4" TargetMode="External"/><Relationship Id="rId4" Type="http://schemas.openxmlformats.org/officeDocument/2006/relationships/image" Target="../media/image21.png"/><Relationship Id="rId9" Type="http://schemas.openxmlformats.org/officeDocument/2006/relationships/hyperlink" Target="11&#20491;&#20154;&#29518;%20&#33274;&#21271;&#27054;&#27665;&#32317;&#37291;&#38498;%20&#24278;&#40599;&#40179;%2020190505.mp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hyperlink" Target="1080513&#24515;&#34880;&#31649;&#30142;&#30149;&#20027;&#35201;&#21361;&#38570;&#22240;&#23376;&#12300;&#20195;&#35613;&#30151;&#20505;&#32676;&#12301;.mp4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thome.com.tw/news/129883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3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9263" y="1123950"/>
            <a:ext cx="8227307" cy="865188"/>
          </a:xfrm>
        </p:spPr>
        <p:txBody>
          <a:bodyPr/>
          <a:lstStyle/>
          <a:p>
            <a:pPr algn="ctr" eaLnBrk="1" hangingPunct="1">
              <a:defRPr/>
            </a:pPr>
            <a:r>
              <a:rPr lang="zh-TW" altLang="en-US" sz="4400" u="sng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本院重要新聞彙整報告</a:t>
            </a:r>
          </a:p>
        </p:txBody>
      </p:sp>
      <p:sp>
        <p:nvSpPr>
          <p:cNvPr id="13316" name="投影片編號版面配置區 5"/>
          <p:cNvSpPr txBox="1">
            <a:spLocks/>
          </p:cNvSpPr>
          <p:nvPr/>
        </p:nvSpPr>
        <p:spPr bwMode="auto">
          <a:xfrm>
            <a:off x="8172450" y="6308725"/>
            <a:ext cx="6794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algn="r" eaLnBrk="1" hangingPunct="1"/>
            <a:r>
              <a:rPr lang="en-US" altLang="zh-TW" sz="1200" b="0">
                <a:latin typeface="Verdana" panose="020B0604030504040204" pitchFamily="34" charset="0"/>
                <a:ea typeface="新細明體" panose="02020500000000000000" pitchFamily="18" charset="-120"/>
              </a:rPr>
              <a:t>1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859338" y="2924175"/>
            <a:ext cx="3095625" cy="1295400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</p:spPr>
        <p:txBody>
          <a:bodyPr wrap="none" anchor="ctr">
            <a:flatTx/>
          </a:bodyPr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algn="dist" eaLnBrk="1" hangingPunct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  位：公共事務室 </a:t>
            </a:r>
          </a:p>
          <a:p>
            <a:pPr algn="dist" eaLnBrk="1" hangingPunct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報告人：游  君  耀</a:t>
            </a:r>
          </a:p>
          <a:p>
            <a:pPr algn="dist" eaLnBrk="1" hangingPunct="1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108.5.28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月份協辦活動</a:t>
            </a:r>
            <a:r>
              <a:rPr lang="en-US" altLang="zh-TW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新聞稿</a:t>
            </a:r>
            <a:r>
              <a:rPr lang="en-US" altLang="zh-TW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b="1" dirty="0">
              <a:solidFill>
                <a:srgbClr val="FF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10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43510" y="1340710"/>
            <a:ext cx="3672510" cy="4093428"/>
          </a:xfrm>
          <a:prstGeom prst="rect">
            <a:avLst/>
          </a:prstGeom>
          <a:ln w="38100">
            <a:solidFill>
              <a:srgbClr val="0070C0">
                <a:alpha val="46000"/>
              </a:srgbClr>
            </a:solidFill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1080423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　</a:t>
            </a:r>
            <a:r>
              <a:rPr kumimoji="0" lang="zh-TW" altLang="en-US" sz="1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公共</a:t>
            </a:r>
            <a:r>
              <a:rPr kumimoji="0" lang="zh-TW" altLang="en-US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事務室</a:t>
            </a:r>
          </a:p>
          <a:p>
            <a:pPr lvl="0" eaLnBrk="1" hangingPunct="1">
              <a:spcBef>
                <a:spcPts val="0"/>
              </a:spcBef>
              <a:spcAft>
                <a:spcPts val="0"/>
              </a:spcAft>
            </a:pPr>
            <a:endParaRPr kumimoji="0" lang="en-US" altLang="zh-TW" sz="800" b="0" u="sng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eaLnBrk="1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800" b="0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退輔會</a:t>
            </a:r>
            <a:r>
              <a:rPr kumimoji="0" lang="zh-TW" altLang="en-US" sz="18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邀請「美國海外作戰退伍軍人協會」勞倫斯總會</a:t>
            </a:r>
            <a:r>
              <a:rPr kumimoji="0" lang="zh-TW" altLang="en-US" sz="1800" b="0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長一行，</a:t>
            </a:r>
            <a:endParaRPr kumimoji="0" lang="en-US" altLang="zh-TW" sz="1800" b="0" u="sng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eaLnBrk="1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800" b="0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kumimoji="0" lang="zh-TW" altLang="en-US" sz="1800" b="0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kumimoji="0" lang="en-US" altLang="zh-TW" sz="1800" b="0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22</a:t>
            </a:r>
            <a:r>
              <a:rPr kumimoji="0" lang="zh-TW" altLang="en-US" sz="1800" b="0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日至</a:t>
            </a:r>
            <a:r>
              <a:rPr kumimoji="0" lang="zh-TW" altLang="en-US" sz="18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臺北榮總參訪，</a:t>
            </a:r>
            <a:r>
              <a:rPr kumimoji="0" lang="zh-TW" altLang="en-US" sz="1800" b="0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了解</a:t>
            </a:r>
            <a:endParaRPr kumimoji="0" lang="en-US" altLang="zh-TW" sz="1800" b="0" u="sng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eaLnBrk="1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800" b="0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退輔會</a:t>
            </a:r>
            <a:r>
              <a:rPr kumimoji="0" lang="zh-TW" altLang="en-US" sz="18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醫療體系對於退伍軍人</a:t>
            </a:r>
            <a:r>
              <a:rPr kumimoji="0" lang="zh-TW" altLang="en-US" sz="1800" b="0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的照顧</a:t>
            </a:r>
            <a:r>
              <a:rPr kumimoji="0" lang="zh-TW" altLang="en-US" sz="18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情形、中醫在臺灣醫療體系扮演角色</a:t>
            </a:r>
            <a:r>
              <a:rPr kumimoji="0" lang="zh-TW" altLang="en-US" sz="1800" b="0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，由本院傳統醫學</a:t>
            </a:r>
            <a:r>
              <a:rPr kumimoji="0" lang="zh-TW" altLang="en-US" sz="18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部</a:t>
            </a:r>
            <a:r>
              <a:rPr kumimoji="0" lang="zh-TW" altLang="en-US" sz="1800" b="0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陳主任接待</a:t>
            </a:r>
            <a:r>
              <a:rPr kumimoji="0" lang="zh-TW" altLang="en-US" sz="18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lvl="0" eaLnBrk="1" hangingPunct="1">
              <a:spcBef>
                <a:spcPts val="0"/>
              </a:spcBef>
              <a:spcAft>
                <a:spcPts val="0"/>
              </a:spcAft>
            </a:pPr>
            <a:endParaRPr kumimoji="0" lang="en-US" altLang="zh-TW" sz="1800" b="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eaLnBrk="1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800" b="0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勞</a:t>
            </a:r>
            <a:r>
              <a:rPr kumimoji="0" lang="zh-TW" altLang="en-US" sz="18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倫斯總會長</a:t>
            </a:r>
            <a:r>
              <a:rPr kumimoji="0" lang="zh-TW" altLang="en-US" sz="1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對於臺北榮總卓越醫療成就高度肯定，並</a:t>
            </a:r>
            <a:r>
              <a:rPr kumimoji="0" lang="zh-TW" altLang="en-US" sz="18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提及菲律賓當地有許多美國退伍軍人深受病痛困擾，臺灣與菲律賓飛行距離約</a:t>
            </a:r>
            <a:r>
              <a:rPr kumimoji="0" lang="en-US" altLang="zh-TW" sz="18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kumimoji="0" lang="zh-TW" altLang="en-US" sz="18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小時，來台就醫便利</a:t>
            </a:r>
            <a:r>
              <a:rPr kumimoji="0" lang="zh-TW" altLang="en-US" sz="1800" b="0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可行。　</a:t>
            </a:r>
            <a:r>
              <a:rPr kumimoji="0" lang="zh-TW" altLang="en-US" sz="1800" b="0" dirty="0" smtClean="0">
                <a:solidFill>
                  <a:srgbClr val="000000"/>
                </a:solidFill>
                <a:latin typeface="Times New Roman"/>
                <a:ea typeface="標楷體"/>
              </a:rPr>
              <a:t>　　</a:t>
            </a:r>
            <a:endParaRPr kumimoji="0" lang="zh-TW" altLang="zh-TW" sz="1800" b="0" dirty="0">
              <a:solidFill>
                <a:srgbClr val="000000"/>
              </a:solidFill>
              <a:latin typeface="Times New Roman"/>
              <a:ea typeface="標楷體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" t="3376" r="5480" b="12947"/>
          <a:stretch/>
        </p:blipFill>
        <p:spPr>
          <a:xfrm>
            <a:off x="5176882" y="1268700"/>
            <a:ext cx="2851598" cy="21395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8" r="12182" b="21992"/>
          <a:stretch/>
        </p:blipFill>
        <p:spPr>
          <a:xfrm>
            <a:off x="5161695" y="3717040"/>
            <a:ext cx="2866785" cy="19660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04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81158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月份協辦活動</a:t>
            </a:r>
            <a:r>
              <a:rPr lang="en-US" altLang="zh-TW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新聞稿</a:t>
            </a:r>
            <a:r>
              <a:rPr lang="en-US" altLang="zh-TW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b="1" dirty="0">
              <a:solidFill>
                <a:srgbClr val="FF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11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t="14962"/>
          <a:stretch/>
        </p:blipFill>
        <p:spPr>
          <a:xfrm>
            <a:off x="755470" y="3707540"/>
            <a:ext cx="2231358" cy="14220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30" y="4402637"/>
            <a:ext cx="2217505" cy="16631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466" y="3645030"/>
            <a:ext cx="2174874" cy="16286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220" y="4769586"/>
            <a:ext cx="2181465" cy="16333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矩形 8"/>
          <p:cNvSpPr/>
          <p:nvPr/>
        </p:nvSpPr>
        <p:spPr>
          <a:xfrm>
            <a:off x="755470" y="1253655"/>
            <a:ext cx="7633060" cy="2154436"/>
          </a:xfrm>
          <a:prstGeom prst="rect">
            <a:avLst/>
          </a:prstGeom>
          <a:ln w="38100">
            <a:solidFill>
              <a:srgbClr val="0070C0">
                <a:alpha val="46000"/>
              </a:srgbClr>
            </a:solidFill>
          </a:ln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1080425</a:t>
            </a:r>
            <a:r>
              <a:rPr kumimoji="0" lang="zh-TW" altLang="en-US" sz="1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kumimoji="0" lang="zh-TW" altLang="en-US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醫企部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zh-TW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臺北榮總落實執行警察消防海巡空勤人員就醫優惠方案</a:t>
            </a:r>
            <a:endParaRPr kumimoji="0" lang="zh-TW" altLang="zh-TW" sz="1800" b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altLang="zh-TW" sz="80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zh-TW" sz="1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新設</a:t>
            </a:r>
            <a:r>
              <a:rPr kumimoji="0" lang="zh-TW" altLang="zh-TW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專案櫃檯與開放線上查詢服務</a:t>
            </a:r>
            <a:endParaRPr kumimoji="0" lang="zh-TW" altLang="zh-TW" sz="1800" b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zh-TW" sz="18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本院配合政府政策，自</a:t>
            </a:r>
            <a:r>
              <a:rPr kumimoji="0" lang="en-US" altLang="zh-TW" sz="18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kumimoji="0" lang="zh-TW" altLang="zh-TW" sz="18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kumimoji="0" lang="en-US" altLang="zh-TW" sz="18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kumimoji="0" lang="zh-TW" altLang="zh-TW" sz="18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kumimoji="0" lang="en-US" altLang="zh-TW" sz="18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kumimoji="0" lang="zh-TW" altLang="zh-TW" sz="18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日起，實施警察消防海巡空勤人員就醫優惠方案，適用對象含警察、消防、海岸巡防及空中勤務機關（學校）現職及退休人員</a:t>
            </a:r>
            <a:r>
              <a:rPr kumimoji="0" lang="zh-TW" altLang="zh-TW" sz="1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；前述機關所屬因公殉職人員之遺眷以及國軍現職人員等，優惠項目包括</a:t>
            </a:r>
            <a:r>
              <a:rPr kumimoji="0" lang="zh-TW" altLang="zh-TW" sz="18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免繳門診掛號費及門、住診健保部分負擔</a:t>
            </a:r>
            <a:r>
              <a:rPr kumimoji="0" lang="zh-TW" altLang="zh-TW" sz="1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28109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月份協辦活動</a:t>
            </a:r>
            <a:r>
              <a:rPr lang="en-US" altLang="zh-TW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新聞稿</a:t>
            </a:r>
            <a:r>
              <a:rPr lang="en-US" altLang="zh-TW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b="1" dirty="0">
              <a:solidFill>
                <a:srgbClr val="FF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12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b="11495"/>
          <a:stretch/>
        </p:blipFill>
        <p:spPr>
          <a:xfrm>
            <a:off x="899490" y="3498253"/>
            <a:ext cx="3672510" cy="223506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圖片 7" descr="C:\Users\user\Desktop\1080502US前衛生部長Price來訪\1080502照片-US前衛生部長Price來訪\1080502選用\1080502合照-修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10" y="3573020"/>
            <a:ext cx="3960550" cy="22323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矩形 3"/>
          <p:cNvSpPr/>
          <p:nvPr/>
        </p:nvSpPr>
        <p:spPr>
          <a:xfrm>
            <a:off x="683460" y="1120089"/>
            <a:ext cx="7777080" cy="2092881"/>
          </a:xfrm>
          <a:prstGeom prst="rect">
            <a:avLst/>
          </a:prstGeom>
          <a:ln w="38100">
            <a:solidFill>
              <a:srgbClr val="0070C0">
                <a:alpha val="46000"/>
              </a:srgbClr>
            </a:solidFill>
          </a:ln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1080502</a:t>
            </a:r>
            <a:r>
              <a:rPr kumimoji="0" lang="zh-TW" altLang="en-US" sz="1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kumimoji="0"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公共事務室</a:t>
            </a:r>
            <a:endParaRPr kumimoji="0" lang="en-US" altLang="zh-TW" sz="1800" b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美國前衛生部長參訪北榮 了解臺灣醫療發展現況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zh-TW" sz="1600" b="0" u="sng" dirty="0">
                <a:solidFill>
                  <a:srgbClr val="000000"/>
                </a:solidFill>
                <a:latin typeface="+mn-ea"/>
                <a:ea typeface="+mn-ea"/>
              </a:rPr>
              <a:t>美國前衛生部長普萊斯</a:t>
            </a:r>
            <a:r>
              <a:rPr kumimoji="0" lang="en-US" altLang="zh-TW" sz="1600" b="0" dirty="0">
                <a:solidFill>
                  <a:srgbClr val="000000"/>
                </a:solidFill>
                <a:latin typeface="+mn-ea"/>
                <a:ea typeface="+mn-ea"/>
              </a:rPr>
              <a:t>(</a:t>
            </a:r>
            <a:r>
              <a:rPr kumimoji="0" lang="en-US" altLang="zh-TW" sz="1600" b="0" dirty="0" err="1">
                <a:solidFill>
                  <a:srgbClr val="000000"/>
                </a:solidFill>
                <a:latin typeface="+mn-ea"/>
                <a:ea typeface="+mn-ea"/>
              </a:rPr>
              <a:t>Dr.Thomas</a:t>
            </a:r>
            <a:r>
              <a:rPr kumimoji="0" lang="en-US" altLang="zh-TW" sz="1600" b="0" dirty="0">
                <a:solidFill>
                  <a:srgbClr val="000000"/>
                </a:solidFill>
                <a:latin typeface="+mn-ea"/>
                <a:ea typeface="+mn-ea"/>
              </a:rPr>
              <a:t> </a:t>
            </a:r>
            <a:r>
              <a:rPr kumimoji="0" lang="en-US" altLang="zh-TW" sz="1600" b="0" dirty="0" err="1">
                <a:solidFill>
                  <a:srgbClr val="000000"/>
                </a:solidFill>
                <a:latin typeface="+mn-ea"/>
                <a:ea typeface="+mn-ea"/>
              </a:rPr>
              <a:t>E.Price</a:t>
            </a:r>
            <a:r>
              <a:rPr kumimoji="0" lang="en-US" altLang="zh-TW" sz="1600" b="0" dirty="0">
                <a:solidFill>
                  <a:srgbClr val="000000"/>
                </a:solidFill>
                <a:latin typeface="+mn-ea"/>
                <a:ea typeface="+mn-ea"/>
              </a:rPr>
              <a:t>)</a:t>
            </a:r>
            <a:r>
              <a:rPr kumimoji="0" lang="zh-TW" altLang="zh-TW" sz="1600" b="0" u="sng" dirty="0">
                <a:solidFill>
                  <a:srgbClr val="000000"/>
                </a:solidFill>
                <a:latin typeface="+mn-ea"/>
                <a:ea typeface="+mn-ea"/>
              </a:rPr>
              <a:t>夫婦一行</a:t>
            </a:r>
            <a:r>
              <a:rPr kumimoji="0" lang="zh-TW" altLang="zh-TW" sz="1600" b="0" u="sng" dirty="0" smtClean="0">
                <a:solidFill>
                  <a:srgbClr val="000000"/>
                </a:solidFill>
                <a:latin typeface="+mn-ea"/>
                <a:ea typeface="+mn-ea"/>
              </a:rPr>
              <a:t>，</a:t>
            </a:r>
            <a:r>
              <a:rPr kumimoji="0" lang="en-US" altLang="zh-TW" sz="1600" b="0" u="sng" dirty="0" smtClean="0">
                <a:solidFill>
                  <a:srgbClr val="000000"/>
                </a:solidFill>
                <a:latin typeface="+mn-ea"/>
                <a:ea typeface="+mn-ea"/>
              </a:rPr>
              <a:t>5</a:t>
            </a:r>
            <a:r>
              <a:rPr kumimoji="0" lang="zh-TW" altLang="en-US" sz="1600" b="0" u="sng" dirty="0" smtClean="0">
                <a:solidFill>
                  <a:srgbClr val="000000"/>
                </a:solidFill>
                <a:latin typeface="+mn-ea"/>
                <a:ea typeface="+mn-ea"/>
              </a:rPr>
              <a:t>月</a:t>
            </a:r>
            <a:r>
              <a:rPr kumimoji="0" lang="en-US" altLang="zh-TW" sz="1600" b="0" u="sng" dirty="0" smtClean="0">
                <a:solidFill>
                  <a:srgbClr val="000000"/>
                </a:solidFill>
                <a:latin typeface="+mn-ea"/>
                <a:ea typeface="+mn-ea"/>
              </a:rPr>
              <a:t>2</a:t>
            </a:r>
            <a:r>
              <a:rPr kumimoji="0" lang="zh-TW" altLang="en-US" sz="1600" b="0" u="sng" dirty="0" smtClean="0">
                <a:solidFill>
                  <a:srgbClr val="000000"/>
                </a:solidFill>
                <a:latin typeface="+mn-ea"/>
                <a:ea typeface="+mn-ea"/>
              </a:rPr>
              <a:t>日</a:t>
            </a:r>
            <a:r>
              <a:rPr kumimoji="0" lang="zh-TW" altLang="zh-TW" sz="1600" b="0" u="sng" dirty="0" smtClean="0">
                <a:solidFill>
                  <a:srgbClr val="000000"/>
                </a:solidFill>
                <a:latin typeface="+mn-ea"/>
                <a:ea typeface="+mn-ea"/>
              </a:rPr>
              <a:t>上午</a:t>
            </a:r>
            <a:r>
              <a:rPr kumimoji="0" lang="zh-TW" altLang="zh-TW" sz="1600" b="0" u="sng" dirty="0">
                <a:solidFill>
                  <a:srgbClr val="000000"/>
                </a:solidFill>
                <a:latin typeface="+mn-ea"/>
                <a:ea typeface="+mn-ea"/>
              </a:rPr>
              <a:t>由外交部陪同至臺北榮總參訪</a:t>
            </a:r>
            <a:r>
              <a:rPr kumimoji="0" lang="zh-TW" altLang="zh-TW" sz="1600" b="0" dirty="0" smtClean="0">
                <a:solidFill>
                  <a:srgbClr val="000000"/>
                </a:solidFill>
                <a:latin typeface="+mn-ea"/>
                <a:ea typeface="+mn-ea"/>
              </a:rPr>
              <a:t>，張院長就</a:t>
            </a:r>
            <a:r>
              <a:rPr kumimoji="0" lang="zh-TW" altLang="zh-TW" sz="1600" b="0" dirty="0">
                <a:solidFill>
                  <a:srgbClr val="000000"/>
                </a:solidFill>
                <a:latin typeface="+mn-ea"/>
                <a:ea typeface="+mn-ea"/>
              </a:rPr>
              <a:t>我國健保、榮民醫療服務</a:t>
            </a:r>
            <a:r>
              <a:rPr kumimoji="0" lang="zh-TW" altLang="zh-TW" sz="1600" b="0" dirty="0" smtClean="0">
                <a:solidFill>
                  <a:srgbClr val="000000"/>
                </a:solidFill>
                <a:latin typeface="+mn-ea"/>
                <a:ea typeface="+mn-ea"/>
              </a:rPr>
              <a:t>、</a:t>
            </a:r>
            <a:r>
              <a:rPr kumimoji="0" lang="zh-TW" altLang="en-US" sz="1600" b="0" dirty="0" smtClean="0">
                <a:solidFill>
                  <a:srgbClr val="000000"/>
                </a:solidFill>
                <a:latin typeface="+mn-ea"/>
                <a:ea typeface="+mn-ea"/>
              </a:rPr>
              <a:t>本院</a:t>
            </a:r>
            <a:r>
              <a:rPr kumimoji="0" lang="zh-TW" altLang="zh-TW" sz="1600" b="0" dirty="0" smtClean="0">
                <a:solidFill>
                  <a:srgbClr val="000000"/>
                </a:solidFill>
                <a:latin typeface="+mn-ea"/>
                <a:ea typeface="+mn-ea"/>
              </a:rPr>
              <a:t>醫療</a:t>
            </a:r>
            <a:r>
              <a:rPr kumimoji="0" lang="zh-TW" altLang="zh-TW" sz="1600" b="0" dirty="0">
                <a:solidFill>
                  <a:srgbClr val="000000"/>
                </a:solidFill>
                <a:latin typeface="+mn-ea"/>
                <a:ea typeface="+mn-ea"/>
              </a:rPr>
              <a:t>發展</a:t>
            </a:r>
            <a:r>
              <a:rPr kumimoji="0" lang="zh-TW" altLang="zh-TW" sz="1600" b="0" u="sng" dirty="0">
                <a:solidFill>
                  <a:srgbClr val="000000"/>
                </a:solidFill>
                <a:latin typeface="+mn-ea"/>
                <a:ea typeface="+mn-ea"/>
              </a:rPr>
              <a:t>進行廣泛意見</a:t>
            </a:r>
            <a:r>
              <a:rPr kumimoji="0" lang="zh-TW" altLang="zh-TW" sz="1600" b="0" u="sng" dirty="0" smtClean="0">
                <a:solidFill>
                  <a:srgbClr val="000000"/>
                </a:solidFill>
                <a:latin typeface="+mn-ea"/>
                <a:ea typeface="+mn-ea"/>
              </a:rPr>
              <a:t>交換</a:t>
            </a:r>
            <a:r>
              <a:rPr kumimoji="0" lang="zh-TW" altLang="en-US" sz="1600" b="0" dirty="0" smtClean="0">
                <a:solidFill>
                  <a:srgbClr val="000000"/>
                </a:solidFill>
                <a:latin typeface="+mn-ea"/>
                <a:ea typeface="+mn-ea"/>
              </a:rPr>
              <a:t>，</a:t>
            </a:r>
            <a:r>
              <a:rPr kumimoji="0" lang="zh-TW" altLang="zh-TW" sz="1600" b="0" dirty="0" smtClean="0">
                <a:solidFill>
                  <a:srgbClr val="000000"/>
                </a:solidFill>
                <a:latin typeface="+mn-ea"/>
                <a:ea typeface="+mn-ea"/>
              </a:rPr>
              <a:t>普</a:t>
            </a:r>
            <a:r>
              <a:rPr kumimoji="0" lang="zh-TW" altLang="zh-TW" sz="1600" b="0" dirty="0">
                <a:solidFill>
                  <a:srgbClr val="000000"/>
                </a:solidFill>
                <a:latin typeface="+mn-ea"/>
                <a:ea typeface="+mn-ea"/>
              </a:rPr>
              <a:t>萊斯前部長一行</a:t>
            </a:r>
            <a:r>
              <a:rPr kumimoji="0" lang="zh-TW" altLang="zh-TW" sz="1600" b="0" u="sng" dirty="0">
                <a:solidFill>
                  <a:srgbClr val="000000"/>
                </a:solidFill>
                <a:latin typeface="+mn-ea"/>
                <a:ea typeface="+mn-ea"/>
              </a:rPr>
              <a:t>對於臺北榮總在</a:t>
            </a:r>
            <a:r>
              <a:rPr kumimoji="0" lang="en-US" altLang="zh-TW" sz="1600" b="0" u="sng" dirty="0">
                <a:solidFill>
                  <a:srgbClr val="000000"/>
                </a:solidFill>
                <a:latin typeface="+mn-ea"/>
                <a:ea typeface="+mn-ea"/>
              </a:rPr>
              <a:t>AI</a:t>
            </a:r>
            <a:r>
              <a:rPr kumimoji="0" lang="zh-TW" altLang="zh-TW" sz="1600" b="0" u="sng" dirty="0">
                <a:solidFill>
                  <a:srgbClr val="000000"/>
                </a:solidFill>
                <a:latin typeface="+mn-ea"/>
                <a:ea typeface="+mn-ea"/>
              </a:rPr>
              <a:t>智慧醫療推展印象深刻，並對於美國</a:t>
            </a:r>
            <a:r>
              <a:rPr kumimoji="0" lang="zh-TW" altLang="zh-TW" sz="1600" b="0" dirty="0">
                <a:solidFill>
                  <a:srgbClr val="000000"/>
                </a:solidFill>
                <a:latin typeface="+mn-ea"/>
                <a:ea typeface="+mn-ea"/>
              </a:rPr>
              <a:t>前紐約州眾議員</a:t>
            </a:r>
            <a:r>
              <a:rPr kumimoji="0" lang="zh-TW" altLang="zh-TW" sz="1600" b="0" u="sng" dirty="0">
                <a:solidFill>
                  <a:srgbClr val="000000"/>
                </a:solidFill>
                <a:latin typeface="+mn-ea"/>
                <a:ea typeface="+mn-ea"/>
              </a:rPr>
              <a:t>索拉茲</a:t>
            </a:r>
            <a:r>
              <a:rPr kumimoji="0" lang="en-US" altLang="zh-TW" sz="1600" b="0" u="sng" dirty="0">
                <a:solidFill>
                  <a:srgbClr val="000000"/>
                </a:solidFill>
                <a:latin typeface="+mn-ea"/>
                <a:ea typeface="+mn-ea"/>
              </a:rPr>
              <a:t>(Stephen J. </a:t>
            </a:r>
            <a:r>
              <a:rPr kumimoji="0" lang="en-US" altLang="zh-TW" sz="1600" b="0" u="sng" dirty="0" err="1">
                <a:solidFill>
                  <a:srgbClr val="000000"/>
                </a:solidFill>
                <a:latin typeface="+mn-ea"/>
                <a:ea typeface="+mn-ea"/>
              </a:rPr>
              <a:t>Solarz</a:t>
            </a:r>
            <a:r>
              <a:rPr kumimoji="0" lang="en-US" altLang="zh-TW" sz="1600" b="0" u="sng" dirty="0">
                <a:solidFill>
                  <a:srgbClr val="000000"/>
                </a:solidFill>
                <a:latin typeface="+mn-ea"/>
                <a:ea typeface="+mn-ea"/>
              </a:rPr>
              <a:t>)</a:t>
            </a:r>
            <a:r>
              <a:rPr kumimoji="0" lang="zh-TW" altLang="zh-TW" sz="1600" b="0" u="sng" dirty="0">
                <a:solidFill>
                  <a:srgbClr val="000000"/>
                </a:solidFill>
                <a:latin typeface="+mn-ea"/>
                <a:ea typeface="+mn-ea"/>
              </a:rPr>
              <a:t>基金會</a:t>
            </a:r>
            <a:r>
              <a:rPr kumimoji="0" lang="zh-TW" altLang="zh-TW" sz="1600" b="0" dirty="0">
                <a:solidFill>
                  <a:srgbClr val="000000"/>
                </a:solidFill>
                <a:latin typeface="+mn-ea"/>
                <a:ea typeface="+mn-ea"/>
              </a:rPr>
              <a:t>，促成美國國家衛生研究院癌症研究所</a:t>
            </a:r>
            <a:r>
              <a:rPr kumimoji="0" lang="en-US" altLang="zh-TW" sz="1600" b="0" dirty="0">
                <a:solidFill>
                  <a:srgbClr val="000000"/>
                </a:solidFill>
                <a:latin typeface="+mn-ea"/>
                <a:ea typeface="+mn-ea"/>
              </a:rPr>
              <a:t>(National Cancer Institute)</a:t>
            </a:r>
            <a:r>
              <a:rPr kumimoji="0" lang="zh-TW" altLang="zh-TW" sz="1600" b="0" dirty="0">
                <a:solidFill>
                  <a:srgbClr val="000000"/>
                </a:solidFill>
                <a:latin typeface="+mn-ea"/>
                <a:ea typeface="+mn-ea"/>
              </a:rPr>
              <a:t>與榮陽團隊合作，</a:t>
            </a:r>
            <a:r>
              <a:rPr kumimoji="0" lang="zh-TW" altLang="zh-TW" sz="1600" b="0" u="sng" dirty="0">
                <a:solidFill>
                  <a:srgbClr val="000000"/>
                </a:solidFill>
                <a:latin typeface="+mn-ea"/>
                <a:ea typeface="+mn-ea"/>
              </a:rPr>
              <a:t>首次在亞洲的臺北榮總成立跨國實驗室，針對肺癌研究展開為期五年的合作</a:t>
            </a:r>
            <a:r>
              <a:rPr kumimoji="0" lang="zh-TW" altLang="zh-TW" sz="1600" b="0" u="sng" dirty="0" smtClean="0">
                <a:solidFill>
                  <a:srgbClr val="000000"/>
                </a:solidFill>
                <a:latin typeface="+mn-ea"/>
                <a:ea typeface="+mn-ea"/>
              </a:rPr>
              <a:t>計畫</a:t>
            </a:r>
            <a:r>
              <a:rPr kumimoji="0" lang="en-US" altLang="zh-TW" sz="1600" b="0" u="sng" dirty="0">
                <a:solidFill>
                  <a:srgbClr val="000000"/>
                </a:solidFill>
                <a:latin typeface="+mn-ea"/>
                <a:ea typeface="+mn-ea"/>
              </a:rPr>
              <a:t>,</a:t>
            </a:r>
            <a:r>
              <a:rPr kumimoji="0" lang="zh-TW" altLang="en-US" sz="1600" b="0" u="sng" dirty="0" smtClean="0">
                <a:solidFill>
                  <a:srgbClr val="000000"/>
                </a:solidFill>
                <a:latin typeface="+mn-ea"/>
                <a:ea typeface="+mn-ea"/>
              </a:rPr>
              <a:t>甚</a:t>
            </a:r>
            <a:r>
              <a:rPr kumimoji="0" lang="zh-TW" altLang="en-US" sz="1600" b="0" u="sng" dirty="0" smtClean="0">
                <a:solidFill>
                  <a:srgbClr val="000000"/>
                </a:solidFill>
                <a:latin typeface="+mn-ea"/>
                <a:ea typeface="+mn-ea"/>
              </a:rPr>
              <a:t>表讚許。</a:t>
            </a:r>
            <a:endParaRPr kumimoji="0" lang="zh-TW" altLang="zh-TW" sz="1600" b="0" u="sng" dirty="0">
              <a:solidFill>
                <a:srgbClr val="000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2604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月份協辦活動</a:t>
            </a:r>
            <a:r>
              <a:rPr lang="en-US" altLang="zh-TW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新聞稿</a:t>
            </a:r>
            <a:r>
              <a:rPr lang="en-US" altLang="zh-TW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b="1" dirty="0">
              <a:solidFill>
                <a:srgbClr val="FF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13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6"/>
          <a:stretch/>
        </p:blipFill>
        <p:spPr>
          <a:xfrm>
            <a:off x="4499990" y="1268700"/>
            <a:ext cx="1656230" cy="22012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" t="10895" r="2646"/>
          <a:stretch/>
        </p:blipFill>
        <p:spPr>
          <a:xfrm>
            <a:off x="5364110" y="2780910"/>
            <a:ext cx="2974848" cy="15842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755470" y="1260105"/>
            <a:ext cx="3312460" cy="4524315"/>
          </a:xfrm>
          <a:prstGeom prst="rect">
            <a:avLst/>
          </a:prstGeom>
          <a:ln w="38100">
            <a:solidFill>
              <a:srgbClr val="0070C0">
                <a:alpha val="46000"/>
              </a:srgbClr>
            </a:solidFill>
          </a:ln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108.5.8</a:t>
            </a:r>
            <a:r>
              <a:rPr kumimoji="0"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護理部</a:t>
            </a:r>
            <a:endParaRPr kumimoji="0" lang="zh-TW" altLang="zh-TW" sz="2000" b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altLang="zh-TW" sz="800" b="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0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kumimoji="0" lang="zh-TW" altLang="zh-TW" sz="20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年國軍退除役官兵輔導委員會北區各級醫療暨安養機構國際護</a:t>
            </a:r>
            <a:r>
              <a:rPr kumimoji="0" lang="zh-TW" altLang="zh-TW" sz="20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師節聯合慶祝大會</a:t>
            </a:r>
            <a:r>
              <a:rPr kumimoji="0" lang="zh-TW" altLang="zh-TW" sz="2000" b="0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，由</a:t>
            </a:r>
            <a:r>
              <a:rPr kumimoji="0" lang="zh-TW" altLang="zh-TW" sz="20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退輔會邱國正主任委員親臨主持，尹祚芊監察委員、陳靜敏立法委員、衛福部護理及健康照護司陳青梅簡任技正蒞臨致詞出席頒獎</a:t>
            </a:r>
            <a:r>
              <a:rPr kumimoji="0" lang="zh-TW" altLang="zh-TW" sz="20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。會中頒發退輔會北區各級醫療暨安養機構優良護理人員、臺北榮總護理學術論文、優良護理人員獎及優良實習護生獎等</a:t>
            </a:r>
            <a:r>
              <a:rPr kumimoji="0" lang="zh-TW" altLang="zh-TW" sz="20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獎項。</a:t>
            </a:r>
            <a:endParaRPr kumimoji="0" lang="zh-TW" altLang="zh-TW" sz="2000" b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90"/>
          <a:stretch/>
        </p:blipFill>
        <p:spPr>
          <a:xfrm>
            <a:off x="4427980" y="4221110"/>
            <a:ext cx="2894184" cy="16356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042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altLang="zh-TW" sz="4400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4400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4400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4400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月份協辦活動</a:t>
            </a:r>
            <a:r>
              <a:rPr lang="en-US" altLang="zh-TW" sz="4400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400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新聞稿</a:t>
            </a:r>
            <a:r>
              <a:rPr lang="en-US" altLang="zh-TW" sz="4400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4400" b="1" dirty="0">
              <a:solidFill>
                <a:srgbClr val="FF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14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5" r="11547"/>
          <a:stretch/>
        </p:blipFill>
        <p:spPr>
          <a:xfrm>
            <a:off x="4716020" y="3501010"/>
            <a:ext cx="3816530" cy="2439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矩形 6"/>
          <p:cNvSpPr/>
          <p:nvPr/>
        </p:nvSpPr>
        <p:spPr>
          <a:xfrm>
            <a:off x="827480" y="1124680"/>
            <a:ext cx="7561050" cy="1908215"/>
          </a:xfrm>
          <a:prstGeom prst="rect">
            <a:avLst/>
          </a:prstGeom>
          <a:ln w="38100">
            <a:solidFill>
              <a:srgbClr val="0070C0">
                <a:alpha val="46000"/>
              </a:srgbClr>
            </a:solidFill>
          </a:ln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1080509</a:t>
            </a:r>
            <a:r>
              <a:rPr kumimoji="0" lang="zh-TW" altLang="en-US" sz="20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護理部　護</a:t>
            </a:r>
            <a:r>
              <a:rPr kumimoji="0"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師節公益晚會</a:t>
            </a:r>
            <a:endParaRPr kumimoji="0" lang="en-US" altLang="zh-TW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altLang="zh-TW" sz="800" b="0" u="sng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zh-TW" sz="1800" b="0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kumimoji="0" lang="zh-TW" altLang="zh-TW" sz="18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歌壇東方不敗」張清芳，連續</a:t>
            </a:r>
            <a:r>
              <a:rPr kumimoji="0" lang="en-US" altLang="zh-TW" sz="18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kumimoji="0" lang="zh-TW" altLang="zh-TW" sz="18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年在臺北榮總舉辦國際護師節義演，慰勞辛苦工作的護理人員</a:t>
            </a:r>
            <a:r>
              <a:rPr kumimoji="0" lang="zh-TW" altLang="zh-TW" sz="1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，黃品源、黃子佼（佼佼）、金曲歌后艾怡良及徐佳瑩、</a:t>
            </a:r>
            <a:r>
              <a:rPr kumimoji="0" lang="zh-TW" altLang="zh-TW" sz="18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李宗盛等人也都情意相挺</a:t>
            </a:r>
            <a:r>
              <a:rPr kumimoji="0" lang="zh-TW" altLang="zh-TW" sz="1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，出席參與晚會表演，節目由左光平及</a:t>
            </a:r>
            <a:r>
              <a:rPr kumimoji="0" lang="en-US" altLang="zh-TW" sz="1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Vicky</a:t>
            </a:r>
            <a:r>
              <a:rPr kumimoji="0" lang="zh-TW" altLang="zh-TW" sz="1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擔任主持人，</a:t>
            </a:r>
            <a:r>
              <a:rPr kumimoji="0" lang="zh-TW" altLang="zh-TW" sz="1800" b="0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張院長</a:t>
            </a:r>
            <a:r>
              <a:rPr kumimoji="0" lang="zh-TW" altLang="zh-TW" sz="18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感謝公益演出的藝人</a:t>
            </a:r>
            <a:r>
              <a:rPr kumimoji="0" lang="zh-TW" altLang="zh-TW" sz="1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，在表演開始前，</a:t>
            </a:r>
            <a:r>
              <a:rPr kumimoji="0" lang="zh-TW" altLang="zh-TW" sz="18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特別前往致謝</a:t>
            </a:r>
            <a:r>
              <a:rPr kumimoji="0" lang="zh-TW" altLang="zh-TW" sz="1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kumimoji="0" lang="en-US" altLang="zh-TW" sz="1800" b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 descr="C:\Users\user\Desktop\1080509護師節晚會\藝人與院長合照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225"/>
                    </a14:imgEffect>
                    <a14:imgEffect>
                      <a14:saturation sat="93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9" t="25314" b="6237"/>
          <a:stretch/>
        </p:blipFill>
        <p:spPr bwMode="auto">
          <a:xfrm>
            <a:off x="683460" y="3140960"/>
            <a:ext cx="4392610" cy="2304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1356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66" y="3212970"/>
            <a:ext cx="3120434" cy="23403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81158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月份協辦活動</a:t>
            </a:r>
            <a:r>
              <a:rPr lang="en-US" altLang="zh-TW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新聞稿</a:t>
            </a:r>
            <a:r>
              <a:rPr lang="en-US" altLang="zh-TW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b="1" dirty="0">
              <a:solidFill>
                <a:srgbClr val="FF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15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70" y="4365130"/>
            <a:ext cx="2304320" cy="1728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0238" y="3212970"/>
            <a:ext cx="2160302" cy="288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矩形 7"/>
          <p:cNvSpPr/>
          <p:nvPr/>
        </p:nvSpPr>
        <p:spPr>
          <a:xfrm>
            <a:off x="539439" y="1196690"/>
            <a:ext cx="7993111" cy="1754326"/>
          </a:xfrm>
          <a:prstGeom prst="rect">
            <a:avLst/>
          </a:prstGeom>
          <a:ln w="38100">
            <a:solidFill>
              <a:srgbClr val="0070C0">
                <a:alpha val="46000"/>
              </a:srgbClr>
            </a:solidFill>
          </a:ln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1080515</a:t>
            </a:r>
            <a:r>
              <a:rPr kumimoji="0" lang="zh-TW" altLang="en-US" sz="1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kumimoji="0" lang="zh-TW" altLang="zh-TW" sz="1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放射線部</a:t>
            </a:r>
            <a:r>
              <a:rPr kumimoji="0" lang="zh-TW" altLang="en-US" sz="1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kumimoji="0" lang="zh-TW" altLang="zh-TW" sz="1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釔</a:t>
            </a:r>
            <a:r>
              <a:rPr kumimoji="0" lang="en-US" altLang="zh-TW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90</a:t>
            </a:r>
            <a:r>
              <a:rPr kumimoji="0" lang="zh-TW" altLang="zh-TW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放射線治療</a:t>
            </a:r>
            <a:r>
              <a:rPr kumimoji="0" lang="en-US" altLang="zh-TW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kumimoji="0" lang="zh-TW" altLang="zh-TW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肝癌病友存活新生機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zh-TW" sz="1800" b="0" dirty="0">
                <a:solidFill>
                  <a:srgbClr val="000000"/>
                </a:solidFill>
                <a:latin typeface="Times New Roman"/>
                <a:ea typeface="標楷體"/>
              </a:rPr>
              <a:t>肝癌國病是造成許多家庭</a:t>
            </a:r>
            <a:r>
              <a:rPr kumimoji="0" lang="zh-TW" altLang="zh-TW" sz="1800" b="0" dirty="0" smtClean="0">
                <a:solidFill>
                  <a:srgbClr val="000000"/>
                </a:solidFill>
                <a:latin typeface="Times New Roman"/>
                <a:ea typeface="標楷體"/>
              </a:rPr>
              <a:t>破碎的</a:t>
            </a:r>
            <a:r>
              <a:rPr kumimoji="0" lang="zh-TW" altLang="zh-TW" sz="1800" b="0" dirty="0">
                <a:solidFill>
                  <a:srgbClr val="000000"/>
                </a:solidFill>
                <a:latin typeface="Times New Roman"/>
                <a:ea typeface="標楷體"/>
              </a:rPr>
              <a:t>主因</a:t>
            </a:r>
            <a:r>
              <a:rPr kumimoji="0" lang="zh-TW" altLang="zh-TW" sz="1800" b="0" dirty="0" smtClean="0">
                <a:solidFill>
                  <a:srgbClr val="000000"/>
                </a:solidFill>
                <a:latin typeface="Times New Roman"/>
                <a:ea typeface="標楷體"/>
              </a:rPr>
              <a:t>，臺</a:t>
            </a:r>
            <a:r>
              <a:rPr kumimoji="0" lang="zh-TW" altLang="zh-TW" sz="1800" b="0" dirty="0">
                <a:solidFill>
                  <a:srgbClr val="000000"/>
                </a:solidFill>
                <a:latin typeface="Times New Roman"/>
                <a:ea typeface="標楷體"/>
              </a:rPr>
              <a:t>北榮總</a:t>
            </a:r>
            <a:r>
              <a:rPr kumimoji="0" lang="zh-TW" altLang="zh-TW" sz="1800" b="0" u="sng" dirty="0">
                <a:solidFill>
                  <a:srgbClr val="000000"/>
                </a:solidFill>
                <a:latin typeface="Times New Roman"/>
                <a:ea typeface="標楷體"/>
              </a:rPr>
              <a:t>放射線部腹部影像醫學科李潤川主任表示，肝癌治療方式</a:t>
            </a:r>
            <a:r>
              <a:rPr kumimoji="0" lang="zh-TW" altLang="zh-TW" sz="1800" b="0" dirty="0">
                <a:solidFill>
                  <a:srgbClr val="000000"/>
                </a:solidFill>
                <a:latin typeface="Times New Roman"/>
                <a:ea typeface="標楷體"/>
              </a:rPr>
              <a:t>多元，包括手術切除、射頻燒灼、血管栓塞、放療、載藥微球栓塞、標靶藥物、免疫治療、釔</a:t>
            </a:r>
            <a:r>
              <a:rPr kumimoji="0" lang="en-US" altLang="zh-TW" sz="1800" b="0" dirty="0">
                <a:solidFill>
                  <a:srgbClr val="000000"/>
                </a:solidFill>
                <a:latin typeface="Times New Roman"/>
                <a:ea typeface="標楷體"/>
              </a:rPr>
              <a:t>90</a:t>
            </a:r>
            <a:r>
              <a:rPr kumimoji="0" lang="zh-TW" altLang="zh-TW" sz="1800" b="0" dirty="0">
                <a:solidFill>
                  <a:srgbClr val="000000"/>
                </a:solidFill>
                <a:latin typeface="Times New Roman"/>
                <a:ea typeface="標楷體"/>
              </a:rPr>
              <a:t>體內放射治療等</a:t>
            </a:r>
            <a:r>
              <a:rPr kumimoji="0" lang="zh-TW" altLang="zh-TW" sz="1800" b="0" dirty="0" smtClean="0">
                <a:solidFill>
                  <a:srgbClr val="000000"/>
                </a:solidFill>
                <a:latin typeface="Times New Roman"/>
                <a:ea typeface="標楷體"/>
              </a:rPr>
              <a:t>，</a:t>
            </a:r>
            <a:r>
              <a:rPr kumimoji="0" lang="zh-TW" altLang="zh-TW" sz="1800" b="0" u="sng" dirty="0" smtClean="0">
                <a:solidFill>
                  <a:srgbClr val="000000"/>
                </a:solidFill>
                <a:latin typeface="Times New Roman"/>
                <a:ea typeface="標楷體"/>
              </a:rPr>
              <a:t>其中</a:t>
            </a:r>
            <a:r>
              <a:rPr kumimoji="0" lang="zh-TW" altLang="zh-TW" sz="1800" b="0" u="sng" dirty="0">
                <a:solidFill>
                  <a:srgbClr val="000000"/>
                </a:solidFill>
                <a:latin typeface="Times New Roman"/>
                <a:ea typeface="標楷體"/>
              </a:rPr>
              <a:t>釔</a:t>
            </a:r>
            <a:r>
              <a:rPr kumimoji="0" lang="en-US" altLang="zh-TW" sz="1800" b="0" u="sng" dirty="0">
                <a:solidFill>
                  <a:srgbClr val="000000"/>
                </a:solidFill>
                <a:latin typeface="Times New Roman"/>
                <a:ea typeface="標楷體"/>
              </a:rPr>
              <a:t>90</a:t>
            </a:r>
            <a:r>
              <a:rPr kumimoji="0" lang="zh-TW" altLang="zh-TW" sz="1800" b="0" u="sng" dirty="0">
                <a:solidFill>
                  <a:srgbClr val="000000"/>
                </a:solidFill>
                <a:latin typeface="Times New Roman"/>
                <a:ea typeface="標楷體"/>
              </a:rPr>
              <a:t>體內放射治療可一次給予高劑量的輻射線照射，對於肝腫瘤數量多或太大無法切除、浸潤型肝癌、傳統治療失敗的患者而言，現在又多了一項抗癌</a:t>
            </a:r>
            <a:r>
              <a:rPr kumimoji="0" lang="zh-TW" altLang="zh-TW" sz="1800" b="0" u="sng" dirty="0" smtClean="0">
                <a:solidFill>
                  <a:srgbClr val="000000"/>
                </a:solidFill>
                <a:latin typeface="Times New Roman"/>
                <a:ea typeface="標楷體"/>
              </a:rPr>
              <a:t>利器。</a:t>
            </a:r>
            <a:endParaRPr kumimoji="0" lang="zh-TW" altLang="zh-TW" sz="1800" b="0" u="sng" dirty="0">
              <a:solidFill>
                <a:srgbClr val="000000"/>
              </a:solidFill>
              <a:latin typeface="Times New Roman"/>
              <a:ea typeface="標楷體"/>
            </a:endParaRPr>
          </a:p>
        </p:txBody>
      </p:sp>
    </p:spTree>
    <p:extLst>
      <p:ext uri="{BB962C8B-B14F-4D97-AF65-F5344CB8AC3E}">
        <p14:creationId xmlns:p14="http://schemas.microsoft.com/office/powerpoint/2010/main" val="130225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7480" y="620610"/>
            <a:ext cx="7417030" cy="527050"/>
          </a:xfrm>
        </p:spPr>
        <p:txBody>
          <a:bodyPr/>
          <a:lstStyle/>
          <a:p>
            <a:pPr algn="ctr">
              <a:defRPr/>
            </a:pPr>
            <a:r>
              <a:rPr lang="en-US" altLang="zh-TW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月份新聞摘要－</a:t>
            </a:r>
            <a:r>
              <a:rPr lang="en-US" altLang="zh-TW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21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則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653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E0E48F5C-934A-4707-A668-4A5DE198B3B1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16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00" y="1340710"/>
            <a:ext cx="7056980" cy="439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440" y="548600"/>
            <a:ext cx="8001000" cy="527050"/>
          </a:xfrm>
        </p:spPr>
        <p:txBody>
          <a:bodyPr/>
          <a:lstStyle/>
          <a:p>
            <a:pPr algn="ctr">
              <a:defRPr/>
            </a:pP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月份新聞摘要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653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E0E48F5C-934A-4707-A668-4A5DE198B3B1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17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510" y="1268700"/>
            <a:ext cx="6984970" cy="475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8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702526-F37C-4D93-B261-8D8F3E2BE9DD}" type="slidenum">
              <a:rPr lang="en-US" altLang="zh-TW" smtClean="0"/>
              <a:pPr>
                <a:defRPr/>
              </a:pPr>
              <a:t>18</a:t>
            </a:fld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540"/>
            <a:ext cx="9118610" cy="731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5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702526-F37C-4D93-B261-8D8F3E2BE9DD}" type="slidenum">
              <a:rPr lang="en-US" altLang="zh-TW" smtClean="0"/>
              <a:pPr>
                <a:defRPr/>
              </a:pPr>
              <a:t>19</a:t>
            </a:fld>
            <a:endParaRPr lang="en-US" altLang="zh-TW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4" t="32576" r="11371" b="12727"/>
          <a:stretch/>
        </p:blipFill>
        <p:spPr>
          <a:xfrm>
            <a:off x="899490" y="1484730"/>
            <a:ext cx="2980012" cy="4044303"/>
          </a:xfrm>
          <a:prstGeom prst="rect">
            <a:avLst/>
          </a:prstGeom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-36640" y="548600"/>
            <a:ext cx="6020129" cy="576081"/>
          </a:xfrm>
        </p:spPr>
        <p:txBody>
          <a:bodyPr/>
          <a:lstStyle/>
          <a:p>
            <a:pPr algn="ctr"/>
            <a:r>
              <a:rPr lang="zh-TW" altLang="en-US" sz="4100" b="1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院外受奬情形</a:t>
            </a:r>
            <a:r>
              <a:rPr lang="en-US" altLang="zh-TW" sz="4100" b="1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-1</a:t>
            </a:r>
            <a:r>
              <a:rPr lang="zh-TW" altLang="en-US" sz="4100" b="1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則</a:t>
            </a:r>
            <a:endParaRPr lang="zh-TW" altLang="en-US" sz="4100" b="1" dirty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4067930" y="2060810"/>
            <a:ext cx="4176580" cy="201628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200" b="0" i="0" u="none" strike="noStrike" cap="none" normalizeH="0" baseline="0" dirty="0" smtClean="0">
                <a:ln>
                  <a:noFill/>
                </a:ln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榮獲輔導會核定</a:t>
            </a:r>
            <a:r>
              <a:rPr kumimoji="1" lang="en-US" altLang="zh-TW" sz="3200" b="0" i="0" u="none" strike="noStrike" cap="none" normalizeH="0" baseline="0" dirty="0" smtClean="0">
                <a:ln>
                  <a:noFill/>
                </a:ln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107</a:t>
            </a:r>
            <a:r>
              <a:rPr kumimoji="1" lang="zh-TW" altLang="en-US" sz="3200" b="0" i="0" u="none" strike="noStrike" cap="none" normalizeH="0" baseline="0" dirty="0" smtClean="0">
                <a:ln>
                  <a:noFill/>
                </a:ln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kumimoji="1" lang="en-US" altLang="zh-TW" sz="3200" b="0" i="0" u="none" strike="noStrike" cap="none" normalizeH="0" baseline="0" dirty="0" smtClean="0">
              <a:ln>
                <a:noFill/>
              </a:ln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200" b="0" i="0" u="none" strike="noStrike" cap="none" normalizeH="0" baseline="0" dirty="0" smtClean="0">
                <a:ln>
                  <a:noFill/>
                </a:ln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專書閱讀推廣績優機關</a:t>
            </a:r>
            <a:endParaRPr kumimoji="1" lang="en-US" altLang="zh-TW" sz="3200" b="0" i="0" u="none" strike="noStrike" cap="none" normalizeH="0" baseline="0" dirty="0" smtClean="0">
              <a:ln>
                <a:noFill/>
              </a:ln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200" b="0" i="0" u="none" strike="noStrike" cap="none" normalizeH="0" baseline="0" dirty="0" smtClean="0">
                <a:ln>
                  <a:noFill/>
                </a:ln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競賽</a:t>
            </a:r>
            <a:r>
              <a:rPr kumimoji="1" lang="zh-TW" altLang="en-US" sz="3200" i="0" u="none" strike="noStrike" cap="none" normalizeH="0" baseline="0" dirty="0" smtClean="0">
                <a:ln>
                  <a:noFill/>
                </a:ln>
                <a:solidFill>
                  <a:srgbClr val="FF99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榮民總醫院第一名</a:t>
            </a:r>
          </a:p>
        </p:txBody>
      </p:sp>
    </p:spTree>
    <p:extLst>
      <p:ext uri="{BB962C8B-B14F-4D97-AF65-F5344CB8AC3E}">
        <p14:creationId xmlns:p14="http://schemas.microsoft.com/office/powerpoint/2010/main" val="182479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430" y="453168"/>
            <a:ext cx="8001000" cy="671512"/>
          </a:xfrm>
        </p:spPr>
        <p:txBody>
          <a:bodyPr/>
          <a:lstStyle/>
          <a:p>
            <a:pPr algn="ctr">
              <a:defRPr/>
            </a:pPr>
            <a:r>
              <a:rPr lang="en-US" altLang="zh-TW" b="1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b="1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b="1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b="1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月記者會</a:t>
            </a:r>
            <a:endParaRPr lang="zh-TW" altLang="en-US" b="1" dirty="0">
              <a:solidFill>
                <a:srgbClr val="FF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2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80" y="1412720"/>
            <a:ext cx="3132435" cy="20882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80" y="3717040"/>
            <a:ext cx="3132435" cy="20882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矩形 6"/>
          <p:cNvSpPr/>
          <p:nvPr/>
        </p:nvSpPr>
        <p:spPr>
          <a:xfrm>
            <a:off x="755470" y="1412720"/>
            <a:ext cx="417658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1080429   </a:t>
            </a:r>
            <a:r>
              <a:rPr kumimoji="0" lang="zh-TW" altLang="en-US" sz="20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復</a:t>
            </a:r>
            <a:r>
              <a:rPr kumimoji="0"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健醫學部   </a:t>
            </a:r>
            <a:r>
              <a:rPr kumimoji="0" lang="zh-TW" altLang="en-US" sz="20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蔡</a:t>
            </a:r>
            <a:r>
              <a:rPr kumimoji="0"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泊意醫師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主題：最新顱外磁刺激術助中</a:t>
            </a:r>
            <a:r>
              <a:rPr kumimoji="0" lang="zh-TW" altLang="en-US" sz="20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風癱</a:t>
            </a:r>
            <a:endParaRPr kumimoji="0" lang="en-US" altLang="zh-TW" sz="200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　瘓患</a:t>
            </a:r>
            <a:r>
              <a:rPr kumimoji="0" lang="zh-TW" altLang="en-US" sz="20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者成功</a:t>
            </a:r>
            <a:r>
              <a:rPr kumimoji="0" lang="zh-TW" altLang="en-US" sz="20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站立練走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altLang="zh-TW" sz="800" b="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8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kumimoji="0" lang="zh-TW" altLang="en-US" sz="1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kumimoji="0" lang="en-US" altLang="zh-TW" sz="18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60</a:t>
            </a:r>
            <a:r>
              <a:rPr kumimoji="0" lang="zh-TW" altLang="en-US" sz="18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歲王先生</a:t>
            </a:r>
            <a:r>
              <a:rPr kumimoji="0" lang="zh-TW" altLang="en-US" sz="1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，罹患家族性腦部動靜脈畸形，</a:t>
            </a:r>
            <a:r>
              <a:rPr kumimoji="0" lang="zh-TW" altLang="en-US" sz="18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r>
              <a:rPr kumimoji="0" lang="en-US" altLang="zh-TW" sz="18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kumimoji="0" lang="zh-TW" altLang="en-US" sz="18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次中風紀錄</a:t>
            </a:r>
            <a:r>
              <a:rPr kumimoji="0" lang="en-US" altLang="zh-TW" sz="18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kumimoji="0" lang="zh-TW" altLang="en-US" sz="18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因術後四肢癱瘓</a:t>
            </a:r>
            <a:r>
              <a:rPr kumimoji="0" lang="zh-TW" altLang="en-US" sz="1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kumimoji="0" lang="zh-TW" altLang="en-US" sz="18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無法言語，終日臥床達半年之久，</a:t>
            </a:r>
            <a:r>
              <a:rPr kumimoji="0" lang="zh-TW" altLang="en-US" sz="1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其二位兄長也因腦出血導致癱瘓。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altLang="zh-TW" sz="1800" b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二、本院</a:t>
            </a:r>
            <a:r>
              <a:rPr kumimoji="0" lang="zh-TW" altLang="en-US" sz="18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復健部利用最先進「神經調控高速顱外磁刺激術」治療</a:t>
            </a:r>
            <a:r>
              <a:rPr kumimoji="0" lang="zh-TW" altLang="en-US" sz="1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，刺激活化受損大腦周圍區域，</a:t>
            </a:r>
            <a:r>
              <a:rPr kumimoji="0" lang="zh-TW" altLang="en-US" sz="18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以不開刀非侵入方式讓功能恢復</a:t>
            </a:r>
            <a:r>
              <a:rPr kumimoji="0" lang="zh-TW" altLang="en-US" sz="1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，配合藥物治療、持續復健，開創中風治療新契機。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altLang="zh-TW" sz="1800" b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120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D4D7D291-FE5B-4D4A-9070-6DE82FA3DF9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20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211950" y="1556740"/>
            <a:ext cx="446462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lvl="0" indent="-469900" algn="ctr" eaLnBrk="1" hangingPunct="1">
              <a:spcBef>
                <a:spcPct val="20000"/>
              </a:spcBef>
              <a:buClr>
                <a:srgbClr val="0000FF"/>
              </a:buClr>
              <a:buSzPct val="80000"/>
            </a:pPr>
            <a:r>
              <a:rPr lang="zh-TW" alt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謝謝聆聽</a:t>
            </a:r>
            <a:endParaRPr lang="en-US" altLang="zh-TW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211950" y="3356990"/>
            <a:ext cx="453663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lvl="0" indent="-469900" algn="ctr" eaLnBrk="1" hangingPunct="1">
              <a:spcBef>
                <a:spcPct val="20000"/>
              </a:spcBef>
              <a:buClr>
                <a:srgbClr val="0000FF"/>
              </a:buClr>
              <a:buSzPct val="80000"/>
            </a:pPr>
            <a:r>
              <a:rPr lang="zh-TW" alt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敬請指導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10" y="980660"/>
            <a:ext cx="3240450" cy="43105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/>
          <a:lstStyle/>
          <a:p>
            <a:pPr algn="ctr">
              <a:defRPr/>
            </a:pPr>
            <a:r>
              <a:rPr lang="en-US" altLang="zh-TW" b="1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b="1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b="1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b="1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月記者會</a:t>
            </a:r>
            <a:endParaRPr lang="zh-TW" altLang="en-US" b="1" dirty="0">
              <a:solidFill>
                <a:srgbClr val="FF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3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80" y="1340710"/>
            <a:ext cx="3240450" cy="2160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70" y="4077090"/>
            <a:ext cx="3456480" cy="1455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矩形 6"/>
          <p:cNvSpPr/>
          <p:nvPr/>
        </p:nvSpPr>
        <p:spPr>
          <a:xfrm>
            <a:off x="899490" y="1229914"/>
            <a:ext cx="410457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1080506   </a:t>
            </a:r>
            <a:r>
              <a:rPr kumimoji="0"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護理部  傅</a:t>
            </a:r>
            <a:r>
              <a:rPr kumimoji="0"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玲主任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主題：推動職場文明 導入</a:t>
            </a:r>
            <a:r>
              <a:rPr kumimoji="0" lang="en-US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kumimoji="0"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智慧本</a:t>
            </a:r>
            <a:r>
              <a:rPr kumimoji="0"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院</a:t>
            </a:r>
            <a:r>
              <a:rPr kumimoji="0"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首 </a:t>
            </a:r>
            <a:endParaRPr kumimoji="0" lang="en-US" altLang="zh-TW" sz="160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</a:t>
            </a:r>
            <a:r>
              <a:rPr kumimoji="0" lang="zh-TW" altLang="en-US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</a:t>
            </a:r>
            <a:r>
              <a:rPr kumimoji="0" lang="en-US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kumimoji="0"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護理關懷平台</a:t>
            </a:r>
            <a:r>
              <a:rPr kumimoji="0" lang="en-US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</a:t>
            </a:r>
            <a:r>
              <a:rPr kumimoji="0"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天使</a:t>
            </a:r>
            <a:r>
              <a:rPr kumimoji="0" lang="en-US" altLang="zh-TW" sz="1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endParaRPr kumimoji="0" lang="en-US" altLang="zh-TW" sz="1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altLang="zh-TW" sz="800" b="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5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kumimoji="0" lang="zh-TW" altLang="en-US" sz="15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kumimoji="0" lang="zh-TW" altLang="en-US" sz="15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護理人員</a:t>
            </a:r>
            <a:r>
              <a:rPr kumimoji="0" lang="zh-TW" altLang="en-US" sz="15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是醫院的靈魂，臺北榮總六十年來</a:t>
            </a:r>
            <a:r>
              <a:rPr kumimoji="0" lang="zh-TW" altLang="en-US" sz="15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kumimoji="0" lang="zh-TW" altLang="en-US" sz="15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從資薪、福利的改善、合理護病比，及各項科技的運用</a:t>
            </a:r>
            <a:r>
              <a:rPr kumimoji="0" lang="zh-TW" altLang="en-US" sz="15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等措施，致力改善護理職場環境，</a:t>
            </a:r>
            <a:r>
              <a:rPr kumimoji="0" lang="zh-TW" altLang="en-US" sz="15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大幅提升護理人員地位及專業形象。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altLang="zh-TW" sz="1500" b="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5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kumimoji="0" lang="zh-TW" altLang="en-US" sz="15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、為推動友善</a:t>
            </a:r>
            <a:r>
              <a:rPr kumimoji="0" lang="zh-TW" altLang="en-US" sz="15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文明呼籲</a:t>
            </a:r>
            <a:r>
              <a:rPr kumimoji="0" lang="zh-TW" altLang="en-US" sz="15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「職場文明，你我有責」，臺北榮總護理部</a:t>
            </a:r>
            <a:r>
              <a:rPr kumimoji="0" lang="zh-TW" altLang="en-US" sz="15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特別結合</a:t>
            </a:r>
            <a:r>
              <a:rPr kumimoji="0" lang="en-US" altLang="zh-TW" sz="15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kumimoji="0" lang="zh-TW" altLang="en-US" sz="15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智慧，首創「護理關懷平台</a:t>
            </a:r>
            <a:r>
              <a:rPr kumimoji="0" lang="en-US" altLang="zh-TW" sz="15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</a:t>
            </a:r>
            <a:r>
              <a:rPr kumimoji="0" lang="zh-TW" altLang="en-US" sz="15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天使」</a:t>
            </a:r>
            <a:r>
              <a:rPr kumimoji="0" lang="zh-TW" altLang="en-US" sz="15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，以即時傾聽互動溝通，</a:t>
            </a:r>
            <a:r>
              <a:rPr kumimoji="0" lang="zh-TW" altLang="en-US" sz="1500" b="0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關懷護理</a:t>
            </a:r>
            <a:r>
              <a:rPr kumimoji="0" lang="zh-TW" altLang="en-US" sz="15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人員工作上的壓力，營造正向文明職場</a:t>
            </a:r>
            <a:r>
              <a:rPr kumimoji="0" lang="zh-TW" altLang="en-US" sz="15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，期能吸引更多優秀人才加入護理的行列。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altLang="zh-TW" sz="1500" b="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5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kumimoji="0" lang="zh-TW" altLang="en-US" sz="15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、另依據台北市護理公會統計，臺北榮總</a:t>
            </a:r>
            <a:r>
              <a:rPr kumimoji="0" lang="zh-TW" altLang="en-US" sz="15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「兩代護理人」</a:t>
            </a:r>
            <a:r>
              <a:rPr kumimoji="0" lang="zh-TW" altLang="en-US" sz="15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、「護理夫妻」及「護理兄弟姐妹」</a:t>
            </a:r>
            <a:r>
              <a:rPr kumimoji="0" lang="zh-TW" altLang="en-US" sz="15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高達</a:t>
            </a:r>
            <a:r>
              <a:rPr kumimoji="0" lang="en-US" altLang="zh-TW" sz="15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104</a:t>
            </a:r>
            <a:r>
              <a:rPr kumimoji="0" lang="zh-TW" altLang="en-US" sz="15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</a:t>
            </a:r>
            <a:r>
              <a:rPr kumimoji="0" lang="zh-TW" altLang="en-US" sz="15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，「護理家族」數量</a:t>
            </a:r>
            <a:r>
              <a:rPr kumimoji="0" lang="zh-TW" altLang="en-US" sz="15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為全國第一</a:t>
            </a:r>
            <a:r>
              <a:rPr kumimoji="0" lang="zh-TW" altLang="en-US" sz="1500" b="0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kumimoji="0" lang="zh-TW" altLang="en-US" sz="1500" b="0" u="sng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7163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440" y="404580"/>
            <a:ext cx="8001000" cy="671512"/>
          </a:xfrm>
        </p:spPr>
        <p:txBody>
          <a:bodyPr/>
          <a:lstStyle/>
          <a:p>
            <a:pPr algn="ctr">
              <a:defRPr/>
            </a:pPr>
            <a:r>
              <a:rPr lang="en-US" altLang="zh-TW" b="1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b="1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b="1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b="1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月記者會</a:t>
            </a:r>
            <a:endParaRPr lang="zh-TW" altLang="en-US" b="1" dirty="0">
              <a:solidFill>
                <a:srgbClr val="FF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4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86"/>
          <a:stretch/>
        </p:blipFill>
        <p:spPr>
          <a:xfrm>
            <a:off x="677418" y="1268700"/>
            <a:ext cx="2598402" cy="1533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1"/>
          <a:stretch/>
        </p:blipFill>
        <p:spPr>
          <a:xfrm>
            <a:off x="611450" y="3573020"/>
            <a:ext cx="2418095" cy="144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" r="7766" b="6724"/>
          <a:stretch/>
        </p:blipFill>
        <p:spPr>
          <a:xfrm>
            <a:off x="1763610" y="2531250"/>
            <a:ext cx="2304320" cy="161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630" y="4556733"/>
            <a:ext cx="2232310" cy="1488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矩形 8"/>
          <p:cNvSpPr/>
          <p:nvPr/>
        </p:nvSpPr>
        <p:spPr>
          <a:xfrm>
            <a:off x="4283960" y="1528409"/>
            <a:ext cx="424859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1080513 </a:t>
            </a:r>
            <a:r>
              <a:rPr kumimoji="0" lang="zh-TW" altLang="en-US" sz="18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</a:t>
            </a:r>
            <a:r>
              <a:rPr kumimoji="0" lang="zh-TW" altLang="en-US" sz="1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部臨床</a:t>
            </a:r>
            <a:r>
              <a:rPr kumimoji="0" lang="zh-TW" altLang="en-US" sz="18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訓練科  楊</a:t>
            </a:r>
            <a:r>
              <a:rPr kumimoji="0" lang="zh-TW" altLang="en-US" sz="1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盈盈主任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CN" altLang="zh-TW" sz="1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主題</a:t>
            </a:r>
            <a:r>
              <a:rPr kumimoji="0" lang="en-US" altLang="zh-TW" sz="1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kumimoji="0" lang="zh-CN" altLang="zh-TW" sz="1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kumimoji="0" lang="zh-CN" altLang="zh-TW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互動遊戲做決策 醫病溝通更無礙</a:t>
            </a:r>
            <a:r>
              <a:rPr kumimoji="0" lang="zh-CN" altLang="zh-TW" sz="1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kumimoji="0" lang="zh-TW" altLang="zh-TW" sz="1800" b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CN" sz="18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</a:t>
            </a:r>
            <a:r>
              <a:rPr kumimoji="0" lang="zh-CN" altLang="zh-TW" sz="18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延展</a:t>
            </a:r>
            <a:r>
              <a:rPr kumimoji="0" lang="zh-CN" altLang="zh-TW" sz="1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實境模擬訓練區揭牌儀式 </a:t>
            </a:r>
            <a:endParaRPr kumimoji="0" lang="zh-TW" altLang="zh-TW" sz="1800" b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4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kumimoji="0" lang="zh-TW" altLang="zh-TW" sz="1400" b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altLang="zh-CN" sz="1400" b="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CN" altLang="zh-TW" sz="16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一、</a:t>
            </a:r>
            <a:r>
              <a:rPr kumimoji="0" lang="zh-TW" altLang="en-US" sz="1600" b="0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本院</a:t>
            </a:r>
            <a:r>
              <a:rPr kumimoji="0" lang="zh-CN" altLang="zh-TW" sz="1600" b="0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</a:t>
            </a:r>
            <a:r>
              <a:rPr kumimoji="0" lang="zh-CN" altLang="zh-TW" sz="16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部為減輕病人及家屬對重大疾病治療前決策及後續照護的焦慮</a:t>
            </a:r>
            <a:r>
              <a:rPr kumimoji="0" lang="zh-CN" altLang="zh-TW" sz="16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，提升醫學教育品質，率先</a:t>
            </a:r>
            <a:r>
              <a:rPr kumimoji="0" lang="zh-CN" altLang="zh-TW" sz="16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成立「延展實境模擬訓練區」</a:t>
            </a:r>
            <a:r>
              <a:rPr kumimoji="0" lang="zh-CN" altLang="zh-TW" sz="16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kumimoji="0" lang="en-US" altLang="zh-TW" sz="16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kumimoji="0" lang="zh-TW" altLang="zh-TW" sz="1600" b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altLang="zh-CN" sz="1600" b="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CN" altLang="zh-TW" sz="16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kumimoji="0" lang="zh-CN" altLang="zh-TW" sz="16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、將口腔癌、腎臟癌等</a:t>
            </a:r>
            <a:r>
              <a:rPr kumimoji="0" lang="zh-CN" altLang="zh-TW" sz="16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重大疾病的治療及照護</a:t>
            </a:r>
            <a:r>
              <a:rPr kumimoji="0" lang="zh-CN" altLang="zh-TW" sz="16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kumimoji="0" lang="zh-CN" altLang="zh-TW" sz="16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結合虛擬</a:t>
            </a:r>
            <a:r>
              <a:rPr kumimoji="0" lang="en-US" altLang="zh-TW" sz="16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(VR)</a:t>
            </a:r>
            <a:r>
              <a:rPr kumimoji="0" lang="zh-CN" altLang="zh-TW" sz="16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、擴增</a:t>
            </a:r>
            <a:r>
              <a:rPr kumimoji="0" lang="en-US" altLang="zh-TW" sz="16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(AR)</a:t>
            </a:r>
            <a:r>
              <a:rPr kumimoji="0" lang="zh-CN" altLang="zh-TW" sz="16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及混合實境</a:t>
            </a:r>
            <a:r>
              <a:rPr kumimoji="0" lang="en-US" altLang="zh-TW" sz="16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(MR)</a:t>
            </a:r>
            <a:r>
              <a:rPr kumimoji="0" lang="zh-CN" altLang="zh-TW" sz="16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，設計中、英文「延展實境疾病決策及衛教輔助工具</a:t>
            </a:r>
            <a:r>
              <a:rPr kumimoji="0" lang="en-US" altLang="zh-TW" sz="16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(XR Aids)</a:t>
            </a:r>
            <a:r>
              <a:rPr kumimoji="0" lang="zh-CN" altLang="zh-TW" sz="16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」。</a:t>
            </a:r>
            <a:endParaRPr kumimoji="0" lang="zh-TW" altLang="zh-TW" sz="1600" b="0" u="sng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CN" altLang="zh-TW" sz="16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病人及家屬在高擬真遊戲情境中互動體驗</a:t>
            </a:r>
            <a:r>
              <a:rPr kumimoji="0" lang="zh-CN" altLang="zh-TW" sz="16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，可快速了解各種治療方法的優、缺點及後續照護重點，做出及時、正確治療決定，醫病溝通更無礙！</a:t>
            </a:r>
            <a:r>
              <a:rPr kumimoji="0" lang="en-US" altLang="zh-TW" sz="1600" b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kumimoji="0" lang="zh-TW" altLang="zh-TW" sz="1600" b="0" u="sng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altLang="zh-CN" sz="1400" b="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 sz="1200" b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3670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750" y="836640"/>
            <a:ext cx="3203848" cy="2736302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328" y="836640"/>
            <a:ext cx="2808312" cy="1944282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10" y="1196690"/>
            <a:ext cx="3145036" cy="237633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17985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zh-TW" sz="1600" b="0" kern="100" spc="15" dirty="0" smtClean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創新延展實境模擬訓練區</a:t>
            </a:r>
            <a:endParaRPr kumimoji="0" lang="en-US" altLang="zh-TW" sz="1600" b="0" kern="100" spc="15" dirty="0" smtClean="0">
              <a:ln w="9525" cap="rnd" cmpd="sng" algn="ctr">
                <a:solidFill>
                  <a:srgbClr val="000000"/>
                </a:solidFill>
                <a:prstDash val="solid"/>
                <a:bevel/>
              </a:ln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zh-TW" sz="1600" b="0" kern="100" spc="15" dirty="0" smtClean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揭牌儀式暨</a:t>
            </a:r>
            <a:r>
              <a:rPr kumimoji="0" lang="en-US" altLang="zh-TW" sz="1600" b="0" kern="100" spc="15" dirty="0" smtClean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XR Aids</a:t>
            </a:r>
            <a:r>
              <a:rPr kumimoji="0" lang="zh-TW" altLang="en-US" sz="1600" b="0" kern="100" spc="15" dirty="0" smtClean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延展實境疾病決策及衛教輔決工具</a:t>
            </a:r>
            <a:r>
              <a:rPr kumimoji="0" lang="zh-TW" altLang="zh-TW" sz="1600" b="0" kern="100" spc="15" dirty="0" smtClean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發表</a:t>
            </a:r>
            <a:r>
              <a:rPr kumimoji="0" lang="zh-TW" altLang="zh-TW" sz="1600" b="0" dirty="0" smtClean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記者會</a:t>
            </a:r>
            <a:r>
              <a:rPr kumimoji="0" lang="en-US" altLang="zh-TW" sz="1600" b="0" dirty="0" smtClean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108-5-13</a:t>
            </a:r>
            <a:endParaRPr kumimoji="0" lang="zh-TW" altLang="zh-TW" sz="1600" b="0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72201" y="2276840"/>
            <a:ext cx="2771799" cy="136791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D:\Users\YY\Desktop\1080513記者會公關院務會議用簡報\投影片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149080"/>
            <a:ext cx="2627730" cy="2708920"/>
          </a:xfrm>
          <a:prstGeom prst="rect">
            <a:avLst/>
          </a:prstGeom>
          <a:noFill/>
        </p:spPr>
      </p:pic>
      <p:pic>
        <p:nvPicPr>
          <p:cNvPr id="1027" name="Picture 3" descr="D:\Users\YY\Desktop\1080513記者會公關院務會議用簡報\投影片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30" y="4159208"/>
            <a:ext cx="2376264" cy="2708900"/>
          </a:xfrm>
          <a:prstGeom prst="rect">
            <a:avLst/>
          </a:prstGeom>
          <a:noFill/>
        </p:spPr>
      </p:pic>
      <p:sp>
        <p:nvSpPr>
          <p:cNvPr id="21" name="文字方塊 20"/>
          <p:cNvSpPr txBox="1"/>
          <p:nvPr/>
        </p:nvSpPr>
        <p:spPr>
          <a:xfrm>
            <a:off x="2771750" y="3717040"/>
            <a:ext cx="208829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平面媒體報導</a:t>
            </a:r>
            <a:endParaRPr kumimoji="0" lang="zh-TW" altLang="en-US" sz="2400" b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0" y="3717032"/>
            <a:ext cx="262773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網路媒體報導</a:t>
            </a:r>
            <a:r>
              <a:rPr kumimoji="0" lang="en-US" altLang="zh-TW" sz="2400" b="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*12</a:t>
            </a:r>
            <a:endParaRPr kumimoji="0" lang="zh-TW" altLang="en-US" sz="2400" b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8" name="Picture 4" descr="D:\Users\YY\Desktop\1080513記者會公關院務會議用簡報\投影片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4060" y="4149100"/>
            <a:ext cx="2111896" cy="2636912"/>
          </a:xfrm>
          <a:prstGeom prst="rect">
            <a:avLst/>
          </a:prstGeom>
          <a:noFill/>
        </p:spPr>
      </p:pic>
      <p:sp>
        <p:nvSpPr>
          <p:cNvPr id="25" name="文字方塊 24"/>
          <p:cNvSpPr txBox="1"/>
          <p:nvPr/>
        </p:nvSpPr>
        <p:spPr>
          <a:xfrm>
            <a:off x="5292080" y="3717040"/>
            <a:ext cx="1656184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影視報導</a:t>
            </a:r>
            <a:endParaRPr kumimoji="0" lang="zh-TW" altLang="en-US" sz="2400" b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92350" y="4221110"/>
            <a:ext cx="2051650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6370" y="3789050"/>
            <a:ext cx="1802995" cy="5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6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404580"/>
            <a:ext cx="8001000" cy="671512"/>
          </a:xfrm>
        </p:spPr>
        <p:txBody>
          <a:bodyPr/>
          <a:lstStyle/>
          <a:p>
            <a:pPr algn="ctr">
              <a:defRPr/>
            </a:pPr>
            <a:r>
              <a:rPr lang="en-US" altLang="zh-TW" b="1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b="1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b="1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b="1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月媒體報導剪影</a:t>
            </a:r>
            <a:endParaRPr lang="zh-TW" altLang="en-US" b="1" dirty="0">
              <a:solidFill>
                <a:srgbClr val="FF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6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467430" y="1124680"/>
            <a:ext cx="8209140" cy="2160300"/>
            <a:chOff x="467430" y="1124680"/>
            <a:chExt cx="8209140" cy="2160300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2"/>
            <a:srcRect l="5122" t="3456" r="4078" b="9461"/>
            <a:stretch/>
          </p:blipFill>
          <p:spPr>
            <a:xfrm>
              <a:off x="683460" y="1790869"/>
              <a:ext cx="2369127" cy="127808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3"/>
            <a:srcRect l="5020" t="3611" r="4057" b="6667"/>
            <a:stretch/>
          </p:blipFill>
          <p:spPr>
            <a:xfrm>
              <a:off x="3347830" y="1759696"/>
              <a:ext cx="2358736" cy="130925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4"/>
            <a:srcRect l="4489" t="5735" r="3580" b="6864"/>
            <a:stretch/>
          </p:blipFill>
          <p:spPr>
            <a:xfrm>
              <a:off x="5940190" y="1721037"/>
              <a:ext cx="2520487" cy="13479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1" name="矩形 10"/>
            <p:cNvSpPr/>
            <p:nvPr/>
          </p:nvSpPr>
          <p:spPr>
            <a:xfrm>
              <a:off x="611450" y="1228640"/>
              <a:ext cx="79211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zh-TW" sz="20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hlinkClick r:id="rId5" action="ppaction://hlinkfile"/>
                </a:rPr>
                <a:t>1080429</a:t>
              </a:r>
              <a:r>
                <a:rPr kumimoji="0" lang="zh-TW" altLang="en-US" sz="20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hlinkClick r:id="rId5" action="ppaction://hlinkfile"/>
                </a:rPr>
                <a:t>「顱外磁刺激術」  中風治療新契機－民視新聞</a:t>
              </a:r>
              <a:r>
                <a:rPr kumimoji="0" lang="en-US" altLang="zh-TW" sz="20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hlinkClick r:id="rId5" action="ppaction://hlinkfile"/>
                </a:rPr>
                <a:t>.mp4</a:t>
              </a:r>
              <a:endParaRPr kumimoji="0"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矩形 12"/>
            <p:cNvSpPr/>
            <p:nvPr/>
          </p:nvSpPr>
          <p:spPr bwMode="auto">
            <a:xfrm>
              <a:off x="467430" y="1124680"/>
              <a:ext cx="8209140" cy="2160300"/>
            </a:xfrm>
            <a:prstGeom prst="rect">
              <a:avLst/>
            </a:prstGeom>
            <a:noFill/>
            <a:ln w="38100">
              <a:solidFill>
                <a:schemeClr val="accent6">
                  <a:alpha val="46000"/>
                </a:schemeClr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4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467430" y="3501010"/>
            <a:ext cx="8209140" cy="2160300"/>
            <a:chOff x="467430" y="3501010"/>
            <a:chExt cx="8209140" cy="2160300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6"/>
            <a:srcRect l="3999" t="5092" r="4653" b="10461"/>
            <a:stretch/>
          </p:blipFill>
          <p:spPr>
            <a:xfrm>
              <a:off x="683460" y="4206798"/>
              <a:ext cx="2381697" cy="12384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7"/>
            <a:srcRect l="4280" t="7146" r="3897" b="10570"/>
            <a:stretch/>
          </p:blipFill>
          <p:spPr>
            <a:xfrm>
              <a:off x="6012200" y="4193105"/>
              <a:ext cx="2484154" cy="12521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8"/>
            <a:srcRect l="3781" t="5409" r="3851" b="6276"/>
            <a:stretch/>
          </p:blipFill>
          <p:spPr>
            <a:xfrm>
              <a:off x="3323133" y="4153971"/>
              <a:ext cx="2401027" cy="129130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8" name="矩形 17"/>
            <p:cNvSpPr/>
            <p:nvPr/>
          </p:nvSpPr>
          <p:spPr>
            <a:xfrm>
              <a:off x="611450" y="3604970"/>
              <a:ext cx="667861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zh-TW" sz="20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hlinkClick r:id="rId9" action="ppaction://hlinkfile"/>
                </a:rPr>
                <a:t>11</a:t>
              </a:r>
              <a:r>
                <a:rPr kumimoji="0" lang="zh-TW" altLang="en-US" sz="20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hlinkClick r:id="rId9" action="ppaction://hlinkfile"/>
                </a:rPr>
                <a:t>個人獎 臺北榮民總醫院 廖麗鳳 </a:t>
              </a:r>
              <a:r>
                <a:rPr kumimoji="0" lang="en-US" altLang="zh-TW" sz="20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hlinkClick r:id="rId9" action="ppaction://hlinkfile"/>
                </a:rPr>
                <a:t>20190505.mp4</a:t>
              </a:r>
              <a:endParaRPr kumimoji="0"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矩形 15"/>
            <p:cNvSpPr/>
            <p:nvPr/>
          </p:nvSpPr>
          <p:spPr bwMode="auto">
            <a:xfrm>
              <a:off x="467430" y="3501010"/>
              <a:ext cx="8209140" cy="2160300"/>
            </a:xfrm>
            <a:prstGeom prst="rect">
              <a:avLst/>
            </a:prstGeom>
            <a:noFill/>
            <a:ln w="38100">
              <a:solidFill>
                <a:schemeClr val="accent6">
                  <a:alpha val="46000"/>
                </a:schemeClr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4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新細明體" panose="02020500000000000000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979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440" y="620610"/>
            <a:ext cx="8001000" cy="671512"/>
          </a:xfrm>
        </p:spPr>
        <p:txBody>
          <a:bodyPr/>
          <a:lstStyle/>
          <a:p>
            <a:pPr algn="ctr">
              <a:defRPr/>
            </a:pPr>
            <a:r>
              <a:rPr lang="en-US" altLang="zh-TW" b="1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b="1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b="1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b="1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月媒體報導剪影</a:t>
            </a:r>
          </a:p>
        </p:txBody>
      </p:sp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7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4547" t="6123" r="4370" b="6809"/>
          <a:stretch/>
        </p:blipFill>
        <p:spPr>
          <a:xfrm>
            <a:off x="971500" y="2468678"/>
            <a:ext cx="3526938" cy="1896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3886" t="4647" r="4657" b="5687"/>
          <a:stretch/>
        </p:blipFill>
        <p:spPr>
          <a:xfrm>
            <a:off x="4788030" y="2492870"/>
            <a:ext cx="3525453" cy="1944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矩形 5"/>
          <p:cNvSpPr/>
          <p:nvPr/>
        </p:nvSpPr>
        <p:spPr>
          <a:xfrm>
            <a:off x="971500" y="1700760"/>
            <a:ext cx="6912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file"/>
              </a:rPr>
              <a:t>1080513</a:t>
            </a:r>
            <a:r>
              <a:rPr kumimoji="0"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file"/>
              </a:rPr>
              <a:t>心血管疾病主要危險因子「代謝症候群」</a:t>
            </a:r>
            <a:r>
              <a:rPr kumimoji="0"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file"/>
              </a:rPr>
              <a:t>.mp4</a:t>
            </a:r>
            <a:endParaRPr kumimoji="0" lang="zh-TW" altLang="en-US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284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450" y="384525"/>
            <a:ext cx="8001000" cy="671512"/>
          </a:xfrm>
        </p:spPr>
        <p:txBody>
          <a:bodyPr/>
          <a:lstStyle/>
          <a:p>
            <a:pPr algn="ctr">
              <a:defRPr/>
            </a:pPr>
            <a:r>
              <a:rPr lang="en-US" altLang="zh-TW" sz="4000" b="1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4000" b="1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4000" b="1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4000" b="1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月安排媒體</a:t>
            </a:r>
            <a:r>
              <a:rPr lang="zh-TW" altLang="en-US" sz="4000" b="1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採訪</a:t>
            </a:r>
            <a:r>
              <a:rPr lang="en-US" altLang="zh-TW" sz="4000" b="1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-12</a:t>
            </a:r>
            <a:r>
              <a:rPr lang="zh-TW" altLang="en-US" sz="4000" b="1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則</a:t>
            </a:r>
            <a:endParaRPr lang="zh-TW" altLang="en-US" sz="4000" b="1" dirty="0">
              <a:solidFill>
                <a:srgbClr val="FF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8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50" y="1124680"/>
            <a:ext cx="7921100" cy="439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5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440" y="404580"/>
            <a:ext cx="8001000" cy="7201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月份媒體採訪</a:t>
            </a:r>
            <a:endParaRPr lang="zh-TW" altLang="en-US" b="1" dirty="0">
              <a:solidFill>
                <a:srgbClr val="FF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9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/>
          <a:srcRect l="15510" t="16249" r="15469" b="11452"/>
          <a:stretch/>
        </p:blipFill>
        <p:spPr>
          <a:xfrm>
            <a:off x="2123660" y="3019849"/>
            <a:ext cx="5112710" cy="30015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1187530" y="1340710"/>
            <a:ext cx="6768940" cy="1446550"/>
          </a:xfrm>
          <a:prstGeom prst="rect">
            <a:avLst/>
          </a:prstGeom>
          <a:ln w="38100">
            <a:solidFill>
              <a:srgbClr val="0070C0">
                <a:alpha val="46000"/>
              </a:srgbClr>
            </a:solidFill>
          </a:ln>
        </p:spPr>
        <p:txBody>
          <a:bodyPr wrap="square">
            <a:spAutoFit/>
          </a:bodyPr>
          <a:lstStyle/>
          <a:p>
            <a:pPr lvl="0" eaLnBrk="1" fontAlgn="ctr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1080313</a:t>
            </a:r>
            <a:r>
              <a:rPr kumimoji="0" lang="zh-TW" altLang="en-US" sz="18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放射線</a:t>
            </a:r>
            <a:r>
              <a:rPr kumimoji="0" lang="zh-TW" altLang="en-US" sz="1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部</a:t>
            </a:r>
            <a:r>
              <a:rPr kumimoji="0" lang="zh-TW" altLang="zh-TW" sz="1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郭萬祐</a:t>
            </a:r>
            <a:r>
              <a:rPr kumimoji="0" lang="zh-TW" altLang="zh-TW" sz="18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主任</a:t>
            </a:r>
            <a:r>
              <a:rPr kumimoji="0" lang="en-US" altLang="zh-TW" sz="18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</a:t>
            </a:r>
            <a:r>
              <a:rPr kumimoji="0" lang="en-US" altLang="zh-TW" sz="18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kumimoji="0" lang="zh-TW" altLang="en-US" sz="18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採訪</a:t>
            </a:r>
            <a:r>
              <a:rPr kumimoji="0" lang="zh-TW" altLang="en-US" sz="18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媒體</a:t>
            </a:r>
            <a:r>
              <a:rPr kumimoji="0" lang="en-US" altLang="zh-TW" sz="1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kumimoji="0" lang="zh-TW" altLang="en-US" sz="18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</a:t>
            </a:r>
            <a:r>
              <a:rPr kumimoji="0" lang="en-US" altLang="zh-TW" sz="1800" b="0" dirty="0" err="1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Ithome</a:t>
            </a:r>
            <a:endParaRPr kumimoji="0" lang="zh-TW" altLang="zh-TW" sz="800" b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eaLnBrk="1" fontAlgn="ctr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sz="800" b="0" dirty="0" smtClean="0">
              <a:solidFill>
                <a:srgbClr val="000000"/>
              </a:solidFill>
              <a:latin typeface="Times New Roman"/>
              <a:ea typeface="標楷體"/>
            </a:endParaRPr>
          </a:p>
          <a:p>
            <a:pPr lvl="0" eaLnBrk="1" fontAlgn="ctr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TW" sz="8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kumimoji="0" lang="zh-TW" altLang="zh-TW" sz="1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醫療影像</a:t>
            </a:r>
            <a:r>
              <a:rPr kumimoji="0" lang="en-US" altLang="zh-TW" sz="1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kumimoji="0" lang="zh-TW" altLang="zh-TW" sz="1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實例：臺北榮總</a:t>
            </a:r>
            <a:r>
              <a:rPr kumimoji="0" lang="zh-TW" altLang="zh-TW" sz="18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kumimoji="0" lang="en-US" altLang="zh-TW" sz="1800" b="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eaLnBrk="1" fontAlgn="ctr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kumimoji="0" lang="zh-TW" altLang="zh-TW" sz="1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只花</a:t>
            </a:r>
            <a:r>
              <a:rPr kumimoji="0" lang="en-US" altLang="zh-TW" sz="1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kumimoji="0" lang="zh-TW" altLang="zh-TW" sz="1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秒就能自動從數百張</a:t>
            </a:r>
            <a:r>
              <a:rPr kumimoji="0" lang="en-US" altLang="zh-TW" sz="1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MRI</a:t>
            </a:r>
            <a:r>
              <a:rPr kumimoji="0" lang="zh-TW" altLang="zh-TW" sz="18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影像找出</a:t>
            </a:r>
            <a:r>
              <a:rPr kumimoji="0" lang="zh-TW" altLang="zh-TW" sz="1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腫瘤！準確率達</a:t>
            </a:r>
            <a:r>
              <a:rPr kumimoji="0" lang="en-US" altLang="zh-TW" sz="1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95</a:t>
            </a:r>
            <a:r>
              <a:rPr kumimoji="0" lang="en-US" altLang="zh-TW" sz="1800" b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%</a:t>
            </a:r>
            <a:r>
              <a:rPr kumimoji="0" lang="en-US" altLang="zh-TW" sz="1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kumimoji="0" lang="en-US" altLang="zh-TW" sz="18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kumimoji="0" lang="en-US" altLang="zh-TW" sz="800" b="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eaLnBrk="1" fontAlgn="ctr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b="0" dirty="0" smtClean="0">
                <a:solidFill>
                  <a:srgbClr val="000000"/>
                </a:solidFill>
                <a:latin typeface="Times New Roman"/>
                <a:ea typeface="標楷體"/>
                <a:hlinkClick r:id="rId3"/>
              </a:rPr>
              <a:t>https</a:t>
            </a:r>
            <a:r>
              <a:rPr kumimoji="0" lang="en-US" altLang="zh-TW" sz="1800" b="0" dirty="0">
                <a:solidFill>
                  <a:srgbClr val="000000"/>
                </a:solidFill>
                <a:latin typeface="Times New Roman"/>
                <a:ea typeface="標楷體"/>
                <a:hlinkClick r:id="rId3"/>
              </a:rPr>
              <a:t>://</a:t>
            </a:r>
            <a:r>
              <a:rPr kumimoji="0" lang="en-US" altLang="zh-TW" sz="1800" b="0" dirty="0" smtClean="0">
                <a:solidFill>
                  <a:srgbClr val="000000"/>
                </a:solidFill>
                <a:latin typeface="Times New Roman"/>
                <a:ea typeface="標楷體"/>
                <a:hlinkClick r:id="rId3"/>
              </a:rPr>
              <a:t>www.ithome.com.tw/news/129883</a:t>
            </a:r>
            <a:endParaRPr kumimoji="0" lang="en-US" altLang="zh-TW" sz="1800" b="0" dirty="0">
              <a:solidFill>
                <a:srgbClr val="000000"/>
              </a:solidFill>
              <a:latin typeface="Times New Roman"/>
              <a:ea typeface="標楷體"/>
            </a:endParaRPr>
          </a:p>
        </p:txBody>
      </p:sp>
    </p:spTree>
    <p:extLst>
      <p:ext uri="{BB962C8B-B14F-4D97-AF65-F5344CB8AC3E}">
        <p14:creationId xmlns:p14="http://schemas.microsoft.com/office/powerpoint/2010/main" val="42886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006600"/>
            </a:gs>
            <a:gs pos="100000">
              <a:srgbClr val="009999"/>
            </a:gs>
          </a:gsLst>
          <a:lin ang="5400000" scaled="1"/>
        </a:gradFill>
        <a:ln>
          <a:noFill/>
        </a:ln>
        <a:effectLst>
          <a:outerShdw dist="53882" dir="2700000" algn="ctr" rotWithShape="0">
            <a:schemeClr val="tx2"/>
          </a:outerShdw>
        </a:effectLst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新細明體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006600"/>
            </a:gs>
            <a:gs pos="100000">
              <a:srgbClr val="009999"/>
            </a:gs>
          </a:gsLst>
          <a:lin ang="5400000" scaled="1"/>
        </a:gradFill>
        <a:ln>
          <a:noFill/>
        </a:ln>
        <a:effectLst>
          <a:outerShdw dist="53882" dir="2700000" algn="ctr" rotWithShape="0">
            <a:schemeClr val="tx2"/>
          </a:outerShdw>
        </a:effectLst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新細明體" panose="02020500000000000000" pitchFamily="18" charset="-120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34672</TotalTime>
  <Words>513</Words>
  <Application>Microsoft Office PowerPoint</Application>
  <PresentationFormat>如螢幕大小 (4:3)</PresentationFormat>
  <Paragraphs>106</Paragraphs>
  <Slides>20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20</vt:i4>
      </vt:variant>
    </vt:vector>
  </HeadingPairs>
  <TitlesOfParts>
    <vt:vector size="30" baseType="lpstr">
      <vt:lpstr>微軟正黑體</vt:lpstr>
      <vt:lpstr>新細明體</vt:lpstr>
      <vt:lpstr>標楷體</vt:lpstr>
      <vt:lpstr>Arial</vt:lpstr>
      <vt:lpstr>Calibri</vt:lpstr>
      <vt:lpstr>Times New Roman</vt:lpstr>
      <vt:lpstr>Verdana</vt:lpstr>
      <vt:lpstr>Wingdings</vt:lpstr>
      <vt:lpstr>Profile</vt:lpstr>
      <vt:lpstr>Office 佈景主題</vt:lpstr>
      <vt:lpstr>本院重要新聞彙整報告</vt:lpstr>
      <vt:lpstr>108年5月記者會</vt:lpstr>
      <vt:lpstr>108年5月記者會</vt:lpstr>
      <vt:lpstr>108年5月記者會</vt:lpstr>
      <vt:lpstr>PowerPoint 簡報</vt:lpstr>
      <vt:lpstr>108年5月媒體報導剪影</vt:lpstr>
      <vt:lpstr>108年5月媒體報導剪影</vt:lpstr>
      <vt:lpstr>108年5月安排媒體採訪-12則</vt:lpstr>
      <vt:lpstr>108年5月份媒體採訪</vt:lpstr>
      <vt:lpstr>108年5月份協辦活動(新聞稿)</vt:lpstr>
      <vt:lpstr>108年5月份協辦活動(新聞稿)</vt:lpstr>
      <vt:lpstr>108年5月份協辦活動(新聞稿)</vt:lpstr>
      <vt:lpstr>108年5月份協辦活動(新聞稿)</vt:lpstr>
      <vt:lpstr>108年5月份協辦活動(新聞稿)</vt:lpstr>
      <vt:lpstr>108年5月份協辦活動(新聞稿)</vt:lpstr>
      <vt:lpstr>108年5月份新聞摘要－21則</vt:lpstr>
      <vt:lpstr>108年5月份新聞摘要</vt:lpstr>
      <vt:lpstr>PowerPoint 簡報</vt:lpstr>
      <vt:lpstr>院外受奬情形-1則</vt:lpstr>
      <vt:lpstr>PowerPoint 簡報</vt:lpstr>
    </vt:vector>
  </TitlesOfParts>
  <Manager>台北榮民總醫院</Manager>
  <Company>Taipei Veterans General Hospital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行政院國軍退除役官兵輔導委員會 台北榮民總醫院 新制醫院評鑑暨教學醫院評鑑簡報</dc:title>
  <dc:creator>楊昭恂</dc:creator>
  <cp:lastModifiedBy>user</cp:lastModifiedBy>
  <cp:revision>2288</cp:revision>
  <dcterms:created xsi:type="dcterms:W3CDTF">2004-02-01T06:39:05Z</dcterms:created>
  <dcterms:modified xsi:type="dcterms:W3CDTF">2019-05-24T05:51:11Z</dcterms:modified>
</cp:coreProperties>
</file>