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3249" r:id="rId2"/>
    <p:sldId id="3799" r:id="rId3"/>
    <p:sldId id="3787" r:id="rId4"/>
    <p:sldId id="3783" r:id="rId5"/>
    <p:sldId id="3800" r:id="rId6"/>
    <p:sldId id="3806" r:id="rId7"/>
    <p:sldId id="3804" r:id="rId8"/>
    <p:sldId id="3782" r:id="rId9"/>
    <p:sldId id="3808" r:id="rId10"/>
    <p:sldId id="3809" r:id="rId11"/>
    <p:sldId id="3810" r:id="rId12"/>
    <p:sldId id="3811" r:id="rId13"/>
    <p:sldId id="3812" r:id="rId14"/>
    <p:sldId id="3469" r:id="rId15"/>
  </p:sldIdLst>
  <p:sldSz cx="9144000" cy="6858000" type="screen4x3"/>
  <p:notesSz cx="6807200" cy="9939338"/>
  <p:defaultTextStyle>
    <a:defPPr>
      <a:defRPr lang="zh-TW"/>
    </a:defPPr>
    <a:lvl1pPr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0"/>
      </a:spcBef>
      <a:spcAft>
        <a:spcPct val="0"/>
      </a:spcAft>
      <a:defRPr kumimoji="1" sz="2500" b="1" kern="1200">
        <a:solidFill>
          <a:srgbClr val="0000FF"/>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6pPr>
    <a:lvl7pPr marL="27432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7pPr>
    <a:lvl8pPr marL="32004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8pPr>
    <a:lvl9pPr marL="3657600" algn="l" defTabSz="914400" rtl="0" eaLnBrk="1" latinLnBrk="0" hangingPunct="1">
      <a:defRPr kumimoji="1" sz="2500" b="1" kern="1200">
        <a:solidFill>
          <a:srgbClr val="0000FF"/>
        </a:solidFill>
        <a:latin typeface="標楷體" panose="03000509000000000000" pitchFamily="65" charset="-120"/>
        <a:ea typeface="標楷體" panose="03000509000000000000" pitchFamily="65"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5696"/>
    <a:srgbClr val="0062AC"/>
    <a:srgbClr val="FF9900"/>
    <a:srgbClr val="00CC66"/>
    <a:srgbClr val="FF3300"/>
    <a:srgbClr val="FFFFFF"/>
    <a:srgbClr val="008A3E"/>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0" autoAdjust="0"/>
    <p:restoredTop sz="94125" autoAdjust="0"/>
  </p:normalViewPr>
  <p:slideViewPr>
    <p:cSldViewPr>
      <p:cViewPr varScale="1">
        <p:scale>
          <a:sx n="88" d="100"/>
          <a:sy n="88" d="100"/>
        </p:scale>
        <p:origin x="130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47" d="100"/>
          <a:sy n="47" d="100"/>
        </p:scale>
        <p:origin x="-1986" y="-90"/>
      </p:cViewPr>
      <p:guideLst>
        <p:guide orient="horz" pos="3131"/>
        <p:guide pos="2144"/>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2950529" cy="495854"/>
          </a:xfrm>
          <a:prstGeom prst="rect">
            <a:avLst/>
          </a:prstGeom>
          <a:noFill/>
          <a:ln>
            <a:noFill/>
          </a:ln>
          <a:effectLst/>
          <a:extLst/>
        </p:spPr>
        <p:txBody>
          <a:bodyPr vert="horz" wrap="square" lIns="92647" tIns="46324" rIns="92647" bIns="46324" numCol="1" anchor="t" anchorCtr="0" compatLnSpc="1">
            <a:prstTxWarp prst="textNoShape">
              <a:avLst/>
            </a:prstTxWarp>
          </a:bodyPr>
          <a:lstStyle>
            <a:lvl1pPr algn="l" defTabSz="92662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1" name="Rectangle 3"/>
          <p:cNvSpPr>
            <a:spLocks noGrp="1" noChangeArrowheads="1"/>
          </p:cNvSpPr>
          <p:nvPr>
            <p:ph type="dt" sz="quarter" idx="1"/>
          </p:nvPr>
        </p:nvSpPr>
        <p:spPr bwMode="auto">
          <a:xfrm>
            <a:off x="3856671" y="0"/>
            <a:ext cx="2950529" cy="495854"/>
          </a:xfrm>
          <a:prstGeom prst="rect">
            <a:avLst/>
          </a:prstGeom>
          <a:noFill/>
          <a:ln>
            <a:noFill/>
          </a:ln>
          <a:effectLst/>
          <a:extLst/>
        </p:spPr>
        <p:txBody>
          <a:bodyPr vert="horz" wrap="square" lIns="92647" tIns="46324" rIns="92647" bIns="46324" numCol="1" anchor="t" anchorCtr="0" compatLnSpc="1">
            <a:prstTxWarp prst="textNoShape">
              <a:avLst/>
            </a:prstTxWarp>
          </a:bodyPr>
          <a:lstStyle>
            <a:lvl1pPr algn="r" defTabSz="92662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2" name="Rectangle 4"/>
          <p:cNvSpPr>
            <a:spLocks noGrp="1" noChangeArrowheads="1"/>
          </p:cNvSpPr>
          <p:nvPr>
            <p:ph type="ftr" sz="quarter" idx="2"/>
          </p:nvPr>
        </p:nvSpPr>
        <p:spPr bwMode="auto">
          <a:xfrm>
            <a:off x="0" y="9441895"/>
            <a:ext cx="2950529" cy="497443"/>
          </a:xfrm>
          <a:prstGeom prst="rect">
            <a:avLst/>
          </a:prstGeom>
          <a:noFill/>
          <a:ln>
            <a:noFill/>
          </a:ln>
          <a:effectLst/>
          <a:extLst/>
        </p:spPr>
        <p:txBody>
          <a:bodyPr vert="horz" wrap="square" lIns="92647" tIns="46324" rIns="92647" bIns="46324" numCol="1" anchor="b" anchorCtr="0" compatLnSpc="1">
            <a:prstTxWarp prst="textNoShape">
              <a:avLst/>
            </a:prstTxWarp>
          </a:bodyPr>
          <a:lstStyle>
            <a:lvl1pPr algn="l" defTabSz="92662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89093" name="Rectangle 5"/>
          <p:cNvSpPr>
            <a:spLocks noGrp="1" noChangeArrowheads="1"/>
          </p:cNvSpPr>
          <p:nvPr>
            <p:ph type="sldNum" sz="quarter" idx="3"/>
          </p:nvPr>
        </p:nvSpPr>
        <p:spPr bwMode="auto">
          <a:xfrm>
            <a:off x="3856671" y="9441895"/>
            <a:ext cx="2950529" cy="497443"/>
          </a:xfrm>
          <a:prstGeom prst="rect">
            <a:avLst/>
          </a:prstGeom>
          <a:noFill/>
          <a:ln>
            <a:noFill/>
          </a:ln>
          <a:effectLst/>
          <a:extLst/>
        </p:spPr>
        <p:txBody>
          <a:bodyPr vert="horz" wrap="square" lIns="92647" tIns="46324" rIns="92647" bIns="46324" numCol="1" anchor="b" anchorCtr="0" compatLnSpc="1">
            <a:prstTxWarp prst="textNoShape">
              <a:avLst/>
            </a:prstTxWarp>
          </a:bodyPr>
          <a:lstStyle>
            <a:lvl1pPr algn="r" defTabSz="926624" eaLnBrk="1" hangingPunct="1">
              <a:defRPr sz="1300" b="0">
                <a:solidFill>
                  <a:schemeClr val="tx1"/>
                </a:solidFill>
                <a:latin typeface="Verdana" panose="020B0604030504040204" pitchFamily="34" charset="0"/>
                <a:ea typeface="新細明體" panose="02020500000000000000" pitchFamily="18" charset="-120"/>
              </a:defRPr>
            </a:lvl1pPr>
          </a:lstStyle>
          <a:p>
            <a:pPr>
              <a:defRPr/>
            </a:pPr>
            <a:fld id="{26A85275-53F0-4117-819A-B9E01A5B0136}" type="slidenum">
              <a:rPr lang="en-US" altLang="zh-TW"/>
              <a:pPr>
                <a:defRPr/>
              </a:pPr>
              <a:t>‹#›</a:t>
            </a:fld>
            <a:endParaRPr lang="en-US" altLang="zh-TW"/>
          </a:p>
        </p:txBody>
      </p:sp>
    </p:spTree>
    <p:extLst>
      <p:ext uri="{BB962C8B-B14F-4D97-AF65-F5344CB8AC3E}">
        <p14:creationId xmlns:p14="http://schemas.microsoft.com/office/powerpoint/2010/main" val="2553949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2950529" cy="497444"/>
          </a:xfrm>
          <a:prstGeom prst="rect">
            <a:avLst/>
          </a:prstGeom>
          <a:noFill/>
          <a:ln>
            <a:noFill/>
          </a:ln>
          <a:effectLst/>
          <a:extLst/>
        </p:spPr>
        <p:txBody>
          <a:bodyPr vert="horz" wrap="square" lIns="92647" tIns="46324" rIns="92647" bIns="46324" numCol="1" anchor="t" anchorCtr="0" compatLnSpc="1">
            <a:prstTxWarp prst="textNoShape">
              <a:avLst/>
            </a:prstTxWarp>
          </a:bodyPr>
          <a:lstStyle>
            <a:lvl1pPr algn="l" defTabSz="92662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59" name="Rectangle 3"/>
          <p:cNvSpPr>
            <a:spLocks noGrp="1" noChangeArrowheads="1"/>
          </p:cNvSpPr>
          <p:nvPr>
            <p:ph type="dt" idx="1"/>
          </p:nvPr>
        </p:nvSpPr>
        <p:spPr bwMode="auto">
          <a:xfrm>
            <a:off x="3855082" y="0"/>
            <a:ext cx="2950529" cy="497444"/>
          </a:xfrm>
          <a:prstGeom prst="rect">
            <a:avLst/>
          </a:prstGeom>
          <a:noFill/>
          <a:ln>
            <a:noFill/>
          </a:ln>
          <a:effectLst/>
          <a:extLst/>
        </p:spPr>
        <p:txBody>
          <a:bodyPr vert="horz" wrap="square" lIns="92647" tIns="46324" rIns="92647" bIns="46324" numCol="1" anchor="t" anchorCtr="0" compatLnSpc="1">
            <a:prstTxWarp prst="textNoShape">
              <a:avLst/>
            </a:prstTxWarp>
          </a:bodyPr>
          <a:lstStyle>
            <a:lvl1pPr algn="r" defTabSz="92662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11268" name="Rectangle 4"/>
          <p:cNvSpPr>
            <a:spLocks noGrp="1" noRot="1" noChangeAspect="1" noChangeArrowheads="1" noTextEdit="1"/>
          </p:cNvSpPr>
          <p:nvPr>
            <p:ph type="sldImg" idx="2"/>
          </p:nvPr>
        </p:nvSpPr>
        <p:spPr bwMode="auto">
          <a:xfrm>
            <a:off x="922338" y="747713"/>
            <a:ext cx="4967287" cy="3725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5"/>
          <p:cNvSpPr>
            <a:spLocks noGrp="1" noChangeArrowheads="1"/>
          </p:cNvSpPr>
          <p:nvPr>
            <p:ph type="body" sz="quarter" idx="3"/>
          </p:nvPr>
        </p:nvSpPr>
        <p:spPr bwMode="auto">
          <a:xfrm>
            <a:off x="680403" y="4721743"/>
            <a:ext cx="5446396" cy="4470636"/>
          </a:xfrm>
          <a:prstGeom prst="rect">
            <a:avLst/>
          </a:prstGeom>
          <a:noFill/>
          <a:ln>
            <a:noFill/>
          </a:ln>
          <a:effectLst/>
          <a:extLst/>
        </p:spPr>
        <p:txBody>
          <a:bodyPr vert="horz" wrap="square" lIns="92647" tIns="46324" rIns="92647" bIns="46324"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96262" name="Rectangle 6"/>
          <p:cNvSpPr>
            <a:spLocks noGrp="1" noChangeArrowheads="1"/>
          </p:cNvSpPr>
          <p:nvPr>
            <p:ph type="ftr" sz="quarter" idx="4"/>
          </p:nvPr>
        </p:nvSpPr>
        <p:spPr bwMode="auto">
          <a:xfrm>
            <a:off x="0" y="9440305"/>
            <a:ext cx="2950529" cy="497444"/>
          </a:xfrm>
          <a:prstGeom prst="rect">
            <a:avLst/>
          </a:prstGeom>
          <a:noFill/>
          <a:ln>
            <a:noFill/>
          </a:ln>
          <a:effectLst/>
          <a:extLst/>
        </p:spPr>
        <p:txBody>
          <a:bodyPr vert="horz" wrap="square" lIns="92647" tIns="46324" rIns="92647" bIns="46324" numCol="1" anchor="b" anchorCtr="0" compatLnSpc="1">
            <a:prstTxWarp prst="textNoShape">
              <a:avLst/>
            </a:prstTxWarp>
          </a:bodyPr>
          <a:lstStyle>
            <a:lvl1pPr algn="l" defTabSz="92662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endParaRPr lang="en-US" altLang="zh-TW"/>
          </a:p>
        </p:txBody>
      </p:sp>
      <p:sp>
        <p:nvSpPr>
          <p:cNvPr id="96263" name="Rectangle 7"/>
          <p:cNvSpPr>
            <a:spLocks noGrp="1" noChangeArrowheads="1"/>
          </p:cNvSpPr>
          <p:nvPr>
            <p:ph type="sldNum" sz="quarter" idx="5"/>
          </p:nvPr>
        </p:nvSpPr>
        <p:spPr bwMode="auto">
          <a:xfrm>
            <a:off x="2902837" y="9440305"/>
            <a:ext cx="3902774" cy="497444"/>
          </a:xfrm>
          <a:prstGeom prst="rect">
            <a:avLst/>
          </a:prstGeom>
          <a:noFill/>
          <a:ln>
            <a:noFill/>
          </a:ln>
          <a:effectLst/>
          <a:extLst/>
        </p:spPr>
        <p:txBody>
          <a:bodyPr vert="horz" wrap="square" lIns="92647" tIns="46324" rIns="92647" bIns="46324" numCol="1" anchor="b" anchorCtr="0" compatLnSpc="1">
            <a:prstTxWarp prst="textNoShape">
              <a:avLst/>
            </a:prstTxWarp>
          </a:bodyPr>
          <a:lstStyle>
            <a:lvl1pPr defTabSz="926624" eaLnBrk="1" hangingPunct="1">
              <a:defRPr sz="1300" b="0">
                <a:solidFill>
                  <a:schemeClr val="tx1"/>
                </a:solidFill>
                <a:latin typeface="Arial" panose="020B0604020202020204" pitchFamily="34" charset="0"/>
                <a:ea typeface="新細明體" panose="02020500000000000000" pitchFamily="18" charset="-120"/>
              </a:defRPr>
            </a:lvl1pPr>
          </a:lstStyle>
          <a:p>
            <a:pPr>
              <a:defRPr/>
            </a:pPr>
            <a:r>
              <a:rPr lang="en-US" altLang="zh-TW"/>
              <a:t>       </a:t>
            </a:r>
            <a:fld id="{7D00E5EC-5359-4502-92BF-F5F41F9DAE6F}" type="slidenum">
              <a:rPr lang="en-US" altLang="zh-TW"/>
              <a:pPr>
                <a:defRPr/>
              </a:pPr>
              <a:t>‹#›</a:t>
            </a:fld>
            <a:endParaRPr lang="en-US" altLang="zh-TW"/>
          </a:p>
        </p:txBody>
      </p:sp>
    </p:spTree>
    <p:extLst>
      <p:ext uri="{BB962C8B-B14F-4D97-AF65-F5344CB8AC3E}">
        <p14:creationId xmlns:p14="http://schemas.microsoft.com/office/powerpoint/2010/main" val="17176736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1pPr>
    <a:lvl2pPr marL="4572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2pPr>
    <a:lvl3pPr marL="9144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3pPr>
    <a:lvl4pPr marL="13716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4pPr>
    <a:lvl5pPr marL="1828800" algn="l" rtl="0" eaLnBrk="0" fontAlgn="base" hangingPunct="0">
      <a:spcBef>
        <a:spcPct val="30000"/>
      </a:spcBef>
      <a:spcAft>
        <a:spcPct val="0"/>
      </a:spcAft>
      <a:defRPr kumimoji="1" sz="1600" kern="1200">
        <a:solidFill>
          <a:schemeClr val="tx1"/>
        </a:solidFill>
        <a:latin typeface="標楷體" panose="03000509000000000000" pitchFamily="65" charset="-120"/>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624">
              <a:defRPr kumimoji="1" sz="2500" b="1">
                <a:solidFill>
                  <a:srgbClr val="0000FF"/>
                </a:solidFill>
                <a:latin typeface="標楷體" panose="03000509000000000000" pitchFamily="65" charset="-120"/>
                <a:ea typeface="標楷體" panose="03000509000000000000" pitchFamily="65" charset="-120"/>
              </a:defRPr>
            </a:lvl1pPr>
            <a:lvl2pPr marL="743842" indent="-286093" defTabSz="926624">
              <a:defRPr kumimoji="1" sz="2500" b="1">
                <a:solidFill>
                  <a:srgbClr val="0000FF"/>
                </a:solidFill>
                <a:latin typeface="標楷體" panose="03000509000000000000" pitchFamily="65" charset="-120"/>
                <a:ea typeface="標楷體" panose="03000509000000000000" pitchFamily="65" charset="-120"/>
              </a:defRPr>
            </a:lvl2pPr>
            <a:lvl3pPr marL="1144372" indent="-228874" defTabSz="926624">
              <a:defRPr kumimoji="1" sz="2500" b="1">
                <a:solidFill>
                  <a:srgbClr val="0000FF"/>
                </a:solidFill>
                <a:latin typeface="標楷體" panose="03000509000000000000" pitchFamily="65" charset="-120"/>
                <a:ea typeface="標楷體" panose="03000509000000000000" pitchFamily="65" charset="-120"/>
              </a:defRPr>
            </a:lvl3pPr>
            <a:lvl4pPr marL="1602120" indent="-228874" defTabSz="926624">
              <a:defRPr kumimoji="1" sz="2500" b="1">
                <a:solidFill>
                  <a:srgbClr val="0000FF"/>
                </a:solidFill>
                <a:latin typeface="標楷體" panose="03000509000000000000" pitchFamily="65" charset="-120"/>
                <a:ea typeface="標楷體" panose="03000509000000000000" pitchFamily="65" charset="-120"/>
              </a:defRPr>
            </a:lvl4pPr>
            <a:lvl5pPr marL="2059869" indent="-228874" defTabSz="926624">
              <a:defRPr kumimoji="1" sz="2500" b="1">
                <a:solidFill>
                  <a:srgbClr val="0000FF"/>
                </a:solidFill>
                <a:latin typeface="標楷體" panose="03000509000000000000" pitchFamily="65" charset="-120"/>
                <a:ea typeface="標楷體" panose="03000509000000000000" pitchFamily="65" charset="-120"/>
              </a:defRPr>
            </a:lvl5pPr>
            <a:lvl6pPr marL="2517618" indent="-228874" defTabSz="92662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5366" indent="-228874" defTabSz="92662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33115" indent="-228874" defTabSz="92662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90863" indent="-228874" defTabSz="926624"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r>
              <a:rPr lang="en-US" altLang="zh-TW" sz="1300" b="0">
                <a:solidFill>
                  <a:schemeClr val="tx1"/>
                </a:solidFill>
                <a:latin typeface="Arial" panose="020B0604020202020204" pitchFamily="34" charset="0"/>
                <a:ea typeface="新細明體" panose="02020500000000000000" pitchFamily="18" charset="-120"/>
              </a:rPr>
              <a:t>       </a:t>
            </a:r>
            <a:fld id="{3F02F98A-3432-41E0-9616-FFE56DF2F518}" type="slidenum">
              <a:rPr lang="en-US" altLang="zh-TW" sz="1300" b="0">
                <a:solidFill>
                  <a:schemeClr val="tx1"/>
                </a:solidFill>
                <a:latin typeface="Arial" panose="020B0604020202020204" pitchFamily="34" charset="0"/>
                <a:ea typeface="新細明體" panose="02020500000000000000" pitchFamily="18" charset="-120"/>
              </a:rPr>
              <a:pPr/>
              <a:t>1</a:t>
            </a:fld>
            <a:endParaRPr lang="en-US" altLang="zh-TW" sz="1300" b="0">
              <a:solidFill>
                <a:schemeClr val="tx1"/>
              </a:solidFill>
              <a:latin typeface="Arial" panose="020B0604020202020204" pitchFamily="34" charset="0"/>
              <a:ea typeface="新細明體" panose="02020500000000000000" pitchFamily="18" charset="-12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TW" altLang="zh-TW" smtClean="0"/>
          </a:p>
        </p:txBody>
      </p:sp>
    </p:spTree>
    <p:extLst>
      <p:ext uri="{BB962C8B-B14F-4D97-AF65-F5344CB8AC3E}">
        <p14:creationId xmlns:p14="http://schemas.microsoft.com/office/powerpoint/2010/main" val="61913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AutoShape 7"/>
          <p:cNvSpPr>
            <a:spLocks noChangeArrowheads="1"/>
          </p:cNvSpPr>
          <p:nvPr/>
        </p:nvSpPr>
        <p:spPr bwMode="auto">
          <a:xfrm>
            <a:off x="687388" y="2928938"/>
            <a:ext cx="7770812" cy="107950"/>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gradFill rotWithShape="1">
            <a:gsLst>
              <a:gs pos="0">
                <a:srgbClr val="0000FF"/>
              </a:gs>
              <a:gs pos="100000">
                <a:srgbClr val="0000FF">
                  <a:gamma/>
                  <a:tint val="25490"/>
                  <a:invGamma/>
                </a:srgbClr>
              </a:gs>
            </a:gsLst>
            <a:lin ang="0" scaled="1"/>
          </a:gradFill>
          <a:ln w="9525">
            <a:solidFill>
              <a:srgbClr val="0000FF"/>
            </a:solidFill>
            <a:round/>
            <a:headEnd/>
            <a:tailEnd/>
          </a:ln>
        </p:spPr>
        <p:txBody>
          <a:bodyPr lIns="91422" tIns="45711" rIns="91422" bIns="45711"/>
          <a:lstStyle>
            <a:lvl1pPr>
              <a:defRPr kumimoji="1">
                <a:solidFill>
                  <a:schemeClr val="tx1"/>
                </a:solidFill>
                <a:latin typeface="Arial" panose="020B0604020202020204" pitchFamily="34" charset="0"/>
                <a:ea typeface="新細明體" panose="02020500000000000000" pitchFamily="18" charset="-120"/>
              </a:defRPr>
            </a:lvl1pPr>
            <a:lvl2pPr>
              <a:defRPr kumimoji="1">
                <a:solidFill>
                  <a:schemeClr val="tx1"/>
                </a:solidFill>
                <a:latin typeface="Arial" panose="020B0604020202020204" pitchFamily="34" charset="0"/>
                <a:ea typeface="新細明體" panose="02020500000000000000" pitchFamily="18" charset="-120"/>
              </a:defRPr>
            </a:lvl2pPr>
            <a:lvl3pPr>
              <a:defRPr kumimoji="1">
                <a:solidFill>
                  <a:schemeClr val="tx1"/>
                </a:solidFill>
                <a:latin typeface="Arial" panose="020B0604020202020204" pitchFamily="34" charset="0"/>
                <a:ea typeface="新細明體" panose="02020500000000000000" pitchFamily="18" charset="-120"/>
              </a:defRPr>
            </a:lvl3pPr>
            <a:lvl4pPr marL="1370013">
              <a:defRPr kumimoji="1">
                <a:solidFill>
                  <a:schemeClr val="tx1"/>
                </a:solidFill>
                <a:latin typeface="Arial" panose="020B0604020202020204" pitchFamily="34" charset="0"/>
                <a:ea typeface="新細明體" panose="02020500000000000000" pitchFamily="18" charset="-120"/>
              </a:defRPr>
            </a:lvl4pPr>
            <a:lvl5pPr marL="1827213">
              <a:defRPr kumimoji="1">
                <a:solidFill>
                  <a:schemeClr val="tx1"/>
                </a:solidFill>
                <a:latin typeface="Arial" panose="020B0604020202020204" pitchFamily="34" charset="0"/>
                <a:ea typeface="新細明體" panose="02020500000000000000" pitchFamily="18" charset="-120"/>
              </a:defRPr>
            </a:lvl5pPr>
            <a:lvl6pPr marL="22844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7416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1988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656013"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kumimoji="0" lang="zh-TW" altLang="zh-TW" sz="2300" b="0" smtClean="0">
              <a:latin typeface="Times New Roman" panose="02020603050405020304" pitchFamily="18" charset="0"/>
            </a:endParaRPr>
          </a:p>
        </p:txBody>
      </p:sp>
      <p:sp>
        <p:nvSpPr>
          <p:cNvPr id="21506" name="Rectangle 2"/>
          <p:cNvSpPr>
            <a:spLocks noGrp="1" noChangeArrowheads="1"/>
          </p:cNvSpPr>
          <p:nvPr>
            <p:ph type="ctrTitle"/>
          </p:nvPr>
        </p:nvSpPr>
        <p:spPr>
          <a:xfrm>
            <a:off x="687388" y="1560513"/>
            <a:ext cx="7770812" cy="1368425"/>
          </a:xfrm>
        </p:spPr>
        <p:txBody>
          <a:bodyPr/>
          <a:lstStyle>
            <a:lvl1pPr>
              <a:defRPr sz="4700" b="1"/>
            </a:lvl1pPr>
          </a:lstStyle>
          <a:p>
            <a:pPr lvl="0"/>
            <a:r>
              <a:rPr lang="zh-TW" altLang="en-US" noProof="0" smtClean="0"/>
              <a:t>按一下以編輯母片標題樣式</a:t>
            </a:r>
          </a:p>
        </p:txBody>
      </p:sp>
      <p:sp>
        <p:nvSpPr>
          <p:cNvPr id="21507" name="Rectangle 3"/>
          <p:cNvSpPr>
            <a:spLocks noGrp="1" noChangeArrowheads="1"/>
          </p:cNvSpPr>
          <p:nvPr>
            <p:ph type="subTitle" idx="1"/>
          </p:nvPr>
        </p:nvSpPr>
        <p:spPr>
          <a:xfrm>
            <a:off x="1449388" y="3429000"/>
            <a:ext cx="7008812" cy="1595438"/>
          </a:xfrm>
        </p:spPr>
        <p:txBody>
          <a:bodyPr/>
          <a:lstStyle>
            <a:lvl1pPr marL="0" indent="0">
              <a:buFont typeface="Wingdings" panose="05000000000000000000" pitchFamily="2" charset="2"/>
              <a:buNone/>
              <a:defRPr sz="2900"/>
            </a:lvl1pPr>
          </a:lstStyle>
          <a:p>
            <a:pPr lvl="0"/>
            <a:r>
              <a:rPr lang="zh-TW" altLang="en-US" noProof="0" smtClean="0"/>
              <a:t>按一下以編輯母片副標題樣式</a:t>
            </a:r>
          </a:p>
        </p:txBody>
      </p:sp>
      <p:sp>
        <p:nvSpPr>
          <p:cNvPr id="5" name="Rectangle 4"/>
          <p:cNvSpPr>
            <a:spLocks noGrp="1" noChangeArrowheads="1"/>
          </p:cNvSpPr>
          <p:nvPr>
            <p:ph type="dt" sz="half" idx="10"/>
          </p:nvPr>
        </p:nvSpPr>
        <p:spPr>
          <a:xfrm>
            <a:off x="687388" y="6251575"/>
            <a:ext cx="1905000" cy="452438"/>
          </a:xfrm>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xfrm>
            <a:off x="3124200" y="6251575"/>
            <a:ext cx="2897188" cy="452438"/>
          </a:xfrm>
        </p:spPr>
        <p:txBody>
          <a:bodyPr/>
          <a:lstStyle>
            <a:lvl1pPr>
              <a:defRPr/>
            </a:lvl1pPr>
          </a:lstStyle>
          <a:p>
            <a:pPr>
              <a:defRPr/>
            </a:pPr>
            <a:endParaRPr lang="en-US" altLang="zh-TW"/>
          </a:p>
        </p:txBody>
      </p:sp>
    </p:spTree>
    <p:extLst>
      <p:ext uri="{BB962C8B-B14F-4D97-AF65-F5344CB8AC3E}">
        <p14:creationId xmlns:p14="http://schemas.microsoft.com/office/powerpoint/2010/main" val="36303813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CD702526-F37C-4D93-B261-8D8F3E2BE9DD}" type="slidenum">
              <a:rPr lang="en-US" altLang="zh-TW"/>
              <a:pPr>
                <a:defRPr/>
              </a:pPr>
              <a:t>‹#›</a:t>
            </a:fld>
            <a:endParaRPr lang="en-US" altLang="zh-TW"/>
          </a:p>
        </p:txBody>
      </p:sp>
    </p:spTree>
    <p:extLst>
      <p:ext uri="{BB962C8B-B14F-4D97-AF65-F5344CB8AC3E}">
        <p14:creationId xmlns:p14="http://schemas.microsoft.com/office/powerpoint/2010/main" val="360689964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F1A7E265-A318-4CB1-8F61-0630296C7C6E}" type="slidenum">
              <a:rPr lang="en-US" altLang="zh-TW"/>
              <a:pPr>
                <a:defRPr/>
              </a:pPr>
              <a:t>‹#›</a:t>
            </a:fld>
            <a:endParaRPr lang="en-US" altLang="zh-TW"/>
          </a:p>
        </p:txBody>
      </p:sp>
    </p:spTree>
    <p:extLst>
      <p:ext uri="{BB962C8B-B14F-4D97-AF65-F5344CB8AC3E}">
        <p14:creationId xmlns:p14="http://schemas.microsoft.com/office/powerpoint/2010/main" val="34059225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lvl1pPr>
          </a:lstStyle>
          <a:p>
            <a:pPr>
              <a:defRPr/>
            </a:pPr>
            <a:endParaRPr lang="en-US" altLang="zh-TW"/>
          </a:p>
        </p:txBody>
      </p:sp>
      <p:sp>
        <p:nvSpPr>
          <p:cNvPr id="8" name="頁尾版面配置區 7"/>
          <p:cNvSpPr>
            <a:spLocks noGrp="1"/>
          </p:cNvSpPr>
          <p:nvPr>
            <p:ph type="ftr" sz="quarter" idx="11"/>
          </p:nvPr>
        </p:nvSpPr>
        <p:spPr/>
        <p:txBody>
          <a:bodyPr/>
          <a:lstStyle>
            <a:lvl1pPr>
              <a:defRPr/>
            </a:lvl1pPr>
          </a:lstStyle>
          <a:p>
            <a:pPr>
              <a:defRPr/>
            </a:pPr>
            <a:endParaRPr lang="en-US" altLang="zh-TW"/>
          </a:p>
        </p:txBody>
      </p:sp>
      <p:sp>
        <p:nvSpPr>
          <p:cNvPr id="9" name="投影片編號版面配置區 8"/>
          <p:cNvSpPr>
            <a:spLocks noGrp="1"/>
          </p:cNvSpPr>
          <p:nvPr>
            <p:ph type="sldNum" sz="quarter" idx="12"/>
          </p:nvPr>
        </p:nvSpPr>
        <p:spPr/>
        <p:txBody>
          <a:bodyPr/>
          <a:lstStyle>
            <a:lvl1pPr>
              <a:defRPr/>
            </a:lvl1pPr>
          </a:lstStyle>
          <a:p>
            <a:pPr>
              <a:defRPr/>
            </a:pPr>
            <a:fld id="{DE13D9F9-180C-44A9-9D53-14479E67C3B0}" type="slidenum">
              <a:rPr lang="en-US" altLang="zh-TW"/>
              <a:pPr>
                <a:defRPr/>
              </a:pPr>
              <a:t>‹#›</a:t>
            </a:fld>
            <a:endParaRPr lang="en-US" altLang="zh-TW"/>
          </a:p>
        </p:txBody>
      </p:sp>
    </p:spTree>
    <p:extLst>
      <p:ext uri="{BB962C8B-B14F-4D97-AF65-F5344CB8AC3E}">
        <p14:creationId xmlns:p14="http://schemas.microsoft.com/office/powerpoint/2010/main" val="427666667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endParaRPr lang="en-US" altLang="zh-TW"/>
          </a:p>
        </p:txBody>
      </p:sp>
      <p:sp>
        <p:nvSpPr>
          <p:cNvPr id="4" name="頁尾版面配置區 3"/>
          <p:cNvSpPr>
            <a:spLocks noGrp="1"/>
          </p:cNvSpPr>
          <p:nvPr>
            <p:ph type="ftr" sz="quarter" idx="11"/>
          </p:nvPr>
        </p:nvSpPr>
        <p:spPr/>
        <p:txBody>
          <a:bodyPr/>
          <a:lstStyle>
            <a:lvl1pPr>
              <a:defRPr/>
            </a:lvl1pPr>
          </a:lstStyle>
          <a:p>
            <a:pPr>
              <a:defRPr/>
            </a:pPr>
            <a:endParaRPr lang="en-US" altLang="zh-TW"/>
          </a:p>
        </p:txBody>
      </p:sp>
      <p:sp>
        <p:nvSpPr>
          <p:cNvPr id="5" name="投影片編號版面配置區 4"/>
          <p:cNvSpPr>
            <a:spLocks noGrp="1"/>
          </p:cNvSpPr>
          <p:nvPr>
            <p:ph type="sldNum" sz="quarter" idx="12"/>
          </p:nvPr>
        </p:nvSpPr>
        <p:spPr/>
        <p:txBody>
          <a:bodyPr/>
          <a:lstStyle>
            <a:lvl1pPr>
              <a:defRPr/>
            </a:lvl1pPr>
          </a:lstStyle>
          <a:p>
            <a:pPr>
              <a:defRPr/>
            </a:pPr>
            <a:fld id="{A64FD69E-1594-4E16-89FE-0DEA1F558A25}" type="slidenum">
              <a:rPr lang="en-US" altLang="zh-TW"/>
              <a:pPr>
                <a:defRPr/>
              </a:pPr>
              <a:t>‹#›</a:t>
            </a:fld>
            <a:endParaRPr lang="en-US" altLang="zh-TW"/>
          </a:p>
        </p:txBody>
      </p:sp>
    </p:spTree>
    <p:extLst>
      <p:ext uri="{BB962C8B-B14F-4D97-AF65-F5344CB8AC3E}">
        <p14:creationId xmlns:p14="http://schemas.microsoft.com/office/powerpoint/2010/main" val="406396605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D94B9FCC-B5F8-42E3-A3F0-D8C81AC5D252}" type="slidenum">
              <a:rPr lang="en-US" altLang="zh-TW"/>
              <a:pPr>
                <a:defRPr/>
              </a:pPr>
              <a:t>‹#›</a:t>
            </a:fld>
            <a:endParaRPr lang="en-US" altLang="zh-TW"/>
          </a:p>
        </p:txBody>
      </p:sp>
    </p:spTree>
    <p:extLst>
      <p:ext uri="{BB962C8B-B14F-4D97-AF65-F5344CB8AC3E}">
        <p14:creationId xmlns:p14="http://schemas.microsoft.com/office/powerpoint/2010/main" val="20045333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lvl1pPr>
          </a:lstStyle>
          <a:p>
            <a:pPr>
              <a:defRPr/>
            </a:pPr>
            <a:endParaRPr lang="en-US" altLang="zh-TW"/>
          </a:p>
        </p:txBody>
      </p:sp>
      <p:sp>
        <p:nvSpPr>
          <p:cNvPr id="6" name="頁尾版面配置區 5"/>
          <p:cNvSpPr>
            <a:spLocks noGrp="1"/>
          </p:cNvSpPr>
          <p:nvPr>
            <p:ph type="ftr" sz="quarter" idx="11"/>
          </p:nvPr>
        </p:nvSpPr>
        <p:spPr/>
        <p:txBody>
          <a:bodyPr/>
          <a:lstStyle>
            <a:lvl1pPr>
              <a:defRPr/>
            </a:lvl1pPr>
          </a:lstStyle>
          <a:p>
            <a:pPr>
              <a:defRPr/>
            </a:pPr>
            <a:endParaRPr lang="en-US" altLang="zh-TW"/>
          </a:p>
        </p:txBody>
      </p:sp>
      <p:sp>
        <p:nvSpPr>
          <p:cNvPr id="7" name="投影片編號版面配置區 6"/>
          <p:cNvSpPr>
            <a:spLocks noGrp="1"/>
          </p:cNvSpPr>
          <p:nvPr>
            <p:ph type="sldNum" sz="quarter" idx="12"/>
          </p:nvPr>
        </p:nvSpPr>
        <p:spPr/>
        <p:txBody>
          <a:bodyPr/>
          <a:lstStyle>
            <a:lvl1pPr>
              <a:defRPr/>
            </a:lvl1pPr>
          </a:lstStyle>
          <a:p>
            <a:pPr>
              <a:defRPr/>
            </a:pPr>
            <a:fld id="{52030896-EE0A-4F83-8133-5B7F609E7F07}" type="slidenum">
              <a:rPr lang="en-US" altLang="zh-TW"/>
              <a:pPr>
                <a:defRPr/>
              </a:pPr>
              <a:t>‹#›</a:t>
            </a:fld>
            <a:endParaRPr lang="en-US" altLang="zh-TW"/>
          </a:p>
        </p:txBody>
      </p:sp>
    </p:spTree>
    <p:extLst>
      <p:ext uri="{BB962C8B-B14F-4D97-AF65-F5344CB8AC3E}">
        <p14:creationId xmlns:p14="http://schemas.microsoft.com/office/powerpoint/2010/main" val="2064608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52DDB841-0948-43C3-95E7-FE22957A2846}" type="slidenum">
              <a:rPr lang="en-US" altLang="zh-TW"/>
              <a:pPr>
                <a:defRPr/>
              </a:pPr>
              <a:t>‹#›</a:t>
            </a:fld>
            <a:endParaRPr lang="en-US" altLang="zh-TW"/>
          </a:p>
        </p:txBody>
      </p:sp>
    </p:spTree>
    <p:extLst>
      <p:ext uri="{BB962C8B-B14F-4D97-AF65-F5344CB8AC3E}">
        <p14:creationId xmlns:p14="http://schemas.microsoft.com/office/powerpoint/2010/main" val="80008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75425" y="309563"/>
            <a:ext cx="2001838" cy="57150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568325" y="309563"/>
            <a:ext cx="5854700" cy="57150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endParaRPr lang="en-US" altLang="zh-TW"/>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fld id="{696146FC-B741-47F9-B5C3-67CDECDA42B7}" type="slidenum">
              <a:rPr lang="en-US" altLang="zh-TW"/>
              <a:pPr>
                <a:defRPr/>
              </a:pPr>
              <a:t>‹#›</a:t>
            </a:fld>
            <a:endParaRPr lang="en-US" altLang="zh-TW"/>
          </a:p>
        </p:txBody>
      </p:sp>
    </p:spTree>
    <p:extLst>
      <p:ext uri="{BB962C8B-B14F-4D97-AF65-F5344CB8AC3E}">
        <p14:creationId xmlns:p14="http://schemas.microsoft.com/office/powerpoint/2010/main" val="181057064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576263" y="309563"/>
            <a:ext cx="8001000" cy="1214437"/>
          </a:xfrm>
          <a:prstGeom prst="rect">
            <a:avLst/>
          </a:prstGeom>
          <a:noFill/>
          <a:ln>
            <a:noFill/>
          </a:ln>
          <a:effectLst/>
          <a:extLst/>
        </p:spPr>
        <p:txBody>
          <a:bodyPr vert="horz" wrap="square" lIns="91422" tIns="45711" rIns="91422" bIns="45711" numCol="1" anchor="b"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568325" y="1751013"/>
            <a:ext cx="80010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TW" altLang="en-US" smtClean="0"/>
              <a:t>按一下以編輯母片</a:t>
            </a:r>
          </a:p>
          <a:p>
            <a:pPr lvl="1"/>
            <a:r>
              <a:rPr lang="zh-TW" altLang="en-US" smtClean="0"/>
              <a:t>第二層</a:t>
            </a:r>
          </a:p>
        </p:txBody>
      </p:sp>
      <p:sp>
        <p:nvSpPr>
          <p:cNvPr id="20486" name="Rectangle 6"/>
          <p:cNvSpPr>
            <a:spLocks noGrp="1" noChangeArrowheads="1"/>
          </p:cNvSpPr>
          <p:nvPr>
            <p:ph type="dt" sz="half" idx="2"/>
          </p:nvPr>
        </p:nvSpPr>
        <p:spPr bwMode="auto">
          <a:xfrm>
            <a:off x="609600" y="6251575"/>
            <a:ext cx="19827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l"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87" name="Rectangle 7"/>
          <p:cNvSpPr>
            <a:spLocks noGrp="1" noChangeArrowheads="1"/>
          </p:cNvSpPr>
          <p:nvPr>
            <p:ph type="ftr" sz="quarter" idx="3"/>
          </p:nvPr>
        </p:nvSpPr>
        <p:spPr bwMode="auto">
          <a:xfrm>
            <a:off x="3124200" y="6251575"/>
            <a:ext cx="2897188" cy="4762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ctr" eaLnBrk="1" hangingPunct="1">
              <a:defRPr kumimoji="0" sz="1200" b="0">
                <a:solidFill>
                  <a:schemeClr val="tx1"/>
                </a:solidFill>
                <a:latin typeface="Verdana" panose="020B0604030504040204" pitchFamily="34" charset="0"/>
                <a:ea typeface="新細明體" panose="02020500000000000000" pitchFamily="18" charset="-120"/>
              </a:defRPr>
            </a:lvl1pPr>
          </a:lstStyle>
          <a:p>
            <a:pPr>
              <a:defRPr/>
            </a:pPr>
            <a:endParaRPr lang="en-US" altLang="zh-TW"/>
          </a:p>
        </p:txBody>
      </p:sp>
      <p:sp>
        <p:nvSpPr>
          <p:cNvPr id="20496" name="Rectangle 16"/>
          <p:cNvSpPr>
            <a:spLocks noGrp="1" noChangeArrowheads="1"/>
          </p:cNvSpPr>
          <p:nvPr>
            <p:ph type="sldNum" sz="quarter" idx="4"/>
          </p:nvPr>
        </p:nvSpPr>
        <p:spPr bwMode="auto">
          <a:xfrm>
            <a:off x="8172450" y="6308725"/>
            <a:ext cx="679450" cy="273050"/>
          </a:xfrm>
          <a:prstGeom prst="rect">
            <a:avLst/>
          </a:prstGeom>
          <a:noFill/>
          <a:ln>
            <a:noFill/>
          </a:ln>
          <a:effectLst/>
          <a:extLst/>
        </p:spPr>
        <p:txBody>
          <a:bodyPr vert="horz" wrap="square" lIns="91422" tIns="45711" rIns="91422" bIns="45711" numCol="1" anchor="t" anchorCtr="0" compatLnSpc="1">
            <a:prstTxWarp prst="textNoShape">
              <a:avLst/>
            </a:prstTxWarp>
          </a:bodyPr>
          <a:lstStyle>
            <a:lvl1pPr algn="r" eaLnBrk="1" hangingPunct="1">
              <a:defRPr kumimoji="0" sz="1200" b="0">
                <a:solidFill>
                  <a:srgbClr val="0000CC"/>
                </a:solidFill>
                <a:latin typeface="Verdana" panose="020B0604030504040204" pitchFamily="34" charset="0"/>
                <a:ea typeface="新細明體" panose="02020500000000000000" pitchFamily="18" charset="-120"/>
              </a:defRPr>
            </a:lvl1pPr>
          </a:lstStyle>
          <a:p>
            <a:pPr>
              <a:defRPr/>
            </a:pPr>
            <a:fld id="{DA99F1FC-B496-4B91-985E-15EB6BAB628D}" type="slidenum">
              <a:rPr lang="en-US" altLang="zh-TW"/>
              <a:pPr>
                <a:defRPr/>
              </a:pPr>
              <a:t>‹#›</a:t>
            </a:fld>
            <a:endParaRPr lang="en-US" altLang="zh-TW"/>
          </a:p>
        </p:txBody>
      </p:sp>
      <p:sp>
        <p:nvSpPr>
          <p:cNvPr id="1031" name="Rectangle 19"/>
          <p:cNvSpPr>
            <a:spLocks noChangeArrowheads="1"/>
          </p:cNvSpPr>
          <p:nvPr userDrawn="1"/>
        </p:nvSpPr>
        <p:spPr bwMode="auto">
          <a:xfrm>
            <a:off x="611188" y="1557338"/>
            <a:ext cx="7848600" cy="71437"/>
          </a:xfrm>
          <a:prstGeom prst="rect">
            <a:avLst/>
          </a:prstGeom>
          <a:gradFill rotWithShape="1">
            <a:gsLst>
              <a:gs pos="0">
                <a:srgbClr val="6666FF"/>
              </a:gs>
              <a:gs pos="50000">
                <a:srgbClr val="F1F1FF"/>
              </a:gs>
              <a:gs pos="100000">
                <a:srgbClr val="6666FF"/>
              </a:gs>
            </a:gsLst>
            <a:lin ang="0" scaled="1"/>
          </a:gradFill>
          <a:ln>
            <a:noFill/>
          </a:ln>
          <a:effectLst/>
          <a:extLst/>
        </p:spPr>
        <p:txBody>
          <a:bodyPr wrap="none" anchor="ctr"/>
          <a:lstStyle>
            <a:lvl1pPr>
              <a:defRPr kumimoji="1" sz="4800">
                <a:solidFill>
                  <a:schemeClr val="tx1"/>
                </a:solidFill>
                <a:latin typeface="Verdana" panose="020B0604030504040204" pitchFamily="34" charset="0"/>
                <a:ea typeface="新細明體" panose="02020500000000000000" pitchFamily="18" charset="-120"/>
              </a:defRPr>
            </a:lvl1pPr>
            <a:lvl2pPr marL="742950" indent="-285750">
              <a:defRPr kumimoji="1" sz="4800">
                <a:solidFill>
                  <a:schemeClr val="tx1"/>
                </a:solidFill>
                <a:latin typeface="Verdana" panose="020B0604030504040204" pitchFamily="34" charset="0"/>
                <a:ea typeface="新細明體" panose="02020500000000000000" pitchFamily="18" charset="-120"/>
              </a:defRPr>
            </a:lvl2pPr>
            <a:lvl3pPr marL="1143000" indent="-228600">
              <a:defRPr kumimoji="1" sz="4800">
                <a:solidFill>
                  <a:schemeClr val="tx1"/>
                </a:solidFill>
                <a:latin typeface="Verdana" panose="020B0604030504040204" pitchFamily="34" charset="0"/>
                <a:ea typeface="新細明體" panose="02020500000000000000" pitchFamily="18" charset="-120"/>
              </a:defRPr>
            </a:lvl3pPr>
            <a:lvl4pPr marL="1600200" indent="-228600">
              <a:defRPr kumimoji="1" sz="4800">
                <a:solidFill>
                  <a:schemeClr val="tx1"/>
                </a:solidFill>
                <a:latin typeface="Verdana" panose="020B0604030504040204" pitchFamily="34" charset="0"/>
                <a:ea typeface="新細明體" panose="02020500000000000000" pitchFamily="18" charset="-120"/>
              </a:defRPr>
            </a:lvl4pPr>
            <a:lvl5pPr marL="2057400" indent="-228600">
              <a:defRPr kumimoji="1" sz="48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4800">
                <a:solidFill>
                  <a:schemeClr val="tx1"/>
                </a:solidFill>
                <a:latin typeface="Verdana" panose="020B0604030504040204" pitchFamily="34" charset="0"/>
                <a:ea typeface="新細明體" panose="02020500000000000000" pitchFamily="18" charset="-120"/>
              </a:defRPr>
            </a:lvl9pPr>
          </a:lstStyle>
          <a:p>
            <a:pPr eaLnBrk="1" hangingPunct="1">
              <a:defRPr/>
            </a:pPr>
            <a:endParaRPr lang="zh-TW" altLang="en-US" b="0" smtClean="0"/>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kumimoji="1" sz="4500" kern="1200">
          <a:solidFill>
            <a:srgbClr val="000066"/>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2pPr>
      <a:lvl3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3pPr>
      <a:lvl4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4pPr>
      <a:lvl5pPr algn="l" rtl="0" eaLnBrk="0" fontAlgn="base" hangingPunct="0">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5pPr>
      <a:lvl6pPr marL="4572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6pPr>
      <a:lvl7pPr marL="9144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7pPr>
      <a:lvl8pPr marL="13716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8pPr>
      <a:lvl9pPr marL="1828800" algn="l" rtl="0" fontAlgn="base">
        <a:spcBef>
          <a:spcPct val="0"/>
        </a:spcBef>
        <a:spcAft>
          <a:spcPct val="0"/>
        </a:spcAft>
        <a:defRPr kumimoji="1" sz="4500">
          <a:solidFill>
            <a:srgbClr val="000066"/>
          </a:solidFill>
          <a:effectLst>
            <a:outerShdw blurRad="38100" dist="38100" dir="2700000" algn="tl">
              <a:srgbClr val="C0C0C0"/>
            </a:outerShdw>
          </a:effectLst>
          <a:latin typeface="Times New Roman" panose="02020603050405020304" pitchFamily="18" charset="0"/>
          <a:ea typeface="標楷體" panose="03000509000000000000" pitchFamily="65" charset="-120"/>
        </a:defRPr>
      </a:lvl9pPr>
    </p:titleStyle>
    <p:bodyStyle>
      <a:lvl1pPr marL="469900" indent="-469900" algn="l" rtl="0" eaLnBrk="0" fontAlgn="base" hangingPunct="0">
        <a:spcBef>
          <a:spcPct val="20000"/>
        </a:spcBef>
        <a:spcAft>
          <a:spcPct val="0"/>
        </a:spcAft>
        <a:buClr>
          <a:srgbClr val="0000FF"/>
        </a:buClr>
        <a:buSzPct val="80000"/>
        <a:buFont typeface="Wingdings" panose="05000000000000000000" pitchFamily="2" charset="2"/>
        <a:buChar char="n"/>
        <a:defRPr kumimoji="1" sz="3100" kern="1200">
          <a:solidFill>
            <a:schemeClr val="tx1"/>
          </a:solidFill>
          <a:latin typeface="+mn-lt"/>
          <a:ea typeface="+mn-ea"/>
          <a:cs typeface="+mn-cs"/>
        </a:defRPr>
      </a:lvl1pPr>
      <a:lvl2pPr marL="908050" indent="-436563" algn="l" rtl="0" eaLnBrk="0" fontAlgn="base" hangingPunct="0">
        <a:spcBef>
          <a:spcPct val="20000"/>
        </a:spcBef>
        <a:spcAft>
          <a:spcPct val="0"/>
        </a:spcAft>
        <a:buClr>
          <a:srgbClr val="0000FF"/>
        </a:buClr>
        <a:buFont typeface="Times New Roman" panose="02020603050405020304" pitchFamily="18" charset="0"/>
        <a:buChar char="—"/>
        <a:defRPr kumimoji="1" sz="2500" kern="1200">
          <a:solidFill>
            <a:schemeClr val="tx1"/>
          </a:solidFill>
          <a:latin typeface="+mn-lt"/>
          <a:ea typeface="+mn-ea"/>
          <a:cs typeface="+mn-cs"/>
        </a:defRPr>
      </a:lvl2pPr>
      <a:lvl3pPr marL="1304925" indent="-393700" algn="l" rtl="0" eaLnBrk="0" fontAlgn="base" hangingPunct="0">
        <a:spcBef>
          <a:spcPct val="20000"/>
        </a:spcBef>
        <a:spcAft>
          <a:spcPct val="0"/>
        </a:spcAft>
        <a:buClr>
          <a:schemeClr val="accent2"/>
        </a:buClr>
        <a:buFont typeface="Wingdings" panose="05000000000000000000" pitchFamily="2" charset="2"/>
        <a:buChar char="o"/>
        <a:defRPr kumimoji="1" sz="2300" kern="1200">
          <a:solidFill>
            <a:schemeClr val="tx1"/>
          </a:solidFill>
          <a:latin typeface="+mn-lt"/>
          <a:ea typeface="+mn-ea"/>
          <a:cs typeface="+mn-cs"/>
        </a:defRPr>
      </a:lvl3pPr>
      <a:lvl4pPr marL="1693863" indent="-388938" algn="l" rtl="0" eaLnBrk="0" fontAlgn="base" hangingPunct="0">
        <a:spcBef>
          <a:spcPct val="20000"/>
        </a:spcBef>
        <a:spcAft>
          <a:spcPct val="0"/>
        </a:spcAft>
        <a:buClr>
          <a:schemeClr val="accent2"/>
        </a:buClr>
        <a:buFont typeface="Wingdings" panose="05000000000000000000" pitchFamily="2" charset="2"/>
        <a:buChar char="n"/>
        <a:defRPr kumimoji="1" sz="1900" kern="1200">
          <a:solidFill>
            <a:schemeClr val="tx1"/>
          </a:solidFill>
          <a:latin typeface="+mn-lt"/>
          <a:ea typeface="+mn-ea"/>
          <a:cs typeface="+mn-cs"/>
        </a:defRPr>
      </a:lvl4pPr>
      <a:lvl5pPr marL="2092325" indent="-398463" algn="l" rtl="0" eaLnBrk="0" fontAlgn="base" hangingPunct="0">
        <a:spcBef>
          <a:spcPct val="25000"/>
        </a:spcBef>
        <a:spcAft>
          <a:spcPct val="0"/>
        </a:spcAft>
        <a:buClr>
          <a:schemeClr val="accent2"/>
        </a:buClr>
        <a:buFont typeface="Wingdings" panose="05000000000000000000" pitchFamily="2" charset="2"/>
        <a:buChar char="§"/>
        <a:defRPr kumimoji="1" sz="1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36523;&#38556;&#20013;&#24515;-&#36628;&#20855;3D&#21015;&#21360;.mp4" TargetMode="External"/><Relationship Id="rId2" Type="http://schemas.openxmlformats.org/officeDocument/2006/relationships/hyperlink" Target="&#23478;&#38263;&#24962;&#12300;&#36942;&#21205;&#12301;&#25214;&#19978;&#20818;&#65281;&#12288;&#38272;&#35386;&#12300;&#29190;&#34399;&#12301;&#35566;&#35426;&#36942;&#21322;-&#35377;&#24237;&#27029;&#37291;&#24107;.mp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3490" name="Rectangle 2"/>
          <p:cNvSpPr>
            <a:spLocks noGrp="1" noChangeArrowheads="1"/>
          </p:cNvSpPr>
          <p:nvPr>
            <p:ph type="ctrTitle"/>
          </p:nvPr>
        </p:nvSpPr>
        <p:spPr>
          <a:xfrm>
            <a:off x="449263" y="1339642"/>
            <a:ext cx="8227307" cy="865188"/>
          </a:xfrm>
        </p:spPr>
        <p:txBody>
          <a:bodyPr/>
          <a:lstStyle/>
          <a:p>
            <a:pPr algn="ctr" eaLnBrk="1" hangingPunct="1">
              <a:defRPr/>
            </a:pPr>
            <a:r>
              <a:rPr lang="zh-TW" altLang="en-US" sz="4800" u="sng" dirty="0" smtClean="0">
                <a:solidFill>
                  <a:srgbClr val="0000FF"/>
                </a:solidFill>
                <a:latin typeface="微軟正黑體" panose="020B0604030504040204" pitchFamily="34" charset="-120"/>
                <a:ea typeface="微軟正黑體" panose="020B0604030504040204" pitchFamily="34" charset="-120"/>
              </a:rPr>
              <a:t>本院重要新聞彙整報告</a:t>
            </a:r>
          </a:p>
        </p:txBody>
      </p:sp>
      <p:sp>
        <p:nvSpPr>
          <p:cNvPr id="13316" name="投影片編號版面配置區 5"/>
          <p:cNvSpPr txBox="1">
            <a:spLocks/>
          </p:cNvSpPr>
          <p:nvPr/>
        </p:nvSpPr>
        <p:spPr bwMode="auto">
          <a:xfrm>
            <a:off x="8172450" y="6308725"/>
            <a:ext cx="6794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r" eaLnBrk="1" hangingPunct="1"/>
            <a:r>
              <a:rPr lang="en-US" altLang="zh-TW" sz="1200" b="0">
                <a:latin typeface="Verdana" panose="020B0604030504040204" pitchFamily="34" charset="0"/>
                <a:ea typeface="新細明體" panose="02020500000000000000" pitchFamily="18" charset="-120"/>
              </a:rPr>
              <a:t>1</a:t>
            </a:r>
          </a:p>
        </p:txBody>
      </p:sp>
      <p:sp>
        <p:nvSpPr>
          <p:cNvPr id="6" name="Rectangle 11"/>
          <p:cNvSpPr>
            <a:spLocks noChangeArrowheads="1"/>
          </p:cNvSpPr>
          <p:nvPr/>
        </p:nvSpPr>
        <p:spPr bwMode="auto">
          <a:xfrm>
            <a:off x="4859338" y="3357770"/>
            <a:ext cx="3095625" cy="1295400"/>
          </a:xfrm>
          <a:prstGeom prst="rect">
            <a:avLst/>
          </a:prstGeom>
          <a:solidFill>
            <a:schemeClr val="bg1"/>
          </a:solidFill>
          <a:ln w="9525">
            <a:miter lim="800000"/>
            <a:headEnd/>
            <a:tailEnd/>
          </a:ln>
        </p:spPr>
        <p:txBody>
          <a:bodyPr wrap="none" anchor="ctr">
            <a:flatTx/>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pPr algn="dist" eaLnBrk="1" hangingPunct="1"/>
            <a:r>
              <a:rPr lang="zh-TW" altLang="en-US" dirty="0">
                <a:latin typeface="微軟正黑體" panose="020B0604030504040204" pitchFamily="34" charset="-120"/>
                <a:ea typeface="微軟正黑體" panose="020B0604030504040204" pitchFamily="34" charset="-120"/>
              </a:rPr>
              <a:t>單  </a:t>
            </a:r>
            <a:r>
              <a:rPr lang="zh-TW" altLang="en-US" dirty="0" smtClean="0">
                <a:latin typeface="微軟正黑體" panose="020B0604030504040204" pitchFamily="34" charset="-120"/>
                <a:ea typeface="微軟正黑體" panose="020B0604030504040204" pitchFamily="34" charset="-120"/>
              </a:rPr>
              <a:t>  位</a:t>
            </a:r>
            <a:r>
              <a:rPr lang="zh-TW" altLang="en-US" dirty="0">
                <a:latin typeface="微軟正黑體" panose="020B0604030504040204" pitchFamily="34" charset="-120"/>
                <a:ea typeface="微軟正黑體" panose="020B0604030504040204" pitchFamily="34" charset="-120"/>
              </a:rPr>
              <a:t>：公共事務室 </a:t>
            </a:r>
          </a:p>
          <a:p>
            <a:pPr algn="dist" eaLnBrk="1" hangingPunct="1"/>
            <a:r>
              <a:rPr lang="zh-TW" altLang="en-US" dirty="0">
                <a:latin typeface="微軟正黑體" panose="020B0604030504040204" pitchFamily="34" charset="-120"/>
                <a:ea typeface="微軟正黑體" panose="020B0604030504040204" pitchFamily="34" charset="-120"/>
              </a:rPr>
              <a:t>報告人：游 </a:t>
            </a:r>
            <a:r>
              <a:rPr lang="zh-TW" altLang="en-US" dirty="0" smtClean="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君  </a:t>
            </a:r>
            <a:r>
              <a:rPr lang="zh-TW" altLang="en-US" dirty="0" smtClean="0">
                <a:latin typeface="微軟正黑體" panose="020B0604030504040204" pitchFamily="34" charset="-120"/>
                <a:ea typeface="微軟正黑體" panose="020B0604030504040204" pitchFamily="34" charset="-120"/>
              </a:rPr>
              <a:t>  耀</a:t>
            </a:r>
            <a:endParaRPr lang="zh-TW" altLang="en-US" dirty="0">
              <a:latin typeface="微軟正黑體" panose="020B0604030504040204" pitchFamily="34" charset="-120"/>
              <a:ea typeface="微軟正黑體" panose="020B0604030504040204" pitchFamily="34" charset="-120"/>
            </a:endParaRPr>
          </a:p>
          <a:p>
            <a:pPr algn="dist" eaLnBrk="1" hangingPunct="1"/>
            <a:r>
              <a:rPr lang="en-US" altLang="zh-TW" dirty="0">
                <a:latin typeface="微軟正黑體" panose="020B0604030504040204" pitchFamily="34" charset="-120"/>
                <a:ea typeface="微軟正黑體" panose="020B0604030504040204" pitchFamily="34" charset="-120"/>
              </a:rPr>
              <a:t>          </a:t>
            </a:r>
            <a:r>
              <a:rPr lang="zh-TW" altLang="en-US" dirty="0" smtClean="0">
                <a:latin typeface="微軟正黑體" panose="020B0604030504040204" pitchFamily="34" charset="-120"/>
                <a:ea typeface="微軟正黑體" panose="020B0604030504040204" pitchFamily="34" charset="-120"/>
              </a:rPr>
              <a:t>             </a:t>
            </a:r>
            <a:r>
              <a:rPr lang="en-US" altLang="zh-TW" sz="2000" dirty="0" smtClean="0">
                <a:latin typeface="微軟正黑體" panose="020B0604030504040204" pitchFamily="34" charset="-120"/>
                <a:ea typeface="微軟正黑體" panose="020B0604030504040204" pitchFamily="34" charset="-120"/>
              </a:rPr>
              <a:t>108.6.25</a:t>
            </a:r>
            <a:endParaRPr lang="zh-TW" altLang="en-US" sz="2000" dirty="0">
              <a:latin typeface="微軟正黑體" panose="020B0604030504040204" pitchFamily="34" charset="-120"/>
              <a:ea typeface="微軟正黑體" panose="020B0604030504040204" pitchFamily="34" charset="-120"/>
            </a:endParaRP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597630"/>
            <a:ext cx="8001000" cy="527050"/>
          </a:xfrm>
        </p:spPr>
        <p:txBody>
          <a:bodyPr/>
          <a:lstStyle/>
          <a:p>
            <a:pPr algn="ctr">
              <a:defRPr/>
            </a:pPr>
            <a:r>
              <a:rPr lang="en-US" altLang="zh-TW" b="1" dirty="0" smtClean="0">
                <a:latin typeface="微軟正黑體" panose="020B0604030504040204" pitchFamily="34" charset="-120"/>
                <a:ea typeface="微軟正黑體" panose="020B0604030504040204" pitchFamily="34" charset="-120"/>
              </a:rPr>
              <a:t>108</a:t>
            </a:r>
            <a:r>
              <a:rPr lang="zh-TW" altLang="en-US" b="1" dirty="0" smtClean="0">
                <a:latin typeface="微軟正黑體" panose="020B0604030504040204" pitchFamily="34" charset="-120"/>
                <a:ea typeface="微軟正黑體" panose="020B0604030504040204" pitchFamily="34" charset="-120"/>
              </a:rPr>
              <a:t>年</a:t>
            </a:r>
            <a:r>
              <a:rPr lang="en-US" altLang="zh-TW" b="1" dirty="0" smtClean="0">
                <a:latin typeface="微軟正黑體" panose="020B0604030504040204" pitchFamily="34" charset="-120"/>
                <a:ea typeface="微軟正黑體" panose="020B0604030504040204" pitchFamily="34" charset="-120"/>
              </a:rPr>
              <a:t>6</a:t>
            </a:r>
            <a:r>
              <a:rPr lang="zh-TW" altLang="en-US" b="1" dirty="0" smtClean="0">
                <a:latin typeface="微軟正黑體" panose="020B0604030504040204" pitchFamily="34" charset="-120"/>
                <a:ea typeface="微軟正黑體" panose="020B0604030504040204" pitchFamily="34" charset="-120"/>
              </a:rPr>
              <a:t>月份新聞摘要</a:t>
            </a:r>
            <a:endParaRPr lang="zh-TW" altLang="en-US" b="1" dirty="0">
              <a:latin typeface="微軟正黑體" panose="020B0604030504040204" pitchFamily="34" charset="-120"/>
              <a:ea typeface="微軟正黑體" panose="020B0604030504040204" pitchFamily="34" charset="-120"/>
            </a:endParaRPr>
          </a:p>
        </p:txBody>
      </p:sp>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10</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2" cstate="print"/>
          <a:stretch>
            <a:fillRect/>
          </a:stretch>
        </p:blipFill>
        <p:spPr>
          <a:xfrm>
            <a:off x="1331550" y="1340710"/>
            <a:ext cx="6749836" cy="4611370"/>
          </a:xfrm>
          <a:prstGeom prst="rect">
            <a:avLst/>
          </a:prstGeom>
        </p:spPr>
      </p:pic>
    </p:spTree>
    <p:extLst>
      <p:ext uri="{BB962C8B-B14F-4D97-AF65-F5344CB8AC3E}">
        <p14:creationId xmlns:p14="http://schemas.microsoft.com/office/powerpoint/2010/main" val="12719651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450" y="548600"/>
            <a:ext cx="8001000" cy="527050"/>
          </a:xfrm>
        </p:spPr>
        <p:txBody>
          <a:bodyPr/>
          <a:lstStyle/>
          <a:p>
            <a:pPr algn="ctr">
              <a:defRPr/>
            </a:pPr>
            <a:r>
              <a:rPr lang="en-US" altLang="zh-TW" sz="4000" b="1" dirty="0" smtClean="0">
                <a:latin typeface="微軟正黑體" panose="020B0604030504040204" pitchFamily="34" charset="-120"/>
                <a:ea typeface="微軟正黑體" panose="020B0604030504040204" pitchFamily="34" charset="-120"/>
              </a:rPr>
              <a:t>108</a:t>
            </a:r>
            <a:r>
              <a:rPr lang="zh-TW" altLang="en-US" sz="4000" b="1" dirty="0" smtClean="0">
                <a:latin typeface="微軟正黑體" panose="020B0604030504040204" pitchFamily="34" charset="-120"/>
                <a:ea typeface="微軟正黑體" panose="020B0604030504040204" pitchFamily="34" charset="-120"/>
              </a:rPr>
              <a:t>年</a:t>
            </a:r>
            <a:r>
              <a:rPr lang="en-US" altLang="zh-TW" sz="4000" b="1" dirty="0" smtClean="0">
                <a:latin typeface="微軟正黑體" panose="020B0604030504040204" pitchFamily="34" charset="-120"/>
                <a:ea typeface="微軟正黑體" panose="020B0604030504040204" pitchFamily="34" charset="-120"/>
              </a:rPr>
              <a:t>6</a:t>
            </a:r>
            <a:r>
              <a:rPr lang="zh-TW" altLang="en-US" sz="4000" b="1" dirty="0" smtClean="0">
                <a:latin typeface="微軟正黑體" panose="020B0604030504040204" pitchFamily="34" charset="-120"/>
                <a:ea typeface="微軟正黑體" panose="020B0604030504040204" pitchFamily="34" charset="-120"/>
              </a:rPr>
              <a:t>月份新聞摘要</a:t>
            </a:r>
            <a:endParaRPr lang="zh-TW" altLang="en-US" sz="4000" b="1" dirty="0">
              <a:latin typeface="微軟正黑體" panose="020B0604030504040204" pitchFamily="34" charset="-120"/>
              <a:ea typeface="微軟正黑體" panose="020B0604030504040204" pitchFamily="34" charset="-120"/>
            </a:endParaRPr>
          </a:p>
        </p:txBody>
      </p:sp>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11</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2" cstate="print"/>
          <a:stretch>
            <a:fillRect/>
          </a:stretch>
        </p:blipFill>
        <p:spPr>
          <a:xfrm>
            <a:off x="1115520" y="1340710"/>
            <a:ext cx="6984970" cy="4604641"/>
          </a:xfrm>
          <a:prstGeom prst="rect">
            <a:avLst/>
          </a:prstGeom>
        </p:spPr>
      </p:pic>
    </p:spTree>
    <p:extLst>
      <p:ext uri="{BB962C8B-B14F-4D97-AF65-F5344CB8AC3E}">
        <p14:creationId xmlns:p14="http://schemas.microsoft.com/office/powerpoint/2010/main" val="31723125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D702526-F37C-4D93-B261-8D8F3E2BE9DD}" type="slidenum">
              <a:rPr lang="en-US" altLang="zh-TW" smtClean="0"/>
              <a:pPr>
                <a:defRPr/>
              </a:pPr>
              <a:t>12</a:t>
            </a:fld>
            <a:endParaRPr lang="en-US" altLang="zh-TW"/>
          </a:p>
        </p:txBody>
      </p:sp>
      <p:pic>
        <p:nvPicPr>
          <p:cNvPr id="5" name="圖片 4"/>
          <p:cNvPicPr>
            <a:picLocks noChangeAspect="1"/>
          </p:cNvPicPr>
          <p:nvPr/>
        </p:nvPicPr>
        <p:blipFill>
          <a:blip r:embed="rId2" cstate="print"/>
          <a:stretch>
            <a:fillRect/>
          </a:stretch>
        </p:blipFill>
        <p:spPr>
          <a:xfrm>
            <a:off x="0" y="-27480"/>
            <a:ext cx="9252650" cy="6984970"/>
          </a:xfrm>
          <a:prstGeom prst="rect">
            <a:avLst/>
          </a:prstGeom>
        </p:spPr>
      </p:pic>
    </p:spTree>
    <p:extLst>
      <p:ext uri="{BB962C8B-B14F-4D97-AF65-F5344CB8AC3E}">
        <p14:creationId xmlns:p14="http://schemas.microsoft.com/office/powerpoint/2010/main" val="3715249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D702526-F37C-4D93-B261-8D8F3E2BE9DD}" type="slidenum">
              <a:rPr lang="en-US" altLang="zh-TW" smtClean="0"/>
              <a:pPr>
                <a:defRPr/>
              </a:pPr>
              <a:t>13</a:t>
            </a:fld>
            <a:endParaRPr lang="en-US" altLang="zh-TW"/>
          </a:p>
        </p:txBody>
      </p:sp>
      <p:sp>
        <p:nvSpPr>
          <p:cNvPr id="7" name="標題 1"/>
          <p:cNvSpPr>
            <a:spLocks noGrp="1"/>
          </p:cNvSpPr>
          <p:nvPr>
            <p:ph type="title"/>
          </p:nvPr>
        </p:nvSpPr>
        <p:spPr>
          <a:xfrm>
            <a:off x="1475570" y="476589"/>
            <a:ext cx="6020129" cy="576081"/>
          </a:xfrm>
        </p:spPr>
        <p:txBody>
          <a:bodyPr/>
          <a:lstStyle/>
          <a:p>
            <a:pPr algn="ctr"/>
            <a:r>
              <a:rPr lang="zh-TW" altLang="en-US" sz="4100" b="1" dirty="0" smtClean="0">
                <a:solidFill>
                  <a:srgbClr val="FF6600"/>
                </a:solidFill>
                <a:latin typeface="微軟正黑體" panose="020B0604030504040204" pitchFamily="34" charset="-120"/>
                <a:ea typeface="微軟正黑體" panose="020B0604030504040204" pitchFamily="34" charset="-120"/>
              </a:rPr>
              <a:t>院外受奬情形</a:t>
            </a:r>
            <a:r>
              <a:rPr lang="en-US" altLang="zh-TW" sz="4100" b="1" dirty="0" smtClean="0">
                <a:solidFill>
                  <a:srgbClr val="FF6600"/>
                </a:solidFill>
                <a:latin typeface="微軟正黑體" panose="020B0604030504040204" pitchFamily="34" charset="-120"/>
                <a:ea typeface="微軟正黑體" panose="020B0604030504040204" pitchFamily="34" charset="-120"/>
              </a:rPr>
              <a:t>-1</a:t>
            </a:r>
            <a:r>
              <a:rPr lang="zh-TW" altLang="en-US" sz="4100" b="1" dirty="0" smtClean="0">
                <a:solidFill>
                  <a:srgbClr val="FF6600"/>
                </a:solidFill>
                <a:latin typeface="微軟正黑體" panose="020B0604030504040204" pitchFamily="34" charset="-120"/>
                <a:ea typeface="微軟正黑體" panose="020B0604030504040204" pitchFamily="34" charset="-120"/>
              </a:rPr>
              <a:t>則</a:t>
            </a:r>
            <a:endParaRPr lang="zh-TW" altLang="en-US" sz="4100" b="1" dirty="0">
              <a:solidFill>
                <a:srgbClr val="FF6600"/>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00" y="3284980"/>
            <a:ext cx="3563768" cy="19442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矩形 10"/>
          <p:cNvSpPr/>
          <p:nvPr/>
        </p:nvSpPr>
        <p:spPr>
          <a:xfrm>
            <a:off x="899490" y="1068402"/>
            <a:ext cx="7326700" cy="2000548"/>
          </a:xfrm>
          <a:prstGeom prst="rect">
            <a:avLst/>
          </a:prstGeom>
        </p:spPr>
        <p:txBody>
          <a:bodyPr wrap="square">
            <a:spAutoFit/>
          </a:bodyPr>
          <a:lstStyle/>
          <a:p>
            <a:pPr lvl="0" eaLnBrk="1" hangingPunct="1">
              <a:spcBef>
                <a:spcPts val="0"/>
              </a:spcBef>
              <a:spcAft>
                <a:spcPts val="0"/>
              </a:spcAft>
            </a:pPr>
            <a:endParaRPr kumimoji="0" lang="en-US" altLang="zh-TW" sz="2000" b="0" dirty="0" smtClean="0">
              <a:solidFill>
                <a:srgbClr val="000000"/>
              </a:solidFill>
              <a:latin typeface="微軟正黑體" panose="020B0604030504040204" pitchFamily="34" charset="-120"/>
              <a:ea typeface="微軟正黑體" panose="020B0604030504040204" pitchFamily="34" charset="-120"/>
            </a:endParaRPr>
          </a:p>
          <a:p>
            <a:pPr lvl="0" algn="ctr" eaLnBrk="1" hangingPunct="1">
              <a:spcBef>
                <a:spcPts val="0"/>
              </a:spcBef>
              <a:spcAft>
                <a:spcPts val="0"/>
              </a:spcAft>
            </a:pPr>
            <a:r>
              <a:rPr kumimoji="0" lang="zh-TW" altLang="en-US" sz="2400" dirty="0" smtClean="0">
                <a:latin typeface="微軟正黑體" panose="020B0604030504040204" pitchFamily="34" charset="-120"/>
                <a:ea typeface="微軟正黑體" panose="020B0604030504040204" pitchFamily="34" charset="-120"/>
              </a:rPr>
              <a:t>臺</a:t>
            </a:r>
            <a:r>
              <a:rPr kumimoji="0" lang="zh-TW" altLang="en-US" sz="2400" dirty="0">
                <a:latin typeface="微軟正黑體" panose="020B0604030504040204" pitchFamily="34" charset="-120"/>
                <a:ea typeface="微軟正黑體" panose="020B0604030504040204" pitchFamily="34" charset="-120"/>
              </a:rPr>
              <a:t>北榮總國際醫療中心 獲頒「第四屆國際醫療典範獎」</a:t>
            </a:r>
          </a:p>
          <a:p>
            <a:pPr lvl="0" eaLnBrk="1" hangingPunct="1">
              <a:spcBef>
                <a:spcPts val="0"/>
              </a:spcBef>
              <a:spcAft>
                <a:spcPts val="0"/>
              </a:spcAft>
            </a:pPr>
            <a:endParaRPr kumimoji="0" lang="en-US" altLang="zh-TW" sz="800" b="0" dirty="0">
              <a:solidFill>
                <a:srgbClr val="000000"/>
              </a:solidFill>
              <a:latin typeface="微軟正黑體" panose="020B0604030504040204" pitchFamily="34" charset="-120"/>
              <a:ea typeface="微軟正黑體" panose="020B0604030504040204" pitchFamily="34" charset="-120"/>
            </a:endParaRPr>
          </a:p>
          <a:p>
            <a:pPr lvl="0" eaLnBrk="1" hangingPunct="1">
              <a:spcBef>
                <a:spcPts val="0"/>
              </a:spcBef>
              <a:spcAft>
                <a:spcPts val="0"/>
              </a:spcAft>
            </a:pPr>
            <a:r>
              <a:rPr kumimoji="0" lang="zh-TW" altLang="en-US" sz="1800" b="0" dirty="0" smtClean="0">
                <a:solidFill>
                  <a:srgbClr val="000000"/>
                </a:solidFill>
                <a:latin typeface="微軟正黑體" panose="020B0604030504040204" pitchFamily="34" charset="-120"/>
                <a:ea typeface="微軟正黑體" panose="020B0604030504040204" pitchFamily="34" charset="-120"/>
              </a:rPr>
              <a:t>國際</a:t>
            </a:r>
            <a:r>
              <a:rPr kumimoji="0" lang="zh-TW" altLang="en-US" sz="1800" b="0" dirty="0">
                <a:solidFill>
                  <a:srgbClr val="000000"/>
                </a:solidFill>
                <a:latin typeface="微軟正黑體" panose="020B0604030504040204" pitchFamily="34" charset="-120"/>
                <a:ea typeface="微軟正黑體" panose="020B0604030504040204" pitchFamily="34" charset="-120"/>
              </a:rPr>
              <a:t>醫療衛生促進協會</a:t>
            </a:r>
            <a:r>
              <a:rPr kumimoji="0" lang="en-US" altLang="zh-TW" sz="1800" b="0" dirty="0">
                <a:solidFill>
                  <a:srgbClr val="000000"/>
                </a:solidFill>
                <a:latin typeface="微軟正黑體" panose="020B0604030504040204" pitchFamily="34" charset="-120"/>
                <a:ea typeface="微軟正黑體" panose="020B0604030504040204" pitchFamily="34" charset="-120"/>
              </a:rPr>
              <a:t>6</a:t>
            </a:r>
            <a:r>
              <a:rPr kumimoji="0" lang="zh-TW" altLang="en-US" sz="1800" b="0" dirty="0">
                <a:solidFill>
                  <a:srgbClr val="000000"/>
                </a:solidFill>
                <a:latin typeface="微軟正黑體" panose="020B0604030504040204" pitchFamily="34" charset="-120"/>
                <a:ea typeface="微軟正黑體" panose="020B0604030504040204" pitchFamily="34" charset="-120"/>
              </a:rPr>
              <a:t>月</a:t>
            </a:r>
            <a:r>
              <a:rPr kumimoji="0" lang="en-US" altLang="zh-TW" sz="1800" b="0" dirty="0">
                <a:solidFill>
                  <a:srgbClr val="000000"/>
                </a:solidFill>
                <a:latin typeface="微軟正黑體" panose="020B0604030504040204" pitchFamily="34" charset="-120"/>
                <a:ea typeface="微軟正黑體" panose="020B0604030504040204" pitchFamily="34" charset="-120"/>
              </a:rPr>
              <a:t>4</a:t>
            </a:r>
            <a:r>
              <a:rPr kumimoji="0" lang="zh-TW" altLang="en-US" sz="1800" b="0" dirty="0">
                <a:solidFill>
                  <a:srgbClr val="000000"/>
                </a:solidFill>
                <a:latin typeface="微軟正黑體" panose="020B0604030504040204" pitchFamily="34" charset="-120"/>
                <a:ea typeface="微軟正黑體" panose="020B0604030504040204" pitchFamily="34" charset="-120"/>
              </a:rPr>
              <a:t>日，舉行「第</a:t>
            </a:r>
            <a:r>
              <a:rPr kumimoji="0" lang="en-US" altLang="zh-TW" sz="1800" b="0" dirty="0">
                <a:solidFill>
                  <a:srgbClr val="000000"/>
                </a:solidFill>
                <a:latin typeface="微軟正黑體" panose="020B0604030504040204" pitchFamily="34" charset="-120"/>
                <a:ea typeface="微軟正黑體" panose="020B0604030504040204" pitchFamily="34" charset="-120"/>
              </a:rPr>
              <a:t>4</a:t>
            </a:r>
            <a:r>
              <a:rPr kumimoji="0" lang="zh-TW" altLang="en-US" sz="1800" b="0" dirty="0">
                <a:solidFill>
                  <a:srgbClr val="000000"/>
                </a:solidFill>
                <a:latin typeface="微軟正黑體" panose="020B0604030504040204" pitchFamily="34" charset="-120"/>
                <a:ea typeface="微軟正黑體" panose="020B0604030504040204" pitchFamily="34" charset="-120"/>
              </a:rPr>
              <a:t>屆國際醫療典範獎頒獎典禮」，藉此肯定臺灣長期推動國際醫療的醫護人員與醫療院所，國際醫療衛生促進會表示，這座獎項除了鼓勵傳承國際醫療典範之外，也向國際推廣臺灣的醫療軟實力。</a:t>
            </a:r>
            <a:endParaRPr kumimoji="0" lang="zh-TW" altLang="zh-TW" sz="1800" b="0" dirty="0">
              <a:solidFill>
                <a:srgbClr val="000000"/>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rotWithShape="1">
          <a:blip r:embed="rId3"/>
          <a:srcRect l="14664" t="3742" r="24190" b="2217"/>
          <a:stretch/>
        </p:blipFill>
        <p:spPr>
          <a:xfrm>
            <a:off x="5076070" y="3140960"/>
            <a:ext cx="2952410" cy="2201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063581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投影片編號版面配置區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D4D7D291-FE5B-4D4A-9070-6DE82FA3DF92}" type="slidenum">
              <a:rPr kumimoji="0" lang="en-US" altLang="zh-TW" sz="1200" b="0" smtClean="0">
                <a:solidFill>
                  <a:srgbClr val="0000CC"/>
                </a:solidFill>
                <a:latin typeface="Verdana" panose="020B0604030504040204" pitchFamily="34" charset="0"/>
                <a:ea typeface="新細明體" panose="02020500000000000000" pitchFamily="18" charset="-120"/>
              </a:rPr>
              <a:pPr/>
              <a:t>14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l="5999" t="3226" r="5574" b="3569"/>
          <a:stretch/>
        </p:blipFill>
        <p:spPr>
          <a:xfrm>
            <a:off x="4668819" y="860612"/>
            <a:ext cx="3550024" cy="4851699"/>
          </a:xfrm>
          <a:prstGeom prst="rect">
            <a:avLst/>
          </a:prstGeom>
        </p:spPr>
      </p:pic>
      <p:sp>
        <p:nvSpPr>
          <p:cNvPr id="7" name="矩形 6"/>
          <p:cNvSpPr/>
          <p:nvPr/>
        </p:nvSpPr>
        <p:spPr>
          <a:xfrm>
            <a:off x="395420" y="1196690"/>
            <a:ext cx="4464620" cy="1107996"/>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66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謝謝</a:t>
            </a:r>
            <a:r>
              <a:rPr lang="zh-TW" altLang="en-US" sz="6600"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聆聽       </a:t>
            </a:r>
            <a:endParaRPr lang="en-US" altLang="zh-TW" sz="66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矩形 7"/>
          <p:cNvSpPr/>
          <p:nvPr/>
        </p:nvSpPr>
        <p:spPr>
          <a:xfrm>
            <a:off x="323410" y="3140960"/>
            <a:ext cx="4536630" cy="1107996"/>
          </a:xfrm>
          <a:prstGeom prst="rect">
            <a:avLst/>
          </a:prstGeom>
        </p:spPr>
        <p:txBody>
          <a:bodyPr wrap="square">
            <a:spAutoFit/>
          </a:bodyPr>
          <a:lstStyle/>
          <a:p>
            <a:pPr marL="469900" lvl="0" indent="-469900" algn="ctr" eaLnBrk="1" hangingPunct="1">
              <a:spcBef>
                <a:spcPct val="20000"/>
              </a:spcBef>
              <a:buClr>
                <a:srgbClr val="0000FF"/>
              </a:buClr>
              <a:buSzPct val="80000"/>
            </a:pPr>
            <a:r>
              <a:rPr lang="zh-TW" altLang="en-US" sz="66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敬請指導</a:t>
            </a:r>
          </a:p>
        </p:txBody>
      </p:sp>
    </p:spTree>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381158"/>
            <a:ext cx="8001000" cy="671512"/>
          </a:xfrm>
        </p:spPr>
        <p:txBody>
          <a:bodyPr/>
          <a:lstStyle/>
          <a:p>
            <a:pPr algn="ctr">
              <a:defRPr/>
            </a:pPr>
            <a:r>
              <a:rPr lang="en-US" altLang="zh-TW" b="1" dirty="0" smtClean="0">
                <a:solidFill>
                  <a:srgbClr val="FF3300"/>
                </a:solidFill>
                <a:latin typeface="微軟正黑體" panose="020B0604030504040204" pitchFamily="34" charset="-120"/>
                <a:ea typeface="微軟正黑體" panose="020B0604030504040204" pitchFamily="34" charset="-120"/>
              </a:rPr>
              <a:t>108</a:t>
            </a:r>
            <a:r>
              <a:rPr lang="zh-TW" altLang="en-US" b="1" dirty="0" smtClean="0">
                <a:solidFill>
                  <a:srgbClr val="FF3300"/>
                </a:solidFill>
                <a:latin typeface="微軟正黑體" panose="020B0604030504040204" pitchFamily="34" charset="-120"/>
                <a:ea typeface="微軟正黑體" panose="020B0604030504040204" pitchFamily="34" charset="-120"/>
              </a:rPr>
              <a:t>年</a:t>
            </a:r>
            <a:r>
              <a:rPr lang="en-US" altLang="zh-TW" b="1" dirty="0" smtClean="0">
                <a:solidFill>
                  <a:srgbClr val="FF3300"/>
                </a:solidFill>
                <a:latin typeface="微軟正黑體" panose="020B0604030504040204" pitchFamily="34" charset="-120"/>
                <a:ea typeface="微軟正黑體" panose="020B0604030504040204" pitchFamily="34" charset="-120"/>
              </a:rPr>
              <a:t>6</a:t>
            </a:r>
            <a:r>
              <a:rPr lang="zh-TW" altLang="en-US" b="1" dirty="0" smtClean="0">
                <a:solidFill>
                  <a:srgbClr val="FF3300"/>
                </a:solidFill>
                <a:latin typeface="微軟正黑體" panose="020B0604030504040204" pitchFamily="34" charset="-120"/>
                <a:ea typeface="微軟正黑體" panose="020B0604030504040204" pitchFamily="34" charset="-120"/>
              </a:rPr>
              <a:t>月記者會</a:t>
            </a:r>
            <a:endParaRPr lang="zh-TW" altLang="en-US" b="1" dirty="0">
              <a:solidFill>
                <a:srgbClr val="FF3300"/>
              </a:solidFill>
              <a:latin typeface="微軟正黑體" panose="020B0604030504040204" pitchFamily="34" charset="-120"/>
              <a:ea typeface="微軟正黑體" panose="020B0604030504040204" pitchFamily="34" charset="-120"/>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2</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t="14968"/>
          <a:stretch/>
        </p:blipFill>
        <p:spPr>
          <a:xfrm>
            <a:off x="5796170" y="1384867"/>
            <a:ext cx="2843760" cy="16120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矩形 8"/>
          <p:cNvSpPr/>
          <p:nvPr/>
        </p:nvSpPr>
        <p:spPr>
          <a:xfrm>
            <a:off x="539440" y="1189268"/>
            <a:ext cx="4968690" cy="4555093"/>
          </a:xfrm>
          <a:prstGeom prst="rect">
            <a:avLst/>
          </a:prstGeom>
        </p:spPr>
        <p:txBody>
          <a:bodyPr wrap="square">
            <a:spAutoFit/>
          </a:bodyPr>
          <a:lstStyle/>
          <a:p>
            <a:pPr lvl="0" eaLnBrk="1" fontAlgn="auto" hangingPunct="1">
              <a:spcBef>
                <a:spcPts val="0"/>
              </a:spcBef>
              <a:spcAft>
                <a:spcPts val="0"/>
              </a:spcAft>
              <a:defRPr/>
            </a:pPr>
            <a:r>
              <a:rPr kumimoji="0" lang="zh-TW" altLang="en-US" sz="2000" dirty="0">
                <a:solidFill>
                  <a:srgbClr val="000000"/>
                </a:solidFill>
                <a:latin typeface="微軟正黑體" panose="020B0604030504040204" pitchFamily="34" charset="-120"/>
                <a:ea typeface="微軟正黑體" panose="020B0604030504040204" pitchFamily="34" charset="-120"/>
              </a:rPr>
              <a:t>兒童外科  劉君恕主任</a:t>
            </a:r>
          </a:p>
          <a:p>
            <a:pPr lvl="0" eaLnBrk="1" fontAlgn="auto" hangingPunct="1">
              <a:spcBef>
                <a:spcPts val="0"/>
              </a:spcBef>
              <a:spcAft>
                <a:spcPts val="0"/>
              </a:spcAft>
            </a:pPr>
            <a:r>
              <a:rPr kumimoji="0" lang="zh-TW" altLang="en-US" sz="1800" dirty="0" smtClean="0">
                <a:solidFill>
                  <a:srgbClr val="000000"/>
                </a:solidFill>
                <a:latin typeface="微軟正黑體" panose="020B0604030504040204" pitchFamily="34" charset="-120"/>
                <a:ea typeface="微軟正黑體" panose="020B0604030504040204" pitchFamily="34" charset="-120"/>
              </a:rPr>
              <a:t>日期 </a:t>
            </a:r>
            <a:r>
              <a:rPr kumimoji="0" lang="en-US" altLang="zh-TW" sz="1800" dirty="0" smtClean="0">
                <a:solidFill>
                  <a:srgbClr val="000000"/>
                </a:solidFill>
                <a:latin typeface="微軟正黑體" panose="020B0604030504040204" pitchFamily="34" charset="-120"/>
                <a:ea typeface="微軟正黑體" panose="020B0604030504040204" pitchFamily="34" charset="-120"/>
              </a:rPr>
              <a:t>:</a:t>
            </a:r>
            <a:r>
              <a:rPr kumimoji="0" lang="zh-TW" altLang="en-US" sz="1800" dirty="0" smtClean="0">
                <a:solidFill>
                  <a:srgbClr val="000000"/>
                </a:solidFill>
                <a:latin typeface="微軟正黑體" panose="020B0604030504040204" pitchFamily="34" charset="-120"/>
                <a:ea typeface="微軟正黑體" panose="020B0604030504040204" pitchFamily="34" charset="-120"/>
              </a:rPr>
              <a:t> </a:t>
            </a:r>
            <a:r>
              <a:rPr kumimoji="0" lang="en-US" altLang="zh-TW" sz="1800" dirty="0" smtClean="0">
                <a:solidFill>
                  <a:srgbClr val="000000"/>
                </a:solidFill>
                <a:latin typeface="微軟正黑體" panose="020B0604030504040204" pitchFamily="34" charset="-120"/>
                <a:ea typeface="微軟正黑體" panose="020B0604030504040204" pitchFamily="34" charset="-120"/>
              </a:rPr>
              <a:t>108</a:t>
            </a:r>
            <a:r>
              <a:rPr kumimoji="0" lang="zh-TW" altLang="en-US" sz="1800" dirty="0">
                <a:solidFill>
                  <a:srgbClr val="000000"/>
                </a:solidFill>
                <a:latin typeface="微軟正黑體" panose="020B0604030504040204" pitchFamily="34" charset="-120"/>
                <a:ea typeface="微軟正黑體" panose="020B0604030504040204" pitchFamily="34" charset="-120"/>
              </a:rPr>
              <a:t>年</a:t>
            </a:r>
            <a:r>
              <a:rPr kumimoji="0" lang="en-US" altLang="zh-TW" sz="1800" dirty="0">
                <a:solidFill>
                  <a:srgbClr val="000000"/>
                </a:solidFill>
                <a:latin typeface="微軟正黑體" panose="020B0604030504040204" pitchFamily="34" charset="-120"/>
                <a:ea typeface="微軟正黑體" panose="020B0604030504040204" pitchFamily="34" charset="-120"/>
              </a:rPr>
              <a:t>5</a:t>
            </a:r>
            <a:r>
              <a:rPr kumimoji="0" lang="zh-TW" altLang="en-US" sz="1800" dirty="0">
                <a:solidFill>
                  <a:srgbClr val="000000"/>
                </a:solidFill>
                <a:latin typeface="微軟正黑體" panose="020B0604030504040204" pitchFamily="34" charset="-120"/>
                <a:ea typeface="微軟正黑體" panose="020B0604030504040204" pitchFamily="34" charset="-120"/>
              </a:rPr>
              <a:t>月</a:t>
            </a:r>
            <a:r>
              <a:rPr kumimoji="0" lang="en-US" altLang="zh-TW" sz="1800" dirty="0">
                <a:solidFill>
                  <a:srgbClr val="000000"/>
                </a:solidFill>
                <a:latin typeface="微軟正黑體" panose="020B0604030504040204" pitchFamily="34" charset="-120"/>
                <a:ea typeface="微軟正黑體" panose="020B0604030504040204" pitchFamily="34" charset="-120"/>
              </a:rPr>
              <a:t>22</a:t>
            </a:r>
            <a:r>
              <a:rPr kumimoji="0" lang="zh-TW" altLang="en-US" sz="1800" dirty="0">
                <a:solidFill>
                  <a:srgbClr val="000000"/>
                </a:solidFill>
                <a:latin typeface="微軟正黑體" panose="020B0604030504040204" pitchFamily="34" charset="-120"/>
                <a:ea typeface="微軟正黑體" panose="020B0604030504040204" pitchFamily="34" charset="-120"/>
              </a:rPr>
              <a:t>日</a:t>
            </a:r>
            <a:r>
              <a:rPr kumimoji="0" lang="en-US" altLang="zh-TW" sz="1800" dirty="0">
                <a:solidFill>
                  <a:srgbClr val="000000"/>
                </a:solidFill>
                <a:latin typeface="微軟正黑體" panose="020B0604030504040204" pitchFamily="34" charset="-120"/>
                <a:ea typeface="微軟正黑體" panose="020B0604030504040204" pitchFamily="34" charset="-120"/>
              </a:rPr>
              <a:t>(</a:t>
            </a:r>
            <a:r>
              <a:rPr kumimoji="0" lang="zh-TW" altLang="en-US" sz="1800" dirty="0">
                <a:solidFill>
                  <a:srgbClr val="000000"/>
                </a:solidFill>
                <a:latin typeface="微軟正黑體" panose="020B0604030504040204" pitchFamily="34" charset="-120"/>
                <a:ea typeface="微軟正黑體" panose="020B0604030504040204" pitchFamily="34" charset="-120"/>
              </a:rPr>
              <a:t>三</a:t>
            </a:r>
            <a:r>
              <a:rPr kumimoji="0" lang="en-US" altLang="zh-TW" sz="1800" dirty="0">
                <a:solidFill>
                  <a:srgbClr val="000000"/>
                </a:solidFill>
                <a:latin typeface="微軟正黑體" panose="020B0604030504040204" pitchFamily="34" charset="-120"/>
                <a:ea typeface="微軟正黑體" panose="020B0604030504040204" pitchFamily="34" charset="-120"/>
              </a:rPr>
              <a:t>)</a:t>
            </a:r>
            <a:r>
              <a:rPr kumimoji="0" lang="zh-TW" altLang="en-US" sz="1800" dirty="0">
                <a:solidFill>
                  <a:srgbClr val="000000"/>
                </a:solidFill>
                <a:latin typeface="微軟正黑體" panose="020B0604030504040204" pitchFamily="34" charset="-120"/>
                <a:ea typeface="微軟正黑體" panose="020B0604030504040204" pitchFamily="34" charset="-120"/>
              </a:rPr>
              <a:t>下午</a:t>
            </a:r>
            <a:r>
              <a:rPr kumimoji="0" lang="en-US" altLang="zh-TW" sz="1800" dirty="0">
                <a:solidFill>
                  <a:srgbClr val="000000"/>
                </a:solidFill>
                <a:latin typeface="微軟正黑體" panose="020B0604030504040204" pitchFamily="34" charset="-120"/>
                <a:ea typeface="微軟正黑體" panose="020B0604030504040204" pitchFamily="34" charset="-120"/>
              </a:rPr>
              <a:t>2</a:t>
            </a:r>
            <a:r>
              <a:rPr kumimoji="0" lang="zh-TW" altLang="en-US" sz="1800" dirty="0">
                <a:solidFill>
                  <a:srgbClr val="000000"/>
                </a:solidFill>
                <a:latin typeface="微軟正黑體" panose="020B0604030504040204" pitchFamily="34" charset="-120"/>
                <a:ea typeface="微軟正黑體" panose="020B0604030504040204" pitchFamily="34" charset="-120"/>
              </a:rPr>
              <a:t>時</a:t>
            </a:r>
            <a:r>
              <a:rPr kumimoji="0" lang="en-US" altLang="zh-TW" sz="1800" dirty="0">
                <a:solidFill>
                  <a:srgbClr val="000000"/>
                </a:solidFill>
                <a:latin typeface="微軟正黑體" panose="020B0604030504040204" pitchFamily="34" charset="-120"/>
                <a:ea typeface="微軟正黑體" panose="020B0604030504040204" pitchFamily="34" charset="-120"/>
              </a:rPr>
              <a:t>30</a:t>
            </a:r>
            <a:r>
              <a:rPr kumimoji="0" lang="zh-TW" altLang="en-US" sz="1800" dirty="0">
                <a:solidFill>
                  <a:srgbClr val="000000"/>
                </a:solidFill>
                <a:latin typeface="微軟正黑體" panose="020B0604030504040204" pitchFamily="34" charset="-120"/>
                <a:ea typeface="微軟正黑體" panose="020B0604030504040204" pitchFamily="34" charset="-120"/>
              </a:rPr>
              <a:t>分</a:t>
            </a:r>
          </a:p>
          <a:p>
            <a:pPr lvl="0" eaLnBrk="1" fontAlgn="auto" hangingPunct="1">
              <a:spcBef>
                <a:spcPts val="0"/>
              </a:spcBef>
              <a:spcAft>
                <a:spcPts val="0"/>
              </a:spcAft>
            </a:pPr>
            <a:r>
              <a:rPr kumimoji="0" lang="zh-TW" altLang="en-US" sz="1800" dirty="0" smtClean="0">
                <a:solidFill>
                  <a:srgbClr val="000000"/>
                </a:solidFill>
                <a:latin typeface="微軟正黑體" panose="020B0604030504040204" pitchFamily="34" charset="-120"/>
                <a:ea typeface="微軟正黑體" panose="020B0604030504040204" pitchFamily="34" charset="-120"/>
              </a:rPr>
              <a:t>主題 </a:t>
            </a:r>
            <a:r>
              <a:rPr kumimoji="0" lang="en-US" altLang="zh-TW" sz="1800" dirty="0" smtClean="0">
                <a:solidFill>
                  <a:srgbClr val="000000"/>
                </a:solidFill>
                <a:latin typeface="微軟正黑體" panose="020B0604030504040204" pitchFamily="34" charset="-120"/>
                <a:ea typeface="微軟正黑體" panose="020B0604030504040204" pitchFamily="34" charset="-120"/>
              </a:rPr>
              <a:t>:</a:t>
            </a:r>
            <a:r>
              <a:rPr kumimoji="0" lang="zh-TW" altLang="en-US" sz="1800" dirty="0" smtClean="0">
                <a:solidFill>
                  <a:srgbClr val="000000"/>
                </a:solidFill>
                <a:latin typeface="微軟正黑體" panose="020B0604030504040204" pitchFamily="34" charset="-120"/>
                <a:ea typeface="微軟正黑體" panose="020B0604030504040204" pitchFamily="34" charset="-120"/>
              </a:rPr>
              <a:t> 跨國</a:t>
            </a:r>
            <a:r>
              <a:rPr kumimoji="0" lang="zh-TW" altLang="en-US" sz="1800" dirty="0">
                <a:solidFill>
                  <a:srgbClr val="000000"/>
                </a:solidFill>
                <a:latin typeface="微軟正黑體" panose="020B0604030504040204" pitchFamily="34" charset="-120"/>
                <a:ea typeface="微軟正黑體" panose="020B0604030504040204" pitchFamily="34" charset="-120"/>
              </a:rPr>
              <a:t>跨</a:t>
            </a:r>
            <a:r>
              <a:rPr kumimoji="0" lang="zh-TW" altLang="en-US" sz="1800" dirty="0" smtClean="0">
                <a:solidFill>
                  <a:srgbClr val="000000"/>
                </a:solidFill>
                <a:latin typeface="微軟正黑體" panose="020B0604030504040204" pitchFamily="34" charset="-120"/>
                <a:ea typeface="微軟正黑體" panose="020B0604030504040204" pitchFamily="34" charset="-120"/>
              </a:rPr>
              <a:t>醫學中心攜手北榮，再</a:t>
            </a:r>
            <a:r>
              <a:rPr kumimoji="0" lang="zh-TW" altLang="en-US" sz="1800" dirty="0">
                <a:solidFill>
                  <a:srgbClr val="000000"/>
                </a:solidFill>
                <a:latin typeface="微軟正黑體" panose="020B0604030504040204" pitchFamily="34" charset="-120"/>
                <a:ea typeface="微軟正黑體" panose="020B0604030504040204" pitchFamily="34" charset="-120"/>
              </a:rPr>
              <a:t>創台越年齡</a:t>
            </a:r>
            <a:r>
              <a:rPr kumimoji="0" lang="zh-TW" altLang="en-US" sz="1800" dirty="0" smtClean="0">
                <a:solidFill>
                  <a:srgbClr val="000000"/>
                </a:solidFill>
                <a:latin typeface="微軟正黑體" panose="020B0604030504040204" pitchFamily="34" charset="-120"/>
                <a:ea typeface="微軟正黑體" panose="020B0604030504040204" pitchFamily="34" charset="-120"/>
              </a:rPr>
              <a:t>最小</a:t>
            </a:r>
            <a:r>
              <a:rPr kumimoji="0" lang="zh-TW" altLang="en-US" sz="1800" dirty="0">
                <a:solidFill>
                  <a:srgbClr val="000000"/>
                </a:solidFill>
                <a:latin typeface="微軟正黑體" panose="020B0604030504040204" pitchFamily="34" charset="-120"/>
                <a:ea typeface="微軟正黑體" panose="020B0604030504040204" pitchFamily="34" charset="-120"/>
              </a:rPr>
              <a:t>活體肝臟移植新紀錄</a:t>
            </a:r>
            <a:r>
              <a:rPr kumimoji="0" lang="en-US" altLang="zh-TW" sz="1800" dirty="0">
                <a:solidFill>
                  <a:srgbClr val="000000"/>
                </a:solidFill>
                <a:latin typeface="微軟正黑體" panose="020B0604030504040204" pitchFamily="34" charset="-120"/>
                <a:ea typeface="微軟正黑體" panose="020B0604030504040204" pitchFamily="34" charset="-120"/>
              </a:rPr>
              <a:t>!</a:t>
            </a:r>
          </a:p>
          <a:p>
            <a:pPr lvl="0" eaLnBrk="1" fontAlgn="auto" hangingPunct="1">
              <a:spcBef>
                <a:spcPts val="0"/>
              </a:spcBef>
              <a:spcAft>
                <a:spcPts val="0"/>
              </a:spcAft>
            </a:pPr>
            <a:endParaRPr kumimoji="0" lang="en-US" altLang="zh-TW" sz="800" b="0" dirty="0" smtClean="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en-US" sz="1600" b="0" dirty="0" smtClean="0">
                <a:solidFill>
                  <a:srgbClr val="000000"/>
                </a:solidFill>
                <a:latin typeface="微軟正黑體" panose="020B0604030504040204" pitchFamily="34" charset="-120"/>
                <a:ea typeface="微軟正黑體" panose="020B0604030504040204" pitchFamily="34" charset="-120"/>
              </a:rPr>
              <a:t>說明</a:t>
            </a:r>
            <a:r>
              <a:rPr kumimoji="0" lang="en-US" altLang="zh-TW" sz="1600" b="0" dirty="0">
                <a:solidFill>
                  <a:srgbClr val="000000"/>
                </a:solidFill>
                <a:latin typeface="微軟正黑體" panose="020B0604030504040204" pitchFamily="34" charset="-120"/>
                <a:ea typeface="微軟正黑體" panose="020B0604030504040204" pitchFamily="34" charset="-120"/>
              </a:rPr>
              <a:t>:</a:t>
            </a:r>
          </a:p>
          <a:p>
            <a:pPr lvl="0" eaLnBrk="1" fontAlgn="auto" hangingPunct="1">
              <a:spcBef>
                <a:spcPts val="0"/>
              </a:spcBef>
              <a:spcAft>
                <a:spcPts val="0"/>
              </a:spcAft>
            </a:pPr>
            <a:r>
              <a:rPr kumimoji="0" lang="zh-TW" altLang="en-US" sz="1600" b="0" dirty="0" smtClean="0">
                <a:solidFill>
                  <a:srgbClr val="000000"/>
                </a:solidFill>
                <a:latin typeface="微軟正黑體" panose="020B0604030504040204" pitchFamily="34" charset="-120"/>
                <a:ea typeface="微軟正黑體" panose="020B0604030504040204" pitchFamily="34" charset="-120"/>
              </a:rPr>
              <a:t>一</a:t>
            </a:r>
            <a:r>
              <a:rPr kumimoji="0" lang="zh-TW" altLang="en-US" sz="1600" b="0" dirty="0">
                <a:solidFill>
                  <a:srgbClr val="000000"/>
                </a:solidFill>
                <a:latin typeface="微軟正黑體" panose="020B0604030504040204" pitchFamily="34" charset="-120"/>
                <a:ea typeface="微軟正黑體" panose="020B0604030504040204" pitchFamily="34" charset="-120"/>
              </a:rPr>
              <a:t>、 本院兒童外科</a:t>
            </a:r>
            <a:r>
              <a:rPr kumimoji="0" lang="zh-TW" altLang="en-US" sz="1600" b="0" u="sng" dirty="0">
                <a:solidFill>
                  <a:srgbClr val="000000"/>
                </a:solidFill>
                <a:latin typeface="微軟正黑體" panose="020B0604030504040204" pitchFamily="34" charset="-120"/>
                <a:ea typeface="微軟正黑體" panose="020B0604030504040204" pitchFamily="34" charset="-120"/>
              </a:rPr>
              <a:t>劉君恕主任帶領兒童肝臟移植團隊</a:t>
            </a:r>
            <a:r>
              <a:rPr kumimoji="0" lang="zh-TW" altLang="en-US" sz="1600" b="0" dirty="0">
                <a:solidFill>
                  <a:srgbClr val="000000"/>
                </a:solidFill>
                <a:latin typeface="微軟正黑體" panose="020B0604030504040204" pitchFamily="34" charset="-120"/>
                <a:ea typeface="微軟正黑體" panose="020B0604030504040204" pitchFamily="34" charset="-120"/>
              </a:rPr>
              <a:t>，</a:t>
            </a:r>
            <a:r>
              <a:rPr kumimoji="0" lang="en-US" altLang="zh-TW" sz="1600" b="0" u="sng" dirty="0">
                <a:solidFill>
                  <a:srgbClr val="000000"/>
                </a:solidFill>
                <a:latin typeface="微軟正黑體" panose="020B0604030504040204" pitchFamily="34" charset="-120"/>
                <a:ea typeface="微軟正黑體" panose="020B0604030504040204" pitchFamily="34" charset="-120"/>
              </a:rPr>
              <a:t>108</a:t>
            </a:r>
            <a:r>
              <a:rPr kumimoji="0" lang="zh-TW" altLang="en-US" sz="1600" b="0" u="sng" dirty="0">
                <a:solidFill>
                  <a:srgbClr val="000000"/>
                </a:solidFill>
                <a:latin typeface="微軟正黑體" panose="020B0604030504040204" pitchFamily="34" charset="-120"/>
                <a:ea typeface="微軟正黑體" panose="020B0604030504040204" pitchFamily="34" charset="-120"/>
              </a:rPr>
              <a:t>年</a:t>
            </a:r>
            <a:r>
              <a:rPr kumimoji="0" lang="en-US" altLang="zh-TW" sz="1600" b="0" u="sng" dirty="0">
                <a:solidFill>
                  <a:srgbClr val="000000"/>
                </a:solidFill>
                <a:latin typeface="微軟正黑體" panose="020B0604030504040204" pitchFamily="34" charset="-120"/>
                <a:ea typeface="微軟正黑體" panose="020B0604030504040204" pitchFamily="34" charset="-120"/>
              </a:rPr>
              <a:t>4</a:t>
            </a:r>
            <a:r>
              <a:rPr kumimoji="0" lang="zh-TW" altLang="en-US" sz="1600" b="0" u="sng" dirty="0">
                <a:solidFill>
                  <a:srgbClr val="000000"/>
                </a:solidFill>
                <a:latin typeface="微軟正黑體" panose="020B0604030504040204" pitchFamily="34" charset="-120"/>
                <a:ea typeface="微軟正黑體" panose="020B0604030504040204" pitchFamily="34" charset="-120"/>
              </a:rPr>
              <a:t>月</a:t>
            </a:r>
            <a:r>
              <a:rPr kumimoji="0" lang="en-US" altLang="zh-TW" sz="1600" b="0" u="sng" dirty="0">
                <a:solidFill>
                  <a:srgbClr val="000000"/>
                </a:solidFill>
                <a:latin typeface="微軟正黑體" panose="020B0604030504040204" pitchFamily="34" charset="-120"/>
                <a:ea typeface="微軟正黑體" panose="020B0604030504040204" pitchFamily="34" charset="-120"/>
              </a:rPr>
              <a:t>1</a:t>
            </a:r>
            <a:r>
              <a:rPr kumimoji="0" lang="zh-TW" altLang="en-US" sz="1600" b="0" u="sng" dirty="0">
                <a:solidFill>
                  <a:srgbClr val="000000"/>
                </a:solidFill>
                <a:latin typeface="微軟正黑體" panose="020B0604030504040204" pitchFamily="34" charset="-120"/>
                <a:ea typeface="微軟正黑體" panose="020B0604030504040204" pitchFamily="34" charset="-120"/>
              </a:rPr>
              <a:t>日至越南</a:t>
            </a:r>
            <a:r>
              <a:rPr kumimoji="0" lang="zh-TW" altLang="en-US" sz="1600" b="0" dirty="0">
                <a:solidFill>
                  <a:srgbClr val="000000"/>
                </a:solidFill>
                <a:latin typeface="微軟正黑體" panose="020B0604030504040204" pitchFamily="34" charset="-120"/>
                <a:ea typeface="微軟正黑體" panose="020B0604030504040204" pitchFamily="34" charset="-120"/>
              </a:rPr>
              <a:t>河內國家兒童醫院，</a:t>
            </a:r>
            <a:r>
              <a:rPr kumimoji="0" lang="zh-TW" altLang="en-US" sz="1600" b="0" u="sng" dirty="0">
                <a:solidFill>
                  <a:srgbClr val="000000"/>
                </a:solidFill>
                <a:latin typeface="微軟正黑體" panose="020B0604030504040204" pitchFamily="34" charset="-120"/>
                <a:ea typeface="微軟正黑體" panose="020B0604030504040204" pitchFamily="34" charset="-120"/>
              </a:rPr>
              <a:t>為一名</a:t>
            </a:r>
            <a:r>
              <a:rPr kumimoji="0" lang="en-US" altLang="zh-TW" sz="1600" b="0" u="sng" dirty="0">
                <a:solidFill>
                  <a:srgbClr val="000000"/>
                </a:solidFill>
                <a:latin typeface="微軟正黑體" panose="020B0604030504040204" pitchFamily="34" charset="-120"/>
                <a:ea typeface="微軟正黑體" panose="020B0604030504040204" pitchFamily="34" charset="-120"/>
              </a:rPr>
              <a:t>11</a:t>
            </a:r>
            <a:r>
              <a:rPr kumimoji="0" lang="zh-TW" altLang="en-US" sz="1600" b="0" u="sng" dirty="0">
                <a:solidFill>
                  <a:srgbClr val="000000"/>
                </a:solidFill>
                <a:latin typeface="微軟正黑體" panose="020B0604030504040204" pitchFamily="34" charset="-120"/>
                <a:ea typeface="微軟正黑體" panose="020B0604030504040204" pitchFamily="34" charset="-120"/>
              </a:rPr>
              <a:t>個月大</a:t>
            </a:r>
            <a:r>
              <a:rPr kumimoji="0" lang="zh-TW" altLang="en-US" sz="1600" b="0" dirty="0">
                <a:solidFill>
                  <a:srgbClr val="000000"/>
                </a:solidFill>
                <a:latin typeface="微軟正黑體" panose="020B0604030504040204" pitchFamily="34" charset="-120"/>
                <a:ea typeface="微軟正黑體" panose="020B0604030504040204" pitchFamily="34" charset="-120"/>
              </a:rPr>
              <a:t>、罹患罕見「第二型進行性家族性肝內膽汁滯留症」</a:t>
            </a:r>
            <a:r>
              <a:rPr kumimoji="0" lang="zh-TW" altLang="en-US" sz="1600" b="0" u="sng" dirty="0">
                <a:solidFill>
                  <a:srgbClr val="000000"/>
                </a:solidFill>
                <a:latin typeface="微軟正黑體" panose="020B0604030504040204" pitchFamily="34" charset="-120"/>
                <a:ea typeface="微軟正黑體" panose="020B0604030504040204" pitchFamily="34" charset="-120"/>
              </a:rPr>
              <a:t>肝衰竭的陳小妹，成功完成肝臟移植</a:t>
            </a:r>
            <a:r>
              <a:rPr kumimoji="0" lang="zh-TW" altLang="en-US" sz="1600" b="0" u="sng" dirty="0" smtClean="0">
                <a:solidFill>
                  <a:srgbClr val="000000"/>
                </a:solidFill>
                <a:latin typeface="微軟正黑體" panose="020B0604030504040204" pitchFamily="34" charset="-120"/>
                <a:ea typeface="微軟正黑體" panose="020B0604030504040204" pitchFamily="34" charset="-120"/>
              </a:rPr>
              <a:t>手術</a:t>
            </a:r>
            <a:r>
              <a:rPr kumimoji="0" lang="zh-TW" altLang="en-US" sz="1600" b="0" dirty="0" smtClean="0">
                <a:solidFill>
                  <a:srgbClr val="000000"/>
                </a:solidFill>
                <a:latin typeface="微軟正黑體" panose="020B0604030504040204" pitchFamily="34" charset="-120"/>
                <a:ea typeface="微軟正黑體" panose="020B0604030504040204" pitchFamily="34" charset="-120"/>
              </a:rPr>
              <a:t>。</a:t>
            </a:r>
          </a:p>
          <a:p>
            <a:pPr lvl="0" eaLnBrk="1" fontAlgn="auto" hangingPunct="1">
              <a:spcBef>
                <a:spcPts val="0"/>
              </a:spcBef>
              <a:spcAft>
                <a:spcPts val="0"/>
              </a:spcAft>
            </a:pPr>
            <a:endParaRPr kumimoji="0" lang="en-US" altLang="zh-TW" sz="800" b="0" dirty="0" smtClean="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en-US" sz="1600" b="0" dirty="0" smtClean="0">
                <a:solidFill>
                  <a:srgbClr val="000000"/>
                </a:solidFill>
                <a:latin typeface="微軟正黑體" panose="020B0604030504040204" pitchFamily="34" charset="-120"/>
                <a:ea typeface="微軟正黑體" panose="020B0604030504040204" pitchFamily="34" charset="-120"/>
              </a:rPr>
              <a:t>二</a:t>
            </a:r>
            <a:r>
              <a:rPr kumimoji="0" lang="zh-TW" altLang="en-US" sz="1600" b="0" dirty="0">
                <a:solidFill>
                  <a:srgbClr val="000000"/>
                </a:solidFill>
                <a:latin typeface="微軟正黑體" panose="020B0604030504040204" pitchFamily="34" charset="-120"/>
                <a:ea typeface="微軟正黑體" panose="020B0604030504040204" pitchFamily="34" charset="-120"/>
              </a:rPr>
              <a:t>、 返國次日，</a:t>
            </a:r>
            <a:r>
              <a:rPr kumimoji="0" lang="zh-TW" altLang="en-US" sz="1600" b="0" u="sng" dirty="0">
                <a:solidFill>
                  <a:srgbClr val="000000"/>
                </a:solidFill>
                <a:latin typeface="微軟正黑體" panose="020B0604030504040204" pitchFamily="34" charset="-120"/>
                <a:ea typeface="微軟正黑體" panose="020B0604030504040204" pitchFamily="34" charset="-120"/>
              </a:rPr>
              <a:t>劉君恕主任再接獲臺南成大醫院一名僅出生</a:t>
            </a:r>
            <a:r>
              <a:rPr kumimoji="0" lang="en-US" altLang="zh-TW" sz="1600" b="0" u="sng" dirty="0">
                <a:solidFill>
                  <a:srgbClr val="000000"/>
                </a:solidFill>
                <a:latin typeface="微軟正黑體" panose="020B0604030504040204" pitchFamily="34" charset="-120"/>
                <a:ea typeface="微軟正黑體" panose="020B0604030504040204" pitchFamily="34" charset="-120"/>
              </a:rPr>
              <a:t>15</a:t>
            </a:r>
            <a:r>
              <a:rPr kumimoji="0" lang="zh-TW" altLang="en-US" sz="1600" b="0" u="sng" dirty="0">
                <a:solidFill>
                  <a:srgbClr val="000000"/>
                </a:solidFill>
                <a:latin typeface="微軟正黑體" panose="020B0604030504040204" pitchFamily="34" charset="-120"/>
                <a:ea typeface="微軟正黑體" panose="020B0604030504040204" pitchFamily="34" charset="-120"/>
              </a:rPr>
              <a:t>天</a:t>
            </a:r>
            <a:r>
              <a:rPr kumimoji="0" lang="zh-TW" altLang="en-US" sz="1600" b="0" dirty="0">
                <a:solidFill>
                  <a:srgbClr val="000000"/>
                </a:solidFill>
                <a:latin typeface="微軟正黑體" panose="020B0604030504040204" pitchFamily="34" charset="-120"/>
                <a:ea typeface="微軟正黑體" panose="020B0604030504040204" pitchFamily="34" charset="-120"/>
              </a:rPr>
              <a:t>、疑似罹患「新生兒血鐵沈積症」已</a:t>
            </a:r>
            <a:r>
              <a:rPr kumimoji="0" lang="zh-TW" altLang="en-US" sz="1600" b="0" u="sng" dirty="0">
                <a:solidFill>
                  <a:srgbClr val="000000"/>
                </a:solidFill>
                <a:latin typeface="微軟正黑體" panose="020B0604030504040204" pitchFamily="34" charset="-120"/>
                <a:ea typeface="微軟正黑體" panose="020B0604030504040204" pitchFamily="34" charset="-120"/>
              </a:rPr>
              <a:t>呈現猛爆型肝衰竭的張小弟</a:t>
            </a:r>
            <a:r>
              <a:rPr kumimoji="0" lang="zh-TW" altLang="en-US" sz="1600" b="0" dirty="0">
                <a:solidFill>
                  <a:srgbClr val="000000"/>
                </a:solidFill>
                <a:latin typeface="微軟正黑體" panose="020B0604030504040204" pitchFamily="34" charset="-120"/>
                <a:ea typeface="微軟正黑體" panose="020B0604030504040204" pitchFamily="34" charset="-120"/>
              </a:rPr>
              <a:t>，急需肝臟移植</a:t>
            </a:r>
            <a:r>
              <a:rPr kumimoji="0" lang="zh-TW" altLang="en-US" sz="1600" b="0" dirty="0" smtClean="0">
                <a:solidFill>
                  <a:srgbClr val="000000"/>
                </a:solidFill>
                <a:latin typeface="微軟正黑體" panose="020B0604030504040204" pitchFamily="34" charset="-120"/>
                <a:ea typeface="微軟正黑體" panose="020B0604030504040204" pitchFamily="34" charset="-120"/>
              </a:rPr>
              <a:t>。</a:t>
            </a:r>
            <a:r>
              <a:rPr kumimoji="0" lang="zh-TW" altLang="en-US" sz="1600" b="0" u="sng" dirty="0" smtClean="0">
                <a:solidFill>
                  <a:srgbClr val="000000"/>
                </a:solidFill>
                <a:latin typeface="微軟正黑體" panose="020B0604030504040204" pitchFamily="34" charset="-120"/>
                <a:ea typeface="微軟正黑體" panose="020B0604030504040204" pitchFamily="34" charset="-120"/>
              </a:rPr>
              <a:t>於張小弟出生第</a:t>
            </a:r>
            <a:r>
              <a:rPr kumimoji="0" lang="en-US" altLang="zh-TW" sz="1600" b="0" u="sng" dirty="0" smtClean="0">
                <a:solidFill>
                  <a:srgbClr val="000000"/>
                </a:solidFill>
                <a:latin typeface="微軟正黑體" panose="020B0604030504040204" pitchFamily="34" charset="-120"/>
                <a:ea typeface="微軟正黑體" panose="020B0604030504040204" pitchFamily="34" charset="-120"/>
              </a:rPr>
              <a:t>25</a:t>
            </a:r>
            <a:r>
              <a:rPr kumimoji="0" lang="zh-TW" altLang="en-US" sz="1600" b="0" u="sng" dirty="0" smtClean="0">
                <a:solidFill>
                  <a:srgbClr val="000000"/>
                </a:solidFill>
                <a:latin typeface="微軟正黑體" panose="020B0604030504040204" pitchFamily="34" charset="-120"/>
                <a:ea typeface="微軟正黑體" panose="020B0604030504040204" pitchFamily="34" charset="-120"/>
              </a:rPr>
              <a:t>天成功完成手術</a:t>
            </a:r>
            <a:r>
              <a:rPr kumimoji="0" lang="zh-TW" altLang="en-US" sz="1600" b="0" dirty="0" smtClean="0">
                <a:solidFill>
                  <a:srgbClr val="000000"/>
                </a:solidFill>
                <a:latin typeface="微軟正黑體" panose="020B0604030504040204" pitchFamily="34" charset="-120"/>
                <a:ea typeface="微軟正黑體" panose="020B0604030504040204" pitchFamily="34" charset="-120"/>
              </a:rPr>
              <a:t>。</a:t>
            </a:r>
          </a:p>
          <a:p>
            <a:pPr lvl="0" eaLnBrk="1" fontAlgn="auto" hangingPunct="1">
              <a:spcBef>
                <a:spcPts val="0"/>
              </a:spcBef>
              <a:spcAft>
                <a:spcPts val="0"/>
              </a:spcAft>
            </a:pPr>
            <a:endParaRPr kumimoji="0" lang="en-US" altLang="zh-TW" sz="800" b="0" dirty="0" smtClean="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en-US" sz="1600" b="0" dirty="0" smtClean="0">
                <a:solidFill>
                  <a:srgbClr val="000000"/>
                </a:solidFill>
                <a:latin typeface="微軟正黑體" panose="020B0604030504040204" pitchFamily="34" charset="-120"/>
                <a:ea typeface="微軟正黑體" panose="020B0604030504040204" pitchFamily="34" charset="-120"/>
              </a:rPr>
              <a:t>三</a:t>
            </a:r>
            <a:r>
              <a:rPr kumimoji="0" lang="zh-TW" altLang="en-US" sz="1600" b="0" dirty="0">
                <a:solidFill>
                  <a:srgbClr val="000000"/>
                </a:solidFill>
                <a:latin typeface="微軟正黑體" panose="020B0604030504040204" pitchFamily="34" charset="-120"/>
                <a:ea typeface="微軟正黑體" panose="020B0604030504040204" pitchFamily="34" charset="-120"/>
              </a:rPr>
              <a:t>、本院兒童肝臟移植團隊，二週內分別</a:t>
            </a:r>
            <a:r>
              <a:rPr kumimoji="0" lang="zh-TW" altLang="en-US" sz="1600" b="0" u="sng" dirty="0">
                <a:solidFill>
                  <a:srgbClr val="000000"/>
                </a:solidFill>
                <a:latin typeface="微軟正黑體" panose="020B0604030504040204" pitchFamily="34" charset="-120"/>
                <a:ea typeface="微軟正黑體" panose="020B0604030504040204" pitchFamily="34" charset="-120"/>
              </a:rPr>
              <a:t>創下</a:t>
            </a:r>
            <a:r>
              <a:rPr kumimoji="0" lang="zh-TW" altLang="en-US" sz="1600" b="0" u="sng" dirty="0" smtClean="0">
                <a:solidFill>
                  <a:srgbClr val="000000"/>
                </a:solidFill>
                <a:latin typeface="微軟正黑體" panose="020B0604030504040204" pitchFamily="34" charset="-120"/>
                <a:ea typeface="微軟正黑體" panose="020B0604030504040204" pitchFamily="34" charset="-120"/>
              </a:rPr>
              <a:t>台灣、越南年齡</a:t>
            </a:r>
            <a:r>
              <a:rPr kumimoji="0" lang="zh-TW" altLang="en-US" sz="1600" b="0" u="sng" dirty="0">
                <a:solidFill>
                  <a:srgbClr val="000000"/>
                </a:solidFill>
                <a:latin typeface="微軟正黑體" panose="020B0604030504040204" pitchFamily="34" charset="-120"/>
                <a:ea typeface="微軟正黑體" panose="020B0604030504040204" pitchFamily="34" charset="-120"/>
              </a:rPr>
              <a:t>最小活體肝臟移植新紀錄，</a:t>
            </a:r>
            <a:r>
              <a:rPr kumimoji="0" lang="zh-TW" altLang="en-US" sz="1600" b="0" u="sng" dirty="0" smtClean="0">
                <a:solidFill>
                  <a:srgbClr val="000000"/>
                </a:solidFill>
                <a:latin typeface="微軟正黑體" panose="020B0604030504040204" pitchFamily="34" charset="-120"/>
                <a:ea typeface="微軟正黑體" panose="020B0604030504040204" pitchFamily="34" charset="-120"/>
              </a:rPr>
              <a:t>為肝臟</a:t>
            </a:r>
            <a:r>
              <a:rPr kumimoji="0" lang="zh-TW" altLang="en-US" sz="1600" b="0" u="sng" dirty="0">
                <a:solidFill>
                  <a:srgbClr val="000000"/>
                </a:solidFill>
                <a:latin typeface="微軟正黑體" panose="020B0604030504040204" pitchFamily="34" charset="-120"/>
                <a:ea typeface="微軟正黑體" panose="020B0604030504040204" pitchFamily="34" charset="-120"/>
              </a:rPr>
              <a:t>移植史再添新頁</a:t>
            </a:r>
            <a:r>
              <a:rPr kumimoji="0" lang="zh-TW" altLang="en-US" sz="1600" b="0" u="sng" dirty="0" smtClean="0">
                <a:solidFill>
                  <a:srgbClr val="000000"/>
                </a:solidFill>
                <a:latin typeface="微軟正黑體" panose="020B0604030504040204" pitchFamily="34" charset="-120"/>
                <a:ea typeface="微軟正黑體" panose="020B0604030504040204" pitchFamily="34" charset="-120"/>
              </a:rPr>
              <a:t>。</a:t>
            </a:r>
            <a:endParaRPr kumimoji="0" lang="zh-TW" altLang="en-US" sz="1600" b="0" u="sng" dirty="0">
              <a:solidFill>
                <a:srgbClr val="000000"/>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t="8509" r="8579"/>
          <a:stretch/>
        </p:blipFill>
        <p:spPr>
          <a:xfrm>
            <a:off x="5724160" y="3212970"/>
            <a:ext cx="2374478" cy="15842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l="7592" r="27005"/>
          <a:stretch/>
        </p:blipFill>
        <p:spPr>
          <a:xfrm>
            <a:off x="7380390" y="4714447"/>
            <a:ext cx="1328058" cy="152294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圖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120" y="4941210"/>
            <a:ext cx="1728240" cy="1728240"/>
          </a:xfrm>
          <a:prstGeom prst="rect">
            <a:avLst/>
          </a:prstGeom>
        </p:spPr>
      </p:pic>
    </p:spTree>
    <p:extLst>
      <p:ext uri="{BB962C8B-B14F-4D97-AF65-F5344CB8AC3E}">
        <p14:creationId xmlns:p14="http://schemas.microsoft.com/office/powerpoint/2010/main" val="17251859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404580"/>
            <a:ext cx="8001000" cy="671512"/>
          </a:xfrm>
        </p:spPr>
        <p:txBody>
          <a:bodyPr/>
          <a:lstStyle/>
          <a:p>
            <a:pPr algn="ctr">
              <a:defRPr/>
            </a:pPr>
            <a:r>
              <a:rPr lang="en-US" altLang="zh-TW" b="1" dirty="0" smtClean="0">
                <a:solidFill>
                  <a:srgbClr val="FF3300"/>
                </a:solidFill>
                <a:latin typeface="微軟正黑體" panose="020B0604030504040204" pitchFamily="34" charset="-120"/>
                <a:ea typeface="微軟正黑體" panose="020B0604030504040204" pitchFamily="34" charset="-120"/>
              </a:rPr>
              <a:t>108</a:t>
            </a:r>
            <a:r>
              <a:rPr lang="zh-TW" altLang="en-US" b="1" dirty="0" smtClean="0">
                <a:solidFill>
                  <a:srgbClr val="FF3300"/>
                </a:solidFill>
                <a:latin typeface="微軟正黑體" panose="020B0604030504040204" pitchFamily="34" charset="-120"/>
                <a:ea typeface="微軟正黑體" panose="020B0604030504040204" pitchFamily="34" charset="-120"/>
              </a:rPr>
              <a:t>年</a:t>
            </a:r>
            <a:r>
              <a:rPr lang="en-US" altLang="zh-TW" b="1" dirty="0" smtClean="0">
                <a:solidFill>
                  <a:srgbClr val="FF3300"/>
                </a:solidFill>
                <a:latin typeface="微軟正黑體" panose="020B0604030504040204" pitchFamily="34" charset="-120"/>
                <a:ea typeface="微軟正黑體" panose="020B0604030504040204" pitchFamily="34" charset="-120"/>
              </a:rPr>
              <a:t>6</a:t>
            </a:r>
            <a:r>
              <a:rPr lang="zh-TW" altLang="en-US" b="1" dirty="0" smtClean="0">
                <a:solidFill>
                  <a:srgbClr val="FF3300"/>
                </a:solidFill>
                <a:latin typeface="微軟正黑體" panose="020B0604030504040204" pitchFamily="34" charset="-120"/>
                <a:ea typeface="微軟正黑體" panose="020B0604030504040204" pitchFamily="34" charset="-120"/>
              </a:rPr>
              <a:t>月記者會</a:t>
            </a:r>
            <a:endParaRPr lang="zh-TW" altLang="en-US" b="1" dirty="0">
              <a:solidFill>
                <a:srgbClr val="FF3300"/>
              </a:solidFill>
              <a:latin typeface="微軟正黑體" panose="020B0604030504040204" pitchFamily="34" charset="-120"/>
              <a:ea typeface="微軟正黑體" panose="020B0604030504040204" pitchFamily="34" charset="-120"/>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3</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10" y="4221110"/>
            <a:ext cx="3496437" cy="1872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圖片 3"/>
          <p:cNvPicPr>
            <a:picLocks noChangeAspect="1"/>
          </p:cNvPicPr>
          <p:nvPr/>
        </p:nvPicPr>
        <p:blipFill rotWithShape="1">
          <a:blip r:embed="rId3" cstate="print">
            <a:extLst>
              <a:ext uri="{28A0092B-C50C-407E-A947-70E740481C1C}">
                <a14:useLocalDpi xmlns:a14="http://schemas.microsoft.com/office/drawing/2010/main" val="0"/>
              </a:ext>
            </a:extLst>
          </a:blip>
          <a:srcRect b="3976"/>
          <a:stretch/>
        </p:blipFill>
        <p:spPr>
          <a:xfrm>
            <a:off x="1043510" y="4221110"/>
            <a:ext cx="3096430" cy="18722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圖片 5"/>
          <p:cNvPicPr>
            <a:picLocks noChangeAspect="1"/>
          </p:cNvPicPr>
          <p:nvPr/>
        </p:nvPicPr>
        <p:blipFill rotWithShape="1">
          <a:blip r:embed="rId4" cstate="print">
            <a:extLst>
              <a:ext uri="{28A0092B-C50C-407E-A947-70E740481C1C}">
                <a14:useLocalDpi xmlns:a14="http://schemas.microsoft.com/office/drawing/2010/main" val="0"/>
              </a:ext>
            </a:extLst>
          </a:blip>
          <a:srcRect l="15758"/>
          <a:stretch/>
        </p:blipFill>
        <p:spPr>
          <a:xfrm>
            <a:off x="6516270" y="1268700"/>
            <a:ext cx="1584220" cy="1253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矩形 7"/>
          <p:cNvSpPr/>
          <p:nvPr/>
        </p:nvSpPr>
        <p:spPr>
          <a:xfrm>
            <a:off x="827480" y="1124680"/>
            <a:ext cx="7345020" cy="2985433"/>
          </a:xfrm>
          <a:prstGeom prst="rect">
            <a:avLst/>
          </a:prstGeom>
        </p:spPr>
        <p:txBody>
          <a:bodyPr wrap="square">
            <a:spAutoFit/>
          </a:bodyPr>
          <a:lstStyle/>
          <a:p>
            <a:pPr lvl="0" eaLnBrk="1" fontAlgn="auto" hangingPunct="1">
              <a:spcBef>
                <a:spcPts val="0"/>
              </a:spcBef>
              <a:spcAft>
                <a:spcPts val="0"/>
              </a:spcAft>
              <a:defRPr/>
            </a:pPr>
            <a:r>
              <a:rPr kumimoji="0" lang="zh-TW" altLang="en-US" sz="2000" dirty="0" smtClean="0">
                <a:solidFill>
                  <a:srgbClr val="000000"/>
                </a:solidFill>
                <a:latin typeface="Times New Roman"/>
                <a:ea typeface="標楷體"/>
              </a:rPr>
              <a:t> 醫學</a:t>
            </a:r>
            <a:r>
              <a:rPr kumimoji="0" lang="zh-TW" altLang="en-US" sz="2000" dirty="0">
                <a:solidFill>
                  <a:srgbClr val="000000"/>
                </a:solidFill>
                <a:latin typeface="Times New Roman"/>
                <a:ea typeface="標楷體"/>
              </a:rPr>
              <a:t>研究部 藍耿立醫師</a:t>
            </a:r>
          </a:p>
          <a:p>
            <a:pPr lvl="0" eaLnBrk="1" fontAlgn="auto" hangingPunct="1">
              <a:spcBef>
                <a:spcPts val="0"/>
              </a:spcBef>
              <a:spcAft>
                <a:spcPts val="0"/>
              </a:spcAft>
            </a:pPr>
            <a:r>
              <a:rPr kumimoji="0" lang="zh-TW" altLang="en-US" sz="2000" dirty="0" smtClean="0">
                <a:solidFill>
                  <a:srgbClr val="000000"/>
                </a:solidFill>
                <a:latin typeface="Times New Roman"/>
                <a:ea typeface="標楷體"/>
              </a:rPr>
              <a:t> </a:t>
            </a:r>
            <a:r>
              <a:rPr kumimoji="0" lang="zh-CN" altLang="zh-TW" sz="2000" dirty="0" smtClean="0">
                <a:solidFill>
                  <a:srgbClr val="000000"/>
                </a:solidFill>
                <a:latin typeface="Times New Roman"/>
                <a:ea typeface="標楷體"/>
              </a:rPr>
              <a:t>日期</a:t>
            </a:r>
            <a:r>
              <a:rPr kumimoji="0" lang="en-US" altLang="zh-TW" sz="2000" dirty="0">
                <a:solidFill>
                  <a:srgbClr val="000000"/>
                </a:solidFill>
                <a:latin typeface="Times New Roman"/>
                <a:ea typeface="標楷體"/>
              </a:rPr>
              <a:t>:108</a:t>
            </a:r>
            <a:r>
              <a:rPr kumimoji="0" lang="zh-CN" altLang="zh-TW" sz="2000" dirty="0">
                <a:solidFill>
                  <a:srgbClr val="000000"/>
                </a:solidFill>
                <a:latin typeface="Times New Roman"/>
                <a:ea typeface="標楷體"/>
              </a:rPr>
              <a:t>年</a:t>
            </a:r>
            <a:r>
              <a:rPr kumimoji="0" lang="en-US" altLang="zh-TW" sz="2000" dirty="0">
                <a:solidFill>
                  <a:srgbClr val="000000"/>
                </a:solidFill>
                <a:latin typeface="Times New Roman"/>
                <a:ea typeface="標楷體"/>
              </a:rPr>
              <a:t>6</a:t>
            </a:r>
            <a:r>
              <a:rPr kumimoji="0" lang="zh-CN" altLang="zh-TW" sz="2000" dirty="0">
                <a:solidFill>
                  <a:srgbClr val="000000"/>
                </a:solidFill>
                <a:latin typeface="Times New Roman"/>
                <a:ea typeface="標楷體"/>
              </a:rPr>
              <a:t>月</a:t>
            </a:r>
            <a:r>
              <a:rPr kumimoji="0" lang="en-US" altLang="zh-TW" sz="2000" dirty="0">
                <a:solidFill>
                  <a:srgbClr val="000000"/>
                </a:solidFill>
                <a:latin typeface="Times New Roman"/>
                <a:ea typeface="標楷體"/>
              </a:rPr>
              <a:t>6</a:t>
            </a:r>
            <a:r>
              <a:rPr kumimoji="0" lang="zh-CN" altLang="zh-TW" sz="2000" dirty="0">
                <a:solidFill>
                  <a:srgbClr val="000000"/>
                </a:solidFill>
                <a:latin typeface="Times New Roman"/>
                <a:ea typeface="標楷體"/>
              </a:rPr>
              <a:t>日</a:t>
            </a:r>
            <a:r>
              <a:rPr kumimoji="0" lang="en-US" altLang="zh-TW" sz="2000" dirty="0">
                <a:solidFill>
                  <a:srgbClr val="000000"/>
                </a:solidFill>
                <a:latin typeface="Times New Roman"/>
                <a:ea typeface="標楷體"/>
              </a:rPr>
              <a:t>(</a:t>
            </a:r>
            <a:r>
              <a:rPr kumimoji="0" lang="zh-CN" altLang="zh-TW" sz="2000" dirty="0">
                <a:solidFill>
                  <a:srgbClr val="000000"/>
                </a:solidFill>
                <a:latin typeface="Times New Roman"/>
                <a:ea typeface="標楷體"/>
              </a:rPr>
              <a:t>星期四</a:t>
            </a:r>
            <a:r>
              <a:rPr kumimoji="0" lang="en-US" altLang="zh-TW" sz="2000" dirty="0">
                <a:solidFill>
                  <a:srgbClr val="000000"/>
                </a:solidFill>
                <a:latin typeface="Times New Roman"/>
                <a:ea typeface="標楷體"/>
              </a:rPr>
              <a:t>)</a:t>
            </a:r>
            <a:r>
              <a:rPr kumimoji="0" lang="zh-CN" altLang="zh-TW" sz="2000" dirty="0">
                <a:solidFill>
                  <a:srgbClr val="000000"/>
                </a:solidFill>
                <a:latin typeface="Times New Roman"/>
                <a:ea typeface="標楷體"/>
              </a:rPr>
              <a:t>上午</a:t>
            </a:r>
            <a:r>
              <a:rPr kumimoji="0" lang="en-US" altLang="zh-TW" sz="2000" dirty="0">
                <a:solidFill>
                  <a:srgbClr val="000000"/>
                </a:solidFill>
                <a:latin typeface="Times New Roman"/>
                <a:ea typeface="標楷體"/>
              </a:rPr>
              <a:t>11</a:t>
            </a:r>
            <a:r>
              <a:rPr kumimoji="0" lang="zh-CN" altLang="zh-TW" sz="2000" dirty="0">
                <a:solidFill>
                  <a:srgbClr val="000000"/>
                </a:solidFill>
                <a:latin typeface="Times New Roman"/>
                <a:ea typeface="標楷體"/>
              </a:rPr>
              <a:t>時</a:t>
            </a:r>
            <a:r>
              <a:rPr kumimoji="0" lang="en-US" altLang="zh-TW" sz="2000" dirty="0">
                <a:solidFill>
                  <a:srgbClr val="000000"/>
                </a:solidFill>
                <a:latin typeface="Times New Roman"/>
                <a:ea typeface="標楷體"/>
              </a:rPr>
              <a:t> </a:t>
            </a:r>
            <a:endParaRPr kumimoji="0" lang="zh-TW" altLang="zh-TW" sz="2000" dirty="0">
              <a:solidFill>
                <a:srgbClr val="000000"/>
              </a:solidFill>
              <a:latin typeface="Times New Roman"/>
              <a:ea typeface="標楷體"/>
            </a:endParaRPr>
          </a:p>
          <a:p>
            <a:pPr lvl="0" eaLnBrk="1" fontAlgn="auto" hangingPunct="1">
              <a:spcBef>
                <a:spcPts val="0"/>
              </a:spcBef>
              <a:spcAft>
                <a:spcPts val="0"/>
              </a:spcAft>
            </a:pPr>
            <a:r>
              <a:rPr kumimoji="0" lang="en-US" altLang="zh-TW" sz="2000" dirty="0">
                <a:solidFill>
                  <a:srgbClr val="000000"/>
                </a:solidFill>
                <a:latin typeface="Times New Roman"/>
                <a:ea typeface="標楷體"/>
              </a:rPr>
              <a:t> </a:t>
            </a:r>
            <a:r>
              <a:rPr kumimoji="0" lang="zh-CN" altLang="zh-TW" sz="2000" dirty="0">
                <a:solidFill>
                  <a:srgbClr val="000000"/>
                </a:solidFill>
                <a:latin typeface="Times New Roman"/>
                <a:ea typeface="標楷體"/>
              </a:rPr>
              <a:t>主題</a:t>
            </a:r>
            <a:r>
              <a:rPr kumimoji="0" lang="en-US" altLang="zh-TW" sz="2000" dirty="0">
                <a:solidFill>
                  <a:srgbClr val="000000"/>
                </a:solidFill>
                <a:latin typeface="Times New Roman"/>
                <a:ea typeface="標楷體"/>
              </a:rPr>
              <a:t>: </a:t>
            </a:r>
            <a:r>
              <a:rPr kumimoji="0" lang="zh-CN" altLang="zh-TW" sz="2000" dirty="0">
                <a:solidFill>
                  <a:srgbClr val="000000"/>
                </a:solidFill>
                <a:latin typeface="Times New Roman"/>
                <a:ea typeface="標楷體"/>
              </a:rPr>
              <a:t>臺北榮總 智合精準醫學科技</a:t>
            </a:r>
            <a:r>
              <a:rPr kumimoji="0" lang="zh-CN" altLang="zh-TW" sz="2000" dirty="0" smtClean="0">
                <a:solidFill>
                  <a:srgbClr val="000000"/>
                </a:solidFill>
                <a:latin typeface="Times New Roman"/>
                <a:ea typeface="標楷體"/>
              </a:rPr>
              <a:t>公司治療</a:t>
            </a:r>
            <a:r>
              <a:rPr kumimoji="0" lang="zh-CN" altLang="zh-TW" sz="2000" dirty="0">
                <a:solidFill>
                  <a:srgbClr val="000000"/>
                </a:solidFill>
                <a:latin typeface="Times New Roman"/>
                <a:ea typeface="標楷體"/>
              </a:rPr>
              <a:t>性</a:t>
            </a:r>
            <a:r>
              <a:rPr kumimoji="0" lang="zh-CN" altLang="zh-TW" sz="2000" dirty="0" smtClean="0">
                <a:solidFill>
                  <a:srgbClr val="000000"/>
                </a:solidFill>
                <a:latin typeface="Times New Roman"/>
                <a:ea typeface="標楷體"/>
              </a:rPr>
              <a:t>癌</a:t>
            </a:r>
            <a:endParaRPr kumimoji="0" lang="en-US" altLang="zh-CN" sz="2000" dirty="0" smtClean="0">
              <a:solidFill>
                <a:srgbClr val="000000"/>
              </a:solidFill>
              <a:latin typeface="Times New Roman"/>
              <a:ea typeface="標楷體"/>
            </a:endParaRPr>
          </a:p>
          <a:p>
            <a:pPr lvl="0" eaLnBrk="1" fontAlgn="auto" hangingPunct="1">
              <a:spcBef>
                <a:spcPts val="0"/>
              </a:spcBef>
              <a:spcAft>
                <a:spcPts val="0"/>
              </a:spcAft>
            </a:pPr>
            <a:r>
              <a:rPr kumimoji="0" lang="zh-TW" altLang="en-US" sz="2000" dirty="0" smtClean="0">
                <a:solidFill>
                  <a:srgbClr val="000000"/>
                </a:solidFill>
                <a:latin typeface="Times New Roman"/>
                <a:ea typeface="標楷體"/>
              </a:rPr>
              <a:t>            </a:t>
            </a:r>
            <a:r>
              <a:rPr kumimoji="0" lang="zh-CN" altLang="zh-TW" sz="2000" dirty="0" smtClean="0">
                <a:solidFill>
                  <a:srgbClr val="000000"/>
                </a:solidFill>
                <a:latin typeface="Times New Roman"/>
                <a:ea typeface="標楷體"/>
              </a:rPr>
              <a:t>症</a:t>
            </a:r>
            <a:r>
              <a:rPr kumimoji="0" lang="zh-CN" altLang="zh-TW" sz="2000" dirty="0">
                <a:solidFill>
                  <a:srgbClr val="000000"/>
                </a:solidFill>
                <a:latin typeface="Times New Roman"/>
                <a:ea typeface="標楷體"/>
              </a:rPr>
              <a:t>疫苗</a:t>
            </a:r>
            <a:r>
              <a:rPr kumimoji="0" lang="zh-CN" altLang="zh-TW" sz="2000" dirty="0" smtClean="0">
                <a:solidFill>
                  <a:srgbClr val="000000"/>
                </a:solidFill>
                <a:latin typeface="Times New Roman"/>
                <a:ea typeface="標楷體"/>
              </a:rPr>
              <a:t>」技</a:t>
            </a:r>
            <a:r>
              <a:rPr kumimoji="0" lang="zh-CN" altLang="zh-TW" sz="2000" dirty="0">
                <a:solidFill>
                  <a:srgbClr val="000000"/>
                </a:solidFill>
                <a:latin typeface="Times New Roman"/>
                <a:ea typeface="標楷體"/>
              </a:rPr>
              <a:t>轉專屬授權</a:t>
            </a:r>
            <a:r>
              <a:rPr kumimoji="0" lang="zh-CN" altLang="zh-TW" sz="2000" dirty="0" smtClean="0">
                <a:solidFill>
                  <a:srgbClr val="000000"/>
                </a:solidFill>
                <a:latin typeface="Times New Roman"/>
                <a:ea typeface="標楷體"/>
              </a:rPr>
              <a:t>簽約</a:t>
            </a:r>
            <a:endParaRPr kumimoji="0" lang="zh-TW" altLang="zh-TW" sz="2000" dirty="0">
              <a:solidFill>
                <a:srgbClr val="000000"/>
              </a:solidFill>
              <a:latin typeface="Times New Roman"/>
              <a:ea typeface="標楷體"/>
            </a:endParaRPr>
          </a:p>
          <a:p>
            <a:pPr lvl="0" eaLnBrk="1" fontAlgn="auto" hangingPunct="1">
              <a:spcBef>
                <a:spcPts val="0"/>
              </a:spcBef>
              <a:spcAft>
                <a:spcPts val="0"/>
              </a:spcAft>
            </a:pPr>
            <a:r>
              <a:rPr kumimoji="0" lang="zh-CN" altLang="zh-TW" sz="1800" b="0" dirty="0">
                <a:solidFill>
                  <a:srgbClr val="000000"/>
                </a:solidFill>
                <a:latin typeface="Times New Roman"/>
                <a:ea typeface="標楷體"/>
              </a:rPr>
              <a:t>說明：</a:t>
            </a:r>
            <a:endParaRPr kumimoji="0" lang="zh-TW" altLang="zh-TW" sz="1800" b="0" dirty="0">
              <a:solidFill>
                <a:srgbClr val="000000"/>
              </a:solidFill>
              <a:latin typeface="Times New Roman"/>
              <a:ea typeface="標楷體"/>
            </a:endParaRPr>
          </a:p>
          <a:p>
            <a:pPr lvl="0" eaLnBrk="1" fontAlgn="auto" hangingPunct="1">
              <a:spcBef>
                <a:spcPts val="0"/>
              </a:spcBef>
              <a:spcAft>
                <a:spcPts val="0"/>
              </a:spcAft>
            </a:pPr>
            <a:r>
              <a:rPr kumimoji="0" lang="zh-CN" altLang="zh-TW" sz="1800" b="0" dirty="0">
                <a:solidFill>
                  <a:srgbClr val="000000"/>
                </a:solidFill>
                <a:latin typeface="Times New Roman"/>
                <a:ea typeface="標楷體"/>
              </a:rPr>
              <a:t>一、本項技術移轉案是根據本院</a:t>
            </a:r>
            <a:r>
              <a:rPr kumimoji="0" lang="zh-CN" altLang="zh-TW" sz="1800" b="0" u="sng" dirty="0">
                <a:solidFill>
                  <a:srgbClr val="000000"/>
                </a:solidFill>
                <a:latin typeface="Times New Roman"/>
                <a:ea typeface="標楷體"/>
              </a:rPr>
              <a:t>藍耿立醫師執行科技部「生技醫藥</a:t>
            </a:r>
            <a:r>
              <a:rPr kumimoji="0" lang="zh-CN" altLang="zh-TW" sz="1800" b="0" u="sng" dirty="0" smtClean="0">
                <a:solidFill>
                  <a:srgbClr val="000000"/>
                </a:solidFill>
                <a:latin typeface="Times New Roman"/>
                <a:ea typeface="標楷體"/>
              </a:rPr>
              <a:t>國家</a:t>
            </a:r>
            <a:r>
              <a:rPr kumimoji="0" lang="zh-TW" altLang="en-US" sz="1800" b="0" u="sng" dirty="0" smtClean="0">
                <a:solidFill>
                  <a:srgbClr val="000000"/>
                </a:solidFill>
                <a:latin typeface="Times New Roman"/>
                <a:ea typeface="標楷體"/>
              </a:rPr>
              <a:t> </a:t>
            </a:r>
            <a:endParaRPr kumimoji="0" lang="en-US" altLang="zh-TW" sz="1800" b="0" u="sng" dirty="0" smtClean="0">
              <a:solidFill>
                <a:srgbClr val="000000"/>
              </a:solidFill>
              <a:latin typeface="Times New Roman"/>
              <a:ea typeface="標楷體"/>
            </a:endParaRPr>
          </a:p>
          <a:p>
            <a:pPr lvl="0" eaLnBrk="1" fontAlgn="auto" hangingPunct="1">
              <a:spcBef>
                <a:spcPts val="0"/>
              </a:spcBef>
              <a:spcAft>
                <a:spcPts val="0"/>
              </a:spcAft>
            </a:pPr>
            <a:r>
              <a:rPr kumimoji="0" lang="zh-TW" altLang="en-US" sz="1800" b="0" dirty="0">
                <a:solidFill>
                  <a:srgbClr val="000000"/>
                </a:solidFill>
                <a:latin typeface="Times New Roman"/>
                <a:ea typeface="標楷體"/>
              </a:rPr>
              <a:t> </a:t>
            </a:r>
            <a:r>
              <a:rPr kumimoji="0" lang="zh-TW" altLang="en-US" sz="1800" b="0" dirty="0" smtClean="0">
                <a:solidFill>
                  <a:srgbClr val="000000"/>
                </a:solidFill>
                <a:latin typeface="Times New Roman"/>
                <a:ea typeface="標楷體"/>
              </a:rPr>
              <a:t>       </a:t>
            </a:r>
            <a:r>
              <a:rPr kumimoji="0" lang="zh-CN" altLang="zh-TW" sz="1800" b="0" u="sng" dirty="0" smtClean="0">
                <a:solidFill>
                  <a:srgbClr val="000000"/>
                </a:solidFill>
                <a:latin typeface="Times New Roman"/>
                <a:ea typeface="標楷體"/>
              </a:rPr>
              <a:t>型</a:t>
            </a:r>
            <a:r>
              <a:rPr kumimoji="0" lang="zh-CN" altLang="zh-TW" sz="1800" b="0" u="sng" dirty="0">
                <a:solidFill>
                  <a:srgbClr val="000000"/>
                </a:solidFill>
                <a:latin typeface="Times New Roman"/>
                <a:ea typeface="標楷體"/>
              </a:rPr>
              <a:t>計畫先期研究」及院內計畫，所獲得之研究成果。</a:t>
            </a:r>
            <a:r>
              <a:rPr kumimoji="0" lang="en-US" altLang="zh-TW" sz="1800" b="0" u="sng" dirty="0">
                <a:solidFill>
                  <a:srgbClr val="000000"/>
                </a:solidFill>
                <a:latin typeface="Times New Roman"/>
                <a:ea typeface="標楷體"/>
              </a:rPr>
              <a:t> </a:t>
            </a:r>
            <a:endParaRPr kumimoji="0" lang="zh-TW" altLang="zh-TW" sz="1800" b="0" u="sng" dirty="0">
              <a:solidFill>
                <a:srgbClr val="000000"/>
              </a:solidFill>
              <a:latin typeface="Times New Roman"/>
              <a:ea typeface="標楷體"/>
            </a:endParaRPr>
          </a:p>
          <a:p>
            <a:pPr lvl="0" eaLnBrk="1" fontAlgn="auto" hangingPunct="1">
              <a:spcBef>
                <a:spcPts val="0"/>
              </a:spcBef>
              <a:spcAft>
                <a:spcPts val="0"/>
              </a:spcAft>
            </a:pPr>
            <a:r>
              <a:rPr kumimoji="0" lang="zh-CN" altLang="zh-TW" sz="1800" b="0" dirty="0">
                <a:solidFill>
                  <a:srgbClr val="000000"/>
                </a:solidFill>
                <a:latin typeface="Times New Roman"/>
                <a:ea typeface="標楷體"/>
              </a:rPr>
              <a:t>二、</a:t>
            </a:r>
            <a:r>
              <a:rPr kumimoji="0" lang="zh-CN" altLang="zh-TW" sz="1800" b="0" u="sng" dirty="0">
                <a:solidFill>
                  <a:srgbClr val="000000"/>
                </a:solidFill>
                <a:latin typeface="Times New Roman"/>
                <a:ea typeface="標楷體"/>
              </a:rPr>
              <a:t>此疫苗</a:t>
            </a:r>
            <a:r>
              <a:rPr kumimoji="0" lang="zh-CN" altLang="zh-TW" sz="1800" b="0" dirty="0">
                <a:solidFill>
                  <a:srgbClr val="000000"/>
                </a:solidFill>
                <a:latin typeface="Times New Roman"/>
                <a:ea typeface="標楷體"/>
              </a:rPr>
              <a:t>在多項癌症動物模式中，包括：肺癌、結腸癌及膽管癌等</a:t>
            </a:r>
            <a:r>
              <a:rPr kumimoji="0" lang="zh-CN" altLang="zh-TW" sz="1800" b="0" dirty="0" smtClean="0">
                <a:solidFill>
                  <a:srgbClr val="000000"/>
                </a:solidFill>
                <a:latin typeface="Times New Roman"/>
                <a:ea typeface="標楷體"/>
              </a:rPr>
              <a:t>具</a:t>
            </a:r>
            <a:endParaRPr kumimoji="0" lang="en-US" altLang="zh-CN" sz="1800" b="0" dirty="0" smtClean="0">
              <a:solidFill>
                <a:srgbClr val="000000"/>
              </a:solidFill>
              <a:latin typeface="Times New Roman"/>
              <a:ea typeface="標楷體"/>
            </a:endParaRPr>
          </a:p>
          <a:p>
            <a:pPr lvl="0" eaLnBrk="1" fontAlgn="auto" hangingPunct="1">
              <a:spcBef>
                <a:spcPts val="0"/>
              </a:spcBef>
              <a:spcAft>
                <a:spcPts val="0"/>
              </a:spcAft>
            </a:pPr>
            <a:r>
              <a:rPr kumimoji="0" lang="zh-TW" altLang="en-US" sz="1800" b="0" dirty="0">
                <a:solidFill>
                  <a:srgbClr val="000000"/>
                </a:solidFill>
                <a:latin typeface="Times New Roman"/>
                <a:ea typeface="標楷體"/>
              </a:rPr>
              <a:t> </a:t>
            </a:r>
            <a:r>
              <a:rPr kumimoji="0" lang="zh-TW" altLang="en-US" sz="1800" b="0" dirty="0" smtClean="0">
                <a:solidFill>
                  <a:srgbClr val="000000"/>
                </a:solidFill>
                <a:latin typeface="Times New Roman"/>
                <a:ea typeface="標楷體"/>
              </a:rPr>
              <a:t>       </a:t>
            </a:r>
            <a:r>
              <a:rPr kumimoji="0" lang="zh-CN" altLang="zh-TW" sz="1800" b="0" u="sng" dirty="0" smtClean="0">
                <a:solidFill>
                  <a:srgbClr val="000000"/>
                </a:solidFill>
                <a:latin typeface="Times New Roman"/>
                <a:ea typeface="標楷體"/>
              </a:rPr>
              <a:t>有</a:t>
            </a:r>
            <a:r>
              <a:rPr kumimoji="0" lang="zh-CN" altLang="zh-TW" sz="1800" b="0" u="sng" dirty="0">
                <a:solidFill>
                  <a:srgbClr val="000000"/>
                </a:solidFill>
                <a:latin typeface="Times New Roman"/>
                <a:ea typeface="標楷體"/>
              </a:rPr>
              <a:t>顯著抑制癌細胞生長之效果，並已取得</a:t>
            </a:r>
            <a:r>
              <a:rPr kumimoji="0" lang="zh-CN" altLang="zh-TW" sz="1800" b="0" dirty="0">
                <a:solidFill>
                  <a:srgbClr val="000000"/>
                </a:solidFill>
                <a:latin typeface="Times New Roman"/>
                <a:ea typeface="標楷體"/>
              </a:rPr>
              <a:t>美國、台灣、中國大陸</a:t>
            </a:r>
            <a:r>
              <a:rPr kumimoji="0" lang="zh-CN" altLang="zh-TW" sz="1800" b="0" dirty="0" smtClean="0">
                <a:solidFill>
                  <a:srgbClr val="000000"/>
                </a:solidFill>
                <a:latin typeface="Times New Roman"/>
                <a:ea typeface="標楷體"/>
              </a:rPr>
              <a:t>等</a:t>
            </a:r>
            <a:endParaRPr kumimoji="0" lang="en-US" altLang="zh-CN" sz="1800" b="0" dirty="0" smtClean="0">
              <a:solidFill>
                <a:srgbClr val="000000"/>
              </a:solidFill>
              <a:latin typeface="Times New Roman"/>
              <a:ea typeface="標楷體"/>
            </a:endParaRPr>
          </a:p>
          <a:p>
            <a:pPr lvl="0" eaLnBrk="1" fontAlgn="auto" hangingPunct="1">
              <a:spcBef>
                <a:spcPts val="0"/>
              </a:spcBef>
              <a:spcAft>
                <a:spcPts val="0"/>
              </a:spcAft>
            </a:pPr>
            <a:r>
              <a:rPr kumimoji="0" lang="zh-TW" altLang="en-US" sz="1800" b="0" dirty="0">
                <a:solidFill>
                  <a:srgbClr val="000000"/>
                </a:solidFill>
                <a:latin typeface="Times New Roman"/>
                <a:ea typeface="標楷體"/>
              </a:rPr>
              <a:t> </a:t>
            </a:r>
            <a:r>
              <a:rPr kumimoji="0" lang="zh-TW" altLang="en-US" sz="1800" b="0" dirty="0" smtClean="0">
                <a:solidFill>
                  <a:srgbClr val="000000"/>
                </a:solidFill>
                <a:latin typeface="Times New Roman"/>
                <a:ea typeface="標楷體"/>
              </a:rPr>
              <a:t>       </a:t>
            </a:r>
            <a:r>
              <a:rPr kumimoji="0" lang="zh-CN" altLang="zh-TW" sz="1800" b="0" u="sng" dirty="0" smtClean="0">
                <a:solidFill>
                  <a:srgbClr val="000000"/>
                </a:solidFill>
                <a:latin typeface="Times New Roman"/>
                <a:ea typeface="標楷體"/>
              </a:rPr>
              <a:t>專利</a:t>
            </a:r>
            <a:r>
              <a:rPr kumimoji="0" lang="zh-CN" altLang="zh-TW" sz="1800" b="0" dirty="0" smtClean="0">
                <a:solidFill>
                  <a:srgbClr val="000000"/>
                </a:solidFill>
                <a:latin typeface="Times New Roman"/>
                <a:ea typeface="標楷體"/>
              </a:rPr>
              <a:t>。</a:t>
            </a:r>
            <a:endParaRPr kumimoji="0" lang="zh-TW" altLang="zh-TW" sz="1800" b="0" dirty="0">
              <a:solidFill>
                <a:srgbClr val="000000"/>
              </a:solidFill>
              <a:latin typeface="Times New Roman"/>
              <a:ea typeface="標楷體"/>
            </a:endParaRPr>
          </a:p>
        </p:txBody>
      </p:sp>
    </p:spTree>
    <p:extLst>
      <p:ext uri="{BB962C8B-B14F-4D97-AF65-F5344CB8AC3E}">
        <p14:creationId xmlns:p14="http://schemas.microsoft.com/office/powerpoint/2010/main" val="17212040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460" y="548600"/>
            <a:ext cx="8001000" cy="671512"/>
          </a:xfrm>
        </p:spPr>
        <p:txBody>
          <a:bodyPr/>
          <a:lstStyle/>
          <a:p>
            <a:pPr algn="ctr">
              <a:defRPr/>
            </a:pPr>
            <a:r>
              <a:rPr lang="en-US" altLang="zh-TW" b="1" dirty="0" smtClean="0">
                <a:solidFill>
                  <a:srgbClr val="FF3300"/>
                </a:solidFill>
                <a:latin typeface="微軟正黑體" panose="020B0604030504040204" pitchFamily="34" charset="-120"/>
                <a:ea typeface="微軟正黑體" panose="020B0604030504040204" pitchFamily="34" charset="-120"/>
              </a:rPr>
              <a:t>108</a:t>
            </a:r>
            <a:r>
              <a:rPr lang="zh-TW" altLang="en-US" b="1" dirty="0" smtClean="0">
                <a:solidFill>
                  <a:srgbClr val="FF3300"/>
                </a:solidFill>
                <a:latin typeface="微軟正黑體" panose="020B0604030504040204" pitchFamily="34" charset="-120"/>
                <a:ea typeface="微軟正黑體" panose="020B0604030504040204" pitchFamily="34" charset="-120"/>
              </a:rPr>
              <a:t>年</a:t>
            </a:r>
            <a:r>
              <a:rPr lang="en-US" altLang="zh-TW" b="1" dirty="0">
                <a:solidFill>
                  <a:srgbClr val="FF3300"/>
                </a:solidFill>
                <a:latin typeface="微軟正黑體" panose="020B0604030504040204" pitchFamily="34" charset="-120"/>
                <a:ea typeface="微軟正黑體" panose="020B0604030504040204" pitchFamily="34" charset="-120"/>
              </a:rPr>
              <a:t>6</a:t>
            </a:r>
            <a:r>
              <a:rPr lang="zh-TW" altLang="en-US" b="1" dirty="0" smtClean="0">
                <a:solidFill>
                  <a:srgbClr val="FF3300"/>
                </a:solidFill>
                <a:latin typeface="微軟正黑體" panose="020B0604030504040204" pitchFamily="34" charset="-120"/>
                <a:ea typeface="微軟正黑體" panose="020B0604030504040204" pitchFamily="34" charset="-120"/>
              </a:rPr>
              <a:t>月安排媒體採訪</a:t>
            </a:r>
            <a:endParaRPr lang="zh-TW" altLang="en-US" b="1" dirty="0">
              <a:solidFill>
                <a:srgbClr val="FF3300"/>
              </a:solidFill>
              <a:latin typeface="微軟正黑體" panose="020B0604030504040204" pitchFamily="34" charset="-120"/>
              <a:ea typeface="微軟正黑體" panose="020B0604030504040204" pitchFamily="34" charset="-120"/>
            </a:endParaRPr>
          </a:p>
        </p:txBody>
      </p:sp>
      <p:sp>
        <p:nvSpPr>
          <p:cNvPr id="15395"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4B5B691E-ED4B-4B41-A9B1-E0E081DD33C9}" type="slidenum">
              <a:rPr kumimoji="0" lang="en-US" altLang="zh-TW" sz="1200" b="0" smtClean="0">
                <a:solidFill>
                  <a:srgbClr val="0000CC"/>
                </a:solidFill>
                <a:latin typeface="Verdana" panose="020B0604030504040204" pitchFamily="34" charset="0"/>
                <a:ea typeface="新細明體" panose="02020500000000000000" pitchFamily="18" charset="-120"/>
              </a:rPr>
              <a:pPr/>
              <a:t>4</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952975953"/>
              </p:ext>
            </p:extLst>
          </p:nvPr>
        </p:nvGraphicFramePr>
        <p:xfrm>
          <a:off x="971501" y="1340710"/>
          <a:ext cx="7489040" cy="4752656"/>
        </p:xfrm>
        <a:graphic>
          <a:graphicData uri="http://schemas.openxmlformats.org/drawingml/2006/table">
            <a:tbl>
              <a:tblPr/>
              <a:tblGrid>
                <a:gridCol w="842790"/>
                <a:gridCol w="966727"/>
                <a:gridCol w="1165030"/>
                <a:gridCol w="2441606"/>
                <a:gridCol w="2072887"/>
              </a:tblGrid>
              <a:tr h="594082">
                <a:tc>
                  <a:txBody>
                    <a:bodyPr/>
                    <a:lstStyle/>
                    <a:p>
                      <a:pPr algn="ctr" fontAlgn="ctr"/>
                      <a:r>
                        <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rPr>
                        <a:t>日    期      </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rPr>
                        <a:t>受訪單位</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rPr>
                        <a:t>受訪人員</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rPr>
                        <a:t>主              題</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fontAlgn="ctr"/>
                      <a:r>
                        <a:rPr lang="zh-TW" altLang="en-US" sz="1600" b="1" i="0" u="none" strike="noStrike" dirty="0">
                          <a:solidFill>
                            <a:srgbClr val="000000"/>
                          </a:solidFill>
                          <a:effectLst/>
                          <a:latin typeface="微軟正黑體" panose="020B0604030504040204" pitchFamily="34" charset="-120"/>
                          <a:ea typeface="微軟正黑體" panose="020B0604030504040204" pitchFamily="34" charset="-120"/>
                        </a:rPr>
                        <a:t>媒          體</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r>
              <a:tr h="594082">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5</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21</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兒童神經   醫學科</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許庭榕醫師</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FF"/>
                          </a:solidFill>
                          <a:effectLst/>
                          <a:latin typeface="微軟正黑體" panose="020B0604030504040204" pitchFamily="34" charset="-120"/>
                          <a:ea typeface="微軟正黑體" panose="020B0604030504040204" pitchFamily="34" charset="-120"/>
                          <a:hlinkClick r:id="rId2" action="ppaction://hlinkfile"/>
                        </a:rPr>
                        <a:t>家長憂「過動」找上兒！門診「爆號」諮詢過半</a:t>
                      </a:r>
                      <a:r>
                        <a:rPr lang="en-US" altLang="zh-TW" sz="1400" b="0" i="0" u="none" strike="noStrike" dirty="0" smtClean="0">
                          <a:solidFill>
                            <a:srgbClr val="0000FF"/>
                          </a:solidFill>
                          <a:effectLst/>
                          <a:latin typeface="微軟正黑體" panose="020B0604030504040204" pitchFamily="34" charset="-120"/>
                          <a:ea typeface="微軟正黑體" panose="020B0604030504040204" pitchFamily="34" charset="-120"/>
                          <a:hlinkClick r:id="rId2" action="ppaction://hlinkfile"/>
                        </a:rPr>
                        <a:t>-</a:t>
                      </a:r>
                      <a:r>
                        <a:rPr lang="en-US" altLang="zh-TW" sz="1400" b="0" i="0" u="none" strike="noStrike" dirty="0" smtClean="0">
                          <a:solidFill>
                            <a:srgbClr val="0000FF"/>
                          </a:solidFill>
                          <a:effectLst/>
                          <a:latin typeface="微軟正黑體" panose="020B0604030504040204" pitchFamily="34" charset="-120"/>
                          <a:ea typeface="微軟正黑體" panose="020B0604030504040204" pitchFamily="34" charset="-120"/>
                        </a:rPr>
                        <a:t>mp4</a:t>
                      </a:r>
                      <a:endParaRPr lang="en-US" altLang="zh-TW" sz="1400" b="0" i="0" u="none" strike="noStrike" dirty="0">
                        <a:solidFill>
                          <a:srgbClr val="0000FF"/>
                        </a:solidFill>
                        <a:effectLst/>
                        <a:latin typeface="微軟正黑體" panose="020B0604030504040204" pitchFamily="34" charset="-120"/>
                        <a:ea typeface="微軟正黑體" panose="020B0604030504040204" pitchFamily="34" charset="-120"/>
                      </a:endParaRP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微軟正黑體" panose="020B0604030504040204" pitchFamily="34" charset="-120"/>
                          <a:ea typeface="微軟正黑體" panose="020B0604030504040204" pitchFamily="34" charset="-120"/>
                        </a:rPr>
                        <a:t>TVBS</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電視台</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4082">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5</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27</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內科部</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侯明志主任</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新任內視鏡協會理事長</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醫藥新聞週刊</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邱玉珍</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594082">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5</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27</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院本部</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陳威明</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人物專訪</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自由時報</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羅碧</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林惠琴</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4082">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5</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23</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神經復健科</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黃士峰醫師</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癱瘓病人如何如廁</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en-US" altLang="zh-TW" sz="1400" b="0" i="0" u="none" strike="noStrike" dirty="0" err="1">
                          <a:solidFill>
                            <a:srgbClr val="000000"/>
                          </a:solidFill>
                          <a:effectLst/>
                          <a:latin typeface="微軟正黑體" panose="020B0604030504040204" pitchFamily="34" charset="-120"/>
                          <a:ea typeface="微軟正黑體" panose="020B0604030504040204" pitchFamily="34" charset="-120"/>
                        </a:rPr>
                        <a:t>Heho</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健康網</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林以璿</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594082">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6</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11</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乳房外科</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曾令民主任</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乳癌預防</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醫藥新聞週刊</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邱玉珍</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4082">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6</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12</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兒童外科</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劉君恕主任</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兒童肝移植</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央廣</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rPr>
                        <a:t>-</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黃照平</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r>
              <a:tr h="594082">
                <a:tc>
                  <a:txBody>
                    <a:bodyPr/>
                    <a:lstStyle/>
                    <a:p>
                      <a:pPr algn="ctr" fontAlgn="ct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6</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月</a:t>
                      </a:r>
                      <a:r>
                        <a:rPr lang="en-US" altLang="zh-TW" sz="1400" b="0" i="0" u="none" strike="noStrike">
                          <a:solidFill>
                            <a:srgbClr val="000000"/>
                          </a:solidFill>
                          <a:effectLst/>
                          <a:latin typeface="微軟正黑體" panose="020B0604030504040204" pitchFamily="34" charset="-120"/>
                          <a:ea typeface="微軟正黑體" panose="020B0604030504040204" pitchFamily="34" charset="-120"/>
                        </a:rPr>
                        <a:t>13</a:t>
                      </a: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日</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a:solidFill>
                            <a:srgbClr val="000000"/>
                          </a:solidFill>
                          <a:effectLst/>
                          <a:latin typeface="微軟正黑體" panose="020B0604030504040204" pitchFamily="34" charset="-120"/>
                          <a:ea typeface="微軟正黑體" panose="020B0604030504040204" pitchFamily="34" charset="-120"/>
                        </a:rPr>
                        <a:t>身障重建   中心</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洪友誠物治師 </a:t>
                      </a:r>
                      <a:r>
                        <a:rPr lang="zh-TW" altLang="en-US" sz="1400" b="0" i="0" u="none" strike="noStrike" dirty="0" smtClean="0">
                          <a:solidFill>
                            <a:srgbClr val="000000"/>
                          </a:solidFill>
                          <a:effectLst/>
                          <a:latin typeface="微軟正黑體" panose="020B0604030504040204" pitchFamily="34" charset="-120"/>
                          <a:ea typeface="微軟正黑體" panose="020B0604030504040204" pitchFamily="34" charset="-120"/>
                        </a:rPr>
                        <a:t>  段奇光</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技師</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hlinkClick r:id="rId3" action="ppaction://hlinkfile"/>
                        </a:rPr>
                        <a:t>輔具</a:t>
                      </a:r>
                      <a:r>
                        <a:rPr lang="en-US" altLang="zh-TW" sz="1400" b="0" i="0" u="none" strike="noStrike" dirty="0">
                          <a:solidFill>
                            <a:srgbClr val="000000"/>
                          </a:solidFill>
                          <a:effectLst/>
                          <a:latin typeface="微軟正黑體" panose="020B0604030504040204" pitchFamily="34" charset="-120"/>
                          <a:ea typeface="微軟正黑體" panose="020B0604030504040204" pitchFamily="34" charset="-120"/>
                          <a:hlinkClick r:id="rId3" action="ppaction://hlinkfile"/>
                        </a:rPr>
                        <a:t>3D</a:t>
                      </a: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hlinkClick r:id="rId3" action="ppaction://hlinkfile"/>
                        </a:rPr>
                        <a:t>列印 患者等待時間大幅</a:t>
                      </a:r>
                      <a:r>
                        <a:rPr lang="zh-TW" altLang="en-US" sz="1400" b="0" i="0" u="none" strike="noStrike" dirty="0" smtClean="0">
                          <a:solidFill>
                            <a:srgbClr val="000000"/>
                          </a:solidFill>
                          <a:effectLst/>
                          <a:latin typeface="微軟正黑體" panose="020B0604030504040204" pitchFamily="34" charset="-120"/>
                          <a:ea typeface="微軟正黑體" panose="020B0604030504040204" pitchFamily="34" charset="-120"/>
                          <a:hlinkClick r:id="rId3" action="ppaction://hlinkfile"/>
                        </a:rPr>
                        <a:t>縮短</a:t>
                      </a:r>
                      <a:r>
                        <a:rPr kumimoji="0" lang="en-US" altLang="zh-TW" sz="1400" b="0"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hlinkClick r:id="rId2" action="ppaction://hlinkfile"/>
                        </a:rPr>
                        <a:t>-</a:t>
                      </a:r>
                      <a:r>
                        <a:rPr kumimoji="0" lang="en-US" altLang="zh-TW" sz="1400" b="0" i="0" u="none" strike="noStrike" kern="1200" cap="none" spc="0" normalizeH="0" baseline="0" noProof="0" dirty="0" smtClean="0">
                          <a:ln>
                            <a:noFill/>
                          </a:ln>
                          <a:solidFill>
                            <a:srgbClr val="0000FF"/>
                          </a:solidFill>
                          <a:effectLst/>
                          <a:uLnTx/>
                          <a:uFillTx/>
                          <a:latin typeface="微軟正黑體" panose="020B0604030504040204" pitchFamily="34" charset="-120"/>
                          <a:ea typeface="微軟正黑體" panose="020B0604030504040204" pitchFamily="34" charset="-120"/>
                          <a:cs typeface="+mn-cs"/>
                        </a:rPr>
                        <a:t>mp4</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TW" altLang="en-US" sz="1400" b="0" i="0" u="none" strike="noStrike" dirty="0">
                          <a:solidFill>
                            <a:srgbClr val="000000"/>
                          </a:solidFill>
                          <a:effectLst/>
                          <a:latin typeface="微軟正黑體" panose="020B0604030504040204" pitchFamily="34" charset="-120"/>
                          <a:ea typeface="微軟正黑體" panose="020B0604030504040204" pitchFamily="34" charset="-120"/>
                        </a:rPr>
                        <a:t>大愛電視台</a:t>
                      </a:r>
                    </a:p>
                  </a:txBody>
                  <a:tcPr marL="8218" marR="8218" marT="8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2914571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470" y="1378369"/>
            <a:ext cx="864120" cy="384673"/>
          </a:xfrm>
          <a:prstGeom prst="rect">
            <a:avLst/>
          </a:prstGeom>
        </p:spPr>
      </p:pic>
      <p:sp>
        <p:nvSpPr>
          <p:cNvPr id="4" name="矩形 3"/>
          <p:cNvSpPr/>
          <p:nvPr/>
        </p:nvSpPr>
        <p:spPr>
          <a:xfrm>
            <a:off x="467430" y="1052670"/>
            <a:ext cx="8209140" cy="2492990"/>
          </a:xfrm>
          <a:prstGeom prst="rect">
            <a:avLst/>
          </a:prstGeom>
        </p:spPr>
        <p:txBody>
          <a:bodyPr wrap="square">
            <a:spAutoFit/>
          </a:bodyPr>
          <a:lstStyle/>
          <a:p>
            <a:pPr lvl="0" eaLnBrk="1" fontAlgn="auto" hangingPunct="1">
              <a:spcBef>
                <a:spcPts val="0"/>
              </a:spcBef>
              <a:spcAft>
                <a:spcPts val="0"/>
              </a:spcAft>
              <a:defRPr/>
            </a:pPr>
            <a:r>
              <a:rPr kumimoji="0" lang="en-US" altLang="zh-TW" sz="2000" dirty="0">
                <a:solidFill>
                  <a:srgbClr val="000000"/>
                </a:solidFill>
                <a:latin typeface="微軟正黑體" panose="020B0604030504040204" pitchFamily="34" charset="-120"/>
                <a:ea typeface="微軟正黑體" panose="020B0604030504040204" pitchFamily="34" charset="-120"/>
              </a:rPr>
              <a:t>1080531</a:t>
            </a:r>
            <a:r>
              <a:rPr kumimoji="0" lang="zh-TW" altLang="en-US" sz="2000" dirty="0">
                <a:solidFill>
                  <a:srgbClr val="000000"/>
                </a:solidFill>
                <a:latin typeface="微軟正黑體" panose="020B0604030504040204" pitchFamily="34" charset="-120"/>
                <a:ea typeface="微軟正黑體" panose="020B0604030504040204" pitchFamily="34" charset="-120"/>
              </a:rPr>
              <a:t>醫研部</a:t>
            </a:r>
          </a:p>
          <a:p>
            <a:pPr lvl="0" eaLnBrk="1" fontAlgn="auto" hangingPunct="1">
              <a:spcBef>
                <a:spcPts val="0"/>
              </a:spcBef>
              <a:spcAft>
                <a:spcPts val="0"/>
              </a:spcAft>
            </a:pPr>
            <a:r>
              <a:rPr kumimoji="0" lang="en-US" altLang="zh-TW" sz="2000" dirty="0" smtClean="0">
                <a:solidFill>
                  <a:srgbClr val="000000"/>
                </a:solidFill>
                <a:latin typeface="微軟正黑體" panose="020B0604030504040204" pitchFamily="34" charset="-120"/>
                <a:ea typeface="微軟正黑體" panose="020B0604030504040204" pitchFamily="34" charset="-120"/>
              </a:rPr>
              <a:t>             </a:t>
            </a:r>
            <a:r>
              <a:rPr kumimoji="0" lang="zh-TW" altLang="zh-TW" sz="2000" u="sng" dirty="0" smtClean="0">
                <a:solidFill>
                  <a:srgbClr val="000000"/>
                </a:solidFill>
                <a:latin typeface="微軟正黑體" panose="020B0604030504040204" pitchFamily="34" charset="-120"/>
                <a:ea typeface="微軟正黑體" panose="020B0604030504040204" pitchFamily="34" charset="-120"/>
              </a:rPr>
              <a:t>宏碁</a:t>
            </a:r>
            <a:r>
              <a:rPr kumimoji="0" lang="zh-TW" altLang="zh-TW" sz="2000" u="sng" dirty="0">
                <a:solidFill>
                  <a:srgbClr val="000000"/>
                </a:solidFill>
                <a:latin typeface="微軟正黑體" panose="020B0604030504040204" pitchFamily="34" charset="-120"/>
                <a:ea typeface="微軟正黑體" panose="020B0604030504040204" pitchFamily="34" charset="-120"/>
              </a:rPr>
              <a:t>公司創辦人施振榮先生參訪北榮 了解北榮智慧醫療發展</a:t>
            </a:r>
            <a:r>
              <a:rPr kumimoji="0" lang="zh-TW" altLang="zh-TW" sz="2000" u="sng" dirty="0" smtClean="0">
                <a:solidFill>
                  <a:srgbClr val="000000"/>
                </a:solidFill>
                <a:latin typeface="微軟正黑體" panose="020B0604030504040204" pitchFamily="34" charset="-120"/>
                <a:ea typeface="微軟正黑體" panose="020B0604030504040204" pitchFamily="34" charset="-120"/>
              </a:rPr>
              <a:t>現況</a:t>
            </a:r>
            <a:endParaRPr kumimoji="0" lang="zh-TW" altLang="zh-TW" sz="2000" u="sng"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endParaRPr kumimoji="0" lang="en-US" altLang="zh-TW" sz="800" b="0" dirty="0" smtClean="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1800" b="0" u="sng" dirty="0" smtClean="0">
                <a:solidFill>
                  <a:srgbClr val="000000"/>
                </a:solidFill>
                <a:latin typeface="+mj-lt"/>
                <a:ea typeface="微軟正黑體" panose="020B0604030504040204" pitchFamily="34" charset="-120"/>
              </a:rPr>
              <a:t>宏碁</a:t>
            </a:r>
            <a:r>
              <a:rPr kumimoji="0" lang="zh-TW" altLang="zh-TW" sz="1800" b="0" dirty="0">
                <a:solidFill>
                  <a:srgbClr val="000000"/>
                </a:solidFill>
                <a:latin typeface="+mj-lt"/>
                <a:ea typeface="微軟正黑體" panose="020B0604030504040204" pitchFamily="34" charset="-120"/>
              </a:rPr>
              <a:t>公司創辦人暨</a:t>
            </a:r>
            <a:r>
              <a:rPr kumimoji="0" lang="zh-TW" altLang="zh-TW" sz="1800" u="sng" dirty="0">
                <a:solidFill>
                  <a:srgbClr val="000000"/>
                </a:solidFill>
                <a:latin typeface="+mj-lt"/>
                <a:ea typeface="微軟正黑體" panose="020B0604030504040204" pitchFamily="34" charset="-120"/>
              </a:rPr>
              <a:t>榮譽董事長施振榮先生</a:t>
            </a:r>
            <a:r>
              <a:rPr kumimoji="0" lang="zh-TW" altLang="zh-TW" sz="1800" b="0" u="sng" dirty="0">
                <a:solidFill>
                  <a:srgbClr val="000000"/>
                </a:solidFill>
                <a:latin typeface="+mj-lt"/>
                <a:ea typeface="微軟正黑體" panose="020B0604030504040204" pitchFamily="34" charset="-120"/>
              </a:rPr>
              <a:t>及宏碁智醫公司董事長張瑞川先生、宏碁智慧醫療研發</a:t>
            </a:r>
            <a:r>
              <a:rPr kumimoji="0" lang="zh-TW" altLang="zh-TW" sz="1800" b="0" u="sng" dirty="0" smtClean="0">
                <a:solidFill>
                  <a:srgbClr val="000000"/>
                </a:solidFill>
                <a:latin typeface="+mj-lt"/>
                <a:ea typeface="微軟正黑體" panose="020B0604030504040204" pitchFamily="34" charset="-120"/>
              </a:rPr>
              <a:t>團隊</a:t>
            </a:r>
            <a:r>
              <a:rPr kumimoji="0" lang="en-US" altLang="zh-TW" sz="1800" b="0" u="sng" dirty="0" smtClean="0">
                <a:solidFill>
                  <a:srgbClr val="000000"/>
                </a:solidFill>
                <a:latin typeface="+mj-lt"/>
                <a:ea typeface="微軟正黑體" panose="020B0604030504040204" pitchFamily="34" charset="-120"/>
              </a:rPr>
              <a:t>5</a:t>
            </a:r>
            <a:r>
              <a:rPr kumimoji="0" lang="zh-TW" altLang="en-US" sz="1800" b="0" u="sng" dirty="0" smtClean="0">
                <a:solidFill>
                  <a:srgbClr val="000000"/>
                </a:solidFill>
                <a:latin typeface="+mj-lt"/>
                <a:ea typeface="微軟正黑體" panose="020B0604030504040204" pitchFamily="34" charset="-120"/>
              </a:rPr>
              <a:t>月</a:t>
            </a:r>
            <a:r>
              <a:rPr kumimoji="0" lang="en-US" altLang="zh-TW" sz="1800" b="0" u="sng" dirty="0" smtClean="0">
                <a:solidFill>
                  <a:srgbClr val="000000"/>
                </a:solidFill>
                <a:latin typeface="+mj-lt"/>
                <a:ea typeface="微軟正黑體" panose="020B0604030504040204" pitchFamily="34" charset="-120"/>
              </a:rPr>
              <a:t>31</a:t>
            </a:r>
            <a:r>
              <a:rPr kumimoji="0" lang="zh-TW" altLang="en-US" sz="1800" b="0" u="sng" dirty="0" smtClean="0">
                <a:solidFill>
                  <a:srgbClr val="000000"/>
                </a:solidFill>
                <a:latin typeface="+mj-lt"/>
                <a:ea typeface="微軟正黑體" panose="020B0604030504040204" pitchFamily="34" charset="-120"/>
              </a:rPr>
              <a:t>日</a:t>
            </a:r>
            <a:r>
              <a:rPr kumimoji="0" lang="zh-TW" altLang="zh-TW" sz="1800" b="0" u="sng" dirty="0" smtClean="0">
                <a:solidFill>
                  <a:srgbClr val="000000"/>
                </a:solidFill>
                <a:latin typeface="+mj-lt"/>
                <a:ea typeface="微軟正黑體" panose="020B0604030504040204" pitchFamily="34" charset="-120"/>
              </a:rPr>
              <a:t>下午</a:t>
            </a:r>
            <a:r>
              <a:rPr kumimoji="0" lang="zh-TW" altLang="zh-TW" sz="1800" b="0" u="sng" dirty="0">
                <a:solidFill>
                  <a:srgbClr val="000000"/>
                </a:solidFill>
                <a:latin typeface="+mj-lt"/>
                <a:ea typeface="微軟正黑體" panose="020B0604030504040204" pitchFamily="34" charset="-120"/>
              </a:rPr>
              <a:t>蒞臨臺北榮總參訪，與</a:t>
            </a:r>
            <a:r>
              <a:rPr kumimoji="0" lang="zh-TW" altLang="zh-TW" sz="1800" u="sng" dirty="0" smtClean="0">
                <a:solidFill>
                  <a:srgbClr val="000000"/>
                </a:solidFill>
                <a:latin typeface="+mj-lt"/>
                <a:ea typeface="微軟正黑體" panose="020B0604030504040204" pitchFamily="34" charset="-120"/>
              </a:rPr>
              <a:t>張院長</a:t>
            </a:r>
            <a:r>
              <a:rPr kumimoji="0" lang="zh-TW" altLang="zh-TW" sz="1800" b="0" u="sng" dirty="0">
                <a:solidFill>
                  <a:srgbClr val="000000"/>
                </a:solidFill>
                <a:latin typeface="+mj-lt"/>
                <a:ea typeface="微軟正黑體" panose="020B0604030504040204" pitchFamily="34" charset="-120"/>
              </a:rPr>
              <a:t>就臺北榮總智慧醫療及細胞治療發展，進行廣泛意見交換，並聽取</a:t>
            </a:r>
            <a:r>
              <a:rPr kumimoji="0" lang="zh-TW" altLang="zh-TW" sz="1800" b="0" dirty="0">
                <a:solidFill>
                  <a:srgbClr val="000000"/>
                </a:solidFill>
                <a:latin typeface="+mj-lt"/>
                <a:ea typeface="微軟正黑體" panose="020B0604030504040204" pitchFamily="34" charset="-120"/>
              </a:rPr>
              <a:t>北榮對智慧醫療及細胞、癌症治療</a:t>
            </a:r>
            <a:r>
              <a:rPr kumimoji="0" lang="zh-TW" altLang="zh-TW" sz="1800" b="0" dirty="0" smtClean="0">
                <a:solidFill>
                  <a:srgbClr val="000000"/>
                </a:solidFill>
                <a:latin typeface="+mj-lt"/>
                <a:ea typeface="微軟正黑體" panose="020B0604030504040204" pitchFamily="34" charset="-120"/>
              </a:rPr>
              <a:t>簡報。</a:t>
            </a:r>
          </a:p>
          <a:p>
            <a:pPr lvl="0" eaLnBrk="1" fontAlgn="auto" hangingPunct="1">
              <a:spcBef>
                <a:spcPts val="0"/>
              </a:spcBef>
              <a:spcAft>
                <a:spcPts val="0"/>
              </a:spcAft>
            </a:pPr>
            <a:r>
              <a:rPr kumimoji="0" lang="zh-TW" altLang="zh-TW" sz="1800" b="0" u="sng" dirty="0" smtClean="0">
                <a:solidFill>
                  <a:srgbClr val="000000"/>
                </a:solidFill>
                <a:latin typeface="+mj-lt"/>
                <a:ea typeface="微軟正黑體" panose="020B0604030504040204" pitchFamily="34" charset="-120"/>
              </a:rPr>
              <a:t>發展智慧醫療已是全世界的趨勢，也是北榮當前的重點發展方向。北榮優秀醫療團隊與宏碁集團傑出科技菁英團隊跨領域合作，推動國內智慧醫療持續向前發展</a:t>
            </a:r>
            <a:r>
              <a:rPr kumimoji="0" lang="zh-TW" altLang="zh-TW" sz="1800" b="0" dirty="0" smtClean="0">
                <a:solidFill>
                  <a:srgbClr val="000000"/>
                </a:solidFill>
                <a:latin typeface="+mj-lt"/>
                <a:ea typeface="微軟正黑體" panose="020B0604030504040204" pitchFamily="34" charset="-120"/>
              </a:rPr>
              <a:t>。</a:t>
            </a:r>
            <a:endParaRPr kumimoji="0" lang="zh-TW" altLang="zh-TW" sz="1800" b="0" dirty="0">
              <a:solidFill>
                <a:srgbClr val="000000"/>
              </a:solidFill>
              <a:latin typeface="+mj-lt"/>
              <a:ea typeface="微軟正黑體" panose="020B0604030504040204" pitchFamily="34" charset="-120"/>
            </a:endParaRPr>
          </a:p>
        </p:txBody>
      </p:sp>
      <p:sp>
        <p:nvSpPr>
          <p:cNvPr id="2" name="標題 1"/>
          <p:cNvSpPr>
            <a:spLocks noGrp="1"/>
          </p:cNvSpPr>
          <p:nvPr>
            <p:ph type="title"/>
          </p:nvPr>
        </p:nvSpPr>
        <p:spPr>
          <a:xfrm>
            <a:off x="576263" y="381158"/>
            <a:ext cx="8001000" cy="671512"/>
          </a:xfrm>
        </p:spPr>
        <p:txBody>
          <a:bodyPr>
            <a:noAutofit/>
          </a:bodyPr>
          <a:lstStyle/>
          <a:p>
            <a:pPr algn="ctr">
              <a:defRPr/>
            </a:pPr>
            <a:r>
              <a:rPr lang="en-US" altLang="zh-TW" sz="4000" b="1" dirty="0" smtClean="0">
                <a:solidFill>
                  <a:srgbClr val="FF9900"/>
                </a:solidFill>
                <a:latin typeface="微軟正黑體" panose="020B0604030504040204" pitchFamily="34" charset="-120"/>
                <a:ea typeface="微軟正黑體" panose="020B0604030504040204" pitchFamily="34" charset="-120"/>
              </a:rPr>
              <a:t>108</a:t>
            </a:r>
            <a:r>
              <a:rPr lang="zh-TW" altLang="en-US" sz="4000" b="1" dirty="0" smtClean="0">
                <a:solidFill>
                  <a:srgbClr val="FF9900"/>
                </a:solidFill>
                <a:latin typeface="微軟正黑體" panose="020B0604030504040204" pitchFamily="34" charset="-120"/>
                <a:ea typeface="微軟正黑體" panose="020B0604030504040204" pitchFamily="34" charset="-120"/>
              </a:rPr>
              <a:t>年</a:t>
            </a:r>
            <a:r>
              <a:rPr lang="en-US" altLang="zh-TW" sz="4000" b="1" dirty="0" smtClean="0">
                <a:solidFill>
                  <a:srgbClr val="FF9900"/>
                </a:solidFill>
                <a:latin typeface="微軟正黑體" panose="020B0604030504040204" pitchFamily="34" charset="-120"/>
                <a:ea typeface="微軟正黑體" panose="020B0604030504040204" pitchFamily="34" charset="-120"/>
              </a:rPr>
              <a:t>6</a:t>
            </a:r>
            <a:r>
              <a:rPr lang="zh-TW" altLang="en-US" sz="4000" b="1" dirty="0" smtClean="0">
                <a:solidFill>
                  <a:srgbClr val="FF9900"/>
                </a:solidFill>
                <a:latin typeface="微軟正黑體" panose="020B0604030504040204" pitchFamily="34" charset="-120"/>
                <a:ea typeface="微軟正黑體" panose="020B0604030504040204" pitchFamily="34" charset="-120"/>
              </a:rPr>
              <a:t>月份本院活動</a:t>
            </a:r>
            <a:r>
              <a:rPr lang="en-US" altLang="zh-TW" sz="4000" b="1" dirty="0" smtClean="0">
                <a:solidFill>
                  <a:srgbClr val="FF9900"/>
                </a:solidFill>
                <a:latin typeface="微軟正黑體" panose="020B0604030504040204" pitchFamily="34" charset="-120"/>
                <a:ea typeface="微軟正黑體" panose="020B0604030504040204" pitchFamily="34" charset="-120"/>
              </a:rPr>
              <a:t>(</a:t>
            </a:r>
            <a:r>
              <a:rPr lang="zh-TW" altLang="en-US" sz="4000" b="1" dirty="0" smtClean="0">
                <a:solidFill>
                  <a:srgbClr val="FF9900"/>
                </a:solidFill>
                <a:latin typeface="微軟正黑體" panose="020B0604030504040204" pitchFamily="34" charset="-120"/>
                <a:ea typeface="微軟正黑體" panose="020B0604030504040204" pitchFamily="34" charset="-120"/>
              </a:rPr>
              <a:t>新聞稿</a:t>
            </a:r>
            <a:r>
              <a:rPr lang="en-US" altLang="zh-TW" sz="4000" b="1" dirty="0" smtClean="0">
                <a:solidFill>
                  <a:srgbClr val="FF9900"/>
                </a:solidFill>
                <a:latin typeface="微軟正黑體" panose="020B0604030504040204" pitchFamily="34" charset="-120"/>
                <a:ea typeface="微軟正黑體" panose="020B0604030504040204" pitchFamily="34" charset="-120"/>
              </a:rPr>
              <a:t>)</a:t>
            </a:r>
            <a:endParaRPr lang="zh-TW" altLang="en-US" sz="4000" b="1" dirty="0">
              <a:solidFill>
                <a:srgbClr val="FF9900"/>
              </a:solidFill>
              <a:latin typeface="微軟正黑體" panose="020B0604030504040204" pitchFamily="34" charset="-120"/>
              <a:ea typeface="微軟正黑體" panose="020B0604030504040204" pitchFamily="34" charset="-120"/>
            </a:endParaRPr>
          </a:p>
        </p:txBody>
      </p:sp>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5</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480" y="3861060"/>
            <a:ext cx="3816530" cy="17939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70" y="3861060"/>
            <a:ext cx="3348464" cy="22323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194310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404580"/>
            <a:ext cx="8001000" cy="671512"/>
          </a:xfrm>
        </p:spPr>
        <p:txBody>
          <a:bodyPr>
            <a:noAutofit/>
          </a:bodyPr>
          <a:lstStyle/>
          <a:p>
            <a:pPr algn="ctr">
              <a:defRPr/>
            </a:pPr>
            <a:r>
              <a:rPr lang="en-US" altLang="zh-TW" sz="4000" b="1" dirty="0" smtClean="0">
                <a:solidFill>
                  <a:srgbClr val="FF9900"/>
                </a:solidFill>
                <a:latin typeface="微軟正黑體" panose="020B0604030504040204" pitchFamily="34" charset="-120"/>
                <a:ea typeface="微軟正黑體" panose="020B0604030504040204" pitchFamily="34" charset="-120"/>
              </a:rPr>
              <a:t>108</a:t>
            </a:r>
            <a:r>
              <a:rPr lang="zh-TW" altLang="en-US" sz="4000" b="1" dirty="0" smtClean="0">
                <a:solidFill>
                  <a:srgbClr val="FF9900"/>
                </a:solidFill>
                <a:latin typeface="微軟正黑體" panose="020B0604030504040204" pitchFamily="34" charset="-120"/>
                <a:ea typeface="微軟正黑體" panose="020B0604030504040204" pitchFamily="34" charset="-120"/>
              </a:rPr>
              <a:t>年</a:t>
            </a:r>
            <a:r>
              <a:rPr lang="en-US" altLang="zh-TW" sz="4000" b="1" dirty="0" smtClean="0">
                <a:solidFill>
                  <a:srgbClr val="FF9900"/>
                </a:solidFill>
                <a:latin typeface="微軟正黑體" panose="020B0604030504040204" pitchFamily="34" charset="-120"/>
                <a:ea typeface="微軟正黑體" panose="020B0604030504040204" pitchFamily="34" charset="-120"/>
              </a:rPr>
              <a:t>6</a:t>
            </a:r>
            <a:r>
              <a:rPr lang="zh-TW" altLang="en-US" sz="4000" b="1" dirty="0" smtClean="0">
                <a:solidFill>
                  <a:srgbClr val="FF9900"/>
                </a:solidFill>
                <a:latin typeface="微軟正黑體" panose="020B0604030504040204" pitchFamily="34" charset="-120"/>
                <a:ea typeface="微軟正黑體" panose="020B0604030504040204" pitchFamily="34" charset="-120"/>
              </a:rPr>
              <a:t>月份本院活動</a:t>
            </a:r>
            <a:r>
              <a:rPr lang="en-US" altLang="zh-TW" sz="4000" b="1" dirty="0" smtClean="0">
                <a:solidFill>
                  <a:srgbClr val="FF9900"/>
                </a:solidFill>
                <a:latin typeface="微軟正黑體" panose="020B0604030504040204" pitchFamily="34" charset="-120"/>
                <a:ea typeface="微軟正黑體" panose="020B0604030504040204" pitchFamily="34" charset="-120"/>
              </a:rPr>
              <a:t>(</a:t>
            </a:r>
            <a:r>
              <a:rPr lang="zh-TW" altLang="en-US" sz="4000" b="1" dirty="0" smtClean="0">
                <a:solidFill>
                  <a:srgbClr val="FF9900"/>
                </a:solidFill>
                <a:latin typeface="微軟正黑體" panose="020B0604030504040204" pitchFamily="34" charset="-120"/>
                <a:ea typeface="微軟正黑體" panose="020B0604030504040204" pitchFamily="34" charset="-120"/>
              </a:rPr>
              <a:t>新聞稿</a:t>
            </a:r>
            <a:r>
              <a:rPr lang="en-US" altLang="zh-TW" sz="4000" b="1" dirty="0" smtClean="0">
                <a:solidFill>
                  <a:srgbClr val="FF9900"/>
                </a:solidFill>
                <a:latin typeface="微軟正黑體" panose="020B0604030504040204" pitchFamily="34" charset="-120"/>
                <a:ea typeface="微軟正黑體" panose="020B0604030504040204" pitchFamily="34" charset="-120"/>
              </a:rPr>
              <a:t>)</a:t>
            </a:r>
            <a:endParaRPr lang="zh-TW" altLang="en-US" sz="4000" b="1" dirty="0">
              <a:solidFill>
                <a:srgbClr val="FF9900"/>
              </a:solidFill>
              <a:latin typeface="微軟正黑體" panose="020B0604030504040204" pitchFamily="34" charset="-120"/>
              <a:ea typeface="微軟正黑體" panose="020B0604030504040204" pitchFamily="34" charset="-120"/>
            </a:endParaRPr>
          </a:p>
        </p:txBody>
      </p:sp>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6</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r="4684"/>
          <a:stretch/>
        </p:blipFill>
        <p:spPr>
          <a:xfrm>
            <a:off x="6228230" y="3284980"/>
            <a:ext cx="2200682" cy="12961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450" y="3645030"/>
            <a:ext cx="5400750" cy="1800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矩形 7"/>
          <p:cNvSpPr/>
          <p:nvPr/>
        </p:nvSpPr>
        <p:spPr>
          <a:xfrm>
            <a:off x="539440" y="1124680"/>
            <a:ext cx="7993110" cy="2185214"/>
          </a:xfrm>
          <a:prstGeom prst="rect">
            <a:avLst/>
          </a:prstGeom>
        </p:spPr>
        <p:txBody>
          <a:bodyPr wrap="square">
            <a:spAutoFit/>
          </a:bodyPr>
          <a:lstStyle/>
          <a:p>
            <a:pPr lvl="0" eaLnBrk="1" hangingPunct="1">
              <a:spcBef>
                <a:spcPts val="0"/>
              </a:spcBef>
              <a:spcAft>
                <a:spcPts val="0"/>
              </a:spcAft>
            </a:pPr>
            <a:r>
              <a:rPr kumimoji="0" lang="en-US" altLang="zh-TW" sz="1800" b="0" dirty="0" smtClean="0">
                <a:solidFill>
                  <a:srgbClr val="000000"/>
                </a:solidFill>
                <a:latin typeface="微軟正黑體" panose="020B0604030504040204" pitchFamily="34" charset="-120"/>
                <a:ea typeface="微軟正黑體" panose="020B0604030504040204" pitchFamily="34" charset="-120"/>
              </a:rPr>
              <a:t>108.6.12</a:t>
            </a:r>
            <a:endParaRPr kumimoji="0" lang="en-US" altLang="zh-TW" sz="1800" b="0" dirty="0">
              <a:solidFill>
                <a:srgbClr val="000000"/>
              </a:solidFill>
              <a:latin typeface="微軟正黑體" panose="020B0604030504040204" pitchFamily="34" charset="-120"/>
              <a:ea typeface="微軟正黑體" panose="020B0604030504040204" pitchFamily="34" charset="-120"/>
            </a:endParaRPr>
          </a:p>
          <a:p>
            <a:pPr lvl="0" eaLnBrk="1" hangingPunct="1">
              <a:spcBef>
                <a:spcPts val="0"/>
              </a:spcBef>
              <a:spcAft>
                <a:spcPts val="0"/>
              </a:spcAft>
              <a:defRPr/>
            </a:pPr>
            <a:r>
              <a:rPr kumimoji="0" lang="zh-TW" altLang="en-US" sz="2000" u="sng" dirty="0" smtClean="0">
                <a:solidFill>
                  <a:srgbClr val="000000"/>
                </a:solidFill>
                <a:latin typeface="微軟正黑體" panose="020B0604030504040204" pitchFamily="34" charset="-120"/>
                <a:ea typeface="微軟正黑體" panose="020B0604030504040204" pitchFamily="34" charset="-120"/>
              </a:rPr>
              <a:t>臺</a:t>
            </a:r>
            <a:r>
              <a:rPr kumimoji="0" lang="zh-TW" altLang="en-US" sz="2000" u="sng" dirty="0">
                <a:solidFill>
                  <a:srgbClr val="000000"/>
                </a:solidFill>
                <a:latin typeface="微軟正黑體" panose="020B0604030504040204" pitchFamily="34" charset="-120"/>
                <a:ea typeface="微軟正黑體" panose="020B0604030504040204" pitchFamily="34" charset="-120"/>
              </a:rPr>
              <a:t>北榮總醫研部與生技</a:t>
            </a:r>
            <a:r>
              <a:rPr kumimoji="0" lang="zh-TW" altLang="en-US" sz="2000" u="sng" dirty="0" smtClean="0">
                <a:solidFill>
                  <a:srgbClr val="000000"/>
                </a:solidFill>
                <a:latin typeface="微軟正黑體" panose="020B0604030504040204" pitchFamily="34" charset="-120"/>
                <a:ea typeface="微軟正黑體" panose="020B0604030504040204" pitchFamily="34" charset="-120"/>
              </a:rPr>
              <a:t>中心 簽署</a:t>
            </a:r>
            <a:r>
              <a:rPr kumimoji="0" lang="zh-TW" altLang="en-US" sz="2000" u="sng" dirty="0">
                <a:solidFill>
                  <a:srgbClr val="000000"/>
                </a:solidFill>
                <a:latin typeface="微軟正黑體" panose="020B0604030504040204" pitchFamily="34" charset="-120"/>
                <a:ea typeface="微軟正黑體" panose="020B0604030504040204" pitchFamily="34" charset="-120"/>
              </a:rPr>
              <a:t>「臨床轉譯創新開發」合作意向書 </a:t>
            </a:r>
          </a:p>
          <a:p>
            <a:pPr lvl="0" eaLnBrk="1" hangingPunct="1">
              <a:spcBef>
                <a:spcPts val="0"/>
              </a:spcBef>
              <a:spcAft>
                <a:spcPts val="0"/>
              </a:spcAft>
            </a:pPr>
            <a:endParaRPr kumimoji="0" lang="en-US" altLang="zh-TW" sz="800" b="0" dirty="0" smtClean="0">
              <a:solidFill>
                <a:srgbClr val="000000"/>
              </a:solidFill>
              <a:latin typeface="微軟正黑體" panose="020B0604030504040204" pitchFamily="34" charset="-120"/>
              <a:ea typeface="微軟正黑體" panose="020B0604030504040204" pitchFamily="34" charset="-120"/>
            </a:endParaRPr>
          </a:p>
          <a:p>
            <a:pPr lvl="0" eaLnBrk="1" hangingPunct="1">
              <a:spcBef>
                <a:spcPts val="0"/>
              </a:spcBef>
              <a:spcAft>
                <a:spcPts val="0"/>
              </a:spcAft>
            </a:pPr>
            <a:r>
              <a:rPr kumimoji="0" lang="zh-TW" altLang="en-US" sz="1800" b="0" dirty="0" smtClean="0">
                <a:solidFill>
                  <a:srgbClr val="000000"/>
                </a:solidFill>
                <a:latin typeface="微軟正黑體" panose="020B0604030504040204" pitchFamily="34" charset="-120"/>
                <a:ea typeface="微軟正黑體" panose="020B0604030504040204" pitchFamily="34" charset="-120"/>
              </a:rPr>
              <a:t>為</a:t>
            </a:r>
            <a:r>
              <a:rPr kumimoji="0" lang="zh-TW" altLang="en-US" sz="1800" b="0" dirty="0">
                <a:solidFill>
                  <a:srgbClr val="000000"/>
                </a:solidFill>
                <a:latin typeface="微軟正黑體" panose="020B0604030504040204" pitchFamily="34" charset="-120"/>
                <a:ea typeface="微軟正黑體" panose="020B0604030504040204" pitchFamily="34" charset="-120"/>
              </a:rPr>
              <a:t>落實醫藥研發與臨床的實務整合，</a:t>
            </a:r>
            <a:r>
              <a:rPr kumimoji="0" lang="en-US" altLang="zh-TW" sz="1800" b="0" dirty="0">
                <a:solidFill>
                  <a:srgbClr val="000000"/>
                </a:solidFill>
                <a:latin typeface="微軟正黑體" panose="020B0604030504040204" pitchFamily="34" charset="-120"/>
                <a:ea typeface="微軟正黑體" panose="020B0604030504040204" pitchFamily="34" charset="-120"/>
              </a:rPr>
              <a:t>12</a:t>
            </a:r>
            <a:r>
              <a:rPr kumimoji="0" lang="zh-TW" altLang="en-US" sz="1800" b="0" dirty="0">
                <a:solidFill>
                  <a:srgbClr val="000000"/>
                </a:solidFill>
                <a:latin typeface="微軟正黑體" panose="020B0604030504040204" pitchFamily="34" charset="-120"/>
                <a:ea typeface="微軟正黑體" panose="020B0604030504040204" pitchFamily="34" charset="-120"/>
              </a:rPr>
              <a:t>日與</a:t>
            </a:r>
            <a:r>
              <a:rPr kumimoji="0" lang="zh-TW" altLang="en-US" sz="1800" b="0" u="sng" dirty="0">
                <a:solidFill>
                  <a:srgbClr val="000000"/>
                </a:solidFill>
                <a:latin typeface="微軟正黑體" panose="020B0604030504040204" pitchFamily="34" charset="-120"/>
                <a:ea typeface="微軟正黑體" panose="020B0604030504040204" pitchFamily="34" charset="-120"/>
              </a:rPr>
              <a:t>財團法人生物技術開發</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中心</a:t>
            </a:r>
            <a:r>
              <a:rPr kumimoji="0" lang="en-US" altLang="zh-TW" sz="1800" b="0" u="sng" dirty="0" smtClean="0">
                <a:solidFill>
                  <a:srgbClr val="000000"/>
                </a:solidFill>
                <a:latin typeface="微軟正黑體" panose="020B0604030504040204" pitchFamily="34" charset="-120"/>
                <a:ea typeface="微軟正黑體" panose="020B0604030504040204" pitchFamily="34" charset="-120"/>
              </a:rPr>
              <a:t>,</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於</a:t>
            </a:r>
            <a:r>
              <a:rPr kumimoji="0" lang="zh-TW" altLang="en-US" sz="1800" b="0" u="sng" dirty="0">
                <a:solidFill>
                  <a:srgbClr val="000000"/>
                </a:solidFill>
                <a:latin typeface="微軟正黑體" panose="020B0604030504040204" pitchFamily="34" charset="-120"/>
                <a:ea typeface="微軟正黑體" panose="020B0604030504040204" pitchFamily="34" charset="-120"/>
              </a:rPr>
              <a:t>臺北榮總院區舉辦「臨床轉譯創新開發合作意向書」簽約儀式，在總統府國策顧問何美玥、龔明鑫政務委員共同見證之下，由臺北榮總</a:t>
            </a:r>
            <a:r>
              <a:rPr kumimoji="0" lang="zh-TW" altLang="en-US" sz="1800" b="0" u="sng" dirty="0" smtClean="0">
                <a:solidFill>
                  <a:srgbClr val="000000"/>
                </a:solidFill>
                <a:latin typeface="微軟正黑體" panose="020B0604030504040204" pitchFamily="34" charset="-120"/>
                <a:ea typeface="微軟正黑體" panose="020B0604030504040204" pitchFamily="34" charset="-120"/>
              </a:rPr>
              <a:t>張院長</a:t>
            </a:r>
            <a:r>
              <a:rPr kumimoji="0" lang="zh-TW" altLang="en-US" sz="1800" b="0" u="sng" dirty="0">
                <a:solidFill>
                  <a:srgbClr val="000000"/>
                </a:solidFill>
                <a:latin typeface="微軟正黑體" panose="020B0604030504040204" pitchFamily="34" charset="-120"/>
                <a:ea typeface="微軟正黑體" panose="020B0604030504040204" pitchFamily="34" charset="-120"/>
              </a:rPr>
              <a:t>與生技中心吳忠勳執行長簽約，未來雙方將在再生醫學、精準醫療、癌症治療、細胞治療及大數據應用等領域開展合作</a:t>
            </a:r>
            <a:r>
              <a:rPr kumimoji="0" lang="zh-TW" altLang="en-US" sz="1800" b="0" dirty="0">
                <a:solidFill>
                  <a:srgbClr val="000000"/>
                </a:solidFill>
                <a:latin typeface="微軟正黑體" panose="020B0604030504040204" pitchFamily="34" charset="-120"/>
                <a:ea typeface="微軟正黑體" panose="020B0604030504040204" pitchFamily="34" charset="-120"/>
              </a:rPr>
              <a:t>。</a:t>
            </a:r>
            <a:endParaRPr kumimoji="0" lang="zh-TW" altLang="zh-TW" sz="1800" b="0" dirty="0">
              <a:solidFill>
                <a:srgbClr val="000000"/>
              </a:solidFill>
              <a:latin typeface="微軟正黑體" panose="020B0604030504040204" pitchFamily="34" charset="-120"/>
              <a:ea typeface="微軟正黑體" panose="020B0604030504040204" pitchFamily="34" charset="-120"/>
            </a:endParaRPr>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220" y="4797190"/>
            <a:ext cx="2232310" cy="144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02928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476590"/>
            <a:ext cx="8001000" cy="671512"/>
          </a:xfrm>
        </p:spPr>
        <p:txBody>
          <a:bodyPr>
            <a:noAutofit/>
          </a:bodyPr>
          <a:lstStyle/>
          <a:p>
            <a:pPr algn="ctr">
              <a:defRPr/>
            </a:pPr>
            <a:r>
              <a:rPr lang="en-US" altLang="zh-TW" sz="4000" b="1" dirty="0" smtClean="0">
                <a:solidFill>
                  <a:srgbClr val="FF9900"/>
                </a:solidFill>
                <a:latin typeface="微軟正黑體" panose="020B0604030504040204" pitchFamily="34" charset="-120"/>
                <a:ea typeface="微軟正黑體" panose="020B0604030504040204" pitchFamily="34" charset="-120"/>
              </a:rPr>
              <a:t>108</a:t>
            </a:r>
            <a:r>
              <a:rPr lang="zh-TW" altLang="en-US" sz="4000" b="1" dirty="0" smtClean="0">
                <a:solidFill>
                  <a:srgbClr val="FF9900"/>
                </a:solidFill>
                <a:latin typeface="微軟正黑體" panose="020B0604030504040204" pitchFamily="34" charset="-120"/>
                <a:ea typeface="微軟正黑體" panose="020B0604030504040204" pitchFamily="34" charset="-120"/>
              </a:rPr>
              <a:t>年</a:t>
            </a:r>
            <a:r>
              <a:rPr lang="en-US" altLang="zh-TW" sz="4000" b="1" dirty="0" smtClean="0">
                <a:solidFill>
                  <a:srgbClr val="FF9900"/>
                </a:solidFill>
                <a:latin typeface="微軟正黑體" panose="020B0604030504040204" pitchFamily="34" charset="-120"/>
                <a:ea typeface="微軟正黑體" panose="020B0604030504040204" pitchFamily="34" charset="-120"/>
              </a:rPr>
              <a:t>6</a:t>
            </a:r>
            <a:r>
              <a:rPr lang="zh-TW" altLang="en-US" sz="4000" b="1" dirty="0" smtClean="0">
                <a:solidFill>
                  <a:srgbClr val="FF9900"/>
                </a:solidFill>
                <a:latin typeface="微軟正黑體" panose="020B0604030504040204" pitchFamily="34" charset="-120"/>
                <a:ea typeface="微軟正黑體" panose="020B0604030504040204" pitchFamily="34" charset="-120"/>
              </a:rPr>
              <a:t>月份本院活動</a:t>
            </a:r>
            <a:r>
              <a:rPr lang="en-US" altLang="zh-TW" sz="4000" b="1" dirty="0" smtClean="0">
                <a:solidFill>
                  <a:srgbClr val="FF9900"/>
                </a:solidFill>
                <a:latin typeface="微軟正黑體" panose="020B0604030504040204" pitchFamily="34" charset="-120"/>
                <a:ea typeface="微軟正黑體" panose="020B0604030504040204" pitchFamily="34" charset="-120"/>
              </a:rPr>
              <a:t>(</a:t>
            </a:r>
            <a:r>
              <a:rPr lang="zh-TW" altLang="en-US" sz="4000" b="1" dirty="0" smtClean="0">
                <a:solidFill>
                  <a:srgbClr val="FF9900"/>
                </a:solidFill>
                <a:latin typeface="微軟正黑體" panose="020B0604030504040204" pitchFamily="34" charset="-120"/>
                <a:ea typeface="微軟正黑體" panose="020B0604030504040204" pitchFamily="34" charset="-120"/>
              </a:rPr>
              <a:t>新聞稿</a:t>
            </a:r>
            <a:r>
              <a:rPr lang="en-US" altLang="zh-TW" sz="4000" b="1" dirty="0" smtClean="0">
                <a:solidFill>
                  <a:srgbClr val="FF9900"/>
                </a:solidFill>
                <a:latin typeface="微軟正黑體" panose="020B0604030504040204" pitchFamily="34" charset="-120"/>
                <a:ea typeface="微軟正黑體" panose="020B0604030504040204" pitchFamily="34" charset="-120"/>
              </a:rPr>
              <a:t>)</a:t>
            </a:r>
            <a:endParaRPr lang="zh-TW" altLang="en-US" sz="4000" b="1" dirty="0">
              <a:solidFill>
                <a:srgbClr val="FF9900"/>
              </a:solidFill>
              <a:latin typeface="微軟正黑體" panose="020B0604030504040204" pitchFamily="34" charset="-120"/>
              <a:ea typeface="微軟正黑體" panose="020B0604030504040204" pitchFamily="34" charset="-120"/>
            </a:endParaRPr>
          </a:p>
        </p:txBody>
      </p:sp>
      <p:sp>
        <p:nvSpPr>
          <p:cNvPr id="22569"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12A173BB-7538-4042-B2C1-A8ECE833A2A2}" type="slidenum">
              <a:rPr kumimoji="0" lang="en-US" altLang="zh-TW" sz="1200" b="0" smtClean="0">
                <a:solidFill>
                  <a:srgbClr val="0000CC"/>
                </a:solidFill>
                <a:latin typeface="Verdana" panose="020B0604030504040204" pitchFamily="34" charset="0"/>
                <a:ea typeface="新細明體" panose="02020500000000000000" pitchFamily="18" charset="-120"/>
              </a:rPr>
              <a:pPr/>
              <a:t>7</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sp>
        <p:nvSpPr>
          <p:cNvPr id="8" name="矩形 7"/>
          <p:cNvSpPr/>
          <p:nvPr/>
        </p:nvSpPr>
        <p:spPr>
          <a:xfrm>
            <a:off x="683460" y="1340710"/>
            <a:ext cx="4104570" cy="4493538"/>
          </a:xfrm>
          <a:prstGeom prst="rect">
            <a:avLst/>
          </a:prstGeom>
        </p:spPr>
        <p:txBody>
          <a:bodyPr wrap="square">
            <a:spAutoFit/>
          </a:bodyPr>
          <a:lstStyle/>
          <a:p>
            <a:pPr lvl="0" eaLnBrk="1" fontAlgn="auto" hangingPunct="1">
              <a:spcBef>
                <a:spcPts val="0"/>
              </a:spcBef>
              <a:spcAft>
                <a:spcPts val="0"/>
              </a:spcAft>
              <a:defRPr/>
            </a:pPr>
            <a:r>
              <a:rPr kumimoji="0" lang="en-US" altLang="zh-TW" sz="1800" b="0" dirty="0">
                <a:solidFill>
                  <a:srgbClr val="000000"/>
                </a:solidFill>
                <a:latin typeface="微軟正黑體" panose="020B0604030504040204" pitchFamily="34" charset="-120"/>
                <a:ea typeface="微軟正黑體" panose="020B0604030504040204" pitchFamily="34" charset="-120"/>
              </a:rPr>
              <a:t>108.6.10  </a:t>
            </a:r>
            <a:r>
              <a:rPr kumimoji="0" lang="zh-TW" altLang="en-US" sz="1800" dirty="0">
                <a:solidFill>
                  <a:srgbClr val="000000"/>
                </a:solidFill>
                <a:latin typeface="微軟正黑體" panose="020B0604030504040204" pitchFamily="34" charset="-120"/>
                <a:ea typeface="微軟正黑體" panose="020B0604030504040204" pitchFamily="34" charset="-120"/>
              </a:rPr>
              <a:t>工務室</a:t>
            </a:r>
            <a:endParaRPr kumimoji="0" lang="zh-TW" altLang="zh-TW" sz="1800" b="0"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1800" dirty="0">
                <a:solidFill>
                  <a:srgbClr val="000000"/>
                </a:solidFill>
                <a:latin typeface="微軟正黑體" panose="020B0604030504040204" pitchFamily="34" charset="-120"/>
                <a:ea typeface="微軟正黑體" panose="020B0604030504040204" pitchFamily="34" charset="-120"/>
              </a:rPr>
              <a:t>北</a:t>
            </a:r>
            <a:r>
              <a:rPr kumimoji="0" lang="zh-HK" altLang="zh-TW" sz="1800" dirty="0">
                <a:solidFill>
                  <a:srgbClr val="000000"/>
                </a:solidFill>
                <a:latin typeface="微軟正黑體" panose="020B0604030504040204" pitchFamily="34" charset="-120"/>
                <a:ea typeface="微軟正黑體" panose="020B0604030504040204" pitchFamily="34" charset="-120"/>
              </a:rPr>
              <a:t>榮</a:t>
            </a:r>
            <a:r>
              <a:rPr kumimoji="0" lang="zh-TW" altLang="zh-TW" sz="1800" u="sng" dirty="0">
                <a:solidFill>
                  <a:srgbClr val="000000"/>
                </a:solidFill>
                <a:latin typeface="微軟正黑體" panose="020B0604030504040204" pitchFamily="34" charset="-120"/>
                <a:ea typeface="微軟正黑體" panose="020B0604030504040204" pitchFamily="34" charset="-120"/>
              </a:rPr>
              <a:t>新建醫療</a:t>
            </a:r>
            <a:r>
              <a:rPr kumimoji="0" lang="zh-HK" altLang="zh-TW" sz="1800" u="sng" dirty="0">
                <a:solidFill>
                  <a:srgbClr val="000000"/>
                </a:solidFill>
                <a:latin typeface="微軟正黑體" panose="020B0604030504040204" pitchFamily="34" charset="-120"/>
                <a:ea typeface="微軟正黑體" panose="020B0604030504040204" pitchFamily="34" charset="-120"/>
              </a:rPr>
              <a:t>大樓</a:t>
            </a:r>
            <a:r>
              <a:rPr kumimoji="0" lang="zh-TW" altLang="zh-TW" sz="1800" u="sng" dirty="0">
                <a:solidFill>
                  <a:srgbClr val="000000"/>
                </a:solidFill>
                <a:latin typeface="微軟正黑體" panose="020B0604030504040204" pitchFamily="34" charset="-120"/>
                <a:ea typeface="微軟正黑體" panose="020B0604030504040204" pitchFamily="34" charset="-120"/>
              </a:rPr>
              <a:t>動工 開啟服務新里程</a:t>
            </a:r>
            <a:endParaRPr kumimoji="0" lang="zh-TW" altLang="zh-TW" sz="1800" b="0" u="sng"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endParaRPr kumimoji="0" lang="en-US" altLang="zh-TW" sz="800" b="0" dirty="0" smtClean="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en-US" sz="1600" b="0" dirty="0" smtClean="0">
                <a:solidFill>
                  <a:srgbClr val="000000"/>
                </a:solidFill>
                <a:latin typeface="微軟正黑體" panose="020B0604030504040204" pitchFamily="34" charset="-120"/>
                <a:ea typeface="微軟正黑體" panose="020B0604030504040204" pitchFamily="34" charset="-120"/>
              </a:rPr>
              <a:t>本月</a:t>
            </a:r>
            <a:r>
              <a:rPr kumimoji="0" lang="en-US" altLang="zh-TW" sz="1600" b="0" dirty="0" smtClean="0">
                <a:solidFill>
                  <a:srgbClr val="000000"/>
                </a:solidFill>
                <a:latin typeface="微軟正黑體" panose="020B0604030504040204" pitchFamily="34" charset="-120"/>
                <a:ea typeface="微軟正黑體" panose="020B0604030504040204" pitchFamily="34" charset="-120"/>
              </a:rPr>
              <a:t>6</a:t>
            </a:r>
            <a:r>
              <a:rPr kumimoji="0" lang="zh-TW" altLang="en-US" sz="1600" b="0" dirty="0" smtClean="0">
                <a:solidFill>
                  <a:srgbClr val="000000"/>
                </a:solidFill>
                <a:latin typeface="微軟正黑體" panose="020B0604030504040204" pitchFamily="34" charset="-120"/>
                <a:ea typeface="微軟正黑體" panose="020B0604030504040204" pitchFamily="34" charset="-120"/>
              </a:rPr>
              <a:t>月</a:t>
            </a:r>
            <a:r>
              <a:rPr kumimoji="0" lang="en-US" altLang="zh-TW" sz="1600" b="0" dirty="0" smtClean="0">
                <a:solidFill>
                  <a:srgbClr val="000000"/>
                </a:solidFill>
                <a:latin typeface="微軟正黑體" panose="020B0604030504040204" pitchFamily="34" charset="-120"/>
                <a:ea typeface="微軟正黑體" panose="020B0604030504040204" pitchFamily="34" charset="-120"/>
              </a:rPr>
              <a:t>1</a:t>
            </a:r>
            <a:r>
              <a:rPr kumimoji="0" lang="en-US" altLang="zh-TW" sz="1600" b="0" dirty="0">
                <a:solidFill>
                  <a:srgbClr val="000000"/>
                </a:solidFill>
                <a:latin typeface="微軟正黑體" panose="020B0604030504040204" pitchFamily="34" charset="-120"/>
                <a:ea typeface="微軟正黑體" panose="020B0604030504040204" pitchFamily="34" charset="-120"/>
              </a:rPr>
              <a:t>0</a:t>
            </a:r>
            <a:r>
              <a:rPr kumimoji="0" lang="zh-TW" altLang="zh-TW" sz="1600" b="0" dirty="0" smtClean="0">
                <a:solidFill>
                  <a:srgbClr val="000000"/>
                </a:solidFill>
                <a:latin typeface="微軟正黑體" panose="020B0604030504040204" pitchFamily="34" charset="-120"/>
                <a:ea typeface="微軟正黑體" panose="020B0604030504040204" pitchFamily="34" charset="-120"/>
              </a:rPr>
              <a:t>日</a:t>
            </a:r>
            <a:r>
              <a:rPr kumimoji="0" lang="zh-TW" altLang="zh-TW" sz="1600" b="0" dirty="0">
                <a:solidFill>
                  <a:srgbClr val="000000"/>
                </a:solidFill>
                <a:latin typeface="微軟正黑體" panose="020B0604030504040204" pitchFamily="34" charset="-120"/>
                <a:ea typeface="微軟正黑體" panose="020B0604030504040204" pitchFamily="34" charset="-120"/>
              </a:rPr>
              <a:t>上午舉行</a:t>
            </a:r>
            <a:r>
              <a:rPr kumimoji="0" lang="zh-TW" altLang="zh-TW" sz="1600" b="0" u="sng" dirty="0">
                <a:solidFill>
                  <a:srgbClr val="000000"/>
                </a:solidFill>
                <a:latin typeface="微軟正黑體" panose="020B0604030504040204" pitchFamily="34" charset="-120"/>
                <a:ea typeface="微軟正黑體" panose="020B0604030504040204" pitchFamily="34" charset="-120"/>
              </a:rPr>
              <a:t>「新建醫療大樓工程」開工動土典禮，蔡英文總統、國防部嚴德發部長、衛福部陳時中部長、退輔會邱國正主任委員、吳思瑤立法委員特別應邀出席</a:t>
            </a:r>
            <a:r>
              <a:rPr kumimoji="0" lang="zh-TW" altLang="zh-TW" sz="1600" b="0" dirty="0">
                <a:solidFill>
                  <a:srgbClr val="000000"/>
                </a:solidFill>
                <a:latin typeface="微軟正黑體" panose="020B0604030504040204" pitchFamily="34" charset="-120"/>
                <a:ea typeface="微軟正黑體" panose="020B0604030504040204" pitchFamily="34" charset="-120"/>
              </a:rPr>
              <a:t>。</a:t>
            </a:r>
            <a:r>
              <a:rPr kumimoji="0" lang="en-US" altLang="zh-TW" sz="1600" b="0" dirty="0">
                <a:solidFill>
                  <a:srgbClr val="000000"/>
                </a:solidFill>
                <a:latin typeface="微軟正黑體" panose="020B0604030504040204" pitchFamily="34" charset="-120"/>
                <a:ea typeface="微軟正黑體" panose="020B0604030504040204" pitchFamily="34" charset="-120"/>
              </a:rPr>
              <a:t> </a:t>
            </a:r>
            <a:endParaRPr kumimoji="0" lang="zh-TW" altLang="zh-TW" sz="1600" b="0" dirty="0">
              <a:solidFill>
                <a:srgbClr val="000000"/>
              </a:solidFill>
              <a:latin typeface="微軟正黑體" panose="020B0604030504040204" pitchFamily="34" charset="-120"/>
              <a:ea typeface="微軟正黑體" panose="020B0604030504040204" pitchFamily="34" charset="-120"/>
            </a:endParaRPr>
          </a:p>
          <a:p>
            <a:pPr lvl="0" eaLnBrk="1" fontAlgn="auto" hangingPunct="1">
              <a:spcBef>
                <a:spcPts val="0"/>
              </a:spcBef>
              <a:spcAft>
                <a:spcPts val="0"/>
              </a:spcAft>
            </a:pPr>
            <a:r>
              <a:rPr kumimoji="0" lang="zh-TW" altLang="zh-TW" sz="1600" b="0" u="sng" dirty="0">
                <a:solidFill>
                  <a:srgbClr val="000000"/>
                </a:solidFill>
                <a:latin typeface="微軟正黑體" panose="020B0604030504040204" pitchFamily="34" charset="-120"/>
                <a:ea typeface="微軟正黑體" panose="020B0604030504040204" pitchFamily="34" charset="-120"/>
              </a:rPr>
              <a:t>蔡總統首先</a:t>
            </a:r>
            <a:r>
              <a:rPr kumimoji="0" lang="zh-TW" altLang="zh-TW" sz="1600" b="0" u="sng" dirty="0" smtClean="0">
                <a:solidFill>
                  <a:srgbClr val="000000"/>
                </a:solidFill>
                <a:latin typeface="微軟正黑體" panose="020B0604030504040204" pitchFamily="34" charset="-120"/>
                <a:ea typeface="微軟正黑體" panose="020B0604030504040204" pitchFamily="34" charset="-120"/>
              </a:rPr>
              <a:t>聽取</a:t>
            </a:r>
            <a:r>
              <a:rPr kumimoji="0" lang="zh-TW" altLang="en-US" sz="1600" b="0" u="sng" dirty="0" smtClean="0">
                <a:solidFill>
                  <a:srgbClr val="000000"/>
                </a:solidFill>
                <a:latin typeface="微軟正黑體" panose="020B0604030504040204" pitchFamily="34" charset="-120"/>
                <a:ea typeface="微軟正黑體" panose="020B0604030504040204" pitchFamily="34" charset="-120"/>
              </a:rPr>
              <a:t>本院</a:t>
            </a:r>
            <a:r>
              <a:rPr kumimoji="0" lang="zh-TW" altLang="zh-TW" sz="1600" b="0" u="sng" dirty="0" smtClean="0">
                <a:solidFill>
                  <a:srgbClr val="000000"/>
                </a:solidFill>
                <a:latin typeface="微軟正黑體" panose="020B0604030504040204" pitchFamily="34" charset="-120"/>
                <a:ea typeface="微軟正黑體" panose="020B0604030504040204" pitchFamily="34" charset="-120"/>
              </a:rPr>
              <a:t>張院長</a:t>
            </a:r>
            <a:r>
              <a:rPr kumimoji="0" lang="zh-TW" altLang="zh-TW" sz="1600" b="0" u="sng" dirty="0">
                <a:solidFill>
                  <a:srgbClr val="000000"/>
                </a:solidFill>
                <a:latin typeface="微軟正黑體" panose="020B0604030504040204" pitchFamily="34" charset="-120"/>
                <a:ea typeface="微軟正黑體" panose="020B0604030504040204" pitchFamily="34" charset="-120"/>
              </a:rPr>
              <a:t>工程簡報，對於臺北榮總配合政府推行長照的努力及各項創新醫療服務印象深刻，同時對於北榮全體醫療團隊在國家醫療政策發展中一直扮演關鍵角色表達肯定與感謝</a:t>
            </a:r>
            <a:r>
              <a:rPr kumimoji="0" lang="zh-TW" altLang="zh-TW" sz="1600" b="0" dirty="0">
                <a:solidFill>
                  <a:srgbClr val="000000"/>
                </a:solidFill>
                <a:latin typeface="微軟正黑體" panose="020B0604030504040204" pitchFamily="34" charset="-120"/>
                <a:ea typeface="微軟正黑體" panose="020B0604030504040204" pitchFamily="34" charset="-120"/>
              </a:rPr>
              <a:t>。</a:t>
            </a:r>
            <a:r>
              <a:rPr kumimoji="0" lang="zh-TW" altLang="zh-TW" sz="1600" b="0" u="sng" dirty="0">
                <a:solidFill>
                  <a:srgbClr val="000000"/>
                </a:solidFill>
                <a:latin typeface="微軟正黑體" panose="020B0604030504040204" pitchFamily="34" charset="-120"/>
                <a:ea typeface="微軟正黑體" panose="020B0604030504040204" pitchFamily="34" charset="-120"/>
              </a:rPr>
              <a:t>她表示近年來國人腫瘤患者大幅增加，腫瘤治療方式與設備亦與時俱進，臺北榮總新醫療大樓為導入智慧化病房設備建構新一代醫療建築，配合已經動工興建中的重粒子癌症治療中心，將大幅提升我國癌症治療的能力與水準</a:t>
            </a:r>
            <a:r>
              <a:rPr kumimoji="0" lang="zh-TW" altLang="zh-TW" sz="1600" b="0" dirty="0">
                <a:solidFill>
                  <a:srgbClr val="000000"/>
                </a:solidFill>
                <a:latin typeface="微軟正黑體" panose="020B0604030504040204" pitchFamily="34" charset="-120"/>
                <a:ea typeface="微軟正黑體" panose="020B0604030504040204" pitchFamily="34" charset="-120"/>
              </a:rPr>
              <a:t>。</a:t>
            </a: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b="9420"/>
          <a:stretch/>
        </p:blipFill>
        <p:spPr>
          <a:xfrm>
            <a:off x="5580140" y="4581160"/>
            <a:ext cx="2823939" cy="17052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50" y="2852920"/>
            <a:ext cx="2808390" cy="18722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110" y="1340710"/>
            <a:ext cx="2880400" cy="15842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0695876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440" y="476590"/>
            <a:ext cx="8001000" cy="527050"/>
          </a:xfrm>
        </p:spPr>
        <p:txBody>
          <a:bodyPr/>
          <a:lstStyle/>
          <a:p>
            <a:pPr algn="ctr">
              <a:defRPr/>
            </a:pPr>
            <a:r>
              <a:rPr lang="en-US" altLang="zh-TW" sz="4000" b="1" dirty="0" smtClean="0">
                <a:latin typeface="微軟正黑體" panose="020B0604030504040204" pitchFamily="34" charset="-120"/>
                <a:ea typeface="微軟正黑體" panose="020B0604030504040204" pitchFamily="34" charset="-120"/>
              </a:rPr>
              <a:t>108</a:t>
            </a:r>
            <a:r>
              <a:rPr lang="zh-TW" altLang="en-US" sz="4000" b="1" dirty="0" smtClean="0">
                <a:latin typeface="微軟正黑體" panose="020B0604030504040204" pitchFamily="34" charset="-120"/>
                <a:ea typeface="微軟正黑體" panose="020B0604030504040204" pitchFamily="34" charset="-120"/>
              </a:rPr>
              <a:t>年</a:t>
            </a:r>
            <a:r>
              <a:rPr lang="en-US" altLang="zh-TW" sz="4000" b="1" dirty="0" smtClean="0">
                <a:latin typeface="微軟正黑體" panose="020B0604030504040204" pitchFamily="34" charset="-120"/>
                <a:ea typeface="微軟正黑體" panose="020B0604030504040204" pitchFamily="34" charset="-120"/>
              </a:rPr>
              <a:t>6</a:t>
            </a:r>
            <a:r>
              <a:rPr lang="zh-TW" altLang="en-US" sz="4000" b="1" dirty="0" smtClean="0">
                <a:latin typeface="微軟正黑體" panose="020B0604030504040204" pitchFamily="34" charset="-120"/>
                <a:ea typeface="微軟正黑體" panose="020B0604030504040204" pitchFamily="34" charset="-120"/>
              </a:rPr>
              <a:t>月份新聞摘要</a:t>
            </a:r>
            <a:r>
              <a:rPr lang="en-US" altLang="zh-TW" sz="4000" b="1" dirty="0" smtClean="0">
                <a:latin typeface="微軟正黑體" panose="020B0604030504040204" pitchFamily="34" charset="-120"/>
                <a:ea typeface="微軟正黑體" panose="020B0604030504040204" pitchFamily="34" charset="-120"/>
              </a:rPr>
              <a:t>(38</a:t>
            </a:r>
            <a:r>
              <a:rPr lang="zh-TW" altLang="en-US" sz="4000" b="1" dirty="0" smtClean="0">
                <a:latin typeface="微軟正黑體" panose="020B0604030504040204" pitchFamily="34" charset="-120"/>
                <a:ea typeface="微軟正黑體" panose="020B0604030504040204" pitchFamily="34" charset="-120"/>
              </a:rPr>
              <a:t>則</a:t>
            </a:r>
            <a:r>
              <a:rPr lang="en-US" altLang="zh-TW" sz="4000" b="1" dirty="0" smtClean="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8</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4" name="圖片 3"/>
          <p:cNvPicPr>
            <a:picLocks noChangeAspect="1"/>
          </p:cNvPicPr>
          <p:nvPr/>
        </p:nvPicPr>
        <p:blipFill>
          <a:blip r:embed="rId2" cstate="print"/>
          <a:stretch>
            <a:fillRect/>
          </a:stretch>
        </p:blipFill>
        <p:spPr>
          <a:xfrm>
            <a:off x="1187530" y="1124680"/>
            <a:ext cx="6840950" cy="4752660"/>
          </a:xfrm>
          <a:prstGeom prst="rect">
            <a:avLst/>
          </a:prstGeom>
        </p:spPr>
      </p:pic>
    </p:spTree>
    <p:extLst>
      <p:ext uri="{BB962C8B-B14F-4D97-AF65-F5344CB8AC3E}">
        <p14:creationId xmlns:p14="http://schemas.microsoft.com/office/powerpoint/2010/main" val="676176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6263" y="525620"/>
            <a:ext cx="8001000" cy="527050"/>
          </a:xfrm>
        </p:spPr>
        <p:txBody>
          <a:bodyPr/>
          <a:lstStyle/>
          <a:p>
            <a:pPr algn="ctr">
              <a:defRPr/>
            </a:pPr>
            <a:r>
              <a:rPr lang="en-US" altLang="zh-TW" sz="4000" b="1" dirty="0" smtClean="0">
                <a:latin typeface="微軟正黑體" panose="020B0604030504040204" pitchFamily="34" charset="-120"/>
                <a:ea typeface="微軟正黑體" panose="020B0604030504040204" pitchFamily="34" charset="-120"/>
              </a:rPr>
              <a:t>108</a:t>
            </a:r>
            <a:r>
              <a:rPr lang="zh-TW" altLang="en-US" sz="4000" b="1" dirty="0" smtClean="0">
                <a:latin typeface="微軟正黑體" panose="020B0604030504040204" pitchFamily="34" charset="-120"/>
                <a:ea typeface="微軟正黑體" panose="020B0604030504040204" pitchFamily="34" charset="-120"/>
              </a:rPr>
              <a:t>年</a:t>
            </a:r>
            <a:r>
              <a:rPr lang="en-US" altLang="zh-TW" sz="4000" b="1" dirty="0" smtClean="0">
                <a:latin typeface="微軟正黑體" panose="020B0604030504040204" pitchFamily="34" charset="-120"/>
                <a:ea typeface="微軟正黑體" panose="020B0604030504040204" pitchFamily="34" charset="-120"/>
              </a:rPr>
              <a:t>6</a:t>
            </a:r>
            <a:r>
              <a:rPr lang="zh-TW" altLang="en-US" sz="4000" b="1" dirty="0" smtClean="0">
                <a:latin typeface="微軟正黑體" panose="020B0604030504040204" pitchFamily="34" charset="-120"/>
                <a:ea typeface="微軟正黑體" panose="020B0604030504040204" pitchFamily="34" charset="-120"/>
              </a:rPr>
              <a:t>月份新聞摘要</a:t>
            </a:r>
            <a:endParaRPr lang="zh-TW" altLang="en-US" sz="4000" b="1" dirty="0">
              <a:latin typeface="微軟正黑體" panose="020B0604030504040204" pitchFamily="34" charset="-120"/>
              <a:ea typeface="微軟正黑體" panose="020B0604030504040204" pitchFamily="34" charset="-120"/>
            </a:endParaRPr>
          </a:p>
        </p:txBody>
      </p:sp>
      <p:sp>
        <p:nvSpPr>
          <p:cNvPr id="25653" name="投影片編號版面配置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b="1">
                <a:solidFill>
                  <a:srgbClr val="0000FF"/>
                </a:solidFill>
                <a:latin typeface="標楷體" panose="03000509000000000000" pitchFamily="65" charset="-120"/>
                <a:ea typeface="標楷體" panose="03000509000000000000" pitchFamily="65" charset="-120"/>
              </a:defRPr>
            </a:lvl1pPr>
            <a:lvl2pPr marL="742950" indent="-285750">
              <a:defRPr kumimoji="1" sz="2500" b="1">
                <a:solidFill>
                  <a:srgbClr val="0000FF"/>
                </a:solidFill>
                <a:latin typeface="標楷體" panose="03000509000000000000" pitchFamily="65" charset="-120"/>
                <a:ea typeface="標楷體" panose="03000509000000000000" pitchFamily="65" charset="-120"/>
              </a:defRPr>
            </a:lvl2pPr>
            <a:lvl3pPr marL="1143000" indent="-228600">
              <a:defRPr kumimoji="1" sz="2500" b="1">
                <a:solidFill>
                  <a:srgbClr val="0000FF"/>
                </a:solidFill>
                <a:latin typeface="標楷體" panose="03000509000000000000" pitchFamily="65" charset="-120"/>
                <a:ea typeface="標楷體" panose="03000509000000000000" pitchFamily="65" charset="-120"/>
              </a:defRPr>
            </a:lvl3pPr>
            <a:lvl4pPr marL="1600200" indent="-228600">
              <a:defRPr kumimoji="1" sz="2500" b="1">
                <a:solidFill>
                  <a:srgbClr val="0000FF"/>
                </a:solidFill>
                <a:latin typeface="標楷體" panose="03000509000000000000" pitchFamily="65" charset="-120"/>
                <a:ea typeface="標楷體" panose="03000509000000000000" pitchFamily="65" charset="-120"/>
              </a:defRPr>
            </a:lvl4pPr>
            <a:lvl5pPr marL="2057400" indent="-228600">
              <a:defRPr kumimoji="1" sz="2500" b="1">
                <a:solidFill>
                  <a:srgbClr val="0000FF"/>
                </a:solidFill>
                <a:latin typeface="標楷體" panose="03000509000000000000" pitchFamily="65" charset="-120"/>
                <a:ea typeface="標楷體" panose="03000509000000000000" pitchFamily="65" charset="-120"/>
              </a:defRPr>
            </a:lvl5pPr>
            <a:lvl6pPr marL="25146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6pPr>
            <a:lvl7pPr marL="29718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7pPr>
            <a:lvl8pPr marL="34290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8pPr>
            <a:lvl9pPr marL="3886200" indent="-228600" eaLnBrk="0" fontAlgn="base" hangingPunct="0">
              <a:spcBef>
                <a:spcPct val="0"/>
              </a:spcBef>
              <a:spcAft>
                <a:spcPct val="0"/>
              </a:spcAft>
              <a:defRPr kumimoji="1" sz="2500" b="1">
                <a:solidFill>
                  <a:srgbClr val="0000FF"/>
                </a:solidFill>
                <a:latin typeface="標楷體" panose="03000509000000000000" pitchFamily="65" charset="-120"/>
                <a:ea typeface="標楷體" panose="03000509000000000000" pitchFamily="65" charset="-120"/>
              </a:defRPr>
            </a:lvl9pPr>
          </a:lstStyle>
          <a:p>
            <a:fld id="{E0E48F5C-934A-4707-A668-4A5DE198B3B1}" type="slidenum">
              <a:rPr kumimoji="0" lang="en-US" altLang="zh-TW" sz="1200" b="0" smtClean="0">
                <a:solidFill>
                  <a:srgbClr val="0000CC"/>
                </a:solidFill>
                <a:latin typeface="Verdana" panose="020B0604030504040204" pitchFamily="34" charset="0"/>
                <a:ea typeface="新細明體" panose="02020500000000000000" pitchFamily="18" charset="-120"/>
              </a:rPr>
              <a:pPr/>
              <a:t>9</a:t>
            </a:fld>
            <a:endParaRPr kumimoji="0" lang="en-US" altLang="zh-TW" sz="1200" b="0" smtClean="0">
              <a:solidFill>
                <a:srgbClr val="0000CC"/>
              </a:solidFill>
              <a:latin typeface="Verdana" panose="020B0604030504040204" pitchFamily="34" charset="0"/>
              <a:ea typeface="新細明體" panose="02020500000000000000" pitchFamily="18" charset="-120"/>
            </a:endParaRPr>
          </a:p>
        </p:txBody>
      </p:sp>
      <p:pic>
        <p:nvPicPr>
          <p:cNvPr id="6" name="圖片 5"/>
          <p:cNvPicPr>
            <a:picLocks noChangeAspect="1"/>
          </p:cNvPicPr>
          <p:nvPr/>
        </p:nvPicPr>
        <p:blipFill>
          <a:blip r:embed="rId2" cstate="print"/>
          <a:stretch>
            <a:fillRect/>
          </a:stretch>
        </p:blipFill>
        <p:spPr>
          <a:xfrm>
            <a:off x="1187531" y="1340710"/>
            <a:ext cx="6912960" cy="4536630"/>
          </a:xfrm>
          <a:prstGeom prst="rect">
            <a:avLst/>
          </a:prstGeom>
        </p:spPr>
      </p:pic>
    </p:spTree>
    <p:extLst>
      <p:ext uri="{BB962C8B-B14F-4D97-AF65-F5344CB8AC3E}">
        <p14:creationId xmlns:p14="http://schemas.microsoft.com/office/powerpoint/2010/main" val="8781128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spDef>
    <a:lnDef>
      <a:spPr bwMode="auto">
        <a:xfrm>
          <a:off x="0" y="0"/>
          <a:ext cx="1" cy="1"/>
        </a:xfrm>
        <a:custGeom>
          <a:avLst/>
          <a:gdLst/>
          <a:ahLst/>
          <a:cxnLst/>
          <a:rect l="0" t="0" r="0" b="0"/>
          <a:pathLst/>
        </a:custGeom>
        <a:gradFill rotWithShape="1">
          <a:gsLst>
            <a:gs pos="0">
              <a:srgbClr val="006600"/>
            </a:gs>
            <a:gs pos="100000">
              <a:srgbClr val="009999"/>
            </a:gs>
          </a:gsLst>
          <a:lin ang="5400000" scaled="1"/>
        </a:gradFill>
        <a:ln>
          <a:noFill/>
        </a:ln>
        <a:effectLst>
          <a:outerShdw dist="53882" dir="2700000" algn="ctr" rotWithShape="0">
            <a:schemeClr val="tx2"/>
          </a:outerShdw>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4800" b="0" i="0" u="none" strike="noStrike" cap="none" normalizeH="0" baseline="0" smtClean="0">
            <a:ln>
              <a:noFill/>
            </a:ln>
            <a:solidFill>
              <a:schemeClr val="tx1"/>
            </a:solidFill>
            <a:effectLst/>
            <a:latin typeface="Verdana" panose="020B0604030504040204" pitchFamily="34" charset="0"/>
            <a:ea typeface="新細明體" panose="02020500000000000000" pitchFamily="18" charset="-12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35421</TotalTime>
  <Words>868</Words>
  <Application>Microsoft Office PowerPoint</Application>
  <PresentationFormat>如螢幕大小 (4:3)</PresentationFormat>
  <Paragraphs>110</Paragraphs>
  <Slides>14</Slides>
  <Notes>1</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14</vt:i4>
      </vt:variant>
    </vt:vector>
  </HeadingPairs>
  <TitlesOfParts>
    <vt:vector size="22" baseType="lpstr">
      <vt:lpstr>微軟正黑體</vt:lpstr>
      <vt:lpstr>新細明體</vt:lpstr>
      <vt:lpstr>標楷體</vt:lpstr>
      <vt:lpstr>Arial</vt:lpstr>
      <vt:lpstr>Times New Roman</vt:lpstr>
      <vt:lpstr>Verdana</vt:lpstr>
      <vt:lpstr>Wingdings</vt:lpstr>
      <vt:lpstr>Profile</vt:lpstr>
      <vt:lpstr>本院重要新聞彙整報告</vt:lpstr>
      <vt:lpstr>108年6月記者會</vt:lpstr>
      <vt:lpstr>108年6月記者會</vt:lpstr>
      <vt:lpstr>108年6月安排媒體採訪</vt:lpstr>
      <vt:lpstr>108年6月份本院活動(新聞稿)</vt:lpstr>
      <vt:lpstr>108年6月份本院活動(新聞稿)</vt:lpstr>
      <vt:lpstr>108年6月份本院活動(新聞稿)</vt:lpstr>
      <vt:lpstr>108年6月份新聞摘要(38則)</vt:lpstr>
      <vt:lpstr>108年6月份新聞摘要</vt:lpstr>
      <vt:lpstr>108年6月份新聞摘要</vt:lpstr>
      <vt:lpstr>108年6月份新聞摘要</vt:lpstr>
      <vt:lpstr>PowerPoint 簡報</vt:lpstr>
      <vt:lpstr>院外受奬情形-1則</vt:lpstr>
      <vt:lpstr>PowerPoint 簡報</vt:lpstr>
    </vt:vector>
  </TitlesOfParts>
  <Manager>台北榮民總醫院</Manager>
  <Company>Taipei Veterans General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行政院國軍退除役官兵輔導委員會 台北榮民總醫院 新制醫院評鑑暨教學醫院評鑑簡報</dc:title>
  <dc:creator>楊昭恂</dc:creator>
  <cp:lastModifiedBy>user</cp:lastModifiedBy>
  <cp:revision>2306</cp:revision>
  <dcterms:created xsi:type="dcterms:W3CDTF">2004-02-01T06:39:05Z</dcterms:created>
  <dcterms:modified xsi:type="dcterms:W3CDTF">2019-06-24T08:15:22Z</dcterms:modified>
</cp:coreProperties>
</file>