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Default Extension="pptx" ContentType="application/vnd.openxmlformats-officedocument.presentationml.presentation"/>
  <Default Extension="vml" ContentType="application/vnd.openxmlformats-officedocument.vmlDrawing"/>
  <Default Extension="xlsx" ContentType="application/vnd.openxmlformats-officedocument.spreadsheetml.sheet"/>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handoutMasterIdLst>
    <p:handoutMasterId r:id="rId21"/>
  </p:handoutMasterIdLst>
  <p:sldIdLst>
    <p:sldId id="3249" r:id="rId2"/>
    <p:sldId id="3799" r:id="rId3"/>
    <p:sldId id="3787" r:id="rId4"/>
    <p:sldId id="3803" r:id="rId5"/>
    <p:sldId id="3790" r:id="rId6"/>
    <p:sldId id="3813" r:id="rId7"/>
    <p:sldId id="3775" r:id="rId8"/>
    <p:sldId id="3802" r:id="rId9"/>
    <p:sldId id="3801" r:id="rId10"/>
    <p:sldId id="3804" r:id="rId11"/>
    <p:sldId id="3808" r:id="rId12"/>
    <p:sldId id="3809" r:id="rId13"/>
    <p:sldId id="3810" r:id="rId14"/>
    <p:sldId id="3811" r:id="rId15"/>
    <p:sldId id="3629" r:id="rId16"/>
    <p:sldId id="3806" r:id="rId17"/>
    <p:sldId id="3807" r:id="rId18"/>
    <p:sldId id="3469" r:id="rId19"/>
  </p:sldIdLst>
  <p:sldSz cx="9144000" cy="6858000" type="screen4x3"/>
  <p:notesSz cx="6807200" cy="9939338"/>
  <p:defaultTextStyle>
    <a:defPPr>
      <a:defRPr lang="zh-TW"/>
    </a:defPPr>
    <a:lvl1pPr algn="l" rtl="0" eaLnBrk="0" fontAlgn="base" hangingPunct="0">
      <a:spcBef>
        <a:spcPct val="0"/>
      </a:spcBef>
      <a:spcAft>
        <a:spcPct val="0"/>
      </a:spcAft>
      <a:defRPr kumimoji="1" sz="2500" b="1" kern="1200">
        <a:solidFill>
          <a:srgbClr val="0000FF"/>
        </a:solidFill>
        <a:latin typeface="標楷體" panose="03000509000000000000" pitchFamily="65" charset="-120"/>
        <a:ea typeface="標楷體" panose="03000509000000000000" pitchFamily="65" charset="-120"/>
        <a:cs typeface="+mn-cs"/>
      </a:defRPr>
    </a:lvl1pPr>
    <a:lvl2pPr marL="457200" algn="l" rtl="0" eaLnBrk="0" fontAlgn="base" hangingPunct="0">
      <a:spcBef>
        <a:spcPct val="0"/>
      </a:spcBef>
      <a:spcAft>
        <a:spcPct val="0"/>
      </a:spcAft>
      <a:defRPr kumimoji="1" sz="2500" b="1" kern="1200">
        <a:solidFill>
          <a:srgbClr val="0000FF"/>
        </a:solidFill>
        <a:latin typeface="標楷體" panose="03000509000000000000" pitchFamily="65" charset="-120"/>
        <a:ea typeface="標楷體" panose="03000509000000000000" pitchFamily="65" charset="-120"/>
        <a:cs typeface="+mn-cs"/>
      </a:defRPr>
    </a:lvl2pPr>
    <a:lvl3pPr marL="914400" algn="l" rtl="0" eaLnBrk="0" fontAlgn="base" hangingPunct="0">
      <a:spcBef>
        <a:spcPct val="0"/>
      </a:spcBef>
      <a:spcAft>
        <a:spcPct val="0"/>
      </a:spcAft>
      <a:defRPr kumimoji="1" sz="2500" b="1" kern="1200">
        <a:solidFill>
          <a:srgbClr val="0000FF"/>
        </a:solidFill>
        <a:latin typeface="標楷體" panose="03000509000000000000" pitchFamily="65" charset="-120"/>
        <a:ea typeface="標楷體" panose="03000509000000000000" pitchFamily="65" charset="-120"/>
        <a:cs typeface="+mn-cs"/>
      </a:defRPr>
    </a:lvl3pPr>
    <a:lvl4pPr marL="1371600" algn="l" rtl="0" eaLnBrk="0" fontAlgn="base" hangingPunct="0">
      <a:spcBef>
        <a:spcPct val="0"/>
      </a:spcBef>
      <a:spcAft>
        <a:spcPct val="0"/>
      </a:spcAft>
      <a:defRPr kumimoji="1" sz="2500" b="1" kern="1200">
        <a:solidFill>
          <a:srgbClr val="0000FF"/>
        </a:solidFill>
        <a:latin typeface="標楷體" panose="03000509000000000000" pitchFamily="65" charset="-120"/>
        <a:ea typeface="標楷體" panose="03000509000000000000" pitchFamily="65" charset="-120"/>
        <a:cs typeface="+mn-cs"/>
      </a:defRPr>
    </a:lvl4pPr>
    <a:lvl5pPr marL="1828800" algn="l" rtl="0" eaLnBrk="0" fontAlgn="base" hangingPunct="0">
      <a:spcBef>
        <a:spcPct val="0"/>
      </a:spcBef>
      <a:spcAft>
        <a:spcPct val="0"/>
      </a:spcAft>
      <a:defRPr kumimoji="1" sz="2500" b="1" kern="1200">
        <a:solidFill>
          <a:srgbClr val="0000FF"/>
        </a:solidFill>
        <a:latin typeface="標楷體" panose="03000509000000000000" pitchFamily="65" charset="-120"/>
        <a:ea typeface="標楷體" panose="03000509000000000000" pitchFamily="65" charset="-120"/>
        <a:cs typeface="+mn-cs"/>
      </a:defRPr>
    </a:lvl5pPr>
    <a:lvl6pPr marL="2286000" algn="l" defTabSz="914400" rtl="0" eaLnBrk="1" latinLnBrk="0" hangingPunct="1">
      <a:defRPr kumimoji="1" sz="2500" b="1" kern="1200">
        <a:solidFill>
          <a:srgbClr val="0000FF"/>
        </a:solidFill>
        <a:latin typeface="標楷體" panose="03000509000000000000" pitchFamily="65" charset="-120"/>
        <a:ea typeface="標楷體" panose="03000509000000000000" pitchFamily="65" charset="-120"/>
        <a:cs typeface="+mn-cs"/>
      </a:defRPr>
    </a:lvl6pPr>
    <a:lvl7pPr marL="2743200" algn="l" defTabSz="914400" rtl="0" eaLnBrk="1" latinLnBrk="0" hangingPunct="1">
      <a:defRPr kumimoji="1" sz="2500" b="1" kern="1200">
        <a:solidFill>
          <a:srgbClr val="0000FF"/>
        </a:solidFill>
        <a:latin typeface="標楷體" panose="03000509000000000000" pitchFamily="65" charset="-120"/>
        <a:ea typeface="標楷體" panose="03000509000000000000" pitchFamily="65" charset="-120"/>
        <a:cs typeface="+mn-cs"/>
      </a:defRPr>
    </a:lvl7pPr>
    <a:lvl8pPr marL="3200400" algn="l" defTabSz="914400" rtl="0" eaLnBrk="1" latinLnBrk="0" hangingPunct="1">
      <a:defRPr kumimoji="1" sz="2500" b="1" kern="1200">
        <a:solidFill>
          <a:srgbClr val="0000FF"/>
        </a:solidFill>
        <a:latin typeface="標楷體" panose="03000509000000000000" pitchFamily="65" charset="-120"/>
        <a:ea typeface="標楷體" panose="03000509000000000000" pitchFamily="65" charset="-120"/>
        <a:cs typeface="+mn-cs"/>
      </a:defRPr>
    </a:lvl8pPr>
    <a:lvl9pPr marL="3657600" algn="l" defTabSz="914400" rtl="0" eaLnBrk="1" latinLnBrk="0" hangingPunct="1">
      <a:defRPr kumimoji="1" sz="2500" b="1" kern="1200">
        <a:solidFill>
          <a:srgbClr val="0000FF"/>
        </a:solidFill>
        <a:latin typeface="標楷體" panose="03000509000000000000" pitchFamily="65" charset="-120"/>
        <a:ea typeface="標楷體" panose="03000509000000000000" pitchFamily="65" charset="-120"/>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9900"/>
    <a:srgbClr val="0000FF"/>
    <a:srgbClr val="0033CC"/>
    <a:srgbClr val="005696"/>
    <a:srgbClr val="0062AC"/>
    <a:srgbClr val="00CC66"/>
    <a:srgbClr val="FF3300"/>
    <a:srgbClr val="FFFFFF"/>
    <a:srgbClr val="008A3E"/>
    <a:srgbClr val="00666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70" autoAdjust="0"/>
    <p:restoredTop sz="94125" autoAdjust="0"/>
  </p:normalViewPr>
  <p:slideViewPr>
    <p:cSldViewPr>
      <p:cViewPr varScale="1">
        <p:scale>
          <a:sx n="69" d="100"/>
          <a:sy n="69" d="100"/>
        </p:scale>
        <p:origin x="-1064"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47" d="100"/>
          <a:sy n="47" d="100"/>
        </p:scale>
        <p:origin x="-1986" y="-90"/>
      </p:cViewPr>
      <p:guideLst>
        <p:guide orient="horz" pos="3131"/>
        <p:guide pos="2144"/>
      </p:guideLst>
    </p:cSldViewPr>
  </p:notesViewPr>
  <p:gridSpacing cx="73737788" cy="7373778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hdr" sz="quarter"/>
          </p:nvPr>
        </p:nvSpPr>
        <p:spPr bwMode="auto">
          <a:xfrm>
            <a:off x="0" y="0"/>
            <a:ext cx="2950529" cy="495854"/>
          </a:xfrm>
          <a:prstGeom prst="rect">
            <a:avLst/>
          </a:prstGeom>
          <a:noFill/>
          <a:ln>
            <a:noFill/>
          </a:ln>
          <a:effectLst/>
          <a:extLst/>
        </p:spPr>
        <p:txBody>
          <a:bodyPr vert="horz" wrap="square" lIns="92647" tIns="46324" rIns="92647" bIns="46324" numCol="1" anchor="t" anchorCtr="0" compatLnSpc="1">
            <a:prstTxWarp prst="textNoShape">
              <a:avLst/>
            </a:prstTxWarp>
          </a:bodyPr>
          <a:lstStyle>
            <a:lvl1pPr algn="l" defTabSz="926624" eaLnBrk="1" hangingPunct="1">
              <a:defRPr sz="1300" b="0">
                <a:solidFill>
                  <a:schemeClr val="tx1"/>
                </a:solidFill>
                <a:latin typeface="Verdana" panose="020B0604030504040204" pitchFamily="34" charset="0"/>
                <a:ea typeface="新細明體" panose="02020500000000000000" pitchFamily="18" charset="-120"/>
              </a:defRPr>
            </a:lvl1pPr>
          </a:lstStyle>
          <a:p>
            <a:pPr>
              <a:defRPr/>
            </a:pPr>
            <a:endParaRPr lang="en-US" altLang="zh-TW"/>
          </a:p>
        </p:txBody>
      </p:sp>
      <p:sp>
        <p:nvSpPr>
          <p:cNvPr id="89091" name="Rectangle 3"/>
          <p:cNvSpPr>
            <a:spLocks noGrp="1" noChangeArrowheads="1"/>
          </p:cNvSpPr>
          <p:nvPr>
            <p:ph type="dt" sz="quarter" idx="1"/>
          </p:nvPr>
        </p:nvSpPr>
        <p:spPr bwMode="auto">
          <a:xfrm>
            <a:off x="3856671" y="0"/>
            <a:ext cx="2950529" cy="495854"/>
          </a:xfrm>
          <a:prstGeom prst="rect">
            <a:avLst/>
          </a:prstGeom>
          <a:noFill/>
          <a:ln>
            <a:noFill/>
          </a:ln>
          <a:effectLst/>
          <a:extLst/>
        </p:spPr>
        <p:txBody>
          <a:bodyPr vert="horz" wrap="square" lIns="92647" tIns="46324" rIns="92647" bIns="46324" numCol="1" anchor="t" anchorCtr="0" compatLnSpc="1">
            <a:prstTxWarp prst="textNoShape">
              <a:avLst/>
            </a:prstTxWarp>
          </a:bodyPr>
          <a:lstStyle>
            <a:lvl1pPr algn="r" defTabSz="926624" eaLnBrk="1" hangingPunct="1">
              <a:defRPr sz="1300" b="0">
                <a:solidFill>
                  <a:schemeClr val="tx1"/>
                </a:solidFill>
                <a:latin typeface="Verdana" panose="020B0604030504040204" pitchFamily="34" charset="0"/>
                <a:ea typeface="新細明體" panose="02020500000000000000" pitchFamily="18" charset="-120"/>
              </a:defRPr>
            </a:lvl1pPr>
          </a:lstStyle>
          <a:p>
            <a:pPr>
              <a:defRPr/>
            </a:pPr>
            <a:endParaRPr lang="en-US" altLang="zh-TW"/>
          </a:p>
        </p:txBody>
      </p:sp>
      <p:sp>
        <p:nvSpPr>
          <p:cNvPr id="89092" name="Rectangle 4"/>
          <p:cNvSpPr>
            <a:spLocks noGrp="1" noChangeArrowheads="1"/>
          </p:cNvSpPr>
          <p:nvPr>
            <p:ph type="ftr" sz="quarter" idx="2"/>
          </p:nvPr>
        </p:nvSpPr>
        <p:spPr bwMode="auto">
          <a:xfrm>
            <a:off x="0" y="9441895"/>
            <a:ext cx="2950529" cy="497443"/>
          </a:xfrm>
          <a:prstGeom prst="rect">
            <a:avLst/>
          </a:prstGeom>
          <a:noFill/>
          <a:ln>
            <a:noFill/>
          </a:ln>
          <a:effectLst/>
          <a:extLst/>
        </p:spPr>
        <p:txBody>
          <a:bodyPr vert="horz" wrap="square" lIns="92647" tIns="46324" rIns="92647" bIns="46324" numCol="1" anchor="b" anchorCtr="0" compatLnSpc="1">
            <a:prstTxWarp prst="textNoShape">
              <a:avLst/>
            </a:prstTxWarp>
          </a:bodyPr>
          <a:lstStyle>
            <a:lvl1pPr algn="l" defTabSz="926624" eaLnBrk="1" hangingPunct="1">
              <a:defRPr sz="1300" b="0">
                <a:solidFill>
                  <a:schemeClr val="tx1"/>
                </a:solidFill>
                <a:latin typeface="Verdana" panose="020B0604030504040204" pitchFamily="34" charset="0"/>
                <a:ea typeface="新細明體" panose="02020500000000000000" pitchFamily="18" charset="-120"/>
              </a:defRPr>
            </a:lvl1pPr>
          </a:lstStyle>
          <a:p>
            <a:pPr>
              <a:defRPr/>
            </a:pPr>
            <a:endParaRPr lang="en-US" altLang="zh-TW"/>
          </a:p>
        </p:txBody>
      </p:sp>
      <p:sp>
        <p:nvSpPr>
          <p:cNvPr id="89093" name="Rectangle 5"/>
          <p:cNvSpPr>
            <a:spLocks noGrp="1" noChangeArrowheads="1"/>
          </p:cNvSpPr>
          <p:nvPr>
            <p:ph type="sldNum" sz="quarter" idx="3"/>
          </p:nvPr>
        </p:nvSpPr>
        <p:spPr bwMode="auto">
          <a:xfrm>
            <a:off x="3856671" y="9441895"/>
            <a:ext cx="2950529" cy="497443"/>
          </a:xfrm>
          <a:prstGeom prst="rect">
            <a:avLst/>
          </a:prstGeom>
          <a:noFill/>
          <a:ln>
            <a:noFill/>
          </a:ln>
          <a:effectLst/>
          <a:extLst/>
        </p:spPr>
        <p:txBody>
          <a:bodyPr vert="horz" wrap="square" lIns="92647" tIns="46324" rIns="92647" bIns="46324" numCol="1" anchor="b" anchorCtr="0" compatLnSpc="1">
            <a:prstTxWarp prst="textNoShape">
              <a:avLst/>
            </a:prstTxWarp>
          </a:bodyPr>
          <a:lstStyle>
            <a:lvl1pPr algn="r" defTabSz="926624" eaLnBrk="1" hangingPunct="1">
              <a:defRPr sz="1300" b="0">
                <a:solidFill>
                  <a:schemeClr val="tx1"/>
                </a:solidFill>
                <a:latin typeface="Verdana" panose="020B0604030504040204" pitchFamily="34" charset="0"/>
                <a:ea typeface="新細明體" panose="02020500000000000000" pitchFamily="18" charset="-120"/>
              </a:defRPr>
            </a:lvl1pPr>
          </a:lstStyle>
          <a:p>
            <a:pPr>
              <a:defRPr/>
            </a:pPr>
            <a:fld id="{26A85275-53F0-4117-819A-B9E01A5B0136}" type="slidenum">
              <a:rPr lang="en-US" altLang="zh-TW"/>
              <a:pPr>
                <a:defRPr/>
              </a:pPr>
              <a:t>‹#›</a:t>
            </a:fld>
            <a:endParaRPr lang="en-US" altLang="zh-TW"/>
          </a:p>
        </p:txBody>
      </p:sp>
    </p:spTree>
    <p:extLst>
      <p:ext uri="{BB962C8B-B14F-4D97-AF65-F5344CB8AC3E}">
        <p14:creationId xmlns:p14="http://schemas.microsoft.com/office/powerpoint/2010/main" xmlns="" val="25539493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bwMode="auto">
          <a:xfrm>
            <a:off x="0" y="0"/>
            <a:ext cx="2950529" cy="497444"/>
          </a:xfrm>
          <a:prstGeom prst="rect">
            <a:avLst/>
          </a:prstGeom>
          <a:noFill/>
          <a:ln>
            <a:noFill/>
          </a:ln>
          <a:effectLst/>
          <a:extLst/>
        </p:spPr>
        <p:txBody>
          <a:bodyPr vert="horz" wrap="square" lIns="92647" tIns="46324" rIns="92647" bIns="46324" numCol="1" anchor="t" anchorCtr="0" compatLnSpc="1">
            <a:prstTxWarp prst="textNoShape">
              <a:avLst/>
            </a:prstTxWarp>
          </a:bodyPr>
          <a:lstStyle>
            <a:lvl1pPr algn="l" defTabSz="926624" eaLnBrk="1" hangingPunct="1">
              <a:defRPr sz="1300" b="0">
                <a:solidFill>
                  <a:schemeClr val="tx1"/>
                </a:solidFill>
                <a:latin typeface="Arial" panose="020B0604020202020204" pitchFamily="34" charset="0"/>
                <a:ea typeface="新細明體" panose="02020500000000000000" pitchFamily="18" charset="-120"/>
              </a:defRPr>
            </a:lvl1pPr>
          </a:lstStyle>
          <a:p>
            <a:pPr>
              <a:defRPr/>
            </a:pPr>
            <a:endParaRPr lang="en-US" altLang="zh-TW"/>
          </a:p>
        </p:txBody>
      </p:sp>
      <p:sp>
        <p:nvSpPr>
          <p:cNvPr id="96259" name="Rectangle 3"/>
          <p:cNvSpPr>
            <a:spLocks noGrp="1" noChangeArrowheads="1"/>
          </p:cNvSpPr>
          <p:nvPr>
            <p:ph type="dt" idx="1"/>
          </p:nvPr>
        </p:nvSpPr>
        <p:spPr bwMode="auto">
          <a:xfrm>
            <a:off x="3855082" y="0"/>
            <a:ext cx="2950529" cy="497444"/>
          </a:xfrm>
          <a:prstGeom prst="rect">
            <a:avLst/>
          </a:prstGeom>
          <a:noFill/>
          <a:ln>
            <a:noFill/>
          </a:ln>
          <a:effectLst/>
          <a:extLst/>
        </p:spPr>
        <p:txBody>
          <a:bodyPr vert="horz" wrap="square" lIns="92647" tIns="46324" rIns="92647" bIns="46324" numCol="1" anchor="t" anchorCtr="0" compatLnSpc="1">
            <a:prstTxWarp prst="textNoShape">
              <a:avLst/>
            </a:prstTxWarp>
          </a:bodyPr>
          <a:lstStyle>
            <a:lvl1pPr algn="r" defTabSz="926624" eaLnBrk="1" hangingPunct="1">
              <a:defRPr sz="1300" b="0">
                <a:solidFill>
                  <a:schemeClr val="tx1"/>
                </a:solidFill>
                <a:latin typeface="Arial" panose="020B0604020202020204" pitchFamily="34" charset="0"/>
                <a:ea typeface="新細明體" panose="02020500000000000000" pitchFamily="18" charset="-120"/>
              </a:defRPr>
            </a:lvl1pPr>
          </a:lstStyle>
          <a:p>
            <a:pPr>
              <a:defRPr/>
            </a:pPr>
            <a:endParaRPr lang="en-US" altLang="zh-TW"/>
          </a:p>
        </p:txBody>
      </p:sp>
      <p:sp>
        <p:nvSpPr>
          <p:cNvPr id="11268" name="Rectangle 4"/>
          <p:cNvSpPr>
            <a:spLocks noGrp="1" noRot="1" noChangeAspect="1" noChangeArrowheads="1" noTextEdit="1"/>
          </p:cNvSpPr>
          <p:nvPr>
            <p:ph type="sldImg" idx="2"/>
          </p:nvPr>
        </p:nvSpPr>
        <p:spPr bwMode="auto">
          <a:xfrm>
            <a:off x="922338" y="747713"/>
            <a:ext cx="4967287" cy="3725862"/>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6261" name="Rectangle 5"/>
          <p:cNvSpPr>
            <a:spLocks noGrp="1" noChangeArrowheads="1"/>
          </p:cNvSpPr>
          <p:nvPr>
            <p:ph type="body" sz="quarter" idx="3"/>
          </p:nvPr>
        </p:nvSpPr>
        <p:spPr bwMode="auto">
          <a:xfrm>
            <a:off x="680403" y="4721743"/>
            <a:ext cx="5446396" cy="4470636"/>
          </a:xfrm>
          <a:prstGeom prst="rect">
            <a:avLst/>
          </a:prstGeom>
          <a:noFill/>
          <a:ln>
            <a:noFill/>
          </a:ln>
          <a:effectLst/>
          <a:extLst/>
        </p:spPr>
        <p:txBody>
          <a:bodyPr vert="horz" wrap="square" lIns="92647" tIns="46324" rIns="92647" bIns="46324" numCol="1" anchor="t" anchorCtr="0" compatLnSpc="1">
            <a:prstTxWarp prst="textNoShape">
              <a:avLst/>
            </a:prstTxWarp>
          </a:bodyPr>
          <a:lstStyle/>
          <a:p>
            <a:pPr lvl="0"/>
            <a:r>
              <a:rPr lang="en-US" altLang="zh-TW" noProof="0" smtClean="0"/>
              <a:t>Click to edit Master text styles</a:t>
            </a:r>
          </a:p>
          <a:p>
            <a:pPr lvl="1"/>
            <a:r>
              <a:rPr lang="en-US" altLang="zh-TW" noProof="0" smtClean="0"/>
              <a:t>Second level</a:t>
            </a:r>
          </a:p>
          <a:p>
            <a:pPr lvl="2"/>
            <a:r>
              <a:rPr lang="en-US" altLang="zh-TW" noProof="0" smtClean="0"/>
              <a:t>Third level</a:t>
            </a:r>
          </a:p>
          <a:p>
            <a:pPr lvl="3"/>
            <a:r>
              <a:rPr lang="en-US" altLang="zh-TW" noProof="0" smtClean="0"/>
              <a:t>Fourth level</a:t>
            </a:r>
          </a:p>
          <a:p>
            <a:pPr lvl="4"/>
            <a:r>
              <a:rPr lang="en-US" altLang="zh-TW" noProof="0" smtClean="0"/>
              <a:t>Fifth level</a:t>
            </a:r>
          </a:p>
        </p:txBody>
      </p:sp>
      <p:sp>
        <p:nvSpPr>
          <p:cNvPr id="96262" name="Rectangle 6"/>
          <p:cNvSpPr>
            <a:spLocks noGrp="1" noChangeArrowheads="1"/>
          </p:cNvSpPr>
          <p:nvPr>
            <p:ph type="ftr" sz="quarter" idx="4"/>
          </p:nvPr>
        </p:nvSpPr>
        <p:spPr bwMode="auto">
          <a:xfrm>
            <a:off x="0" y="9440305"/>
            <a:ext cx="2950529" cy="497444"/>
          </a:xfrm>
          <a:prstGeom prst="rect">
            <a:avLst/>
          </a:prstGeom>
          <a:noFill/>
          <a:ln>
            <a:noFill/>
          </a:ln>
          <a:effectLst/>
          <a:extLst/>
        </p:spPr>
        <p:txBody>
          <a:bodyPr vert="horz" wrap="square" lIns="92647" tIns="46324" rIns="92647" bIns="46324" numCol="1" anchor="b" anchorCtr="0" compatLnSpc="1">
            <a:prstTxWarp prst="textNoShape">
              <a:avLst/>
            </a:prstTxWarp>
          </a:bodyPr>
          <a:lstStyle>
            <a:lvl1pPr algn="l" defTabSz="926624" eaLnBrk="1" hangingPunct="1">
              <a:defRPr sz="1300" b="0">
                <a:solidFill>
                  <a:schemeClr val="tx1"/>
                </a:solidFill>
                <a:latin typeface="Arial" panose="020B0604020202020204" pitchFamily="34" charset="0"/>
                <a:ea typeface="新細明體" panose="02020500000000000000" pitchFamily="18" charset="-120"/>
              </a:defRPr>
            </a:lvl1pPr>
          </a:lstStyle>
          <a:p>
            <a:pPr>
              <a:defRPr/>
            </a:pPr>
            <a:endParaRPr lang="en-US" altLang="zh-TW"/>
          </a:p>
        </p:txBody>
      </p:sp>
      <p:sp>
        <p:nvSpPr>
          <p:cNvPr id="96263" name="Rectangle 7"/>
          <p:cNvSpPr>
            <a:spLocks noGrp="1" noChangeArrowheads="1"/>
          </p:cNvSpPr>
          <p:nvPr>
            <p:ph type="sldNum" sz="quarter" idx="5"/>
          </p:nvPr>
        </p:nvSpPr>
        <p:spPr bwMode="auto">
          <a:xfrm>
            <a:off x="2902837" y="9440305"/>
            <a:ext cx="3902774" cy="497444"/>
          </a:xfrm>
          <a:prstGeom prst="rect">
            <a:avLst/>
          </a:prstGeom>
          <a:noFill/>
          <a:ln>
            <a:noFill/>
          </a:ln>
          <a:effectLst/>
          <a:extLst/>
        </p:spPr>
        <p:txBody>
          <a:bodyPr vert="horz" wrap="square" lIns="92647" tIns="46324" rIns="92647" bIns="46324" numCol="1" anchor="b" anchorCtr="0" compatLnSpc="1">
            <a:prstTxWarp prst="textNoShape">
              <a:avLst/>
            </a:prstTxWarp>
          </a:bodyPr>
          <a:lstStyle>
            <a:lvl1pPr defTabSz="926624" eaLnBrk="1" hangingPunct="1">
              <a:defRPr sz="1300" b="0">
                <a:solidFill>
                  <a:schemeClr val="tx1"/>
                </a:solidFill>
                <a:latin typeface="Arial" panose="020B0604020202020204" pitchFamily="34" charset="0"/>
                <a:ea typeface="新細明體" panose="02020500000000000000" pitchFamily="18" charset="-120"/>
              </a:defRPr>
            </a:lvl1pPr>
          </a:lstStyle>
          <a:p>
            <a:pPr>
              <a:defRPr/>
            </a:pPr>
            <a:r>
              <a:rPr lang="en-US" altLang="zh-TW"/>
              <a:t>       </a:t>
            </a:r>
            <a:fld id="{7D00E5EC-5359-4502-92BF-F5F41F9DAE6F}" type="slidenum">
              <a:rPr lang="en-US" altLang="zh-TW"/>
              <a:pPr>
                <a:defRPr/>
              </a:pPr>
              <a:t>‹#›</a:t>
            </a:fld>
            <a:endParaRPr lang="en-US" altLang="zh-TW"/>
          </a:p>
        </p:txBody>
      </p:sp>
    </p:spTree>
    <p:extLst>
      <p:ext uri="{BB962C8B-B14F-4D97-AF65-F5344CB8AC3E}">
        <p14:creationId xmlns:p14="http://schemas.microsoft.com/office/powerpoint/2010/main" xmlns="" val="17176736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標楷體" panose="03000509000000000000" pitchFamily="65" charset="-120"/>
        <a:ea typeface="標楷體" panose="03000509000000000000" pitchFamily="65" charset="-120"/>
        <a:cs typeface="+mn-cs"/>
      </a:defRPr>
    </a:lvl1pPr>
    <a:lvl2pPr marL="457200" algn="l" rtl="0" eaLnBrk="0" fontAlgn="base" hangingPunct="0">
      <a:spcBef>
        <a:spcPct val="30000"/>
      </a:spcBef>
      <a:spcAft>
        <a:spcPct val="0"/>
      </a:spcAft>
      <a:defRPr kumimoji="1" sz="1600" kern="1200">
        <a:solidFill>
          <a:schemeClr val="tx1"/>
        </a:solidFill>
        <a:latin typeface="標楷體" panose="03000509000000000000" pitchFamily="65" charset="-120"/>
        <a:ea typeface="標楷體" panose="03000509000000000000" pitchFamily="65" charset="-120"/>
        <a:cs typeface="+mn-cs"/>
      </a:defRPr>
    </a:lvl2pPr>
    <a:lvl3pPr marL="914400" algn="l" rtl="0" eaLnBrk="0" fontAlgn="base" hangingPunct="0">
      <a:spcBef>
        <a:spcPct val="30000"/>
      </a:spcBef>
      <a:spcAft>
        <a:spcPct val="0"/>
      </a:spcAft>
      <a:defRPr kumimoji="1" sz="1600" kern="1200">
        <a:solidFill>
          <a:schemeClr val="tx1"/>
        </a:solidFill>
        <a:latin typeface="標楷體" panose="03000509000000000000" pitchFamily="65" charset="-120"/>
        <a:ea typeface="標楷體" panose="03000509000000000000" pitchFamily="65" charset="-120"/>
        <a:cs typeface="+mn-cs"/>
      </a:defRPr>
    </a:lvl3pPr>
    <a:lvl4pPr marL="1371600" algn="l" rtl="0" eaLnBrk="0" fontAlgn="base" hangingPunct="0">
      <a:spcBef>
        <a:spcPct val="30000"/>
      </a:spcBef>
      <a:spcAft>
        <a:spcPct val="0"/>
      </a:spcAft>
      <a:defRPr kumimoji="1" sz="1600" kern="1200">
        <a:solidFill>
          <a:schemeClr val="tx1"/>
        </a:solidFill>
        <a:latin typeface="標楷體" panose="03000509000000000000" pitchFamily="65" charset="-120"/>
        <a:ea typeface="標楷體" panose="03000509000000000000" pitchFamily="65" charset="-120"/>
        <a:cs typeface="+mn-cs"/>
      </a:defRPr>
    </a:lvl4pPr>
    <a:lvl5pPr marL="1828800" algn="l" rtl="0" eaLnBrk="0" fontAlgn="base" hangingPunct="0">
      <a:spcBef>
        <a:spcPct val="30000"/>
      </a:spcBef>
      <a:spcAft>
        <a:spcPct val="0"/>
      </a:spcAft>
      <a:defRPr kumimoji="1" sz="1600" kern="1200">
        <a:solidFill>
          <a:schemeClr val="tx1"/>
        </a:solidFill>
        <a:latin typeface="標楷體" panose="03000509000000000000" pitchFamily="65" charset="-120"/>
        <a:ea typeface="標楷體" panose="03000509000000000000" pitchFamily="65"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6624">
              <a:defRPr kumimoji="1" sz="2500" b="1">
                <a:solidFill>
                  <a:srgbClr val="0000FF"/>
                </a:solidFill>
                <a:latin typeface="標楷體" panose="03000509000000000000" pitchFamily="65" charset="-120"/>
                <a:ea typeface="標楷體" panose="03000509000000000000" pitchFamily="65" charset="-120"/>
              </a:defRPr>
            </a:lvl1pPr>
            <a:lvl2pPr marL="743842" indent="-286093" defTabSz="926624">
              <a:defRPr kumimoji="1" sz="2500" b="1">
                <a:solidFill>
                  <a:srgbClr val="0000FF"/>
                </a:solidFill>
                <a:latin typeface="標楷體" panose="03000509000000000000" pitchFamily="65" charset="-120"/>
                <a:ea typeface="標楷體" panose="03000509000000000000" pitchFamily="65" charset="-120"/>
              </a:defRPr>
            </a:lvl2pPr>
            <a:lvl3pPr marL="1144372" indent="-228874" defTabSz="926624">
              <a:defRPr kumimoji="1" sz="2500" b="1">
                <a:solidFill>
                  <a:srgbClr val="0000FF"/>
                </a:solidFill>
                <a:latin typeface="標楷體" panose="03000509000000000000" pitchFamily="65" charset="-120"/>
                <a:ea typeface="標楷體" panose="03000509000000000000" pitchFamily="65" charset="-120"/>
              </a:defRPr>
            </a:lvl3pPr>
            <a:lvl4pPr marL="1602120" indent="-228874" defTabSz="926624">
              <a:defRPr kumimoji="1" sz="2500" b="1">
                <a:solidFill>
                  <a:srgbClr val="0000FF"/>
                </a:solidFill>
                <a:latin typeface="標楷體" panose="03000509000000000000" pitchFamily="65" charset="-120"/>
                <a:ea typeface="標楷體" panose="03000509000000000000" pitchFamily="65" charset="-120"/>
              </a:defRPr>
            </a:lvl4pPr>
            <a:lvl5pPr marL="2059869" indent="-228874" defTabSz="926624">
              <a:defRPr kumimoji="1" sz="2500" b="1">
                <a:solidFill>
                  <a:srgbClr val="0000FF"/>
                </a:solidFill>
                <a:latin typeface="標楷體" panose="03000509000000000000" pitchFamily="65" charset="-120"/>
                <a:ea typeface="標楷體" panose="03000509000000000000" pitchFamily="65" charset="-120"/>
              </a:defRPr>
            </a:lvl5pPr>
            <a:lvl6pPr marL="2517618" indent="-228874" defTabSz="926624"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5366" indent="-228874" defTabSz="926624"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33115" indent="-228874" defTabSz="926624"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90863" indent="-228874" defTabSz="926624"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r>
              <a:rPr lang="en-US" altLang="zh-TW" sz="1300" b="0" dirty="0" smtClean="0">
                <a:solidFill>
                  <a:schemeClr val="tx1"/>
                </a:solidFill>
                <a:latin typeface="Arial" panose="020B0604020202020204" pitchFamily="34" charset="0"/>
                <a:ea typeface="新細明體" panose="02020500000000000000" pitchFamily="18" charset="-120"/>
              </a:rPr>
              <a:t>       </a:t>
            </a:r>
            <a:fld id="{3F02F98A-3432-41E0-9616-FFE56DF2F518}" type="slidenum">
              <a:rPr lang="en-US" altLang="zh-TW" sz="1300" b="0" smtClean="0">
                <a:solidFill>
                  <a:schemeClr val="tx1"/>
                </a:solidFill>
                <a:latin typeface="Arial" panose="020B0604020202020204" pitchFamily="34" charset="0"/>
                <a:ea typeface="新細明體" panose="02020500000000000000" pitchFamily="18" charset="-120"/>
              </a:rPr>
              <a:pPr/>
              <a:t>1</a:t>
            </a:fld>
            <a:endParaRPr lang="en-US" altLang="zh-TW" sz="1300" b="0" dirty="0" smtClean="0">
              <a:solidFill>
                <a:schemeClr val="tx1"/>
              </a:solidFill>
              <a:latin typeface="Arial" panose="020B0604020202020204" pitchFamily="34" charset="0"/>
              <a:ea typeface="新細明體" panose="02020500000000000000" pitchFamily="18" charset="-12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p>
        </p:txBody>
      </p:sp>
    </p:spTree>
    <p:extLst>
      <p:ext uri="{BB962C8B-B14F-4D97-AF65-F5344CB8AC3E}">
        <p14:creationId xmlns:p14="http://schemas.microsoft.com/office/powerpoint/2010/main" xmlns="" val="619135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AutoShape 7"/>
          <p:cNvSpPr>
            <a:spLocks noChangeArrowheads="1"/>
          </p:cNvSpPr>
          <p:nvPr/>
        </p:nvSpPr>
        <p:spPr bwMode="auto">
          <a:xfrm>
            <a:off x="687388" y="2928938"/>
            <a:ext cx="7770812" cy="107950"/>
          </a:xfrm>
          <a:custGeom>
            <a:avLst/>
            <a:gdLst>
              <a:gd name="G0" fmla="+- 618 0 0"/>
              <a:gd name="T0" fmla="*/ 0 w 1000"/>
              <a:gd name="T1" fmla="*/ 0 h 1000"/>
              <a:gd name="T2" fmla="*/ 618 w 1000"/>
              <a:gd name="T3" fmla="*/ 0 h 1000"/>
              <a:gd name="T4" fmla="*/ 618 w 1000"/>
              <a:gd name="T5" fmla="*/ 1000 h 1000"/>
              <a:gd name="T6" fmla="*/ 0 w 1000"/>
              <a:gd name="T7" fmla="*/ 1000 h 1000"/>
              <a:gd name="T8" fmla="*/ 0 w 1000"/>
              <a:gd name="T9" fmla="*/ 0 h 1000"/>
              <a:gd name="T10" fmla="*/ 1000 w 1000"/>
              <a:gd name="T11" fmla="*/ 0 h 1000"/>
            </a:gdLst>
            <a:ahLst/>
            <a:cxnLst>
              <a:cxn ang="0">
                <a:pos x="T0" y="T1"/>
              </a:cxn>
              <a:cxn ang="0">
                <a:pos x="T2" y="T3"/>
              </a:cxn>
              <a:cxn ang="0">
                <a:pos x="T4" y="T5"/>
              </a:cxn>
              <a:cxn ang="0">
                <a:pos x="T6" y="T7"/>
              </a:cxn>
              <a:cxn ang="0">
                <a:pos x="T8" y="T9"/>
              </a:cxn>
              <a:cxn ang="0">
                <a:pos x="T10" y="T11"/>
              </a:cxn>
            </a:cxnLst>
            <a:rect l="0" t="0" r="r" b="b"/>
            <a:pathLst>
              <a:path w="1000" h="1000" stroke="0">
                <a:moveTo>
                  <a:pt x="0" y="0"/>
                </a:moveTo>
                <a:lnTo>
                  <a:pt x="618" y="0"/>
                </a:lnTo>
                <a:lnTo>
                  <a:pt x="618" y="1000"/>
                </a:lnTo>
                <a:lnTo>
                  <a:pt x="0" y="1000"/>
                </a:lnTo>
                <a:close/>
              </a:path>
              <a:path w="1000" h="1000">
                <a:moveTo>
                  <a:pt x="0" y="0"/>
                </a:moveTo>
                <a:lnTo>
                  <a:pt x="1000" y="0"/>
                </a:lnTo>
              </a:path>
            </a:pathLst>
          </a:custGeom>
          <a:gradFill rotWithShape="1">
            <a:gsLst>
              <a:gs pos="0">
                <a:srgbClr val="0000FF"/>
              </a:gs>
              <a:gs pos="100000">
                <a:srgbClr val="0000FF">
                  <a:gamma/>
                  <a:tint val="25490"/>
                  <a:invGamma/>
                </a:srgbClr>
              </a:gs>
            </a:gsLst>
            <a:lin ang="0" scaled="1"/>
          </a:gradFill>
          <a:ln w="9525">
            <a:solidFill>
              <a:srgbClr val="0000FF"/>
            </a:solidFill>
            <a:round/>
            <a:headEnd/>
            <a:tailEnd/>
          </a:ln>
        </p:spPr>
        <p:txBody>
          <a:bodyPr lIns="91422" tIns="45711" rIns="91422" bIns="45711"/>
          <a:lstStyle>
            <a:lvl1pPr>
              <a:defRPr kumimoji="1">
                <a:solidFill>
                  <a:schemeClr val="tx1"/>
                </a:solidFill>
                <a:latin typeface="Arial" panose="020B0604020202020204" pitchFamily="34" charset="0"/>
                <a:ea typeface="新細明體" panose="02020500000000000000" pitchFamily="18" charset="-120"/>
              </a:defRPr>
            </a:lvl1pPr>
            <a:lvl2pPr>
              <a:defRPr kumimoji="1">
                <a:solidFill>
                  <a:schemeClr val="tx1"/>
                </a:solidFill>
                <a:latin typeface="Arial" panose="020B0604020202020204" pitchFamily="34" charset="0"/>
                <a:ea typeface="新細明體" panose="02020500000000000000" pitchFamily="18" charset="-120"/>
              </a:defRPr>
            </a:lvl2pPr>
            <a:lvl3pPr>
              <a:defRPr kumimoji="1">
                <a:solidFill>
                  <a:schemeClr val="tx1"/>
                </a:solidFill>
                <a:latin typeface="Arial" panose="020B0604020202020204" pitchFamily="34" charset="0"/>
                <a:ea typeface="新細明體" panose="02020500000000000000" pitchFamily="18" charset="-120"/>
              </a:defRPr>
            </a:lvl3pPr>
            <a:lvl4pPr marL="1370013">
              <a:defRPr kumimoji="1">
                <a:solidFill>
                  <a:schemeClr val="tx1"/>
                </a:solidFill>
                <a:latin typeface="Arial" panose="020B0604020202020204" pitchFamily="34" charset="0"/>
                <a:ea typeface="新細明體" panose="02020500000000000000" pitchFamily="18" charset="-120"/>
              </a:defRPr>
            </a:lvl4pPr>
            <a:lvl5pPr marL="1827213">
              <a:defRPr kumimoji="1">
                <a:solidFill>
                  <a:schemeClr val="tx1"/>
                </a:solidFill>
                <a:latin typeface="Arial" panose="020B0604020202020204" pitchFamily="34" charset="0"/>
                <a:ea typeface="新細明體" panose="02020500000000000000" pitchFamily="18" charset="-120"/>
              </a:defRPr>
            </a:lvl5pPr>
            <a:lvl6pPr marL="228441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74161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19881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65601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kumimoji="0" lang="zh-TW" altLang="zh-TW" sz="2300" b="0" smtClean="0">
              <a:latin typeface="Times New Roman" panose="02020603050405020304" pitchFamily="18" charset="0"/>
            </a:endParaRPr>
          </a:p>
        </p:txBody>
      </p:sp>
      <p:sp>
        <p:nvSpPr>
          <p:cNvPr id="21506" name="Rectangle 2"/>
          <p:cNvSpPr>
            <a:spLocks noGrp="1" noChangeArrowheads="1"/>
          </p:cNvSpPr>
          <p:nvPr>
            <p:ph type="ctrTitle"/>
          </p:nvPr>
        </p:nvSpPr>
        <p:spPr>
          <a:xfrm>
            <a:off x="687388" y="1560513"/>
            <a:ext cx="7770812" cy="1368425"/>
          </a:xfrm>
        </p:spPr>
        <p:txBody>
          <a:bodyPr/>
          <a:lstStyle>
            <a:lvl1pPr>
              <a:defRPr sz="4700" b="1"/>
            </a:lvl1pPr>
          </a:lstStyle>
          <a:p>
            <a:pPr lvl="0"/>
            <a:r>
              <a:rPr lang="zh-TW" altLang="en-US" noProof="0" smtClean="0"/>
              <a:t>按一下以編輯母片標題樣式</a:t>
            </a:r>
          </a:p>
        </p:txBody>
      </p:sp>
      <p:sp>
        <p:nvSpPr>
          <p:cNvPr id="21507" name="Rectangle 3"/>
          <p:cNvSpPr>
            <a:spLocks noGrp="1" noChangeArrowheads="1"/>
          </p:cNvSpPr>
          <p:nvPr>
            <p:ph type="subTitle" idx="1"/>
          </p:nvPr>
        </p:nvSpPr>
        <p:spPr>
          <a:xfrm>
            <a:off x="1449388" y="3429000"/>
            <a:ext cx="7008812" cy="1595438"/>
          </a:xfrm>
        </p:spPr>
        <p:txBody>
          <a:bodyPr/>
          <a:lstStyle>
            <a:lvl1pPr marL="0" indent="0">
              <a:buFont typeface="Wingdings" panose="05000000000000000000" pitchFamily="2" charset="2"/>
              <a:buNone/>
              <a:defRPr sz="2900"/>
            </a:lvl1pPr>
          </a:lstStyle>
          <a:p>
            <a:pPr lvl="0"/>
            <a:r>
              <a:rPr lang="zh-TW" altLang="en-US" noProof="0" smtClean="0"/>
              <a:t>按一下以編輯母片副標題樣式</a:t>
            </a:r>
          </a:p>
        </p:txBody>
      </p:sp>
      <p:sp>
        <p:nvSpPr>
          <p:cNvPr id="5" name="Rectangle 4"/>
          <p:cNvSpPr>
            <a:spLocks noGrp="1" noChangeArrowheads="1"/>
          </p:cNvSpPr>
          <p:nvPr>
            <p:ph type="dt" sz="half" idx="10"/>
          </p:nvPr>
        </p:nvSpPr>
        <p:spPr>
          <a:xfrm>
            <a:off x="687388" y="6251575"/>
            <a:ext cx="1905000" cy="452438"/>
          </a:xfrm>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xfrm>
            <a:off x="3124200" y="6251575"/>
            <a:ext cx="2897188" cy="452438"/>
          </a:xfrm>
        </p:spPr>
        <p:txBody>
          <a:bodyPr/>
          <a:lstStyle>
            <a:lvl1pPr>
              <a:defRPr/>
            </a:lvl1pPr>
          </a:lstStyle>
          <a:p>
            <a:pPr>
              <a:defRPr/>
            </a:pPr>
            <a:endParaRPr lang="en-US" altLang="zh-TW"/>
          </a:p>
        </p:txBody>
      </p:sp>
    </p:spTree>
    <p:extLst>
      <p:ext uri="{BB962C8B-B14F-4D97-AF65-F5344CB8AC3E}">
        <p14:creationId xmlns:p14="http://schemas.microsoft.com/office/powerpoint/2010/main" xmlns="" val="363038137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endParaRPr lang="en-US" altLang="zh-TW"/>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fld id="{CD702526-F37C-4D93-B261-8D8F3E2BE9DD}" type="slidenum">
              <a:rPr lang="en-US" altLang="zh-TW"/>
              <a:pPr>
                <a:defRPr/>
              </a:pPr>
              <a:t>‹#›</a:t>
            </a:fld>
            <a:endParaRPr lang="en-US" altLang="zh-TW"/>
          </a:p>
        </p:txBody>
      </p:sp>
    </p:spTree>
    <p:extLst>
      <p:ext uri="{BB962C8B-B14F-4D97-AF65-F5344CB8AC3E}">
        <p14:creationId xmlns:p14="http://schemas.microsoft.com/office/powerpoint/2010/main" xmlns="" val="360689964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623888" y="1709738"/>
            <a:ext cx="7886700" cy="2852737"/>
          </a:xfrm>
        </p:spPr>
        <p:txBody>
          <a:bodyPr/>
          <a:lstStyle>
            <a:lvl1pPr>
              <a:defRPr sz="6000"/>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vl1pPr>
          </a:lstStyle>
          <a:p>
            <a:pPr>
              <a:defRPr/>
            </a:pPr>
            <a:endParaRPr lang="en-US" altLang="zh-TW"/>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fld id="{F1A7E265-A318-4CB1-8F61-0630296C7C6E}" type="slidenum">
              <a:rPr lang="en-US" altLang="zh-TW"/>
              <a:pPr>
                <a:defRPr/>
              </a:pPr>
              <a:t>‹#›</a:t>
            </a:fld>
            <a:endParaRPr lang="en-US" altLang="zh-TW"/>
          </a:p>
        </p:txBody>
      </p:sp>
    </p:spTree>
    <p:extLst>
      <p:ext uri="{BB962C8B-B14F-4D97-AF65-F5344CB8AC3E}">
        <p14:creationId xmlns:p14="http://schemas.microsoft.com/office/powerpoint/2010/main" xmlns="" val="340592259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30238" y="365125"/>
            <a:ext cx="7886700" cy="1325563"/>
          </a:xfrm>
        </p:spPr>
        <p:txBody>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630238" y="2505075"/>
            <a:ext cx="3868737"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29150" y="2505075"/>
            <a:ext cx="3887788"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lvl1pPr>
              <a:defRPr/>
            </a:lvl1pPr>
          </a:lstStyle>
          <a:p>
            <a:pPr>
              <a:defRPr/>
            </a:pPr>
            <a:endParaRPr lang="en-US" altLang="zh-TW"/>
          </a:p>
        </p:txBody>
      </p:sp>
      <p:sp>
        <p:nvSpPr>
          <p:cNvPr id="8" name="頁尾版面配置區 7"/>
          <p:cNvSpPr>
            <a:spLocks noGrp="1"/>
          </p:cNvSpPr>
          <p:nvPr>
            <p:ph type="ftr" sz="quarter" idx="11"/>
          </p:nvPr>
        </p:nvSpPr>
        <p:spPr/>
        <p:txBody>
          <a:bodyPr/>
          <a:lstStyle>
            <a:lvl1pPr>
              <a:defRPr/>
            </a:lvl1pPr>
          </a:lstStyle>
          <a:p>
            <a:pPr>
              <a:defRPr/>
            </a:pPr>
            <a:endParaRPr lang="en-US" altLang="zh-TW"/>
          </a:p>
        </p:txBody>
      </p:sp>
      <p:sp>
        <p:nvSpPr>
          <p:cNvPr id="9" name="投影片編號版面配置區 8"/>
          <p:cNvSpPr>
            <a:spLocks noGrp="1"/>
          </p:cNvSpPr>
          <p:nvPr>
            <p:ph type="sldNum" sz="quarter" idx="12"/>
          </p:nvPr>
        </p:nvSpPr>
        <p:spPr/>
        <p:txBody>
          <a:bodyPr/>
          <a:lstStyle>
            <a:lvl1pPr>
              <a:defRPr/>
            </a:lvl1pPr>
          </a:lstStyle>
          <a:p>
            <a:pPr>
              <a:defRPr/>
            </a:pPr>
            <a:fld id="{DE13D9F9-180C-44A9-9D53-14479E67C3B0}" type="slidenum">
              <a:rPr lang="en-US" altLang="zh-TW"/>
              <a:pPr>
                <a:defRPr/>
              </a:pPr>
              <a:t>‹#›</a:t>
            </a:fld>
            <a:endParaRPr lang="en-US" altLang="zh-TW"/>
          </a:p>
        </p:txBody>
      </p:sp>
    </p:spTree>
    <p:extLst>
      <p:ext uri="{BB962C8B-B14F-4D97-AF65-F5344CB8AC3E}">
        <p14:creationId xmlns:p14="http://schemas.microsoft.com/office/powerpoint/2010/main" xmlns="" val="427666667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lvl1pPr>
              <a:defRPr/>
            </a:lvl1pPr>
          </a:lstStyle>
          <a:p>
            <a:pPr>
              <a:defRPr/>
            </a:pPr>
            <a:endParaRPr lang="en-US" altLang="zh-TW"/>
          </a:p>
        </p:txBody>
      </p:sp>
      <p:sp>
        <p:nvSpPr>
          <p:cNvPr id="4" name="頁尾版面配置區 3"/>
          <p:cNvSpPr>
            <a:spLocks noGrp="1"/>
          </p:cNvSpPr>
          <p:nvPr>
            <p:ph type="ftr" sz="quarter" idx="11"/>
          </p:nvPr>
        </p:nvSpPr>
        <p:spPr/>
        <p:txBody>
          <a:bodyPr/>
          <a:lstStyle>
            <a:lvl1pPr>
              <a:defRPr/>
            </a:lvl1pPr>
          </a:lstStyle>
          <a:p>
            <a:pPr>
              <a:defRPr/>
            </a:pPr>
            <a:endParaRPr lang="en-US" altLang="zh-TW"/>
          </a:p>
        </p:txBody>
      </p:sp>
      <p:sp>
        <p:nvSpPr>
          <p:cNvPr id="5" name="投影片編號版面配置區 4"/>
          <p:cNvSpPr>
            <a:spLocks noGrp="1"/>
          </p:cNvSpPr>
          <p:nvPr>
            <p:ph type="sldNum" sz="quarter" idx="12"/>
          </p:nvPr>
        </p:nvSpPr>
        <p:spPr/>
        <p:txBody>
          <a:bodyPr/>
          <a:lstStyle>
            <a:lvl1pPr>
              <a:defRPr/>
            </a:lvl1pPr>
          </a:lstStyle>
          <a:p>
            <a:pPr>
              <a:defRPr/>
            </a:pPr>
            <a:fld id="{A64FD69E-1594-4E16-89FE-0DEA1F558A25}" type="slidenum">
              <a:rPr lang="en-US" altLang="zh-TW"/>
              <a:pPr>
                <a:defRPr/>
              </a:pPr>
              <a:t>‹#›</a:t>
            </a:fld>
            <a:endParaRPr lang="en-US" altLang="zh-TW"/>
          </a:p>
        </p:txBody>
      </p:sp>
    </p:spTree>
    <p:extLst>
      <p:ext uri="{BB962C8B-B14F-4D97-AF65-F5344CB8AC3E}">
        <p14:creationId xmlns:p14="http://schemas.microsoft.com/office/powerpoint/2010/main" xmlns="" val="406396605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lstStyle>
            <a:lvl1pPr>
              <a:defRPr sz="3200"/>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lvl1pPr>
          </a:lstStyle>
          <a:p>
            <a:pPr>
              <a:defRPr/>
            </a:pPr>
            <a:endParaRPr lang="en-US" altLang="zh-TW"/>
          </a:p>
        </p:txBody>
      </p:sp>
      <p:sp>
        <p:nvSpPr>
          <p:cNvPr id="6" name="頁尾版面配置區 5"/>
          <p:cNvSpPr>
            <a:spLocks noGrp="1"/>
          </p:cNvSpPr>
          <p:nvPr>
            <p:ph type="ftr" sz="quarter" idx="11"/>
          </p:nvPr>
        </p:nvSpPr>
        <p:spPr/>
        <p:txBody>
          <a:bodyPr/>
          <a:lstStyle>
            <a:lvl1pPr>
              <a:defRPr/>
            </a:lvl1pPr>
          </a:lstStyle>
          <a:p>
            <a:pPr>
              <a:defRPr/>
            </a:pPr>
            <a:endParaRPr lang="en-US" altLang="zh-TW"/>
          </a:p>
        </p:txBody>
      </p:sp>
      <p:sp>
        <p:nvSpPr>
          <p:cNvPr id="7" name="投影片編號版面配置區 6"/>
          <p:cNvSpPr>
            <a:spLocks noGrp="1"/>
          </p:cNvSpPr>
          <p:nvPr>
            <p:ph type="sldNum" sz="quarter" idx="12"/>
          </p:nvPr>
        </p:nvSpPr>
        <p:spPr/>
        <p:txBody>
          <a:bodyPr/>
          <a:lstStyle>
            <a:lvl1pPr>
              <a:defRPr/>
            </a:lvl1pPr>
          </a:lstStyle>
          <a:p>
            <a:pPr>
              <a:defRPr/>
            </a:pPr>
            <a:fld id="{D94B9FCC-B5F8-42E3-A3F0-D8C81AC5D252}" type="slidenum">
              <a:rPr lang="en-US" altLang="zh-TW"/>
              <a:pPr>
                <a:defRPr/>
              </a:pPr>
              <a:t>‹#›</a:t>
            </a:fld>
            <a:endParaRPr lang="en-US" altLang="zh-TW"/>
          </a:p>
        </p:txBody>
      </p:sp>
    </p:spTree>
    <p:extLst>
      <p:ext uri="{BB962C8B-B14F-4D97-AF65-F5344CB8AC3E}">
        <p14:creationId xmlns:p14="http://schemas.microsoft.com/office/powerpoint/2010/main" xmlns="" val="200453330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lstStyle>
            <a:lvl1pPr>
              <a:defRPr sz="3200"/>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lvl1pPr>
          </a:lstStyle>
          <a:p>
            <a:pPr>
              <a:defRPr/>
            </a:pPr>
            <a:endParaRPr lang="en-US" altLang="zh-TW"/>
          </a:p>
        </p:txBody>
      </p:sp>
      <p:sp>
        <p:nvSpPr>
          <p:cNvPr id="6" name="頁尾版面配置區 5"/>
          <p:cNvSpPr>
            <a:spLocks noGrp="1"/>
          </p:cNvSpPr>
          <p:nvPr>
            <p:ph type="ftr" sz="quarter" idx="11"/>
          </p:nvPr>
        </p:nvSpPr>
        <p:spPr/>
        <p:txBody>
          <a:bodyPr/>
          <a:lstStyle>
            <a:lvl1pPr>
              <a:defRPr/>
            </a:lvl1pPr>
          </a:lstStyle>
          <a:p>
            <a:pPr>
              <a:defRPr/>
            </a:pPr>
            <a:endParaRPr lang="en-US" altLang="zh-TW"/>
          </a:p>
        </p:txBody>
      </p:sp>
      <p:sp>
        <p:nvSpPr>
          <p:cNvPr id="7" name="投影片編號版面配置區 6"/>
          <p:cNvSpPr>
            <a:spLocks noGrp="1"/>
          </p:cNvSpPr>
          <p:nvPr>
            <p:ph type="sldNum" sz="quarter" idx="12"/>
          </p:nvPr>
        </p:nvSpPr>
        <p:spPr/>
        <p:txBody>
          <a:bodyPr/>
          <a:lstStyle>
            <a:lvl1pPr>
              <a:defRPr/>
            </a:lvl1pPr>
          </a:lstStyle>
          <a:p>
            <a:pPr>
              <a:defRPr/>
            </a:pPr>
            <a:fld id="{52030896-EE0A-4F83-8133-5B7F609E7F07}" type="slidenum">
              <a:rPr lang="en-US" altLang="zh-TW"/>
              <a:pPr>
                <a:defRPr/>
              </a:pPr>
              <a:t>‹#›</a:t>
            </a:fld>
            <a:endParaRPr lang="en-US" altLang="zh-TW"/>
          </a:p>
        </p:txBody>
      </p:sp>
    </p:spTree>
    <p:extLst>
      <p:ext uri="{BB962C8B-B14F-4D97-AF65-F5344CB8AC3E}">
        <p14:creationId xmlns:p14="http://schemas.microsoft.com/office/powerpoint/2010/main" xmlns="" val="206460810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endParaRPr lang="en-US" altLang="zh-TW"/>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fld id="{52DDB841-0948-43C3-95E7-FE22957A2846}" type="slidenum">
              <a:rPr lang="en-US" altLang="zh-TW"/>
              <a:pPr>
                <a:defRPr/>
              </a:pPr>
              <a:t>‹#›</a:t>
            </a:fld>
            <a:endParaRPr lang="en-US" altLang="zh-TW"/>
          </a:p>
        </p:txBody>
      </p:sp>
    </p:spTree>
    <p:extLst>
      <p:ext uri="{BB962C8B-B14F-4D97-AF65-F5344CB8AC3E}">
        <p14:creationId xmlns:p14="http://schemas.microsoft.com/office/powerpoint/2010/main" xmlns="" val="80008773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75425" y="309563"/>
            <a:ext cx="2001838" cy="571500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568325" y="309563"/>
            <a:ext cx="5854700" cy="5715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endParaRPr lang="en-US" altLang="zh-TW"/>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fld id="{696146FC-B741-47F9-B5C3-67CDECDA42B7}" type="slidenum">
              <a:rPr lang="en-US" altLang="zh-TW"/>
              <a:pPr>
                <a:defRPr/>
              </a:pPr>
              <a:t>‹#›</a:t>
            </a:fld>
            <a:endParaRPr lang="en-US" altLang="zh-TW"/>
          </a:p>
        </p:txBody>
      </p:sp>
    </p:spTree>
    <p:extLst>
      <p:ext uri="{BB962C8B-B14F-4D97-AF65-F5344CB8AC3E}">
        <p14:creationId xmlns:p14="http://schemas.microsoft.com/office/powerpoint/2010/main" xmlns="" val="181057064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1" cstate="print"/>
          <a:srcRect/>
          <a:stretch>
            <a:fillRect/>
          </a:stretch>
        </a:blip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576263" y="309563"/>
            <a:ext cx="8001000" cy="1214437"/>
          </a:xfrm>
          <a:prstGeom prst="rect">
            <a:avLst/>
          </a:prstGeom>
          <a:noFill/>
          <a:ln>
            <a:noFill/>
          </a:ln>
          <a:effectLst/>
          <a:extLst/>
        </p:spPr>
        <p:txBody>
          <a:bodyPr vert="horz" wrap="square" lIns="91422" tIns="45711" rIns="91422" bIns="45711" numCol="1" anchor="b" anchorCtr="0" compatLnSpc="1">
            <a:prstTxWarp prst="textNoShape">
              <a:avLst/>
            </a:prstTxWarp>
          </a:bodyPr>
          <a:lstStyle/>
          <a:p>
            <a:pPr lvl="0"/>
            <a:r>
              <a:rPr lang="zh-TW" altLang="en-US" smtClean="0"/>
              <a:t>按一下以編輯母片標題樣式</a:t>
            </a:r>
          </a:p>
        </p:txBody>
      </p:sp>
      <p:sp>
        <p:nvSpPr>
          <p:cNvPr id="1027" name="Rectangle 3"/>
          <p:cNvSpPr>
            <a:spLocks noGrp="1" noChangeArrowheads="1"/>
          </p:cNvSpPr>
          <p:nvPr>
            <p:ph type="body" idx="1"/>
          </p:nvPr>
        </p:nvSpPr>
        <p:spPr bwMode="auto">
          <a:xfrm>
            <a:off x="568325" y="1751013"/>
            <a:ext cx="8001000" cy="427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2" tIns="45711" rIns="91422" bIns="45711" numCol="1" anchor="t" anchorCtr="0" compatLnSpc="1">
            <a:prstTxWarp prst="textNoShape">
              <a:avLst/>
            </a:prstTxWarp>
          </a:bodyPr>
          <a:lstStyle/>
          <a:p>
            <a:pPr lvl="0"/>
            <a:r>
              <a:rPr lang="zh-TW" altLang="en-US" smtClean="0"/>
              <a:t>按一下以編輯母片</a:t>
            </a:r>
          </a:p>
          <a:p>
            <a:pPr lvl="1"/>
            <a:r>
              <a:rPr lang="zh-TW" altLang="en-US" smtClean="0"/>
              <a:t>第二層</a:t>
            </a:r>
          </a:p>
        </p:txBody>
      </p:sp>
      <p:sp>
        <p:nvSpPr>
          <p:cNvPr id="20486" name="Rectangle 6"/>
          <p:cNvSpPr>
            <a:spLocks noGrp="1" noChangeArrowheads="1"/>
          </p:cNvSpPr>
          <p:nvPr>
            <p:ph type="dt" sz="half" idx="2"/>
          </p:nvPr>
        </p:nvSpPr>
        <p:spPr bwMode="auto">
          <a:xfrm>
            <a:off x="609600" y="6251575"/>
            <a:ext cx="1982788" cy="476250"/>
          </a:xfrm>
          <a:prstGeom prst="rect">
            <a:avLst/>
          </a:prstGeom>
          <a:noFill/>
          <a:ln>
            <a:noFill/>
          </a:ln>
          <a:effectLst/>
          <a:extLst/>
        </p:spPr>
        <p:txBody>
          <a:bodyPr vert="horz" wrap="square" lIns="91422" tIns="45711" rIns="91422" bIns="45711" numCol="1" anchor="t" anchorCtr="0" compatLnSpc="1">
            <a:prstTxWarp prst="textNoShape">
              <a:avLst/>
            </a:prstTxWarp>
          </a:bodyPr>
          <a:lstStyle>
            <a:lvl1pPr algn="l" eaLnBrk="1" hangingPunct="1">
              <a:defRPr kumimoji="0" sz="1200" b="0">
                <a:solidFill>
                  <a:schemeClr val="tx1"/>
                </a:solidFill>
                <a:latin typeface="Verdana" panose="020B0604030504040204" pitchFamily="34" charset="0"/>
                <a:ea typeface="新細明體" panose="02020500000000000000" pitchFamily="18" charset="-120"/>
              </a:defRPr>
            </a:lvl1pPr>
          </a:lstStyle>
          <a:p>
            <a:pPr>
              <a:defRPr/>
            </a:pPr>
            <a:endParaRPr lang="en-US" altLang="zh-TW"/>
          </a:p>
        </p:txBody>
      </p:sp>
      <p:sp>
        <p:nvSpPr>
          <p:cNvPr id="20487" name="Rectangle 7"/>
          <p:cNvSpPr>
            <a:spLocks noGrp="1" noChangeArrowheads="1"/>
          </p:cNvSpPr>
          <p:nvPr>
            <p:ph type="ftr" sz="quarter" idx="3"/>
          </p:nvPr>
        </p:nvSpPr>
        <p:spPr bwMode="auto">
          <a:xfrm>
            <a:off x="3124200" y="6251575"/>
            <a:ext cx="2897188" cy="476250"/>
          </a:xfrm>
          <a:prstGeom prst="rect">
            <a:avLst/>
          </a:prstGeom>
          <a:noFill/>
          <a:ln>
            <a:noFill/>
          </a:ln>
          <a:effectLst/>
          <a:extLst/>
        </p:spPr>
        <p:txBody>
          <a:bodyPr vert="horz" wrap="square" lIns="91422" tIns="45711" rIns="91422" bIns="45711" numCol="1" anchor="t" anchorCtr="0" compatLnSpc="1">
            <a:prstTxWarp prst="textNoShape">
              <a:avLst/>
            </a:prstTxWarp>
          </a:bodyPr>
          <a:lstStyle>
            <a:lvl1pPr algn="ctr" eaLnBrk="1" hangingPunct="1">
              <a:defRPr kumimoji="0" sz="1200" b="0">
                <a:solidFill>
                  <a:schemeClr val="tx1"/>
                </a:solidFill>
                <a:latin typeface="Verdana" panose="020B0604030504040204" pitchFamily="34" charset="0"/>
                <a:ea typeface="新細明體" panose="02020500000000000000" pitchFamily="18" charset="-120"/>
              </a:defRPr>
            </a:lvl1pPr>
          </a:lstStyle>
          <a:p>
            <a:pPr>
              <a:defRPr/>
            </a:pPr>
            <a:endParaRPr lang="en-US" altLang="zh-TW"/>
          </a:p>
        </p:txBody>
      </p:sp>
      <p:sp>
        <p:nvSpPr>
          <p:cNvPr id="20496" name="Rectangle 16"/>
          <p:cNvSpPr>
            <a:spLocks noGrp="1" noChangeArrowheads="1"/>
          </p:cNvSpPr>
          <p:nvPr>
            <p:ph type="sldNum" sz="quarter" idx="4"/>
          </p:nvPr>
        </p:nvSpPr>
        <p:spPr bwMode="auto">
          <a:xfrm>
            <a:off x="8172450" y="6308725"/>
            <a:ext cx="679450" cy="273050"/>
          </a:xfrm>
          <a:prstGeom prst="rect">
            <a:avLst/>
          </a:prstGeom>
          <a:noFill/>
          <a:ln>
            <a:noFill/>
          </a:ln>
          <a:effectLst/>
          <a:extLst/>
        </p:spPr>
        <p:txBody>
          <a:bodyPr vert="horz" wrap="square" lIns="91422" tIns="45711" rIns="91422" bIns="45711" numCol="1" anchor="t" anchorCtr="0" compatLnSpc="1">
            <a:prstTxWarp prst="textNoShape">
              <a:avLst/>
            </a:prstTxWarp>
          </a:bodyPr>
          <a:lstStyle>
            <a:lvl1pPr algn="r" eaLnBrk="1" hangingPunct="1">
              <a:defRPr kumimoji="0" sz="1200" b="0">
                <a:solidFill>
                  <a:srgbClr val="0000CC"/>
                </a:solidFill>
                <a:latin typeface="Verdana" panose="020B0604030504040204" pitchFamily="34" charset="0"/>
                <a:ea typeface="新細明體" panose="02020500000000000000" pitchFamily="18" charset="-120"/>
              </a:defRPr>
            </a:lvl1pPr>
          </a:lstStyle>
          <a:p>
            <a:pPr>
              <a:defRPr/>
            </a:pPr>
            <a:fld id="{DA99F1FC-B496-4B91-985E-15EB6BAB628D}" type="slidenum">
              <a:rPr lang="en-US" altLang="zh-TW"/>
              <a:pPr>
                <a:defRPr/>
              </a:pPr>
              <a:t>‹#›</a:t>
            </a:fld>
            <a:endParaRPr lang="en-US" altLang="zh-TW"/>
          </a:p>
        </p:txBody>
      </p:sp>
      <p:sp>
        <p:nvSpPr>
          <p:cNvPr id="1031" name="Rectangle 19"/>
          <p:cNvSpPr>
            <a:spLocks noChangeArrowheads="1"/>
          </p:cNvSpPr>
          <p:nvPr userDrawn="1"/>
        </p:nvSpPr>
        <p:spPr bwMode="auto">
          <a:xfrm>
            <a:off x="611188" y="1557338"/>
            <a:ext cx="7848600" cy="71437"/>
          </a:xfrm>
          <a:prstGeom prst="rect">
            <a:avLst/>
          </a:prstGeom>
          <a:gradFill rotWithShape="1">
            <a:gsLst>
              <a:gs pos="0">
                <a:srgbClr val="6666FF"/>
              </a:gs>
              <a:gs pos="50000">
                <a:srgbClr val="F1F1FF"/>
              </a:gs>
              <a:gs pos="100000">
                <a:srgbClr val="6666FF"/>
              </a:gs>
            </a:gsLst>
            <a:lin ang="0" scaled="1"/>
          </a:gradFill>
          <a:ln>
            <a:noFill/>
          </a:ln>
          <a:effectLst/>
          <a:extLst/>
        </p:spPr>
        <p:txBody>
          <a:bodyPr wrap="none" anchor="ctr"/>
          <a:lstStyle>
            <a:lvl1pPr>
              <a:defRPr kumimoji="1" sz="4800">
                <a:solidFill>
                  <a:schemeClr val="tx1"/>
                </a:solidFill>
                <a:latin typeface="Verdana" panose="020B0604030504040204" pitchFamily="34" charset="0"/>
                <a:ea typeface="新細明體" panose="02020500000000000000" pitchFamily="18" charset="-120"/>
              </a:defRPr>
            </a:lvl1pPr>
            <a:lvl2pPr marL="742950" indent="-285750">
              <a:defRPr kumimoji="1" sz="4800">
                <a:solidFill>
                  <a:schemeClr val="tx1"/>
                </a:solidFill>
                <a:latin typeface="Verdana" panose="020B0604030504040204" pitchFamily="34" charset="0"/>
                <a:ea typeface="新細明體" panose="02020500000000000000" pitchFamily="18" charset="-120"/>
              </a:defRPr>
            </a:lvl2pPr>
            <a:lvl3pPr marL="1143000" indent="-228600">
              <a:defRPr kumimoji="1" sz="4800">
                <a:solidFill>
                  <a:schemeClr val="tx1"/>
                </a:solidFill>
                <a:latin typeface="Verdana" panose="020B0604030504040204" pitchFamily="34" charset="0"/>
                <a:ea typeface="新細明體" panose="02020500000000000000" pitchFamily="18" charset="-120"/>
              </a:defRPr>
            </a:lvl3pPr>
            <a:lvl4pPr marL="1600200" indent="-228600">
              <a:defRPr kumimoji="1" sz="4800">
                <a:solidFill>
                  <a:schemeClr val="tx1"/>
                </a:solidFill>
                <a:latin typeface="Verdana" panose="020B0604030504040204" pitchFamily="34" charset="0"/>
                <a:ea typeface="新細明體" panose="02020500000000000000" pitchFamily="18" charset="-120"/>
              </a:defRPr>
            </a:lvl4pPr>
            <a:lvl5pPr marL="2057400" indent="-228600">
              <a:defRPr kumimoji="1" sz="4800">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4800">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4800">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4800">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4800">
                <a:solidFill>
                  <a:schemeClr val="tx1"/>
                </a:solidFill>
                <a:latin typeface="Verdana" panose="020B0604030504040204" pitchFamily="34" charset="0"/>
                <a:ea typeface="新細明體" panose="02020500000000000000" pitchFamily="18" charset="-120"/>
              </a:defRPr>
            </a:lvl9pPr>
          </a:lstStyle>
          <a:p>
            <a:pPr eaLnBrk="1" hangingPunct="1">
              <a:defRPr/>
            </a:pPr>
            <a:endParaRPr lang="zh-TW" altLang="en-US" b="0" smtClean="0"/>
          </a:p>
        </p:txBody>
      </p:sp>
    </p:spTree>
  </p:cSld>
  <p:clrMap bg1="lt1" tx1="dk1" bg2="lt2" tx2="dk2" accent1="accent1" accent2="accent2" accent3="accent3" accent4="accent4" accent5="accent5" accent6="accent6" hlink="hlink" folHlink="folHlink"/>
  <p:sldLayoutIdLst>
    <p:sldLayoutId id="2147484586" r:id="rId1"/>
    <p:sldLayoutId id="2147484587" r:id="rId2"/>
    <p:sldLayoutId id="2147484588" r:id="rId3"/>
    <p:sldLayoutId id="2147484589" r:id="rId4"/>
    <p:sldLayoutId id="2147484590" r:id="rId5"/>
    <p:sldLayoutId id="2147484591" r:id="rId6"/>
    <p:sldLayoutId id="2147484592" r:id="rId7"/>
    <p:sldLayoutId id="2147484593" r:id="rId8"/>
    <p:sldLayoutId id="2147484594" r:id="rId9"/>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kumimoji="1" sz="4500" kern="1200">
          <a:solidFill>
            <a:srgbClr val="000066"/>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2pPr>
      <a:lvl3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3pPr>
      <a:lvl4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4pPr>
      <a:lvl5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5pPr>
      <a:lvl6pPr marL="4572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6pPr>
      <a:lvl7pPr marL="9144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7pPr>
      <a:lvl8pPr marL="13716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8pPr>
      <a:lvl9pPr marL="18288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9pPr>
    </p:titleStyle>
    <p:bodyStyle>
      <a:lvl1pPr marL="469900" indent="-469900" algn="l" rtl="0" eaLnBrk="0" fontAlgn="base" hangingPunct="0">
        <a:spcBef>
          <a:spcPct val="20000"/>
        </a:spcBef>
        <a:spcAft>
          <a:spcPct val="0"/>
        </a:spcAft>
        <a:buClr>
          <a:srgbClr val="0000FF"/>
        </a:buClr>
        <a:buSzPct val="80000"/>
        <a:buFont typeface="Wingdings" panose="05000000000000000000" pitchFamily="2" charset="2"/>
        <a:buChar char="n"/>
        <a:defRPr kumimoji="1" sz="3100" kern="1200">
          <a:solidFill>
            <a:schemeClr val="tx1"/>
          </a:solidFill>
          <a:latin typeface="+mn-lt"/>
          <a:ea typeface="+mn-ea"/>
          <a:cs typeface="+mn-cs"/>
        </a:defRPr>
      </a:lvl1pPr>
      <a:lvl2pPr marL="908050" indent="-436563" algn="l" rtl="0" eaLnBrk="0" fontAlgn="base" hangingPunct="0">
        <a:spcBef>
          <a:spcPct val="20000"/>
        </a:spcBef>
        <a:spcAft>
          <a:spcPct val="0"/>
        </a:spcAft>
        <a:buClr>
          <a:srgbClr val="0000FF"/>
        </a:buClr>
        <a:buFont typeface="Times New Roman" panose="02020603050405020304" pitchFamily="18" charset="0"/>
        <a:buChar char="—"/>
        <a:defRPr kumimoji="1" sz="2500" kern="1200">
          <a:solidFill>
            <a:schemeClr val="tx1"/>
          </a:solidFill>
          <a:latin typeface="+mn-lt"/>
          <a:ea typeface="+mn-ea"/>
          <a:cs typeface="+mn-cs"/>
        </a:defRPr>
      </a:lvl2pPr>
      <a:lvl3pPr marL="1304925" indent="-393700" algn="l" rtl="0" eaLnBrk="0" fontAlgn="base" hangingPunct="0">
        <a:spcBef>
          <a:spcPct val="20000"/>
        </a:spcBef>
        <a:spcAft>
          <a:spcPct val="0"/>
        </a:spcAft>
        <a:buClr>
          <a:schemeClr val="accent2"/>
        </a:buClr>
        <a:buFont typeface="Wingdings" panose="05000000000000000000" pitchFamily="2" charset="2"/>
        <a:buChar char="o"/>
        <a:defRPr kumimoji="1" sz="2300" kern="1200">
          <a:solidFill>
            <a:schemeClr val="tx1"/>
          </a:solidFill>
          <a:latin typeface="+mn-lt"/>
          <a:ea typeface="+mn-ea"/>
          <a:cs typeface="+mn-cs"/>
        </a:defRPr>
      </a:lvl3pPr>
      <a:lvl4pPr marL="1693863" indent="-388938" algn="l" rtl="0" eaLnBrk="0" fontAlgn="base" hangingPunct="0">
        <a:spcBef>
          <a:spcPct val="20000"/>
        </a:spcBef>
        <a:spcAft>
          <a:spcPct val="0"/>
        </a:spcAft>
        <a:buClr>
          <a:schemeClr val="accent2"/>
        </a:buClr>
        <a:buFont typeface="Wingdings" panose="05000000000000000000" pitchFamily="2" charset="2"/>
        <a:buChar char="n"/>
        <a:defRPr kumimoji="1" sz="1900" kern="1200">
          <a:solidFill>
            <a:schemeClr val="tx1"/>
          </a:solidFill>
          <a:latin typeface="+mn-lt"/>
          <a:ea typeface="+mn-ea"/>
          <a:cs typeface="+mn-cs"/>
        </a:defRPr>
      </a:lvl4pPr>
      <a:lvl5pPr marL="2092325" indent="-398463" algn="l" rtl="0" eaLnBrk="0" fontAlgn="base" hangingPunct="0">
        <a:spcBef>
          <a:spcPct val="25000"/>
        </a:spcBef>
        <a:spcAft>
          <a:spcPct val="0"/>
        </a:spcAft>
        <a:buClr>
          <a:schemeClr val="accent2"/>
        </a:buClr>
        <a:buFont typeface="Wingdings" panose="05000000000000000000" pitchFamily="2" charset="2"/>
        <a:buChar char="§"/>
        <a:defRPr kumimoji="1" sz="1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package" Target="../embeddings/Microsoft_Office_Excel____2.xlsx"/><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12.xml.rels><?xml version="1.0" encoding="UTF-8" standalone="yes"?>
<Relationships xmlns="http://schemas.openxmlformats.org/package/2006/relationships"><Relationship Id="rId3" Type="http://schemas.openxmlformats.org/officeDocument/2006/relationships/package" Target="../embeddings/Microsoft_Office_Excel____3.xlsx"/><Relationship Id="rId2" Type="http://schemas.openxmlformats.org/officeDocument/2006/relationships/slideLayout" Target="../slideLayouts/slideLayout2.xml"/><Relationship Id="rId1" Type="http://schemas.openxmlformats.org/officeDocument/2006/relationships/vmlDrawing" Target="../drawings/vmlDrawing3.vml"/></Relationships>
</file>

<file path=ppt/slides/_rels/slide13.xml.rels><?xml version="1.0" encoding="UTF-8" standalone="yes"?>
<Relationships xmlns="http://schemas.openxmlformats.org/package/2006/relationships"><Relationship Id="rId3" Type="http://schemas.openxmlformats.org/officeDocument/2006/relationships/package" Target="../embeddings/Microsoft_Office_Excel____4.xlsx"/><Relationship Id="rId2" Type="http://schemas.openxmlformats.org/officeDocument/2006/relationships/slideLayout" Target="../slideLayouts/slideLayout2.xml"/><Relationship Id="rId1" Type="http://schemas.openxmlformats.org/officeDocument/2006/relationships/vmlDrawing" Target="../drawings/vmlDrawing4.vml"/></Relationships>
</file>

<file path=ppt/slides/_rels/slide14.xml.rels><?xml version="1.0" encoding="UTF-8" standalone="yes"?>
<Relationships xmlns="http://schemas.openxmlformats.org/package/2006/relationships"><Relationship Id="rId3" Type="http://schemas.openxmlformats.org/officeDocument/2006/relationships/package" Target="../embeddings/Microsoft_Office_Excel____5.xlsx"/><Relationship Id="rId2" Type="http://schemas.openxmlformats.org/officeDocument/2006/relationships/slideLayout" Target="../slideLayouts/slideLayout2.xml"/><Relationship Id="rId1" Type="http://schemas.openxmlformats.org/officeDocument/2006/relationships/vmlDrawing" Target="../drawings/vmlDrawing5.v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package" Target="../embeddings/Microsoft_Office_PowerPoint___1.pptx"/></Relationships>
</file>

<file path=ppt/slides/_rels/slide5.xml.rels><?xml version="1.0" encoding="UTF-8" standalone="yes"?>
<Relationships xmlns="http://schemas.openxmlformats.org/package/2006/relationships"><Relationship Id="rId8" Type="http://schemas.openxmlformats.org/officeDocument/2006/relationships/hyperlink" Target="1080624-TVBS-&#12304;&#21313;&#40670;&#19981;&#19968;&#27171;&#12305;&#20840;&#29699;&#39318;&#20363;&#65281;&#21271;&#27054;&#31070;&#32147;&#37291;&#23416;&#20013;&#24515;&#12289;&#20132;&#22823;&#30740;&#30332;&#12300;&#33126;&#27874;&#24125;&#12301;&#12288;&#25214;&#20986;&#12300;&#20559;&#38957;&#30171;&#12301;&#38364;&#37749;.mp4" TargetMode="External"/><Relationship Id="rId3" Type="http://schemas.openxmlformats.org/officeDocument/2006/relationships/image" Target="../media/image14.jpeg"/><Relationship Id="rId7" Type="http://schemas.openxmlformats.org/officeDocument/2006/relationships/hyperlink" Target="1080710-TVBS-&#12304;&#21313;&#40670;&#19981;&#19968;&#27171;&#12305;&#12300;&#24930;&#24615;&#30140;&#30171;&#12301;&#19981;&#33021;&#36629;&#24573;%20&#12288;&#30171;&#20037;&#20102;&#12300;&#22823;&#33126;&#33806;&#32302;&#12301;.mp4" TargetMode="External"/><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63490" name="Rectangle 2"/>
          <p:cNvSpPr>
            <a:spLocks noGrp="1" noChangeArrowheads="1"/>
          </p:cNvSpPr>
          <p:nvPr>
            <p:ph type="ctrTitle"/>
          </p:nvPr>
        </p:nvSpPr>
        <p:spPr>
          <a:xfrm>
            <a:off x="449263" y="1123950"/>
            <a:ext cx="8227307" cy="865188"/>
          </a:xfrm>
        </p:spPr>
        <p:txBody>
          <a:bodyPr/>
          <a:lstStyle/>
          <a:p>
            <a:pPr algn="ctr" eaLnBrk="1" hangingPunct="1">
              <a:defRPr/>
            </a:pPr>
            <a:r>
              <a:rPr lang="zh-TW" altLang="en-US" sz="4400" u="sng" dirty="0" smtClean="0">
                <a:solidFill>
                  <a:srgbClr val="0000FF"/>
                </a:solidFill>
                <a:latin typeface="微軟正黑體" panose="020B0604030504040204" pitchFamily="34" charset="-120"/>
                <a:ea typeface="微軟正黑體" panose="020B0604030504040204" pitchFamily="34" charset="-120"/>
              </a:rPr>
              <a:t>本院重要新聞彙整報告</a:t>
            </a:r>
          </a:p>
        </p:txBody>
      </p:sp>
      <p:sp>
        <p:nvSpPr>
          <p:cNvPr id="13316" name="投影片編號版面配置區 5"/>
          <p:cNvSpPr txBox="1">
            <a:spLocks/>
          </p:cNvSpPr>
          <p:nvPr/>
        </p:nvSpPr>
        <p:spPr bwMode="auto">
          <a:xfrm>
            <a:off x="8172450" y="6308725"/>
            <a:ext cx="679450" cy="273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pPr algn="r" eaLnBrk="1" hangingPunct="1"/>
            <a:r>
              <a:rPr lang="en-US" altLang="zh-TW" sz="1200" b="0">
                <a:latin typeface="Verdana" panose="020B0604030504040204" pitchFamily="34" charset="0"/>
                <a:ea typeface="新細明體" panose="02020500000000000000" pitchFamily="18" charset="-120"/>
              </a:rPr>
              <a:t>1</a:t>
            </a:r>
          </a:p>
        </p:txBody>
      </p:sp>
      <p:sp>
        <p:nvSpPr>
          <p:cNvPr id="6" name="Rectangle 11"/>
          <p:cNvSpPr>
            <a:spLocks noChangeArrowheads="1"/>
          </p:cNvSpPr>
          <p:nvPr/>
        </p:nvSpPr>
        <p:spPr bwMode="auto">
          <a:xfrm>
            <a:off x="4859338" y="2924175"/>
            <a:ext cx="3095625" cy="1295400"/>
          </a:xfrm>
          <a:prstGeom prst="rect">
            <a:avLst/>
          </a:prstGeom>
          <a:solidFill>
            <a:schemeClr val="bg1"/>
          </a:solidFill>
          <a:ln w="9525">
            <a:miter lim="800000"/>
            <a:headEnd/>
            <a:tailEnd/>
          </a:ln>
        </p:spPr>
        <p:txBody>
          <a:bodyPr wrap="none" anchor="ctr">
            <a:flatTx/>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pPr algn="dist" eaLnBrk="1" hangingPunct="1"/>
            <a:r>
              <a:rPr lang="zh-TW" altLang="en-US" dirty="0">
                <a:latin typeface="微軟正黑體" panose="020B0604030504040204" pitchFamily="34" charset="-120"/>
                <a:ea typeface="微軟正黑體" panose="020B0604030504040204" pitchFamily="34" charset="-120"/>
              </a:rPr>
              <a:t>單 </a:t>
            </a:r>
            <a:r>
              <a:rPr lang="zh-TW" altLang="en-US" dirty="0" smtClean="0">
                <a:latin typeface="微軟正黑體" panose="020B0604030504040204" pitchFamily="34" charset="-120"/>
                <a:ea typeface="微軟正黑體" panose="020B0604030504040204" pitchFamily="34" charset="-120"/>
              </a:rPr>
              <a:t>   </a:t>
            </a:r>
            <a:r>
              <a:rPr lang="zh-TW" altLang="en-US" dirty="0">
                <a:latin typeface="微軟正黑體" panose="020B0604030504040204" pitchFamily="34" charset="-120"/>
                <a:ea typeface="微軟正黑體" panose="020B0604030504040204" pitchFamily="34" charset="-120"/>
              </a:rPr>
              <a:t>位：公共事務室 </a:t>
            </a:r>
          </a:p>
          <a:p>
            <a:pPr algn="dist" eaLnBrk="1" hangingPunct="1"/>
            <a:r>
              <a:rPr lang="zh-TW" altLang="en-US" dirty="0">
                <a:latin typeface="微軟正黑體" panose="020B0604030504040204" pitchFamily="34" charset="-120"/>
                <a:ea typeface="微軟正黑體" panose="020B0604030504040204" pitchFamily="34" charset="-120"/>
              </a:rPr>
              <a:t>報告人：游 </a:t>
            </a:r>
            <a:r>
              <a:rPr lang="zh-TW" altLang="en-US" dirty="0" smtClean="0">
                <a:latin typeface="微軟正黑體" panose="020B0604030504040204" pitchFamily="34" charset="-120"/>
                <a:ea typeface="微軟正黑體" panose="020B0604030504040204" pitchFamily="34" charset="-120"/>
              </a:rPr>
              <a:t>   君    </a:t>
            </a:r>
            <a:r>
              <a:rPr lang="zh-TW" altLang="en-US" dirty="0">
                <a:latin typeface="微軟正黑體" panose="020B0604030504040204" pitchFamily="34" charset="-120"/>
                <a:ea typeface="微軟正黑體" panose="020B0604030504040204" pitchFamily="34" charset="-120"/>
              </a:rPr>
              <a:t>耀</a:t>
            </a:r>
          </a:p>
          <a:p>
            <a:pPr algn="dist" eaLnBrk="1" hangingPunct="1"/>
            <a:r>
              <a:rPr lang="en-US" altLang="zh-TW" dirty="0">
                <a:latin typeface="微軟正黑體" panose="020B0604030504040204" pitchFamily="34" charset="-120"/>
                <a:ea typeface="微軟正黑體" panose="020B0604030504040204" pitchFamily="34" charset="-120"/>
              </a:rPr>
              <a:t>          </a:t>
            </a:r>
            <a:r>
              <a:rPr lang="zh-TW" altLang="en-US" dirty="0" smtClean="0">
                <a:latin typeface="微軟正黑體" panose="020B0604030504040204" pitchFamily="34" charset="-120"/>
                <a:ea typeface="微軟正黑體" panose="020B0604030504040204" pitchFamily="34" charset="-120"/>
              </a:rPr>
              <a:t>            </a:t>
            </a:r>
            <a:r>
              <a:rPr lang="en-US" altLang="zh-TW" sz="2000" dirty="0" smtClean="0">
                <a:latin typeface="微軟正黑體" panose="020B0604030504040204" pitchFamily="34" charset="-120"/>
                <a:ea typeface="微軟正黑體" panose="020B0604030504040204" pitchFamily="34" charset="-120"/>
              </a:rPr>
              <a:t>108.7.23</a:t>
            </a:r>
            <a:endParaRPr lang="zh-TW" altLang="en-US" sz="2000" dirty="0">
              <a:latin typeface="微軟正黑體" panose="020B0604030504040204" pitchFamily="34" charset="-120"/>
              <a:ea typeface="微軟正黑體" panose="020B0604030504040204" pitchFamily="34" charset="-120"/>
            </a:endParaRPr>
          </a:p>
        </p:txBody>
      </p:sp>
    </p:spTree>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453168"/>
            <a:ext cx="8001000" cy="671512"/>
          </a:xfrm>
        </p:spPr>
        <p:txBody>
          <a:bodyPr>
            <a:normAutofit fontScale="90000"/>
          </a:bodyPr>
          <a:lstStyle/>
          <a:p>
            <a:pPr algn="ctr">
              <a:defRPr/>
            </a:pPr>
            <a:endParaRPr lang="zh-TW" altLang="en-US" b="1" dirty="0">
              <a:solidFill>
                <a:srgbClr val="FF9900"/>
              </a:solidFill>
              <a:latin typeface="微軟正黑體" panose="020B0604030504040204" pitchFamily="34" charset="-120"/>
              <a:ea typeface="微軟正黑體" panose="020B0604030504040204" pitchFamily="34" charset="-120"/>
            </a:endParaRPr>
          </a:p>
        </p:txBody>
      </p:sp>
      <p:sp>
        <p:nvSpPr>
          <p:cNvPr id="22569" name="投影片編號版面配置區 3"/>
          <p:cNvSpPr>
            <a:spLocks noGrp="1"/>
          </p:cNvSpPr>
          <p:nvPr>
            <p:ph type="sldNum" sz="quarter" idx="12"/>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12A173BB-7538-4042-B2C1-A8ECE833A2A2}" type="slidenum">
              <a:rPr kumimoji="0" lang="en-US" altLang="zh-TW" sz="1200" b="0" smtClean="0">
                <a:solidFill>
                  <a:srgbClr val="0000CC"/>
                </a:solidFill>
                <a:latin typeface="Verdana" panose="020B0604030504040204" pitchFamily="34" charset="0"/>
                <a:ea typeface="新細明體" panose="02020500000000000000" pitchFamily="18" charset="-120"/>
              </a:rPr>
              <a:pPr/>
              <a:t>10</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pic>
        <p:nvPicPr>
          <p:cNvPr id="3" name="圖片 2"/>
          <p:cNvPicPr>
            <a:picLocks noChangeAspect="1"/>
          </p:cNvPicPr>
          <p:nvPr/>
        </p:nvPicPr>
        <p:blipFill>
          <a:blip r:embed="rId2" cstate="print"/>
          <a:stretch>
            <a:fillRect/>
          </a:stretch>
        </p:blipFill>
        <p:spPr>
          <a:xfrm>
            <a:off x="539440" y="1340710"/>
            <a:ext cx="3503315" cy="3528490"/>
          </a:xfrm>
          <a:prstGeom prst="rect">
            <a:avLst/>
          </a:prstGeom>
          <a:ln>
            <a:noFill/>
          </a:ln>
          <a:effectLst>
            <a:outerShdw blurRad="292100" dist="139700" dir="2700000" algn="tl" rotWithShape="0">
              <a:srgbClr val="333333">
                <a:alpha val="65000"/>
              </a:srgbClr>
            </a:outerShdw>
          </a:effectLst>
        </p:spPr>
      </p:pic>
      <p:sp>
        <p:nvSpPr>
          <p:cNvPr id="6" name="矩形 5"/>
          <p:cNvSpPr/>
          <p:nvPr/>
        </p:nvSpPr>
        <p:spPr>
          <a:xfrm>
            <a:off x="4104570" y="1314138"/>
            <a:ext cx="4644010" cy="4924425"/>
          </a:xfrm>
          <a:prstGeom prst="rect">
            <a:avLst/>
          </a:prstGeom>
        </p:spPr>
        <p:txBody>
          <a:bodyPr wrap="square">
            <a:spAutoFit/>
          </a:bodyPr>
          <a:lstStyle/>
          <a:p>
            <a:pPr lvl="0" eaLnBrk="1" fontAlgn="auto" hangingPunct="1">
              <a:spcBef>
                <a:spcPts val="0"/>
              </a:spcBef>
              <a:spcAft>
                <a:spcPts val="0"/>
              </a:spcAft>
              <a:defRPr/>
            </a:pPr>
            <a:r>
              <a:rPr kumimoji="0" lang="zh-TW" altLang="en-US" sz="1600" dirty="0">
                <a:solidFill>
                  <a:srgbClr val="000000"/>
                </a:solidFill>
                <a:latin typeface="微軟正黑體" panose="020B0604030504040204" pitchFamily="34" charset="-120"/>
                <a:ea typeface="微軟正黑體" panose="020B0604030504040204" pitchFamily="34" charset="-120"/>
              </a:rPr>
              <a:t>醫企部</a:t>
            </a:r>
            <a:r>
              <a:rPr kumimoji="0" lang="en-US" altLang="zh-TW" sz="1600" dirty="0">
                <a:solidFill>
                  <a:srgbClr val="000000"/>
                </a:solidFill>
                <a:latin typeface="微軟正黑體" panose="020B0604030504040204" pitchFamily="34" charset="-120"/>
                <a:ea typeface="微軟正黑體" panose="020B0604030504040204" pitchFamily="34" charset="-120"/>
              </a:rPr>
              <a:t>1080711</a:t>
            </a:r>
            <a:endParaRPr kumimoji="0" lang="zh-TW" altLang="en-US" sz="1600" dirty="0">
              <a:solidFill>
                <a:srgbClr val="000000"/>
              </a:solidFill>
              <a:latin typeface="微軟正黑體" panose="020B0604030504040204" pitchFamily="34" charset="-120"/>
              <a:ea typeface="微軟正黑體" panose="020B0604030504040204" pitchFamily="34" charset="-120"/>
            </a:endParaRPr>
          </a:p>
          <a:p>
            <a:pPr lvl="0" eaLnBrk="1" fontAlgn="auto" hangingPunct="1">
              <a:spcBef>
                <a:spcPts val="0"/>
              </a:spcBef>
              <a:spcAft>
                <a:spcPts val="0"/>
              </a:spcAft>
            </a:pPr>
            <a:r>
              <a:rPr kumimoji="0" lang="zh-TW" altLang="zh-TW" sz="1600" dirty="0">
                <a:solidFill>
                  <a:srgbClr val="000000"/>
                </a:solidFill>
                <a:latin typeface="微軟正黑體" panose="020B0604030504040204" pitchFamily="34" charset="-120"/>
                <a:ea typeface="微軟正黑體" panose="020B0604030504040204" pitchFamily="34" charset="-120"/>
              </a:rPr>
              <a:t>臺北榮總說明</a:t>
            </a:r>
            <a:r>
              <a:rPr kumimoji="0" lang="zh-TW" altLang="zh-TW" sz="1600" dirty="0" smtClean="0">
                <a:solidFill>
                  <a:srgbClr val="000000"/>
                </a:solidFill>
                <a:latin typeface="微軟正黑體" panose="020B0604030504040204" pitchFamily="34" charset="-120"/>
                <a:ea typeface="微軟正黑體" panose="020B0604030504040204" pitchFamily="34" charset="-120"/>
              </a:rPr>
              <a:t>稿</a:t>
            </a:r>
            <a:endParaRPr kumimoji="0" lang="zh-TW" altLang="zh-TW" sz="1600" dirty="0">
              <a:solidFill>
                <a:srgbClr val="000000"/>
              </a:solidFill>
              <a:latin typeface="微軟正黑體" panose="020B0604030504040204" pitchFamily="34" charset="-120"/>
              <a:ea typeface="微軟正黑體" panose="020B0604030504040204" pitchFamily="34" charset="-120"/>
            </a:endParaRPr>
          </a:p>
          <a:p>
            <a:pPr lvl="0" eaLnBrk="1" fontAlgn="auto" hangingPunct="1">
              <a:spcBef>
                <a:spcPts val="0"/>
              </a:spcBef>
              <a:spcAft>
                <a:spcPts val="0"/>
              </a:spcAft>
            </a:pPr>
            <a:r>
              <a:rPr kumimoji="0" lang="zh-TW" altLang="zh-TW" sz="1600" dirty="0">
                <a:solidFill>
                  <a:srgbClr val="000000"/>
                </a:solidFill>
                <a:latin typeface="微軟正黑體" panose="020B0604030504040204" pitchFamily="34" charset="-120"/>
                <a:ea typeface="微軟正黑體" panose="020B0604030504040204" pitchFamily="34" charset="-120"/>
              </a:rPr>
              <a:t>本院</a:t>
            </a:r>
            <a:r>
              <a:rPr kumimoji="0" lang="en-US" altLang="zh-TW" sz="1600" dirty="0">
                <a:solidFill>
                  <a:srgbClr val="000000"/>
                </a:solidFill>
                <a:latin typeface="微軟正黑體" panose="020B0604030504040204" pitchFamily="34" charset="-120"/>
                <a:ea typeface="微軟正黑體" panose="020B0604030504040204" pitchFamily="34" charset="-120"/>
              </a:rPr>
              <a:t>108</a:t>
            </a:r>
            <a:r>
              <a:rPr kumimoji="0" lang="zh-TW" altLang="zh-TW" sz="1600" dirty="0">
                <a:solidFill>
                  <a:srgbClr val="000000"/>
                </a:solidFill>
                <a:latin typeface="微軟正黑體" panose="020B0604030504040204" pitchFamily="34" charset="-120"/>
                <a:ea typeface="微軟正黑體" panose="020B0604030504040204" pitchFamily="34" charset="-120"/>
              </a:rPr>
              <a:t>年第一季「</a:t>
            </a:r>
            <a:r>
              <a:rPr kumimoji="0" lang="zh-TW" altLang="zh-TW" sz="1600" u="sng" dirty="0">
                <a:solidFill>
                  <a:srgbClr val="000000"/>
                </a:solidFill>
                <a:latin typeface="微軟正黑體" panose="020B0604030504040204" pitchFamily="34" charset="-120"/>
                <a:ea typeface="微軟正黑體" panose="020B0604030504040204" pitchFamily="34" charset="-120"/>
              </a:rPr>
              <a:t>門診特定藥品重複用藥管理方案</a:t>
            </a:r>
            <a:r>
              <a:rPr kumimoji="0" lang="zh-TW" altLang="zh-TW" sz="1600" dirty="0">
                <a:solidFill>
                  <a:srgbClr val="000000"/>
                </a:solidFill>
                <a:latin typeface="微軟正黑體" panose="020B0604030504040204" pitchFamily="34" charset="-120"/>
                <a:ea typeface="微軟正黑體" panose="020B0604030504040204" pitchFamily="34" charset="-120"/>
              </a:rPr>
              <a:t>」之</a:t>
            </a:r>
            <a:r>
              <a:rPr kumimoji="0" lang="en-US" altLang="zh-TW" sz="1600" dirty="0">
                <a:solidFill>
                  <a:srgbClr val="000000"/>
                </a:solidFill>
                <a:latin typeface="微軟正黑體" panose="020B0604030504040204" pitchFamily="34" charset="-120"/>
                <a:ea typeface="微軟正黑體" panose="020B0604030504040204" pitchFamily="34" charset="-120"/>
              </a:rPr>
              <a:t>60</a:t>
            </a:r>
            <a:r>
              <a:rPr kumimoji="0" lang="zh-TW" altLang="zh-TW" sz="1600" dirty="0">
                <a:solidFill>
                  <a:srgbClr val="000000"/>
                </a:solidFill>
                <a:latin typeface="微軟正黑體" panose="020B0604030504040204" pitchFamily="34" charset="-120"/>
                <a:ea typeface="微軟正黑體" panose="020B0604030504040204" pitchFamily="34" charset="-120"/>
              </a:rPr>
              <a:t>大類重複用藥核扣原因說明如下</a:t>
            </a:r>
            <a:r>
              <a:rPr kumimoji="0" lang="zh-TW" altLang="zh-TW" sz="1600" dirty="0" smtClean="0">
                <a:solidFill>
                  <a:srgbClr val="000000"/>
                </a:solidFill>
                <a:latin typeface="微軟正黑體" panose="020B0604030504040204" pitchFamily="34" charset="-120"/>
                <a:ea typeface="微軟正黑體" panose="020B0604030504040204" pitchFamily="34" charset="-120"/>
              </a:rPr>
              <a:t>：</a:t>
            </a:r>
            <a:endParaRPr kumimoji="0" lang="en-US" altLang="zh-TW" sz="1600" dirty="0" smtClean="0">
              <a:solidFill>
                <a:srgbClr val="000000"/>
              </a:solidFill>
              <a:latin typeface="微軟正黑體" panose="020B0604030504040204" pitchFamily="34" charset="-120"/>
              <a:ea typeface="微軟正黑體" panose="020B0604030504040204" pitchFamily="34" charset="-120"/>
            </a:endParaRPr>
          </a:p>
          <a:p>
            <a:pPr lvl="0" eaLnBrk="1" fontAlgn="auto" hangingPunct="1">
              <a:spcBef>
                <a:spcPts val="0"/>
              </a:spcBef>
              <a:spcAft>
                <a:spcPts val="0"/>
              </a:spcAft>
            </a:pPr>
            <a:r>
              <a:rPr kumimoji="0" lang="zh-TW" altLang="zh-TW" sz="1600" dirty="0" smtClean="0">
                <a:solidFill>
                  <a:srgbClr val="000000"/>
                </a:solidFill>
                <a:latin typeface="微軟正黑體" panose="020B0604030504040204" pitchFamily="34" charset="-120"/>
                <a:ea typeface="微軟正黑體" panose="020B0604030504040204" pitchFamily="34" charset="-120"/>
              </a:rPr>
              <a:t> </a:t>
            </a:r>
            <a:endParaRPr kumimoji="0" lang="zh-TW" altLang="zh-TW" sz="1600" dirty="0">
              <a:solidFill>
                <a:srgbClr val="000000"/>
              </a:solidFill>
              <a:latin typeface="微軟正黑體" panose="020B0604030504040204" pitchFamily="34" charset="-120"/>
              <a:ea typeface="微軟正黑體" panose="020B0604030504040204" pitchFamily="34" charset="-120"/>
            </a:endParaRPr>
          </a:p>
          <a:p>
            <a:pPr lvl="0" eaLnBrk="1" fontAlgn="auto" hangingPunct="1">
              <a:spcBef>
                <a:spcPts val="0"/>
              </a:spcBef>
              <a:spcAft>
                <a:spcPts val="0"/>
              </a:spcAft>
            </a:pPr>
            <a:r>
              <a:rPr kumimoji="0" lang="zh-TW" altLang="zh-TW" sz="1800" b="0" u="sng" dirty="0">
                <a:solidFill>
                  <a:srgbClr val="000000"/>
                </a:solidFill>
                <a:latin typeface="微軟正黑體" panose="020B0604030504040204" pitchFamily="34" charset="-120"/>
                <a:ea typeface="微軟正黑體" panose="020B0604030504040204" pitchFamily="34" charset="-120"/>
              </a:rPr>
              <a:t>本院門診就醫</a:t>
            </a:r>
            <a:r>
              <a:rPr kumimoji="0" lang="zh-TW" altLang="zh-TW" sz="1800" b="0" u="sng" dirty="0" smtClean="0">
                <a:solidFill>
                  <a:srgbClr val="000000"/>
                </a:solidFill>
                <a:latin typeface="微軟正黑體" panose="020B0604030504040204" pitchFamily="34" charset="-120"/>
                <a:ea typeface="微軟正黑體" panose="020B0604030504040204" pitchFamily="34" charset="-120"/>
              </a:rPr>
              <a:t>民眾慢性病約占</a:t>
            </a:r>
            <a:r>
              <a:rPr kumimoji="0" lang="en-US" altLang="zh-TW" sz="1800" b="0" u="sng" dirty="0" smtClean="0">
                <a:solidFill>
                  <a:srgbClr val="000000"/>
                </a:solidFill>
                <a:latin typeface="微軟正黑體" panose="020B0604030504040204" pitchFamily="34" charset="-120"/>
                <a:ea typeface="微軟正黑體" panose="020B0604030504040204" pitchFamily="34" charset="-120"/>
              </a:rPr>
              <a:t>10 </a:t>
            </a:r>
            <a:r>
              <a:rPr kumimoji="0" lang="en-US" altLang="zh-TW" sz="1800" b="0" u="sng" dirty="0">
                <a:solidFill>
                  <a:srgbClr val="000000"/>
                </a:solidFill>
                <a:latin typeface="微軟正黑體" panose="020B0604030504040204" pitchFamily="34" charset="-120"/>
                <a:ea typeface="微軟正黑體" panose="020B0604030504040204" pitchFamily="34" charset="-120"/>
              </a:rPr>
              <a:t>%</a:t>
            </a:r>
            <a:r>
              <a:rPr kumimoji="0" lang="zh-TW" altLang="zh-TW" sz="1800" b="0" u="sng" dirty="0">
                <a:solidFill>
                  <a:srgbClr val="000000"/>
                </a:solidFill>
                <a:latin typeface="微軟正黑體" panose="020B0604030504040204" pitchFamily="34" charset="-120"/>
                <a:ea typeface="微軟正黑體" panose="020B0604030504040204" pitchFamily="34" charset="-120"/>
              </a:rPr>
              <a:t>；此類</a:t>
            </a:r>
            <a:r>
              <a:rPr kumimoji="0" lang="zh-TW" altLang="zh-TW" sz="1800" b="0" u="sng" dirty="0" smtClean="0">
                <a:solidFill>
                  <a:srgbClr val="000000"/>
                </a:solidFill>
                <a:latin typeface="微軟正黑體" panose="020B0604030504040204" pitchFamily="34" charset="-120"/>
                <a:ea typeface="微軟正黑體" panose="020B0604030504040204" pitchFamily="34" charset="-120"/>
              </a:rPr>
              <a:t>病人以</a:t>
            </a:r>
            <a:r>
              <a:rPr kumimoji="0" lang="zh-TW" altLang="zh-TW" sz="1800" b="0" u="sng" dirty="0">
                <a:solidFill>
                  <a:srgbClr val="000000"/>
                </a:solidFill>
                <a:latin typeface="微軟正黑體" panose="020B0604030504040204" pitchFamily="34" charset="-120"/>
                <a:ea typeface="微軟正黑體" panose="020B0604030504040204" pitchFamily="34" charset="-120"/>
              </a:rPr>
              <a:t>心臟內科</a:t>
            </a:r>
            <a:r>
              <a:rPr kumimoji="0" lang="zh-TW" altLang="zh-TW" sz="1800" b="0" u="sng" dirty="0" smtClean="0">
                <a:solidFill>
                  <a:srgbClr val="000000"/>
                </a:solidFill>
                <a:latin typeface="微軟正黑體" panose="020B0604030504040204" pitchFamily="34" charset="-120"/>
                <a:ea typeface="微軟正黑體" panose="020B0604030504040204" pitchFamily="34" charset="-120"/>
              </a:rPr>
              <a:t>、新陳代謝科</a:t>
            </a:r>
            <a:r>
              <a:rPr kumimoji="0" lang="zh-TW" altLang="zh-TW" sz="1800" b="0" u="sng" dirty="0">
                <a:solidFill>
                  <a:srgbClr val="000000"/>
                </a:solidFill>
                <a:latin typeface="微軟正黑體" panose="020B0604030504040204" pitchFamily="34" charset="-120"/>
                <a:ea typeface="微軟正黑體" panose="020B0604030504040204" pitchFamily="34" charset="-120"/>
              </a:rPr>
              <a:t>、腎臟科及精神科為多</a:t>
            </a:r>
            <a:r>
              <a:rPr kumimoji="0" lang="zh-TW" altLang="zh-TW" sz="1800" b="0" u="sng" dirty="0" smtClean="0">
                <a:solidFill>
                  <a:srgbClr val="000000"/>
                </a:solidFill>
                <a:latin typeface="微軟正黑體" panose="020B0604030504040204" pitchFamily="34" charset="-120"/>
                <a:ea typeface="微軟正黑體" panose="020B0604030504040204" pitchFamily="34" charset="-120"/>
              </a:rPr>
              <a:t>。醫師</a:t>
            </a:r>
            <a:r>
              <a:rPr kumimoji="0" lang="zh-TW" altLang="zh-TW" sz="1800" b="0" u="sng" dirty="0">
                <a:solidFill>
                  <a:srgbClr val="000000"/>
                </a:solidFill>
                <a:latin typeface="微軟正黑體" panose="020B0604030504040204" pitchFamily="34" charset="-120"/>
                <a:ea typeface="微軟正黑體" panose="020B0604030504040204" pitchFamily="34" charset="-120"/>
              </a:rPr>
              <a:t>會開立慢性處方箋，</a:t>
            </a:r>
            <a:r>
              <a:rPr kumimoji="0" lang="zh-TW" altLang="zh-TW" sz="1800" b="0" u="sng" dirty="0" smtClean="0">
                <a:solidFill>
                  <a:srgbClr val="000000"/>
                </a:solidFill>
                <a:latin typeface="微軟正黑體" panose="020B0604030504040204" pitchFamily="34" charset="-120"/>
                <a:ea typeface="微軟正黑體" panose="020B0604030504040204" pitchFamily="34" charset="-120"/>
              </a:rPr>
              <a:t>讓病</a:t>
            </a:r>
            <a:r>
              <a:rPr kumimoji="0" lang="zh-TW" altLang="en-US" sz="1800" b="0" u="sng" dirty="0" smtClean="0">
                <a:solidFill>
                  <a:srgbClr val="000000"/>
                </a:solidFill>
                <a:latin typeface="微軟正黑體" panose="020B0604030504040204" pitchFamily="34" charset="-120"/>
                <a:ea typeface="微軟正黑體" panose="020B0604030504040204" pitchFamily="34" charset="-120"/>
              </a:rPr>
              <a:t>人</a:t>
            </a:r>
            <a:r>
              <a:rPr kumimoji="0" lang="zh-TW" altLang="zh-TW" sz="1800" b="0" u="sng" dirty="0" smtClean="0">
                <a:solidFill>
                  <a:srgbClr val="000000"/>
                </a:solidFill>
                <a:latin typeface="微軟正黑體" panose="020B0604030504040204" pitchFamily="34" charset="-120"/>
                <a:ea typeface="微軟正黑體" panose="020B0604030504040204" pitchFamily="34" charset="-120"/>
              </a:rPr>
              <a:t>於</a:t>
            </a:r>
            <a:r>
              <a:rPr kumimoji="0" lang="zh-TW" altLang="zh-TW" sz="1800" b="0" u="sng" dirty="0">
                <a:solidFill>
                  <a:srgbClr val="000000"/>
                </a:solidFill>
                <a:latin typeface="微軟正黑體" panose="020B0604030504040204" pitchFamily="34" charset="-120"/>
                <a:ea typeface="微軟正黑體" panose="020B0604030504040204" pitchFamily="34" charset="-120"/>
              </a:rPr>
              <a:t>第一次開立</a:t>
            </a:r>
            <a:r>
              <a:rPr kumimoji="0" lang="zh-TW" altLang="zh-TW" sz="1800" b="0" u="sng" dirty="0" smtClean="0">
                <a:solidFill>
                  <a:srgbClr val="000000"/>
                </a:solidFill>
                <a:latin typeface="微軟正黑體" panose="020B0604030504040204" pitchFamily="34" charset="-120"/>
                <a:ea typeface="微軟正黑體" panose="020B0604030504040204" pitchFamily="34" charset="-120"/>
              </a:rPr>
              <a:t>慢性處方</a:t>
            </a:r>
            <a:r>
              <a:rPr kumimoji="0" lang="zh-TW" altLang="zh-TW" sz="1800" b="0" u="sng" dirty="0">
                <a:solidFill>
                  <a:srgbClr val="000000"/>
                </a:solidFill>
                <a:latin typeface="微軟正黑體" panose="020B0604030504040204" pitchFamily="34" charset="-120"/>
                <a:ea typeface="微軟正黑體" panose="020B0604030504040204" pitchFamily="34" charset="-120"/>
              </a:rPr>
              <a:t>箋</a:t>
            </a:r>
            <a:r>
              <a:rPr kumimoji="0" lang="zh-TW" altLang="zh-TW" sz="1800" b="0" u="sng" dirty="0" smtClean="0">
                <a:solidFill>
                  <a:srgbClr val="000000"/>
                </a:solidFill>
                <a:latin typeface="微軟正黑體" panose="020B0604030504040204" pitchFamily="34" charset="-120"/>
                <a:ea typeface="微軟正黑體" panose="020B0604030504040204" pitchFamily="34" charset="-120"/>
              </a:rPr>
              <a:t>時諮詢</a:t>
            </a:r>
            <a:r>
              <a:rPr kumimoji="0" lang="zh-TW" altLang="zh-TW" sz="1800" b="0" u="sng" dirty="0">
                <a:solidFill>
                  <a:srgbClr val="000000"/>
                </a:solidFill>
                <a:latin typeface="微軟正黑體" panose="020B0604030504040204" pitchFamily="34" charset="-120"/>
                <a:ea typeface="微軟正黑體" panose="020B0604030504040204" pitchFamily="34" charset="-120"/>
              </a:rPr>
              <a:t>醫師外，第二、三聯之處方箋皆可於健保署所</a:t>
            </a:r>
            <a:r>
              <a:rPr kumimoji="0" lang="zh-TW" altLang="zh-TW" sz="1800" b="0" u="sng" dirty="0" smtClean="0">
                <a:solidFill>
                  <a:srgbClr val="000000"/>
                </a:solidFill>
                <a:latin typeface="微軟正黑體" panose="020B0604030504040204" pitchFamily="34" charset="-120"/>
                <a:ea typeface="微軟正黑體" panose="020B0604030504040204" pitchFamily="34" charset="-120"/>
              </a:rPr>
              <a:t>規範</a:t>
            </a:r>
            <a:r>
              <a:rPr kumimoji="0" lang="zh-TW" altLang="en-US" sz="1800" b="0" u="sng" dirty="0" smtClean="0">
                <a:solidFill>
                  <a:srgbClr val="000000"/>
                </a:solidFill>
                <a:latin typeface="微軟正黑體" panose="020B0604030504040204" pitchFamily="34" charset="-120"/>
                <a:ea typeface="微軟正黑體" panose="020B0604030504040204" pitchFamily="34" charset="-120"/>
              </a:rPr>
              <a:t>藥</a:t>
            </a:r>
            <a:r>
              <a:rPr kumimoji="0" lang="zh-TW" altLang="zh-TW" sz="1800" b="0" u="sng" dirty="0" smtClean="0">
                <a:solidFill>
                  <a:srgbClr val="000000"/>
                </a:solidFill>
                <a:latin typeface="微軟正黑體" panose="020B0604030504040204" pitchFamily="34" charset="-120"/>
                <a:ea typeface="微軟正黑體" panose="020B0604030504040204" pitchFamily="34" charset="-120"/>
              </a:rPr>
              <a:t>局</a:t>
            </a:r>
            <a:r>
              <a:rPr kumimoji="0" lang="zh-TW" altLang="en-US" sz="1800" b="0" u="sng" dirty="0" smtClean="0">
                <a:solidFill>
                  <a:srgbClr val="000000"/>
                </a:solidFill>
                <a:latin typeface="微軟正黑體" panose="020B0604030504040204" pitchFamily="34" charset="-120"/>
                <a:ea typeface="微軟正黑體" panose="020B0604030504040204" pitchFamily="34" charset="-120"/>
              </a:rPr>
              <a:t>或本院</a:t>
            </a:r>
            <a:r>
              <a:rPr kumimoji="0" lang="zh-TW" altLang="zh-TW" sz="1800" b="0" u="sng" dirty="0" smtClean="0">
                <a:solidFill>
                  <a:srgbClr val="000000"/>
                </a:solidFill>
                <a:latin typeface="微軟正黑體" panose="020B0604030504040204" pitchFamily="34" charset="-120"/>
                <a:ea typeface="微軟正黑體" panose="020B0604030504040204" pitchFamily="34" charset="-120"/>
              </a:rPr>
              <a:t>領</a:t>
            </a:r>
            <a:r>
              <a:rPr kumimoji="0" lang="zh-TW" altLang="zh-TW" sz="1800" b="0" u="sng" dirty="0">
                <a:solidFill>
                  <a:srgbClr val="000000"/>
                </a:solidFill>
                <a:latin typeface="微軟正黑體" panose="020B0604030504040204" pitchFamily="34" charset="-120"/>
                <a:ea typeface="微軟正黑體" panose="020B0604030504040204" pitchFamily="34" charset="-120"/>
              </a:rPr>
              <a:t>藥，以連貫其疾病治療的必要性</a:t>
            </a:r>
            <a:r>
              <a:rPr kumimoji="0" lang="zh-TW" altLang="zh-TW" sz="1800" b="0" u="sng" dirty="0" smtClean="0">
                <a:solidFill>
                  <a:srgbClr val="000000"/>
                </a:solidFill>
                <a:latin typeface="微軟正黑體" panose="020B0604030504040204" pitchFamily="34" charset="-120"/>
                <a:ea typeface="微軟正黑體" panose="020B0604030504040204" pitchFamily="34" charset="-120"/>
              </a:rPr>
              <a:t>。</a:t>
            </a:r>
            <a:r>
              <a:rPr kumimoji="0" lang="zh-TW" altLang="en-US" sz="1800" b="0" u="sng" dirty="0" smtClean="0">
                <a:solidFill>
                  <a:srgbClr val="000000"/>
                </a:solidFill>
                <a:latin typeface="微軟正黑體" panose="020B0604030504040204" pitchFamily="34" charset="-120"/>
                <a:ea typeface="微軟正黑體" panose="020B0604030504040204" pitchFamily="34" charset="-120"/>
              </a:rPr>
              <a:t>而</a:t>
            </a:r>
            <a:r>
              <a:rPr kumimoji="0" lang="zh-TW" altLang="zh-TW" sz="1800" b="0" u="sng" dirty="0" smtClean="0">
                <a:solidFill>
                  <a:srgbClr val="000000"/>
                </a:solidFill>
                <a:latin typeface="微軟正黑體" panose="020B0604030504040204" pitchFamily="34" charset="-120"/>
                <a:ea typeface="微軟正黑體" panose="020B0604030504040204" pitchFamily="34" charset="-120"/>
              </a:rPr>
              <a:t>本</a:t>
            </a:r>
            <a:r>
              <a:rPr kumimoji="0" lang="zh-TW" altLang="zh-TW" sz="1800" b="0" u="sng" dirty="0">
                <a:solidFill>
                  <a:srgbClr val="000000"/>
                </a:solidFill>
                <a:latin typeface="微軟正黑體" panose="020B0604030504040204" pitchFamily="34" charset="-120"/>
                <a:ea typeface="微軟正黑體" panose="020B0604030504040204" pitchFamily="34" charset="-120"/>
              </a:rPr>
              <a:t>院</a:t>
            </a:r>
            <a:r>
              <a:rPr kumimoji="0" lang="en-US" altLang="zh-TW" sz="1800" b="0" u="sng" dirty="0">
                <a:solidFill>
                  <a:srgbClr val="000000"/>
                </a:solidFill>
                <a:latin typeface="微軟正黑體" panose="020B0604030504040204" pitchFamily="34" charset="-120"/>
                <a:ea typeface="微軟正黑體" panose="020B0604030504040204" pitchFamily="34" charset="-120"/>
              </a:rPr>
              <a:t>108</a:t>
            </a:r>
            <a:r>
              <a:rPr kumimoji="0" lang="zh-TW" altLang="zh-TW" sz="1800" b="0" u="sng" dirty="0">
                <a:solidFill>
                  <a:srgbClr val="000000"/>
                </a:solidFill>
                <a:latin typeface="微軟正黑體" panose="020B0604030504040204" pitchFamily="34" charset="-120"/>
                <a:ea typeface="微軟正黑體" panose="020B0604030504040204" pitchFamily="34" charset="-120"/>
              </a:rPr>
              <a:t>年第一季被核扣點數共</a:t>
            </a:r>
            <a:r>
              <a:rPr kumimoji="0" lang="en-US" altLang="zh-TW" sz="1800" b="0" u="sng" dirty="0">
                <a:solidFill>
                  <a:srgbClr val="000000"/>
                </a:solidFill>
                <a:latin typeface="微軟正黑體" panose="020B0604030504040204" pitchFamily="34" charset="-120"/>
                <a:ea typeface="微軟正黑體" panose="020B0604030504040204" pitchFamily="34" charset="-120"/>
              </a:rPr>
              <a:t>256</a:t>
            </a:r>
            <a:r>
              <a:rPr kumimoji="0" lang="zh-TW" altLang="zh-TW" sz="1800" b="0" u="sng" dirty="0">
                <a:solidFill>
                  <a:srgbClr val="000000"/>
                </a:solidFill>
                <a:latin typeface="微軟正黑體" panose="020B0604030504040204" pitchFamily="34" charset="-120"/>
                <a:ea typeface="微軟正黑體" panose="020B0604030504040204" pitchFamily="34" charset="-120"/>
              </a:rPr>
              <a:t>萬</a:t>
            </a:r>
            <a:r>
              <a:rPr kumimoji="0" lang="en-US" altLang="zh-TW" sz="1800" b="0" u="sng" dirty="0">
                <a:solidFill>
                  <a:srgbClr val="000000"/>
                </a:solidFill>
                <a:latin typeface="微軟正黑體" panose="020B0604030504040204" pitchFamily="34" charset="-120"/>
                <a:ea typeface="微軟正黑體" panose="020B0604030504040204" pitchFamily="34" charset="-120"/>
              </a:rPr>
              <a:t>1,508</a:t>
            </a:r>
            <a:r>
              <a:rPr kumimoji="0" lang="zh-TW" altLang="zh-TW" sz="1800" b="0" u="sng" dirty="0">
                <a:solidFill>
                  <a:srgbClr val="000000"/>
                </a:solidFill>
                <a:latin typeface="微軟正黑體" panose="020B0604030504040204" pitchFamily="34" charset="-120"/>
                <a:ea typeface="微軟正黑體" panose="020B0604030504040204" pitchFamily="34" charset="-120"/>
              </a:rPr>
              <a:t>點，均以此類領有慢性病連續處方箋病人後續回院領取第</a:t>
            </a:r>
            <a:r>
              <a:rPr kumimoji="0" lang="en-US" altLang="zh-TW" sz="1800" b="0" u="sng" dirty="0">
                <a:solidFill>
                  <a:srgbClr val="000000"/>
                </a:solidFill>
                <a:latin typeface="微軟正黑體" panose="020B0604030504040204" pitchFamily="34" charset="-120"/>
                <a:ea typeface="微軟正黑體" panose="020B0604030504040204" pitchFamily="34" charset="-120"/>
              </a:rPr>
              <a:t>2</a:t>
            </a:r>
            <a:r>
              <a:rPr kumimoji="0" lang="zh-TW" altLang="zh-TW" sz="1800" b="0" u="sng" dirty="0">
                <a:solidFill>
                  <a:srgbClr val="000000"/>
                </a:solidFill>
                <a:latin typeface="微軟正黑體" panose="020B0604030504040204" pitchFamily="34" charset="-120"/>
                <a:ea typeface="微軟正黑體" panose="020B0604030504040204" pitchFamily="34" charset="-120"/>
              </a:rPr>
              <a:t>、</a:t>
            </a:r>
            <a:r>
              <a:rPr kumimoji="0" lang="en-US" altLang="zh-TW" sz="1800" b="0" u="sng" dirty="0">
                <a:solidFill>
                  <a:srgbClr val="000000"/>
                </a:solidFill>
                <a:latin typeface="微軟正黑體" panose="020B0604030504040204" pitchFamily="34" charset="-120"/>
                <a:ea typeface="微軟正黑體" panose="020B0604030504040204" pitchFamily="34" charset="-120"/>
              </a:rPr>
              <a:t>3</a:t>
            </a:r>
            <a:r>
              <a:rPr kumimoji="0" lang="zh-TW" altLang="zh-TW" sz="1800" b="0" u="sng" dirty="0">
                <a:solidFill>
                  <a:srgbClr val="000000"/>
                </a:solidFill>
                <a:latin typeface="微軟正黑體" panose="020B0604030504040204" pitchFamily="34" charset="-120"/>
                <a:ea typeface="微軟正黑體" panose="020B0604030504040204" pitchFamily="34" charset="-120"/>
              </a:rPr>
              <a:t>聯</a:t>
            </a:r>
            <a:r>
              <a:rPr kumimoji="0" lang="zh-TW" altLang="zh-TW" sz="1800" b="0" u="sng" dirty="0" smtClean="0">
                <a:solidFill>
                  <a:srgbClr val="000000"/>
                </a:solidFill>
                <a:latin typeface="微軟正黑體" panose="020B0604030504040204" pitchFamily="34" charset="-120"/>
                <a:ea typeface="微軟正黑體" panose="020B0604030504040204" pitchFamily="34" charset="-120"/>
              </a:rPr>
              <a:t>者占</a:t>
            </a:r>
            <a:r>
              <a:rPr kumimoji="0" lang="zh-TW" altLang="zh-TW" sz="1800" b="0" u="sng" dirty="0">
                <a:solidFill>
                  <a:srgbClr val="000000"/>
                </a:solidFill>
                <a:latin typeface="微軟正黑體" panose="020B0604030504040204" pitchFamily="34" charset="-120"/>
                <a:ea typeface="微軟正黑體" panose="020B0604030504040204" pitchFamily="34" charset="-120"/>
              </a:rPr>
              <a:t>大宗</a:t>
            </a:r>
            <a:r>
              <a:rPr kumimoji="0" lang="en-US" altLang="zh-TW" sz="1800" b="0" u="sng" dirty="0">
                <a:solidFill>
                  <a:srgbClr val="000000"/>
                </a:solidFill>
                <a:latin typeface="微軟正黑體" panose="020B0604030504040204" pitchFamily="34" charset="-120"/>
                <a:ea typeface="微軟正黑體" panose="020B0604030504040204" pitchFamily="34" charset="-120"/>
              </a:rPr>
              <a:t>(</a:t>
            </a:r>
            <a:r>
              <a:rPr kumimoji="0" lang="zh-TW" altLang="zh-TW" sz="1800" b="0" u="sng" dirty="0">
                <a:solidFill>
                  <a:srgbClr val="000000"/>
                </a:solidFill>
                <a:latin typeface="微軟正黑體" panose="020B0604030504040204" pitchFamily="34" charset="-120"/>
                <a:ea typeface="微軟正黑體" panose="020B0604030504040204" pitchFamily="34" charset="-120"/>
              </a:rPr>
              <a:t>占</a:t>
            </a:r>
            <a:r>
              <a:rPr kumimoji="0" lang="en-US" altLang="zh-TW" sz="1800" b="0" u="sng" dirty="0">
                <a:solidFill>
                  <a:srgbClr val="000000"/>
                </a:solidFill>
                <a:latin typeface="微軟正黑體" panose="020B0604030504040204" pitchFamily="34" charset="-120"/>
                <a:ea typeface="微軟正黑體" panose="020B0604030504040204" pitchFamily="34" charset="-120"/>
              </a:rPr>
              <a:t>70.20</a:t>
            </a:r>
            <a:r>
              <a:rPr kumimoji="0" lang="en-US" altLang="zh-TW" sz="1800" b="0" u="sng" dirty="0" smtClean="0">
                <a:solidFill>
                  <a:srgbClr val="000000"/>
                </a:solidFill>
                <a:latin typeface="微軟正黑體" panose="020B0604030504040204" pitchFamily="34" charset="-120"/>
                <a:ea typeface="微軟正黑體" panose="020B0604030504040204" pitchFamily="34" charset="-120"/>
              </a:rPr>
              <a:t>%)</a:t>
            </a:r>
            <a:r>
              <a:rPr kumimoji="0" lang="zh-TW" altLang="en-US" sz="1800" b="0" u="sng" dirty="0" smtClean="0">
                <a:solidFill>
                  <a:srgbClr val="000000"/>
                </a:solidFill>
                <a:latin typeface="微軟正黑體" panose="020B0604030504040204" pitchFamily="34" charset="-120"/>
                <a:ea typeface="微軟正黑體" panose="020B0604030504040204" pitchFamily="34" charset="-120"/>
              </a:rPr>
              <a:t>有重復用藥情形</a:t>
            </a:r>
            <a:r>
              <a:rPr kumimoji="0" lang="zh-TW" altLang="zh-TW" sz="1800" b="0" u="sng" dirty="0" smtClean="0">
                <a:solidFill>
                  <a:srgbClr val="000000"/>
                </a:solidFill>
                <a:latin typeface="微軟正黑體" panose="020B0604030504040204" pitchFamily="34" charset="-120"/>
                <a:ea typeface="微軟正黑體" panose="020B0604030504040204" pitchFamily="34" charset="-120"/>
              </a:rPr>
              <a:t>。</a:t>
            </a:r>
            <a:r>
              <a:rPr kumimoji="0" lang="zh-TW" altLang="en-US" sz="1800" b="0" u="sng" dirty="0" smtClean="0">
                <a:solidFill>
                  <a:srgbClr val="000000"/>
                </a:solidFill>
                <a:latin typeface="微軟正黑體" panose="020B0604030504040204" pitchFamily="34" charset="-120"/>
                <a:ea typeface="微軟正黑體" panose="020B0604030504040204" pitchFamily="34" charset="-120"/>
              </a:rPr>
              <a:t>建議健保署可放寬雲端查詢條件，以利醫師稽核病人用藥，以避免是類情形發生。</a:t>
            </a:r>
            <a:endParaRPr kumimoji="0" lang="zh-TW" altLang="zh-TW" sz="1800" b="0" u="sng" dirty="0">
              <a:solidFill>
                <a:srgbClr val="000000"/>
              </a:solidFill>
              <a:latin typeface="微軟正黑體" panose="020B0604030504040204" pitchFamily="34" charset="-120"/>
              <a:ea typeface="微軟正黑體" panose="020B0604030504040204" pitchFamily="34" charset="-120"/>
            </a:endParaRPr>
          </a:p>
          <a:p>
            <a:pPr lvl="0" eaLnBrk="1" fontAlgn="auto" hangingPunct="1">
              <a:spcBef>
                <a:spcPts val="0"/>
              </a:spcBef>
              <a:spcAft>
                <a:spcPts val="0"/>
              </a:spcAft>
            </a:pPr>
            <a:endParaRPr kumimoji="0" lang="zh-TW" altLang="zh-TW" sz="1800" b="0" dirty="0">
              <a:solidFill>
                <a:srgbClr val="0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xmlns="" val="153505695"/>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9440" y="548600"/>
            <a:ext cx="8001000" cy="527050"/>
          </a:xfrm>
        </p:spPr>
        <p:txBody>
          <a:bodyPr/>
          <a:lstStyle/>
          <a:p>
            <a:pPr algn="ctr">
              <a:defRPr/>
            </a:pPr>
            <a:r>
              <a:rPr lang="en-US" altLang="zh-TW" b="1" dirty="0" smtClean="0">
                <a:latin typeface="微軟正黑體" panose="020B0604030504040204" pitchFamily="34" charset="-120"/>
                <a:ea typeface="微軟正黑體" panose="020B0604030504040204" pitchFamily="34" charset="-120"/>
              </a:rPr>
              <a:t>108</a:t>
            </a:r>
            <a:r>
              <a:rPr lang="zh-TW" altLang="en-US" b="1" dirty="0" smtClean="0">
                <a:latin typeface="微軟正黑體" panose="020B0604030504040204" pitchFamily="34" charset="-120"/>
                <a:ea typeface="微軟正黑體" panose="020B0604030504040204" pitchFamily="34" charset="-120"/>
              </a:rPr>
              <a:t>年</a:t>
            </a:r>
            <a:r>
              <a:rPr lang="en-US" altLang="zh-TW" b="1" dirty="0" smtClean="0">
                <a:latin typeface="微軟正黑體" panose="020B0604030504040204" pitchFamily="34" charset="-120"/>
                <a:ea typeface="微軟正黑體" panose="020B0604030504040204" pitchFamily="34" charset="-120"/>
              </a:rPr>
              <a:t>7</a:t>
            </a:r>
            <a:r>
              <a:rPr lang="zh-TW" altLang="en-US" b="1" dirty="0" smtClean="0">
                <a:latin typeface="微軟正黑體" panose="020B0604030504040204" pitchFamily="34" charset="-120"/>
                <a:ea typeface="微軟正黑體" panose="020B0604030504040204" pitchFamily="34" charset="-120"/>
              </a:rPr>
              <a:t>月份新聞摘要</a:t>
            </a:r>
            <a:r>
              <a:rPr lang="en-US" altLang="zh-TW" b="1" dirty="0" smtClean="0">
                <a:latin typeface="微軟正黑體" panose="020B0604030504040204" pitchFamily="34" charset="-120"/>
                <a:ea typeface="微軟正黑體" panose="020B0604030504040204" pitchFamily="34" charset="-120"/>
              </a:rPr>
              <a:t>-33</a:t>
            </a:r>
            <a:endParaRPr lang="zh-TW" altLang="en-US" b="1" dirty="0">
              <a:latin typeface="微軟正黑體" panose="020B0604030504040204" pitchFamily="34" charset="-120"/>
              <a:ea typeface="微軟正黑體" panose="020B0604030504040204" pitchFamily="34" charset="-120"/>
            </a:endParaRPr>
          </a:p>
        </p:txBody>
      </p:sp>
      <p:sp>
        <p:nvSpPr>
          <p:cNvPr id="25653" name="投影片編號版面配置區 3"/>
          <p:cNvSpPr>
            <a:spLocks noGrp="1"/>
          </p:cNvSpPr>
          <p:nvPr>
            <p:ph type="sldNum" sz="quarter" idx="12"/>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E0E48F5C-934A-4707-A668-4A5DE198B3B1}" type="slidenum">
              <a:rPr kumimoji="0" lang="en-US" altLang="zh-TW" sz="1200" b="0" smtClean="0">
                <a:solidFill>
                  <a:srgbClr val="0000CC"/>
                </a:solidFill>
                <a:latin typeface="Verdana" panose="020B0604030504040204" pitchFamily="34" charset="0"/>
                <a:ea typeface="新細明體" panose="02020500000000000000" pitchFamily="18" charset="-120"/>
              </a:rPr>
              <a:pPr/>
              <a:t>11</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graphicFrame>
        <p:nvGraphicFramePr>
          <p:cNvPr id="9" name="物件 8"/>
          <p:cNvGraphicFramePr>
            <a:graphicFrameLocks noChangeAspect="1"/>
          </p:cNvGraphicFramePr>
          <p:nvPr>
            <p:extLst>
              <p:ext uri="{D42A27DB-BD31-4B8C-83A1-F6EECF244321}">
                <p14:modId xmlns="" xmlns:p14="http://schemas.microsoft.com/office/powerpoint/2010/main" val="1402542"/>
              </p:ext>
            </p:extLst>
          </p:nvPr>
        </p:nvGraphicFramePr>
        <p:xfrm>
          <a:off x="755470" y="1268700"/>
          <a:ext cx="7722883" cy="4464620"/>
        </p:xfrm>
        <a:graphic>
          <a:graphicData uri="http://schemas.openxmlformats.org/presentationml/2006/ole">
            <p:oleObj spid="_x0000_s24578" name="工作表" r:id="rId3" imgW="4886257" imgH="2733765" progId="Excel.Sheet.12">
              <p:embed/>
            </p:oleObj>
          </a:graphicData>
        </a:graphic>
      </p:graphicFrame>
    </p:spTree>
    <p:extLst>
      <p:ext uri="{BB962C8B-B14F-4D97-AF65-F5344CB8AC3E}">
        <p14:creationId xmlns="" xmlns:p14="http://schemas.microsoft.com/office/powerpoint/2010/main" val="67617678"/>
      </p:ext>
    </p:extLst>
  </p:cSld>
  <p:clrMapOvr>
    <a:masterClrMapping/>
  </p:clrMapOvr>
  <mc:AlternateContent xmlns:mc="http://schemas.openxmlformats.org/markup-compatibility/2006">
    <mc:Choice xmlns=""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9440" y="620610"/>
            <a:ext cx="8001000" cy="527050"/>
          </a:xfrm>
        </p:spPr>
        <p:txBody>
          <a:bodyPr/>
          <a:lstStyle/>
          <a:p>
            <a:pPr algn="ctr">
              <a:defRPr/>
            </a:pPr>
            <a:endParaRPr lang="zh-TW" altLang="en-US" b="1" dirty="0">
              <a:latin typeface="微軟正黑體" panose="020B0604030504040204" pitchFamily="34" charset="-120"/>
              <a:ea typeface="微軟正黑體" panose="020B0604030504040204" pitchFamily="34" charset="-120"/>
            </a:endParaRPr>
          </a:p>
        </p:txBody>
      </p:sp>
      <p:sp>
        <p:nvSpPr>
          <p:cNvPr id="25653" name="投影片編號版面配置區 3"/>
          <p:cNvSpPr>
            <a:spLocks noGrp="1"/>
          </p:cNvSpPr>
          <p:nvPr>
            <p:ph type="sldNum" sz="quarter" idx="12"/>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E0E48F5C-934A-4707-A668-4A5DE198B3B1}" type="slidenum">
              <a:rPr kumimoji="0" lang="en-US" altLang="zh-TW" sz="1200" b="0" smtClean="0">
                <a:solidFill>
                  <a:srgbClr val="0000CC"/>
                </a:solidFill>
                <a:latin typeface="Verdana" panose="020B0604030504040204" pitchFamily="34" charset="0"/>
                <a:ea typeface="新細明體" panose="02020500000000000000" pitchFamily="18" charset="-120"/>
              </a:rPr>
              <a:pPr/>
              <a:t>12</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graphicFrame>
        <p:nvGraphicFramePr>
          <p:cNvPr id="5" name="物件 4"/>
          <p:cNvGraphicFramePr>
            <a:graphicFrameLocks noChangeAspect="1"/>
          </p:cNvGraphicFramePr>
          <p:nvPr>
            <p:extLst>
              <p:ext uri="{D42A27DB-BD31-4B8C-83A1-F6EECF244321}">
                <p14:modId xmlns="" xmlns:p14="http://schemas.microsoft.com/office/powerpoint/2010/main" val="2158157492"/>
              </p:ext>
            </p:extLst>
          </p:nvPr>
        </p:nvGraphicFramePr>
        <p:xfrm>
          <a:off x="827480" y="1340710"/>
          <a:ext cx="7489040" cy="4392610"/>
        </p:xfrm>
        <a:graphic>
          <a:graphicData uri="http://schemas.openxmlformats.org/presentationml/2006/ole">
            <p:oleObj spid="_x0000_s25602" name="工作表" r:id="rId3" imgW="5753100" imgH="2238285" progId="Excel.Sheet.12">
              <p:embed/>
            </p:oleObj>
          </a:graphicData>
        </a:graphic>
      </p:graphicFrame>
    </p:spTree>
    <p:extLst>
      <p:ext uri="{BB962C8B-B14F-4D97-AF65-F5344CB8AC3E}">
        <p14:creationId xmlns="" xmlns:p14="http://schemas.microsoft.com/office/powerpoint/2010/main" val="554900494"/>
      </p:ext>
    </p:extLst>
  </p:cSld>
  <p:clrMapOvr>
    <a:masterClrMapping/>
  </p:clrMapOvr>
  <mc:AlternateContent xmlns:mc="http://schemas.openxmlformats.org/markup-compatibility/2006">
    <mc:Choice xmlns=""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9440" y="548600"/>
            <a:ext cx="8001000" cy="527050"/>
          </a:xfrm>
        </p:spPr>
        <p:txBody>
          <a:bodyPr/>
          <a:lstStyle/>
          <a:p>
            <a:pPr algn="ctr">
              <a:defRPr/>
            </a:pPr>
            <a:endParaRPr lang="zh-TW" altLang="en-US" b="1" dirty="0">
              <a:latin typeface="微軟正黑體" panose="020B0604030504040204" pitchFamily="34" charset="-120"/>
              <a:ea typeface="微軟正黑體" panose="020B0604030504040204" pitchFamily="34" charset="-120"/>
            </a:endParaRPr>
          </a:p>
        </p:txBody>
      </p:sp>
      <p:sp>
        <p:nvSpPr>
          <p:cNvPr id="25653" name="投影片編號版面配置區 3"/>
          <p:cNvSpPr>
            <a:spLocks noGrp="1"/>
          </p:cNvSpPr>
          <p:nvPr>
            <p:ph type="sldNum" sz="quarter" idx="12"/>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E0E48F5C-934A-4707-A668-4A5DE198B3B1}" type="slidenum">
              <a:rPr kumimoji="0" lang="en-US" altLang="zh-TW" sz="1200" b="0" smtClean="0">
                <a:solidFill>
                  <a:srgbClr val="0000CC"/>
                </a:solidFill>
                <a:latin typeface="Verdana" panose="020B0604030504040204" pitchFamily="34" charset="0"/>
                <a:ea typeface="新細明體" panose="02020500000000000000" pitchFamily="18" charset="-120"/>
              </a:rPr>
              <a:pPr/>
              <a:t>13</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graphicFrame>
        <p:nvGraphicFramePr>
          <p:cNvPr id="4" name="物件 3"/>
          <p:cNvGraphicFramePr>
            <a:graphicFrameLocks noChangeAspect="1"/>
          </p:cNvGraphicFramePr>
          <p:nvPr>
            <p:extLst>
              <p:ext uri="{D42A27DB-BD31-4B8C-83A1-F6EECF244321}">
                <p14:modId xmlns="" xmlns:p14="http://schemas.microsoft.com/office/powerpoint/2010/main" val="1214115760"/>
              </p:ext>
            </p:extLst>
          </p:nvPr>
        </p:nvGraphicFramePr>
        <p:xfrm>
          <a:off x="611450" y="1340710"/>
          <a:ext cx="7777080" cy="4176579"/>
        </p:xfrm>
        <a:graphic>
          <a:graphicData uri="http://schemas.openxmlformats.org/presentationml/2006/ole">
            <p:oleObj spid="_x0000_s26626" name="工作表" r:id="rId3" imgW="5753100" imgH="2733765" progId="Excel.Sheet.12">
              <p:embed/>
            </p:oleObj>
          </a:graphicData>
        </a:graphic>
      </p:graphicFrame>
    </p:spTree>
    <p:extLst>
      <p:ext uri="{BB962C8B-B14F-4D97-AF65-F5344CB8AC3E}">
        <p14:creationId xmlns="" xmlns:p14="http://schemas.microsoft.com/office/powerpoint/2010/main" val="3287968272"/>
      </p:ext>
    </p:extLst>
  </p:cSld>
  <p:clrMapOvr>
    <a:masterClrMapping/>
  </p:clrMapOvr>
  <mc:AlternateContent xmlns:mc="http://schemas.openxmlformats.org/markup-compatibility/2006">
    <mc:Choice xmlns=""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430" y="1052670"/>
            <a:ext cx="8001000" cy="527050"/>
          </a:xfrm>
        </p:spPr>
        <p:txBody>
          <a:bodyPr/>
          <a:lstStyle/>
          <a:p>
            <a:pPr algn="ctr">
              <a:defRPr/>
            </a:pPr>
            <a:endParaRPr lang="zh-TW" altLang="en-US" b="1" dirty="0">
              <a:latin typeface="微軟正黑體" panose="020B0604030504040204" pitchFamily="34" charset="-120"/>
              <a:ea typeface="微軟正黑體" panose="020B0604030504040204" pitchFamily="34" charset="-120"/>
            </a:endParaRPr>
          </a:p>
        </p:txBody>
      </p:sp>
      <p:sp>
        <p:nvSpPr>
          <p:cNvPr id="25653" name="投影片編號版面配置區 3"/>
          <p:cNvSpPr>
            <a:spLocks noGrp="1"/>
          </p:cNvSpPr>
          <p:nvPr>
            <p:ph type="sldNum" sz="quarter" idx="12"/>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E0E48F5C-934A-4707-A668-4A5DE198B3B1}" type="slidenum">
              <a:rPr kumimoji="0" lang="en-US" altLang="zh-TW" sz="1200" b="0" smtClean="0">
                <a:solidFill>
                  <a:srgbClr val="0000CC"/>
                </a:solidFill>
                <a:latin typeface="Verdana" panose="020B0604030504040204" pitchFamily="34" charset="0"/>
                <a:ea typeface="新細明體" panose="02020500000000000000" pitchFamily="18" charset="-120"/>
              </a:rPr>
              <a:pPr/>
              <a:t>14</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graphicFrame>
        <p:nvGraphicFramePr>
          <p:cNvPr id="6" name="物件 5"/>
          <p:cNvGraphicFramePr>
            <a:graphicFrameLocks noChangeAspect="1"/>
          </p:cNvGraphicFramePr>
          <p:nvPr>
            <p:extLst>
              <p:ext uri="{D42A27DB-BD31-4B8C-83A1-F6EECF244321}">
                <p14:modId xmlns="" xmlns:p14="http://schemas.microsoft.com/office/powerpoint/2010/main" val="2089765691"/>
              </p:ext>
            </p:extLst>
          </p:nvPr>
        </p:nvGraphicFramePr>
        <p:xfrm>
          <a:off x="827480" y="1988800"/>
          <a:ext cx="7489040" cy="2043893"/>
        </p:xfrm>
        <a:graphic>
          <a:graphicData uri="http://schemas.openxmlformats.org/presentationml/2006/ole">
            <p:oleObj spid="_x0000_s27650" name="工作表" r:id="rId3" imgW="5753100" imgH="1495335" progId="Excel.Sheet.12">
              <p:embed/>
            </p:oleObj>
          </a:graphicData>
        </a:graphic>
      </p:graphicFrame>
    </p:spTree>
    <p:extLst>
      <p:ext uri="{BB962C8B-B14F-4D97-AF65-F5344CB8AC3E}">
        <p14:creationId xmlns="" xmlns:p14="http://schemas.microsoft.com/office/powerpoint/2010/main" val="3323040046"/>
      </p:ext>
    </p:extLst>
  </p:cSld>
  <p:clrMapOvr>
    <a:masterClrMapping/>
  </p:clrMapOvr>
  <mc:AlternateContent xmlns:mc="http://schemas.openxmlformats.org/markup-compatibility/2006">
    <mc:Choice xmlns=""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投影片編號版面配置區 3"/>
          <p:cNvSpPr>
            <a:spLocks noGrp="1"/>
          </p:cNvSpPr>
          <p:nvPr>
            <p:ph type="sldNum" sz="quarter" idx="12"/>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1D4D9C1D-80C4-46BA-A37E-0FF1F1B90C38}" type="slidenum">
              <a:rPr kumimoji="0" lang="en-US" altLang="zh-TW" sz="1200" b="0" smtClean="0">
                <a:solidFill>
                  <a:srgbClr val="0000CC"/>
                </a:solidFill>
                <a:latin typeface="Verdana" panose="020B0604030504040204" pitchFamily="34" charset="0"/>
                <a:ea typeface="新細明體" panose="02020500000000000000" pitchFamily="18" charset="-120"/>
              </a:rPr>
              <a:pPr/>
              <a:t>15</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pic>
        <p:nvPicPr>
          <p:cNvPr id="2" name="圖片 1"/>
          <p:cNvPicPr>
            <a:picLocks noChangeAspect="1"/>
          </p:cNvPicPr>
          <p:nvPr/>
        </p:nvPicPr>
        <p:blipFill>
          <a:blip r:embed="rId2" cstate="print"/>
          <a:stretch>
            <a:fillRect/>
          </a:stretch>
        </p:blipFill>
        <p:spPr>
          <a:xfrm>
            <a:off x="-144518" y="0"/>
            <a:ext cx="9433035" cy="695749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CD702526-F37C-4D93-B261-8D8F3E2BE9DD}" type="slidenum">
              <a:rPr lang="en-US" altLang="zh-TW" smtClean="0"/>
              <a:pPr>
                <a:defRPr/>
              </a:pPr>
              <a:t>16</a:t>
            </a:fld>
            <a:endParaRPr lang="en-US" altLang="zh-TW"/>
          </a:p>
        </p:txBody>
      </p:sp>
      <p:pic>
        <p:nvPicPr>
          <p:cNvPr id="5" name="圖片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012200" y="1484730"/>
            <a:ext cx="2581839" cy="3168440"/>
          </a:xfrm>
          <a:prstGeom prst="rect">
            <a:avLst/>
          </a:prstGeom>
          <a:ln>
            <a:noFill/>
          </a:ln>
          <a:effectLst>
            <a:outerShdw blurRad="292100" dist="139700" dir="2700000" algn="tl" rotWithShape="0">
              <a:srgbClr val="333333">
                <a:alpha val="65000"/>
              </a:srgbClr>
            </a:outerShdw>
          </a:effectLst>
        </p:spPr>
      </p:pic>
      <p:pic>
        <p:nvPicPr>
          <p:cNvPr id="7" name="圖片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563860" y="2852920"/>
            <a:ext cx="2336259" cy="3283271"/>
          </a:xfrm>
          <a:prstGeom prst="rect">
            <a:avLst/>
          </a:prstGeom>
          <a:ln>
            <a:noFill/>
          </a:ln>
          <a:effectLst>
            <a:outerShdw blurRad="292100" dist="139700" dir="2700000" algn="tl" rotWithShape="0">
              <a:srgbClr val="333333">
                <a:alpha val="65000"/>
              </a:srgbClr>
            </a:outerShdw>
          </a:effectLst>
        </p:spPr>
      </p:pic>
      <p:sp>
        <p:nvSpPr>
          <p:cNvPr id="8" name="矩形 7"/>
          <p:cNvSpPr/>
          <p:nvPr/>
        </p:nvSpPr>
        <p:spPr>
          <a:xfrm>
            <a:off x="683460" y="1556740"/>
            <a:ext cx="2736380" cy="3416320"/>
          </a:xfrm>
          <a:prstGeom prst="rect">
            <a:avLst/>
          </a:prstGeom>
        </p:spPr>
        <p:txBody>
          <a:bodyPr wrap="square">
            <a:spAutoFit/>
          </a:bodyPr>
          <a:lstStyle/>
          <a:p>
            <a:pPr marL="342900" indent="-342900">
              <a:buFont typeface="Arial" panose="020B0604020202020204" pitchFamily="34" charset="0"/>
              <a:buChar char="•"/>
            </a:pPr>
            <a:r>
              <a:rPr lang="zh-TW" altLang="en-US" sz="2400" b="0" dirty="0">
                <a:latin typeface="微軟正黑體" panose="020B0604030504040204" pitchFamily="34" charset="-120"/>
                <a:ea typeface="微軟正黑體" panose="020B0604030504040204" pitchFamily="34" charset="-120"/>
              </a:rPr>
              <a:t>財團法人先鋒品質管制學術</a:t>
            </a:r>
            <a:r>
              <a:rPr lang="zh-TW" altLang="en-US" sz="2400" b="0" dirty="0" smtClean="0">
                <a:latin typeface="微軟正黑體" panose="020B0604030504040204" pitchFamily="34" charset="-120"/>
                <a:ea typeface="微軟正黑體" panose="020B0604030504040204" pitchFamily="34" charset="-120"/>
              </a:rPr>
              <a:t>研究基金會第</a:t>
            </a:r>
            <a:r>
              <a:rPr lang="en-US" altLang="zh-TW" sz="2400" b="0" dirty="0" smtClean="0">
                <a:latin typeface="微軟正黑體" panose="020B0604030504040204" pitchFamily="34" charset="-120"/>
                <a:ea typeface="微軟正黑體" panose="020B0604030504040204" pitchFamily="34" charset="-120"/>
              </a:rPr>
              <a:t>206</a:t>
            </a:r>
            <a:r>
              <a:rPr lang="zh-TW" altLang="en-US" sz="2400" b="0" dirty="0" smtClean="0">
                <a:latin typeface="微軟正黑體" panose="020B0604030504040204" pitchFamily="34" charset="-120"/>
                <a:ea typeface="微軟正黑體" panose="020B0604030504040204" pitchFamily="34" charset="-120"/>
              </a:rPr>
              <a:t>屆全國品 管</a:t>
            </a:r>
            <a:r>
              <a:rPr lang="zh-TW" altLang="en-US" sz="2400" b="0" dirty="0">
                <a:latin typeface="微軟正黑體" panose="020B0604030504040204" pitchFamily="34" charset="-120"/>
                <a:ea typeface="微軟正黑體" panose="020B0604030504040204" pitchFamily="34" charset="-120"/>
              </a:rPr>
              <a:t>圈</a:t>
            </a:r>
            <a:r>
              <a:rPr lang="zh-TW" altLang="en-US" sz="2400" b="0" dirty="0" smtClean="0">
                <a:latin typeface="微軟正黑體" panose="020B0604030504040204" pitchFamily="34" charset="-120"/>
                <a:ea typeface="微軟正黑體" panose="020B0604030504040204" pitchFamily="34" charset="-120"/>
              </a:rPr>
              <a:t>大會</a:t>
            </a:r>
            <a:endParaRPr lang="en-US" altLang="zh-TW" sz="2400" b="0" dirty="0" smtClean="0">
              <a:latin typeface="微軟正黑體" panose="020B0604030504040204" pitchFamily="34" charset="-120"/>
              <a:ea typeface="微軟正黑體" panose="020B0604030504040204" pitchFamily="34" charset="-120"/>
            </a:endParaRPr>
          </a:p>
          <a:p>
            <a:pPr marL="342900" indent="-342900">
              <a:buFont typeface="Arial" panose="020B0604020202020204" pitchFamily="34" charset="0"/>
              <a:buChar char="•"/>
            </a:pPr>
            <a:r>
              <a:rPr lang="zh-TW" altLang="en-US" sz="2400" b="0" dirty="0" smtClean="0">
                <a:latin typeface="微軟正黑體" panose="020B0604030504040204" pitchFamily="34" charset="-120"/>
                <a:ea typeface="微軟正黑體" panose="020B0604030504040204" pitchFamily="34" charset="-120"/>
              </a:rPr>
              <a:t>護理</a:t>
            </a:r>
            <a:r>
              <a:rPr lang="zh-TW" altLang="en-US" sz="2400" b="0" dirty="0">
                <a:latin typeface="微軟正黑體" panose="020B0604030504040204" pitchFamily="34" charset="-120"/>
                <a:ea typeface="微軟正黑體" panose="020B0604030504040204" pitchFamily="34" charset="-120"/>
              </a:rPr>
              <a:t>部李榮芬督導</a:t>
            </a:r>
            <a:r>
              <a:rPr lang="zh-TW" altLang="en-US" sz="2400" b="0" dirty="0" smtClean="0">
                <a:latin typeface="微軟正黑體" panose="020B0604030504040204" pitchFamily="34" charset="-120"/>
                <a:ea typeface="微軟正黑體" panose="020B0604030504040204" pitchFamily="34" charset="-120"/>
              </a:rPr>
              <a:t>長及單位病房品</a:t>
            </a:r>
            <a:r>
              <a:rPr lang="zh-TW" altLang="en-US" sz="2400" b="0" dirty="0">
                <a:latin typeface="微軟正黑體" panose="020B0604030504040204" pitchFamily="34" charset="-120"/>
                <a:ea typeface="微軟正黑體" panose="020B0604030504040204" pitchFamily="34" charset="-120"/>
              </a:rPr>
              <a:t>管</a:t>
            </a:r>
            <a:r>
              <a:rPr lang="zh-TW" altLang="en-US" sz="2400" b="0" dirty="0" smtClean="0">
                <a:latin typeface="微軟正黑體" panose="020B0604030504040204" pitchFamily="34" charset="-120"/>
                <a:ea typeface="微軟正黑體" panose="020B0604030504040204" pitchFamily="34" charset="-120"/>
              </a:rPr>
              <a:t>圈榮獲</a:t>
            </a:r>
            <a:endParaRPr lang="en-US" altLang="zh-TW" sz="2400" b="0" dirty="0" smtClean="0">
              <a:latin typeface="微軟正黑體" panose="020B0604030504040204" pitchFamily="34" charset="-120"/>
              <a:ea typeface="微軟正黑體" panose="020B0604030504040204" pitchFamily="34" charset="-120"/>
            </a:endParaRPr>
          </a:p>
          <a:p>
            <a:pPr marL="342900" indent="-342900">
              <a:buFont typeface="Arial" panose="020B0604020202020204" pitchFamily="34" charset="0"/>
              <a:buChar char="•"/>
            </a:pPr>
            <a:r>
              <a:rPr lang="en-US" altLang="zh-TW" sz="2400" dirty="0" smtClean="0">
                <a:solidFill>
                  <a:srgbClr val="FF9900"/>
                </a:solidFill>
                <a:latin typeface="微軟正黑體" panose="020B0604030504040204" pitchFamily="34" charset="-120"/>
                <a:ea typeface="微軟正黑體" panose="020B0604030504040204" pitchFamily="34" charset="-120"/>
              </a:rPr>
              <a:t>「</a:t>
            </a:r>
            <a:r>
              <a:rPr lang="zh-TW" altLang="en-US" sz="2400" dirty="0" smtClean="0">
                <a:solidFill>
                  <a:srgbClr val="FF9900"/>
                </a:solidFill>
                <a:latin typeface="微軟正黑體" panose="020B0604030504040204" pitchFamily="34" charset="-120"/>
                <a:ea typeface="微軟正黑體" panose="020B0604030504040204" pitchFamily="34" charset="-120"/>
              </a:rPr>
              <a:t>特優獎」</a:t>
            </a:r>
            <a:r>
              <a:rPr lang="en-US" altLang="zh-TW" sz="2400" dirty="0" smtClean="0">
                <a:solidFill>
                  <a:srgbClr val="FF9900"/>
                </a:solidFill>
                <a:latin typeface="微軟正黑體" panose="020B0604030504040204" pitchFamily="34" charset="-120"/>
                <a:ea typeface="微軟正黑體" panose="020B0604030504040204" pitchFamily="34" charset="-120"/>
              </a:rPr>
              <a:t>「</a:t>
            </a:r>
            <a:r>
              <a:rPr lang="zh-TW" altLang="en-US" sz="2400" dirty="0" smtClean="0">
                <a:solidFill>
                  <a:srgbClr val="FF9900"/>
                </a:solidFill>
                <a:latin typeface="微軟正黑體" panose="020B0604030504040204" pitchFamily="34" charset="-120"/>
                <a:ea typeface="微軟正黑體" panose="020B0604030504040204" pitchFamily="34" charset="-120"/>
              </a:rPr>
              <a:t>全國</a:t>
            </a:r>
            <a:r>
              <a:rPr lang="zh-TW" altLang="en-US" sz="2400" dirty="0">
                <a:solidFill>
                  <a:srgbClr val="FF9900"/>
                </a:solidFill>
                <a:latin typeface="微軟正黑體" panose="020B0604030504040204" pitchFamily="34" charset="-120"/>
                <a:ea typeface="微軟正黑體" panose="020B0604030504040204" pitchFamily="34" charset="-120"/>
              </a:rPr>
              <a:t>優質圈長</a:t>
            </a:r>
            <a:r>
              <a:rPr lang="zh-TW" altLang="en-US" sz="2400" dirty="0" smtClean="0">
                <a:solidFill>
                  <a:srgbClr val="FF9900"/>
                </a:solidFill>
                <a:latin typeface="微軟正黑體" panose="020B0604030504040204" pitchFamily="34" charset="-120"/>
                <a:ea typeface="微軟正黑體" panose="020B0604030504040204" pitchFamily="34" charset="-120"/>
              </a:rPr>
              <a:t>獎」</a:t>
            </a:r>
            <a:endParaRPr lang="zh-TW" altLang="en-US" sz="2400" dirty="0">
              <a:solidFill>
                <a:srgbClr val="FF9900"/>
              </a:solidFill>
              <a:latin typeface="微軟正黑體" panose="020B0604030504040204" pitchFamily="34" charset="-120"/>
              <a:ea typeface="微軟正黑體" panose="020B0604030504040204" pitchFamily="34" charset="-120"/>
            </a:endParaRPr>
          </a:p>
        </p:txBody>
      </p:sp>
      <p:sp>
        <p:nvSpPr>
          <p:cNvPr id="11" name="標題 1"/>
          <p:cNvSpPr>
            <a:spLocks noGrp="1"/>
          </p:cNvSpPr>
          <p:nvPr>
            <p:ph type="title"/>
          </p:nvPr>
        </p:nvSpPr>
        <p:spPr>
          <a:xfrm>
            <a:off x="467430" y="476590"/>
            <a:ext cx="7993110" cy="576081"/>
          </a:xfrm>
        </p:spPr>
        <p:txBody>
          <a:bodyPr/>
          <a:lstStyle/>
          <a:p>
            <a:pPr algn="ctr"/>
            <a:r>
              <a:rPr lang="en-US" altLang="zh-TW" sz="3600" b="1" dirty="0" smtClean="0">
                <a:solidFill>
                  <a:srgbClr val="FF9900"/>
                </a:solidFill>
                <a:latin typeface="微軟正黑體" panose="020B0604030504040204" pitchFamily="34" charset="-120"/>
                <a:ea typeface="微軟正黑體" panose="020B0604030504040204" pitchFamily="34" charset="-120"/>
              </a:rPr>
              <a:t>108</a:t>
            </a:r>
            <a:r>
              <a:rPr lang="zh-TW" altLang="en-US" sz="3600" b="1" dirty="0" smtClean="0">
                <a:solidFill>
                  <a:srgbClr val="FF9900"/>
                </a:solidFill>
                <a:latin typeface="微軟正黑體" panose="020B0604030504040204" pitchFamily="34" charset="-120"/>
                <a:ea typeface="微軟正黑體" panose="020B0604030504040204" pitchFamily="34" charset="-120"/>
              </a:rPr>
              <a:t>年</a:t>
            </a:r>
            <a:r>
              <a:rPr lang="en-US" altLang="zh-TW" sz="3600" b="1" dirty="0">
                <a:solidFill>
                  <a:srgbClr val="FF9900"/>
                </a:solidFill>
                <a:latin typeface="微軟正黑體" panose="020B0604030504040204" pitchFamily="34" charset="-120"/>
                <a:ea typeface="微軟正黑體" panose="020B0604030504040204" pitchFamily="34" charset="-120"/>
              </a:rPr>
              <a:t>7</a:t>
            </a:r>
            <a:r>
              <a:rPr lang="zh-TW" altLang="en-US" sz="3600" b="1" dirty="0" smtClean="0">
                <a:solidFill>
                  <a:srgbClr val="FF9900"/>
                </a:solidFill>
                <a:latin typeface="微軟正黑體" panose="020B0604030504040204" pitchFamily="34" charset="-120"/>
                <a:ea typeface="微軟正黑體" panose="020B0604030504040204" pitchFamily="34" charset="-120"/>
              </a:rPr>
              <a:t>月各單位院外受奬情形</a:t>
            </a:r>
            <a:r>
              <a:rPr lang="en-US" altLang="zh-TW" sz="3600" b="1" dirty="0" smtClean="0">
                <a:solidFill>
                  <a:srgbClr val="FF9900"/>
                </a:solidFill>
                <a:latin typeface="微軟正黑體" panose="020B0604030504040204" pitchFamily="34" charset="-120"/>
                <a:ea typeface="微軟正黑體" panose="020B0604030504040204" pitchFamily="34" charset="-120"/>
              </a:rPr>
              <a:t>2</a:t>
            </a:r>
            <a:r>
              <a:rPr lang="zh-TW" altLang="en-US" sz="3600" b="1" dirty="0" smtClean="0">
                <a:solidFill>
                  <a:srgbClr val="FF9900"/>
                </a:solidFill>
                <a:latin typeface="微軟正黑體" panose="020B0604030504040204" pitchFamily="34" charset="-120"/>
                <a:ea typeface="微軟正黑體" panose="020B0604030504040204" pitchFamily="34" charset="-120"/>
              </a:rPr>
              <a:t>則</a:t>
            </a:r>
            <a:endParaRPr lang="zh-TW" altLang="en-US" sz="3600" b="1" dirty="0">
              <a:solidFill>
                <a:srgbClr val="FF99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xmlns="" val="2462334105"/>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CD702526-F37C-4D93-B261-8D8F3E2BE9DD}" type="slidenum">
              <a:rPr lang="en-US" altLang="zh-TW" smtClean="0"/>
              <a:pPr>
                <a:defRPr/>
              </a:pPr>
              <a:t>17</a:t>
            </a:fld>
            <a:endParaRPr lang="en-US" altLang="zh-TW"/>
          </a:p>
        </p:txBody>
      </p:sp>
      <p:pic>
        <p:nvPicPr>
          <p:cNvPr id="5" name="圖片 4"/>
          <p:cNvPicPr>
            <a:picLocks noChangeAspect="1"/>
          </p:cNvPicPr>
          <p:nvPr/>
        </p:nvPicPr>
        <p:blipFill>
          <a:blip r:embed="rId2" cstate="print"/>
          <a:stretch>
            <a:fillRect/>
          </a:stretch>
        </p:blipFill>
        <p:spPr>
          <a:xfrm>
            <a:off x="4860040" y="1340710"/>
            <a:ext cx="3054304" cy="4581457"/>
          </a:xfrm>
          <a:prstGeom prst="rect">
            <a:avLst/>
          </a:prstGeom>
        </p:spPr>
      </p:pic>
      <p:sp>
        <p:nvSpPr>
          <p:cNvPr id="6" name="矩形 5"/>
          <p:cNvSpPr/>
          <p:nvPr/>
        </p:nvSpPr>
        <p:spPr>
          <a:xfrm>
            <a:off x="683460" y="1988800"/>
            <a:ext cx="3888540" cy="3247043"/>
          </a:xfrm>
          <a:prstGeom prst="rect">
            <a:avLst/>
          </a:prstGeom>
        </p:spPr>
        <p:txBody>
          <a:bodyPr wrap="square">
            <a:spAutoFit/>
          </a:bodyPr>
          <a:lstStyle/>
          <a:p>
            <a:pPr marL="457200" indent="-457200">
              <a:buFont typeface="Arial" panose="020B0604020202020204" pitchFamily="34" charset="0"/>
              <a:buChar char="•"/>
            </a:pPr>
            <a:r>
              <a:rPr lang="zh-TW" altLang="en-US" sz="3600" b="0" kern="100" dirty="0" smtClean="0">
                <a:latin typeface="微軟正黑體" panose="020B0604030504040204" pitchFamily="34" charset="-120"/>
                <a:ea typeface="微軟正黑體" panose="020B0604030504040204" pitchFamily="34" charset="-120"/>
                <a:cs typeface="Times New Roman" panose="02020603050405020304" pitchFamily="18" charset="0"/>
              </a:rPr>
              <a:t>內政部</a:t>
            </a:r>
            <a:r>
              <a:rPr lang="en-US" altLang="zh-TW" sz="3600" b="0" kern="100" dirty="0">
                <a:latin typeface="微軟正黑體" panose="020B0604030504040204" pitchFamily="34" charset="-120"/>
                <a:ea typeface="微軟正黑體" panose="020B0604030504040204" pitchFamily="34" charset="-120"/>
                <a:cs typeface="Times New Roman" panose="02020603050405020304" pitchFamily="18" charset="0"/>
              </a:rPr>
              <a:t>108</a:t>
            </a:r>
            <a:r>
              <a:rPr lang="zh-TW" altLang="zh-TW" sz="3600" b="0" kern="100" dirty="0">
                <a:latin typeface="微軟正黑體" panose="020B0604030504040204" pitchFamily="34" charset="-120"/>
                <a:ea typeface="微軟正黑體" panose="020B0604030504040204" pitchFamily="34" charset="-120"/>
                <a:cs typeface="Times New Roman" panose="02020603050405020304" pitchFamily="18" charset="0"/>
              </a:rPr>
              <a:t>年全國合作社</a:t>
            </a:r>
            <a:r>
              <a:rPr lang="zh-TW" altLang="zh-TW" sz="3600" b="0" kern="100" dirty="0" smtClean="0">
                <a:latin typeface="微軟正黑體" panose="020B0604030504040204" pitchFamily="34" charset="-120"/>
                <a:ea typeface="微軟正黑體" panose="020B0604030504040204" pitchFamily="34" charset="-120"/>
                <a:cs typeface="Times New Roman" panose="02020603050405020304" pitchFamily="18" charset="0"/>
              </a:rPr>
              <a:t>評鑑</a:t>
            </a:r>
            <a:r>
              <a:rPr lang="zh-TW" altLang="en-US" sz="3600" b="0" kern="100" dirty="0" smtClean="0">
                <a:latin typeface="微軟正黑體" panose="020B0604030504040204" pitchFamily="34" charset="-120"/>
                <a:ea typeface="微軟正黑體" panose="020B0604030504040204" pitchFamily="34" charset="-120"/>
                <a:cs typeface="Times New Roman" panose="02020603050405020304" pitchFamily="18" charset="0"/>
              </a:rPr>
              <a:t>，本</a:t>
            </a:r>
            <a:r>
              <a:rPr lang="zh-TW" altLang="zh-TW" sz="3600" b="0" dirty="0" smtClean="0">
                <a:latin typeface="微軟正黑體" panose="020B0604030504040204" pitchFamily="34" charset="-120"/>
                <a:ea typeface="微軟正黑體" panose="020B0604030504040204" pitchFamily="34" charset="-120"/>
              </a:rPr>
              <a:t>院員工消費合作社</a:t>
            </a:r>
            <a:r>
              <a:rPr lang="zh-TW" altLang="en-US" sz="3600" b="0" dirty="0" smtClean="0">
                <a:latin typeface="微軟正黑體" panose="020B0604030504040204" pitchFamily="34" charset="-120"/>
                <a:ea typeface="微軟正黑體" panose="020B0604030504040204" pitchFamily="34" charset="-120"/>
              </a:rPr>
              <a:t>榮獲</a:t>
            </a:r>
            <a:r>
              <a:rPr lang="zh-TW" altLang="en-US" sz="3600" kern="100" dirty="0" smtClean="0">
                <a:solidFill>
                  <a:srgbClr val="FF99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3600" kern="100" dirty="0" smtClean="0">
                <a:solidFill>
                  <a:srgbClr val="FF9900"/>
                </a:solidFill>
                <a:latin typeface="微軟正黑體" panose="020B0604030504040204" pitchFamily="34" charset="-120"/>
                <a:ea typeface="微軟正黑體" panose="020B0604030504040204" pitchFamily="34" charset="-120"/>
                <a:cs typeface="Times New Roman" panose="02020603050405020304" pitchFamily="18" charset="0"/>
              </a:rPr>
              <a:t>優等獎</a:t>
            </a:r>
            <a:r>
              <a:rPr lang="zh-TW" altLang="en-US" sz="3600" kern="100" dirty="0" smtClean="0">
                <a:solidFill>
                  <a:srgbClr val="FF9900"/>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3600" kern="100" dirty="0">
              <a:solidFill>
                <a:srgbClr val="FF9900"/>
              </a:solidFill>
              <a:latin typeface="微軟正黑體" panose="020B0604030504040204" pitchFamily="34" charset="-120"/>
              <a:ea typeface="微軟正黑體" panose="020B0604030504040204" pitchFamily="34" charset="-120"/>
              <a:cs typeface="Times New Roman" panose="02020603050405020304" pitchFamily="18" charset="0"/>
            </a:endParaRPr>
          </a:p>
          <a:p>
            <a:endParaRPr lang="zh-TW" altLang="en-US" dirty="0"/>
          </a:p>
        </p:txBody>
      </p:sp>
      <p:sp>
        <p:nvSpPr>
          <p:cNvPr id="7" name="標題 1"/>
          <p:cNvSpPr>
            <a:spLocks noGrp="1"/>
          </p:cNvSpPr>
          <p:nvPr>
            <p:ph type="title"/>
          </p:nvPr>
        </p:nvSpPr>
        <p:spPr>
          <a:xfrm>
            <a:off x="342302" y="476590"/>
            <a:ext cx="7993110" cy="576081"/>
          </a:xfrm>
        </p:spPr>
        <p:txBody>
          <a:bodyPr/>
          <a:lstStyle/>
          <a:p>
            <a:pPr algn="ctr"/>
            <a:endParaRPr lang="zh-TW" altLang="en-US" sz="3600" b="1" dirty="0">
              <a:solidFill>
                <a:srgbClr val="FF99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xmlns="" val="3218353199"/>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投影片編號版面配置區 5"/>
          <p:cNvSpPr>
            <a:spLocks noGrp="1"/>
          </p:cNvSpPr>
          <p:nvPr>
            <p:ph type="sldNum" sz="quarter" idx="12"/>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D4D7D291-FE5B-4D4A-9070-6DE82FA3DF92}" type="slidenum">
              <a:rPr kumimoji="0" lang="en-US" altLang="zh-TW" sz="1200" b="0" smtClean="0">
                <a:solidFill>
                  <a:srgbClr val="0000CC"/>
                </a:solidFill>
                <a:latin typeface="Verdana" panose="020B0604030504040204" pitchFamily="34" charset="0"/>
                <a:ea typeface="新細明體" panose="02020500000000000000" pitchFamily="18" charset="-120"/>
              </a:rPr>
              <a:pPr/>
              <a:t>18</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sp>
        <p:nvSpPr>
          <p:cNvPr id="3" name="矩形 2"/>
          <p:cNvSpPr/>
          <p:nvPr/>
        </p:nvSpPr>
        <p:spPr>
          <a:xfrm>
            <a:off x="395420" y="1844780"/>
            <a:ext cx="4464620" cy="1200329"/>
          </a:xfrm>
          <a:prstGeom prst="rect">
            <a:avLst/>
          </a:prstGeom>
        </p:spPr>
        <p:txBody>
          <a:bodyPr wrap="square">
            <a:spAutoFit/>
          </a:bodyPr>
          <a:lstStyle/>
          <a:p>
            <a:pPr marL="469900" lvl="0" indent="-469900" algn="ctr" eaLnBrk="1" hangingPunct="1">
              <a:spcBef>
                <a:spcPct val="20000"/>
              </a:spcBef>
              <a:buClr>
                <a:srgbClr val="0000FF"/>
              </a:buClr>
              <a:buSzPct val="80000"/>
            </a:pPr>
            <a:r>
              <a:rPr lang="zh-TW" altLang="en-US" sz="7200" b="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謝謝聆聽</a:t>
            </a:r>
            <a:endParaRPr lang="en-US" altLang="zh-TW" sz="7200" b="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 name="矩形 3"/>
          <p:cNvSpPr/>
          <p:nvPr/>
        </p:nvSpPr>
        <p:spPr>
          <a:xfrm>
            <a:off x="395420" y="3501010"/>
            <a:ext cx="4536630" cy="1200329"/>
          </a:xfrm>
          <a:prstGeom prst="rect">
            <a:avLst/>
          </a:prstGeom>
        </p:spPr>
        <p:txBody>
          <a:bodyPr wrap="square">
            <a:spAutoFit/>
          </a:bodyPr>
          <a:lstStyle/>
          <a:p>
            <a:pPr marL="469900" lvl="0" indent="-469900" algn="ctr" eaLnBrk="1" hangingPunct="1">
              <a:spcBef>
                <a:spcPct val="20000"/>
              </a:spcBef>
              <a:buClr>
                <a:srgbClr val="0000FF"/>
              </a:buClr>
              <a:buSzPct val="80000"/>
            </a:pPr>
            <a:r>
              <a:rPr lang="zh-TW" altLang="en-US" sz="7200" b="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敬請指導</a:t>
            </a:r>
          </a:p>
        </p:txBody>
      </p:sp>
      <p:pic>
        <p:nvPicPr>
          <p:cNvPr id="5" name="圖片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716020" y="764630"/>
            <a:ext cx="3565299" cy="475266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671512"/>
          </a:xfrm>
        </p:spPr>
        <p:txBody>
          <a:bodyPr/>
          <a:lstStyle/>
          <a:p>
            <a:pPr algn="ctr">
              <a:defRPr/>
            </a:pPr>
            <a:r>
              <a:rPr lang="en-US" altLang="zh-TW" b="1" dirty="0" smtClean="0">
                <a:solidFill>
                  <a:srgbClr val="FF3300"/>
                </a:solidFill>
                <a:latin typeface="微軟正黑體" panose="020B0604030504040204" pitchFamily="34" charset="-120"/>
                <a:ea typeface="微軟正黑體" panose="020B0604030504040204" pitchFamily="34" charset="-120"/>
              </a:rPr>
              <a:t>108</a:t>
            </a:r>
            <a:r>
              <a:rPr lang="zh-TW" altLang="en-US" b="1" dirty="0" smtClean="0">
                <a:solidFill>
                  <a:srgbClr val="FF3300"/>
                </a:solidFill>
                <a:latin typeface="微軟正黑體" panose="020B0604030504040204" pitchFamily="34" charset="-120"/>
                <a:ea typeface="微軟正黑體" panose="020B0604030504040204" pitchFamily="34" charset="-120"/>
              </a:rPr>
              <a:t>年</a:t>
            </a:r>
            <a:r>
              <a:rPr lang="en-US" altLang="zh-TW" b="1" dirty="0" smtClean="0">
                <a:solidFill>
                  <a:srgbClr val="FF3300"/>
                </a:solidFill>
                <a:latin typeface="微軟正黑體" panose="020B0604030504040204" pitchFamily="34" charset="-120"/>
                <a:ea typeface="微軟正黑體" panose="020B0604030504040204" pitchFamily="34" charset="-120"/>
              </a:rPr>
              <a:t>7</a:t>
            </a:r>
            <a:r>
              <a:rPr lang="zh-TW" altLang="en-US" b="1" dirty="0" smtClean="0">
                <a:solidFill>
                  <a:srgbClr val="FF3300"/>
                </a:solidFill>
                <a:latin typeface="微軟正黑體" panose="020B0604030504040204" pitchFamily="34" charset="-120"/>
                <a:ea typeface="微軟正黑體" panose="020B0604030504040204" pitchFamily="34" charset="-120"/>
              </a:rPr>
              <a:t>月記者會</a:t>
            </a:r>
            <a:endParaRPr lang="zh-TW" altLang="en-US" b="1" dirty="0">
              <a:solidFill>
                <a:srgbClr val="FF3300"/>
              </a:solidFill>
              <a:latin typeface="微軟正黑體" panose="020B0604030504040204" pitchFamily="34" charset="-120"/>
              <a:ea typeface="微軟正黑體" panose="020B0604030504040204" pitchFamily="34" charset="-120"/>
            </a:endParaRPr>
          </a:p>
        </p:txBody>
      </p:sp>
      <p:sp>
        <p:nvSpPr>
          <p:cNvPr id="15395" name="投影片編號版面配置區 3"/>
          <p:cNvSpPr>
            <a:spLocks noGrp="1"/>
          </p:cNvSpPr>
          <p:nvPr>
            <p:ph type="sldNum" sz="quarter" idx="12"/>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4B5B691E-ED4B-4B41-A9B1-E0E081DD33C9}" type="slidenum">
              <a:rPr kumimoji="0" lang="en-US" altLang="zh-TW" sz="1200" b="0" smtClean="0">
                <a:solidFill>
                  <a:srgbClr val="0000CC"/>
                </a:solidFill>
                <a:latin typeface="Verdana" panose="020B0604030504040204" pitchFamily="34" charset="0"/>
                <a:ea typeface="新細明體" panose="02020500000000000000" pitchFamily="18" charset="-120"/>
              </a:rPr>
              <a:pPr/>
              <a:t>2</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pic>
        <p:nvPicPr>
          <p:cNvPr id="6" name="圖片 5"/>
          <p:cNvPicPr>
            <a:picLocks noChangeAspect="1"/>
          </p:cNvPicPr>
          <p:nvPr/>
        </p:nvPicPr>
        <p:blipFill rotWithShape="1">
          <a:blip r:embed="rId2" cstate="print">
            <a:extLst>
              <a:ext uri="{28A0092B-C50C-407E-A947-70E740481C1C}">
                <a14:useLocalDpi xmlns:a14="http://schemas.microsoft.com/office/drawing/2010/main" xmlns="" val="0"/>
              </a:ext>
            </a:extLst>
          </a:blip>
          <a:srcRect l="17181" r="23433"/>
          <a:stretch/>
        </p:blipFill>
        <p:spPr>
          <a:xfrm>
            <a:off x="6012200" y="4797190"/>
            <a:ext cx="1368190" cy="1535932"/>
          </a:xfrm>
          <a:prstGeom prst="rect">
            <a:avLst/>
          </a:prstGeom>
          <a:ln>
            <a:noFill/>
          </a:ln>
          <a:effectLst>
            <a:outerShdw blurRad="292100" dist="139700" dir="2700000" algn="tl" rotWithShape="0">
              <a:srgbClr val="333333">
                <a:alpha val="65000"/>
              </a:srgbClr>
            </a:outerShdw>
          </a:effectLst>
        </p:spPr>
      </p:pic>
      <p:sp>
        <p:nvSpPr>
          <p:cNvPr id="12" name="矩形 11"/>
          <p:cNvSpPr/>
          <p:nvPr/>
        </p:nvSpPr>
        <p:spPr>
          <a:xfrm>
            <a:off x="539440" y="980660"/>
            <a:ext cx="8065120" cy="1754326"/>
          </a:xfrm>
          <a:prstGeom prst="rect">
            <a:avLst/>
          </a:prstGeom>
        </p:spPr>
        <p:txBody>
          <a:bodyPr wrap="square">
            <a:spAutoFit/>
          </a:bodyPr>
          <a:lstStyle/>
          <a:p>
            <a:pPr lvl="0" eaLnBrk="1" fontAlgn="auto" hangingPunct="1">
              <a:spcBef>
                <a:spcPts val="0"/>
              </a:spcBef>
              <a:spcAft>
                <a:spcPts val="0"/>
              </a:spcAft>
              <a:defRPr/>
            </a:pPr>
            <a:r>
              <a:rPr kumimoji="0" lang="zh-TW" altLang="en-US" sz="1800" b="0" u="sng" dirty="0">
                <a:solidFill>
                  <a:srgbClr val="000000"/>
                </a:solidFill>
                <a:latin typeface="微軟正黑體" panose="020B0604030504040204" pitchFamily="34" charset="-120"/>
                <a:ea typeface="微軟正黑體" panose="020B0604030504040204" pitchFamily="34" charset="-120"/>
              </a:rPr>
              <a:t>中華醫學會</a:t>
            </a:r>
          </a:p>
          <a:p>
            <a:pPr lvl="0" eaLnBrk="1" fontAlgn="auto" hangingPunct="1">
              <a:spcBef>
                <a:spcPts val="0"/>
              </a:spcBef>
              <a:spcAft>
                <a:spcPts val="0"/>
              </a:spcAft>
            </a:pPr>
            <a:r>
              <a:rPr kumimoji="0" lang="zh-TW" altLang="zh-TW" sz="1800" b="0" dirty="0" smtClean="0">
                <a:solidFill>
                  <a:srgbClr val="000000"/>
                </a:solidFill>
                <a:latin typeface="微軟正黑體" panose="020B0604030504040204" pitchFamily="34" charset="-120"/>
                <a:ea typeface="微軟正黑體" panose="020B0604030504040204" pitchFamily="34" charset="-120"/>
              </a:rPr>
              <a:t>主題</a:t>
            </a:r>
            <a:r>
              <a:rPr kumimoji="0" lang="zh-TW" altLang="zh-TW" sz="1800" b="0" dirty="0">
                <a:solidFill>
                  <a:srgbClr val="000000"/>
                </a:solidFill>
                <a:latin typeface="微軟正黑體" panose="020B0604030504040204" pitchFamily="34" charset="-120"/>
                <a:ea typeface="微軟正黑體" panose="020B0604030504040204" pitchFamily="34" charset="-120"/>
              </a:rPr>
              <a:t>：</a:t>
            </a:r>
            <a:r>
              <a:rPr kumimoji="0" lang="zh-TW" altLang="zh-TW" sz="1800" u="sng" dirty="0">
                <a:solidFill>
                  <a:srgbClr val="000000"/>
                </a:solidFill>
                <a:latin typeface="微軟正黑體" panose="020B0604030504040204" pitchFamily="34" charset="-120"/>
                <a:ea typeface="微軟正黑體" panose="020B0604030504040204" pitchFamily="34" charset="-120"/>
              </a:rPr>
              <a:t>大師</a:t>
            </a:r>
            <a:r>
              <a:rPr kumimoji="0" lang="zh-TW" altLang="zh-TW" sz="1800" u="sng" dirty="0" smtClean="0">
                <a:solidFill>
                  <a:srgbClr val="000000"/>
                </a:solidFill>
                <a:latin typeface="微軟正黑體" panose="020B0604030504040204" pitchFamily="34" charset="-120"/>
                <a:ea typeface="微軟正黑體" panose="020B0604030504040204" pitchFamily="34" charset="-120"/>
              </a:rPr>
              <a:t>開講</a:t>
            </a:r>
            <a:r>
              <a:rPr kumimoji="0" lang="zh-TW" altLang="en-US" sz="1800" u="sng" dirty="0" smtClean="0">
                <a:solidFill>
                  <a:srgbClr val="000000"/>
                </a:solidFill>
                <a:latin typeface="微軟正黑體" panose="020B0604030504040204" pitchFamily="34" charset="-120"/>
                <a:ea typeface="微軟正黑體" panose="020B0604030504040204" pitchFamily="34" charset="-120"/>
              </a:rPr>
              <a:t>－</a:t>
            </a:r>
            <a:r>
              <a:rPr kumimoji="0" lang="zh-TW" altLang="zh-TW" sz="1800" u="sng" dirty="0" smtClean="0">
                <a:solidFill>
                  <a:srgbClr val="000000"/>
                </a:solidFill>
                <a:latin typeface="微軟正黑體" panose="020B0604030504040204" pitchFamily="34" charset="-120"/>
                <a:ea typeface="微軟正黑體" panose="020B0604030504040204" pitchFamily="34" charset="-120"/>
              </a:rPr>
              <a:t> 讓</a:t>
            </a:r>
            <a:r>
              <a:rPr kumimoji="0" lang="zh-TW" altLang="en-US" sz="1800" u="sng" dirty="0" smtClean="0">
                <a:solidFill>
                  <a:srgbClr val="000000"/>
                </a:solidFill>
                <a:latin typeface="微軟正黑體" panose="020B0604030504040204" pitchFamily="34" charset="-120"/>
                <a:ea typeface="微軟正黑體" panose="020B0604030504040204" pitchFamily="34" charset="-120"/>
              </a:rPr>
              <a:t>您</a:t>
            </a:r>
            <a:r>
              <a:rPr kumimoji="0" lang="zh-TW" altLang="zh-TW" sz="1800" u="sng" dirty="0" smtClean="0">
                <a:solidFill>
                  <a:srgbClr val="000000"/>
                </a:solidFill>
                <a:latin typeface="微軟正黑體" panose="020B0604030504040204" pitchFamily="34" charset="-120"/>
                <a:ea typeface="微軟正黑體" panose="020B0604030504040204" pitchFamily="34" charset="-120"/>
              </a:rPr>
              <a:t>了解</a:t>
            </a:r>
            <a:r>
              <a:rPr kumimoji="0" lang="zh-TW" altLang="zh-TW" sz="1800" u="sng" dirty="0">
                <a:solidFill>
                  <a:srgbClr val="000000"/>
                </a:solidFill>
                <a:latin typeface="微軟正黑體" panose="020B0604030504040204" pitchFamily="34" charset="-120"/>
                <a:ea typeface="微軟正黑體" panose="020B0604030504040204" pitchFamily="34" charset="-120"/>
              </a:rPr>
              <a:t>智慧醫療的</a:t>
            </a:r>
            <a:r>
              <a:rPr kumimoji="0" lang="zh-TW" altLang="zh-TW" sz="1800" u="sng" dirty="0" smtClean="0">
                <a:solidFill>
                  <a:srgbClr val="000000"/>
                </a:solidFill>
                <a:latin typeface="微軟正黑體" panose="020B0604030504040204" pitchFamily="34" charset="-120"/>
                <a:ea typeface="微軟正黑體" panose="020B0604030504040204" pitchFamily="34" charset="-120"/>
              </a:rPr>
              <a:t>運用</a:t>
            </a:r>
            <a:endParaRPr kumimoji="0" lang="en-US" altLang="zh-TW" sz="1800" u="sng" dirty="0" smtClean="0">
              <a:solidFill>
                <a:srgbClr val="000000"/>
              </a:solidFill>
              <a:latin typeface="微軟正黑體" panose="020B0604030504040204" pitchFamily="34" charset="-120"/>
              <a:ea typeface="微軟正黑體" panose="020B0604030504040204" pitchFamily="34" charset="-120"/>
            </a:endParaRPr>
          </a:p>
          <a:p>
            <a:pPr eaLnBrk="1" fontAlgn="auto" hangingPunct="1">
              <a:spcBef>
                <a:spcPts val="0"/>
              </a:spcBef>
              <a:spcAft>
                <a:spcPts val="0"/>
              </a:spcAft>
            </a:pPr>
            <a:r>
              <a:rPr kumimoji="0" lang="zh-TW" altLang="zh-TW" sz="1800" b="0" dirty="0" smtClean="0">
                <a:solidFill>
                  <a:srgbClr val="000000"/>
                </a:solidFill>
                <a:latin typeface="微軟正黑體" panose="020B0604030504040204" pitchFamily="34" charset="-120"/>
                <a:ea typeface="微軟正黑體" panose="020B0604030504040204" pitchFamily="34" charset="-120"/>
              </a:rPr>
              <a:t>時間：</a:t>
            </a:r>
            <a:r>
              <a:rPr kumimoji="0" lang="en-US" altLang="zh-TW" sz="1800" b="0" dirty="0" smtClean="0">
                <a:solidFill>
                  <a:srgbClr val="000000"/>
                </a:solidFill>
                <a:latin typeface="微軟正黑體" panose="020B0604030504040204" pitchFamily="34" charset="-120"/>
                <a:ea typeface="微軟正黑體" panose="020B0604030504040204" pitchFamily="34" charset="-120"/>
              </a:rPr>
              <a:t>108</a:t>
            </a:r>
            <a:r>
              <a:rPr kumimoji="0" lang="zh-TW" altLang="zh-TW" sz="1800" b="0" dirty="0" smtClean="0">
                <a:solidFill>
                  <a:srgbClr val="000000"/>
                </a:solidFill>
                <a:latin typeface="微軟正黑體" panose="020B0604030504040204" pitchFamily="34" charset="-120"/>
                <a:ea typeface="微軟正黑體" panose="020B0604030504040204" pitchFamily="34" charset="-120"/>
              </a:rPr>
              <a:t>年</a:t>
            </a:r>
            <a:r>
              <a:rPr kumimoji="0" lang="en-US" altLang="zh-TW" sz="1800" b="0" dirty="0" smtClean="0">
                <a:solidFill>
                  <a:srgbClr val="000000"/>
                </a:solidFill>
                <a:latin typeface="微軟正黑體" panose="020B0604030504040204" pitchFamily="34" charset="-120"/>
                <a:ea typeface="微軟正黑體" panose="020B0604030504040204" pitchFamily="34" charset="-120"/>
              </a:rPr>
              <a:t>6</a:t>
            </a:r>
            <a:r>
              <a:rPr kumimoji="0" lang="zh-TW" altLang="zh-TW" sz="1800" b="0" dirty="0" smtClean="0">
                <a:solidFill>
                  <a:srgbClr val="000000"/>
                </a:solidFill>
                <a:latin typeface="微軟正黑體" panose="020B0604030504040204" pitchFamily="34" charset="-120"/>
                <a:ea typeface="微軟正黑體" panose="020B0604030504040204" pitchFamily="34" charset="-120"/>
              </a:rPr>
              <a:t>月</a:t>
            </a:r>
            <a:r>
              <a:rPr kumimoji="0" lang="en-US" altLang="zh-TW" sz="1800" b="0" dirty="0" smtClean="0">
                <a:solidFill>
                  <a:srgbClr val="000000"/>
                </a:solidFill>
                <a:latin typeface="微軟正黑體" panose="020B0604030504040204" pitchFamily="34" charset="-120"/>
                <a:ea typeface="微軟正黑體" panose="020B0604030504040204" pitchFamily="34" charset="-120"/>
              </a:rPr>
              <a:t>22</a:t>
            </a:r>
            <a:r>
              <a:rPr kumimoji="0" lang="zh-TW" altLang="zh-TW" sz="1800" b="0" dirty="0" smtClean="0">
                <a:solidFill>
                  <a:srgbClr val="000000"/>
                </a:solidFill>
                <a:latin typeface="微軟正黑體" panose="020B0604030504040204" pitchFamily="34" charset="-120"/>
                <a:ea typeface="微軟正黑體" panose="020B0604030504040204" pitchFamily="34" charset="-120"/>
              </a:rPr>
              <a:t>日</a:t>
            </a:r>
            <a:r>
              <a:rPr kumimoji="0" lang="zh-TW" altLang="en-US" sz="1800" b="0" dirty="0" smtClean="0">
                <a:solidFill>
                  <a:srgbClr val="000000"/>
                </a:solidFill>
                <a:latin typeface="微軟正黑體" panose="020B0604030504040204" pitchFamily="34" charset="-120"/>
                <a:ea typeface="微軟正黑體" panose="020B0604030504040204" pitchFamily="34" charset="-120"/>
              </a:rPr>
              <a:t>         </a:t>
            </a:r>
            <a:r>
              <a:rPr kumimoji="0" lang="zh-TW" altLang="zh-TW" sz="1800" b="0" dirty="0" smtClean="0">
                <a:solidFill>
                  <a:srgbClr val="000000"/>
                </a:solidFill>
                <a:latin typeface="微軟正黑體" panose="020B0604030504040204" pitchFamily="34" charset="-120"/>
                <a:ea typeface="微軟正黑體" panose="020B0604030504040204" pitchFamily="34" charset="-120"/>
              </a:rPr>
              <a:t>地點：台北國際會議中心</a:t>
            </a:r>
            <a:endParaRPr kumimoji="0" lang="en-US" altLang="zh-TW" sz="1800" dirty="0" smtClean="0">
              <a:solidFill>
                <a:srgbClr val="000000"/>
              </a:solidFill>
              <a:latin typeface="微軟正黑體" panose="020B0604030504040204" pitchFamily="34" charset="-120"/>
              <a:ea typeface="微軟正黑體" panose="020B0604030504040204" pitchFamily="34" charset="-120"/>
            </a:endParaRPr>
          </a:p>
          <a:p>
            <a:pPr lvl="0" eaLnBrk="1" fontAlgn="auto" hangingPunct="1">
              <a:spcBef>
                <a:spcPts val="0"/>
              </a:spcBef>
              <a:spcAft>
                <a:spcPts val="0"/>
              </a:spcAft>
            </a:pPr>
            <a:r>
              <a:rPr kumimoji="0" lang="zh-TW" altLang="zh-TW" sz="1800" b="0" dirty="0" smtClean="0">
                <a:solidFill>
                  <a:srgbClr val="000000"/>
                </a:solidFill>
                <a:latin typeface="微軟正黑體" panose="020B0604030504040204" pitchFamily="34" charset="-120"/>
                <a:ea typeface="微軟正黑體" panose="020B0604030504040204" pitchFamily="34" charset="-120"/>
              </a:rPr>
              <a:t>說明</a:t>
            </a:r>
            <a:r>
              <a:rPr kumimoji="0" lang="zh-TW" altLang="zh-TW" sz="1800" b="0" dirty="0">
                <a:solidFill>
                  <a:srgbClr val="000000"/>
                </a:solidFill>
                <a:latin typeface="微軟正黑體" panose="020B0604030504040204" pitchFamily="34" charset="-120"/>
                <a:ea typeface="微軟正黑體" panose="020B0604030504040204" pitchFamily="34" charset="-120"/>
              </a:rPr>
              <a:t>：堪稱國內最大型的</a:t>
            </a:r>
            <a:r>
              <a:rPr kumimoji="0" lang="en-US" altLang="zh-TW" sz="1800" b="0" dirty="0">
                <a:solidFill>
                  <a:srgbClr val="000000"/>
                </a:solidFill>
                <a:latin typeface="微軟正黑體" panose="020B0604030504040204" pitchFamily="34" charset="-120"/>
                <a:ea typeface="微軟正黑體" panose="020B0604030504040204" pitchFamily="34" charset="-120"/>
              </a:rPr>
              <a:t>AI</a:t>
            </a:r>
            <a:r>
              <a:rPr kumimoji="0" lang="zh-TW" altLang="zh-TW" sz="1800" b="0" dirty="0">
                <a:solidFill>
                  <a:srgbClr val="000000"/>
                </a:solidFill>
                <a:latin typeface="微軟正黑體" panose="020B0604030504040204" pitchFamily="34" charset="-120"/>
                <a:ea typeface="微軟正黑體" panose="020B0604030504040204" pitchFamily="34" charset="-120"/>
              </a:rPr>
              <a:t>智慧醫療運用</a:t>
            </a:r>
            <a:r>
              <a:rPr kumimoji="0" lang="zh-TW" altLang="zh-TW" sz="1800" b="0" dirty="0" smtClean="0">
                <a:solidFill>
                  <a:srgbClr val="000000"/>
                </a:solidFill>
                <a:latin typeface="微軟正黑體" panose="020B0604030504040204" pitchFamily="34" charset="-120"/>
                <a:ea typeface="微軟正黑體" panose="020B0604030504040204" pitchFamily="34" charset="-120"/>
              </a:rPr>
              <a:t>研討會，假</a:t>
            </a:r>
            <a:r>
              <a:rPr kumimoji="0" lang="zh-TW" altLang="zh-TW" sz="1800" b="0" dirty="0">
                <a:solidFill>
                  <a:srgbClr val="000000"/>
                </a:solidFill>
                <a:latin typeface="微軟正黑體" panose="020B0604030504040204" pitchFamily="34" charset="-120"/>
                <a:ea typeface="微軟正黑體" panose="020B0604030504040204" pitchFamily="34" charset="-120"/>
              </a:rPr>
              <a:t>台北國際會議中心舉行</a:t>
            </a:r>
            <a:r>
              <a:rPr kumimoji="0" lang="zh-TW" altLang="zh-TW" sz="1800" b="0" dirty="0" smtClean="0">
                <a:solidFill>
                  <a:srgbClr val="000000"/>
                </a:solidFill>
                <a:latin typeface="微軟正黑體" panose="020B0604030504040204" pitchFamily="34" charset="-120"/>
                <a:ea typeface="微軟正黑體" panose="020B0604030504040204" pitchFamily="34" charset="-120"/>
              </a:rPr>
              <a:t>，</a:t>
            </a:r>
            <a:r>
              <a:rPr kumimoji="0" lang="zh-TW" altLang="en-US" sz="1800" b="0" dirty="0" smtClean="0">
                <a:solidFill>
                  <a:srgbClr val="000000"/>
                </a:solidFill>
                <a:latin typeface="微軟正黑體" panose="020B0604030504040204" pitchFamily="34" charset="-120"/>
                <a:ea typeface="微軟正黑體" panose="020B0604030504040204" pitchFamily="34" charset="-120"/>
              </a:rPr>
              <a:t>本</a:t>
            </a:r>
            <a:r>
              <a:rPr kumimoji="0" lang="zh-TW" altLang="en-US" sz="1800" b="0" dirty="0">
                <a:solidFill>
                  <a:srgbClr val="000000"/>
                </a:solidFill>
                <a:latin typeface="微軟正黑體" panose="020B0604030504040204" pitchFamily="34" charset="-120"/>
                <a:ea typeface="微軟正黑體" panose="020B0604030504040204" pitchFamily="34" charset="-120"/>
              </a:rPr>
              <a:t>院</a:t>
            </a:r>
            <a:r>
              <a:rPr kumimoji="0" lang="zh-TW" altLang="zh-TW" sz="1800" b="0" dirty="0" smtClean="0">
                <a:solidFill>
                  <a:srgbClr val="000000"/>
                </a:solidFill>
                <a:latin typeface="微軟正黑體" panose="020B0604030504040204" pitchFamily="34" charset="-120"/>
                <a:ea typeface="微軟正黑體" panose="020B0604030504040204" pitchFamily="34" charset="-120"/>
              </a:rPr>
              <a:t>的</a:t>
            </a:r>
            <a:r>
              <a:rPr kumimoji="0" lang="zh-TW" altLang="zh-TW" sz="1800" b="0" dirty="0">
                <a:solidFill>
                  <a:srgbClr val="000000"/>
                </a:solidFill>
                <a:latin typeface="微軟正黑體" panose="020B0604030504040204" pitchFamily="34" charset="-120"/>
                <a:ea typeface="微軟正黑體" panose="020B0604030504040204" pitchFamily="34" charset="-120"/>
              </a:rPr>
              <a:t>研究團隊，總共發表</a:t>
            </a:r>
            <a:r>
              <a:rPr kumimoji="0" lang="en-US" altLang="zh-TW" sz="1800" b="0" dirty="0">
                <a:solidFill>
                  <a:srgbClr val="000000"/>
                </a:solidFill>
                <a:latin typeface="微軟正黑體" panose="020B0604030504040204" pitchFamily="34" charset="-120"/>
                <a:ea typeface="微軟正黑體" panose="020B0604030504040204" pitchFamily="34" charset="-120"/>
              </a:rPr>
              <a:t>26</a:t>
            </a:r>
            <a:r>
              <a:rPr kumimoji="0" lang="zh-TW" altLang="zh-TW" sz="1800" b="0" dirty="0">
                <a:solidFill>
                  <a:srgbClr val="000000"/>
                </a:solidFill>
                <a:latin typeface="微軟正黑體" panose="020B0604030504040204" pitchFamily="34" charset="-120"/>
                <a:ea typeface="微軟正黑體" panose="020B0604030504040204" pitchFamily="34" charset="-120"/>
              </a:rPr>
              <a:t>篇有關智慧醫療的研究成果與運用現況，範圍涵蓋醫療、護理、醫技、資訊與行政管理，帶領臺灣智慧醫療邁向嶄新的旅程</a:t>
            </a:r>
            <a:r>
              <a:rPr kumimoji="0" lang="zh-TW" altLang="zh-TW" sz="1800" b="0" dirty="0" smtClean="0">
                <a:solidFill>
                  <a:srgbClr val="000000"/>
                </a:solidFill>
                <a:latin typeface="微軟正黑體" panose="020B0604030504040204" pitchFamily="34" charset="-120"/>
                <a:ea typeface="微軟正黑體" panose="020B0604030504040204" pitchFamily="34" charset="-120"/>
              </a:rPr>
              <a:t>。</a:t>
            </a:r>
            <a:endParaRPr kumimoji="0" lang="zh-TW" altLang="zh-TW" sz="1800" b="0" dirty="0">
              <a:solidFill>
                <a:srgbClr val="000000"/>
              </a:solidFill>
              <a:latin typeface="微軟正黑體" panose="020B0604030504040204" pitchFamily="34" charset="-120"/>
              <a:ea typeface="微軟正黑體" panose="020B0604030504040204" pitchFamily="34" charset="-120"/>
            </a:endParaRPr>
          </a:p>
        </p:txBody>
      </p:sp>
      <p:pic>
        <p:nvPicPr>
          <p:cNvPr id="3" name="圖片 2"/>
          <p:cNvPicPr>
            <a:picLocks noChangeAspect="1"/>
          </p:cNvPicPr>
          <p:nvPr/>
        </p:nvPicPr>
        <p:blipFill rotWithShape="1">
          <a:blip r:embed="rId3" cstate="print">
            <a:extLst>
              <a:ext uri="{28A0092B-C50C-407E-A947-70E740481C1C}">
                <a14:useLocalDpi xmlns:a14="http://schemas.microsoft.com/office/drawing/2010/main" xmlns="" val="0"/>
              </a:ext>
            </a:extLst>
          </a:blip>
          <a:srcRect l="14576" t="5470" r="21357" b="6496"/>
          <a:stretch/>
        </p:blipFill>
        <p:spPr>
          <a:xfrm>
            <a:off x="539440" y="3068950"/>
            <a:ext cx="1800250" cy="1649136"/>
          </a:xfrm>
          <a:prstGeom prst="rect">
            <a:avLst/>
          </a:prstGeom>
          <a:ln>
            <a:noFill/>
          </a:ln>
          <a:effectLst>
            <a:outerShdw blurRad="292100" dist="139700" dir="2700000" algn="tl" rotWithShape="0">
              <a:srgbClr val="333333">
                <a:alpha val="65000"/>
              </a:srgbClr>
            </a:outerShdw>
          </a:effectLst>
        </p:spPr>
      </p:pic>
      <p:pic>
        <p:nvPicPr>
          <p:cNvPr id="10" name="圖片 9"/>
          <p:cNvPicPr>
            <a:picLocks noChangeAspect="1"/>
          </p:cNvPicPr>
          <p:nvPr/>
        </p:nvPicPr>
        <p:blipFill rotWithShape="1">
          <a:blip r:embed="rId4" cstate="print">
            <a:extLst>
              <a:ext uri="{28A0092B-C50C-407E-A947-70E740481C1C}">
                <a14:useLocalDpi xmlns:a14="http://schemas.microsoft.com/office/drawing/2010/main" xmlns="" val="0"/>
              </a:ext>
            </a:extLst>
          </a:blip>
          <a:srcRect l="4035" t="14335" r="22402"/>
          <a:stretch/>
        </p:blipFill>
        <p:spPr>
          <a:xfrm>
            <a:off x="4644010" y="2924930"/>
            <a:ext cx="2160300" cy="1677136"/>
          </a:xfrm>
          <a:prstGeom prst="rect">
            <a:avLst/>
          </a:prstGeom>
          <a:ln>
            <a:noFill/>
          </a:ln>
          <a:effectLst>
            <a:outerShdw blurRad="292100" dist="139700" dir="2700000" algn="tl" rotWithShape="0">
              <a:srgbClr val="333333">
                <a:alpha val="65000"/>
              </a:srgbClr>
            </a:outerShdw>
          </a:effectLst>
        </p:spPr>
      </p:pic>
      <p:pic>
        <p:nvPicPr>
          <p:cNvPr id="7" name="圖片 6"/>
          <p:cNvPicPr>
            <a:picLocks noChangeAspect="1"/>
          </p:cNvPicPr>
          <p:nvPr/>
        </p:nvPicPr>
        <p:blipFill rotWithShape="1">
          <a:blip r:embed="rId5" cstate="print">
            <a:extLst>
              <a:ext uri="{28A0092B-C50C-407E-A947-70E740481C1C}">
                <a14:useLocalDpi xmlns:a14="http://schemas.microsoft.com/office/drawing/2010/main" xmlns="" val="0"/>
              </a:ext>
            </a:extLst>
          </a:blip>
          <a:srcRect l="25289"/>
          <a:stretch/>
        </p:blipFill>
        <p:spPr>
          <a:xfrm>
            <a:off x="1763610" y="4653170"/>
            <a:ext cx="1963684" cy="1752243"/>
          </a:xfrm>
          <a:prstGeom prst="rect">
            <a:avLst/>
          </a:prstGeom>
          <a:ln>
            <a:noFill/>
          </a:ln>
          <a:effectLst>
            <a:outerShdw blurRad="292100" dist="139700" dir="2700000" algn="tl" rotWithShape="0">
              <a:srgbClr val="333333">
                <a:alpha val="65000"/>
              </a:srgbClr>
            </a:outerShdw>
          </a:effectLst>
        </p:spPr>
      </p:pic>
      <p:pic>
        <p:nvPicPr>
          <p:cNvPr id="4" name="圖片 3"/>
          <p:cNvPicPr>
            <a:picLocks noChangeAspect="1"/>
          </p:cNvPicPr>
          <p:nvPr/>
        </p:nvPicPr>
        <p:blipFill rotWithShape="1">
          <a:blip r:embed="rId6" cstate="print">
            <a:extLst>
              <a:ext uri="{28A0092B-C50C-407E-A947-70E740481C1C}">
                <a14:useLocalDpi xmlns:a14="http://schemas.microsoft.com/office/drawing/2010/main" xmlns="" val="0"/>
              </a:ext>
            </a:extLst>
          </a:blip>
          <a:srcRect l="24549" t="17682" r="21233"/>
          <a:stretch/>
        </p:blipFill>
        <p:spPr>
          <a:xfrm>
            <a:off x="2483710" y="2852920"/>
            <a:ext cx="2083143" cy="2108460"/>
          </a:xfrm>
          <a:prstGeom prst="rect">
            <a:avLst/>
          </a:prstGeom>
          <a:ln>
            <a:noFill/>
          </a:ln>
          <a:effectLst>
            <a:outerShdw blurRad="292100" dist="139700" dir="2700000" algn="tl" rotWithShape="0">
              <a:srgbClr val="333333">
                <a:alpha val="65000"/>
              </a:srgbClr>
            </a:outerShdw>
          </a:effectLst>
        </p:spPr>
      </p:pic>
      <p:pic>
        <p:nvPicPr>
          <p:cNvPr id="9" name="圖片 8"/>
          <p:cNvPicPr>
            <a:picLocks noChangeAspect="1"/>
          </p:cNvPicPr>
          <p:nvPr/>
        </p:nvPicPr>
        <p:blipFill rotWithShape="1">
          <a:blip r:embed="rId7" cstate="print">
            <a:extLst>
              <a:ext uri="{28A0092B-C50C-407E-A947-70E740481C1C}">
                <a14:useLocalDpi xmlns:a14="http://schemas.microsoft.com/office/drawing/2010/main" xmlns="" val="0"/>
              </a:ext>
            </a:extLst>
          </a:blip>
          <a:srcRect t="13123" r="23487"/>
          <a:stretch/>
        </p:blipFill>
        <p:spPr>
          <a:xfrm>
            <a:off x="3923910" y="4725180"/>
            <a:ext cx="2160300" cy="1635279"/>
          </a:xfrm>
          <a:prstGeom prst="rect">
            <a:avLst/>
          </a:prstGeom>
          <a:ln>
            <a:noFill/>
          </a:ln>
          <a:effectLst>
            <a:outerShdw blurRad="292100" dist="139700" dir="2700000" algn="tl" rotWithShape="0">
              <a:srgbClr val="333333">
                <a:alpha val="65000"/>
              </a:srgbClr>
            </a:outerShdw>
          </a:effectLst>
        </p:spPr>
      </p:pic>
      <p:pic>
        <p:nvPicPr>
          <p:cNvPr id="8" name="圖片 7"/>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6444260" y="3501010"/>
            <a:ext cx="2304320" cy="15362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1725185919"/>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671512"/>
          </a:xfrm>
        </p:spPr>
        <p:txBody>
          <a:bodyPr/>
          <a:lstStyle/>
          <a:p>
            <a:pPr algn="ctr">
              <a:defRPr/>
            </a:pPr>
            <a:r>
              <a:rPr lang="en-US" altLang="zh-TW" b="1" dirty="0" smtClean="0">
                <a:solidFill>
                  <a:srgbClr val="FF3300"/>
                </a:solidFill>
                <a:latin typeface="微軟正黑體" panose="020B0604030504040204" pitchFamily="34" charset="-120"/>
                <a:ea typeface="微軟正黑體" panose="020B0604030504040204" pitchFamily="34" charset="-120"/>
              </a:rPr>
              <a:t>108</a:t>
            </a:r>
            <a:r>
              <a:rPr lang="zh-TW" altLang="en-US" b="1" dirty="0" smtClean="0">
                <a:solidFill>
                  <a:srgbClr val="FF3300"/>
                </a:solidFill>
                <a:latin typeface="微軟正黑體" panose="020B0604030504040204" pitchFamily="34" charset="-120"/>
                <a:ea typeface="微軟正黑體" panose="020B0604030504040204" pitchFamily="34" charset="-120"/>
              </a:rPr>
              <a:t>年</a:t>
            </a:r>
            <a:r>
              <a:rPr lang="en-US" altLang="zh-TW" b="1" dirty="0" smtClean="0">
                <a:solidFill>
                  <a:srgbClr val="FF3300"/>
                </a:solidFill>
                <a:latin typeface="微軟正黑體" panose="020B0604030504040204" pitchFamily="34" charset="-120"/>
                <a:ea typeface="微軟正黑體" panose="020B0604030504040204" pitchFamily="34" charset="-120"/>
              </a:rPr>
              <a:t>7</a:t>
            </a:r>
            <a:r>
              <a:rPr lang="zh-TW" altLang="en-US" b="1" dirty="0" smtClean="0">
                <a:solidFill>
                  <a:srgbClr val="FF3300"/>
                </a:solidFill>
                <a:latin typeface="微軟正黑體" panose="020B0604030504040204" pitchFamily="34" charset="-120"/>
                <a:ea typeface="微軟正黑體" panose="020B0604030504040204" pitchFamily="34" charset="-120"/>
              </a:rPr>
              <a:t>月記者會</a:t>
            </a:r>
            <a:endParaRPr lang="zh-TW" altLang="en-US" b="1" dirty="0">
              <a:solidFill>
                <a:srgbClr val="FF3300"/>
              </a:solidFill>
              <a:latin typeface="微軟正黑體" panose="020B0604030504040204" pitchFamily="34" charset="-120"/>
              <a:ea typeface="微軟正黑體" panose="020B0604030504040204" pitchFamily="34" charset="-120"/>
            </a:endParaRPr>
          </a:p>
        </p:txBody>
      </p:sp>
      <p:sp>
        <p:nvSpPr>
          <p:cNvPr id="15395" name="投影片編號版面配置區 3"/>
          <p:cNvSpPr>
            <a:spLocks noGrp="1"/>
          </p:cNvSpPr>
          <p:nvPr>
            <p:ph type="sldNum" sz="quarter" idx="12"/>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4B5B691E-ED4B-4B41-A9B1-E0E081DD33C9}" type="slidenum">
              <a:rPr kumimoji="0" lang="en-US" altLang="zh-TW" sz="1200" b="0" smtClean="0">
                <a:solidFill>
                  <a:srgbClr val="0000CC"/>
                </a:solidFill>
                <a:latin typeface="Verdana" panose="020B0604030504040204" pitchFamily="34" charset="0"/>
                <a:ea typeface="新細明體" panose="02020500000000000000" pitchFamily="18" charset="-120"/>
              </a:rPr>
              <a:pPr/>
              <a:t>3</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pic>
        <p:nvPicPr>
          <p:cNvPr id="3" name="圖片 2"/>
          <p:cNvPicPr>
            <a:picLocks noChangeAspect="1"/>
          </p:cNvPicPr>
          <p:nvPr/>
        </p:nvPicPr>
        <p:blipFill rotWithShape="1">
          <a:blip r:embed="rId2" cstate="print">
            <a:extLst>
              <a:ext uri="{28A0092B-C50C-407E-A947-70E740481C1C}">
                <a14:useLocalDpi xmlns:a14="http://schemas.microsoft.com/office/drawing/2010/main" xmlns="" val="0"/>
              </a:ext>
            </a:extLst>
          </a:blip>
          <a:srcRect l="6878" r="5834" b="1408"/>
          <a:stretch/>
        </p:blipFill>
        <p:spPr>
          <a:xfrm>
            <a:off x="683460" y="1484730"/>
            <a:ext cx="3048001" cy="2295119"/>
          </a:xfrm>
          <a:prstGeom prst="rect">
            <a:avLst/>
          </a:prstGeom>
          <a:ln>
            <a:noFill/>
          </a:ln>
          <a:effectLst>
            <a:outerShdw blurRad="190500" algn="tl" rotWithShape="0">
              <a:srgbClr val="000000">
                <a:alpha val="70000"/>
              </a:srgbClr>
            </a:outerShdw>
          </a:effectLst>
        </p:spPr>
      </p:pic>
      <p:pic>
        <p:nvPicPr>
          <p:cNvPr id="4" name="圖片 3"/>
          <p:cNvPicPr>
            <a:picLocks noChangeAspect="1"/>
          </p:cNvPicPr>
          <p:nvPr/>
        </p:nvPicPr>
        <p:blipFill rotWithShape="1">
          <a:blip r:embed="rId3" cstate="print">
            <a:extLst>
              <a:ext uri="{28A0092B-C50C-407E-A947-70E740481C1C}">
                <a14:useLocalDpi xmlns:a14="http://schemas.microsoft.com/office/drawing/2010/main" xmlns="" val="0"/>
              </a:ext>
            </a:extLst>
          </a:blip>
          <a:srcRect t="9498" b="8669"/>
          <a:stretch/>
        </p:blipFill>
        <p:spPr>
          <a:xfrm>
            <a:off x="2411700" y="4005080"/>
            <a:ext cx="4248590" cy="2317845"/>
          </a:xfrm>
          <a:prstGeom prst="rect">
            <a:avLst/>
          </a:prstGeom>
        </p:spPr>
      </p:pic>
      <p:sp>
        <p:nvSpPr>
          <p:cNvPr id="7" name="矩形 6"/>
          <p:cNvSpPr/>
          <p:nvPr/>
        </p:nvSpPr>
        <p:spPr>
          <a:xfrm>
            <a:off x="3995920" y="1268700"/>
            <a:ext cx="4572000" cy="2308324"/>
          </a:xfrm>
          <a:prstGeom prst="rect">
            <a:avLst/>
          </a:prstGeom>
        </p:spPr>
        <p:txBody>
          <a:bodyPr>
            <a:spAutoFit/>
          </a:bodyPr>
          <a:lstStyle/>
          <a:p>
            <a:pPr lvl="0" eaLnBrk="1" fontAlgn="auto" hangingPunct="1">
              <a:spcBef>
                <a:spcPts val="0"/>
              </a:spcBef>
              <a:spcAft>
                <a:spcPts val="0"/>
              </a:spcAft>
            </a:pPr>
            <a:r>
              <a:rPr kumimoji="0" lang="zh-TW" altLang="en-US" sz="1800" u="sng" dirty="0" smtClean="0">
                <a:solidFill>
                  <a:srgbClr val="000000"/>
                </a:solidFill>
                <a:latin typeface="微軟正黑體" panose="020B0604030504040204" pitchFamily="34" charset="-120"/>
                <a:ea typeface="微軟正黑體" panose="020B0604030504040204" pitchFamily="34" charset="-120"/>
              </a:rPr>
              <a:t>臺北榮民總醫院</a:t>
            </a:r>
            <a:r>
              <a:rPr kumimoji="0" lang="zh-HK" altLang="zh-TW" sz="1800" u="sng" dirty="0" smtClean="0">
                <a:solidFill>
                  <a:srgbClr val="000000"/>
                </a:solidFill>
                <a:latin typeface="微軟正黑體" panose="020B0604030504040204" pitchFamily="34" charset="-120"/>
                <a:ea typeface="微軟正黑體" panose="020B0604030504040204" pitchFamily="34" charset="-120"/>
              </a:rPr>
              <a:t>與</a:t>
            </a:r>
            <a:r>
              <a:rPr kumimoji="0" lang="zh-CN" altLang="zh-TW" sz="1800" u="sng" dirty="0">
                <a:solidFill>
                  <a:srgbClr val="000000"/>
                </a:solidFill>
                <a:latin typeface="微軟正黑體" panose="020B0604030504040204" pitchFamily="34" charset="-120"/>
                <a:ea typeface="微軟正黑體" panose="020B0604030504040204" pitchFamily="34" charset="-120"/>
              </a:rPr>
              <a:t>臺灣人工智慧實驗室</a:t>
            </a:r>
            <a:endParaRPr kumimoji="0" lang="zh-TW" altLang="zh-TW" sz="1800" b="0" u="sng" dirty="0">
              <a:solidFill>
                <a:srgbClr val="000000"/>
              </a:solidFill>
              <a:latin typeface="微軟正黑體" panose="020B0604030504040204" pitchFamily="34" charset="-120"/>
              <a:ea typeface="微軟正黑體" panose="020B0604030504040204" pitchFamily="34" charset="-120"/>
            </a:endParaRPr>
          </a:p>
          <a:p>
            <a:pPr lvl="0" eaLnBrk="1" fontAlgn="auto" hangingPunct="1">
              <a:spcBef>
                <a:spcPts val="0"/>
              </a:spcBef>
              <a:spcAft>
                <a:spcPts val="0"/>
              </a:spcAft>
            </a:pPr>
            <a:r>
              <a:rPr kumimoji="0" lang="zh-TW" altLang="zh-TW" sz="1800" u="sng" dirty="0">
                <a:solidFill>
                  <a:srgbClr val="000000"/>
                </a:solidFill>
                <a:latin typeface="微軟正黑體" panose="020B0604030504040204" pitchFamily="34" charset="-120"/>
                <a:ea typeface="微軟正黑體" panose="020B0604030504040204" pitchFamily="34" charset="-120"/>
              </a:rPr>
              <a:t>共同簽署</a:t>
            </a:r>
            <a:r>
              <a:rPr kumimoji="0" lang="zh-CN" altLang="zh-TW" sz="1800" u="sng" dirty="0">
                <a:solidFill>
                  <a:srgbClr val="000000"/>
                </a:solidFill>
                <a:latin typeface="微軟正黑體" panose="020B0604030504040204" pitchFamily="34" charset="-120"/>
                <a:ea typeface="微軟正黑體" panose="020B0604030504040204" pitchFamily="34" charset="-120"/>
              </a:rPr>
              <a:t>智慧醫療</a:t>
            </a:r>
            <a:r>
              <a:rPr kumimoji="0" lang="zh-HK" altLang="zh-TW" sz="1800" u="sng" dirty="0">
                <a:solidFill>
                  <a:srgbClr val="000000"/>
                </a:solidFill>
                <a:latin typeface="微軟正黑體" panose="020B0604030504040204" pitchFamily="34" charset="-120"/>
                <a:ea typeface="微軟正黑體" panose="020B0604030504040204" pitchFamily="34" charset="-120"/>
              </a:rPr>
              <a:t>合作</a:t>
            </a:r>
            <a:r>
              <a:rPr kumimoji="0" lang="zh-TW" altLang="zh-TW" sz="1800" u="sng" dirty="0">
                <a:solidFill>
                  <a:srgbClr val="000000"/>
                </a:solidFill>
                <a:latin typeface="微軟正黑體" panose="020B0604030504040204" pitchFamily="34" charset="-120"/>
                <a:ea typeface="微軟正黑體" panose="020B0604030504040204" pitchFamily="34" charset="-120"/>
              </a:rPr>
              <a:t>意向書 </a:t>
            </a:r>
            <a:endParaRPr kumimoji="0" lang="zh-TW" altLang="zh-TW" sz="1800" b="0" u="sng" dirty="0">
              <a:solidFill>
                <a:srgbClr val="000000"/>
              </a:solidFill>
              <a:latin typeface="微軟正黑體" panose="020B0604030504040204" pitchFamily="34" charset="-120"/>
              <a:ea typeface="微軟正黑體" panose="020B0604030504040204" pitchFamily="34" charset="-120"/>
            </a:endParaRPr>
          </a:p>
          <a:p>
            <a:pPr lvl="0" eaLnBrk="1" fontAlgn="auto" hangingPunct="1">
              <a:spcBef>
                <a:spcPts val="0"/>
              </a:spcBef>
              <a:spcAft>
                <a:spcPts val="0"/>
              </a:spcAft>
            </a:pPr>
            <a:r>
              <a:rPr kumimoji="0" lang="en-US" altLang="zh-TW" sz="1800" b="0" dirty="0">
                <a:solidFill>
                  <a:srgbClr val="000000"/>
                </a:solidFill>
                <a:latin typeface="微軟正黑體" panose="020B0604030504040204" pitchFamily="34" charset="-120"/>
                <a:ea typeface="微軟正黑體" panose="020B0604030504040204" pitchFamily="34" charset="-120"/>
              </a:rPr>
              <a:t>2019</a:t>
            </a:r>
            <a:r>
              <a:rPr kumimoji="0" lang="zh-TW" altLang="zh-TW" sz="1800" b="0" dirty="0">
                <a:solidFill>
                  <a:srgbClr val="000000"/>
                </a:solidFill>
                <a:latin typeface="微軟正黑體" panose="020B0604030504040204" pitchFamily="34" charset="-120"/>
                <a:ea typeface="微軟正黑體" panose="020B0604030504040204" pitchFamily="34" charset="-120"/>
              </a:rPr>
              <a:t>年</a:t>
            </a:r>
            <a:r>
              <a:rPr kumimoji="0" lang="en-US" altLang="zh-TW" sz="1800" b="0" dirty="0">
                <a:solidFill>
                  <a:srgbClr val="000000"/>
                </a:solidFill>
                <a:latin typeface="微軟正黑體" panose="020B0604030504040204" pitchFamily="34" charset="-120"/>
                <a:ea typeface="微軟正黑體" panose="020B0604030504040204" pitchFamily="34" charset="-120"/>
              </a:rPr>
              <a:t>6</a:t>
            </a:r>
            <a:r>
              <a:rPr kumimoji="0" lang="zh-TW" altLang="zh-TW" sz="1800" b="0" dirty="0">
                <a:solidFill>
                  <a:srgbClr val="000000"/>
                </a:solidFill>
                <a:latin typeface="微軟正黑體" panose="020B0604030504040204" pitchFamily="34" charset="-120"/>
                <a:ea typeface="微軟正黑體" panose="020B0604030504040204" pitchFamily="34" charset="-120"/>
              </a:rPr>
              <a:t>月</a:t>
            </a:r>
            <a:r>
              <a:rPr kumimoji="0" lang="en-US" altLang="zh-TW" sz="1800" b="0" dirty="0">
                <a:solidFill>
                  <a:srgbClr val="000000"/>
                </a:solidFill>
                <a:latin typeface="微軟正黑體" panose="020B0604030504040204" pitchFamily="34" charset="-120"/>
                <a:ea typeface="微軟正黑體" panose="020B0604030504040204" pitchFamily="34" charset="-120"/>
              </a:rPr>
              <a:t>22</a:t>
            </a:r>
            <a:r>
              <a:rPr kumimoji="0" lang="zh-TW" altLang="zh-TW" sz="1800" b="0" dirty="0">
                <a:solidFill>
                  <a:srgbClr val="000000"/>
                </a:solidFill>
                <a:latin typeface="微軟正黑體" panose="020B0604030504040204" pitchFamily="34" charset="-120"/>
                <a:ea typeface="微軟正黑體" panose="020B0604030504040204" pitchFamily="34" charset="-120"/>
              </a:rPr>
              <a:t>日，臺北榮總</a:t>
            </a:r>
            <a:r>
              <a:rPr kumimoji="0" lang="zh-TW" altLang="zh-TW" sz="1800" b="0" dirty="0" smtClean="0">
                <a:solidFill>
                  <a:srgbClr val="000000"/>
                </a:solidFill>
                <a:latin typeface="微軟正黑體" panose="020B0604030504040204" pitchFamily="34" charset="-120"/>
                <a:ea typeface="微軟正黑體" panose="020B0604030504040204" pitchFamily="34" charset="-120"/>
              </a:rPr>
              <a:t>張院長</a:t>
            </a:r>
            <a:r>
              <a:rPr kumimoji="0" lang="zh-TW" altLang="zh-TW" sz="1800" b="0" dirty="0">
                <a:solidFill>
                  <a:srgbClr val="000000"/>
                </a:solidFill>
                <a:latin typeface="微軟正黑體" panose="020B0604030504040204" pitchFamily="34" charset="-120"/>
                <a:ea typeface="微軟正黑體" panose="020B0604030504040204" pitchFamily="34" charset="-120"/>
              </a:rPr>
              <a:t>與臺灣人工智慧實驗室創辦人杜奕瑾，代表雙方共同簽署智慧醫療合作意向書，雙方拓展新技術合作計畫，透過</a:t>
            </a:r>
            <a:r>
              <a:rPr kumimoji="0" lang="en-US" altLang="zh-TW" sz="1800" b="0" dirty="0">
                <a:solidFill>
                  <a:srgbClr val="000000"/>
                </a:solidFill>
                <a:latin typeface="微軟正黑體" panose="020B0604030504040204" pitchFamily="34" charset="-120"/>
                <a:ea typeface="微軟正黑體" panose="020B0604030504040204" pitchFamily="34" charset="-120"/>
              </a:rPr>
              <a:t>AI</a:t>
            </a:r>
            <a:r>
              <a:rPr kumimoji="0" lang="zh-TW" altLang="zh-TW" sz="1800" b="0" dirty="0">
                <a:solidFill>
                  <a:srgbClr val="000000"/>
                </a:solidFill>
                <a:latin typeface="微軟正黑體" panose="020B0604030504040204" pitchFamily="34" charset="-120"/>
                <a:ea typeface="微軟正黑體" panose="020B0604030504040204" pitchFamily="34" charset="-120"/>
              </a:rPr>
              <a:t>醫療影像自動偵測與判讀、分析影像與診斷，進而即時輔助臨床醫師判讀之決策</a:t>
            </a:r>
            <a:r>
              <a:rPr kumimoji="0" lang="zh-TW" altLang="zh-TW" sz="1800" b="0" dirty="0" smtClean="0">
                <a:solidFill>
                  <a:srgbClr val="000000"/>
                </a:solidFill>
                <a:latin typeface="微軟正黑體" panose="020B0604030504040204" pitchFamily="34" charset="-120"/>
                <a:ea typeface="微軟正黑體" panose="020B0604030504040204" pitchFamily="34" charset="-120"/>
              </a:rPr>
              <a:t>。</a:t>
            </a:r>
            <a:endParaRPr kumimoji="0" lang="en-US" altLang="zh-TW" sz="1800" b="0" dirty="0">
              <a:solidFill>
                <a:srgbClr val="0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xmlns="" val="1721204000"/>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671512"/>
          </a:xfrm>
        </p:spPr>
        <p:txBody>
          <a:bodyPr/>
          <a:lstStyle/>
          <a:p>
            <a:pPr algn="ctr">
              <a:defRPr/>
            </a:pPr>
            <a:r>
              <a:rPr lang="en-US" altLang="zh-TW" b="1" dirty="0" smtClean="0">
                <a:solidFill>
                  <a:srgbClr val="FF3300"/>
                </a:solidFill>
                <a:latin typeface="微軟正黑體" panose="020B0604030504040204" pitchFamily="34" charset="-120"/>
                <a:ea typeface="微軟正黑體" panose="020B0604030504040204" pitchFamily="34" charset="-120"/>
              </a:rPr>
              <a:t>108</a:t>
            </a:r>
            <a:r>
              <a:rPr lang="zh-TW" altLang="en-US" b="1" dirty="0" smtClean="0">
                <a:solidFill>
                  <a:srgbClr val="FF3300"/>
                </a:solidFill>
                <a:latin typeface="微軟正黑體" panose="020B0604030504040204" pitchFamily="34" charset="-120"/>
                <a:ea typeface="微軟正黑體" panose="020B0604030504040204" pitchFamily="34" charset="-120"/>
              </a:rPr>
              <a:t>年</a:t>
            </a:r>
            <a:r>
              <a:rPr lang="en-US" altLang="zh-TW" b="1" dirty="0" smtClean="0">
                <a:solidFill>
                  <a:srgbClr val="FF3300"/>
                </a:solidFill>
                <a:latin typeface="微軟正黑體" panose="020B0604030504040204" pitchFamily="34" charset="-120"/>
                <a:ea typeface="微軟正黑體" panose="020B0604030504040204" pitchFamily="34" charset="-120"/>
              </a:rPr>
              <a:t>7</a:t>
            </a:r>
            <a:r>
              <a:rPr lang="zh-TW" altLang="en-US" b="1" dirty="0" smtClean="0">
                <a:solidFill>
                  <a:srgbClr val="FF3300"/>
                </a:solidFill>
                <a:latin typeface="微軟正黑體" panose="020B0604030504040204" pitchFamily="34" charset="-120"/>
                <a:ea typeface="微軟正黑體" panose="020B0604030504040204" pitchFamily="34" charset="-120"/>
              </a:rPr>
              <a:t>月記者會</a:t>
            </a:r>
            <a:endParaRPr lang="zh-TW" altLang="en-US" b="1" dirty="0">
              <a:solidFill>
                <a:srgbClr val="FF3300"/>
              </a:solidFill>
              <a:latin typeface="微軟正黑體" panose="020B0604030504040204" pitchFamily="34" charset="-120"/>
              <a:ea typeface="微軟正黑體" panose="020B0604030504040204" pitchFamily="34" charset="-120"/>
            </a:endParaRPr>
          </a:p>
        </p:txBody>
      </p:sp>
      <p:sp>
        <p:nvSpPr>
          <p:cNvPr id="15395" name="投影片編號版面配置區 3"/>
          <p:cNvSpPr>
            <a:spLocks noGrp="1"/>
          </p:cNvSpPr>
          <p:nvPr>
            <p:ph type="sldNum" sz="quarter" idx="12"/>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4B5B691E-ED4B-4B41-A9B1-E0E081DD33C9}" type="slidenum">
              <a:rPr kumimoji="0" lang="en-US" altLang="zh-TW" sz="1200" b="0" smtClean="0">
                <a:solidFill>
                  <a:srgbClr val="0000CC"/>
                </a:solidFill>
                <a:latin typeface="Verdana" panose="020B0604030504040204" pitchFamily="34" charset="0"/>
                <a:ea typeface="新細明體" panose="02020500000000000000" pitchFamily="18" charset="-120"/>
              </a:rPr>
              <a:pPr/>
              <a:t>4</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pic>
        <p:nvPicPr>
          <p:cNvPr id="3" name="圖片 2"/>
          <p:cNvPicPr>
            <a:picLocks noChangeAspect="1"/>
          </p:cNvPicPr>
          <p:nvPr/>
        </p:nvPicPr>
        <p:blipFill rotWithShape="1">
          <a:blip r:embed="rId3" cstate="print">
            <a:extLst>
              <a:ext uri="{28A0092B-C50C-407E-A947-70E740481C1C}">
                <a14:useLocalDpi xmlns:a14="http://schemas.microsoft.com/office/drawing/2010/main" xmlns="" val="0"/>
              </a:ext>
            </a:extLst>
          </a:blip>
          <a:srcRect r="13724"/>
          <a:stretch/>
        </p:blipFill>
        <p:spPr>
          <a:xfrm>
            <a:off x="5076070" y="1412720"/>
            <a:ext cx="3096430" cy="2014619"/>
          </a:xfrm>
          <a:prstGeom prst="rect">
            <a:avLst/>
          </a:prstGeom>
          <a:ln>
            <a:noFill/>
          </a:ln>
          <a:effectLst>
            <a:outerShdw blurRad="292100" dist="139700" dir="2700000" algn="tl" rotWithShape="0">
              <a:srgbClr val="333333">
                <a:alpha val="65000"/>
              </a:srgbClr>
            </a:outerShdw>
          </a:effectLst>
        </p:spPr>
      </p:pic>
      <p:graphicFrame>
        <p:nvGraphicFramePr>
          <p:cNvPr id="4" name="物件 3">
            <a:hlinkClick r:id="" action="ppaction://ole?verb=0"/>
          </p:cNvPr>
          <p:cNvGraphicFramePr>
            <a:graphicFrameLocks noChangeAspect="1"/>
          </p:cNvGraphicFramePr>
          <p:nvPr>
            <p:extLst>
              <p:ext uri="{D42A27DB-BD31-4B8C-83A1-F6EECF244321}">
                <p14:modId xmlns:p14="http://schemas.microsoft.com/office/powerpoint/2010/main" xmlns="" val="2806524989"/>
              </p:ext>
            </p:extLst>
          </p:nvPr>
        </p:nvGraphicFramePr>
        <p:xfrm>
          <a:off x="5004060" y="3608329"/>
          <a:ext cx="3240450" cy="2430781"/>
        </p:xfrm>
        <a:graphic>
          <a:graphicData uri="http://schemas.openxmlformats.org/presentationml/2006/ole">
            <p:oleObj spid="_x0000_s1043" name="簡報" r:id="rId4" imgW="4181962" imgH="3134832" progId="PowerPoint.Show.12">
              <p:embed/>
            </p:oleObj>
          </a:graphicData>
        </a:graphic>
      </p:graphicFrame>
      <p:sp>
        <p:nvSpPr>
          <p:cNvPr id="8" name="矩形 7"/>
          <p:cNvSpPr/>
          <p:nvPr/>
        </p:nvSpPr>
        <p:spPr>
          <a:xfrm>
            <a:off x="1041004" y="1412719"/>
            <a:ext cx="3675016" cy="4247317"/>
          </a:xfrm>
          <a:prstGeom prst="rect">
            <a:avLst/>
          </a:prstGeom>
        </p:spPr>
        <p:txBody>
          <a:bodyPr wrap="square">
            <a:spAutoFit/>
          </a:bodyPr>
          <a:lstStyle/>
          <a:p>
            <a:pPr eaLnBrk="1" fontAlgn="auto" hangingPunct="1">
              <a:spcBef>
                <a:spcPts val="0"/>
              </a:spcBef>
              <a:spcAft>
                <a:spcPts val="0"/>
              </a:spcAft>
            </a:pPr>
            <a:r>
              <a:rPr kumimoji="0" lang="zh-TW" altLang="en-US" sz="1800" b="0" u="sng" dirty="0" smtClean="0">
                <a:solidFill>
                  <a:srgbClr val="000000"/>
                </a:solidFill>
                <a:latin typeface="微軟正黑體" panose="020B0604030504040204" pitchFamily="34" charset="-120"/>
                <a:ea typeface="微軟正黑體" panose="020B0604030504040204" pitchFamily="34" charset="-120"/>
              </a:rPr>
              <a:t>本院</a:t>
            </a:r>
            <a:r>
              <a:rPr kumimoji="0" lang="en-US" altLang="zh-TW" sz="1800" b="0" u="sng" dirty="0" smtClean="0">
                <a:solidFill>
                  <a:srgbClr val="000000"/>
                </a:solidFill>
                <a:latin typeface="微軟正黑體" panose="020B0604030504040204" pitchFamily="34" charset="-120"/>
                <a:ea typeface="微軟正黑體" panose="020B0604030504040204" pitchFamily="34" charset="-120"/>
              </a:rPr>
              <a:t>108.7.17</a:t>
            </a:r>
            <a:r>
              <a:rPr kumimoji="0" lang="zh-TW" altLang="en-US" sz="1800" b="0" u="sng" dirty="0" smtClean="0">
                <a:solidFill>
                  <a:srgbClr val="000000"/>
                </a:solidFill>
                <a:latin typeface="微軟正黑體" panose="020B0604030504040204" pitchFamily="34" charset="-120"/>
                <a:ea typeface="微軟正黑體" panose="020B0604030504040204" pitchFamily="34" charset="-120"/>
              </a:rPr>
              <a:t>皮膚部</a:t>
            </a:r>
          </a:p>
          <a:p>
            <a:pPr lvl="0" eaLnBrk="1" fontAlgn="auto" hangingPunct="1">
              <a:spcBef>
                <a:spcPts val="0"/>
              </a:spcBef>
              <a:spcAft>
                <a:spcPts val="0"/>
              </a:spcAft>
            </a:pPr>
            <a:r>
              <a:rPr kumimoji="0" lang="zh-TW" altLang="en-US" sz="1800" b="0" u="sng" dirty="0" smtClean="0">
                <a:solidFill>
                  <a:srgbClr val="000000"/>
                </a:solidFill>
                <a:latin typeface="微軟正黑體" panose="020B0604030504040204" pitchFamily="34" charset="-120"/>
                <a:ea typeface="微軟正黑體" panose="020B0604030504040204" pitchFamily="34" charset="-120"/>
              </a:rPr>
              <a:t>陳志強</a:t>
            </a:r>
            <a:r>
              <a:rPr kumimoji="0" lang="zh-TW" altLang="en-US" sz="1800" b="0" u="sng" dirty="0">
                <a:solidFill>
                  <a:srgbClr val="000000"/>
                </a:solidFill>
                <a:latin typeface="微軟正黑體" panose="020B0604030504040204" pitchFamily="34" charset="-120"/>
                <a:ea typeface="微軟正黑體" panose="020B0604030504040204" pitchFamily="34" charset="-120"/>
              </a:rPr>
              <a:t>科</a:t>
            </a:r>
            <a:r>
              <a:rPr kumimoji="0" lang="zh-TW" altLang="en-US" sz="1800" b="0" u="sng" dirty="0" smtClean="0">
                <a:solidFill>
                  <a:srgbClr val="000000"/>
                </a:solidFill>
                <a:latin typeface="微軟正黑體" panose="020B0604030504040204" pitchFamily="34" charset="-120"/>
                <a:ea typeface="微軟正黑體" panose="020B0604030504040204" pitchFamily="34" charset="-120"/>
              </a:rPr>
              <a:t>主任</a:t>
            </a:r>
            <a:endParaRPr kumimoji="0" lang="zh-TW" altLang="en-US" sz="1800" b="0" u="sng" dirty="0">
              <a:solidFill>
                <a:srgbClr val="000000"/>
              </a:solidFill>
              <a:latin typeface="微軟正黑體" panose="020B0604030504040204" pitchFamily="34" charset="-120"/>
              <a:ea typeface="微軟正黑體" panose="020B0604030504040204" pitchFamily="34" charset="-120"/>
            </a:endParaRPr>
          </a:p>
          <a:p>
            <a:pPr lvl="0" eaLnBrk="1" fontAlgn="auto" hangingPunct="1">
              <a:spcBef>
                <a:spcPts val="0"/>
              </a:spcBef>
              <a:spcAft>
                <a:spcPts val="0"/>
              </a:spcAft>
            </a:pPr>
            <a:r>
              <a:rPr kumimoji="0" lang="zh-TW" altLang="en-US" sz="1800" dirty="0" smtClean="0">
                <a:solidFill>
                  <a:srgbClr val="000000"/>
                </a:solidFill>
                <a:latin typeface="微軟正黑體" panose="020B0604030504040204" pitchFamily="34" charset="-120"/>
                <a:ea typeface="微軟正黑體" panose="020B0604030504040204" pitchFamily="34" charset="-120"/>
              </a:rPr>
              <a:t>主題：「運用張力</a:t>
            </a:r>
            <a:r>
              <a:rPr kumimoji="0" lang="zh-TW" altLang="en-US" sz="1800" dirty="0">
                <a:solidFill>
                  <a:srgbClr val="000000"/>
                </a:solidFill>
                <a:latin typeface="微軟正黑體" panose="020B0604030504040204" pitchFamily="34" charset="-120"/>
                <a:ea typeface="微軟正黑體" panose="020B0604030504040204" pitchFamily="34" charset="-120"/>
              </a:rPr>
              <a:t>刺激生新髮  毛髮再生新契機 </a:t>
            </a:r>
            <a:r>
              <a:rPr kumimoji="0" lang="en-US" altLang="zh-TW" sz="1800" dirty="0">
                <a:solidFill>
                  <a:srgbClr val="000000"/>
                </a:solidFill>
                <a:latin typeface="微軟正黑體" panose="020B0604030504040204" pitchFamily="34" charset="-120"/>
                <a:ea typeface="微軟正黑體" panose="020B0604030504040204" pitchFamily="34" charset="-120"/>
              </a:rPr>
              <a:t>!</a:t>
            </a:r>
            <a:r>
              <a:rPr kumimoji="0" lang="zh-TW" altLang="en-US" sz="1800" dirty="0">
                <a:solidFill>
                  <a:srgbClr val="000000"/>
                </a:solidFill>
                <a:latin typeface="微軟正黑體" panose="020B0604030504040204" pitchFamily="34" charset="-120"/>
                <a:ea typeface="微軟正黑體" panose="020B0604030504040204" pitchFamily="34" charset="-120"/>
              </a:rPr>
              <a:t>」</a:t>
            </a:r>
          </a:p>
          <a:p>
            <a:pPr lvl="0" eaLnBrk="1" fontAlgn="auto" hangingPunct="1">
              <a:spcBef>
                <a:spcPts val="0"/>
              </a:spcBef>
              <a:spcAft>
                <a:spcPts val="0"/>
              </a:spcAft>
            </a:pPr>
            <a:r>
              <a:rPr kumimoji="0" lang="zh-TW" altLang="en-US" sz="1800" b="0" dirty="0" smtClean="0">
                <a:solidFill>
                  <a:srgbClr val="000000"/>
                </a:solidFill>
                <a:latin typeface="微軟正黑體" panose="020B0604030504040204" pitchFamily="34" charset="-120"/>
                <a:ea typeface="微軟正黑體" panose="020B0604030504040204" pitchFamily="34" charset="-120"/>
              </a:rPr>
              <a:t>說明</a:t>
            </a:r>
            <a:r>
              <a:rPr kumimoji="0" lang="zh-TW" altLang="en-US" sz="1800" b="0" dirty="0">
                <a:solidFill>
                  <a:srgbClr val="000000"/>
                </a:solidFill>
                <a:latin typeface="微軟正黑體" panose="020B0604030504040204" pitchFamily="34" charset="-120"/>
                <a:ea typeface="微軟正黑體" panose="020B0604030504040204" pitchFamily="34" charset="-120"/>
              </a:rPr>
              <a:t>：</a:t>
            </a:r>
          </a:p>
          <a:p>
            <a:pPr lvl="0" eaLnBrk="1" fontAlgn="auto" hangingPunct="1">
              <a:spcBef>
                <a:spcPts val="0"/>
              </a:spcBef>
              <a:spcAft>
                <a:spcPts val="0"/>
              </a:spcAft>
            </a:pPr>
            <a:r>
              <a:rPr kumimoji="0" lang="zh-TW" altLang="en-US" sz="1800" b="0" dirty="0">
                <a:solidFill>
                  <a:srgbClr val="000000"/>
                </a:solidFill>
                <a:latin typeface="微軟正黑體" panose="020B0604030504040204" pitchFamily="34" charset="-120"/>
                <a:ea typeface="微軟正黑體" panose="020B0604030504040204" pitchFamily="34" charset="-120"/>
              </a:rPr>
              <a:t>一、本院皮膚部研究發現，</a:t>
            </a:r>
            <a:r>
              <a:rPr kumimoji="0" lang="zh-TW" altLang="en-US" sz="1800" b="0" u="sng" dirty="0">
                <a:solidFill>
                  <a:srgbClr val="000000"/>
                </a:solidFill>
                <a:latin typeface="微軟正黑體" panose="020B0604030504040204" pitchFamily="34" charset="-120"/>
                <a:ea typeface="微軟正黑體" panose="020B0604030504040204" pitchFamily="34" charset="-120"/>
              </a:rPr>
              <a:t>利用皮膚拉撐裝置施予小鼠適當的皮膚張力，將可有效率的誘發毛囊幹細胞的活化與毛髮的</a:t>
            </a:r>
            <a:r>
              <a:rPr kumimoji="0" lang="zh-TW" altLang="en-US" sz="1800" b="0" u="sng" dirty="0" smtClean="0">
                <a:solidFill>
                  <a:srgbClr val="000000"/>
                </a:solidFill>
                <a:latin typeface="微軟正黑體" panose="020B0604030504040204" pitchFamily="34" charset="-120"/>
                <a:ea typeface="微軟正黑體" panose="020B0604030504040204" pitchFamily="34" charset="-120"/>
              </a:rPr>
              <a:t>再生。</a:t>
            </a:r>
            <a:endParaRPr kumimoji="0" lang="zh-TW" altLang="en-US" sz="1800" b="0" u="sng" dirty="0">
              <a:solidFill>
                <a:srgbClr val="000000"/>
              </a:solidFill>
              <a:latin typeface="微軟正黑體" panose="020B0604030504040204" pitchFamily="34" charset="-120"/>
              <a:ea typeface="微軟正黑體" panose="020B0604030504040204" pitchFamily="34" charset="-120"/>
            </a:endParaRPr>
          </a:p>
          <a:p>
            <a:pPr lvl="0" eaLnBrk="1" fontAlgn="auto" hangingPunct="1">
              <a:spcBef>
                <a:spcPts val="0"/>
              </a:spcBef>
              <a:spcAft>
                <a:spcPts val="0"/>
              </a:spcAft>
            </a:pPr>
            <a:r>
              <a:rPr kumimoji="0" lang="zh-TW" altLang="en-US" sz="1800" b="0" dirty="0">
                <a:solidFill>
                  <a:srgbClr val="000000"/>
                </a:solidFill>
                <a:latin typeface="微軟正黑體" panose="020B0604030504040204" pitchFamily="34" charset="-120"/>
                <a:ea typeface="微軟正黑體" panose="020B0604030504040204" pitchFamily="34" charset="-120"/>
              </a:rPr>
              <a:t>二、皮膚在受到局部張力的刺激時會誘發免疫反應，此免疫反應將會</a:t>
            </a:r>
            <a:r>
              <a:rPr kumimoji="0" lang="zh-TW" altLang="en-US" sz="1800" b="0" u="sng" dirty="0">
                <a:solidFill>
                  <a:srgbClr val="000000"/>
                </a:solidFill>
                <a:latin typeface="微軟正黑體" panose="020B0604030504040204" pitchFamily="34" charset="-120"/>
                <a:ea typeface="微軟正黑體" panose="020B0604030504040204" pitchFamily="34" charset="-120"/>
              </a:rPr>
              <a:t>藉由分泌生長因子來刺激毛囊幹細胞的全面活化而誘發一個有效率的再生</a:t>
            </a:r>
            <a:r>
              <a:rPr kumimoji="0" lang="zh-TW" altLang="en-US" sz="1800" b="0" u="sng" dirty="0" smtClean="0">
                <a:solidFill>
                  <a:srgbClr val="000000"/>
                </a:solidFill>
                <a:latin typeface="微軟正黑體" panose="020B0604030504040204" pitchFamily="34" charset="-120"/>
                <a:ea typeface="微軟正黑體" panose="020B0604030504040204" pitchFamily="34" charset="-120"/>
              </a:rPr>
              <a:t>反應，此研究成果已刊登於國際期刊 。</a:t>
            </a:r>
            <a:endParaRPr kumimoji="0" lang="zh-TW" altLang="en-US" sz="1800" b="0" dirty="0">
              <a:solidFill>
                <a:srgbClr val="0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xmlns="" val="2316525772"/>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671512"/>
          </a:xfrm>
        </p:spPr>
        <p:txBody>
          <a:bodyPr/>
          <a:lstStyle/>
          <a:p>
            <a:pPr algn="ctr">
              <a:defRPr/>
            </a:pPr>
            <a:r>
              <a:rPr lang="en-US" altLang="zh-TW" b="1" dirty="0" smtClean="0">
                <a:solidFill>
                  <a:srgbClr val="FF3300"/>
                </a:solidFill>
                <a:latin typeface="微軟正黑體" panose="020B0604030504040204" pitchFamily="34" charset="-120"/>
                <a:ea typeface="微軟正黑體" panose="020B0604030504040204" pitchFamily="34" charset="-120"/>
              </a:rPr>
              <a:t>108</a:t>
            </a:r>
            <a:r>
              <a:rPr lang="zh-TW" altLang="en-US" b="1" dirty="0" smtClean="0">
                <a:solidFill>
                  <a:srgbClr val="FF3300"/>
                </a:solidFill>
                <a:latin typeface="微軟正黑體" panose="020B0604030504040204" pitchFamily="34" charset="-120"/>
                <a:ea typeface="微軟正黑體" panose="020B0604030504040204" pitchFamily="34" charset="-120"/>
              </a:rPr>
              <a:t>年</a:t>
            </a:r>
            <a:r>
              <a:rPr lang="en-US" altLang="zh-TW" b="1" dirty="0" smtClean="0">
                <a:solidFill>
                  <a:srgbClr val="FF3300"/>
                </a:solidFill>
                <a:latin typeface="微軟正黑體" panose="020B0604030504040204" pitchFamily="34" charset="-120"/>
                <a:ea typeface="微軟正黑體" panose="020B0604030504040204" pitchFamily="34" charset="-120"/>
              </a:rPr>
              <a:t>7</a:t>
            </a:r>
            <a:r>
              <a:rPr lang="zh-TW" altLang="en-US" b="1" dirty="0" smtClean="0">
                <a:solidFill>
                  <a:srgbClr val="FF3300"/>
                </a:solidFill>
                <a:latin typeface="微軟正黑體" panose="020B0604030504040204" pitchFamily="34" charset="-120"/>
                <a:ea typeface="微軟正黑體" panose="020B0604030504040204" pitchFamily="34" charset="-120"/>
              </a:rPr>
              <a:t>月專題報導</a:t>
            </a:r>
            <a:endParaRPr lang="zh-TW" altLang="en-US" b="1" dirty="0">
              <a:solidFill>
                <a:srgbClr val="FF3300"/>
              </a:solidFill>
              <a:latin typeface="微軟正黑體" panose="020B0604030504040204" pitchFamily="34" charset="-120"/>
              <a:ea typeface="微軟正黑體" panose="020B0604030504040204" pitchFamily="34" charset="-120"/>
            </a:endParaRPr>
          </a:p>
        </p:txBody>
      </p:sp>
      <p:sp>
        <p:nvSpPr>
          <p:cNvPr id="15395" name="投影片編號版面配置區 3"/>
          <p:cNvSpPr>
            <a:spLocks noGrp="1"/>
          </p:cNvSpPr>
          <p:nvPr>
            <p:ph type="sldNum" sz="quarter" idx="12"/>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4B5B691E-ED4B-4B41-A9B1-E0E081DD33C9}" type="slidenum">
              <a:rPr kumimoji="0" lang="en-US" altLang="zh-TW" sz="1200" b="0" smtClean="0">
                <a:solidFill>
                  <a:srgbClr val="0000CC"/>
                </a:solidFill>
                <a:latin typeface="Verdana" panose="020B0604030504040204" pitchFamily="34" charset="0"/>
                <a:ea typeface="新細明體" panose="02020500000000000000" pitchFamily="18" charset="-120"/>
              </a:rPr>
              <a:pPr/>
              <a:t>5</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pic>
        <p:nvPicPr>
          <p:cNvPr id="3" name="圖片 2"/>
          <p:cNvPicPr>
            <a:picLocks noChangeAspect="1"/>
          </p:cNvPicPr>
          <p:nvPr/>
        </p:nvPicPr>
        <p:blipFill rotWithShape="1">
          <a:blip r:embed="rId2" cstate="print"/>
          <a:srcRect l="5159" t="6682" r="4791" b="10107"/>
          <a:stretch/>
        </p:blipFill>
        <p:spPr>
          <a:xfrm>
            <a:off x="899490" y="4437140"/>
            <a:ext cx="2493736" cy="1296180"/>
          </a:xfrm>
          <a:prstGeom prst="rect">
            <a:avLst/>
          </a:prstGeom>
        </p:spPr>
      </p:pic>
      <p:pic>
        <p:nvPicPr>
          <p:cNvPr id="4" name="圖片 3"/>
          <p:cNvPicPr>
            <a:picLocks noChangeAspect="1"/>
          </p:cNvPicPr>
          <p:nvPr/>
        </p:nvPicPr>
        <p:blipFill rotWithShape="1">
          <a:blip r:embed="rId3" cstate="print"/>
          <a:srcRect l="6533" t="5920" r="4943" b="9966"/>
          <a:stretch/>
        </p:blipFill>
        <p:spPr>
          <a:xfrm>
            <a:off x="3491850" y="4437140"/>
            <a:ext cx="2426574" cy="1296961"/>
          </a:xfrm>
          <a:prstGeom prst="rect">
            <a:avLst/>
          </a:prstGeom>
        </p:spPr>
      </p:pic>
      <p:pic>
        <p:nvPicPr>
          <p:cNvPr id="6" name="圖片 5"/>
          <p:cNvPicPr>
            <a:picLocks noChangeAspect="1"/>
          </p:cNvPicPr>
          <p:nvPr/>
        </p:nvPicPr>
        <p:blipFill rotWithShape="1">
          <a:blip r:embed="rId4" cstate="print"/>
          <a:srcRect l="4524" t="6258" r="4376" b="4631"/>
          <a:stretch/>
        </p:blipFill>
        <p:spPr>
          <a:xfrm>
            <a:off x="6084210" y="4437140"/>
            <a:ext cx="2355754" cy="1296180"/>
          </a:xfrm>
          <a:prstGeom prst="rect">
            <a:avLst/>
          </a:prstGeom>
        </p:spPr>
      </p:pic>
      <p:pic>
        <p:nvPicPr>
          <p:cNvPr id="7" name="圖片 6"/>
          <p:cNvPicPr>
            <a:picLocks noChangeAspect="1"/>
          </p:cNvPicPr>
          <p:nvPr/>
        </p:nvPicPr>
        <p:blipFill rotWithShape="1">
          <a:blip r:embed="rId5" cstate="print"/>
          <a:srcRect l="11111" t="5115" r="4657" b="7034"/>
          <a:stretch/>
        </p:blipFill>
        <p:spPr>
          <a:xfrm>
            <a:off x="1403560" y="1916790"/>
            <a:ext cx="2449285" cy="1436914"/>
          </a:xfrm>
          <a:prstGeom prst="rect">
            <a:avLst/>
          </a:prstGeom>
          <a:ln>
            <a:noFill/>
          </a:ln>
          <a:effectLst>
            <a:outerShdw blurRad="292100" dist="139700" dir="2700000" algn="tl" rotWithShape="0">
              <a:srgbClr val="333333">
                <a:alpha val="65000"/>
              </a:srgbClr>
            </a:outerShdw>
          </a:effectLst>
        </p:spPr>
      </p:pic>
      <p:pic>
        <p:nvPicPr>
          <p:cNvPr id="8" name="圖片 7"/>
          <p:cNvPicPr>
            <a:picLocks noChangeAspect="1"/>
          </p:cNvPicPr>
          <p:nvPr/>
        </p:nvPicPr>
        <p:blipFill rotWithShape="1">
          <a:blip r:embed="rId6" cstate="print"/>
          <a:srcRect l="4704" t="4614" r="4884" b="9351"/>
          <a:stretch/>
        </p:blipFill>
        <p:spPr>
          <a:xfrm>
            <a:off x="4860040" y="1844780"/>
            <a:ext cx="2695467" cy="1442802"/>
          </a:xfrm>
          <a:prstGeom prst="rect">
            <a:avLst/>
          </a:prstGeom>
        </p:spPr>
      </p:pic>
      <p:sp>
        <p:nvSpPr>
          <p:cNvPr id="9" name="矩形 8"/>
          <p:cNvSpPr/>
          <p:nvPr/>
        </p:nvSpPr>
        <p:spPr>
          <a:xfrm>
            <a:off x="755470" y="1196690"/>
            <a:ext cx="7561050" cy="369332"/>
          </a:xfrm>
          <a:prstGeom prst="rect">
            <a:avLst/>
          </a:prstGeom>
        </p:spPr>
        <p:txBody>
          <a:bodyPr wrap="square">
            <a:spAutoFit/>
          </a:bodyPr>
          <a:lstStyle/>
          <a:p>
            <a:pPr lvl="0" eaLnBrk="1" fontAlgn="auto" hangingPunct="1">
              <a:spcBef>
                <a:spcPts val="0"/>
              </a:spcBef>
              <a:spcAft>
                <a:spcPts val="0"/>
              </a:spcAft>
            </a:pPr>
            <a:r>
              <a:rPr kumimoji="0" lang="en-US" altLang="zh-TW" sz="1800" b="0" dirty="0" smtClean="0">
                <a:solidFill>
                  <a:srgbClr val="000000"/>
                </a:solidFill>
                <a:latin typeface="微軟正黑體" panose="020B0604030504040204" pitchFamily="34" charset="-120"/>
                <a:ea typeface="微軟正黑體" panose="020B0604030504040204" pitchFamily="34" charset="-120"/>
                <a:hlinkClick r:id="rId7" action="ppaction://hlinkfile"/>
              </a:rPr>
              <a:t>1080710-TVBS-</a:t>
            </a:r>
            <a:r>
              <a:rPr kumimoji="0" lang="zh-TW" altLang="en-US" sz="1800" b="0" dirty="0" smtClean="0">
                <a:solidFill>
                  <a:srgbClr val="000000"/>
                </a:solidFill>
                <a:latin typeface="微軟正黑體" panose="020B0604030504040204" pitchFamily="34" charset="-120"/>
                <a:ea typeface="微軟正黑體" panose="020B0604030504040204" pitchFamily="34" charset="-120"/>
                <a:hlinkClick r:id="rId7" action="ppaction://hlinkfile"/>
              </a:rPr>
              <a:t>「</a:t>
            </a:r>
            <a:r>
              <a:rPr kumimoji="0" lang="zh-TW" altLang="en-US" sz="1800" b="0" dirty="0">
                <a:solidFill>
                  <a:srgbClr val="000000"/>
                </a:solidFill>
                <a:latin typeface="微軟正黑體" panose="020B0604030504040204" pitchFamily="34" charset="-120"/>
                <a:ea typeface="微軟正黑體" panose="020B0604030504040204" pitchFamily="34" charset="-120"/>
                <a:hlinkClick r:id="rId7" action="ppaction://hlinkfile"/>
              </a:rPr>
              <a:t>慢性疼痛」不能輕忽 　痛久了「大腦萎縮」</a:t>
            </a:r>
            <a:r>
              <a:rPr kumimoji="0" lang="en-US" altLang="zh-TW" sz="1800" b="0" dirty="0">
                <a:solidFill>
                  <a:srgbClr val="000000"/>
                </a:solidFill>
                <a:latin typeface="微軟正黑體" panose="020B0604030504040204" pitchFamily="34" charset="-120"/>
                <a:ea typeface="微軟正黑體" panose="020B0604030504040204" pitchFamily="34" charset="-120"/>
                <a:hlinkClick r:id="rId7" action="ppaction://hlinkfile"/>
              </a:rPr>
              <a:t>.mp4</a:t>
            </a:r>
            <a:endParaRPr kumimoji="0" lang="zh-TW" altLang="en-US" sz="1800" b="0" dirty="0">
              <a:solidFill>
                <a:srgbClr val="000000"/>
              </a:solidFill>
              <a:latin typeface="微軟正黑體" panose="020B0604030504040204" pitchFamily="34" charset="-120"/>
              <a:ea typeface="微軟正黑體" panose="020B0604030504040204" pitchFamily="34" charset="-120"/>
            </a:endParaRPr>
          </a:p>
        </p:txBody>
      </p:sp>
      <p:sp>
        <p:nvSpPr>
          <p:cNvPr id="10" name="矩形 9"/>
          <p:cNvSpPr/>
          <p:nvPr/>
        </p:nvSpPr>
        <p:spPr>
          <a:xfrm>
            <a:off x="683460" y="3501010"/>
            <a:ext cx="7705070" cy="707886"/>
          </a:xfrm>
          <a:prstGeom prst="rect">
            <a:avLst/>
          </a:prstGeom>
        </p:spPr>
        <p:txBody>
          <a:bodyPr wrap="square">
            <a:spAutoFit/>
          </a:bodyPr>
          <a:lstStyle/>
          <a:p>
            <a:pPr lvl="0" eaLnBrk="1" fontAlgn="auto" hangingPunct="1">
              <a:spcBef>
                <a:spcPts val="0"/>
              </a:spcBef>
              <a:spcAft>
                <a:spcPts val="0"/>
              </a:spcAft>
            </a:pPr>
            <a:r>
              <a:rPr kumimoji="0" lang="en-US" altLang="zh-TW" sz="2000" b="0" dirty="0" smtClean="0">
                <a:solidFill>
                  <a:srgbClr val="000000"/>
                </a:solidFill>
                <a:latin typeface="微軟正黑體" panose="020B0604030504040204" pitchFamily="34" charset="-120"/>
                <a:ea typeface="微軟正黑體" panose="020B0604030504040204" pitchFamily="34" charset="-120"/>
                <a:hlinkClick r:id="rId8" action="ppaction://hlinkfile"/>
              </a:rPr>
              <a:t>1080624-TVBS-</a:t>
            </a:r>
            <a:r>
              <a:rPr kumimoji="0" lang="zh-TW" altLang="en-US" sz="2000" b="0" dirty="0" smtClean="0">
                <a:solidFill>
                  <a:srgbClr val="000000"/>
                </a:solidFill>
                <a:latin typeface="微軟正黑體" panose="020B0604030504040204" pitchFamily="34" charset="-120"/>
                <a:ea typeface="微軟正黑體" panose="020B0604030504040204" pitchFamily="34" charset="-120"/>
                <a:hlinkClick r:id="rId8" action="ppaction://hlinkfile"/>
              </a:rPr>
              <a:t>全球</a:t>
            </a:r>
            <a:r>
              <a:rPr kumimoji="0" lang="zh-TW" altLang="en-US" sz="2000" b="0" dirty="0">
                <a:solidFill>
                  <a:srgbClr val="000000"/>
                </a:solidFill>
                <a:latin typeface="微軟正黑體" panose="020B0604030504040204" pitchFamily="34" charset="-120"/>
                <a:ea typeface="微軟正黑體" panose="020B0604030504040204" pitchFamily="34" charset="-120"/>
                <a:hlinkClick r:id="rId8" action="ppaction://hlinkfile"/>
              </a:rPr>
              <a:t>首例！北榮神經醫學中心、交大研發「腦波帽」　找出「偏頭痛」關鍵</a:t>
            </a:r>
            <a:r>
              <a:rPr kumimoji="0" lang="en-US" altLang="zh-TW" sz="2000" b="0" dirty="0">
                <a:solidFill>
                  <a:srgbClr val="000000"/>
                </a:solidFill>
                <a:latin typeface="微軟正黑體" panose="020B0604030504040204" pitchFamily="34" charset="-120"/>
                <a:ea typeface="微軟正黑體" panose="020B0604030504040204" pitchFamily="34" charset="-120"/>
                <a:hlinkClick r:id="rId8" action="ppaction://hlinkfile"/>
              </a:rPr>
              <a:t>.mp4</a:t>
            </a:r>
            <a:endParaRPr kumimoji="0" lang="en-US" altLang="zh-TW" sz="2000" b="0" dirty="0">
              <a:solidFill>
                <a:srgbClr val="0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xmlns="" val="1599795739"/>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671512"/>
          </a:xfrm>
        </p:spPr>
        <p:txBody>
          <a:bodyPr>
            <a:normAutofit fontScale="90000"/>
          </a:bodyPr>
          <a:lstStyle/>
          <a:p>
            <a:pPr algn="ctr">
              <a:defRPr/>
            </a:pPr>
            <a:r>
              <a:rPr lang="en-US" altLang="zh-TW" dirty="0" smtClean="0">
                <a:solidFill>
                  <a:srgbClr val="FF9900"/>
                </a:solidFill>
                <a:latin typeface="標楷體" pitchFamily="65" charset="-120"/>
              </a:rPr>
              <a:t>108</a:t>
            </a:r>
            <a:r>
              <a:rPr lang="zh-TW" altLang="en-US" dirty="0" smtClean="0">
                <a:solidFill>
                  <a:srgbClr val="FF9900"/>
                </a:solidFill>
                <a:latin typeface="標楷體" pitchFamily="65" charset="-120"/>
              </a:rPr>
              <a:t>年</a:t>
            </a:r>
            <a:r>
              <a:rPr lang="en-US" altLang="zh-TW" dirty="0" smtClean="0">
                <a:solidFill>
                  <a:srgbClr val="FF9900"/>
                </a:solidFill>
                <a:latin typeface="標楷體" pitchFamily="65" charset="-120"/>
              </a:rPr>
              <a:t>7</a:t>
            </a:r>
            <a:r>
              <a:rPr lang="zh-TW" altLang="en-US" dirty="0" smtClean="0">
                <a:solidFill>
                  <a:srgbClr val="FF9900"/>
                </a:solidFill>
                <a:latin typeface="標楷體" pitchFamily="65" charset="-120"/>
              </a:rPr>
              <a:t>月份協辦活動</a:t>
            </a:r>
            <a:r>
              <a:rPr lang="en-US" altLang="zh-TW" dirty="0" smtClean="0">
                <a:solidFill>
                  <a:srgbClr val="FF9900"/>
                </a:solidFill>
                <a:latin typeface="標楷體" pitchFamily="65" charset="-120"/>
              </a:rPr>
              <a:t>(</a:t>
            </a:r>
            <a:r>
              <a:rPr lang="zh-TW" altLang="en-US" dirty="0" smtClean="0">
                <a:solidFill>
                  <a:srgbClr val="FF9900"/>
                </a:solidFill>
                <a:latin typeface="標楷體" pitchFamily="65" charset="-120"/>
              </a:rPr>
              <a:t>新聞稿</a:t>
            </a:r>
            <a:r>
              <a:rPr lang="en-US" altLang="zh-TW" dirty="0" smtClean="0">
                <a:solidFill>
                  <a:srgbClr val="FF9900"/>
                </a:solidFill>
                <a:latin typeface="標楷體" pitchFamily="65" charset="-120"/>
              </a:rPr>
              <a:t>)</a:t>
            </a:r>
            <a:endParaRPr lang="zh-TW" altLang="en-US" dirty="0">
              <a:solidFill>
                <a:srgbClr val="FF9900"/>
              </a:solidFill>
              <a:latin typeface="標楷體" pitchFamily="65" charset="-120"/>
            </a:endParaRPr>
          </a:p>
        </p:txBody>
      </p:sp>
      <p:graphicFrame>
        <p:nvGraphicFramePr>
          <p:cNvPr id="5" name="內容版面配置區 4"/>
          <p:cNvGraphicFramePr>
            <a:graphicFrameLocks noGrp="1"/>
          </p:cNvGraphicFramePr>
          <p:nvPr>
            <p:ph idx="1"/>
            <p:extLst>
              <p:ext uri="{D42A27DB-BD31-4B8C-83A1-F6EECF244321}">
                <p14:modId xmlns="" xmlns:p14="http://schemas.microsoft.com/office/powerpoint/2010/main" val="2665010222"/>
              </p:ext>
            </p:extLst>
          </p:nvPr>
        </p:nvGraphicFramePr>
        <p:xfrm>
          <a:off x="591068" y="981073"/>
          <a:ext cx="8085501" cy="5256317"/>
        </p:xfrm>
        <a:graphic>
          <a:graphicData uri="http://schemas.openxmlformats.org/drawingml/2006/table">
            <a:tbl>
              <a:tblPr firstRow="1" bandRow="1">
                <a:tableStyleId>{5C22544A-7EE6-4342-B048-85BDC9FD1C3A}</a:tableStyleId>
              </a:tblPr>
              <a:tblGrid>
                <a:gridCol w="938728"/>
                <a:gridCol w="1082844"/>
                <a:gridCol w="6063929"/>
              </a:tblGrid>
              <a:tr h="665577">
                <a:tc>
                  <a:txBody>
                    <a:bodyPr/>
                    <a:lstStyle/>
                    <a:p>
                      <a:pPr algn="ctr"/>
                      <a:r>
                        <a:rPr lang="zh-TW" altLang="en-US" sz="1600" dirty="0" smtClean="0">
                          <a:latin typeface="標楷體" pitchFamily="65" charset="-120"/>
                          <a:ea typeface="標楷體" pitchFamily="65" charset="-120"/>
                        </a:rPr>
                        <a:t>日期</a:t>
                      </a:r>
                      <a:endParaRPr lang="zh-TW" altLang="en-US" sz="16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600" dirty="0" smtClean="0">
                          <a:latin typeface="標楷體" pitchFamily="65" charset="-120"/>
                          <a:ea typeface="標楷體" pitchFamily="65" charset="-120"/>
                        </a:rPr>
                        <a:t>主辦單位</a:t>
                      </a:r>
                      <a:endParaRPr lang="zh-TW" altLang="en-US" sz="16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600" dirty="0" smtClean="0">
                          <a:latin typeface="標楷體" pitchFamily="65" charset="-120"/>
                          <a:ea typeface="標楷體" pitchFamily="65" charset="-120"/>
                        </a:rPr>
                        <a:t>主           題</a:t>
                      </a:r>
                      <a:endParaRPr lang="zh-TW" altLang="en-US" sz="1600" dirty="0">
                        <a:latin typeface="標楷體" pitchFamily="65" charset="-120"/>
                        <a:ea typeface="標楷體" pitchFamily="65" charset="-120"/>
                      </a:endParaRPr>
                    </a:p>
                  </a:txBody>
                  <a:tcPr marL="91443" marR="91443" marT="45723" marB="45723">
                    <a:solidFill>
                      <a:srgbClr val="0000FF"/>
                    </a:solidFill>
                  </a:tcPr>
                </a:tc>
              </a:tr>
              <a:tr h="4590740">
                <a:tc>
                  <a:txBody>
                    <a:bodyPr/>
                    <a:lstStyle/>
                    <a:p>
                      <a:r>
                        <a:rPr lang="en-US" altLang="zh-TW" sz="1600" dirty="0" smtClean="0">
                          <a:latin typeface="+mn-ea"/>
                          <a:ea typeface="+mn-ea"/>
                        </a:rPr>
                        <a:t>1080723</a:t>
                      </a:r>
                      <a:endParaRPr lang="zh-TW" altLang="en-US" sz="1600" dirty="0">
                        <a:latin typeface="+mn-ea"/>
                        <a:ea typeface="+mn-ea"/>
                      </a:endParaRPr>
                    </a:p>
                  </a:txBody>
                  <a:tcPr marL="91443" marR="91443" marT="45723" marB="45723"/>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1" dirty="0" smtClean="0">
                          <a:latin typeface="+mn-ea"/>
                          <a:ea typeface="+mn-ea"/>
                        </a:rPr>
                        <a:t>臺北榮總</a:t>
                      </a:r>
                    </a:p>
                    <a:p>
                      <a:endParaRPr lang="en-US" altLang="zh-TW" sz="1600" b="1" dirty="0" smtClean="0">
                        <a:latin typeface="+mn-ea"/>
                        <a:ea typeface="+mn-ea"/>
                      </a:endParaRPr>
                    </a:p>
                    <a:p>
                      <a:r>
                        <a:rPr lang="zh-TW" altLang="en-US" sz="1600" b="1" dirty="0" smtClean="0">
                          <a:latin typeface="+mn-ea"/>
                          <a:ea typeface="+mn-ea"/>
                        </a:rPr>
                        <a:t>陽明大學</a:t>
                      </a:r>
                      <a:endParaRPr lang="en-US" altLang="zh-TW" sz="1600" b="1" dirty="0" smtClean="0">
                        <a:latin typeface="+mn-ea"/>
                        <a:ea typeface="+mn-ea"/>
                      </a:endParaRPr>
                    </a:p>
                    <a:p>
                      <a:endParaRPr lang="en-US" altLang="zh-TW" sz="1600" b="1" dirty="0" smtClean="0">
                        <a:latin typeface="+mn-ea"/>
                        <a:ea typeface="+mn-ea"/>
                      </a:endParaRPr>
                    </a:p>
                  </a:txBody>
                  <a:tcPr marL="91443" marR="91443" marT="45723" marB="45723"/>
                </a:tc>
                <a:tc>
                  <a:txBody>
                    <a:bodyPr/>
                    <a:lstStyle/>
                    <a:p>
                      <a:r>
                        <a:rPr lang="zh-TW" altLang="en-US" sz="1600" b="1" u="sng" kern="1200" dirty="0" smtClean="0">
                          <a:solidFill>
                            <a:schemeClr val="dk1"/>
                          </a:solidFill>
                          <a:effectLst/>
                          <a:latin typeface="+mn-lt"/>
                          <a:ea typeface="+mn-ea"/>
                          <a:cs typeface="+mn-cs"/>
                        </a:rPr>
                        <a:t>二</a:t>
                      </a:r>
                      <a:r>
                        <a:rPr lang="zh-TW" altLang="zh-TW" sz="1600" b="1" u="sng" kern="1200" dirty="0" smtClean="0">
                          <a:solidFill>
                            <a:schemeClr val="dk1"/>
                          </a:solidFill>
                          <a:effectLst/>
                          <a:latin typeface="+mn-lt"/>
                          <a:ea typeface="+mn-ea"/>
                          <a:cs typeface="+mn-cs"/>
                        </a:rPr>
                        <a:t>合一影像儀</a:t>
                      </a:r>
                      <a:r>
                        <a:rPr lang="zh-TW" altLang="en-US" sz="1600" b="1" u="sng" kern="1200" dirty="0" smtClean="0">
                          <a:solidFill>
                            <a:schemeClr val="dk1"/>
                          </a:solidFill>
                          <a:effectLst/>
                          <a:latin typeface="+mn-lt"/>
                          <a:ea typeface="+mn-ea"/>
                          <a:cs typeface="+mn-cs"/>
                        </a:rPr>
                        <a:t>－</a:t>
                      </a:r>
                      <a:r>
                        <a:rPr lang="zh-TW" altLang="zh-TW" sz="1600" b="1" u="sng" kern="1200" dirty="0" smtClean="0">
                          <a:solidFill>
                            <a:schemeClr val="dk1"/>
                          </a:solidFill>
                          <a:effectLst/>
                          <a:latin typeface="+mn-lt"/>
                          <a:ea typeface="+mn-ea"/>
                          <a:cs typeface="+mn-cs"/>
                        </a:rPr>
                        <a:t>台灣成為全亞洲唯一小動物影像示範中心</a:t>
                      </a:r>
                      <a:endParaRPr lang="zh-TW" altLang="zh-TW" sz="1600" u="sng" kern="1200" dirty="0" smtClean="0">
                        <a:solidFill>
                          <a:schemeClr val="dk1"/>
                        </a:solidFill>
                        <a:effectLst/>
                        <a:latin typeface="+mn-lt"/>
                        <a:ea typeface="+mn-ea"/>
                        <a:cs typeface="+mn-cs"/>
                      </a:endParaRPr>
                    </a:p>
                    <a:p>
                      <a:endParaRPr lang="en-US" altLang="zh-TW" sz="1800" kern="1200" dirty="0" smtClean="0">
                        <a:solidFill>
                          <a:schemeClr val="dk1"/>
                        </a:solidFill>
                        <a:effectLst/>
                        <a:latin typeface="+mn-lt"/>
                        <a:ea typeface="+mn-ea"/>
                        <a:cs typeface="+mn-cs"/>
                      </a:endParaRPr>
                    </a:p>
                    <a:p>
                      <a:r>
                        <a:rPr lang="zh-TW" altLang="zh-TW" sz="1800" kern="1200" dirty="0" smtClean="0">
                          <a:solidFill>
                            <a:schemeClr val="dk1"/>
                          </a:solidFill>
                          <a:effectLst/>
                          <a:latin typeface="+mn-lt"/>
                          <a:ea typeface="+mn-ea"/>
                          <a:cs typeface="+mn-cs"/>
                        </a:rPr>
                        <a:t>日期：</a:t>
                      </a:r>
                      <a:r>
                        <a:rPr lang="en-US" altLang="zh-TW" sz="1800" b="1" kern="1200" dirty="0" smtClean="0">
                          <a:solidFill>
                            <a:schemeClr val="dk1"/>
                          </a:solidFill>
                          <a:effectLst/>
                          <a:latin typeface="+mn-lt"/>
                          <a:ea typeface="+mn-ea"/>
                          <a:cs typeface="+mn-cs"/>
                        </a:rPr>
                        <a:t>2019</a:t>
                      </a:r>
                      <a:r>
                        <a:rPr lang="zh-TW" altLang="zh-TW" sz="1800" b="1" kern="1200" dirty="0" smtClean="0">
                          <a:solidFill>
                            <a:schemeClr val="dk1"/>
                          </a:solidFill>
                          <a:effectLst/>
                          <a:latin typeface="+mn-lt"/>
                          <a:ea typeface="+mn-ea"/>
                          <a:cs typeface="+mn-cs"/>
                        </a:rPr>
                        <a:t>年</a:t>
                      </a:r>
                      <a:r>
                        <a:rPr lang="en-US" altLang="zh-TW" sz="1800" b="1" kern="1200" dirty="0" smtClean="0">
                          <a:solidFill>
                            <a:schemeClr val="dk1"/>
                          </a:solidFill>
                          <a:effectLst/>
                          <a:latin typeface="+mn-lt"/>
                          <a:ea typeface="+mn-ea"/>
                          <a:cs typeface="+mn-cs"/>
                        </a:rPr>
                        <a:t>7</a:t>
                      </a:r>
                      <a:r>
                        <a:rPr lang="zh-TW" altLang="zh-TW" sz="1800" b="1" kern="1200" dirty="0" smtClean="0">
                          <a:solidFill>
                            <a:schemeClr val="dk1"/>
                          </a:solidFill>
                          <a:effectLst/>
                          <a:latin typeface="+mn-lt"/>
                          <a:ea typeface="+mn-ea"/>
                          <a:cs typeface="+mn-cs"/>
                        </a:rPr>
                        <a:t>月</a:t>
                      </a:r>
                      <a:r>
                        <a:rPr lang="en-US" altLang="zh-TW" sz="1800" b="1" kern="1200" dirty="0" smtClean="0">
                          <a:solidFill>
                            <a:schemeClr val="dk1"/>
                          </a:solidFill>
                          <a:effectLst/>
                          <a:latin typeface="+mn-lt"/>
                          <a:ea typeface="+mn-ea"/>
                          <a:cs typeface="+mn-cs"/>
                        </a:rPr>
                        <a:t>23</a:t>
                      </a:r>
                      <a:r>
                        <a:rPr lang="zh-TW" altLang="zh-TW" sz="1800" b="1" kern="1200" dirty="0" smtClean="0">
                          <a:solidFill>
                            <a:schemeClr val="dk1"/>
                          </a:solidFill>
                          <a:effectLst/>
                          <a:latin typeface="+mn-lt"/>
                          <a:ea typeface="+mn-ea"/>
                          <a:cs typeface="+mn-cs"/>
                        </a:rPr>
                        <a:t>日</a:t>
                      </a:r>
                      <a:r>
                        <a:rPr lang="en-US" altLang="zh-TW" sz="1800" b="1" kern="1200" dirty="0" smtClean="0">
                          <a:solidFill>
                            <a:schemeClr val="dk1"/>
                          </a:solidFill>
                          <a:effectLst/>
                          <a:latin typeface="+mn-lt"/>
                          <a:ea typeface="+mn-ea"/>
                          <a:cs typeface="+mn-cs"/>
                        </a:rPr>
                        <a:t>(</a:t>
                      </a:r>
                      <a:r>
                        <a:rPr lang="zh-TW" altLang="zh-TW" sz="1800" b="1" kern="1200" dirty="0" smtClean="0">
                          <a:solidFill>
                            <a:schemeClr val="dk1"/>
                          </a:solidFill>
                          <a:effectLst/>
                          <a:latin typeface="+mn-lt"/>
                          <a:ea typeface="+mn-ea"/>
                          <a:cs typeface="+mn-cs"/>
                        </a:rPr>
                        <a:t>週二</a:t>
                      </a:r>
                      <a:r>
                        <a:rPr lang="en-US" altLang="zh-TW" sz="1800" b="1" kern="1200" dirty="0" smtClean="0">
                          <a:solidFill>
                            <a:schemeClr val="dk1"/>
                          </a:solidFill>
                          <a:effectLst/>
                          <a:latin typeface="+mn-lt"/>
                          <a:ea typeface="+mn-ea"/>
                          <a:cs typeface="+mn-cs"/>
                        </a:rPr>
                        <a:t>)</a:t>
                      </a:r>
                      <a:endParaRPr lang="zh-TW" altLang="zh-TW" sz="1800" kern="1200" dirty="0" smtClean="0">
                        <a:solidFill>
                          <a:schemeClr val="dk1"/>
                        </a:solidFill>
                        <a:effectLst/>
                        <a:latin typeface="+mn-lt"/>
                        <a:ea typeface="+mn-ea"/>
                        <a:cs typeface="+mn-cs"/>
                      </a:endParaRPr>
                    </a:p>
                    <a:p>
                      <a:r>
                        <a:rPr lang="zh-TW" altLang="zh-TW" sz="1800" kern="1200" dirty="0" smtClean="0">
                          <a:solidFill>
                            <a:schemeClr val="dk1"/>
                          </a:solidFill>
                          <a:effectLst/>
                          <a:latin typeface="+mn-lt"/>
                          <a:ea typeface="+mn-ea"/>
                          <a:cs typeface="+mn-cs"/>
                        </a:rPr>
                        <a:t>時間：</a:t>
                      </a:r>
                      <a:r>
                        <a:rPr lang="en-US" altLang="zh-TW" sz="1800" b="1" kern="1200" dirty="0" smtClean="0">
                          <a:solidFill>
                            <a:schemeClr val="dk1"/>
                          </a:solidFill>
                          <a:effectLst/>
                          <a:latin typeface="+mn-lt"/>
                          <a:ea typeface="+mn-ea"/>
                          <a:cs typeface="+mn-cs"/>
                        </a:rPr>
                        <a:t>10:00~11:00 (09:30</a:t>
                      </a:r>
                      <a:r>
                        <a:rPr lang="zh-TW" altLang="zh-TW" sz="1800" b="1" kern="1200" dirty="0" smtClean="0">
                          <a:solidFill>
                            <a:schemeClr val="dk1"/>
                          </a:solidFill>
                          <a:effectLst/>
                          <a:latin typeface="+mn-lt"/>
                          <a:ea typeface="+mn-ea"/>
                          <a:cs typeface="+mn-cs"/>
                        </a:rPr>
                        <a:t>媒體接待</a:t>
                      </a:r>
                      <a:r>
                        <a:rPr lang="en-US" altLang="zh-TW" sz="1800" b="1" kern="1200" dirty="0" smtClean="0">
                          <a:solidFill>
                            <a:schemeClr val="dk1"/>
                          </a:solidFill>
                          <a:effectLst/>
                          <a:latin typeface="+mn-lt"/>
                          <a:ea typeface="+mn-ea"/>
                          <a:cs typeface="+mn-cs"/>
                        </a:rPr>
                        <a:t>)</a:t>
                      </a:r>
                      <a:endParaRPr lang="zh-TW" altLang="zh-TW" sz="1800" kern="1200" dirty="0" smtClean="0">
                        <a:solidFill>
                          <a:schemeClr val="dk1"/>
                        </a:solidFill>
                        <a:effectLst/>
                        <a:latin typeface="+mn-lt"/>
                        <a:ea typeface="+mn-ea"/>
                        <a:cs typeface="+mn-cs"/>
                      </a:endParaRPr>
                    </a:p>
                    <a:p>
                      <a:r>
                        <a:rPr lang="zh-TW" altLang="zh-TW" sz="1800" kern="1200" dirty="0" smtClean="0">
                          <a:solidFill>
                            <a:schemeClr val="dk1"/>
                          </a:solidFill>
                          <a:effectLst/>
                          <a:latin typeface="+mn-lt"/>
                          <a:ea typeface="+mn-ea"/>
                          <a:cs typeface="+mn-cs"/>
                        </a:rPr>
                        <a:t>地點：</a:t>
                      </a:r>
                      <a:r>
                        <a:rPr lang="zh-TW" altLang="zh-TW" sz="1800" b="1" u="sng" kern="1200" dirty="0" smtClean="0">
                          <a:solidFill>
                            <a:schemeClr val="dk1"/>
                          </a:solidFill>
                          <a:effectLst/>
                          <a:latin typeface="+mn-lt"/>
                          <a:ea typeface="+mn-ea"/>
                          <a:cs typeface="+mn-cs"/>
                        </a:rPr>
                        <a:t>全方位正子磁振影像中心</a:t>
                      </a:r>
                      <a:endParaRPr lang="en-US" altLang="zh-TW" sz="1800" b="1" u="sng" kern="1200" dirty="0" smtClean="0">
                        <a:solidFill>
                          <a:schemeClr val="dk1"/>
                        </a:solidFill>
                        <a:effectLst/>
                        <a:latin typeface="+mn-lt"/>
                        <a:ea typeface="+mn-ea"/>
                        <a:cs typeface="+mn-cs"/>
                      </a:endParaRPr>
                    </a:p>
                    <a:p>
                      <a:endParaRPr lang="en-US" altLang="zh-TW" sz="1800" b="1" kern="1200" dirty="0" smtClean="0">
                        <a:solidFill>
                          <a:schemeClr val="dk1"/>
                        </a:solidFill>
                        <a:effectLst/>
                        <a:latin typeface="+mn-lt"/>
                        <a:ea typeface="+mn-ea"/>
                        <a:cs typeface="+mn-cs"/>
                      </a:endParaRPr>
                    </a:p>
                    <a:p>
                      <a:r>
                        <a:rPr lang="zh-TW" altLang="zh-TW" sz="1800" b="1" u="sng" kern="1200" dirty="0" smtClean="0">
                          <a:solidFill>
                            <a:schemeClr val="dk1"/>
                          </a:solidFill>
                          <a:effectLst/>
                          <a:latin typeface="+mn-lt"/>
                          <a:ea typeface="+mn-ea"/>
                          <a:cs typeface="+mn-cs"/>
                        </a:rPr>
                        <a:t>參觀二合一影像儀</a:t>
                      </a:r>
                      <a:r>
                        <a:rPr lang="en-US" altLang="zh-TW" sz="1800" b="1" u="sng" kern="1200" dirty="0" smtClean="0">
                          <a:solidFill>
                            <a:schemeClr val="dk1"/>
                          </a:solidFill>
                          <a:effectLst/>
                          <a:latin typeface="+mn-lt"/>
                          <a:ea typeface="+mn-ea"/>
                          <a:cs typeface="+mn-cs"/>
                        </a:rPr>
                        <a:t>/</a:t>
                      </a:r>
                      <a:r>
                        <a:rPr lang="zh-TW" altLang="zh-TW" sz="1800" b="1" u="sng" kern="1200" dirty="0" smtClean="0">
                          <a:solidFill>
                            <a:schemeClr val="dk1"/>
                          </a:solidFill>
                          <a:effectLst/>
                          <a:latin typeface="+mn-lt"/>
                          <a:ea typeface="+mn-ea"/>
                          <a:cs typeface="+mn-cs"/>
                        </a:rPr>
                        <a:t>小動物造影模擬示範</a:t>
                      </a:r>
                      <a:endParaRPr lang="zh-TW" altLang="zh-TW" sz="1800" u="sng" kern="1200" dirty="0" smtClean="0">
                        <a:solidFill>
                          <a:schemeClr val="dk1"/>
                        </a:solidFill>
                        <a:effectLst/>
                        <a:latin typeface="+mn-lt"/>
                        <a:ea typeface="+mn-ea"/>
                        <a:cs typeface="+mn-cs"/>
                      </a:endParaRPr>
                    </a:p>
                    <a:p>
                      <a:r>
                        <a:rPr lang="zh-TW" altLang="zh-TW" sz="1800" u="sng" kern="1200" dirty="0" smtClean="0">
                          <a:solidFill>
                            <a:schemeClr val="dk1"/>
                          </a:solidFill>
                          <a:effectLst/>
                          <a:latin typeface="+mn-lt"/>
                          <a:ea typeface="+mn-ea"/>
                          <a:cs typeface="+mn-cs"/>
                        </a:rPr>
                        <a:t>高階醫療診斷用的正子攝影與磁振造影，現在小動物也可以做了。陽明大學即將啟用市價超過一億的小動物正子暨核磁共振像儀」</a:t>
                      </a:r>
                      <a:r>
                        <a:rPr lang="en-US" altLang="zh-TW" sz="1800" u="sng" kern="1200" dirty="0" smtClean="0">
                          <a:solidFill>
                            <a:schemeClr val="dk1"/>
                          </a:solidFill>
                          <a:effectLst/>
                          <a:latin typeface="+mn-lt"/>
                          <a:ea typeface="+mn-ea"/>
                          <a:cs typeface="+mn-cs"/>
                        </a:rPr>
                        <a:t>(7T micro PEP/MRI)</a:t>
                      </a:r>
                      <a:r>
                        <a:rPr lang="zh-TW" altLang="zh-TW" sz="1800" u="sng" kern="1200" dirty="0" smtClean="0">
                          <a:solidFill>
                            <a:schemeClr val="dk1"/>
                          </a:solidFill>
                          <a:effectLst/>
                          <a:latin typeface="+mn-lt"/>
                          <a:ea typeface="+mn-ea"/>
                          <a:cs typeface="+mn-cs"/>
                        </a:rPr>
                        <a:t>，安裝於臺北榮民總醫院核子醫學部，這台高階設備未來可望應用於實驗動物的影像分析，加速新藥研發流程。並結合臺北榮總去年開幕的最新機種</a:t>
                      </a:r>
                      <a:r>
                        <a:rPr lang="en-US" altLang="zh-TW" sz="1800" u="sng" kern="1200" dirty="0" smtClean="0">
                          <a:solidFill>
                            <a:schemeClr val="dk1"/>
                          </a:solidFill>
                          <a:effectLst/>
                          <a:latin typeface="+mn-lt"/>
                          <a:ea typeface="+mn-ea"/>
                          <a:cs typeface="+mn-cs"/>
                        </a:rPr>
                        <a:t>3T PET/MRI</a:t>
                      </a:r>
                      <a:r>
                        <a:rPr lang="zh-TW" altLang="zh-TW" sz="1800" u="sng" kern="1200" dirty="0" smtClean="0">
                          <a:solidFill>
                            <a:schemeClr val="dk1"/>
                          </a:solidFill>
                          <a:effectLst/>
                          <a:latin typeface="+mn-lt"/>
                          <a:ea typeface="+mn-ea"/>
                          <a:cs typeface="+mn-cs"/>
                        </a:rPr>
                        <a:t>，榮陽團隊也成為全台第一個同時擁有臨床與小動物二合一影像儀器的學研單位。</a:t>
                      </a:r>
                    </a:p>
                    <a:p>
                      <a:endParaRPr lang="zh-TW" altLang="zh-TW" sz="1800" kern="1200" dirty="0">
                        <a:solidFill>
                          <a:schemeClr val="dk1"/>
                        </a:solidFill>
                        <a:effectLst/>
                        <a:latin typeface="+mn-lt"/>
                        <a:ea typeface="+mn-ea"/>
                        <a:cs typeface="+mn-cs"/>
                      </a:endParaRPr>
                    </a:p>
                  </a:txBody>
                  <a:tcPr marL="91443" marR="91443" marT="45723" marB="45723"/>
                </a:tc>
              </a:tr>
            </a:tbl>
          </a:graphicData>
        </a:graphic>
      </p:graphicFrame>
      <p:sp>
        <p:nvSpPr>
          <p:cNvPr id="22569" name="投影片編號版面配置區 3"/>
          <p:cNvSpPr>
            <a:spLocks noGrp="1"/>
          </p:cNvSpPr>
          <p:nvPr>
            <p:ph type="sldNum" sz="quarter" idx="12"/>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12A173BB-7538-4042-B2C1-A8ECE833A2A2}" type="slidenum">
              <a:rPr kumimoji="0" lang="en-US" altLang="zh-TW" sz="1200" b="0" smtClean="0">
                <a:solidFill>
                  <a:srgbClr val="0000CC"/>
                </a:solidFill>
                <a:latin typeface="Verdana" panose="020B0604030504040204" pitchFamily="34" charset="0"/>
                <a:ea typeface="新細明體" panose="02020500000000000000" pitchFamily="18" charset="-120"/>
              </a:rPr>
              <a:pPr/>
              <a:t>6</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pic>
        <p:nvPicPr>
          <p:cNvPr id="3" name="圖片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228230" y="1988800"/>
            <a:ext cx="2349033" cy="1566022"/>
          </a:xfrm>
          <a:prstGeom prst="rect">
            <a:avLst/>
          </a:prstGeom>
        </p:spPr>
      </p:pic>
      <p:pic>
        <p:nvPicPr>
          <p:cNvPr id="4" name="圖片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15963" y="2516837"/>
            <a:ext cx="1944762" cy="1296508"/>
          </a:xfrm>
          <a:prstGeom prst="rect">
            <a:avLst/>
          </a:prstGeom>
        </p:spPr>
      </p:pic>
      <p:pic>
        <p:nvPicPr>
          <p:cNvPr id="7" name="圖片 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715963" y="4149100"/>
            <a:ext cx="1911767" cy="1584220"/>
          </a:xfrm>
          <a:prstGeom prst="rect">
            <a:avLst/>
          </a:prstGeom>
        </p:spPr>
      </p:pic>
    </p:spTree>
    <p:extLst>
      <p:ext uri="{BB962C8B-B14F-4D97-AF65-F5344CB8AC3E}">
        <p14:creationId xmlns="" xmlns:p14="http://schemas.microsoft.com/office/powerpoint/2010/main" val="561750242"/>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11450" y="332570"/>
            <a:ext cx="8001000" cy="671512"/>
          </a:xfrm>
        </p:spPr>
        <p:txBody>
          <a:bodyPr>
            <a:noAutofit/>
          </a:bodyPr>
          <a:lstStyle/>
          <a:p>
            <a:pPr algn="ctr">
              <a:defRPr/>
            </a:pPr>
            <a:endParaRPr lang="zh-TW" altLang="en-US" sz="4000" b="1" dirty="0">
              <a:solidFill>
                <a:srgbClr val="FF9900"/>
              </a:solidFill>
              <a:latin typeface="微軟正黑體" panose="020B0604030504040204" pitchFamily="34" charset="-120"/>
              <a:ea typeface="微軟正黑體" panose="020B0604030504040204" pitchFamily="34" charset="-120"/>
            </a:endParaRPr>
          </a:p>
        </p:txBody>
      </p:sp>
      <p:sp>
        <p:nvSpPr>
          <p:cNvPr id="22569" name="投影片編號版面配置區 3"/>
          <p:cNvSpPr>
            <a:spLocks noGrp="1"/>
          </p:cNvSpPr>
          <p:nvPr>
            <p:ph type="sldNum" sz="quarter" idx="12"/>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12A173BB-7538-4042-B2C1-A8ECE833A2A2}" type="slidenum">
              <a:rPr kumimoji="0" lang="en-US" altLang="zh-TW" sz="1200" b="0" smtClean="0">
                <a:solidFill>
                  <a:srgbClr val="0000CC"/>
                </a:solidFill>
                <a:latin typeface="Verdana" panose="020B0604030504040204" pitchFamily="34" charset="0"/>
                <a:ea typeface="新細明體" panose="02020500000000000000" pitchFamily="18" charset="-120"/>
              </a:rPr>
              <a:pPr/>
              <a:t>7</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sp>
        <p:nvSpPr>
          <p:cNvPr id="4" name="矩形 3"/>
          <p:cNvSpPr/>
          <p:nvPr/>
        </p:nvSpPr>
        <p:spPr>
          <a:xfrm>
            <a:off x="755470" y="1052670"/>
            <a:ext cx="7921100" cy="2954655"/>
          </a:xfrm>
          <a:prstGeom prst="rect">
            <a:avLst/>
          </a:prstGeom>
        </p:spPr>
        <p:txBody>
          <a:bodyPr wrap="square">
            <a:spAutoFit/>
          </a:bodyPr>
          <a:lstStyle/>
          <a:p>
            <a:pPr lvl="0" eaLnBrk="1" fontAlgn="auto" hangingPunct="1">
              <a:spcBef>
                <a:spcPts val="0"/>
              </a:spcBef>
              <a:spcAft>
                <a:spcPts val="0"/>
              </a:spcAft>
              <a:defRPr/>
            </a:pPr>
            <a:r>
              <a:rPr kumimoji="0" lang="zh-TW" altLang="zh-TW" sz="2000" dirty="0">
                <a:solidFill>
                  <a:srgbClr val="000000"/>
                </a:solidFill>
                <a:latin typeface="微軟正黑體" panose="020B0604030504040204" pitchFamily="34" charset="-120"/>
                <a:ea typeface="微軟正黑體" panose="020B0604030504040204" pitchFamily="34" charset="-120"/>
              </a:rPr>
              <a:t>臨床毒物與職業醫學科</a:t>
            </a:r>
            <a:endParaRPr kumimoji="0" lang="zh-TW" altLang="en-US" sz="2000" dirty="0">
              <a:solidFill>
                <a:srgbClr val="000000"/>
              </a:solidFill>
              <a:latin typeface="微軟正黑體" panose="020B0604030504040204" pitchFamily="34" charset="-120"/>
              <a:ea typeface="微軟正黑體" panose="020B0604030504040204" pitchFamily="34" charset="-120"/>
            </a:endParaRPr>
          </a:p>
          <a:p>
            <a:pPr lvl="0" eaLnBrk="1" fontAlgn="auto" hangingPunct="1">
              <a:spcBef>
                <a:spcPts val="0"/>
              </a:spcBef>
              <a:spcAft>
                <a:spcPts val="0"/>
              </a:spcAft>
            </a:pPr>
            <a:r>
              <a:rPr kumimoji="0" lang="zh-TW" altLang="zh-TW" sz="2000" b="0" dirty="0" smtClean="0">
                <a:solidFill>
                  <a:srgbClr val="000000"/>
                </a:solidFill>
                <a:latin typeface="微軟正黑體" panose="020B0604030504040204" pitchFamily="34" charset="-120"/>
                <a:ea typeface="微軟正黑體" panose="020B0604030504040204" pitchFamily="34" charset="-120"/>
              </a:rPr>
              <a:t>名稱</a:t>
            </a:r>
            <a:r>
              <a:rPr kumimoji="0" lang="zh-TW" altLang="zh-TW" sz="2000" b="0" dirty="0">
                <a:solidFill>
                  <a:srgbClr val="000000"/>
                </a:solidFill>
                <a:latin typeface="微軟正黑體" panose="020B0604030504040204" pitchFamily="34" charset="-120"/>
                <a:ea typeface="微軟正黑體" panose="020B0604030504040204" pitchFamily="34" charset="-120"/>
              </a:rPr>
              <a:t>：</a:t>
            </a:r>
            <a:r>
              <a:rPr kumimoji="0" lang="zh-TW" altLang="zh-TW" sz="2000" dirty="0">
                <a:solidFill>
                  <a:srgbClr val="000000"/>
                </a:solidFill>
                <a:latin typeface="微軟正黑體" panose="020B0604030504040204" pitchFamily="34" charset="-120"/>
                <a:ea typeface="微軟正黑體" panose="020B0604030504040204" pitchFamily="34" charset="-120"/>
              </a:rPr>
              <a:t>職業傷害防治研討會</a:t>
            </a:r>
            <a:r>
              <a:rPr kumimoji="0" lang="en-US" altLang="zh-TW" sz="2000" dirty="0">
                <a:solidFill>
                  <a:srgbClr val="000000"/>
                </a:solidFill>
                <a:latin typeface="微軟正黑體" panose="020B0604030504040204" pitchFamily="34" charset="-120"/>
                <a:ea typeface="微軟正黑體" panose="020B0604030504040204" pitchFamily="34" charset="-120"/>
              </a:rPr>
              <a:t>-</a:t>
            </a:r>
            <a:r>
              <a:rPr kumimoji="0" lang="zh-TW" altLang="zh-TW" sz="2000" u="sng" dirty="0">
                <a:solidFill>
                  <a:srgbClr val="000000"/>
                </a:solidFill>
                <a:latin typeface="微軟正黑體" panose="020B0604030504040204" pitchFamily="34" charset="-120"/>
                <a:ea typeface="微軟正黑體" panose="020B0604030504040204" pitchFamily="34" charset="-120"/>
              </a:rPr>
              <a:t>「職場危害與風險評估」</a:t>
            </a:r>
            <a:endParaRPr kumimoji="0" lang="zh-TW" altLang="zh-TW" sz="2000" b="0" u="sng" dirty="0">
              <a:solidFill>
                <a:srgbClr val="000000"/>
              </a:solidFill>
              <a:latin typeface="微軟正黑體" panose="020B0604030504040204" pitchFamily="34" charset="-120"/>
              <a:ea typeface="微軟正黑體" panose="020B0604030504040204" pitchFamily="34" charset="-120"/>
            </a:endParaRPr>
          </a:p>
          <a:p>
            <a:pPr lvl="0" eaLnBrk="1" fontAlgn="auto" hangingPunct="1">
              <a:spcBef>
                <a:spcPts val="0"/>
              </a:spcBef>
              <a:spcAft>
                <a:spcPts val="0"/>
              </a:spcAft>
            </a:pPr>
            <a:r>
              <a:rPr kumimoji="0" lang="zh-TW" altLang="zh-TW" sz="2000" b="0" dirty="0" smtClean="0">
                <a:solidFill>
                  <a:srgbClr val="000000"/>
                </a:solidFill>
                <a:latin typeface="微軟正黑體" panose="020B0604030504040204" pitchFamily="34" charset="-120"/>
                <a:ea typeface="微軟正黑體" panose="020B0604030504040204" pitchFamily="34" charset="-120"/>
              </a:rPr>
              <a:t>時間</a:t>
            </a:r>
            <a:r>
              <a:rPr kumimoji="0" lang="zh-TW" altLang="zh-TW" sz="2000" b="0" dirty="0">
                <a:solidFill>
                  <a:srgbClr val="000000"/>
                </a:solidFill>
                <a:latin typeface="微軟正黑體" panose="020B0604030504040204" pitchFamily="34" charset="-120"/>
                <a:ea typeface="微軟正黑體" panose="020B0604030504040204" pitchFamily="34" charset="-120"/>
              </a:rPr>
              <a:t>：</a:t>
            </a:r>
            <a:r>
              <a:rPr kumimoji="0" lang="en-US" altLang="zh-TW" sz="2000" b="0" dirty="0">
                <a:solidFill>
                  <a:srgbClr val="000000"/>
                </a:solidFill>
                <a:latin typeface="微軟正黑體" panose="020B0604030504040204" pitchFamily="34" charset="-120"/>
                <a:ea typeface="微軟正黑體" panose="020B0604030504040204" pitchFamily="34" charset="-120"/>
              </a:rPr>
              <a:t>108</a:t>
            </a:r>
            <a:r>
              <a:rPr kumimoji="0" lang="zh-TW" altLang="zh-TW" sz="2000" b="0" dirty="0">
                <a:solidFill>
                  <a:srgbClr val="000000"/>
                </a:solidFill>
                <a:latin typeface="微軟正黑體" panose="020B0604030504040204" pitchFamily="34" charset="-120"/>
                <a:ea typeface="微軟正黑體" panose="020B0604030504040204" pitchFamily="34" charset="-120"/>
              </a:rPr>
              <a:t>年</a:t>
            </a:r>
            <a:r>
              <a:rPr kumimoji="0" lang="en-US" altLang="zh-TW" sz="2000" b="0" dirty="0">
                <a:solidFill>
                  <a:srgbClr val="000000"/>
                </a:solidFill>
                <a:latin typeface="微軟正黑體" panose="020B0604030504040204" pitchFamily="34" charset="-120"/>
                <a:ea typeface="微軟正黑體" panose="020B0604030504040204" pitchFamily="34" charset="-120"/>
              </a:rPr>
              <a:t>6</a:t>
            </a:r>
            <a:r>
              <a:rPr kumimoji="0" lang="zh-TW" altLang="zh-TW" sz="2000" b="0" dirty="0">
                <a:solidFill>
                  <a:srgbClr val="000000"/>
                </a:solidFill>
                <a:latin typeface="微軟正黑體" panose="020B0604030504040204" pitchFamily="34" charset="-120"/>
                <a:ea typeface="微軟正黑體" panose="020B0604030504040204" pitchFamily="34" charset="-120"/>
              </a:rPr>
              <a:t>月</a:t>
            </a:r>
            <a:r>
              <a:rPr kumimoji="0" lang="en-US" altLang="zh-TW" sz="2000" b="0" dirty="0">
                <a:solidFill>
                  <a:srgbClr val="000000"/>
                </a:solidFill>
                <a:latin typeface="微軟正黑體" panose="020B0604030504040204" pitchFamily="34" charset="-120"/>
                <a:ea typeface="微軟正黑體" panose="020B0604030504040204" pitchFamily="34" charset="-120"/>
              </a:rPr>
              <a:t>25</a:t>
            </a:r>
            <a:r>
              <a:rPr kumimoji="0" lang="zh-TW" altLang="zh-TW" sz="2000" b="0" dirty="0">
                <a:solidFill>
                  <a:srgbClr val="000000"/>
                </a:solidFill>
                <a:latin typeface="微軟正黑體" panose="020B0604030504040204" pitchFamily="34" charset="-120"/>
                <a:ea typeface="微軟正黑體" panose="020B0604030504040204" pitchFamily="34" charset="-120"/>
              </a:rPr>
              <a:t>日</a:t>
            </a:r>
            <a:r>
              <a:rPr kumimoji="0" lang="en-US" altLang="zh-TW" sz="2000" b="0" dirty="0">
                <a:solidFill>
                  <a:srgbClr val="000000"/>
                </a:solidFill>
                <a:latin typeface="微軟正黑體" panose="020B0604030504040204" pitchFamily="34" charset="-120"/>
                <a:ea typeface="微軟正黑體" panose="020B0604030504040204" pitchFamily="34" charset="-120"/>
              </a:rPr>
              <a:t>(</a:t>
            </a:r>
            <a:r>
              <a:rPr kumimoji="0" lang="zh-TW" altLang="zh-TW" sz="2000" b="0" dirty="0">
                <a:solidFill>
                  <a:srgbClr val="000000"/>
                </a:solidFill>
                <a:latin typeface="微軟正黑體" panose="020B0604030504040204" pitchFamily="34" charset="-120"/>
                <a:ea typeface="微軟正黑體" panose="020B0604030504040204" pitchFamily="34" charset="-120"/>
              </a:rPr>
              <a:t>二</a:t>
            </a:r>
            <a:r>
              <a:rPr kumimoji="0" lang="en-US" altLang="zh-TW" sz="2000" b="0" dirty="0">
                <a:solidFill>
                  <a:srgbClr val="000000"/>
                </a:solidFill>
                <a:latin typeface="微軟正黑體" panose="020B0604030504040204" pitchFamily="34" charset="-120"/>
                <a:ea typeface="微軟正黑體" panose="020B0604030504040204" pitchFamily="34" charset="-120"/>
              </a:rPr>
              <a:t>) 9:10-17:15</a:t>
            </a:r>
            <a:endParaRPr kumimoji="0" lang="zh-TW" altLang="zh-TW" sz="2000" b="0" dirty="0">
              <a:solidFill>
                <a:srgbClr val="000000"/>
              </a:solidFill>
              <a:latin typeface="微軟正黑體" panose="020B0604030504040204" pitchFamily="34" charset="-120"/>
              <a:ea typeface="微軟正黑體" panose="020B0604030504040204" pitchFamily="34" charset="-120"/>
            </a:endParaRPr>
          </a:p>
          <a:p>
            <a:pPr lvl="0" eaLnBrk="1" fontAlgn="auto" hangingPunct="1">
              <a:spcBef>
                <a:spcPts val="0"/>
              </a:spcBef>
              <a:spcAft>
                <a:spcPts val="0"/>
              </a:spcAft>
            </a:pPr>
            <a:r>
              <a:rPr kumimoji="0" lang="zh-TW" altLang="zh-TW" sz="1800" b="0" dirty="0" smtClean="0">
                <a:solidFill>
                  <a:srgbClr val="000000"/>
                </a:solidFill>
                <a:latin typeface="微軟正黑體" panose="020B0604030504040204" pitchFamily="34" charset="-120"/>
                <a:ea typeface="微軟正黑體" panose="020B0604030504040204" pitchFamily="34" charset="-120"/>
              </a:rPr>
              <a:t>說</a:t>
            </a:r>
            <a:r>
              <a:rPr kumimoji="0" lang="en-US" altLang="zh-TW" sz="1800" b="0" dirty="0" smtClean="0">
                <a:solidFill>
                  <a:srgbClr val="000000"/>
                </a:solidFill>
                <a:latin typeface="微軟正黑體" panose="020B0604030504040204" pitchFamily="34" charset="-120"/>
                <a:ea typeface="微軟正黑體" panose="020B0604030504040204" pitchFamily="34" charset="-120"/>
              </a:rPr>
              <a:t>    </a:t>
            </a:r>
            <a:r>
              <a:rPr kumimoji="0" lang="zh-TW" altLang="zh-TW" sz="1800" b="0" dirty="0">
                <a:solidFill>
                  <a:srgbClr val="000000"/>
                </a:solidFill>
                <a:latin typeface="微軟正黑體" panose="020B0604030504040204" pitchFamily="34" charset="-120"/>
                <a:ea typeface="微軟正黑體" panose="020B0604030504040204" pitchFamily="34" charset="-120"/>
              </a:rPr>
              <a:t>明：</a:t>
            </a:r>
          </a:p>
          <a:p>
            <a:pPr lvl="0" eaLnBrk="1" fontAlgn="auto" hangingPunct="1">
              <a:spcBef>
                <a:spcPts val="0"/>
              </a:spcBef>
              <a:spcAft>
                <a:spcPts val="0"/>
              </a:spcAft>
            </a:pPr>
            <a:r>
              <a:rPr kumimoji="0" lang="zh-TW" altLang="en-US" sz="1800" b="0" dirty="0" smtClean="0">
                <a:solidFill>
                  <a:srgbClr val="000000"/>
                </a:solidFill>
                <a:latin typeface="微軟正黑體" panose="020B0604030504040204" pitchFamily="34" charset="-120"/>
                <a:ea typeface="微軟正黑體" panose="020B0604030504040204" pitchFamily="34" charset="-120"/>
              </a:rPr>
              <a:t>本院</a:t>
            </a:r>
            <a:r>
              <a:rPr kumimoji="0" lang="zh-TW" altLang="zh-TW" sz="1800" b="0" dirty="0" smtClean="0">
                <a:solidFill>
                  <a:srgbClr val="000000"/>
                </a:solidFill>
                <a:latin typeface="微軟正黑體" panose="020B0604030504040204" pitchFamily="34" charset="-120"/>
                <a:ea typeface="微軟正黑體" panose="020B0604030504040204" pitchFamily="34" charset="-120"/>
              </a:rPr>
              <a:t>臨床</a:t>
            </a:r>
            <a:r>
              <a:rPr kumimoji="0" lang="zh-TW" altLang="zh-TW" sz="1800" b="0" dirty="0">
                <a:solidFill>
                  <a:srgbClr val="000000"/>
                </a:solidFill>
                <a:latin typeface="微軟正黑體" panose="020B0604030504040204" pitchFamily="34" charset="-120"/>
                <a:ea typeface="微軟正黑體" panose="020B0604030504040204" pitchFamily="34" charset="-120"/>
              </a:rPr>
              <a:t>毒物與職業醫學科職業傷病防治中心</a:t>
            </a:r>
            <a:r>
              <a:rPr kumimoji="0" lang="zh-TW" altLang="zh-TW" sz="1800" b="0" u="sng" dirty="0">
                <a:solidFill>
                  <a:srgbClr val="000000"/>
                </a:solidFill>
                <a:latin typeface="微軟正黑體" panose="020B0604030504040204" pitchFamily="34" charset="-120"/>
                <a:ea typeface="微軟正黑體" panose="020B0604030504040204" pitchFamily="34" charset="-120"/>
              </a:rPr>
              <a:t>為協助職災勞工朋友順利重返職場，增進職場安全衛生專業知能，特別舉辦此次研討會</a:t>
            </a:r>
            <a:r>
              <a:rPr kumimoji="0" lang="zh-TW" altLang="zh-TW" sz="1800" b="0" dirty="0">
                <a:solidFill>
                  <a:srgbClr val="000000"/>
                </a:solidFill>
                <a:latin typeface="微軟正黑體" panose="020B0604030504040204" pitchFamily="34" charset="-120"/>
                <a:ea typeface="微軟正黑體" panose="020B0604030504040204" pitchFamily="34" charset="-120"/>
              </a:rPr>
              <a:t>，</a:t>
            </a:r>
            <a:r>
              <a:rPr kumimoji="0" lang="zh-TW" altLang="zh-TW" sz="1800" b="0" u="sng" dirty="0">
                <a:solidFill>
                  <a:srgbClr val="000000"/>
                </a:solidFill>
                <a:latin typeface="微軟正黑體" panose="020B0604030504040204" pitchFamily="34" charset="-120"/>
                <a:ea typeface="微軟正黑體" panose="020B0604030504040204" pitchFamily="34" charset="-120"/>
              </a:rPr>
              <a:t>邀集心理職能評鑑師、復健科醫師、職業醫學科醫師與會，藉由實際案例分享</a:t>
            </a:r>
            <a:r>
              <a:rPr kumimoji="0" lang="zh-TW" altLang="zh-TW" sz="1800" b="0" dirty="0">
                <a:solidFill>
                  <a:srgbClr val="000000"/>
                </a:solidFill>
                <a:latin typeface="微軟正黑體" panose="020B0604030504040204" pitchFamily="34" charset="-120"/>
                <a:ea typeface="微軟正黑體" panose="020B0604030504040204" pitchFamily="34" charset="-120"/>
              </a:rPr>
              <a:t>，協助勞工健康服務與職業安全衛生管理人員進行危害管理與規劃，</a:t>
            </a:r>
            <a:r>
              <a:rPr kumimoji="0" lang="zh-TW" altLang="zh-TW" sz="1800" b="0" u="sng" dirty="0">
                <a:solidFill>
                  <a:srgbClr val="000000"/>
                </a:solidFill>
                <a:latin typeface="微軟正黑體" panose="020B0604030504040204" pitchFamily="34" charset="-120"/>
                <a:ea typeface="微軟正黑體" panose="020B0604030504040204" pitchFamily="34" charset="-120"/>
              </a:rPr>
              <a:t>增進職場安全</a:t>
            </a:r>
            <a:r>
              <a:rPr kumimoji="0" lang="zh-TW" altLang="zh-TW" sz="1800" b="0" u="sng" dirty="0" smtClean="0">
                <a:solidFill>
                  <a:srgbClr val="000000"/>
                </a:solidFill>
                <a:latin typeface="微軟正黑體" panose="020B0604030504040204" pitchFamily="34" charset="-120"/>
                <a:ea typeface="微軟正黑體" panose="020B0604030504040204" pitchFamily="34" charset="-120"/>
              </a:rPr>
              <a:t>，</a:t>
            </a:r>
            <a:r>
              <a:rPr kumimoji="0" lang="zh-TW" altLang="en-US" sz="1800" b="0" u="sng" dirty="0" smtClean="0">
                <a:solidFill>
                  <a:srgbClr val="000000"/>
                </a:solidFill>
                <a:latin typeface="微軟正黑體" panose="020B0604030504040204" pitchFamily="34" charset="-120"/>
                <a:ea typeface="微軟正黑體" panose="020B0604030504040204" pitchFamily="34" charset="-120"/>
              </a:rPr>
              <a:t>並</a:t>
            </a:r>
            <a:r>
              <a:rPr kumimoji="0" lang="zh-TW" altLang="zh-TW" sz="1800" b="0" u="sng" dirty="0" smtClean="0">
                <a:solidFill>
                  <a:srgbClr val="000000"/>
                </a:solidFill>
                <a:latin typeface="微軟正黑體" panose="020B0604030504040204" pitchFamily="34" charset="-120"/>
                <a:ea typeface="微軟正黑體" panose="020B0604030504040204" pitchFamily="34" charset="-120"/>
              </a:rPr>
              <a:t>邀</a:t>
            </a:r>
            <a:r>
              <a:rPr kumimoji="0" lang="zh-TW" altLang="en-US" sz="1800" b="0" u="sng" dirty="0" smtClean="0">
                <a:solidFill>
                  <a:srgbClr val="000000"/>
                </a:solidFill>
                <a:latin typeface="微軟正黑體" panose="020B0604030504040204" pitchFamily="34" charset="-120"/>
                <a:ea typeface="微軟正黑體" panose="020B0604030504040204" pitchFamily="34" charset="-120"/>
              </a:rPr>
              <a:t>請</a:t>
            </a:r>
            <a:r>
              <a:rPr kumimoji="0" lang="zh-TW" altLang="zh-TW" sz="1800" b="0" u="sng" dirty="0" smtClean="0">
                <a:solidFill>
                  <a:srgbClr val="000000"/>
                </a:solidFill>
                <a:latin typeface="微軟正黑體" panose="020B0604030504040204" pitchFamily="34" charset="-120"/>
                <a:ea typeface="微軟正黑體" panose="020B0604030504040204" pitchFamily="34" charset="-120"/>
              </a:rPr>
              <a:t>媒體採訪</a:t>
            </a:r>
            <a:r>
              <a:rPr kumimoji="0" lang="zh-TW" altLang="zh-TW" sz="1800" b="0" dirty="0" smtClean="0">
                <a:solidFill>
                  <a:srgbClr val="000000"/>
                </a:solidFill>
                <a:latin typeface="微軟正黑體" panose="020B0604030504040204" pitchFamily="34" charset="-120"/>
                <a:ea typeface="微軟正黑體" panose="020B0604030504040204" pitchFamily="34" charset="-120"/>
              </a:rPr>
              <a:t>。</a:t>
            </a:r>
            <a:endParaRPr kumimoji="0" lang="zh-TW" altLang="zh-TW" sz="1800" b="0" dirty="0">
              <a:solidFill>
                <a:srgbClr val="000000"/>
              </a:solidFill>
              <a:latin typeface="微軟正黑體" panose="020B0604030504040204" pitchFamily="34" charset="-120"/>
              <a:ea typeface="微軟正黑體" panose="020B0604030504040204" pitchFamily="34" charset="-120"/>
            </a:endParaRPr>
          </a:p>
          <a:p>
            <a:pPr lvl="0" eaLnBrk="1" fontAlgn="auto" hangingPunct="1">
              <a:spcBef>
                <a:spcPts val="0"/>
              </a:spcBef>
              <a:spcAft>
                <a:spcPts val="0"/>
              </a:spcAft>
            </a:pPr>
            <a:r>
              <a:rPr kumimoji="0" lang="en-US" altLang="zh-TW" sz="1800" b="0" dirty="0">
                <a:solidFill>
                  <a:srgbClr val="000000"/>
                </a:solidFill>
                <a:latin typeface="微軟正黑體" panose="020B0604030504040204" pitchFamily="34" charset="-120"/>
                <a:ea typeface="微軟正黑體" panose="020B0604030504040204" pitchFamily="34" charset="-120"/>
              </a:rPr>
              <a:t> </a:t>
            </a:r>
            <a:endParaRPr kumimoji="0" lang="zh-TW" altLang="zh-TW" sz="1800" b="0" dirty="0">
              <a:solidFill>
                <a:srgbClr val="000000"/>
              </a:solidFill>
              <a:latin typeface="微軟正黑體" panose="020B0604030504040204" pitchFamily="34" charset="-120"/>
              <a:ea typeface="微軟正黑體" panose="020B0604030504040204" pitchFamily="34" charset="-120"/>
            </a:endParaRPr>
          </a:p>
        </p:txBody>
      </p:sp>
      <p:pic>
        <p:nvPicPr>
          <p:cNvPr id="6" name="圖片 5"/>
          <p:cNvPicPr>
            <a:picLocks noChangeAspect="1"/>
          </p:cNvPicPr>
          <p:nvPr/>
        </p:nvPicPr>
        <p:blipFill>
          <a:blip r:embed="rId2" cstate="print"/>
          <a:stretch>
            <a:fillRect/>
          </a:stretch>
        </p:blipFill>
        <p:spPr>
          <a:xfrm>
            <a:off x="1403560" y="4221110"/>
            <a:ext cx="3672510" cy="1883701"/>
          </a:xfrm>
          <a:prstGeom prst="rect">
            <a:avLst/>
          </a:prstGeom>
          <a:ln>
            <a:noFill/>
          </a:ln>
          <a:effectLst>
            <a:outerShdw blurRad="292100" dist="139700" dir="2700000" algn="tl" rotWithShape="0">
              <a:srgbClr val="333333">
                <a:alpha val="65000"/>
              </a:srgbClr>
            </a:outerShdw>
          </a:effectLst>
        </p:spPr>
      </p:pic>
      <p:pic>
        <p:nvPicPr>
          <p:cNvPr id="7" name="圖片 6"/>
          <p:cNvPicPr>
            <a:picLocks noChangeAspect="1"/>
          </p:cNvPicPr>
          <p:nvPr/>
        </p:nvPicPr>
        <p:blipFill>
          <a:blip r:embed="rId3" cstate="print"/>
          <a:stretch>
            <a:fillRect/>
          </a:stretch>
        </p:blipFill>
        <p:spPr>
          <a:xfrm>
            <a:off x="6084210" y="4005080"/>
            <a:ext cx="1626578" cy="23043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561750242"/>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671512"/>
          </a:xfrm>
        </p:spPr>
        <p:txBody>
          <a:bodyPr>
            <a:noAutofit/>
          </a:bodyPr>
          <a:lstStyle/>
          <a:p>
            <a:pPr algn="ctr">
              <a:defRPr/>
            </a:pPr>
            <a:endParaRPr lang="zh-TW" altLang="en-US" sz="4000" b="1" dirty="0">
              <a:solidFill>
                <a:srgbClr val="FF9900"/>
              </a:solidFill>
              <a:latin typeface="微軟正黑體" panose="020B0604030504040204" pitchFamily="34" charset="-120"/>
              <a:ea typeface="微軟正黑體" panose="020B0604030504040204" pitchFamily="34" charset="-120"/>
            </a:endParaRPr>
          </a:p>
        </p:txBody>
      </p:sp>
      <p:sp>
        <p:nvSpPr>
          <p:cNvPr id="22569" name="投影片編號版面配置區 3"/>
          <p:cNvSpPr>
            <a:spLocks noGrp="1"/>
          </p:cNvSpPr>
          <p:nvPr>
            <p:ph type="sldNum" sz="quarter" idx="12"/>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12A173BB-7538-4042-B2C1-A8ECE833A2A2}" type="slidenum">
              <a:rPr kumimoji="0" lang="en-US" altLang="zh-TW" sz="1200" b="0" smtClean="0">
                <a:solidFill>
                  <a:srgbClr val="0000CC"/>
                </a:solidFill>
                <a:latin typeface="Verdana" panose="020B0604030504040204" pitchFamily="34" charset="0"/>
                <a:ea typeface="新細明體" panose="02020500000000000000" pitchFamily="18" charset="-120"/>
              </a:rPr>
              <a:pPr/>
              <a:t>8</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pic>
        <p:nvPicPr>
          <p:cNvPr id="3" name="圖片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71499" y="908650"/>
            <a:ext cx="2822553" cy="2016280"/>
          </a:xfrm>
          <a:prstGeom prst="rect">
            <a:avLst/>
          </a:prstGeom>
          <a:ln>
            <a:noFill/>
          </a:ln>
          <a:effectLst>
            <a:outerShdw blurRad="292100" dist="139700" dir="2700000" algn="tl" rotWithShape="0">
              <a:srgbClr val="333333">
                <a:alpha val="65000"/>
              </a:srgbClr>
            </a:outerShdw>
          </a:effectLst>
        </p:spPr>
      </p:pic>
      <p:pic>
        <p:nvPicPr>
          <p:cNvPr id="4" name="圖片 3"/>
          <p:cNvPicPr>
            <a:picLocks noChangeAspect="1"/>
          </p:cNvPicPr>
          <p:nvPr/>
        </p:nvPicPr>
        <p:blipFill rotWithShape="1">
          <a:blip r:embed="rId3" cstate="print">
            <a:extLst>
              <a:ext uri="{28A0092B-C50C-407E-A947-70E740481C1C}">
                <a14:useLocalDpi xmlns:a14="http://schemas.microsoft.com/office/drawing/2010/main" xmlns="" val="0"/>
              </a:ext>
            </a:extLst>
          </a:blip>
          <a:srcRect l="5465" r="11466" b="8442"/>
          <a:stretch/>
        </p:blipFill>
        <p:spPr>
          <a:xfrm>
            <a:off x="683460" y="3429000"/>
            <a:ext cx="3168440" cy="1697596"/>
          </a:xfrm>
          <a:prstGeom prst="rect">
            <a:avLst/>
          </a:prstGeom>
          <a:ln>
            <a:noFill/>
          </a:ln>
          <a:effectLst>
            <a:outerShdw blurRad="292100" dist="139700" dir="2700000" algn="tl" rotWithShape="0">
              <a:srgbClr val="333333">
                <a:alpha val="65000"/>
              </a:srgbClr>
            </a:outerShdw>
          </a:effectLst>
        </p:spPr>
      </p:pic>
      <p:sp>
        <p:nvSpPr>
          <p:cNvPr id="7" name="矩形 6"/>
          <p:cNvSpPr/>
          <p:nvPr/>
        </p:nvSpPr>
        <p:spPr>
          <a:xfrm>
            <a:off x="3995920" y="1124680"/>
            <a:ext cx="4680650" cy="3970318"/>
          </a:xfrm>
          <a:prstGeom prst="rect">
            <a:avLst/>
          </a:prstGeom>
        </p:spPr>
        <p:txBody>
          <a:bodyPr wrap="square">
            <a:spAutoFit/>
          </a:bodyPr>
          <a:lstStyle/>
          <a:p>
            <a:pPr lvl="0" eaLnBrk="1" fontAlgn="auto" hangingPunct="1">
              <a:spcBef>
                <a:spcPts val="0"/>
              </a:spcBef>
              <a:spcAft>
                <a:spcPts val="0"/>
              </a:spcAft>
            </a:pPr>
            <a:r>
              <a:rPr kumimoji="0" lang="zh-TW" altLang="en-US" sz="1800" b="0" dirty="0">
                <a:solidFill>
                  <a:srgbClr val="000000"/>
                </a:solidFill>
                <a:latin typeface="微軟正黑體" panose="020B0604030504040204" pitchFamily="34" charset="-120"/>
                <a:ea typeface="微軟正黑體" panose="020B0604030504040204" pitchFamily="34" charset="-120"/>
              </a:rPr>
              <a:t>臺北榮總新聞稿       </a:t>
            </a:r>
            <a:r>
              <a:rPr kumimoji="0" lang="en-US" altLang="zh-TW" sz="1800" b="0" dirty="0">
                <a:solidFill>
                  <a:srgbClr val="000000"/>
                </a:solidFill>
                <a:latin typeface="微軟正黑體" panose="020B0604030504040204" pitchFamily="34" charset="-120"/>
                <a:ea typeface="微軟正黑體" panose="020B0604030504040204" pitchFamily="34" charset="-120"/>
              </a:rPr>
              <a:t>108.6.26</a:t>
            </a:r>
          </a:p>
          <a:p>
            <a:pPr lvl="0" eaLnBrk="1" fontAlgn="auto" hangingPunct="1">
              <a:spcBef>
                <a:spcPts val="0"/>
              </a:spcBef>
              <a:spcAft>
                <a:spcPts val="0"/>
              </a:spcAft>
            </a:pPr>
            <a:r>
              <a:rPr kumimoji="0" lang="zh-TW" altLang="en-US" sz="1800" u="sng" dirty="0" smtClean="0">
                <a:solidFill>
                  <a:srgbClr val="000000"/>
                </a:solidFill>
                <a:latin typeface="微軟正黑體" panose="020B0604030504040204" pitchFamily="34" charset="-120"/>
                <a:ea typeface="微軟正黑體" panose="020B0604030504040204" pitchFamily="34" charset="-120"/>
              </a:rPr>
              <a:t>專責主治醫師及病房醫護齊心搶救年輕生命</a:t>
            </a:r>
            <a:endParaRPr kumimoji="0" lang="zh-TW" altLang="en-US" sz="1800" u="sng" dirty="0">
              <a:solidFill>
                <a:srgbClr val="000000"/>
              </a:solidFill>
              <a:latin typeface="微軟正黑體" panose="020B0604030504040204" pitchFamily="34" charset="-120"/>
              <a:ea typeface="微軟正黑體" panose="020B0604030504040204" pitchFamily="34" charset="-120"/>
            </a:endParaRPr>
          </a:p>
          <a:p>
            <a:pPr lvl="0" eaLnBrk="1" fontAlgn="auto" hangingPunct="1">
              <a:spcBef>
                <a:spcPts val="0"/>
              </a:spcBef>
              <a:spcAft>
                <a:spcPts val="0"/>
              </a:spcAft>
            </a:pPr>
            <a:r>
              <a:rPr kumimoji="0" lang="zh-TW" altLang="en-US" sz="1800" b="0" dirty="0">
                <a:solidFill>
                  <a:srgbClr val="000000"/>
                </a:solidFill>
                <a:latin typeface="微軟正黑體" panose="020B0604030504040204" pitchFamily="34" charset="-120"/>
                <a:ea typeface="微軟正黑體" panose="020B0604030504040204" pitchFamily="34" charset="-120"/>
              </a:rPr>
              <a:t>主講人</a:t>
            </a:r>
            <a:r>
              <a:rPr kumimoji="0" lang="en-US" altLang="zh-TW" sz="1800" b="0" dirty="0">
                <a:solidFill>
                  <a:srgbClr val="000000"/>
                </a:solidFill>
                <a:latin typeface="微軟正黑體" panose="020B0604030504040204" pitchFamily="34" charset="-120"/>
                <a:ea typeface="微軟正黑體" panose="020B0604030504040204" pitchFamily="34" charset="-120"/>
              </a:rPr>
              <a:t>: </a:t>
            </a:r>
            <a:r>
              <a:rPr kumimoji="0" lang="zh-TW" altLang="en-US" sz="1800" b="0" dirty="0">
                <a:solidFill>
                  <a:srgbClr val="000000"/>
                </a:solidFill>
                <a:latin typeface="微軟正黑體" panose="020B0604030504040204" pitchFamily="34" charset="-120"/>
                <a:ea typeface="微軟正黑體" panose="020B0604030504040204" pitchFamily="34" charset="-120"/>
              </a:rPr>
              <a:t>臺北榮總專責主治醫師病房</a:t>
            </a:r>
            <a:r>
              <a:rPr kumimoji="0" lang="zh-TW" altLang="en-US" sz="1800" b="0" u="sng" dirty="0">
                <a:solidFill>
                  <a:srgbClr val="000000"/>
                </a:solidFill>
                <a:latin typeface="微軟正黑體" panose="020B0604030504040204" pitchFamily="34" charset="-120"/>
                <a:ea typeface="微軟正黑體" panose="020B0604030504040204" pitchFamily="34" charset="-120"/>
              </a:rPr>
              <a:t>曹彥博醫師</a:t>
            </a:r>
            <a:r>
              <a:rPr kumimoji="0" lang="zh-TW" altLang="en-US" sz="1800" b="0" u="sng" dirty="0" smtClean="0">
                <a:solidFill>
                  <a:srgbClr val="000000"/>
                </a:solidFill>
                <a:latin typeface="微軟正黑體" panose="020B0604030504040204" pitchFamily="34" charset="-120"/>
                <a:ea typeface="微軟正黑體" panose="020B0604030504040204" pitchFamily="34" charset="-120"/>
              </a:rPr>
              <a:t>、羅</a:t>
            </a:r>
            <a:r>
              <a:rPr kumimoji="0" lang="zh-TW" altLang="en-US" sz="1800" b="0" u="sng" dirty="0">
                <a:solidFill>
                  <a:srgbClr val="000000"/>
                </a:solidFill>
                <a:latin typeface="微軟正黑體" panose="020B0604030504040204" pitchFamily="34" charset="-120"/>
                <a:ea typeface="微軟正黑體" panose="020B0604030504040204" pitchFamily="34" charset="-120"/>
              </a:rPr>
              <a:t>力瑋主任</a:t>
            </a:r>
          </a:p>
          <a:p>
            <a:pPr lvl="0" eaLnBrk="1" fontAlgn="auto" hangingPunct="1">
              <a:spcBef>
                <a:spcPts val="0"/>
              </a:spcBef>
              <a:spcAft>
                <a:spcPts val="0"/>
              </a:spcAft>
            </a:pPr>
            <a:r>
              <a:rPr kumimoji="0" lang="zh-TW" altLang="en-US" sz="1800" b="0" dirty="0">
                <a:solidFill>
                  <a:srgbClr val="000000"/>
                </a:solidFill>
                <a:latin typeface="微軟正黑體" panose="020B0604030504040204" pitchFamily="34" charset="-120"/>
                <a:ea typeface="微軟正黑體" panose="020B0604030504040204" pitchFamily="34" charset="-120"/>
              </a:rPr>
              <a:t>  </a:t>
            </a:r>
          </a:p>
          <a:p>
            <a:pPr lvl="0" eaLnBrk="1" fontAlgn="auto" hangingPunct="1">
              <a:spcBef>
                <a:spcPts val="0"/>
              </a:spcBef>
              <a:spcAft>
                <a:spcPts val="0"/>
              </a:spcAft>
            </a:pPr>
            <a:r>
              <a:rPr kumimoji="0" lang="zh-TW" altLang="en-US" sz="1800" b="0" u="sng" dirty="0" smtClean="0">
                <a:solidFill>
                  <a:srgbClr val="000000"/>
                </a:solidFill>
                <a:latin typeface="微軟正黑體" panose="020B0604030504040204" pitchFamily="34" charset="-120"/>
                <a:ea typeface="微軟正黑體" panose="020B0604030504040204" pitchFamily="34" charset="-120"/>
              </a:rPr>
              <a:t>在</a:t>
            </a:r>
            <a:r>
              <a:rPr kumimoji="0" lang="zh-TW" altLang="en-US" sz="1800" b="0" u="sng" dirty="0">
                <a:solidFill>
                  <a:srgbClr val="000000"/>
                </a:solidFill>
                <a:latin typeface="微軟正黑體" panose="020B0604030504040204" pitchFamily="34" charset="-120"/>
                <a:ea typeface="微軟正黑體" panose="020B0604030504040204" pitchFamily="34" charset="-120"/>
              </a:rPr>
              <a:t>陽明山開設餐廳的</a:t>
            </a:r>
            <a:r>
              <a:rPr kumimoji="0" lang="en-US" altLang="zh-TW" sz="1800" b="0" u="sng" dirty="0">
                <a:solidFill>
                  <a:srgbClr val="000000"/>
                </a:solidFill>
                <a:latin typeface="微軟正黑體" panose="020B0604030504040204" pitchFamily="34" charset="-120"/>
                <a:ea typeface="微軟正黑體" panose="020B0604030504040204" pitchFamily="34" charset="-120"/>
              </a:rPr>
              <a:t>34</a:t>
            </a:r>
            <a:r>
              <a:rPr kumimoji="0" lang="zh-TW" altLang="en-US" sz="1800" b="0" u="sng" dirty="0">
                <a:solidFill>
                  <a:srgbClr val="000000"/>
                </a:solidFill>
                <a:latin typeface="微軟正黑體" panose="020B0604030504040204" pitchFamily="34" charset="-120"/>
                <a:ea typeface="微軟正黑體" panose="020B0604030504040204" pitchFamily="34" charset="-120"/>
              </a:rPr>
              <a:t>歲</a:t>
            </a:r>
            <a:r>
              <a:rPr kumimoji="0" lang="zh-TW" altLang="en-US" sz="1800" b="0" u="sng" dirty="0" smtClean="0">
                <a:solidFill>
                  <a:srgbClr val="000000"/>
                </a:solidFill>
                <a:latin typeface="微軟正黑體" panose="020B0604030504040204" pitchFamily="34" charset="-120"/>
                <a:ea typeface="微軟正黑體" panose="020B0604030504040204" pitchFamily="34" charset="-120"/>
              </a:rPr>
              <a:t>白先生，在毫無</a:t>
            </a:r>
            <a:r>
              <a:rPr kumimoji="0" lang="zh-TW" altLang="en-US" sz="1800" b="0" u="sng" dirty="0">
                <a:solidFill>
                  <a:srgbClr val="000000"/>
                </a:solidFill>
                <a:latin typeface="微軟正黑體" panose="020B0604030504040204" pitchFamily="34" charset="-120"/>
                <a:ea typeface="微軟正黑體" panose="020B0604030504040204" pitchFamily="34" charset="-120"/>
              </a:rPr>
              <a:t>預警地</a:t>
            </a:r>
            <a:r>
              <a:rPr kumimoji="0" lang="zh-TW" altLang="en-US" sz="1800" b="0" u="sng" dirty="0" smtClean="0">
                <a:solidFill>
                  <a:srgbClr val="000000"/>
                </a:solidFill>
                <a:latin typeface="微軟正黑體" panose="020B0604030504040204" pitchFamily="34" charset="-120"/>
                <a:ea typeface="微軟正黑體" panose="020B0604030504040204" pitchFamily="34" charset="-120"/>
              </a:rPr>
              <a:t>倒下昏迷</a:t>
            </a:r>
            <a:r>
              <a:rPr kumimoji="0" lang="zh-TW" altLang="en-US" sz="1800" b="0" u="sng" dirty="0">
                <a:solidFill>
                  <a:srgbClr val="000000"/>
                </a:solidFill>
                <a:latin typeface="微軟正黑體" panose="020B0604030504040204" pitchFamily="34" charset="-120"/>
                <a:ea typeface="微軟正黑體" panose="020B0604030504040204" pitchFamily="34" charset="-120"/>
              </a:rPr>
              <a:t>，家屬趕緊送往臺北榮總急診，在急診室待了一天</a:t>
            </a:r>
            <a:r>
              <a:rPr kumimoji="0" lang="zh-TW" altLang="en-US" sz="1800" b="0" u="sng" dirty="0" smtClean="0">
                <a:solidFill>
                  <a:srgbClr val="000000"/>
                </a:solidFill>
                <a:latin typeface="微軟正黑體" panose="020B0604030504040204" pitchFamily="34" charset="-120"/>
                <a:ea typeface="微軟正黑體" panose="020B0604030504040204" pitchFamily="34" charset="-120"/>
              </a:rPr>
              <a:t>，看起來沒特殊病況，卻</a:t>
            </a:r>
            <a:r>
              <a:rPr kumimoji="0" lang="zh-TW" altLang="en-US" sz="1800" b="0" u="sng" dirty="0">
                <a:solidFill>
                  <a:srgbClr val="000000"/>
                </a:solidFill>
                <a:latin typeface="微軟正黑體" panose="020B0604030504040204" pitchFamily="34" charset="-120"/>
                <a:ea typeface="微軟正黑體" panose="020B0604030504040204" pitchFamily="34" charset="-120"/>
              </a:rPr>
              <a:t>高燒不</a:t>
            </a:r>
            <a:r>
              <a:rPr kumimoji="0" lang="zh-TW" altLang="en-US" sz="1800" b="0" u="sng" dirty="0" smtClean="0">
                <a:solidFill>
                  <a:srgbClr val="000000"/>
                </a:solidFill>
                <a:latin typeface="微軟正黑體" panose="020B0604030504040204" pitchFamily="34" charset="-120"/>
                <a:ea typeface="微軟正黑體" panose="020B0604030504040204" pitchFamily="34" charset="-120"/>
              </a:rPr>
              <a:t>退，白先生</a:t>
            </a:r>
            <a:r>
              <a:rPr kumimoji="0" lang="zh-TW" altLang="en-US" sz="1800" b="0" u="sng" dirty="0">
                <a:solidFill>
                  <a:srgbClr val="000000"/>
                </a:solidFill>
                <a:latin typeface="微軟正黑體" panose="020B0604030504040204" pitchFamily="34" charset="-120"/>
                <a:ea typeface="微軟正黑體" panose="020B0604030504040204" pitchFamily="34" charset="-120"/>
              </a:rPr>
              <a:t>卻在住院第</a:t>
            </a:r>
            <a:r>
              <a:rPr kumimoji="0" lang="en-US" altLang="zh-TW" sz="1800" b="0" u="sng" dirty="0">
                <a:solidFill>
                  <a:srgbClr val="000000"/>
                </a:solidFill>
                <a:latin typeface="微軟正黑體" panose="020B0604030504040204" pitchFamily="34" charset="-120"/>
                <a:ea typeface="微軟正黑體" panose="020B0604030504040204" pitchFamily="34" charset="-120"/>
              </a:rPr>
              <a:t>3</a:t>
            </a:r>
            <a:r>
              <a:rPr kumimoji="0" lang="zh-TW" altLang="en-US" sz="1800" b="0" u="sng" dirty="0">
                <a:solidFill>
                  <a:srgbClr val="000000"/>
                </a:solidFill>
                <a:latin typeface="微軟正黑體" panose="020B0604030504040204" pitchFamily="34" charset="-120"/>
                <a:ea typeface="微軟正黑體" panose="020B0604030504040204" pitchFamily="34" charset="-120"/>
              </a:rPr>
              <a:t>天出現大咳血</a:t>
            </a:r>
            <a:r>
              <a:rPr kumimoji="0" lang="zh-TW" altLang="en-US" sz="1800" b="0" dirty="0">
                <a:solidFill>
                  <a:srgbClr val="000000"/>
                </a:solidFill>
                <a:latin typeface="微軟正黑體" panose="020B0604030504040204" pitchFamily="34" charset="-120"/>
                <a:ea typeface="微軟正黑體" panose="020B0604030504040204" pitchFamily="34" charset="-120"/>
              </a:rPr>
              <a:t>，經由臺北榮總「專責主治醫師病房」的</a:t>
            </a:r>
            <a:r>
              <a:rPr kumimoji="0" lang="en-US" altLang="zh-TW" sz="1800" b="0" dirty="0">
                <a:solidFill>
                  <a:srgbClr val="000000"/>
                </a:solidFill>
                <a:latin typeface="微軟正黑體" panose="020B0604030504040204" pitchFamily="34" charset="-120"/>
                <a:ea typeface="微軟正黑體" panose="020B0604030504040204" pitchFamily="34" charset="-120"/>
              </a:rPr>
              <a:t>5</a:t>
            </a:r>
            <a:r>
              <a:rPr kumimoji="0" lang="zh-TW" altLang="en-US" sz="1800" b="0" u="sng" dirty="0">
                <a:solidFill>
                  <a:srgbClr val="000000"/>
                </a:solidFill>
                <a:latin typeface="微軟正黑體" panose="020B0604030504040204" pitchFamily="34" charset="-120"/>
                <a:ea typeface="微軟正黑體" panose="020B0604030504040204" pitchFamily="34" charset="-120"/>
              </a:rPr>
              <a:t>名跨科別醫師，包含心臟內科、腸胃科、感染科、免疫風濕科及血液腫瘤</a:t>
            </a:r>
            <a:r>
              <a:rPr kumimoji="0" lang="zh-TW" altLang="en-US" sz="1800" b="0" u="sng" dirty="0" smtClean="0">
                <a:solidFill>
                  <a:srgbClr val="000000"/>
                </a:solidFill>
                <a:latin typeface="微軟正黑體" panose="020B0604030504040204" pitchFamily="34" charset="-120"/>
                <a:ea typeface="微軟正黑體" panose="020B0604030504040204" pitchFamily="34" charset="-120"/>
              </a:rPr>
              <a:t>科及多名</a:t>
            </a:r>
            <a:r>
              <a:rPr kumimoji="0" lang="zh-TW" altLang="en-US" sz="1800" b="0" u="sng" dirty="0">
                <a:solidFill>
                  <a:srgbClr val="000000"/>
                </a:solidFill>
                <a:latin typeface="微軟正黑體" panose="020B0604030504040204" pitchFamily="34" charset="-120"/>
                <a:ea typeface="微軟正黑體" panose="020B0604030504040204" pitchFamily="34" charset="-120"/>
              </a:rPr>
              <a:t>護理師</a:t>
            </a:r>
            <a:r>
              <a:rPr kumimoji="0" lang="zh-TW" altLang="en-US" sz="1800" b="0" dirty="0" smtClean="0">
                <a:solidFill>
                  <a:srgbClr val="000000"/>
                </a:solidFill>
                <a:latin typeface="微軟正黑體" panose="020B0604030504040204" pitchFamily="34" charset="-120"/>
                <a:ea typeface="微軟正黑體" panose="020B0604030504040204" pitchFamily="34" charset="-120"/>
              </a:rPr>
              <a:t>，</a:t>
            </a:r>
            <a:r>
              <a:rPr kumimoji="0" lang="zh-TW" altLang="en-US" sz="1800" b="0" u="sng" dirty="0" smtClean="0">
                <a:solidFill>
                  <a:srgbClr val="000000"/>
                </a:solidFill>
                <a:latin typeface="微軟正黑體" panose="020B0604030504040204" pitchFamily="34" charset="-120"/>
                <a:ea typeface="微軟正黑體" panose="020B0604030504040204" pitchFamily="34" charset="-120"/>
              </a:rPr>
              <a:t>經過</a:t>
            </a:r>
            <a:r>
              <a:rPr kumimoji="0" lang="en-US" altLang="zh-TW" sz="1800" b="0" u="sng" dirty="0" smtClean="0">
                <a:solidFill>
                  <a:srgbClr val="000000"/>
                </a:solidFill>
                <a:latin typeface="微軟正黑體" panose="020B0604030504040204" pitchFamily="34" charset="-120"/>
                <a:ea typeface="微軟正黑體" panose="020B0604030504040204" pitchFamily="34" charset="-120"/>
              </a:rPr>
              <a:t>1</a:t>
            </a:r>
            <a:r>
              <a:rPr kumimoji="0" lang="zh-TW" altLang="en-US" sz="1800" b="0" u="sng" dirty="0">
                <a:solidFill>
                  <a:srgbClr val="000000"/>
                </a:solidFill>
                <a:latin typeface="微軟正黑體" panose="020B0604030504040204" pitchFamily="34" charset="-120"/>
                <a:ea typeface="微軟正黑體" panose="020B0604030504040204" pitchFamily="34" charset="-120"/>
              </a:rPr>
              <a:t>個多月的全力搶救、照護</a:t>
            </a:r>
            <a:r>
              <a:rPr kumimoji="0" lang="zh-TW" altLang="en-US" sz="1800" b="0" u="sng" dirty="0" smtClean="0">
                <a:solidFill>
                  <a:srgbClr val="000000"/>
                </a:solidFill>
                <a:latin typeface="微軟正黑體" panose="020B0604030504040204" pitchFamily="34" charset="-120"/>
                <a:ea typeface="微軟正黑體" panose="020B0604030504040204" pitchFamily="34" charset="-120"/>
              </a:rPr>
              <a:t>，才挽回</a:t>
            </a:r>
            <a:r>
              <a:rPr kumimoji="0" lang="zh-TW" altLang="en-US" sz="1800" b="0" u="sng" dirty="0">
                <a:solidFill>
                  <a:srgbClr val="000000"/>
                </a:solidFill>
                <a:latin typeface="微軟正黑體" panose="020B0604030504040204" pitchFamily="34" charset="-120"/>
                <a:ea typeface="微軟正黑體" panose="020B0604030504040204" pitchFamily="34" charset="-120"/>
              </a:rPr>
              <a:t>白先生年輕的生命</a:t>
            </a:r>
            <a:r>
              <a:rPr kumimoji="0" lang="zh-TW" altLang="en-US" sz="1800" b="0" u="sng" dirty="0" smtClean="0">
                <a:solidFill>
                  <a:srgbClr val="000000"/>
                </a:solidFill>
                <a:latin typeface="微軟正黑體" panose="020B0604030504040204" pitchFamily="34" charset="-120"/>
                <a:ea typeface="微軟正黑體" panose="020B0604030504040204" pitchFamily="34" charset="-120"/>
              </a:rPr>
              <a:t>。</a:t>
            </a:r>
            <a:endParaRPr kumimoji="0" lang="zh-TW" altLang="zh-TW" sz="1800" b="0" u="sng" dirty="0">
              <a:solidFill>
                <a:srgbClr val="0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xmlns="" val="2227053777"/>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671512"/>
          </a:xfrm>
        </p:spPr>
        <p:txBody>
          <a:bodyPr>
            <a:normAutofit fontScale="90000"/>
          </a:bodyPr>
          <a:lstStyle/>
          <a:p>
            <a:pPr algn="ctr">
              <a:defRPr/>
            </a:pPr>
            <a:endParaRPr lang="zh-TW" altLang="en-US" b="1" dirty="0">
              <a:solidFill>
                <a:srgbClr val="FF9900"/>
              </a:solidFill>
              <a:latin typeface="微軟正黑體" panose="020B0604030504040204" pitchFamily="34" charset="-120"/>
              <a:ea typeface="微軟正黑體" panose="020B0604030504040204" pitchFamily="34" charset="-120"/>
            </a:endParaRPr>
          </a:p>
        </p:txBody>
      </p:sp>
      <p:sp>
        <p:nvSpPr>
          <p:cNvPr id="22569" name="投影片編號版面配置區 3"/>
          <p:cNvSpPr>
            <a:spLocks noGrp="1"/>
          </p:cNvSpPr>
          <p:nvPr>
            <p:ph type="sldNum" sz="quarter" idx="12"/>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12A173BB-7538-4042-B2C1-A8ECE833A2A2}" type="slidenum">
              <a:rPr kumimoji="0" lang="en-US" altLang="zh-TW" sz="1200" b="0" smtClean="0">
                <a:solidFill>
                  <a:srgbClr val="0000CC"/>
                </a:solidFill>
                <a:latin typeface="Verdana" panose="020B0604030504040204" pitchFamily="34" charset="0"/>
                <a:ea typeface="新細明體" panose="02020500000000000000" pitchFamily="18" charset="-120"/>
              </a:rPr>
              <a:pPr/>
              <a:t>9</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sp>
        <p:nvSpPr>
          <p:cNvPr id="4" name="矩形 3"/>
          <p:cNvSpPr/>
          <p:nvPr/>
        </p:nvSpPr>
        <p:spPr>
          <a:xfrm>
            <a:off x="4283960" y="1340710"/>
            <a:ext cx="3888540" cy="4401205"/>
          </a:xfrm>
          <a:prstGeom prst="rect">
            <a:avLst/>
          </a:prstGeom>
        </p:spPr>
        <p:txBody>
          <a:bodyPr wrap="square">
            <a:spAutoFit/>
          </a:bodyPr>
          <a:lstStyle/>
          <a:p>
            <a:pPr lvl="0" eaLnBrk="1" fontAlgn="auto" hangingPunct="1">
              <a:spcBef>
                <a:spcPts val="0"/>
              </a:spcBef>
              <a:spcAft>
                <a:spcPts val="0"/>
              </a:spcAft>
              <a:defRPr/>
            </a:pPr>
            <a:r>
              <a:rPr kumimoji="0" lang="zh-TW" altLang="zh-TW" sz="2000" b="0" u="sng" dirty="0">
                <a:solidFill>
                  <a:srgbClr val="000000"/>
                </a:solidFill>
                <a:latin typeface="Times New Roman"/>
                <a:ea typeface="標楷體"/>
              </a:rPr>
              <a:t>內視鏡中心 </a:t>
            </a:r>
            <a:r>
              <a:rPr kumimoji="0" lang="en-US" altLang="zh-TW" sz="2000" b="0" dirty="0" smtClean="0">
                <a:solidFill>
                  <a:srgbClr val="000000"/>
                </a:solidFill>
                <a:latin typeface="Times New Roman"/>
                <a:ea typeface="標楷體"/>
              </a:rPr>
              <a:t>    </a:t>
            </a:r>
            <a:r>
              <a:rPr kumimoji="0" lang="en-US" altLang="zh-TW" sz="2000" b="0" dirty="0">
                <a:solidFill>
                  <a:srgbClr val="000000"/>
                </a:solidFill>
                <a:latin typeface="標楷體"/>
                <a:ea typeface="標楷體"/>
              </a:rPr>
              <a:t>1080705</a:t>
            </a:r>
            <a:endParaRPr kumimoji="0" lang="zh-TW" altLang="en-US" sz="2000" dirty="0">
              <a:solidFill>
                <a:srgbClr val="000000"/>
              </a:solidFill>
              <a:latin typeface="標楷體"/>
              <a:ea typeface="標楷體"/>
            </a:endParaRPr>
          </a:p>
          <a:p>
            <a:pPr lvl="0" eaLnBrk="1" fontAlgn="auto" hangingPunct="1">
              <a:spcBef>
                <a:spcPts val="0"/>
              </a:spcBef>
              <a:spcAft>
                <a:spcPts val="0"/>
              </a:spcAft>
            </a:pPr>
            <a:r>
              <a:rPr kumimoji="0" lang="zh-TW" altLang="zh-TW" sz="2000" u="sng" dirty="0">
                <a:solidFill>
                  <a:srgbClr val="000000"/>
                </a:solidFill>
                <a:latin typeface="Times New Roman"/>
                <a:ea typeface="標楷體"/>
              </a:rPr>
              <a:t>進食困難體重急降</a:t>
            </a:r>
            <a:r>
              <a:rPr kumimoji="0" lang="en-US" altLang="zh-TW" sz="2000" u="sng" dirty="0">
                <a:solidFill>
                  <a:srgbClr val="000000"/>
                </a:solidFill>
                <a:latin typeface="Times New Roman"/>
                <a:ea typeface="標楷體"/>
              </a:rPr>
              <a:t>  </a:t>
            </a:r>
            <a:r>
              <a:rPr kumimoji="0" lang="zh-TW" altLang="zh-TW" sz="2000" u="sng" dirty="0">
                <a:solidFill>
                  <a:srgbClr val="000000"/>
                </a:solidFill>
                <a:latin typeface="Times New Roman"/>
                <a:ea typeface="標楷體"/>
              </a:rPr>
              <a:t>小心罹患食道遲緩不能症</a:t>
            </a:r>
            <a:endParaRPr kumimoji="0" lang="zh-TW" altLang="zh-TW" sz="2000" b="0" u="sng" dirty="0">
              <a:solidFill>
                <a:srgbClr val="000000"/>
              </a:solidFill>
              <a:latin typeface="Times New Roman"/>
              <a:ea typeface="標楷體"/>
            </a:endParaRPr>
          </a:p>
          <a:p>
            <a:pPr lvl="0" eaLnBrk="1" fontAlgn="auto" hangingPunct="1">
              <a:spcBef>
                <a:spcPts val="0"/>
              </a:spcBef>
              <a:spcAft>
                <a:spcPts val="0"/>
              </a:spcAft>
            </a:pPr>
            <a:r>
              <a:rPr kumimoji="0" lang="zh-TW" altLang="zh-TW" sz="2000" b="0" u="sng" dirty="0">
                <a:solidFill>
                  <a:srgbClr val="000000"/>
                </a:solidFill>
                <a:latin typeface="Times New Roman"/>
                <a:ea typeface="標楷體"/>
              </a:rPr>
              <a:t>主講人</a:t>
            </a:r>
            <a:r>
              <a:rPr kumimoji="0" lang="en-US" altLang="zh-TW" sz="2000" b="0" u="sng" dirty="0">
                <a:solidFill>
                  <a:srgbClr val="000000"/>
                </a:solidFill>
                <a:latin typeface="Times New Roman"/>
                <a:ea typeface="標楷體"/>
              </a:rPr>
              <a:t>:</a:t>
            </a:r>
            <a:r>
              <a:rPr kumimoji="0" lang="zh-TW" altLang="zh-TW" sz="2000" b="0" u="sng" dirty="0">
                <a:solidFill>
                  <a:srgbClr val="000000"/>
                </a:solidFill>
                <a:latin typeface="Times New Roman"/>
                <a:ea typeface="標楷體"/>
              </a:rPr>
              <a:t>臺北榮總內視鏡中心 盧俊良主任</a:t>
            </a:r>
          </a:p>
          <a:p>
            <a:pPr lvl="0" eaLnBrk="1" fontAlgn="auto" hangingPunct="1">
              <a:spcBef>
                <a:spcPts val="0"/>
              </a:spcBef>
              <a:spcAft>
                <a:spcPts val="0"/>
              </a:spcAft>
            </a:pPr>
            <a:r>
              <a:rPr kumimoji="0" lang="zh-TW" altLang="zh-TW" sz="1800" b="0" dirty="0" smtClean="0">
                <a:solidFill>
                  <a:srgbClr val="000000"/>
                </a:solidFill>
                <a:latin typeface="Times New Roman"/>
                <a:ea typeface="標楷體"/>
              </a:rPr>
              <a:t>經</a:t>
            </a:r>
            <a:r>
              <a:rPr kumimoji="0" lang="zh-TW" altLang="zh-TW" sz="1800" b="0" dirty="0">
                <a:solidFill>
                  <a:srgbClr val="000000"/>
                </a:solidFill>
                <a:latin typeface="Times New Roman"/>
                <a:ea typeface="標楷體"/>
              </a:rPr>
              <a:t>上消化道</a:t>
            </a:r>
            <a:r>
              <a:rPr kumimoji="0" lang="zh-TW" altLang="zh-TW" sz="1800" b="0" u="sng" dirty="0">
                <a:solidFill>
                  <a:srgbClr val="000000"/>
                </a:solidFill>
                <a:latin typeface="Times New Roman"/>
                <a:ea typeface="標楷體"/>
              </a:rPr>
              <a:t>內視鏡檢查</a:t>
            </a:r>
            <a:r>
              <a:rPr kumimoji="0" lang="zh-TW" altLang="zh-TW" sz="1800" b="0" dirty="0">
                <a:solidFill>
                  <a:srgbClr val="000000"/>
                </a:solidFill>
                <a:latin typeface="Times New Roman"/>
                <a:ea typeface="標楷體"/>
              </a:rPr>
              <a:t>發現</a:t>
            </a:r>
            <a:r>
              <a:rPr kumimoji="0" lang="zh-TW" altLang="zh-TW" sz="1800" b="0" u="sng" dirty="0">
                <a:solidFill>
                  <a:srgbClr val="000000"/>
                </a:solidFill>
                <a:latin typeface="Times New Roman"/>
                <a:ea typeface="標楷體"/>
              </a:rPr>
              <a:t>食道大幅彎曲擴張</a:t>
            </a:r>
            <a:r>
              <a:rPr kumimoji="0" lang="zh-TW" altLang="zh-TW" sz="1800" b="0" dirty="0">
                <a:solidFill>
                  <a:srgbClr val="000000"/>
                </a:solidFill>
                <a:latin typeface="Times New Roman"/>
                <a:ea typeface="標楷體"/>
              </a:rPr>
              <a:t>，並且充滿未消化的食物</a:t>
            </a:r>
            <a:r>
              <a:rPr kumimoji="0" lang="zh-TW" altLang="zh-TW" sz="1800" b="0" dirty="0" smtClean="0">
                <a:solidFill>
                  <a:srgbClr val="000000"/>
                </a:solidFill>
                <a:latin typeface="Times New Roman"/>
                <a:ea typeface="標楷體"/>
              </a:rPr>
              <a:t>。</a:t>
            </a:r>
            <a:r>
              <a:rPr kumimoji="0" lang="zh-TW" altLang="en-US" sz="1800" b="0" dirty="0" smtClean="0">
                <a:solidFill>
                  <a:srgbClr val="000000"/>
                </a:solidFill>
                <a:latin typeface="Times New Roman"/>
                <a:ea typeface="標楷體"/>
              </a:rPr>
              <a:t>且</a:t>
            </a:r>
            <a:r>
              <a:rPr kumimoji="0" lang="zh-TW" altLang="zh-TW" sz="1800" b="0" dirty="0" smtClean="0">
                <a:solidFill>
                  <a:srgbClr val="000000"/>
                </a:solidFill>
                <a:latin typeface="Times New Roman"/>
                <a:ea typeface="標楷體"/>
              </a:rPr>
              <a:t>顯影停留</a:t>
            </a:r>
            <a:r>
              <a:rPr kumimoji="0" lang="zh-TW" altLang="zh-TW" sz="1800" b="0" dirty="0">
                <a:solidFill>
                  <a:srgbClr val="000000"/>
                </a:solidFill>
                <a:latin typeface="Times New Roman"/>
                <a:ea typeface="標楷體"/>
              </a:rPr>
              <a:t>在食道無法進入胃部。</a:t>
            </a:r>
            <a:r>
              <a:rPr kumimoji="0" lang="zh-TW" altLang="zh-TW" sz="1800" b="0" dirty="0" smtClean="0">
                <a:solidFill>
                  <a:srgbClr val="000000"/>
                </a:solidFill>
                <a:latin typeface="Times New Roman"/>
                <a:ea typeface="標楷體"/>
              </a:rPr>
              <a:t>進一步</a:t>
            </a:r>
            <a:r>
              <a:rPr kumimoji="0" lang="zh-TW" altLang="en-US" sz="1800" b="0" u="sng" dirty="0" smtClean="0">
                <a:solidFill>
                  <a:srgbClr val="000000"/>
                </a:solidFill>
                <a:latin typeface="Times New Roman"/>
                <a:ea typeface="標楷體"/>
              </a:rPr>
              <a:t>以</a:t>
            </a:r>
            <a:r>
              <a:rPr kumimoji="0" lang="zh-TW" altLang="zh-TW" sz="1800" u="sng" dirty="0" smtClean="0">
                <a:solidFill>
                  <a:srgbClr val="000000"/>
                </a:solidFill>
                <a:latin typeface="Times New Roman"/>
                <a:ea typeface="標楷體"/>
              </a:rPr>
              <a:t>高</a:t>
            </a:r>
            <a:r>
              <a:rPr kumimoji="0" lang="zh-TW" altLang="zh-TW" sz="1800" u="sng" dirty="0">
                <a:solidFill>
                  <a:srgbClr val="000000"/>
                </a:solidFill>
                <a:latin typeface="Times New Roman"/>
                <a:ea typeface="標楷體"/>
              </a:rPr>
              <a:t>解析度食道動力學檢查</a:t>
            </a:r>
            <a:r>
              <a:rPr kumimoji="0" lang="zh-TW" altLang="zh-TW" sz="1800" b="0" dirty="0">
                <a:solidFill>
                  <a:srgbClr val="000000"/>
                </a:solidFill>
                <a:latin typeface="Times New Roman"/>
                <a:ea typeface="標楷體"/>
              </a:rPr>
              <a:t>，發現食道收縮蠕動功能喪失合併下食道括約肌壓力增加，</a:t>
            </a:r>
            <a:r>
              <a:rPr kumimoji="0" lang="zh-TW" altLang="zh-TW" sz="1800" b="0" u="sng" dirty="0">
                <a:solidFill>
                  <a:srgbClr val="000000"/>
                </a:solidFill>
                <a:latin typeface="Times New Roman"/>
                <a:ea typeface="標楷體"/>
              </a:rPr>
              <a:t>確診為食道遲緩不能症第一型，在接受</a:t>
            </a:r>
            <a:r>
              <a:rPr kumimoji="0" lang="zh-TW" altLang="zh-TW" sz="1800" u="sng" dirty="0">
                <a:solidFill>
                  <a:srgbClr val="000000"/>
                </a:solidFill>
                <a:latin typeface="Times New Roman"/>
                <a:ea typeface="標楷體"/>
              </a:rPr>
              <a:t>經口內視鏡下食道括約肌切開術（</a:t>
            </a:r>
            <a:r>
              <a:rPr kumimoji="0" lang="en-US" altLang="zh-TW" sz="1800" u="sng" dirty="0">
                <a:solidFill>
                  <a:srgbClr val="000000"/>
                </a:solidFill>
                <a:latin typeface="Times New Roman"/>
                <a:ea typeface="標楷體"/>
              </a:rPr>
              <a:t>POEM</a:t>
            </a:r>
            <a:r>
              <a:rPr kumimoji="0" lang="zh-TW" altLang="zh-TW" sz="1800" u="sng" dirty="0">
                <a:solidFill>
                  <a:srgbClr val="000000"/>
                </a:solidFill>
                <a:latin typeface="Times New Roman"/>
                <a:ea typeface="標楷體"/>
              </a:rPr>
              <a:t>）</a:t>
            </a:r>
            <a:r>
              <a:rPr kumimoji="0" lang="zh-TW" altLang="zh-TW" sz="1800" b="0" u="sng" dirty="0">
                <a:solidFill>
                  <a:srgbClr val="000000"/>
                </a:solidFill>
                <a:latin typeface="Times New Roman"/>
                <a:ea typeface="標楷體"/>
              </a:rPr>
              <a:t>後</a:t>
            </a:r>
            <a:r>
              <a:rPr kumimoji="0" lang="zh-TW" altLang="zh-TW" sz="1800" b="0" dirty="0">
                <a:solidFill>
                  <a:srgbClr val="000000"/>
                </a:solidFill>
                <a:latin typeface="Times New Roman"/>
                <a:ea typeface="標楷體"/>
              </a:rPr>
              <a:t>，</a:t>
            </a:r>
            <a:r>
              <a:rPr kumimoji="0" lang="zh-TW" altLang="zh-TW" sz="1800" b="0" u="sng" dirty="0">
                <a:solidFill>
                  <a:srgbClr val="000000"/>
                </a:solidFill>
                <a:latin typeface="Times New Roman"/>
                <a:ea typeface="標楷體"/>
              </a:rPr>
              <a:t>第二天即恢復進食</a:t>
            </a:r>
            <a:r>
              <a:rPr kumimoji="0" lang="zh-TW" altLang="zh-TW" sz="1800" b="0" dirty="0">
                <a:solidFill>
                  <a:srgbClr val="000000"/>
                </a:solidFill>
                <a:latin typeface="Times New Roman"/>
                <a:ea typeface="標楷體"/>
              </a:rPr>
              <a:t>且無吞嚥困難症狀</a:t>
            </a:r>
            <a:r>
              <a:rPr kumimoji="0" lang="zh-TW" altLang="zh-TW" sz="1800" b="0" dirty="0" smtClean="0">
                <a:solidFill>
                  <a:srgbClr val="000000"/>
                </a:solidFill>
                <a:latin typeface="Times New Roman"/>
                <a:ea typeface="標楷體"/>
              </a:rPr>
              <a:t>，</a:t>
            </a:r>
            <a:r>
              <a:rPr kumimoji="0" lang="zh-TW" altLang="zh-TW" sz="1800" b="0" u="sng" dirty="0" smtClean="0">
                <a:solidFill>
                  <a:srgbClr val="000000"/>
                </a:solidFill>
                <a:latin typeface="Times New Roman"/>
                <a:ea typeface="標楷體"/>
              </a:rPr>
              <a:t>順利解決</a:t>
            </a:r>
            <a:r>
              <a:rPr kumimoji="0" lang="zh-TW" altLang="en-US" sz="1800" b="0" u="sng" dirty="0" smtClean="0">
                <a:solidFill>
                  <a:srgbClr val="000000"/>
                </a:solidFill>
                <a:latin typeface="Times New Roman"/>
                <a:ea typeface="標楷體"/>
              </a:rPr>
              <a:t>病患多</a:t>
            </a:r>
            <a:r>
              <a:rPr kumimoji="0" lang="zh-TW" altLang="zh-TW" sz="1800" b="0" u="sng" dirty="0" smtClean="0">
                <a:solidFill>
                  <a:srgbClr val="000000"/>
                </a:solidFill>
                <a:latin typeface="Times New Roman"/>
                <a:ea typeface="標楷體"/>
              </a:rPr>
              <a:t>年</a:t>
            </a:r>
            <a:r>
              <a:rPr kumimoji="0" lang="zh-TW" altLang="zh-TW" sz="1800" b="0" u="sng" dirty="0">
                <a:solidFill>
                  <a:srgbClr val="000000"/>
                </a:solidFill>
                <a:latin typeface="Times New Roman"/>
                <a:ea typeface="標楷體"/>
              </a:rPr>
              <a:t>來的困擾。</a:t>
            </a:r>
          </a:p>
        </p:txBody>
      </p:sp>
      <p:pic>
        <p:nvPicPr>
          <p:cNvPr id="6" name="圖片 5"/>
          <p:cNvPicPr>
            <a:picLocks noChangeAspect="1"/>
          </p:cNvPicPr>
          <p:nvPr/>
        </p:nvPicPr>
        <p:blipFill rotWithShape="1">
          <a:blip r:embed="rId2" cstate="print"/>
          <a:srcRect l="39499" r="5518"/>
          <a:stretch/>
        </p:blipFill>
        <p:spPr>
          <a:xfrm>
            <a:off x="683460" y="1268700"/>
            <a:ext cx="3325901" cy="39605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1648628604"/>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theme/theme1.xml><?xml version="1.0" encoding="utf-8"?>
<a:theme xmlns:a="http://schemas.openxmlformats.org/drawingml/2006/main" name="Profile">
  <a:themeElements>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e">
      <a:majorFont>
        <a:latin typeface="Times New Roman"/>
        <a:ea typeface="標楷體"/>
        <a:cs typeface=""/>
      </a:majorFont>
      <a:minorFont>
        <a:latin typeface="Times New Roman"/>
        <a:ea typeface="標楷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1">
          <a:gsLst>
            <a:gs pos="0">
              <a:srgbClr val="006600"/>
            </a:gs>
            <a:gs pos="100000">
              <a:srgbClr val="009999"/>
            </a:gs>
          </a:gsLst>
          <a:lin ang="5400000" scaled="1"/>
        </a:gradFill>
        <a:ln>
          <a:noFill/>
        </a:ln>
        <a:effectLst>
          <a:outerShdw dist="53882" dir="2700000" algn="ctr" rotWithShape="0">
            <a:schemeClr val="tx2"/>
          </a:outerShdw>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4800" b="0" i="0" u="none" strike="noStrike" cap="none" normalizeH="0" baseline="0" smtClean="0">
            <a:ln>
              <a:noFill/>
            </a:ln>
            <a:solidFill>
              <a:schemeClr val="tx1"/>
            </a:solidFill>
            <a:effectLst/>
            <a:latin typeface="Verdana" panose="020B0604030504040204" pitchFamily="34" charset="0"/>
            <a:ea typeface="新細明體" panose="02020500000000000000" pitchFamily="18" charset="-120"/>
          </a:defRPr>
        </a:defPPr>
      </a:lstStyle>
    </a:spDef>
    <a:lnDef>
      <a:spPr bwMode="auto">
        <a:xfrm>
          <a:off x="0" y="0"/>
          <a:ext cx="1" cy="1"/>
        </a:xfrm>
        <a:custGeom>
          <a:avLst/>
          <a:gdLst/>
          <a:ahLst/>
          <a:cxnLst/>
          <a:rect l="0" t="0" r="0" b="0"/>
          <a:pathLst/>
        </a:custGeom>
        <a:gradFill rotWithShape="1">
          <a:gsLst>
            <a:gs pos="0">
              <a:srgbClr val="006600"/>
            </a:gs>
            <a:gs pos="100000">
              <a:srgbClr val="009999"/>
            </a:gs>
          </a:gsLst>
          <a:lin ang="5400000" scaled="1"/>
        </a:gradFill>
        <a:ln>
          <a:noFill/>
        </a:ln>
        <a:effectLst>
          <a:outerShdw dist="53882" dir="2700000" algn="ctr" rotWithShape="0">
            <a:schemeClr val="tx2"/>
          </a:outerShdw>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4800" b="0" i="0" u="none" strike="noStrike" cap="none" normalizeH="0" baseline="0" smtClean="0">
            <a:ln>
              <a:noFill/>
            </a:ln>
            <a:solidFill>
              <a:schemeClr val="tx1"/>
            </a:solidFill>
            <a:effectLst/>
            <a:latin typeface="Verdana" panose="020B0604030504040204" pitchFamily="34" charset="0"/>
            <a:ea typeface="新細明體" panose="02020500000000000000" pitchFamily="18" charset="-120"/>
          </a:defRPr>
        </a:defPPr>
      </a:lstStyle>
    </a:lnDef>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34560</TotalTime>
  <Words>1204</Words>
  <Application>Microsoft Office PowerPoint</Application>
  <PresentationFormat>如螢幕大小 (4:3)</PresentationFormat>
  <Paragraphs>86</Paragraphs>
  <Slides>18</Slides>
  <Notes>1</Notes>
  <HiddenSlides>0</HiddenSlides>
  <MMClips>0</MMClips>
  <ScaleCrop>false</ScaleCrop>
  <HeadingPairs>
    <vt:vector size="6" baseType="variant">
      <vt:variant>
        <vt:lpstr>佈景主題</vt:lpstr>
      </vt:variant>
      <vt:variant>
        <vt:i4>1</vt:i4>
      </vt:variant>
      <vt:variant>
        <vt:lpstr>內嵌 OLE 伺服程式</vt:lpstr>
      </vt:variant>
      <vt:variant>
        <vt:i4>2</vt:i4>
      </vt:variant>
      <vt:variant>
        <vt:lpstr>投影片標題</vt:lpstr>
      </vt:variant>
      <vt:variant>
        <vt:i4>18</vt:i4>
      </vt:variant>
    </vt:vector>
  </HeadingPairs>
  <TitlesOfParts>
    <vt:vector size="21" baseType="lpstr">
      <vt:lpstr>Profile</vt:lpstr>
      <vt:lpstr>簡報</vt:lpstr>
      <vt:lpstr>工作表</vt:lpstr>
      <vt:lpstr>本院重要新聞彙整報告</vt:lpstr>
      <vt:lpstr>108年7月記者會</vt:lpstr>
      <vt:lpstr>108年7月記者會</vt:lpstr>
      <vt:lpstr>108年7月記者會</vt:lpstr>
      <vt:lpstr>108年7月專題報導</vt:lpstr>
      <vt:lpstr>108年7月份協辦活動(新聞稿)</vt:lpstr>
      <vt:lpstr>投影片 7</vt:lpstr>
      <vt:lpstr>投影片 8</vt:lpstr>
      <vt:lpstr>投影片 9</vt:lpstr>
      <vt:lpstr>投影片 10</vt:lpstr>
      <vt:lpstr>108年7月份新聞摘要-33</vt:lpstr>
      <vt:lpstr>投影片 12</vt:lpstr>
      <vt:lpstr>投影片 13</vt:lpstr>
      <vt:lpstr>投影片 14</vt:lpstr>
      <vt:lpstr>投影片 15</vt:lpstr>
      <vt:lpstr>108年7月各單位院外受奬情形2則</vt:lpstr>
      <vt:lpstr>投影片 17</vt:lpstr>
      <vt:lpstr>投影片 18</vt:lpstr>
    </vt:vector>
  </TitlesOfParts>
  <Manager>台北榮民總醫院</Manager>
  <Company>Taipei Veterans General Hospital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行政院國軍退除役官兵輔導委員會 台北榮民總醫院 新制醫院評鑑暨教學醫院評鑑簡報</dc:title>
  <dc:creator>楊昭恂</dc:creator>
  <cp:lastModifiedBy>vghuser</cp:lastModifiedBy>
  <cp:revision>2322</cp:revision>
  <dcterms:created xsi:type="dcterms:W3CDTF">2004-02-01T06:39:05Z</dcterms:created>
  <dcterms:modified xsi:type="dcterms:W3CDTF">2019-07-23T03:49:48Z</dcterms:modified>
</cp:coreProperties>
</file>