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249" r:id="rId2"/>
    <p:sldId id="3799" r:id="rId3"/>
    <p:sldId id="3846" r:id="rId4"/>
    <p:sldId id="3847" r:id="rId5"/>
    <p:sldId id="3845" r:id="rId6"/>
    <p:sldId id="3843" r:id="rId7"/>
    <p:sldId id="3775" r:id="rId8"/>
    <p:sldId id="3831" r:id="rId9"/>
    <p:sldId id="3833" r:id="rId10"/>
    <p:sldId id="3835" r:id="rId11"/>
    <p:sldId id="3836" r:id="rId12"/>
    <p:sldId id="3837" r:id="rId13"/>
    <p:sldId id="3782" r:id="rId14"/>
    <p:sldId id="3840" r:id="rId15"/>
    <p:sldId id="3841" r:id="rId16"/>
    <p:sldId id="3629" r:id="rId17"/>
    <p:sldId id="3469" r:id="rId18"/>
  </p:sldIdLst>
  <p:sldSz cx="9144000" cy="6858000" type="screen4x3"/>
  <p:notesSz cx="6807200" cy="99393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33CC"/>
    <a:srgbClr val="005696"/>
    <a:srgbClr val="0062AC"/>
    <a:srgbClr val="FF9900"/>
    <a:srgbClr val="00CC66"/>
    <a:srgbClr val="FF3300"/>
    <a:srgbClr val="FFFFFF"/>
    <a:srgbClr val="008A3E"/>
    <a:srgbClr val="00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125" autoAdjust="0"/>
  </p:normalViewPr>
  <p:slideViewPr>
    <p:cSldViewPr>
      <p:cViewPr varScale="1">
        <p:scale>
          <a:sx n="84" d="100"/>
          <a:sy n="84" d="100"/>
        </p:scale>
        <p:origin x="-76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986" y="-90"/>
      </p:cViewPr>
      <p:guideLst>
        <p:guide orient="horz" pos="3131"/>
        <p:guide pos="2144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0529" cy="4958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t" anchorCtr="0" compatLnSpc="1">
            <a:prstTxWarp prst="textNoShape">
              <a:avLst/>
            </a:prstTxWarp>
          </a:bodyPr>
          <a:lstStyle>
            <a:lvl1pPr algn="l" defTabSz="92662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671" y="1"/>
            <a:ext cx="2950529" cy="4958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t" anchorCtr="0" compatLnSpc="1">
            <a:prstTxWarp prst="textNoShape">
              <a:avLst/>
            </a:prstTxWarp>
          </a:bodyPr>
          <a:lstStyle>
            <a:lvl1pPr algn="r" defTabSz="92662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1895"/>
            <a:ext cx="2950529" cy="497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b" anchorCtr="0" compatLnSpc="1">
            <a:prstTxWarp prst="textNoShape">
              <a:avLst/>
            </a:prstTxWarp>
          </a:bodyPr>
          <a:lstStyle>
            <a:lvl1pPr algn="l" defTabSz="92662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671" y="9441895"/>
            <a:ext cx="2950529" cy="497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b" anchorCtr="0" compatLnSpc="1">
            <a:prstTxWarp prst="textNoShape">
              <a:avLst/>
            </a:prstTxWarp>
          </a:bodyPr>
          <a:lstStyle>
            <a:lvl1pPr algn="r" defTabSz="926622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A85275-53F0-4117-819A-B9E01A5B0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5539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0529" cy="4974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t" anchorCtr="0" compatLnSpc="1">
            <a:prstTxWarp prst="textNoShape">
              <a:avLst/>
            </a:prstTxWarp>
          </a:bodyPr>
          <a:lstStyle>
            <a:lvl1pPr algn="l" defTabSz="92662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082" y="1"/>
            <a:ext cx="2950529" cy="4974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t" anchorCtr="0" compatLnSpc="1">
            <a:prstTxWarp prst="textNoShape">
              <a:avLst/>
            </a:prstTxWarp>
          </a:bodyPr>
          <a:lstStyle>
            <a:lvl1pPr algn="r" defTabSz="92662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404" y="4721745"/>
            <a:ext cx="5446396" cy="44706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306"/>
            <a:ext cx="2950529" cy="4974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b" anchorCtr="0" compatLnSpc="1">
            <a:prstTxWarp prst="textNoShape">
              <a:avLst/>
            </a:prstTxWarp>
          </a:bodyPr>
          <a:lstStyle>
            <a:lvl1pPr algn="l" defTabSz="92662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902838" y="9440306"/>
            <a:ext cx="3902774" cy="4974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646" tIns="46323" rIns="92646" bIns="46323" numCol="1" anchor="b" anchorCtr="0" compatLnSpc="1">
            <a:prstTxWarp prst="textNoShape">
              <a:avLst/>
            </a:prstTxWarp>
          </a:bodyPr>
          <a:lstStyle>
            <a:lvl1pPr defTabSz="926622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7D00E5EC-5359-4502-92BF-F5F41F9DAE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7176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62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3841" indent="-286091" defTabSz="92662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4370" indent="-228874" defTabSz="92662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2117" indent="-228874" defTabSz="92662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9865" indent="-228874" defTabSz="926622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7613" indent="-228874" defTabSz="92662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5360" indent="-228874" defTabSz="92662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33108" indent="-228874" defTabSz="92662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90856" indent="-228874" defTabSz="92662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r>
              <a:rPr lang="en-US" altLang="zh-TW" sz="1300" b="0" dirty="0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</a:t>
            </a:r>
            <a:fld id="{3F02F98A-3432-41E0-9616-FFE56DF2F518}" type="slidenum">
              <a:rPr lang="en-US" altLang="zh-TW" sz="1300" b="0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1</a:t>
            </a:fld>
            <a:endParaRPr lang="en-US" altLang="zh-TW" sz="1300" b="0" dirty="0" smtClean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="" xmlns:p14="http://schemas.microsoft.com/office/powerpoint/2010/main" val="61913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6303813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02526-F37C-4D93-B261-8D8F3E2BE9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606899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E265-A318-4CB1-8F61-0630296C7C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4059225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D9F9-180C-44A9-9D53-14479E67C3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27666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69E-1594-4E16-89FE-0DEA1F558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0639660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9FCC-B5F8-42E3-A3F0-D8C81AC5D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004533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0896-EE0A-4F83-8133-5B7F609E7F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064608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B841-0948-43C3-95E7-FE22957A2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8000877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46FC-B741-47F9-B5C3-67CDECDA4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810570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99F1FC-B496-4B91-985E-15EB6BAB6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3.em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1081001-TVBS-&#12304;&#21313;&#40670;&#19981;&#19968;&#27171;&#12305;&#12300;&#32769;&#24180;&#24962;&#39729;&#12301;&#22833;&#30496;&#12289;&#39135;&#27442;&#19981;&#25391;&#12288;&#30433;&#36895;&#23601;&#37291;&#27835;&#30274;.mp4" TargetMode="External"/><Relationship Id="rId7" Type="http://schemas.openxmlformats.org/officeDocument/2006/relationships/image" Target="../media/image10.png"/><Relationship Id="rId2" Type="http://schemas.openxmlformats.org/officeDocument/2006/relationships/hyperlink" Target="1080923-TVBS-&#12304;&#21313;&#40670;&#19981;&#19968;&#27171;&#12305;&#21488;&#28771;&#20154;&#12300;&#37202;&#31934;&#19981;&#32784;&#30151;&#12301;&#27231;&#29575;&#19990;&#30028;&#31532;&#19968;%20&#39154;&#37202;&#32633;&#30284;&#27231;&#29575;&#22686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1081004-TVBS-&#12304;&#21313;&#40670;&#19981;&#19968;&#27171;&#12305;&#30284;&#30151;&#27835;&#30274;&#21109;&#26032;&#12288;&#22283;&#38555;&#30740;&#31350;&#65306;&#30284;&#24739;&#32773;&#29983;&#23384;&#29575;&#25552;&#39640;.mp4" TargetMode="External"/><Relationship Id="rId7" Type="http://schemas.openxmlformats.org/officeDocument/2006/relationships/image" Target="../media/image16.png"/><Relationship Id="rId2" Type="http://schemas.openxmlformats.org/officeDocument/2006/relationships/hyperlink" Target="1081016-TVBS-&#12304;&#21313;&#40670;&#19981;&#19968;&#27171;&#12305;&#24859;&#21507;&#27833;&#28856;&#12289;&#31934;&#32251;&#39135;&#29289;&#12288;&#19977;&#39640;&#21361;&#38570;&#22240;&#23376;&#12288;&#35480;&#30332;&#24515;&#34880;&#31649;&#30142;&#30149;%20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263" y="1123950"/>
            <a:ext cx="8227307" cy="865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u="sng" dirty="0" smtClean="0">
                <a:solidFill>
                  <a:srgbClr val="0000FF"/>
                </a:solidFill>
              </a:rPr>
              <a:t>本院重要新聞彙整報告</a:t>
            </a:r>
          </a:p>
        </p:txBody>
      </p:sp>
      <p:sp>
        <p:nvSpPr>
          <p:cNvPr id="13316" name="投影片編號版面配置區 5"/>
          <p:cNvSpPr txBox="1">
            <a:spLocks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r>
              <a:rPr lang="en-US" altLang="zh-TW" sz="1200" b="0">
                <a:latin typeface="Verdana" panose="020B0604030504040204" pitchFamily="34" charset="0"/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59338" y="2924175"/>
            <a:ext cx="3095625" cy="12954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dist" eaLnBrk="1" hangingPunct="1"/>
            <a:r>
              <a:rPr lang="zh-TW" altLang="en-US" dirty="0"/>
              <a:t>單  位：公共事務室 </a:t>
            </a:r>
          </a:p>
          <a:p>
            <a:pPr algn="dist" eaLnBrk="1" hangingPunct="1"/>
            <a:r>
              <a:rPr lang="zh-TW" altLang="en-US" dirty="0"/>
              <a:t>報告人：游  君  耀</a:t>
            </a:r>
          </a:p>
          <a:p>
            <a:pPr algn="dist" eaLnBrk="1" hangingPunct="1"/>
            <a:r>
              <a:rPr lang="en-US" altLang="zh-TW" dirty="0"/>
              <a:t>          </a:t>
            </a:r>
            <a:r>
              <a:rPr lang="en-US" altLang="zh-TW" sz="2000" dirty="0" smtClean="0"/>
              <a:t>108.10.22</a:t>
            </a:r>
            <a:endParaRPr lang="zh-TW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108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24022746"/>
              </p:ext>
            </p:extLst>
          </p:nvPr>
        </p:nvGraphicFramePr>
        <p:xfrm>
          <a:off x="591068" y="981073"/>
          <a:ext cx="8085501" cy="4320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547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3773147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1081001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急診部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台北榮總說明稿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1081001 / 10:30</a:t>
                      </a:r>
                      <a:endParaRPr lang="zh-TW" altLang="zh-TW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因應南方澳大橋坍塌，台北榮總蘇澳分院啟動緊急醫療救護，總院</a:t>
                      </a:r>
                      <a:r>
                        <a:rPr lang="zh-TW" altLang="en-US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奉張院長指示：</a:t>
                      </a:r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即刻派急診部災難醫學科黃主任帶領多名外科醫師前往支援。</a:t>
                      </a:r>
                    </a:p>
                    <a:p>
                      <a:endParaRPr lang="zh-TW" alt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2" y="2204830"/>
            <a:ext cx="1919833" cy="1440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3" y="3903995"/>
            <a:ext cx="1787210" cy="134071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60" y="3888540"/>
            <a:ext cx="1728240" cy="129647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82" y="3885540"/>
            <a:ext cx="1693208" cy="1270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7699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108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19444068"/>
              </p:ext>
            </p:extLst>
          </p:nvPr>
        </p:nvGraphicFramePr>
        <p:xfrm>
          <a:off x="591068" y="981073"/>
          <a:ext cx="8085501" cy="4968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847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48353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1081001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骨科部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臺北榮總與臺北市立大學簽署合作備忘錄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108.10.1</a:t>
                      </a:r>
                    </a:p>
                    <a:p>
                      <a:endParaRPr lang="zh-TW" alt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本院與臺北市立大學簽署合作備忘錄，由北榮張院長、臺北市立大學戴遐齡校長共同簽署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en-US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未來雙方將合作提供運動員學生最完整的醫療照護，設立運動員特別門診，為各類運動運動員提供更切合需要的醫療服務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，並在運動傷害防護、健康促進及健康老化各方面進行合作研究。</a:t>
                      </a:r>
                    </a:p>
                    <a:p>
                      <a:endParaRPr lang="zh-TW" alt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20" y="4293120"/>
            <a:ext cx="2437392" cy="136819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90" y="4293120"/>
            <a:ext cx="2565676" cy="1440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2636890"/>
            <a:ext cx="2160300" cy="2664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262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108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15494418"/>
              </p:ext>
            </p:extLst>
          </p:nvPr>
        </p:nvGraphicFramePr>
        <p:xfrm>
          <a:off x="591068" y="981073"/>
          <a:ext cx="8085501" cy="4896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1998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76281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1081003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社工室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南山慈善基金攜手北榮關懷癌友</a:t>
                      </a:r>
                      <a:r>
                        <a:rPr lang="en-US" altLang="zh-TW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zh-TW" altLang="zh-TW" sz="24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財團法人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南山人壽慈善事業基金會「用愛點亮希望」醫療急難救助及癌友康復用品捐贈儀式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由財團法人南山人壽慈善事業基金會周佳蓉執行長代表捐贈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李副院長代表本院受贈並頒贈感謝狀致意。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李副院長對於南山人壽慈善基金會的長期善行義舉表達由衷感謝；南山慈善基金周執行長則表示，藉由北榮這寶貴平台，攜手關懷貧病弱勢族群，希望能幫助更多的病人安心就醫，讓救助網更遍及社會各角落。</a:t>
                      </a:r>
                    </a:p>
                    <a:p>
                      <a:endParaRPr lang="zh-TW" alt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460" y="2060810"/>
            <a:ext cx="1865713" cy="2160300"/>
          </a:xfrm>
          <a:prstGeom prst="rect">
            <a:avLst/>
          </a:prstGeom>
        </p:spPr>
      </p:pic>
      <p:pic>
        <p:nvPicPr>
          <p:cNvPr id="1026" name="Picture 2" descr="IMG_85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12" b="9819"/>
          <a:stretch>
            <a:fillRect/>
          </a:stretch>
        </p:blipFill>
        <p:spPr bwMode="auto">
          <a:xfrm>
            <a:off x="3491850" y="4221110"/>
            <a:ext cx="3488675" cy="154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66920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108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44762291"/>
              </p:ext>
            </p:extLst>
          </p:nvPr>
        </p:nvGraphicFramePr>
        <p:xfrm>
          <a:off x="4763" y="979488"/>
          <a:ext cx="9139237" cy="536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中高齡河馬型 恐增失智風險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男性小便分岔噴射 尿路阻塞惹禍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照服員人力不足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裝上葉克膜仍喪命 兩顆腎臟救另一人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電子菸恐成毒品載具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醫療科技與</a:t>
                      </a:r>
                      <a:r>
                        <a:rPr lang="en-US" altLang="zh-TW" sz="1800" dirty="0" smtClean="0"/>
                        <a:t>AI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年輕型乳癌增 </a:t>
                      </a:r>
                      <a:r>
                        <a:rPr lang="en-US" altLang="zh-TW" sz="1800" dirty="0" smtClean="0"/>
                        <a:t>3</a:t>
                      </a:r>
                      <a:r>
                        <a:rPr lang="zh-TW" altLang="en-US" sz="1800" dirty="0" smtClean="0"/>
                        <a:t>原因延遲就醫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北榮心房顫動電燒術 治逾近千患者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6790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20190928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台大醫院驚傳駭客攻擊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20190930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智慧醫療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17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108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月份新聞摘要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79125737"/>
              </p:ext>
            </p:extLst>
          </p:nvPr>
        </p:nvGraphicFramePr>
        <p:xfrm>
          <a:off x="4763" y="979488"/>
          <a:ext cx="9139237" cy="536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20191002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北榮與北市大簽合作備忘錄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20191002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幽門桿菌治療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20191003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使用</a:t>
                      </a:r>
                      <a:r>
                        <a:rPr lang="en-US" altLang="zh-TW" sz="1800" dirty="0" smtClean="0"/>
                        <a:t>3c</a:t>
                      </a:r>
                      <a:r>
                        <a:rPr lang="zh-TW" altLang="en-US" sz="1800" dirty="0" smtClean="0"/>
                        <a:t>產品 青少年乾眼症爆增</a:t>
                      </a:r>
                      <a:r>
                        <a:rPr lang="en-US" altLang="zh-TW" sz="1800" dirty="0" smtClean="0"/>
                        <a:t>2</a:t>
                      </a:r>
                      <a:r>
                        <a:rPr lang="zh-TW" altLang="en-US" sz="1800" dirty="0" smtClean="0"/>
                        <a:t>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20191003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國人日用</a:t>
                      </a:r>
                      <a:r>
                        <a:rPr lang="en-US" altLang="zh-TW" sz="1800" dirty="0" smtClean="0"/>
                        <a:t>3c</a:t>
                      </a:r>
                      <a:r>
                        <a:rPr lang="zh-TW" altLang="en-US" sz="1800" dirty="0" smtClean="0"/>
                        <a:t>逾</a:t>
                      </a:r>
                      <a:r>
                        <a:rPr lang="en-US" altLang="zh-TW" sz="1800" dirty="0" smtClean="0"/>
                        <a:t>10</a:t>
                      </a:r>
                      <a:r>
                        <a:rPr lang="zh-TW" altLang="en-US" sz="1800" dirty="0" smtClean="0"/>
                        <a:t>小時 提早罹白內障 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20191007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瓶瓶罐罐 不如飲食習慣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20191008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九旬翁主動脈瓣膜狹窄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20191008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細胞抗缺氧解謎 助抑腫瘤移轉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20191010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美動物實驗 電子菸煙霧會致癌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6790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20191011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若不推長照保險 很難撐得久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20191013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台北榮總</a:t>
                      </a:r>
                      <a:r>
                        <a:rPr lang="en-US" altLang="zh-TW" sz="1800" dirty="0" err="1" smtClean="0"/>
                        <a:t>Whippli</a:t>
                      </a:r>
                      <a:r>
                        <a:rPr lang="zh-TW" altLang="en-US" sz="1800" dirty="0" smtClean="0"/>
                        <a:t>手術</a:t>
                      </a:r>
                      <a:r>
                        <a:rPr lang="en-US" altLang="zh-TW" sz="1800" dirty="0" smtClean="0"/>
                        <a:t>70%</a:t>
                      </a:r>
                      <a:r>
                        <a:rPr lang="zh-TW" altLang="en-US" sz="1800" dirty="0" smtClean="0"/>
                        <a:t>用機器手臂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1975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/>
              <a:t>108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月份新聞摘要</a:t>
            </a:r>
            <a:r>
              <a:rPr lang="en-US" altLang="zh-TW" dirty="0" smtClean="0"/>
              <a:t>24</a:t>
            </a:r>
            <a:r>
              <a:rPr lang="zh-TW" altLang="en-US" dirty="0" smtClean="0"/>
              <a:t>則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04467774"/>
              </p:ext>
            </p:extLst>
          </p:nvPr>
        </p:nvGraphicFramePr>
        <p:xfrm>
          <a:off x="4763" y="979488"/>
          <a:ext cx="9139237" cy="536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817"/>
                <a:gridCol w="6264870"/>
                <a:gridCol w="1331550"/>
              </a:tblGrid>
              <a:tr h="4817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20191013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防失智的快樂食堂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20191013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晚婚不孕求子 試管嬰兒近</a:t>
                      </a:r>
                      <a:r>
                        <a:rPr lang="en-US" altLang="zh-TW" sz="1800" dirty="0" smtClean="0"/>
                        <a:t>20</a:t>
                      </a:r>
                      <a:r>
                        <a:rPr lang="zh-TW" altLang="en-US" sz="1800" dirty="0" smtClean="0"/>
                        <a:t>年增</a:t>
                      </a:r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20191015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在談長照財源之前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20191016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寶寶需要多元營養支持學習 留得住</a:t>
                      </a:r>
                      <a:r>
                        <a:rPr lang="en-US" altLang="zh-TW" sz="1800" dirty="0" smtClean="0"/>
                        <a:t>DHA</a:t>
                      </a:r>
                      <a:r>
                        <a:rPr lang="zh-TW" altLang="en-US" sz="1800" dirty="0" smtClean="0"/>
                        <a:t>才是關鍵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81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67900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62246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736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1440" y="399220"/>
            <a:ext cx="2483710" cy="3925027"/>
          </a:xfrm>
          <a:prstGeom prst="rect">
            <a:avLst/>
          </a:prstGeom>
        </p:spPr>
      </p:pic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52612249"/>
              </p:ext>
            </p:extLst>
          </p:nvPr>
        </p:nvGraphicFramePr>
        <p:xfrm>
          <a:off x="3779890" y="3789050"/>
          <a:ext cx="4089555" cy="2884880"/>
        </p:xfrm>
        <a:graphic>
          <a:graphicData uri="http://schemas.openxmlformats.org/presentationml/2006/ole">
            <p:oleObj spid="_x0000_s1071" name="Acrobat Document" r:id="rId4" imgW="13099680" imgH="9245520" progId="AcroExch.Document.11">
              <p:embed/>
            </p:oleObj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75670000"/>
              </p:ext>
            </p:extLst>
          </p:nvPr>
        </p:nvGraphicFramePr>
        <p:xfrm>
          <a:off x="4838415" y="1412720"/>
          <a:ext cx="4305585" cy="3037273"/>
        </p:xfrm>
        <a:graphic>
          <a:graphicData uri="http://schemas.openxmlformats.org/presentationml/2006/ole">
            <p:oleObj spid="_x0000_s1072" name="Acrobat Document" r:id="rId5" imgW="13099680" imgH="9245520" progId="AcroExch.Document.11">
              <p:embed/>
            </p:oleObj>
          </a:graphicData>
        </a:graphic>
      </p:graphicFrame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D4D9C1D-80C4-46BA-A37E-0FF1F1B90C38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77707967"/>
              </p:ext>
            </p:extLst>
          </p:nvPr>
        </p:nvGraphicFramePr>
        <p:xfrm>
          <a:off x="9500" y="188550"/>
          <a:ext cx="3660276" cy="2582055"/>
        </p:xfrm>
        <a:graphic>
          <a:graphicData uri="http://schemas.openxmlformats.org/presentationml/2006/ole">
            <p:oleObj spid="_x0000_s1073" name="Acrobat Document" r:id="rId6" imgW="13099680" imgH="9245520" progId="AcroExch.Document.11">
              <p:embed/>
            </p:oleObj>
          </a:graphicData>
        </a:graphic>
      </p:graphicFrame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15927092"/>
              </p:ext>
            </p:extLst>
          </p:nvPr>
        </p:nvGraphicFramePr>
        <p:xfrm>
          <a:off x="3653356" y="0"/>
          <a:ext cx="3276600" cy="4622800"/>
        </p:xfrm>
        <a:graphic>
          <a:graphicData uri="http://schemas.openxmlformats.org/presentationml/2006/ole">
            <p:oleObj spid="_x0000_s1074" name="Acrobat Document" r:id="rId7" imgW="6549840" imgH="9245520" progId="AcroExch.Document.11">
              <p:embed/>
            </p:oleObj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63237719"/>
              </p:ext>
            </p:extLst>
          </p:nvPr>
        </p:nvGraphicFramePr>
        <p:xfrm>
          <a:off x="17540" y="2636890"/>
          <a:ext cx="3402300" cy="2400072"/>
        </p:xfrm>
        <a:graphic>
          <a:graphicData uri="http://schemas.openxmlformats.org/presentationml/2006/ole">
            <p:oleObj spid="_x0000_s1075" name="Acrobat Document" r:id="rId8" imgW="13099680" imgH="9245520" progId="AcroExch.Document.11">
              <p:embed/>
            </p:oleObj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7630" y="4005080"/>
            <a:ext cx="2073323" cy="25971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51650" y="404580"/>
            <a:ext cx="4464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80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95670" y="4869200"/>
            <a:ext cx="4536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  <p:pic>
        <p:nvPicPr>
          <p:cNvPr id="7" name="圖片 6" descr="C:\Users\user\Desktop\1080923花園景觀-中鼎集團\●A769E93A-BB23-4200-AAE7-2A4E9580E28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30" y="1413381"/>
            <a:ext cx="2520350" cy="374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C:\Users\user\Desktop\1080923花園景觀-中鼎集團\●9172B343-9435-4E70-8BDB-80490AF97BD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1439979"/>
            <a:ext cx="2202389" cy="37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0" y="2348850"/>
            <a:ext cx="3545459" cy="20882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108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51826475"/>
              </p:ext>
            </p:extLst>
          </p:nvPr>
        </p:nvGraphicFramePr>
        <p:xfrm>
          <a:off x="250825" y="908650"/>
          <a:ext cx="8601075" cy="55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1080150"/>
                <a:gridCol w="1080150"/>
                <a:gridCol w="5432060"/>
              </a:tblGrid>
              <a:tr h="802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1081007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心臟內、外科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陳嬰華醫師</a:t>
                      </a:r>
                      <a:r>
                        <a:rPr lang="en-US" altLang="zh-TW" sz="1400" dirty="0" smtClean="0"/>
                        <a:t/>
                      </a:r>
                      <a:br>
                        <a:rPr lang="en-US" altLang="zh-TW" sz="1400" dirty="0" smtClean="0"/>
                      </a:br>
                      <a:r>
                        <a:rPr lang="zh-TW" altLang="en-US" sz="1400" dirty="0" smtClean="0"/>
                        <a:t>張效煌醫師</a:t>
                      </a:r>
                      <a:endParaRPr lang="zh-TW" altLang="en-US" sz="14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日期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:108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一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pm2:30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地點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中正四樓行政第一會議室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主題：「</a:t>
                      </a:r>
                      <a:r>
                        <a:rPr lang="zh-CN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高齡</a:t>
                      </a: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心</a:t>
                      </a:r>
                      <a:r>
                        <a:rPr lang="zh-CN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瓣膜疾病</a:t>
                      </a:r>
                      <a:r>
                        <a:rPr lang="zh-CN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CN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北榮導管團隊成功救心</a:t>
                      </a: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」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說明：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一、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lang="zh-CN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歲王老先生，因急喘呼吸困難心臟衰竭住院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CN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經檢查發現主動脈瓣膜嚴重狹窄，經導管主動脈瓣膜植入術後一日，即轉至普通病房，迅速恢復日常生活。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二、</a:t>
                      </a:r>
                      <a:r>
                        <a:rPr lang="zh-CN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本院心臟導管瓣膜團隊主動脈瓣膜植入術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，術後三十天</a:t>
                      </a:r>
                      <a:r>
                        <a:rPr lang="zh-CN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存活率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r>
                        <a:rPr lang="zh-CN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，高於世界平均值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；中風、嚴重出血及植入瓣膜周圍中度以上滲漏等併發症發生率為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；另</a:t>
                      </a:r>
                      <a:r>
                        <a:rPr lang="zh-CN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術後只有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1.5%</a:t>
                      </a:r>
                      <a:r>
                        <a:rPr lang="zh-CN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的患者需植入永久性心律調節器，遠低於世界平均值</a:t>
                      </a:r>
                      <a:r>
                        <a:rPr lang="zh-CN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r>
                        <a:rPr lang="zh-CN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手術成果優異，吸引各國醫生觀摩學習。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en-US" sz="1200" u="sng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2636890"/>
            <a:ext cx="2195670" cy="146364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4365130"/>
            <a:ext cx="2221797" cy="1481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5185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108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91238871"/>
              </p:ext>
            </p:extLst>
          </p:nvPr>
        </p:nvGraphicFramePr>
        <p:xfrm>
          <a:off x="250824" y="1124680"/>
          <a:ext cx="8713785" cy="5546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71551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主           題</a:t>
                      </a:r>
                      <a:endParaRPr lang="zh-TW" altLang="en-US" sz="36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45293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</a:rPr>
                        <a:t>1080925-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醫藥新聞週刊</a:t>
                      </a:r>
                      <a:r>
                        <a:rPr lang="zh-TW" altLang="en-US" sz="2000" u="sng" dirty="0" smtClean="0">
                          <a:solidFill>
                            <a:schemeClr val="tx1"/>
                          </a:solidFill>
                        </a:rPr>
                        <a:t>專訪張院長</a:t>
                      </a:r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談台北榮總推動智慧醫療的相關布局計畫</a:t>
                      </a:r>
                      <a:endParaRPr lang="en-US" altLang="zh-TW" sz="18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專訪題綱如下：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由於院長擔任台北榮總智慧醫療委員會主任委員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請院長談談該委員會轄下包括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:AI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門診等幾項重要計畫的進度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以及未來發展方向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面對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以及大數據等智慧醫療時代的來臨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請問身為醫學中心的龍頭地位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台北榮總如何持續保有領先的競爭優勢？是否請院長分享箇中的心得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請院長談談台北榮總在智慧醫療幾項重要部分的短中期計畫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US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1081014</a:t>
                      </a:r>
                      <a:r>
                        <a:rPr lang="zh-TW" alt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雙頁全版登出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  <a:tr h="1934910">
                <a:tc>
                  <a:txBody>
                    <a:bodyPr/>
                    <a:lstStyle/>
                    <a:p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4" y="4869594"/>
            <a:ext cx="2771750" cy="155587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01" y="3933070"/>
            <a:ext cx="1869107" cy="25790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30" y="3933070"/>
            <a:ext cx="1874220" cy="25790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9291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108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27965867"/>
              </p:ext>
            </p:extLst>
          </p:nvPr>
        </p:nvGraphicFramePr>
        <p:xfrm>
          <a:off x="250824" y="981075"/>
          <a:ext cx="8713785" cy="5184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3480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/>
                        <a:t>主           題</a:t>
                      </a:r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329314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1080923-TVBS-【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台灣人「酒精不耐症」機率世界第一 飲酒罹癌機率增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.mp4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1081001-TVBS-【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「老年憂鬱」失眠、食欲不振　盡速就醫治療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.mp4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  <a:tr h="1038997">
                <a:tc>
                  <a:txBody>
                    <a:bodyPr/>
                    <a:lstStyle/>
                    <a:p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0" y="4509150"/>
            <a:ext cx="2147663" cy="120806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87528" y="4369884"/>
            <a:ext cx="2232311" cy="12556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340" y="2276840"/>
            <a:ext cx="1785390" cy="100428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780" y="2276840"/>
            <a:ext cx="1803246" cy="101432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80" y="2276840"/>
            <a:ext cx="1785391" cy="100428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470" y="2276840"/>
            <a:ext cx="1804416" cy="1014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9795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108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11987694"/>
              </p:ext>
            </p:extLst>
          </p:nvPr>
        </p:nvGraphicFramePr>
        <p:xfrm>
          <a:off x="250824" y="1124680"/>
          <a:ext cx="8713785" cy="510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71551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主           題</a:t>
                      </a:r>
                      <a:endParaRPr lang="zh-TW" altLang="en-US" sz="36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452930"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1081016-TVBS-【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愛吃油炸、精緻食物　三高危險因子　誘發心血管疾病 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2" action="ppaction://hlinkfile"/>
                        </a:rPr>
                        <a:t>.mp4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TW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  <a:tr h="19349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1081004-TVBS-【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癌症治療創新　國際研究：癌患者生存率提高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hlinkClick r:id="rId3" action="ppaction://hlinkfile"/>
                        </a:rPr>
                        <a:t>.mp4</a:t>
                      </a:r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zh-TW" alt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8" name="圖片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9489" y="2905514"/>
            <a:ext cx="2160300" cy="1283715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420" y="2905514"/>
            <a:ext cx="2168462" cy="13155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5506" y="2914466"/>
            <a:ext cx="2280111" cy="1283715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7474" y="2924929"/>
            <a:ext cx="2034791" cy="128220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3" y="5085230"/>
            <a:ext cx="1897257" cy="10801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70" y="5085229"/>
            <a:ext cx="1944270" cy="110691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89" y="4941210"/>
            <a:ext cx="2276709" cy="12961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4721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460" y="332570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108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10</a:t>
            </a:r>
            <a:r>
              <a:rPr lang="zh-TW" altLang="en-US" dirty="0" smtClean="0">
                <a:solidFill>
                  <a:srgbClr val="FF3300"/>
                </a:solidFill>
              </a:rPr>
              <a:t>月安排媒體採訪</a:t>
            </a:r>
            <a:r>
              <a:rPr lang="en-US" altLang="zh-TW" dirty="0" smtClean="0">
                <a:solidFill>
                  <a:srgbClr val="FF3300"/>
                </a:solidFill>
              </a:rPr>
              <a:t>8</a:t>
            </a:r>
            <a:r>
              <a:rPr lang="zh-TW" altLang="en-US" dirty="0" smtClean="0">
                <a:solidFill>
                  <a:srgbClr val="FF3300"/>
                </a:solidFill>
              </a:rPr>
              <a:t>則</a:t>
            </a:r>
            <a:endParaRPr lang="zh-TW" altLang="en-US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59503032"/>
              </p:ext>
            </p:extLst>
          </p:nvPr>
        </p:nvGraphicFramePr>
        <p:xfrm>
          <a:off x="327355" y="1008637"/>
          <a:ext cx="8713210" cy="39477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08140"/>
                <a:gridCol w="1368190"/>
                <a:gridCol w="1152160"/>
                <a:gridCol w="2880400"/>
                <a:gridCol w="2304320"/>
              </a:tblGrid>
              <a:tr h="270461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日期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受訪單位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受訪人員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主題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媒體</a:t>
                      </a:r>
                      <a:endParaRPr lang="zh-TW" altLang="en-US" dirty="0"/>
                    </a:p>
                  </a:txBody>
                  <a:tcPr/>
                </a:tc>
              </a:tr>
              <a:tr h="39837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乳醫中心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蔡宜芳醫師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乳癌線上課程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早期乳癌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台灣全癌症病友連線</a:t>
                      </a:r>
                    </a:p>
                  </a:txBody>
                  <a:tcPr marL="9525" marR="9525" marT="9525" marB="0" anchor="ctr"/>
                </a:tc>
              </a:tr>
              <a:tr h="43206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25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疼痛控制科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宋俊松主任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疼痛不難挨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擊敗癌疼痛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匯流新聞網</a:t>
                      </a:r>
                    </a:p>
                  </a:txBody>
                  <a:tcPr marL="9525" marR="9525" marT="9525" marB="0" anchor="ctr"/>
                </a:tc>
              </a:tr>
              <a:tr h="43206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23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內科部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侯明志主任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酒精不耐症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3206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25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院本部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張院長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AI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智慧醫療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醫藥新聞週刊</a:t>
                      </a:r>
                    </a:p>
                  </a:txBody>
                  <a:tcPr marL="9525" marR="9525" marT="9525" marB="0" anchor="ctr"/>
                </a:tc>
              </a:tr>
              <a:tr h="43206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高齡醫學中心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陳亮恭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高齡照護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50407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牧師室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陳牧師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病友撫慰支持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好消息電視台</a:t>
                      </a:r>
                    </a:p>
                  </a:txBody>
                  <a:tcPr marL="9525" marR="9525" marT="9525" marB="0" anchor="ctr"/>
                </a:tc>
              </a:tr>
              <a:tr h="50407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4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腫瘤醫學部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趙毅主任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癌症治療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4723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泌尿部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林登龍醫師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女性尿失禁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世界日報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邱玉珍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54445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108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679562266"/>
              </p:ext>
            </p:extLst>
          </p:nvPr>
        </p:nvGraphicFramePr>
        <p:xfrm>
          <a:off x="591068" y="981073"/>
          <a:ext cx="8085501" cy="525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1080926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醫學研究部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科技與智慧醫療生根北榮</a:t>
                      </a:r>
                      <a:endParaRPr lang="en-US" altLang="zh-TW" sz="2400" b="1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臺北榮總積極發展智慧醫療，大力推動醫療與科技之結合，成效顯著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特別邀請科技部謝達斌政務次長到院演講，謝政次風趣幽默的演講，讓冰冷的科技與醫療，頓時變的生動活潑。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由學生時代的研究談起，不僅深入淺出，更突顯出跨時代、前瞻性的創見，所帶來以結合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與人工智慧的臺灣優勢為立基，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針對個人化精準醫學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(Personalized precision medicine)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作為生醫應用開發之樞鈕，成為重要之國家戰略！</a:t>
                      </a:r>
                    </a:p>
                    <a:p>
                      <a:endParaRPr lang="zh-TW" altLang="zh-TW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2167890"/>
            <a:ext cx="2053236" cy="133312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8" y="3676535"/>
            <a:ext cx="2038431" cy="107937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7" y="4931431"/>
            <a:ext cx="2014802" cy="12241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1750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108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8818921"/>
              </p:ext>
            </p:extLst>
          </p:nvPr>
        </p:nvGraphicFramePr>
        <p:xfrm>
          <a:off x="591068" y="981073"/>
          <a:ext cx="8085501" cy="525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1080927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總務室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4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企業家善心捐助 合力改善醫院設施環境</a:t>
                      </a:r>
                      <a:endParaRPr lang="en-US" altLang="zh-TW" sz="24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24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中華奧會主席、國裕開發股份有限公司董事長林鴻道主席，長期關心臺北榮民總醫院醫療發展，無償實物捐贈本院醫師宿舍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套家具組及衛浴等公共設施裝修改善工程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約新台幣壹仟萬元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，藉以提升醫師宿舍環境與居住品質。</a:t>
                      </a:r>
                    </a:p>
                    <a:p>
                      <a:endParaRPr lang="zh-TW" altLang="zh-TW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 descr="C:\Users\user\Desktop\1080927林鴻道捐贈照片\●●IMG_844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8" y="4653808"/>
            <a:ext cx="288417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C:\Users\user\Desktop\1080927林鴻道捐贈照片\●S__93868033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68" y="4653808"/>
            <a:ext cx="200025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C:\Users\user\Desktop\1080927林鴻道捐贈照片\●S__93868033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63" y="4655185"/>
            <a:ext cx="2006657" cy="1617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14120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108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88247242"/>
              </p:ext>
            </p:extLst>
          </p:nvPr>
        </p:nvGraphicFramePr>
        <p:xfrm>
          <a:off x="591068" y="981073"/>
          <a:ext cx="8085501" cy="525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522"/>
                <a:gridCol w="993050"/>
                <a:gridCol w="6063929"/>
              </a:tblGrid>
              <a:tr h="665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590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>
                          <a:latin typeface="+mn-ea"/>
                          <a:ea typeface="+mn-ea"/>
                        </a:rPr>
                        <a:t>1080920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當年</a:t>
                      </a:r>
                      <a:r>
                        <a:rPr lang="en-US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921</a:t>
                      </a:r>
                      <a:r>
                        <a:rPr lang="zh-TW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地震第一時間即派醫療團隊協助救災</a:t>
                      </a:r>
                      <a:r>
                        <a:rPr lang="zh-TW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總務室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台北榮總新聞稿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1080920</a:t>
                      </a: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臺北榮總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 辦理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年防災教育訓練課程， 特別選</a:t>
                      </a:r>
                      <a:r>
                        <a:rPr lang="en-US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921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紀念日前夕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前往南投九二一地震教育園區參訪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，回顧當年地震造成傷害的遺跡，</a:t>
                      </a:r>
                      <a:r>
                        <a:rPr lang="zh-TW" altLang="zh-TW" sz="20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參觀當時災損所保留下來現場慘況與照片展示，學習防災知識與應變指揮能力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</a:p>
                    <a:p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zh-TW" altLang="zh-TW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8" y="4293120"/>
            <a:ext cx="2267682" cy="12732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10" y="4293120"/>
            <a:ext cx="2168806" cy="123474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13" y="4272068"/>
            <a:ext cx="2195670" cy="12500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2519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34414</TotalTime>
  <Words>1049</Words>
  <Application>Microsoft Office PowerPoint</Application>
  <PresentationFormat>如螢幕大小 (4:3)</PresentationFormat>
  <Paragraphs>232</Paragraphs>
  <Slides>17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9" baseType="lpstr">
      <vt:lpstr>Profile</vt:lpstr>
      <vt:lpstr>Acrobat Document</vt:lpstr>
      <vt:lpstr>本院重要新聞彙整報告</vt:lpstr>
      <vt:lpstr>108年10月記者會</vt:lpstr>
      <vt:lpstr>108年10月專題報導</vt:lpstr>
      <vt:lpstr>108年10月專題報導</vt:lpstr>
      <vt:lpstr>108年10月專題報導</vt:lpstr>
      <vt:lpstr>108年10月安排媒體採訪8則</vt:lpstr>
      <vt:lpstr>108年10月份協辦活動(新聞稿)</vt:lpstr>
      <vt:lpstr>108年10月份協辦活動(新聞稿)</vt:lpstr>
      <vt:lpstr>108年10月份協辦活動(新聞稿)</vt:lpstr>
      <vt:lpstr>108年10月份協辦活動(新聞稿)</vt:lpstr>
      <vt:lpstr>108年10月份協辦活動(新聞稿)</vt:lpstr>
      <vt:lpstr>108年10月份協辦活動(新聞稿)</vt:lpstr>
      <vt:lpstr>108年10月份新聞摘要</vt:lpstr>
      <vt:lpstr>108年10月份新聞摘要</vt:lpstr>
      <vt:lpstr>108年10月份新聞摘要24則</vt:lpstr>
      <vt:lpstr>投影片 16</vt:lpstr>
      <vt:lpstr>投影片 17</vt:lpstr>
    </vt:vector>
  </TitlesOfParts>
  <Manager>台北榮民總醫院</Manager>
  <Company>Taipei Veterans General Hospital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vghuser</cp:lastModifiedBy>
  <cp:revision>2376</cp:revision>
  <dcterms:created xsi:type="dcterms:W3CDTF">2004-02-01T06:39:05Z</dcterms:created>
  <dcterms:modified xsi:type="dcterms:W3CDTF">2019-10-21T07:29:34Z</dcterms:modified>
</cp:coreProperties>
</file>