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49" r:id="rId2"/>
    <p:sldId id="3799" r:id="rId3"/>
    <p:sldId id="3790" r:id="rId4"/>
    <p:sldId id="3861" r:id="rId5"/>
    <p:sldId id="3843" r:id="rId6"/>
    <p:sldId id="3857" r:id="rId7"/>
    <p:sldId id="3858" r:id="rId8"/>
    <p:sldId id="3859" r:id="rId9"/>
    <p:sldId id="3850" r:id="rId10"/>
    <p:sldId id="3862" r:id="rId11"/>
    <p:sldId id="3863" r:id="rId12"/>
    <p:sldId id="3864" r:id="rId13"/>
    <p:sldId id="3629" r:id="rId14"/>
    <p:sldId id="3469" r:id="rId15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CC"/>
    <a:srgbClr val="005696"/>
    <a:srgbClr val="0062AC"/>
    <a:srgbClr val="FF9900"/>
    <a:srgbClr val="00CC66"/>
    <a:srgbClr val="FF3300"/>
    <a:srgbClr val="FFFFFF"/>
    <a:srgbClr val="008A3E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125" autoAdjust="0"/>
  </p:normalViewPr>
  <p:slideViewPr>
    <p:cSldViewPr>
      <p:cViewPr varScale="1">
        <p:scale>
          <a:sx n="88" d="100"/>
          <a:sy n="88" d="100"/>
        </p:scale>
        <p:origin x="-113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86" y="-90"/>
      </p:cViewPr>
      <p:guideLst>
        <p:guide orient="horz" pos="3131"/>
        <p:guide pos="2145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29" cy="4958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>
            <a:lvl1pPr algn="l" defTabSz="926566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2" y="0"/>
            <a:ext cx="2950529" cy="4958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>
            <a:lvl1pPr algn="r" defTabSz="926566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96"/>
            <a:ext cx="2950529" cy="497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1" tIns="46320" rIns="92641" bIns="46320" numCol="1" anchor="b" anchorCtr="0" compatLnSpc="1">
            <a:prstTxWarp prst="textNoShape">
              <a:avLst/>
            </a:prstTxWarp>
          </a:bodyPr>
          <a:lstStyle>
            <a:lvl1pPr algn="l" defTabSz="926566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2" y="9441896"/>
            <a:ext cx="2950529" cy="497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1" tIns="46320" rIns="92641" bIns="46320" numCol="1" anchor="b" anchorCtr="0" compatLnSpc="1">
            <a:prstTxWarp prst="textNoShape">
              <a:avLst/>
            </a:prstTxWarp>
          </a:bodyPr>
          <a:lstStyle>
            <a:lvl1pPr algn="r" defTabSz="926566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A85275-53F0-4117-819A-B9E01A5B0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5394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29" cy="497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>
            <a:lvl1pPr algn="l" defTabSz="926566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83" y="0"/>
            <a:ext cx="2950529" cy="497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>
            <a:lvl1pPr algn="r" defTabSz="926566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3" y="4721743"/>
            <a:ext cx="5446396" cy="44706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1" tIns="46320" rIns="92641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305"/>
            <a:ext cx="2950529" cy="497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1" tIns="46320" rIns="92641" bIns="46320" numCol="1" anchor="b" anchorCtr="0" compatLnSpc="1">
            <a:prstTxWarp prst="textNoShape">
              <a:avLst/>
            </a:prstTxWarp>
          </a:bodyPr>
          <a:lstStyle>
            <a:lvl1pPr algn="l" defTabSz="926566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02838" y="9440305"/>
            <a:ext cx="3902774" cy="497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41" tIns="46320" rIns="92641" bIns="46320" numCol="1" anchor="b" anchorCtr="0" compatLnSpc="1">
            <a:prstTxWarp prst="textNoShape">
              <a:avLst/>
            </a:prstTxWarp>
          </a:bodyPr>
          <a:lstStyle>
            <a:lvl1pPr defTabSz="926566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      </a:t>
            </a:r>
            <a:fld id="{7D00E5EC-5359-4502-92BF-F5F41F9DAE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176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566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3795" indent="-286075" defTabSz="926566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4301" indent="-228860" defTabSz="926566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2021" indent="-228860" defTabSz="926566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9741" indent="-228860" defTabSz="926566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7461" indent="-228860" defTabSz="926566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5182" indent="-228860" defTabSz="926566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32902" indent="-228860" defTabSz="926566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90623" indent="-228860" defTabSz="926566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1300" b="0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</a:t>
            </a:r>
            <a:fld id="{3F02F98A-3432-41E0-9616-FFE56DF2F518}" type="slidenum"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sz="1300" b="0" dirty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6191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7388" y="2928938"/>
            <a:ext cx="7770812" cy="107950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91422" tIns="45711" rIns="91422" bIns="4571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37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27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zh-TW" sz="2300" b="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560513"/>
            <a:ext cx="7770812" cy="1368425"/>
          </a:xfrm>
        </p:spPr>
        <p:txBody>
          <a:bodyPr/>
          <a:lstStyle>
            <a:lvl1pPr>
              <a:defRPr sz="47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9388" y="3429000"/>
            <a:ext cx="7008812" cy="15954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9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7188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3038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2526-F37C-4D93-B261-8D8F3E2B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06899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E265-A318-4CB1-8F61-0630296C7C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05922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D9F9-180C-44A9-9D53-14479E67C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2766666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D69E-1594-4E16-89FE-0DEA1F558A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63966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9FCC-B5F8-42E3-A3F0-D8C81AC5D2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04533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0896-EE0A-4F83-8133-5B7F609E7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064608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B841-0948-43C3-95E7-FE22957A2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00087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5425" y="309563"/>
            <a:ext cx="2001838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8325" y="309563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46FC-B741-47F9-B5C3-67CDECDA4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105706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9563"/>
            <a:ext cx="8001000" cy="1214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751013"/>
            <a:ext cx="8001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19827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71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A99F1FC-B496-4B91-985E-15EB6BAB6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>
            <a:off x="611188" y="1557338"/>
            <a:ext cx="7848600" cy="714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F1F1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n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Times New Roman" panose="02020603050405020304" pitchFamily="18" charset="0"/>
        <a:buChar char="—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8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92325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1090210-TVBS-&#21313;&#40670;&#19981;&#19968;&#27171;-&#21271;&#27054;%20&#38525;&#22823;%20&#20132;&#22823;%20&#25104;&#31435;&#30740;&#30332;&#32879;&#30431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1090212-TVBS-&#12304;&#21313;&#40670;&#19981;&#19968;&#27171;&#12305;&#26032;&#22411;&#20896;&#29376;&#30149;&#27602;&#32954;&#28814;&#12288;&#30123;&#24773;&#39640;&#23792;&#26399;&#12288;&#23601;&#22312;&#36889;&#12300;&#38364;&#37749;&#26178;&#38291;&#40670;&#12301;%20.mp4" TargetMode="External"/><Relationship Id="rId7" Type="http://schemas.openxmlformats.org/officeDocument/2006/relationships/image" Target="../media/image12.png"/><Relationship Id="rId2" Type="http://schemas.openxmlformats.org/officeDocument/2006/relationships/hyperlink" Target="1090121-TVBS-&#12304;&#21313;&#40670;&#19981;&#19968;&#27171;&#12305;&#12300;&#33139;&#25484;&#21147;&#12301;&#19981;&#24471;&#36629;&#24573;..&#24120;&#37723;&#37706;...&#26368;&#22909;&#30340;&#24489;&#20581;&#65281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123950"/>
            <a:ext cx="8227307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u="sng" dirty="0" smtClean="0">
                <a:solidFill>
                  <a:srgbClr val="0000FF"/>
                </a:solidFill>
              </a:rPr>
              <a:t>本院重要新聞彙整報告</a:t>
            </a:r>
          </a:p>
        </p:txBody>
      </p:sp>
      <p:sp>
        <p:nvSpPr>
          <p:cNvPr id="13316" name="投影片編號版面配置區 5"/>
          <p:cNvSpPr txBox="1">
            <a:spLocks/>
          </p:cNvSpPr>
          <p:nvPr/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 sz="1200" b="0"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59338" y="2924175"/>
            <a:ext cx="3095625" cy="1295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dist" eaLnBrk="1" hangingPunct="1"/>
            <a:r>
              <a:rPr lang="zh-TW" altLang="en-US" dirty="0"/>
              <a:t>單  位：公共事務室 </a:t>
            </a:r>
          </a:p>
          <a:p>
            <a:pPr algn="dist" eaLnBrk="1" hangingPunct="1"/>
            <a:r>
              <a:rPr lang="zh-TW" altLang="en-US" dirty="0"/>
              <a:t>報告人：游  君  耀</a:t>
            </a:r>
          </a:p>
          <a:p>
            <a:pPr algn="dist" eaLnBrk="1" hangingPunct="1"/>
            <a:r>
              <a:rPr lang="en-US" altLang="zh-TW" dirty="0"/>
              <a:t>          </a:t>
            </a:r>
            <a:r>
              <a:rPr lang="en-US" altLang="zh-TW" sz="2000" dirty="0" smtClean="0"/>
              <a:t>109.2.25</a:t>
            </a:r>
            <a:endParaRPr lang="zh-TW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5272597"/>
              </p:ext>
            </p:extLst>
          </p:nvPr>
        </p:nvGraphicFramePr>
        <p:xfrm>
          <a:off x="4763" y="979488"/>
          <a:ext cx="9139237" cy="536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17"/>
                <a:gridCol w="6264870"/>
                <a:gridCol w="1331550"/>
              </a:tblGrid>
              <a:tr h="4817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20200204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初二 小心回娘家症候群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武漢肺炎 台灣現本土病例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長照、基層醫護 口罩量也吃緊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標靶藥物 讓胃癌婦重生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錯過服藥黃金期吃了也沒用 皮蛇最佳就醫時機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醫院開工 有獨立門診、專車接送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一天只能用一片 醫護罩不住了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20200206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甲狀腺風暴 換血漿救命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6790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20200210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小腸中風</a:t>
                      </a:r>
                      <a:r>
                        <a:rPr lang="en-US" altLang="zh-TW" sz="1800" dirty="0" smtClean="0"/>
                        <a:t>11</a:t>
                      </a:r>
                      <a:r>
                        <a:rPr lang="zh-TW" altLang="en-US" sz="1800" dirty="0" smtClean="0"/>
                        <a:t>年 終於等到移植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62246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再想一想，真要停止銷費跟上課嗎？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10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59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4846253"/>
              </p:ext>
            </p:extLst>
          </p:nvPr>
        </p:nvGraphicFramePr>
        <p:xfrm>
          <a:off x="4763" y="979488"/>
          <a:ext cx="9139237" cy="536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17"/>
                <a:gridCol w="6264870"/>
                <a:gridCol w="1331550"/>
              </a:tblGrid>
              <a:tr h="4817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20200211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健康食品怎麼吃？</a:t>
                      </a:r>
                      <a:r>
                        <a:rPr lang="en-US" altLang="zh-TW" sz="1800" dirty="0" smtClean="0"/>
                        <a:t>5</a:t>
                      </a:r>
                      <a:r>
                        <a:rPr lang="zh-TW" altLang="en-US" sz="1800" dirty="0" smtClean="0"/>
                        <a:t>點不可不知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癲癇治療方式之進展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瑞德西韋新藥 將引進申請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20200213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疫情高峰期就在這「關鍵時間點」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20200213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痊癒者憂肺纖維化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20200213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臺灣研發聯盟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20200217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台肺癌學會 籲放寬健保晚期肺癌標準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北榮血漿置換術 成功平息甲狀腺風暴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6790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失智照護 穩定情緒是關鍵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62246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年齡不是能力的標準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11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797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8682325"/>
              </p:ext>
            </p:extLst>
          </p:nvPr>
        </p:nvGraphicFramePr>
        <p:xfrm>
          <a:off x="4763" y="979488"/>
          <a:ext cx="9139237" cy="536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17"/>
                <a:gridCol w="6264870"/>
                <a:gridCol w="1331550"/>
              </a:tblGrid>
              <a:tr h="4817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20200218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防武漢肺炎 哪個消毒效果最好？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乳癌治療 用藥量身訂做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武漢肺炎 老人、慢疾、抽菸者 感染易併發重症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胃食道逆流 盛行率約四分之一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健康長壽的三個實用處方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菸槍染武肺 狀況更嚴重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20200219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研發沉寂</a:t>
                      </a:r>
                      <a:r>
                        <a:rPr lang="en-US" altLang="zh-TW" sz="1800" dirty="0" smtClean="0"/>
                        <a:t>20</a:t>
                      </a:r>
                      <a:r>
                        <a:rPr lang="zh-TW" altLang="en-US" sz="1800" dirty="0" smtClean="0"/>
                        <a:t>年 血癌治療不再絕望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67900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622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599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D4D9C1D-80C4-46BA-A37E-0FF1F1B90C38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90" y="548600"/>
            <a:ext cx="3905287" cy="168720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20" y="545580"/>
            <a:ext cx="2690748" cy="28529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90" y="548600"/>
            <a:ext cx="2109383" cy="2708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570" y="1628750"/>
            <a:ext cx="2537463" cy="37480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10" y="3356990"/>
            <a:ext cx="1931076" cy="30689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70" y="3356990"/>
            <a:ext cx="2714437" cy="26687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470" y="3789050"/>
            <a:ext cx="3088846" cy="2708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1650" y="11790"/>
            <a:ext cx="4464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謝謝聆聽</a:t>
            </a:r>
            <a:endParaRPr lang="en-US" altLang="zh-TW" sz="8000" b="0" dirty="0">
              <a:solidFill>
                <a:srgbClr val="FF0000"/>
              </a:solidFill>
              <a:latin typeface="Times New Roman"/>
              <a:ea typeface="標楷體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670" y="5366740"/>
            <a:ext cx="4536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敬請指導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30" y="1335229"/>
            <a:ext cx="3275820" cy="18388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34" y="1347434"/>
            <a:ext cx="3298005" cy="18512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34" y="3645030"/>
            <a:ext cx="3275820" cy="18388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9" y="3642399"/>
            <a:ext cx="3280505" cy="18414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2</a:t>
            </a:r>
            <a:r>
              <a:rPr lang="zh-TW" altLang="en-US" dirty="0" smtClean="0">
                <a:solidFill>
                  <a:srgbClr val="FF3300"/>
                </a:solidFill>
              </a:rPr>
              <a:t>月記者會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4408415"/>
              </p:ext>
            </p:extLst>
          </p:nvPr>
        </p:nvGraphicFramePr>
        <p:xfrm>
          <a:off x="250825" y="908650"/>
          <a:ext cx="8601075" cy="554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15"/>
                <a:gridCol w="1080150"/>
                <a:gridCol w="1080150"/>
                <a:gridCol w="5432060"/>
              </a:tblGrid>
              <a:tr h="8023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報告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主講人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           題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474240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1090120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口腔醫學部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謝春怡醫師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贅生齒問題多 早期移除莫輕忽</a:t>
                      </a:r>
                      <a:endParaRPr lang="zh-TW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主講人：臺北榮總口腔醫學部兒童牙科 謝春怡醫師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兒童牙科統計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研究發現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五歲前拔除兒童贅生齒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多生牙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比大於八歲再拔除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術後需再矯正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或二次牙齒暴露手術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的比例由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降至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；而移除手術後發生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併發症的比例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手術時病患的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年齡及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手術時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恆門齒的發育階段無相關性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endParaRPr lang="zh-TW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09" y="2367688"/>
            <a:ext cx="3045251" cy="17094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08" y="4365130"/>
            <a:ext cx="3045251" cy="17094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7922" y="4977686"/>
            <a:ext cx="2066888" cy="116021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890" y="4077089"/>
            <a:ext cx="1156802" cy="20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18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2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1815036"/>
              </p:ext>
            </p:extLst>
          </p:nvPr>
        </p:nvGraphicFramePr>
        <p:xfrm>
          <a:off x="250824" y="981073"/>
          <a:ext cx="8713785" cy="568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5947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主           題</a:t>
                      </a:r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3318428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1090210-TVBS-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-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北榮 陽大 交大 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成立新冠肺炎抗疫研發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聯盟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.mp4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  <a:tr h="1775199">
                <a:tc>
                  <a:txBody>
                    <a:bodyPr/>
                    <a:lstStyle/>
                    <a:p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550" y="2204830"/>
            <a:ext cx="2593820" cy="2088290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60" y="2204830"/>
            <a:ext cx="2808390" cy="2088290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760" y="4653170"/>
            <a:ext cx="2946939" cy="20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79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2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8113982"/>
              </p:ext>
            </p:extLst>
          </p:nvPr>
        </p:nvGraphicFramePr>
        <p:xfrm>
          <a:off x="250824" y="981073"/>
          <a:ext cx="8713785" cy="472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5947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主           題</a:t>
                      </a:r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2357247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1090121-TVBS-【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「腳掌力」不得輕忽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..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常鍛鍊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最好的復健！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2" action="ppaction://hlinkfile"/>
                        </a:rPr>
                        <a:t>.mp4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  <a:tr h="1775199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1090212-TVBS-【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新型冠狀病毒肺炎　疫情高峰期　就在這「關鍵時間點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」本院相關管控措施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.mp4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920" y="2060810"/>
            <a:ext cx="2907769" cy="16356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8144" y="2084983"/>
            <a:ext cx="2779751" cy="15636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0085" y="4987195"/>
            <a:ext cx="2195670" cy="12350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4409" y="4987195"/>
            <a:ext cx="2131963" cy="11992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890" y="4987195"/>
            <a:ext cx="2195669" cy="123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36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109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2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r>
              <a:rPr lang="en-US" altLang="zh-TW" sz="2600" dirty="0" smtClean="0">
                <a:solidFill>
                  <a:srgbClr val="FF3300"/>
                </a:solidFill>
              </a:rPr>
              <a:t>(</a:t>
            </a:r>
            <a:r>
              <a:rPr lang="zh-TW" altLang="en-US" sz="2600" dirty="0" smtClean="0">
                <a:solidFill>
                  <a:srgbClr val="FF3300"/>
                </a:solidFill>
              </a:rPr>
              <a:t>計</a:t>
            </a:r>
            <a:r>
              <a:rPr lang="en-US" altLang="zh-TW" sz="2600" dirty="0" smtClean="0">
                <a:solidFill>
                  <a:srgbClr val="FF3300"/>
                </a:solidFill>
              </a:rPr>
              <a:t>13</a:t>
            </a:r>
            <a:r>
              <a:rPr lang="zh-TW" altLang="en-US" sz="2600" dirty="0" smtClean="0">
                <a:solidFill>
                  <a:srgbClr val="FF3300"/>
                </a:solidFill>
              </a:rPr>
              <a:t>則</a:t>
            </a:r>
            <a:r>
              <a:rPr lang="en-US" altLang="zh-TW" sz="2600" dirty="0" smtClean="0">
                <a:solidFill>
                  <a:srgbClr val="FF3300"/>
                </a:solidFill>
              </a:rPr>
              <a:t>)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4976763"/>
              </p:ext>
            </p:extLst>
          </p:nvPr>
        </p:nvGraphicFramePr>
        <p:xfrm>
          <a:off x="1043510" y="1124680"/>
          <a:ext cx="7273010" cy="51943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2110"/>
                <a:gridCol w="798028"/>
                <a:gridCol w="1434282"/>
                <a:gridCol w="2304320"/>
                <a:gridCol w="936130"/>
                <a:gridCol w="1008140"/>
              </a:tblGrid>
              <a:tr h="398817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受訪人員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主題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媒體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採訪記者</a:t>
                      </a:r>
                      <a:endParaRPr lang="zh-TW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蘇維鈞科主任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新冠肺炎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防治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年代向錢看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盧瑜慶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2/10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病檢部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詹宇鈞科主任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新冠炎檢測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及疫苗研發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黃琲茹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2/12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感管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室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急診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王復德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主任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顏鴻章主任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新冠肺炎無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症感染者管控措施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2/12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蘇維鈞科主任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新冠肺炎後遺症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與肺纖維化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羅鼎傑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2/14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感管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室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急診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王復德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主任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顏鴻章主任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新冠肺炎本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院管控措施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黃琲茹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2/17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復健部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陳怡潔復健師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兒童居家遊戲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年代新聞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沈芳敏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2/17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病檢部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詹宇鈞科主任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新冠肺炎檢測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及疫苗研發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遠見雜誌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邱莉燕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2/19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急診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護理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感管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補給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病檢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各單位相關人員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新冠肺炎防疫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專題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公共電視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張志雄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2/19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牧師室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新冠肺炎醫護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及病患祝禱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Good 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黃芷琳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2/22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腎臟科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曾偉誠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高血磷症相關問題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致腎關鍵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葉立斌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2/25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醫企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護理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感管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各單位相關人員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新冠肺炎防疫專題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444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2677296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1090205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內科部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20191203-1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臺北榮總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內分泌暨新陳代謝科主治醫師郭錦松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換血漿 平息甲狀腺風暴</a:t>
                      </a:r>
                      <a:endParaRPr lang="zh-TW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每年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發生率約千分之一的甲狀腺亢進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，在碘充足地區的盛行率約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1-2%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若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無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定期追蹤治療，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將演變成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死亡率高達三成的甲狀腺風暴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而危及生命的甲狀腺亢進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。本院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近二年接獲二名棘手的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甲狀腺病患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，因為出現嚴重藥物過敏，無法在常規治療下有效控制病情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使用換血漿的方式，成功平息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甲狀腺風暴。</a:t>
                      </a:r>
                    </a:p>
                    <a:p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30" y="4577416"/>
            <a:ext cx="2448340" cy="13743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00" y="3501010"/>
            <a:ext cx="1584220" cy="19010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50" y="4581160"/>
            <a:ext cx="2313385" cy="12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93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9571423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1090215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醫學研究部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CN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【臺北榮總採訪通知】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zh-CN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活動名稱：</a:t>
                      </a:r>
                      <a:r>
                        <a:rPr lang="en-US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zh-CN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臺日再生醫學與細胞治療高峰會</a:t>
                      </a:r>
                      <a:endParaRPr lang="zh-TW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活動時間：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109.2.15 (</a:t>
                      </a:r>
                      <a:r>
                        <a:rPr lang="zh-CN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六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9</a:t>
                      </a:r>
                      <a:r>
                        <a:rPr lang="zh-CN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</a:t>
                      </a:r>
                      <a:r>
                        <a:rPr lang="zh-CN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舉辦地點：臺北榮總致德樓一樓第一會議室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主辦單位：臺北榮總醫學研究部、中華醫學會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協辦單位：臺灣日本關係協會科技交流委員會、財團法人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lang="zh-CN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生物技術開發中心經濟部生醫推動小組</a:t>
                      </a:r>
                      <a:endParaRPr lang="en-US" altLang="zh-CN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說明：</a:t>
                      </a:r>
                      <a:endParaRPr lang="zh-CN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zh-CN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本次高峰會特別</a:t>
                      </a:r>
                      <a:r>
                        <a:rPr lang="zh-CN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邀請日本神戶生醫研究創新基金會細胞療法研發中心川真田</a:t>
                      </a:r>
                      <a:r>
                        <a:rPr lang="zh-CN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伸教授 </a:t>
                      </a:r>
                      <a:r>
                        <a:rPr lang="zh-CN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zh-CN" altLang="zh-TW" sz="16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京都</a:t>
                      </a:r>
                      <a:r>
                        <a:rPr lang="zh-CN" altLang="zh-TW" sz="16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大學細胞研究所長</a:t>
                      </a:r>
                      <a:r>
                        <a:rPr lang="zh-CN" altLang="zh-TW" sz="16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船健二教授、堀田秋津教授、塚原正義教授、國立研究開發法人理化学研究所伊藤嘉浩</a:t>
                      </a:r>
                      <a:r>
                        <a:rPr lang="zh-CN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等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位學者，及財團法人生技開發中心吳忠勳執行長出席，分享日本幹細胞治療上最新進展，及雙方在尖端臨床研究成果</a:t>
                      </a:r>
                      <a:r>
                        <a:rPr lang="zh-CN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50" y="4365130"/>
            <a:ext cx="2006323" cy="11262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50" y="2708900"/>
            <a:ext cx="2006323" cy="11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76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3925647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1090215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教學部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臺北榮總新聞稿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1090215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數百名考生應考</a:t>
                      </a:r>
                      <a:r>
                        <a:rPr lang="en-US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PGY   </a:t>
                      </a:r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北榮萬全準備</a:t>
                      </a:r>
                      <a:endParaRPr lang="en-US" altLang="zh-TW" sz="18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新型冠狀病毒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延燒世界各地，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院身為亞洲一流醫學中心更是全力以赴多方戒備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防疫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為順遂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辦理衛福部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學年度「畢業後一般醫學訓練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(PGY)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」不分科住院醫師招考作業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，行前即規劃與演練完善防疫配套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期於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日及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日舉行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並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開放線上視訊選擇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，幫助更多有志於本院服務但因海外進修、外交服役或不可抗拒合理事由而未能親臨現場之考生順利應試，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執行成效良好且備受考生好評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8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540" y="2146289"/>
            <a:ext cx="1297305" cy="151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G:\ALL\ME\新增資料夾\106___02\IMG_07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62" y="3277694"/>
            <a:ext cx="1370330" cy="154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C:\Users\vghuser\Downloads\照片\IMG_140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330" y="4301884"/>
            <a:ext cx="1334135" cy="179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6407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月份新聞摘要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</a:t>
            </a:r>
            <a:r>
              <a:rPr lang="en-US" altLang="zh-TW" dirty="0" smtClean="0"/>
              <a:t>37</a:t>
            </a:r>
            <a:r>
              <a:rPr lang="zh-TW" altLang="en-US" dirty="0" smtClean="0"/>
              <a:t>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0928383"/>
              </p:ext>
            </p:extLst>
          </p:nvPr>
        </p:nvGraphicFramePr>
        <p:xfrm>
          <a:off x="4763" y="979488"/>
          <a:ext cx="9139237" cy="536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17"/>
                <a:gridCol w="6264870"/>
                <a:gridCol w="1331550"/>
              </a:tblGrid>
              <a:tr h="4817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20200116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醫師叮嚀不要吃太鹹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20200122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口罩瘋搶 網憶</a:t>
                      </a:r>
                      <a:r>
                        <a:rPr lang="en-US" altLang="zh-TW" sz="1800" dirty="0" smtClean="0"/>
                        <a:t>17</a:t>
                      </a:r>
                      <a:r>
                        <a:rPr lang="zh-TW" altLang="en-US" sz="1800" dirty="0" smtClean="0"/>
                        <a:t>年前</a:t>
                      </a:r>
                      <a:r>
                        <a:rPr lang="en-US" altLang="zh-TW" sz="1800" dirty="0" smtClean="0"/>
                        <a:t>SARS</a:t>
                      </a:r>
                      <a:r>
                        <a:rPr lang="zh-TW" altLang="en-US" sz="1800" dirty="0" smtClean="0"/>
                        <a:t>風暴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20200122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世代觀點與政策決斷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20200122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台灣年吞</a:t>
                      </a:r>
                      <a:r>
                        <a:rPr lang="en-US" altLang="zh-TW" sz="1800" dirty="0" smtClean="0"/>
                        <a:t>9.2</a:t>
                      </a:r>
                      <a:r>
                        <a:rPr lang="zh-TW" altLang="en-US" sz="1800" dirty="0" smtClean="0"/>
                        <a:t>億顆安眠藥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20200122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失智照顧 穩定情緒是關鍵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20200122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腳掌力不得輕忽 常鍛鍊 最好的復健！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20200122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贅生齒盡早移除 術後再矯正比例降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8173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中風 腳伸不直也是警訊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6790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加強防範 北榮 聯醫 台大限</a:t>
                      </a:r>
                      <a:r>
                        <a:rPr lang="en-US" altLang="zh-TW" sz="1800" dirty="0" smtClean="0"/>
                        <a:t>2</a:t>
                      </a:r>
                      <a:r>
                        <a:rPr lang="zh-TW" altLang="en-US" sz="1800" dirty="0" smtClean="0"/>
                        <a:t>人陪病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62246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20200204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台灣醫療奇蹟 </a:t>
                      </a:r>
                      <a:r>
                        <a:rPr lang="en-US" altLang="zh-TW" sz="1800" dirty="0" smtClean="0"/>
                        <a:t>AI</a:t>
                      </a:r>
                      <a:r>
                        <a:rPr lang="zh-TW" altLang="en-US" sz="1800" dirty="0" smtClean="0"/>
                        <a:t>輔助診斷 精準揪出腦轉移瘤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984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34752</TotalTime>
  <Words>938</Words>
  <Application>Microsoft Office PowerPoint</Application>
  <PresentationFormat>如螢幕大小 (4:3)</PresentationFormat>
  <Paragraphs>244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Profile</vt:lpstr>
      <vt:lpstr>本院重要新聞彙整報告</vt:lpstr>
      <vt:lpstr>109年2月記者會</vt:lpstr>
      <vt:lpstr>109年2月專題報導</vt:lpstr>
      <vt:lpstr>109年2月專題報導</vt:lpstr>
      <vt:lpstr> 109年2月安排媒體採訪(計13則)</vt:lpstr>
      <vt:lpstr>109年2月份協辦活動(新聞稿)</vt:lpstr>
      <vt:lpstr>109年2月份協辦活動(新聞稿)</vt:lpstr>
      <vt:lpstr>109年2月份協辦活動(新聞稿)</vt:lpstr>
      <vt:lpstr>109年2月份新聞摘要(計37則)</vt:lpstr>
      <vt:lpstr>109年2月份新聞摘要</vt:lpstr>
      <vt:lpstr>109年2月份新聞摘要</vt:lpstr>
      <vt:lpstr>109年2月份新聞摘要</vt:lpstr>
      <vt:lpstr>投影片 13</vt:lpstr>
      <vt:lpstr>投影片 14</vt:lpstr>
    </vt:vector>
  </TitlesOfParts>
  <Manager>台北榮民總醫院</Manager>
  <Company>Taipei Veterans General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行政院國軍退除役官兵輔導委員會 台北榮民總醫院 新制醫院評鑑暨教學醫院評鑑簡報</dc:title>
  <dc:creator>楊昭恂</dc:creator>
  <cp:lastModifiedBy>vghuser</cp:lastModifiedBy>
  <cp:revision>2450</cp:revision>
  <cp:lastPrinted>2020-02-20T08:57:39Z</cp:lastPrinted>
  <dcterms:created xsi:type="dcterms:W3CDTF">2004-02-01T06:39:05Z</dcterms:created>
  <dcterms:modified xsi:type="dcterms:W3CDTF">2020-02-21T02:57:10Z</dcterms:modified>
</cp:coreProperties>
</file>