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3249" r:id="rId2"/>
    <p:sldId id="3867" r:id="rId3"/>
    <p:sldId id="3872" r:id="rId4"/>
    <p:sldId id="3880" r:id="rId5"/>
    <p:sldId id="3874" r:id="rId6"/>
    <p:sldId id="3878" r:id="rId7"/>
    <p:sldId id="3879" r:id="rId8"/>
    <p:sldId id="3843" r:id="rId9"/>
    <p:sldId id="3868" r:id="rId10"/>
    <p:sldId id="3870" r:id="rId11"/>
    <p:sldId id="3871" r:id="rId12"/>
    <p:sldId id="3873" r:id="rId13"/>
    <p:sldId id="3875" r:id="rId14"/>
    <p:sldId id="3866" r:id="rId15"/>
    <p:sldId id="3850" r:id="rId16"/>
    <p:sldId id="3876" r:id="rId17"/>
    <p:sldId id="3877" r:id="rId18"/>
    <p:sldId id="3864" r:id="rId19"/>
    <p:sldId id="3865" r:id="rId20"/>
  </p:sldIdLst>
  <p:sldSz cx="9144000" cy="6858000" type="screen4x3"/>
  <p:notesSz cx="6735763" cy="986948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521415D9-36F7-43E2-AB2F-B90AF26B5E84}">
      <p14:sectionLst xmlns:p14="http://schemas.microsoft.com/office/powerpoint/2010/main">
        <p14:section name="預設章節" id="{AFD3AC2D-1F97-4005-BCD0-1DB900D01B92}">
          <p14:sldIdLst>
            <p14:sldId id="3249"/>
          </p14:sldIdLst>
        </p14:section>
        <p14:section name="未命名的章節" id="{E15E1461-5D68-4543-BFC7-27AD91FF1BC0}">
          <p14:sldIdLst>
            <p14:sldId id="3867"/>
            <p14:sldId id="3872"/>
            <p14:sldId id="3880"/>
            <p14:sldId id="3874"/>
            <p14:sldId id="3878"/>
            <p14:sldId id="3879"/>
            <p14:sldId id="3843"/>
            <p14:sldId id="3868"/>
            <p14:sldId id="3870"/>
            <p14:sldId id="3871"/>
            <p14:sldId id="3873"/>
            <p14:sldId id="3875"/>
            <p14:sldId id="3866"/>
            <p14:sldId id="3850"/>
            <p14:sldId id="3876"/>
            <p14:sldId id="3877"/>
            <p14:sldId id="3864"/>
            <p14:sldId id="38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0000FF"/>
    <a:srgbClr val="0033CC"/>
    <a:srgbClr val="005696"/>
    <a:srgbClr val="0062AC"/>
    <a:srgbClr val="FF9900"/>
    <a:srgbClr val="00CC66"/>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4125" autoAdjust="0"/>
  </p:normalViewPr>
  <p:slideViewPr>
    <p:cSldViewPr>
      <p:cViewPr varScale="1">
        <p:scale>
          <a:sx n="82" d="100"/>
          <a:sy n="82" d="100"/>
        </p:scale>
        <p:origin x="124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09"/>
        <p:guide pos="212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19565" cy="492370"/>
          </a:xfrm>
          <a:prstGeom prst="rect">
            <a:avLst/>
          </a:prstGeom>
          <a:noFill/>
          <a:ln>
            <a:noFill/>
          </a:ln>
          <a:effectLst/>
          <a:extLst/>
        </p:spPr>
        <p:txBody>
          <a:bodyPr vert="horz" wrap="square" lIns="91860" tIns="45930" rIns="91860" bIns="45930" numCol="1" anchor="t" anchorCtr="0" compatLnSpc="1">
            <a:prstTxWarp prst="textNoShape">
              <a:avLst/>
            </a:prstTxWarp>
          </a:bodyPr>
          <a:lstStyle>
            <a:lvl1pPr algn="l" defTabSz="918757"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16198" y="0"/>
            <a:ext cx="2919565" cy="492370"/>
          </a:xfrm>
          <a:prstGeom prst="rect">
            <a:avLst/>
          </a:prstGeom>
          <a:noFill/>
          <a:ln>
            <a:noFill/>
          </a:ln>
          <a:effectLst/>
          <a:extLst/>
        </p:spPr>
        <p:txBody>
          <a:bodyPr vert="horz" wrap="square" lIns="91860" tIns="45930" rIns="91860" bIns="45930" numCol="1" anchor="t" anchorCtr="0" compatLnSpc="1">
            <a:prstTxWarp prst="textNoShape">
              <a:avLst/>
            </a:prstTxWarp>
          </a:bodyPr>
          <a:lstStyle>
            <a:lvl1pPr algn="r" defTabSz="918757"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375541"/>
            <a:ext cx="2919565" cy="493947"/>
          </a:xfrm>
          <a:prstGeom prst="rect">
            <a:avLst/>
          </a:prstGeom>
          <a:noFill/>
          <a:ln>
            <a:noFill/>
          </a:ln>
          <a:effectLst/>
          <a:extLst/>
        </p:spPr>
        <p:txBody>
          <a:bodyPr vert="horz" wrap="square" lIns="91860" tIns="45930" rIns="91860" bIns="45930" numCol="1" anchor="b" anchorCtr="0" compatLnSpc="1">
            <a:prstTxWarp prst="textNoShape">
              <a:avLst/>
            </a:prstTxWarp>
          </a:bodyPr>
          <a:lstStyle>
            <a:lvl1pPr algn="l" defTabSz="918757"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16198" y="9375541"/>
            <a:ext cx="2919565" cy="493947"/>
          </a:xfrm>
          <a:prstGeom prst="rect">
            <a:avLst/>
          </a:prstGeom>
          <a:noFill/>
          <a:ln>
            <a:noFill/>
          </a:ln>
          <a:effectLst/>
          <a:extLst/>
        </p:spPr>
        <p:txBody>
          <a:bodyPr vert="horz" wrap="square" lIns="91860" tIns="45930" rIns="91860" bIns="45930" numCol="1" anchor="b" anchorCtr="0" compatLnSpc="1">
            <a:prstTxWarp prst="textNoShape">
              <a:avLst/>
            </a:prstTxWarp>
          </a:bodyPr>
          <a:lstStyle>
            <a:lvl1pPr algn="r" defTabSz="918757"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19565" cy="493948"/>
          </a:xfrm>
          <a:prstGeom prst="rect">
            <a:avLst/>
          </a:prstGeom>
          <a:noFill/>
          <a:ln>
            <a:noFill/>
          </a:ln>
          <a:effectLst/>
          <a:extLst/>
        </p:spPr>
        <p:txBody>
          <a:bodyPr vert="horz" wrap="square" lIns="91860" tIns="45930" rIns="91860" bIns="45930" numCol="1" anchor="t" anchorCtr="0" compatLnSpc="1">
            <a:prstTxWarp prst="textNoShape">
              <a:avLst/>
            </a:prstTxWarp>
          </a:bodyPr>
          <a:lstStyle>
            <a:lvl1pPr algn="l" defTabSz="918757"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14626" y="0"/>
            <a:ext cx="2919565" cy="493948"/>
          </a:xfrm>
          <a:prstGeom prst="rect">
            <a:avLst/>
          </a:prstGeom>
          <a:noFill/>
          <a:ln>
            <a:noFill/>
          </a:ln>
          <a:effectLst/>
          <a:extLst/>
        </p:spPr>
        <p:txBody>
          <a:bodyPr vert="horz" wrap="square" lIns="91860" tIns="45930" rIns="91860" bIns="45930" numCol="1" anchor="t" anchorCtr="0" compatLnSpc="1">
            <a:prstTxWarp prst="textNoShape">
              <a:avLst/>
            </a:prstTxWarp>
          </a:bodyPr>
          <a:lstStyle>
            <a:lvl1pPr algn="r" defTabSz="918757"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03288" y="741363"/>
            <a:ext cx="4933950" cy="3700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3262" y="4688560"/>
            <a:ext cx="5389240" cy="4439218"/>
          </a:xfrm>
          <a:prstGeom prst="rect">
            <a:avLst/>
          </a:prstGeom>
          <a:noFill/>
          <a:ln>
            <a:noFill/>
          </a:ln>
          <a:effectLst/>
          <a:extLst/>
        </p:spPr>
        <p:txBody>
          <a:bodyPr vert="horz" wrap="square" lIns="91860" tIns="45930" rIns="91860" bIns="4593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373962"/>
            <a:ext cx="2919565" cy="493948"/>
          </a:xfrm>
          <a:prstGeom prst="rect">
            <a:avLst/>
          </a:prstGeom>
          <a:noFill/>
          <a:ln>
            <a:noFill/>
          </a:ln>
          <a:effectLst/>
          <a:extLst/>
        </p:spPr>
        <p:txBody>
          <a:bodyPr vert="horz" wrap="square" lIns="91860" tIns="45930" rIns="91860" bIns="45930" numCol="1" anchor="b" anchorCtr="0" compatLnSpc="1">
            <a:prstTxWarp prst="textNoShape">
              <a:avLst/>
            </a:prstTxWarp>
          </a:bodyPr>
          <a:lstStyle>
            <a:lvl1pPr algn="l" defTabSz="918757"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72374" y="9373962"/>
            <a:ext cx="3861817" cy="493948"/>
          </a:xfrm>
          <a:prstGeom prst="rect">
            <a:avLst/>
          </a:prstGeom>
          <a:noFill/>
          <a:ln>
            <a:noFill/>
          </a:ln>
          <a:effectLst/>
          <a:extLst/>
        </p:spPr>
        <p:txBody>
          <a:bodyPr vert="horz" wrap="square" lIns="91860" tIns="45930" rIns="91860" bIns="45930" numCol="1" anchor="b" anchorCtr="0" compatLnSpc="1">
            <a:prstTxWarp prst="textNoShape">
              <a:avLst/>
            </a:prstTxWarp>
          </a:bodyPr>
          <a:lstStyle>
            <a:lvl1pPr defTabSz="918757"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757">
              <a:defRPr kumimoji="1" sz="2500" b="1">
                <a:solidFill>
                  <a:srgbClr val="0000FF"/>
                </a:solidFill>
                <a:latin typeface="標楷體" panose="03000509000000000000" pitchFamily="65" charset="-120"/>
                <a:ea typeface="標楷體" panose="03000509000000000000" pitchFamily="65" charset="-120"/>
              </a:defRPr>
            </a:lvl1pPr>
            <a:lvl2pPr marL="737526" indent="-283664" defTabSz="918757">
              <a:defRPr kumimoji="1" sz="2500" b="1">
                <a:solidFill>
                  <a:srgbClr val="0000FF"/>
                </a:solidFill>
                <a:latin typeface="標楷體" panose="03000509000000000000" pitchFamily="65" charset="-120"/>
                <a:ea typeface="標楷體" panose="03000509000000000000" pitchFamily="65" charset="-120"/>
              </a:defRPr>
            </a:lvl2pPr>
            <a:lvl3pPr marL="1134656" indent="-226931" defTabSz="918757">
              <a:defRPr kumimoji="1" sz="2500" b="1">
                <a:solidFill>
                  <a:srgbClr val="0000FF"/>
                </a:solidFill>
                <a:latin typeface="標楷體" panose="03000509000000000000" pitchFamily="65" charset="-120"/>
                <a:ea typeface="標楷體" panose="03000509000000000000" pitchFamily="65" charset="-120"/>
              </a:defRPr>
            </a:lvl3pPr>
            <a:lvl4pPr marL="1588519" indent="-226931" defTabSz="918757">
              <a:defRPr kumimoji="1" sz="2500" b="1">
                <a:solidFill>
                  <a:srgbClr val="0000FF"/>
                </a:solidFill>
                <a:latin typeface="標楷體" panose="03000509000000000000" pitchFamily="65" charset="-120"/>
                <a:ea typeface="標楷體" panose="03000509000000000000" pitchFamily="65" charset="-120"/>
              </a:defRPr>
            </a:lvl4pPr>
            <a:lvl5pPr marL="2042381" indent="-226931" defTabSz="918757">
              <a:defRPr kumimoji="1" sz="2500" b="1">
                <a:solidFill>
                  <a:srgbClr val="0000FF"/>
                </a:solidFill>
                <a:latin typeface="標楷體" panose="03000509000000000000" pitchFamily="65" charset="-120"/>
                <a:ea typeface="標楷體" panose="03000509000000000000" pitchFamily="65" charset="-120"/>
              </a:defRPr>
            </a:lvl5pPr>
            <a:lvl6pPr marL="2496243" indent="-226931" defTabSz="918757"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50106" indent="-226931" defTabSz="918757"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03968" indent="-226931" defTabSz="918757"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57831" indent="-226931" defTabSz="918757"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1090429-TVBS-&#12304;&#21313;&#40670;&#19981;&#19968;&#27171;&#12305;&#26032;&#20896;&#30123;&#24773;&#32202;&#24373;&#37325;&#30151;&#12289;&#24930;&#24615;&#30149;&#19981;&#25954;&#22238;&#35386;&#12288;&#24656;&#37312;&#36889;...&#24754;&#21127;&#30332;&#29983;....mp4" TargetMode="External"/><Relationship Id="rId7" Type="http://schemas.openxmlformats.org/officeDocument/2006/relationships/image" Target="../media/image5.png"/><Relationship Id="rId2" Type="http://schemas.openxmlformats.org/officeDocument/2006/relationships/hyperlink" Target="1090424-&#26446;&#20553;&#24375;-&#24503;&#22283;&#12300;&#24247;&#25289;&#24503;&#65294;&#33406;&#24503;&#35582;&#22522;&#37329;&#26371;&#12301;&#65288;Konrad-Adenauer-Stiftung,%20KAS&#65289;&#36234;&#27915;&#23560;&#35370;.mp4"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1090513-TVBS&#12304;&#21313;&#40670;&#19981;&#19968;&#27171;&#12305;&#28207;&#22823;&#30740;&#31350;&#35686;&#21578;...&#32147;&#24120;&#25545;&#36889;&#20491;&#37096;&#20301;...&#24656;&#26579;&#26032;&#20896;&#30149;&#27602;&#65281;.mp4" TargetMode="External"/><Relationship Id="rId2" Type="http://schemas.openxmlformats.org/officeDocument/2006/relationships/hyperlink" Target="1090515-TVBS&#12304;&#21313;&#40670;&#19981;&#19968;&#27171;&#12305;&#39592;&#36074;&#30095;&#39686;&#25214;&#19978;&#38272;&#12288;&#37291;&#24107;&#35686;&#21578;&#19981;&#20570;&#36889;&#20107;...&#27515;&#20129;&#39080;&#38570;&#39640;&#65281;%20.mp4"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12304;&#21313;&#40670;&#19981;&#19968;&#27171;&#12305;&#21271;&#27054;&#39318;&#21109;3D&#21015;&#21360;&#38450;&#30123;&#25163;&#25226;%20&#38477;&#20302;&#37291;&#35703;&#30149;&#21451;...&#26579;&#19978;&#36889;&#20491;&#20659;&#26579;&#30149;..-1.mp4"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0430_&#38450;&#30123;&#19968;&#25226;&#32617;_EP9_&#26032;&#20896;&#32954;&#28814;&#12289;&#27969;&#24863;&#22914;&#20309;&#36776;&#21029;_&#27054;&#32317;&#37291;&#38498;&#33016;&#33108;&#37096;&#21628;&#21560;&#24863;&#26579;&#20813;&#30123;&#31185;&#34311;&#32173;&#37406;&#37291;&#24107;.mp3" TargetMode="External"/><Relationship Id="rId2" Type="http://schemas.openxmlformats.org/officeDocument/2006/relationships/hyperlink" Target="0504_&#38450;&#30123;&#19968;&#25226;&#32617;_EP11_&#30149;&#27602;&#30340;&#30151;&#29376;_&#27054;&#32317;&#37291;&#38498;&#33016;&#33108;&#37096;&#21628;&#21560;&#24863;&#26579;&#20813;&#30123;&#31185;&#34311;&#32173;&#37406;&#37291;&#24107;.mp3"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__2.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109.5.26</a:t>
            </a:r>
            <a:endParaRPr lang="zh-TW" altLang="en-US" sz="2000"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5</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971352842"/>
              </p:ext>
            </p:extLst>
          </p:nvPr>
        </p:nvGraphicFramePr>
        <p:xfrm>
          <a:off x="591068" y="981073"/>
          <a:ext cx="8085501" cy="4536217"/>
        </p:xfrm>
        <a:graphic>
          <a:graphicData uri="http://schemas.openxmlformats.org/drawingml/2006/table">
            <a:tbl>
              <a:tblPr firstRow="1" bandRow="1">
                <a:tableStyleId>{5C22544A-7EE6-4342-B048-85BDC9FD1C3A}</a:tableStyleId>
              </a:tblPr>
              <a:tblGrid>
                <a:gridCol w="938728"/>
                <a:gridCol w="1082844"/>
                <a:gridCol w="6063929"/>
              </a:tblGrid>
              <a:tr h="528592">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007625">
                <a:tc>
                  <a:txBody>
                    <a:bodyPr/>
                    <a:lstStyle/>
                    <a:p>
                      <a:r>
                        <a:rPr lang="en-US" altLang="zh-TW" sz="1600" dirty="0" smtClean="0">
                          <a:latin typeface="+mn-ea"/>
                          <a:ea typeface="+mn-ea"/>
                        </a:rPr>
                        <a:t>1090511</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護理部</a:t>
                      </a:r>
                      <a:endParaRPr lang="en-US" altLang="zh-TW" sz="1600" b="1" dirty="0" smtClean="0">
                        <a:latin typeface="+mn-ea"/>
                        <a:ea typeface="+mn-ea"/>
                      </a:endParaRPr>
                    </a:p>
                  </a:txBody>
                  <a:tcPr marL="91443" marR="91443" marT="45723" marB="45723"/>
                </a:tc>
                <a:tc>
                  <a:txBody>
                    <a:bodyPr/>
                    <a:lstStyle/>
                    <a:p>
                      <a:r>
                        <a:rPr lang="zh-TW" altLang="zh-TW" sz="1800" kern="1200" dirty="0" smtClean="0">
                          <a:solidFill>
                            <a:schemeClr val="dk1"/>
                          </a:solidFill>
                          <a:effectLst/>
                          <a:latin typeface="+mn-lt"/>
                          <a:ea typeface="+mn-ea"/>
                          <a:cs typeface="+mn-cs"/>
                        </a:rPr>
                        <a:t>臺北榮總新聞稿</a:t>
                      </a:r>
                      <a:r>
                        <a:rPr lang="en-US" altLang="zh-TW" sz="1800" kern="1200" dirty="0" smtClean="0">
                          <a:solidFill>
                            <a:schemeClr val="dk1"/>
                          </a:solidFill>
                          <a:effectLst/>
                          <a:latin typeface="+mn-lt"/>
                          <a:ea typeface="+mn-ea"/>
                          <a:cs typeface="+mn-cs"/>
                        </a:rPr>
                        <a:t>  109.5.11</a:t>
                      </a:r>
                      <a:endParaRPr lang="zh-TW" altLang="zh-TW" sz="1800" kern="1200" dirty="0" smtClean="0">
                        <a:solidFill>
                          <a:schemeClr val="dk1"/>
                        </a:solidFill>
                        <a:effectLst/>
                        <a:latin typeface="+mn-lt"/>
                        <a:ea typeface="+mn-ea"/>
                        <a:cs typeface="+mn-cs"/>
                      </a:endParaRPr>
                    </a:p>
                    <a:p>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r>
                        <a:rPr lang="zh-TW" altLang="zh-TW" sz="1800" b="1" kern="1200" dirty="0" smtClean="0">
                          <a:solidFill>
                            <a:schemeClr val="dk1"/>
                          </a:solidFill>
                          <a:effectLst/>
                          <a:latin typeface="+mn-lt"/>
                          <a:ea typeface="+mn-ea"/>
                          <a:cs typeface="+mn-cs"/>
                        </a:rPr>
                        <a:t>北榮卓越護理 守護全民健康</a:t>
                      </a:r>
                      <a:endParaRPr lang="zh-TW" altLang="zh-TW" sz="1800" kern="1200" dirty="0" smtClean="0">
                        <a:solidFill>
                          <a:schemeClr val="dk1"/>
                        </a:solidFill>
                        <a:effectLst/>
                        <a:latin typeface="+mn-lt"/>
                        <a:ea typeface="+mn-ea"/>
                        <a:cs typeface="+mn-cs"/>
                      </a:endParaRPr>
                    </a:p>
                    <a:p>
                      <a:r>
                        <a:rPr lang="zh-TW" altLang="zh-TW" sz="1800" b="1" u="sng" kern="1200" dirty="0" smtClean="0">
                          <a:solidFill>
                            <a:schemeClr val="dk1"/>
                          </a:solidFill>
                          <a:effectLst/>
                          <a:latin typeface="+mn-lt"/>
                          <a:ea typeface="+mn-ea"/>
                          <a:cs typeface="+mn-cs"/>
                        </a:rPr>
                        <a:t>慶祝國際護師</a:t>
                      </a:r>
                      <a:r>
                        <a:rPr lang="zh-TW" altLang="en-US" sz="1800" b="1" u="sng" kern="1200" dirty="0" smtClean="0">
                          <a:solidFill>
                            <a:schemeClr val="dk1"/>
                          </a:solidFill>
                          <a:effectLst/>
                          <a:latin typeface="+mn-lt"/>
                          <a:ea typeface="+mn-ea"/>
                          <a:cs typeface="+mn-cs"/>
                        </a:rPr>
                        <a:t>護理部</a:t>
                      </a:r>
                      <a:r>
                        <a:rPr lang="zh-TW" altLang="zh-TW" sz="1800" b="1" u="sng" kern="1200" dirty="0" smtClean="0">
                          <a:solidFill>
                            <a:schemeClr val="dk1"/>
                          </a:solidFill>
                          <a:effectLst/>
                          <a:latin typeface="+mn-lt"/>
                          <a:ea typeface="+mn-ea"/>
                          <a:cs typeface="+mn-cs"/>
                        </a:rPr>
                        <a:t>明金蓮主任分享抗疫</a:t>
                      </a:r>
                      <a:r>
                        <a:rPr lang="zh-TW" altLang="zh-TW" sz="1800" b="1" kern="1200" dirty="0" smtClean="0">
                          <a:solidFill>
                            <a:schemeClr val="dk1"/>
                          </a:solidFill>
                          <a:effectLst/>
                          <a:latin typeface="+mn-lt"/>
                          <a:ea typeface="+mn-ea"/>
                          <a:cs typeface="+mn-cs"/>
                        </a:rPr>
                        <a:t>心得</a:t>
                      </a:r>
                      <a:endParaRPr lang="zh-TW" altLang="zh-TW" sz="1800" kern="1200" dirty="0" smtClean="0">
                        <a:solidFill>
                          <a:schemeClr val="dk1"/>
                        </a:solidFill>
                        <a:effectLst/>
                        <a:latin typeface="+mn-lt"/>
                        <a:ea typeface="+mn-ea"/>
                        <a:cs typeface="+mn-cs"/>
                      </a:endParaRPr>
                    </a:p>
                    <a:p>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全球新冠病毒肆虐之際，</a:t>
                      </a:r>
                      <a:r>
                        <a:rPr lang="en-US" altLang="zh-TW" sz="1800" kern="1200" dirty="0" smtClean="0">
                          <a:solidFill>
                            <a:schemeClr val="dk1"/>
                          </a:solidFill>
                          <a:effectLst/>
                          <a:latin typeface="+mn-lt"/>
                          <a:ea typeface="+mn-ea"/>
                          <a:cs typeface="+mn-cs"/>
                        </a:rPr>
                        <a:t>5</a:t>
                      </a:r>
                      <a:r>
                        <a:rPr lang="zh-TW" altLang="zh-TW" sz="1800" kern="1200" dirty="0" smtClean="0">
                          <a:solidFill>
                            <a:schemeClr val="dk1"/>
                          </a:solidFill>
                          <a:effectLst/>
                          <a:latin typeface="+mn-lt"/>
                          <a:ea typeface="+mn-ea"/>
                          <a:cs typeface="+mn-cs"/>
                        </a:rPr>
                        <a:t>月</a:t>
                      </a:r>
                      <a:r>
                        <a:rPr lang="en-US" altLang="zh-TW" sz="1800" kern="1200" dirty="0" smtClean="0">
                          <a:solidFill>
                            <a:schemeClr val="dk1"/>
                          </a:solidFill>
                          <a:effectLst/>
                          <a:latin typeface="+mn-lt"/>
                          <a:ea typeface="+mn-ea"/>
                          <a:cs typeface="+mn-cs"/>
                        </a:rPr>
                        <a:t>12</a:t>
                      </a:r>
                      <a:r>
                        <a:rPr lang="zh-TW" altLang="zh-TW" sz="1800" kern="1200" dirty="0" smtClean="0">
                          <a:solidFill>
                            <a:schemeClr val="dk1"/>
                          </a:solidFill>
                          <a:effectLst/>
                          <a:latin typeface="+mn-lt"/>
                          <a:ea typeface="+mn-ea"/>
                          <a:cs typeface="+mn-cs"/>
                        </a:rPr>
                        <a:t>日國際護士節前夕，</a:t>
                      </a:r>
                      <a:r>
                        <a:rPr lang="zh-TW" altLang="en-US" sz="1800" u="sng" kern="1200" dirty="0" smtClean="0">
                          <a:solidFill>
                            <a:schemeClr val="dk1"/>
                          </a:solidFill>
                          <a:effectLst/>
                          <a:latin typeface="+mn-lt"/>
                          <a:ea typeface="+mn-ea"/>
                          <a:cs typeface="+mn-cs"/>
                        </a:rPr>
                        <a:t>護理部</a:t>
                      </a:r>
                      <a:r>
                        <a:rPr lang="zh-TW" altLang="zh-TW" sz="1800" u="sng" kern="1200" dirty="0" smtClean="0">
                          <a:solidFill>
                            <a:schemeClr val="dk1"/>
                          </a:solidFill>
                          <a:effectLst/>
                          <a:latin typeface="+mn-lt"/>
                          <a:ea typeface="+mn-ea"/>
                          <a:cs typeface="+mn-cs"/>
                        </a:rPr>
                        <a:t>明金蓮主任呼籲「在疫情尚未明朗前，護理人員秉持對護理的熱忱，堅持捨我其誰的心，留在第一線照顧病人</a:t>
                      </a:r>
                      <a:r>
                        <a:rPr lang="zh-TW" altLang="zh-TW" sz="1800" kern="1200" dirty="0" smtClean="0">
                          <a:solidFill>
                            <a:schemeClr val="dk1"/>
                          </a:solidFill>
                          <a:effectLst/>
                          <a:latin typeface="+mn-lt"/>
                          <a:ea typeface="+mn-ea"/>
                          <a:cs typeface="+mn-cs"/>
                        </a:rPr>
                        <a:t>，在各自的崗位為防疫盡心盡力，</a:t>
                      </a:r>
                      <a:r>
                        <a:rPr lang="zh-TW" altLang="en-US" sz="1800" kern="1200" dirty="0" smtClean="0">
                          <a:solidFill>
                            <a:schemeClr val="dk1"/>
                          </a:solidFill>
                          <a:effectLst/>
                          <a:latin typeface="+mn-lt"/>
                          <a:ea typeface="+mn-ea"/>
                          <a:cs typeface="+mn-cs"/>
                        </a:rPr>
                        <a:t>並</a:t>
                      </a:r>
                      <a:r>
                        <a:rPr lang="zh-TW" altLang="zh-TW" sz="1800" kern="1200" dirty="0" smtClean="0">
                          <a:solidFill>
                            <a:schemeClr val="dk1"/>
                          </a:solidFill>
                          <a:effectLst/>
                          <a:latin typeface="+mn-lt"/>
                          <a:ea typeface="+mn-ea"/>
                          <a:cs typeface="+mn-cs"/>
                        </a:rPr>
                        <a:t>以身為護理人員為榮，社會大眾更是深刻感受到護理人員的價值與重要性，</a:t>
                      </a:r>
                      <a:r>
                        <a:rPr lang="zh-TW" altLang="zh-TW" sz="1800" u="sng" kern="1200" dirty="0" smtClean="0">
                          <a:solidFill>
                            <a:schemeClr val="dk1"/>
                          </a:solidFill>
                          <a:effectLst/>
                          <a:latin typeface="+mn-lt"/>
                          <a:ea typeface="+mn-ea"/>
                          <a:cs typeface="+mn-cs"/>
                        </a:rPr>
                        <a:t>也希望護理人員都能注意自身的防護、避免感染，達到『卓越護理、全民健康』的目標」。</a:t>
                      </a:r>
                    </a:p>
                    <a:p>
                      <a:endParaRPr lang="zh-TW" altLang="zh-TW" sz="1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900" y="1619430"/>
            <a:ext cx="1331550" cy="99866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404" y="1979758"/>
            <a:ext cx="2123660" cy="119208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04" y="3287729"/>
            <a:ext cx="2123660" cy="1192081"/>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404" y="4611923"/>
            <a:ext cx="2123660" cy="1192081"/>
          </a:xfrm>
          <a:prstGeom prst="rect">
            <a:avLst/>
          </a:prstGeom>
        </p:spPr>
      </p:pic>
    </p:spTree>
    <p:extLst>
      <p:ext uri="{BB962C8B-B14F-4D97-AF65-F5344CB8AC3E}">
        <p14:creationId xmlns:p14="http://schemas.microsoft.com/office/powerpoint/2010/main" val="13179861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5</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41518874"/>
              </p:ext>
            </p:extLst>
          </p:nvPr>
        </p:nvGraphicFramePr>
        <p:xfrm>
          <a:off x="591068" y="981073"/>
          <a:ext cx="8085501" cy="5234973"/>
        </p:xfrm>
        <a:graphic>
          <a:graphicData uri="http://schemas.openxmlformats.org/drawingml/2006/table">
            <a:tbl>
              <a:tblPr firstRow="1" bandRow="1">
                <a:tableStyleId>{5C22544A-7EE6-4342-B048-85BDC9FD1C3A}</a:tableStyleId>
              </a:tblPr>
              <a:tblGrid>
                <a:gridCol w="938728"/>
                <a:gridCol w="1082844"/>
                <a:gridCol w="6063929"/>
              </a:tblGrid>
              <a:tr h="51056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521580">
                <a:tc>
                  <a:txBody>
                    <a:bodyPr/>
                    <a:lstStyle/>
                    <a:p>
                      <a:r>
                        <a:rPr lang="en-US" altLang="zh-TW" sz="1600" dirty="0" smtClean="0">
                          <a:latin typeface="+mn-ea"/>
                          <a:ea typeface="+mn-ea"/>
                        </a:rPr>
                        <a:t>1090512</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護理部</a:t>
                      </a:r>
                      <a:endParaRPr lang="en-US" altLang="zh-TW" sz="1600" b="1" dirty="0" smtClean="0">
                        <a:latin typeface="+mn-ea"/>
                        <a:ea typeface="+mn-ea"/>
                      </a:endParaRPr>
                    </a:p>
                  </a:txBody>
                  <a:tcPr marL="91443" marR="91443" marT="45723" marB="45723"/>
                </a:tc>
                <a:tc>
                  <a:txBody>
                    <a:bodyPr/>
                    <a:lstStyle/>
                    <a:p>
                      <a:r>
                        <a:rPr lang="zh-TW" altLang="zh-TW" sz="1800" kern="1200" dirty="0" smtClean="0">
                          <a:solidFill>
                            <a:schemeClr val="dk1"/>
                          </a:solidFill>
                          <a:effectLst/>
                          <a:latin typeface="+mn-lt"/>
                          <a:ea typeface="+mn-ea"/>
                          <a:cs typeface="+mn-cs"/>
                        </a:rPr>
                        <a:t>臺北榮總新聞稿</a:t>
                      </a:r>
                      <a:r>
                        <a:rPr lang="en-US" altLang="zh-TW" sz="1800" kern="1200" dirty="0" smtClean="0">
                          <a:solidFill>
                            <a:schemeClr val="dk1"/>
                          </a:solidFill>
                          <a:effectLst/>
                          <a:latin typeface="+mn-lt"/>
                          <a:ea typeface="+mn-ea"/>
                          <a:cs typeface="+mn-cs"/>
                        </a:rPr>
                        <a:t> 109.5.12</a:t>
                      </a:r>
                      <a:endParaRPr lang="zh-TW" altLang="zh-TW" sz="1800" kern="1200" dirty="0" smtClean="0">
                        <a:solidFill>
                          <a:schemeClr val="dk1"/>
                        </a:solidFill>
                        <a:effectLst/>
                        <a:latin typeface="+mn-lt"/>
                        <a:ea typeface="+mn-ea"/>
                        <a:cs typeface="+mn-cs"/>
                      </a:endParaRPr>
                    </a:p>
                    <a:p>
                      <a:r>
                        <a:rPr lang="en-US" altLang="zh-TW" sz="1800" kern="1200" dirty="0" smtClean="0">
                          <a:solidFill>
                            <a:schemeClr val="dk1"/>
                          </a:solidFill>
                          <a:effectLst/>
                          <a:latin typeface="+mn-lt"/>
                          <a:ea typeface="+mn-ea"/>
                          <a:cs typeface="+mn-cs"/>
                        </a:rPr>
                        <a:t> </a:t>
                      </a:r>
                    </a:p>
                    <a:p>
                      <a:r>
                        <a:rPr lang="en-US" altLang="zh-TW" sz="2000" b="1" kern="1200" dirty="0" smtClean="0">
                          <a:solidFill>
                            <a:schemeClr val="dk1"/>
                          </a:solidFill>
                          <a:effectLst/>
                          <a:latin typeface="+mn-lt"/>
                          <a:ea typeface="+mn-ea"/>
                          <a:cs typeface="+mn-cs"/>
                        </a:rPr>
                        <a:t>We can do it! </a:t>
                      </a:r>
                      <a:r>
                        <a:rPr lang="zh-TW" altLang="zh-TW" sz="2000" b="1" kern="1200" dirty="0" smtClean="0">
                          <a:solidFill>
                            <a:schemeClr val="dk1"/>
                          </a:solidFill>
                          <a:effectLst/>
                          <a:latin typeface="+mn-lt"/>
                          <a:ea typeface="+mn-ea"/>
                          <a:cs typeface="+mn-cs"/>
                        </a:rPr>
                        <a:t>感謝有你</a:t>
                      </a:r>
                      <a:r>
                        <a:rPr lang="en-US" altLang="zh-TW" sz="2000" b="1" kern="1200" dirty="0" smtClean="0">
                          <a:solidFill>
                            <a:schemeClr val="dk1"/>
                          </a:solidFill>
                          <a:effectLst/>
                          <a:latin typeface="+mn-lt"/>
                          <a:ea typeface="+mn-ea"/>
                          <a:cs typeface="+mn-cs"/>
                        </a:rPr>
                        <a:t>!</a:t>
                      </a:r>
                      <a:endParaRPr lang="zh-TW" altLang="zh-TW" sz="2000" b="1" kern="1200" dirty="0" smtClean="0">
                        <a:solidFill>
                          <a:schemeClr val="dk1"/>
                        </a:solidFill>
                        <a:effectLst/>
                        <a:latin typeface="+mn-lt"/>
                        <a:ea typeface="+mn-ea"/>
                        <a:cs typeface="+mn-cs"/>
                      </a:endParaRPr>
                    </a:p>
                    <a:p>
                      <a:r>
                        <a:rPr lang="zh-TW" altLang="zh-TW" sz="1800" b="1" u="sng" kern="1200" dirty="0" smtClean="0">
                          <a:solidFill>
                            <a:schemeClr val="dk1"/>
                          </a:solidFill>
                          <a:effectLst/>
                          <a:latin typeface="+mn-lt"/>
                          <a:ea typeface="+mn-ea"/>
                          <a:cs typeface="+mn-cs"/>
                        </a:rPr>
                        <a:t>拍手慶祝國際護師節</a:t>
                      </a:r>
                      <a:endParaRPr lang="zh-TW" altLang="zh-TW" sz="1800" u="sng" kern="1200" dirty="0" smtClean="0">
                        <a:solidFill>
                          <a:schemeClr val="dk1"/>
                        </a:solidFill>
                        <a:effectLst/>
                        <a:latin typeface="+mn-lt"/>
                        <a:ea typeface="+mn-ea"/>
                        <a:cs typeface="+mn-cs"/>
                      </a:endParaRPr>
                    </a:p>
                    <a:p>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u="sng" kern="1200" dirty="0" smtClean="0">
                          <a:solidFill>
                            <a:schemeClr val="dk1"/>
                          </a:solidFill>
                          <a:effectLst/>
                          <a:latin typeface="+mn-lt"/>
                          <a:ea typeface="+mn-ea"/>
                          <a:cs typeface="+mn-cs"/>
                        </a:rPr>
                        <a:t>為慶祝今</a:t>
                      </a:r>
                      <a:r>
                        <a:rPr lang="en-US" altLang="zh-TW" sz="1800" u="sng" kern="1200" dirty="0" smtClean="0">
                          <a:solidFill>
                            <a:schemeClr val="dk1"/>
                          </a:solidFill>
                          <a:effectLst/>
                          <a:latin typeface="+mn-lt"/>
                          <a:ea typeface="+mn-ea"/>
                          <a:cs typeface="+mn-cs"/>
                        </a:rPr>
                        <a:t>(12)</a:t>
                      </a:r>
                      <a:r>
                        <a:rPr lang="zh-TW" altLang="zh-TW" sz="1800" u="sng" kern="1200" dirty="0" smtClean="0">
                          <a:solidFill>
                            <a:schemeClr val="dk1"/>
                          </a:solidFill>
                          <a:effectLst/>
                          <a:latin typeface="+mn-lt"/>
                          <a:ea typeface="+mn-ea"/>
                          <a:cs typeface="+mn-cs"/>
                        </a:rPr>
                        <a:t>日國際護師節，護理部特別邀請院方長官、同仁、病人、家屬及照護人員等製作三分鐘的“拍拍手”短片，於</a:t>
                      </a:r>
                      <a:r>
                        <a:rPr lang="en-US" altLang="zh-TW" sz="1800" u="sng" kern="1200" dirty="0" smtClean="0">
                          <a:solidFill>
                            <a:schemeClr val="dk1"/>
                          </a:solidFill>
                          <a:effectLst/>
                          <a:latin typeface="+mn-lt"/>
                          <a:ea typeface="+mn-ea"/>
                          <a:cs typeface="+mn-cs"/>
                        </a:rPr>
                        <a:t>12</a:t>
                      </a:r>
                      <a:r>
                        <a:rPr lang="zh-TW" altLang="en-US" sz="1800" u="sng" kern="1200" dirty="0" smtClean="0">
                          <a:solidFill>
                            <a:schemeClr val="dk1"/>
                          </a:solidFill>
                          <a:effectLst/>
                          <a:latin typeface="+mn-lt"/>
                          <a:ea typeface="+mn-ea"/>
                          <a:cs typeface="+mn-cs"/>
                        </a:rPr>
                        <a:t>日</a:t>
                      </a:r>
                      <a:r>
                        <a:rPr lang="zh-TW" altLang="zh-TW" sz="1800" u="sng" kern="1200" dirty="0" smtClean="0">
                          <a:solidFill>
                            <a:schemeClr val="dk1"/>
                          </a:solidFill>
                          <a:effectLst/>
                          <a:latin typeface="+mn-lt"/>
                          <a:ea typeface="+mn-ea"/>
                          <a:cs typeface="+mn-cs"/>
                        </a:rPr>
                        <a:t>中午正式對外播放</a:t>
                      </a:r>
                      <a:r>
                        <a:rPr lang="zh-TW" altLang="zh-TW" sz="1800" kern="1200" dirty="0" smtClean="0">
                          <a:solidFill>
                            <a:schemeClr val="dk1"/>
                          </a:solidFill>
                          <a:effectLst/>
                          <a:latin typeface="+mn-lt"/>
                          <a:ea typeface="+mn-ea"/>
                          <a:cs typeface="+mn-cs"/>
                        </a:rPr>
                        <a:t>。</a:t>
                      </a:r>
                    </a:p>
                    <a:p>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u="sng" kern="1200" dirty="0" smtClean="0">
                          <a:solidFill>
                            <a:schemeClr val="dk1"/>
                          </a:solidFill>
                          <a:effectLst/>
                          <a:latin typeface="+mn-lt"/>
                          <a:ea typeface="+mn-ea"/>
                          <a:cs typeface="+mn-cs"/>
                        </a:rPr>
                        <a:t>院長出席首播儀式表示，受新冠肺炎疫情影響，為避免群聚並保持社交距離，今年例行護師節表揚慶祝大會被迫延期，特別錄製一段勉勵暨祝賀的話語全院廣播，邀請所有同仁及民眾在中午</a:t>
                      </a:r>
                      <a:r>
                        <a:rPr lang="en-US" altLang="zh-TW" sz="1800" u="sng" kern="1200" dirty="0" smtClean="0">
                          <a:solidFill>
                            <a:schemeClr val="dk1"/>
                          </a:solidFill>
                          <a:effectLst/>
                          <a:latin typeface="+mn-lt"/>
                          <a:ea typeface="+mn-ea"/>
                          <a:cs typeface="+mn-cs"/>
                        </a:rPr>
                        <a:t>12</a:t>
                      </a:r>
                      <a:r>
                        <a:rPr lang="zh-TW" altLang="zh-TW" sz="1800" u="sng" kern="1200" dirty="0" smtClean="0">
                          <a:solidFill>
                            <a:schemeClr val="dk1"/>
                          </a:solidFill>
                          <a:effectLst/>
                          <a:latin typeface="+mn-lt"/>
                          <a:ea typeface="+mn-ea"/>
                          <a:cs typeface="+mn-cs"/>
                        </a:rPr>
                        <a:t>時同時舉起雙手，為勇敢堅定全心投入第一線抗疫的護理師同仁拍拍手，感謝他們無私的付出，守護全民健康，成功抗疫，讓全世界看見台灣優質的醫療與堅強的公衛能力。</a:t>
                      </a:r>
                    </a:p>
                    <a:p>
                      <a:endParaRPr lang="zh-TW" altLang="zh-TW" sz="1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294" y="4293120"/>
            <a:ext cx="1878039" cy="1054206"/>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95" y="3140960"/>
            <a:ext cx="1878039" cy="1054206"/>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94" y="2036036"/>
            <a:ext cx="1749755" cy="982196"/>
          </a:xfrm>
          <a:prstGeom prst="rect">
            <a:avLst/>
          </a:prstGeom>
        </p:spPr>
      </p:pic>
    </p:spTree>
    <p:extLst>
      <p:ext uri="{BB962C8B-B14F-4D97-AF65-F5344CB8AC3E}">
        <p14:creationId xmlns:p14="http://schemas.microsoft.com/office/powerpoint/2010/main" val="25523189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5</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243881151"/>
              </p:ext>
            </p:extLst>
          </p:nvPr>
        </p:nvGraphicFramePr>
        <p:xfrm>
          <a:off x="591068" y="981073"/>
          <a:ext cx="8085501" cy="5783613"/>
        </p:xfrm>
        <a:graphic>
          <a:graphicData uri="http://schemas.openxmlformats.org/drawingml/2006/table">
            <a:tbl>
              <a:tblPr firstRow="1" bandRow="1">
                <a:tableStyleId>{5C22544A-7EE6-4342-B048-85BDC9FD1C3A}</a:tableStyleId>
              </a:tblPr>
              <a:tblGrid>
                <a:gridCol w="938728"/>
                <a:gridCol w="1082844"/>
                <a:gridCol w="6063929"/>
              </a:tblGrid>
              <a:tr h="51056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521580">
                <a:tc>
                  <a:txBody>
                    <a:bodyPr/>
                    <a:lstStyle/>
                    <a:p>
                      <a:r>
                        <a:rPr lang="en-US" altLang="zh-TW" sz="1600" dirty="0" smtClean="0">
                          <a:latin typeface="+mn-ea"/>
                          <a:ea typeface="+mn-ea"/>
                        </a:rPr>
                        <a:t>1090513</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胸腔部</a:t>
                      </a:r>
                      <a:endParaRPr lang="en-US" altLang="zh-TW" sz="1600" b="1" dirty="0" smtClean="0">
                        <a:latin typeface="+mn-ea"/>
                        <a:ea typeface="+mn-ea"/>
                      </a:endParaRPr>
                    </a:p>
                  </a:txBody>
                  <a:tcPr marL="91443" marR="91443" marT="45723" marB="45723"/>
                </a:tc>
                <a:tc>
                  <a:txBody>
                    <a:bodyPr/>
                    <a:lstStyle/>
                    <a:p>
                      <a:r>
                        <a:rPr lang="zh-TW" altLang="zh-TW" sz="1800" kern="1200" dirty="0" smtClean="0">
                          <a:solidFill>
                            <a:schemeClr val="dk1"/>
                          </a:solidFill>
                          <a:effectLst/>
                          <a:latin typeface="+mn-lt"/>
                          <a:ea typeface="+mn-ea"/>
                          <a:cs typeface="+mn-cs"/>
                        </a:rPr>
                        <a:t>臺北榮總新聞稿</a:t>
                      </a:r>
                      <a:r>
                        <a:rPr lang="en-US" altLang="zh-TW" sz="1800" kern="1200" dirty="0" smtClean="0">
                          <a:solidFill>
                            <a:schemeClr val="dk1"/>
                          </a:solidFill>
                          <a:effectLst/>
                          <a:latin typeface="+mn-lt"/>
                          <a:ea typeface="+mn-ea"/>
                          <a:cs typeface="+mn-cs"/>
                        </a:rPr>
                        <a:t>1090513</a:t>
                      </a:r>
                      <a:endParaRPr lang="zh-TW" altLang="zh-TW" sz="1800" kern="1200" dirty="0" smtClean="0">
                        <a:solidFill>
                          <a:schemeClr val="dk1"/>
                        </a:solidFill>
                        <a:effectLst/>
                        <a:latin typeface="+mn-lt"/>
                        <a:ea typeface="+mn-ea"/>
                        <a:cs typeface="+mn-cs"/>
                      </a:endParaRPr>
                    </a:p>
                    <a:p>
                      <a:r>
                        <a:rPr lang="zh-TW" altLang="zh-TW" sz="2000" b="1" kern="1200" dirty="0" smtClean="0">
                          <a:solidFill>
                            <a:schemeClr val="dk1"/>
                          </a:solidFill>
                          <a:effectLst/>
                          <a:latin typeface="+mn-lt"/>
                          <a:ea typeface="+mn-ea"/>
                          <a:cs typeface="+mn-cs"/>
                        </a:rPr>
                        <a:t>醫護汗水</a:t>
                      </a:r>
                      <a:r>
                        <a:rPr lang="en-US" altLang="zh-TW" sz="2000" b="1" kern="1200" dirty="0" smtClean="0">
                          <a:solidFill>
                            <a:schemeClr val="dk1"/>
                          </a:solidFill>
                          <a:effectLst/>
                          <a:latin typeface="+mn-lt"/>
                          <a:ea typeface="+mn-ea"/>
                          <a:cs typeface="+mn-cs"/>
                        </a:rPr>
                        <a:t>+</a:t>
                      </a:r>
                      <a:r>
                        <a:rPr lang="zh-TW" altLang="zh-TW" sz="2000" b="1" kern="1200" dirty="0" smtClean="0">
                          <a:solidFill>
                            <a:schemeClr val="dk1"/>
                          </a:solidFill>
                          <a:effectLst/>
                          <a:latin typeface="+mn-lt"/>
                          <a:ea typeface="+mn-ea"/>
                          <a:cs typeface="+mn-cs"/>
                        </a:rPr>
                        <a:t>葉克膜</a:t>
                      </a:r>
                      <a:r>
                        <a:rPr lang="en-US" altLang="zh-TW" sz="2000" b="1" kern="1200" dirty="0" smtClean="0">
                          <a:solidFill>
                            <a:schemeClr val="dk1"/>
                          </a:solidFill>
                          <a:effectLst/>
                          <a:latin typeface="+mn-lt"/>
                          <a:ea typeface="+mn-ea"/>
                          <a:cs typeface="+mn-cs"/>
                        </a:rPr>
                        <a:t>+</a:t>
                      </a:r>
                      <a:r>
                        <a:rPr lang="zh-TW" altLang="zh-TW" sz="2000" b="1" kern="1200" dirty="0" smtClean="0">
                          <a:solidFill>
                            <a:schemeClr val="dk1"/>
                          </a:solidFill>
                          <a:effectLst/>
                          <a:latin typeface="+mn-lt"/>
                          <a:ea typeface="+mn-ea"/>
                          <a:cs typeface="+mn-cs"/>
                        </a:rPr>
                        <a:t>呼吸器 </a:t>
                      </a:r>
                      <a:r>
                        <a:rPr lang="zh-TW" altLang="en-US" sz="2000" b="1" kern="1200" dirty="0" smtClean="0">
                          <a:solidFill>
                            <a:schemeClr val="dk1"/>
                          </a:solidFill>
                          <a:effectLst/>
                          <a:latin typeface="+mn-lt"/>
                          <a:ea typeface="+mn-ea"/>
                          <a:cs typeface="+mn-cs"/>
                        </a:rPr>
                        <a:t>治癒</a:t>
                      </a:r>
                      <a:r>
                        <a:rPr lang="zh-TW" altLang="zh-TW" sz="2000" b="1" kern="1200" dirty="0" smtClean="0">
                          <a:solidFill>
                            <a:schemeClr val="dk1"/>
                          </a:solidFill>
                          <a:effectLst/>
                          <a:latin typeface="+mn-lt"/>
                          <a:ea typeface="+mn-ea"/>
                          <a:cs typeface="+mn-cs"/>
                        </a:rPr>
                        <a:t>重症患者</a:t>
                      </a:r>
                    </a:p>
                    <a:p>
                      <a:r>
                        <a:rPr lang="zh-TW" altLang="en-US" sz="1800" kern="1200" dirty="0" smtClean="0">
                          <a:solidFill>
                            <a:schemeClr val="dk1"/>
                          </a:solidFill>
                          <a:effectLst/>
                          <a:latin typeface="+mn-lt"/>
                          <a:ea typeface="+mn-ea"/>
                          <a:cs typeface="+mn-cs"/>
                        </a:rPr>
                        <a:t>       </a:t>
                      </a:r>
                      <a:r>
                        <a:rPr lang="zh-TW" altLang="en-US" sz="1800" u="sng" kern="1200" dirty="0" smtClean="0">
                          <a:solidFill>
                            <a:schemeClr val="dk1"/>
                          </a:solidFill>
                          <a:effectLst/>
                          <a:latin typeface="+mn-lt"/>
                          <a:ea typeface="+mn-ea"/>
                          <a:cs typeface="+mn-cs"/>
                        </a:rPr>
                        <a:t>本院</a:t>
                      </a:r>
                      <a:r>
                        <a:rPr lang="zh-TW" altLang="zh-TW" sz="1800" u="sng" kern="1200" dirty="0" smtClean="0">
                          <a:solidFill>
                            <a:schemeClr val="dk1"/>
                          </a:solidFill>
                          <a:effectLst/>
                          <a:latin typeface="+mn-lt"/>
                          <a:ea typeface="+mn-ea"/>
                          <a:cs typeface="+mn-cs"/>
                        </a:rPr>
                        <a:t>日前收治一位七旬新冠肺炎重症患者</a:t>
                      </a:r>
                      <a:r>
                        <a:rPr lang="zh-TW" altLang="zh-TW" sz="1800" kern="1200" dirty="0" smtClean="0">
                          <a:solidFill>
                            <a:schemeClr val="dk1"/>
                          </a:solidFill>
                          <a:effectLst/>
                          <a:latin typeface="+mn-lt"/>
                          <a:ea typeface="+mn-ea"/>
                          <a:cs typeface="+mn-cs"/>
                        </a:rPr>
                        <a:t>。病人三月自國外返國後，</a:t>
                      </a:r>
                      <a:r>
                        <a:rPr lang="zh-TW" altLang="zh-TW" sz="1800" u="sng" kern="1200" dirty="0" smtClean="0">
                          <a:solidFill>
                            <a:schemeClr val="dk1"/>
                          </a:solidFill>
                          <a:effectLst/>
                          <a:latin typeface="+mn-lt"/>
                          <a:ea typeface="+mn-ea"/>
                          <a:cs typeface="+mn-cs"/>
                        </a:rPr>
                        <a:t>因咳嗽發燒，確診為新冠肺炎後，收治於其他醫院</a:t>
                      </a:r>
                      <a:r>
                        <a:rPr lang="zh-TW" altLang="zh-TW" sz="1800" kern="1200" dirty="0" smtClean="0">
                          <a:solidFill>
                            <a:schemeClr val="dk1"/>
                          </a:solidFill>
                          <a:effectLst/>
                          <a:latin typeface="+mn-lt"/>
                          <a:ea typeface="+mn-ea"/>
                          <a:cs typeface="+mn-cs"/>
                        </a:rPr>
                        <a:t>。</a:t>
                      </a:r>
                      <a:r>
                        <a:rPr lang="en-US" altLang="zh-TW" sz="1800" kern="1200" dirty="0" smtClean="0">
                          <a:solidFill>
                            <a:schemeClr val="dk1"/>
                          </a:solidFill>
                          <a:effectLst/>
                          <a:latin typeface="+mn-lt"/>
                          <a:ea typeface="+mn-ea"/>
                          <a:cs typeface="+mn-cs"/>
                        </a:rPr>
                        <a:t>10</a:t>
                      </a:r>
                      <a:r>
                        <a:rPr lang="zh-TW" altLang="zh-TW" sz="1800" kern="1200" dirty="0" smtClean="0">
                          <a:solidFill>
                            <a:schemeClr val="dk1"/>
                          </a:solidFill>
                          <a:effectLst/>
                          <a:latin typeface="+mn-lt"/>
                          <a:ea typeface="+mn-ea"/>
                          <a:cs typeface="+mn-cs"/>
                        </a:rPr>
                        <a:t>日後</a:t>
                      </a:r>
                      <a:r>
                        <a:rPr lang="zh-TW" altLang="zh-TW" sz="1800" u="sng" kern="1200" dirty="0" smtClean="0">
                          <a:solidFill>
                            <a:schemeClr val="dk1"/>
                          </a:solidFill>
                          <a:effectLst/>
                          <a:latin typeface="+mn-lt"/>
                          <a:ea typeface="+mn-ea"/>
                          <a:cs typeface="+mn-cs"/>
                        </a:rPr>
                        <a:t>因呼吸衰竭，進行插管後轉至北榮負壓隔離加護病房，隔日即因急性呼吸窘迫症候群接受葉克膜治療。</a:t>
                      </a:r>
                    </a:p>
                    <a:p>
                      <a:pPr marL="1162050" indent="0"/>
                      <a:r>
                        <a:rPr lang="zh-TW" altLang="zh-TW" sz="1800" kern="1200" dirty="0" smtClean="0">
                          <a:solidFill>
                            <a:schemeClr val="dk1"/>
                          </a:solidFill>
                          <a:effectLst/>
                          <a:latin typeface="+mn-lt"/>
                          <a:ea typeface="+mn-ea"/>
                          <a:cs typeface="+mn-cs"/>
                        </a:rPr>
                        <a:t>胸腔重症團隊為患者施作肺泡再擴張術</a:t>
                      </a:r>
                      <a:r>
                        <a:rPr lang="en-US" altLang="zh-TW" sz="1800" kern="1200" dirty="0" smtClean="0">
                          <a:solidFill>
                            <a:schemeClr val="dk1"/>
                          </a:solidFill>
                          <a:effectLst/>
                          <a:latin typeface="+mn-lt"/>
                          <a:ea typeface="+mn-ea"/>
                          <a:cs typeface="+mn-cs"/>
                        </a:rPr>
                        <a:t>(Recruitment maneuvers)</a:t>
                      </a:r>
                      <a:r>
                        <a:rPr lang="zh-TW" altLang="zh-TW" sz="1800" kern="1200" dirty="0" smtClean="0">
                          <a:solidFill>
                            <a:schemeClr val="dk1"/>
                          </a:solidFill>
                          <a:effectLst/>
                          <a:latin typeface="+mn-lt"/>
                          <a:ea typeface="+mn-ea"/>
                          <a:cs typeface="+mn-cs"/>
                        </a:rPr>
                        <a:t>，會同感染科、風濕免疫科等專家意見，給與抗生素及抗細胞激素治療。</a:t>
                      </a:r>
                      <a:r>
                        <a:rPr lang="zh-TW" altLang="zh-TW" sz="1800" u="sng" kern="1200" dirty="0" smtClean="0">
                          <a:solidFill>
                            <a:schemeClr val="dk1"/>
                          </a:solidFill>
                          <a:effectLst/>
                          <a:latin typeface="+mn-lt"/>
                          <a:ea typeface="+mn-ea"/>
                          <a:cs typeface="+mn-cs"/>
                        </a:rPr>
                        <a:t>在醫療團隊共同協力照顧之下，病人順利脫離險境並已獲疾管署同意解除隔離，其間共使用葉克膜</a:t>
                      </a:r>
                      <a:r>
                        <a:rPr lang="en-US" altLang="zh-TW" sz="1800" u="sng" kern="1200" dirty="0" smtClean="0">
                          <a:solidFill>
                            <a:schemeClr val="dk1"/>
                          </a:solidFill>
                          <a:effectLst/>
                          <a:latin typeface="+mn-lt"/>
                          <a:ea typeface="+mn-ea"/>
                          <a:cs typeface="+mn-cs"/>
                        </a:rPr>
                        <a:t>23.5</a:t>
                      </a:r>
                      <a:r>
                        <a:rPr lang="zh-TW" altLang="zh-TW" sz="1800" u="sng" kern="1200" dirty="0" smtClean="0">
                          <a:solidFill>
                            <a:schemeClr val="dk1"/>
                          </a:solidFill>
                          <a:effectLst/>
                          <a:latin typeface="+mn-lt"/>
                          <a:ea typeface="+mn-ea"/>
                          <a:cs typeface="+mn-cs"/>
                        </a:rPr>
                        <a:t>天及呼吸器</a:t>
                      </a:r>
                      <a:r>
                        <a:rPr lang="en-US" altLang="zh-TW" sz="1800" u="sng" kern="1200" dirty="0" smtClean="0">
                          <a:solidFill>
                            <a:schemeClr val="dk1"/>
                          </a:solidFill>
                          <a:effectLst/>
                          <a:latin typeface="+mn-lt"/>
                          <a:ea typeface="+mn-ea"/>
                          <a:cs typeface="+mn-cs"/>
                        </a:rPr>
                        <a:t>33.5</a:t>
                      </a:r>
                      <a:r>
                        <a:rPr lang="zh-TW" altLang="zh-TW" sz="1800" u="sng" kern="1200" dirty="0" smtClean="0">
                          <a:solidFill>
                            <a:schemeClr val="dk1"/>
                          </a:solidFill>
                          <a:effectLst/>
                          <a:latin typeface="+mn-lt"/>
                          <a:ea typeface="+mn-ea"/>
                          <a:cs typeface="+mn-cs"/>
                        </a:rPr>
                        <a:t>天，目前正進行後續治療與復健，而且持續進步中，預計近期出院。</a:t>
                      </a:r>
                      <a:r>
                        <a:rPr lang="zh-TW" altLang="zh-TW" sz="1800" u="none" kern="1200" dirty="0" smtClean="0">
                          <a:solidFill>
                            <a:schemeClr val="dk1"/>
                          </a:solidFill>
                          <a:effectLst/>
                          <a:latin typeface="+mn-lt"/>
                          <a:ea typeface="+mn-ea"/>
                          <a:cs typeface="+mn-cs"/>
                        </a:rPr>
                        <a:t>家屬</a:t>
                      </a:r>
                      <a:r>
                        <a:rPr lang="zh-TW" altLang="zh-TW" sz="1800" kern="1200" dirty="0" smtClean="0">
                          <a:solidFill>
                            <a:schemeClr val="dk1"/>
                          </a:solidFill>
                          <a:effectLst/>
                          <a:latin typeface="+mn-lt"/>
                          <a:ea typeface="+mn-ea"/>
                          <a:cs typeface="+mn-cs"/>
                        </a:rPr>
                        <a:t>在歷經數十日煎熬後，於母親節前夕得以與患者相聚，重溫天倫之樂，內心激動澎湃溢於言表，</a:t>
                      </a:r>
                      <a:r>
                        <a:rPr lang="zh-TW" altLang="zh-TW" sz="1800" u="sng" kern="1200" dirty="0" smtClean="0">
                          <a:solidFill>
                            <a:schemeClr val="dk1"/>
                          </a:solidFill>
                          <a:effectLst/>
                          <a:latin typeface="+mn-lt"/>
                          <a:ea typeface="+mn-ea"/>
                          <a:cs typeface="+mn-cs"/>
                        </a:rPr>
                        <a:t>家屬對醫療團隊表示感謝與肯定。</a:t>
                      </a:r>
                    </a:p>
                    <a:p>
                      <a:endParaRPr lang="zh-TW" altLang="zh-TW" sz="1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978" y="1864662"/>
            <a:ext cx="1890609" cy="1186806"/>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03" y="3140960"/>
            <a:ext cx="1945758" cy="1353571"/>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68" y="4114416"/>
            <a:ext cx="3136900" cy="2540000"/>
          </a:xfrm>
          <a:prstGeom prst="rect">
            <a:avLst/>
          </a:prstGeom>
        </p:spPr>
      </p:pic>
    </p:spTree>
    <p:extLst>
      <p:ext uri="{BB962C8B-B14F-4D97-AF65-F5344CB8AC3E}">
        <p14:creationId xmlns:p14="http://schemas.microsoft.com/office/powerpoint/2010/main" val="17469660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5</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79877201"/>
              </p:ext>
            </p:extLst>
          </p:nvPr>
        </p:nvGraphicFramePr>
        <p:xfrm>
          <a:off x="591068" y="981073"/>
          <a:ext cx="8085501" cy="4032147"/>
        </p:xfrm>
        <a:graphic>
          <a:graphicData uri="http://schemas.openxmlformats.org/drawingml/2006/table">
            <a:tbl>
              <a:tblPr firstRow="1" bandRow="1">
                <a:tableStyleId>{5C22544A-7EE6-4342-B048-85BDC9FD1C3A}</a:tableStyleId>
              </a:tblPr>
              <a:tblGrid>
                <a:gridCol w="938728"/>
                <a:gridCol w="1082844"/>
                <a:gridCol w="6063929"/>
              </a:tblGrid>
              <a:tr h="51056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521580">
                <a:tc>
                  <a:txBody>
                    <a:bodyPr/>
                    <a:lstStyle/>
                    <a:p>
                      <a:r>
                        <a:rPr lang="en-US" altLang="zh-TW" sz="1600" dirty="0" smtClean="0">
                          <a:latin typeface="+mn-ea"/>
                          <a:ea typeface="+mn-ea"/>
                        </a:rPr>
                        <a:t>1090519</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國際醫療中心</a:t>
                      </a:r>
                      <a:endParaRPr lang="en-US" altLang="zh-TW" sz="1600" b="1" dirty="0" smtClean="0">
                        <a:latin typeface="+mn-ea"/>
                        <a:ea typeface="+mn-ea"/>
                      </a:endParaRPr>
                    </a:p>
                    <a:p>
                      <a:r>
                        <a:rPr lang="zh-TW" altLang="en-US" sz="1600" b="1" dirty="0" smtClean="0">
                          <a:latin typeface="+mn-ea"/>
                          <a:ea typeface="+mn-ea"/>
                        </a:rPr>
                        <a:t>胸腔部</a:t>
                      </a:r>
                      <a:endParaRPr lang="en-US" altLang="zh-TW" sz="1600" b="1" dirty="0" smtClean="0">
                        <a:latin typeface="+mn-ea"/>
                        <a:ea typeface="+mn-ea"/>
                      </a:endParaRPr>
                    </a:p>
                  </a:txBody>
                  <a:tcPr marL="91443" marR="91443" marT="45723" marB="45723"/>
                </a:tc>
                <a:tc>
                  <a:txBody>
                    <a:bodyPr/>
                    <a:lstStyle/>
                    <a:p>
                      <a:r>
                        <a:rPr lang="zh-TW" altLang="zh-TW" sz="1800" kern="1200" dirty="0" smtClean="0">
                          <a:solidFill>
                            <a:schemeClr val="dk1"/>
                          </a:solidFill>
                          <a:effectLst/>
                          <a:latin typeface="+mn-lt"/>
                          <a:ea typeface="+mn-ea"/>
                          <a:cs typeface="+mn-cs"/>
                        </a:rPr>
                        <a:t>臺北榮總新聞稿</a:t>
                      </a:r>
                      <a:r>
                        <a:rPr lang="en-US" altLang="zh-TW" sz="1800" kern="1200" dirty="0" smtClean="0">
                          <a:solidFill>
                            <a:schemeClr val="dk1"/>
                          </a:solidFill>
                          <a:effectLst/>
                          <a:latin typeface="+mn-lt"/>
                          <a:ea typeface="+mn-ea"/>
                          <a:cs typeface="+mn-cs"/>
                        </a:rPr>
                        <a:t>  109.5.19</a:t>
                      </a:r>
                      <a:endParaRPr lang="zh-TW"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2000" b="1" u="sng" kern="1200" dirty="0" smtClean="0">
                          <a:solidFill>
                            <a:schemeClr val="dk1"/>
                          </a:solidFill>
                          <a:effectLst/>
                          <a:latin typeface="+mn-lt"/>
                          <a:ea typeface="+mn-ea"/>
                          <a:cs typeface="+mn-cs"/>
                        </a:rPr>
                        <a:t>臺越視訊 分享新冠重症治療經驗</a:t>
                      </a:r>
                      <a:endParaRPr lang="zh-TW" altLang="zh-TW" sz="1800" b="1" u="sng"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en-US" sz="1800" u="sng" kern="1200" dirty="0" smtClean="0">
                          <a:solidFill>
                            <a:schemeClr val="dk1"/>
                          </a:solidFill>
                          <a:effectLst/>
                          <a:latin typeface="+mn-lt"/>
                          <a:ea typeface="+mn-ea"/>
                          <a:cs typeface="+mn-cs"/>
                        </a:rPr>
                        <a:t>本院</a:t>
                      </a:r>
                      <a:r>
                        <a:rPr lang="zh-TW" altLang="zh-TW" sz="1800" u="sng" kern="1200" dirty="0" smtClean="0">
                          <a:solidFill>
                            <a:schemeClr val="dk1"/>
                          </a:solidFill>
                          <a:effectLst/>
                          <a:latin typeface="+mn-lt"/>
                          <a:ea typeface="+mn-ea"/>
                          <a:cs typeface="+mn-cs"/>
                        </a:rPr>
                        <a:t>與越南胡志明醫藥大學附設醫院</a:t>
                      </a:r>
                      <a:r>
                        <a:rPr lang="en-US" altLang="zh-TW" sz="1800" kern="1200" dirty="0" smtClean="0">
                          <a:solidFill>
                            <a:schemeClr val="dk1"/>
                          </a:solidFill>
                          <a:effectLst/>
                          <a:latin typeface="+mn-lt"/>
                          <a:ea typeface="+mn-ea"/>
                          <a:cs typeface="+mn-cs"/>
                        </a:rPr>
                        <a:t>(UMC)</a:t>
                      </a:r>
                      <a:r>
                        <a:rPr lang="zh-TW" altLang="zh-TW" sz="1800" kern="1200" dirty="0" smtClean="0">
                          <a:solidFill>
                            <a:schemeClr val="dk1"/>
                          </a:solidFill>
                          <a:effectLst/>
                          <a:latin typeface="+mn-lt"/>
                          <a:ea typeface="+mn-ea"/>
                          <a:cs typeface="+mn-cs"/>
                        </a:rPr>
                        <a:t>，於</a:t>
                      </a:r>
                      <a:r>
                        <a:rPr lang="en-US" altLang="zh-TW" sz="1800" kern="1200" dirty="0" smtClean="0">
                          <a:solidFill>
                            <a:schemeClr val="dk1"/>
                          </a:solidFill>
                          <a:effectLst/>
                          <a:latin typeface="+mn-lt"/>
                          <a:ea typeface="+mn-ea"/>
                          <a:cs typeface="+mn-cs"/>
                        </a:rPr>
                        <a:t>19</a:t>
                      </a:r>
                      <a:r>
                        <a:rPr lang="zh-TW" altLang="zh-TW" sz="1800" kern="1200" dirty="0" smtClean="0">
                          <a:solidFill>
                            <a:schemeClr val="dk1"/>
                          </a:solidFill>
                          <a:effectLst/>
                          <a:latin typeface="+mn-lt"/>
                          <a:ea typeface="+mn-ea"/>
                          <a:cs typeface="+mn-cs"/>
                        </a:rPr>
                        <a:t>日下午</a:t>
                      </a:r>
                      <a:r>
                        <a:rPr lang="zh-TW" altLang="zh-TW" sz="1800" u="sng" kern="1200" dirty="0" smtClean="0">
                          <a:solidFill>
                            <a:schemeClr val="dk1"/>
                          </a:solidFill>
                          <a:effectLst/>
                          <a:latin typeface="+mn-lt"/>
                          <a:ea typeface="+mn-ea"/>
                          <a:cs typeface="+mn-cs"/>
                        </a:rPr>
                        <a:t>舉行遠距視訊會議</a:t>
                      </a:r>
                      <a:r>
                        <a:rPr lang="zh-TW" altLang="zh-TW" sz="1800" kern="1200" dirty="0" smtClean="0">
                          <a:solidFill>
                            <a:schemeClr val="dk1"/>
                          </a:solidFill>
                          <a:effectLst/>
                          <a:latin typeface="+mn-lt"/>
                          <a:ea typeface="+mn-ea"/>
                          <a:cs typeface="+mn-cs"/>
                        </a:rPr>
                        <a:t>，</a:t>
                      </a:r>
                      <a:r>
                        <a:rPr lang="zh-TW" altLang="zh-TW" sz="1800" u="sng" kern="1200" dirty="0" smtClean="0">
                          <a:solidFill>
                            <a:schemeClr val="dk1"/>
                          </a:solidFill>
                          <a:effectLst/>
                          <a:latin typeface="+mn-lt"/>
                          <a:ea typeface="+mn-ea"/>
                          <a:cs typeface="+mn-cs"/>
                        </a:rPr>
                        <a:t>就新冠肺炎重症患者在復原過程中胸腔超音波的變化與應用進行研討</a:t>
                      </a:r>
                      <a:r>
                        <a:rPr lang="zh-TW" altLang="zh-TW" sz="1800" kern="1200" dirty="0" smtClean="0">
                          <a:solidFill>
                            <a:schemeClr val="dk1"/>
                          </a:solidFill>
                          <a:effectLst/>
                          <a:latin typeface="+mn-lt"/>
                          <a:ea typeface="+mn-ea"/>
                          <a:cs typeface="+mn-cs"/>
                        </a:rPr>
                        <a:t>，國際醫療中心林志慶主任、胸腔部陳育民主任、呼吸治療科陽光耀主任、蕭逸函醫師出席與會。林主任表示，自</a:t>
                      </a:r>
                      <a:r>
                        <a:rPr lang="en-US" altLang="zh-TW" sz="1800" kern="1200" dirty="0" smtClean="0">
                          <a:solidFill>
                            <a:schemeClr val="dk1"/>
                          </a:solidFill>
                          <a:effectLst/>
                          <a:latin typeface="+mn-lt"/>
                          <a:ea typeface="+mn-ea"/>
                          <a:cs typeface="+mn-cs"/>
                        </a:rPr>
                        <a:t>107</a:t>
                      </a:r>
                      <a:r>
                        <a:rPr lang="zh-TW" altLang="zh-TW" sz="1800" kern="1200" dirty="0" smtClean="0">
                          <a:solidFill>
                            <a:schemeClr val="dk1"/>
                          </a:solidFill>
                          <a:effectLst/>
                          <a:latin typeface="+mn-lt"/>
                          <a:ea typeface="+mn-ea"/>
                          <a:cs typeface="+mn-cs"/>
                        </a:rPr>
                        <a:t>年起，臺北榮總承接衛福部一國一中心計畫，主責國家即為越南。</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本次利用即時性與互動性的交流，</a:t>
                      </a:r>
                      <a:r>
                        <a:rPr lang="zh-TW" altLang="zh-TW" sz="1800" u="sng" kern="1200" dirty="0" smtClean="0">
                          <a:solidFill>
                            <a:schemeClr val="dk1"/>
                          </a:solidFill>
                          <a:effectLst/>
                          <a:latin typeface="+mn-lt"/>
                          <a:ea typeface="+mn-ea"/>
                          <a:cs typeface="+mn-cs"/>
                        </a:rPr>
                        <a:t>分享北榮新冠重症治療經驗，充分展現臺越醫衛合作成果，及臺灣與世界各國攜手抗疫的決心。</a:t>
                      </a:r>
                      <a:endParaRPr lang="zh-TW" altLang="zh-TW" sz="1400" u="sng"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3" y="2420860"/>
            <a:ext cx="1960105" cy="1100272"/>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742" y="3657234"/>
            <a:ext cx="1972625" cy="1107300"/>
          </a:xfrm>
          <a:prstGeom prst="rect">
            <a:avLst/>
          </a:prstGeom>
        </p:spPr>
      </p:pic>
    </p:spTree>
    <p:extLst>
      <p:ext uri="{BB962C8B-B14F-4D97-AF65-F5344CB8AC3E}">
        <p14:creationId xmlns:p14="http://schemas.microsoft.com/office/powerpoint/2010/main" val="22218299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5</a:t>
            </a:r>
            <a:r>
              <a:rPr lang="zh-TW" altLang="en-US" dirty="0" smtClean="0"/>
              <a:t>月份新聞摘要</a:t>
            </a:r>
            <a:r>
              <a:rPr lang="en-US" altLang="zh-TW" dirty="0" smtClean="0"/>
              <a:t>(</a:t>
            </a:r>
            <a:r>
              <a:rPr lang="zh-TW" altLang="en-US" dirty="0" smtClean="0"/>
              <a:t>計</a:t>
            </a:r>
            <a:r>
              <a:rPr lang="en-US" altLang="zh-TW" dirty="0" smtClean="0"/>
              <a:t>36</a:t>
            </a:r>
            <a:r>
              <a:rPr lang="zh-TW" altLang="en-US" dirty="0" smtClean="0"/>
              <a:t>則</a:t>
            </a:r>
            <a:r>
              <a:rPr lang="en-US" altLang="zh-TW" dirty="0" smtClean="0"/>
              <a:t>)</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145818471"/>
              </p:ext>
            </p:extLst>
          </p:nvPr>
        </p:nvGraphicFramePr>
        <p:xfrm>
          <a:off x="4763" y="979488"/>
          <a:ext cx="9139237" cy="5329234"/>
        </p:xfrm>
        <a:graphic>
          <a:graphicData uri="http://schemas.openxmlformats.org/drawingml/2006/table">
            <a:tbl>
              <a:tblPr firstRow="1" bandRow="1">
                <a:tableStyleId>{5C22544A-7EE6-4342-B048-85BDC9FD1C3A}</a:tableStyleId>
              </a:tblPr>
              <a:tblGrid>
                <a:gridCol w="1542817"/>
                <a:gridCol w="6264870"/>
                <a:gridCol w="1331550"/>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70188">
                <a:tc>
                  <a:txBody>
                    <a:bodyPr/>
                    <a:lstStyle/>
                    <a:p>
                      <a:r>
                        <a:rPr lang="en-US" altLang="zh-TW" sz="1800" dirty="0" smtClean="0"/>
                        <a:t>20200417</a:t>
                      </a:r>
                      <a:endParaRPr lang="zh-TW" altLang="en-US" dirty="0"/>
                    </a:p>
                  </a:txBody>
                  <a:tcPr marT="45723" marB="45723"/>
                </a:tc>
                <a:tc>
                  <a:txBody>
                    <a:bodyPr/>
                    <a:lstStyle/>
                    <a:p>
                      <a:r>
                        <a:rPr lang="zh-TW" altLang="en-US" sz="1800" dirty="0" smtClean="0"/>
                        <a:t>北榮再推線上</a:t>
                      </a:r>
                      <a:r>
                        <a:rPr lang="en-US" altLang="zh-TW" sz="1800" dirty="0" smtClean="0"/>
                        <a:t>APP </a:t>
                      </a:r>
                      <a:r>
                        <a:rPr lang="zh-TW" altLang="en-US" sz="1800" dirty="0" smtClean="0"/>
                        <a:t>陪同就醫可享快速通關</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20200422</a:t>
                      </a:r>
                      <a:endParaRPr lang="zh-TW" altLang="en-US" dirty="0"/>
                    </a:p>
                  </a:txBody>
                  <a:tcPr marT="45723" marB="45723"/>
                </a:tc>
                <a:tc>
                  <a:txBody>
                    <a:bodyPr/>
                    <a:lstStyle/>
                    <a:p>
                      <a:r>
                        <a:rPr lang="zh-TW" altLang="en-US" sz="1800" dirty="0" smtClean="0"/>
                        <a:t>台美醫療科技合作 先天性視網膜裂損症 有救</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20200424</a:t>
                      </a:r>
                      <a:endParaRPr lang="zh-TW" altLang="en-US" dirty="0"/>
                    </a:p>
                  </a:txBody>
                  <a:tcPr marT="45723" marB="45723"/>
                </a:tc>
                <a:tc>
                  <a:txBody>
                    <a:bodyPr/>
                    <a:lstStyle/>
                    <a:p>
                      <a:r>
                        <a:rPr lang="zh-TW" altLang="en-US" sz="1800" dirty="0" smtClean="0"/>
                        <a:t>流感、肺炎鏈球菌疫苗 滅繼發感染</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20200424</a:t>
                      </a:r>
                      <a:endParaRPr lang="zh-TW" altLang="en-US" dirty="0"/>
                    </a:p>
                  </a:txBody>
                  <a:tcPr marT="45723" marB="45723"/>
                </a:tc>
                <a:tc>
                  <a:txBody>
                    <a:bodyPr/>
                    <a:lstStyle/>
                    <a:p>
                      <a:r>
                        <a:rPr lang="zh-TW" altLang="en-US" sz="1800" dirty="0" smtClean="0"/>
                        <a:t>退休</a:t>
                      </a:r>
                      <a:r>
                        <a:rPr lang="en-US" altLang="zh-TW" sz="1800" dirty="0" smtClean="0"/>
                        <a:t>=</a:t>
                      </a:r>
                      <a:r>
                        <a:rPr lang="zh-TW" altLang="en-US" sz="1800" dirty="0" smtClean="0"/>
                        <a:t>退</a:t>
                      </a:r>
                      <a:r>
                        <a:rPr lang="en-US" altLang="zh-TW" sz="1800" dirty="0" smtClean="0"/>
                        <a:t>+</a:t>
                      </a:r>
                      <a:r>
                        <a:rPr lang="zh-TW" altLang="en-US" sz="1800" dirty="0" smtClean="0"/>
                        <a:t>休？</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20200425</a:t>
                      </a:r>
                      <a:endParaRPr lang="zh-TW" altLang="en-US" dirty="0"/>
                    </a:p>
                  </a:txBody>
                  <a:tcPr marT="45723" marB="45723"/>
                </a:tc>
                <a:tc>
                  <a:txBody>
                    <a:bodyPr/>
                    <a:lstStyle/>
                    <a:p>
                      <a:r>
                        <a:rPr lang="zh-TW" altLang="en-US" sz="1800" dirty="0" smtClean="0"/>
                        <a:t>世衛外洩報告 瑞德西韋臨床試驗失敗</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20200425</a:t>
                      </a:r>
                      <a:endParaRPr lang="zh-TW" altLang="en-US" sz="1800" dirty="0"/>
                    </a:p>
                  </a:txBody>
                  <a:tcPr marT="45723" marB="45723"/>
                </a:tc>
                <a:tc>
                  <a:txBody>
                    <a:bodyPr/>
                    <a:lstStyle/>
                    <a:p>
                      <a:r>
                        <a:rPr lang="zh-TW" altLang="en-US" sz="1800" dirty="0" smtClean="0"/>
                        <a:t>助防疫 陽明大學公開視訊會議平台原始碼</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20200425</a:t>
                      </a:r>
                      <a:endParaRPr lang="zh-TW" altLang="en-US" sz="1800" dirty="0"/>
                    </a:p>
                  </a:txBody>
                  <a:tcPr marT="45723" marB="45723"/>
                </a:tc>
                <a:tc>
                  <a:txBody>
                    <a:bodyPr/>
                    <a:lstStyle/>
                    <a:p>
                      <a:r>
                        <a:rPr lang="zh-TW" altLang="en-US" sz="1800" dirty="0" smtClean="0"/>
                        <a:t>指揮中心設技術平台 催生疫苗藥物</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20200427</a:t>
                      </a:r>
                      <a:endParaRPr lang="zh-TW" altLang="en-US" sz="1800" dirty="0"/>
                    </a:p>
                  </a:txBody>
                  <a:tcPr marT="45723" marB="45723"/>
                </a:tc>
                <a:tc>
                  <a:txBody>
                    <a:bodyPr/>
                    <a:lstStyle/>
                    <a:p>
                      <a:r>
                        <a:rPr lang="zh-TW" altLang="en-US" sz="1800" dirty="0" smtClean="0"/>
                        <a:t>獎勵變懲罰 津貼縮水</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20200427</a:t>
                      </a:r>
                      <a:endParaRPr lang="zh-TW" altLang="en-US" sz="1800" dirty="0"/>
                    </a:p>
                  </a:txBody>
                  <a:tcPr marT="45723" marB="45723"/>
                </a:tc>
                <a:tc>
                  <a:txBody>
                    <a:bodyPr/>
                    <a:lstStyle/>
                    <a:p>
                      <a:r>
                        <a:rPr lang="zh-TW" altLang="en-US" sz="1800" dirty="0" smtClean="0"/>
                        <a:t>盤石艦 檢抗體 實驗室結果不一</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20200428</a:t>
                      </a:r>
                      <a:endParaRPr lang="zh-TW" altLang="en-US" sz="1800" dirty="0"/>
                    </a:p>
                  </a:txBody>
                  <a:tcPr marT="45723" marB="45723"/>
                </a:tc>
                <a:tc>
                  <a:txBody>
                    <a:bodyPr/>
                    <a:lstStyle/>
                    <a:p>
                      <a:r>
                        <a:rPr lang="zh-TW" altLang="en-US" sz="1800" dirty="0" smtClean="0"/>
                        <a:t>疫情過後 生育率可望大增</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26747742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5</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61464066"/>
              </p:ext>
            </p:extLst>
          </p:nvPr>
        </p:nvGraphicFramePr>
        <p:xfrm>
          <a:off x="4763" y="979488"/>
          <a:ext cx="9139237" cy="5443592"/>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20200429</a:t>
                      </a:r>
                      <a:endParaRPr lang="zh-TW" altLang="en-US" dirty="0"/>
                    </a:p>
                  </a:txBody>
                  <a:tcPr marT="45723" marB="45723"/>
                </a:tc>
                <a:tc>
                  <a:txBody>
                    <a:bodyPr/>
                    <a:lstStyle/>
                    <a:p>
                      <a:r>
                        <a:rPr lang="zh-TW" altLang="en-US" sz="1800" dirty="0" smtClean="0"/>
                        <a:t>北榮</a:t>
                      </a:r>
                      <a:r>
                        <a:rPr lang="en-US" altLang="zh-TW" sz="1800" dirty="0" smtClean="0"/>
                        <a:t>-</a:t>
                      </a:r>
                      <a:r>
                        <a:rPr lang="zh-TW" altLang="en-US" sz="1800" dirty="0" smtClean="0"/>
                        <a:t>科技防疫系列報導</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20200429</a:t>
                      </a:r>
                      <a:endParaRPr lang="zh-TW" altLang="en-US" sz="1800" dirty="0"/>
                    </a:p>
                  </a:txBody>
                  <a:tcPr marT="45723" marB="45723"/>
                </a:tc>
                <a:tc>
                  <a:txBody>
                    <a:bodyPr/>
                    <a:lstStyle/>
                    <a:p>
                      <a:r>
                        <a:rPr lang="zh-TW" altLang="en-US" sz="1800" dirty="0" smtClean="0"/>
                        <a:t>防疫下階段 要安全安心</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20200429</a:t>
                      </a:r>
                      <a:endParaRPr lang="zh-TW" altLang="en-US" sz="1800" dirty="0"/>
                    </a:p>
                  </a:txBody>
                  <a:tcPr marT="45723" marB="45723"/>
                </a:tc>
                <a:tc>
                  <a:txBody>
                    <a:bodyPr/>
                    <a:lstStyle/>
                    <a:p>
                      <a:r>
                        <a:rPr lang="zh-TW" altLang="en-US" sz="1800" dirty="0" smtClean="0"/>
                        <a:t>國內疫情</a:t>
                      </a:r>
                      <a:r>
                        <a:rPr lang="en-US" altLang="zh-TW" sz="1800" dirty="0" smtClean="0"/>
                        <a:t>6</a:t>
                      </a:r>
                      <a:r>
                        <a:rPr lang="zh-TW" altLang="en-US" sz="1800" dirty="0" smtClean="0"/>
                        <a:t>月可能告一段落</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20200429</a:t>
                      </a:r>
                      <a:endParaRPr lang="zh-TW" altLang="en-US" sz="1800" dirty="0"/>
                    </a:p>
                  </a:txBody>
                  <a:tcPr marT="45723" marB="45723"/>
                </a:tc>
                <a:tc>
                  <a:txBody>
                    <a:bodyPr/>
                    <a:lstStyle/>
                    <a:p>
                      <a:r>
                        <a:rPr lang="zh-TW" altLang="en-US" sz="1800" dirty="0" smtClean="0"/>
                        <a:t>實驗成功 牛津疫苗最快九月問世</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20200429</a:t>
                      </a:r>
                      <a:endParaRPr lang="zh-TW" altLang="en-US" sz="1800" dirty="0"/>
                    </a:p>
                  </a:txBody>
                  <a:tcPr marT="45723" marB="45723"/>
                </a:tc>
                <a:tc>
                  <a:txBody>
                    <a:bodyPr/>
                    <a:lstStyle/>
                    <a:p>
                      <a:r>
                        <a:rPr lang="zh-TW" altLang="en-US" sz="1800" dirty="0" smtClean="0"/>
                        <a:t>醫護控防疫津貼跳票 不如最低工資</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20200430</a:t>
                      </a:r>
                      <a:endParaRPr lang="zh-TW" altLang="en-US" sz="1800" dirty="0"/>
                    </a:p>
                  </a:txBody>
                  <a:tcPr marT="45723" marB="45723"/>
                </a:tc>
                <a:tc>
                  <a:txBody>
                    <a:bodyPr/>
                    <a:lstStyle/>
                    <a:p>
                      <a:r>
                        <a:rPr lang="zh-TW" altLang="en-US" sz="1800" dirty="0" smtClean="0"/>
                        <a:t>北榮李偉強籲支持台重返</a:t>
                      </a:r>
                      <a:r>
                        <a:rPr lang="en-US" altLang="zh-TW" sz="1800" dirty="0" smtClean="0"/>
                        <a:t>WHO</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20200430</a:t>
                      </a:r>
                      <a:endParaRPr lang="zh-TW" altLang="en-US" sz="1800" dirty="0"/>
                    </a:p>
                  </a:txBody>
                  <a:tcPr marT="45723" marB="45723"/>
                </a:tc>
                <a:tc>
                  <a:txBody>
                    <a:bodyPr/>
                    <a:lstStyle/>
                    <a:p>
                      <a:r>
                        <a:rPr lang="zh-TW" altLang="en-US" sz="1800" dirty="0" smtClean="0"/>
                        <a:t>冠狀病毒分</a:t>
                      </a:r>
                      <a:r>
                        <a:rPr lang="en-US" altLang="zh-TW" sz="1800" dirty="0" smtClean="0"/>
                        <a:t>6</a:t>
                      </a:r>
                      <a:r>
                        <a:rPr lang="zh-TW" altLang="en-US" sz="1800" dirty="0" smtClean="0"/>
                        <a:t>型 在台突變大、死亡率低</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20200430</a:t>
                      </a:r>
                      <a:endParaRPr lang="zh-TW" altLang="en-US" sz="1800" dirty="0"/>
                    </a:p>
                  </a:txBody>
                  <a:tcPr marT="45723" marB="45723"/>
                </a:tc>
                <a:tc>
                  <a:txBody>
                    <a:bodyPr/>
                    <a:lstStyle/>
                    <a:p>
                      <a:r>
                        <a:rPr lang="zh-TW" altLang="en-US" sz="1800" dirty="0" smtClean="0"/>
                        <a:t>馬偕宣布放寬門禁</a:t>
                      </a:r>
                      <a:endParaRPr lang="zh-TW" altLang="en-US" sz="1800" dirty="0"/>
                    </a:p>
                  </a:txBody>
                  <a:tcPr marT="45723" marB="45723"/>
                </a:tc>
                <a:tc>
                  <a:txBody>
                    <a:bodyPr/>
                    <a:lstStyle/>
                    <a:p>
                      <a:endParaRPr lang="zh-TW" altLang="en-US" sz="1800" dirty="0"/>
                    </a:p>
                  </a:txBody>
                  <a:tcPr marT="45723" marB="45723"/>
                </a:tc>
              </a:tr>
              <a:tr h="467900">
                <a:tc>
                  <a:txBody>
                    <a:bodyPr/>
                    <a:lstStyle/>
                    <a:p>
                      <a:r>
                        <a:rPr lang="en-US" altLang="zh-TW" sz="1800" dirty="0" smtClean="0"/>
                        <a:t>20200430</a:t>
                      </a:r>
                      <a:endParaRPr lang="zh-TW" altLang="en-US" sz="1800" dirty="0"/>
                    </a:p>
                  </a:txBody>
                  <a:tcPr marT="45723" marB="45723"/>
                </a:tc>
                <a:tc>
                  <a:txBody>
                    <a:bodyPr/>
                    <a:lstStyle/>
                    <a:p>
                      <a:r>
                        <a:rPr lang="zh-TW" altLang="en-US" sz="1800" dirty="0" smtClean="0"/>
                        <a:t>新冠疫情緊張 重症、慢性病不敢回診 恐釀這悲劇發生</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20200430</a:t>
                      </a:r>
                      <a:endParaRPr lang="zh-TW" altLang="en-US" sz="1800" dirty="0"/>
                    </a:p>
                  </a:txBody>
                  <a:tcPr marT="45723" marB="45723"/>
                </a:tc>
                <a:tc>
                  <a:txBody>
                    <a:bodyPr/>
                    <a:lstStyle/>
                    <a:p>
                      <a:r>
                        <a:rPr lang="zh-TW" altLang="en-US" sz="1800" dirty="0" smtClean="0"/>
                        <a:t>德國基金會視訊專訪北榮 醫曝：</a:t>
                      </a:r>
                      <a:r>
                        <a:rPr lang="en-US" altLang="zh-TW" sz="1800" dirty="0" smtClean="0"/>
                        <a:t>SARS</a:t>
                      </a:r>
                      <a:r>
                        <a:rPr lang="zh-TW" altLang="en-US" sz="1800" dirty="0" smtClean="0"/>
                        <a:t>後準備</a:t>
                      </a:r>
                      <a:r>
                        <a:rPr lang="en-US" altLang="zh-TW" sz="1800" dirty="0" smtClean="0"/>
                        <a:t>17</a:t>
                      </a:r>
                      <a:r>
                        <a:rPr lang="zh-TW" altLang="en-US" sz="1800" dirty="0" smtClean="0"/>
                        <a:t>年、台灣成功非僥倖</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46498473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5</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80562815"/>
              </p:ext>
            </p:extLst>
          </p:nvPr>
        </p:nvGraphicFramePr>
        <p:xfrm>
          <a:off x="4763" y="979488"/>
          <a:ext cx="9139237" cy="5365752"/>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20200501</a:t>
                      </a:r>
                      <a:endParaRPr lang="zh-TW" altLang="en-US" dirty="0"/>
                    </a:p>
                  </a:txBody>
                  <a:tcPr marT="45723" marB="45723"/>
                </a:tc>
                <a:tc>
                  <a:txBody>
                    <a:bodyPr/>
                    <a:lstStyle/>
                    <a:p>
                      <a:r>
                        <a:rPr lang="zh-TW" altLang="en-US" sz="1800" dirty="0" smtClean="0"/>
                        <a:t>腸癌轉移肝 微波消融清除</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20200504</a:t>
                      </a:r>
                      <a:endParaRPr lang="zh-TW" altLang="en-US" sz="1800" dirty="0"/>
                    </a:p>
                  </a:txBody>
                  <a:tcPr marT="45723" marB="45723"/>
                </a:tc>
                <a:tc>
                  <a:txBody>
                    <a:bodyPr/>
                    <a:lstStyle/>
                    <a:p>
                      <a:r>
                        <a:rPr lang="zh-TW" altLang="en-US" sz="1800" dirty="0" smtClean="0"/>
                        <a:t>腹部疼 痛不欲生 胃腸慘不忍睹輕忽要你命</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20200507</a:t>
                      </a:r>
                      <a:endParaRPr lang="zh-TW" altLang="en-US" sz="1800" dirty="0"/>
                    </a:p>
                  </a:txBody>
                  <a:tcPr marT="45723" marB="45723"/>
                </a:tc>
                <a:tc>
                  <a:txBody>
                    <a:bodyPr/>
                    <a:lstStyle/>
                    <a:p>
                      <a:r>
                        <a:rPr lang="zh-TW" altLang="en-US" sz="1800" dirty="0" smtClean="0"/>
                        <a:t>自費篩檢新增陸及澳門</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20200508</a:t>
                      </a:r>
                      <a:endParaRPr lang="zh-TW" altLang="en-US" sz="1800" dirty="0"/>
                    </a:p>
                  </a:txBody>
                  <a:tcPr marT="45723" marB="45723"/>
                </a:tc>
                <a:tc>
                  <a:txBody>
                    <a:bodyPr/>
                    <a:lstStyle/>
                    <a:p>
                      <a:r>
                        <a:rPr lang="zh-TW" altLang="en-US" sz="1800" dirty="0" smtClean="0"/>
                        <a:t>老媽一直打電話到我上班的地方？</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20200508</a:t>
                      </a:r>
                      <a:endParaRPr lang="zh-TW" altLang="en-US" sz="1800" dirty="0"/>
                    </a:p>
                  </a:txBody>
                  <a:tcPr marT="45723" marB="45723"/>
                </a:tc>
                <a:tc>
                  <a:txBody>
                    <a:bodyPr/>
                    <a:lstStyle/>
                    <a:p>
                      <a:r>
                        <a:rPr lang="zh-TW" altLang="en-US" sz="1800" dirty="0" smtClean="0"/>
                        <a:t>歐洲研究 雞蛋吃過量 出血性中風恐增</a:t>
                      </a:r>
                      <a:r>
                        <a:rPr lang="en-US" altLang="zh-TW" sz="1800" dirty="0" smtClean="0"/>
                        <a:t>25%</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20200513</a:t>
                      </a:r>
                      <a:endParaRPr lang="zh-TW" altLang="en-US" sz="1800" dirty="0"/>
                    </a:p>
                  </a:txBody>
                  <a:tcPr marT="45723" marB="45723"/>
                </a:tc>
                <a:tc>
                  <a:txBody>
                    <a:bodyPr/>
                    <a:lstStyle/>
                    <a:p>
                      <a:r>
                        <a:rPr lang="zh-TW" altLang="en-US" sz="1800" dirty="0" smtClean="0"/>
                        <a:t>北榮國際護師節 給第一線掌聲</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20200513</a:t>
                      </a:r>
                      <a:endParaRPr lang="zh-TW" altLang="en-US" sz="1800" dirty="0"/>
                    </a:p>
                  </a:txBody>
                  <a:tcPr marT="45723" marB="45723"/>
                </a:tc>
                <a:tc>
                  <a:txBody>
                    <a:bodyPr/>
                    <a:lstStyle/>
                    <a:p>
                      <a:r>
                        <a:rPr lang="zh-TW" altLang="en-US" sz="1800" dirty="0" smtClean="0"/>
                        <a:t>負債累累貴公子的未來</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20200513</a:t>
                      </a:r>
                      <a:endParaRPr lang="zh-TW" altLang="en-US" sz="1800" dirty="0"/>
                    </a:p>
                  </a:txBody>
                  <a:tcPr marT="45723" marB="45723"/>
                </a:tc>
                <a:tc>
                  <a:txBody>
                    <a:bodyPr/>
                    <a:lstStyle/>
                    <a:p>
                      <a:r>
                        <a:rPr lang="zh-TW" altLang="en-US" sz="1800" dirty="0" smtClean="0"/>
                        <a:t>第一線護理師 每個故事都揪心</a:t>
                      </a:r>
                      <a:endParaRPr lang="zh-TW" altLang="en-US" sz="1800" dirty="0"/>
                    </a:p>
                  </a:txBody>
                  <a:tcPr marT="45723" marB="45723"/>
                </a:tc>
                <a:tc>
                  <a:txBody>
                    <a:bodyPr/>
                    <a:lstStyle/>
                    <a:p>
                      <a:endParaRPr lang="zh-TW" altLang="en-US" sz="1800" dirty="0"/>
                    </a:p>
                  </a:txBody>
                  <a:tcPr marT="45723" marB="45723"/>
                </a:tc>
              </a:tr>
              <a:tr h="467900">
                <a:tc>
                  <a:txBody>
                    <a:bodyPr/>
                    <a:lstStyle/>
                    <a:p>
                      <a:r>
                        <a:rPr lang="en-US" altLang="zh-TW" sz="1800" dirty="0" smtClean="0"/>
                        <a:t>20200513</a:t>
                      </a:r>
                      <a:endParaRPr lang="zh-TW" altLang="en-US" sz="1800" dirty="0"/>
                    </a:p>
                  </a:txBody>
                  <a:tcPr marT="45723" marB="45723"/>
                </a:tc>
                <a:tc>
                  <a:txBody>
                    <a:bodyPr/>
                    <a:lstStyle/>
                    <a:p>
                      <a:r>
                        <a:rPr lang="zh-TW" altLang="en-US" sz="1800" dirty="0" smtClean="0"/>
                        <a:t>準媽媽罹癌增多 精準診治保生機</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20200513</a:t>
                      </a:r>
                      <a:endParaRPr lang="zh-TW" altLang="en-US" sz="1800" dirty="0"/>
                    </a:p>
                  </a:txBody>
                  <a:tcPr marT="45723" marB="45723"/>
                </a:tc>
                <a:tc>
                  <a:txBody>
                    <a:bodyPr/>
                    <a:lstStyle/>
                    <a:p>
                      <a:r>
                        <a:rPr lang="zh-TW" altLang="en-US" sz="1800" dirty="0" smtClean="0"/>
                        <a:t>腰椎手術的領悟</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24864530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109</a:t>
            </a:r>
            <a:r>
              <a:rPr lang="zh-TW" altLang="en-US" dirty="0" smtClean="0"/>
              <a:t>年</a:t>
            </a:r>
            <a:r>
              <a:rPr lang="en-US" altLang="zh-TW" dirty="0" smtClean="0"/>
              <a:t>5</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14316511"/>
              </p:ext>
            </p:extLst>
          </p:nvPr>
        </p:nvGraphicFramePr>
        <p:xfrm>
          <a:off x="4763" y="979488"/>
          <a:ext cx="9139237" cy="5365752"/>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20200514</a:t>
                      </a:r>
                      <a:endParaRPr lang="zh-TW" altLang="en-US" dirty="0"/>
                    </a:p>
                  </a:txBody>
                  <a:tcPr marT="45723" marB="45723"/>
                </a:tc>
                <a:tc>
                  <a:txBody>
                    <a:bodyPr/>
                    <a:lstStyle/>
                    <a:p>
                      <a:r>
                        <a:rPr lang="zh-TW" altLang="en-US" sz="1800" dirty="0" smtClean="0"/>
                        <a:t>北榮救回七旬新冠重症</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20200514</a:t>
                      </a:r>
                      <a:endParaRPr lang="zh-TW" altLang="en-US" sz="1800" dirty="0"/>
                    </a:p>
                  </a:txBody>
                  <a:tcPr marT="45723" marB="45723"/>
                </a:tc>
                <a:tc>
                  <a:txBody>
                    <a:bodyPr/>
                    <a:lstStyle/>
                    <a:p>
                      <a:r>
                        <a:rPr lang="zh-TW" altLang="en-US" sz="1800" dirty="0" smtClean="0"/>
                        <a:t>酗酒 熬夜傷身 全台千人等換肝</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20200518</a:t>
                      </a:r>
                      <a:endParaRPr lang="zh-TW" altLang="en-US" sz="1800" dirty="0"/>
                    </a:p>
                  </a:txBody>
                  <a:tcPr marT="45723" marB="45723"/>
                </a:tc>
                <a:tc>
                  <a:txBody>
                    <a:bodyPr/>
                    <a:lstStyle/>
                    <a:p>
                      <a:r>
                        <a:rPr lang="zh-TW" altLang="en-US" sz="1800" dirty="0" smtClean="0"/>
                        <a:t>上月門診</a:t>
                      </a:r>
                      <a:r>
                        <a:rPr lang="en-US" altLang="zh-TW" sz="1800" dirty="0" smtClean="0"/>
                        <a:t>+</a:t>
                      </a:r>
                      <a:r>
                        <a:rPr lang="zh-TW" altLang="en-US" sz="1800" dirty="0" smtClean="0"/>
                        <a:t>急診 暴減逾</a:t>
                      </a:r>
                      <a:r>
                        <a:rPr lang="en-US" altLang="zh-TW" sz="1800" dirty="0" smtClean="0"/>
                        <a:t>500</a:t>
                      </a:r>
                      <a:r>
                        <a:rPr lang="zh-TW" altLang="en-US" sz="1800" dirty="0" smtClean="0"/>
                        <a:t>萬人次</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20200518</a:t>
                      </a:r>
                      <a:endParaRPr lang="zh-TW" altLang="en-US" sz="1800" dirty="0"/>
                    </a:p>
                  </a:txBody>
                  <a:tcPr marT="45723" marB="45723"/>
                </a:tc>
                <a:tc>
                  <a:txBody>
                    <a:bodyPr/>
                    <a:lstStyle/>
                    <a:p>
                      <a:r>
                        <a:rPr lang="zh-TW" altLang="en-US" sz="1800" dirty="0" smtClean="0"/>
                        <a:t>楊志良：漲健保費 時機對 難度高</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20200519</a:t>
                      </a:r>
                      <a:endParaRPr lang="zh-TW" altLang="en-US" sz="1800" dirty="0"/>
                    </a:p>
                  </a:txBody>
                  <a:tcPr marT="45723" marB="45723"/>
                </a:tc>
                <a:tc>
                  <a:txBody>
                    <a:bodyPr/>
                    <a:lstStyle/>
                    <a:p>
                      <a:r>
                        <a:rPr lang="zh-TW" altLang="en-US" sz="1800" dirty="0" smtClean="0"/>
                        <a:t>家長指控學校對面開設菸品專賣店</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20200520</a:t>
                      </a:r>
                      <a:endParaRPr lang="zh-TW" altLang="en-US" sz="1800" dirty="0"/>
                    </a:p>
                  </a:txBody>
                  <a:tcPr marT="45723" marB="45723"/>
                </a:tc>
                <a:tc>
                  <a:txBody>
                    <a:bodyPr/>
                    <a:lstStyle/>
                    <a:p>
                      <a:r>
                        <a:rPr lang="zh-TW" altLang="en-US" sz="1800" dirty="0" smtClean="0"/>
                        <a:t>北越與越南醫院視訊分享防疫經驗</a:t>
                      </a:r>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67900">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62246">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251119683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cstate="print"/>
          <a:stretch>
            <a:fillRect/>
          </a:stretch>
        </p:blipFill>
        <p:spPr>
          <a:xfrm>
            <a:off x="467430" y="332570"/>
            <a:ext cx="3280764" cy="2636890"/>
          </a:xfrm>
          <a:prstGeom prst="rect">
            <a:avLst/>
          </a:prstGeom>
        </p:spPr>
      </p:pic>
      <p:pic>
        <p:nvPicPr>
          <p:cNvPr id="3" name="圖片 2"/>
          <p:cNvPicPr>
            <a:picLocks noChangeAspect="1"/>
          </p:cNvPicPr>
          <p:nvPr/>
        </p:nvPicPr>
        <p:blipFill>
          <a:blip r:embed="rId3" cstate="print"/>
          <a:stretch>
            <a:fillRect/>
          </a:stretch>
        </p:blipFill>
        <p:spPr>
          <a:xfrm>
            <a:off x="3923910" y="548470"/>
            <a:ext cx="3347547" cy="2420990"/>
          </a:xfrm>
          <a:prstGeom prst="rect">
            <a:avLst/>
          </a:prstGeom>
        </p:spPr>
      </p:pic>
      <p:pic>
        <p:nvPicPr>
          <p:cNvPr id="4" name="圖片 3"/>
          <p:cNvPicPr>
            <a:picLocks noChangeAspect="1"/>
          </p:cNvPicPr>
          <p:nvPr/>
        </p:nvPicPr>
        <p:blipFill>
          <a:blip r:embed="rId4" cstate="print"/>
          <a:stretch>
            <a:fillRect/>
          </a:stretch>
        </p:blipFill>
        <p:spPr>
          <a:xfrm>
            <a:off x="467090" y="2969460"/>
            <a:ext cx="2771750" cy="1487195"/>
          </a:xfrm>
          <a:prstGeom prst="rect">
            <a:avLst/>
          </a:prstGeom>
        </p:spPr>
      </p:pic>
      <p:pic>
        <p:nvPicPr>
          <p:cNvPr id="7" name="圖片 6"/>
          <p:cNvPicPr>
            <a:picLocks noChangeAspect="1"/>
          </p:cNvPicPr>
          <p:nvPr/>
        </p:nvPicPr>
        <p:blipFill>
          <a:blip r:embed="rId5" cstate="print"/>
          <a:stretch>
            <a:fillRect/>
          </a:stretch>
        </p:blipFill>
        <p:spPr>
          <a:xfrm>
            <a:off x="7164360" y="520310"/>
            <a:ext cx="2315976" cy="2564880"/>
          </a:xfrm>
          <a:prstGeom prst="rect">
            <a:avLst/>
          </a:prstGeom>
        </p:spPr>
      </p:pic>
      <p:pic>
        <p:nvPicPr>
          <p:cNvPr id="8" name="圖片 7"/>
          <p:cNvPicPr>
            <a:picLocks noChangeAspect="1"/>
          </p:cNvPicPr>
          <p:nvPr/>
        </p:nvPicPr>
        <p:blipFill>
          <a:blip r:embed="rId6" cstate="print"/>
          <a:stretch>
            <a:fillRect/>
          </a:stretch>
        </p:blipFill>
        <p:spPr>
          <a:xfrm>
            <a:off x="3231378" y="2969460"/>
            <a:ext cx="2559096" cy="1784010"/>
          </a:xfrm>
          <a:prstGeom prst="rect">
            <a:avLst/>
          </a:prstGeom>
        </p:spPr>
      </p:pic>
      <p:pic>
        <p:nvPicPr>
          <p:cNvPr id="9" name="圖片 8"/>
          <p:cNvPicPr>
            <a:picLocks noChangeAspect="1"/>
          </p:cNvPicPr>
          <p:nvPr/>
        </p:nvPicPr>
        <p:blipFill>
          <a:blip r:embed="rId7" cstate="print"/>
          <a:stretch>
            <a:fillRect/>
          </a:stretch>
        </p:blipFill>
        <p:spPr>
          <a:xfrm>
            <a:off x="467090" y="4537154"/>
            <a:ext cx="6409230" cy="2002358"/>
          </a:xfrm>
          <a:prstGeom prst="rect">
            <a:avLst/>
          </a:prstGeom>
        </p:spPr>
      </p:pic>
      <p:pic>
        <p:nvPicPr>
          <p:cNvPr id="10" name="圖片 9"/>
          <p:cNvPicPr>
            <a:picLocks noChangeAspect="1"/>
          </p:cNvPicPr>
          <p:nvPr/>
        </p:nvPicPr>
        <p:blipFill>
          <a:blip r:embed="rId8" cstate="print"/>
          <a:stretch>
            <a:fillRect/>
          </a:stretch>
        </p:blipFill>
        <p:spPr>
          <a:xfrm>
            <a:off x="6948330" y="4334396"/>
            <a:ext cx="1991981" cy="2205116"/>
          </a:xfrm>
          <a:prstGeom prst="rect">
            <a:avLst/>
          </a:prstGeom>
        </p:spPr>
      </p:pic>
      <p:pic>
        <p:nvPicPr>
          <p:cNvPr id="11" name="圖片 10"/>
          <p:cNvPicPr>
            <a:picLocks noChangeAspect="1"/>
          </p:cNvPicPr>
          <p:nvPr/>
        </p:nvPicPr>
        <p:blipFill>
          <a:blip r:embed="rId9" cstate="print"/>
          <a:stretch>
            <a:fillRect/>
          </a:stretch>
        </p:blipFill>
        <p:spPr>
          <a:xfrm>
            <a:off x="6424730" y="2270115"/>
            <a:ext cx="1693454" cy="2024031"/>
          </a:xfrm>
          <a:prstGeom prst="rect">
            <a:avLst/>
          </a:prstGeom>
        </p:spPr>
      </p:pic>
      <p:pic>
        <p:nvPicPr>
          <p:cNvPr id="12" name="圖片 11"/>
          <p:cNvPicPr>
            <a:picLocks noChangeAspect="1"/>
          </p:cNvPicPr>
          <p:nvPr/>
        </p:nvPicPr>
        <p:blipFill>
          <a:blip r:embed="rId10" cstate="print"/>
          <a:stretch>
            <a:fillRect/>
          </a:stretch>
        </p:blipFill>
        <p:spPr>
          <a:xfrm>
            <a:off x="1643046" y="1438659"/>
            <a:ext cx="3531274" cy="1466018"/>
          </a:xfrm>
          <a:prstGeom prst="rect">
            <a:avLst/>
          </a:prstGeom>
        </p:spPr>
      </p:pic>
    </p:spTree>
    <p:extLst>
      <p:ext uri="{BB962C8B-B14F-4D97-AF65-F5344CB8AC3E}">
        <p14:creationId xmlns:p14="http://schemas.microsoft.com/office/powerpoint/2010/main" val="41977076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16" name="矩形 15"/>
          <p:cNvSpPr/>
          <p:nvPr/>
        </p:nvSpPr>
        <p:spPr>
          <a:xfrm>
            <a:off x="2051650" y="1179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17" name="矩形 16"/>
          <p:cNvSpPr/>
          <p:nvPr/>
        </p:nvSpPr>
        <p:spPr>
          <a:xfrm>
            <a:off x="2195670" y="53667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875" y="1599144"/>
            <a:ext cx="6156220" cy="3455691"/>
          </a:xfrm>
          <a:prstGeom prst="rect">
            <a:avLst/>
          </a:prstGeom>
        </p:spPr>
      </p:pic>
    </p:spTree>
    <p:extLst>
      <p:ext uri="{BB962C8B-B14F-4D97-AF65-F5344CB8AC3E}">
        <p14:creationId xmlns:p14="http://schemas.microsoft.com/office/powerpoint/2010/main" val="40416176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22766873"/>
              </p:ext>
            </p:extLst>
          </p:nvPr>
        </p:nvGraphicFramePr>
        <p:xfrm>
          <a:off x="251400" y="981072"/>
          <a:ext cx="8713209" cy="5048198"/>
        </p:xfrm>
        <a:graphic>
          <a:graphicData uri="http://schemas.openxmlformats.org/drawingml/2006/table">
            <a:tbl>
              <a:tblPr firstRow="1" bandRow="1">
                <a:tableStyleId>{5C22544A-7EE6-4342-B048-85BDC9FD1C3A}</a:tableStyleId>
              </a:tblPr>
              <a:tblGrid>
                <a:gridCol w="8713209"/>
              </a:tblGrid>
              <a:tr h="678170">
                <a:tc>
                  <a:txBody>
                    <a:bodyPr/>
                    <a:lstStyle/>
                    <a:p>
                      <a:pPr algn="ctr"/>
                      <a:endParaRPr lang="zh-TW" altLang="en-US" sz="2000" dirty="0"/>
                    </a:p>
                  </a:txBody>
                  <a:tcPr marL="91441" marR="91441" marT="45747" marB="45747">
                    <a:solidFill>
                      <a:srgbClr val="0000FF"/>
                    </a:solidFill>
                  </a:tcPr>
                </a:tc>
              </a:tr>
              <a:tr h="2345838">
                <a:tc>
                  <a:txBody>
                    <a:bodyPr/>
                    <a:lstStyle/>
                    <a:p>
                      <a:r>
                        <a:rPr lang="en-US" altLang="zh-TW" sz="2000" b="1" baseline="0" dirty="0" smtClean="0">
                          <a:solidFill>
                            <a:schemeClr val="tx1"/>
                          </a:solidFill>
                          <a:latin typeface="+mn-ea"/>
                          <a:ea typeface="+mn-ea"/>
                          <a:hlinkClick r:id="rId2" action="ppaction://hlinkfile"/>
                        </a:rPr>
                        <a:t>1090424-</a:t>
                      </a:r>
                      <a:r>
                        <a:rPr lang="zh-TW" altLang="en-US" sz="2000" b="1" baseline="0" dirty="0" smtClean="0">
                          <a:solidFill>
                            <a:schemeClr val="tx1"/>
                          </a:solidFill>
                          <a:latin typeface="+mn-ea"/>
                          <a:ea typeface="+mn-ea"/>
                          <a:hlinkClick r:id="rId2" action="ppaction://hlinkfile"/>
                        </a:rPr>
                        <a:t>李偉強</a:t>
                      </a:r>
                      <a:r>
                        <a:rPr lang="en-US" altLang="zh-TW" sz="2000" b="1" baseline="0" dirty="0" smtClean="0">
                          <a:solidFill>
                            <a:schemeClr val="tx1"/>
                          </a:solidFill>
                          <a:latin typeface="+mn-ea"/>
                          <a:ea typeface="+mn-ea"/>
                          <a:hlinkClick r:id="rId2" action="ppaction://hlinkfile"/>
                        </a:rPr>
                        <a:t>-</a:t>
                      </a:r>
                      <a:r>
                        <a:rPr lang="zh-TW" altLang="en-US" sz="2000" b="1" baseline="0" dirty="0" smtClean="0">
                          <a:solidFill>
                            <a:schemeClr val="tx1"/>
                          </a:solidFill>
                          <a:latin typeface="+mn-ea"/>
                          <a:ea typeface="+mn-ea"/>
                          <a:hlinkClick r:id="rId2" action="ppaction://hlinkfile"/>
                        </a:rPr>
                        <a:t>德國「康拉德．艾德諾基金會」（</a:t>
                      </a:r>
                      <a:r>
                        <a:rPr lang="en-US" altLang="zh-TW" sz="2000" b="1" baseline="0" dirty="0" smtClean="0">
                          <a:solidFill>
                            <a:schemeClr val="tx1"/>
                          </a:solidFill>
                          <a:latin typeface="+mn-ea"/>
                          <a:ea typeface="+mn-ea"/>
                          <a:hlinkClick r:id="rId2" action="ppaction://hlinkfile"/>
                        </a:rPr>
                        <a:t>Konrad-Adenauer-</a:t>
                      </a:r>
                      <a:r>
                        <a:rPr lang="en-US" altLang="zh-TW" sz="2000" b="1" baseline="0" dirty="0" err="1" smtClean="0">
                          <a:solidFill>
                            <a:schemeClr val="tx1"/>
                          </a:solidFill>
                          <a:latin typeface="+mn-ea"/>
                          <a:ea typeface="+mn-ea"/>
                          <a:hlinkClick r:id="rId2" action="ppaction://hlinkfile"/>
                        </a:rPr>
                        <a:t>Stiftung</a:t>
                      </a:r>
                      <a:r>
                        <a:rPr lang="en-US" altLang="zh-TW" sz="2000" b="1" baseline="0" dirty="0" smtClean="0">
                          <a:solidFill>
                            <a:schemeClr val="tx1"/>
                          </a:solidFill>
                          <a:latin typeface="+mn-ea"/>
                          <a:ea typeface="+mn-ea"/>
                          <a:hlinkClick r:id="rId2" action="ppaction://hlinkfile"/>
                        </a:rPr>
                        <a:t>, KAS</a:t>
                      </a:r>
                      <a:r>
                        <a:rPr lang="zh-TW" altLang="en-US" sz="2000" b="1" baseline="0" dirty="0" smtClean="0">
                          <a:solidFill>
                            <a:schemeClr val="tx1"/>
                          </a:solidFill>
                          <a:latin typeface="+mn-ea"/>
                          <a:ea typeface="+mn-ea"/>
                          <a:hlinkClick r:id="rId2" action="ppaction://hlinkfile"/>
                        </a:rPr>
                        <a:t>）越洋專訪</a:t>
                      </a:r>
                      <a:r>
                        <a:rPr lang="en-US" altLang="zh-TW" sz="2000" b="1" baseline="0" dirty="0" smtClean="0">
                          <a:solidFill>
                            <a:schemeClr val="tx1"/>
                          </a:solidFill>
                          <a:latin typeface="+mn-ea"/>
                          <a:ea typeface="+mn-ea"/>
                          <a:hlinkClick r:id="rId2" action="ppaction://hlinkfile"/>
                        </a:rPr>
                        <a:t>.mp4</a:t>
                      </a:r>
                      <a:endParaRPr lang="en-US" altLang="zh-TW" sz="2000" b="1" baseline="0" dirty="0" smtClean="0">
                        <a:solidFill>
                          <a:schemeClr val="tx1"/>
                        </a:solidFill>
                        <a:latin typeface="+mn-ea"/>
                        <a:ea typeface="+mn-ea"/>
                      </a:endParaRPr>
                    </a:p>
                    <a:p>
                      <a:endParaRPr lang="zh-TW" altLang="en-US" sz="2000" b="1" baseline="0" dirty="0" smtClean="0">
                        <a:solidFill>
                          <a:schemeClr val="tx1"/>
                        </a:solidFill>
                        <a:latin typeface="+mn-ea"/>
                        <a:ea typeface="+mn-ea"/>
                      </a:endParaRPr>
                    </a:p>
                  </a:txBody>
                  <a:tcPr marL="91441" marR="91441" marT="45747" marB="45747"/>
                </a:tc>
              </a:tr>
              <a:tr h="2024190">
                <a:tc>
                  <a:txBody>
                    <a:bodyPr/>
                    <a:lstStyle/>
                    <a:p>
                      <a:r>
                        <a:rPr lang="en-US" altLang="zh-TW" sz="2000" dirty="0" smtClean="0">
                          <a:solidFill>
                            <a:schemeClr val="tx1"/>
                          </a:solidFill>
                          <a:hlinkClick r:id="rId3" action="ppaction://hlinkfile"/>
                        </a:rPr>
                        <a:t>1090429-TVBS-【</a:t>
                      </a:r>
                      <a:r>
                        <a:rPr lang="zh-TW" altLang="en-US" sz="2000" dirty="0" smtClean="0">
                          <a:solidFill>
                            <a:schemeClr val="tx1"/>
                          </a:solidFill>
                          <a:hlinkClick r:id="rId3" action="ppaction://hlinkfile"/>
                        </a:rPr>
                        <a:t>十點不一樣</a:t>
                      </a:r>
                      <a:r>
                        <a:rPr lang="en-US" altLang="zh-TW" sz="2000" dirty="0" smtClean="0">
                          <a:solidFill>
                            <a:schemeClr val="tx1"/>
                          </a:solidFill>
                          <a:hlinkClick r:id="rId3" action="ppaction://hlinkfile"/>
                        </a:rPr>
                        <a:t>】</a:t>
                      </a:r>
                      <a:r>
                        <a:rPr lang="zh-TW" altLang="en-US" sz="2000" dirty="0" smtClean="0">
                          <a:solidFill>
                            <a:schemeClr val="tx1"/>
                          </a:solidFill>
                          <a:hlinkClick r:id="rId3" action="ppaction://hlinkfile"/>
                        </a:rPr>
                        <a:t>新冠疫情緊張重症、慢性病不敢回診</a:t>
                      </a:r>
                      <a:r>
                        <a:rPr lang="en-US" altLang="zh-TW" sz="2000" dirty="0" smtClean="0">
                          <a:solidFill>
                            <a:schemeClr val="tx1"/>
                          </a:solidFill>
                          <a:hlinkClick r:id="rId3" action="ppaction://hlinkfile"/>
                        </a:rPr>
                        <a:t>.mp4</a:t>
                      </a:r>
                      <a:endParaRPr lang="en-US" altLang="zh-TW" sz="2000" dirty="0" smtClean="0">
                        <a:solidFill>
                          <a:schemeClr val="tx1"/>
                        </a:solidFill>
                      </a:endParaRPr>
                    </a:p>
                    <a:p>
                      <a:endParaRPr lang="zh-TW" altLang="en-US" sz="20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1" name="群組 10"/>
          <p:cNvGrpSpPr/>
          <p:nvPr/>
        </p:nvGrpSpPr>
        <p:grpSpPr>
          <a:xfrm>
            <a:off x="1259540" y="2492870"/>
            <a:ext cx="6279958" cy="1315841"/>
            <a:chOff x="971500" y="2474843"/>
            <a:chExt cx="6279958" cy="1315841"/>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00" y="2492870"/>
              <a:ext cx="1969360" cy="1297814"/>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00" y="2474843"/>
              <a:ext cx="1755246" cy="1315841"/>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70" y="2564880"/>
              <a:ext cx="2175388" cy="1209655"/>
            </a:xfrm>
            <a:prstGeom prst="rect">
              <a:avLst/>
            </a:prstGeom>
          </p:spPr>
        </p:pic>
      </p:grpSp>
      <p:pic>
        <p:nvPicPr>
          <p:cNvPr id="7" name="圖片 6"/>
          <p:cNvPicPr>
            <a:picLocks noChangeAspect="1"/>
          </p:cNvPicPr>
          <p:nvPr/>
        </p:nvPicPr>
        <p:blipFill>
          <a:blip r:embed="rId7" cstate="print"/>
          <a:stretch>
            <a:fillRect/>
          </a:stretch>
        </p:blipFill>
        <p:spPr>
          <a:xfrm>
            <a:off x="1691600" y="4797190"/>
            <a:ext cx="1944270" cy="1093652"/>
          </a:xfrm>
          <a:prstGeom prst="rect">
            <a:avLst/>
          </a:prstGeom>
        </p:spPr>
      </p:pic>
      <p:pic>
        <p:nvPicPr>
          <p:cNvPr id="8" name="圖片 7"/>
          <p:cNvPicPr>
            <a:picLocks noChangeAspect="1"/>
          </p:cNvPicPr>
          <p:nvPr/>
        </p:nvPicPr>
        <p:blipFill>
          <a:blip r:embed="rId8" cstate="print"/>
          <a:stretch>
            <a:fillRect/>
          </a:stretch>
        </p:blipFill>
        <p:spPr>
          <a:xfrm>
            <a:off x="3707880" y="4797190"/>
            <a:ext cx="1883627" cy="1059540"/>
          </a:xfrm>
          <a:prstGeom prst="rect">
            <a:avLst/>
          </a:prstGeom>
        </p:spPr>
      </p:pic>
      <p:pic>
        <p:nvPicPr>
          <p:cNvPr id="9" name="圖片 8"/>
          <p:cNvPicPr>
            <a:picLocks noChangeAspect="1"/>
          </p:cNvPicPr>
          <p:nvPr/>
        </p:nvPicPr>
        <p:blipFill>
          <a:blip r:embed="rId9" cstate="print"/>
          <a:stretch>
            <a:fillRect/>
          </a:stretch>
        </p:blipFill>
        <p:spPr>
          <a:xfrm>
            <a:off x="5652150" y="4797190"/>
            <a:ext cx="1883627" cy="1059540"/>
          </a:xfrm>
          <a:prstGeom prst="rect">
            <a:avLst/>
          </a:prstGeom>
        </p:spPr>
      </p:pic>
    </p:spTree>
    <p:extLst>
      <p:ext uri="{BB962C8B-B14F-4D97-AF65-F5344CB8AC3E}">
        <p14:creationId xmlns:p14="http://schemas.microsoft.com/office/powerpoint/2010/main" val="37073036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24784132"/>
              </p:ext>
            </p:extLst>
          </p:nvPr>
        </p:nvGraphicFramePr>
        <p:xfrm>
          <a:off x="251400" y="981072"/>
          <a:ext cx="8713209" cy="5048198"/>
        </p:xfrm>
        <a:graphic>
          <a:graphicData uri="http://schemas.openxmlformats.org/drawingml/2006/table">
            <a:tbl>
              <a:tblPr firstRow="1" bandRow="1">
                <a:tableStyleId>{5C22544A-7EE6-4342-B048-85BDC9FD1C3A}</a:tableStyleId>
              </a:tblPr>
              <a:tblGrid>
                <a:gridCol w="8713209"/>
              </a:tblGrid>
              <a:tr h="678170">
                <a:tc>
                  <a:txBody>
                    <a:bodyPr/>
                    <a:lstStyle/>
                    <a:p>
                      <a:pPr algn="ctr"/>
                      <a:endParaRPr lang="zh-TW" altLang="en-US" sz="2000" dirty="0"/>
                    </a:p>
                  </a:txBody>
                  <a:tcPr marL="91441" marR="91441" marT="45747" marB="45747">
                    <a:solidFill>
                      <a:srgbClr val="0000FF"/>
                    </a:solidFill>
                  </a:tcPr>
                </a:tc>
              </a:tr>
              <a:tr h="2345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1090515-TVBS【</a:t>
                      </a:r>
                      <a:r>
                        <a:rPr kumimoji="0" lang="zh-TW" altLang="en-US"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十點不一樣</a:t>
                      </a:r>
                      <a:r>
                        <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a:t>
                      </a:r>
                      <a:r>
                        <a:rPr kumimoji="0" lang="zh-TW" altLang="en-US"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骨質疏鬆找上門　醫師警告不運動死亡風險高！ </a:t>
                      </a:r>
                      <a:r>
                        <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.mp4</a:t>
                      </a:r>
                      <a:endPar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endParaRPr>
                    </a:p>
                    <a:p>
                      <a:endParaRPr lang="zh-TW" altLang="en-US" sz="2000" b="1" baseline="0" dirty="0" smtClean="0">
                        <a:solidFill>
                          <a:schemeClr val="tx1"/>
                        </a:solidFill>
                        <a:latin typeface="+mn-ea"/>
                        <a:ea typeface="+mn-ea"/>
                      </a:endParaRPr>
                    </a:p>
                  </a:txBody>
                  <a:tcPr marL="91441" marR="91441" marT="45747" marB="45747"/>
                </a:tc>
              </a:tr>
              <a:tr h="2024190">
                <a:tc>
                  <a:txBody>
                    <a:bodyPr/>
                    <a:lstStyle/>
                    <a:p>
                      <a:r>
                        <a:rPr lang="en-US" altLang="zh-TW" sz="2000" dirty="0" smtClean="0">
                          <a:solidFill>
                            <a:schemeClr val="tx1"/>
                          </a:solidFill>
                          <a:hlinkClick r:id="rId3" action="ppaction://hlinkfile"/>
                        </a:rPr>
                        <a:t>1090513-TVBS【</a:t>
                      </a:r>
                      <a:r>
                        <a:rPr lang="zh-TW" altLang="en-US" sz="2000" dirty="0" smtClean="0">
                          <a:solidFill>
                            <a:schemeClr val="tx1"/>
                          </a:solidFill>
                          <a:hlinkClick r:id="rId3" action="ppaction://hlinkfile"/>
                        </a:rPr>
                        <a:t>十點</a:t>
                      </a:r>
                      <a:r>
                        <a:rPr lang="zh-TW" altLang="en-US" sz="2000" dirty="0" smtClean="0">
                          <a:solidFill>
                            <a:schemeClr val="tx1"/>
                          </a:solidFill>
                          <a:hlinkClick r:id="rId3" action="ppaction://hlinkfile"/>
                        </a:rPr>
                        <a:t>不一樣</a:t>
                      </a:r>
                      <a:r>
                        <a:rPr lang="en-US" altLang="zh-TW" sz="2000" dirty="0" smtClean="0">
                          <a:solidFill>
                            <a:schemeClr val="tx1"/>
                          </a:solidFill>
                          <a:hlinkClick r:id="rId3" action="ppaction://hlinkfile"/>
                        </a:rPr>
                        <a:t>】</a:t>
                      </a:r>
                      <a:r>
                        <a:rPr lang="zh-TW" altLang="en-US" sz="2000" dirty="0" smtClean="0">
                          <a:solidFill>
                            <a:schemeClr val="tx1"/>
                          </a:solidFill>
                          <a:hlinkClick r:id="rId3" action="ppaction://hlinkfile"/>
                        </a:rPr>
                        <a:t>經常</a:t>
                      </a:r>
                      <a:r>
                        <a:rPr lang="zh-TW" altLang="en-US" sz="2000" dirty="0" smtClean="0">
                          <a:solidFill>
                            <a:schemeClr val="tx1"/>
                          </a:solidFill>
                          <a:hlinkClick r:id="rId3" action="ppaction://hlinkfile"/>
                        </a:rPr>
                        <a:t>揉眼睛恐染新冠病毒！</a:t>
                      </a:r>
                      <a:r>
                        <a:rPr lang="en-US" altLang="zh-TW" sz="2000" dirty="0" smtClean="0">
                          <a:solidFill>
                            <a:schemeClr val="tx1"/>
                          </a:solidFill>
                          <a:hlinkClick r:id="rId3" action="ppaction://hlinkfile"/>
                        </a:rPr>
                        <a:t>.mp4</a:t>
                      </a:r>
                      <a:endParaRPr lang="en-US" altLang="zh-TW" sz="2000" dirty="0" smtClean="0">
                        <a:solidFill>
                          <a:schemeClr val="tx1"/>
                        </a:solidFill>
                      </a:endParaRPr>
                    </a:p>
                    <a:p>
                      <a:endParaRPr lang="zh-TW" altLang="en-US" sz="20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0" name="群組 9"/>
          <p:cNvGrpSpPr/>
          <p:nvPr/>
        </p:nvGrpSpPr>
        <p:grpSpPr>
          <a:xfrm>
            <a:off x="2051650" y="4581160"/>
            <a:ext cx="4283961" cy="1151660"/>
            <a:chOff x="2051650" y="4581160"/>
            <a:chExt cx="4283961" cy="115166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650" y="4581160"/>
              <a:ext cx="2051650" cy="1151660"/>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0" y="4581160"/>
              <a:ext cx="2051651" cy="1151660"/>
            </a:xfrm>
            <a:prstGeom prst="rect">
              <a:avLst/>
            </a:prstGeom>
          </p:spPr>
        </p:pic>
      </p:grpSp>
      <p:pic>
        <p:nvPicPr>
          <p:cNvPr id="9" name="圖片 8"/>
          <p:cNvPicPr>
            <a:picLocks noChangeAspect="1"/>
          </p:cNvPicPr>
          <p:nvPr/>
        </p:nvPicPr>
        <p:blipFill>
          <a:blip r:embed="rId6" cstate="print"/>
          <a:stretch>
            <a:fillRect/>
          </a:stretch>
        </p:blipFill>
        <p:spPr>
          <a:xfrm>
            <a:off x="1475570" y="2636890"/>
            <a:ext cx="6261135" cy="1091279"/>
          </a:xfrm>
          <a:prstGeom prst="rect">
            <a:avLst/>
          </a:prstGeom>
        </p:spPr>
      </p:pic>
    </p:spTree>
    <p:extLst>
      <p:ext uri="{BB962C8B-B14F-4D97-AF65-F5344CB8AC3E}">
        <p14:creationId xmlns:p14="http://schemas.microsoft.com/office/powerpoint/2010/main" val="199102491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0028726"/>
              </p:ext>
            </p:extLst>
          </p:nvPr>
        </p:nvGraphicFramePr>
        <p:xfrm>
          <a:off x="251400" y="981072"/>
          <a:ext cx="8713209" cy="5048198"/>
        </p:xfrm>
        <a:graphic>
          <a:graphicData uri="http://schemas.openxmlformats.org/drawingml/2006/table">
            <a:tbl>
              <a:tblPr firstRow="1" bandRow="1">
                <a:tableStyleId>{5C22544A-7EE6-4342-B048-85BDC9FD1C3A}</a:tableStyleId>
              </a:tblPr>
              <a:tblGrid>
                <a:gridCol w="8713209"/>
              </a:tblGrid>
              <a:tr h="678170">
                <a:tc>
                  <a:txBody>
                    <a:bodyPr/>
                    <a:lstStyle/>
                    <a:p>
                      <a:pPr algn="ctr"/>
                      <a:endParaRPr lang="zh-TW" altLang="en-US" sz="2000" dirty="0"/>
                    </a:p>
                  </a:txBody>
                  <a:tcPr marL="91441" marR="91441" marT="45747" marB="45747">
                    <a:solidFill>
                      <a:srgbClr val="0000FF"/>
                    </a:solidFill>
                  </a:tcPr>
                </a:tc>
              </a:tr>
              <a:tr h="2345838">
                <a:tc>
                  <a:txBody>
                    <a:bodyPr/>
                    <a:lstStyle/>
                    <a:p>
                      <a:r>
                        <a:rPr lang="en-US" altLang="zh-TW" sz="2000" dirty="0" smtClean="0">
                          <a:effectLst/>
                          <a:hlinkClick r:id="rId2" action="ppaction://hlinkfile"/>
                        </a:rPr>
                        <a:t>1090525-TVBS【</a:t>
                      </a:r>
                      <a:r>
                        <a:rPr lang="zh-TW" altLang="en-US" sz="2000" dirty="0" smtClean="0">
                          <a:effectLst/>
                          <a:hlinkClick r:id="rId2" action="ppaction://hlinkfile"/>
                        </a:rPr>
                        <a:t>十點不一樣</a:t>
                      </a:r>
                      <a:r>
                        <a:rPr lang="en-US" altLang="zh-TW" sz="2000" dirty="0" smtClean="0">
                          <a:effectLst/>
                          <a:hlinkClick r:id="rId2" action="ppaction://hlinkfile"/>
                        </a:rPr>
                        <a:t>】</a:t>
                      </a:r>
                      <a:r>
                        <a:rPr lang="zh-TW" altLang="en-US" sz="2000" dirty="0" smtClean="0">
                          <a:effectLst/>
                          <a:hlinkClick r:id="rId2" action="ppaction://hlinkfile"/>
                        </a:rPr>
                        <a:t>北榮首創</a:t>
                      </a:r>
                      <a:r>
                        <a:rPr lang="en-US" altLang="zh-TW" sz="2000" dirty="0" smtClean="0">
                          <a:effectLst/>
                          <a:hlinkClick r:id="rId2" action="ppaction://hlinkfile"/>
                        </a:rPr>
                        <a:t>3D</a:t>
                      </a:r>
                      <a:r>
                        <a:rPr lang="zh-TW" altLang="en-US" sz="2000" dirty="0" smtClean="0">
                          <a:effectLst/>
                          <a:hlinkClick r:id="rId2" action="ppaction://hlinkfile"/>
                        </a:rPr>
                        <a:t>列印防疫手把 降低醫護病友染上新冠病毒</a:t>
                      </a:r>
                      <a:r>
                        <a:rPr lang="en-US" altLang="zh-TW" sz="2000" dirty="0" smtClean="0">
                          <a:effectLst/>
                          <a:hlinkClick r:id="rId2" action="ppaction://hlinkfile"/>
                        </a:rPr>
                        <a:t>..</a:t>
                      </a:r>
                      <a:endParaRPr lang="zh-TW" altLang="en-US" sz="2000" b="1" baseline="0" dirty="0" smtClean="0">
                        <a:solidFill>
                          <a:schemeClr val="tx1"/>
                        </a:solidFill>
                        <a:latin typeface="+mn-ea"/>
                        <a:ea typeface="+mn-ea"/>
                      </a:endParaRPr>
                    </a:p>
                  </a:txBody>
                  <a:tcPr marL="91441" marR="91441" marT="45747" marB="45747"/>
                </a:tc>
              </a:tr>
              <a:tr h="2024190">
                <a:tc>
                  <a:txBody>
                    <a:bodyPr/>
                    <a:lstStyle/>
                    <a:p>
                      <a:endParaRPr lang="zh-TW" altLang="en-US" sz="20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1" name="群組 10"/>
          <p:cNvGrpSpPr/>
          <p:nvPr/>
        </p:nvGrpSpPr>
        <p:grpSpPr>
          <a:xfrm>
            <a:off x="1619590" y="2204830"/>
            <a:ext cx="6408890" cy="1694436"/>
            <a:chOff x="1403560" y="2276840"/>
            <a:chExt cx="6696930" cy="1622426"/>
          </a:xfrm>
        </p:grpSpPr>
        <p:pic>
          <p:nvPicPr>
            <p:cNvPr id="6" name="圖片 5"/>
            <p:cNvPicPr>
              <a:picLocks noChangeAspect="1"/>
            </p:cNvPicPr>
            <p:nvPr/>
          </p:nvPicPr>
          <p:blipFill rotWithShape="1">
            <a:blip r:embed="rId3"/>
            <a:srcRect l="7245" t="6009" r="7142" b="4738"/>
            <a:stretch/>
          </p:blipFill>
          <p:spPr>
            <a:xfrm>
              <a:off x="1403560" y="2276840"/>
              <a:ext cx="2160300" cy="1622426"/>
            </a:xfrm>
            <a:prstGeom prst="rect">
              <a:avLst/>
            </a:prstGeom>
          </p:spPr>
        </p:pic>
        <p:pic>
          <p:nvPicPr>
            <p:cNvPr id="7" name="圖片 6"/>
            <p:cNvPicPr>
              <a:picLocks noChangeAspect="1"/>
            </p:cNvPicPr>
            <p:nvPr/>
          </p:nvPicPr>
          <p:blipFill rotWithShape="1">
            <a:blip r:embed="rId4"/>
            <a:srcRect l="7654" t="4922" r="7448" b="6916"/>
            <a:stretch/>
          </p:blipFill>
          <p:spPr>
            <a:xfrm>
              <a:off x="3635870" y="2276840"/>
              <a:ext cx="2231391" cy="1547185"/>
            </a:xfrm>
            <a:prstGeom prst="rect">
              <a:avLst/>
            </a:prstGeom>
          </p:spPr>
        </p:pic>
        <p:pic>
          <p:nvPicPr>
            <p:cNvPr id="8" name="圖片 7"/>
            <p:cNvPicPr>
              <a:picLocks noChangeAspect="1"/>
            </p:cNvPicPr>
            <p:nvPr/>
          </p:nvPicPr>
          <p:blipFill rotWithShape="1">
            <a:blip r:embed="rId5"/>
            <a:srcRect l="8164" t="5102" r="7856" b="4739"/>
            <a:stretch/>
          </p:blipFill>
          <p:spPr>
            <a:xfrm>
              <a:off x="5940190" y="2276840"/>
              <a:ext cx="2160300" cy="1584220"/>
            </a:xfrm>
            <a:prstGeom prst="rect">
              <a:avLst/>
            </a:prstGeom>
          </p:spPr>
        </p:pic>
      </p:grpSp>
    </p:spTree>
    <p:extLst>
      <p:ext uri="{BB962C8B-B14F-4D97-AF65-F5344CB8AC3E}">
        <p14:creationId xmlns:p14="http://schemas.microsoft.com/office/powerpoint/2010/main" val="8686437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109</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535772638"/>
              </p:ext>
            </p:extLst>
          </p:nvPr>
        </p:nvGraphicFramePr>
        <p:xfrm>
          <a:off x="251400" y="981072"/>
          <a:ext cx="8713209" cy="5066222"/>
        </p:xfrm>
        <a:graphic>
          <a:graphicData uri="http://schemas.openxmlformats.org/drawingml/2006/table">
            <a:tbl>
              <a:tblPr firstRow="1" bandRow="1">
                <a:tableStyleId>{5C22544A-7EE6-4342-B048-85BDC9FD1C3A}</a:tableStyleId>
              </a:tblPr>
              <a:tblGrid>
                <a:gridCol w="8713209"/>
              </a:tblGrid>
              <a:tr h="678170">
                <a:tc>
                  <a:txBody>
                    <a:bodyPr/>
                    <a:lstStyle/>
                    <a:p>
                      <a:pPr algn="ctr"/>
                      <a:endParaRPr lang="zh-TW" altLang="en-US" sz="2000" dirty="0"/>
                    </a:p>
                  </a:txBody>
                  <a:tcPr marL="91441" marR="91441" marT="45747" marB="45747">
                    <a:solidFill>
                      <a:srgbClr val="0000FF"/>
                    </a:solidFill>
                  </a:tcPr>
                </a:tc>
              </a:tr>
              <a:tr h="2345838">
                <a:tc>
                  <a:txBody>
                    <a:bodyPr/>
                    <a:lstStyle/>
                    <a:p>
                      <a:endParaRPr lang="en-US" altLang="zh-TW" sz="2000" b="1" baseline="0" dirty="0" smtClean="0">
                        <a:solidFill>
                          <a:schemeClr val="tx1"/>
                        </a:solidFill>
                        <a:latin typeface="+mn-ea"/>
                        <a:ea typeface="+mn-ea"/>
                      </a:endParaRPr>
                    </a:p>
                    <a:p>
                      <a:r>
                        <a:rPr kumimoji="0" lang="en-US" altLang="zh-TW" sz="2400" b="0" i="0" u="none" strike="noStrike" kern="1200" cap="none" spc="0" normalizeH="0" baseline="0" noProof="0" dirty="0" smtClean="0">
                          <a:ln>
                            <a:noFill/>
                          </a:ln>
                          <a:solidFill>
                            <a:srgbClr val="000000"/>
                          </a:solidFill>
                          <a:effectLst/>
                          <a:uLnTx/>
                          <a:uFillTx/>
                          <a:latin typeface="+mn-lt"/>
                          <a:ea typeface="+mn-ea"/>
                          <a:cs typeface="+mn-cs"/>
                        </a:rPr>
                        <a:t>1090520-</a:t>
                      </a:r>
                      <a:r>
                        <a:rPr kumimoji="0" lang="zh-TW" altLang="zh-TW" sz="2400" b="0" i="0" u="none" strike="noStrike" kern="1200" cap="none" spc="0" normalizeH="0" baseline="0" noProof="0" dirty="0" smtClean="0">
                          <a:ln>
                            <a:noFill/>
                          </a:ln>
                          <a:solidFill>
                            <a:srgbClr val="000000"/>
                          </a:solidFill>
                          <a:effectLst/>
                          <a:uLnTx/>
                          <a:uFillTx/>
                          <a:latin typeface="+mn-lt"/>
                          <a:ea typeface="+mn-ea"/>
                          <a:cs typeface="+mn-cs"/>
                        </a:rPr>
                        <a:t>蘋果日報記者黃仲丘專訪胸腔部陳育民主任，談北榮防疫甘苦。</a:t>
                      </a:r>
                      <a:endParaRPr lang="zh-TW" altLang="en-US" sz="2000" b="1" baseline="0" dirty="0" smtClean="0">
                        <a:solidFill>
                          <a:schemeClr val="tx1"/>
                        </a:solidFill>
                        <a:latin typeface="+mn-ea"/>
                        <a:ea typeface="+mn-ea"/>
                      </a:endParaRPr>
                    </a:p>
                  </a:txBody>
                  <a:tcPr marL="91441" marR="91441" marT="45747" marB="45747"/>
                </a:tc>
              </a:tr>
              <a:tr h="2024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400" b="1" i="0" u="none" strike="noStrike" kern="1200" cap="none" spc="0" normalizeH="0" baseline="0" noProof="0" dirty="0" smtClean="0">
                          <a:ln>
                            <a:noFill/>
                          </a:ln>
                          <a:solidFill>
                            <a:srgbClr val="000000"/>
                          </a:solidFill>
                          <a:effectLst/>
                          <a:uLnTx/>
                          <a:uFillTx/>
                          <a:latin typeface="+mn-lt"/>
                          <a:ea typeface="+mn-ea"/>
                          <a:cs typeface="+mn-cs"/>
                        </a:rPr>
                        <a:t>幸福電台＂防疫一把罩＂節目</a:t>
                      </a:r>
                      <a:endParaRPr kumimoji="0" lang="en-US" altLang="zh-TW" sz="28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病毒的症狀</a:t>
                      </a:r>
                      <a:r>
                        <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_</a:t>
                      </a:r>
                      <a:r>
                        <a:rPr kumimoji="0" lang="zh-TW" altLang="en-US"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榮總醫院胸腔部呼吸感染免疫科蘇維鈞醫師</a:t>
                      </a:r>
                      <a:r>
                        <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hlinkClick r:id="rId2" action="ppaction://hlinkfile"/>
                        </a:rPr>
                        <a:t>.mp3</a:t>
                      </a:r>
                      <a:endPar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1" i="0" u="none" strike="noStrike" kern="1200" cap="none" spc="0" normalizeH="0" baseline="0" noProof="0" dirty="0" smtClean="0">
                        <a:ln>
                          <a:noFill/>
                        </a:ln>
                        <a:solidFill>
                          <a:srgbClr val="000000"/>
                        </a:solidFill>
                        <a:effectLst/>
                        <a:uLnTx/>
                        <a:uFillTx/>
                        <a:latin typeface="標楷體"/>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srgbClr val="000099"/>
                          </a:solidFill>
                          <a:effectLst/>
                          <a:uLnTx/>
                          <a:uFillTx/>
                          <a:latin typeface="+mn-lt"/>
                          <a:ea typeface="+mn-ea"/>
                          <a:cs typeface="+mn-cs"/>
                          <a:hlinkClick r:id="rId3" action="ppaction://hlinkfile"/>
                        </a:rPr>
                        <a:t>新冠肺炎、流感如何辨別</a:t>
                      </a:r>
                      <a:r>
                        <a:rPr kumimoji="0" lang="en-US" altLang="zh-TW" sz="2000" b="1" i="0" u="none" strike="noStrike" kern="1200" cap="none" spc="0" normalizeH="0" baseline="0" noProof="0" dirty="0" smtClean="0">
                          <a:ln>
                            <a:noFill/>
                          </a:ln>
                          <a:solidFill>
                            <a:srgbClr val="000099"/>
                          </a:solidFill>
                          <a:effectLst/>
                          <a:uLnTx/>
                          <a:uFillTx/>
                          <a:latin typeface="+mn-lt"/>
                          <a:ea typeface="+mn-ea"/>
                          <a:cs typeface="+mn-cs"/>
                          <a:hlinkClick r:id="rId3" action="ppaction://hlinkfile"/>
                        </a:rPr>
                        <a:t>_</a:t>
                      </a:r>
                      <a:r>
                        <a:rPr kumimoji="0" lang="zh-TW" altLang="en-US" sz="2000" b="1" i="0" u="none" strike="noStrike" kern="1200" cap="none" spc="0" normalizeH="0" baseline="0" noProof="0" dirty="0" smtClean="0">
                          <a:ln>
                            <a:noFill/>
                          </a:ln>
                          <a:solidFill>
                            <a:srgbClr val="000099"/>
                          </a:solidFill>
                          <a:effectLst/>
                          <a:uLnTx/>
                          <a:uFillTx/>
                          <a:latin typeface="+mn-lt"/>
                          <a:ea typeface="+mn-ea"/>
                          <a:cs typeface="+mn-cs"/>
                          <a:hlinkClick r:id="rId3" action="ppaction://hlinkfile"/>
                        </a:rPr>
                        <a:t>榮總醫院胸腔部呼吸感染免疫科蘇維鈞醫師</a:t>
                      </a:r>
                      <a:r>
                        <a:rPr kumimoji="0" lang="en-US" altLang="zh-TW" sz="2000" b="1" i="0" u="none" strike="noStrike" kern="1200" cap="none" spc="0" normalizeH="0" baseline="0" noProof="0" dirty="0" smtClean="0">
                          <a:ln>
                            <a:noFill/>
                          </a:ln>
                          <a:solidFill>
                            <a:srgbClr val="000099"/>
                          </a:solidFill>
                          <a:effectLst/>
                          <a:uLnTx/>
                          <a:uFillTx/>
                          <a:latin typeface="+mn-lt"/>
                          <a:ea typeface="+mn-ea"/>
                          <a:cs typeface="+mn-cs"/>
                          <a:hlinkClick r:id="rId3" action="ppaction://hlinkfile"/>
                        </a:rPr>
                        <a:t>.mp3</a:t>
                      </a:r>
                      <a:endParaRPr kumimoji="0" lang="zh-TW" altLang="en-US" sz="2000" b="1" i="0" u="none" strike="noStrike" kern="1200" cap="none" spc="0" normalizeH="0" baseline="0" noProof="0" dirty="0" smtClean="0">
                        <a:ln>
                          <a:noFill/>
                        </a:ln>
                        <a:solidFill>
                          <a:srgbClr val="000099"/>
                        </a:solidFill>
                        <a:effectLst/>
                        <a:uLnTx/>
                        <a:uFillTx/>
                        <a:latin typeface="+mn-lt"/>
                        <a:ea typeface="+mn-ea"/>
                        <a:cs typeface="+mn-cs"/>
                      </a:endParaRPr>
                    </a:p>
                    <a:p>
                      <a:endParaRPr lang="zh-TW" altLang="en-US" sz="24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8" name="圖片 7"/>
          <p:cNvPicPr>
            <a:picLocks noChangeAspect="1"/>
          </p:cNvPicPr>
          <p:nvPr/>
        </p:nvPicPr>
        <p:blipFill>
          <a:blip r:embed="rId4" cstate="print"/>
          <a:stretch>
            <a:fillRect/>
          </a:stretch>
        </p:blipFill>
        <p:spPr>
          <a:xfrm>
            <a:off x="1475570" y="2780910"/>
            <a:ext cx="6346486" cy="1091279"/>
          </a:xfrm>
          <a:prstGeom prst="rect">
            <a:avLst/>
          </a:prstGeom>
        </p:spPr>
      </p:pic>
    </p:spTree>
    <p:extLst>
      <p:ext uri="{BB962C8B-B14F-4D97-AF65-F5344CB8AC3E}">
        <p14:creationId xmlns:p14="http://schemas.microsoft.com/office/powerpoint/2010/main" val="35401422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99087"/>
          </a:xfrm>
        </p:spPr>
        <p:txBody>
          <a:bodyPr/>
          <a:lstStyle/>
          <a:p>
            <a:pPr algn="ctr">
              <a:defRPr/>
            </a:pPr>
            <a:r>
              <a:rPr lang="en-US" altLang="zh-TW" dirty="0">
                <a:solidFill>
                  <a:srgbClr val="FF3300"/>
                </a:solidFill>
              </a:rPr>
              <a:t>109</a:t>
            </a:r>
            <a:r>
              <a:rPr lang="zh-TW" altLang="en-US" dirty="0">
                <a:solidFill>
                  <a:srgbClr val="FF3300"/>
                </a:solidFill>
              </a:rPr>
              <a:t>年</a:t>
            </a:r>
            <a:r>
              <a:rPr lang="en-US" altLang="zh-TW" dirty="0">
                <a:solidFill>
                  <a:srgbClr val="FF3300"/>
                </a:solidFill>
              </a:rPr>
              <a:t>5</a:t>
            </a:r>
            <a:r>
              <a:rPr lang="zh-TW" altLang="en-US" dirty="0">
                <a:solidFill>
                  <a:srgbClr val="FF3300"/>
                </a:solidFill>
              </a:rPr>
              <a:t>月專題報導</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35582870"/>
              </p:ext>
            </p:extLst>
          </p:nvPr>
        </p:nvGraphicFramePr>
        <p:xfrm>
          <a:off x="568325" y="980660"/>
          <a:ext cx="8000469" cy="5475546"/>
        </p:xfrm>
        <a:graphic>
          <a:graphicData uri="http://schemas.openxmlformats.org/drawingml/2006/table">
            <a:tbl>
              <a:tblPr firstRow="1" bandRow="1">
                <a:tableStyleId>{5C22544A-7EE6-4342-B048-85BDC9FD1C3A}</a:tableStyleId>
              </a:tblPr>
              <a:tblGrid>
                <a:gridCol w="8000469"/>
              </a:tblGrid>
              <a:tr h="432060">
                <a:tc>
                  <a:txBody>
                    <a:bodyPr/>
                    <a:lstStyle/>
                    <a:p>
                      <a:pPr algn="ctr"/>
                      <a:r>
                        <a:rPr lang="zh-TW" altLang="en-US" sz="2400" dirty="0" smtClean="0"/>
                        <a:t>本院科技防疫系列報導</a:t>
                      </a:r>
                      <a:r>
                        <a:rPr lang="en-US" altLang="zh-TW" sz="2400" dirty="0" smtClean="0"/>
                        <a:t>---</a:t>
                      </a:r>
                      <a:r>
                        <a:rPr lang="en-US" altLang="zh-TW" sz="2400" dirty="0" err="1" smtClean="0"/>
                        <a:t>ETtoday</a:t>
                      </a:r>
                      <a:r>
                        <a:rPr lang="zh-TW" altLang="en-US" sz="2400" dirty="0" smtClean="0"/>
                        <a:t>東森新聞雲</a:t>
                      </a:r>
                      <a:r>
                        <a:rPr lang="en-US" altLang="zh-TW" sz="2400" dirty="0" smtClean="0"/>
                        <a:t>-</a:t>
                      </a:r>
                      <a:r>
                        <a:rPr lang="zh-TW" altLang="en-US" sz="2400" dirty="0" smtClean="0"/>
                        <a:t>嚴云岑報導</a:t>
                      </a:r>
                      <a:endParaRPr lang="zh-TW" altLang="en-US" sz="2400" dirty="0"/>
                    </a:p>
                  </a:txBody>
                  <a:tcPr marL="83961" marR="83961" marT="45747" marB="45747">
                    <a:solidFill>
                      <a:srgbClr val="0000FF"/>
                    </a:solidFill>
                  </a:tcPr>
                </a:tc>
              </a:tr>
              <a:tr h="2693827">
                <a:tc>
                  <a:txBody>
                    <a:bodyPr/>
                    <a:lstStyle/>
                    <a:p>
                      <a:endParaRPr lang="zh-TW" altLang="en-US" sz="2000" b="1" baseline="0" dirty="0" smtClean="0">
                        <a:solidFill>
                          <a:schemeClr val="tx1"/>
                        </a:solidFill>
                        <a:latin typeface="+mn-ea"/>
                        <a:ea typeface="+mn-ea"/>
                      </a:endParaRPr>
                    </a:p>
                  </a:txBody>
                  <a:tcPr marL="83961" marR="83961" marT="45747" marB="45747"/>
                </a:tc>
              </a:tr>
              <a:tr h="2324465">
                <a:tc>
                  <a:txBody>
                    <a:bodyPr/>
                    <a:lstStyle/>
                    <a:p>
                      <a:endParaRPr lang="zh-TW" altLang="en-US" sz="2400" dirty="0" smtClean="0">
                        <a:solidFill>
                          <a:schemeClr val="tx1"/>
                        </a:solidFill>
                      </a:endParaRPr>
                    </a:p>
                  </a:txBody>
                  <a:tcPr marL="83961" marR="8396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物件 3"/>
          <p:cNvGraphicFramePr>
            <a:graphicFrameLocks noChangeAspect="1"/>
          </p:cNvGraphicFramePr>
          <p:nvPr>
            <p:extLst>
              <p:ext uri="{D42A27DB-BD31-4B8C-83A1-F6EECF244321}">
                <p14:modId xmlns:p14="http://schemas.microsoft.com/office/powerpoint/2010/main" val="1121045131"/>
              </p:ext>
            </p:extLst>
          </p:nvPr>
        </p:nvGraphicFramePr>
        <p:xfrm>
          <a:off x="467430" y="1556740"/>
          <a:ext cx="7993110" cy="4968690"/>
        </p:xfrm>
        <a:graphic>
          <a:graphicData uri="http://schemas.openxmlformats.org/presentationml/2006/ole">
            <mc:AlternateContent xmlns:mc="http://schemas.openxmlformats.org/markup-compatibility/2006">
              <mc:Choice xmlns:v="urn:schemas-microsoft-com:vml" Requires="v">
                <p:oleObj spid="_x0000_s1046" name="文件" r:id="rId3" imgW="6629729" imgH="4692152" progId="Word.Document.12">
                  <p:embed/>
                </p:oleObj>
              </mc:Choice>
              <mc:Fallback>
                <p:oleObj name="文件" r:id="rId3" imgW="6629729" imgH="4692152" progId="Word.Document.12">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30" y="1556740"/>
                        <a:ext cx="7993110" cy="4968690"/>
                      </a:xfrm>
                      <a:prstGeom prst="rect">
                        <a:avLst/>
                      </a:prstGeom>
                      <a:noFill/>
                      <a:extLst/>
                    </p:spPr>
                  </p:pic>
                </p:oleObj>
              </mc:Fallback>
            </mc:AlternateContent>
          </a:graphicData>
        </a:graphic>
      </p:graphicFrame>
    </p:spTree>
    <p:extLst>
      <p:ext uri="{BB962C8B-B14F-4D97-AF65-F5344CB8AC3E}">
        <p14:creationId xmlns:p14="http://schemas.microsoft.com/office/powerpoint/2010/main" val="4777834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99087"/>
          </a:xfrm>
        </p:spPr>
        <p:txBody>
          <a:bodyPr/>
          <a:lstStyle/>
          <a:p>
            <a:pPr algn="ctr">
              <a:defRPr/>
            </a:pPr>
            <a:r>
              <a:rPr lang="en-US" altLang="zh-TW" dirty="0">
                <a:solidFill>
                  <a:srgbClr val="FF3300"/>
                </a:solidFill>
              </a:rPr>
              <a:t>109</a:t>
            </a:r>
            <a:r>
              <a:rPr lang="zh-TW" altLang="en-US" dirty="0">
                <a:solidFill>
                  <a:srgbClr val="FF3300"/>
                </a:solidFill>
              </a:rPr>
              <a:t>年</a:t>
            </a:r>
            <a:r>
              <a:rPr lang="en-US" altLang="zh-TW" dirty="0">
                <a:solidFill>
                  <a:srgbClr val="FF3300"/>
                </a:solidFill>
              </a:rPr>
              <a:t>5</a:t>
            </a:r>
            <a:r>
              <a:rPr lang="zh-TW" altLang="en-US" dirty="0">
                <a:solidFill>
                  <a:srgbClr val="FF3300"/>
                </a:solidFill>
              </a:rPr>
              <a:t>月專題報導</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35582870"/>
              </p:ext>
            </p:extLst>
          </p:nvPr>
        </p:nvGraphicFramePr>
        <p:xfrm>
          <a:off x="568325" y="980660"/>
          <a:ext cx="8000469" cy="5475546"/>
        </p:xfrm>
        <a:graphic>
          <a:graphicData uri="http://schemas.openxmlformats.org/drawingml/2006/table">
            <a:tbl>
              <a:tblPr firstRow="1" bandRow="1">
                <a:tableStyleId>{5C22544A-7EE6-4342-B048-85BDC9FD1C3A}</a:tableStyleId>
              </a:tblPr>
              <a:tblGrid>
                <a:gridCol w="8000469"/>
              </a:tblGrid>
              <a:tr h="432060">
                <a:tc>
                  <a:txBody>
                    <a:bodyPr/>
                    <a:lstStyle/>
                    <a:p>
                      <a:pPr algn="ctr"/>
                      <a:r>
                        <a:rPr lang="zh-TW" altLang="en-US" sz="2400" dirty="0" smtClean="0"/>
                        <a:t>本院科技防疫系列報導</a:t>
                      </a:r>
                      <a:r>
                        <a:rPr lang="en-US" altLang="zh-TW" sz="2400" dirty="0" smtClean="0"/>
                        <a:t>---</a:t>
                      </a:r>
                      <a:r>
                        <a:rPr lang="en-US" altLang="zh-TW" sz="2400" dirty="0" err="1" smtClean="0"/>
                        <a:t>ETtoday</a:t>
                      </a:r>
                      <a:r>
                        <a:rPr lang="zh-TW" altLang="en-US" sz="2400" dirty="0" smtClean="0"/>
                        <a:t>東森新聞雲</a:t>
                      </a:r>
                      <a:r>
                        <a:rPr lang="en-US" altLang="zh-TW" sz="2400" dirty="0" smtClean="0"/>
                        <a:t>-</a:t>
                      </a:r>
                      <a:r>
                        <a:rPr lang="zh-TW" altLang="en-US" sz="2400" dirty="0" smtClean="0"/>
                        <a:t>嚴云岑報導</a:t>
                      </a:r>
                      <a:endParaRPr lang="zh-TW" altLang="en-US" sz="2400" dirty="0"/>
                    </a:p>
                  </a:txBody>
                  <a:tcPr marL="83961" marR="83961" marT="45747" marB="45747">
                    <a:solidFill>
                      <a:srgbClr val="0000FF"/>
                    </a:solidFill>
                  </a:tcPr>
                </a:tc>
              </a:tr>
              <a:tr h="2693827">
                <a:tc>
                  <a:txBody>
                    <a:bodyPr/>
                    <a:lstStyle/>
                    <a:p>
                      <a:endParaRPr lang="zh-TW" altLang="en-US" sz="2000" b="1" baseline="0" dirty="0" smtClean="0">
                        <a:solidFill>
                          <a:schemeClr val="tx1"/>
                        </a:solidFill>
                        <a:latin typeface="+mn-ea"/>
                        <a:ea typeface="+mn-ea"/>
                      </a:endParaRPr>
                    </a:p>
                  </a:txBody>
                  <a:tcPr marL="83961" marR="83961" marT="45747" marB="45747"/>
                </a:tc>
              </a:tr>
              <a:tr h="2324465">
                <a:tc>
                  <a:txBody>
                    <a:bodyPr/>
                    <a:lstStyle/>
                    <a:p>
                      <a:endParaRPr lang="zh-TW" altLang="en-US" sz="2400" dirty="0" smtClean="0">
                        <a:solidFill>
                          <a:schemeClr val="tx1"/>
                        </a:solidFill>
                      </a:endParaRPr>
                    </a:p>
                  </a:txBody>
                  <a:tcPr marL="83961" marR="8396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4067280348"/>
              </p:ext>
            </p:extLst>
          </p:nvPr>
        </p:nvGraphicFramePr>
        <p:xfrm>
          <a:off x="395420" y="1484731"/>
          <a:ext cx="8209140" cy="5472760"/>
        </p:xfrm>
        <a:graphic>
          <a:graphicData uri="http://schemas.openxmlformats.org/presentationml/2006/ole">
            <mc:AlternateContent xmlns:mc="http://schemas.openxmlformats.org/markup-compatibility/2006">
              <mc:Choice xmlns:v="urn:schemas-microsoft-com:vml" Requires="v">
                <p:oleObj spid="_x0000_s2070" name="文件" r:id="rId3" imgW="6629729" imgH="4798882" progId="Word.Document.12">
                  <p:embed/>
                </p:oleObj>
              </mc:Choice>
              <mc:Fallback>
                <p:oleObj name="文件" r:id="rId3" imgW="6629729" imgH="4798882" progId="Word.Document.12">
                  <p:embed/>
                  <p:pic>
                    <p:nvPicPr>
                      <p:cNvPr id="0" name="Picture 11"/>
                      <p:cNvPicPr>
                        <a:picLocks noChangeAspect="1" noChangeArrowheads="1"/>
                      </p:cNvPicPr>
                      <p:nvPr/>
                    </p:nvPicPr>
                    <p:blipFill>
                      <a:blip r:embed="rId4"/>
                      <a:srcRect/>
                      <a:stretch>
                        <a:fillRect/>
                      </a:stretch>
                    </p:blipFill>
                    <p:spPr bwMode="auto">
                      <a:xfrm>
                        <a:off x="395420" y="1484731"/>
                        <a:ext cx="8209140" cy="5472760"/>
                      </a:xfrm>
                      <a:prstGeom prst="rect">
                        <a:avLst/>
                      </a:prstGeom>
                      <a:noFill/>
                      <a:extLst/>
                    </p:spPr>
                  </p:pic>
                </p:oleObj>
              </mc:Fallback>
            </mc:AlternateContent>
          </a:graphicData>
        </a:graphic>
      </p:graphicFrame>
    </p:spTree>
    <p:extLst>
      <p:ext uri="{BB962C8B-B14F-4D97-AF65-F5344CB8AC3E}">
        <p14:creationId xmlns:p14="http://schemas.microsoft.com/office/powerpoint/2010/main" val="39615312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430" y="54860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2600" dirty="0" smtClean="0">
                <a:solidFill>
                  <a:srgbClr val="FF3300"/>
                </a:solidFill>
              </a:rPr>
              <a:t>109</a:t>
            </a:r>
            <a:r>
              <a:rPr lang="zh-TW" altLang="en-US" sz="2600" dirty="0" smtClean="0">
                <a:solidFill>
                  <a:srgbClr val="FF3300"/>
                </a:solidFill>
              </a:rPr>
              <a:t>年</a:t>
            </a:r>
            <a:r>
              <a:rPr lang="en-US" altLang="zh-TW" sz="2600" dirty="0" smtClean="0">
                <a:solidFill>
                  <a:srgbClr val="FF3300"/>
                </a:solidFill>
              </a:rPr>
              <a:t>5</a:t>
            </a:r>
            <a:r>
              <a:rPr lang="zh-TW" altLang="en-US" sz="2600" dirty="0" smtClean="0">
                <a:solidFill>
                  <a:srgbClr val="FF3300"/>
                </a:solidFill>
              </a:rPr>
              <a:t>月安排媒體採訪</a:t>
            </a:r>
            <a:r>
              <a:rPr lang="en-US" altLang="zh-TW" sz="2600" dirty="0" smtClean="0">
                <a:solidFill>
                  <a:srgbClr val="FF3300"/>
                </a:solidFill>
              </a:rPr>
              <a:t>(</a:t>
            </a:r>
            <a:r>
              <a:rPr lang="zh-TW" altLang="en-US" sz="2600" dirty="0" smtClean="0">
                <a:solidFill>
                  <a:srgbClr val="FF3300"/>
                </a:solidFill>
              </a:rPr>
              <a:t>計</a:t>
            </a:r>
            <a:r>
              <a:rPr lang="en-US" altLang="zh-TW" sz="2600" dirty="0" smtClean="0">
                <a:solidFill>
                  <a:srgbClr val="FF3300"/>
                </a:solidFill>
              </a:rPr>
              <a:t>12</a:t>
            </a:r>
            <a:r>
              <a:rPr lang="zh-TW" altLang="en-US" sz="2600" dirty="0" smtClean="0">
                <a:solidFill>
                  <a:srgbClr val="FF3300"/>
                </a:solidFill>
              </a:rPr>
              <a:t>則</a:t>
            </a:r>
            <a:r>
              <a:rPr lang="en-US" altLang="zh-TW" sz="2600" dirty="0" smtClean="0">
                <a:solidFill>
                  <a:srgbClr val="FF3300"/>
                </a:solidFill>
              </a:rPr>
              <a:t>)</a:t>
            </a:r>
            <a:endParaRPr lang="zh-TW" altLang="en-US" sz="26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053696659"/>
              </p:ext>
            </p:extLst>
          </p:nvPr>
        </p:nvGraphicFramePr>
        <p:xfrm>
          <a:off x="467430" y="980660"/>
          <a:ext cx="7993111" cy="5284732"/>
        </p:xfrm>
        <a:graphic>
          <a:graphicData uri="http://schemas.openxmlformats.org/drawingml/2006/table">
            <a:tbl>
              <a:tblPr firstRow="1" bandRow="1">
                <a:tableStyleId>{93296810-A885-4BE3-A3E7-6D5BEEA58F35}</a:tableStyleId>
              </a:tblPr>
              <a:tblGrid>
                <a:gridCol w="870536"/>
                <a:gridCol w="877042"/>
                <a:gridCol w="1576291"/>
                <a:gridCol w="2030740"/>
                <a:gridCol w="1530547"/>
                <a:gridCol w="1107955"/>
              </a:tblGrid>
              <a:tr h="418045">
                <a:tc>
                  <a:txBody>
                    <a:bodyPr/>
                    <a:lstStyle/>
                    <a:p>
                      <a:pPr algn="ctr"/>
                      <a:r>
                        <a:rPr lang="zh-TW" altLang="en-US" sz="1800" dirty="0" smtClean="0"/>
                        <a:t>日期</a:t>
                      </a:r>
                      <a:endParaRPr lang="zh-TW" altLang="en-US" sz="1800" dirty="0"/>
                    </a:p>
                  </a:txBody>
                  <a:tcPr/>
                </a:tc>
                <a:tc>
                  <a:txBody>
                    <a:bodyPr/>
                    <a:lstStyle/>
                    <a:p>
                      <a:pPr algn="ctr"/>
                      <a:r>
                        <a:rPr lang="zh-TW" altLang="en-US" sz="1800" dirty="0" smtClean="0"/>
                        <a:t>單位</a:t>
                      </a:r>
                      <a:endParaRPr lang="zh-TW" altLang="en-US" sz="1800" dirty="0"/>
                    </a:p>
                  </a:txBody>
                  <a:tcPr/>
                </a:tc>
                <a:tc>
                  <a:txBody>
                    <a:bodyPr/>
                    <a:lstStyle/>
                    <a:p>
                      <a:pPr algn="ctr"/>
                      <a:r>
                        <a:rPr lang="zh-TW" altLang="en-US" sz="1800" dirty="0" smtClean="0"/>
                        <a:t>受訪人員</a:t>
                      </a:r>
                      <a:endParaRPr lang="zh-TW" altLang="en-US" sz="1800" dirty="0"/>
                    </a:p>
                  </a:txBody>
                  <a:tcPr/>
                </a:tc>
                <a:tc>
                  <a:txBody>
                    <a:bodyPr/>
                    <a:lstStyle/>
                    <a:p>
                      <a:pPr algn="ctr"/>
                      <a:r>
                        <a:rPr lang="zh-TW" altLang="en-US" sz="1800" dirty="0" smtClean="0"/>
                        <a:t>主題</a:t>
                      </a:r>
                      <a:endParaRPr lang="zh-TW" altLang="en-US" sz="1800" dirty="0"/>
                    </a:p>
                  </a:txBody>
                  <a:tcPr/>
                </a:tc>
                <a:tc>
                  <a:txBody>
                    <a:bodyPr/>
                    <a:lstStyle/>
                    <a:p>
                      <a:pPr algn="ctr"/>
                      <a:r>
                        <a:rPr lang="zh-TW" altLang="en-US" sz="1800" dirty="0" smtClean="0"/>
                        <a:t>媒體</a:t>
                      </a:r>
                      <a:endParaRPr lang="zh-TW" altLang="en-US" sz="1800" dirty="0"/>
                    </a:p>
                  </a:txBody>
                  <a:tcPr/>
                </a:tc>
                <a:tc>
                  <a:txBody>
                    <a:bodyPr/>
                    <a:lstStyle/>
                    <a:p>
                      <a:pPr algn="ctr"/>
                      <a:r>
                        <a:rPr lang="zh-TW" altLang="en-US" sz="1600" dirty="0" smtClean="0"/>
                        <a:t>採訪記者</a:t>
                      </a:r>
                      <a:endParaRPr lang="zh-TW" altLang="en-US" sz="1600" dirty="0"/>
                    </a:p>
                  </a:txBody>
                  <a:tcPr/>
                </a:tc>
              </a:tr>
              <a:tr h="393378">
                <a:tc>
                  <a:txBody>
                    <a:bodyPr/>
                    <a:lstStyle/>
                    <a:p>
                      <a:pPr algn="ctr" fontAlgn="ctr"/>
                      <a:r>
                        <a:rPr lang="en-US" altLang="zh-TW" sz="1200" b="0" i="0" u="none" strike="noStrike" dirty="0">
                          <a:solidFill>
                            <a:srgbClr val="000000"/>
                          </a:solidFill>
                          <a:effectLst/>
                          <a:latin typeface="新細明體"/>
                        </a:rPr>
                        <a:t>2020/4/29</a:t>
                      </a:r>
                    </a:p>
                  </a:txBody>
                  <a:tcPr marL="9525" marR="9525" marT="9525" marB="0" anchor="ctr"/>
                </a:tc>
                <a:tc>
                  <a:txBody>
                    <a:bodyPr/>
                    <a:lstStyle/>
                    <a:p>
                      <a:pPr algn="ctr" fontAlgn="ctr"/>
                      <a:r>
                        <a:rPr lang="zh-TW" altLang="en-US" sz="1200" b="0" i="0" u="none" strike="noStrike">
                          <a:solidFill>
                            <a:srgbClr val="000000"/>
                          </a:solidFill>
                          <a:effectLst/>
                          <a:latin typeface="新細明體"/>
                        </a:rPr>
                        <a:t>婦女醫學部</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葉長青醫師</a:t>
                      </a:r>
                    </a:p>
                  </a:txBody>
                  <a:tcPr marL="9525" marR="9525" marT="9525" marB="0" anchor="ctr"/>
                </a:tc>
                <a:tc>
                  <a:txBody>
                    <a:bodyPr/>
                    <a:lstStyle/>
                    <a:p>
                      <a:pPr algn="ctr" fontAlgn="ctr"/>
                      <a:r>
                        <a:rPr lang="zh-TW" altLang="en-US" sz="1200" b="0" i="0" u="none" strike="noStrike">
                          <a:solidFill>
                            <a:srgbClr val="000000"/>
                          </a:solidFill>
                          <a:effectLst/>
                          <a:latin typeface="新細明體"/>
                        </a:rPr>
                        <a:t>孕期工作注意事項</a:t>
                      </a:r>
                    </a:p>
                  </a:txBody>
                  <a:tcPr marL="9525" marR="9525" marT="9525" marB="0" anchor="ctr"/>
                </a:tc>
                <a:tc>
                  <a:txBody>
                    <a:bodyPr/>
                    <a:lstStyle/>
                    <a:p>
                      <a:pPr algn="ctr" fontAlgn="ctr"/>
                      <a:r>
                        <a:rPr lang="zh-TW" altLang="en-US" sz="1200" b="0" i="0" u="none" strike="noStrike">
                          <a:solidFill>
                            <a:srgbClr val="000000"/>
                          </a:solidFill>
                          <a:effectLst/>
                          <a:latin typeface="新細明體"/>
                        </a:rPr>
                        <a:t>嬰兒與母親</a:t>
                      </a:r>
                    </a:p>
                  </a:txBody>
                  <a:tcPr marL="9525" marR="9525" marT="9525" marB="0" anchor="ctr"/>
                </a:tc>
                <a:tc>
                  <a:txBody>
                    <a:bodyPr/>
                    <a:lstStyle/>
                    <a:p>
                      <a:pPr algn="ctr" fontAlgn="ctr"/>
                      <a:r>
                        <a:rPr lang="zh-TW" altLang="en-US" sz="1200" b="0" i="0" u="none" strike="noStrike" dirty="0" smtClean="0">
                          <a:solidFill>
                            <a:srgbClr val="000000"/>
                          </a:solidFill>
                          <a:effectLst/>
                          <a:latin typeface="新細明體"/>
                        </a:rPr>
                        <a:t>戴  筠</a:t>
                      </a:r>
                      <a:endParaRPr lang="zh-TW" altLang="en-US" sz="1200" b="0" i="0" u="none" strike="noStrike" dirty="0">
                        <a:solidFill>
                          <a:srgbClr val="000000"/>
                        </a:solidFill>
                        <a:effectLst/>
                        <a:latin typeface="新細明體"/>
                      </a:endParaRPr>
                    </a:p>
                  </a:txBody>
                  <a:tcPr marL="9525" marR="9525" marT="9525" marB="0" anchor="ctr"/>
                </a:tc>
              </a:tr>
              <a:tr h="393378">
                <a:tc>
                  <a:txBody>
                    <a:bodyPr/>
                    <a:lstStyle/>
                    <a:p>
                      <a:pPr algn="ctr" fontAlgn="ctr"/>
                      <a:r>
                        <a:rPr lang="en-US" altLang="zh-TW" sz="1200" b="0" i="0" u="none" strike="noStrike" dirty="0">
                          <a:solidFill>
                            <a:srgbClr val="000000"/>
                          </a:solidFill>
                          <a:effectLst/>
                          <a:latin typeface="新細明體"/>
                        </a:rPr>
                        <a:t>2020/4/29</a:t>
                      </a:r>
                    </a:p>
                  </a:txBody>
                  <a:tcPr marL="9525" marR="9525" marT="9525" marB="0" anchor="ctr"/>
                </a:tc>
                <a:tc>
                  <a:txBody>
                    <a:bodyPr/>
                    <a:lstStyle/>
                    <a:p>
                      <a:pPr algn="ctr" fontAlgn="ctr"/>
                      <a:r>
                        <a:rPr lang="zh-TW" altLang="en-US" sz="1200" b="0" i="0" u="none" strike="noStrike">
                          <a:solidFill>
                            <a:srgbClr val="000000"/>
                          </a:solidFill>
                          <a:effectLst/>
                          <a:latin typeface="新細明體"/>
                        </a:rPr>
                        <a:t>胸腔部</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陳育民主任</a:t>
                      </a:r>
                    </a:p>
                  </a:txBody>
                  <a:tcPr marL="9525" marR="9525" marT="9525" marB="0" anchor="ctr"/>
                </a:tc>
                <a:tc>
                  <a:txBody>
                    <a:bodyPr/>
                    <a:lstStyle/>
                    <a:p>
                      <a:pPr algn="ctr" fontAlgn="ctr"/>
                      <a:r>
                        <a:rPr lang="zh-TW" altLang="en-US" sz="1200" b="0" i="0" u="none" strike="noStrike">
                          <a:solidFill>
                            <a:srgbClr val="000000"/>
                          </a:solidFill>
                          <a:effectLst/>
                          <a:latin typeface="新細明體"/>
                        </a:rPr>
                        <a:t>肺癌</a:t>
                      </a:r>
                      <a:r>
                        <a:rPr lang="en-US" altLang="zh-TW" sz="1200" b="0" i="0" u="none" strike="noStrike">
                          <a:solidFill>
                            <a:srgbClr val="000000"/>
                          </a:solidFill>
                          <a:effectLst/>
                          <a:latin typeface="新細明體"/>
                        </a:rPr>
                        <a:t>100</a:t>
                      </a:r>
                      <a:r>
                        <a:rPr lang="zh-TW" altLang="en-US" sz="1200" b="0" i="0" u="none" strike="noStrike">
                          <a:solidFill>
                            <a:srgbClr val="000000"/>
                          </a:solidFill>
                          <a:effectLst/>
                          <a:latin typeface="新細明體"/>
                        </a:rPr>
                        <a:t>問專刊</a:t>
                      </a:r>
                    </a:p>
                  </a:txBody>
                  <a:tcPr marL="9525" marR="9525" marT="9525" marB="0" anchor="ctr"/>
                </a:tc>
                <a:tc>
                  <a:txBody>
                    <a:bodyPr/>
                    <a:lstStyle/>
                    <a:p>
                      <a:pPr algn="ctr" fontAlgn="ctr"/>
                      <a:r>
                        <a:rPr lang="zh-TW" altLang="en-US" sz="1200" b="0" i="0" u="none" strike="noStrike">
                          <a:solidFill>
                            <a:srgbClr val="000000"/>
                          </a:solidFill>
                          <a:effectLst/>
                          <a:latin typeface="新細明體"/>
                        </a:rPr>
                        <a:t>康健雜誌</a:t>
                      </a:r>
                    </a:p>
                  </a:txBody>
                  <a:tcPr marL="9525" marR="9525" marT="9525" marB="0" anchor="ctr"/>
                </a:tc>
                <a:tc>
                  <a:txBody>
                    <a:bodyPr/>
                    <a:lstStyle/>
                    <a:p>
                      <a:pPr algn="ctr" fontAlgn="ctr"/>
                      <a:r>
                        <a:rPr lang="zh-TW" altLang="en-US" sz="1200" b="0" i="0" u="none" strike="noStrike">
                          <a:solidFill>
                            <a:srgbClr val="000000"/>
                          </a:solidFill>
                          <a:effectLst/>
                          <a:latin typeface="新細明體"/>
                        </a:rPr>
                        <a:t>張靜慧</a:t>
                      </a:r>
                    </a:p>
                  </a:txBody>
                  <a:tcPr marL="9525" marR="9525" marT="9525" marB="0" anchor="ctr"/>
                </a:tc>
              </a:tr>
              <a:tr h="393378">
                <a:tc>
                  <a:txBody>
                    <a:bodyPr/>
                    <a:lstStyle/>
                    <a:p>
                      <a:pPr algn="ctr" fontAlgn="ctr"/>
                      <a:r>
                        <a:rPr lang="en-US" altLang="zh-TW" sz="1200" b="0" i="0" u="none" strike="noStrike">
                          <a:solidFill>
                            <a:srgbClr val="000000"/>
                          </a:solidFill>
                          <a:effectLst/>
                          <a:latin typeface="新細明體"/>
                        </a:rPr>
                        <a:t>2020/4/29</a:t>
                      </a:r>
                    </a:p>
                  </a:txBody>
                  <a:tcPr marL="9525" marR="9525" marT="9525" marB="0" anchor="ctr"/>
                </a:tc>
                <a:tc>
                  <a:txBody>
                    <a:bodyPr/>
                    <a:lstStyle/>
                    <a:p>
                      <a:pPr algn="ctr" fontAlgn="ctr"/>
                      <a:r>
                        <a:rPr lang="zh-TW" altLang="en-US" sz="1200" b="0" i="0" u="none" strike="noStrike">
                          <a:solidFill>
                            <a:srgbClr val="000000"/>
                          </a:solidFill>
                          <a:effectLst/>
                          <a:latin typeface="新細明體"/>
                        </a:rPr>
                        <a:t>胸腔部</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蘇維鈞科主任</a:t>
                      </a:r>
                    </a:p>
                  </a:txBody>
                  <a:tcPr marL="9525" marR="9525" marT="9525" marB="0" anchor="ctr"/>
                </a:tc>
                <a:tc>
                  <a:txBody>
                    <a:bodyPr/>
                    <a:lstStyle/>
                    <a:p>
                      <a:pPr algn="ctr" fontAlgn="ctr"/>
                      <a:r>
                        <a:rPr lang="zh-TW" altLang="en-US" sz="1200" b="0" i="0" u="none" strike="noStrike">
                          <a:solidFill>
                            <a:srgbClr val="000000"/>
                          </a:solidFill>
                          <a:effectLst/>
                          <a:latin typeface="新細明體"/>
                        </a:rPr>
                        <a:t>新冠肺炎防治相關問題</a:t>
                      </a:r>
                    </a:p>
                  </a:txBody>
                  <a:tcPr marL="9525" marR="9525" marT="9525" marB="0" anchor="ctr"/>
                </a:tc>
                <a:tc>
                  <a:txBody>
                    <a:bodyPr/>
                    <a:lstStyle/>
                    <a:p>
                      <a:pPr algn="ctr" fontAlgn="ctr"/>
                      <a:r>
                        <a:rPr lang="zh-TW" altLang="en-US" sz="1200" b="0" i="0" u="none" strike="noStrike">
                          <a:solidFill>
                            <a:srgbClr val="000000"/>
                          </a:solidFill>
                          <a:effectLst/>
                          <a:latin typeface="新細明體"/>
                        </a:rPr>
                        <a:t>幸福電台</a:t>
                      </a:r>
                    </a:p>
                  </a:txBody>
                  <a:tcPr marL="9525" marR="9525" marT="9525" marB="0" anchor="ctr"/>
                </a:tc>
                <a:tc>
                  <a:txBody>
                    <a:bodyPr/>
                    <a:lstStyle/>
                    <a:p>
                      <a:pPr algn="ctr" fontAlgn="ctr"/>
                      <a:r>
                        <a:rPr lang="zh-TW" altLang="en-US" sz="1200" b="0" i="0" u="none" strike="noStrike">
                          <a:solidFill>
                            <a:srgbClr val="000000"/>
                          </a:solidFill>
                          <a:effectLst/>
                          <a:latin typeface="新細明體"/>
                        </a:rPr>
                        <a:t>程苡嘉</a:t>
                      </a:r>
                    </a:p>
                  </a:txBody>
                  <a:tcPr marL="9525" marR="9525" marT="9525" marB="0" anchor="ctr"/>
                </a:tc>
              </a:tr>
              <a:tr h="393378">
                <a:tc>
                  <a:txBody>
                    <a:bodyPr/>
                    <a:lstStyle/>
                    <a:p>
                      <a:pPr algn="ctr" fontAlgn="ctr"/>
                      <a:r>
                        <a:rPr lang="en-US" altLang="zh-TW" sz="1200" b="0" i="0" u="none" strike="noStrike" dirty="0">
                          <a:solidFill>
                            <a:srgbClr val="000000"/>
                          </a:solidFill>
                          <a:effectLst/>
                          <a:latin typeface="新細明體"/>
                        </a:rPr>
                        <a:t>2020/4/29</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高齡</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心臟科</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腎臟科</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彭莉</a:t>
                      </a:r>
                      <a:r>
                        <a:rPr lang="zh-TW" altLang="en-US" sz="1200" b="0" i="0" u="none" strike="noStrike" dirty="0" smtClean="0">
                          <a:solidFill>
                            <a:srgbClr val="000000"/>
                          </a:solidFill>
                          <a:effectLst/>
                          <a:latin typeface="新細明體"/>
                        </a:rPr>
                        <a:t>甯主任</a:t>
                      </a:r>
                      <a:r>
                        <a:rPr lang="en-US" altLang="zh-TW" sz="1200" b="0" i="0" u="none" strike="noStrike" dirty="0" smtClean="0">
                          <a:solidFill>
                            <a:srgbClr val="000000"/>
                          </a:solidFill>
                          <a:effectLst/>
                          <a:latin typeface="新細明體"/>
                        </a:rPr>
                        <a:t>.</a:t>
                      </a:r>
                      <a:r>
                        <a:rPr lang="zh-TW" altLang="en-US" sz="1200" b="0" i="0" u="none" strike="noStrike" dirty="0">
                          <a:solidFill>
                            <a:srgbClr val="000000"/>
                          </a:solidFill>
                          <a:effectLst/>
                          <a:latin typeface="新細明體"/>
                        </a:rPr>
                        <a:t>羅力</a:t>
                      </a:r>
                      <a:r>
                        <a:rPr lang="zh-TW" altLang="en-US" sz="1200" b="0" i="0" u="none" strike="noStrike" dirty="0" smtClean="0">
                          <a:solidFill>
                            <a:srgbClr val="000000"/>
                          </a:solidFill>
                          <a:effectLst/>
                          <a:latin typeface="新細明體"/>
                        </a:rPr>
                        <a:t>瑋</a:t>
                      </a:r>
                      <a:r>
                        <a:rPr lang="en-US" altLang="zh-TW" sz="1200" b="0" i="0" u="none" strike="noStrike" dirty="0" smtClean="0">
                          <a:solidFill>
                            <a:srgbClr val="000000"/>
                          </a:solidFill>
                          <a:effectLst/>
                          <a:latin typeface="新細明體"/>
                        </a:rPr>
                        <a:t>.</a:t>
                      </a:r>
                      <a:r>
                        <a:rPr lang="zh-TW" altLang="en-US" sz="1200" b="0" i="0" u="none" strike="noStrike" dirty="0">
                          <a:solidFill>
                            <a:srgbClr val="000000"/>
                          </a:solidFill>
                          <a:effectLst/>
                          <a:latin typeface="新細明體"/>
                        </a:rPr>
                        <a:t>歐朔銘</a:t>
                      </a:r>
                      <a:r>
                        <a:rPr lang="en-US" altLang="zh-TW" sz="1200" b="0" i="0" u="none" strike="noStrike" dirty="0">
                          <a:solidFill>
                            <a:srgbClr val="000000"/>
                          </a:solidFill>
                          <a:effectLst/>
                          <a:latin typeface="新細明體"/>
                        </a:rPr>
                        <a:t>.</a:t>
                      </a:r>
                      <a:r>
                        <a:rPr lang="zh-TW" altLang="en-US" sz="1200" b="0" i="0" u="none" strike="noStrike" dirty="0" smtClean="0">
                          <a:solidFill>
                            <a:srgbClr val="000000"/>
                          </a:solidFill>
                          <a:effectLst/>
                          <a:latin typeface="新細明體"/>
                        </a:rPr>
                        <a:t>郭姿婷醫師</a:t>
                      </a:r>
                      <a:endParaRPr lang="zh-TW" altLang="en-US" sz="12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200" b="0" i="0" u="none" strike="noStrike">
                          <a:solidFill>
                            <a:srgbClr val="000000"/>
                          </a:solidFill>
                          <a:effectLst/>
                          <a:latin typeface="新細明體"/>
                        </a:rPr>
                        <a:t>疫情期間慢性病患者應正常就醫</a:t>
                      </a:r>
                    </a:p>
                  </a:txBody>
                  <a:tcPr marL="9525" marR="9525" marT="9525" marB="0" anchor="ctr"/>
                </a:tc>
                <a:tc>
                  <a:txBody>
                    <a:bodyPr/>
                    <a:lstStyle/>
                    <a:p>
                      <a:pPr algn="ctr"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r>
                        <a:rPr lang="en-US" altLang="zh-TW" sz="1200" b="0" i="0" u="none" strike="noStrike">
                          <a:solidFill>
                            <a:srgbClr val="000000"/>
                          </a:solidFill>
                          <a:effectLst/>
                          <a:latin typeface="新細明體"/>
                        </a:rPr>
                        <a:t>"</a:t>
                      </a:r>
                    </a:p>
                  </a:txBody>
                  <a:tcPr marL="9525" marR="9525" marT="9525" marB="0" anchor="ctr"/>
                </a:tc>
                <a:tc>
                  <a:txBody>
                    <a:bodyPr/>
                    <a:lstStyle/>
                    <a:p>
                      <a:pPr algn="ctr" fontAlgn="ctr"/>
                      <a:r>
                        <a:rPr lang="zh-TW" altLang="en-US" sz="1200" b="0" i="0" u="none" strike="noStrike">
                          <a:solidFill>
                            <a:srgbClr val="000000"/>
                          </a:solidFill>
                          <a:effectLst/>
                          <a:latin typeface="新細明體"/>
                        </a:rPr>
                        <a:t>蔣志偉</a:t>
                      </a:r>
                    </a:p>
                  </a:txBody>
                  <a:tcPr marL="9525" marR="9525" marT="9525" marB="0" anchor="ctr"/>
                </a:tc>
              </a:tr>
              <a:tr h="458152">
                <a:tc>
                  <a:txBody>
                    <a:bodyPr/>
                    <a:lstStyle/>
                    <a:p>
                      <a:pPr algn="ctr" fontAlgn="ctr"/>
                      <a:r>
                        <a:rPr lang="en-US" altLang="zh-TW" sz="1200" b="0" i="0" u="none" strike="noStrike">
                          <a:solidFill>
                            <a:srgbClr val="000000"/>
                          </a:solidFill>
                          <a:effectLst/>
                          <a:latin typeface="新細明體"/>
                        </a:rPr>
                        <a:t>2020/5/4</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內科</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胃腸肝膽科</a:t>
                      </a:r>
                    </a:p>
                  </a:txBody>
                  <a:tcPr marL="9525" marR="9525" marT="9525" marB="0" anchor="ctr"/>
                </a:tc>
                <a:tc>
                  <a:txBody>
                    <a:bodyPr/>
                    <a:lstStyle/>
                    <a:p>
                      <a:pPr algn="l" fontAlgn="ctr"/>
                      <a:r>
                        <a:rPr lang="zh-TW" altLang="en-US" sz="1200" b="0" i="0" u="none" strike="noStrike" dirty="0" smtClean="0">
                          <a:solidFill>
                            <a:srgbClr val="000000"/>
                          </a:solidFill>
                          <a:effectLst/>
                          <a:latin typeface="新細明體"/>
                        </a:rPr>
                        <a:t>侯明志、</a:t>
                      </a:r>
                      <a:r>
                        <a:rPr lang="zh-TW" altLang="en-US" sz="1200" b="0" i="0" u="none" strike="noStrike" dirty="0">
                          <a:solidFill>
                            <a:srgbClr val="000000"/>
                          </a:solidFill>
                          <a:effectLst/>
                          <a:latin typeface="新細明體"/>
                        </a:rPr>
                        <a:t>李偉強主任、彭清霖醫師、王彥博醫師</a:t>
                      </a:r>
                    </a:p>
                  </a:txBody>
                  <a:tcPr marL="9525" marR="9525" marT="9525" marB="0" anchor="ctr"/>
                </a:tc>
                <a:tc>
                  <a:txBody>
                    <a:bodyPr/>
                    <a:lstStyle/>
                    <a:p>
                      <a:pPr algn="ctr" fontAlgn="ctr"/>
                      <a:r>
                        <a:rPr lang="zh-TW" altLang="en-US" sz="1200" b="0" i="0" u="none" strike="noStrike">
                          <a:solidFill>
                            <a:srgbClr val="000000"/>
                          </a:solidFill>
                          <a:effectLst/>
                          <a:latin typeface="新細明體"/>
                        </a:rPr>
                        <a:t>腹痛是胃潰瘍還是十二指腸潰瘍？</a:t>
                      </a:r>
                    </a:p>
                  </a:txBody>
                  <a:tcPr marL="9525" marR="9525" marT="9525" marB="0" anchor="ctr"/>
                </a:tc>
                <a:tc>
                  <a:txBody>
                    <a:bodyPr/>
                    <a:lstStyle/>
                    <a:p>
                      <a:pPr algn="ctr"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r>
                        <a:rPr lang="en-US" altLang="zh-TW" sz="1200" b="0" i="0" u="none" strike="noStrike">
                          <a:solidFill>
                            <a:srgbClr val="000000"/>
                          </a:solidFill>
                          <a:effectLst/>
                          <a:latin typeface="新細明體"/>
                        </a:rPr>
                        <a:t>"</a:t>
                      </a:r>
                    </a:p>
                  </a:txBody>
                  <a:tcPr marL="9525" marR="9525" marT="9525" marB="0" anchor="ctr"/>
                </a:tc>
                <a:tc>
                  <a:txBody>
                    <a:bodyPr/>
                    <a:lstStyle/>
                    <a:p>
                      <a:pPr algn="ctr" fontAlgn="ctr"/>
                      <a:r>
                        <a:rPr lang="zh-TW" altLang="en-US" sz="1200" b="0" i="0" u="none" strike="noStrike">
                          <a:solidFill>
                            <a:srgbClr val="000000"/>
                          </a:solidFill>
                          <a:effectLst/>
                          <a:latin typeface="新細明體"/>
                        </a:rPr>
                        <a:t>蔣志偉</a:t>
                      </a:r>
                    </a:p>
                  </a:txBody>
                  <a:tcPr marL="9525" marR="9525" marT="9525" marB="0" anchor="ctr"/>
                </a:tc>
              </a:tr>
              <a:tr h="388719">
                <a:tc>
                  <a:txBody>
                    <a:bodyPr/>
                    <a:lstStyle/>
                    <a:p>
                      <a:pPr algn="ctr" fontAlgn="ctr"/>
                      <a:r>
                        <a:rPr lang="en-US" altLang="zh-TW" sz="1200" b="0" i="0" u="none" strike="noStrike" dirty="0">
                          <a:solidFill>
                            <a:srgbClr val="000000"/>
                          </a:solidFill>
                          <a:effectLst/>
                          <a:latin typeface="新細明體"/>
                        </a:rPr>
                        <a:t>2020/5/12</a:t>
                      </a:r>
                    </a:p>
                  </a:txBody>
                  <a:tcPr marL="9525" marR="9525" marT="9525" marB="0" anchor="ctr"/>
                </a:tc>
                <a:tc>
                  <a:txBody>
                    <a:bodyPr/>
                    <a:lstStyle/>
                    <a:p>
                      <a:pPr algn="ctr" fontAlgn="ctr"/>
                      <a:r>
                        <a:rPr lang="zh-TW" altLang="en-US" sz="1200" b="0" i="0" u="none" strike="noStrike">
                          <a:solidFill>
                            <a:srgbClr val="000000"/>
                          </a:solidFill>
                          <a:effectLst/>
                          <a:latin typeface="新細明體"/>
                        </a:rPr>
                        <a:t>兒童感染科</a:t>
                      </a:r>
                    </a:p>
                  </a:txBody>
                  <a:tcPr marL="9525" marR="9525" marT="9525" marB="0" anchor="ctr"/>
                </a:tc>
                <a:tc>
                  <a:txBody>
                    <a:bodyPr/>
                    <a:lstStyle/>
                    <a:p>
                      <a:pPr algn="ctr" fontAlgn="ctr"/>
                      <a:r>
                        <a:rPr lang="zh-TW" altLang="en-US" sz="1100" b="0" i="0" u="none" strike="noStrike" dirty="0">
                          <a:solidFill>
                            <a:srgbClr val="000000"/>
                          </a:solidFill>
                          <a:effectLst/>
                          <a:latin typeface="新細明體"/>
                        </a:rPr>
                        <a:t>賴昭誠醫師</a:t>
                      </a:r>
                    </a:p>
                  </a:txBody>
                  <a:tcPr marL="9525" marR="9525" marT="9525" marB="0" anchor="ctr"/>
                </a:tc>
                <a:tc>
                  <a:txBody>
                    <a:bodyPr/>
                    <a:lstStyle/>
                    <a:p>
                      <a:pPr algn="ctr" fontAlgn="ctr"/>
                      <a:r>
                        <a:rPr lang="zh-TW" altLang="en-US" sz="1200" b="0" i="0" u="none" strike="noStrike">
                          <a:solidFill>
                            <a:srgbClr val="000000"/>
                          </a:solidFill>
                          <a:effectLst/>
                          <a:latin typeface="新細明體"/>
                        </a:rPr>
                        <a:t>孕婦暨嬰幼兒預防病毒感染</a:t>
                      </a:r>
                    </a:p>
                  </a:txBody>
                  <a:tcPr marL="9525" marR="9525" marT="9525" marB="0" anchor="ctr"/>
                </a:tc>
                <a:tc>
                  <a:txBody>
                    <a:bodyPr/>
                    <a:lstStyle/>
                    <a:p>
                      <a:pPr algn="ctr" fontAlgn="ctr"/>
                      <a:r>
                        <a:rPr lang="zh-TW" altLang="en-US" sz="1200" b="0" i="0" u="none" strike="noStrike">
                          <a:solidFill>
                            <a:srgbClr val="000000"/>
                          </a:solidFill>
                          <a:effectLst/>
                          <a:latin typeface="新細明體"/>
                        </a:rPr>
                        <a:t>嬰兒與母親</a:t>
                      </a:r>
                    </a:p>
                  </a:txBody>
                  <a:tcPr marL="9525" marR="9525" marT="9525" marB="0" anchor="ctr"/>
                </a:tc>
                <a:tc>
                  <a:txBody>
                    <a:bodyPr/>
                    <a:lstStyle/>
                    <a:p>
                      <a:pPr algn="ctr" fontAlgn="ctr"/>
                      <a:r>
                        <a:rPr lang="zh-TW" altLang="en-US" sz="1200" b="0" i="0" u="none" strike="noStrike" dirty="0" smtClean="0">
                          <a:solidFill>
                            <a:srgbClr val="000000"/>
                          </a:solidFill>
                          <a:effectLst/>
                          <a:latin typeface="新細明體"/>
                        </a:rPr>
                        <a:t>戴  筠</a:t>
                      </a:r>
                      <a:endParaRPr lang="zh-TW" altLang="en-US" sz="1200" b="0" i="0" u="none" strike="noStrike" dirty="0">
                        <a:solidFill>
                          <a:srgbClr val="000000"/>
                        </a:solidFill>
                        <a:effectLst/>
                        <a:latin typeface="新細明體"/>
                      </a:endParaRPr>
                    </a:p>
                  </a:txBody>
                  <a:tcPr marL="9525" marR="9525" marT="9525" marB="0" anchor="ctr"/>
                </a:tc>
              </a:tr>
              <a:tr h="393378">
                <a:tc>
                  <a:txBody>
                    <a:bodyPr/>
                    <a:lstStyle/>
                    <a:p>
                      <a:pPr algn="ctr" fontAlgn="ctr"/>
                      <a:r>
                        <a:rPr lang="en-US" altLang="zh-TW" sz="1200" b="0" i="0" u="none" strike="noStrike">
                          <a:solidFill>
                            <a:srgbClr val="000000"/>
                          </a:solidFill>
                          <a:effectLst/>
                          <a:latin typeface="新細明體"/>
                        </a:rPr>
                        <a:t>2020/5/13</a:t>
                      </a:r>
                    </a:p>
                  </a:txBody>
                  <a:tcPr marL="9525" marR="9525" marT="9525" marB="0" anchor="ctr"/>
                </a:tc>
                <a:tc>
                  <a:txBody>
                    <a:bodyPr/>
                    <a:lstStyle/>
                    <a:p>
                      <a:pPr algn="ctr" fontAlgn="ctr"/>
                      <a:r>
                        <a:rPr lang="zh-TW" altLang="en-US" sz="1200" b="0" i="0" u="none" strike="noStrike">
                          <a:solidFill>
                            <a:srgbClr val="000000"/>
                          </a:solidFill>
                          <a:effectLst/>
                          <a:latin typeface="新細明體"/>
                        </a:rPr>
                        <a:t>眼科</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郭懿萱、周昱百、張家睿醫師</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港大研究警告</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經常揉這個部位</a:t>
                      </a:r>
                      <a:r>
                        <a:rPr lang="en-US" altLang="zh-TW" sz="1200" b="0" i="0" u="none" strike="noStrike" dirty="0">
                          <a:solidFill>
                            <a:srgbClr val="000000"/>
                          </a:solidFill>
                          <a:effectLst/>
                          <a:latin typeface="新細明體"/>
                        </a:rPr>
                        <a:t>...</a:t>
                      </a:r>
                      <a:r>
                        <a:rPr lang="zh-TW" altLang="en-US" sz="1200" b="0" i="0" u="none" strike="noStrike" dirty="0">
                          <a:solidFill>
                            <a:srgbClr val="000000"/>
                          </a:solidFill>
                          <a:effectLst/>
                          <a:latin typeface="新細明體"/>
                        </a:rPr>
                        <a:t>恐染新冠病毒！</a:t>
                      </a:r>
                    </a:p>
                  </a:txBody>
                  <a:tcPr marL="9525" marR="9525" marT="9525" marB="0" anchor="ctr"/>
                </a:tc>
                <a:tc>
                  <a:txBody>
                    <a:bodyPr/>
                    <a:lstStyle/>
                    <a:p>
                      <a:pPr algn="ctr"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r>
                        <a:rPr lang="en-US" altLang="zh-TW" sz="1200" b="0" i="0" u="none" strike="noStrike">
                          <a:solidFill>
                            <a:srgbClr val="000000"/>
                          </a:solidFill>
                          <a:effectLst/>
                          <a:latin typeface="新細明體"/>
                        </a:rPr>
                        <a:t>"</a:t>
                      </a:r>
                    </a:p>
                  </a:txBody>
                  <a:tcPr marL="9525" marR="9525" marT="9525" marB="0" anchor="ctr"/>
                </a:tc>
                <a:tc>
                  <a:txBody>
                    <a:bodyPr/>
                    <a:lstStyle/>
                    <a:p>
                      <a:pPr algn="ctr" fontAlgn="ctr"/>
                      <a:r>
                        <a:rPr lang="zh-TW" altLang="en-US" sz="1200" b="0" i="0" u="none" strike="noStrike">
                          <a:solidFill>
                            <a:srgbClr val="000000"/>
                          </a:solidFill>
                          <a:effectLst/>
                          <a:latin typeface="新細明體"/>
                        </a:rPr>
                        <a:t>蔣志偉</a:t>
                      </a:r>
                    </a:p>
                  </a:txBody>
                  <a:tcPr marL="9525" marR="9525" marT="9525" marB="0" anchor="ctr"/>
                </a:tc>
              </a:tr>
              <a:tr h="393378">
                <a:tc>
                  <a:txBody>
                    <a:bodyPr/>
                    <a:lstStyle/>
                    <a:p>
                      <a:pPr algn="ctr" fontAlgn="ctr"/>
                      <a:r>
                        <a:rPr lang="en-US" altLang="zh-TW" sz="1200" b="0" i="0" u="none" strike="noStrike">
                          <a:solidFill>
                            <a:srgbClr val="000000"/>
                          </a:solidFill>
                          <a:effectLst/>
                          <a:latin typeface="新細明體"/>
                        </a:rPr>
                        <a:t>2020/5/14</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過敏免疫風濕科</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陳明瀚醫師</a:t>
                      </a:r>
                    </a:p>
                  </a:txBody>
                  <a:tcPr marL="9525" marR="9525" marT="9525" marB="0" anchor="ctr"/>
                </a:tc>
                <a:tc>
                  <a:txBody>
                    <a:bodyPr/>
                    <a:lstStyle/>
                    <a:p>
                      <a:pPr algn="ctr" fontAlgn="ctr"/>
                      <a:r>
                        <a:rPr lang="zh-TW" altLang="en-US" sz="1200" b="0" i="0" u="none" strike="noStrike">
                          <a:solidFill>
                            <a:srgbClr val="000000"/>
                          </a:solidFill>
                          <a:effectLst/>
                          <a:latin typeface="新細明體"/>
                        </a:rPr>
                        <a:t>生物製劑用藥相關問題</a:t>
                      </a:r>
                    </a:p>
                  </a:txBody>
                  <a:tcPr marL="9525" marR="9525" marT="9525" marB="0" anchor="ctr"/>
                </a:tc>
                <a:tc>
                  <a:txBody>
                    <a:bodyPr/>
                    <a:lstStyle/>
                    <a:p>
                      <a:pPr algn="ctr" fontAlgn="ctr"/>
                      <a:r>
                        <a:rPr lang="zh-TW" altLang="en-US" sz="1200" b="0" i="0" u="none" strike="noStrike">
                          <a:solidFill>
                            <a:srgbClr val="000000"/>
                          </a:solidFill>
                          <a:effectLst/>
                          <a:latin typeface="新細明體"/>
                        </a:rPr>
                        <a:t>聯合報</a:t>
                      </a:r>
                    </a:p>
                  </a:txBody>
                  <a:tcPr marL="9525" marR="9525" marT="9525" marB="0" anchor="ctr"/>
                </a:tc>
                <a:tc>
                  <a:txBody>
                    <a:bodyPr/>
                    <a:lstStyle/>
                    <a:p>
                      <a:pPr algn="ctr" fontAlgn="ctr"/>
                      <a:r>
                        <a:rPr lang="zh-TW" altLang="en-US" sz="1200" b="0" i="0" u="none" strike="noStrike">
                          <a:solidFill>
                            <a:srgbClr val="000000"/>
                          </a:solidFill>
                          <a:effectLst/>
                          <a:latin typeface="新細明體"/>
                        </a:rPr>
                        <a:t>蔡怡真</a:t>
                      </a:r>
                    </a:p>
                  </a:txBody>
                  <a:tcPr marL="9525" marR="9525" marT="9525" marB="0" anchor="ctr"/>
                </a:tc>
              </a:tr>
              <a:tr h="388719">
                <a:tc>
                  <a:txBody>
                    <a:bodyPr/>
                    <a:lstStyle/>
                    <a:p>
                      <a:pPr algn="ctr" fontAlgn="ctr"/>
                      <a:r>
                        <a:rPr lang="en-US" altLang="zh-TW" sz="1200" b="0" i="0" u="none" strike="noStrike">
                          <a:solidFill>
                            <a:srgbClr val="000000"/>
                          </a:solidFill>
                          <a:effectLst/>
                          <a:latin typeface="新細明體"/>
                        </a:rPr>
                        <a:t>2020/5/15</a:t>
                      </a:r>
                    </a:p>
                  </a:txBody>
                  <a:tcPr marL="9525" marR="9525" marT="9525" marB="0" anchor="ctr"/>
                </a:tc>
                <a:tc>
                  <a:txBody>
                    <a:bodyPr/>
                    <a:lstStyle/>
                    <a:p>
                      <a:pPr algn="ctr" fontAlgn="ctr"/>
                      <a:r>
                        <a:rPr lang="zh-TW" altLang="en-US" sz="1200" b="0" i="0" u="none" strike="noStrike">
                          <a:solidFill>
                            <a:srgbClr val="000000"/>
                          </a:solidFill>
                          <a:effectLst/>
                          <a:latin typeface="新細明體"/>
                        </a:rPr>
                        <a:t>骨科</a:t>
                      </a:r>
                    </a:p>
                  </a:txBody>
                  <a:tcPr marL="9525" marR="9525" marT="9525" marB="0" anchor="ctr"/>
                </a:tc>
                <a:tc>
                  <a:txBody>
                    <a:bodyPr/>
                    <a:lstStyle/>
                    <a:p>
                      <a:pPr algn="l" fontAlgn="ctr"/>
                      <a:r>
                        <a:rPr lang="zh-TW" altLang="en-US" sz="1200" b="0" i="0" u="none" strike="noStrike" dirty="0">
                          <a:solidFill>
                            <a:srgbClr val="000000"/>
                          </a:solidFill>
                          <a:effectLst/>
                          <a:latin typeface="新細明體"/>
                        </a:rPr>
                        <a:t>周伯鑫、蔡尚聞、王建順醫師</a:t>
                      </a:r>
                    </a:p>
                  </a:txBody>
                  <a:tcPr marL="9525" marR="9525" marT="9525" marB="0" anchor="ctr"/>
                </a:tc>
                <a:tc>
                  <a:txBody>
                    <a:bodyPr/>
                    <a:lstStyle/>
                    <a:p>
                      <a:pPr algn="ctr" fontAlgn="ctr"/>
                      <a:r>
                        <a:rPr lang="zh-TW" altLang="en-US" sz="1200" b="0" i="0" u="none" strike="noStrike">
                          <a:solidFill>
                            <a:srgbClr val="000000"/>
                          </a:solidFill>
                          <a:effectLst/>
                          <a:latin typeface="新細明體"/>
                        </a:rPr>
                        <a:t>年輕人也會骨質疏鬆</a:t>
                      </a:r>
                    </a:p>
                  </a:txBody>
                  <a:tcPr marL="9525" marR="9525" marT="9525" marB="0" anchor="ctr"/>
                </a:tc>
                <a:tc>
                  <a:txBody>
                    <a:bodyPr/>
                    <a:lstStyle/>
                    <a:p>
                      <a:pPr algn="ctr" fontAlgn="ctr"/>
                      <a:r>
                        <a:rPr lang="en-US" sz="1200" b="0" i="0" u="none" strike="noStrike">
                          <a:solidFill>
                            <a:srgbClr val="000000"/>
                          </a:solidFill>
                          <a:effectLst/>
                          <a:latin typeface="新細明體"/>
                        </a:rPr>
                        <a:t>TVBS"</a:t>
                      </a:r>
                      <a:r>
                        <a:rPr lang="zh-TW" altLang="en-US" sz="1200" b="0" i="0" u="none" strike="noStrike">
                          <a:solidFill>
                            <a:srgbClr val="000000"/>
                          </a:solidFill>
                          <a:effectLst/>
                          <a:latin typeface="新細明體"/>
                        </a:rPr>
                        <a:t>十點不一樣</a:t>
                      </a:r>
                      <a:r>
                        <a:rPr lang="en-US" altLang="zh-TW" sz="1200" b="0" i="0" u="none" strike="noStrike">
                          <a:solidFill>
                            <a:srgbClr val="000000"/>
                          </a:solidFill>
                          <a:effectLst/>
                          <a:latin typeface="新細明體"/>
                        </a:rPr>
                        <a:t>"</a:t>
                      </a:r>
                    </a:p>
                  </a:txBody>
                  <a:tcPr marL="9525" marR="9525" marT="9525" marB="0" anchor="ctr"/>
                </a:tc>
                <a:tc>
                  <a:txBody>
                    <a:bodyPr/>
                    <a:lstStyle/>
                    <a:p>
                      <a:pPr algn="ctr" fontAlgn="ctr"/>
                      <a:r>
                        <a:rPr lang="zh-TW" altLang="en-US" sz="1200" b="0" i="0" u="none" strike="noStrike">
                          <a:solidFill>
                            <a:srgbClr val="000000"/>
                          </a:solidFill>
                          <a:effectLst/>
                          <a:latin typeface="新細明體"/>
                        </a:rPr>
                        <a:t>蔣志偉</a:t>
                      </a:r>
                    </a:p>
                  </a:txBody>
                  <a:tcPr marL="9525" marR="9525" marT="9525" marB="0" anchor="ctr"/>
                </a:tc>
              </a:tr>
              <a:tr h="388719">
                <a:tc>
                  <a:txBody>
                    <a:bodyPr/>
                    <a:lstStyle/>
                    <a:p>
                      <a:pPr algn="ctr" fontAlgn="ctr"/>
                      <a:r>
                        <a:rPr lang="en-US" altLang="zh-TW" sz="1200" b="0" i="0" u="none" strike="noStrike" dirty="0">
                          <a:solidFill>
                            <a:srgbClr val="000000"/>
                          </a:solidFill>
                          <a:effectLst/>
                          <a:latin typeface="新細明體"/>
                        </a:rPr>
                        <a:t>2020/5/20</a:t>
                      </a:r>
                    </a:p>
                  </a:txBody>
                  <a:tcPr marL="9525" marR="9525" marT="9525" marB="0" anchor="ctr"/>
                </a:tc>
                <a:tc>
                  <a:txBody>
                    <a:bodyPr/>
                    <a:lstStyle/>
                    <a:p>
                      <a:pPr algn="ctr" fontAlgn="ctr"/>
                      <a:r>
                        <a:rPr lang="zh-TW" altLang="en-US" sz="1200" b="0" i="0" u="none" strike="noStrike">
                          <a:solidFill>
                            <a:srgbClr val="000000"/>
                          </a:solidFill>
                          <a:effectLst/>
                          <a:latin typeface="新細明體"/>
                        </a:rPr>
                        <a:t>胸腔部</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陳育民主任</a:t>
                      </a:r>
                    </a:p>
                  </a:txBody>
                  <a:tcPr marL="9525" marR="9525" marT="9525" marB="0" anchor="ctr"/>
                </a:tc>
                <a:tc>
                  <a:txBody>
                    <a:bodyPr/>
                    <a:lstStyle/>
                    <a:p>
                      <a:pPr algn="ctr" fontAlgn="ctr"/>
                      <a:r>
                        <a:rPr lang="zh-TW" altLang="en-US" sz="1200" b="0" i="0" u="none" strike="noStrike">
                          <a:solidFill>
                            <a:srgbClr val="000000"/>
                          </a:solidFill>
                          <a:effectLst/>
                          <a:latin typeface="新細明體"/>
                        </a:rPr>
                        <a:t>新冠肺炎治療相關問題</a:t>
                      </a:r>
                    </a:p>
                  </a:txBody>
                  <a:tcPr marL="9525" marR="9525" marT="9525" marB="0" anchor="ctr"/>
                </a:tc>
                <a:tc>
                  <a:txBody>
                    <a:bodyPr/>
                    <a:lstStyle/>
                    <a:p>
                      <a:pPr algn="ctr" fontAlgn="ctr"/>
                      <a:r>
                        <a:rPr lang="zh-TW" altLang="en-US" sz="1200" b="0" i="0" u="none" strike="noStrike">
                          <a:solidFill>
                            <a:srgbClr val="000000"/>
                          </a:solidFill>
                          <a:effectLst/>
                          <a:latin typeface="新細明體"/>
                        </a:rPr>
                        <a:t>蘋果日報</a:t>
                      </a:r>
                    </a:p>
                  </a:txBody>
                  <a:tcPr marL="9525" marR="9525" marT="9525" marB="0" anchor="ctr"/>
                </a:tc>
                <a:tc>
                  <a:txBody>
                    <a:bodyPr/>
                    <a:lstStyle/>
                    <a:p>
                      <a:pPr algn="ctr" fontAlgn="ctr"/>
                      <a:r>
                        <a:rPr lang="zh-TW" altLang="en-US" sz="1200" b="0" i="0" u="none" strike="noStrike">
                          <a:solidFill>
                            <a:srgbClr val="000000"/>
                          </a:solidFill>
                          <a:effectLst/>
                          <a:latin typeface="新細明體"/>
                        </a:rPr>
                        <a:t>黃仲丘</a:t>
                      </a:r>
                    </a:p>
                  </a:txBody>
                  <a:tcPr marL="9525" marR="9525" marT="9525" marB="0" anchor="ctr"/>
                </a:tc>
              </a:tr>
              <a:tr h="388719">
                <a:tc>
                  <a:txBody>
                    <a:bodyPr/>
                    <a:lstStyle/>
                    <a:p>
                      <a:pPr algn="ctr" fontAlgn="ctr"/>
                      <a:r>
                        <a:rPr lang="en-US" altLang="zh-TW" sz="1200" b="0" i="0" u="none" strike="noStrike">
                          <a:solidFill>
                            <a:srgbClr val="000000"/>
                          </a:solidFill>
                          <a:effectLst/>
                          <a:latin typeface="新細明體"/>
                        </a:rPr>
                        <a:t>2020/5/22</a:t>
                      </a:r>
                    </a:p>
                  </a:txBody>
                  <a:tcPr marL="9525" marR="9525" marT="9525" marB="0" anchor="ctr"/>
                </a:tc>
                <a:tc>
                  <a:txBody>
                    <a:bodyPr/>
                    <a:lstStyle/>
                    <a:p>
                      <a:pPr algn="ctr" fontAlgn="ctr"/>
                      <a:r>
                        <a:rPr lang="zh-TW" altLang="en-US" sz="1200" b="0" i="0" u="none" strike="noStrike">
                          <a:solidFill>
                            <a:srgbClr val="000000"/>
                          </a:solidFill>
                          <a:effectLst/>
                          <a:latin typeface="新細明體"/>
                        </a:rPr>
                        <a:t>胸腔部</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陳育民主任</a:t>
                      </a:r>
                    </a:p>
                  </a:txBody>
                  <a:tcPr marL="9525" marR="9525" marT="9525" marB="0" anchor="ctr"/>
                </a:tc>
                <a:tc>
                  <a:txBody>
                    <a:bodyPr/>
                    <a:lstStyle/>
                    <a:p>
                      <a:pPr algn="ctr" fontAlgn="ctr"/>
                      <a:r>
                        <a:rPr lang="zh-TW" altLang="en-US" sz="1200" b="0" i="0" u="none" strike="noStrike">
                          <a:solidFill>
                            <a:srgbClr val="000000"/>
                          </a:solidFill>
                          <a:effectLst/>
                          <a:latin typeface="新細明體"/>
                        </a:rPr>
                        <a:t>新冠肺炎治療相關問題</a:t>
                      </a:r>
                    </a:p>
                  </a:txBody>
                  <a:tcPr marL="9525" marR="9525" marT="9525" marB="0" anchor="ctr"/>
                </a:tc>
                <a:tc>
                  <a:txBody>
                    <a:bodyPr/>
                    <a:lstStyle/>
                    <a:p>
                      <a:pPr algn="ctr" fontAlgn="ctr"/>
                      <a:r>
                        <a:rPr lang="zh-TW" altLang="en-US" sz="1200" b="0" i="0" u="none" strike="noStrike">
                          <a:solidFill>
                            <a:srgbClr val="000000"/>
                          </a:solidFill>
                          <a:effectLst/>
                          <a:latin typeface="新細明體"/>
                        </a:rPr>
                        <a:t>年代新聞</a:t>
                      </a:r>
                    </a:p>
                  </a:txBody>
                  <a:tcPr marL="9525" marR="9525" marT="9525" marB="0" anchor="ctr"/>
                </a:tc>
                <a:tc>
                  <a:txBody>
                    <a:bodyPr/>
                    <a:lstStyle/>
                    <a:p>
                      <a:pPr algn="ctr" fontAlgn="ctr"/>
                      <a:r>
                        <a:rPr lang="zh-TW" altLang="en-US" sz="1200" b="0" i="0" u="none" strike="noStrike">
                          <a:solidFill>
                            <a:srgbClr val="000000"/>
                          </a:solidFill>
                          <a:effectLst/>
                          <a:latin typeface="新細明體"/>
                        </a:rPr>
                        <a:t>黃淑芬</a:t>
                      </a:r>
                    </a:p>
                  </a:txBody>
                  <a:tcPr marL="9525" marR="9525" marT="9525" marB="0" anchor="ctr"/>
                </a:tc>
              </a:tr>
              <a:tr h="393378">
                <a:tc>
                  <a:txBody>
                    <a:bodyPr/>
                    <a:lstStyle/>
                    <a:p>
                      <a:pPr algn="ctr" fontAlgn="ctr"/>
                      <a:r>
                        <a:rPr lang="en-US" altLang="zh-TW" sz="1200" b="0" i="0" u="none" strike="noStrike" dirty="0">
                          <a:solidFill>
                            <a:srgbClr val="000000"/>
                          </a:solidFill>
                          <a:effectLst/>
                          <a:latin typeface="新細明體"/>
                        </a:rPr>
                        <a:t>2020/5/26</a:t>
                      </a:r>
                    </a:p>
                  </a:txBody>
                  <a:tcPr marL="9525" marR="9525" marT="9525" marB="0" anchor="ctr"/>
                </a:tc>
                <a:tc>
                  <a:txBody>
                    <a:bodyPr/>
                    <a:lstStyle/>
                    <a:p>
                      <a:pPr algn="ctr" fontAlgn="ctr"/>
                      <a:r>
                        <a:rPr lang="zh-TW" altLang="en-US" sz="1200" b="0" i="0" u="none" strike="noStrike">
                          <a:solidFill>
                            <a:srgbClr val="000000"/>
                          </a:solidFill>
                          <a:effectLst/>
                          <a:latin typeface="新細明體"/>
                        </a:rPr>
                        <a:t>乳房外科</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曾令民主任</a:t>
                      </a:r>
                    </a:p>
                  </a:txBody>
                  <a:tcPr marL="9525" marR="9525" marT="9525" marB="0" anchor="ctr"/>
                </a:tc>
                <a:tc>
                  <a:txBody>
                    <a:bodyPr/>
                    <a:lstStyle/>
                    <a:p>
                      <a:pPr algn="ctr" fontAlgn="ctr"/>
                      <a:r>
                        <a:rPr lang="zh-TW" altLang="en-US" sz="1200" b="0" i="0" u="none" strike="noStrike">
                          <a:solidFill>
                            <a:srgbClr val="000000"/>
                          </a:solidFill>
                          <a:effectLst/>
                          <a:latin typeface="新細明體"/>
                        </a:rPr>
                        <a:t>乳癌影音衛教</a:t>
                      </a:r>
                    </a:p>
                  </a:txBody>
                  <a:tcPr marL="9525" marR="9525" marT="9525" marB="0" anchor="ctr"/>
                </a:tc>
                <a:tc>
                  <a:txBody>
                    <a:bodyPr/>
                    <a:lstStyle/>
                    <a:p>
                      <a:pPr algn="ctr" fontAlgn="ctr"/>
                      <a:r>
                        <a:rPr lang="zh-TW" altLang="en-US" sz="1200" b="0" i="0" u="none" strike="noStrike">
                          <a:solidFill>
                            <a:srgbClr val="000000"/>
                          </a:solidFill>
                          <a:effectLst/>
                          <a:latin typeface="新細明體"/>
                        </a:rPr>
                        <a:t>康健雜誌</a:t>
                      </a:r>
                    </a:p>
                  </a:txBody>
                  <a:tcPr marL="9525" marR="9525" marT="9525" marB="0" anchor="ctr"/>
                </a:tc>
                <a:tc>
                  <a:txBody>
                    <a:bodyPr/>
                    <a:lstStyle/>
                    <a:p>
                      <a:pPr algn="ctr" fontAlgn="ctr"/>
                      <a:r>
                        <a:rPr lang="zh-TW" altLang="en-US" sz="1200" b="0" i="0" u="none" strike="noStrike" dirty="0">
                          <a:solidFill>
                            <a:srgbClr val="000000"/>
                          </a:solidFill>
                          <a:effectLst/>
                          <a:latin typeface="新細明體"/>
                        </a:rPr>
                        <a:t>張曉卉</a:t>
                      </a:r>
                    </a:p>
                  </a:txBody>
                  <a:tcPr marL="9525" marR="9525" marT="9525" marB="0" anchor="ctr"/>
                </a:tc>
              </a:tr>
            </a:tbl>
          </a:graphicData>
        </a:graphic>
      </p:graphicFrame>
    </p:spTree>
    <p:extLst>
      <p:ext uri="{BB962C8B-B14F-4D97-AF65-F5344CB8AC3E}">
        <p14:creationId xmlns:p14="http://schemas.microsoft.com/office/powerpoint/2010/main" val="16544457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109</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5</a:t>
            </a:r>
            <a:r>
              <a:rPr lang="zh-TW" altLang="en-US" dirty="0" smtClean="0">
                <a:solidFill>
                  <a:srgbClr val="FF9900"/>
                </a:solidFill>
                <a:latin typeface="標楷體" pitchFamily="65" charset="-120"/>
              </a:rPr>
              <a:t>月份協辦活動</a:t>
            </a:r>
            <a:r>
              <a:rPr lang="en-US" altLang="zh-TW" dirty="0" smtClean="0">
                <a:solidFill>
                  <a:srgbClr val="FF9900"/>
                </a:solidFill>
                <a:latin typeface="標楷體" pitchFamily="65" charset="-120"/>
              </a:rPr>
              <a:t>(</a:t>
            </a:r>
            <a:r>
              <a:rPr lang="zh-TW" altLang="en-US" dirty="0" smtClean="0">
                <a:solidFill>
                  <a:srgbClr val="FF9900"/>
                </a:solidFill>
                <a:latin typeface="標楷體" pitchFamily="65" charset="-120"/>
              </a:rPr>
              <a:t>新聞稿</a:t>
            </a:r>
            <a:r>
              <a:rPr lang="en-US" altLang="zh-TW" dirty="0" smtClean="0">
                <a:solidFill>
                  <a:srgbClr val="FF9900"/>
                </a:solidFill>
                <a:latin typeface="標楷體" pitchFamily="65" charset="-120"/>
              </a:rPr>
              <a:t>)</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137217187"/>
              </p:ext>
            </p:extLst>
          </p:nvPr>
        </p:nvGraphicFramePr>
        <p:xfrm>
          <a:off x="591068" y="981073"/>
          <a:ext cx="8085501" cy="4752247"/>
        </p:xfrm>
        <a:graphic>
          <a:graphicData uri="http://schemas.openxmlformats.org/drawingml/2006/table">
            <a:tbl>
              <a:tblPr firstRow="1" bandRow="1">
                <a:tableStyleId>{5C22544A-7EE6-4342-B048-85BDC9FD1C3A}</a:tableStyleId>
              </a:tblPr>
              <a:tblGrid>
                <a:gridCol w="938728"/>
                <a:gridCol w="1082844"/>
                <a:gridCol w="6063929"/>
              </a:tblGrid>
              <a:tr h="599651">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152596">
                <a:tc>
                  <a:txBody>
                    <a:bodyPr/>
                    <a:lstStyle/>
                    <a:p>
                      <a:r>
                        <a:rPr lang="en-US" altLang="zh-TW" sz="1600" dirty="0" smtClean="0">
                          <a:latin typeface="+mn-ea"/>
                          <a:ea typeface="+mn-ea"/>
                        </a:rPr>
                        <a:t>1090501</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醫企部</a:t>
                      </a:r>
                      <a:endParaRPr lang="en-US" altLang="zh-TW" sz="1600" b="1" dirty="0" smtClean="0">
                        <a:latin typeface="+mn-ea"/>
                        <a:ea typeface="+mn-ea"/>
                      </a:endParaRPr>
                    </a:p>
                  </a:txBody>
                  <a:tcPr marL="91443" marR="91443" marT="45723" marB="45723"/>
                </a:tc>
                <a:tc>
                  <a:txBody>
                    <a:bodyPr/>
                    <a:lstStyle/>
                    <a:p>
                      <a:r>
                        <a:rPr lang="zh-TW" altLang="zh-TW" sz="1800" kern="1200" dirty="0" smtClean="0">
                          <a:solidFill>
                            <a:schemeClr val="dk1"/>
                          </a:solidFill>
                          <a:effectLst/>
                          <a:latin typeface="+mn-lt"/>
                          <a:ea typeface="+mn-ea"/>
                          <a:cs typeface="+mn-cs"/>
                        </a:rPr>
                        <a:t>臺北榮總新聞稿</a:t>
                      </a:r>
                      <a:r>
                        <a:rPr lang="en-US" altLang="zh-TW" sz="1800" kern="1200" dirty="0" smtClean="0">
                          <a:solidFill>
                            <a:schemeClr val="dk1"/>
                          </a:solidFill>
                          <a:effectLst/>
                          <a:latin typeface="+mn-lt"/>
                          <a:ea typeface="+mn-ea"/>
                          <a:cs typeface="+mn-cs"/>
                        </a:rPr>
                        <a:t>109.5.1</a:t>
                      </a:r>
                      <a:endParaRPr lang="zh-TW" altLang="zh-TW" sz="1800" kern="1200" dirty="0" smtClean="0">
                        <a:solidFill>
                          <a:schemeClr val="dk1"/>
                        </a:solidFill>
                        <a:effectLst/>
                        <a:latin typeface="+mn-lt"/>
                        <a:ea typeface="+mn-ea"/>
                        <a:cs typeface="+mn-cs"/>
                      </a:endParaRPr>
                    </a:p>
                    <a:p>
                      <a:r>
                        <a:rPr lang="en-US" altLang="zh-TW" sz="1800" b="1" u="none" kern="1200" baseline="0" dirty="0" smtClean="0">
                          <a:solidFill>
                            <a:schemeClr val="dk1"/>
                          </a:solidFill>
                          <a:effectLst/>
                          <a:latin typeface="+mn-lt"/>
                          <a:ea typeface="+mn-ea"/>
                          <a:cs typeface="+mn-cs"/>
                        </a:rPr>
                        <a:t>       </a:t>
                      </a:r>
                      <a:r>
                        <a:rPr lang="en-US" altLang="zh-TW" sz="2000" b="1" u="sng" kern="1200" dirty="0" smtClean="0">
                          <a:solidFill>
                            <a:schemeClr val="dk1"/>
                          </a:solidFill>
                          <a:effectLst/>
                          <a:latin typeface="+mn-lt"/>
                          <a:ea typeface="+mn-ea"/>
                          <a:cs typeface="+mn-cs"/>
                        </a:rPr>
                        <a:t>5</a:t>
                      </a:r>
                      <a:r>
                        <a:rPr lang="zh-TW" altLang="zh-TW" sz="2000" b="1" u="sng" kern="1200" dirty="0" smtClean="0">
                          <a:solidFill>
                            <a:schemeClr val="dk1"/>
                          </a:solidFill>
                          <a:effectLst/>
                          <a:latin typeface="+mn-lt"/>
                          <a:ea typeface="+mn-ea"/>
                          <a:cs typeface="+mn-cs"/>
                        </a:rPr>
                        <a:t>月</a:t>
                      </a:r>
                      <a:r>
                        <a:rPr lang="en-US" altLang="zh-TW" sz="2000" b="1" u="sng" kern="1200" dirty="0" smtClean="0">
                          <a:solidFill>
                            <a:schemeClr val="dk1"/>
                          </a:solidFill>
                          <a:effectLst/>
                          <a:latin typeface="+mn-lt"/>
                          <a:ea typeface="+mn-ea"/>
                          <a:cs typeface="+mn-cs"/>
                        </a:rPr>
                        <a:t>1</a:t>
                      </a:r>
                      <a:r>
                        <a:rPr lang="zh-TW" altLang="zh-TW" sz="2000" b="1" u="sng" kern="1200" dirty="0" smtClean="0">
                          <a:solidFill>
                            <a:schemeClr val="dk1"/>
                          </a:solidFill>
                          <a:effectLst/>
                          <a:latin typeface="+mn-lt"/>
                          <a:ea typeface="+mn-ea"/>
                          <a:cs typeface="+mn-cs"/>
                        </a:rPr>
                        <a:t>日起提供「部分民眾自費檢驗</a:t>
                      </a:r>
                      <a:r>
                        <a:rPr lang="en-US" altLang="zh-TW" sz="2000" b="1" u="sng" kern="1200" dirty="0" smtClean="0">
                          <a:solidFill>
                            <a:schemeClr val="dk1"/>
                          </a:solidFill>
                          <a:effectLst/>
                          <a:latin typeface="+mn-lt"/>
                          <a:ea typeface="+mn-ea"/>
                          <a:cs typeface="+mn-cs"/>
                        </a:rPr>
                        <a:t>COVID-19</a:t>
                      </a:r>
                      <a:r>
                        <a:rPr lang="zh-TW" altLang="zh-TW" sz="2000" b="1" u="sng" kern="1200" dirty="0" smtClean="0">
                          <a:solidFill>
                            <a:schemeClr val="dk1"/>
                          </a:solidFill>
                          <a:effectLst/>
                          <a:latin typeface="+mn-lt"/>
                          <a:ea typeface="+mn-ea"/>
                          <a:cs typeface="+mn-cs"/>
                        </a:rPr>
                        <a:t>」服務</a:t>
                      </a:r>
                    </a:p>
                    <a:p>
                      <a:pPr>
                        <a:spcBef>
                          <a:spcPts val="600"/>
                        </a:spcBef>
                      </a:pPr>
                      <a:r>
                        <a:rPr lang="zh-TW" altLang="en-US" sz="1800" kern="1200" dirty="0" smtClean="0">
                          <a:solidFill>
                            <a:schemeClr val="dk1"/>
                          </a:solidFill>
                          <a:effectLst/>
                          <a:latin typeface="+mn-lt"/>
                          <a:ea typeface="+mn-ea"/>
                          <a:cs typeface="+mn-cs"/>
                        </a:rPr>
                        <a:t>        </a:t>
                      </a:r>
                      <a:r>
                        <a:rPr lang="zh-TW" altLang="zh-TW" sz="1800" u="sng" kern="1200" dirty="0" smtClean="0">
                          <a:solidFill>
                            <a:schemeClr val="dk1"/>
                          </a:solidFill>
                          <a:effectLst/>
                          <a:latin typeface="+mn-lt"/>
                          <a:ea typeface="+mn-ea"/>
                          <a:cs typeface="+mn-cs"/>
                        </a:rPr>
                        <a:t>配合衛生福利部防疫政策，自</a:t>
                      </a:r>
                      <a:r>
                        <a:rPr lang="en-US" altLang="zh-TW" sz="1800" u="sng" kern="1200" dirty="0" smtClean="0">
                          <a:solidFill>
                            <a:schemeClr val="dk1"/>
                          </a:solidFill>
                          <a:effectLst/>
                          <a:latin typeface="+mn-lt"/>
                          <a:ea typeface="+mn-ea"/>
                          <a:cs typeface="+mn-cs"/>
                        </a:rPr>
                        <a:t>5</a:t>
                      </a:r>
                      <a:r>
                        <a:rPr lang="zh-TW" altLang="zh-TW" sz="1800" u="sng" kern="1200" dirty="0" smtClean="0">
                          <a:solidFill>
                            <a:schemeClr val="dk1"/>
                          </a:solidFill>
                          <a:effectLst/>
                          <a:latin typeface="+mn-lt"/>
                          <a:ea typeface="+mn-ea"/>
                          <a:cs typeface="+mn-cs"/>
                        </a:rPr>
                        <a:t>月</a:t>
                      </a:r>
                      <a:r>
                        <a:rPr lang="en-US" altLang="zh-TW" sz="1800" u="sng" kern="1200" dirty="0" smtClean="0">
                          <a:solidFill>
                            <a:schemeClr val="dk1"/>
                          </a:solidFill>
                          <a:effectLst/>
                          <a:latin typeface="+mn-lt"/>
                          <a:ea typeface="+mn-ea"/>
                          <a:cs typeface="+mn-cs"/>
                        </a:rPr>
                        <a:t>1</a:t>
                      </a:r>
                      <a:r>
                        <a:rPr lang="zh-TW" altLang="zh-TW" sz="1800" u="sng" kern="1200" dirty="0" smtClean="0">
                          <a:solidFill>
                            <a:schemeClr val="dk1"/>
                          </a:solidFill>
                          <a:effectLst/>
                          <a:latin typeface="+mn-lt"/>
                          <a:ea typeface="+mn-ea"/>
                          <a:cs typeface="+mn-cs"/>
                        </a:rPr>
                        <a:t>日起開放部分民眾因旅外親屬事故或重病等緊急特殊因素進行自費檢驗</a:t>
                      </a:r>
                      <a:r>
                        <a:rPr lang="en-US" altLang="zh-TW" sz="1800" kern="1200" dirty="0" smtClean="0">
                          <a:solidFill>
                            <a:schemeClr val="dk1"/>
                          </a:solidFill>
                          <a:effectLst/>
                          <a:latin typeface="+mn-lt"/>
                          <a:ea typeface="+mn-ea"/>
                          <a:cs typeface="+mn-cs"/>
                        </a:rPr>
                        <a:t>COVID-19</a:t>
                      </a:r>
                      <a:r>
                        <a:rPr lang="zh-TW" altLang="zh-TW" sz="1800" kern="1200" dirty="0" smtClean="0">
                          <a:solidFill>
                            <a:schemeClr val="dk1"/>
                          </a:solidFill>
                          <a:effectLst/>
                          <a:latin typeface="+mn-lt"/>
                          <a:ea typeface="+mn-ea"/>
                          <a:cs typeface="+mn-cs"/>
                        </a:rPr>
                        <a:t>，並提供檢驗證明文件。</a:t>
                      </a:r>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pPr>
                        <a:spcBef>
                          <a:spcPts val="600"/>
                        </a:spcBef>
                      </a:pPr>
                      <a:r>
                        <a:rPr lang="zh-TW" altLang="en-US" sz="1800" kern="1200" dirty="0" smtClean="0">
                          <a:solidFill>
                            <a:schemeClr val="dk1"/>
                          </a:solidFill>
                          <a:effectLst/>
                          <a:latin typeface="+mn-lt"/>
                          <a:ea typeface="+mn-ea"/>
                          <a:cs typeface="+mn-cs"/>
                        </a:rPr>
                        <a:t>         </a:t>
                      </a:r>
                      <a:r>
                        <a:rPr lang="zh-TW" altLang="en-US" sz="1800" u="sng" kern="1200" dirty="0" smtClean="0">
                          <a:solidFill>
                            <a:schemeClr val="dk1"/>
                          </a:solidFill>
                          <a:effectLst/>
                          <a:latin typeface="+mn-lt"/>
                          <a:ea typeface="+mn-ea"/>
                          <a:cs typeface="+mn-cs"/>
                        </a:rPr>
                        <a:t>本院</a:t>
                      </a:r>
                      <a:r>
                        <a:rPr lang="zh-TW" altLang="zh-TW" sz="1800" u="sng" kern="1200" dirty="0" smtClean="0">
                          <a:solidFill>
                            <a:schemeClr val="dk1"/>
                          </a:solidFill>
                          <a:effectLst/>
                          <a:latin typeface="+mn-lt"/>
                          <a:ea typeface="+mn-ea"/>
                          <a:cs typeface="+mn-cs"/>
                        </a:rPr>
                        <a:t>引進最新新冠肺炎病毒分析系統</a:t>
                      </a:r>
                      <a:r>
                        <a:rPr lang="zh-TW" altLang="zh-TW" sz="1800" kern="1200" dirty="0" smtClean="0">
                          <a:solidFill>
                            <a:schemeClr val="dk1"/>
                          </a:solidFill>
                          <a:effectLst/>
                          <a:latin typeface="+mn-lt"/>
                          <a:ea typeface="+mn-ea"/>
                          <a:cs typeface="+mn-cs"/>
                        </a:rPr>
                        <a:t>，並建置全自動核酸檢平台，每</a:t>
                      </a:r>
                      <a:r>
                        <a:rPr lang="en-US" altLang="zh-TW" sz="1800" kern="1200" dirty="0" smtClean="0">
                          <a:solidFill>
                            <a:schemeClr val="dk1"/>
                          </a:solidFill>
                          <a:effectLst/>
                          <a:latin typeface="+mn-lt"/>
                          <a:ea typeface="+mn-ea"/>
                          <a:cs typeface="+mn-cs"/>
                        </a:rPr>
                        <a:t>8</a:t>
                      </a:r>
                      <a:r>
                        <a:rPr lang="zh-TW" altLang="zh-TW" sz="1800" kern="1200" dirty="0" smtClean="0">
                          <a:solidFill>
                            <a:schemeClr val="dk1"/>
                          </a:solidFill>
                          <a:effectLst/>
                          <a:latin typeface="+mn-lt"/>
                          <a:ea typeface="+mn-ea"/>
                          <a:cs typeface="+mn-cs"/>
                        </a:rPr>
                        <a:t>小時可完成</a:t>
                      </a:r>
                      <a:r>
                        <a:rPr lang="en-US" altLang="zh-TW" sz="1800" kern="1200" dirty="0" smtClean="0">
                          <a:solidFill>
                            <a:schemeClr val="dk1"/>
                          </a:solidFill>
                          <a:effectLst/>
                          <a:latin typeface="+mn-lt"/>
                          <a:ea typeface="+mn-ea"/>
                          <a:cs typeface="+mn-cs"/>
                        </a:rPr>
                        <a:t>384</a:t>
                      </a:r>
                      <a:r>
                        <a:rPr lang="zh-TW" altLang="zh-TW" sz="1800" kern="1200" dirty="0" smtClean="0">
                          <a:solidFill>
                            <a:schemeClr val="dk1"/>
                          </a:solidFill>
                          <a:effectLst/>
                          <a:latin typeface="+mn-lt"/>
                          <a:ea typeface="+mn-ea"/>
                          <a:cs typeface="+mn-cs"/>
                        </a:rPr>
                        <a:t>件檢測，</a:t>
                      </a:r>
                      <a:r>
                        <a:rPr lang="en-US" altLang="zh-TW" sz="1800" kern="1200" dirty="0" smtClean="0">
                          <a:solidFill>
                            <a:schemeClr val="dk1"/>
                          </a:solidFill>
                          <a:effectLst/>
                          <a:latin typeface="+mn-lt"/>
                          <a:ea typeface="+mn-ea"/>
                          <a:cs typeface="+mn-cs"/>
                        </a:rPr>
                        <a:t>24</a:t>
                      </a:r>
                      <a:r>
                        <a:rPr lang="zh-TW" altLang="zh-TW" sz="1800" kern="1200" dirty="0" smtClean="0">
                          <a:solidFill>
                            <a:schemeClr val="dk1"/>
                          </a:solidFill>
                          <a:effectLst/>
                          <a:latin typeface="+mn-lt"/>
                          <a:ea typeface="+mn-ea"/>
                          <a:cs typeface="+mn-cs"/>
                        </a:rPr>
                        <a:t>小時可達</a:t>
                      </a:r>
                      <a:r>
                        <a:rPr lang="en-US" altLang="zh-TW" sz="1800" kern="1200" dirty="0" smtClean="0">
                          <a:solidFill>
                            <a:schemeClr val="dk1"/>
                          </a:solidFill>
                          <a:effectLst/>
                          <a:latin typeface="+mn-lt"/>
                          <a:ea typeface="+mn-ea"/>
                          <a:cs typeface="+mn-cs"/>
                        </a:rPr>
                        <a:t>1200</a:t>
                      </a:r>
                      <a:r>
                        <a:rPr lang="zh-TW" altLang="zh-TW" sz="1800" kern="1200" dirty="0" smtClean="0">
                          <a:solidFill>
                            <a:schemeClr val="dk1"/>
                          </a:solidFill>
                          <a:effectLst/>
                          <a:latin typeface="+mn-lt"/>
                          <a:ea typeface="+mn-ea"/>
                          <a:cs typeface="+mn-cs"/>
                        </a:rPr>
                        <a:t>件以上，</a:t>
                      </a:r>
                      <a:r>
                        <a:rPr lang="zh-TW" altLang="zh-TW" sz="1800" u="sng" kern="1200" dirty="0" smtClean="0">
                          <a:solidFill>
                            <a:schemeClr val="dk1"/>
                          </a:solidFill>
                          <a:effectLst/>
                          <a:latin typeface="+mn-lt"/>
                          <a:ea typeface="+mn-ea"/>
                          <a:cs typeface="+mn-cs"/>
                        </a:rPr>
                        <a:t>常規檢測於採檢後</a:t>
                      </a:r>
                      <a:r>
                        <a:rPr lang="en-US" altLang="zh-TW" sz="1800" u="sng" kern="1200" dirty="0" smtClean="0">
                          <a:solidFill>
                            <a:schemeClr val="dk1"/>
                          </a:solidFill>
                          <a:effectLst/>
                          <a:latin typeface="+mn-lt"/>
                          <a:ea typeface="+mn-ea"/>
                          <a:cs typeface="+mn-cs"/>
                        </a:rPr>
                        <a:t>24</a:t>
                      </a:r>
                      <a:r>
                        <a:rPr lang="zh-TW" altLang="zh-TW" sz="1800" u="sng" kern="1200" dirty="0" smtClean="0">
                          <a:solidFill>
                            <a:schemeClr val="dk1"/>
                          </a:solidFill>
                          <a:effectLst/>
                          <a:latin typeface="+mn-lt"/>
                          <a:ea typeface="+mn-ea"/>
                          <a:cs typeface="+mn-cs"/>
                        </a:rPr>
                        <a:t>小時領取報告，快速檢測則於當日</a:t>
                      </a:r>
                      <a:r>
                        <a:rPr lang="en-US" altLang="zh-TW" sz="1800" u="sng" kern="1200" dirty="0" smtClean="0">
                          <a:solidFill>
                            <a:schemeClr val="dk1"/>
                          </a:solidFill>
                          <a:effectLst/>
                          <a:latin typeface="+mn-lt"/>
                          <a:ea typeface="+mn-ea"/>
                          <a:cs typeface="+mn-cs"/>
                        </a:rPr>
                        <a:t>09</a:t>
                      </a:r>
                      <a:r>
                        <a:rPr lang="zh-TW" altLang="zh-TW" sz="1800" u="sng" kern="1200" dirty="0" smtClean="0">
                          <a:solidFill>
                            <a:schemeClr val="dk1"/>
                          </a:solidFill>
                          <a:effectLst/>
                          <a:latin typeface="+mn-lt"/>
                          <a:ea typeface="+mn-ea"/>
                          <a:cs typeface="+mn-cs"/>
                        </a:rPr>
                        <a:t>：</a:t>
                      </a:r>
                      <a:r>
                        <a:rPr lang="en-US" altLang="zh-TW" sz="1800" u="sng" kern="1200" dirty="0" smtClean="0">
                          <a:solidFill>
                            <a:schemeClr val="dk1"/>
                          </a:solidFill>
                          <a:effectLst/>
                          <a:latin typeface="+mn-lt"/>
                          <a:ea typeface="+mn-ea"/>
                          <a:cs typeface="+mn-cs"/>
                        </a:rPr>
                        <a:t>30</a:t>
                      </a:r>
                      <a:r>
                        <a:rPr lang="zh-TW" altLang="zh-TW" sz="1800" u="sng" kern="1200" dirty="0" smtClean="0">
                          <a:solidFill>
                            <a:schemeClr val="dk1"/>
                          </a:solidFill>
                          <a:effectLst/>
                          <a:latin typeface="+mn-lt"/>
                          <a:ea typeface="+mn-ea"/>
                          <a:cs typeface="+mn-cs"/>
                        </a:rPr>
                        <a:t>前採檢，</a:t>
                      </a:r>
                      <a:r>
                        <a:rPr lang="en-US" altLang="zh-TW" sz="1800" u="sng" kern="1200" dirty="0" smtClean="0">
                          <a:solidFill>
                            <a:schemeClr val="dk1"/>
                          </a:solidFill>
                          <a:effectLst/>
                          <a:latin typeface="+mn-lt"/>
                          <a:ea typeface="+mn-ea"/>
                          <a:cs typeface="+mn-cs"/>
                        </a:rPr>
                        <a:t>17</a:t>
                      </a:r>
                      <a:r>
                        <a:rPr lang="zh-TW" altLang="zh-TW" sz="1800" u="sng" kern="1200" dirty="0" smtClean="0">
                          <a:solidFill>
                            <a:schemeClr val="dk1"/>
                          </a:solidFill>
                          <a:effectLst/>
                          <a:latin typeface="+mn-lt"/>
                          <a:ea typeface="+mn-ea"/>
                          <a:cs typeface="+mn-cs"/>
                        </a:rPr>
                        <a:t>：</a:t>
                      </a:r>
                      <a:r>
                        <a:rPr lang="en-US" altLang="zh-TW" sz="1800" u="sng" kern="1200" dirty="0" smtClean="0">
                          <a:solidFill>
                            <a:schemeClr val="dk1"/>
                          </a:solidFill>
                          <a:effectLst/>
                          <a:latin typeface="+mn-lt"/>
                          <a:ea typeface="+mn-ea"/>
                          <a:cs typeface="+mn-cs"/>
                        </a:rPr>
                        <a:t>00</a:t>
                      </a:r>
                      <a:r>
                        <a:rPr lang="zh-TW" altLang="zh-TW" sz="1800" u="sng" kern="1200" dirty="0" smtClean="0">
                          <a:solidFill>
                            <a:schemeClr val="dk1"/>
                          </a:solidFill>
                          <a:effectLst/>
                          <a:latin typeface="+mn-lt"/>
                          <a:ea typeface="+mn-ea"/>
                          <a:cs typeface="+mn-cs"/>
                        </a:rPr>
                        <a:t>後即可領取報告</a:t>
                      </a:r>
                      <a:r>
                        <a:rPr lang="zh-TW" altLang="zh-TW" sz="1800" kern="1200" dirty="0" smtClean="0">
                          <a:solidFill>
                            <a:schemeClr val="dk1"/>
                          </a:solidFill>
                          <a:effectLst/>
                          <a:latin typeface="+mn-lt"/>
                          <a:ea typeface="+mn-ea"/>
                          <a:cs typeface="+mn-cs"/>
                        </a:rPr>
                        <a:t>，請民眾多加利用！ </a:t>
                      </a:r>
                    </a:p>
                    <a:p>
                      <a:endParaRPr lang="zh-TW" altLang="zh-TW" sz="1400" kern="1200" dirty="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2" cstate="print"/>
          <a:srcRect r="8989"/>
          <a:stretch/>
        </p:blipFill>
        <p:spPr>
          <a:xfrm>
            <a:off x="755470" y="4221110"/>
            <a:ext cx="1800250" cy="1800250"/>
          </a:xfrm>
          <a:prstGeom prst="rect">
            <a:avLst/>
          </a:prstGeom>
        </p:spPr>
      </p:pic>
      <p:pic>
        <p:nvPicPr>
          <p:cNvPr id="4" name="圖片 3"/>
          <p:cNvPicPr>
            <a:picLocks noChangeAspect="1"/>
          </p:cNvPicPr>
          <p:nvPr/>
        </p:nvPicPr>
        <p:blipFill>
          <a:blip r:embed="rId3" cstate="print"/>
          <a:stretch>
            <a:fillRect/>
          </a:stretch>
        </p:blipFill>
        <p:spPr>
          <a:xfrm>
            <a:off x="755470" y="1916790"/>
            <a:ext cx="1767775" cy="2246925"/>
          </a:xfrm>
          <a:prstGeom prst="rect">
            <a:avLst/>
          </a:prstGeom>
        </p:spPr>
      </p:pic>
    </p:spTree>
    <p:extLst>
      <p:ext uri="{BB962C8B-B14F-4D97-AF65-F5344CB8AC3E}">
        <p14:creationId xmlns:p14="http://schemas.microsoft.com/office/powerpoint/2010/main" val="12900915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35459</TotalTime>
  <Words>1511</Words>
  <Application>Microsoft Office PowerPoint</Application>
  <PresentationFormat>如螢幕大小 (4:3)</PresentationFormat>
  <Paragraphs>270</Paragraphs>
  <Slides>19</Slides>
  <Notes>1</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2</vt:i4>
      </vt:variant>
      <vt:variant>
        <vt:lpstr>投影片標題</vt:lpstr>
      </vt:variant>
      <vt:variant>
        <vt:i4>19</vt:i4>
      </vt:variant>
    </vt:vector>
  </HeadingPairs>
  <TitlesOfParts>
    <vt:vector size="28" baseType="lpstr">
      <vt:lpstr>新細明體</vt:lpstr>
      <vt:lpstr>標楷體</vt:lpstr>
      <vt:lpstr>Arial</vt:lpstr>
      <vt:lpstr>Times New Roman</vt:lpstr>
      <vt:lpstr>Verdana</vt:lpstr>
      <vt:lpstr>Wingdings</vt:lpstr>
      <vt:lpstr>Profile</vt:lpstr>
      <vt:lpstr>文件</vt:lpstr>
      <vt:lpstr>Microsoft Word 文件</vt:lpstr>
      <vt:lpstr>本院重要新聞彙整報告</vt:lpstr>
      <vt:lpstr>109年5月專題報導</vt:lpstr>
      <vt:lpstr>109年5月專題報導</vt:lpstr>
      <vt:lpstr>109年5月專題報導</vt:lpstr>
      <vt:lpstr>109年5月專題報導</vt:lpstr>
      <vt:lpstr>109年5月專題報導</vt:lpstr>
      <vt:lpstr>109年5月專題報導</vt:lpstr>
      <vt:lpstr> 109年5月安排媒體採訪(計12則)</vt:lpstr>
      <vt:lpstr>109年5月份協辦活動(新聞稿)</vt:lpstr>
      <vt:lpstr>109年5月份協辦活動(新聞稿)</vt:lpstr>
      <vt:lpstr>109年5月份協辦活動(新聞稿)</vt:lpstr>
      <vt:lpstr>109年5月份協辦活動(新聞稿)</vt:lpstr>
      <vt:lpstr>109年5月份協辦活動(新聞稿)</vt:lpstr>
      <vt:lpstr>109年5月份新聞摘要(計36則)</vt:lpstr>
      <vt:lpstr>109年5月份新聞摘要</vt:lpstr>
      <vt:lpstr>109年5月份新聞摘要</vt:lpstr>
      <vt:lpstr>109年5月份新聞摘要</vt:lpstr>
      <vt:lpstr>PowerPoint 簡報</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2555</cp:revision>
  <cp:lastPrinted>2020-05-26T01:43:39Z</cp:lastPrinted>
  <dcterms:created xsi:type="dcterms:W3CDTF">2004-02-01T06:39:05Z</dcterms:created>
  <dcterms:modified xsi:type="dcterms:W3CDTF">2020-05-26T02:53:59Z</dcterms:modified>
</cp:coreProperties>
</file>