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249" r:id="rId2"/>
    <p:sldId id="3868" r:id="rId3"/>
    <p:sldId id="3871" r:id="rId4"/>
    <p:sldId id="3843" r:id="rId5"/>
    <p:sldId id="3879" r:id="rId6"/>
    <p:sldId id="3851" r:id="rId7"/>
    <p:sldId id="3867" r:id="rId8"/>
    <p:sldId id="3869" r:id="rId9"/>
    <p:sldId id="3870" r:id="rId10"/>
    <p:sldId id="3873" r:id="rId11"/>
    <p:sldId id="3874" r:id="rId12"/>
    <p:sldId id="3875" r:id="rId13"/>
    <p:sldId id="3866" r:id="rId14"/>
    <p:sldId id="3884" r:id="rId15"/>
    <p:sldId id="3881" r:id="rId16"/>
    <p:sldId id="3882" r:id="rId17"/>
    <p:sldId id="3865" r:id="rId18"/>
  </p:sldIdLst>
  <p:sldSz cx="9144000" cy="6858000" type="screen4x3"/>
  <p:notesSz cx="6735763" cy="986948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預設章節" id="{AFD3AC2D-1F97-4005-BCD0-1DB900D01B92}">
          <p14:sldIdLst>
            <p14:sldId id="3249"/>
          </p14:sldIdLst>
        </p14:section>
        <p14:section name="未命名的章節" id="{E15E1461-5D68-4543-BFC7-27AD91FF1BC0}">
          <p14:sldIdLst>
            <p14:sldId id="3868"/>
            <p14:sldId id="3871"/>
            <p14:sldId id="3872"/>
            <p14:sldId id="3843"/>
            <p14:sldId id="3879"/>
            <p14:sldId id="3851"/>
            <p14:sldId id="3867"/>
            <p14:sldId id="3869"/>
            <p14:sldId id="3870"/>
            <p14:sldId id="3873"/>
            <p14:sldId id="3874"/>
            <p14:sldId id="3875"/>
            <p14:sldId id="3866"/>
            <p14:sldId id="3881"/>
            <p14:sldId id="3882"/>
            <p14:sldId id="3864"/>
            <p14:sldId id="386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33CC"/>
    <a:srgbClr val="005696"/>
    <a:srgbClr val="0062AC"/>
    <a:srgbClr val="FF9900"/>
    <a:srgbClr val="00CC66"/>
    <a:srgbClr val="FF3300"/>
    <a:srgbClr val="FFFFFF"/>
    <a:srgbClr val="008A3E"/>
    <a:srgbClr val="0066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070" autoAdjust="0"/>
    <p:restoredTop sz="94125" autoAdjust="0"/>
  </p:normalViewPr>
  <p:slideViewPr>
    <p:cSldViewPr>
      <p:cViewPr varScale="1">
        <p:scale>
          <a:sx n="88" d="100"/>
          <a:sy n="88" d="100"/>
        </p:scale>
        <p:origin x="-113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86" y="-90"/>
      </p:cViewPr>
      <p:guideLst>
        <p:guide orient="horz" pos="3109"/>
        <p:guide pos="2122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23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>
            <a:lvl1pPr algn="l" defTabSz="918757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198" y="0"/>
            <a:ext cx="2919565" cy="4923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>
            <a:lvl1pPr algn="r" defTabSz="918757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541"/>
            <a:ext cx="2919565" cy="4939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b" anchorCtr="0" compatLnSpc="1">
            <a:prstTxWarp prst="textNoShape">
              <a:avLst/>
            </a:prstTxWarp>
          </a:bodyPr>
          <a:lstStyle>
            <a:lvl1pPr algn="l" defTabSz="918757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198" y="9375541"/>
            <a:ext cx="2919565" cy="4939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b" anchorCtr="0" compatLnSpc="1">
            <a:prstTxWarp prst="textNoShape">
              <a:avLst/>
            </a:prstTxWarp>
          </a:bodyPr>
          <a:lstStyle>
            <a:lvl1pPr algn="r" defTabSz="918757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6A85275-53F0-4117-819A-B9E01A5B01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553949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>
            <a:lvl1pPr algn="l" defTabSz="918757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6" y="0"/>
            <a:ext cx="2919565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>
            <a:lvl1pPr algn="r" defTabSz="918757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2" y="4688560"/>
            <a:ext cx="5389240" cy="4439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3962"/>
            <a:ext cx="2919565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b" anchorCtr="0" compatLnSpc="1">
            <a:prstTxWarp prst="textNoShape">
              <a:avLst/>
            </a:prstTxWarp>
          </a:bodyPr>
          <a:lstStyle>
            <a:lvl1pPr algn="l" defTabSz="918757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872374" y="9373962"/>
            <a:ext cx="3861817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b" anchorCtr="0" compatLnSpc="1">
            <a:prstTxWarp prst="textNoShape">
              <a:avLst/>
            </a:prstTxWarp>
          </a:bodyPr>
          <a:lstStyle>
            <a:lvl1pPr defTabSz="918757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       </a:t>
            </a:r>
            <a:fld id="{7D00E5EC-5359-4502-92BF-F5F41F9DAE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717673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757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37526" indent="-283664" defTabSz="918757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34656" indent="-226931" defTabSz="918757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588519" indent="-226931" defTabSz="918757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42381" indent="-226931" defTabSz="918757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496243" indent="-226931" defTabSz="918757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50106" indent="-226931" defTabSz="918757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03968" indent="-226931" defTabSz="918757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57831" indent="-226931" defTabSz="918757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en-US" altLang="zh-TW"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    </a:t>
            </a:r>
            <a:fld id="{3F02F98A-3432-41E0-9616-FFE56DF2F518}" type="slidenum">
              <a:rPr lang="en-US" altLang="zh-TW"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</a:t>
            </a:fld>
            <a:endParaRPr lang="en-US" altLang="zh-TW" sz="1300" b="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="" xmlns:p14="http://schemas.microsoft.com/office/powerpoint/2010/main" val="61913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7388" y="2928938"/>
            <a:ext cx="7770812" cy="107950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tint val="25490"/>
                  <a:invGamma/>
                </a:srgbClr>
              </a:gs>
            </a:gsLst>
            <a:lin ang="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lIns="91422" tIns="45711" rIns="91422" bIns="45711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370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8272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zh-TW" altLang="zh-TW" sz="2300" b="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1560513"/>
            <a:ext cx="7770812" cy="1368425"/>
          </a:xfrm>
        </p:spPr>
        <p:txBody>
          <a:bodyPr/>
          <a:lstStyle>
            <a:lvl1pPr>
              <a:defRPr sz="4700" b="1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9388" y="3429000"/>
            <a:ext cx="7008812" cy="1595438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9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7388" y="6251575"/>
            <a:ext cx="1905000" cy="452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7188" cy="452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6303813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2526-F37C-4D93-B261-8D8F3E2BE9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6068996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7E265-A318-4CB1-8F61-0630296C7C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4059225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D9F9-180C-44A9-9D53-14479E67C3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2766666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FD69E-1594-4E16-89FE-0DEA1F558A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0639660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9FCC-B5F8-42E3-A3F0-D8C81AC5D2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0045333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30896-EE0A-4F83-8133-5B7F609E7F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064608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B841-0948-43C3-95E7-FE22957A28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8000877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5425" y="309563"/>
            <a:ext cx="2001838" cy="5715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8325" y="309563"/>
            <a:ext cx="5854700" cy="5715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146FC-B741-47F9-B5C3-67CDECDA42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8105706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309563"/>
            <a:ext cx="8001000" cy="1214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8325" y="1751013"/>
            <a:ext cx="80010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198278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718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08725"/>
            <a:ext cx="679450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A99F1FC-B496-4B91-985E-15EB6BAB62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Rectangle 19"/>
          <p:cNvSpPr>
            <a:spLocks noChangeArrowheads="1"/>
          </p:cNvSpPr>
          <p:nvPr userDrawn="1"/>
        </p:nvSpPr>
        <p:spPr bwMode="auto">
          <a:xfrm>
            <a:off x="611188" y="1557338"/>
            <a:ext cx="7848600" cy="71437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50000">
                <a:srgbClr val="F1F1FF"/>
              </a:gs>
              <a:gs pos="100000">
                <a:srgbClr val="6666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500" kern="1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anose="05000000000000000000" pitchFamily="2" charset="2"/>
        <a:buChar char="n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Times New Roman" panose="02020603050405020304" pitchFamily="18" charset="0"/>
        <a:buChar char="—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3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89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92325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1090602-TVBS&#12304;&#21313;&#40670;&#19981;&#19968;&#27171;&#12305;&#19977;&#39640;.&#32933;&#32982;.&#39154;&#37202;.&#21560;&#33784;...&#26131;&#35480;&#30332;&#24515;&#33247;&#30149;!.mp4" TargetMode="External"/><Relationship Id="rId7" Type="http://schemas.openxmlformats.org/officeDocument/2006/relationships/image" Target="../media/image5.jpeg"/><Relationship Id="rId2" Type="http://schemas.openxmlformats.org/officeDocument/2006/relationships/hyperlink" Target="1090522-&#24180;&#20195;&#26032;&#32862;-&#21271;&#27054;&#25937;&#22238;&#26032;&#20896;&#37325;&#30151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1090528-&#24180;&#20195;&#12289;&#22777;&#38651;&#35222;&#26032;&#32862;&#21488;&#23560;&#38988;-&#30906;&#35386;&#32773;&#22833;&#12300;&#21957;&#21619;&#35258;&#12301;%20%20&#35703;&#29702;&#24107;&#26262;&#25563;&#38957;&#31561;&#39184;.mp4" TargetMode="External"/><Relationship Id="rId7" Type="http://schemas.openxmlformats.org/officeDocument/2006/relationships/image" Target="../media/image9.jpeg"/><Relationship Id="rId2" Type="http://schemas.openxmlformats.org/officeDocument/2006/relationships/hyperlink" Target="1090603-TVBS&#12304;&#21313;&#40670;&#19981;&#19968;&#27171;&#12305;&#25163;&#33139;&#28961;&#21147;.&#21534;&#22181;&#22256;&#38627;&#21512;&#20341;&#38957;&#30171;..&#23567;&#24515;&#36889;&#30149;&#25214;&#19978;&#24744;...&#33268;&#27515;&#29575;&#39640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263" y="1123950"/>
            <a:ext cx="8227307" cy="108088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400" u="sng" dirty="0" smtClean="0">
                <a:solidFill>
                  <a:srgbClr val="0000FF"/>
                </a:solidFill>
              </a:rPr>
              <a:t>本院重要新聞彙整報告</a:t>
            </a:r>
          </a:p>
        </p:txBody>
      </p:sp>
      <p:sp>
        <p:nvSpPr>
          <p:cNvPr id="13316" name="投影片編號版面配置區 5"/>
          <p:cNvSpPr txBox="1">
            <a:spLocks/>
          </p:cNvSpPr>
          <p:nvPr/>
        </p:nvSpPr>
        <p:spPr bwMode="auto">
          <a:xfrm>
            <a:off x="8172450" y="6308725"/>
            <a:ext cx="6794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/>
            <a:r>
              <a:rPr lang="en-US" altLang="zh-TW" sz="1200" b="0">
                <a:latin typeface="Verdana" panose="020B0604030504040204" pitchFamily="34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860040" y="3212970"/>
            <a:ext cx="3095625" cy="12954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dist" eaLnBrk="1" hangingPunct="1"/>
            <a:r>
              <a:rPr lang="zh-TW" altLang="en-US" dirty="0"/>
              <a:t>單  位：公共事務室 </a:t>
            </a:r>
          </a:p>
          <a:p>
            <a:pPr algn="dist" eaLnBrk="1" hangingPunct="1"/>
            <a:r>
              <a:rPr lang="zh-TW" altLang="en-US" dirty="0"/>
              <a:t>報告人：游  君  耀</a:t>
            </a:r>
          </a:p>
          <a:p>
            <a:pPr algn="dist" eaLnBrk="1" hangingPunct="1"/>
            <a:r>
              <a:rPr lang="en-US" altLang="zh-TW" dirty="0"/>
              <a:t>          </a:t>
            </a:r>
            <a:r>
              <a:rPr lang="en-US" altLang="zh-TW" sz="2000" dirty="0" smtClean="0"/>
              <a:t>109.6.23</a:t>
            </a:r>
            <a:endParaRPr lang="zh-TW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109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6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10932988"/>
              </p:ext>
            </p:extLst>
          </p:nvPr>
        </p:nvGraphicFramePr>
        <p:xfrm>
          <a:off x="591068" y="167317"/>
          <a:ext cx="8085501" cy="557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082844"/>
                <a:gridCol w="6063929"/>
              </a:tblGrid>
              <a:tr h="6655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23069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1090612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品質管理中心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臺北榮總【智慧醫院管理中心】揭牌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啟用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800"/>
                        </a:lnSpc>
                        <a:spcBef>
                          <a:spcPts val="600"/>
                        </a:spcBef>
                      </a:pP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智慧醫院管理中心】於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日正式啟用，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由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張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院長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及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研華科技江明志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總經理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共同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主持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揭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牌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本院將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產學合作模式，與研華科技攜手開發智慧醫院管理系統平台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將經營管理、醫療品質及行政資源等多項重要指標，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透過數據化、訊息化、智慧化方式整合呈現</a:t>
                      </a:r>
                      <a:r>
                        <a:rPr lang="zh-TW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，達成智慧化醫院管理的目標。</a:t>
                      </a:r>
                      <a:r>
                        <a:rPr lang="en-US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180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讓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醫院管理階層明確掌握醫院現況並即時因應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，不需要在月底看報表才能了解。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亦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表示</a:t>
                      </a:r>
                      <a:r>
                        <a:rPr lang="zh-TW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智慧醫院管理中心的啟用，希望傳達全院同仁不斷追求進步的精神，並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希望並在這個基礎上不斷擴展，更廣更深，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達到現代化醫院管理的目標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endParaRPr lang="zh-TW" altLang="zh-TW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10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11450" y="1772770"/>
            <a:ext cx="1829217" cy="3312460"/>
            <a:chOff x="640292" y="3861060"/>
            <a:chExt cx="1829217" cy="3096429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60" y="3861060"/>
              <a:ext cx="1786049" cy="136819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292" y="5661310"/>
              <a:ext cx="1828420" cy="1296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845015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109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6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82030046"/>
              </p:ext>
            </p:extLst>
          </p:nvPr>
        </p:nvGraphicFramePr>
        <p:xfrm>
          <a:off x="591068" y="981073"/>
          <a:ext cx="8085501" cy="525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082844"/>
                <a:gridCol w="6063929"/>
              </a:tblGrid>
              <a:tr h="6655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5907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1090612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放射線部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zh-TW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臺北榮總聯邦學習學術研討會「從基礎建構到臨床實境應用的可行性研究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」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臺灣、瑞典合組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世界隊 建立國際級腦瘤人工智慧診斷模型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本院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與台灣人工智慧實驗室，結合交大 、陽大，與瑞典哥德堡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Chalmers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科技大學跨國合作，成功以「共享模型」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而不「共享資料集」的非集中式聯邦學習技術，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及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以「量大質優」且「兼顧個人隱私」的研究方法，建立跨國腦瘤醫學影像人工智慧診斷模型，開啟國際人工智慧合作研究發展空間。</a:t>
                      </a: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11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827481" y="2420860"/>
            <a:ext cx="1690964" cy="2807543"/>
            <a:chOff x="827480" y="2132820"/>
            <a:chExt cx="1690964" cy="2807543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80" y="2132820"/>
              <a:ext cx="1618955" cy="107930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489" y="3861060"/>
              <a:ext cx="1618955" cy="1079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80438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109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6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09548727"/>
              </p:ext>
            </p:extLst>
          </p:nvPr>
        </p:nvGraphicFramePr>
        <p:xfrm>
          <a:off x="591069" y="981073"/>
          <a:ext cx="7869472" cy="525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647"/>
                <a:gridCol w="1053912"/>
                <a:gridCol w="5901913"/>
              </a:tblGrid>
              <a:tr h="6655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5907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1090616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內科部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胃腸肝膽科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康復型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型肝炎在類風濕性關節炎患者的潛在復發研究成果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主講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人：過敏免疫風濕科 蔡長祐主任</a:t>
                      </a:r>
                      <a:endParaRPr lang="en-US" altLang="zh-TW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陳明翰醫師　</a:t>
                      </a:r>
                      <a:endParaRPr lang="en-US" altLang="zh-TW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胃腸肝膽科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黃怡翔主任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本院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長期追蹤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1494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位康復型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型肝炎類風濕性關節炎患者發現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，其中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位患者發生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型肝炎病毒表面抗原陽轉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即已經消失的表面抗原再次出現），也有患者發生嚴重肝炎，更值得注意的是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從接受免疫抑制治療到發生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型肝炎病毒表面抗原陽轉的時間短則兩年，長則可達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。此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為國際首次大規模且長時間追蹤得到之重要研究成果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已發表於美國胃腸病學協會知名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期刊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TW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 Gastroenterology and </a:t>
                      </a:r>
                      <a:r>
                        <a:rPr lang="en-US" altLang="zh-TW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Hepatology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zh-TW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12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83460" y="2713634"/>
            <a:ext cx="1894986" cy="3019686"/>
            <a:chOff x="683460" y="2713634"/>
            <a:chExt cx="1894986" cy="301968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60" y="2713634"/>
              <a:ext cx="1894986" cy="1291446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1499" y="4149100"/>
              <a:ext cx="1380804" cy="1584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283477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/>
              <a:t>109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6</a:t>
            </a:r>
            <a:r>
              <a:rPr lang="zh-TW" altLang="en-US" dirty="0" smtClean="0"/>
              <a:t>月份新聞摘要</a:t>
            </a:r>
            <a:r>
              <a:rPr lang="en-US" altLang="zh-TW" dirty="0" smtClean="0"/>
              <a:t>(</a:t>
            </a:r>
            <a:r>
              <a:rPr lang="zh-TW" altLang="en-US" dirty="0" smtClean="0"/>
              <a:t>計</a:t>
            </a:r>
            <a:r>
              <a:rPr lang="en-US" altLang="zh-TW" dirty="0" smtClean="0"/>
              <a:t>10</a:t>
            </a:r>
            <a:r>
              <a:rPr lang="zh-TW" altLang="en-US" dirty="0" smtClean="0"/>
              <a:t>則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64697455"/>
              </p:ext>
            </p:extLst>
          </p:nvPr>
        </p:nvGraphicFramePr>
        <p:xfrm>
          <a:off x="4763" y="979488"/>
          <a:ext cx="9139237" cy="5499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817"/>
                <a:gridCol w="6480900"/>
                <a:gridCol w="1115520"/>
              </a:tblGrid>
              <a:tr h="470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主           題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報導媒體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20200525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境隨心轉 相由心生 年輕來自自信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20200526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高齡照護在新冠疫情的八大提醒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20200527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毒化物釀職災 職業病</a:t>
                      </a:r>
                      <a:r>
                        <a:rPr lang="en-US" altLang="zh-TW" sz="1800" dirty="0" smtClean="0"/>
                        <a:t>5</a:t>
                      </a:r>
                      <a:r>
                        <a:rPr lang="zh-TW" altLang="en-US" sz="1800" dirty="0" smtClean="0"/>
                        <a:t>大診斷原則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20200528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確診者「失嗅味覺」 護理師暖換「頭等餐」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20200529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重症訓練新突破 「</a:t>
                      </a:r>
                      <a:r>
                        <a:rPr lang="en-US" altLang="zh-TW" sz="1800" dirty="0" smtClean="0"/>
                        <a:t>AR+VR</a:t>
                      </a:r>
                      <a:r>
                        <a:rPr lang="zh-TW" altLang="en-US" sz="1800" dirty="0" smtClean="0"/>
                        <a:t>」免進手術室就能練插管、揪癌症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20200602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三高、肥胖、飲酒、吸菸 易誘發這可怕疾病要你命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心肌梗塞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20200603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手腳無力、吞嚥困難合併頭痛 小心這病找上您致死率高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腦中風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20200604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【</a:t>
                      </a:r>
                      <a:r>
                        <a:rPr lang="zh-TW" altLang="en-US" sz="1800" dirty="0" smtClean="0"/>
                        <a:t>醫院解封</a:t>
                      </a:r>
                      <a:r>
                        <a:rPr lang="en-US" altLang="zh-TW" sz="1800" dirty="0" smtClean="0"/>
                        <a:t>】</a:t>
                      </a:r>
                      <a:r>
                        <a:rPr lang="zh-TW" altLang="en-US" sz="1800" dirty="0" smtClean="0"/>
                        <a:t>台大即起鬆綁 開放一般病房</a:t>
                      </a:r>
                      <a:r>
                        <a:rPr lang="en-US" altLang="zh-TW" sz="1800" dirty="0" smtClean="0"/>
                        <a:t>2</a:t>
                      </a:r>
                      <a:r>
                        <a:rPr lang="zh-TW" altLang="en-US" sz="1800" dirty="0" smtClean="0"/>
                        <a:t>人探病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20200606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疫情影響臨床訓練 北榮開發新冠肺炎照護</a:t>
                      </a:r>
                      <a:r>
                        <a:rPr lang="en-US" altLang="zh-TW" sz="1800" dirty="0" smtClean="0"/>
                        <a:t>AR</a:t>
                      </a:r>
                      <a:r>
                        <a:rPr lang="zh-TW" altLang="en-US" sz="1800" dirty="0" smtClean="0"/>
                        <a:t>及</a:t>
                      </a:r>
                      <a:r>
                        <a:rPr lang="en-US" altLang="zh-TW" sz="1800" dirty="0" smtClean="0"/>
                        <a:t>VR</a:t>
                      </a:r>
                      <a:r>
                        <a:rPr lang="zh-TW" altLang="en-US" sz="1800" dirty="0" smtClean="0"/>
                        <a:t>教材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20200606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科技防疫建功 榮總擴建遠距看診機制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13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774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D4D7D291-FE5B-4D4A-9070-6DE82FA3DF9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14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420" y="332570"/>
            <a:ext cx="2966544" cy="21289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50" y="361560"/>
            <a:ext cx="2632120" cy="332951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802" y="2636890"/>
            <a:ext cx="2751123" cy="20162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7986" y="429698"/>
            <a:ext cx="2545523" cy="20608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58634" y="2203735"/>
            <a:ext cx="1913816" cy="23488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70517" y="3140960"/>
            <a:ext cx="2414548" cy="215227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4326" y="4690125"/>
            <a:ext cx="2268731" cy="16186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90681" y="3854972"/>
            <a:ext cx="2247881" cy="2876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7707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0896-EE0A-4F83-8133-5B7F609E7F07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8040082"/>
              </p:ext>
            </p:extLst>
          </p:nvPr>
        </p:nvGraphicFramePr>
        <p:xfrm>
          <a:off x="323410" y="1124680"/>
          <a:ext cx="8640763" cy="385899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640763"/>
              </a:tblGrid>
              <a:tr h="936130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rgbClr val="000099"/>
                          </a:solidFill>
                          <a:latin typeface="+mn-ea"/>
                          <a:ea typeface="+mn-ea"/>
                        </a:rPr>
                        <a:t>◘ </a:t>
                      </a:r>
                      <a:r>
                        <a:rPr lang="zh-TW" altLang="en-US" sz="2000" b="0" dirty="0" smtClean="0"/>
                        <a:t>護理部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「真心圈」參加第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207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屆全國品管圈大會發表，榮獲「特優獎」與「創意熱情圈呼</a:t>
                      </a:r>
                      <a:r>
                        <a:rPr lang="en-US" altLang="zh-TW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MV</a:t>
                      </a:r>
                      <a:r>
                        <a:rPr lang="zh-TW" altLang="en-US" sz="20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特優獎」，及該圈圈長榮獲「全國優質圈長獎」殊榮。</a:t>
                      </a:r>
                      <a:endParaRPr lang="zh-TW" altLang="en-US" sz="2000" b="0" dirty="0">
                        <a:solidFill>
                          <a:srgbClr val="0000FF"/>
                        </a:solidFill>
                        <a:latin typeface="+mn-ea"/>
                      </a:endParaRPr>
                    </a:p>
                  </a:txBody>
                  <a:tcPr marL="91435" marR="91435" marT="45712" marB="45712"/>
                </a:tc>
              </a:tr>
              <a:tr h="576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dirty="0" smtClean="0">
                        <a:solidFill>
                          <a:srgbClr val="0000FF"/>
                        </a:solidFill>
                        <a:latin typeface="+mn-ea"/>
                      </a:endParaRPr>
                    </a:p>
                  </a:txBody>
                  <a:tcPr marL="91435" marR="91435" marT="45712" marB="45712"/>
                </a:tc>
              </a:tr>
              <a:tr h="504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b="0" dirty="0" smtClean="0"/>
                    </a:p>
                  </a:txBody>
                  <a:tcPr marL="91435" marR="91435" marT="45712" marB="45712" anchor="ctr"/>
                </a:tc>
              </a:tr>
              <a:tr h="359020">
                <a:tc>
                  <a:txBody>
                    <a:bodyPr/>
                    <a:lstStyle/>
                    <a:p>
                      <a:endParaRPr lang="zh-TW" altLang="en-US" sz="1800" dirty="0" smtClean="0"/>
                    </a:p>
                  </a:txBody>
                  <a:tcPr marL="91435" marR="91435" marT="45712" marB="45712" anchor="ctr"/>
                </a:tc>
              </a:tr>
              <a:tr h="370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 smtClean="0">
                        <a:solidFill>
                          <a:srgbClr val="0000F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5" marR="91435" marT="45712" marB="45712"/>
                </a:tc>
              </a:tr>
              <a:tr h="370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dirty="0" smtClean="0">
                        <a:solidFill>
                          <a:srgbClr val="000099"/>
                        </a:solidFill>
                        <a:latin typeface="+mn-ea"/>
                      </a:endParaRPr>
                    </a:p>
                  </a:txBody>
                  <a:tcPr marL="91435" marR="91435" marT="45712" marB="45712"/>
                </a:tc>
              </a:tr>
              <a:tr h="370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 smtClean="0">
                        <a:solidFill>
                          <a:srgbClr val="0000F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5" marR="91435" marT="45712" marB="45712"/>
                </a:tc>
              </a:tr>
              <a:tr h="365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 smtClean="0">
                        <a:solidFill>
                          <a:srgbClr val="000099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5" marR="91435" marT="45712" marB="45712"/>
                </a:tc>
              </a:tr>
            </a:tbl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097"/>
          </a:xfrm>
        </p:spPr>
        <p:txBody>
          <a:bodyPr/>
          <a:lstStyle/>
          <a:p>
            <a:pPr algn="ctr"/>
            <a:r>
              <a:rPr lang="en-US" altLang="zh-TW" dirty="0" smtClean="0"/>
              <a:t>109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6</a:t>
            </a:r>
            <a:r>
              <a:rPr lang="zh-TW" altLang="en-US" dirty="0" smtClean="0"/>
              <a:t>月各單位受奬情形提報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964626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90" y="514427"/>
            <a:ext cx="2376330" cy="33911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400" y="260560"/>
            <a:ext cx="3309625" cy="201628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財團法人先鋒品質管制學術研究基金會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95420" y="2348850"/>
            <a:ext cx="3112383" cy="4240238"/>
          </a:xfrm>
        </p:spPr>
        <p:txBody>
          <a:bodyPr/>
          <a:lstStyle/>
          <a:p>
            <a:r>
              <a:rPr lang="zh-TW" altLang="en-US" sz="2800" dirty="0" smtClean="0"/>
              <a:t>護理部</a:t>
            </a:r>
            <a:r>
              <a:rPr lang="zh-TW" altLang="zh-TW" sz="2800" dirty="0" smtClean="0"/>
              <a:t>榮獲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特優獎」與「創意熱情圈呼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MV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特優獎」，及該圈圈長榮獲「全國優質圈長獎」殊榮。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0896-EE0A-4F83-8133-5B7F609E7F07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pic>
        <p:nvPicPr>
          <p:cNvPr id="6" name="圖片版面配置區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3707880" y="404580"/>
            <a:ext cx="2376330" cy="4032560"/>
          </a:xfr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40" y="3573020"/>
            <a:ext cx="2880400" cy="3127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7031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D4D7D291-FE5B-4D4A-9070-6DE82FA3DF9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17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19840" y="1556740"/>
            <a:ext cx="4464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algn="ctr" eaLnBrk="1" hangingPunct="1">
              <a:spcBef>
                <a:spcPct val="20000"/>
              </a:spcBef>
              <a:buClr>
                <a:srgbClr val="0000FF"/>
              </a:buClr>
              <a:buSzPct val="80000"/>
            </a:pPr>
            <a:r>
              <a:rPr lang="zh-TW" altLang="en-US" sz="8000" b="0" dirty="0">
                <a:solidFill>
                  <a:srgbClr val="FF0000"/>
                </a:solidFill>
                <a:latin typeface="Times New Roman"/>
                <a:ea typeface="標楷體"/>
              </a:rPr>
              <a:t>謝謝聆聽</a:t>
            </a:r>
            <a:endParaRPr lang="en-US" altLang="zh-TW" sz="8000" b="0" dirty="0">
              <a:solidFill>
                <a:srgbClr val="FF0000"/>
              </a:solidFill>
              <a:latin typeface="Times New Roman"/>
              <a:ea typeface="標楷體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91850" y="3140960"/>
            <a:ext cx="45366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algn="ctr" eaLnBrk="1" hangingPunct="1">
              <a:spcBef>
                <a:spcPct val="20000"/>
              </a:spcBef>
              <a:buClr>
                <a:srgbClr val="0000FF"/>
              </a:buClr>
              <a:buSzPct val="80000"/>
            </a:pPr>
            <a:r>
              <a:rPr lang="zh-TW" altLang="en-US" sz="8000" b="0" dirty="0">
                <a:solidFill>
                  <a:srgbClr val="FF0000"/>
                </a:solidFill>
                <a:latin typeface="Times New Roman"/>
                <a:ea typeface="標楷體"/>
              </a:rPr>
              <a:t>敬請指導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0" y="1268700"/>
            <a:ext cx="2736380" cy="36485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1617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109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6</a:t>
            </a:r>
            <a:r>
              <a:rPr lang="zh-TW" altLang="en-US" dirty="0" smtClean="0">
                <a:solidFill>
                  <a:srgbClr val="FF3300"/>
                </a:solidFill>
              </a:rPr>
              <a:t>月專題報導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08204057"/>
              </p:ext>
            </p:extLst>
          </p:nvPr>
        </p:nvGraphicFramePr>
        <p:xfrm>
          <a:off x="611449" y="981073"/>
          <a:ext cx="7993111" cy="5328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3111"/>
              </a:tblGrid>
              <a:tr h="652261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2585188">
                <a:tc>
                  <a:txBody>
                    <a:bodyPr/>
                    <a:lstStyle/>
                    <a:p>
                      <a:r>
                        <a:rPr lang="en-US" altLang="zh-TW" sz="24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1090522-</a:t>
                      </a:r>
                      <a:r>
                        <a:rPr lang="zh-TW" altLang="en-US" sz="24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年代新聞</a:t>
                      </a:r>
                      <a:r>
                        <a:rPr lang="en-US" altLang="zh-TW" sz="24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-</a:t>
                      </a:r>
                      <a:r>
                        <a:rPr lang="zh-TW" altLang="en-US" sz="24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北榮救回新冠重症</a:t>
                      </a:r>
                      <a:r>
                        <a:rPr lang="en-US" altLang="zh-TW" sz="24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.mp4</a:t>
                      </a:r>
                      <a:endParaRPr lang="zh-TW" altLang="en-US" sz="24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  <a:tr h="2090878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1090602-TVBS【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十點不一樣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】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三高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.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肥胖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.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飲酒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.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吸菸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...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易誘發心臟病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!.mp4</a:t>
                      </a:r>
                      <a:endParaRPr lang="zh-TW" alt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2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763610" y="2204830"/>
            <a:ext cx="5509054" cy="1518604"/>
            <a:chOff x="1763610" y="2204830"/>
            <a:chExt cx="5509054" cy="151860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10" y="2204830"/>
              <a:ext cx="2699740" cy="1518604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10" y="2204830"/>
              <a:ext cx="2628654" cy="1478618"/>
            </a:xfrm>
            <a:prstGeom prst="rect">
              <a:avLst/>
            </a:prstGeom>
          </p:spPr>
        </p:pic>
      </p:grpSp>
      <p:grpSp>
        <p:nvGrpSpPr>
          <p:cNvPr id="9" name="群組 8"/>
          <p:cNvGrpSpPr/>
          <p:nvPr/>
        </p:nvGrpSpPr>
        <p:grpSpPr>
          <a:xfrm>
            <a:off x="2843760" y="4725180"/>
            <a:ext cx="5292100" cy="1437499"/>
            <a:chOff x="1619590" y="4653170"/>
            <a:chExt cx="5292100" cy="1437499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590" y="4653170"/>
              <a:ext cx="2523581" cy="1419422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0" y="4653170"/>
              <a:ext cx="2555720" cy="1437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461487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109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6</a:t>
            </a:r>
            <a:r>
              <a:rPr lang="zh-TW" altLang="en-US" dirty="0" smtClean="0">
                <a:solidFill>
                  <a:srgbClr val="FF3300"/>
                </a:solidFill>
              </a:rPr>
              <a:t>月專題報導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44985991"/>
              </p:ext>
            </p:extLst>
          </p:nvPr>
        </p:nvGraphicFramePr>
        <p:xfrm>
          <a:off x="611449" y="981072"/>
          <a:ext cx="8353159" cy="5184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3159"/>
              </a:tblGrid>
              <a:tr h="716217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2330338">
                <a:tc>
                  <a:txBody>
                    <a:bodyPr/>
                    <a:lstStyle/>
                    <a:p>
                      <a:r>
                        <a:rPr lang="en-US" altLang="zh-TW" sz="24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1090603-TVBS【</a:t>
                      </a:r>
                      <a:r>
                        <a:rPr lang="zh-TW" altLang="en-US" sz="24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十點不一樣</a:t>
                      </a:r>
                      <a:r>
                        <a:rPr lang="en-US" altLang="zh-TW" sz="24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】</a:t>
                      </a:r>
                      <a:r>
                        <a:rPr lang="zh-TW" altLang="en-US" sz="24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手腳無力</a:t>
                      </a:r>
                      <a:r>
                        <a:rPr lang="en-US" altLang="zh-TW" sz="24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</a:t>
                      </a:r>
                      <a:r>
                        <a:rPr lang="zh-TW" altLang="en-US" sz="24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吞嚥困難合併頭痛</a:t>
                      </a:r>
                      <a:r>
                        <a:rPr lang="en-US" altLang="zh-TW" sz="24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..</a:t>
                      </a:r>
                      <a:r>
                        <a:rPr lang="zh-TW" altLang="en-US" sz="24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小心腦中風找上您</a:t>
                      </a:r>
                      <a:r>
                        <a:rPr lang="en-US" altLang="zh-TW" sz="24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.mp4</a:t>
                      </a:r>
                      <a:endParaRPr lang="en-US" altLang="zh-TW" sz="24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en-US" altLang="zh-TW" sz="28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8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  <a:tr h="2137753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1090528-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年代、壹電視專題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-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武肺確診者失「嗅味覺」  護理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師</a:t>
                      </a:r>
                      <a:endParaRPr lang="en-US" altLang="zh-TW" sz="2400" b="1" dirty="0" smtClean="0">
                        <a:solidFill>
                          <a:schemeClr val="tx1"/>
                        </a:solidFill>
                        <a:hlinkClick r:id="rId3" action="ppaction://hlinkfile"/>
                      </a:endParaRPr>
                    </a:p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暖心換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頭等餐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.mp4</a:t>
                      </a:r>
                      <a:endParaRPr lang="en-US" altLang="zh-TW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TW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20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3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971500" y="2636890"/>
            <a:ext cx="7057049" cy="1275863"/>
            <a:chOff x="24697" y="2780910"/>
            <a:chExt cx="7057049" cy="113184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7" y="2780910"/>
              <a:ext cx="2006323" cy="1126216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067" y="2780910"/>
              <a:ext cx="2006324" cy="1126216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97" y="2780910"/>
              <a:ext cx="2016349" cy="1131844"/>
            </a:xfrm>
            <a:prstGeom prst="rect">
              <a:avLst/>
            </a:prstGeom>
          </p:spPr>
        </p:pic>
      </p:grpSp>
      <p:grpSp>
        <p:nvGrpSpPr>
          <p:cNvPr id="11" name="群組 10"/>
          <p:cNvGrpSpPr/>
          <p:nvPr/>
        </p:nvGrpSpPr>
        <p:grpSpPr>
          <a:xfrm>
            <a:off x="1979640" y="4725180"/>
            <a:ext cx="5328740" cy="1506398"/>
            <a:chOff x="827480" y="4797190"/>
            <a:chExt cx="5328740" cy="1506398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80" y="4869201"/>
              <a:ext cx="2195670" cy="136819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3910" y="4797190"/>
              <a:ext cx="2232310" cy="1506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095497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450" y="692620"/>
            <a:ext cx="8001000" cy="288040"/>
          </a:xfrm>
        </p:spPr>
        <p:txBody>
          <a:bodyPr/>
          <a:lstStyle/>
          <a:p>
            <a:pPr algn="ctr">
              <a:defRPr/>
            </a:pPr>
            <a:r>
              <a:rPr lang="en-US" altLang="zh-TW" sz="2600" dirty="0" smtClean="0">
                <a:solidFill>
                  <a:srgbClr val="FF3300"/>
                </a:solidFill>
              </a:rPr>
              <a:t/>
            </a:r>
            <a:br>
              <a:rPr lang="en-US" altLang="zh-TW" sz="2600" dirty="0" smtClean="0">
                <a:solidFill>
                  <a:srgbClr val="FF3300"/>
                </a:solidFill>
              </a:rPr>
            </a:br>
            <a:r>
              <a:rPr lang="en-US" altLang="zh-TW" sz="2600" dirty="0" smtClean="0">
                <a:solidFill>
                  <a:srgbClr val="FF3300"/>
                </a:solidFill>
              </a:rPr>
              <a:t>109</a:t>
            </a:r>
            <a:r>
              <a:rPr lang="zh-TW" altLang="en-US" sz="2600" dirty="0" smtClean="0">
                <a:solidFill>
                  <a:srgbClr val="FF3300"/>
                </a:solidFill>
              </a:rPr>
              <a:t>年</a:t>
            </a:r>
            <a:r>
              <a:rPr lang="en-US" altLang="zh-TW" sz="2600" dirty="0" smtClean="0">
                <a:solidFill>
                  <a:srgbClr val="FF3300"/>
                </a:solidFill>
              </a:rPr>
              <a:t>6</a:t>
            </a:r>
            <a:r>
              <a:rPr lang="zh-TW" altLang="en-US" sz="2600" dirty="0" smtClean="0">
                <a:solidFill>
                  <a:srgbClr val="FF3300"/>
                </a:solidFill>
              </a:rPr>
              <a:t>月安排媒體採訪</a:t>
            </a:r>
            <a:r>
              <a:rPr lang="en-US" altLang="zh-TW" sz="2600" dirty="0" smtClean="0">
                <a:solidFill>
                  <a:srgbClr val="FF3300"/>
                </a:solidFill>
              </a:rPr>
              <a:t>(</a:t>
            </a:r>
            <a:r>
              <a:rPr lang="zh-TW" altLang="en-US" sz="2600" dirty="0" smtClean="0">
                <a:solidFill>
                  <a:srgbClr val="FF3300"/>
                </a:solidFill>
              </a:rPr>
              <a:t>計</a:t>
            </a:r>
            <a:r>
              <a:rPr lang="en-US" altLang="zh-TW" sz="2600" dirty="0" smtClean="0">
                <a:solidFill>
                  <a:srgbClr val="FF3300"/>
                </a:solidFill>
              </a:rPr>
              <a:t>15</a:t>
            </a:r>
            <a:r>
              <a:rPr lang="zh-TW" altLang="en-US" sz="2600" dirty="0" smtClean="0">
                <a:solidFill>
                  <a:srgbClr val="FF3300"/>
                </a:solidFill>
              </a:rPr>
              <a:t>則</a:t>
            </a:r>
            <a:r>
              <a:rPr lang="en-US" altLang="zh-TW" sz="2600" dirty="0" smtClean="0">
                <a:solidFill>
                  <a:srgbClr val="FF3300"/>
                </a:solidFill>
              </a:rPr>
              <a:t>)</a:t>
            </a:r>
            <a:endParaRPr lang="zh-TW" altLang="en-US" sz="2600" dirty="0">
              <a:solidFill>
                <a:srgbClr val="FF3300"/>
              </a:solidFill>
            </a:endParaRPr>
          </a:p>
        </p:txBody>
      </p:sp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4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9578391"/>
              </p:ext>
            </p:extLst>
          </p:nvPr>
        </p:nvGraphicFramePr>
        <p:xfrm>
          <a:off x="1115520" y="1052670"/>
          <a:ext cx="7417030" cy="48225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7795"/>
                <a:gridCol w="813831"/>
                <a:gridCol w="1462684"/>
                <a:gridCol w="1884380"/>
                <a:gridCol w="1420237"/>
                <a:gridCol w="1028103"/>
              </a:tblGrid>
              <a:tr h="509302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日期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單位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受訪人員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主題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媒體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採訪記者</a:t>
                      </a:r>
                      <a:endParaRPr lang="zh-TW" altLang="en-US" sz="1600" dirty="0"/>
                    </a:p>
                  </a:txBody>
                  <a:tcPr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2020/5/26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胸腔部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蘇維鈞科主任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負壓隔離病房介紹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聯合報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陳雨鑫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2020/5/26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乳醫中心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曾令民主任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乳癌影音衛教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康健雜誌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張曉卉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2020/5/28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護理部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蘇瑞源護理長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徐靖珊護理師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疫情小故事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年代新聞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黃淑芬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2020/5/28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醫企部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李偉強主任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本院防疫作為及措施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世新小世界周報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朱茱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2020/5/29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護理部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蘇瑞源護理長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病房防疫措施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世新小世界周報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朱茱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2020/6/1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移植外科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劉君恕主任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器捐專題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三立新聞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華舜嘉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2020/6/2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神經內科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陳世彬主任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經常頭痛是中風的前兆嗎？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TVBS"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2020/6/3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神經內科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紀乃方醫師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腦出血中風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警廣醫師來敲門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宋佳謙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2020/6/8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泌尿外科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林志杰醫師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腎結石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聯合報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楊雅棠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54445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450" y="692620"/>
            <a:ext cx="8001000" cy="288040"/>
          </a:xfrm>
        </p:spPr>
        <p:txBody>
          <a:bodyPr/>
          <a:lstStyle/>
          <a:p>
            <a:pPr algn="ctr">
              <a:defRPr/>
            </a:pPr>
            <a:r>
              <a:rPr lang="en-US" altLang="zh-TW" sz="2600" dirty="0" smtClean="0">
                <a:solidFill>
                  <a:srgbClr val="FF3300"/>
                </a:solidFill>
              </a:rPr>
              <a:t/>
            </a:r>
            <a:br>
              <a:rPr lang="en-US" altLang="zh-TW" sz="2600" dirty="0" smtClean="0">
                <a:solidFill>
                  <a:srgbClr val="FF3300"/>
                </a:solidFill>
              </a:rPr>
            </a:br>
            <a:r>
              <a:rPr lang="en-US" altLang="zh-TW" sz="2600" dirty="0" smtClean="0">
                <a:solidFill>
                  <a:srgbClr val="FF3300"/>
                </a:solidFill>
              </a:rPr>
              <a:t>109</a:t>
            </a:r>
            <a:r>
              <a:rPr lang="zh-TW" altLang="en-US" sz="2600" dirty="0" smtClean="0">
                <a:solidFill>
                  <a:srgbClr val="FF3300"/>
                </a:solidFill>
              </a:rPr>
              <a:t>年</a:t>
            </a:r>
            <a:r>
              <a:rPr lang="en-US" altLang="zh-TW" sz="2600" dirty="0" smtClean="0">
                <a:solidFill>
                  <a:srgbClr val="FF3300"/>
                </a:solidFill>
              </a:rPr>
              <a:t>6</a:t>
            </a:r>
            <a:r>
              <a:rPr lang="zh-TW" altLang="en-US" sz="2600" dirty="0" smtClean="0">
                <a:solidFill>
                  <a:srgbClr val="FF3300"/>
                </a:solidFill>
              </a:rPr>
              <a:t>月安排媒體採訪</a:t>
            </a:r>
            <a:endParaRPr lang="zh-TW" altLang="en-US" sz="2600" dirty="0">
              <a:solidFill>
                <a:srgbClr val="FF3300"/>
              </a:solidFill>
            </a:endParaRPr>
          </a:p>
        </p:txBody>
      </p:sp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5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2073039"/>
              </p:ext>
            </p:extLst>
          </p:nvPr>
        </p:nvGraphicFramePr>
        <p:xfrm>
          <a:off x="1043510" y="1124680"/>
          <a:ext cx="7417030" cy="39052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7795"/>
                <a:gridCol w="813831"/>
                <a:gridCol w="1462684"/>
                <a:gridCol w="1884380"/>
                <a:gridCol w="1420237"/>
                <a:gridCol w="1028103"/>
              </a:tblGrid>
              <a:tr h="509302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日期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單位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受訪人員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主題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媒體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採訪記者</a:t>
                      </a:r>
                      <a:endParaRPr lang="zh-TW" altLang="en-US" sz="1600" dirty="0"/>
                    </a:p>
                  </a:txBody>
                  <a:tcPr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2020/6/9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神經內科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關尚勇醫師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癲癇患者考駕照和上路的議題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自由時報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蕭喬云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2020/6/10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兒童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血腫科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顏秀如醫師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印尼移工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Nina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骨髓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移植病情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聯合報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楊雅棠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2020/6/11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兒童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血腫科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顏秀如醫師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印尼移工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Nina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骨髓移植回診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聯合報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楊雅棠</a:t>
                      </a:r>
                    </a:p>
                  </a:txBody>
                  <a:tcPr marL="9525" marR="9525" marT="9525" marB="0" anchor="ctr"/>
                </a:tc>
              </a:tr>
              <a:tr h="4735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2020/6/12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兒童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血腫科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顏秀如醫師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印尼移工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Nina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骨髓移植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TVBS.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民視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.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三立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.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東森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.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公視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.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大愛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等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53178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2020/6/16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感染科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林邑聰醫師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3D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列印病房門把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警廣醫師來敲門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宋佳謙</a:t>
                      </a:r>
                    </a:p>
                  </a:txBody>
                  <a:tcPr marL="9525" marR="9525" marT="9525" marB="0" anchor="ctr"/>
                </a:tc>
              </a:tr>
              <a:tr h="4735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2020/6/18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傳統醫學部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神經外科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吳大鵬醫師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王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緯歆醫師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病友林知妍的治療過程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親子天下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李佩璇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19686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109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6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0939085"/>
              </p:ext>
            </p:extLst>
          </p:nvPr>
        </p:nvGraphicFramePr>
        <p:xfrm>
          <a:off x="591068" y="981073"/>
          <a:ext cx="8085501" cy="525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082844"/>
                <a:gridCol w="6063929"/>
              </a:tblGrid>
              <a:tr h="6655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5907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1090526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毒物科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「職場毒化物危害面面觀」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研討會 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   </a:t>
                      </a:r>
                      <a:r>
                        <a:rPr lang="en-US" altLang="zh-TW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院臨床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毒物科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職業傷病防治中心為協助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勞工與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關心職場安全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衛生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en-US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已</a:t>
                      </a:r>
                      <a:r>
                        <a:rPr lang="zh-TW" altLang="zh-TW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於</a:t>
                      </a:r>
                      <a:r>
                        <a:rPr lang="zh-TW" altLang="en-US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</a:t>
                      </a:r>
                      <a:r>
                        <a:rPr lang="en-US" altLang="zh-TW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(5)</a:t>
                      </a:r>
                      <a:r>
                        <a:rPr lang="zh-TW" altLang="zh-TW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zh-TW" altLang="zh-TW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假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臺北榮民總醫院致德樓第三會議室，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辦理職業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傷病防治研習會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主題為「職場毒化物危害面面觀」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TW" sz="20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本研習</a:t>
                      </a:r>
                      <a:r>
                        <a:rPr lang="zh-TW" altLang="zh-TW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著重實務與理論之對話，邀集急診醫師、職業醫學科醫師，以及環境與職業衛生領域之教授，介紹職場常見毒化物可能引發的危害與提供有關注意事項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透過實務的案例，協助從事勞工健康服務之專業人員與職業安全衛生管理人員，進行危害管理與規劃，以增進職場之安全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6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470" y="2060810"/>
            <a:ext cx="1800250" cy="194427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480" y="4221111"/>
            <a:ext cx="1728240" cy="1800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0517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109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6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71756764"/>
              </p:ext>
            </p:extLst>
          </p:nvPr>
        </p:nvGraphicFramePr>
        <p:xfrm>
          <a:off x="591068" y="981073"/>
          <a:ext cx="8085501" cy="5094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082844"/>
                <a:gridCol w="6063929"/>
              </a:tblGrid>
              <a:tr h="5036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5907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1090521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醫研部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臨床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共同研究室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揭幕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en-US" altLang="zh-TW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TW" altLang="en-US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zh-TW" altLang="en-US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TW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於致德樓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樓臨床共同研究室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由張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院長與各級長官共同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參與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揭牌儀式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院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臨床共同研究室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」正式成立於民國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年，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成立理念即是藉由資源共享整合平台的模式，來提供研究室空間及儀器設備予各臨床部科研究人員使用，以期能結合臨床與基礎研究，並擴大培育轉譯醫學研究人才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zh-TW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7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30" y="3969372"/>
            <a:ext cx="2555537" cy="170369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0" y="3969372"/>
            <a:ext cx="2448340" cy="170369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17" y="3969371"/>
            <a:ext cx="2555537" cy="17036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9681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109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6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15411324"/>
              </p:ext>
            </p:extLst>
          </p:nvPr>
        </p:nvGraphicFramePr>
        <p:xfrm>
          <a:off x="591068" y="981073"/>
          <a:ext cx="8085501" cy="525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313964"/>
                <a:gridCol w="5832809"/>
              </a:tblGrid>
              <a:tr h="6655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5907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1090529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教學部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AR+VR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訓練 醫界生力軍實力大躍進</a:t>
                      </a:r>
                      <a:r>
                        <a:rPr lang="zh-TW" alt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主講人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臨床教育訓練科楊盈盈主任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教學部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利用擴增及虛擬實境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(AR-VR)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技術，訓練新進醫師插管及癌症病灶定位測量技能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，透過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眼鏡互動，學習正確技能細節步驟，</a:t>
                      </a:r>
                      <a:r>
                        <a:rPr lang="zh-TW" altLang="zh-TW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利用</a:t>
                      </a:r>
                      <a:r>
                        <a:rPr lang="en-US" altLang="zh-TW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4D</a:t>
                      </a:r>
                      <a:r>
                        <a:rPr lang="zh-TW" altLang="zh-TW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虛擬影像，了解臟器構造，精準定位肝癌病兆並測量尺寸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，跳脫傳統實作示範教學方式，突破急重症照護臨床技能訓練的極限，</a:t>
                      </a:r>
                      <a:r>
                        <a:rPr lang="zh-TW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大幅增進新進醫師臨床技能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並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精確評估學員實作的正確性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對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學員於不了解的地方，更可利用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眼鏡聲控技術拍照上傳，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也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讓指導教師給予及時回饋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altLang="zh-TW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zh-TW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8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0" y="2248322"/>
            <a:ext cx="1918634" cy="15584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969" y="4007616"/>
            <a:ext cx="1599615" cy="21328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276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109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6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71051003"/>
              </p:ext>
            </p:extLst>
          </p:nvPr>
        </p:nvGraphicFramePr>
        <p:xfrm>
          <a:off x="591068" y="981073"/>
          <a:ext cx="8085501" cy="525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241954"/>
                <a:gridCol w="5904819"/>
              </a:tblGrid>
              <a:tr h="6655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5907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1090606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中華醫學會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中華醫學會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年年會暨學術研討會新聞稿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109.6.6</a:t>
                      </a:r>
                      <a:b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數位醫療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lang="zh-TW" altLang="zh-TW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在臺北榮總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中華醫學會</a:t>
                      </a:r>
                      <a:r>
                        <a:rPr lang="en-US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年年會</a:t>
                      </a:r>
                      <a:r>
                        <a:rPr lang="en-US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日盛大舉行，由理事長張</a:t>
                      </a:r>
                      <a:r>
                        <a:rPr lang="zh-TW" alt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院長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主持，採同步視訊與現場會議併行方式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共有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來自美、日、韓、義、瑞典、香港、新加坡等</a:t>
                      </a:r>
                      <a:r>
                        <a:rPr lang="en-US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國國際專家學者，現場與線上參與者超過一千多位醫界、學界和產業界人員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　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本次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研討會共包括智慧醫療、精準化治療、高階心臟影像等</a:t>
                      </a:r>
                      <a:r>
                        <a:rPr lang="en-US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個次專科領域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的精彩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主題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，將最先進的技術、最卓越的成就，與各醫學專科領域學者交流分享，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為一場配合防疫需求及追求醫學新知的國際盛會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隨著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臺灣防疫有成並</a:t>
                      </a:r>
                      <a:r>
                        <a:rPr lang="zh-TW" alt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逐步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解封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，中華醫學會經由審慎的評估及密集的沙盤演練後，決定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如期舉行研討會，為國內疫情平穩後指標性的醫學會議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藉由視訊會議及標準的防疫措施，在安全無虞的環境下進行交流及分享</a:t>
                      </a:r>
                      <a:r>
                        <a:rPr lang="zh-TW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zh-TW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9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0" y="2374015"/>
            <a:ext cx="1969516" cy="119900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0" y="3724160"/>
            <a:ext cx="1969516" cy="125615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0" y="5077751"/>
            <a:ext cx="1969515" cy="1159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3515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6600"/>
            </a:gs>
            <a:gs pos="100000">
              <a:srgbClr val="009999"/>
            </a:gs>
          </a:gsLst>
          <a:lin ang="5400000" scaled="1"/>
        </a:gradFill>
        <a:ln>
          <a:noFill/>
        </a:ln>
        <a:effectLst>
          <a:outerShdw dist="53882" dir="2700000" algn="ctr" rotWithShape="0">
            <a:schemeClr val="tx2"/>
          </a:outerShdw>
        </a:effectLst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6600"/>
            </a:gs>
            <a:gs pos="100000">
              <a:srgbClr val="009999"/>
            </a:gs>
          </a:gsLst>
          <a:lin ang="5400000" scaled="1"/>
        </a:gradFill>
        <a:ln>
          <a:noFill/>
        </a:ln>
        <a:effectLst>
          <a:outerShdw dist="53882" dir="2700000" algn="ctr" rotWithShape="0">
            <a:schemeClr val="tx2"/>
          </a:outerShdw>
        </a:effectLst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35535</TotalTime>
  <Words>1104</Words>
  <Application>Microsoft Office PowerPoint</Application>
  <PresentationFormat>如螢幕大小 (4:3)</PresentationFormat>
  <Paragraphs>241</Paragraphs>
  <Slides>17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Profile</vt:lpstr>
      <vt:lpstr>本院重要新聞彙整報告</vt:lpstr>
      <vt:lpstr>109年6月專題報導</vt:lpstr>
      <vt:lpstr>109年6月專題報導</vt:lpstr>
      <vt:lpstr> 109年6月安排媒體採訪(計15則)</vt:lpstr>
      <vt:lpstr> 109年6月安排媒體採訪</vt:lpstr>
      <vt:lpstr>109年6月份協辦活動(新聞稿)</vt:lpstr>
      <vt:lpstr>109年6月份協辦活動(新聞稿)</vt:lpstr>
      <vt:lpstr>109年6月份協辦活動(新聞稿)</vt:lpstr>
      <vt:lpstr>109年6月份協辦活動(新聞稿)</vt:lpstr>
      <vt:lpstr>109年6月份協辦活動(新聞稿)</vt:lpstr>
      <vt:lpstr>109年6月份協辦活動(新聞稿)</vt:lpstr>
      <vt:lpstr>109年6月份協辦活動(新聞稿)</vt:lpstr>
      <vt:lpstr>109年6月份新聞摘要(計10則)</vt:lpstr>
      <vt:lpstr>投影片 14</vt:lpstr>
      <vt:lpstr>109年6月各單位受奬情形提報</vt:lpstr>
      <vt:lpstr>財團法人先鋒品質管制學術研究基金會</vt:lpstr>
      <vt:lpstr>投影片 17</vt:lpstr>
    </vt:vector>
  </TitlesOfParts>
  <Manager>台北榮民總醫院</Manager>
  <Company>Taipei Veterans General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行政院國軍退除役官兵輔導委員會 台北榮民總醫院 新制醫院評鑑暨教學醫院評鑑簡報</dc:title>
  <dc:creator>楊昭恂</dc:creator>
  <cp:lastModifiedBy>vghuser</cp:lastModifiedBy>
  <cp:revision>2590</cp:revision>
  <cp:lastPrinted>2020-06-18T01:24:18Z</cp:lastPrinted>
  <dcterms:created xsi:type="dcterms:W3CDTF">2004-02-01T06:39:05Z</dcterms:created>
  <dcterms:modified xsi:type="dcterms:W3CDTF">2020-06-18T07:41:24Z</dcterms:modified>
</cp:coreProperties>
</file>