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249" r:id="rId2"/>
    <p:sldId id="3892" r:id="rId3"/>
    <p:sldId id="3891" r:id="rId4"/>
    <p:sldId id="3877" r:id="rId5"/>
    <p:sldId id="3894" r:id="rId6"/>
    <p:sldId id="3843" r:id="rId7"/>
    <p:sldId id="3898" r:id="rId8"/>
    <p:sldId id="3876" r:id="rId9"/>
    <p:sldId id="3881" r:id="rId10"/>
    <p:sldId id="3885" r:id="rId11"/>
    <p:sldId id="3889" r:id="rId12"/>
    <p:sldId id="3893" r:id="rId13"/>
    <p:sldId id="3866" r:id="rId14"/>
    <p:sldId id="3895" r:id="rId15"/>
    <p:sldId id="3896" r:id="rId16"/>
    <p:sldId id="3897" r:id="rId17"/>
    <p:sldId id="3864" r:id="rId18"/>
    <p:sldId id="3899" r:id="rId19"/>
    <p:sldId id="3900" r:id="rId20"/>
    <p:sldId id="3865" r:id="rId21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92"/>
            <p14:sldId id="3891"/>
            <p14:sldId id="3877"/>
            <p14:sldId id="3894"/>
            <p14:sldId id="3843"/>
            <p14:sldId id="3898"/>
            <p14:sldId id="3876"/>
            <p14:sldId id="3881"/>
            <p14:sldId id="3885"/>
            <p14:sldId id="3889"/>
            <p14:sldId id="3893"/>
            <p14:sldId id="3866"/>
            <p14:sldId id="3895"/>
            <p14:sldId id="3896"/>
            <p14:sldId id="3897"/>
            <p14:sldId id="3864"/>
            <p14:sldId id="3899"/>
            <p14:sldId id="3900"/>
            <p14:sldId id="3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125" autoAdjust="0"/>
  </p:normalViewPr>
  <p:slideViewPr>
    <p:cSldViewPr>
      <p:cViewPr varScale="1">
        <p:scale>
          <a:sx n="82" d="100"/>
          <a:sy n="82" d="100"/>
        </p:scale>
        <p:origin x="91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algn="l" defTabSz="918644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9" y="1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algn="r" defTabSz="918644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542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algn="l" defTabSz="918644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9" y="9375542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algn="r" defTabSz="918644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algn="l" defTabSz="918644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>
            <a:lvl1pPr algn="r" defTabSz="918644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algn="l" defTabSz="918644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5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49" tIns="45924" rIns="91849" bIns="45924" numCol="1" anchor="b" anchorCtr="0" compatLnSpc="1">
            <a:prstTxWarp prst="textNoShape">
              <a:avLst/>
            </a:prstTxWarp>
          </a:bodyPr>
          <a:lstStyle>
            <a:lvl1pPr defTabSz="918644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644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434" indent="-283629" defTabSz="918644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515" indent="-226902" defTabSz="918644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322" indent="-226902" defTabSz="918644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128" indent="-226902" defTabSz="918644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5933" indent="-226902" defTabSz="918644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49740" indent="-226902" defTabSz="918644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546" indent="-226902" defTabSz="918644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353" indent="-226902" defTabSz="918644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090706-TVBS&#12304;&#21313;&#40670;&#19981;&#19968;&#27171;&#12305;&#36629;&#24573;&#12300;&#36275;&#37096;&#23567;&#20663;&#12301;&#32633;&#24739;&#36889;&#20491;&#12300;&#30149;&#12301;&#12288;&#25130;&#32930;&#39080;&#38570;&#39640;&#65281;.mp4" TargetMode="External"/><Relationship Id="rId7" Type="http://schemas.openxmlformats.org/officeDocument/2006/relationships/image" Target="../media/image8.jpeg"/><Relationship Id="rId2" Type="http://schemas.openxmlformats.org/officeDocument/2006/relationships/hyperlink" Target="1090618-&#19977;&#31435;&#26032;&#32862;-&#19968;&#38982;&#33102;&#35201;&#31561;30&#24180;!%20&#21488;&#28771;&#22120;&#23448;&#25424;&#36104;&#29575;&#36960;&#20302;&#26044;&#22283;&#38555;&#65281;&#12304;&#37325;&#29983;&#20043;&#36335;&#12305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1090708-&#37857;&#21608;&#21002;--&#12304;&#25239;&#30123;&#27491;&#33021;&#37327;&#29305;&#36655;&#12305;&#33274;&#21271;&#27054;&#32317;&#23567;&#25925;&#20107;&#65306;&#30123;&#24773;&#19979;&#30340;&#20919;&#26262;&#33258;&#30693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1090714-TVBS&#12304;&#21313;&#40670;&#19981;&#19968;&#27171;&#12305;3&#20491;&#26376;&#22823;&#30007;&#23344;&#30906;&#35386;&#26085;&#26412;&#33126;&#28814;%20&#21482;&#22240;&#28858;&#20358;&#19981;&#21450;...&#20570;&#36889;&#20107;&#24773;!.mp4" TargetMode="External"/><Relationship Id="rId7" Type="http://schemas.openxmlformats.org/officeDocument/2006/relationships/image" Target="../media/image17.jpeg"/><Relationship Id="rId2" Type="http://schemas.openxmlformats.org/officeDocument/2006/relationships/hyperlink" Target="1090708-TVBS&#12304;&#21313;&#40670;&#19981;&#19968;&#27171;&#12305;&#39135;&#29289;&#36942;&#25935;&#21407;&#25490;&#34892;%20&#36889;&#39006;&#39135;&#29289;&#38656;&#27880;&#24847;%20&#36991;&#20813;&#32005;&#30306;&#25214;&#19978;&#36523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109.7.21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42844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241954"/>
                <a:gridCol w="590481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1090630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腫瘤醫學部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潤泰集團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「重粒子癌症治療中心建築及基座完工移交典禮」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日舉行「重粒子癌症治療中心建築及基座完工移交典禮」，由潤泰集團尹衍樑總裁致贈建築雷雕紀念模型，張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</a:t>
                      </a:r>
                      <a:r>
                        <a:rPr lang="zh-TW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長代表接受，並共同為大樓奠基石揭幕，預計於</a:t>
                      </a:r>
                      <a:r>
                        <a:rPr lang="en-US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lang="zh-TW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年底開始治療病人。</a:t>
                      </a:r>
                    </a:p>
                    <a:p>
                      <a:r>
                        <a:rPr lang="en-US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2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55470" y="2420860"/>
            <a:ext cx="1878376" cy="3358847"/>
            <a:chOff x="755470" y="2420860"/>
            <a:chExt cx="1878376" cy="335884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0" y="2420860"/>
              <a:ext cx="1878039" cy="105420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0" y="3573020"/>
              <a:ext cx="1878039" cy="105420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0" y="4725180"/>
              <a:ext cx="1878376" cy="105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58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62061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169944"/>
                <a:gridCol w="59768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1090703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醫研部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實驗室重啟使用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馮世寬主委蒞臨視察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退輔會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馮世寬主任委員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至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視察醫學科技大樓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BSL-3(P3)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實驗室、細胞治療潔淨實驗室，並慰問負壓隔離病房辛苦抗疫的醫護同仁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。對最高強度實驗室硬體設備、防護訓練與實驗室操作及實驗室運作與生安管理等重要品管措施，留下深刻印象。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本院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原有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間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BSL-3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負壓實驗室，因年久設備不足，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退輔會專案撥款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2390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萬，及潤泰集團尹衍樑總裁捐贈約二千萬元修繕經費，讓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BSL-3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順利重啟使用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，期能於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短期內成功開發新興傳染病的抗體檢測、新藥篩選與疫苗研發檢驗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等，再創尖端醫療全新里程碑。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3460" y="2132820"/>
            <a:ext cx="2006323" cy="3664183"/>
            <a:chOff x="591068" y="2276840"/>
            <a:chExt cx="2006323" cy="36641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68" y="2276840"/>
              <a:ext cx="2006323" cy="112621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51" y="3587583"/>
              <a:ext cx="1979640" cy="111123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51" y="4829785"/>
              <a:ext cx="1979640" cy="1111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32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15745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1090713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高齡醫學中心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遊詣居日照中心廣達集團實物捐贈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典禮</a:t>
                      </a:r>
                      <a:endParaRPr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遊詣居日照中心廣達集團實物捐贈儀式，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日下午舉行。廣達</a:t>
                      </a:r>
                      <a:r>
                        <a:rPr lang="zh-TW" altLang="zh-TW" sz="240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林百里董事長致贈</a:t>
                      </a:r>
                      <a:r>
                        <a:rPr lang="zh-TW" altLang="en-US" sz="240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張院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長代表接受，並回贈感謝獎座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。退輔會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馮世寬主任委員、交通大學陳信宏代理校長等貴賓受邀觀禮，會場同步展示榮民醫療體系推動智慧長照的規畫設計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，為超高齡社會的智慧照護建立新標竿。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3460" y="2204830"/>
            <a:ext cx="1878040" cy="3349434"/>
            <a:chOff x="683459" y="2492870"/>
            <a:chExt cx="1878040" cy="334943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3634371"/>
              <a:ext cx="1878039" cy="105420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59" y="4788098"/>
              <a:ext cx="1878039" cy="105420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2492870"/>
              <a:ext cx="1878039" cy="105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50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40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101443"/>
              </p:ext>
            </p:extLst>
          </p:nvPr>
        </p:nvGraphicFramePr>
        <p:xfrm>
          <a:off x="1" y="979488"/>
          <a:ext cx="9144000" cy="532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20200610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常照你的長照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20200612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印尼童跨海救姊 台灣首開邊境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改良手術 助病友復聲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20200614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北榮發表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腦瘤分析模型診斷成果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20200615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大數據助掌握異常 北榮防跌有「四到」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防疫點將 陽明人扮幕後英雄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陽明防疫英雄 吳易企確保檢驗品質 北榮驗病毒四基因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陽明防疫英雄 林邑璁「感染科醫師像偵探一樣找出病因」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陽明防疫英雄 陽光耀參與編纂重症照護治療指引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北榮智慧醫院管理中心啟用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77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52181"/>
              </p:ext>
            </p:extLst>
          </p:nvPr>
        </p:nvGraphicFramePr>
        <p:xfrm>
          <a:off x="4763" y="979488"/>
          <a:ext cx="9139237" cy="549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20200616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肺炎危機是數位醫療轉機 從預防跌倒到精神病判定 台北榮總</a:t>
                      </a:r>
                      <a:r>
                        <a:rPr lang="en-US" altLang="zh-TW" sz="1800" dirty="0" smtClean="0"/>
                        <a:t>27</a:t>
                      </a:r>
                      <a:r>
                        <a:rPr lang="zh-TW" altLang="en-US" sz="1800" dirty="0" smtClean="0"/>
                        <a:t>領域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齊發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北榮：使用免疫抑制劑 康復型</a:t>
                      </a:r>
                      <a:r>
                        <a:rPr lang="en-US" altLang="zh-TW" sz="1800" dirty="0" smtClean="0"/>
                        <a:t>B</a:t>
                      </a:r>
                      <a:r>
                        <a:rPr lang="zh-TW" altLang="en-US" sz="1800" dirty="0" smtClean="0"/>
                        <a:t>肝患者 應積極追蹤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台越醫療交流不中斷 北榮線上分享抗疫經驗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蟬聯</a:t>
                      </a:r>
                      <a:r>
                        <a:rPr lang="en-US" altLang="zh-TW" sz="1800" dirty="0" smtClean="0"/>
                        <a:t>38</a:t>
                      </a:r>
                      <a:r>
                        <a:rPr lang="zh-TW" altLang="en-US" sz="1800" dirty="0" smtClean="0"/>
                        <a:t>年 </a:t>
                      </a:r>
                      <a:r>
                        <a:rPr lang="en-US" altLang="zh-TW" sz="1800" dirty="0" smtClean="0"/>
                        <a:t>10</a:t>
                      </a:r>
                      <a:r>
                        <a:rPr lang="zh-TW" altLang="en-US" sz="1800" dirty="0" smtClean="0"/>
                        <a:t>大死因之首 癌症去年奪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萬條命 創新高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20200618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硬皮病恐致肺纖維化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吃高蛋白易致結石 健身者更要多喝水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北榮院長瘋抓寶 </a:t>
                      </a:r>
                      <a:r>
                        <a:rPr lang="en-US" altLang="zh-TW" sz="1800" dirty="0" smtClean="0"/>
                        <a:t>3</a:t>
                      </a:r>
                      <a:r>
                        <a:rPr lang="zh-TW" altLang="en-US" sz="1800" dirty="0" smtClean="0"/>
                        <a:t>年長征</a:t>
                      </a:r>
                      <a:r>
                        <a:rPr lang="en-US" altLang="zh-TW" sz="1800" dirty="0" smtClean="0"/>
                        <a:t>4500KM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20200622</a:t>
                      </a:r>
                      <a:r>
                        <a:rPr lang="zh-TW" altLang="en-US" sz="1800" dirty="0" smtClean="0"/>
                        <a:t>北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榮智慧化藥事作業 串接進藥到給藥生態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研華攜手臺北榮總 打造智慧醫院管理中心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北榮遲來的護師節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18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5183"/>
              </p:ext>
            </p:extLst>
          </p:nvPr>
        </p:nvGraphicFramePr>
        <p:xfrm>
          <a:off x="4763" y="979488"/>
          <a:ext cx="9139237" cy="566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20200624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臺北榮總表揚廉政楷模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20200625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夏天「這事」沒做到危險</a:t>
                      </a:r>
                      <a:r>
                        <a:rPr lang="en-US" altLang="zh-TW" sz="1800" dirty="0" smtClean="0"/>
                        <a:t>! </a:t>
                      </a:r>
                      <a:r>
                        <a:rPr lang="zh-TW" altLang="en-US" sz="1800" dirty="0" smtClean="0"/>
                        <a:t>心血管疾病、尿道結石都找上門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喝水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忙於醫務 錯過最後一次父親節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20200629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【</a:t>
                      </a:r>
                      <a:r>
                        <a:rPr lang="zh-TW" altLang="en-US" sz="1800" dirty="0" smtClean="0"/>
                        <a:t>罕病女童重生</a:t>
                      </a:r>
                      <a:r>
                        <a:rPr lang="en-US" altLang="zh-TW" sz="1800" dirty="0" smtClean="0"/>
                        <a:t>】</a:t>
                      </a:r>
                      <a:r>
                        <a:rPr lang="zh-TW" altLang="en-US" sz="1800" dirty="0" smtClean="0"/>
                        <a:t>開拓兒瘤醫療新路 王緯歆：努力成就了小病人的幸運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20200629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北榮駁嚴格管制進出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免疫抑制劑治療 北榮：</a:t>
                      </a:r>
                      <a:r>
                        <a:rPr lang="en-US" altLang="zh-TW" sz="1800" dirty="0" smtClean="0"/>
                        <a:t>B</a:t>
                      </a:r>
                      <a:r>
                        <a:rPr lang="zh-TW" altLang="en-US" sz="1800" dirty="0" smtClean="0"/>
                        <a:t>肝病毒恐再活化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戒掉</a:t>
                      </a:r>
                      <a:r>
                        <a:rPr lang="en-US" altLang="zh-TW" sz="1800" dirty="0" smtClean="0"/>
                        <a:t>10</a:t>
                      </a:r>
                      <a:r>
                        <a:rPr lang="zh-TW" altLang="en-US" sz="1800" dirty="0" smtClean="0"/>
                        <a:t>個早老習慣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踏青遭隱翅蟲吻 男冒荔枝般水泡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20200630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IL-6</a:t>
                      </a:r>
                      <a:r>
                        <a:rPr lang="zh-TW" altLang="en-US" sz="1800" dirty="0" smtClean="0"/>
                        <a:t>抑制劑治新冠 北榮救回重症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重粒子放療 癌患新選擇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17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254687"/>
              </p:ext>
            </p:extLst>
          </p:nvPr>
        </p:nvGraphicFramePr>
        <p:xfrm>
          <a:off x="4763" y="979488"/>
          <a:ext cx="9139237" cy="532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787"/>
                <a:gridCol w="6480900"/>
                <a:gridCol w="1331550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20200701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傳中醫「固本降糖丸」通過臨床試驗 北榮澄清：未參與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20200705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偏鄉病兒 坎坷求醫路 骨肉瘤新家撐傘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20200706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輕忽「足部小傷」罹患這個病 截肢風險高</a:t>
                      </a:r>
                      <a:r>
                        <a:rPr lang="en-US" altLang="zh-TW" sz="1800" dirty="0" smtClean="0"/>
                        <a:t>!(</a:t>
                      </a:r>
                      <a:r>
                        <a:rPr lang="zh-TW" altLang="en-US" sz="1800" dirty="0" smtClean="0"/>
                        <a:t>糖尿病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20200708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超級電腦助抗疫 「臺灣杉二號」名列全球</a:t>
                      </a:r>
                      <a:r>
                        <a:rPr lang="en-US" altLang="zh-TW" sz="1800" dirty="0" smtClean="0"/>
                        <a:t>21</a:t>
                      </a:r>
                      <a:r>
                        <a:rPr lang="zh-TW" altLang="en-US" sz="1800" dirty="0" smtClean="0"/>
                        <a:t>強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20200708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【</a:t>
                      </a:r>
                      <a:r>
                        <a:rPr lang="zh-TW" altLang="en-US" sz="1800" dirty="0" smtClean="0"/>
                        <a:t>抗疫正能量特輯</a:t>
                      </a:r>
                      <a:r>
                        <a:rPr lang="en-US" altLang="zh-TW" sz="1800" dirty="0" smtClean="0"/>
                        <a:t>】</a:t>
                      </a:r>
                      <a:r>
                        <a:rPr lang="zh-TW" altLang="en-US" sz="1800" dirty="0" smtClean="0"/>
                        <a:t>臺北榮總小故事：疫情下的冷暖自知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比癌症更致命 胃食道逆流恐釀菜瓜布肺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食物「過敏原」排行這類「食物」須注意 避免紅癢找上身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海藍色眼眸下的堅毅老人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20200709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邁向無痛醫院 臺北榮總導入多模式止痛醫療服務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20200710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北榮乳癌醫病共享決策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2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70"/>
            <a:ext cx="2660823" cy="21328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23" y="294210"/>
            <a:ext cx="1698810" cy="22095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969" y="298920"/>
            <a:ext cx="2660657" cy="220483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052" y="2720715"/>
            <a:ext cx="1639980" cy="386106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748" y="2558992"/>
            <a:ext cx="2073542" cy="30689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567" y="2501225"/>
            <a:ext cx="1983491" cy="393307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01225"/>
            <a:ext cx="2110681" cy="350101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962" y="350450"/>
            <a:ext cx="1995933" cy="208012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7121" y="4677129"/>
            <a:ext cx="2720560" cy="19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10881"/>
              </p:ext>
            </p:extLst>
          </p:nvPr>
        </p:nvGraphicFramePr>
        <p:xfrm>
          <a:off x="323410" y="1124680"/>
          <a:ext cx="8640763" cy="34989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763"/>
              </a:tblGrid>
              <a:tr h="576080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◘ </a:t>
                      </a:r>
                      <a:r>
                        <a:rPr lang="zh-TW" altLang="en-US" sz="24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本院榮獲輔導會「</a:t>
                      </a:r>
                      <a:r>
                        <a:rPr lang="en-US" altLang="zh-TW" sz="24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24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年度政風工作績效評比」優等獎。</a:t>
                      </a:r>
                      <a:endParaRPr lang="zh-TW" altLang="en-US" sz="2800" b="0" dirty="0">
                        <a:solidFill>
                          <a:srgbClr val="0000FF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7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rgbClr val="0000FF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0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b="0" dirty="0" smtClean="0"/>
                    </a:p>
                  </a:txBody>
                  <a:tcPr marL="91435" marR="91435" marT="45712" marB="45712" anchor="ctr"/>
                </a:tc>
              </a:tr>
              <a:tr h="359020">
                <a:tc>
                  <a:txBody>
                    <a:bodyPr/>
                    <a:lstStyle/>
                    <a:p>
                      <a:endParaRPr lang="zh-TW" altLang="en-US" sz="1800" dirty="0" smtClean="0"/>
                    </a:p>
                  </a:txBody>
                  <a:tcPr marL="91435" marR="91435" marT="45712" marB="45712" anchor="ctr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rgbClr val="000099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097"/>
          </a:xfrm>
        </p:spPr>
        <p:txBody>
          <a:bodyPr/>
          <a:lstStyle/>
          <a:p>
            <a:pPr algn="ctr"/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/>
              <a:t>7</a:t>
            </a:r>
            <a:r>
              <a:rPr lang="zh-TW" altLang="en-US" dirty="0" smtClean="0"/>
              <a:t>月各單位院外受奬情形提報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97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66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309625" cy="151221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國軍退除役官兵輔導委員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7430" y="1916790"/>
            <a:ext cx="3112383" cy="4240238"/>
          </a:xfrm>
        </p:spPr>
        <p:txBody>
          <a:bodyPr/>
          <a:lstStyle/>
          <a:p>
            <a:r>
              <a:rPr lang="zh-TW" altLang="en-US" sz="2800" dirty="0" smtClean="0"/>
              <a:t>政風室</a:t>
            </a:r>
            <a:r>
              <a:rPr lang="zh-TW" altLang="zh-TW" sz="2800" dirty="0" smtClean="0"/>
              <a:t>榮獲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年度政風工作績效評比」優等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獎殊榮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630"/>
            <a:ext cx="2861021" cy="380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827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7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82020"/>
              </p:ext>
            </p:extLst>
          </p:nvPr>
        </p:nvGraphicFramePr>
        <p:xfrm>
          <a:off x="250825" y="908650"/>
          <a:ext cx="8601075" cy="55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1152160"/>
                <a:gridCol w="1080150"/>
                <a:gridCol w="536005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1090709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外科部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乳醫中心</a:t>
                      </a:r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馬   旭主任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曾令民主任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4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乳房醫學中心記者會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9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主題：「溝通治療更靠近 北榮率先推出乳癌醫</a:t>
                      </a:r>
                      <a:endParaRPr lang="en-US" altLang="zh-TW" sz="19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9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病共享決策」－ 乳房獲保留治療成效不</a:t>
                      </a:r>
                      <a:endParaRPr lang="en-US" altLang="zh-TW" sz="19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9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打折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2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zh-TW" altLang="en-US" sz="18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有鑑於乳癌治療方式多元，但病人了解十分有限，且醫療團隊無法全方位照護到所有患者，</a:t>
                      </a:r>
                      <a:r>
                        <a:rPr lang="zh-TW" altLang="en-US" sz="1800" b="1" u="sng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本院乳房醫學中心率先推出「乳癌醫病共享決策樹」</a:t>
                      </a:r>
                      <a:r>
                        <a:rPr lang="zh-TW" altLang="en-US" sz="18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，以讓乳癌患者了解不同治療方式的優缺點，思考最在意的因素，並評估可能發生問題，</a:t>
                      </a:r>
                      <a:r>
                        <a:rPr lang="zh-TW" altLang="en-US" sz="1800" b="1" u="sng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由醫病共同決定最佳治療方式，以「了解、思考、評估、決定」四步驟，落實病人治療決策權，讓治療方式更透明</a:t>
                      </a:r>
                      <a:r>
                        <a:rPr lang="zh-TW" altLang="en-US" sz="18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，並邀罹患乳癌第二期之病友陳小姐出席現身說法</a:t>
                      </a:r>
                      <a:r>
                        <a:rPr lang="zh-TW" altLang="en-US" sz="16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3501010"/>
            <a:ext cx="2166977" cy="121654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827480" y="2348850"/>
            <a:ext cx="2160300" cy="3600501"/>
            <a:chOff x="827480" y="2348850"/>
            <a:chExt cx="2160300" cy="360050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0" y="2348850"/>
              <a:ext cx="2149411" cy="112619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0" y="4797191"/>
              <a:ext cx="2160300" cy="1152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9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36" y="1168420"/>
            <a:ext cx="3273848" cy="43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7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160750"/>
              </p:ext>
            </p:extLst>
          </p:nvPr>
        </p:nvGraphicFramePr>
        <p:xfrm>
          <a:off x="250824" y="981072"/>
          <a:ext cx="8785796" cy="6127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5796"/>
              </a:tblGrid>
              <a:tr h="489657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843256">
                <a:tc>
                  <a:txBody>
                    <a:bodyPr/>
                    <a:lstStyle/>
                    <a:p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1090618-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三立新聞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一顆腎要等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30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年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 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台灣器官捐贈率遠低於國際！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19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843256">
                <a:tc>
                  <a:txBody>
                    <a:bodyPr/>
                    <a:lstStyle/>
                    <a:p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1090706-TVBS【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罹患糖尿病輕忽「足部小傷」截肢風險高！</a:t>
                      </a:r>
                      <a:r>
                        <a:rPr lang="en-US" altLang="zh-TW" sz="19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19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感謝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重建整形外科 主治醫師 林之勛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內分泌新陳代謝科 主治醫師 林亮羽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心臟血管外科主治醫師 陳柏霖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病理檢驗部等協助拍攝。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21866" r="18008" b="19333"/>
          <a:stretch/>
        </p:blipFill>
        <p:spPr>
          <a:xfrm>
            <a:off x="2771750" y="1844780"/>
            <a:ext cx="2835948" cy="1425503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633428" y="3947037"/>
            <a:ext cx="6761559" cy="1212820"/>
            <a:chOff x="1633428" y="3947037"/>
            <a:chExt cx="6761559" cy="121282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28" y="3953882"/>
              <a:ext cx="2139503" cy="1203392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75" y="3953882"/>
              <a:ext cx="2144096" cy="120597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14" y="3947037"/>
              <a:ext cx="2151673" cy="121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98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7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28409"/>
              </p:ext>
            </p:extLst>
          </p:nvPr>
        </p:nvGraphicFramePr>
        <p:xfrm>
          <a:off x="250824" y="981072"/>
          <a:ext cx="8713785" cy="529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881358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187110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1090708-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鏡周刊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--【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抗疫正能量特輯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臺北榮總小故事：疫情下的冷暖自知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2187850">
                <a:tc>
                  <a:txBody>
                    <a:bodyPr/>
                    <a:lstStyle/>
                    <a:p>
                      <a:endParaRPr lang="en-US" altLang="zh-TW" sz="18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18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18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18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感謝</a:t>
                      </a:r>
                    </a:p>
                    <a:p>
                      <a:r>
                        <a:rPr lang="zh-TW" altLang="en-US" sz="1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急診部 顏鴻章主任、急診醫學科徐德福主任、門診副護理長呂翠萍、</a:t>
                      </a:r>
                      <a:endParaRPr lang="en-US" altLang="zh-TW" sz="18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8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急診護理師林佑潔、門診護理師周家湘等協助拍攝。</a:t>
                      </a:r>
                    </a:p>
                    <a:p>
                      <a:endParaRPr lang="zh-TW" altLang="en-US" sz="14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043510" y="2636890"/>
            <a:ext cx="7030088" cy="2652849"/>
            <a:chOff x="899490" y="2492870"/>
            <a:chExt cx="7030088" cy="258083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90" y="2492870"/>
              <a:ext cx="2160300" cy="121264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20" y="2492870"/>
              <a:ext cx="2232310" cy="125307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60" y="2492870"/>
              <a:ext cx="2205418" cy="123797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0" y="3861060"/>
              <a:ext cx="2160300" cy="121264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40" y="3861060"/>
              <a:ext cx="2088290" cy="119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7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83164"/>
              </p:ext>
            </p:extLst>
          </p:nvPr>
        </p:nvGraphicFramePr>
        <p:xfrm>
          <a:off x="250824" y="981072"/>
          <a:ext cx="8713785" cy="511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38217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1090708-TVBS【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大慢性食物過敏原排行 避免紅癢找上身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1090714-TVBS【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沒來的急施打疫苗 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3</a:t>
                      </a:r>
                      <a:r>
                        <a:rPr lang="zh-TW" altLang="en-US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個月大男嬰確診日本腦炎</a:t>
                      </a:r>
                      <a:r>
                        <a:rPr lang="en-US" altLang="zh-TW" sz="18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en-US" altLang="zh-TW" sz="1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1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1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15520" y="2708900"/>
            <a:ext cx="7108199" cy="1307902"/>
            <a:chOff x="1475569" y="2636889"/>
            <a:chExt cx="7108199" cy="130790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569" y="2636890"/>
              <a:ext cx="2325309" cy="130790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968" y="2636889"/>
              <a:ext cx="2325309" cy="130790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59" y="2636889"/>
              <a:ext cx="2325309" cy="1307901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755470" y="4725181"/>
            <a:ext cx="7705071" cy="1266992"/>
            <a:chOff x="755470" y="4920997"/>
            <a:chExt cx="7705071" cy="10711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0" y="4941210"/>
              <a:ext cx="1872260" cy="1050962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143" y="4920998"/>
              <a:ext cx="1835620" cy="103039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329" y="4920997"/>
              <a:ext cx="1799617" cy="101018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513" y="4925818"/>
              <a:ext cx="1791028" cy="1005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6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7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15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55083"/>
              </p:ext>
            </p:extLst>
          </p:nvPr>
        </p:nvGraphicFramePr>
        <p:xfrm>
          <a:off x="755470" y="1052670"/>
          <a:ext cx="7777080" cy="55608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7008"/>
                <a:gridCol w="853337"/>
                <a:gridCol w="1533688"/>
                <a:gridCol w="1975855"/>
                <a:gridCol w="1489181"/>
                <a:gridCol w="1078011"/>
              </a:tblGrid>
              <a:tr h="36005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社工室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羅亦璇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倪寶彩社工師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南山慈善基金會捐助癌友內部宣導影片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南山慈善基金會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陳其佳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急診部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護理部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徐德福主任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林佑潔護理師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防疫專題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發燒篩檢站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鏡週刊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黃馨佩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蔡長祐主任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類風濕關節藥物治療新冠肺炎成效良好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民視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東森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公視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..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大愛等媒體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皮膚部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陳志強科主任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天熱皮膚濕疹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警廣醫師來敲門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宋佳謙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新竹分院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彭家勛院長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北榮新竹分院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P2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實驗室，符合新冠肺炎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COVID-19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檢驗標準，發揮區域醫院檢驗能量。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黃琲茹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眼科部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林泰祺醫師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中央視網膜靜脈阻塞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禾唯公關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王宏達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傳醫部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蔡承宏醫師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中醫治療自律神經失調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New 98"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財經一路發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陳依萍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新陳代謝科            重建整形外科      心臟外科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林亮羽醫師                                             林之勛醫師                                           陳柏霖醫師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潮濕環境糖尿病患者要小心，小傷口也有截肢風險。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兒童醫學部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牛道明主任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名醫養生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常春月刊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李政純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過敏免疫科                                             胃腸科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                                             李癸汌醫師                                           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食物過敏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7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39484"/>
              </p:ext>
            </p:extLst>
          </p:nvPr>
        </p:nvGraphicFramePr>
        <p:xfrm>
          <a:off x="1115520" y="1052670"/>
          <a:ext cx="7417030" cy="5279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813831"/>
                <a:gridCol w="1462684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急診醫學科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黃獻皞科主任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熱傷害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原民台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林鵬飛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腫瘤醫學部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陳明晃醫師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腫瘤免疫治療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醫藥新聞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王慰祖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腎臟科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歐朔銘醫師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腎臟疾病的預防與治療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原民台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林鵬飛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新陳代謝科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郭錦松醫師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甲狀腺腫瘤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楊雅棠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2020/7/14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兒童醫學部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洪妙秋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科主任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日本腦炎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4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482326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313964"/>
                <a:gridCol w="583280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1090618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口腔醫學部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口腔醫學部新門診揭牌新聞稿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口腔醫學部新門診揭牌典禮，於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日上午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時，假第三門診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樓舉行。由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張院長主持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會中特別頒發獎牌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感謝昇恆昌基金會於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年捐贈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張牙科診療椅，由江松樺董事長受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頒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口腔醫學部新門診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位於第三門診大樓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樓，佔地約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坪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日開工，歷經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年完工，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共設置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張牙科診療椅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樓整合門診醫療區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，提供以病患為中心的全人醫療照護，另設置微創顎顏面重建中心及植牙中心。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樓提供精緻化的矯正與贋復治療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，提供隱形矯正、數位假牙製作等智慧醫療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27480" y="2276840"/>
            <a:ext cx="1883789" cy="3404177"/>
            <a:chOff x="677710" y="2276840"/>
            <a:chExt cx="1883789" cy="340417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2276840"/>
              <a:ext cx="1878039" cy="105420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10" y="3475453"/>
              <a:ext cx="1878039" cy="105420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10" y="4626811"/>
              <a:ext cx="1878039" cy="1054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7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58355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1090622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護理部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北榮歡慶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遲來的護師節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日舉辦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護師節慶祝大會，張院長在會中特別感謝全體護理人員無私的付出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，充分表現團隊合作精神，在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SARS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、八仙塵爆，及現在新冠肺炎等大小戰疫中，險峻時刻發揮穩定人心的力量，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守護全民的健康，</a:t>
                      </a:r>
                      <a:r>
                        <a:rPr lang="en-US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年更獲得</a:t>
                      </a:r>
                      <a:r>
                        <a:rPr lang="en-US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SNQ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金獎及銅獎的殊榮，期許護理團隊持續</a:t>
                      </a:r>
                      <a:r>
                        <a:rPr lang="zh-TW" altLang="zh-TW" sz="24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努力，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薪火傳承培養後進，</a:t>
                      </a:r>
                      <a:r>
                        <a:rPr lang="zh-TW" altLang="en-US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將本院</a:t>
                      </a: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永續發展精神發揚光大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 </a:t>
                      </a:r>
                    </a:p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8" y="2132820"/>
            <a:ext cx="1904011" cy="13875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3" y="3657466"/>
            <a:ext cx="1904011" cy="10687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8" y="4859213"/>
            <a:ext cx="1918816" cy="10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35657</TotalTime>
  <Words>1851</Words>
  <Application>Microsoft Office PowerPoint</Application>
  <PresentationFormat>如螢幕大小 (4:3)</PresentationFormat>
  <Paragraphs>318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新細明體</vt:lpstr>
      <vt:lpstr>標楷體</vt:lpstr>
      <vt:lpstr>Arial</vt:lpstr>
      <vt:lpstr>Times New Roman</vt:lpstr>
      <vt:lpstr>Verdana</vt:lpstr>
      <vt:lpstr>Wingdings</vt:lpstr>
      <vt:lpstr>Profile</vt:lpstr>
      <vt:lpstr>本院重要新聞彙整報告</vt:lpstr>
      <vt:lpstr>109年7月記者會</vt:lpstr>
      <vt:lpstr>109年7月專題報導</vt:lpstr>
      <vt:lpstr>109年7月專題報導</vt:lpstr>
      <vt:lpstr>109年7月專題報導</vt:lpstr>
      <vt:lpstr> 109年7月安排媒體採訪(計15則)</vt:lpstr>
      <vt:lpstr> 109年7月安排媒體採訪</vt:lpstr>
      <vt:lpstr>109年7月份協辦活動(新聞稿)</vt:lpstr>
      <vt:lpstr>109年7月份協辦活動(新聞稿)</vt:lpstr>
      <vt:lpstr>109年7月份協辦活動(新聞稿)</vt:lpstr>
      <vt:lpstr>109年7月份協辦活動(新聞稿)</vt:lpstr>
      <vt:lpstr>109年7月份協辦活動(新聞稿)</vt:lpstr>
      <vt:lpstr>109年7月份新聞摘要(計40則)</vt:lpstr>
      <vt:lpstr>109年7月份新聞摘要</vt:lpstr>
      <vt:lpstr>109年7月份新聞摘要</vt:lpstr>
      <vt:lpstr>109年7月份新聞摘要</vt:lpstr>
      <vt:lpstr>PowerPoint 簡報</vt:lpstr>
      <vt:lpstr>109年7月各單位院外受奬情形提報</vt:lpstr>
      <vt:lpstr>國軍退除役官兵輔導委員會</vt:lpstr>
      <vt:lpstr>PowerPoint 簡報</vt:lpstr>
    </vt:vector>
  </TitlesOfParts>
  <Manager>台北榮民總醫院</Manager>
  <Company>Taipei Veterans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user</cp:lastModifiedBy>
  <cp:revision>2642</cp:revision>
  <cp:lastPrinted>2020-07-20T07:03:44Z</cp:lastPrinted>
  <dcterms:created xsi:type="dcterms:W3CDTF">2004-02-01T06:39:05Z</dcterms:created>
  <dcterms:modified xsi:type="dcterms:W3CDTF">2020-07-20T07:19:24Z</dcterms:modified>
</cp:coreProperties>
</file>