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3249" r:id="rId2"/>
    <p:sldId id="3892" r:id="rId3"/>
    <p:sldId id="3877" r:id="rId4"/>
    <p:sldId id="3894" r:id="rId5"/>
    <p:sldId id="3895" r:id="rId6"/>
    <p:sldId id="3897" r:id="rId7"/>
    <p:sldId id="3898" r:id="rId8"/>
    <p:sldId id="3851" r:id="rId9"/>
    <p:sldId id="3893" r:id="rId10"/>
    <p:sldId id="3902" r:id="rId11"/>
    <p:sldId id="3903" r:id="rId12"/>
    <p:sldId id="3904" r:id="rId13"/>
    <p:sldId id="3866" r:id="rId14"/>
    <p:sldId id="3905" r:id="rId15"/>
    <p:sldId id="3906" r:id="rId16"/>
    <p:sldId id="3907" r:id="rId17"/>
    <p:sldId id="3908" r:id="rId18"/>
    <p:sldId id="3909" r:id="rId19"/>
    <p:sldId id="3864" r:id="rId20"/>
    <p:sldId id="3913" r:id="rId21"/>
    <p:sldId id="3911" r:id="rId22"/>
    <p:sldId id="3914" r:id="rId23"/>
    <p:sldId id="3865" r:id="rId24"/>
  </p:sldIdLst>
  <p:sldSz cx="9144000" cy="6858000" type="screen4x3"/>
  <p:notesSz cx="6735763" cy="986948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92"/>
            <p14:sldId id="3877"/>
            <p14:sldId id="3894"/>
            <p14:sldId id="3895"/>
            <p14:sldId id="3897"/>
            <p14:sldId id="3898"/>
            <p14:sldId id="3851"/>
            <p14:sldId id="3893"/>
            <p14:sldId id="3902"/>
            <p14:sldId id="3903"/>
            <p14:sldId id="3904"/>
            <p14:sldId id="3866"/>
            <p14:sldId id="3905"/>
            <p14:sldId id="3906"/>
            <p14:sldId id="3907"/>
            <p14:sldId id="3908"/>
            <p14:sldId id="3909"/>
            <p14:sldId id="3864"/>
            <p14:sldId id="3913"/>
            <p14:sldId id="3911"/>
            <p14:sldId id="3914"/>
            <p14:sldId id="38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4125" autoAdjust="0"/>
  </p:normalViewPr>
  <p:slideViewPr>
    <p:cSldViewPr>
      <p:cViewPr varScale="1">
        <p:scale>
          <a:sx n="82" d="100"/>
          <a:sy n="82" d="100"/>
        </p:scale>
        <p:origin x="91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09"/>
        <p:guide pos="212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19565" cy="492370"/>
          </a:xfrm>
          <a:prstGeom prst="rect">
            <a:avLst/>
          </a:prstGeom>
          <a:noFill/>
          <a:ln>
            <a:noFill/>
          </a:ln>
          <a:effectLst/>
          <a:extLst/>
        </p:spPr>
        <p:txBody>
          <a:bodyPr vert="horz" wrap="square" lIns="91814" tIns="45907" rIns="91814" bIns="45907" numCol="1" anchor="t" anchorCtr="0" compatLnSpc="1">
            <a:prstTxWarp prst="textNoShape">
              <a:avLst/>
            </a:prstTxWarp>
          </a:bodyPr>
          <a:lstStyle>
            <a:lvl1pPr algn="l" defTabSz="91829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16199" y="0"/>
            <a:ext cx="2919565" cy="492370"/>
          </a:xfrm>
          <a:prstGeom prst="rect">
            <a:avLst/>
          </a:prstGeom>
          <a:noFill/>
          <a:ln>
            <a:noFill/>
          </a:ln>
          <a:effectLst/>
          <a:extLst/>
        </p:spPr>
        <p:txBody>
          <a:bodyPr vert="horz" wrap="square" lIns="91814" tIns="45907" rIns="91814" bIns="45907" numCol="1" anchor="t" anchorCtr="0" compatLnSpc="1">
            <a:prstTxWarp prst="textNoShape">
              <a:avLst/>
            </a:prstTxWarp>
          </a:bodyPr>
          <a:lstStyle>
            <a:lvl1pPr algn="r" defTabSz="91829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375541"/>
            <a:ext cx="2919565" cy="493948"/>
          </a:xfrm>
          <a:prstGeom prst="rect">
            <a:avLst/>
          </a:prstGeom>
          <a:noFill/>
          <a:ln>
            <a:noFill/>
          </a:ln>
          <a:effectLst/>
          <a:extLst/>
        </p:spPr>
        <p:txBody>
          <a:bodyPr vert="horz" wrap="square" lIns="91814" tIns="45907" rIns="91814" bIns="45907" numCol="1" anchor="b" anchorCtr="0" compatLnSpc="1">
            <a:prstTxWarp prst="textNoShape">
              <a:avLst/>
            </a:prstTxWarp>
          </a:bodyPr>
          <a:lstStyle>
            <a:lvl1pPr algn="l" defTabSz="91829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16199" y="9375541"/>
            <a:ext cx="2919565" cy="493948"/>
          </a:xfrm>
          <a:prstGeom prst="rect">
            <a:avLst/>
          </a:prstGeom>
          <a:noFill/>
          <a:ln>
            <a:noFill/>
          </a:ln>
          <a:effectLst/>
          <a:extLst/>
        </p:spPr>
        <p:txBody>
          <a:bodyPr vert="horz" wrap="square" lIns="91814" tIns="45907" rIns="91814" bIns="45907" numCol="1" anchor="b" anchorCtr="0" compatLnSpc="1">
            <a:prstTxWarp prst="textNoShape">
              <a:avLst/>
            </a:prstTxWarp>
          </a:bodyPr>
          <a:lstStyle>
            <a:lvl1pPr algn="r" defTabSz="91829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19565" cy="493949"/>
          </a:xfrm>
          <a:prstGeom prst="rect">
            <a:avLst/>
          </a:prstGeom>
          <a:noFill/>
          <a:ln>
            <a:noFill/>
          </a:ln>
          <a:effectLst/>
          <a:extLst/>
        </p:spPr>
        <p:txBody>
          <a:bodyPr vert="horz" wrap="square" lIns="91814" tIns="45907" rIns="91814" bIns="45907" numCol="1" anchor="t" anchorCtr="0" compatLnSpc="1">
            <a:prstTxWarp prst="textNoShape">
              <a:avLst/>
            </a:prstTxWarp>
          </a:bodyPr>
          <a:lstStyle>
            <a:lvl1pPr algn="l" defTabSz="91829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14626" y="0"/>
            <a:ext cx="2919565" cy="493949"/>
          </a:xfrm>
          <a:prstGeom prst="rect">
            <a:avLst/>
          </a:prstGeom>
          <a:noFill/>
          <a:ln>
            <a:noFill/>
          </a:ln>
          <a:effectLst/>
          <a:extLst/>
        </p:spPr>
        <p:txBody>
          <a:bodyPr vert="horz" wrap="square" lIns="91814" tIns="45907" rIns="91814" bIns="45907" numCol="1" anchor="t" anchorCtr="0" compatLnSpc="1">
            <a:prstTxWarp prst="textNoShape">
              <a:avLst/>
            </a:prstTxWarp>
          </a:bodyPr>
          <a:lstStyle>
            <a:lvl1pPr algn="r" defTabSz="91829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01700" y="741363"/>
            <a:ext cx="4937125"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3263" y="4688561"/>
            <a:ext cx="5389239" cy="4439217"/>
          </a:xfrm>
          <a:prstGeom prst="rect">
            <a:avLst/>
          </a:prstGeom>
          <a:noFill/>
          <a:ln>
            <a:noFill/>
          </a:ln>
          <a:effectLst/>
          <a:extLst/>
        </p:spPr>
        <p:txBody>
          <a:bodyPr vert="horz" wrap="square" lIns="91814" tIns="45907" rIns="91814" bIns="45907"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373962"/>
            <a:ext cx="2919565" cy="493949"/>
          </a:xfrm>
          <a:prstGeom prst="rect">
            <a:avLst/>
          </a:prstGeom>
          <a:noFill/>
          <a:ln>
            <a:noFill/>
          </a:ln>
          <a:effectLst/>
          <a:extLst/>
        </p:spPr>
        <p:txBody>
          <a:bodyPr vert="horz" wrap="square" lIns="91814" tIns="45907" rIns="91814" bIns="45907" numCol="1" anchor="b" anchorCtr="0" compatLnSpc="1">
            <a:prstTxWarp prst="textNoShape">
              <a:avLst/>
            </a:prstTxWarp>
          </a:bodyPr>
          <a:lstStyle>
            <a:lvl1pPr algn="l" defTabSz="91829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72374" y="9373962"/>
            <a:ext cx="3861817" cy="493949"/>
          </a:xfrm>
          <a:prstGeom prst="rect">
            <a:avLst/>
          </a:prstGeom>
          <a:noFill/>
          <a:ln>
            <a:noFill/>
          </a:ln>
          <a:effectLst/>
          <a:extLst/>
        </p:spPr>
        <p:txBody>
          <a:bodyPr vert="horz" wrap="square" lIns="91814" tIns="45907" rIns="91814" bIns="45907" numCol="1" anchor="b" anchorCtr="0" compatLnSpc="1">
            <a:prstTxWarp prst="textNoShape">
              <a:avLst/>
            </a:prstTxWarp>
          </a:bodyPr>
          <a:lstStyle>
            <a:lvl1pPr defTabSz="91829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294">
              <a:defRPr kumimoji="1" sz="2500" b="1">
                <a:solidFill>
                  <a:srgbClr val="0000FF"/>
                </a:solidFill>
                <a:latin typeface="標楷體" panose="03000509000000000000" pitchFamily="65" charset="-120"/>
                <a:ea typeface="標楷體" panose="03000509000000000000" pitchFamily="65" charset="-120"/>
              </a:defRPr>
            </a:lvl1pPr>
            <a:lvl2pPr marL="737155" indent="-283521" defTabSz="918294">
              <a:defRPr kumimoji="1" sz="2500" b="1">
                <a:solidFill>
                  <a:srgbClr val="0000FF"/>
                </a:solidFill>
                <a:latin typeface="標楷體" panose="03000509000000000000" pitchFamily="65" charset="-120"/>
                <a:ea typeface="標楷體" panose="03000509000000000000" pitchFamily="65" charset="-120"/>
              </a:defRPr>
            </a:lvl2pPr>
            <a:lvl3pPr marL="1134085" indent="-226817" defTabSz="918294">
              <a:defRPr kumimoji="1" sz="2500" b="1">
                <a:solidFill>
                  <a:srgbClr val="0000FF"/>
                </a:solidFill>
                <a:latin typeface="標楷體" panose="03000509000000000000" pitchFamily="65" charset="-120"/>
                <a:ea typeface="標楷體" panose="03000509000000000000" pitchFamily="65" charset="-120"/>
              </a:defRPr>
            </a:lvl3pPr>
            <a:lvl4pPr marL="1587718" indent="-226817" defTabSz="918294">
              <a:defRPr kumimoji="1" sz="2500" b="1">
                <a:solidFill>
                  <a:srgbClr val="0000FF"/>
                </a:solidFill>
                <a:latin typeface="標楷體" panose="03000509000000000000" pitchFamily="65" charset="-120"/>
                <a:ea typeface="標楷體" panose="03000509000000000000" pitchFamily="65" charset="-120"/>
              </a:defRPr>
            </a:lvl4pPr>
            <a:lvl5pPr marL="2041352" indent="-226817" defTabSz="918294">
              <a:defRPr kumimoji="1" sz="2500" b="1">
                <a:solidFill>
                  <a:srgbClr val="0000FF"/>
                </a:solidFill>
                <a:latin typeface="標楷體" panose="03000509000000000000" pitchFamily="65" charset="-120"/>
                <a:ea typeface="標楷體" panose="03000509000000000000" pitchFamily="65" charset="-120"/>
              </a:defRPr>
            </a:lvl5pPr>
            <a:lvl6pPr marL="2494986" indent="-226817" defTabSz="91829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48620" indent="-226817" defTabSz="91829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02254" indent="-226817" defTabSz="91829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55888" indent="-226817" defTabSz="91829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1090717-TVBS&#12304;&#21313;&#40670;&#19981;&#19968;&#27171;&#12305;&#19968;&#24180;&#32791;&#36027;533&#20740;&#20803;%20&#26368;&#29138;&#37666;&#23601;&#26159;&#36889;&#30149;.&#25240;&#30952;&#20154;!-1.mp4" TargetMode="External"/><Relationship Id="rId7" Type="http://schemas.openxmlformats.org/officeDocument/2006/relationships/image" Target="../media/image8.jpeg"/><Relationship Id="rId2" Type="http://schemas.openxmlformats.org/officeDocument/2006/relationships/hyperlink" Target="1090715-TVBS&#12304;&#21313;&#40670;&#19981;&#19968;&#27171;&#12305;&#20559;&#24859;&#21507;&#27833;&#28856;.&#31934;&#32251;&#39135;&#29289;%20&#21448;&#24859;&#21917;&#36889;&#27454;&#26524;&#27713;%20&#33144;&#38263;&#30236;&#32905;&#24341;&#30332;&#36889;&#20491;&#30284;...&#39080;&#38570;&#39640;-1.mp4"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1090721-TVBS&#12304;&#21313;&#40670;&#19981;&#19968;&#27171;&#12305;&#30740;&#31350;&#31361;&#30772;!&#22833;&#26234;.&#33126;&#25613;&#20663;%20&#29992;&#36889;&#20491;&#27835;&#30274;&#20877;&#29983;&#37291;&#30274;&#26032;&#24076;&#26395;-1.mp4" TargetMode="External"/><Relationship Id="rId7" Type="http://schemas.openxmlformats.org/officeDocument/2006/relationships/image" Target="../media/image14.jpeg"/><Relationship Id="rId2" Type="http://schemas.openxmlformats.org/officeDocument/2006/relationships/hyperlink" Target="1090720-TVBS&#12304;&#21313;&#40670;&#19981;&#19968;&#27171;&#12305;&#21029;&#25226;&#33145;&#30171;&#30070;&#25104;&#28040;&#21270;&#21839;&#38988;%20&#23567;&#24515;!&#32597;&#35211;&#31070;&#32147;&#20839;&#20998;&#27852;&#33131;&#30244;-1.mp4"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1090729-TVBS&#12304;&#21313;&#40670;&#19981;&#19968;&#27171;&#12305;&#24180;&#32000;&#36629;&#39592;&#36074;&#27969;&#22833;&#22826;&#22196;&#37325;%20&#30332;&#29694;&#22810;&#30332;&#24615;&#39592;&#39635;&#30244;%20&#33268;&#36889;&#37096;&#20301;...&#39592;&#25240;.mp4" TargetMode="External"/><Relationship Id="rId7" Type="http://schemas.openxmlformats.org/officeDocument/2006/relationships/image" Target="../media/image20.jpeg"/><Relationship Id="rId2" Type="http://schemas.openxmlformats.org/officeDocument/2006/relationships/hyperlink" Target="1090723-TVBS&#12304;&#21313;&#40670;&#19981;&#19968;&#27171;&#12305;&#19981;&#36939;&#21205;.&#32933;&#32982;%20&#32908;&#32905;&#27794;&#21147;&#27683;..%20&#37291;&#24107;&#35686;&#21578;&#36889;&#20491;&#37096;&#20301;&#21345;&#21345;-1.mp4" TargetMode="Externa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1090805-TVBS&#12304;&#21313;&#40670;&#19981;&#19968;&#27171;&#12305;&#36629;&#24573;&#36889;&#20116;&#31278;...&#38748;&#33032;&#34880;&#26643;&#25214;&#19978;&#38272;%20&#30149;&#24773;&#37325;&#24656;&#25130;&#32930;&#25110;&#27515;&#20129;!-1.mp4" TargetMode="External"/><Relationship Id="rId7" Type="http://schemas.openxmlformats.org/officeDocument/2006/relationships/image" Target="../media/image28.png"/><Relationship Id="rId2" Type="http://schemas.openxmlformats.org/officeDocument/2006/relationships/hyperlink" Target="1090806-&#26481;&#26862;&#26032;&#32862;&#8220;&#19968;&#22812;&#22810;&#27425;&#37070;&#8221;&#38971;&#23615;&#22909;&#28966;&#24942;%20&#37291;&#24107;&#65306;40&#27506;&#24460;&#28608;&#32032;&#36864;&#21270;&#23566;&#33268;-&#21488;&#21271;&#27054;&#32317;&#27852;&#23615;&#31185;&#26519;&#24535;&#26480;-1.mp4"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1090818-TVBS&#12304;&#21313;&#40670;&#19981;&#19968;&#27171;&#12305;&#39636;&#28331;&#39640;.&#33016;&#24758;.&#22235;&#32930;&#28961;&#21147;...&#23567;&#24515;!&#36889;&#31278;&#20856;&#22411;&#24863;&#20882;&#25214;&#19978;&#38272;......mp4" TargetMode="External"/><Relationship Id="rId2" Type="http://schemas.openxmlformats.org/officeDocument/2006/relationships/hyperlink" Target="1090811-TVBS&#12304;&#21313;&#40670;&#19981;&#19968;&#27171;&#12305;&#33034;&#26894;&#20596;&#24398;&#35282;&#24230;&#36229;&#36942;10&#24230;%20&#25104;&#22240;&#21644;&#23039;&#21218;&#19981;&#33391;&#28961;&#38364;%20&#22909;&#30332;&#22312;&#36889;&#26063;&#32676;&#36523;&#19978;....-1.mp4"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109.8.25</a:t>
            </a:r>
            <a:endParaRPr lang="zh-TW" altLang="en-US" sz="2000"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8</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896856049"/>
              </p:ext>
            </p:extLst>
          </p:nvPr>
        </p:nvGraphicFramePr>
        <p:xfrm>
          <a:off x="591068" y="981073"/>
          <a:ext cx="8085501" cy="5256317"/>
        </p:xfrm>
        <a:graphic>
          <a:graphicData uri="http://schemas.openxmlformats.org/drawingml/2006/table">
            <a:tbl>
              <a:tblPr firstRow="1" bandRow="1">
                <a:tableStyleId>{5C22544A-7EE6-4342-B048-85BDC9FD1C3A}</a:tableStyleId>
              </a:tblPr>
              <a:tblGrid>
                <a:gridCol w="938728"/>
                <a:gridCol w="1082844"/>
                <a:gridCol w="6063929"/>
              </a:tblGrid>
              <a:tr h="66557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590740">
                <a:tc>
                  <a:txBody>
                    <a:bodyPr/>
                    <a:lstStyle/>
                    <a:p>
                      <a:r>
                        <a:rPr lang="en-US" altLang="zh-TW" sz="1600" dirty="0" smtClean="0">
                          <a:latin typeface="+mn-ea"/>
                          <a:ea typeface="+mn-ea"/>
                        </a:rPr>
                        <a:t>1090813</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科技部</a:t>
                      </a:r>
                      <a:endParaRPr lang="en-US" altLang="zh-TW" sz="1600" b="1" dirty="0" smtClean="0">
                        <a:latin typeface="+mn-ea"/>
                        <a:ea typeface="+mn-ea"/>
                      </a:endParaRPr>
                    </a:p>
                  </a:txBody>
                  <a:tcPr marL="91443" marR="91443" marT="45723" marB="45723"/>
                </a:tc>
                <a:tc>
                  <a:txBody>
                    <a:bodyPr/>
                    <a:lstStyle/>
                    <a:p>
                      <a:pPr>
                        <a:spcBef>
                          <a:spcPts val="600"/>
                        </a:spcBef>
                      </a:pPr>
                      <a:r>
                        <a:rPr lang="zh-TW" altLang="en-US" sz="2000" b="1" kern="1200" dirty="0" smtClean="0">
                          <a:solidFill>
                            <a:schemeClr val="dk1"/>
                          </a:solidFill>
                          <a:effectLst/>
                          <a:latin typeface="+mn-lt"/>
                          <a:ea typeface="+mn-ea"/>
                          <a:cs typeface="+mn-cs"/>
                        </a:rPr>
                        <a:t>科技部新里程碑！</a:t>
                      </a:r>
                      <a:r>
                        <a:rPr lang="zh-TW" altLang="en-US" sz="2000" b="1" u="sng" kern="1200" dirty="0" smtClean="0">
                          <a:solidFill>
                            <a:schemeClr val="dk1"/>
                          </a:solidFill>
                          <a:effectLst/>
                          <a:latin typeface="+mn-lt"/>
                          <a:ea typeface="+mn-ea"/>
                          <a:cs typeface="+mn-cs"/>
                        </a:rPr>
                        <a:t>一滴血精準篩檢聽損兒</a:t>
                      </a:r>
                      <a:endParaRPr lang="zh-TW" altLang="zh-TW" sz="1800" u="sng" kern="1200" dirty="0" smtClean="0">
                        <a:solidFill>
                          <a:schemeClr val="dk1"/>
                        </a:solidFill>
                        <a:effectLst/>
                        <a:latin typeface="+mn-lt"/>
                        <a:ea typeface="+mn-ea"/>
                        <a:cs typeface="+mn-cs"/>
                      </a:endParaRPr>
                    </a:p>
                    <a:p>
                      <a:pPr>
                        <a:spcBef>
                          <a:spcPts val="600"/>
                        </a:spcBef>
                      </a:pPr>
                      <a:r>
                        <a:rPr lang="zh-TW" altLang="zh-TW" sz="1800" kern="1200" dirty="0" smtClean="0">
                          <a:solidFill>
                            <a:schemeClr val="dk1"/>
                          </a:solidFill>
                          <a:effectLst/>
                          <a:latin typeface="+mn-lt"/>
                          <a:ea typeface="+mn-ea"/>
                          <a:cs typeface="+mn-cs"/>
                        </a:rPr>
                        <a:t>主持：科技部陳鴻震司長</a:t>
                      </a:r>
                      <a:r>
                        <a:rPr lang="zh-TW" altLang="en-US" sz="1800" kern="1200" dirty="0" smtClean="0">
                          <a:solidFill>
                            <a:schemeClr val="dk1"/>
                          </a:solidFill>
                          <a:effectLst/>
                          <a:latin typeface="+mn-lt"/>
                          <a:ea typeface="+mn-ea"/>
                          <a:cs typeface="+mn-cs"/>
                        </a:rPr>
                        <a:t>與本</a:t>
                      </a:r>
                      <a:r>
                        <a:rPr lang="zh-TW" altLang="zh-TW" sz="1800" kern="1200" dirty="0" smtClean="0">
                          <a:solidFill>
                            <a:schemeClr val="dk1"/>
                          </a:solidFill>
                          <a:effectLst/>
                          <a:latin typeface="+mn-lt"/>
                          <a:ea typeface="+mn-ea"/>
                          <a:cs typeface="+mn-cs"/>
                        </a:rPr>
                        <a:t>院兒童醫學部牛道明</a:t>
                      </a:r>
                      <a:r>
                        <a:rPr lang="zh-TW" altLang="en-US" sz="1800" kern="1200" dirty="0" smtClean="0">
                          <a:solidFill>
                            <a:schemeClr val="dk1"/>
                          </a:solidFill>
                          <a:effectLst/>
                          <a:latin typeface="+mn-lt"/>
                          <a:ea typeface="+mn-ea"/>
                          <a:cs typeface="+mn-cs"/>
                        </a:rPr>
                        <a:t>主任</a:t>
                      </a:r>
                      <a:endParaRPr lang="en-US" altLang="zh-TW" sz="1800" kern="1200" dirty="0" smtClean="0">
                        <a:solidFill>
                          <a:schemeClr val="dk1"/>
                        </a:solidFill>
                        <a:effectLst/>
                        <a:latin typeface="+mn-lt"/>
                        <a:ea typeface="+mn-ea"/>
                        <a:cs typeface="+mn-cs"/>
                      </a:endParaRPr>
                    </a:p>
                    <a:p>
                      <a:pPr>
                        <a:spcBef>
                          <a:spcPts val="600"/>
                        </a:spcBef>
                      </a:pPr>
                      <a:endParaRPr lang="zh-TW" altLang="zh-TW" sz="1800" kern="1200" dirty="0" smtClean="0">
                        <a:solidFill>
                          <a:schemeClr val="dk1"/>
                        </a:solidFill>
                        <a:effectLst/>
                        <a:latin typeface="+mn-lt"/>
                        <a:ea typeface="+mn-ea"/>
                        <a:cs typeface="+mn-cs"/>
                      </a:endParaRPr>
                    </a:p>
                    <a:p>
                      <a:pPr>
                        <a:spcBef>
                          <a:spcPts val="600"/>
                        </a:spcBef>
                      </a:pPr>
                      <a:r>
                        <a:rPr lang="zh-TW" altLang="en-US" sz="2000" b="0" i="0" kern="1200" dirty="0" smtClean="0">
                          <a:solidFill>
                            <a:schemeClr val="dk1"/>
                          </a:solidFill>
                          <a:effectLst/>
                          <a:latin typeface="+mn-lt"/>
                          <a:ea typeface="+mn-ea"/>
                          <a:cs typeface="+mn-cs"/>
                        </a:rPr>
                        <a:t>        </a:t>
                      </a:r>
                      <a:r>
                        <a:rPr lang="zh-TW" altLang="en-US" sz="2000" b="0" i="0" u="sng" kern="1200" dirty="0" smtClean="0">
                          <a:solidFill>
                            <a:schemeClr val="dk1"/>
                          </a:solidFill>
                          <a:effectLst/>
                          <a:latin typeface="+mn-lt"/>
                          <a:ea typeface="+mn-ea"/>
                          <a:cs typeface="+mn-cs"/>
                        </a:rPr>
                        <a:t>科技部從</a:t>
                      </a:r>
                      <a:r>
                        <a:rPr lang="en-US" altLang="zh-TW" sz="2000" b="0" i="0" u="sng" kern="1200" dirty="0" smtClean="0">
                          <a:solidFill>
                            <a:schemeClr val="dk1"/>
                          </a:solidFill>
                          <a:effectLst/>
                          <a:latin typeface="+mn-lt"/>
                          <a:ea typeface="+mn-ea"/>
                          <a:cs typeface="+mn-cs"/>
                        </a:rPr>
                        <a:t>2016</a:t>
                      </a:r>
                      <a:r>
                        <a:rPr lang="zh-TW" altLang="en-US" sz="2000" b="0" i="0" u="sng" kern="1200" dirty="0" smtClean="0">
                          <a:solidFill>
                            <a:schemeClr val="dk1"/>
                          </a:solidFill>
                          <a:effectLst/>
                          <a:latin typeface="+mn-lt"/>
                          <a:ea typeface="+mn-ea"/>
                          <a:cs typeface="+mn-cs"/>
                        </a:rPr>
                        <a:t>年與本院、國家研究院共同合作，積極推動以婦幼醫學為主軸的精準醫療計畫</a:t>
                      </a:r>
                      <a:r>
                        <a:rPr lang="zh-TW" altLang="en-US" sz="2000" b="0" i="0" u="none" kern="1200" dirty="0" smtClean="0">
                          <a:solidFill>
                            <a:schemeClr val="dk1"/>
                          </a:solidFill>
                          <a:effectLst/>
                          <a:latin typeface="+mn-lt"/>
                          <a:ea typeface="+mn-ea"/>
                          <a:cs typeface="+mn-cs"/>
                        </a:rPr>
                        <a:t>，透過精準醫療技術，照護整體婦幼健康。</a:t>
                      </a:r>
                    </a:p>
                    <a:p>
                      <a:r>
                        <a:rPr lang="zh-TW" altLang="en-US" sz="2000" b="0" i="0" kern="1200" dirty="0" smtClean="0">
                          <a:solidFill>
                            <a:schemeClr val="dk1"/>
                          </a:solidFill>
                          <a:effectLst/>
                          <a:latin typeface="+mn-lt"/>
                          <a:ea typeface="+mn-ea"/>
                          <a:cs typeface="+mn-cs"/>
                        </a:rPr>
                        <a:t>         </a:t>
                      </a:r>
                      <a:r>
                        <a:rPr lang="en-US" altLang="zh-TW" sz="2000" b="0" i="0" u="sng" kern="1200" dirty="0" smtClean="0">
                          <a:solidFill>
                            <a:schemeClr val="dk1"/>
                          </a:solidFill>
                          <a:effectLst/>
                          <a:latin typeface="+mn-lt"/>
                          <a:ea typeface="+mn-ea"/>
                          <a:cs typeface="+mn-cs"/>
                        </a:rPr>
                        <a:t>8</a:t>
                      </a:r>
                      <a:r>
                        <a:rPr lang="zh-TW" altLang="en-US" sz="2000" b="0" i="0" u="sng" kern="1200" dirty="0" smtClean="0">
                          <a:solidFill>
                            <a:schemeClr val="dk1"/>
                          </a:solidFill>
                          <a:effectLst/>
                          <a:latin typeface="+mn-lt"/>
                          <a:ea typeface="+mn-ea"/>
                          <a:cs typeface="+mn-cs"/>
                        </a:rPr>
                        <a:t>月</a:t>
                      </a:r>
                      <a:r>
                        <a:rPr lang="en-US" altLang="zh-TW" sz="2000" b="0" i="0" u="sng" kern="1200" dirty="0" smtClean="0">
                          <a:solidFill>
                            <a:schemeClr val="dk1"/>
                          </a:solidFill>
                          <a:effectLst/>
                          <a:latin typeface="+mn-lt"/>
                          <a:ea typeface="+mn-ea"/>
                          <a:cs typeface="+mn-cs"/>
                        </a:rPr>
                        <a:t>13</a:t>
                      </a:r>
                      <a:r>
                        <a:rPr lang="zh-TW" altLang="en-US" sz="2000" b="0" i="0" u="sng" kern="1200" dirty="0" smtClean="0">
                          <a:solidFill>
                            <a:schemeClr val="dk1"/>
                          </a:solidFill>
                          <a:effectLst/>
                          <a:latin typeface="+mn-lt"/>
                          <a:ea typeface="+mn-ea"/>
                          <a:cs typeface="+mn-cs"/>
                        </a:rPr>
                        <a:t>日發表第一項里程碑，針對新生兒聽力篩檢檢測，從原本三個月的確診期，縮短到</a:t>
                      </a:r>
                      <a:r>
                        <a:rPr lang="en-US" altLang="zh-TW" sz="2000" b="0" i="0" u="sng" kern="1200" dirty="0" smtClean="0">
                          <a:solidFill>
                            <a:schemeClr val="dk1"/>
                          </a:solidFill>
                          <a:effectLst/>
                          <a:latin typeface="+mn-lt"/>
                          <a:ea typeface="+mn-ea"/>
                          <a:cs typeface="+mn-cs"/>
                        </a:rPr>
                        <a:t>7</a:t>
                      </a:r>
                      <a:r>
                        <a:rPr lang="zh-TW" altLang="en-US" sz="2000" b="0" i="0" u="sng" kern="1200" dirty="0" smtClean="0">
                          <a:solidFill>
                            <a:schemeClr val="dk1"/>
                          </a:solidFill>
                          <a:effectLst/>
                          <a:latin typeface="+mn-lt"/>
                          <a:ea typeface="+mn-ea"/>
                          <a:cs typeface="+mn-cs"/>
                        </a:rPr>
                        <a:t>天就能完成診斷，</a:t>
                      </a:r>
                      <a:r>
                        <a:rPr lang="zh-TW" altLang="en-US" sz="2000" b="0" i="0" u="none" kern="1200" dirty="0" smtClean="0">
                          <a:solidFill>
                            <a:schemeClr val="dk1"/>
                          </a:solidFill>
                          <a:effectLst/>
                          <a:latin typeface="+mn-lt"/>
                          <a:ea typeface="+mn-ea"/>
                          <a:cs typeface="+mn-cs"/>
                        </a:rPr>
                        <a:t>避免錯過新生兒聽力異常的黃金治療期，未來期望</a:t>
                      </a:r>
                      <a:r>
                        <a:rPr lang="zh-TW" altLang="en-US" sz="2000" b="0" i="0" u="sng" kern="1200" dirty="0" smtClean="0">
                          <a:solidFill>
                            <a:schemeClr val="dk1"/>
                          </a:solidFill>
                          <a:effectLst/>
                          <a:latin typeface="+mn-lt"/>
                          <a:ea typeface="+mn-ea"/>
                          <a:cs typeface="+mn-cs"/>
                        </a:rPr>
                        <a:t>可以將該項計畫納入健保。</a:t>
                      </a:r>
                      <a:endParaRPr lang="en-US" altLang="zh-TW" sz="2000" b="0" i="0" u="sng" kern="1200" dirty="0" smtClean="0">
                        <a:solidFill>
                          <a:schemeClr val="dk1"/>
                        </a:solidFill>
                        <a:effectLst/>
                        <a:latin typeface="+mn-lt"/>
                        <a:ea typeface="+mn-ea"/>
                        <a:cs typeface="+mn-cs"/>
                      </a:endParaRPr>
                    </a:p>
                    <a:p>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6" name="群組 5"/>
          <p:cNvGrpSpPr/>
          <p:nvPr/>
        </p:nvGrpSpPr>
        <p:grpSpPr>
          <a:xfrm>
            <a:off x="683460" y="2204830"/>
            <a:ext cx="1872260" cy="3240450"/>
            <a:chOff x="683460" y="2204830"/>
            <a:chExt cx="1872260" cy="3240450"/>
          </a:xfrm>
        </p:grpSpPr>
        <p:pic>
          <p:nvPicPr>
            <p:cNvPr id="3" name="圖片 2"/>
            <p:cNvPicPr>
              <a:picLocks noChangeAspect="1"/>
            </p:cNvPicPr>
            <p:nvPr/>
          </p:nvPicPr>
          <p:blipFill>
            <a:blip r:embed="rId2" cstate="print"/>
            <a:stretch>
              <a:fillRect/>
            </a:stretch>
          </p:blipFill>
          <p:spPr>
            <a:xfrm>
              <a:off x="683460" y="2204830"/>
              <a:ext cx="1845136" cy="151221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60" y="3861060"/>
              <a:ext cx="1872260" cy="1584220"/>
            </a:xfrm>
            <a:prstGeom prst="rect">
              <a:avLst/>
            </a:prstGeom>
          </p:spPr>
        </p:pic>
      </p:grpSp>
    </p:spTree>
    <p:extLst>
      <p:ext uri="{BB962C8B-B14F-4D97-AF65-F5344CB8AC3E}">
        <p14:creationId xmlns:p14="http://schemas.microsoft.com/office/powerpoint/2010/main" val="16840767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8</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60499679"/>
              </p:ext>
            </p:extLst>
          </p:nvPr>
        </p:nvGraphicFramePr>
        <p:xfrm>
          <a:off x="591068" y="981073"/>
          <a:ext cx="8085501" cy="5256317"/>
        </p:xfrm>
        <a:graphic>
          <a:graphicData uri="http://schemas.openxmlformats.org/drawingml/2006/table">
            <a:tbl>
              <a:tblPr firstRow="1" bandRow="1">
                <a:tableStyleId>{5C22544A-7EE6-4342-B048-85BDC9FD1C3A}</a:tableStyleId>
              </a:tblPr>
              <a:tblGrid>
                <a:gridCol w="938728"/>
                <a:gridCol w="1082844"/>
                <a:gridCol w="6063929"/>
              </a:tblGrid>
              <a:tr h="66557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590740">
                <a:tc>
                  <a:txBody>
                    <a:bodyPr/>
                    <a:lstStyle/>
                    <a:p>
                      <a:r>
                        <a:rPr lang="en-US" altLang="zh-TW" sz="1600" dirty="0" smtClean="0">
                          <a:latin typeface="+mn-ea"/>
                          <a:ea typeface="+mn-ea"/>
                        </a:rPr>
                        <a:t>1090730</a:t>
                      </a:r>
                    </a:p>
                    <a:p>
                      <a:r>
                        <a:rPr lang="en-US" altLang="zh-TW" sz="1600" dirty="0" smtClean="0">
                          <a:latin typeface="+mn-ea"/>
                          <a:ea typeface="+mn-ea"/>
                        </a:rPr>
                        <a:t>1090814</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政風室</a:t>
                      </a:r>
                      <a:endParaRPr lang="en-US" altLang="zh-TW" sz="1600" b="1" dirty="0" smtClean="0">
                        <a:latin typeface="+mn-ea"/>
                        <a:ea typeface="+mn-ea"/>
                      </a:endParaRPr>
                    </a:p>
                  </a:txBody>
                  <a:tcPr marL="91443" marR="91443" marT="45723" marB="45723"/>
                </a:tc>
                <a:tc>
                  <a:txBody>
                    <a:bodyPr/>
                    <a:lstStyle/>
                    <a:p>
                      <a:pPr>
                        <a:spcBef>
                          <a:spcPts val="600"/>
                        </a:spcBef>
                      </a:pPr>
                      <a:r>
                        <a:rPr lang="zh-TW" altLang="zh-TW" sz="2000" b="1" u="sng" kern="1200" dirty="0" smtClean="0">
                          <a:solidFill>
                            <a:schemeClr val="dk1"/>
                          </a:solidFill>
                          <a:effectLst/>
                          <a:latin typeface="+mn-lt"/>
                          <a:ea typeface="+mn-ea"/>
                          <a:cs typeface="+mn-cs"/>
                        </a:rPr>
                        <a:t>李前總統病逝北榮 享耆壽</a:t>
                      </a:r>
                      <a:r>
                        <a:rPr lang="en-US" altLang="zh-TW" sz="2000" b="1" u="sng" kern="1200" dirty="0" smtClean="0">
                          <a:solidFill>
                            <a:schemeClr val="dk1"/>
                          </a:solidFill>
                          <a:effectLst/>
                          <a:latin typeface="+mn-lt"/>
                          <a:ea typeface="+mn-ea"/>
                          <a:cs typeface="+mn-cs"/>
                        </a:rPr>
                        <a:t>98</a:t>
                      </a:r>
                      <a:r>
                        <a:rPr lang="zh-TW" altLang="zh-TW" sz="2000" b="1" u="sng" kern="1200" dirty="0" smtClean="0">
                          <a:solidFill>
                            <a:schemeClr val="dk1"/>
                          </a:solidFill>
                          <a:effectLst/>
                          <a:latin typeface="+mn-lt"/>
                          <a:ea typeface="+mn-ea"/>
                          <a:cs typeface="+mn-cs"/>
                        </a:rPr>
                        <a:t>歲</a:t>
                      </a:r>
                      <a:endParaRPr lang="en-US" altLang="zh-TW" sz="2000" b="1" u="sng" kern="1200" dirty="0" smtClean="0">
                        <a:solidFill>
                          <a:schemeClr val="dk1"/>
                        </a:solidFill>
                        <a:effectLst/>
                        <a:latin typeface="+mn-lt"/>
                        <a:ea typeface="+mn-ea"/>
                        <a:cs typeface="+mn-cs"/>
                      </a:endParaRPr>
                    </a:p>
                    <a:p>
                      <a:pPr>
                        <a:spcBef>
                          <a:spcPts val="600"/>
                        </a:spcBef>
                      </a:pPr>
                      <a:endParaRPr lang="zh-TW" altLang="zh-TW" sz="2000" b="1" kern="1200" dirty="0" smtClean="0">
                        <a:solidFill>
                          <a:schemeClr val="dk1"/>
                        </a:solidFill>
                        <a:effectLst/>
                        <a:latin typeface="+mn-lt"/>
                        <a:ea typeface="+mn-ea"/>
                        <a:cs typeface="+mn-cs"/>
                      </a:endParaRPr>
                    </a:p>
                    <a:p>
                      <a:pPr>
                        <a:spcBef>
                          <a:spcPts val="600"/>
                        </a:spcBef>
                      </a:pPr>
                      <a:r>
                        <a:rPr lang="zh-TW" altLang="zh-TW" sz="2000" u="none" kern="1200" dirty="0" smtClean="0">
                          <a:solidFill>
                            <a:schemeClr val="dk1"/>
                          </a:solidFill>
                          <a:effectLst/>
                          <a:latin typeface="+mn-lt"/>
                          <a:ea typeface="+mn-ea"/>
                          <a:cs typeface="+mn-cs"/>
                        </a:rPr>
                        <a:t>李前總統登輝於</a:t>
                      </a:r>
                      <a:r>
                        <a:rPr lang="en-US" altLang="zh-TW" sz="2000" u="none" kern="1200" dirty="0" smtClean="0">
                          <a:solidFill>
                            <a:schemeClr val="dk1"/>
                          </a:solidFill>
                          <a:effectLst/>
                          <a:latin typeface="+mn-lt"/>
                          <a:ea typeface="+mn-ea"/>
                          <a:cs typeface="+mn-cs"/>
                        </a:rPr>
                        <a:t>7</a:t>
                      </a:r>
                      <a:r>
                        <a:rPr lang="zh-TW" altLang="zh-TW" sz="2000" u="none" kern="1200" dirty="0" smtClean="0">
                          <a:solidFill>
                            <a:schemeClr val="dk1"/>
                          </a:solidFill>
                          <a:effectLst/>
                          <a:latin typeface="+mn-lt"/>
                          <a:ea typeface="+mn-ea"/>
                          <a:cs typeface="+mn-cs"/>
                        </a:rPr>
                        <a:t>月</a:t>
                      </a:r>
                      <a:r>
                        <a:rPr lang="en-US" altLang="zh-TW" sz="2000" u="none" kern="1200" dirty="0" smtClean="0">
                          <a:solidFill>
                            <a:schemeClr val="dk1"/>
                          </a:solidFill>
                          <a:effectLst/>
                          <a:latin typeface="+mn-lt"/>
                          <a:ea typeface="+mn-ea"/>
                          <a:cs typeface="+mn-cs"/>
                        </a:rPr>
                        <a:t>30</a:t>
                      </a:r>
                      <a:r>
                        <a:rPr lang="zh-TW" altLang="zh-TW" sz="2000" u="none" kern="1200" dirty="0" smtClean="0">
                          <a:solidFill>
                            <a:schemeClr val="dk1"/>
                          </a:solidFill>
                          <a:effectLst/>
                          <a:latin typeface="+mn-lt"/>
                          <a:ea typeface="+mn-ea"/>
                          <a:cs typeface="+mn-cs"/>
                        </a:rPr>
                        <a:t>日晚間</a:t>
                      </a:r>
                      <a:r>
                        <a:rPr lang="en-US" altLang="zh-TW" sz="2000" u="none" kern="1200" dirty="0" smtClean="0">
                          <a:solidFill>
                            <a:schemeClr val="dk1"/>
                          </a:solidFill>
                          <a:effectLst/>
                          <a:latin typeface="+mn-lt"/>
                          <a:ea typeface="+mn-ea"/>
                          <a:cs typeface="+mn-cs"/>
                        </a:rPr>
                        <a:t>7</a:t>
                      </a:r>
                      <a:r>
                        <a:rPr lang="zh-TW" altLang="zh-TW" sz="2000" u="none" kern="1200" dirty="0" smtClean="0">
                          <a:solidFill>
                            <a:schemeClr val="dk1"/>
                          </a:solidFill>
                          <a:effectLst/>
                          <a:latin typeface="+mn-lt"/>
                          <a:ea typeface="+mn-ea"/>
                          <a:cs typeface="+mn-cs"/>
                        </a:rPr>
                        <a:t>時</a:t>
                      </a:r>
                      <a:r>
                        <a:rPr lang="en-US" altLang="zh-TW" sz="2000" u="none" kern="1200" dirty="0" smtClean="0">
                          <a:solidFill>
                            <a:schemeClr val="dk1"/>
                          </a:solidFill>
                          <a:effectLst/>
                          <a:latin typeface="+mn-lt"/>
                          <a:ea typeface="+mn-ea"/>
                          <a:cs typeface="+mn-cs"/>
                        </a:rPr>
                        <a:t>24</a:t>
                      </a:r>
                      <a:r>
                        <a:rPr lang="zh-TW" altLang="zh-TW" sz="2000" u="none" kern="1200" dirty="0" smtClean="0">
                          <a:solidFill>
                            <a:schemeClr val="dk1"/>
                          </a:solidFill>
                          <a:effectLst/>
                          <a:latin typeface="+mn-lt"/>
                          <a:ea typeface="+mn-ea"/>
                          <a:cs typeface="+mn-cs"/>
                        </a:rPr>
                        <a:t>分，因敗血性休克及多重器官衰竭病逝，享耆壽</a:t>
                      </a:r>
                      <a:r>
                        <a:rPr lang="en-US" altLang="zh-TW" sz="2000" u="none" kern="1200" dirty="0" smtClean="0">
                          <a:solidFill>
                            <a:schemeClr val="dk1"/>
                          </a:solidFill>
                          <a:effectLst/>
                          <a:latin typeface="+mn-lt"/>
                          <a:ea typeface="+mn-ea"/>
                          <a:cs typeface="+mn-cs"/>
                        </a:rPr>
                        <a:t>98</a:t>
                      </a:r>
                      <a:r>
                        <a:rPr lang="zh-TW" altLang="zh-TW" sz="2000" u="none" kern="1200" dirty="0" smtClean="0">
                          <a:solidFill>
                            <a:schemeClr val="dk1"/>
                          </a:solidFill>
                          <a:effectLst/>
                          <a:latin typeface="+mn-lt"/>
                          <a:ea typeface="+mn-ea"/>
                          <a:cs typeface="+mn-cs"/>
                        </a:rPr>
                        <a:t>歲。</a:t>
                      </a:r>
                      <a:r>
                        <a:rPr lang="zh-TW" altLang="zh-TW" sz="2000" u="sng" kern="1200" dirty="0" smtClean="0">
                          <a:solidFill>
                            <a:schemeClr val="dk1"/>
                          </a:solidFill>
                          <a:effectLst/>
                          <a:latin typeface="+mn-lt"/>
                          <a:ea typeface="+mn-ea"/>
                          <a:cs typeface="+mn-cs"/>
                        </a:rPr>
                        <a:t>院方基於病人隱私與尊重家屬權益，在徵得家屬同意後，第一時間提供正確訊息，並由北榮發言人黃信彰副院長、醫療小組副召集人林永煬主任及長期照顧李前總統的心臟科權威陳雲亮顧問等人，親自對媒體說明，避免新聞落差。</a:t>
                      </a:r>
                    </a:p>
                    <a:p>
                      <a:r>
                        <a:rPr lang="en-US" altLang="zh-TW" sz="2000" u="sng" kern="1200" dirty="0" smtClean="0">
                          <a:solidFill>
                            <a:schemeClr val="dk1"/>
                          </a:solidFill>
                          <a:effectLst/>
                          <a:latin typeface="+mn-lt"/>
                          <a:ea typeface="+mn-ea"/>
                          <a:cs typeface="+mn-cs"/>
                        </a:rPr>
                        <a:t>8</a:t>
                      </a:r>
                      <a:r>
                        <a:rPr lang="zh-TW" altLang="zh-TW" sz="2000" u="sng" kern="1200" dirty="0" smtClean="0">
                          <a:solidFill>
                            <a:schemeClr val="dk1"/>
                          </a:solidFill>
                          <a:effectLst/>
                          <a:latin typeface="+mn-lt"/>
                          <a:ea typeface="+mn-ea"/>
                          <a:cs typeface="+mn-cs"/>
                        </a:rPr>
                        <a:t>月</a:t>
                      </a:r>
                      <a:r>
                        <a:rPr lang="en-US" altLang="zh-TW" sz="2000" u="sng" kern="1200" dirty="0" smtClean="0">
                          <a:solidFill>
                            <a:schemeClr val="dk1"/>
                          </a:solidFill>
                          <a:effectLst/>
                          <a:latin typeface="+mn-lt"/>
                          <a:ea typeface="+mn-ea"/>
                          <a:cs typeface="+mn-cs"/>
                        </a:rPr>
                        <a:t>14</a:t>
                      </a:r>
                      <a:r>
                        <a:rPr lang="zh-TW" altLang="zh-TW" sz="2000" u="sng" kern="1200" dirty="0" smtClean="0">
                          <a:solidFill>
                            <a:schemeClr val="dk1"/>
                          </a:solidFill>
                          <a:effectLst/>
                          <a:latin typeface="+mn-lt"/>
                          <a:ea typeface="+mn-ea"/>
                          <a:cs typeface="+mn-cs"/>
                        </a:rPr>
                        <a:t>日舉行入殮火化禮拜儀式，</a:t>
                      </a:r>
                      <a:r>
                        <a:rPr lang="zh-TW" altLang="en-US" sz="2000" u="sng" kern="1200" dirty="0" smtClean="0">
                          <a:solidFill>
                            <a:schemeClr val="dk1"/>
                          </a:solidFill>
                          <a:effectLst/>
                          <a:latin typeface="+mn-lt"/>
                          <a:ea typeface="+mn-ea"/>
                          <a:cs typeface="+mn-cs"/>
                        </a:rPr>
                        <a:t>由本院</a:t>
                      </a:r>
                      <a:r>
                        <a:rPr lang="zh-TW" altLang="zh-TW" sz="2000" u="sng" kern="1200" dirty="0" smtClean="0">
                          <a:solidFill>
                            <a:schemeClr val="dk1"/>
                          </a:solidFill>
                          <a:effectLst/>
                          <a:latin typeface="+mn-lt"/>
                          <a:ea typeface="+mn-ea"/>
                          <a:cs typeface="+mn-cs"/>
                        </a:rPr>
                        <a:t>三百多名醫護穿白袍列隊</a:t>
                      </a:r>
                      <a:r>
                        <a:rPr lang="zh-TW" altLang="en-US" sz="2000" u="sng" kern="1200" dirty="0" smtClean="0">
                          <a:solidFill>
                            <a:schemeClr val="dk1"/>
                          </a:solidFill>
                          <a:effectLst/>
                          <a:latin typeface="+mn-lt"/>
                          <a:ea typeface="+mn-ea"/>
                          <a:cs typeface="+mn-cs"/>
                        </a:rPr>
                        <a:t>悼</a:t>
                      </a:r>
                      <a:r>
                        <a:rPr lang="zh-TW" altLang="zh-TW" sz="2000" u="sng" kern="1200" dirty="0" smtClean="0">
                          <a:solidFill>
                            <a:schemeClr val="dk1"/>
                          </a:solidFill>
                          <a:effectLst/>
                          <a:latin typeface="+mn-lt"/>
                          <a:ea typeface="+mn-ea"/>
                          <a:cs typeface="+mn-cs"/>
                        </a:rPr>
                        <a:t>送李前總統</a:t>
                      </a:r>
                      <a:r>
                        <a:rPr lang="zh-TW" altLang="en-US" sz="2000" u="sng" kern="1200" dirty="0" smtClean="0">
                          <a:solidFill>
                            <a:schemeClr val="dk1"/>
                          </a:solidFill>
                          <a:effectLst/>
                          <a:latin typeface="+mn-lt"/>
                          <a:ea typeface="+mn-ea"/>
                          <a:cs typeface="+mn-cs"/>
                        </a:rPr>
                        <a:t>大體</a:t>
                      </a:r>
                      <a:r>
                        <a:rPr lang="zh-TW" altLang="zh-TW" sz="2000" u="sng" kern="1200" dirty="0" smtClean="0">
                          <a:solidFill>
                            <a:schemeClr val="dk1"/>
                          </a:solidFill>
                          <a:effectLst/>
                          <a:latin typeface="+mn-lt"/>
                          <a:ea typeface="+mn-ea"/>
                          <a:cs typeface="+mn-cs"/>
                        </a:rPr>
                        <a:t>，代表院方對李前總統的</a:t>
                      </a:r>
                      <a:r>
                        <a:rPr lang="zh-TW" altLang="en-US" sz="2000" u="sng" kern="1200" dirty="0" smtClean="0">
                          <a:solidFill>
                            <a:schemeClr val="dk1"/>
                          </a:solidFill>
                          <a:effectLst/>
                          <a:latin typeface="+mn-lt"/>
                          <a:ea typeface="+mn-ea"/>
                          <a:cs typeface="+mn-cs"/>
                        </a:rPr>
                        <a:t>致上</a:t>
                      </a:r>
                      <a:r>
                        <a:rPr lang="zh-TW" altLang="zh-TW" sz="2000" u="sng" kern="1200" dirty="0" smtClean="0">
                          <a:solidFill>
                            <a:schemeClr val="dk1"/>
                          </a:solidFill>
                          <a:effectLst/>
                          <a:latin typeface="+mn-lt"/>
                          <a:ea typeface="+mn-ea"/>
                          <a:cs typeface="+mn-cs"/>
                        </a:rPr>
                        <a:t>最高崇敬</a:t>
                      </a:r>
                      <a:r>
                        <a:rPr lang="zh-TW" altLang="en-US" sz="2000" u="sng" kern="1200" dirty="0" smtClean="0">
                          <a:solidFill>
                            <a:schemeClr val="dk1"/>
                          </a:solidFill>
                          <a:effectLst/>
                          <a:latin typeface="+mn-lt"/>
                          <a:ea typeface="+mn-ea"/>
                          <a:cs typeface="+mn-cs"/>
                        </a:rPr>
                        <a:t>之</a:t>
                      </a:r>
                      <a:r>
                        <a:rPr lang="zh-TW" altLang="zh-TW" sz="2000" u="sng" kern="1200" dirty="0" smtClean="0">
                          <a:solidFill>
                            <a:schemeClr val="dk1"/>
                          </a:solidFill>
                          <a:effectLst/>
                          <a:latin typeface="+mn-lt"/>
                          <a:ea typeface="+mn-ea"/>
                          <a:cs typeface="+mn-cs"/>
                        </a:rPr>
                        <a:t>意</a:t>
                      </a:r>
                      <a:r>
                        <a:rPr lang="zh-TW" altLang="zh-TW" sz="2000" kern="1200" dirty="0" smtClean="0">
                          <a:solidFill>
                            <a:schemeClr val="dk1"/>
                          </a:solidFill>
                          <a:effectLst/>
                          <a:latin typeface="+mn-lt"/>
                          <a:ea typeface="+mn-ea"/>
                          <a:cs typeface="+mn-cs"/>
                        </a:rPr>
                        <a:t>。</a:t>
                      </a:r>
                      <a:endParaRPr lang="zh-TW" altLang="zh-TW" sz="2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0" name="群組 9"/>
          <p:cNvGrpSpPr/>
          <p:nvPr/>
        </p:nvGrpSpPr>
        <p:grpSpPr>
          <a:xfrm>
            <a:off x="611450" y="2276840"/>
            <a:ext cx="2040510" cy="3960550"/>
            <a:chOff x="611450" y="2276840"/>
            <a:chExt cx="2040510" cy="3960550"/>
          </a:xfrm>
        </p:grpSpPr>
        <p:pic>
          <p:nvPicPr>
            <p:cNvPr id="6" name="圖片 5" descr="C:\Users\user\Desktop\1090814-李前總統移靈送行\●送行.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450" y="3789050"/>
              <a:ext cx="1981200" cy="1205865"/>
            </a:xfrm>
            <a:prstGeom prst="rect">
              <a:avLst/>
            </a:prstGeom>
            <a:noFill/>
            <a:ln>
              <a:noFill/>
            </a:ln>
          </p:spPr>
        </p:pic>
        <p:pic>
          <p:nvPicPr>
            <p:cNvPr id="7" name="圖片 6" descr="C:\Users\user\Desktop\1090814-李前總統移靈送行\●列隊送行-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50" y="5085230"/>
              <a:ext cx="2040510" cy="1152160"/>
            </a:xfrm>
            <a:prstGeom prst="rect">
              <a:avLst/>
            </a:prstGeom>
            <a:noFill/>
            <a:ln>
              <a:noFill/>
            </a:ln>
          </p:spPr>
        </p:pic>
        <p:pic>
          <p:nvPicPr>
            <p:cNvPr id="9" name="圖片 8"/>
            <p:cNvPicPr>
              <a:picLocks noChangeAspect="1"/>
            </p:cNvPicPr>
            <p:nvPr/>
          </p:nvPicPr>
          <p:blipFill>
            <a:blip r:embed="rId4" cstate="print"/>
            <a:stretch>
              <a:fillRect/>
            </a:stretch>
          </p:blipFill>
          <p:spPr>
            <a:xfrm>
              <a:off x="683461" y="2276840"/>
              <a:ext cx="1872260" cy="1440200"/>
            </a:xfrm>
            <a:prstGeom prst="rect">
              <a:avLst/>
            </a:prstGeom>
          </p:spPr>
        </p:pic>
      </p:grpSp>
    </p:spTree>
    <p:extLst>
      <p:ext uri="{BB962C8B-B14F-4D97-AF65-F5344CB8AC3E}">
        <p14:creationId xmlns:p14="http://schemas.microsoft.com/office/powerpoint/2010/main" val="3238060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8</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35791593"/>
              </p:ext>
            </p:extLst>
          </p:nvPr>
        </p:nvGraphicFramePr>
        <p:xfrm>
          <a:off x="611450" y="1124680"/>
          <a:ext cx="8085501" cy="4824257"/>
        </p:xfrm>
        <a:graphic>
          <a:graphicData uri="http://schemas.openxmlformats.org/drawingml/2006/table">
            <a:tbl>
              <a:tblPr firstRow="1" bandRow="1">
                <a:tableStyleId>{5C22544A-7EE6-4342-B048-85BDC9FD1C3A}</a:tableStyleId>
              </a:tblPr>
              <a:tblGrid>
                <a:gridCol w="938728"/>
                <a:gridCol w="1082844"/>
                <a:gridCol w="6063929"/>
              </a:tblGrid>
              <a:tr h="610868">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13389">
                <a:tc>
                  <a:txBody>
                    <a:bodyPr/>
                    <a:lstStyle/>
                    <a:p>
                      <a:r>
                        <a:rPr lang="en-US" altLang="zh-TW" sz="1600" dirty="0" smtClean="0">
                          <a:latin typeface="+mn-ea"/>
                          <a:ea typeface="+mn-ea"/>
                        </a:rPr>
                        <a:t>1090814</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工務室</a:t>
                      </a:r>
                      <a:endParaRPr lang="en-US" altLang="zh-TW" sz="1600" b="1" dirty="0" smtClean="0">
                        <a:latin typeface="+mn-ea"/>
                        <a:ea typeface="+mn-ea"/>
                      </a:endParaRPr>
                    </a:p>
                  </a:txBody>
                  <a:tcPr marL="91443" marR="91443" marT="45723" marB="45723"/>
                </a:tc>
                <a:tc>
                  <a:txBody>
                    <a:bodyPr/>
                    <a:lstStyle/>
                    <a:p>
                      <a:pPr>
                        <a:spcBef>
                          <a:spcPts val="600"/>
                        </a:spcBef>
                      </a:pPr>
                      <a:r>
                        <a:rPr lang="zh-TW" altLang="en-US" sz="2400" b="1" u="sng" kern="1200" dirty="0" smtClean="0">
                          <a:solidFill>
                            <a:schemeClr val="dk1"/>
                          </a:solidFill>
                          <a:effectLst/>
                          <a:latin typeface="+mn-lt"/>
                          <a:ea typeface="+mn-ea"/>
                          <a:cs typeface="+mn-cs"/>
                        </a:rPr>
                        <a:t>「手術樓新建工程」開工典禮</a:t>
                      </a:r>
                      <a:endParaRPr lang="en-US" altLang="zh-TW" sz="2400" b="1" kern="1200" dirty="0" smtClean="0">
                        <a:solidFill>
                          <a:schemeClr val="dk1"/>
                        </a:solidFill>
                        <a:effectLst/>
                        <a:latin typeface="+mn-lt"/>
                        <a:ea typeface="+mn-ea"/>
                        <a:cs typeface="+mn-cs"/>
                      </a:endParaRPr>
                    </a:p>
                    <a:p>
                      <a:pPr>
                        <a:spcBef>
                          <a:spcPts val="600"/>
                        </a:spcBef>
                      </a:pPr>
                      <a:r>
                        <a:rPr lang="zh-TW" altLang="en-US" sz="2000" kern="1200" dirty="0" smtClean="0">
                          <a:solidFill>
                            <a:schemeClr val="dk1"/>
                          </a:solidFill>
                          <a:effectLst/>
                          <a:latin typeface="+mn-lt"/>
                          <a:ea typeface="+mn-ea"/>
                          <a:cs typeface="+mn-cs"/>
                        </a:rPr>
                        <a:t>         </a:t>
                      </a:r>
                      <a:r>
                        <a:rPr lang="zh-TW" altLang="en-US" sz="2400" u="sng" kern="1200" dirty="0" smtClean="0">
                          <a:solidFill>
                            <a:schemeClr val="dk1"/>
                          </a:solidFill>
                          <a:effectLst/>
                          <a:latin typeface="+mn-lt"/>
                          <a:ea typeface="+mn-ea"/>
                          <a:cs typeface="+mn-cs"/>
                        </a:rPr>
                        <a:t>本院</a:t>
                      </a:r>
                      <a:r>
                        <a:rPr lang="en-US" altLang="zh-TW" sz="2400" u="sng" kern="1200" dirty="0" smtClean="0">
                          <a:solidFill>
                            <a:schemeClr val="dk1"/>
                          </a:solidFill>
                          <a:effectLst/>
                          <a:latin typeface="+mn-lt"/>
                          <a:ea typeface="+mn-ea"/>
                          <a:cs typeface="+mn-cs"/>
                        </a:rPr>
                        <a:t>8/14</a:t>
                      </a:r>
                      <a:r>
                        <a:rPr lang="zh-TW" altLang="zh-TW" sz="2400" u="sng" kern="1200" dirty="0" smtClean="0">
                          <a:solidFill>
                            <a:schemeClr val="dk1"/>
                          </a:solidFill>
                          <a:effectLst/>
                          <a:latin typeface="+mn-lt"/>
                          <a:ea typeface="+mn-ea"/>
                          <a:cs typeface="+mn-cs"/>
                        </a:rPr>
                        <a:t>日舉行「手術樓新建工程」開工典禮，由輔導會呂嘉凱副主任委員、李代理院長暨四位副院長、設計監造單位及施工廠商團隊，共同進行動土儀式</a:t>
                      </a:r>
                      <a:r>
                        <a:rPr lang="zh-TW" altLang="zh-TW" sz="2400" kern="1200" dirty="0" smtClean="0">
                          <a:solidFill>
                            <a:schemeClr val="dk1"/>
                          </a:solidFill>
                          <a:effectLst/>
                          <a:latin typeface="+mn-lt"/>
                          <a:ea typeface="+mn-ea"/>
                          <a:cs typeface="+mn-cs"/>
                        </a:rPr>
                        <a:t>。</a:t>
                      </a:r>
                      <a:r>
                        <a:rPr lang="zh-TW" altLang="zh-TW" sz="2400" u="sng" kern="1200" dirty="0" smtClean="0">
                          <a:solidFill>
                            <a:schemeClr val="dk1"/>
                          </a:solidFill>
                          <a:effectLst/>
                          <a:latin typeface="+mn-lt"/>
                          <a:ea typeface="+mn-ea"/>
                          <a:cs typeface="+mn-cs"/>
                        </a:rPr>
                        <a:t>新建手術大樓為地上</a:t>
                      </a:r>
                      <a:r>
                        <a:rPr lang="en-US" altLang="zh-TW" sz="2400" u="sng" kern="1200" dirty="0" smtClean="0">
                          <a:solidFill>
                            <a:schemeClr val="dk1"/>
                          </a:solidFill>
                          <a:effectLst/>
                          <a:latin typeface="+mn-lt"/>
                          <a:ea typeface="+mn-ea"/>
                          <a:cs typeface="+mn-cs"/>
                        </a:rPr>
                        <a:t>4</a:t>
                      </a:r>
                      <a:r>
                        <a:rPr lang="zh-TW" altLang="zh-TW" sz="2400" u="sng" kern="1200" dirty="0" smtClean="0">
                          <a:solidFill>
                            <a:schemeClr val="dk1"/>
                          </a:solidFill>
                          <a:effectLst/>
                          <a:latin typeface="+mn-lt"/>
                          <a:ea typeface="+mn-ea"/>
                          <a:cs typeface="+mn-cs"/>
                        </a:rPr>
                        <a:t>層，設置</a:t>
                      </a:r>
                      <a:r>
                        <a:rPr lang="en-US" altLang="zh-TW" sz="2400" u="sng" kern="1200" dirty="0" smtClean="0">
                          <a:solidFill>
                            <a:schemeClr val="dk1"/>
                          </a:solidFill>
                          <a:effectLst/>
                          <a:latin typeface="+mn-lt"/>
                          <a:ea typeface="+mn-ea"/>
                          <a:cs typeface="+mn-cs"/>
                        </a:rPr>
                        <a:t>17</a:t>
                      </a:r>
                      <a:r>
                        <a:rPr lang="zh-TW" altLang="zh-TW" sz="2400" u="sng" kern="1200" dirty="0" smtClean="0">
                          <a:solidFill>
                            <a:schemeClr val="dk1"/>
                          </a:solidFill>
                          <a:effectLst/>
                          <a:latin typeface="+mn-lt"/>
                          <a:ea typeface="+mn-ea"/>
                          <a:cs typeface="+mn-cs"/>
                        </a:rPr>
                        <a:t>間手術室</a:t>
                      </a:r>
                      <a:r>
                        <a:rPr lang="en-US" altLang="zh-TW" sz="2400" kern="1200" dirty="0" smtClean="0">
                          <a:solidFill>
                            <a:schemeClr val="dk1"/>
                          </a:solidFill>
                          <a:effectLst/>
                          <a:latin typeface="+mn-lt"/>
                          <a:ea typeface="+mn-ea"/>
                          <a:cs typeface="+mn-cs"/>
                        </a:rPr>
                        <a:t>(</a:t>
                      </a:r>
                      <a:r>
                        <a:rPr lang="zh-TW" altLang="zh-TW" sz="2400" kern="1200" dirty="0" smtClean="0">
                          <a:solidFill>
                            <a:schemeClr val="dk1"/>
                          </a:solidFill>
                          <a:effectLst/>
                          <a:latin typeface="+mn-lt"/>
                          <a:ea typeface="+mn-ea"/>
                          <a:cs typeface="+mn-cs"/>
                        </a:rPr>
                        <a:t>含複合式手術室及磁振造影設備</a:t>
                      </a:r>
                      <a:r>
                        <a:rPr lang="en-US" altLang="zh-TW" sz="2400" kern="1200" dirty="0" smtClean="0">
                          <a:solidFill>
                            <a:schemeClr val="dk1"/>
                          </a:solidFill>
                          <a:effectLst/>
                          <a:latin typeface="+mn-lt"/>
                          <a:ea typeface="+mn-ea"/>
                          <a:cs typeface="+mn-cs"/>
                        </a:rPr>
                        <a:t>)</a:t>
                      </a:r>
                      <a:r>
                        <a:rPr lang="zh-TW" altLang="zh-TW" sz="2400" kern="1200" dirty="0" smtClean="0">
                          <a:solidFill>
                            <a:schemeClr val="dk1"/>
                          </a:solidFill>
                          <a:effectLst/>
                          <a:latin typeface="+mn-lt"/>
                          <a:ea typeface="+mn-ea"/>
                          <a:cs typeface="+mn-cs"/>
                        </a:rPr>
                        <a:t>，總樓地板面積為</a:t>
                      </a:r>
                      <a:r>
                        <a:rPr lang="en-US" altLang="zh-TW" sz="2400" kern="1200" dirty="0" smtClean="0">
                          <a:solidFill>
                            <a:schemeClr val="dk1"/>
                          </a:solidFill>
                          <a:effectLst/>
                          <a:latin typeface="+mn-lt"/>
                          <a:ea typeface="+mn-ea"/>
                          <a:cs typeface="+mn-cs"/>
                        </a:rPr>
                        <a:t>6,526</a:t>
                      </a:r>
                      <a:r>
                        <a:rPr lang="zh-TW" altLang="zh-TW" sz="2400" kern="1200" dirty="0" smtClean="0">
                          <a:solidFill>
                            <a:schemeClr val="dk1"/>
                          </a:solidFill>
                          <a:effectLst/>
                          <a:latin typeface="+mn-lt"/>
                          <a:ea typeface="+mn-ea"/>
                          <a:cs typeface="+mn-cs"/>
                        </a:rPr>
                        <a:t>平方公尺，總工程經費約</a:t>
                      </a:r>
                      <a:r>
                        <a:rPr lang="en-US" altLang="zh-TW" sz="2400" kern="1200" dirty="0" smtClean="0">
                          <a:solidFill>
                            <a:schemeClr val="dk1"/>
                          </a:solidFill>
                          <a:effectLst/>
                          <a:latin typeface="+mn-lt"/>
                          <a:ea typeface="+mn-ea"/>
                          <a:cs typeface="+mn-cs"/>
                        </a:rPr>
                        <a:t>7</a:t>
                      </a:r>
                      <a:r>
                        <a:rPr lang="zh-TW" altLang="zh-TW" sz="2400" kern="1200" dirty="0" smtClean="0">
                          <a:solidFill>
                            <a:schemeClr val="dk1"/>
                          </a:solidFill>
                          <a:effectLst/>
                          <a:latin typeface="+mn-lt"/>
                          <a:ea typeface="+mn-ea"/>
                          <a:cs typeface="+mn-cs"/>
                        </a:rPr>
                        <a:t>億元，</a:t>
                      </a:r>
                      <a:r>
                        <a:rPr lang="zh-TW" altLang="zh-TW" sz="2400" u="sng" kern="1200" dirty="0" smtClean="0">
                          <a:solidFill>
                            <a:schemeClr val="dk1"/>
                          </a:solidFill>
                          <a:effectLst/>
                          <a:latin typeface="+mn-lt"/>
                          <a:ea typeface="+mn-ea"/>
                          <a:cs typeface="+mn-cs"/>
                        </a:rPr>
                        <a:t>預計</a:t>
                      </a:r>
                      <a:r>
                        <a:rPr lang="en-US" altLang="zh-TW" sz="2400" u="sng" kern="1200" dirty="0" smtClean="0">
                          <a:solidFill>
                            <a:schemeClr val="dk1"/>
                          </a:solidFill>
                          <a:effectLst/>
                          <a:latin typeface="+mn-lt"/>
                          <a:ea typeface="+mn-ea"/>
                          <a:cs typeface="+mn-cs"/>
                        </a:rPr>
                        <a:t>111</a:t>
                      </a:r>
                      <a:r>
                        <a:rPr lang="zh-TW" altLang="zh-TW" sz="2400" u="sng" kern="1200" dirty="0" smtClean="0">
                          <a:solidFill>
                            <a:schemeClr val="dk1"/>
                          </a:solidFill>
                          <a:effectLst/>
                          <a:latin typeface="+mn-lt"/>
                          <a:ea typeface="+mn-ea"/>
                          <a:cs typeface="+mn-cs"/>
                        </a:rPr>
                        <a:t>年竣工，</a:t>
                      </a:r>
                      <a:r>
                        <a:rPr lang="en-US" altLang="zh-TW" sz="2400" u="sng" kern="1200" dirty="0" smtClean="0">
                          <a:solidFill>
                            <a:schemeClr val="dk1"/>
                          </a:solidFill>
                          <a:effectLst/>
                          <a:latin typeface="+mn-lt"/>
                          <a:ea typeface="+mn-ea"/>
                          <a:cs typeface="+mn-cs"/>
                        </a:rPr>
                        <a:t>112</a:t>
                      </a:r>
                      <a:r>
                        <a:rPr lang="zh-TW" altLang="zh-TW" sz="2400" u="sng" kern="1200" dirty="0" smtClean="0">
                          <a:solidFill>
                            <a:schemeClr val="dk1"/>
                          </a:solidFill>
                          <a:effectLst/>
                          <a:latin typeface="+mn-lt"/>
                          <a:ea typeface="+mn-ea"/>
                          <a:cs typeface="+mn-cs"/>
                        </a:rPr>
                        <a:t>年正式啟用。</a:t>
                      </a:r>
                    </a:p>
                    <a:p>
                      <a:endParaRPr lang="en-US" altLang="zh-TW" sz="2000" kern="1200" dirty="0" smtClean="0">
                        <a:solidFill>
                          <a:schemeClr val="dk1"/>
                        </a:solidFill>
                        <a:effectLst/>
                        <a:latin typeface="+mn-lt"/>
                        <a:ea typeface="+mn-ea"/>
                        <a:cs typeface="+mn-cs"/>
                      </a:endParaRPr>
                    </a:p>
                    <a:p>
                      <a:endParaRPr lang="zh-TW" altLang="zh-TW" sz="16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8" name="群組 7"/>
          <p:cNvGrpSpPr/>
          <p:nvPr/>
        </p:nvGrpSpPr>
        <p:grpSpPr>
          <a:xfrm>
            <a:off x="755470" y="2132820"/>
            <a:ext cx="1807969" cy="3908406"/>
            <a:chOff x="755470" y="2132820"/>
            <a:chExt cx="1807969" cy="3908406"/>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70" y="4869200"/>
              <a:ext cx="1800250" cy="1172026"/>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t="14901"/>
            <a:stretch/>
          </p:blipFill>
          <p:spPr>
            <a:xfrm>
              <a:off x="755470" y="2132820"/>
              <a:ext cx="1800250" cy="1391083"/>
            </a:xfrm>
            <a:prstGeom prst="rect">
              <a:avLst/>
            </a:prstGeo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17846" r="6774" b="9073"/>
            <a:stretch/>
          </p:blipFill>
          <p:spPr>
            <a:xfrm>
              <a:off x="755470" y="3573021"/>
              <a:ext cx="1807969" cy="1224170"/>
            </a:xfrm>
            <a:prstGeom prst="rect">
              <a:avLst/>
            </a:prstGeom>
          </p:spPr>
        </p:pic>
      </p:grpSp>
    </p:spTree>
    <p:extLst>
      <p:ext uri="{BB962C8B-B14F-4D97-AF65-F5344CB8AC3E}">
        <p14:creationId xmlns:p14="http://schemas.microsoft.com/office/powerpoint/2010/main" val="25315016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r>
              <a:rPr lang="en-US" altLang="zh-TW" dirty="0" smtClean="0"/>
              <a:t>(</a:t>
            </a:r>
            <a:r>
              <a:rPr lang="zh-TW" altLang="en-US" dirty="0" smtClean="0"/>
              <a:t>計</a:t>
            </a:r>
            <a:r>
              <a:rPr lang="en-US" altLang="zh-TW" dirty="0" smtClean="0"/>
              <a:t>53</a:t>
            </a:r>
            <a:r>
              <a:rPr lang="zh-TW" altLang="en-US" dirty="0" smtClean="0"/>
              <a:t>則</a:t>
            </a:r>
            <a:r>
              <a:rPr lang="en-US" altLang="zh-TW" dirty="0" smtClean="0"/>
              <a:t>)</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180979596"/>
              </p:ext>
            </p:extLst>
          </p:nvPr>
        </p:nvGraphicFramePr>
        <p:xfrm>
          <a:off x="1" y="979488"/>
          <a:ext cx="9144000" cy="5377212"/>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20200708</a:t>
                      </a:r>
                      <a:endParaRPr lang="zh-TW" altLang="en-US" dirty="0"/>
                    </a:p>
                  </a:txBody>
                  <a:tcPr marT="45723" marB="45723"/>
                </a:tc>
                <a:tc>
                  <a:txBody>
                    <a:bodyPr/>
                    <a:lstStyle/>
                    <a:p>
                      <a:r>
                        <a:rPr lang="zh-TW" altLang="en-US" sz="1800" dirty="0" smtClean="0"/>
                        <a:t>北榮</a:t>
                      </a:r>
                      <a:r>
                        <a:rPr lang="en-US" altLang="zh-TW" sz="1800" dirty="0" smtClean="0"/>
                        <a:t>P3</a:t>
                      </a:r>
                      <a:r>
                        <a:rPr lang="zh-TW" altLang="en-US" sz="1800" dirty="0" smtClean="0"/>
                        <a:t>實驗室重啟使用 主任委員親臨揭牌</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20200711</a:t>
                      </a:r>
                      <a:endParaRPr lang="zh-TW" altLang="en-US" dirty="0"/>
                    </a:p>
                  </a:txBody>
                  <a:tcPr marT="45723" marB="45723"/>
                </a:tc>
                <a:tc>
                  <a:txBody>
                    <a:bodyPr/>
                    <a:lstStyle/>
                    <a:p>
                      <a:r>
                        <a:rPr lang="zh-TW" altLang="en-US" sz="1800" dirty="0" smtClean="0"/>
                        <a:t>肺阻塞幾無功能 術後</a:t>
                      </a:r>
                      <a:r>
                        <a:rPr lang="en-US" altLang="zh-TW" sz="1800" dirty="0" smtClean="0"/>
                        <a:t>2</a:t>
                      </a:r>
                      <a:r>
                        <a:rPr lang="zh-TW" altLang="en-US" sz="1800" dirty="0" smtClean="0"/>
                        <a:t>周是危險期</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20200712</a:t>
                      </a:r>
                      <a:endParaRPr lang="zh-TW" altLang="en-US" dirty="0"/>
                    </a:p>
                  </a:txBody>
                  <a:tcPr marT="45723" marB="45723"/>
                </a:tc>
                <a:tc>
                  <a:txBody>
                    <a:bodyPr/>
                    <a:lstStyle/>
                    <a:p>
                      <a:r>
                        <a:rPr lang="zh-TW" altLang="en-US" sz="1800" dirty="0" smtClean="0"/>
                        <a:t>慢性腎病年耗</a:t>
                      </a:r>
                      <a:r>
                        <a:rPr lang="en-US" altLang="zh-TW" sz="1800" dirty="0" smtClean="0"/>
                        <a:t>533</a:t>
                      </a:r>
                      <a:r>
                        <a:rPr lang="zh-TW" altLang="en-US" sz="1800" dirty="0" smtClean="0"/>
                        <a:t>億奪第一</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20200713</a:t>
                      </a:r>
                      <a:endParaRPr lang="zh-TW" altLang="en-US" dirty="0"/>
                    </a:p>
                  </a:txBody>
                  <a:tcPr marT="45723" marB="45723"/>
                </a:tc>
                <a:tc>
                  <a:txBody>
                    <a:bodyPr/>
                    <a:lstStyle/>
                    <a:p>
                      <a:r>
                        <a:rPr lang="zh-TW" altLang="en-US" sz="1400" dirty="0" smtClean="0"/>
                        <a:t>先開刀還是先化療 乳房能保留嗎 北榮靠「這系統」解決</a:t>
                      </a:r>
                      <a:r>
                        <a:rPr lang="en-US" altLang="zh-TW" sz="1400" dirty="0" smtClean="0"/>
                        <a:t>42</a:t>
                      </a:r>
                      <a:r>
                        <a:rPr lang="zh-TW" altLang="en-US" sz="1400" dirty="0" smtClean="0"/>
                        <a:t>歲乳癌病患困擾</a:t>
                      </a:r>
                      <a:r>
                        <a:rPr lang="en-US" altLang="zh-TW" sz="1400" dirty="0" smtClean="0"/>
                        <a:t>(</a:t>
                      </a:r>
                      <a:r>
                        <a:rPr lang="zh-TW" altLang="en-US" sz="1400" dirty="0" smtClean="0"/>
                        <a:t>醫病共享決策</a:t>
                      </a:r>
                      <a:r>
                        <a:rPr lang="en-US" altLang="zh-TW" sz="1400" dirty="0" smtClean="0"/>
                        <a:t>)</a:t>
                      </a:r>
                      <a:endParaRPr lang="zh-TW" altLang="en-US" sz="1400" dirty="0"/>
                    </a:p>
                  </a:txBody>
                  <a:tcPr marT="45723" marB="45723"/>
                </a:tc>
                <a:tc>
                  <a:txBody>
                    <a:bodyPr/>
                    <a:lstStyle/>
                    <a:p>
                      <a:endParaRPr lang="zh-TW" altLang="en-US" sz="1800"/>
                    </a:p>
                  </a:txBody>
                  <a:tcPr marT="45723" marB="45723"/>
                </a:tc>
              </a:tr>
              <a:tr h="470188">
                <a:tc>
                  <a:txBody>
                    <a:bodyPr/>
                    <a:lstStyle/>
                    <a:p>
                      <a:r>
                        <a:rPr lang="en-US" altLang="zh-TW" sz="1800" dirty="0" smtClean="0"/>
                        <a:t>20200713</a:t>
                      </a:r>
                      <a:endParaRPr lang="zh-TW" altLang="en-US" dirty="0"/>
                    </a:p>
                  </a:txBody>
                  <a:tcPr marT="45723" marB="45723"/>
                </a:tc>
                <a:tc>
                  <a:txBody>
                    <a:bodyPr/>
                    <a:lstStyle/>
                    <a:p>
                      <a:r>
                        <a:rPr lang="zh-TW" altLang="en-US" sz="1800" dirty="0" smtClean="0"/>
                        <a:t>開刀房外的悲喜 看見人文關懷</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20200714 </a:t>
                      </a:r>
                      <a:endParaRPr lang="zh-TW" altLang="en-US" sz="1800" dirty="0"/>
                    </a:p>
                  </a:txBody>
                  <a:tcPr marT="45723" marB="45723"/>
                </a:tc>
                <a:tc>
                  <a:txBody>
                    <a:bodyPr/>
                    <a:lstStyle/>
                    <a:p>
                      <a:r>
                        <a:rPr lang="en-US" altLang="zh-TW" sz="1600" dirty="0" smtClean="0"/>
                        <a:t>3</a:t>
                      </a:r>
                      <a:r>
                        <a:rPr lang="zh-TW" altLang="en-US" sz="1600" dirty="0" smtClean="0"/>
                        <a:t>個月大男嬰確診「日本腦炎」只因為來不及做這事情</a:t>
                      </a:r>
                      <a:r>
                        <a:rPr lang="en-US" altLang="zh-TW" sz="1600" dirty="0" smtClean="0"/>
                        <a:t>(</a:t>
                      </a:r>
                      <a:r>
                        <a:rPr lang="zh-TW" altLang="en-US" sz="1600" dirty="0" smtClean="0"/>
                        <a:t>施打疫苗</a:t>
                      </a:r>
                      <a:r>
                        <a:rPr lang="en-US" altLang="zh-TW" sz="1600" dirty="0" smtClean="0"/>
                        <a:t>)</a:t>
                      </a:r>
                      <a:endParaRPr lang="zh-TW" altLang="en-US" sz="16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20200714 </a:t>
                      </a:r>
                      <a:endParaRPr lang="zh-TW" altLang="en-US" sz="1800" dirty="0"/>
                    </a:p>
                  </a:txBody>
                  <a:tcPr marT="45723" marB="45723"/>
                </a:tc>
                <a:tc>
                  <a:txBody>
                    <a:bodyPr/>
                    <a:lstStyle/>
                    <a:p>
                      <a:r>
                        <a:rPr lang="en-US" altLang="zh-TW" sz="1800" dirty="0" smtClean="0"/>
                        <a:t>AI</a:t>
                      </a:r>
                      <a:r>
                        <a:rPr lang="zh-TW" altLang="en-US" sz="1800" dirty="0" smtClean="0"/>
                        <a:t>預測情緒 北榮長照變聰明</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20200714</a:t>
                      </a:r>
                      <a:endParaRPr lang="zh-TW" altLang="en-US" sz="1800" dirty="0"/>
                    </a:p>
                  </a:txBody>
                  <a:tcPr marT="45723" marB="45723"/>
                </a:tc>
                <a:tc>
                  <a:txBody>
                    <a:bodyPr/>
                    <a:lstStyle/>
                    <a:p>
                      <a:r>
                        <a:rPr lang="zh-TW" altLang="en-US" sz="1800" dirty="0" smtClean="0"/>
                        <a:t>曙光 憂鬱症療法可治耳鳴</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20200715</a:t>
                      </a:r>
                      <a:endParaRPr lang="zh-TW" altLang="en-US" sz="1800" dirty="0"/>
                    </a:p>
                  </a:txBody>
                  <a:tcPr marT="45723" marB="45723"/>
                </a:tc>
                <a:tc>
                  <a:txBody>
                    <a:bodyPr/>
                    <a:lstStyle/>
                    <a:p>
                      <a:r>
                        <a:rPr lang="zh-TW" altLang="en-US" sz="1400" dirty="0" smtClean="0"/>
                        <a:t>偏愛吃油炸、精緻食物 又愛喝「這款果汁」腸長瘜肉引發這個癌</a:t>
                      </a:r>
                      <a:r>
                        <a:rPr lang="en-US" altLang="zh-TW" sz="1400" dirty="0" smtClean="0"/>
                        <a:t>...</a:t>
                      </a:r>
                      <a:r>
                        <a:rPr lang="zh-TW" altLang="en-US" sz="1400" dirty="0" smtClean="0"/>
                        <a:t>風險高</a:t>
                      </a:r>
                      <a:r>
                        <a:rPr lang="en-US" altLang="zh-TW" sz="1400" dirty="0" smtClean="0"/>
                        <a:t>(</a:t>
                      </a:r>
                      <a:r>
                        <a:rPr lang="zh-TW" altLang="en-US" sz="1400" dirty="0" smtClean="0"/>
                        <a:t>大腸癌</a:t>
                      </a:r>
                      <a:r>
                        <a:rPr lang="en-US" altLang="zh-TW" sz="1400" dirty="0" smtClean="0"/>
                        <a:t>)</a:t>
                      </a:r>
                      <a:endParaRPr lang="zh-TW" altLang="en-US" sz="14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20200717</a:t>
                      </a:r>
                      <a:endParaRPr lang="zh-TW" altLang="en-US" sz="1800" dirty="0"/>
                    </a:p>
                  </a:txBody>
                  <a:tcPr marT="45723" marB="45723"/>
                </a:tc>
                <a:tc>
                  <a:txBody>
                    <a:bodyPr/>
                    <a:lstStyle/>
                    <a:p>
                      <a:r>
                        <a:rPr lang="zh-TW" altLang="en-US" sz="1400" dirty="0" smtClean="0"/>
                        <a:t>一年耗費</a:t>
                      </a:r>
                      <a:r>
                        <a:rPr lang="en-US" altLang="zh-TW" sz="1400" dirty="0" smtClean="0"/>
                        <a:t>533</a:t>
                      </a:r>
                      <a:r>
                        <a:rPr lang="zh-TW" altLang="en-US" sz="1400" dirty="0" smtClean="0"/>
                        <a:t>億元 「最燒錢」就是這「病」折磨人</a:t>
                      </a:r>
                      <a:r>
                        <a:rPr lang="en-US" altLang="zh-TW" sz="1400" dirty="0" smtClean="0"/>
                        <a:t>(</a:t>
                      </a:r>
                      <a:r>
                        <a:rPr lang="zh-TW" altLang="en-US" sz="1400" dirty="0" smtClean="0"/>
                        <a:t>慢性腎臟疾病、糖尿病、齒齦炎及牙周病</a:t>
                      </a:r>
                      <a:r>
                        <a:rPr lang="en-US" altLang="zh-TW" sz="1400" dirty="0" smtClean="0"/>
                        <a:t>)</a:t>
                      </a:r>
                      <a:endParaRPr lang="zh-TW" altLang="en-US" sz="14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6747742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10738641"/>
              </p:ext>
            </p:extLst>
          </p:nvPr>
        </p:nvGraphicFramePr>
        <p:xfrm>
          <a:off x="1" y="979488"/>
          <a:ext cx="9144000" cy="5329234"/>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20200719</a:t>
                      </a:r>
                      <a:endParaRPr lang="zh-TW" altLang="en-US" dirty="0"/>
                    </a:p>
                  </a:txBody>
                  <a:tcPr marT="45723" marB="45723"/>
                </a:tc>
                <a:tc>
                  <a:txBody>
                    <a:bodyPr/>
                    <a:lstStyle/>
                    <a:p>
                      <a:r>
                        <a:rPr lang="zh-TW" altLang="en-US" sz="1800" dirty="0" smtClean="0"/>
                        <a:t>數據分析 發生率升 死亡率未增 結節癌變者 約占</a:t>
                      </a:r>
                      <a:r>
                        <a:rPr lang="en-US" altLang="zh-TW" sz="1800" dirty="0" smtClean="0"/>
                        <a:t>1.6%</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20200720</a:t>
                      </a:r>
                      <a:endParaRPr lang="zh-TW" altLang="en-US" dirty="0"/>
                    </a:p>
                  </a:txBody>
                  <a:tcPr marT="45723" marB="45723"/>
                </a:tc>
                <a:tc>
                  <a:txBody>
                    <a:bodyPr/>
                    <a:lstStyle/>
                    <a:p>
                      <a:r>
                        <a:rPr lang="zh-TW" altLang="en-US" sz="1800" dirty="0" smtClean="0"/>
                        <a:t>失智症名醫推薦</a:t>
                      </a:r>
                      <a:r>
                        <a:rPr lang="en-US" altLang="zh-TW" sz="1800" dirty="0" smtClean="0"/>
                        <a:t>3</a:t>
                      </a:r>
                      <a:r>
                        <a:rPr lang="zh-TW" altLang="en-US" sz="1800" dirty="0" smtClean="0"/>
                        <a:t>種「健腦運動」健走、打太極、跳土風舞</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20200720</a:t>
                      </a:r>
                      <a:endParaRPr lang="zh-TW" altLang="en-US" dirty="0"/>
                    </a:p>
                  </a:txBody>
                  <a:tcPr marT="45723" marB="45723"/>
                </a:tc>
                <a:tc>
                  <a:txBody>
                    <a:bodyPr/>
                    <a:lstStyle/>
                    <a:p>
                      <a:r>
                        <a:rPr lang="zh-TW" altLang="en-US" sz="1600" dirty="0" smtClean="0"/>
                        <a:t>現任臺北榮總麻醉部主任鄒美勇協調部內麻醉主治醫師支援金門醫院</a:t>
                      </a:r>
                      <a:endParaRPr lang="zh-TW" altLang="en-US" sz="16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20200720</a:t>
                      </a:r>
                      <a:endParaRPr lang="zh-TW" altLang="en-US" dirty="0"/>
                    </a:p>
                  </a:txBody>
                  <a:tcPr marT="45723" marB="45723"/>
                </a:tc>
                <a:tc>
                  <a:txBody>
                    <a:bodyPr/>
                    <a:lstStyle/>
                    <a:p>
                      <a:r>
                        <a:rPr lang="zh-TW" altLang="en-US" sz="1800" dirty="0" smtClean="0"/>
                        <a:t>無任何慢性病史 身體出現十大警訊「罕見腫瘤」恐找上你</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20200721</a:t>
                      </a:r>
                      <a:endParaRPr lang="zh-TW" altLang="en-US" dirty="0"/>
                    </a:p>
                  </a:txBody>
                  <a:tcPr marT="45723" marB="45723"/>
                </a:tc>
                <a:tc>
                  <a:txBody>
                    <a:bodyPr/>
                    <a:lstStyle/>
                    <a:p>
                      <a:r>
                        <a:rPr lang="zh-TW" altLang="en-US" sz="1800" dirty="0" smtClean="0"/>
                        <a:t>北榮推手機行動繳費</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20200721</a:t>
                      </a:r>
                      <a:endParaRPr lang="zh-TW" altLang="en-US" sz="1800" dirty="0"/>
                    </a:p>
                  </a:txBody>
                  <a:tcPr marT="45723" marB="45723"/>
                </a:tc>
                <a:tc>
                  <a:txBody>
                    <a:bodyPr/>
                    <a:lstStyle/>
                    <a:p>
                      <a:r>
                        <a:rPr lang="zh-TW" altLang="en-US" sz="1800" dirty="0" smtClean="0"/>
                        <a:t>青少年抽紙菸、電子菸雙升</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20200721</a:t>
                      </a:r>
                      <a:endParaRPr lang="zh-TW" altLang="en-US" sz="1800" dirty="0"/>
                    </a:p>
                  </a:txBody>
                  <a:tcPr marT="45723" marB="45723"/>
                </a:tc>
                <a:tc>
                  <a:txBody>
                    <a:bodyPr/>
                    <a:lstStyle/>
                    <a:p>
                      <a:r>
                        <a:rPr lang="zh-TW" altLang="en-US" sz="1400" dirty="0" smtClean="0"/>
                        <a:t>研究突破</a:t>
                      </a:r>
                      <a:r>
                        <a:rPr lang="en-US" altLang="zh-TW" sz="1400" dirty="0" smtClean="0"/>
                        <a:t>!</a:t>
                      </a:r>
                      <a:r>
                        <a:rPr lang="zh-TW" altLang="en-US" sz="1400" dirty="0" smtClean="0"/>
                        <a:t>失智、腦損傷「用這個」治療 再生醫療新希望</a:t>
                      </a:r>
                      <a:r>
                        <a:rPr lang="en-US" altLang="zh-TW" sz="1400" dirty="0" smtClean="0"/>
                        <a:t>(</a:t>
                      </a:r>
                      <a:r>
                        <a:rPr lang="zh-TW" altLang="en-US" sz="1400" dirty="0" smtClean="0"/>
                        <a:t>幹細胞外泌體</a:t>
                      </a:r>
                      <a:r>
                        <a:rPr lang="en-US" altLang="zh-TW" sz="1400" dirty="0" smtClean="0"/>
                        <a:t>)</a:t>
                      </a:r>
                      <a:endParaRPr lang="zh-TW" altLang="en-US" sz="14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20200722</a:t>
                      </a:r>
                      <a:endParaRPr lang="zh-TW" altLang="en-US" sz="1800" dirty="0"/>
                    </a:p>
                  </a:txBody>
                  <a:tcPr marT="45723" marB="45723"/>
                </a:tc>
                <a:tc>
                  <a:txBody>
                    <a:bodyPr/>
                    <a:lstStyle/>
                    <a:p>
                      <a:r>
                        <a:rPr lang="zh-TW" altLang="en-US" sz="1800" dirty="0" smtClean="0"/>
                        <a:t>下午茶嗜吃甜食 易發胖 脾氣暴躁 改吃水果 有助腸道順暢</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20200723</a:t>
                      </a:r>
                      <a:endParaRPr lang="zh-TW" altLang="en-US" sz="1800" dirty="0"/>
                    </a:p>
                  </a:txBody>
                  <a:tcPr marT="45723" marB="45723"/>
                </a:tc>
                <a:tc>
                  <a:txBody>
                    <a:bodyPr/>
                    <a:lstStyle/>
                    <a:p>
                      <a:r>
                        <a:rPr lang="zh-TW" altLang="en-US" sz="1800" dirty="0" smtClean="0"/>
                        <a:t>人老了「關節」卡卡</a:t>
                      </a:r>
                      <a:r>
                        <a:rPr lang="en-US" altLang="zh-TW" sz="1800" dirty="0" smtClean="0"/>
                        <a:t>!</a:t>
                      </a:r>
                      <a:r>
                        <a:rPr lang="zh-TW" altLang="en-US" sz="1800" dirty="0" smtClean="0"/>
                        <a:t>膝關節疼痛有多種成因 導致疾病</a:t>
                      </a:r>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41355784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317344311"/>
              </p:ext>
            </p:extLst>
          </p:nvPr>
        </p:nvGraphicFramePr>
        <p:xfrm>
          <a:off x="1" y="979488"/>
          <a:ext cx="9144000" cy="5329234"/>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20200729</a:t>
                      </a:r>
                      <a:endParaRPr lang="zh-TW" altLang="en-US" dirty="0"/>
                    </a:p>
                  </a:txBody>
                  <a:tcPr marT="45723" marB="45723"/>
                </a:tc>
                <a:tc>
                  <a:txBody>
                    <a:bodyPr/>
                    <a:lstStyle/>
                    <a:p>
                      <a:r>
                        <a:rPr lang="zh-TW" altLang="en-US" sz="1600" dirty="0" smtClean="0"/>
                        <a:t>「年紀輕」骨質流失太嚴重發現 「多發性骨髓瘤」導致這部位骨折</a:t>
                      </a:r>
                      <a:endParaRPr lang="zh-TW" altLang="en-US" sz="16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20200730</a:t>
                      </a:r>
                      <a:endParaRPr lang="zh-TW" altLang="en-US" dirty="0"/>
                    </a:p>
                  </a:txBody>
                  <a:tcPr marT="45723" marB="45723"/>
                </a:tc>
                <a:tc>
                  <a:txBody>
                    <a:bodyPr/>
                    <a:lstStyle/>
                    <a:p>
                      <a:r>
                        <a:rPr lang="zh-TW" altLang="en-US" sz="1800" dirty="0" smtClean="0"/>
                        <a:t>阿勃勒果實傷肝 明年起禁食用</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年紀越大越不快樂 要會找樂子</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 長期昏迷 只對曾孫女有反應</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 病中仍眼神炯炯望家人</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 最後一程 家人陪伴安詳辭世</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李前總統多重器官衰竭 家屬同意放手</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李前總統病逝 享壽</a:t>
                      </a:r>
                      <a:r>
                        <a:rPr lang="en-US" altLang="zh-TW" sz="1800" dirty="0" smtClean="0"/>
                        <a:t>98</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李前總統病逝 林永煬主任簽立死亡證明</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李前總統辭世 </a:t>
                      </a:r>
                      <a:r>
                        <a:rPr lang="en-US" altLang="zh-TW" sz="1800" dirty="0" smtClean="0"/>
                        <a:t>Former president Lee Teng-hui dies</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5123163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81041284"/>
              </p:ext>
            </p:extLst>
          </p:nvPr>
        </p:nvGraphicFramePr>
        <p:xfrm>
          <a:off x="1" y="979488"/>
          <a:ext cx="9144000" cy="5329234"/>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李前總統辭世 民主貢獻永留台灣</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李前總統辭世 享耆壽</a:t>
                      </a:r>
                      <a:r>
                        <a:rPr lang="en-US" altLang="zh-TW" sz="1800" dirty="0" smtClean="0"/>
                        <a:t>98</a:t>
                      </a:r>
                      <a:r>
                        <a:rPr lang="zh-TW" altLang="en-US" sz="1800" dirty="0" smtClean="0"/>
                        <a:t>歲</a:t>
                      </a:r>
                      <a:r>
                        <a:rPr lang="en-US" altLang="zh-TW" sz="1800" dirty="0" smtClean="0"/>
                        <a:t>(</a:t>
                      </a:r>
                      <a:r>
                        <a:rPr lang="zh-TW" altLang="en-US" sz="1800" dirty="0" smtClean="0"/>
                        <a:t>工商</a:t>
                      </a:r>
                      <a:r>
                        <a:rPr lang="en-US" altLang="zh-TW" sz="1800" dirty="0" smtClean="0"/>
                        <a:t>)</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李前總統辭世 享耆壽</a:t>
                      </a:r>
                      <a:r>
                        <a:rPr lang="en-US" altLang="zh-TW" sz="1800" dirty="0" smtClean="0"/>
                        <a:t>98</a:t>
                      </a:r>
                      <a:r>
                        <a:rPr lang="zh-TW" altLang="en-US" sz="1800" dirty="0" smtClean="0"/>
                        <a:t>歲</a:t>
                      </a:r>
                      <a:r>
                        <a:rPr lang="en-US" altLang="zh-TW" sz="1800" dirty="0" smtClean="0"/>
                        <a:t>(</a:t>
                      </a:r>
                      <a:r>
                        <a:rPr lang="zh-TW" altLang="en-US" sz="1800" dirty="0" smtClean="0"/>
                        <a:t>新生報</a:t>
                      </a:r>
                      <a:r>
                        <a:rPr lang="en-US" altLang="zh-TW" sz="1800" dirty="0" smtClean="0"/>
                        <a:t>)</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400" dirty="0" smtClean="0"/>
                        <a:t>李前總統辭世 政院稱不依國葬法治喪 病榻期間 常緊盯曾孫女照片</a:t>
                      </a:r>
                      <a:endParaRPr lang="zh-TW" altLang="en-US" sz="1400" dirty="0"/>
                    </a:p>
                  </a:txBody>
                  <a:tcPr marT="45723" marB="45723"/>
                </a:tc>
                <a:tc>
                  <a:txBody>
                    <a:bodyPr/>
                    <a:lstStyle/>
                    <a:p>
                      <a:endParaRPr lang="zh-TW" altLang="en-US" sz="1800"/>
                    </a:p>
                  </a:txBody>
                  <a:tcPr marT="45723" marB="45723"/>
                </a:tc>
              </a:tr>
              <a:tr h="470188">
                <a:tc>
                  <a:txBody>
                    <a:bodyPr/>
                    <a:lstStyle/>
                    <a:p>
                      <a:r>
                        <a:rPr lang="en-US" altLang="zh-TW" sz="1800" dirty="0" smtClean="0"/>
                        <a:t>20200731</a:t>
                      </a:r>
                      <a:endParaRPr lang="zh-TW" altLang="en-US" dirty="0"/>
                    </a:p>
                  </a:txBody>
                  <a:tcPr marT="45723" marB="45723"/>
                </a:tc>
                <a:tc>
                  <a:txBody>
                    <a:bodyPr/>
                    <a:lstStyle/>
                    <a:p>
                      <a:r>
                        <a:rPr lang="zh-TW" altLang="en-US" sz="1800" dirty="0" smtClean="0"/>
                        <a:t>李前總統辭世 敗血性休克與多重器官衰竭 享耆壽</a:t>
                      </a:r>
                      <a:r>
                        <a:rPr lang="en-US" altLang="zh-TW" sz="1800" dirty="0" smtClean="0"/>
                        <a:t>98</a:t>
                      </a:r>
                      <a:r>
                        <a:rPr lang="zh-TW" altLang="en-US" sz="1800" dirty="0" smtClean="0"/>
                        <a:t>歲</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sz="1800" dirty="0"/>
                    </a:p>
                  </a:txBody>
                  <a:tcPr marT="45723" marB="45723"/>
                </a:tc>
                <a:tc>
                  <a:txBody>
                    <a:bodyPr/>
                    <a:lstStyle/>
                    <a:p>
                      <a:r>
                        <a:rPr lang="zh-TW" altLang="en-US" sz="1800" dirty="0" smtClean="0"/>
                        <a:t>李前總統辭世</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20200731</a:t>
                      </a:r>
                      <a:endParaRPr lang="zh-TW" altLang="en-US" sz="1800" dirty="0"/>
                    </a:p>
                  </a:txBody>
                  <a:tcPr marT="45723" marB="45723"/>
                </a:tc>
                <a:tc>
                  <a:txBody>
                    <a:bodyPr/>
                    <a:lstStyle/>
                    <a:p>
                      <a:r>
                        <a:rPr lang="zh-TW" altLang="en-US" sz="1600" dirty="0" smtClean="0"/>
                        <a:t>獲贈智慧運輸機器人及顱顎面分析軟體 助北榮厚植智慧醫療實力</a:t>
                      </a:r>
                      <a:endParaRPr lang="zh-TW" altLang="en-US" sz="16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20200801</a:t>
                      </a:r>
                      <a:endParaRPr lang="zh-TW" altLang="en-US" sz="1800" dirty="0"/>
                    </a:p>
                  </a:txBody>
                  <a:tcPr marT="45723" marB="45723"/>
                </a:tc>
                <a:tc>
                  <a:txBody>
                    <a:bodyPr/>
                    <a:lstStyle/>
                    <a:p>
                      <a:r>
                        <a:rPr lang="zh-TW" altLang="en-US" sz="1800" dirty="0" smtClean="0"/>
                        <a:t>李前總統辭世 妻一直握著手 李</a:t>
                      </a:r>
                      <a:r>
                        <a:rPr lang="en-US" altLang="zh-TW" sz="1800" dirty="0" smtClean="0"/>
                        <a:t>1</a:t>
                      </a:r>
                      <a:r>
                        <a:rPr lang="zh-TW" altLang="en-US" sz="1800" dirty="0" smtClean="0"/>
                        <a:t>小時候嚥氣</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20200801</a:t>
                      </a:r>
                      <a:endParaRPr lang="zh-TW" altLang="en-US" sz="1800" dirty="0"/>
                    </a:p>
                  </a:txBody>
                  <a:tcPr marT="45723" marB="45723"/>
                </a:tc>
                <a:tc>
                  <a:txBody>
                    <a:bodyPr/>
                    <a:lstStyle/>
                    <a:p>
                      <a:r>
                        <a:rPr lang="zh-TW" altLang="en-US" sz="1500" dirty="0" smtClean="0"/>
                        <a:t>李前總統辭世 家屬一句「別讓他老人家痛苦」 曾文惠緊握李的手送別</a:t>
                      </a:r>
                      <a:endParaRPr lang="zh-TW" altLang="en-US" sz="15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20200801</a:t>
                      </a:r>
                      <a:endParaRPr lang="zh-TW" altLang="en-US" sz="1800" dirty="0"/>
                    </a:p>
                  </a:txBody>
                  <a:tcPr marT="45723" marB="45723"/>
                </a:tc>
                <a:tc>
                  <a:txBody>
                    <a:bodyPr/>
                    <a:lstStyle/>
                    <a:p>
                      <a:r>
                        <a:rPr lang="zh-TW" altLang="en-US" sz="1600" dirty="0" smtClean="0"/>
                        <a:t>李前總統辭世 陳雲亮 默契十足屢伴李出國 以「細心口風緊」聞名</a:t>
                      </a:r>
                      <a:endParaRPr lang="zh-TW" altLang="en-US" sz="16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877300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78131884"/>
              </p:ext>
            </p:extLst>
          </p:nvPr>
        </p:nvGraphicFramePr>
        <p:xfrm>
          <a:off x="1" y="979488"/>
          <a:ext cx="9144000" cy="5329234"/>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20200801</a:t>
                      </a:r>
                      <a:endParaRPr lang="zh-TW" altLang="en-US" dirty="0"/>
                    </a:p>
                  </a:txBody>
                  <a:tcPr marT="45723" marB="45723"/>
                </a:tc>
                <a:tc>
                  <a:txBody>
                    <a:bodyPr/>
                    <a:lstStyle/>
                    <a:p>
                      <a:r>
                        <a:rPr lang="zh-TW" altLang="en-US" sz="1600" dirty="0" smtClean="0"/>
                        <a:t>李前總統辭世 醫隨侍</a:t>
                      </a:r>
                      <a:r>
                        <a:rPr lang="en-US" altLang="zh-TW" sz="1600" dirty="0" smtClean="0"/>
                        <a:t>18</a:t>
                      </a:r>
                      <a:r>
                        <a:rPr lang="zh-TW" altLang="en-US" sz="1600" dirty="0" smtClean="0"/>
                        <a:t>年 陳雲亮：情感講不完 想說的話就放心裡</a:t>
                      </a:r>
                      <a:endParaRPr lang="zh-TW" altLang="en-US" sz="16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20200802</a:t>
                      </a:r>
                      <a:endParaRPr lang="zh-TW" altLang="en-US" dirty="0"/>
                    </a:p>
                  </a:txBody>
                  <a:tcPr marT="45723" marB="45723"/>
                </a:tc>
                <a:tc>
                  <a:txBody>
                    <a:bodyPr/>
                    <a:lstStyle/>
                    <a:p>
                      <a:r>
                        <a:rPr lang="en-US" altLang="zh-TW" sz="1800" dirty="0" smtClean="0"/>
                        <a:t>50</a:t>
                      </a:r>
                      <a:r>
                        <a:rPr lang="zh-TW" altLang="en-US" sz="1800" dirty="0" smtClean="0"/>
                        <a:t>歲起 防堵肌肉流失黃金期</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20200802</a:t>
                      </a:r>
                      <a:endParaRPr lang="zh-TW" altLang="en-US" dirty="0"/>
                    </a:p>
                  </a:txBody>
                  <a:tcPr marT="45723" marB="45723"/>
                </a:tc>
                <a:tc>
                  <a:txBody>
                    <a:bodyPr/>
                    <a:lstStyle/>
                    <a:p>
                      <a:r>
                        <a:rPr lang="zh-TW" altLang="en-US" sz="1800" dirty="0" smtClean="0"/>
                        <a:t>傷口保濕潤 癒合快、少留疤</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20200802</a:t>
                      </a:r>
                      <a:endParaRPr lang="zh-TW" altLang="en-US" dirty="0"/>
                    </a:p>
                  </a:txBody>
                  <a:tcPr marT="45723" marB="45723"/>
                </a:tc>
                <a:tc>
                  <a:txBody>
                    <a:bodyPr/>
                    <a:lstStyle/>
                    <a:p>
                      <a:r>
                        <a:rPr lang="zh-TW" altLang="en-US" sz="1800" dirty="0" smtClean="0"/>
                        <a:t>劉秀枝 我愛健行：不僅有益身心，更是感官饗宴</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20200802</a:t>
                      </a:r>
                      <a:endParaRPr lang="zh-TW" altLang="en-US" dirty="0"/>
                    </a:p>
                  </a:txBody>
                  <a:tcPr marT="45723" marB="45723"/>
                </a:tc>
                <a:tc>
                  <a:txBody>
                    <a:bodyPr/>
                    <a:lstStyle/>
                    <a:p>
                      <a:r>
                        <a:rPr lang="zh-TW" altLang="en-US" sz="1800" dirty="0" smtClean="0"/>
                        <a:t>篩檢找到疑犯 就怕白挨刀</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20200804</a:t>
                      </a:r>
                      <a:endParaRPr lang="zh-TW" altLang="en-US" sz="1800" dirty="0"/>
                    </a:p>
                  </a:txBody>
                  <a:tcPr marT="45723" marB="45723"/>
                </a:tc>
                <a:tc>
                  <a:txBody>
                    <a:bodyPr/>
                    <a:lstStyle/>
                    <a:p>
                      <a:r>
                        <a:rPr lang="zh-TW" altLang="en-US" sz="1800" dirty="0" smtClean="0"/>
                        <a:t>傷口常保潮濕 癒合快少留疤</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20200806</a:t>
                      </a:r>
                      <a:endParaRPr lang="zh-TW" altLang="en-US" sz="1800" dirty="0"/>
                    </a:p>
                  </a:txBody>
                  <a:tcPr marT="45723" marB="45723"/>
                </a:tc>
                <a:tc>
                  <a:txBody>
                    <a:bodyPr/>
                    <a:lstStyle/>
                    <a:p>
                      <a:r>
                        <a:rPr lang="zh-TW" altLang="en-US" sz="1800" dirty="0" smtClean="0"/>
                        <a:t>「一夜多次郎」頻尿好焦慮 醫師：</a:t>
                      </a:r>
                      <a:r>
                        <a:rPr lang="en-US" altLang="zh-TW" sz="1800" dirty="0" smtClean="0"/>
                        <a:t>40</a:t>
                      </a:r>
                      <a:r>
                        <a:rPr lang="zh-TW" altLang="en-US" sz="1800" dirty="0" smtClean="0"/>
                        <a:t>歲後激素退化導致</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20200806</a:t>
                      </a:r>
                      <a:endParaRPr lang="zh-TW" altLang="en-US" sz="1800" dirty="0"/>
                    </a:p>
                  </a:txBody>
                  <a:tcPr marT="45723" marB="45723"/>
                </a:tc>
                <a:tc>
                  <a:txBody>
                    <a:bodyPr/>
                    <a:lstStyle/>
                    <a:p>
                      <a:r>
                        <a:rPr lang="zh-TW" altLang="en-US" sz="1800" dirty="0" smtClean="0"/>
                        <a:t>果凍、貼紙當代號 學生網購新菸品</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20200807</a:t>
                      </a:r>
                      <a:endParaRPr lang="zh-TW" altLang="en-US" sz="1800" dirty="0"/>
                    </a:p>
                  </a:txBody>
                  <a:tcPr marT="45723" marB="45723"/>
                </a:tc>
                <a:tc>
                  <a:txBody>
                    <a:bodyPr/>
                    <a:lstStyle/>
                    <a:p>
                      <a:r>
                        <a:rPr lang="en-US" altLang="zh-TW" sz="1400" dirty="0" smtClean="0"/>
                        <a:t>【</a:t>
                      </a:r>
                      <a:r>
                        <a:rPr lang="zh-TW" altLang="en-US" sz="1400" dirty="0" smtClean="0"/>
                        <a:t>李登輝御醫</a:t>
                      </a:r>
                      <a:r>
                        <a:rPr lang="en-US" altLang="zh-TW" sz="1400" dirty="0" smtClean="0"/>
                        <a:t>2】</a:t>
                      </a:r>
                      <a:r>
                        <a:rPr lang="zh-TW" altLang="en-US" sz="1400" dirty="0" smtClean="0"/>
                        <a:t>氣台大轉榮總秘辛 關鍵在翠山莊那場「心臟高峰會」</a:t>
                      </a:r>
                      <a:endParaRPr lang="zh-TW" altLang="en-US" sz="14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20200808</a:t>
                      </a:r>
                      <a:endParaRPr lang="zh-TW" altLang="en-US" sz="1800" dirty="0"/>
                    </a:p>
                  </a:txBody>
                  <a:tcPr marT="45723" marB="45723"/>
                </a:tc>
                <a:tc>
                  <a:txBody>
                    <a:bodyPr/>
                    <a:lstStyle/>
                    <a:p>
                      <a:r>
                        <a:rPr lang="zh-TW" altLang="en-US" sz="1800" dirty="0" smtClean="0"/>
                        <a:t>搶救李登輝 祕辛首曝光</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40535368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8</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925348621"/>
              </p:ext>
            </p:extLst>
          </p:nvPr>
        </p:nvGraphicFramePr>
        <p:xfrm>
          <a:off x="1" y="979488"/>
          <a:ext cx="9144000" cy="3918670"/>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20200808</a:t>
                      </a:r>
                      <a:endParaRPr lang="zh-TW" altLang="en-US" dirty="0"/>
                    </a:p>
                  </a:txBody>
                  <a:tcPr marT="45723" marB="45723"/>
                </a:tc>
                <a:tc>
                  <a:txBody>
                    <a:bodyPr/>
                    <a:lstStyle/>
                    <a:p>
                      <a:r>
                        <a:rPr lang="zh-TW" altLang="en-US" sz="1800" dirty="0" smtClean="0"/>
                        <a:t>謝謝陳把拔 陪我抗癌給我愛</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20200810</a:t>
                      </a:r>
                      <a:endParaRPr lang="zh-TW" altLang="en-US" dirty="0"/>
                    </a:p>
                  </a:txBody>
                  <a:tcPr marT="45723" marB="45723"/>
                </a:tc>
                <a:tc>
                  <a:txBody>
                    <a:bodyPr/>
                    <a:lstStyle/>
                    <a:p>
                      <a:r>
                        <a:rPr lang="zh-TW" altLang="en-US" sz="1800" dirty="0" smtClean="0"/>
                        <a:t>求打嗎啡遭拒 北榮病患持點滴架砸窗</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20200811</a:t>
                      </a:r>
                      <a:endParaRPr lang="zh-TW" altLang="en-US" dirty="0"/>
                    </a:p>
                  </a:txBody>
                  <a:tcPr marT="45723" marB="45723"/>
                </a:tc>
                <a:tc>
                  <a:txBody>
                    <a:bodyPr/>
                    <a:lstStyle/>
                    <a:p>
                      <a:r>
                        <a:rPr lang="zh-TW" altLang="en-US" sz="1800" dirty="0" smtClean="0"/>
                        <a:t>輕忽靜脈曲張 肺栓塞恐要命</a:t>
                      </a:r>
                      <a:endParaRPr lang="zh-TW" altLang="en-US" sz="1800" dirty="0"/>
                    </a:p>
                  </a:txBody>
                  <a:tcPr marT="45723" marB="45723"/>
                </a:tc>
                <a:tc>
                  <a:txBody>
                    <a:bodyPr/>
                    <a:lstStyle/>
                    <a:p>
                      <a:endParaRPr lang="zh-TW" altLang="en-US" sz="1800" dirty="0"/>
                    </a:p>
                  </a:txBody>
                  <a:tcPr marT="45723" marB="45723"/>
                </a:tc>
              </a:tr>
              <a:tr h="470188">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70188">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9966677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cstate="print"/>
          <a:stretch>
            <a:fillRect/>
          </a:stretch>
        </p:blipFill>
        <p:spPr>
          <a:xfrm>
            <a:off x="2992000" y="15590"/>
            <a:ext cx="3285448" cy="2396819"/>
          </a:xfrm>
          <a:prstGeom prst="rect">
            <a:avLst/>
          </a:prstGeom>
        </p:spPr>
      </p:pic>
      <p:pic>
        <p:nvPicPr>
          <p:cNvPr id="3" name="圖片 2"/>
          <p:cNvPicPr>
            <a:picLocks noChangeAspect="1"/>
          </p:cNvPicPr>
          <p:nvPr/>
        </p:nvPicPr>
        <p:blipFill>
          <a:blip r:embed="rId3" cstate="print"/>
          <a:stretch>
            <a:fillRect/>
          </a:stretch>
        </p:blipFill>
        <p:spPr>
          <a:xfrm>
            <a:off x="303240" y="692620"/>
            <a:ext cx="3546710" cy="2780910"/>
          </a:xfrm>
          <a:prstGeom prst="rect">
            <a:avLst/>
          </a:prstGeom>
        </p:spPr>
      </p:pic>
      <p:pic>
        <p:nvPicPr>
          <p:cNvPr id="4" name="圖片 3"/>
          <p:cNvPicPr>
            <a:picLocks noChangeAspect="1"/>
          </p:cNvPicPr>
          <p:nvPr/>
        </p:nvPicPr>
        <p:blipFill>
          <a:blip r:embed="rId4" cstate="print"/>
          <a:stretch>
            <a:fillRect/>
          </a:stretch>
        </p:blipFill>
        <p:spPr>
          <a:xfrm>
            <a:off x="6455234" y="31255"/>
            <a:ext cx="2163383" cy="3284980"/>
          </a:xfrm>
          <a:prstGeom prst="rect">
            <a:avLst/>
          </a:prstGeom>
        </p:spPr>
      </p:pic>
      <p:pic>
        <p:nvPicPr>
          <p:cNvPr id="5" name="圖片 4"/>
          <p:cNvPicPr>
            <a:picLocks noChangeAspect="1"/>
          </p:cNvPicPr>
          <p:nvPr/>
        </p:nvPicPr>
        <p:blipFill>
          <a:blip r:embed="rId5" cstate="print"/>
          <a:stretch>
            <a:fillRect/>
          </a:stretch>
        </p:blipFill>
        <p:spPr>
          <a:xfrm>
            <a:off x="303240" y="3055919"/>
            <a:ext cx="3834196" cy="2996940"/>
          </a:xfrm>
          <a:prstGeom prst="rect">
            <a:avLst/>
          </a:prstGeom>
        </p:spPr>
      </p:pic>
      <p:pic>
        <p:nvPicPr>
          <p:cNvPr id="6" name="圖片 5"/>
          <p:cNvPicPr>
            <a:picLocks noChangeAspect="1"/>
          </p:cNvPicPr>
          <p:nvPr/>
        </p:nvPicPr>
        <p:blipFill>
          <a:blip r:embed="rId6" cstate="print"/>
          <a:stretch>
            <a:fillRect/>
          </a:stretch>
        </p:blipFill>
        <p:spPr>
          <a:xfrm>
            <a:off x="4661424" y="3340645"/>
            <a:ext cx="4033889" cy="1542840"/>
          </a:xfrm>
          <a:prstGeom prst="rect">
            <a:avLst/>
          </a:prstGeom>
        </p:spPr>
      </p:pic>
      <p:pic>
        <p:nvPicPr>
          <p:cNvPr id="7" name="圖片 6"/>
          <p:cNvPicPr>
            <a:picLocks noChangeAspect="1"/>
          </p:cNvPicPr>
          <p:nvPr/>
        </p:nvPicPr>
        <p:blipFill>
          <a:blip r:embed="rId7" cstate="print"/>
          <a:stretch>
            <a:fillRect/>
          </a:stretch>
        </p:blipFill>
        <p:spPr>
          <a:xfrm>
            <a:off x="6134907" y="4998809"/>
            <a:ext cx="2483710" cy="1574611"/>
          </a:xfrm>
          <a:prstGeom prst="rect">
            <a:avLst/>
          </a:prstGeom>
        </p:spPr>
      </p:pic>
      <p:pic>
        <p:nvPicPr>
          <p:cNvPr id="8" name="圖片 7"/>
          <p:cNvPicPr>
            <a:picLocks noChangeAspect="1"/>
          </p:cNvPicPr>
          <p:nvPr/>
        </p:nvPicPr>
        <p:blipFill>
          <a:blip r:embed="rId8" cstate="print"/>
          <a:stretch>
            <a:fillRect/>
          </a:stretch>
        </p:blipFill>
        <p:spPr>
          <a:xfrm>
            <a:off x="3417688" y="4972549"/>
            <a:ext cx="2434071" cy="1728781"/>
          </a:xfrm>
          <a:prstGeom prst="rect">
            <a:avLst/>
          </a:prstGeom>
        </p:spPr>
      </p:pic>
    </p:spTree>
    <p:extLst>
      <p:ext uri="{BB962C8B-B14F-4D97-AF65-F5344CB8AC3E}">
        <p14:creationId xmlns:p14="http://schemas.microsoft.com/office/powerpoint/2010/main" val="41977076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93394299"/>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1008715"/>
                <a:gridCol w="864120"/>
                <a:gridCol w="864120"/>
                <a:gridCol w="5864120"/>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1090820</a:t>
                      </a:r>
                      <a:endParaRPr lang="zh-TW" altLang="en-US" sz="1800" dirty="0"/>
                    </a:p>
                  </a:txBody>
                  <a:tcPr marL="91441" marR="91441" marT="45747" marB="45747"/>
                </a:tc>
                <a:tc>
                  <a:txBody>
                    <a:bodyPr/>
                    <a:lstStyle/>
                    <a:p>
                      <a:r>
                        <a:rPr lang="zh-TW" altLang="en-US" sz="1600" dirty="0" smtClean="0"/>
                        <a:t>胸腔外科</a:t>
                      </a:r>
                      <a:endParaRPr lang="zh-TW" altLang="en-US" sz="1600" dirty="0"/>
                    </a:p>
                  </a:txBody>
                  <a:tcPr marL="91441" marR="91441" marT="45747" marB="457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徐博奎醫師</a:t>
                      </a:r>
                      <a:endParaRPr lang="zh-TW" altLang="en-US" sz="1400" dirty="0"/>
                    </a:p>
                  </a:txBody>
                  <a:tcPr marL="91441" marR="91441" marT="45747" marB="45747"/>
                </a:tc>
                <a:tc>
                  <a:txBody>
                    <a:bodyPr/>
                    <a:lstStyle/>
                    <a:p>
                      <a:pPr>
                        <a:spcBef>
                          <a:spcPts val="600"/>
                        </a:spcBef>
                      </a:pPr>
                      <a:r>
                        <a:rPr lang="zh-TW" altLang="zh-TW" sz="2400" b="1" kern="1200" dirty="0" smtClean="0">
                          <a:solidFill>
                            <a:schemeClr val="dk1"/>
                          </a:solidFill>
                          <a:effectLst/>
                          <a:latin typeface="+mn-lt"/>
                          <a:ea typeface="+mn-ea"/>
                          <a:cs typeface="+mn-cs"/>
                        </a:rPr>
                        <a:t>臺北榮總外科部胸腔外科記者會</a:t>
                      </a:r>
                    </a:p>
                    <a:p>
                      <a:pPr>
                        <a:spcBef>
                          <a:spcPts val="600"/>
                        </a:spcBef>
                      </a:pPr>
                      <a:r>
                        <a:rPr lang="zh-TW" altLang="zh-TW" sz="1800" kern="1200" dirty="0" smtClean="0">
                          <a:solidFill>
                            <a:schemeClr val="dk1"/>
                          </a:solidFill>
                          <a:effectLst/>
                          <a:latin typeface="+mn-lt"/>
                          <a:ea typeface="+mn-ea"/>
                          <a:cs typeface="+mn-cs"/>
                        </a:rPr>
                        <a:t>時間：</a:t>
                      </a:r>
                      <a:r>
                        <a:rPr lang="en-US" altLang="zh-TW" sz="1800" kern="1200" dirty="0" smtClean="0">
                          <a:solidFill>
                            <a:schemeClr val="dk1"/>
                          </a:solidFill>
                          <a:effectLst/>
                          <a:latin typeface="+mn-lt"/>
                          <a:ea typeface="+mn-ea"/>
                          <a:cs typeface="+mn-cs"/>
                        </a:rPr>
                        <a:t>109</a:t>
                      </a:r>
                      <a:r>
                        <a:rPr lang="zh-TW" altLang="zh-TW" sz="1800" kern="1200" dirty="0" smtClean="0">
                          <a:solidFill>
                            <a:schemeClr val="dk1"/>
                          </a:solidFill>
                          <a:effectLst/>
                          <a:latin typeface="+mn-lt"/>
                          <a:ea typeface="+mn-ea"/>
                          <a:cs typeface="+mn-cs"/>
                        </a:rPr>
                        <a:t>年</a:t>
                      </a:r>
                      <a:r>
                        <a:rPr lang="en-US" altLang="zh-TW" sz="1800" kern="1200" dirty="0" smtClean="0">
                          <a:solidFill>
                            <a:schemeClr val="dk1"/>
                          </a:solidFill>
                          <a:effectLst/>
                          <a:latin typeface="+mn-lt"/>
                          <a:ea typeface="+mn-ea"/>
                          <a:cs typeface="+mn-cs"/>
                        </a:rPr>
                        <a:t>8</a:t>
                      </a:r>
                      <a:r>
                        <a:rPr lang="zh-TW" altLang="zh-TW" sz="1800" kern="1200" dirty="0" smtClean="0">
                          <a:solidFill>
                            <a:schemeClr val="dk1"/>
                          </a:solidFill>
                          <a:effectLst/>
                          <a:latin typeface="+mn-lt"/>
                          <a:ea typeface="+mn-ea"/>
                          <a:cs typeface="+mn-cs"/>
                        </a:rPr>
                        <a:t>月</a:t>
                      </a:r>
                      <a:r>
                        <a:rPr lang="en-US" altLang="zh-TW" sz="1800" kern="1200" dirty="0" smtClean="0">
                          <a:solidFill>
                            <a:schemeClr val="dk1"/>
                          </a:solidFill>
                          <a:effectLst/>
                          <a:latin typeface="+mn-lt"/>
                          <a:ea typeface="+mn-ea"/>
                          <a:cs typeface="+mn-cs"/>
                        </a:rPr>
                        <a:t>20</a:t>
                      </a:r>
                      <a:r>
                        <a:rPr lang="zh-TW" altLang="zh-TW" sz="1800" kern="1200" dirty="0" smtClean="0">
                          <a:solidFill>
                            <a:schemeClr val="dk1"/>
                          </a:solidFill>
                          <a:effectLst/>
                          <a:latin typeface="+mn-lt"/>
                          <a:ea typeface="+mn-ea"/>
                          <a:cs typeface="+mn-cs"/>
                        </a:rPr>
                        <a:t>日</a:t>
                      </a:r>
                      <a:r>
                        <a:rPr lang="en-US" altLang="zh-TW" sz="1800" kern="1200" dirty="0" smtClean="0">
                          <a:solidFill>
                            <a:schemeClr val="dk1"/>
                          </a:solidFill>
                          <a:effectLst/>
                          <a:latin typeface="+mn-lt"/>
                          <a:ea typeface="+mn-ea"/>
                          <a:cs typeface="+mn-cs"/>
                        </a:rPr>
                        <a:t>(</a:t>
                      </a:r>
                      <a:r>
                        <a:rPr lang="zh-TW" altLang="zh-TW" sz="1800" kern="1200" dirty="0" smtClean="0">
                          <a:solidFill>
                            <a:schemeClr val="dk1"/>
                          </a:solidFill>
                          <a:effectLst/>
                          <a:latin typeface="+mn-lt"/>
                          <a:ea typeface="+mn-ea"/>
                          <a:cs typeface="+mn-cs"/>
                        </a:rPr>
                        <a:t>星期四</a:t>
                      </a:r>
                      <a:r>
                        <a:rPr lang="en-US" altLang="zh-TW" sz="1800" kern="1200" dirty="0" smtClean="0">
                          <a:solidFill>
                            <a:schemeClr val="dk1"/>
                          </a:solidFill>
                          <a:effectLst/>
                          <a:latin typeface="+mn-lt"/>
                          <a:ea typeface="+mn-ea"/>
                          <a:cs typeface="+mn-cs"/>
                        </a:rPr>
                        <a:t>)</a:t>
                      </a:r>
                      <a:r>
                        <a:rPr lang="zh-TW" altLang="zh-TW" sz="1800" kern="1200" dirty="0" smtClean="0">
                          <a:solidFill>
                            <a:schemeClr val="dk1"/>
                          </a:solidFill>
                          <a:effectLst/>
                          <a:latin typeface="+mn-lt"/>
                          <a:ea typeface="+mn-ea"/>
                          <a:cs typeface="+mn-cs"/>
                        </a:rPr>
                        <a:t>下午</a:t>
                      </a:r>
                      <a:r>
                        <a:rPr lang="en-US" altLang="zh-TW" sz="1800" kern="1200" dirty="0" smtClean="0">
                          <a:solidFill>
                            <a:schemeClr val="dk1"/>
                          </a:solidFill>
                          <a:effectLst/>
                          <a:latin typeface="+mn-lt"/>
                          <a:ea typeface="+mn-ea"/>
                          <a:cs typeface="+mn-cs"/>
                        </a:rPr>
                        <a:t>2</a:t>
                      </a:r>
                      <a:r>
                        <a:rPr lang="zh-TW" altLang="zh-TW" sz="1800" kern="1200" dirty="0" smtClean="0">
                          <a:solidFill>
                            <a:schemeClr val="dk1"/>
                          </a:solidFill>
                          <a:effectLst/>
                          <a:latin typeface="+mn-lt"/>
                          <a:ea typeface="+mn-ea"/>
                          <a:cs typeface="+mn-cs"/>
                        </a:rPr>
                        <a:t>時</a:t>
                      </a:r>
                      <a:r>
                        <a:rPr lang="en-US" altLang="zh-TW" sz="1800" kern="1200" dirty="0" smtClean="0">
                          <a:solidFill>
                            <a:schemeClr val="dk1"/>
                          </a:solidFill>
                          <a:effectLst/>
                          <a:latin typeface="+mn-lt"/>
                          <a:ea typeface="+mn-ea"/>
                          <a:cs typeface="+mn-cs"/>
                        </a:rPr>
                        <a:t>30</a:t>
                      </a:r>
                      <a:r>
                        <a:rPr lang="zh-TW" altLang="zh-TW" sz="1800" kern="1200" dirty="0" smtClean="0">
                          <a:solidFill>
                            <a:schemeClr val="dk1"/>
                          </a:solidFill>
                          <a:effectLst/>
                          <a:latin typeface="+mn-lt"/>
                          <a:ea typeface="+mn-ea"/>
                          <a:cs typeface="+mn-cs"/>
                        </a:rPr>
                        <a:t>分</a:t>
                      </a:r>
                    </a:p>
                    <a:p>
                      <a:r>
                        <a:rPr lang="zh-TW" altLang="zh-TW" sz="1800" kern="1200" dirty="0" smtClean="0">
                          <a:solidFill>
                            <a:schemeClr val="dk1"/>
                          </a:solidFill>
                          <a:effectLst/>
                          <a:latin typeface="+mn-lt"/>
                          <a:ea typeface="+mn-ea"/>
                          <a:cs typeface="+mn-cs"/>
                        </a:rPr>
                        <a:t>地點：臺北榮總中正樓四樓第一會議室</a:t>
                      </a:r>
                    </a:p>
                    <a:p>
                      <a:pPr>
                        <a:spcBef>
                          <a:spcPts val="600"/>
                        </a:spcBef>
                      </a:pPr>
                      <a:r>
                        <a:rPr lang="zh-TW" altLang="zh-TW" sz="1800" b="1" kern="1200" dirty="0" smtClean="0">
                          <a:solidFill>
                            <a:schemeClr val="dk1"/>
                          </a:solidFill>
                          <a:effectLst/>
                          <a:latin typeface="+mn-lt"/>
                          <a:ea typeface="+mn-ea"/>
                          <a:cs typeface="+mn-cs"/>
                        </a:rPr>
                        <a:t>主題：「北榮一站式</a:t>
                      </a:r>
                      <a:r>
                        <a:rPr lang="zh-TW" altLang="zh-TW" sz="1800" b="1" u="sng" kern="1200" dirty="0" smtClean="0">
                          <a:solidFill>
                            <a:schemeClr val="dk1"/>
                          </a:solidFill>
                          <a:effectLst/>
                          <a:latin typeface="+mn-lt"/>
                          <a:ea typeface="+mn-ea"/>
                          <a:cs typeface="+mn-cs"/>
                        </a:rPr>
                        <a:t>肺腫瘤精準切除 開創胸腔微創手術新紀元</a:t>
                      </a:r>
                      <a:r>
                        <a:rPr lang="zh-TW" altLang="zh-TW" sz="1800" b="1" kern="1200" dirty="0" smtClean="0">
                          <a:solidFill>
                            <a:schemeClr val="dk1"/>
                          </a:solidFill>
                          <a:effectLst/>
                          <a:latin typeface="+mn-lt"/>
                          <a:ea typeface="+mn-ea"/>
                          <a:cs typeface="+mn-cs"/>
                        </a:rPr>
                        <a:t>」</a:t>
                      </a:r>
                    </a:p>
                    <a:p>
                      <a:pPr>
                        <a:spcBef>
                          <a:spcPts val="600"/>
                        </a:spcBef>
                      </a:pPr>
                      <a:r>
                        <a:rPr lang="zh-TW" altLang="en-US" sz="1800"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胸腔外科</a:t>
                      </a:r>
                      <a:r>
                        <a:rPr lang="zh-TW" altLang="zh-TW" sz="1800" kern="1200" dirty="0" smtClean="0">
                          <a:solidFill>
                            <a:schemeClr val="dk1"/>
                          </a:solidFill>
                          <a:effectLst/>
                          <a:latin typeface="+mn-lt"/>
                          <a:ea typeface="+mn-ea"/>
                          <a:cs typeface="+mn-cs"/>
                        </a:rPr>
                        <a:t>積極發展一站式肺腫瘤精準定位服務，</a:t>
                      </a:r>
                      <a:r>
                        <a:rPr lang="zh-TW" altLang="zh-TW" sz="1800" u="sng" kern="1200" dirty="0" smtClean="0">
                          <a:solidFill>
                            <a:schemeClr val="dk1"/>
                          </a:solidFill>
                          <a:effectLst/>
                          <a:latin typeface="+mn-lt"/>
                          <a:ea typeface="+mn-ea"/>
                          <a:cs typeface="+mn-cs"/>
                        </a:rPr>
                        <a:t>率先引進電磁導航系統，於手術室中精準定位病灶，已完成超過百例，獲病人高度滿意</a:t>
                      </a:r>
                      <a:r>
                        <a:rPr lang="zh-TW" altLang="zh-TW" sz="1800" kern="1200" dirty="0" smtClean="0">
                          <a:solidFill>
                            <a:schemeClr val="dk1"/>
                          </a:solidFill>
                          <a:effectLst/>
                          <a:latin typeface="+mn-lt"/>
                          <a:ea typeface="+mn-ea"/>
                          <a:cs typeface="+mn-cs"/>
                        </a:rPr>
                        <a:t>，質量兼備更獲得認證，成為亞洲首座電磁導航卓越中心。另</a:t>
                      </a:r>
                      <a:r>
                        <a:rPr lang="zh-TW" altLang="zh-TW" sz="1800" u="sng" kern="1200" dirty="0" smtClean="0">
                          <a:solidFill>
                            <a:schemeClr val="dk1"/>
                          </a:solidFill>
                          <a:effectLst/>
                          <a:latin typeface="+mn-lt"/>
                          <a:ea typeface="+mn-ea"/>
                          <a:cs typeface="+mn-cs"/>
                        </a:rPr>
                        <a:t>為減少患者術前等候電腦斷層定位的不便與焦慮</a:t>
                      </a:r>
                      <a:r>
                        <a:rPr lang="zh-TW" altLang="zh-TW" sz="1800" kern="1200" dirty="0" smtClean="0">
                          <a:solidFill>
                            <a:schemeClr val="dk1"/>
                          </a:solidFill>
                          <a:effectLst/>
                          <a:latin typeface="+mn-lt"/>
                          <a:ea typeface="+mn-ea"/>
                          <a:cs typeface="+mn-cs"/>
                        </a:rPr>
                        <a:t>，再引進最新手術室移動式電腦斷層，</a:t>
                      </a:r>
                      <a:r>
                        <a:rPr lang="zh-TW" altLang="zh-TW" sz="1800" u="sng" kern="1200" dirty="0" smtClean="0">
                          <a:solidFill>
                            <a:schemeClr val="dk1"/>
                          </a:solidFill>
                          <a:effectLst/>
                          <a:latin typeface="+mn-lt"/>
                          <a:ea typeface="+mn-ea"/>
                          <a:cs typeface="+mn-cs"/>
                        </a:rPr>
                        <a:t>術中可即時獲得高品質肺部影像，開創胸腔微創手術新紀元</a:t>
                      </a:r>
                      <a:r>
                        <a:rPr lang="zh-TW" altLang="zh-TW" sz="1800" kern="1200" dirty="0" smtClean="0">
                          <a:solidFill>
                            <a:schemeClr val="dk1"/>
                          </a:solidFill>
                          <a:effectLst/>
                          <a:latin typeface="+mn-lt"/>
                          <a:ea typeface="+mn-ea"/>
                          <a:cs typeface="+mn-cs"/>
                        </a:rPr>
                        <a:t>。</a:t>
                      </a:r>
                    </a:p>
                    <a:p>
                      <a:endParaRPr lang="zh-TW" altLang="en-US" sz="12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461786" y="2276840"/>
            <a:ext cx="2201314" cy="3960549"/>
            <a:chOff x="461786" y="2276840"/>
            <a:chExt cx="2201314" cy="3960549"/>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430" y="2276840"/>
              <a:ext cx="2195670" cy="123250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86" y="3650950"/>
              <a:ext cx="2195670" cy="1232503"/>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30" y="5006960"/>
              <a:ext cx="2191976" cy="1230429"/>
            </a:xfrm>
            <a:prstGeom prst="rect">
              <a:avLst/>
            </a:prstGeom>
          </p:spPr>
        </p:pic>
      </p:grpSp>
    </p:spTree>
    <p:extLst>
      <p:ext uri="{BB962C8B-B14F-4D97-AF65-F5344CB8AC3E}">
        <p14:creationId xmlns:p14="http://schemas.microsoft.com/office/powerpoint/2010/main" val="941968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20</a:t>
            </a:fld>
            <a:endParaRPr lang="en-US" altLang="zh-TW" dirty="0"/>
          </a:p>
        </p:txBody>
      </p:sp>
      <p:graphicFrame>
        <p:nvGraphicFramePr>
          <p:cNvPr id="7" name="表格 6"/>
          <p:cNvGraphicFramePr>
            <a:graphicFrameLocks noGrp="1"/>
          </p:cNvGraphicFramePr>
          <p:nvPr>
            <p:extLst>
              <p:ext uri="{D42A27DB-BD31-4B8C-83A1-F6EECF244321}">
                <p14:modId xmlns:p14="http://schemas.microsoft.com/office/powerpoint/2010/main" val="2571003809"/>
              </p:ext>
            </p:extLst>
          </p:nvPr>
        </p:nvGraphicFramePr>
        <p:xfrm>
          <a:off x="323410" y="1124680"/>
          <a:ext cx="8640763" cy="3911926"/>
        </p:xfrm>
        <a:graphic>
          <a:graphicData uri="http://schemas.openxmlformats.org/drawingml/2006/table">
            <a:tbl>
              <a:tblPr firstRow="1" bandRow="1">
                <a:tableStyleId>{16D9F66E-5EB9-4882-86FB-DCBF35E3C3E4}</a:tableStyleId>
              </a:tblPr>
              <a:tblGrid>
                <a:gridCol w="8640763"/>
              </a:tblGrid>
              <a:tr h="792110">
                <a:tc>
                  <a:txBody>
                    <a:bodyPr/>
                    <a:lstStyle/>
                    <a:p>
                      <a:r>
                        <a:rPr lang="zh-TW" altLang="en-US" sz="1800" b="1" dirty="0" smtClean="0">
                          <a:solidFill>
                            <a:srgbClr val="000099"/>
                          </a:solidFill>
                          <a:latin typeface="+mn-ea"/>
                          <a:ea typeface="+mn-ea"/>
                        </a:rPr>
                        <a:t>◘ </a:t>
                      </a:r>
                      <a:r>
                        <a:rPr lang="zh-TW" altLang="en-US" sz="2000" b="0" dirty="0" smtClean="0"/>
                        <a:t>護理部</a:t>
                      </a:r>
                      <a:r>
                        <a:rPr lang="zh-TW" altLang="en-US" sz="2000" b="0" dirty="0" smtClean="0">
                          <a:latin typeface="標楷體" panose="03000509000000000000" pitchFamily="65" charset="-120"/>
                          <a:ea typeface="標楷體" panose="03000509000000000000" pitchFamily="65" charset="-120"/>
                        </a:rPr>
                        <a:t>「樂活圈」參加第</a:t>
                      </a:r>
                      <a:r>
                        <a:rPr lang="en-US" altLang="zh-TW" sz="2000" b="0" dirty="0" smtClean="0">
                          <a:latin typeface="標楷體" panose="03000509000000000000" pitchFamily="65" charset="-120"/>
                          <a:ea typeface="標楷體" panose="03000509000000000000" pitchFamily="65" charset="-120"/>
                        </a:rPr>
                        <a:t>208</a:t>
                      </a:r>
                      <a:r>
                        <a:rPr lang="zh-TW" altLang="en-US" sz="2000" b="0" dirty="0" smtClean="0">
                          <a:latin typeface="標楷體" panose="03000509000000000000" pitchFamily="65" charset="-120"/>
                          <a:ea typeface="標楷體" panose="03000509000000000000" pitchFamily="65" charset="-120"/>
                        </a:rPr>
                        <a:t>屆全國品管圈大會發表，榮獲「特優獎」及該圈圈長榮獲「全國潛力圈長獎」殊榮。</a:t>
                      </a:r>
                      <a:endParaRPr lang="zh-TW" altLang="en-US" sz="2000" b="0" dirty="0">
                        <a:solidFill>
                          <a:srgbClr val="0000FF"/>
                        </a:solidFill>
                        <a:latin typeface="+mn-ea"/>
                      </a:endParaRPr>
                    </a:p>
                  </a:txBody>
                  <a:tcPr marL="91435" marR="91435" marT="45712" marB="45712"/>
                </a:tc>
              </a:tr>
              <a:tr h="576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000099"/>
                          </a:solidFill>
                          <a:effectLst/>
                          <a:uLnTx/>
                          <a:uFillTx/>
                          <a:latin typeface="標楷體"/>
                          <a:ea typeface="+mn-ea"/>
                          <a:cs typeface="+mn-cs"/>
                        </a:rPr>
                        <a:t>◘</a:t>
                      </a:r>
                      <a:r>
                        <a:rPr lang="zh-TW" altLang="en-US" sz="1800" b="1" dirty="0" smtClean="0">
                          <a:solidFill>
                            <a:srgbClr val="0000FF"/>
                          </a:solidFill>
                          <a:latin typeface="+mn-ea"/>
                        </a:rPr>
                        <a:t> </a:t>
                      </a:r>
                      <a:r>
                        <a:rPr lang="zh-TW" altLang="en-US" sz="2000" b="0" dirty="0" smtClean="0">
                          <a:solidFill>
                            <a:schemeClr val="tx2"/>
                          </a:solidFill>
                          <a:latin typeface="+mn-ea"/>
                        </a:rPr>
                        <a:t>本院榮獲輔導會</a:t>
                      </a:r>
                      <a:r>
                        <a:rPr lang="en-US" altLang="zh-TW" sz="2000" b="0" dirty="0" smtClean="0">
                          <a:solidFill>
                            <a:schemeClr val="tx2"/>
                          </a:solidFill>
                          <a:latin typeface="+mn-ea"/>
                        </a:rPr>
                        <a:t>108</a:t>
                      </a:r>
                      <a:r>
                        <a:rPr lang="zh-TW" altLang="en-US" sz="2000" b="0" dirty="0" smtClean="0">
                          <a:solidFill>
                            <a:schemeClr val="tx2"/>
                          </a:solidFill>
                          <a:latin typeface="+mn-ea"/>
                        </a:rPr>
                        <a:t>年專書閱讀推廣活動團體獎榮民總醫院組第</a:t>
                      </a:r>
                      <a:r>
                        <a:rPr lang="en-US" altLang="zh-TW" sz="2000" b="0" dirty="0" smtClean="0">
                          <a:solidFill>
                            <a:schemeClr val="tx2"/>
                          </a:solidFill>
                          <a:latin typeface="+mn-ea"/>
                        </a:rPr>
                        <a:t>1</a:t>
                      </a:r>
                      <a:r>
                        <a:rPr lang="zh-TW" altLang="en-US" sz="2000" b="0" dirty="0" smtClean="0">
                          <a:solidFill>
                            <a:schemeClr val="tx2"/>
                          </a:solidFill>
                          <a:latin typeface="+mn-ea"/>
                        </a:rPr>
                        <a:t>名殊榮。</a:t>
                      </a:r>
                    </a:p>
                  </a:txBody>
                  <a:tcPr marL="91435" marR="91435" marT="45712" marB="45712"/>
                </a:tc>
              </a:tr>
              <a:tr h="504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000099"/>
                          </a:solidFill>
                          <a:effectLst/>
                          <a:uLnTx/>
                          <a:uFillTx/>
                          <a:latin typeface="標楷體"/>
                          <a:ea typeface="+mn-ea"/>
                          <a:cs typeface="+mn-cs"/>
                        </a:rPr>
                        <a:t>◘ </a:t>
                      </a:r>
                      <a:r>
                        <a:rPr kumimoji="0" lang="zh-TW" altLang="en-US" sz="2000" b="0" i="0" u="none" strike="noStrike" kern="1200" cap="none" spc="0" normalizeH="0" baseline="0" noProof="0" dirty="0" smtClean="0">
                          <a:ln>
                            <a:noFill/>
                          </a:ln>
                          <a:solidFill>
                            <a:schemeClr val="tx2"/>
                          </a:solidFill>
                          <a:effectLst/>
                          <a:uLnTx/>
                          <a:uFillTx/>
                          <a:latin typeface="標楷體"/>
                          <a:ea typeface="+mn-ea"/>
                          <a:cs typeface="+mn-cs"/>
                        </a:rPr>
                        <a:t>本院督導執行輔導會</a:t>
                      </a:r>
                      <a:r>
                        <a:rPr kumimoji="0" lang="zh-TW" altLang="en-US" sz="2000" b="0" i="0" u="none" strike="noStrike" kern="1200" cap="none" spc="0" normalizeH="0" baseline="0" noProof="0" dirty="0" smtClean="0">
                          <a:ln>
                            <a:noFill/>
                          </a:ln>
                          <a:solidFill>
                            <a:schemeClr val="tx2"/>
                          </a:solidFill>
                          <a:effectLst/>
                          <a:uLnTx/>
                          <a:uFillTx/>
                          <a:latin typeface="標楷體" panose="03000509000000000000" pitchFamily="65" charset="-120"/>
                          <a:ea typeface="標楷體" panose="03000509000000000000" pitchFamily="65" charset="-120"/>
                          <a:cs typeface="+mn-cs"/>
                        </a:rPr>
                        <a:t>「</a:t>
                      </a:r>
                      <a:r>
                        <a:rPr kumimoji="0" lang="en-US" altLang="zh-TW" sz="2000" b="0" i="0" u="none" strike="noStrike" kern="1200" cap="none" spc="0" normalizeH="0" baseline="0" noProof="0" dirty="0" smtClean="0">
                          <a:ln>
                            <a:noFill/>
                          </a:ln>
                          <a:solidFill>
                            <a:schemeClr val="tx2"/>
                          </a:solidFill>
                          <a:effectLst/>
                          <a:uLnTx/>
                          <a:uFillTx/>
                          <a:latin typeface="標楷體"/>
                          <a:ea typeface="+mn-ea"/>
                          <a:cs typeface="+mn-cs"/>
                        </a:rPr>
                        <a:t>12</a:t>
                      </a:r>
                      <a:r>
                        <a:rPr kumimoji="0" lang="zh-TW" altLang="en-US" sz="2000" b="0" i="0" u="none" strike="noStrike" kern="1200" cap="none" spc="0" normalizeH="0" baseline="0" noProof="0" dirty="0" smtClean="0">
                          <a:ln>
                            <a:noFill/>
                          </a:ln>
                          <a:solidFill>
                            <a:schemeClr val="tx2"/>
                          </a:solidFill>
                          <a:effectLst/>
                          <a:uLnTx/>
                          <a:uFillTx/>
                          <a:latin typeface="標楷體"/>
                          <a:ea typeface="+mn-ea"/>
                          <a:cs typeface="+mn-cs"/>
                        </a:rPr>
                        <a:t>家分院導入臺中榮總醫療資訊系統計畫</a:t>
                      </a:r>
                      <a:r>
                        <a:rPr kumimoji="0" lang="zh-TW" altLang="en-US" sz="2000" b="0" i="0" u="none" strike="noStrike" kern="1200" cap="none" spc="0" normalizeH="0" baseline="0" noProof="0" dirty="0" smtClean="0">
                          <a:ln>
                            <a:noFill/>
                          </a:ln>
                          <a:solidFill>
                            <a:schemeClr val="tx2"/>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smtClean="0">
                          <a:ln>
                            <a:noFill/>
                          </a:ln>
                          <a:solidFill>
                            <a:schemeClr val="tx2"/>
                          </a:solidFill>
                          <a:effectLst/>
                          <a:uLnTx/>
                          <a:uFillTx/>
                          <a:latin typeface="標楷體"/>
                          <a:ea typeface="+mn-ea"/>
                          <a:cs typeface="+mn-cs"/>
                        </a:rPr>
                        <a:t>，順利</a:t>
                      </a:r>
                      <a:endParaRPr kumimoji="0" lang="en-US" altLang="zh-TW" sz="2000" b="0" i="0" u="none" strike="noStrike" kern="1200" cap="none" spc="0" normalizeH="0" baseline="0" noProof="0" dirty="0" smtClean="0">
                        <a:ln>
                          <a:noFill/>
                        </a:ln>
                        <a:solidFill>
                          <a:schemeClr val="tx2"/>
                        </a:solidFill>
                        <a:effectLst/>
                        <a:uLnTx/>
                        <a:uFillTx/>
                        <a:latin typeface="標楷體"/>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2"/>
                          </a:solidFill>
                          <a:effectLst/>
                          <a:uLnTx/>
                          <a:uFillTx/>
                          <a:latin typeface="標楷體"/>
                          <a:ea typeface="+mn-ea"/>
                          <a:cs typeface="+mn-cs"/>
                        </a:rPr>
                        <a:t>  完成所屬分院導入作業。</a:t>
                      </a:r>
                      <a:endParaRPr lang="en-US" altLang="zh-TW" sz="2000" b="0" dirty="0" smtClean="0">
                        <a:solidFill>
                          <a:schemeClr val="tx2"/>
                        </a:solidFill>
                      </a:endParaRPr>
                    </a:p>
                  </a:txBody>
                  <a:tcPr marL="91435" marR="91435" marT="45712" marB="45712" anchor="ctr"/>
                </a:tc>
              </a:tr>
              <a:tr h="359020">
                <a:tc>
                  <a:txBody>
                    <a:bodyPr/>
                    <a:lstStyle/>
                    <a:p>
                      <a:endParaRPr lang="zh-TW" altLang="en-US" sz="1800" dirty="0" smtClean="0"/>
                    </a:p>
                  </a:txBody>
                  <a:tcPr marL="91435" marR="91435" marT="45712" marB="45712" anchor="ctr"/>
                </a:tc>
              </a:tr>
              <a:tr h="37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7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7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65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bl>
          </a:graphicData>
        </a:graphic>
      </p:graphicFrame>
      <p:sp>
        <p:nvSpPr>
          <p:cNvPr id="8" name="標題 1"/>
          <p:cNvSpPr>
            <a:spLocks noGrp="1"/>
          </p:cNvSpPr>
          <p:nvPr>
            <p:ph type="title"/>
          </p:nvPr>
        </p:nvSpPr>
        <p:spPr>
          <a:xfrm>
            <a:off x="576263" y="309563"/>
            <a:ext cx="8001000" cy="671097"/>
          </a:xfrm>
        </p:spPr>
        <p:txBody>
          <a:bodyPr/>
          <a:lstStyle/>
          <a:p>
            <a:pPr algn="ctr"/>
            <a:r>
              <a:rPr lang="en-US" altLang="zh-TW" dirty="0" smtClean="0"/>
              <a:t>109</a:t>
            </a:r>
            <a:r>
              <a:rPr lang="zh-TW" altLang="en-US" dirty="0" smtClean="0"/>
              <a:t>年</a:t>
            </a:r>
            <a:r>
              <a:rPr lang="en-US" altLang="zh-TW" dirty="0"/>
              <a:t>8</a:t>
            </a:r>
            <a:r>
              <a:rPr lang="zh-TW" altLang="en-US" dirty="0" smtClean="0"/>
              <a:t>月各單位院外受奬情形提報</a:t>
            </a:r>
            <a:endParaRPr lang="zh-TW" altLang="en-US" dirty="0"/>
          </a:p>
        </p:txBody>
      </p:sp>
    </p:spTree>
    <p:extLst>
      <p:ext uri="{BB962C8B-B14F-4D97-AF65-F5344CB8AC3E}">
        <p14:creationId xmlns:p14="http://schemas.microsoft.com/office/powerpoint/2010/main" val="527498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400" y="260560"/>
            <a:ext cx="3309625" cy="1800250"/>
          </a:xfrm>
        </p:spPr>
        <p:txBody>
          <a:bodyPr/>
          <a:lstStyle/>
          <a:p>
            <a:pPr algn="ctr"/>
            <a:r>
              <a:rPr lang="zh-TW" altLang="en-US" dirty="0" smtClean="0">
                <a:latin typeface="標楷體" panose="03000509000000000000" pitchFamily="65" charset="-120"/>
                <a:ea typeface="標楷體" panose="03000509000000000000" pitchFamily="65" charset="-120"/>
              </a:rPr>
              <a:t>財團法人先鋒品質管制學術研究基金會</a:t>
            </a:r>
            <a:endParaRPr lang="zh-TW" altLang="en-US" dirty="0"/>
          </a:p>
        </p:txBody>
      </p:sp>
      <p:sp>
        <p:nvSpPr>
          <p:cNvPr id="4" name="文字版面配置區 3"/>
          <p:cNvSpPr>
            <a:spLocks noGrp="1"/>
          </p:cNvSpPr>
          <p:nvPr>
            <p:ph type="body" sz="half" idx="2"/>
          </p:nvPr>
        </p:nvSpPr>
        <p:spPr>
          <a:xfrm>
            <a:off x="395420" y="2132820"/>
            <a:ext cx="3112383" cy="4240238"/>
          </a:xfrm>
        </p:spPr>
        <p:txBody>
          <a:bodyPr/>
          <a:lstStyle/>
          <a:p>
            <a:r>
              <a:rPr lang="zh-TW" altLang="en-US" sz="2800" dirty="0" smtClean="0">
                <a:latin typeface="標楷體" panose="03000509000000000000" pitchFamily="65" charset="-120"/>
                <a:ea typeface="標楷體" panose="03000509000000000000" pitchFamily="65" charset="-120"/>
              </a:rPr>
              <a:t>護理</a:t>
            </a:r>
            <a:r>
              <a:rPr lang="zh-TW" altLang="en-US" sz="2800" dirty="0">
                <a:latin typeface="標楷體" panose="03000509000000000000" pitchFamily="65" charset="-120"/>
                <a:ea typeface="標楷體" panose="03000509000000000000" pitchFamily="65" charset="-120"/>
              </a:rPr>
              <a:t>部「樂活圈」參加第</a:t>
            </a:r>
            <a:r>
              <a:rPr lang="en-US" altLang="zh-TW" sz="2800" dirty="0">
                <a:latin typeface="標楷體" panose="03000509000000000000" pitchFamily="65" charset="-120"/>
                <a:ea typeface="標楷體" panose="03000509000000000000" pitchFamily="65" charset="-120"/>
              </a:rPr>
              <a:t>208</a:t>
            </a:r>
            <a:r>
              <a:rPr lang="zh-TW" altLang="en-US" sz="2800" dirty="0">
                <a:latin typeface="標楷體" panose="03000509000000000000" pitchFamily="65" charset="-120"/>
                <a:ea typeface="標楷體" panose="03000509000000000000" pitchFamily="65" charset="-120"/>
              </a:rPr>
              <a:t>屆全國品管圈大會發表，榮獲「特優獎」及該圈圈長榮獲「全國潛力圈長獎」殊榮。</a:t>
            </a:r>
            <a:endParaRPr lang="zh-TW" altLang="en-US" dirty="0"/>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21</a:t>
            </a:fld>
            <a:endParaRPr lang="en-US" altLang="zh-TW" dirty="0"/>
          </a:p>
        </p:txBody>
      </p:sp>
      <p:pic>
        <p:nvPicPr>
          <p:cNvPr id="8" name="圖片版面配置區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872" b="12872"/>
          <a:stretch>
            <a:fillRect/>
          </a:stretch>
        </p:blipFill>
        <p:spPr>
          <a:xfrm>
            <a:off x="3923910" y="620610"/>
            <a:ext cx="3207246" cy="3361415"/>
          </a:xfr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9262" y="2348850"/>
            <a:ext cx="2859653" cy="3528048"/>
          </a:xfrm>
          <a:prstGeom prst="rect">
            <a:avLst/>
          </a:prstGeom>
        </p:spPr>
      </p:pic>
    </p:spTree>
    <p:extLst>
      <p:ext uri="{BB962C8B-B14F-4D97-AF65-F5344CB8AC3E}">
        <p14:creationId xmlns:p14="http://schemas.microsoft.com/office/powerpoint/2010/main" val="12685801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400" y="260560"/>
            <a:ext cx="3384470" cy="1224170"/>
          </a:xfrm>
        </p:spPr>
        <p:txBody>
          <a:bodyPr/>
          <a:lstStyle/>
          <a:p>
            <a:pPr algn="ctr"/>
            <a:r>
              <a:rPr lang="zh-TW" altLang="en-US" dirty="0" smtClean="0">
                <a:latin typeface="標楷體" panose="03000509000000000000" pitchFamily="65" charset="-120"/>
                <a:ea typeface="標楷體" panose="03000509000000000000" pitchFamily="65" charset="-120"/>
              </a:rPr>
              <a:t>國軍退除役官兵輔導委員會</a:t>
            </a:r>
            <a:endParaRPr lang="zh-TW" altLang="en-US" dirty="0"/>
          </a:p>
        </p:txBody>
      </p:sp>
      <p:sp>
        <p:nvSpPr>
          <p:cNvPr id="4" name="文字版面配置區 3"/>
          <p:cNvSpPr>
            <a:spLocks noGrp="1"/>
          </p:cNvSpPr>
          <p:nvPr>
            <p:ph type="body" sz="half" idx="2"/>
          </p:nvPr>
        </p:nvSpPr>
        <p:spPr>
          <a:xfrm>
            <a:off x="395420" y="1628750"/>
            <a:ext cx="3112383" cy="4960338"/>
          </a:xfrm>
        </p:spPr>
        <p:txBody>
          <a:bodyPr/>
          <a:lstStyle/>
          <a:p>
            <a:pPr marL="457200" indent="-457200">
              <a:buFont typeface="Wingdings" panose="05000000000000000000" pitchFamily="2" charset="2"/>
              <a:buChar char="p"/>
            </a:pPr>
            <a:r>
              <a:rPr lang="zh-TW" altLang="en-US" sz="2600" dirty="0" smtClean="0">
                <a:solidFill>
                  <a:schemeClr val="tx2"/>
                </a:solidFill>
                <a:latin typeface="+mn-ea"/>
              </a:rPr>
              <a:t>本院榮獲</a:t>
            </a:r>
            <a:r>
              <a:rPr lang="zh-TW" altLang="en-US" sz="2600" dirty="0">
                <a:solidFill>
                  <a:schemeClr val="tx2"/>
                </a:solidFill>
                <a:latin typeface="+mn-ea"/>
              </a:rPr>
              <a:t>輔導會</a:t>
            </a:r>
            <a:r>
              <a:rPr lang="en-US" altLang="zh-TW" sz="2600" dirty="0">
                <a:solidFill>
                  <a:schemeClr val="tx2"/>
                </a:solidFill>
                <a:latin typeface="+mn-ea"/>
              </a:rPr>
              <a:t>108</a:t>
            </a:r>
            <a:r>
              <a:rPr lang="zh-TW" altLang="en-US" sz="2600" dirty="0">
                <a:solidFill>
                  <a:schemeClr val="tx2"/>
                </a:solidFill>
                <a:latin typeface="+mn-ea"/>
              </a:rPr>
              <a:t>年專書閱讀推廣活動團體獎榮民總醫院組第</a:t>
            </a:r>
            <a:r>
              <a:rPr lang="en-US" altLang="zh-TW" sz="2600" dirty="0">
                <a:solidFill>
                  <a:schemeClr val="tx2"/>
                </a:solidFill>
                <a:latin typeface="+mn-ea"/>
              </a:rPr>
              <a:t>1</a:t>
            </a:r>
            <a:r>
              <a:rPr lang="zh-TW" altLang="en-US" sz="2600" dirty="0">
                <a:solidFill>
                  <a:schemeClr val="tx2"/>
                </a:solidFill>
                <a:latin typeface="+mn-ea"/>
              </a:rPr>
              <a:t>名</a:t>
            </a:r>
            <a:r>
              <a:rPr lang="zh-TW" altLang="en-US" sz="2600" dirty="0" smtClean="0">
                <a:solidFill>
                  <a:schemeClr val="tx2"/>
                </a:solidFill>
                <a:latin typeface="+mn-ea"/>
              </a:rPr>
              <a:t>殊榮。</a:t>
            </a:r>
            <a:endParaRPr lang="en-US" altLang="zh-TW" sz="2600" dirty="0" smtClean="0">
              <a:solidFill>
                <a:schemeClr val="tx2"/>
              </a:solidFill>
              <a:latin typeface="+mn-ea"/>
            </a:endParaRPr>
          </a:p>
          <a:p>
            <a:pPr marL="457200" indent="-457200">
              <a:buFont typeface="Wingdings" panose="05000000000000000000" pitchFamily="2" charset="2"/>
              <a:buChar char="p"/>
            </a:pPr>
            <a:r>
              <a:rPr lang="zh-TW" altLang="en-US" sz="2600" dirty="0" smtClean="0">
                <a:solidFill>
                  <a:schemeClr val="tx2"/>
                </a:solidFill>
                <a:latin typeface="+mn-ea"/>
              </a:rPr>
              <a:t>本院督導</a:t>
            </a:r>
            <a:r>
              <a:rPr lang="zh-TW" altLang="en-US" sz="2600" dirty="0">
                <a:solidFill>
                  <a:schemeClr val="tx2"/>
                </a:solidFill>
                <a:latin typeface="+mn-ea"/>
              </a:rPr>
              <a:t>執行「</a:t>
            </a:r>
            <a:r>
              <a:rPr lang="en-US" altLang="zh-TW" sz="2600" dirty="0">
                <a:solidFill>
                  <a:schemeClr val="tx2"/>
                </a:solidFill>
                <a:latin typeface="+mn-ea"/>
              </a:rPr>
              <a:t>12</a:t>
            </a:r>
            <a:r>
              <a:rPr lang="zh-TW" altLang="en-US" sz="2600" dirty="0">
                <a:solidFill>
                  <a:schemeClr val="tx2"/>
                </a:solidFill>
                <a:latin typeface="+mn-ea"/>
              </a:rPr>
              <a:t>家分院導入臺中榮總醫療資訊系統計畫」，</a:t>
            </a:r>
            <a:r>
              <a:rPr lang="zh-TW" altLang="en-US" sz="2600" dirty="0" smtClean="0">
                <a:solidFill>
                  <a:schemeClr val="tx2"/>
                </a:solidFill>
                <a:latin typeface="+mn-ea"/>
              </a:rPr>
              <a:t>順利完成</a:t>
            </a:r>
            <a:r>
              <a:rPr lang="zh-TW" altLang="en-US" sz="2600" dirty="0">
                <a:solidFill>
                  <a:schemeClr val="tx2"/>
                </a:solidFill>
                <a:latin typeface="+mn-ea"/>
              </a:rPr>
              <a:t>所屬分院導入</a:t>
            </a:r>
            <a:r>
              <a:rPr lang="zh-TW" altLang="en-US" sz="2600" dirty="0" smtClean="0">
                <a:solidFill>
                  <a:schemeClr val="tx2"/>
                </a:solidFill>
                <a:latin typeface="+mn-ea"/>
              </a:rPr>
              <a:t>作業。</a:t>
            </a:r>
            <a:endParaRPr lang="zh-TW" altLang="en-US" sz="2600" dirty="0"/>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22</a:t>
            </a:fld>
            <a:endParaRPr lang="en-US" altLang="zh-TW" dirty="0"/>
          </a:p>
        </p:txBody>
      </p:sp>
      <p:pic>
        <p:nvPicPr>
          <p:cNvPr id="19" name="圖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20" y="1916790"/>
            <a:ext cx="3421306" cy="4559108"/>
          </a:xfrm>
          <a:prstGeom prst="rect">
            <a:avLst/>
          </a:prstGeom>
        </p:spPr>
      </p:pic>
      <p:pic>
        <p:nvPicPr>
          <p:cNvPr id="20" name="圖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80" y="476590"/>
            <a:ext cx="3088640" cy="4115809"/>
          </a:xfrm>
          <a:prstGeom prst="rect">
            <a:avLst/>
          </a:prstGeom>
        </p:spPr>
      </p:pic>
    </p:spTree>
    <p:extLst>
      <p:ext uri="{BB962C8B-B14F-4D97-AF65-F5344CB8AC3E}">
        <p14:creationId xmlns:p14="http://schemas.microsoft.com/office/powerpoint/2010/main" val="13245294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23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4" name="圖片 3"/>
          <p:cNvPicPr>
            <a:picLocks noChangeAspect="1"/>
          </p:cNvPicPr>
          <p:nvPr/>
        </p:nvPicPr>
        <p:blipFill>
          <a:blip r:embed="rId2" cstate="print"/>
          <a:stretch>
            <a:fillRect/>
          </a:stretch>
        </p:blipFill>
        <p:spPr>
          <a:xfrm>
            <a:off x="796627" y="1566158"/>
            <a:ext cx="2798085" cy="373078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366" y="4021736"/>
            <a:ext cx="2249995" cy="1262997"/>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611" y="1759789"/>
            <a:ext cx="4358089" cy="180686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5860" y="3991211"/>
            <a:ext cx="2249995" cy="1262997"/>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75743699"/>
              </p:ext>
            </p:extLst>
          </p:nvPr>
        </p:nvGraphicFramePr>
        <p:xfrm>
          <a:off x="250824" y="981072"/>
          <a:ext cx="8713785" cy="468608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1950114">
                <a:tc>
                  <a:txBody>
                    <a:bodyPr/>
                    <a:lstStyle/>
                    <a:p>
                      <a:r>
                        <a:rPr lang="en-US" altLang="zh-TW" sz="2000" b="1" baseline="0" dirty="0" smtClean="0">
                          <a:solidFill>
                            <a:srgbClr val="FF0000"/>
                          </a:solidFill>
                          <a:latin typeface="+mn-ea"/>
                          <a:ea typeface="+mn-ea"/>
                          <a:hlinkClick r:id="rId2" action="ppaction://hlinkfile"/>
                        </a:rPr>
                        <a:t>1090715-TVBS【</a:t>
                      </a:r>
                      <a:r>
                        <a:rPr lang="zh-TW" altLang="en-US" sz="2000" b="1" baseline="0" dirty="0" smtClean="0">
                          <a:solidFill>
                            <a:srgbClr val="FF0000"/>
                          </a:solidFill>
                          <a:latin typeface="+mn-ea"/>
                          <a:ea typeface="+mn-ea"/>
                          <a:hlinkClick r:id="rId2" action="ppaction://hlinkfile"/>
                        </a:rPr>
                        <a:t>十點不一樣</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偏愛吃油炸</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精緻食物 又愛喝果汁 腸長瘜肉引發大腸癌風險高</a:t>
                      </a:r>
                      <a:r>
                        <a:rPr lang="en-US" altLang="zh-TW" sz="2000" b="1" baseline="0" dirty="0" smtClean="0">
                          <a:solidFill>
                            <a:srgbClr val="FF0000"/>
                          </a:solidFill>
                          <a:latin typeface="+mn-ea"/>
                          <a:ea typeface="+mn-ea"/>
                          <a:hlinkClick r:id="rId2" action="ppaction://hlinkfile"/>
                        </a:rPr>
                        <a:t>.mp4</a:t>
                      </a:r>
                      <a:endParaRPr lang="zh-TW" altLang="en-US" sz="2000" b="1" baseline="0" dirty="0" smtClean="0">
                        <a:solidFill>
                          <a:srgbClr val="FF0000"/>
                        </a:solidFill>
                        <a:latin typeface="+mn-ea"/>
                        <a:ea typeface="+mn-ea"/>
                      </a:endParaRPr>
                    </a:p>
                  </a:txBody>
                  <a:tcPr marL="91441" marR="91441" marT="45747" marB="45747"/>
                </a:tc>
              </a:tr>
              <a:tr h="1950114">
                <a:tc>
                  <a:txBody>
                    <a:bodyPr/>
                    <a:lstStyle/>
                    <a:p>
                      <a:r>
                        <a:rPr lang="en-US" altLang="zh-TW" sz="2000" b="1" baseline="0" dirty="0" smtClean="0">
                          <a:solidFill>
                            <a:srgbClr val="FF0000"/>
                          </a:solidFill>
                          <a:latin typeface="+mn-ea"/>
                          <a:ea typeface="+mn-ea"/>
                          <a:hlinkClick r:id="rId3" action="ppaction://hlinkfile"/>
                        </a:rPr>
                        <a:t>1090717-TVBS【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一年耗費</a:t>
                      </a:r>
                      <a:r>
                        <a:rPr lang="en-US" altLang="zh-TW" sz="2000" b="1" baseline="0" dirty="0" smtClean="0">
                          <a:solidFill>
                            <a:srgbClr val="FF0000"/>
                          </a:solidFill>
                          <a:latin typeface="+mn-ea"/>
                          <a:ea typeface="+mn-ea"/>
                          <a:hlinkClick r:id="rId3" action="ppaction://hlinkfile"/>
                        </a:rPr>
                        <a:t>533</a:t>
                      </a:r>
                      <a:r>
                        <a:rPr lang="zh-TW" altLang="en-US" sz="2000" b="1" baseline="0" dirty="0" smtClean="0">
                          <a:solidFill>
                            <a:srgbClr val="FF0000"/>
                          </a:solidFill>
                          <a:latin typeface="+mn-ea"/>
                          <a:ea typeface="+mn-ea"/>
                          <a:hlinkClick r:id="rId3" action="ppaction://hlinkfile"/>
                        </a:rPr>
                        <a:t>億元 慢性腎病最燒錢也折磨人</a:t>
                      </a:r>
                      <a:r>
                        <a:rPr lang="en-US" altLang="zh-TW" sz="2000" b="1" baseline="0" dirty="0" smtClean="0">
                          <a:solidFill>
                            <a:srgbClr val="FF0000"/>
                          </a:solidFill>
                          <a:latin typeface="+mn-ea"/>
                          <a:ea typeface="+mn-ea"/>
                          <a:hlinkClick r:id="rId3" action="ppaction://hlinkfile"/>
                        </a:rPr>
                        <a:t>!.mp4</a:t>
                      </a:r>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1619590" y="2420860"/>
            <a:ext cx="6055195" cy="1270236"/>
            <a:chOff x="250824" y="2564880"/>
            <a:chExt cx="6055195" cy="1054206"/>
          </a:xfrm>
        </p:grpSpPr>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24" y="2564880"/>
              <a:ext cx="1878039" cy="1054206"/>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691" y="2569095"/>
              <a:ext cx="1977334" cy="1049991"/>
            </a:xfrm>
            <a:prstGeom prst="rect">
              <a:avLst/>
            </a:prstGeom>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0" y="2564880"/>
              <a:ext cx="1878039" cy="1054206"/>
            </a:xfrm>
            <a:prstGeom prst="rect">
              <a:avLst/>
            </a:prstGeom>
          </p:spPr>
        </p:pic>
      </p:grpSp>
      <p:grpSp>
        <p:nvGrpSpPr>
          <p:cNvPr id="8" name="群組 7"/>
          <p:cNvGrpSpPr/>
          <p:nvPr/>
        </p:nvGrpSpPr>
        <p:grpSpPr>
          <a:xfrm>
            <a:off x="1619590" y="4437140"/>
            <a:ext cx="5904820" cy="1368190"/>
            <a:chOff x="1691600" y="4433331"/>
            <a:chExt cx="5904820" cy="1058015"/>
          </a:xfrm>
        </p:grpSpPr>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1600" y="4437140"/>
              <a:ext cx="1878039" cy="1054206"/>
            </a:xfrm>
            <a:prstGeom prst="rect">
              <a:avLst/>
            </a:prstGeom>
          </p:spPr>
        </p:pic>
        <p:pic>
          <p:nvPicPr>
            <p:cNvPr id="4" name="圖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1885" y="4433331"/>
              <a:ext cx="1878039" cy="1054206"/>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8225" y="4433331"/>
              <a:ext cx="1868195" cy="1048680"/>
            </a:xfrm>
            <a:prstGeom prst="rect">
              <a:avLst/>
            </a:prstGeom>
          </p:spPr>
        </p:pic>
      </p:grpSp>
    </p:spTree>
    <p:extLst>
      <p:ext uri="{BB962C8B-B14F-4D97-AF65-F5344CB8AC3E}">
        <p14:creationId xmlns:p14="http://schemas.microsoft.com/office/powerpoint/2010/main" val="19516785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95153794"/>
              </p:ext>
            </p:extLst>
          </p:nvPr>
        </p:nvGraphicFramePr>
        <p:xfrm>
          <a:off x="250824" y="981072"/>
          <a:ext cx="8713785" cy="504613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2310164">
                <a:tc>
                  <a:txBody>
                    <a:bodyPr/>
                    <a:lstStyle/>
                    <a:p>
                      <a:r>
                        <a:rPr lang="en-US" altLang="zh-TW" sz="2000" b="1" baseline="0" dirty="0" smtClean="0">
                          <a:solidFill>
                            <a:srgbClr val="FF0000"/>
                          </a:solidFill>
                          <a:latin typeface="+mn-ea"/>
                          <a:ea typeface="+mn-ea"/>
                          <a:hlinkClick r:id="rId2" action="ppaction://hlinkfile"/>
                        </a:rPr>
                        <a:t>1090720-TVBS【</a:t>
                      </a:r>
                      <a:r>
                        <a:rPr lang="zh-TW" altLang="en-US" sz="2000" b="1" baseline="0" dirty="0" smtClean="0">
                          <a:solidFill>
                            <a:srgbClr val="FF0000"/>
                          </a:solidFill>
                          <a:latin typeface="+mn-ea"/>
                          <a:ea typeface="+mn-ea"/>
                          <a:hlinkClick r:id="rId2" action="ppaction://hlinkfile"/>
                        </a:rPr>
                        <a:t>十點不一樣</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別把腹痛當成消化問題 小心</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罕見神經內分泌腫瘤</a:t>
                      </a:r>
                      <a:r>
                        <a:rPr lang="en-US" altLang="zh-TW" sz="2000" b="1" baseline="0" dirty="0" smtClean="0">
                          <a:solidFill>
                            <a:srgbClr val="FF0000"/>
                          </a:solidFill>
                          <a:latin typeface="+mn-ea"/>
                          <a:ea typeface="+mn-ea"/>
                          <a:hlinkClick r:id="rId2" action="ppaction://hlinkfile"/>
                        </a:rPr>
                        <a:t>-1.mp4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1950114">
                <a:tc>
                  <a:txBody>
                    <a:bodyPr/>
                    <a:lstStyle/>
                    <a:p>
                      <a:r>
                        <a:rPr lang="en-US" altLang="zh-TW" sz="2000" b="1" baseline="0" dirty="0" smtClean="0">
                          <a:solidFill>
                            <a:srgbClr val="FF0000"/>
                          </a:solidFill>
                          <a:latin typeface="+mn-ea"/>
                          <a:ea typeface="+mn-ea"/>
                          <a:hlinkClick r:id="rId3" action="ppaction://hlinkfile"/>
                        </a:rPr>
                        <a:t>1090721-TVBS【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研究突破</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失智</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腦損傷 用這個治療再生醫療新希望</a:t>
                      </a:r>
                      <a:r>
                        <a:rPr lang="en-US" altLang="zh-TW" sz="2000" b="1" baseline="0" dirty="0" smtClean="0">
                          <a:solidFill>
                            <a:srgbClr val="FF0000"/>
                          </a:solidFill>
                          <a:latin typeface="+mn-ea"/>
                          <a:ea typeface="+mn-ea"/>
                          <a:hlinkClick r:id="rId3" action="ppaction://hlinkfile"/>
                        </a:rPr>
                        <a:t>-1.mp4</a:t>
                      </a:r>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9" name="群組 8"/>
          <p:cNvGrpSpPr/>
          <p:nvPr/>
        </p:nvGrpSpPr>
        <p:grpSpPr>
          <a:xfrm>
            <a:off x="1691600" y="2348850"/>
            <a:ext cx="5832810" cy="1628750"/>
            <a:chOff x="1691600" y="2348850"/>
            <a:chExt cx="5343107" cy="1628750"/>
          </a:xfrm>
        </p:grpSpPr>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00" y="2348850"/>
              <a:ext cx="2006323" cy="1126216"/>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10" y="2348850"/>
              <a:ext cx="2006323" cy="1126216"/>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20435" y="2348850"/>
              <a:ext cx="914272" cy="1628750"/>
            </a:xfrm>
            <a:prstGeom prst="rect">
              <a:avLst/>
            </a:prstGeom>
          </p:spPr>
        </p:pic>
      </p:grpSp>
      <p:grpSp>
        <p:nvGrpSpPr>
          <p:cNvPr id="10" name="群組 9"/>
          <p:cNvGrpSpPr/>
          <p:nvPr/>
        </p:nvGrpSpPr>
        <p:grpSpPr>
          <a:xfrm>
            <a:off x="1691600" y="4653170"/>
            <a:ext cx="5935408" cy="1412720"/>
            <a:chOff x="1475570" y="4653170"/>
            <a:chExt cx="5935408" cy="1412720"/>
          </a:xfrm>
        </p:grpSpPr>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570" y="4653170"/>
              <a:ext cx="1979640" cy="1111238"/>
            </a:xfrm>
            <a:prstGeom prst="rect">
              <a:avLst/>
            </a:prstGeom>
          </p:spPr>
        </p:pic>
        <p:pic>
          <p:nvPicPr>
            <p:cNvPr id="4" name="圖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880" y="4653170"/>
              <a:ext cx="1255334" cy="1412720"/>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0090" y="4653170"/>
              <a:ext cx="2190888" cy="1229818"/>
            </a:xfrm>
            <a:prstGeom prst="rect">
              <a:avLst/>
            </a:prstGeom>
          </p:spPr>
        </p:pic>
      </p:grpSp>
    </p:spTree>
    <p:extLst>
      <p:ext uri="{BB962C8B-B14F-4D97-AF65-F5344CB8AC3E}">
        <p14:creationId xmlns:p14="http://schemas.microsoft.com/office/powerpoint/2010/main" val="42483066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57177474"/>
              </p:ext>
            </p:extLst>
          </p:nvPr>
        </p:nvGraphicFramePr>
        <p:xfrm>
          <a:off x="250824" y="981072"/>
          <a:ext cx="8713785" cy="5400338"/>
        </p:xfrm>
        <a:graphic>
          <a:graphicData uri="http://schemas.openxmlformats.org/drawingml/2006/table">
            <a:tbl>
              <a:tblPr firstRow="1" bandRow="1">
                <a:tableStyleId>{5C22544A-7EE6-4342-B048-85BDC9FD1C3A}</a:tableStyleId>
              </a:tblPr>
              <a:tblGrid>
                <a:gridCol w="8713785"/>
              </a:tblGrid>
              <a:tr h="817679">
                <a:tc>
                  <a:txBody>
                    <a:bodyPr/>
                    <a:lstStyle/>
                    <a:p>
                      <a:pPr algn="ctr"/>
                      <a:endParaRPr lang="zh-TW" altLang="en-US" sz="2000" dirty="0"/>
                    </a:p>
                  </a:txBody>
                  <a:tcPr marL="91441" marR="91441" marT="45747" marB="45747">
                    <a:solidFill>
                      <a:srgbClr val="0000FF"/>
                    </a:solidFill>
                  </a:tcPr>
                </a:tc>
              </a:tr>
              <a:tr h="2553571">
                <a:tc>
                  <a:txBody>
                    <a:bodyPr/>
                    <a:lstStyle/>
                    <a:p>
                      <a:r>
                        <a:rPr lang="en-US" altLang="zh-TW" sz="2000" b="1" baseline="0" dirty="0" smtClean="0">
                          <a:solidFill>
                            <a:srgbClr val="FF0000"/>
                          </a:solidFill>
                          <a:latin typeface="+mn-ea"/>
                          <a:ea typeface="+mn-ea"/>
                          <a:hlinkClick r:id="rId2" action="ppaction://hlinkfile"/>
                        </a:rPr>
                        <a:t>1090723-TVBS【</a:t>
                      </a:r>
                      <a:r>
                        <a:rPr lang="zh-TW" altLang="en-US" sz="2000" b="1" baseline="0" dirty="0" smtClean="0">
                          <a:solidFill>
                            <a:srgbClr val="FF0000"/>
                          </a:solidFill>
                          <a:latin typeface="+mn-ea"/>
                          <a:ea typeface="+mn-ea"/>
                          <a:hlinkClick r:id="rId2" action="ppaction://hlinkfile"/>
                        </a:rPr>
                        <a:t>十點不一樣</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不運動</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肥胖 肌肉沒力氣</a:t>
                      </a:r>
                      <a:r>
                        <a:rPr lang="en-US" altLang="zh-TW" sz="2000" b="1" baseline="0" dirty="0" smtClean="0">
                          <a:solidFill>
                            <a:srgbClr val="FF0000"/>
                          </a:solidFill>
                          <a:latin typeface="+mn-ea"/>
                          <a:ea typeface="+mn-ea"/>
                          <a:hlinkClick r:id="rId2" action="ppaction://hlinkfile"/>
                        </a:rPr>
                        <a:t>.. </a:t>
                      </a:r>
                      <a:r>
                        <a:rPr lang="zh-TW" altLang="en-US" sz="2000" b="1" baseline="0" dirty="0" smtClean="0">
                          <a:solidFill>
                            <a:srgbClr val="FF0000"/>
                          </a:solidFill>
                          <a:latin typeface="+mn-ea"/>
                          <a:ea typeface="+mn-ea"/>
                          <a:hlinkClick r:id="rId2" action="ppaction://hlinkfile"/>
                        </a:rPr>
                        <a:t>醫師警告膝關節退化</a:t>
                      </a:r>
                      <a:r>
                        <a:rPr lang="en-US" altLang="zh-TW" sz="2000" b="1" baseline="0" dirty="0" smtClean="0">
                          <a:solidFill>
                            <a:srgbClr val="FF0000"/>
                          </a:solidFill>
                          <a:latin typeface="+mn-ea"/>
                          <a:ea typeface="+mn-ea"/>
                          <a:hlinkClick r:id="rId2"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2029088">
                <a:tc>
                  <a:txBody>
                    <a:bodyPr/>
                    <a:lstStyle/>
                    <a:p>
                      <a:r>
                        <a:rPr lang="en-US" altLang="zh-TW" sz="2000" b="1" baseline="0" dirty="0" smtClean="0">
                          <a:solidFill>
                            <a:srgbClr val="FF0000"/>
                          </a:solidFill>
                          <a:latin typeface="+mn-ea"/>
                          <a:ea typeface="+mn-ea"/>
                          <a:hlinkClick r:id="rId3" action="ppaction://hlinkfile"/>
                        </a:rPr>
                        <a:t>1090729-TVBS【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年紀輕骨質流失太嚴重 發現多發性骨髓瘤 致髖關節骨折</a:t>
                      </a:r>
                      <a:r>
                        <a:rPr lang="en-US" altLang="zh-TW" sz="2000" b="1" baseline="0" dirty="0" smtClean="0">
                          <a:solidFill>
                            <a:srgbClr val="FF0000"/>
                          </a:solidFill>
                          <a:latin typeface="+mn-ea"/>
                          <a:ea typeface="+mn-ea"/>
                          <a:hlinkClick r:id="rId3" action="ppaction://hlinkfile"/>
                        </a:rPr>
                        <a:t>.mp4</a:t>
                      </a:r>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8" name="群組 7"/>
          <p:cNvGrpSpPr/>
          <p:nvPr/>
        </p:nvGrpSpPr>
        <p:grpSpPr>
          <a:xfrm>
            <a:off x="1475570" y="2204830"/>
            <a:ext cx="7159958" cy="1916790"/>
            <a:chOff x="1763610" y="2204830"/>
            <a:chExt cx="7159958" cy="1916790"/>
          </a:xfrm>
        </p:grpSpPr>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10" y="2204830"/>
              <a:ext cx="1075958" cy="1916790"/>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987780" y="2204830"/>
              <a:ext cx="1075958" cy="1916790"/>
            </a:xfrm>
            <a:prstGeom prst="rect">
              <a:avLst/>
            </a:prstGeom>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8343" y="2420860"/>
              <a:ext cx="2356333" cy="1322688"/>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1749" y="2429006"/>
              <a:ext cx="2341819" cy="1314541"/>
            </a:xfrm>
            <a:prstGeom prst="rect">
              <a:avLst/>
            </a:prstGeom>
          </p:spPr>
        </p:pic>
      </p:grpSp>
      <p:grpSp>
        <p:nvGrpSpPr>
          <p:cNvPr id="12" name="群組 11"/>
          <p:cNvGrpSpPr/>
          <p:nvPr/>
        </p:nvGrpSpPr>
        <p:grpSpPr>
          <a:xfrm>
            <a:off x="1115520" y="4725180"/>
            <a:ext cx="6992687" cy="1872260"/>
            <a:chOff x="323410" y="4542474"/>
            <a:chExt cx="6992687" cy="1484730"/>
          </a:xfrm>
        </p:grpSpPr>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410" y="4941210"/>
              <a:ext cx="1763610" cy="989973"/>
            </a:xfrm>
            <a:prstGeom prst="rect">
              <a:avLst/>
            </a:prstGeom>
          </p:spPr>
        </p:pic>
        <p:pic>
          <p:nvPicPr>
            <p:cNvPr id="4" name="圖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9995" y="4941209"/>
              <a:ext cx="1763610" cy="989973"/>
            </a:xfrm>
            <a:prstGeom prst="rect">
              <a:avLst/>
            </a:prstGeom>
          </p:spPr>
        </p:pic>
        <p:pic>
          <p:nvPicPr>
            <p:cNvPr id="6" name="圖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5672" y="4542474"/>
              <a:ext cx="833428" cy="1484730"/>
            </a:xfrm>
            <a:prstGeom prst="rect">
              <a:avLst/>
            </a:prstGeom>
          </p:spPr>
        </p:pic>
        <p:pic>
          <p:nvPicPr>
            <p:cNvPr id="7" name="圖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8056" y="4941209"/>
              <a:ext cx="1878041" cy="1054207"/>
            </a:xfrm>
            <a:prstGeom prst="rect">
              <a:avLst/>
            </a:prstGeom>
          </p:spPr>
        </p:pic>
      </p:grpSp>
    </p:spTree>
    <p:extLst>
      <p:ext uri="{BB962C8B-B14F-4D97-AF65-F5344CB8AC3E}">
        <p14:creationId xmlns:p14="http://schemas.microsoft.com/office/powerpoint/2010/main" val="96929615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542620503"/>
              </p:ext>
            </p:extLst>
          </p:nvPr>
        </p:nvGraphicFramePr>
        <p:xfrm>
          <a:off x="250824" y="981072"/>
          <a:ext cx="8713785" cy="504613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2310164">
                <a:tc>
                  <a:txBody>
                    <a:bodyPr/>
                    <a:lstStyle/>
                    <a:p>
                      <a:r>
                        <a:rPr lang="en-US" altLang="zh-TW" sz="2000" b="1" baseline="0" dirty="0" smtClean="0">
                          <a:solidFill>
                            <a:srgbClr val="FF0000"/>
                          </a:solidFill>
                          <a:latin typeface="+mn-ea"/>
                          <a:ea typeface="+mn-ea"/>
                          <a:hlinkClick r:id="rId2" action="ppaction://hlinkfile"/>
                        </a:rPr>
                        <a:t>1090806-</a:t>
                      </a:r>
                      <a:r>
                        <a:rPr lang="zh-TW" altLang="en-US" sz="2000" b="1" baseline="0" dirty="0" smtClean="0">
                          <a:solidFill>
                            <a:srgbClr val="FF0000"/>
                          </a:solidFill>
                          <a:latin typeface="+mn-ea"/>
                          <a:ea typeface="+mn-ea"/>
                          <a:hlinkClick r:id="rId2" action="ppaction://hlinkfile"/>
                        </a:rPr>
                        <a:t>東森新聞</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頻尿好焦慮 醫師：</a:t>
                      </a:r>
                      <a:r>
                        <a:rPr lang="en-US" altLang="zh-TW" sz="2000" b="1" baseline="0" dirty="0" smtClean="0">
                          <a:solidFill>
                            <a:srgbClr val="FF0000"/>
                          </a:solidFill>
                          <a:latin typeface="+mn-ea"/>
                          <a:ea typeface="+mn-ea"/>
                          <a:hlinkClick r:id="rId2" action="ppaction://hlinkfile"/>
                        </a:rPr>
                        <a:t>40</a:t>
                      </a:r>
                      <a:r>
                        <a:rPr lang="zh-TW" altLang="en-US" sz="2000" b="1" baseline="0" dirty="0" smtClean="0">
                          <a:solidFill>
                            <a:srgbClr val="FF0000"/>
                          </a:solidFill>
                          <a:latin typeface="+mn-ea"/>
                          <a:ea typeface="+mn-ea"/>
                          <a:hlinkClick r:id="rId2" action="ppaction://hlinkfile"/>
                        </a:rPr>
                        <a:t>歲後激素退化導致</a:t>
                      </a:r>
                      <a:r>
                        <a:rPr lang="en-US" altLang="zh-TW" sz="2000" b="1" baseline="0" dirty="0" smtClean="0">
                          <a:solidFill>
                            <a:srgbClr val="FF0000"/>
                          </a:solidFill>
                          <a:latin typeface="+mn-ea"/>
                          <a:ea typeface="+mn-ea"/>
                          <a:hlinkClick r:id="rId2"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1950114">
                <a:tc>
                  <a:txBody>
                    <a:bodyPr/>
                    <a:lstStyle/>
                    <a:p>
                      <a:r>
                        <a:rPr lang="en-US" altLang="zh-TW" sz="2000" b="1" baseline="0" dirty="0" smtClean="0">
                          <a:solidFill>
                            <a:srgbClr val="FF0000"/>
                          </a:solidFill>
                          <a:latin typeface="+mn-ea"/>
                          <a:ea typeface="+mn-ea"/>
                          <a:hlinkClick r:id="rId3" action="ppaction://hlinkfile"/>
                        </a:rPr>
                        <a:t>1090805-TVBS【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靜脈血栓找上門 病情重恐截肢或死亡</a:t>
                      </a:r>
                      <a:r>
                        <a:rPr lang="en-US" altLang="zh-TW" sz="2000" b="1" baseline="0" dirty="0" smtClean="0">
                          <a:solidFill>
                            <a:srgbClr val="FF0000"/>
                          </a:solidFill>
                          <a:latin typeface="+mn-ea"/>
                          <a:ea typeface="+mn-ea"/>
                          <a:hlinkClick r:id="rId3"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12" name="圖片 11"/>
          <p:cNvPicPr>
            <a:picLocks noChangeAspect="1"/>
          </p:cNvPicPr>
          <p:nvPr/>
        </p:nvPicPr>
        <p:blipFill>
          <a:blip r:embed="rId4" cstate="print"/>
          <a:stretch>
            <a:fillRect/>
          </a:stretch>
        </p:blipFill>
        <p:spPr>
          <a:xfrm>
            <a:off x="3203810" y="2276840"/>
            <a:ext cx="2731000" cy="1584220"/>
          </a:xfrm>
          <a:prstGeom prst="rect">
            <a:avLst/>
          </a:prstGeom>
        </p:spPr>
      </p:pic>
      <p:grpSp>
        <p:nvGrpSpPr>
          <p:cNvPr id="8" name="群組 7"/>
          <p:cNvGrpSpPr/>
          <p:nvPr/>
        </p:nvGrpSpPr>
        <p:grpSpPr>
          <a:xfrm>
            <a:off x="683460" y="4869200"/>
            <a:ext cx="7875212" cy="1440200"/>
            <a:chOff x="372249" y="4887563"/>
            <a:chExt cx="7875212" cy="1095733"/>
          </a:xfrm>
        </p:grpSpPr>
        <p:pic>
          <p:nvPicPr>
            <p:cNvPr id="3" name="圖片 2"/>
            <p:cNvPicPr>
              <a:picLocks noChangeAspect="1"/>
            </p:cNvPicPr>
            <p:nvPr/>
          </p:nvPicPr>
          <p:blipFill>
            <a:blip r:embed="rId5" cstate="print"/>
            <a:stretch>
              <a:fillRect/>
            </a:stretch>
          </p:blipFill>
          <p:spPr>
            <a:xfrm>
              <a:off x="372249" y="4887563"/>
              <a:ext cx="1930992" cy="1086183"/>
            </a:xfrm>
            <a:prstGeom prst="rect">
              <a:avLst/>
            </a:prstGeom>
          </p:spPr>
        </p:pic>
        <p:pic>
          <p:nvPicPr>
            <p:cNvPr id="4" name="圖片 3"/>
            <p:cNvPicPr>
              <a:picLocks noChangeAspect="1"/>
            </p:cNvPicPr>
            <p:nvPr/>
          </p:nvPicPr>
          <p:blipFill>
            <a:blip r:embed="rId6" cstate="print"/>
            <a:stretch>
              <a:fillRect/>
            </a:stretch>
          </p:blipFill>
          <p:spPr>
            <a:xfrm>
              <a:off x="2414227" y="4910254"/>
              <a:ext cx="1907630" cy="1073042"/>
            </a:xfrm>
            <a:prstGeom prst="rect">
              <a:avLst/>
            </a:prstGeom>
          </p:spPr>
        </p:pic>
        <p:pic>
          <p:nvPicPr>
            <p:cNvPr id="6" name="圖片 5"/>
            <p:cNvPicPr>
              <a:picLocks noChangeAspect="1"/>
            </p:cNvPicPr>
            <p:nvPr/>
          </p:nvPicPr>
          <p:blipFill>
            <a:blip r:embed="rId7" cstate="print"/>
            <a:stretch>
              <a:fillRect/>
            </a:stretch>
          </p:blipFill>
          <p:spPr>
            <a:xfrm>
              <a:off x="4411138" y="4905425"/>
              <a:ext cx="1883627" cy="1059540"/>
            </a:xfrm>
            <a:prstGeom prst="rect">
              <a:avLst/>
            </a:prstGeom>
          </p:spPr>
        </p:pic>
        <p:pic>
          <p:nvPicPr>
            <p:cNvPr id="7" name="圖片 6"/>
            <p:cNvPicPr>
              <a:picLocks noChangeAspect="1"/>
            </p:cNvPicPr>
            <p:nvPr/>
          </p:nvPicPr>
          <p:blipFill>
            <a:blip r:embed="rId8" cstate="print"/>
            <a:stretch>
              <a:fillRect/>
            </a:stretch>
          </p:blipFill>
          <p:spPr>
            <a:xfrm>
              <a:off x="6363835" y="4905425"/>
              <a:ext cx="1883626" cy="1059540"/>
            </a:xfrm>
            <a:prstGeom prst="rect">
              <a:avLst/>
            </a:prstGeom>
          </p:spPr>
        </p:pic>
      </p:grpSp>
    </p:spTree>
    <p:extLst>
      <p:ext uri="{BB962C8B-B14F-4D97-AF65-F5344CB8AC3E}">
        <p14:creationId xmlns:p14="http://schemas.microsoft.com/office/powerpoint/2010/main" val="23260858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8</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21476719"/>
              </p:ext>
            </p:extLst>
          </p:nvPr>
        </p:nvGraphicFramePr>
        <p:xfrm>
          <a:off x="250824" y="981072"/>
          <a:ext cx="8713785" cy="504613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2310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1090811-TVBS【</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十點不一樣</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脊椎側彎角度超過</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10</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度 成因和姿勢不良無關 好發在這族群身上</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2" action="ppaction://hlinkfile"/>
                        </a:rPr>
                        <a:t>....-1.mp4</a:t>
                      </a:r>
                      <a:endPar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endParaRPr>
                    </a:p>
                    <a:p>
                      <a:endParaRPr lang="zh-TW" altLang="zh-TW" sz="1800" kern="1200" dirty="0" smtClean="0">
                        <a:solidFill>
                          <a:schemeClr val="dk1"/>
                        </a:solidFill>
                        <a:effectLst/>
                        <a:latin typeface="+mn-lt"/>
                        <a:ea typeface="+mn-ea"/>
                        <a:cs typeface="+mn-cs"/>
                      </a:endParaRPr>
                    </a:p>
                  </a:txBody>
                  <a:tcPr marL="91441" marR="91441" marT="45747" marB="45747"/>
                </a:tc>
              </a:tr>
              <a:tr h="1950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1090818-TVBS【</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十點不一樣</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體溫高</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胸悶</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四肢無力</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小心</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這種典型感冒找上門</a:t>
                      </a:r>
                      <a:r>
                        <a:rPr kumimoji="0" lang="en-US" altLang="zh-TW" sz="2000" b="1" i="0" u="none" strike="noStrike" kern="1200" cap="none" spc="0" normalizeH="0" baseline="0" noProof="0" dirty="0" smtClean="0">
                          <a:ln>
                            <a:noFill/>
                          </a:ln>
                          <a:solidFill>
                            <a:srgbClr val="FF0000"/>
                          </a:solidFill>
                          <a:effectLst/>
                          <a:uLnTx/>
                          <a:uFillTx/>
                          <a:latin typeface="標楷體"/>
                          <a:ea typeface="+mn-ea"/>
                          <a:cs typeface="+mn-cs"/>
                          <a:hlinkClick r:id="rId3" action="ppaction://hlinkfile"/>
                        </a:rPr>
                        <a:t>......mp4</a:t>
                      </a:r>
                      <a:endParaRPr kumimoji="0" lang="zh-TW" altLang="en-US" sz="2000" b="1" i="0" u="none" strike="noStrike" kern="1200" cap="none" spc="0" normalizeH="0" baseline="0" noProof="0" dirty="0" smtClean="0">
                        <a:ln>
                          <a:noFill/>
                        </a:ln>
                        <a:solidFill>
                          <a:srgbClr val="FF0000"/>
                        </a:solidFill>
                        <a:effectLst/>
                        <a:uLnTx/>
                        <a:uFillTx/>
                        <a:latin typeface="標楷體"/>
                        <a:ea typeface="+mn-ea"/>
                        <a:cs typeface="+mn-cs"/>
                      </a:endParaRPr>
                    </a:p>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8" name="圖片 7"/>
          <p:cNvPicPr>
            <a:picLocks noChangeAspect="1"/>
          </p:cNvPicPr>
          <p:nvPr/>
        </p:nvPicPr>
        <p:blipFill>
          <a:blip r:embed="rId4" cstate="print"/>
          <a:stretch>
            <a:fillRect/>
          </a:stretch>
        </p:blipFill>
        <p:spPr>
          <a:xfrm>
            <a:off x="1403560" y="2564880"/>
            <a:ext cx="6552910" cy="1296180"/>
          </a:xfrm>
          <a:prstGeom prst="rect">
            <a:avLst/>
          </a:prstGeom>
        </p:spPr>
      </p:pic>
      <p:pic>
        <p:nvPicPr>
          <p:cNvPr id="13" name="圖片 12"/>
          <p:cNvPicPr>
            <a:picLocks noChangeAspect="1"/>
          </p:cNvPicPr>
          <p:nvPr/>
        </p:nvPicPr>
        <p:blipFill>
          <a:blip r:embed="rId5" cstate="print"/>
          <a:stretch>
            <a:fillRect/>
          </a:stretch>
        </p:blipFill>
        <p:spPr>
          <a:xfrm>
            <a:off x="2699740" y="4653170"/>
            <a:ext cx="4505334" cy="1368190"/>
          </a:xfrm>
          <a:prstGeom prst="rect">
            <a:avLst/>
          </a:prstGeom>
        </p:spPr>
      </p:pic>
    </p:spTree>
    <p:extLst>
      <p:ext uri="{BB962C8B-B14F-4D97-AF65-F5344CB8AC3E}">
        <p14:creationId xmlns:p14="http://schemas.microsoft.com/office/powerpoint/2010/main" val="36598310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8</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467770704"/>
              </p:ext>
            </p:extLst>
          </p:nvPr>
        </p:nvGraphicFramePr>
        <p:xfrm>
          <a:off x="591068" y="981073"/>
          <a:ext cx="8085501" cy="6264457"/>
        </p:xfrm>
        <a:graphic>
          <a:graphicData uri="http://schemas.openxmlformats.org/drawingml/2006/table">
            <a:tbl>
              <a:tblPr firstRow="1" bandRow="1">
                <a:tableStyleId>{5C22544A-7EE6-4342-B048-85BDC9FD1C3A}</a:tableStyleId>
              </a:tblPr>
              <a:tblGrid>
                <a:gridCol w="938728"/>
                <a:gridCol w="1082844"/>
                <a:gridCol w="6063929"/>
              </a:tblGrid>
              <a:tr h="639712">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5624745">
                <a:tc>
                  <a:txBody>
                    <a:bodyPr/>
                    <a:lstStyle/>
                    <a:p>
                      <a:r>
                        <a:rPr lang="en-US" altLang="zh-TW" sz="1600" dirty="0" smtClean="0">
                          <a:latin typeface="+mn-ea"/>
                          <a:ea typeface="+mn-ea"/>
                        </a:rPr>
                        <a:t>1090720</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醫企部</a:t>
                      </a:r>
                      <a:endParaRPr lang="en-US" altLang="zh-TW" sz="1600" b="1" dirty="0" smtClean="0">
                        <a:latin typeface="+mn-ea"/>
                        <a:ea typeface="+mn-ea"/>
                      </a:endParaRPr>
                    </a:p>
                  </a:txBody>
                  <a:tcPr marL="91443" marR="91443" marT="45723" marB="45723"/>
                </a:tc>
                <a:tc>
                  <a:txBody>
                    <a:bodyPr/>
                    <a:lstStyle/>
                    <a:p>
                      <a:r>
                        <a:rPr lang="zh-TW" altLang="zh-TW" sz="2400" b="1" kern="1200" dirty="0" smtClean="0">
                          <a:solidFill>
                            <a:schemeClr val="dk1"/>
                          </a:solidFill>
                          <a:effectLst/>
                          <a:latin typeface="+mn-lt"/>
                          <a:ea typeface="+mn-ea"/>
                          <a:cs typeface="+mn-cs"/>
                        </a:rPr>
                        <a:t>北榮</a:t>
                      </a:r>
                      <a:r>
                        <a:rPr lang="zh-TW" altLang="zh-TW" sz="2400" b="1" u="sng" kern="1200" dirty="0" smtClean="0">
                          <a:solidFill>
                            <a:schemeClr val="dk1"/>
                          </a:solidFill>
                          <a:effectLst/>
                          <a:latin typeface="+mn-lt"/>
                          <a:ea typeface="+mn-ea"/>
                          <a:cs typeface="+mn-cs"/>
                        </a:rPr>
                        <a:t>推廣手機</a:t>
                      </a:r>
                      <a:r>
                        <a:rPr lang="en-US" altLang="zh-TW" sz="2400" b="1" u="sng" kern="1200" dirty="0" smtClean="0">
                          <a:solidFill>
                            <a:schemeClr val="dk1"/>
                          </a:solidFill>
                          <a:effectLst/>
                          <a:latin typeface="+mn-lt"/>
                          <a:ea typeface="+mn-ea"/>
                          <a:cs typeface="+mn-cs"/>
                        </a:rPr>
                        <a:t>APP</a:t>
                      </a:r>
                      <a:r>
                        <a:rPr lang="zh-TW" altLang="zh-TW" sz="2400" b="1" u="sng" kern="1200" dirty="0" smtClean="0">
                          <a:solidFill>
                            <a:schemeClr val="dk1"/>
                          </a:solidFill>
                          <a:effectLst/>
                          <a:latin typeface="+mn-lt"/>
                          <a:ea typeface="+mn-ea"/>
                          <a:cs typeface="+mn-cs"/>
                        </a:rPr>
                        <a:t>『行動繳費』</a:t>
                      </a:r>
                      <a:endParaRPr lang="zh-TW" altLang="zh-TW" sz="2400" u="sng" kern="1200" dirty="0" smtClean="0">
                        <a:solidFill>
                          <a:schemeClr val="dk1"/>
                        </a:solidFill>
                        <a:effectLst/>
                        <a:latin typeface="+mn-lt"/>
                        <a:ea typeface="+mn-ea"/>
                        <a:cs typeface="+mn-cs"/>
                      </a:endParaRPr>
                    </a:p>
                    <a:p>
                      <a:pPr>
                        <a:spcBef>
                          <a:spcPts val="600"/>
                        </a:spcBef>
                      </a:pPr>
                      <a:r>
                        <a:rPr lang="zh-TW" altLang="zh-TW" sz="2400" b="1" kern="1200" dirty="0" smtClean="0">
                          <a:solidFill>
                            <a:schemeClr val="dk1"/>
                          </a:solidFill>
                          <a:effectLst/>
                          <a:latin typeface="+mn-lt"/>
                          <a:ea typeface="+mn-ea"/>
                          <a:cs typeface="+mn-cs"/>
                        </a:rPr>
                        <a:t>零接觸 快一步 </a:t>
                      </a:r>
                      <a:r>
                        <a:rPr lang="zh-TW" altLang="zh-TW" sz="2400" b="1" u="sng" kern="1200" dirty="0" smtClean="0">
                          <a:solidFill>
                            <a:schemeClr val="dk1"/>
                          </a:solidFill>
                          <a:effectLst/>
                          <a:latin typeface="+mn-lt"/>
                          <a:ea typeface="+mn-ea"/>
                          <a:cs typeface="+mn-cs"/>
                        </a:rPr>
                        <a:t>後疫情時代最佳支付方式</a:t>
                      </a:r>
                      <a:endParaRPr lang="en-US" altLang="zh-TW" sz="2400" b="1" u="sng" kern="1200" dirty="0" smtClean="0">
                        <a:solidFill>
                          <a:schemeClr val="dk1"/>
                        </a:solidFill>
                        <a:effectLst/>
                        <a:latin typeface="+mn-lt"/>
                        <a:ea typeface="+mn-ea"/>
                        <a:cs typeface="+mn-cs"/>
                      </a:endParaRPr>
                    </a:p>
                    <a:p>
                      <a:pPr>
                        <a:spcBef>
                          <a:spcPts val="600"/>
                        </a:spcBef>
                      </a:pPr>
                      <a:endParaRPr lang="zh-TW" altLang="zh-TW" sz="2400" u="sng" kern="1200" dirty="0" smtClean="0">
                        <a:solidFill>
                          <a:schemeClr val="dk1"/>
                        </a:solidFill>
                        <a:effectLst/>
                        <a:latin typeface="+mn-lt"/>
                        <a:ea typeface="+mn-ea"/>
                        <a:cs typeface="+mn-cs"/>
                      </a:endParaRPr>
                    </a:p>
                    <a:p>
                      <a:pPr>
                        <a:lnSpc>
                          <a:spcPct val="150000"/>
                        </a:lnSpc>
                        <a:spcBef>
                          <a:spcPts val="600"/>
                        </a:spcBef>
                      </a:pPr>
                      <a:r>
                        <a:rPr lang="en-US" altLang="zh-TW" sz="1800" b="1" kern="1200" dirty="0" smtClean="0">
                          <a:solidFill>
                            <a:schemeClr val="dk1"/>
                          </a:solidFill>
                          <a:effectLst/>
                          <a:latin typeface="+mn-lt"/>
                          <a:ea typeface="+mn-ea"/>
                          <a:cs typeface="+mn-cs"/>
                        </a:rPr>
                        <a:t>   </a:t>
                      </a:r>
                      <a:r>
                        <a:rPr lang="en-US" altLang="zh-TW" sz="18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    </a:t>
                      </a:r>
                      <a:r>
                        <a:rPr lang="zh-TW" altLang="zh-TW" sz="2000" u="sng" kern="1200" dirty="0" smtClean="0">
                          <a:solidFill>
                            <a:schemeClr val="dk1"/>
                          </a:solidFill>
                          <a:effectLst/>
                          <a:latin typeface="+mn-lt"/>
                          <a:ea typeface="+mn-ea"/>
                          <a:cs typeface="+mn-cs"/>
                        </a:rPr>
                        <a:t>新冠肺炎</a:t>
                      </a:r>
                      <a:r>
                        <a:rPr lang="en-US" altLang="zh-TW" sz="2000" u="sng" kern="1200" dirty="0" smtClean="0">
                          <a:solidFill>
                            <a:schemeClr val="dk1"/>
                          </a:solidFill>
                          <a:effectLst/>
                          <a:latin typeface="+mn-lt"/>
                          <a:ea typeface="+mn-ea"/>
                          <a:cs typeface="+mn-cs"/>
                        </a:rPr>
                        <a:t>(COVID-19)</a:t>
                      </a:r>
                      <a:r>
                        <a:rPr lang="zh-TW" altLang="zh-TW" sz="2000" u="sng" kern="1200" dirty="0" smtClean="0">
                          <a:solidFill>
                            <a:schemeClr val="dk1"/>
                          </a:solidFill>
                          <a:effectLst/>
                          <a:latin typeface="+mn-lt"/>
                          <a:ea typeface="+mn-ea"/>
                          <a:cs typeface="+mn-cs"/>
                        </a:rPr>
                        <a:t>已改變人們原有生活方式，民眾防疫意識也與日俱增</a:t>
                      </a:r>
                      <a:r>
                        <a:rPr lang="zh-TW" altLang="zh-TW" sz="2000" kern="1200" dirty="0" smtClean="0">
                          <a:solidFill>
                            <a:schemeClr val="dk1"/>
                          </a:solidFill>
                          <a:effectLst/>
                          <a:latin typeface="+mn-lt"/>
                          <a:ea typeface="+mn-ea"/>
                          <a:cs typeface="+mn-cs"/>
                        </a:rPr>
                        <a:t>，基於少一分接觸，少一分感染，臺</a:t>
                      </a:r>
                      <a:r>
                        <a:rPr lang="zh-TW" altLang="zh-TW" sz="2000" u="sng" kern="1200" dirty="0" smtClean="0">
                          <a:solidFill>
                            <a:schemeClr val="dk1"/>
                          </a:solidFill>
                          <a:effectLst/>
                          <a:latin typeface="+mn-lt"/>
                          <a:ea typeface="+mn-ea"/>
                          <a:cs typeface="+mn-cs"/>
                        </a:rPr>
                        <a:t>北榮總籲請民眾多使用零接觸的行動支付繳交醫療費用，避免排隊繳費群聚</a:t>
                      </a:r>
                      <a:r>
                        <a:rPr lang="zh-TW" altLang="zh-TW" sz="2000" kern="1200" dirty="0" smtClean="0">
                          <a:solidFill>
                            <a:schemeClr val="dk1"/>
                          </a:solidFill>
                          <a:effectLst/>
                          <a:latin typeface="+mn-lt"/>
                          <a:ea typeface="+mn-ea"/>
                          <a:cs typeface="+mn-cs"/>
                        </a:rPr>
                        <a:t>，減少病毒藉由現金傳染的風險，即使在國外親友也可輕鬆繳費，</a:t>
                      </a:r>
                      <a:r>
                        <a:rPr lang="zh-TW" altLang="zh-TW" sz="2000" u="sng" kern="1200" dirty="0" smtClean="0">
                          <a:solidFill>
                            <a:schemeClr val="dk1"/>
                          </a:solidFill>
                          <a:effectLst/>
                          <a:latin typeface="+mn-lt"/>
                          <a:ea typeface="+mn-ea"/>
                          <a:cs typeface="+mn-cs"/>
                        </a:rPr>
                        <a:t>為後疫情時代最佳支付方式。</a:t>
                      </a:r>
                    </a:p>
                    <a:p>
                      <a:r>
                        <a:rPr lang="en-US" altLang="zh-TW" sz="2000" kern="1200" dirty="0" smtClean="0">
                          <a:solidFill>
                            <a:schemeClr val="dk1"/>
                          </a:solidFill>
                          <a:effectLst/>
                          <a:latin typeface="+mn-lt"/>
                          <a:ea typeface="+mn-ea"/>
                          <a:cs typeface="+mn-cs"/>
                        </a:rPr>
                        <a:t> </a:t>
                      </a:r>
                      <a:r>
                        <a:rPr lang="zh-TW" altLang="zh-TW" sz="2000" kern="1200" dirty="0" smtClean="0">
                          <a:solidFill>
                            <a:schemeClr val="dk1"/>
                          </a:solidFill>
                          <a:effectLst/>
                          <a:latin typeface="+mn-lt"/>
                          <a:ea typeface="+mn-ea"/>
                          <a:cs typeface="+mn-cs"/>
                        </a:rPr>
                        <a:t>　</a:t>
                      </a:r>
                    </a:p>
                    <a:p>
                      <a:endParaRPr lang="zh-TW" altLang="zh-TW" sz="1200" kern="1200" dirty="0" smtClean="0">
                        <a:solidFill>
                          <a:schemeClr val="dk1"/>
                        </a:solidFill>
                        <a:effectLst/>
                        <a:latin typeface="+mn-lt"/>
                        <a:ea typeface="+mn-ea"/>
                        <a:cs typeface="+mn-cs"/>
                      </a:endParaRPr>
                    </a:p>
                    <a:p>
                      <a:r>
                        <a:rPr lang="en-US" altLang="zh-TW" sz="1200" kern="1200" dirty="0" smtClean="0">
                          <a:solidFill>
                            <a:schemeClr val="dk1"/>
                          </a:solidFill>
                          <a:effectLst/>
                          <a:latin typeface="+mn-lt"/>
                          <a:ea typeface="+mn-ea"/>
                          <a:cs typeface="+mn-cs"/>
                        </a:rPr>
                        <a:t> </a:t>
                      </a:r>
                      <a:endParaRPr lang="zh-TW" altLang="zh-TW" sz="1200" kern="1200" dirty="0" smtClean="0">
                        <a:solidFill>
                          <a:schemeClr val="dk1"/>
                        </a:solidFill>
                        <a:effectLst/>
                        <a:latin typeface="+mn-lt"/>
                        <a:ea typeface="+mn-ea"/>
                        <a:cs typeface="+mn-cs"/>
                      </a:endParaRPr>
                    </a:p>
                    <a:p>
                      <a:r>
                        <a:rPr lang="en-US" altLang="zh-TW" sz="1200" kern="1200" dirty="0" smtClean="0">
                          <a:solidFill>
                            <a:schemeClr val="dk1"/>
                          </a:solidFill>
                          <a:effectLst/>
                          <a:latin typeface="+mn-lt"/>
                          <a:ea typeface="+mn-ea"/>
                          <a:cs typeface="+mn-cs"/>
                        </a:rPr>
                        <a:t> </a:t>
                      </a:r>
                      <a:endParaRPr lang="zh-TW" altLang="zh-TW" sz="1200" kern="1200" dirty="0" smtClean="0">
                        <a:solidFill>
                          <a:schemeClr val="dk1"/>
                        </a:solidFill>
                        <a:effectLst/>
                        <a:latin typeface="+mn-lt"/>
                        <a:ea typeface="+mn-ea"/>
                        <a:cs typeface="+mn-cs"/>
                      </a:endParaRPr>
                    </a:p>
                    <a:p>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6" name="群組 5"/>
          <p:cNvGrpSpPr/>
          <p:nvPr/>
        </p:nvGrpSpPr>
        <p:grpSpPr>
          <a:xfrm>
            <a:off x="572023" y="2204830"/>
            <a:ext cx="2033194" cy="4464620"/>
            <a:chOff x="572023" y="2204830"/>
            <a:chExt cx="2033194" cy="446462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450" y="2204830"/>
              <a:ext cx="1993767" cy="1768605"/>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23" y="4077090"/>
              <a:ext cx="2022286" cy="2592360"/>
            </a:xfrm>
            <a:prstGeom prst="rect">
              <a:avLst/>
            </a:prstGeom>
          </p:spPr>
        </p:pic>
      </p:grpSp>
    </p:spTree>
    <p:extLst>
      <p:ext uri="{BB962C8B-B14F-4D97-AF65-F5344CB8AC3E}">
        <p14:creationId xmlns:p14="http://schemas.microsoft.com/office/powerpoint/2010/main" val="19805171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8</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83686616"/>
              </p:ext>
            </p:extLst>
          </p:nvPr>
        </p:nvGraphicFramePr>
        <p:xfrm>
          <a:off x="467430" y="980660"/>
          <a:ext cx="8301532" cy="5480283"/>
        </p:xfrm>
        <a:graphic>
          <a:graphicData uri="http://schemas.openxmlformats.org/drawingml/2006/table">
            <a:tbl>
              <a:tblPr firstRow="1" bandRow="1">
                <a:tableStyleId>{5C22544A-7EE6-4342-B048-85BDC9FD1C3A}</a:tableStyleId>
              </a:tblPr>
              <a:tblGrid>
                <a:gridCol w="963809"/>
                <a:gridCol w="1349071"/>
                <a:gridCol w="5988652"/>
              </a:tblGrid>
              <a:tr h="35963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5107493">
                <a:tc>
                  <a:txBody>
                    <a:bodyPr/>
                    <a:lstStyle/>
                    <a:p>
                      <a:r>
                        <a:rPr lang="en-US" altLang="zh-TW" sz="1600" dirty="0" smtClean="0">
                          <a:latin typeface="+mn-ea"/>
                          <a:ea typeface="+mn-ea"/>
                        </a:rPr>
                        <a:t>1090731</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口腔醫學部</a:t>
                      </a:r>
                      <a:endParaRPr lang="en-US" altLang="zh-TW" sz="1600" b="1" dirty="0" smtClean="0">
                        <a:latin typeface="+mn-ea"/>
                        <a:ea typeface="+mn-ea"/>
                      </a:endParaRPr>
                    </a:p>
                  </a:txBody>
                  <a:tcPr marL="91443" marR="91443" marT="45723" marB="45723"/>
                </a:tc>
                <a:tc>
                  <a:txBody>
                    <a:bodyPr/>
                    <a:lstStyle/>
                    <a:p>
                      <a:r>
                        <a:rPr lang="zh-TW" altLang="en-US" sz="2000" b="1" kern="1200" dirty="0" smtClean="0">
                          <a:solidFill>
                            <a:schemeClr val="dk1"/>
                          </a:solidFill>
                          <a:effectLst/>
                          <a:latin typeface="+mn-lt"/>
                          <a:ea typeface="+mn-ea"/>
                          <a:cs typeface="+mn-cs"/>
                        </a:rPr>
                        <a:t>臺北榮總　</a:t>
                      </a:r>
                      <a:r>
                        <a:rPr lang="zh-TW" altLang="en-US" sz="2000" b="1" u="sng" kern="1200" dirty="0" smtClean="0">
                          <a:solidFill>
                            <a:schemeClr val="dk1"/>
                          </a:solidFill>
                          <a:effectLst/>
                          <a:latin typeface="+mn-lt"/>
                          <a:ea typeface="+mn-ea"/>
                          <a:cs typeface="+mn-cs"/>
                        </a:rPr>
                        <a:t>英業達集團公益慈善基金會　　　</a:t>
                      </a:r>
                    </a:p>
                    <a:p>
                      <a:r>
                        <a:rPr lang="zh-TW" altLang="en-US" sz="2000" b="1" u="sng" kern="1200" dirty="0" smtClean="0">
                          <a:solidFill>
                            <a:schemeClr val="dk1"/>
                          </a:solidFill>
                          <a:effectLst/>
                          <a:latin typeface="+mn-lt"/>
                          <a:ea typeface="+mn-ea"/>
                          <a:cs typeface="+mn-cs"/>
                        </a:rPr>
                        <a:t>捐贈智慧運輸機器人暨顱顎面分析模擬軟體</a:t>
                      </a:r>
                      <a:endParaRPr lang="zh-TW" altLang="en-US" sz="1400" u="sng" kern="1200" dirty="0" smtClean="0">
                        <a:solidFill>
                          <a:schemeClr val="dk1"/>
                        </a:solidFill>
                        <a:effectLst/>
                        <a:latin typeface="+mn-lt"/>
                        <a:ea typeface="+mn-ea"/>
                        <a:cs typeface="+mn-cs"/>
                      </a:endParaRPr>
                    </a:p>
                    <a:p>
                      <a:endParaRPr lang="zh-TW" altLang="en-US" sz="1400" kern="1200" dirty="0" smtClean="0">
                        <a:solidFill>
                          <a:schemeClr val="dk1"/>
                        </a:solidFill>
                        <a:effectLst/>
                        <a:latin typeface="+mn-lt"/>
                        <a:ea typeface="+mn-ea"/>
                        <a:cs typeface="+mn-cs"/>
                      </a:endParaRPr>
                    </a:p>
                    <a:p>
                      <a:r>
                        <a:rPr lang="zh-TW" altLang="en-US" sz="16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本院</a:t>
                      </a:r>
                      <a:r>
                        <a:rPr lang="en-US" altLang="zh-TW" sz="1800" kern="1200" dirty="0" smtClean="0">
                          <a:solidFill>
                            <a:schemeClr val="dk1"/>
                          </a:solidFill>
                          <a:effectLst/>
                          <a:latin typeface="+mn-lt"/>
                          <a:ea typeface="+mn-ea"/>
                          <a:cs typeface="+mn-cs"/>
                        </a:rPr>
                        <a:t>7</a:t>
                      </a:r>
                      <a:r>
                        <a:rPr lang="zh-TW" altLang="en-US" sz="1800" kern="1200" dirty="0" smtClean="0">
                          <a:solidFill>
                            <a:schemeClr val="dk1"/>
                          </a:solidFill>
                          <a:effectLst/>
                          <a:latin typeface="+mn-lt"/>
                          <a:ea typeface="+mn-ea"/>
                          <a:cs typeface="+mn-cs"/>
                        </a:rPr>
                        <a:t>月</a:t>
                      </a:r>
                      <a:r>
                        <a:rPr lang="en-US" altLang="zh-TW" sz="1800" kern="1200" dirty="0" smtClean="0">
                          <a:solidFill>
                            <a:schemeClr val="dk1"/>
                          </a:solidFill>
                          <a:effectLst/>
                          <a:latin typeface="+mn-lt"/>
                          <a:ea typeface="+mn-ea"/>
                          <a:cs typeface="+mn-cs"/>
                        </a:rPr>
                        <a:t>31</a:t>
                      </a:r>
                      <a:r>
                        <a:rPr lang="zh-TW" altLang="en-US" sz="1800" kern="1200" dirty="0" smtClean="0">
                          <a:solidFill>
                            <a:schemeClr val="dk1"/>
                          </a:solidFill>
                          <a:effectLst/>
                          <a:latin typeface="+mn-lt"/>
                          <a:ea typeface="+mn-ea"/>
                          <a:cs typeface="+mn-cs"/>
                        </a:rPr>
                        <a:t>日上午舉行英業達集團公益慈善基金會智慧運輸機器人及顱顎面分析模擬軟體捐贈儀式，李發耀代理院長特別致贈感謝狀，由游禮濯副總代表受贈。</a:t>
                      </a:r>
                      <a:endParaRPr lang="en-US" altLang="zh-TW" sz="1800" kern="1200" dirty="0" smtClean="0">
                        <a:solidFill>
                          <a:schemeClr val="dk1"/>
                        </a:solidFill>
                        <a:effectLst/>
                        <a:latin typeface="+mn-lt"/>
                        <a:ea typeface="+mn-ea"/>
                        <a:cs typeface="+mn-cs"/>
                      </a:endParaRPr>
                    </a:p>
                    <a:p>
                      <a:r>
                        <a:rPr lang="zh-TW" altLang="en-US" sz="2000" kern="1200" dirty="0" smtClean="0">
                          <a:solidFill>
                            <a:schemeClr val="dk1"/>
                          </a:solidFill>
                          <a:effectLst/>
                          <a:latin typeface="+mn-lt"/>
                          <a:ea typeface="+mn-ea"/>
                          <a:cs typeface="+mn-cs"/>
                        </a:rPr>
                        <a:t>        </a:t>
                      </a:r>
                      <a:r>
                        <a:rPr lang="zh-TW" altLang="en-US" sz="2000" u="sng" kern="1200" dirty="0" smtClean="0">
                          <a:solidFill>
                            <a:schemeClr val="dk1"/>
                          </a:solidFill>
                          <a:effectLst/>
                          <a:latin typeface="+mn-lt"/>
                          <a:ea typeface="+mn-ea"/>
                          <a:cs typeface="+mn-cs"/>
                        </a:rPr>
                        <a:t>本院</a:t>
                      </a:r>
                      <a:r>
                        <a:rPr lang="zh-TW" altLang="en-US" sz="1800" u="sng" kern="1200" dirty="0" smtClean="0">
                          <a:solidFill>
                            <a:schemeClr val="dk1"/>
                          </a:solidFill>
                          <a:effectLst/>
                          <a:latin typeface="+mn-lt"/>
                          <a:ea typeface="+mn-ea"/>
                          <a:cs typeface="+mn-cs"/>
                        </a:rPr>
                        <a:t>積極發展智慧醫療，感謝英業達及時捐贈醫療運輸機器人，導入最新</a:t>
                      </a:r>
                      <a:r>
                        <a:rPr lang="en-US" altLang="zh-TW" sz="1800" u="sng" kern="1200" dirty="0" smtClean="0">
                          <a:solidFill>
                            <a:schemeClr val="dk1"/>
                          </a:solidFill>
                          <a:effectLst/>
                          <a:latin typeface="+mn-lt"/>
                          <a:ea typeface="+mn-ea"/>
                          <a:cs typeface="+mn-cs"/>
                        </a:rPr>
                        <a:t>AI </a:t>
                      </a:r>
                      <a:r>
                        <a:rPr lang="zh-TW" altLang="en-US" sz="1800" u="sng" kern="1200" dirty="0" smtClean="0">
                          <a:solidFill>
                            <a:schemeClr val="dk1"/>
                          </a:solidFill>
                          <a:effectLst/>
                          <a:latin typeface="+mn-lt"/>
                          <a:ea typeface="+mn-ea"/>
                          <a:cs typeface="+mn-cs"/>
                        </a:rPr>
                        <a:t>智能搬運車，整合先進資訊及通訊技術</a:t>
                      </a:r>
                      <a:r>
                        <a:rPr lang="zh-TW" altLang="en-US" sz="1800" kern="1200" dirty="0" smtClean="0">
                          <a:solidFill>
                            <a:schemeClr val="dk1"/>
                          </a:solidFill>
                          <a:effectLst/>
                          <a:latin typeface="+mn-lt"/>
                          <a:ea typeface="+mn-ea"/>
                          <a:cs typeface="+mn-cs"/>
                        </a:rPr>
                        <a:t>，透過雲端監控及操作，取代人工運送物資，有效減少人員接觸並降低人力負擔，期能發展成機器人艦隊，</a:t>
                      </a:r>
                      <a:r>
                        <a:rPr lang="zh-TW" altLang="en-US" sz="1800" u="sng" kern="1200" dirty="0" smtClean="0">
                          <a:solidFill>
                            <a:schemeClr val="dk1"/>
                          </a:solidFill>
                          <a:effectLst/>
                          <a:latin typeface="+mn-lt"/>
                          <a:ea typeface="+mn-ea"/>
                          <a:cs typeface="+mn-cs"/>
                        </a:rPr>
                        <a:t>提供運送藥物、醫材、餐飲、廢棄物或病房等各項服務</a:t>
                      </a:r>
                      <a:r>
                        <a:rPr lang="zh-TW" altLang="en-US" sz="1800" kern="1200" dirty="0" smtClean="0">
                          <a:solidFill>
                            <a:schemeClr val="dk1"/>
                          </a:solidFill>
                          <a:effectLst/>
                          <a:latin typeface="+mn-lt"/>
                          <a:ea typeface="+mn-ea"/>
                          <a:cs typeface="+mn-cs"/>
                        </a:rPr>
                        <a:t>，達到醫院運輸自動化的目標。</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en-US" sz="2000" u="sng" kern="1200" dirty="0" smtClean="0">
                          <a:solidFill>
                            <a:schemeClr val="dk1"/>
                          </a:solidFill>
                          <a:effectLst/>
                          <a:latin typeface="+mn-lt"/>
                          <a:ea typeface="+mn-ea"/>
                          <a:cs typeface="+mn-cs"/>
                        </a:rPr>
                        <a:t>口</a:t>
                      </a:r>
                      <a:r>
                        <a:rPr lang="zh-TW" altLang="en-US" sz="1800" u="sng" kern="1200" dirty="0" smtClean="0">
                          <a:solidFill>
                            <a:schemeClr val="dk1"/>
                          </a:solidFill>
                          <a:effectLst/>
                          <a:latin typeface="+mn-lt"/>
                          <a:ea typeface="+mn-ea"/>
                          <a:cs typeface="+mn-cs"/>
                        </a:rPr>
                        <a:t>腔醫學部將運用</a:t>
                      </a:r>
                      <a:r>
                        <a:rPr lang="zh-TW" altLang="en-US" sz="1800" kern="1200" dirty="0" smtClean="0">
                          <a:solidFill>
                            <a:schemeClr val="dk1"/>
                          </a:solidFill>
                          <a:effectLst/>
                          <a:latin typeface="+mn-lt"/>
                          <a:ea typeface="+mn-ea"/>
                          <a:cs typeface="+mn-cs"/>
                        </a:rPr>
                        <a:t>受贈之最先進的「</a:t>
                      </a:r>
                      <a:r>
                        <a:rPr lang="zh-TW" altLang="en-US" sz="1800" u="sng" kern="1200" dirty="0" smtClean="0">
                          <a:solidFill>
                            <a:schemeClr val="dk1"/>
                          </a:solidFill>
                          <a:effectLst/>
                          <a:latin typeface="+mn-lt"/>
                          <a:ea typeface="+mn-ea"/>
                          <a:cs typeface="+mn-cs"/>
                        </a:rPr>
                        <a:t>顱顎面分析模擬軟體」，</a:t>
                      </a:r>
                      <a:r>
                        <a:rPr lang="zh-TW" altLang="en-US" sz="2000" u="sng" kern="1200" dirty="0" smtClean="0">
                          <a:solidFill>
                            <a:schemeClr val="dk1"/>
                          </a:solidFill>
                          <a:effectLst/>
                          <a:latin typeface="+mn-lt"/>
                          <a:ea typeface="+mn-ea"/>
                          <a:cs typeface="+mn-cs"/>
                        </a:rPr>
                        <a:t>以</a:t>
                      </a:r>
                      <a:r>
                        <a:rPr lang="en-US" altLang="zh-TW" sz="1800" u="sng" kern="1200" dirty="0" smtClean="0">
                          <a:solidFill>
                            <a:schemeClr val="dk1"/>
                          </a:solidFill>
                          <a:effectLst/>
                          <a:latin typeface="+mn-lt"/>
                          <a:ea typeface="+mn-ea"/>
                          <a:cs typeface="+mn-cs"/>
                        </a:rPr>
                        <a:t>3D</a:t>
                      </a:r>
                      <a:r>
                        <a:rPr lang="zh-TW" altLang="en-US" sz="1800" u="sng" kern="1200" dirty="0" smtClean="0">
                          <a:solidFill>
                            <a:schemeClr val="dk1"/>
                          </a:solidFill>
                          <a:effectLst/>
                          <a:latin typeface="+mn-lt"/>
                          <a:ea typeface="+mn-ea"/>
                          <a:cs typeface="+mn-cs"/>
                        </a:rPr>
                        <a:t>影像技術</a:t>
                      </a:r>
                      <a:r>
                        <a:rPr lang="en-US" altLang="zh-TW" sz="1800" u="sng" kern="1200" dirty="0" smtClean="0">
                          <a:solidFill>
                            <a:schemeClr val="dk1"/>
                          </a:solidFill>
                          <a:effectLst/>
                          <a:latin typeface="+mn-lt"/>
                          <a:ea typeface="+mn-ea"/>
                          <a:cs typeface="+mn-cs"/>
                        </a:rPr>
                        <a:t>(VR)</a:t>
                      </a:r>
                      <a:r>
                        <a:rPr lang="zh-TW" altLang="en-US" sz="1800" u="sng" kern="1200" dirty="0" smtClean="0">
                          <a:solidFill>
                            <a:schemeClr val="dk1"/>
                          </a:solidFill>
                          <a:effectLst/>
                          <a:latin typeface="+mn-lt"/>
                          <a:ea typeface="+mn-ea"/>
                          <a:cs typeface="+mn-cs"/>
                        </a:rPr>
                        <a:t>虛擬口腔手術，預測顱顏面顎骨重建位置與手術結果</a:t>
                      </a:r>
                      <a:r>
                        <a:rPr lang="zh-TW" altLang="en-US" sz="1800" kern="1200" dirty="0" smtClean="0">
                          <a:solidFill>
                            <a:schemeClr val="dk1"/>
                          </a:solidFill>
                          <a:effectLst/>
                          <a:latin typeface="+mn-lt"/>
                          <a:ea typeface="+mn-ea"/>
                          <a:cs typeface="+mn-cs"/>
                        </a:rPr>
                        <a:t>，並製作手術導板，像導航地圖一樣，引導牙醫師到達目的地，</a:t>
                      </a:r>
                      <a:r>
                        <a:rPr lang="zh-TW" altLang="en-US" sz="1800" u="sng" kern="1200" dirty="0" smtClean="0">
                          <a:solidFill>
                            <a:schemeClr val="dk1"/>
                          </a:solidFill>
                          <a:effectLst/>
                          <a:latin typeface="+mn-lt"/>
                          <a:ea typeface="+mn-ea"/>
                          <a:cs typeface="+mn-cs"/>
                        </a:rPr>
                        <a:t>精準執行各項手術步驟，並藉此與病人充分溝通，達成微創小傷口及將手術風險降至最低雙重目標。</a:t>
                      </a:r>
                      <a:r>
                        <a:rPr lang="zh-TW" altLang="en-US" sz="1600" u="sng" kern="1200" dirty="0" smtClean="0">
                          <a:solidFill>
                            <a:schemeClr val="dk1"/>
                          </a:solidFill>
                          <a:effectLst/>
                          <a:latin typeface="+mn-lt"/>
                          <a:ea typeface="+mn-ea"/>
                          <a:cs typeface="+mn-cs"/>
                        </a:rPr>
                        <a:t>  </a:t>
                      </a:r>
                      <a:endParaRPr lang="zh-TW" altLang="zh-TW" sz="1600" u="sng"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755470" y="2132820"/>
            <a:ext cx="1944270" cy="4392610"/>
            <a:chOff x="755470" y="2132820"/>
            <a:chExt cx="1944270" cy="407709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70" y="2132820"/>
              <a:ext cx="1944270" cy="135002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00" y="4725180"/>
              <a:ext cx="1512210" cy="148473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470" y="3573020"/>
              <a:ext cx="1944270" cy="1091383"/>
            </a:xfrm>
            <a:prstGeom prst="rect">
              <a:avLst/>
            </a:prstGeom>
          </p:spPr>
        </p:pic>
      </p:grpSp>
    </p:spTree>
    <p:extLst>
      <p:ext uri="{BB962C8B-B14F-4D97-AF65-F5344CB8AC3E}">
        <p14:creationId xmlns:p14="http://schemas.microsoft.com/office/powerpoint/2010/main" val="377471447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35628</TotalTime>
  <Words>2038</Words>
  <Application>Microsoft Office PowerPoint</Application>
  <PresentationFormat>如螢幕大小 (4:3)</PresentationFormat>
  <Paragraphs>253</Paragraphs>
  <Slides>23</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23</vt:i4>
      </vt:variant>
    </vt:vector>
  </HeadingPairs>
  <TitlesOfParts>
    <vt:vector size="30" baseType="lpstr">
      <vt:lpstr>新細明體</vt:lpstr>
      <vt:lpstr>標楷體</vt:lpstr>
      <vt:lpstr>Arial</vt:lpstr>
      <vt:lpstr>Times New Roman</vt:lpstr>
      <vt:lpstr>Verdana</vt:lpstr>
      <vt:lpstr>Wingdings</vt:lpstr>
      <vt:lpstr>Profile</vt:lpstr>
      <vt:lpstr>本院重要新聞彙整報告</vt:lpstr>
      <vt:lpstr>109年8月記者會</vt:lpstr>
      <vt:lpstr>109年8月專題報導</vt:lpstr>
      <vt:lpstr>109年8月專題報導</vt:lpstr>
      <vt:lpstr>109年8月專題報導</vt:lpstr>
      <vt:lpstr>109年8月專題報導</vt:lpstr>
      <vt:lpstr>109年8月專題報導</vt:lpstr>
      <vt:lpstr>109年8月份協辦活動(新聞稿)</vt:lpstr>
      <vt:lpstr>109年8月份協辦活動(新聞稿)</vt:lpstr>
      <vt:lpstr>109年8月份協辦活動(新聞稿)</vt:lpstr>
      <vt:lpstr>109年8月份協辦活動(新聞稿)</vt:lpstr>
      <vt:lpstr>109年8月份協辦活動(新聞稿)</vt:lpstr>
      <vt:lpstr>109年8月份新聞摘要(計53則)</vt:lpstr>
      <vt:lpstr>109年8月份新聞摘要</vt:lpstr>
      <vt:lpstr>109年8月份新聞摘要</vt:lpstr>
      <vt:lpstr>109年8月份新聞摘要</vt:lpstr>
      <vt:lpstr>109年8月份新聞摘要</vt:lpstr>
      <vt:lpstr>109年8月份新聞摘要</vt:lpstr>
      <vt:lpstr>PowerPoint 簡報</vt:lpstr>
      <vt:lpstr>109年8月各單位院外受奬情形提報</vt:lpstr>
      <vt:lpstr>財團法人先鋒品質管制學術研究基金會</vt:lpstr>
      <vt:lpstr>國軍退除役官兵輔導委員會</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2662</cp:revision>
  <cp:lastPrinted>2020-08-21T08:58:17Z</cp:lastPrinted>
  <dcterms:created xsi:type="dcterms:W3CDTF">2004-02-01T06:39:05Z</dcterms:created>
  <dcterms:modified xsi:type="dcterms:W3CDTF">2020-08-24T01:15:25Z</dcterms:modified>
</cp:coreProperties>
</file>