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249" r:id="rId2"/>
    <p:sldId id="3896" r:id="rId3"/>
    <p:sldId id="3877" r:id="rId4"/>
    <p:sldId id="3906" r:id="rId5"/>
    <p:sldId id="3910" r:id="rId6"/>
    <p:sldId id="3843" r:id="rId7"/>
    <p:sldId id="3917" r:id="rId8"/>
    <p:sldId id="3919" r:id="rId9"/>
    <p:sldId id="3907" r:id="rId10"/>
    <p:sldId id="3908" r:id="rId11"/>
    <p:sldId id="3909" r:id="rId12"/>
    <p:sldId id="3911" r:id="rId13"/>
    <p:sldId id="3912" r:id="rId14"/>
    <p:sldId id="3866" r:id="rId15"/>
    <p:sldId id="3914" r:id="rId16"/>
    <p:sldId id="3915" r:id="rId17"/>
    <p:sldId id="3864" r:id="rId18"/>
    <p:sldId id="3865" r:id="rId19"/>
  </p:sldIdLst>
  <p:sldSz cx="9144000" cy="6858000" type="screen4x3"/>
  <p:notesSz cx="6735763" cy="986948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6pPr>
    <a:lvl7pPr marL="27432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7pPr>
    <a:lvl8pPr marL="32004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8pPr>
    <a:lvl9pPr marL="3657600" algn="l" defTabSz="914400" rtl="0" eaLnBrk="1" latinLnBrk="0" hangingPunct="1">
      <a:defRPr kumimoji="1" sz="2500" b="1" kern="1200">
        <a:solidFill>
          <a:srgbClr val="0000FF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AFD3AC2D-1F97-4005-BCD0-1DB900D01B92}">
          <p14:sldIdLst>
            <p14:sldId id="3249"/>
          </p14:sldIdLst>
        </p14:section>
        <p14:section name="未命名的章節" id="{E15E1461-5D68-4543-BFC7-27AD91FF1BC0}">
          <p14:sldIdLst>
            <p14:sldId id="3896"/>
            <p14:sldId id="3877"/>
            <p14:sldId id="3906"/>
            <p14:sldId id="3910"/>
            <p14:sldId id="3843"/>
            <p14:sldId id="3917"/>
            <p14:sldId id="3919"/>
            <p14:sldId id="3907"/>
            <p14:sldId id="3908"/>
            <p14:sldId id="3909"/>
            <p14:sldId id="3911"/>
            <p14:sldId id="3912"/>
            <p14:sldId id="3866"/>
            <p14:sldId id="3914"/>
            <p14:sldId id="3915"/>
            <p14:sldId id="3864"/>
            <p14:sldId id="38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005696"/>
    <a:srgbClr val="0062AC"/>
    <a:srgbClr val="FF9900"/>
    <a:srgbClr val="00CC66"/>
    <a:srgbClr val="FF3300"/>
    <a:srgbClr val="FFFFFF"/>
    <a:srgbClr val="008A3E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23" autoAdjust="0"/>
    <p:restoredTop sz="94125" autoAdjust="0"/>
  </p:normalViewPr>
  <p:slideViewPr>
    <p:cSldViewPr>
      <p:cViewPr varScale="1">
        <p:scale>
          <a:sx n="82" d="100"/>
          <a:sy n="82" d="100"/>
        </p:scale>
        <p:origin x="5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1986" y="-90"/>
      </p:cViewPr>
      <p:guideLst>
        <p:guide orient="horz" pos="3109"/>
        <p:guide pos="2122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565" cy="49237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>
            <a:lvl1pPr algn="l" defTabSz="918757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198" y="0"/>
            <a:ext cx="2919565" cy="49237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>
            <a:lvl1pPr algn="r" defTabSz="918757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541"/>
            <a:ext cx="2919565" cy="4939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60" tIns="45930" rIns="91860" bIns="45930" numCol="1" anchor="b" anchorCtr="0" compatLnSpc="1">
            <a:prstTxWarp prst="textNoShape">
              <a:avLst/>
            </a:prstTxWarp>
          </a:bodyPr>
          <a:lstStyle>
            <a:lvl1pPr algn="l" defTabSz="918757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198" y="9375541"/>
            <a:ext cx="2919565" cy="4939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60" tIns="45930" rIns="91860" bIns="45930" numCol="1" anchor="b" anchorCtr="0" compatLnSpc="1">
            <a:prstTxWarp prst="textNoShape">
              <a:avLst/>
            </a:prstTxWarp>
          </a:bodyPr>
          <a:lstStyle>
            <a:lvl1pPr algn="r" defTabSz="918757" eaLnBrk="1" hangingPunct="1">
              <a:defRPr sz="13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6A85275-53F0-4117-819A-B9E01A5B01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394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565" cy="4939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>
            <a:lvl1pPr algn="l" defTabSz="918757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626" y="0"/>
            <a:ext cx="2919565" cy="4939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>
            <a:lvl1pPr algn="r" defTabSz="918757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1363"/>
            <a:ext cx="4933950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62" y="4688560"/>
            <a:ext cx="5389240" cy="4439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3962"/>
            <a:ext cx="2919565" cy="4939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60" tIns="45930" rIns="91860" bIns="45930" numCol="1" anchor="b" anchorCtr="0" compatLnSpc="1">
            <a:prstTxWarp prst="textNoShape">
              <a:avLst/>
            </a:prstTxWarp>
          </a:bodyPr>
          <a:lstStyle>
            <a:lvl1pPr algn="l" defTabSz="918757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872374" y="9373962"/>
            <a:ext cx="3861817" cy="4939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60" tIns="45930" rIns="91860" bIns="45930" numCol="1" anchor="b" anchorCtr="0" compatLnSpc="1">
            <a:prstTxWarp prst="textNoShape">
              <a:avLst/>
            </a:prstTxWarp>
          </a:bodyPr>
          <a:lstStyle>
            <a:lvl1pPr defTabSz="918757" eaLnBrk="1" hangingPunct="1">
              <a:defRPr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       </a:t>
            </a:r>
            <a:fld id="{7D00E5EC-5359-4502-92BF-F5F41F9DAE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7673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標楷體" panose="03000509000000000000" pitchFamily="65" charset="-12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757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37526" indent="-283664" defTabSz="918757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34656" indent="-226931" defTabSz="918757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588519" indent="-226931" defTabSz="918757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42381" indent="-226931" defTabSz="918757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496243" indent="-226931" defTabSz="918757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50106" indent="-226931" defTabSz="918757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03968" indent="-226931" defTabSz="918757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57831" indent="-226931" defTabSz="918757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r>
              <a:rPr lang="en-US" altLang="zh-TW"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   </a:t>
            </a:r>
            <a:fld id="{3F02F98A-3432-41E0-9616-FFE56DF2F518}" type="slidenum">
              <a:rPr lang="en-US" altLang="zh-TW"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/>
              <a:t>1</a:t>
            </a:fld>
            <a:endParaRPr lang="en-US" altLang="zh-TW" sz="1300" b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61913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7388" y="2928938"/>
            <a:ext cx="7770812" cy="107950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</a:srgbClr>
              </a:gs>
            </a:gsLst>
            <a:lin ang="0" scaled="1"/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lIns="91422" tIns="45711" rIns="91422" bIns="45711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370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8272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zh-TW" sz="2300" b="0" smtClean="0">
              <a:latin typeface="Times New Roman" panose="02020603050405020304" pitchFamily="18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1560513"/>
            <a:ext cx="7770812" cy="1368425"/>
          </a:xfrm>
        </p:spPr>
        <p:txBody>
          <a:bodyPr/>
          <a:lstStyle>
            <a:lvl1pPr>
              <a:defRPr sz="47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9388" y="3429000"/>
            <a:ext cx="7008812" cy="159543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9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7388" y="6251575"/>
            <a:ext cx="1905000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7188" cy="452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03813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02526-F37C-4D93-B261-8D8F3E2BE9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68996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7E265-A318-4CB1-8F61-0630296C7C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59225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3D9F9-180C-44A9-9D53-14479E67C3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6666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FD69E-1594-4E16-89FE-0DEA1F558A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39660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B9FCC-B5F8-42E3-A3F0-D8C81AC5D2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45333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30896-EE0A-4F83-8133-5B7F609E7F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4608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DB841-0948-43C3-95E7-FE22957A28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00877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5425" y="309563"/>
            <a:ext cx="2001838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68325" y="309563"/>
            <a:ext cx="5854700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146FC-B741-47F9-B5C3-67CDECDA42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05706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9563"/>
            <a:ext cx="8001000" cy="1214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751013"/>
            <a:ext cx="80010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19827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7188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A99F1FC-B496-4B91-985E-15EB6BAB6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19"/>
          <p:cNvSpPr>
            <a:spLocks noChangeArrowheads="1"/>
          </p:cNvSpPr>
          <p:nvPr userDrawn="1"/>
        </p:nvSpPr>
        <p:spPr bwMode="auto">
          <a:xfrm>
            <a:off x="611188" y="1557338"/>
            <a:ext cx="7848600" cy="71437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50000">
                <a:srgbClr val="F1F1FF"/>
              </a:gs>
              <a:gs pos="100000">
                <a:srgbClr val="6666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b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500" kern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標楷體" panose="03000509000000000000" pitchFamily="65" charset="-12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anose="05000000000000000000" pitchFamily="2" charset="2"/>
        <a:buChar char="n"/>
        <a:defRPr kumimoji="1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Times New Roman" panose="02020603050405020304" pitchFamily="18" charset="0"/>
        <a:buChar char="—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37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89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92325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11" Type="http://schemas.openxmlformats.org/officeDocument/2006/relationships/image" Target="../media/image42.png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../109&#24180;9&#26376;&#37325;&#35201;&#26032;&#32862;&#24409;&#22577;/1090914-&#33775;&#35222;&#26032;&#32862;-&#36234;&#21335;&#22899;&#20027;&#25773;&#25424;&#32925;&#25937;&#22899;.mp4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../109&#24180;9&#26376;&#37325;&#35201;&#26032;&#32862;&#24409;&#22577;/1090826-TVBS&#12304;&#21313;&#40670;&#19981;&#19968;&#27171;&#12305;&#24859;&#21507;&#23477;&#22812;.&#22739;&#21147;&#22823;.&#36914;&#39135;&#36895;&#24230;&#24555;%20&#32963;&#39135;&#36947;&#36870;&#27969;&#25214;&#19978;&#20320;...&#24310;&#35492;&#23601;&#37291;..&#24460;&#26524;&#35722;&#36889;&#27171;...-1mp4.mp4" TargetMode="External"/><Relationship Id="rId7" Type="http://schemas.openxmlformats.org/officeDocument/2006/relationships/image" Target="../media/image9.jpeg"/><Relationship Id="rId2" Type="http://schemas.openxmlformats.org/officeDocument/2006/relationships/hyperlink" Target="../109&#24180;9&#26376;&#37325;&#35201;&#26032;&#32862;&#24409;&#22577;/1090824-TVBS&#12304;&#21313;&#40670;&#19981;&#19968;&#27171;&#12305;&#20302;&#38957;&#28369;&#25163;&#27231;.&#23039;&#21218;&#19981;&#33391;%20&#24656;&#23566;&#33268;&#26894;&#38291;&#30436;&#31361;&#20986;%20&#22739;&#36843;&#31070;&#32147;&#21127;&#28872;&#30140;&#30171;!-1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../109&#24180;9&#26376;&#37325;&#35201;&#26032;&#32862;&#24409;&#22577;/1090909-TVBS&#12304;&#21313;&#40670;&#19981;&#19968;&#27171;&#12305;&#24180;&#36942;30&#27506;!%20&#30007;&#22899;&#36523;&#39636;&#38627;&#20813;&#26371;&#20986;&#29694;&#30064;&#21619;...&#20803;&#20807;&#26159;&#23427;..-1.mp4" TargetMode="External"/><Relationship Id="rId7" Type="http://schemas.openxmlformats.org/officeDocument/2006/relationships/image" Target="../media/image16.jpeg"/><Relationship Id="rId2" Type="http://schemas.openxmlformats.org/officeDocument/2006/relationships/hyperlink" Target="../109&#24180;9&#26376;&#37325;&#35201;&#26032;&#32862;&#24409;&#22577;/1090907-TVBS&#12304;&#21313;&#40670;&#19981;&#19968;&#27171;&#12305;&#23567;&#24515;!&#20027;&#21205;&#33032;&#21085;&#38626;%20&#30332;&#30149;&#24460;&#27599;&#23567;&#26178;&#22686;&#21152;1%25&#27515;&#20129;&#29575;..&#36889;&#24190;&#31278;&#20154;&#35201;&#27880;&#24847;...-1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../109&#24180;9&#26376;&#37325;&#35201;&#26032;&#32862;&#24409;&#22577;/1090910-TVBS&#12304;&#21313;&#40670;&#19981;&#19968;&#27171;&#12305;50&#27506;&#24460;...&#27880;&#24847;&#36523;&#39636;&#35686;&#35338;...&#21542;&#21063;&#22823;&#33126;&#33806;&#32302;...&#36889;&#30142;&#30149;&#25214;&#19978;&#38272;!-1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263" y="1123950"/>
            <a:ext cx="8227307" cy="865188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4400" u="sng" dirty="0" smtClean="0">
                <a:solidFill>
                  <a:srgbClr val="0000FF"/>
                </a:solidFill>
              </a:rPr>
              <a:t>本院重要新聞彙整報告</a:t>
            </a:r>
          </a:p>
        </p:txBody>
      </p:sp>
      <p:sp>
        <p:nvSpPr>
          <p:cNvPr id="13316" name="投影片編號版面配置區 5"/>
          <p:cNvSpPr txBox="1">
            <a:spLocks/>
          </p:cNvSpPr>
          <p:nvPr/>
        </p:nvSpPr>
        <p:spPr bwMode="auto">
          <a:xfrm>
            <a:off x="8172450" y="6308725"/>
            <a:ext cx="6794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r" eaLnBrk="1" hangingPunct="1"/>
            <a:r>
              <a:rPr lang="en-US" altLang="zh-TW" sz="1200" b="0">
                <a:latin typeface="Verdana" panose="020B0604030504040204" pitchFamily="34" charset="0"/>
                <a:ea typeface="新細明體" panose="02020500000000000000" pitchFamily="18" charset="-120"/>
              </a:rPr>
              <a:t>1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59338" y="2924175"/>
            <a:ext cx="3095625" cy="12954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</p:spPr>
        <p:txBody>
          <a:bodyPr wrap="none" anchor="ctr">
            <a:flatTx/>
          </a:bodyPr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dist" eaLnBrk="1" hangingPunct="1"/>
            <a:r>
              <a:rPr lang="zh-TW" altLang="en-US" dirty="0"/>
              <a:t>單  位：公共事務室 </a:t>
            </a:r>
          </a:p>
          <a:p>
            <a:pPr algn="dist" eaLnBrk="1" hangingPunct="1"/>
            <a:r>
              <a:rPr lang="zh-TW" altLang="en-US" dirty="0"/>
              <a:t>報告人：游  君  耀</a:t>
            </a:r>
          </a:p>
          <a:p>
            <a:pPr algn="dist" eaLnBrk="1" hangingPunct="1"/>
            <a:r>
              <a:rPr lang="en-US" altLang="zh-TW" dirty="0"/>
              <a:t>          </a:t>
            </a:r>
            <a:r>
              <a:rPr lang="en-US" altLang="zh-TW" sz="2000" dirty="0" smtClean="0"/>
              <a:t>109.9.22</a:t>
            </a:r>
            <a:endParaRPr lang="zh-TW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737321"/>
              </p:ext>
            </p:extLst>
          </p:nvPr>
        </p:nvGraphicFramePr>
        <p:xfrm>
          <a:off x="591068" y="1053083"/>
          <a:ext cx="8085501" cy="4680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4779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0230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1090919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神經醫學中心</a:t>
                      </a:r>
                    </a:p>
                    <a:p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失智症舞台劇</a:t>
                      </a:r>
                      <a:r>
                        <a:rPr lang="en-US" altLang="zh-TW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~2020</a:t>
                      </a:r>
                      <a:r>
                        <a:rPr lang="zh-TW" altLang="zh-TW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年《我愛阿嬤妮》現正報名</a:t>
                      </a:r>
                      <a:endParaRPr lang="zh-TW" altLang="zh-TW" sz="2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zh-TW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巡迴全台</a:t>
                      </a:r>
                      <a:r>
                        <a:rPr lang="en-US" altLang="zh-TW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TW" altLang="zh-TW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縣市 失智者出席映後分享自身經歷</a:t>
                      </a:r>
                      <a:endParaRPr lang="zh-TW" altLang="zh-TW" sz="2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本院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失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智治療及研究中心與天主教失智老人基金會等單位共同合辦《我愛阿嬤妮》公益舞台劇，訂於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星期六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下午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時，於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C.C. Work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兆基商務中心建北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館演出。</a:t>
                      </a:r>
                      <a:endParaRPr lang="en-US" altLang="zh-TW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表演</a:t>
                      </a:r>
                      <a:r>
                        <a:rPr lang="zh-TW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故事內容改編自白婉芝女士罹患輕度失智症後，仍積極正向面對的生命經驗。映後失智者白婉芝女士也將登場，以自身的經歷，分享如何「與失智共舞」！ </a:t>
                      </a:r>
                    </a:p>
                    <a:p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10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0" y="2132820"/>
            <a:ext cx="1728240" cy="28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0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015517"/>
              </p:ext>
            </p:extLst>
          </p:nvPr>
        </p:nvGraphicFramePr>
        <p:xfrm>
          <a:off x="591068" y="1053083"/>
          <a:ext cx="8085501" cy="4680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4779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0230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1090910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兒童醫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學部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企業家</a:t>
                      </a:r>
                      <a:r>
                        <a:rPr lang="zh-TW" altLang="en-US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善心捐贈 北榮新生兒照護更完善</a:t>
                      </a: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zh-TW" alt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　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本院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舉行早產兒醫療、親子共讀暨無線影像插管急救設備捐贈儀式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，由院長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特別致贈感謝狀，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表揚建和實業有限公司楊勝宗董事長等八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位企業界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人士的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善行義舉，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及吳克恭科主任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熱心勸募，並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表示已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展開新生兒住院區域醫療設施全面整建工程，預計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年完工後，將提供新生兒更優質更完善的醫療照護。</a:t>
                      </a:r>
                    </a:p>
                    <a:p>
                      <a:pPr algn="l"/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11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20" y="3861060"/>
            <a:ext cx="6588280" cy="190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7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3512283"/>
              </p:ext>
            </p:extLst>
          </p:nvPr>
        </p:nvGraphicFramePr>
        <p:xfrm>
          <a:off x="591068" y="1053083"/>
          <a:ext cx="8085501" cy="4680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4779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0230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1090913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心臟內科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活動名稱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：《人工智慧在心臟血管疾病之最新發展》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研討</a:t>
                      </a:r>
                      <a:r>
                        <a:rPr lang="zh-TW" alt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en-US" altLang="zh-TW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會</a:t>
                      </a:r>
                      <a:endParaRPr lang="zh-TW" altLang="zh-TW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活動日期：</a:t>
                      </a:r>
                      <a:r>
                        <a:rPr lang="en-US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日（星期日） </a:t>
                      </a:r>
                      <a:r>
                        <a:rPr lang="en-US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9:00-17:10</a:t>
                      </a:r>
                      <a:endParaRPr lang="zh-TW" altLang="zh-TW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活動地點：集思北科大國際會議中心</a:t>
                      </a:r>
                      <a:r>
                        <a:rPr lang="en-US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感恩廳</a:t>
                      </a:r>
                    </a:p>
                    <a:p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主辦單位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：臺北榮民總醫院心臟內科、財團法人思源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內科</a:t>
                      </a:r>
                      <a:endParaRPr lang="en-US" altLang="zh-TW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醫學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研究發展基金會</a:t>
                      </a:r>
                    </a:p>
                    <a:p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協辦單位：中華民國心臟學會、科技部巨量影像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計畫</a:t>
                      </a:r>
                      <a:endParaRPr lang="zh-TW" altLang="zh-TW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說</a:t>
                      </a:r>
                      <a:r>
                        <a:rPr lang="en-US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明</a:t>
                      </a:r>
                      <a:r>
                        <a:rPr lang="zh-TW" altLang="zh-TW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endParaRPr lang="zh-TW" altLang="zh-TW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研討會首次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結合國內人工智慧及心臟血管醫學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領域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專家，邀集國內心臟科醫師、科技產業界人士及學術研究人員與會交流，內容包括人工智慧醫學的基本概念、在心臟影像及生理訊號之運用、強化心臟疾病之診斷及治療等議題，對未來台灣應用人工智慧於心臟醫學發展產生關鍵之影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響</a:t>
                      </a:r>
                      <a:r>
                        <a:rPr lang="zh-TW" altLang="zh-TW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altLang="zh-TW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83460" y="1916790"/>
            <a:ext cx="1872260" cy="3544470"/>
            <a:chOff x="683460" y="1916790"/>
            <a:chExt cx="1872260" cy="354447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60" y="1916790"/>
              <a:ext cx="1869490" cy="1800250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60" y="3861060"/>
              <a:ext cx="1872260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418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922665"/>
              </p:ext>
            </p:extLst>
          </p:nvPr>
        </p:nvGraphicFramePr>
        <p:xfrm>
          <a:off x="591068" y="1053083"/>
          <a:ext cx="8085501" cy="4760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728"/>
                <a:gridCol w="1082844"/>
                <a:gridCol w="6063929"/>
              </a:tblGrid>
              <a:tr h="4779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0230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1090915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腎臟科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zh-TW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「</a:t>
                      </a:r>
                      <a:r>
                        <a:rPr lang="zh-TW" altLang="zh-TW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透析血管功能室」</a:t>
                      </a:r>
                      <a:r>
                        <a:rPr lang="zh-TW" altLang="zh-TW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啟用</a:t>
                      </a:r>
                      <a:r>
                        <a:rPr lang="zh-TW" altLang="en-US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TW" altLang="zh-TW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全方位</a:t>
                      </a:r>
                      <a:r>
                        <a:rPr lang="zh-TW" altLang="zh-TW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為腎友透析血管健康把關</a:t>
                      </a:r>
                      <a:endParaRPr lang="zh-TW" altLang="zh-TW" sz="2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腎臟病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為我國國病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，目前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國內透析人口已逾九萬人，每年約增加八千位新病人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，政府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每年在血液透析治療相關的健保費用已經超過四百億元，名列台灣十大健保支出之首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en-US" altLang="zh-TW" sz="1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透析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血管是血液透析病人的「生命線」，優質的血液透析治療，仰賴健康的血管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，透析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血管併發症屬跨科別的疾病，為免除腎友為了「生命線」的問題，在腎臟科、血管內科、血管外科診間與超音波檢查室之間來回奔波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特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於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月成立「透析血管功能室」，建立透析血管問題單一聯絡窗口，提高透析血管暢通率，讓腎友就醫更便利。</a:t>
                      </a:r>
                    </a:p>
                    <a:p>
                      <a:endParaRPr lang="zh-TW" altLang="en-US" sz="1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683460" y="2060810"/>
            <a:ext cx="1872260" cy="3024420"/>
            <a:chOff x="683460" y="2060810"/>
            <a:chExt cx="1872260" cy="302442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60" y="3573020"/>
              <a:ext cx="1836944" cy="1512210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60" y="2060810"/>
              <a:ext cx="1872260" cy="1512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470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sz="4400" dirty="0" smtClean="0"/>
              <a:t>109</a:t>
            </a:r>
            <a:r>
              <a:rPr lang="zh-TW" altLang="en-US" sz="4400" dirty="0" smtClean="0"/>
              <a:t>年</a:t>
            </a:r>
            <a:r>
              <a:rPr lang="en-US" altLang="zh-TW" sz="4400" dirty="0" smtClean="0"/>
              <a:t>9</a:t>
            </a:r>
            <a:r>
              <a:rPr lang="zh-TW" altLang="en-US" sz="4400" dirty="0" smtClean="0"/>
              <a:t>月份新聞</a:t>
            </a:r>
            <a:r>
              <a:rPr lang="zh-TW" altLang="en-US" sz="4400" dirty="0" smtClean="0"/>
              <a:t>摘要</a:t>
            </a:r>
            <a:r>
              <a:rPr lang="en-US" altLang="zh-TW" sz="3600" dirty="0" smtClean="0"/>
              <a:t>(</a:t>
            </a:r>
            <a:r>
              <a:rPr lang="zh-TW" altLang="en-US" sz="3600" dirty="0" smtClean="0"/>
              <a:t>計</a:t>
            </a:r>
            <a:r>
              <a:rPr lang="en-US" altLang="zh-TW" sz="3600" dirty="0" smtClean="0"/>
              <a:t>27</a:t>
            </a:r>
            <a:r>
              <a:rPr lang="zh-TW" altLang="en-US" sz="3600" dirty="0" smtClean="0"/>
              <a:t>則</a:t>
            </a:r>
            <a:r>
              <a:rPr lang="en-US" altLang="zh-TW" sz="3600" dirty="0" smtClean="0"/>
              <a:t>)</a:t>
            </a:r>
            <a:endParaRPr lang="zh-TW" altLang="en-US" sz="36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7661378"/>
              </p:ext>
            </p:extLst>
          </p:nvPr>
        </p:nvGraphicFramePr>
        <p:xfrm>
          <a:off x="395420" y="836640"/>
          <a:ext cx="8353160" cy="5669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952"/>
                <a:gridCol w="5690727"/>
                <a:gridCol w="1314481"/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20200812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長春月刊 牛道明 深耕罕病研究與治療，熱心奉獻不遺餘力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20200812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防止肌肉土石流 </a:t>
                      </a:r>
                      <a:r>
                        <a:rPr lang="en-US" altLang="zh-TW" sz="1800" dirty="0" smtClean="0"/>
                        <a:t>50</a:t>
                      </a:r>
                      <a:r>
                        <a:rPr lang="zh-TW" altLang="en-US" sz="1800" dirty="0" smtClean="0"/>
                        <a:t>歲是黃金起點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20200814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只要</a:t>
                      </a:r>
                      <a:r>
                        <a:rPr lang="en-US" altLang="zh-TW" sz="1800" dirty="0" smtClean="0"/>
                        <a:t>1</a:t>
                      </a:r>
                      <a:r>
                        <a:rPr lang="zh-TW" altLang="en-US" sz="1800" dirty="0" smtClean="0"/>
                        <a:t>滴血 </a:t>
                      </a:r>
                      <a:r>
                        <a:rPr lang="en-US" altLang="zh-TW" sz="1800" dirty="0" smtClean="0"/>
                        <a:t>7</a:t>
                      </a:r>
                      <a:r>
                        <a:rPr lang="zh-TW" altLang="en-US" sz="1800" dirty="0" smtClean="0"/>
                        <a:t>天驗出聽損兒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20200814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李登輝、張忠謀都與他「交心」 御醫陳雲亮：行醫無他，專業與品格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20200815 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Taipei hospital speeds up hearing checks and treatment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20200815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上半年就醫大減 健檢更是慘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20200815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李登輝入殮火化 車隊繞行總統府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20200816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被疫情耽誤的全球大計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20200819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功夫鞋好休閒 並非人人合適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20200819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北榮手術樓新建工程開工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477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440" y="404580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sz="4400" dirty="0" smtClean="0"/>
              <a:t>109</a:t>
            </a:r>
            <a:r>
              <a:rPr lang="zh-TW" altLang="en-US" sz="4400" dirty="0" smtClean="0"/>
              <a:t>年</a:t>
            </a:r>
            <a:r>
              <a:rPr lang="en-US" altLang="zh-TW" sz="4400" dirty="0" smtClean="0"/>
              <a:t>9</a:t>
            </a:r>
            <a:r>
              <a:rPr lang="zh-TW" altLang="en-US" sz="4400" dirty="0" smtClean="0"/>
              <a:t>月份新聞摘要</a:t>
            </a:r>
            <a:endParaRPr lang="zh-TW" altLang="en-US" sz="44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5534480"/>
              </p:ext>
            </p:extLst>
          </p:nvPr>
        </p:nvGraphicFramePr>
        <p:xfrm>
          <a:off x="395420" y="979488"/>
          <a:ext cx="8425170" cy="5499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572"/>
                <a:gridCol w="5838085"/>
                <a:gridCol w="1227513"/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20200820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偏頭痛纏身</a:t>
                      </a:r>
                      <a:r>
                        <a:rPr lang="en-US" altLang="zh-TW" sz="1800" dirty="0" smtClean="0"/>
                        <a:t>20</a:t>
                      </a:r>
                      <a:r>
                        <a:rPr lang="zh-TW" altLang="en-US" sz="1800" dirty="0" smtClean="0"/>
                        <a:t>年 依賴止痛藥更惡化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20200821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電磁導航定位 切除肺部小腫瘤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20200823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全台</a:t>
                      </a:r>
                      <a:r>
                        <a:rPr lang="en-US" altLang="zh-TW" sz="1800" dirty="0" smtClean="0"/>
                        <a:t>180</a:t>
                      </a:r>
                      <a:r>
                        <a:rPr lang="zh-TW" altLang="en-US" sz="1800" dirty="0" smtClean="0"/>
                        <a:t>位登錄患者 罕病威廉斯氏症成立協會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20200825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好熱</a:t>
                      </a:r>
                      <a:r>
                        <a:rPr lang="en-US" altLang="zh-TW" sz="1800" dirty="0" smtClean="0"/>
                        <a:t>!</a:t>
                      </a:r>
                      <a:r>
                        <a:rPr lang="zh-TW" altLang="en-US" sz="1800" dirty="0" smtClean="0"/>
                        <a:t>偏頭痛患者增一成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20200825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逾</a:t>
                      </a:r>
                      <a:r>
                        <a:rPr lang="en-US" altLang="zh-TW" sz="1800" dirty="0" smtClean="0"/>
                        <a:t>65</a:t>
                      </a:r>
                      <a:r>
                        <a:rPr lang="zh-TW" altLang="en-US" sz="1800" dirty="0" smtClean="0"/>
                        <a:t>歲過半維生素</a:t>
                      </a:r>
                      <a:r>
                        <a:rPr lang="en-US" altLang="zh-TW" sz="1800" dirty="0" smtClean="0"/>
                        <a:t>D</a:t>
                      </a:r>
                      <a:r>
                        <a:rPr lang="zh-TW" altLang="en-US" sz="1800" dirty="0" smtClean="0"/>
                        <a:t>不足 肌少症警訊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20200829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不安 「內臟」風險高 經貿談判「不該拿國人健康交換」</a:t>
                      </a:r>
                      <a:r>
                        <a:rPr lang="en-US" altLang="zh-TW" sz="1800" dirty="0" smtClean="0"/>
                        <a:t>(</a:t>
                      </a:r>
                      <a:r>
                        <a:rPr lang="zh-TW" altLang="en-US" sz="1800" dirty="0" smtClean="0"/>
                        <a:t>瘦肉精美豬</a:t>
                      </a:r>
                      <a:r>
                        <a:rPr lang="en-US" altLang="zh-TW" sz="1800" dirty="0" smtClean="0"/>
                        <a:t>)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20200830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從隋煬帝看人工智慧的醫療應用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20200901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心房顫動篩檢 有助預防中風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20200902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非男性專屬 女性腳痛要注意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20200904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國軍有愛 傳遞關懷與溫馨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272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450" y="404580"/>
            <a:ext cx="8001000" cy="527050"/>
          </a:xfrm>
        </p:spPr>
        <p:txBody>
          <a:bodyPr/>
          <a:lstStyle/>
          <a:p>
            <a:pPr algn="ctr">
              <a:defRPr/>
            </a:pPr>
            <a:r>
              <a:rPr lang="en-US" altLang="zh-TW" sz="4400" dirty="0" smtClean="0"/>
              <a:t>109</a:t>
            </a:r>
            <a:r>
              <a:rPr lang="zh-TW" altLang="en-US" sz="4400" dirty="0" smtClean="0"/>
              <a:t>年</a:t>
            </a:r>
            <a:r>
              <a:rPr lang="en-US" altLang="zh-TW" sz="4400" dirty="0" smtClean="0"/>
              <a:t>9</a:t>
            </a:r>
            <a:r>
              <a:rPr lang="zh-TW" altLang="en-US" sz="4400" dirty="0" smtClean="0"/>
              <a:t>月份新聞摘要</a:t>
            </a:r>
            <a:endParaRPr lang="zh-TW" altLang="en-US" sz="44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748989"/>
              </p:ext>
            </p:extLst>
          </p:nvPr>
        </p:nvGraphicFramePr>
        <p:xfrm>
          <a:off x="323410" y="979488"/>
          <a:ext cx="8137130" cy="5329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091"/>
                <a:gridCol w="5638492"/>
                <a:gridCol w="1185547"/>
              </a:tblGrid>
              <a:tr h="4701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日期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主           題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報導媒體</a:t>
                      </a:r>
                      <a:endParaRPr lang="zh-TW" altLang="en-US" sz="1400" dirty="0"/>
                    </a:p>
                  </a:txBody>
                  <a:tcPr marT="45723" marB="45723">
                    <a:solidFill>
                      <a:srgbClr val="0000FF"/>
                    </a:solidFill>
                  </a:tcPr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20200905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每月頭痛</a:t>
                      </a:r>
                      <a:r>
                        <a:rPr lang="en-US" altLang="zh-TW" sz="1800" dirty="0" smtClean="0"/>
                        <a:t>4</a:t>
                      </a:r>
                      <a:r>
                        <a:rPr lang="zh-TW" altLang="en-US" sz="1800" dirty="0" smtClean="0"/>
                        <a:t>次 該看醫生了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20200905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金門日報：金門縣籌建「金門縣腫瘤醫學癌症中心」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20200905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陳亮恭：長輩不斷求醫 留意是憂鬱症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20200906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美豬萊劑量 腎臟最嚴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20200906</a:t>
                      </a:r>
                      <a:endParaRPr lang="zh-TW" altLang="en-US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劉秀枝：</a:t>
                      </a:r>
                      <a:r>
                        <a:rPr lang="en-US" altLang="zh-TW" sz="1800" dirty="0" smtClean="0"/>
                        <a:t>168</a:t>
                      </a:r>
                      <a:r>
                        <a:rPr lang="zh-TW" altLang="en-US" sz="1800" dirty="0" smtClean="0"/>
                        <a:t>間歇性斷食可行嗎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20200906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瘦肉精過量恐心跳加速 腦中風 高血壓風險增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20200909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人工智慧與失智照護 專家集思廣益找真相</a:t>
                      </a:r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470188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  <a:tr h="548771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565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E0E48F5C-934A-4707-A668-4A5DE198B3B1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695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30" y="332570"/>
            <a:ext cx="2172706" cy="220483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732" y="318830"/>
            <a:ext cx="4572000" cy="188560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327" y="332570"/>
            <a:ext cx="2038673" cy="227684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931" y="2189603"/>
            <a:ext cx="2330957" cy="292493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1" y="2189603"/>
            <a:ext cx="2567900" cy="22768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028" y="2204438"/>
            <a:ext cx="3681676" cy="208868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2313" y="3859598"/>
            <a:ext cx="3029995" cy="227684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9299" y="4394433"/>
            <a:ext cx="2387820" cy="227501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66" y="4111308"/>
            <a:ext cx="1858143" cy="237672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5163376"/>
            <a:ext cx="2855675" cy="160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0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D4D7D291-FE5B-4D4A-9070-6DE82FA3DF9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18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51650" y="11790"/>
            <a:ext cx="44646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謝謝聆聽</a:t>
            </a:r>
            <a:endParaRPr lang="en-US" altLang="zh-TW" sz="8000" b="0" dirty="0">
              <a:solidFill>
                <a:srgbClr val="FF0000"/>
              </a:solidFill>
              <a:latin typeface="Times New Roman"/>
              <a:ea typeface="標楷體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95670" y="5366740"/>
            <a:ext cx="4536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algn="ctr" eaLnBrk="1" hangingPunct="1">
              <a:spcBef>
                <a:spcPct val="20000"/>
              </a:spcBef>
              <a:buClr>
                <a:srgbClr val="0000FF"/>
              </a:buClr>
              <a:buSzPct val="80000"/>
            </a:pPr>
            <a:r>
              <a:rPr lang="zh-TW" altLang="en-US" sz="8000" b="0" dirty="0">
                <a:solidFill>
                  <a:srgbClr val="FF0000"/>
                </a:solidFill>
                <a:latin typeface="Times New Roman"/>
                <a:ea typeface="標楷體"/>
              </a:rPr>
              <a:t>敬請指導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50" y="1325729"/>
            <a:ext cx="3240450" cy="432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1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109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>
                <a:solidFill>
                  <a:srgbClr val="FF3300"/>
                </a:solidFill>
              </a:rPr>
              <a:t>9</a:t>
            </a:r>
            <a:r>
              <a:rPr lang="zh-TW" altLang="en-US" dirty="0" smtClean="0">
                <a:solidFill>
                  <a:srgbClr val="FF3300"/>
                </a:solidFill>
              </a:rPr>
              <a:t>月記者會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3296107"/>
              </p:ext>
            </p:extLst>
          </p:nvPr>
        </p:nvGraphicFramePr>
        <p:xfrm>
          <a:off x="250825" y="908650"/>
          <a:ext cx="8601075" cy="5382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715"/>
                <a:gridCol w="864120"/>
                <a:gridCol w="864120"/>
                <a:gridCol w="5864120"/>
              </a:tblGrid>
              <a:tr h="5760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報告</a:t>
                      </a:r>
                      <a:endParaRPr lang="en-US" altLang="zh-TW" sz="1800" dirty="0" smtClean="0"/>
                    </a:p>
                    <a:p>
                      <a:pPr algn="ctr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主講人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主           題</a:t>
                      </a:r>
                      <a:endParaRPr lang="zh-TW" altLang="en-US" sz="18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4742409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1090914</a:t>
                      </a:r>
                      <a:endParaRPr lang="zh-TW" altLang="en-US" sz="18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/>
                        <a:t>外科部</a:t>
                      </a:r>
                      <a:endParaRPr lang="en-US" altLang="zh-TW" sz="1600" dirty="0" smtClean="0"/>
                    </a:p>
                    <a:p>
                      <a:r>
                        <a:rPr lang="zh-TW" altLang="en-US" sz="1600" dirty="0" smtClean="0"/>
                        <a:t>移植外科</a:t>
                      </a:r>
                      <a:endParaRPr lang="zh-TW" altLang="en-US" sz="16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劉君恕主任</a:t>
                      </a:r>
                      <a:endParaRPr lang="zh-TW" altLang="en-US" sz="1400" dirty="0"/>
                    </a:p>
                  </a:txBody>
                  <a:tcPr marL="91441" marR="91441" marT="45747" marB="45747"/>
                </a:tc>
                <a:tc>
                  <a:txBody>
                    <a:bodyPr/>
                    <a:lstStyle/>
                    <a:p>
                      <a:r>
                        <a:rPr lang="zh-TW" altLang="zh-TW" sz="19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時間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星期一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下午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時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</a:t>
                      </a:r>
                      <a:endParaRPr lang="zh-TW" altLang="zh-TW" sz="1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主題：疫情有愛！北榮人道救援成功－越南女</a:t>
                      </a:r>
                      <a:r>
                        <a:rPr lang="zh-TW" altLang="zh-TW" sz="19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主播</a:t>
                      </a:r>
                      <a:r>
                        <a:rPr lang="zh-TW" altLang="zh-TW" sz="19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排</a:t>
                      </a:r>
                      <a:endParaRPr lang="en-US" altLang="zh-TW" sz="19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9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zh-TW" altLang="zh-TW" sz="19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除萬難</a:t>
                      </a:r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攜女來台捐肝救女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說明：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</a:t>
                      </a:r>
                      <a:r>
                        <a:rPr lang="zh-TW" altLang="en-US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本院</a:t>
                      </a:r>
                      <a:r>
                        <a:rPr lang="zh-TW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深耕</a:t>
                      </a:r>
                      <a:r>
                        <a:rPr lang="zh-TW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越南，移植外科劉君恕主任所帶領的兒童肝臟移植團隊，自</a:t>
                      </a:r>
                      <a:r>
                        <a:rPr lang="en-US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  <a:r>
                        <a:rPr lang="zh-TW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年起，長期至越南河內國家兒童醫院進行手術示範教學，已成功挽救</a:t>
                      </a:r>
                      <a:r>
                        <a:rPr lang="en-US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zh-TW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名病童，聲譽卓著。</a:t>
                      </a:r>
                      <a:r>
                        <a:rPr lang="en-US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altLang="zh-TW" sz="17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越南</a:t>
                      </a:r>
                      <a:r>
                        <a:rPr lang="zh-TW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國家電視台黎雲臺妝主播</a:t>
                      </a:r>
                      <a:r>
                        <a:rPr lang="en-US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TW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個月大愛女鄧藍葉，因膽道閉鎖導致肝衰竭，生命垂危急需換肝，惟新冠肺炎造成國境</a:t>
                      </a:r>
                      <a:r>
                        <a:rPr lang="zh-TW" altLang="zh-TW" sz="17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封鎖</a:t>
                      </a:r>
                      <a:r>
                        <a:rPr lang="zh-TW" altLang="zh-TW" sz="17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，向</a:t>
                      </a:r>
                      <a:r>
                        <a:rPr lang="zh-TW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劉主任跨海求援</a:t>
                      </a:r>
                      <a:r>
                        <a:rPr lang="zh-TW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，經</a:t>
                      </a:r>
                      <a:r>
                        <a:rPr lang="zh-TW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院方及我國政府協助，終排除萬難來台捐肝救女成功，全</a:t>
                      </a:r>
                      <a:r>
                        <a:rPr lang="zh-TW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家人一同</a:t>
                      </a:r>
                      <a:r>
                        <a:rPr lang="zh-TW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出席記者會，感謝台越政府及民間</a:t>
                      </a:r>
                      <a:r>
                        <a:rPr lang="zh-TW" altLang="zh-TW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協助。</a:t>
                      </a:r>
                      <a:endParaRPr lang="en-US" altLang="zh-TW" sz="17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2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95420" y="2492870"/>
            <a:ext cx="7417030" cy="4032560"/>
            <a:chOff x="540793" y="2564880"/>
            <a:chExt cx="6839597" cy="3773196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790" y="5085230"/>
              <a:ext cx="2987780" cy="1250640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93" y="2564880"/>
              <a:ext cx="2160300" cy="1620225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8" y="4349212"/>
              <a:ext cx="2113220" cy="1312098"/>
            </a:xfrm>
            <a:prstGeom prst="rect">
              <a:avLst/>
            </a:prstGeom>
          </p:spPr>
        </p:pic>
        <p:pic>
          <p:nvPicPr>
            <p:cNvPr id="7" name="圖片 6">
              <a:hlinkClick r:id="rId5" action="ppaction://hlinkfile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230" y="5085230"/>
              <a:ext cx="1152160" cy="1252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149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109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9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782932"/>
              </p:ext>
            </p:extLst>
          </p:nvPr>
        </p:nvGraphicFramePr>
        <p:xfrm>
          <a:off x="250824" y="981072"/>
          <a:ext cx="8713785" cy="4686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785854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1950114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..\109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年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9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月重要新聞彙報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\1090824-TVBS【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低頭滑手機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姿勢不良 恐導致椎間盤突出 壓迫神經劇烈疼痛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!-1.mp4</a:t>
                      </a:r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  <a:tr h="1950114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1090826-TVBS【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愛吃宵夜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壓力大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進食速度快 胃食道逆流找上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你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.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mp4</a:t>
                      </a:r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3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403560" y="2204830"/>
            <a:ext cx="5940007" cy="1579278"/>
            <a:chOff x="576263" y="2177961"/>
            <a:chExt cx="5940007" cy="1579278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63" y="2522772"/>
              <a:ext cx="2134607" cy="1198226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100" y="2177961"/>
              <a:ext cx="1224170" cy="157927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309" y="2522772"/>
              <a:ext cx="2134607" cy="1198226"/>
            </a:xfrm>
            <a:prstGeom prst="rect">
              <a:avLst/>
            </a:prstGeom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4555777"/>
            <a:ext cx="1979640" cy="1111377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2627730" y="4562061"/>
            <a:ext cx="5629745" cy="1061646"/>
            <a:chOff x="2627730" y="4562061"/>
            <a:chExt cx="5629745" cy="106164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591" y="4565999"/>
              <a:ext cx="1836884" cy="1031233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30" y="4562061"/>
              <a:ext cx="1891057" cy="1061646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716" y="4566000"/>
              <a:ext cx="1688086" cy="1053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167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109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9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920290"/>
              </p:ext>
            </p:extLst>
          </p:nvPr>
        </p:nvGraphicFramePr>
        <p:xfrm>
          <a:off x="250824" y="981072"/>
          <a:ext cx="8713785" cy="5046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785854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2310164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1090907-TVBS【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小心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!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主動脈剝離 發病後每小時增加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1%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死亡率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mp4</a:t>
                      </a:r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  <a:tr h="1950114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1090909-TVBS【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】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年過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30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歲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! 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男女身體難免會出現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異味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.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3" action="ppaction://hlinkfile"/>
                        </a:rPr>
                        <a:t>mp4</a:t>
                      </a:r>
                      <a:endParaRPr lang="en-US" altLang="zh-TW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4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39440" y="2780910"/>
            <a:ext cx="8206040" cy="1114911"/>
            <a:chOff x="316482" y="2763246"/>
            <a:chExt cx="8206040" cy="1114911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482" y="2768188"/>
              <a:ext cx="1900703" cy="1066928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0601" y="2768188"/>
              <a:ext cx="1977379" cy="1109969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716" y="2764300"/>
              <a:ext cx="1907630" cy="1070816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082" y="2763246"/>
              <a:ext cx="1827440" cy="1025803"/>
            </a:xfrm>
            <a:prstGeom prst="rect">
              <a:avLst/>
            </a:prstGeom>
          </p:spPr>
        </p:pic>
      </p:grpSp>
      <p:grpSp>
        <p:nvGrpSpPr>
          <p:cNvPr id="13" name="群組 12"/>
          <p:cNvGrpSpPr/>
          <p:nvPr/>
        </p:nvGrpSpPr>
        <p:grpSpPr>
          <a:xfrm>
            <a:off x="1187530" y="4725180"/>
            <a:ext cx="7070761" cy="1556740"/>
            <a:chOff x="1403560" y="4606026"/>
            <a:chExt cx="7070761" cy="155674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560" y="4869200"/>
              <a:ext cx="1835620" cy="1030395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30" y="4869200"/>
              <a:ext cx="1835621" cy="1030395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0430" y="4869199"/>
              <a:ext cx="1835620" cy="1030395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360" y="4606026"/>
              <a:ext cx="1309961" cy="1556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/>
          <a:lstStyle/>
          <a:p>
            <a:pPr algn="ctr">
              <a:defRPr/>
            </a:pPr>
            <a:r>
              <a:rPr lang="en-US" altLang="zh-TW" dirty="0" smtClean="0">
                <a:solidFill>
                  <a:srgbClr val="FF3300"/>
                </a:solidFill>
              </a:rPr>
              <a:t>109</a:t>
            </a:r>
            <a:r>
              <a:rPr lang="zh-TW" altLang="en-US" dirty="0" smtClean="0">
                <a:solidFill>
                  <a:srgbClr val="FF3300"/>
                </a:solidFill>
              </a:rPr>
              <a:t>年</a:t>
            </a:r>
            <a:r>
              <a:rPr lang="en-US" altLang="zh-TW" dirty="0" smtClean="0">
                <a:solidFill>
                  <a:srgbClr val="FF3300"/>
                </a:solidFill>
              </a:rPr>
              <a:t>9</a:t>
            </a:r>
            <a:r>
              <a:rPr lang="zh-TW" altLang="en-US" dirty="0" smtClean="0">
                <a:solidFill>
                  <a:srgbClr val="FF3300"/>
                </a:solidFill>
              </a:rPr>
              <a:t>月專題報導</a:t>
            </a:r>
            <a:endParaRPr lang="zh-TW" altLang="en-US" dirty="0">
              <a:solidFill>
                <a:srgbClr val="FF33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890775"/>
              </p:ext>
            </p:extLst>
          </p:nvPr>
        </p:nvGraphicFramePr>
        <p:xfrm>
          <a:off x="250824" y="981072"/>
          <a:ext cx="8713785" cy="5046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3785"/>
              </a:tblGrid>
              <a:tr h="785854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 marL="91441" marR="91441" marT="45747" marB="45747">
                    <a:solidFill>
                      <a:srgbClr val="0000FF"/>
                    </a:solidFill>
                  </a:tcPr>
                </a:tc>
              </a:tr>
              <a:tr h="2310164">
                <a:tc>
                  <a:txBody>
                    <a:bodyPr/>
                    <a:lstStyle/>
                    <a:p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1090910-TVBS【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十點不一樣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】50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歲後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注意身體警訊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否則大腦萎縮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...</a:t>
                      </a:r>
                      <a:r>
                        <a:rPr lang="zh-TW" altLang="en-US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失智症找上門</a:t>
                      </a:r>
                      <a:r>
                        <a:rPr lang="en-US" altLang="zh-TW" sz="2000" b="1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2" action="ppaction://hlinkfile"/>
                        </a:rPr>
                        <a:t>!.mp4</a:t>
                      </a:r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  <a:tr h="1950114">
                <a:tc>
                  <a:txBody>
                    <a:bodyPr/>
                    <a:lstStyle/>
                    <a:p>
                      <a:endParaRPr lang="zh-TW" altLang="en-US" sz="2000" b="1" baseline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1" marR="91441" marT="45747" marB="45747"/>
                </a:tc>
              </a:tr>
            </a:tbl>
          </a:graphicData>
        </a:graphic>
      </p:graphicFrame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5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259540" y="2564880"/>
            <a:ext cx="6696930" cy="1296180"/>
            <a:chOff x="250824" y="2780910"/>
            <a:chExt cx="6127205" cy="1070816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24" y="2780910"/>
              <a:ext cx="1907630" cy="1070816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690" y="2780910"/>
              <a:ext cx="1907629" cy="1070816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0" y="2789215"/>
              <a:ext cx="1878039" cy="1054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13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450" y="548600"/>
            <a:ext cx="8001000" cy="288040"/>
          </a:xfrm>
        </p:spPr>
        <p:txBody>
          <a:bodyPr/>
          <a:lstStyle/>
          <a:p>
            <a:pPr algn="ctr">
              <a:defRPr/>
            </a:pPr>
            <a:r>
              <a:rPr lang="en-US" altLang="zh-TW" sz="2600" dirty="0" smtClean="0">
                <a:solidFill>
                  <a:srgbClr val="FF3300"/>
                </a:solidFill>
              </a:rPr>
              <a:t/>
            </a:r>
            <a:br>
              <a:rPr lang="en-US" altLang="zh-TW" sz="2600" dirty="0" smtClean="0">
                <a:solidFill>
                  <a:srgbClr val="FF3300"/>
                </a:solidFill>
              </a:rPr>
            </a:br>
            <a:r>
              <a:rPr lang="en-US" altLang="zh-TW" sz="2600" dirty="0" smtClean="0">
                <a:solidFill>
                  <a:srgbClr val="FF3300"/>
                </a:solidFill>
              </a:rPr>
              <a:t>109</a:t>
            </a:r>
            <a:r>
              <a:rPr lang="zh-TW" altLang="en-US" sz="2600" dirty="0" smtClean="0">
                <a:solidFill>
                  <a:srgbClr val="FF3300"/>
                </a:solidFill>
              </a:rPr>
              <a:t>年</a:t>
            </a:r>
            <a:r>
              <a:rPr lang="en-US" altLang="zh-TW" sz="2600" dirty="0" smtClean="0">
                <a:solidFill>
                  <a:srgbClr val="FF3300"/>
                </a:solidFill>
              </a:rPr>
              <a:t>9</a:t>
            </a:r>
            <a:r>
              <a:rPr lang="zh-TW" altLang="en-US" sz="2600" dirty="0" smtClean="0">
                <a:solidFill>
                  <a:srgbClr val="FF3300"/>
                </a:solidFill>
              </a:rPr>
              <a:t>月安排媒體</a:t>
            </a:r>
            <a:r>
              <a:rPr lang="zh-TW" altLang="en-US" sz="2600" dirty="0" smtClean="0">
                <a:solidFill>
                  <a:srgbClr val="FF3300"/>
                </a:solidFill>
              </a:rPr>
              <a:t>採訪</a:t>
            </a:r>
            <a:r>
              <a:rPr lang="en-US" altLang="zh-TW" sz="2600" dirty="0" smtClean="0">
                <a:solidFill>
                  <a:srgbClr val="FF3300"/>
                </a:solidFill>
              </a:rPr>
              <a:t>(</a:t>
            </a:r>
            <a:r>
              <a:rPr lang="zh-TW" altLang="en-US" sz="2600" dirty="0" smtClean="0">
                <a:solidFill>
                  <a:srgbClr val="FF3300"/>
                </a:solidFill>
              </a:rPr>
              <a:t>計</a:t>
            </a:r>
            <a:r>
              <a:rPr lang="en-US" altLang="zh-TW" sz="2600" dirty="0" smtClean="0">
                <a:solidFill>
                  <a:srgbClr val="FF3300"/>
                </a:solidFill>
              </a:rPr>
              <a:t>24</a:t>
            </a:r>
            <a:r>
              <a:rPr lang="zh-TW" altLang="en-US" sz="2600" dirty="0" smtClean="0">
                <a:solidFill>
                  <a:srgbClr val="FF3300"/>
                </a:solidFill>
              </a:rPr>
              <a:t>則</a:t>
            </a:r>
            <a:r>
              <a:rPr lang="en-US" altLang="zh-TW" sz="2600" dirty="0" smtClean="0">
                <a:solidFill>
                  <a:srgbClr val="FF3300"/>
                </a:solidFill>
              </a:rPr>
              <a:t>)</a:t>
            </a:r>
            <a:endParaRPr lang="zh-TW" altLang="en-US" sz="2600" dirty="0">
              <a:solidFill>
                <a:srgbClr val="FF3300"/>
              </a:solidFill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6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219557"/>
              </p:ext>
            </p:extLst>
          </p:nvPr>
        </p:nvGraphicFramePr>
        <p:xfrm>
          <a:off x="611450" y="908650"/>
          <a:ext cx="7921101" cy="54789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4389"/>
                <a:gridCol w="1095335"/>
                <a:gridCol w="1532336"/>
                <a:gridCol w="2170112"/>
                <a:gridCol w="1291868"/>
                <a:gridCol w="1077061"/>
              </a:tblGrid>
              <a:tr h="509302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受訪人員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主題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媒體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採訪記者</a:t>
                      </a:r>
                      <a:endParaRPr lang="zh-TW" altLang="en-US" sz="1600" dirty="0"/>
                    </a:p>
                  </a:txBody>
                  <a:tcPr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2020/7/15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直腸外科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胃腸肝膽科        腫瘤免疫科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張世慶醫師                                          李偉強醫師                                         陳明翰醫師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年輕人腸瘜肉 竟與愛喝果汁有關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2020/7/17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醫企部                      胸腔內科            腎臟科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李偉強主任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羅永鴻醫師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歐朔銘醫師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洗腎、肺癌費用偏高 加強預防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2020/7/20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腫瘤醫學部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林亮羽醫師                                                           陳明晃醫師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神經內分泌腫瘤 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10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大警訊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2020/7/21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高齡醫學中心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陳亮恭主任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彭莉甯科主任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陳亮宇醫師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研究突破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!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失智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.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腦損傷 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用這個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治療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... 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再生醫療新希望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2020/7/22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胸腔外科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許瀚水主任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胸腔腫瘤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醫藥新聞週刊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邱玉珍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2020/7/23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骨科部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吳博貴科主任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陳昭銘醫師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膝關節疼痛多種成因 導致疾病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2020/7/29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骨科部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過敏免疫風濕科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江昭慶科主任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陳昭銘醫師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鄧明紘醫師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陳明瀚醫師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年輕小心骨質疏鬆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2020/7/30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腎臟科 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醫企部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歐朔銘醫師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曾偉成醫師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李偉強主任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小心腎功能減退及預防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2020/8/5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心臟外科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郭姿廷醫師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陳泰位醫師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陳瑋儀護理師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輕忽這五種「靜脈血栓」找上門 病情重恐截肢或死亡！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445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450" y="476590"/>
            <a:ext cx="8001000" cy="288040"/>
          </a:xfrm>
        </p:spPr>
        <p:txBody>
          <a:bodyPr/>
          <a:lstStyle/>
          <a:p>
            <a:pPr algn="ctr">
              <a:defRPr/>
            </a:pPr>
            <a:r>
              <a:rPr lang="en-US" altLang="zh-TW" sz="2600" dirty="0" smtClean="0">
                <a:solidFill>
                  <a:srgbClr val="FF3300"/>
                </a:solidFill>
              </a:rPr>
              <a:t/>
            </a:r>
            <a:br>
              <a:rPr lang="en-US" altLang="zh-TW" sz="2600" dirty="0" smtClean="0">
                <a:solidFill>
                  <a:srgbClr val="FF3300"/>
                </a:solidFill>
              </a:rPr>
            </a:br>
            <a:r>
              <a:rPr lang="en-US" altLang="zh-TW" sz="2600" dirty="0" smtClean="0">
                <a:solidFill>
                  <a:srgbClr val="FF3300"/>
                </a:solidFill>
              </a:rPr>
              <a:t>109</a:t>
            </a:r>
            <a:r>
              <a:rPr lang="zh-TW" altLang="en-US" sz="2600" dirty="0" smtClean="0">
                <a:solidFill>
                  <a:srgbClr val="FF3300"/>
                </a:solidFill>
              </a:rPr>
              <a:t>年</a:t>
            </a:r>
            <a:r>
              <a:rPr lang="en-US" altLang="zh-TW" sz="2600" dirty="0" smtClean="0">
                <a:solidFill>
                  <a:srgbClr val="FF3300"/>
                </a:solidFill>
              </a:rPr>
              <a:t>9</a:t>
            </a:r>
            <a:r>
              <a:rPr lang="zh-TW" altLang="en-US" sz="2600" dirty="0" smtClean="0">
                <a:solidFill>
                  <a:srgbClr val="FF3300"/>
                </a:solidFill>
              </a:rPr>
              <a:t>月安排媒體採訪</a:t>
            </a:r>
            <a:endParaRPr lang="zh-TW" altLang="en-US" sz="2600" dirty="0">
              <a:solidFill>
                <a:srgbClr val="FF3300"/>
              </a:solidFill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7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46138"/>
              </p:ext>
            </p:extLst>
          </p:nvPr>
        </p:nvGraphicFramePr>
        <p:xfrm>
          <a:off x="755470" y="836640"/>
          <a:ext cx="7777081" cy="54869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5056"/>
                <a:gridCol w="1057079"/>
                <a:gridCol w="1421899"/>
                <a:gridCol w="2166717"/>
                <a:gridCol w="1298319"/>
                <a:gridCol w="1078011"/>
              </a:tblGrid>
              <a:tr h="509302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受訪人員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主題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媒體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採訪記者</a:t>
                      </a:r>
                      <a:endParaRPr lang="zh-TW" altLang="en-US" sz="1600" dirty="0"/>
                    </a:p>
                  </a:txBody>
                  <a:tcPr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2020/8/5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泌尿外科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林志杰醫師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夜尿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東森新聞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陳慶瑄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2020/8/6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健康管理中心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陳雲亮顧問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人物專訪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蘋果日報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黃仲丘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2020/8/11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骨科部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張明超部主任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王世典科主任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姚又誠醫師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脊椎側彎  預防與治療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2020/8/14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胸腔部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陳育民主任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世界肺癌日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健康醫療網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蔡坤明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2020/8/18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家醫科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過敏免疫風濕科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急診部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陳曾基</a:t>
                      </a:r>
                      <a:r>
                        <a:rPr lang="zh-TW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主任</a:t>
                      </a:r>
                      <a:endParaRPr lang="en-US" altLang="zh-TW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  <a:p>
                      <a:pPr algn="l" fontAlgn="ctr"/>
                      <a:r>
                        <a:rPr lang="zh-TW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鄭博仁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醫師</a:t>
                      </a:r>
                      <a:b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陳明瀚醫師</a:t>
                      </a:r>
                      <a:b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黃獻皞科主任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發熱胸悶疲勞似中暑 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4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招預防冷氣病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2020/8/24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神經外科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神經修復科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骨科部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吳昭慶醫師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黃文成主任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周伯鑫醫師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腰酸背痛別輕忽，有可能是椎間盤突出 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8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種方式可治療！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2020/8/26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醫企部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內科部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內視鏡中心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傳醫部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李偉強主任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侯明志主任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盧俊良主任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楊仁鄰主任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愛吃宵夜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.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壓力大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.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進食速度快 胃食道逆流找上你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2020/8/31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毒物科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楊振昌主任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萊特多巴胺對人體的影響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Heho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健康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王芊凌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2020/8/31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毒物科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楊振昌主任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萊特多巴胺對人體的影響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原民台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陳鵬飛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94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450" y="692620"/>
            <a:ext cx="8001000" cy="288040"/>
          </a:xfrm>
        </p:spPr>
        <p:txBody>
          <a:bodyPr/>
          <a:lstStyle/>
          <a:p>
            <a:pPr algn="ctr">
              <a:defRPr/>
            </a:pPr>
            <a:r>
              <a:rPr lang="en-US" altLang="zh-TW" sz="2600" dirty="0" smtClean="0">
                <a:solidFill>
                  <a:srgbClr val="FF3300"/>
                </a:solidFill>
              </a:rPr>
              <a:t/>
            </a:r>
            <a:br>
              <a:rPr lang="en-US" altLang="zh-TW" sz="2600" dirty="0" smtClean="0">
                <a:solidFill>
                  <a:srgbClr val="FF3300"/>
                </a:solidFill>
              </a:rPr>
            </a:br>
            <a:r>
              <a:rPr lang="en-US" altLang="zh-TW" sz="2600" dirty="0" smtClean="0">
                <a:solidFill>
                  <a:srgbClr val="FF3300"/>
                </a:solidFill>
              </a:rPr>
              <a:t>109</a:t>
            </a:r>
            <a:r>
              <a:rPr lang="zh-TW" altLang="en-US" sz="2600" dirty="0" smtClean="0">
                <a:solidFill>
                  <a:srgbClr val="FF3300"/>
                </a:solidFill>
              </a:rPr>
              <a:t>年</a:t>
            </a:r>
            <a:r>
              <a:rPr lang="en-US" altLang="zh-TW" sz="2600" dirty="0" smtClean="0">
                <a:solidFill>
                  <a:srgbClr val="FF3300"/>
                </a:solidFill>
              </a:rPr>
              <a:t>9</a:t>
            </a:r>
            <a:r>
              <a:rPr lang="zh-TW" altLang="en-US" sz="2600" dirty="0" smtClean="0">
                <a:solidFill>
                  <a:srgbClr val="FF3300"/>
                </a:solidFill>
              </a:rPr>
              <a:t>月安排媒體採訪</a:t>
            </a:r>
            <a:endParaRPr lang="zh-TW" altLang="en-US" sz="2600" dirty="0">
              <a:solidFill>
                <a:srgbClr val="FF3300"/>
              </a:solidFill>
            </a:endParaRPr>
          </a:p>
        </p:txBody>
      </p:sp>
      <p:sp>
        <p:nvSpPr>
          <p:cNvPr id="1539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4B5B691E-ED4B-4B41-A9B1-E0E081DD33C9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8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559228"/>
              </p:ext>
            </p:extLst>
          </p:nvPr>
        </p:nvGraphicFramePr>
        <p:xfrm>
          <a:off x="755469" y="1052670"/>
          <a:ext cx="7777081" cy="50422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9551"/>
                <a:gridCol w="1020795"/>
                <a:gridCol w="1533688"/>
                <a:gridCol w="2238727"/>
                <a:gridCol w="1226309"/>
                <a:gridCol w="1078011"/>
              </a:tblGrid>
              <a:tr h="509302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日期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單位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受訪人員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主題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800" dirty="0" smtClean="0"/>
                        <a:t>媒體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1600" dirty="0" smtClean="0"/>
                        <a:t>採訪記者</a:t>
                      </a:r>
                      <a:endParaRPr lang="zh-TW" altLang="en-US" sz="1600" dirty="0"/>
                    </a:p>
                  </a:txBody>
                  <a:tcPr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2020/9/7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心臟外科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張效煌醫師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許喬博醫師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郭姿廷醫師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主動脈剝離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5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危險警示症狀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2020/9/8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國際醫療中心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林志慶主任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越主播攜女來台捐肝救女成功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東森健康雲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嚴云岑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2020/9/10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神經醫學中心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高齡醫學中心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傅中玲科主任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王嚴鋒醫師</a:t>
                      </a:r>
                      <a:b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彭莉甯科主任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50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歲後大腦開始萎縮！專家教你大腦凍龄三大密招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TVBS"</a:t>
                      </a:r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十點不一樣</a:t>
                      </a:r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蔣志偉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2020/9/10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內科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侯明志主任</a:t>
                      </a:r>
                      <a:b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李癸汌副教授 </a:t>
                      </a:r>
                      <a:b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</a:b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張天恩醫師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口服微菌治胃疾病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聯合報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黃妙雲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2020/9/11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毒物科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楊振昌主任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萊特多巴胺對人體的影響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親子天下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李佩璇</a:t>
                      </a:r>
                    </a:p>
                  </a:txBody>
                  <a:tcPr marL="9525" marR="9525" marT="9525" marB="0" anchor="ctr"/>
                </a:tc>
              </a:tr>
              <a:tr h="4792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2020/9/16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毒物科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楊振昌主任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萊特多巴胺對人體的影響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聯合報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張曼蘋</a:t>
                      </a: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</a:tr>
              <a:tr h="473574">
                <a:tc>
                  <a:txBody>
                    <a:bodyPr/>
                    <a:lstStyle/>
                    <a:p>
                      <a:pPr algn="l" fontAlgn="ctr"/>
                      <a:endParaRPr lang="en-US" altLang="zh-TW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75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63" y="309563"/>
            <a:ext cx="8001000" cy="671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109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年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9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月份協辦活動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</a:rPr>
              <a:t>新聞稿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</a:rPr>
              <a:t>)</a:t>
            </a:r>
            <a:endParaRPr lang="zh-TW" altLang="en-US" dirty="0">
              <a:solidFill>
                <a:srgbClr val="FF9900"/>
              </a:solidFill>
              <a:latin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043397"/>
              </p:ext>
            </p:extLst>
          </p:nvPr>
        </p:nvGraphicFramePr>
        <p:xfrm>
          <a:off x="395420" y="1052670"/>
          <a:ext cx="8425169" cy="4680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163"/>
                <a:gridCol w="1128334"/>
                <a:gridCol w="6318672"/>
              </a:tblGrid>
              <a:tr h="4779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主辦單位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itchFamily="65" charset="-120"/>
                          <a:ea typeface="標楷體" pitchFamily="65" charset="-120"/>
                        </a:rPr>
                        <a:t>主           題</a:t>
                      </a:r>
                      <a:endParaRPr lang="zh-TW" altLang="en-US" sz="16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3" marR="91443" marT="45723" marB="45723">
                    <a:solidFill>
                      <a:srgbClr val="0000FF"/>
                    </a:solidFill>
                  </a:tcPr>
                </a:tc>
              </a:tr>
              <a:tr h="4202302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ea"/>
                          <a:ea typeface="+mn-ea"/>
                        </a:rPr>
                        <a:t>1090903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+mn-ea"/>
                          <a:ea typeface="+mn-ea"/>
                        </a:rPr>
                        <a:t>社工室</a:t>
                      </a:r>
                      <a:endParaRPr lang="en-US" altLang="zh-TW" sz="1600" b="1" dirty="0" smtClean="0">
                        <a:latin typeface="+mn-ea"/>
                        <a:ea typeface="+mn-ea"/>
                      </a:endParaRPr>
                    </a:p>
                  </a:txBody>
                  <a:tcPr marL="91443" marR="91443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國軍</a:t>
                      </a:r>
                      <a:r>
                        <a:rPr lang="zh-TW" altLang="en-US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有愛在北榮</a:t>
                      </a:r>
                      <a:r>
                        <a:rPr lang="en-US" altLang="zh-TW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-93</a:t>
                      </a:r>
                      <a:r>
                        <a:rPr lang="zh-TW" altLang="en-US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愛</a:t>
                      </a:r>
                      <a:r>
                        <a:rPr lang="en-US" altLang="zh-TW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   </a:t>
                      </a:r>
                      <a:r>
                        <a:rPr lang="zh-TW" altLang="en-US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國軍</a:t>
                      </a:r>
                      <a:r>
                        <a:rPr lang="zh-TW" altLang="en-US" sz="2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與病童共同歡慶軍人節</a:t>
                      </a:r>
                    </a:p>
                    <a:p>
                      <a:r>
                        <a:rPr lang="zh-TW" altLang="en-US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國防部</a:t>
                      </a:r>
                      <a:r>
                        <a:rPr lang="zh-TW" altLang="en-US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政戰局為配合慶祝</a:t>
                      </a:r>
                      <a:r>
                        <a:rPr lang="en-US" altLang="zh-TW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  <a:r>
                        <a:rPr lang="zh-TW" altLang="en-US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年軍人節，彰顯軍人榮耀與愛民精神，特別於</a:t>
                      </a:r>
                      <a:r>
                        <a:rPr lang="en-US" altLang="zh-TW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</a:t>
                      </a:r>
                      <a:r>
                        <a:rPr lang="zh-TW" altLang="en-US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軍人節當日，於臺北榮總</a:t>
                      </a:r>
                      <a:r>
                        <a:rPr lang="en-US" altLang="zh-TW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</a:t>
                      </a:r>
                      <a:r>
                        <a:rPr lang="zh-TW" altLang="en-US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病房舉辦「國軍有愛無所不在</a:t>
                      </a:r>
                      <a:r>
                        <a:rPr lang="en-US" altLang="zh-TW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-93</a:t>
                      </a:r>
                      <a:r>
                        <a:rPr lang="zh-TW" altLang="en-US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愛</a:t>
                      </a:r>
                      <a:r>
                        <a:rPr lang="en-US" altLang="zh-TW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</a:t>
                      </a:r>
                      <a:r>
                        <a:rPr lang="zh-TW" altLang="en-US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」活動。</a:t>
                      </a:r>
                    </a:p>
                    <a:p>
                      <a:r>
                        <a:rPr lang="zh-TW" altLang="en-US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陳威明</a:t>
                      </a:r>
                      <a:r>
                        <a:rPr lang="zh-TW" altLang="en-US" sz="2000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副院長、社工室陳寶民主任、護理部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明金蓮主任等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，陪同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該局文宣心戰處處長樓偉傑少將，及國軍心理健康巡迴宣教蘇惠娟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老師，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一同前往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病房探視癌症病童，透過造型氣球及三軍娃娃熱情互動，為癌症病童加油打氣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，讓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今年的軍人節更具意義。</a:t>
                      </a:r>
                    </a:p>
                    <a:p>
                      <a:endParaRPr lang="zh-TW" alt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zh-TW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23" marB="45723"/>
                </a:tc>
              </a:tr>
            </a:tbl>
          </a:graphicData>
        </a:graphic>
      </p:graphicFrame>
      <p:sp>
        <p:nvSpPr>
          <p:cNvPr id="2256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fld id="{12A173BB-7538-4042-B2C1-A8ECE833A2A2}" type="slidenum">
              <a:rPr kumimoji="0" lang="en-US" altLang="zh-TW" sz="1200" b="0" smtClean="0">
                <a:solidFill>
                  <a:srgbClr val="0000CC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/>
              <a:t>9</a:t>
            </a:fld>
            <a:endParaRPr kumimoji="0" lang="en-US" altLang="zh-TW" sz="1200" b="0" smtClean="0">
              <a:solidFill>
                <a:srgbClr val="0000CC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755470" y="2132820"/>
            <a:ext cx="1763610" cy="3888540"/>
            <a:chOff x="755470" y="2132820"/>
            <a:chExt cx="1763610" cy="323136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470" y="2132820"/>
              <a:ext cx="1763610" cy="989973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470" y="3272959"/>
              <a:ext cx="1763610" cy="989973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470" y="4400163"/>
              <a:ext cx="1717156" cy="964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626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00"/>
            </a:gs>
            <a:gs pos="100000">
              <a:srgbClr val="009999"/>
            </a:gs>
          </a:gsLst>
          <a:lin ang="5400000" scaled="1"/>
        </a:gradFill>
        <a:ln>
          <a:noFill/>
        </a:ln>
        <a:effectLst>
          <a:outerShdw dist="53882" dir="2700000" algn="ctr" rotWithShape="0">
            <a:schemeClr val="tx2"/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35553</TotalTime>
  <Words>1611</Words>
  <Application>Microsoft Office PowerPoint</Application>
  <PresentationFormat>如螢幕大小 (4:3)</PresentationFormat>
  <Paragraphs>337</Paragraphs>
  <Slides>18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新細明體</vt:lpstr>
      <vt:lpstr>標楷體</vt:lpstr>
      <vt:lpstr>Arial</vt:lpstr>
      <vt:lpstr>Times New Roman</vt:lpstr>
      <vt:lpstr>Verdana</vt:lpstr>
      <vt:lpstr>Wingdings</vt:lpstr>
      <vt:lpstr>Profile</vt:lpstr>
      <vt:lpstr>本院重要新聞彙整報告</vt:lpstr>
      <vt:lpstr>109年9月記者會</vt:lpstr>
      <vt:lpstr>109年9月專題報導</vt:lpstr>
      <vt:lpstr>109年9月專題報導</vt:lpstr>
      <vt:lpstr>109年9月專題報導</vt:lpstr>
      <vt:lpstr> 109年9月安排媒體採訪(計24則)</vt:lpstr>
      <vt:lpstr> 109年9月安排媒體採訪</vt:lpstr>
      <vt:lpstr> 109年9月安排媒體採訪</vt:lpstr>
      <vt:lpstr>109年9月份協辦活動(新聞稿)</vt:lpstr>
      <vt:lpstr>109年9月份協辦活動(新聞稿)</vt:lpstr>
      <vt:lpstr>109年9月份協辦活動(新聞稿)</vt:lpstr>
      <vt:lpstr>109年9月份協辦活動(新聞稿)</vt:lpstr>
      <vt:lpstr>109年9月份協辦活動(新聞稿)</vt:lpstr>
      <vt:lpstr>109年9月份新聞摘要(計27則)</vt:lpstr>
      <vt:lpstr>109年9月份新聞摘要</vt:lpstr>
      <vt:lpstr>109年9月份新聞摘要</vt:lpstr>
      <vt:lpstr>PowerPoint 簡報</vt:lpstr>
      <vt:lpstr>PowerPoint 簡報</vt:lpstr>
    </vt:vector>
  </TitlesOfParts>
  <Manager>台北榮民總醫院</Manager>
  <Company>Taipei Veterans General Hospital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行政院國軍退除役官兵輔導委員會 台北榮民總醫院 新制醫院評鑑暨教學醫院評鑑簡報</dc:title>
  <dc:creator>楊昭恂</dc:creator>
  <cp:lastModifiedBy>user</cp:lastModifiedBy>
  <cp:revision>2653</cp:revision>
  <cp:lastPrinted>2020-09-17T06:42:49Z</cp:lastPrinted>
  <dcterms:created xsi:type="dcterms:W3CDTF">2004-02-01T06:39:05Z</dcterms:created>
  <dcterms:modified xsi:type="dcterms:W3CDTF">2020-09-17T06:44:06Z</dcterms:modified>
</cp:coreProperties>
</file>