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249" r:id="rId2"/>
    <p:sldId id="3896" r:id="rId3"/>
    <p:sldId id="3902" r:id="rId4"/>
    <p:sldId id="3877" r:id="rId5"/>
    <p:sldId id="3898" r:id="rId6"/>
    <p:sldId id="3900" r:id="rId7"/>
    <p:sldId id="3843" r:id="rId8"/>
    <p:sldId id="3909" r:id="rId9"/>
    <p:sldId id="3851" r:id="rId10"/>
    <p:sldId id="3901" r:id="rId11"/>
    <p:sldId id="3904" r:id="rId12"/>
    <p:sldId id="3866" r:id="rId13"/>
    <p:sldId id="3905" r:id="rId14"/>
    <p:sldId id="3906" r:id="rId15"/>
    <p:sldId id="3907" r:id="rId16"/>
    <p:sldId id="3864" r:id="rId17"/>
    <p:sldId id="3911" r:id="rId18"/>
    <p:sldId id="3912" r:id="rId19"/>
    <p:sldId id="3865" r:id="rId20"/>
  </p:sldIdLst>
  <p:sldSz cx="9144000" cy="6858000" type="screen4x3"/>
  <p:notesSz cx="6735763" cy="986948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預設章節" id="{AFD3AC2D-1F97-4005-BCD0-1DB900D01B92}">
          <p14:sldIdLst>
            <p14:sldId id="3249"/>
          </p14:sldIdLst>
        </p14:section>
        <p14:section name="未命名的章節" id="{E15E1461-5D68-4543-BFC7-27AD91FF1BC0}">
          <p14:sldIdLst>
            <p14:sldId id="3896"/>
            <p14:sldId id="3902"/>
            <p14:sldId id="3877"/>
            <p14:sldId id="3898"/>
            <p14:sldId id="3900"/>
            <p14:sldId id="3903"/>
            <p14:sldId id="3843"/>
            <p14:sldId id="3909"/>
            <p14:sldId id="3851"/>
            <p14:sldId id="3901"/>
            <p14:sldId id="3904"/>
            <p14:sldId id="3866"/>
            <p14:sldId id="3905"/>
            <p14:sldId id="3906"/>
            <p14:sldId id="3907"/>
            <p14:sldId id="3864"/>
            <p14:sldId id="3911"/>
            <p14:sldId id="3912"/>
            <p14:sldId id="386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0000FF"/>
    <a:srgbClr val="0033CC"/>
    <a:srgbClr val="005696"/>
    <a:srgbClr val="0062AC"/>
    <a:srgbClr val="FF9900"/>
    <a:srgbClr val="00CC66"/>
    <a:srgbClr val="FF3300"/>
    <a:srgbClr val="FFFFFF"/>
    <a:srgbClr val="008A3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23" autoAdjust="0"/>
    <p:restoredTop sz="94125" autoAdjust="0"/>
  </p:normalViewPr>
  <p:slideViewPr>
    <p:cSldViewPr>
      <p:cViewPr varScale="1">
        <p:scale>
          <a:sx n="88" d="100"/>
          <a:sy n="88" d="100"/>
        </p:scale>
        <p:origin x="-1138" y="-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986" y="-90"/>
      </p:cViewPr>
      <p:guideLst>
        <p:guide orient="horz" pos="3109"/>
        <p:guide pos="2122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565" cy="4923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t" anchorCtr="0" compatLnSpc="1">
            <a:prstTxWarp prst="textNoShape">
              <a:avLst/>
            </a:prstTxWarp>
          </a:bodyPr>
          <a:lstStyle>
            <a:lvl1pPr algn="l" defTabSz="918757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198" y="0"/>
            <a:ext cx="2919565" cy="4923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t" anchorCtr="0" compatLnSpc="1">
            <a:prstTxWarp prst="textNoShape">
              <a:avLst/>
            </a:prstTxWarp>
          </a:bodyPr>
          <a:lstStyle>
            <a:lvl1pPr algn="r" defTabSz="918757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541"/>
            <a:ext cx="2919565" cy="4939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b" anchorCtr="0" compatLnSpc="1">
            <a:prstTxWarp prst="textNoShape">
              <a:avLst/>
            </a:prstTxWarp>
          </a:bodyPr>
          <a:lstStyle>
            <a:lvl1pPr algn="l" defTabSz="918757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198" y="9375541"/>
            <a:ext cx="2919565" cy="4939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b" anchorCtr="0" compatLnSpc="1">
            <a:prstTxWarp prst="textNoShape">
              <a:avLst/>
            </a:prstTxWarp>
          </a:bodyPr>
          <a:lstStyle>
            <a:lvl1pPr algn="r" defTabSz="918757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6A85275-53F0-4117-819A-B9E01A5B01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553949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565" cy="4939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t" anchorCtr="0" compatLnSpc="1">
            <a:prstTxWarp prst="textNoShape">
              <a:avLst/>
            </a:prstTxWarp>
          </a:bodyPr>
          <a:lstStyle>
            <a:lvl1pPr algn="l" defTabSz="918757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626" y="0"/>
            <a:ext cx="2919565" cy="4939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t" anchorCtr="0" compatLnSpc="1">
            <a:prstTxWarp prst="textNoShape">
              <a:avLst/>
            </a:prstTxWarp>
          </a:bodyPr>
          <a:lstStyle>
            <a:lvl1pPr algn="r" defTabSz="918757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2" y="4688560"/>
            <a:ext cx="5389240" cy="4439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3962"/>
            <a:ext cx="2919565" cy="4939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b" anchorCtr="0" compatLnSpc="1">
            <a:prstTxWarp prst="textNoShape">
              <a:avLst/>
            </a:prstTxWarp>
          </a:bodyPr>
          <a:lstStyle>
            <a:lvl1pPr algn="l" defTabSz="918757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872374" y="9373962"/>
            <a:ext cx="3861817" cy="4939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0" tIns="45930" rIns="91860" bIns="45930" numCol="1" anchor="b" anchorCtr="0" compatLnSpc="1">
            <a:prstTxWarp prst="textNoShape">
              <a:avLst/>
            </a:prstTxWarp>
          </a:bodyPr>
          <a:lstStyle>
            <a:lvl1pPr defTabSz="918757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       </a:t>
            </a:r>
            <a:fld id="{7D00E5EC-5359-4502-92BF-F5F41F9DAE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717673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757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37526" indent="-283664" defTabSz="918757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34656" indent="-226931" defTabSz="918757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588519" indent="-226931" defTabSz="918757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42381" indent="-226931" defTabSz="918757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496243" indent="-226931" defTabSz="918757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50106" indent="-226931" defTabSz="918757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03968" indent="-226931" defTabSz="918757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57831" indent="-226931" defTabSz="918757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r>
              <a:rPr lang="en-US" altLang="zh-TW"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      </a:t>
            </a:r>
            <a:fld id="{3F02F98A-3432-41E0-9616-FFE56DF2F518}" type="slidenum">
              <a:rPr lang="en-US" altLang="zh-TW"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</a:t>
            </a:fld>
            <a:endParaRPr lang="en-US" altLang="zh-TW" sz="1300" b="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="" xmlns:p14="http://schemas.microsoft.com/office/powerpoint/2010/main" val="61913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7388" y="2928938"/>
            <a:ext cx="7770812" cy="107950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tint val="25490"/>
                  <a:invGamma/>
                </a:srgbClr>
              </a:gs>
            </a:gsLst>
            <a:lin ang="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lIns="91422" tIns="45711" rIns="91422" bIns="45711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370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8272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zh-TW" altLang="zh-TW" sz="2300" b="0" smtClean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1560513"/>
            <a:ext cx="7770812" cy="1368425"/>
          </a:xfrm>
        </p:spPr>
        <p:txBody>
          <a:bodyPr/>
          <a:lstStyle>
            <a:lvl1pPr>
              <a:defRPr sz="4700" b="1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9388" y="3429000"/>
            <a:ext cx="7008812" cy="1595438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9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7388" y="6251575"/>
            <a:ext cx="1905000" cy="452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7188" cy="452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6303813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2526-F37C-4D93-B261-8D8F3E2BE9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6068996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7E265-A318-4CB1-8F61-0630296C7C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4059225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D9F9-180C-44A9-9D53-14479E67C3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2766666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FD69E-1594-4E16-89FE-0DEA1F558A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40639660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9FCC-B5F8-42E3-A3F0-D8C81AC5D2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0045333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30896-EE0A-4F83-8133-5B7F609E7F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064608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DB841-0948-43C3-95E7-FE22957A28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8000877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5425" y="309563"/>
            <a:ext cx="2001838" cy="5715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68325" y="309563"/>
            <a:ext cx="5854700" cy="5715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146FC-B741-47F9-B5C3-67CDECDA42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8105706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309563"/>
            <a:ext cx="8001000" cy="1214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8325" y="1751013"/>
            <a:ext cx="80010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1982788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7188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9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08725"/>
            <a:ext cx="679450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DA99F1FC-B496-4B91-985E-15EB6BAB62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Rectangle 19"/>
          <p:cNvSpPr>
            <a:spLocks noChangeArrowheads="1"/>
          </p:cNvSpPr>
          <p:nvPr userDrawn="1"/>
        </p:nvSpPr>
        <p:spPr bwMode="auto">
          <a:xfrm>
            <a:off x="611188" y="1557338"/>
            <a:ext cx="7848600" cy="71437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50000">
                <a:srgbClr val="F1F1FF"/>
              </a:gs>
              <a:gs pos="100000">
                <a:srgbClr val="6666FF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b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593" r:id="rId8"/>
    <p:sldLayoutId id="2147484594" r:id="rId9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500" kern="1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anose="05000000000000000000" pitchFamily="2" charset="2"/>
        <a:buChar char="n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Times New Roman" panose="02020603050405020304" pitchFamily="18" charset="0"/>
        <a:buChar char="—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37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89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92325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11" Type="http://schemas.openxmlformats.org/officeDocument/2006/relationships/image" Target="../media/image45.emf"/><Relationship Id="rId5" Type="http://schemas.openxmlformats.org/officeDocument/2006/relationships/image" Target="../media/image39.png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1090928-&#20843;&#22823;&#26032;&#32862;-&#31354;&#27737;&#19981;&#21482;&#20663;&#32954;%20&#22686;&#12300;&#30524;&#20013;&#39080;&#12301;&#27231;&#29575;%20&#20843;&#22823;&#27665;&#29983;&#26032;&#32862;-1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1090918-TVBS&#12304;&#21313;&#40670;&#19981;&#19968;&#27171;&#12305;&#28961;&#30140;&#30171;&#24863;!&#22937;&#40801;&#22899;&#38968;&#37096;&#38263;&#33131;&#22602;...&#30906;&#35386;&#32633;&#24739;&#36889;&#31278;&#28107;&#24052;&#30284;...-1.mp4" TargetMode="External"/><Relationship Id="rId7" Type="http://schemas.openxmlformats.org/officeDocument/2006/relationships/image" Target="../media/image10.jpeg"/><Relationship Id="rId2" Type="http://schemas.openxmlformats.org/officeDocument/2006/relationships/hyperlink" Target="1090917-TVBS&#12304;&#21313;&#40670;&#19981;&#19968;&#27171;&#12305;&#32922;&#23376;&#31361;&#28982;&#35722;&#22823;.&#32147;&#24120;&#33081;&#27683;%20&#23567;&#24515;&#33145;&#20839;...&#21487;&#33021;&#20986;&#29694;&#37325;&#22823;&#30142;&#30149;!-1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1090925-TVBS&#12304;&#21313;&#40670;&#19981;&#19968;&#27171;&#12305;&#25163;&#25238;.&#21205;&#20316;&#24930;.&#24120;&#36300;&#20498;%20&#24962;&#39729;...&#24656;&#32633;&#36889;&#31278;&#30149;...&#38263;&#32773;&#33287;&#38738;&#24180;&#35201;&#27880;&#24847;!-1.mp4" TargetMode="External"/><Relationship Id="rId7" Type="http://schemas.openxmlformats.org/officeDocument/2006/relationships/image" Target="../media/image17.jpeg"/><Relationship Id="rId2" Type="http://schemas.openxmlformats.org/officeDocument/2006/relationships/hyperlink" Target="1090922-TVBS&#12304;&#21313;&#40670;&#19981;&#19968;&#27171;&#12305;&#32570;&#20047;&#36889;&#20841;&#31278;&#24494;&#37327;&#20803;&#32032;&#33268;&#24930;&#24615;&#30332;&#28814;....&#22686;&#21152;&#32633;&#31958;&#23615;&#30149;&#39080;&#38570;-1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hyperlink" Target="1091006-TVBS&#12304;&#21313;&#40670;&#19981;&#19968;&#27171;&#12305;&#24525;&#30171;&#19981;&#25954;&#23601;&#37291;!%20&#26032;&#20896;&#30123;&#24773;&#19979;...&#36889;&#30142;&#30149;&#31361;&#28982;&#20493;&#22686;...&#36629;&#30151;&#35722;&#37325;&#30151;!-1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hyperlink" Target="1091008-TVBS&#12304;&#21313;&#40670;&#19981;&#19968;&#27171;&#12305;&#25163;&#25484;&#25569;&#21147;&#24046;!&#26085;&#30740;&#31350;&#27515;&#20129;&#39080;&#38570;&#39640;%20&#37291;&#19981;&#21487;&#36629;&#24573;..&#36889;&#20214;&#20107;-1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263" y="1123950"/>
            <a:ext cx="8227307" cy="865188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400" u="sng" dirty="0" smtClean="0">
                <a:solidFill>
                  <a:srgbClr val="0000FF"/>
                </a:solidFill>
              </a:rPr>
              <a:t>本院重要新聞彙整報告</a:t>
            </a:r>
          </a:p>
        </p:txBody>
      </p:sp>
      <p:sp>
        <p:nvSpPr>
          <p:cNvPr id="13316" name="投影片編號版面配置區 5"/>
          <p:cNvSpPr txBox="1">
            <a:spLocks/>
          </p:cNvSpPr>
          <p:nvPr/>
        </p:nvSpPr>
        <p:spPr bwMode="auto">
          <a:xfrm>
            <a:off x="8172450" y="6308725"/>
            <a:ext cx="6794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r" eaLnBrk="1" hangingPunct="1"/>
            <a:r>
              <a:rPr lang="en-US" altLang="zh-TW" sz="1200" b="0">
                <a:latin typeface="Verdana" panose="020B0604030504040204" pitchFamily="34" charset="0"/>
                <a:ea typeface="新細明體" panose="02020500000000000000" pitchFamily="18" charset="-120"/>
              </a:rPr>
              <a:t>1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859338" y="2924175"/>
            <a:ext cx="3095625" cy="12954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</p:spPr>
        <p:txBody>
          <a:bodyPr wrap="none" anchor="ctr">
            <a:flatTx/>
          </a:bodyPr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dist" eaLnBrk="1" hangingPunct="1"/>
            <a:r>
              <a:rPr lang="zh-TW" altLang="en-US" dirty="0"/>
              <a:t>單  位：公共事務室 </a:t>
            </a:r>
          </a:p>
          <a:p>
            <a:pPr algn="dist" eaLnBrk="1" hangingPunct="1"/>
            <a:r>
              <a:rPr lang="zh-TW" altLang="en-US" dirty="0"/>
              <a:t>報告人：游  君  耀</a:t>
            </a:r>
          </a:p>
          <a:p>
            <a:pPr algn="dist" eaLnBrk="1" hangingPunct="1"/>
            <a:r>
              <a:rPr lang="en-US" altLang="zh-TW" dirty="0"/>
              <a:t>          </a:t>
            </a:r>
            <a:r>
              <a:rPr lang="en-US" altLang="zh-TW" sz="2000" dirty="0" smtClean="0"/>
              <a:t>109.10.27</a:t>
            </a:r>
            <a:endParaRPr lang="zh-TW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109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10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48641443"/>
              </p:ext>
            </p:extLst>
          </p:nvPr>
        </p:nvGraphicFramePr>
        <p:xfrm>
          <a:off x="591068" y="1053083"/>
          <a:ext cx="8085501" cy="5090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/>
                <a:gridCol w="1082844"/>
                <a:gridCol w="6063929"/>
              </a:tblGrid>
              <a:tr h="4779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202302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1090930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政風室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  <a:spcBef>
                          <a:spcPts val="600"/>
                        </a:spcBef>
                      </a:pP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醫療暴力零容忍〜實況演練防暴機制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TW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35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本院鑑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於近期仍有醫療暴力事件發生，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為強化醫護同仁緊急應變能力，有效嚇阻醫療暴力與提升醫療環境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，會同轄區永明派出所辦理「醫療暴力應變實況演練」，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透過簡報說明與實況演練，讓第一線醫護人員瞭解醫療暴力發生時的情境，並啟動緊急求救防暴機制，即時通知駐衛警、保全及派出所警力支援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，本院</a:t>
                      </a:r>
                      <a:r>
                        <a:rPr lang="zh-TW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一向秉持醫療暴力零容忍的立場，如果發生醫療暴力事件一定依法追究施暴者的法律責任。</a:t>
                      </a:r>
                      <a:endParaRPr lang="zh-TW" altLang="zh-TW" sz="12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3500"/>
                        </a:lnSpc>
                      </a:pPr>
                      <a:endParaRPr lang="zh-TW" altLang="zh-TW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10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3" y="1916790"/>
            <a:ext cx="1907630" cy="107081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3" y="3142390"/>
            <a:ext cx="1921710" cy="107872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3" y="4375894"/>
            <a:ext cx="1907630" cy="10708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3305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109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10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38107373"/>
              </p:ext>
            </p:extLst>
          </p:nvPr>
        </p:nvGraphicFramePr>
        <p:xfrm>
          <a:off x="591068" y="1053083"/>
          <a:ext cx="8085501" cy="4680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/>
                <a:gridCol w="1082844"/>
                <a:gridCol w="6063929"/>
              </a:tblGrid>
              <a:tr h="4779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202302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1091021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社工室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活動名稱：年終送愛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全聯、南山基金會慈善捐贈</a:t>
                      </a:r>
                    </a:p>
                    <a:p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活動時間：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109.10.21 (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上午 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 全聯慈善捐贈    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11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時 南山慈善捐贈</a:t>
                      </a:r>
                      <a:endParaRPr lang="zh-TW" alt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說    明：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財團法人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全聯慶祥慈善事業基金會，自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年起，持續捐贈本院住院病人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紙尿布、看護墊、濕紙巾及管灌等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照護、營養用品，市價超過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千萬元，嘉惠超過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萬名病人。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本次將由該基金會張宜君執行長代表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捐贈市價近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萬元的各式醫療物資耗材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。財團法人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南山人壽慈善基金，自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年起持續捐贈本院就醫病人醫療急難救助金及癌友康復用品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至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月，共有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名病人及家庭獲得</a:t>
                      </a:r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萬餘元醫療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、看護及生活費用補助，另捐贈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萬元購買頭巾、頭巾帽等康復用品，</a:t>
                      </a:r>
                      <a:r>
                        <a:rPr lang="zh-TW" alt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充分表達企業對弱勢病友的關懷。</a:t>
                      </a:r>
                      <a:endParaRPr lang="zh-TW" altLang="zh-TW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11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2062804"/>
            <a:ext cx="2051650" cy="136776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3" y="3828205"/>
            <a:ext cx="2052285" cy="1368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7769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527050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/>
              <a:t>109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10</a:t>
            </a:r>
            <a:r>
              <a:rPr lang="zh-TW" altLang="en-US" dirty="0" smtClean="0"/>
              <a:t>月份新聞摘要</a:t>
            </a:r>
            <a:r>
              <a:rPr lang="en-US" altLang="zh-TW" dirty="0" smtClean="0"/>
              <a:t>(</a:t>
            </a:r>
            <a:r>
              <a:rPr lang="zh-TW" altLang="en-US" dirty="0" smtClean="0"/>
              <a:t>計</a:t>
            </a:r>
            <a:r>
              <a:rPr lang="en-US" altLang="zh-TW" dirty="0" smtClean="0"/>
              <a:t>39</a:t>
            </a:r>
            <a:r>
              <a:rPr lang="zh-TW" altLang="en-US" dirty="0" smtClean="0"/>
              <a:t>則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38457158"/>
              </p:ext>
            </p:extLst>
          </p:nvPr>
        </p:nvGraphicFramePr>
        <p:xfrm>
          <a:off x="1" y="979488"/>
          <a:ext cx="9144000" cy="5499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570"/>
                <a:gridCol w="6336186"/>
                <a:gridCol w="1332244"/>
              </a:tblGrid>
              <a:tr h="4701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日期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主           題</a:t>
                      </a:r>
                      <a:endParaRPr lang="zh-TW" altLang="en-US" sz="16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報導媒體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20200902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嬰兒與母親</a:t>
                      </a:r>
                      <a:r>
                        <a:rPr lang="en-US" altLang="zh-TW" sz="1800" dirty="0" smtClean="0"/>
                        <a:t>9</a:t>
                      </a:r>
                      <a:r>
                        <a:rPr lang="zh-TW" altLang="en-US" sz="1800" dirty="0" smtClean="0"/>
                        <a:t>月號 待產房痛到受不了怎麼辦 產房護理師圖解</a:t>
                      </a:r>
                      <a:r>
                        <a:rPr lang="en-US" altLang="zh-TW" sz="1800" dirty="0" smtClean="0"/>
                        <a:t>6</a:t>
                      </a:r>
                      <a:r>
                        <a:rPr lang="zh-TW" altLang="en-US" sz="1800" dirty="0" smtClean="0"/>
                        <a:t>招 有效減輕生產疼痛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20200902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手術新紀元 北榮獲認證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20200912 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LDCT</a:t>
                      </a:r>
                      <a:r>
                        <a:rPr lang="zh-TW" altLang="en-US" sz="1800" dirty="0" smtClean="0"/>
                        <a:t>篩檢不菸高風險群 </a:t>
                      </a:r>
                      <a:r>
                        <a:rPr lang="en-US" altLang="zh-TW" sz="1800" dirty="0" smtClean="0"/>
                        <a:t>2.6%</a:t>
                      </a:r>
                      <a:r>
                        <a:rPr lang="zh-TW" altLang="en-US" sz="1800" dirty="0" smtClean="0"/>
                        <a:t>有肺癌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20200912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頭昏暈眩怕跌倒 更不敢出門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20200913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三陰性乳癌難纏 易轉移易復發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20200914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心臟亂跳病灶難找 </a:t>
                      </a:r>
                      <a:r>
                        <a:rPr lang="en-US" altLang="zh-TW" sz="1800" dirty="0" smtClean="0"/>
                        <a:t>AI</a:t>
                      </a:r>
                      <a:r>
                        <a:rPr lang="zh-TW" altLang="en-US" sz="1800" dirty="0" smtClean="0"/>
                        <a:t>定位快速精準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20200914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越南女主播救女 來台赴北榮活體換肝成功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20200915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越南女主播 來台捐肝救女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20200918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美籍白血病女 來台骨髓移植成功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20200921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看日本照顧殺人悲劇 檢討長照配置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56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E0E48F5C-934A-4707-A668-4A5DE198B3B1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12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4774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527050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/>
              <a:t>109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10</a:t>
            </a:r>
            <a:r>
              <a:rPr lang="zh-TW" altLang="en-US" dirty="0" smtClean="0"/>
              <a:t>月份新聞摘要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51864800"/>
              </p:ext>
            </p:extLst>
          </p:nvPr>
        </p:nvGraphicFramePr>
        <p:xfrm>
          <a:off x="1" y="979488"/>
          <a:ext cx="9144000" cy="5420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570"/>
                <a:gridCol w="6336186"/>
                <a:gridCol w="1332244"/>
              </a:tblGrid>
              <a:tr h="4701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日期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主           題</a:t>
                      </a:r>
                      <a:endParaRPr lang="zh-TW" altLang="en-US" sz="16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報導媒體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20200925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判斷肺癌篩檢 醫學會擬共識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20200926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長輩多重用藥 沒三高吃成低血糖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20200928 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公費流感疫苗接種 北榮推預約制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20200928 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精準生態醫療高峰論壇 開放報名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20200929 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下周一起打流感疫苗 避武肺重症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20200929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各醫院中秋國慶連假停開診一覽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20200929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空汙上升 眼中風機率恐倍增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20200929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便便救命 讓癌嬤正常排便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20200929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提升肺癌存活率：早篩早治、精準治療</a:t>
                      </a:r>
                      <a:r>
                        <a:rPr lang="en-US" altLang="zh-TW" sz="1800" dirty="0" smtClean="0"/>
                        <a:t>! </a:t>
                      </a:r>
                      <a:r>
                        <a:rPr lang="zh-TW" altLang="en-US" sz="1800" dirty="0" smtClean="0"/>
                        <a:t>榮總多專科團隊臨床試驗接軌國際，晚期肺癌突破存活限制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20200930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莫非定律 愈擔心復發 乳癌愈容易復發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56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E0E48F5C-934A-4707-A668-4A5DE198B3B1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13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3455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527050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/>
              <a:t>109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10</a:t>
            </a:r>
            <a:r>
              <a:rPr lang="zh-TW" altLang="en-US" dirty="0" smtClean="0"/>
              <a:t>月份新聞摘要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38865441"/>
              </p:ext>
            </p:extLst>
          </p:nvPr>
        </p:nvGraphicFramePr>
        <p:xfrm>
          <a:off x="1" y="979488"/>
          <a:ext cx="9144000" cy="5329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570"/>
                <a:gridCol w="6336186"/>
                <a:gridCol w="1332244"/>
              </a:tblGrid>
              <a:tr h="4701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日期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主           題</a:t>
                      </a:r>
                      <a:endParaRPr lang="zh-TW" altLang="en-US" sz="16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報導媒體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20201001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醫療暴力零容忍 北榮實況演練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20201003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肌少症曾失智風險 飲食運動都要夠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20201003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美豬瘦肉精叩關 </a:t>
                      </a:r>
                      <a:r>
                        <a:rPr lang="en-US" altLang="zh-TW" sz="1800" dirty="0" smtClean="0"/>
                        <a:t>7</a:t>
                      </a:r>
                      <a:r>
                        <a:rPr lang="zh-TW" altLang="en-US" sz="1800" dirty="0" smtClean="0"/>
                        <a:t>族群高風險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20201003 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優雅轉身間的憂愁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20201005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12</a:t>
                      </a:r>
                      <a:r>
                        <a:rPr lang="zh-TW" altLang="en-US" sz="1800" dirty="0" smtClean="0"/>
                        <a:t>日起 赴陸旅客須附核酸檢測報告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20201005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流感疫苗開打 快電話預約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20201005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避免武肺與流感夾擊 陳時中籲施打流感疫苗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20201006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流感疫苗開打 各地出現搶打朝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20201007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吃蟹正是時候 怎麼吃才安心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20201008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後年起 限</a:t>
                      </a:r>
                      <a:r>
                        <a:rPr lang="en-US" altLang="zh-TW" sz="1800" dirty="0" smtClean="0"/>
                        <a:t>2</a:t>
                      </a:r>
                      <a:r>
                        <a:rPr lang="zh-TW" altLang="en-US" sz="1800" dirty="0" smtClean="0"/>
                        <a:t>種蘆薈做食品原料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56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E0E48F5C-934A-4707-A668-4A5DE198B3B1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14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565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527050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/>
              <a:t>109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10</a:t>
            </a:r>
            <a:r>
              <a:rPr lang="zh-TW" altLang="en-US" dirty="0" smtClean="0"/>
              <a:t>月份新聞摘要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75374371"/>
              </p:ext>
            </p:extLst>
          </p:nvPr>
        </p:nvGraphicFramePr>
        <p:xfrm>
          <a:off x="1" y="979488"/>
          <a:ext cx="9144000" cy="5329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570"/>
                <a:gridCol w="6336186"/>
                <a:gridCol w="1332244"/>
              </a:tblGrid>
              <a:tr h="4701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/>
                        <a:t>日期</a:t>
                      </a:r>
                      <a:endParaRPr lang="zh-TW" altLang="en-US" sz="14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主           題</a:t>
                      </a:r>
                      <a:endParaRPr lang="zh-TW" altLang="en-US" sz="16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報導媒體</a:t>
                      </a:r>
                      <a:endParaRPr lang="zh-TW" altLang="en-US" sz="16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20201009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流感疫苗 </a:t>
                      </a:r>
                      <a:r>
                        <a:rPr lang="en-US" altLang="zh-TW" sz="2000" dirty="0" smtClean="0"/>
                        <a:t>3</a:t>
                      </a:r>
                      <a:r>
                        <a:rPr lang="zh-TW" altLang="en-US" sz="2000" dirty="0" smtClean="0"/>
                        <a:t>天打</a:t>
                      </a:r>
                      <a:r>
                        <a:rPr lang="en-US" altLang="zh-TW" sz="2000" dirty="0" smtClean="0"/>
                        <a:t>126</a:t>
                      </a:r>
                      <a:r>
                        <a:rPr lang="zh-TW" altLang="en-US" sz="2000" dirty="0" smtClean="0"/>
                        <a:t>萬劑</a:t>
                      </a:r>
                      <a:endParaRPr lang="zh-TW" altLang="en-US" sz="2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20201013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跟著</a:t>
                      </a:r>
                      <a:r>
                        <a:rPr lang="en-US" altLang="zh-TW" sz="1800" dirty="0" smtClean="0"/>
                        <a:t>AR</a:t>
                      </a:r>
                      <a:r>
                        <a:rPr lang="zh-TW" altLang="en-US" sz="1800" dirty="0" smtClean="0"/>
                        <a:t>復健 在家也能增強肌力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20201014 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乳癌年增</a:t>
                      </a:r>
                      <a:r>
                        <a:rPr lang="en-US" altLang="zh-TW" sz="1800" dirty="0" smtClean="0"/>
                        <a:t>1.3</a:t>
                      </a:r>
                      <a:r>
                        <a:rPr lang="zh-TW" altLang="en-US" sz="1800" dirty="0" smtClean="0"/>
                        <a:t>萬人 </a:t>
                      </a:r>
                      <a:r>
                        <a:rPr lang="en-US" altLang="zh-TW" sz="1800" dirty="0" smtClean="0"/>
                        <a:t>50</a:t>
                      </a:r>
                      <a:r>
                        <a:rPr lang="zh-TW" altLang="en-US" sz="1800" dirty="0" smtClean="0"/>
                        <a:t>歲以下逾</a:t>
                      </a:r>
                      <a:r>
                        <a:rPr lang="en-US" altLang="zh-TW" sz="1800" dirty="0" smtClean="0"/>
                        <a:t>3</a:t>
                      </a:r>
                      <a:r>
                        <a:rPr lang="zh-TW" altLang="en-US" sz="1800" dirty="0" smtClean="0"/>
                        <a:t>成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20201014 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榮陽團隊用</a:t>
                      </a:r>
                      <a:r>
                        <a:rPr lang="en-US" altLang="zh-TW" sz="1800" dirty="0" smtClean="0"/>
                        <a:t>AI </a:t>
                      </a:r>
                      <a:r>
                        <a:rPr lang="zh-TW" altLang="en-US" sz="1800" dirty="0" smtClean="0"/>
                        <a:t>精準揪衰老樣貌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20201017</a:t>
                      </a:r>
                      <a:endParaRPr lang="zh-TW" altLang="en-US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管好三高 延緩失能防失智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20201018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我是老人好自在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20201019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好好告別 善終更重要 安寧療護待推廣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20201019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乳癌年輕患者 </a:t>
                      </a:r>
                      <a:r>
                        <a:rPr lang="en-US" altLang="zh-TW" sz="1800" dirty="0" smtClean="0"/>
                        <a:t>8</a:t>
                      </a:r>
                      <a:r>
                        <a:rPr lang="zh-TW" altLang="en-US" sz="1800" dirty="0" smtClean="0"/>
                        <a:t>成沒凍卵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20201020 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醫院疫苗又告缺 醫護憂打不到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  <a:tr h="548771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56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E0E48F5C-934A-4707-A668-4A5DE198B3B1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15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0262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0407" y="3958550"/>
            <a:ext cx="2777577" cy="2327860"/>
          </a:xfrm>
          <a:prstGeom prst="rect">
            <a:avLst/>
          </a:prstGeom>
        </p:spPr>
      </p:pic>
      <p:sp>
        <p:nvSpPr>
          <p:cNvPr id="3993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D4D7D291-FE5B-4D4A-9070-6DE82FA3DF9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16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660" y="4149100"/>
            <a:ext cx="2790820" cy="219455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30" y="332570"/>
            <a:ext cx="3149460" cy="247382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110" y="1654230"/>
            <a:ext cx="2906350" cy="230432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790" y="2276840"/>
            <a:ext cx="1796045" cy="27299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70" y="332570"/>
            <a:ext cx="1766834" cy="118203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070" y="2708900"/>
            <a:ext cx="2610720" cy="182124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24891" y="4456450"/>
            <a:ext cx="2114155" cy="19888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5420" y="4695420"/>
            <a:ext cx="2610239" cy="141050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1450" y="260560"/>
            <a:ext cx="2000565" cy="2076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7707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30896-EE0A-4F83-8133-5B7F609E7F07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16429103"/>
              </p:ext>
            </p:extLst>
          </p:nvPr>
        </p:nvGraphicFramePr>
        <p:xfrm>
          <a:off x="323410" y="1124680"/>
          <a:ext cx="8640763" cy="371497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640763"/>
              </a:tblGrid>
              <a:tr h="792110"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rgbClr val="000099"/>
                          </a:solidFill>
                          <a:latin typeface="+mn-ea"/>
                          <a:ea typeface="+mn-ea"/>
                        </a:rPr>
                        <a:t>◘本院</a:t>
                      </a:r>
                      <a:r>
                        <a:rPr lang="zh-TW" altLang="zh-TW" sz="1800" b="1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榮獲總統及行政院長聯署頒發「防疫獎章」乙只</a:t>
                      </a:r>
                      <a:r>
                        <a:rPr lang="zh-TW" altLang="en-US" sz="1800" b="1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，感謝本院對防治</a:t>
                      </a:r>
                      <a:r>
                        <a:rPr lang="en-US" altLang="zh-TW" sz="1800" b="1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COVID-</a:t>
                      </a:r>
                      <a:r>
                        <a:rPr lang="zh-TW" altLang="en-US" sz="1800" b="1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endParaRPr lang="en-US" altLang="zh-TW" sz="1800" b="1" kern="1200" dirty="0" smtClean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b="1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altLang="zh-TW" sz="1800" b="1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19(</a:t>
                      </a:r>
                      <a:r>
                        <a:rPr lang="zh-TW" altLang="en-US" sz="1800" b="1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新冠肺炎</a:t>
                      </a:r>
                      <a:r>
                        <a:rPr lang="en-US" altLang="zh-TW" sz="1800" b="1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1800" b="1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工作的卓有貢獻</a:t>
                      </a:r>
                      <a:r>
                        <a:rPr lang="zh-TW" altLang="en-US" sz="1800" b="1" dirty="0" smtClean="0">
                          <a:solidFill>
                            <a:srgbClr val="000099"/>
                          </a:solidFill>
                          <a:latin typeface="+mn-ea"/>
                          <a:ea typeface="+mn-ea"/>
                        </a:rPr>
                        <a:t>。</a:t>
                      </a:r>
                      <a:endParaRPr lang="zh-TW" altLang="en-US" sz="2000" b="0" dirty="0">
                        <a:solidFill>
                          <a:srgbClr val="0000FF"/>
                        </a:solidFill>
                        <a:latin typeface="+mn-ea"/>
                      </a:endParaRPr>
                    </a:p>
                  </a:txBody>
                  <a:tcPr marL="91435" marR="91435" marT="45712" marB="45712"/>
                </a:tc>
              </a:tr>
              <a:tr h="576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0" dirty="0" smtClean="0">
                        <a:solidFill>
                          <a:schemeClr val="tx2"/>
                        </a:solidFill>
                        <a:latin typeface="+mn-ea"/>
                      </a:endParaRPr>
                    </a:p>
                  </a:txBody>
                  <a:tcPr marL="91435" marR="91435" marT="45712" marB="45712"/>
                </a:tc>
              </a:tr>
              <a:tr h="504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91435" marR="91435" marT="45712" marB="45712" anchor="ctr"/>
                </a:tc>
              </a:tr>
              <a:tr h="359020">
                <a:tc>
                  <a:txBody>
                    <a:bodyPr/>
                    <a:lstStyle/>
                    <a:p>
                      <a:endParaRPr lang="zh-TW" altLang="en-US" sz="1800" dirty="0" smtClean="0"/>
                    </a:p>
                  </a:txBody>
                  <a:tcPr marL="91435" marR="91435" marT="45712" marB="45712" anchor="ctr"/>
                </a:tc>
              </a:tr>
              <a:tr h="370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 smtClean="0">
                        <a:solidFill>
                          <a:srgbClr val="0000F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5" marR="91435" marT="45712" marB="45712"/>
                </a:tc>
              </a:tr>
              <a:tr h="370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dirty="0" smtClean="0">
                        <a:solidFill>
                          <a:srgbClr val="000099"/>
                        </a:solidFill>
                        <a:latin typeface="+mn-ea"/>
                      </a:endParaRPr>
                    </a:p>
                  </a:txBody>
                  <a:tcPr marL="91435" marR="91435" marT="45712" marB="45712"/>
                </a:tc>
              </a:tr>
              <a:tr h="370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 smtClean="0">
                        <a:solidFill>
                          <a:srgbClr val="0000FF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5" marR="91435" marT="45712" marB="45712"/>
                </a:tc>
              </a:tr>
              <a:tr h="365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200" dirty="0" smtClean="0">
                        <a:solidFill>
                          <a:srgbClr val="000099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35" marR="91435" marT="45712" marB="45712"/>
                </a:tc>
              </a:tr>
            </a:tbl>
          </a:graphicData>
        </a:graphic>
      </p:graphicFrame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097"/>
          </a:xfrm>
        </p:spPr>
        <p:txBody>
          <a:bodyPr/>
          <a:lstStyle/>
          <a:p>
            <a:pPr algn="ctr"/>
            <a:r>
              <a:rPr lang="en-US" altLang="zh-TW" dirty="0" smtClean="0"/>
              <a:t>109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10</a:t>
            </a:r>
            <a:r>
              <a:rPr lang="zh-TW" altLang="en-US" dirty="0" smtClean="0"/>
              <a:t>月各單位受奬情形提報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322932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400" y="260560"/>
            <a:ext cx="3456480" cy="151221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流行疫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中心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95420" y="1844780"/>
            <a:ext cx="3456480" cy="4240238"/>
          </a:xfrm>
        </p:spPr>
        <p:txBody>
          <a:bodyPr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本院榮獲總統及行政院長聯署頒發「防疫獎章」乙只，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感謝本院對防治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COVID-19(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新冠肺炎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工作的卓著貢獻。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30896-EE0A-4F83-8133-5B7F609E7F07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0" y="3356990"/>
            <a:ext cx="4032560" cy="338044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38" t="-186" r="14729" b="10352"/>
          <a:stretch/>
        </p:blipFill>
        <p:spPr>
          <a:xfrm>
            <a:off x="4067930" y="476590"/>
            <a:ext cx="4509210" cy="3004458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="" xmlns:p14="http://schemas.microsoft.com/office/powerpoint/2010/main" val="2413353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D4D7D291-FE5B-4D4A-9070-6DE82FA3DF9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19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51650" y="11790"/>
            <a:ext cx="4464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 algn="ctr" eaLnBrk="1" hangingPunct="1">
              <a:spcBef>
                <a:spcPct val="20000"/>
              </a:spcBef>
              <a:buClr>
                <a:srgbClr val="0000FF"/>
              </a:buClr>
              <a:buSzPct val="80000"/>
            </a:pPr>
            <a:r>
              <a:rPr lang="zh-TW" altLang="en-US" sz="8000" b="0" dirty="0">
                <a:solidFill>
                  <a:srgbClr val="FF0000"/>
                </a:solidFill>
                <a:latin typeface="Times New Roman"/>
                <a:ea typeface="標楷體"/>
              </a:rPr>
              <a:t>謝謝聆聽</a:t>
            </a:r>
            <a:endParaRPr lang="en-US" altLang="zh-TW" sz="8000" b="0" dirty="0">
              <a:solidFill>
                <a:srgbClr val="FF0000"/>
              </a:solidFill>
              <a:latin typeface="Times New Roman"/>
              <a:ea typeface="標楷體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95670" y="5366740"/>
            <a:ext cx="45366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 algn="ctr" eaLnBrk="1" hangingPunct="1">
              <a:spcBef>
                <a:spcPct val="20000"/>
              </a:spcBef>
              <a:buClr>
                <a:srgbClr val="0000FF"/>
              </a:buClr>
              <a:buSzPct val="80000"/>
            </a:pPr>
            <a:r>
              <a:rPr lang="zh-TW" altLang="en-US" sz="8000" b="0" dirty="0">
                <a:solidFill>
                  <a:srgbClr val="FF0000"/>
                </a:solidFill>
                <a:latin typeface="Times New Roman"/>
                <a:ea typeface="標楷體"/>
              </a:rPr>
              <a:t>敬請指導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20" y="1375665"/>
            <a:ext cx="3045320" cy="406042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55" y="1371516"/>
            <a:ext cx="4860040" cy="224256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55" y="4103975"/>
            <a:ext cx="1987180" cy="148971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75" y="4103781"/>
            <a:ext cx="1907630" cy="143007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25" y="4103781"/>
            <a:ext cx="1906598" cy="14302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1617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>
                <a:solidFill>
                  <a:srgbClr val="FF3300"/>
                </a:solidFill>
              </a:rPr>
              <a:t>109</a:t>
            </a:r>
            <a:r>
              <a:rPr lang="zh-TW" altLang="en-US" dirty="0" smtClean="0">
                <a:solidFill>
                  <a:srgbClr val="FF3300"/>
                </a:solidFill>
              </a:rPr>
              <a:t>年</a:t>
            </a:r>
            <a:r>
              <a:rPr lang="en-US" altLang="zh-TW" dirty="0" smtClean="0">
                <a:solidFill>
                  <a:srgbClr val="FF3300"/>
                </a:solidFill>
              </a:rPr>
              <a:t>10</a:t>
            </a:r>
            <a:r>
              <a:rPr lang="zh-TW" altLang="en-US" dirty="0" smtClean="0">
                <a:solidFill>
                  <a:srgbClr val="FF3300"/>
                </a:solidFill>
              </a:rPr>
              <a:t>月記者會</a:t>
            </a:r>
            <a:endParaRPr lang="zh-TW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93545378"/>
              </p:ext>
            </p:extLst>
          </p:nvPr>
        </p:nvGraphicFramePr>
        <p:xfrm>
          <a:off x="250825" y="908650"/>
          <a:ext cx="8601075" cy="5006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715"/>
                <a:gridCol w="864120"/>
                <a:gridCol w="936130"/>
                <a:gridCol w="5792110"/>
              </a:tblGrid>
              <a:tr h="6480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日期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報告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單位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主講人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主           題</a:t>
                      </a:r>
                      <a:endParaRPr lang="zh-TW" altLang="en-US" sz="2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</a:tr>
              <a:tr h="4358275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1090928</a:t>
                      </a:r>
                      <a:endParaRPr lang="zh-TW" altLang="en-US" sz="1800" dirty="0"/>
                    </a:p>
                  </a:txBody>
                  <a:tcPr marL="91441" marR="91441" marT="45747" marB="45747"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眼科部</a:t>
                      </a:r>
                      <a:endParaRPr lang="zh-TW" altLang="en-US" sz="1600" dirty="0"/>
                    </a:p>
                  </a:txBody>
                  <a:tcPr marL="91441" marR="91441" marT="45747" marB="457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劉瑞玲</a:t>
                      </a:r>
                      <a:endParaRPr lang="en-US" altLang="zh-TW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主任</a:t>
                      </a:r>
                      <a:endParaRPr lang="en-US" altLang="zh-TW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鄭惠禎</a:t>
                      </a:r>
                      <a:endParaRPr lang="en-US" altLang="zh-TW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醫師</a:t>
                      </a:r>
                      <a:endParaRPr lang="zh-TW" altLang="en-US" sz="1400" dirty="0"/>
                    </a:p>
                  </a:txBody>
                  <a:tcPr marL="91441" marR="91441" marT="45747" marB="45747"/>
                </a:tc>
                <a:tc>
                  <a:txBody>
                    <a:bodyPr/>
                    <a:lstStyle/>
                    <a:p>
                      <a:pPr>
                        <a:lnSpc>
                          <a:spcPts val="3300"/>
                        </a:lnSpc>
                      </a:pP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時間：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日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星期一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下午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時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分</a:t>
                      </a:r>
                    </a:p>
                    <a:p>
                      <a:pPr>
                        <a:lnSpc>
                          <a:spcPts val="3300"/>
                        </a:lnSpc>
                      </a:pP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主題：</a:t>
                      </a:r>
                      <a:r>
                        <a:rPr lang="zh-TW" altLang="en-US" sz="2000" u="sng" dirty="0" smtClean="0">
                          <a:solidFill>
                            <a:schemeClr val="tx1"/>
                          </a:solidFill>
                        </a:rPr>
                        <a:t>「空氣污染亮紅燈　小心靈魂之窗也遭殃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！」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3300"/>
                        </a:lnSpc>
                      </a:pP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說明：</a:t>
                      </a:r>
                    </a:p>
                    <a:p>
                      <a:pPr>
                        <a:lnSpc>
                          <a:spcPts val="3300"/>
                        </a:lnSpc>
                      </a:pPr>
                      <a:r>
                        <a:rPr lang="zh-TW" altLang="en-US" sz="1600" baseline="0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本院</a:t>
                      </a:r>
                      <a:r>
                        <a:rPr lang="zh-TW" altLang="en-US" sz="1800" u="sng" dirty="0" smtClean="0">
                          <a:solidFill>
                            <a:schemeClr val="tx1"/>
                          </a:solidFill>
                        </a:rPr>
                        <a:t>眼科部與陽明大學</a:t>
                      </a:r>
                      <a:r>
                        <a:rPr lang="en-US" altLang="zh-TW" sz="1800" u="sng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zh-TW" altLang="en-US" sz="1800" u="sng" dirty="0" smtClean="0">
                          <a:solidFill>
                            <a:schemeClr val="tx1"/>
                          </a:solidFill>
                        </a:rPr>
                        <a:t>元智大學合作研究發現，空氣污染可能是眼中風的一個危險因子，一週內的空氣污染濃度每增加十億分之一（</a:t>
                      </a:r>
                      <a:r>
                        <a:rPr lang="en-US" altLang="zh-TW" sz="1800" u="sng" dirty="0" smtClean="0">
                          <a:solidFill>
                            <a:schemeClr val="tx1"/>
                          </a:solidFill>
                        </a:rPr>
                        <a:t>1ppb</a:t>
                      </a:r>
                      <a:r>
                        <a:rPr lang="zh-TW" altLang="en-US" sz="1800" u="sng" dirty="0" smtClean="0">
                          <a:solidFill>
                            <a:schemeClr val="tx1"/>
                          </a:solidFill>
                        </a:rPr>
                        <a:t>），發生眼中風的機率就可能上升</a:t>
                      </a:r>
                      <a:r>
                        <a:rPr lang="en-US" altLang="zh-TW" sz="1800" u="sng" dirty="0" smtClean="0">
                          <a:solidFill>
                            <a:schemeClr val="tx1"/>
                          </a:solidFill>
                        </a:rPr>
                        <a:t>1.1</a:t>
                      </a:r>
                      <a:r>
                        <a:rPr lang="zh-TW" altLang="en-US" sz="1800" u="sng" dirty="0" smtClean="0">
                          <a:solidFill>
                            <a:schemeClr val="tx1"/>
                          </a:solidFill>
                        </a:rPr>
                        <a:t>倍，而三高或是</a:t>
                      </a:r>
                      <a:r>
                        <a:rPr lang="en-US" altLang="zh-TW" sz="1800" u="sng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r>
                        <a:rPr lang="zh-TW" altLang="en-US" sz="1800" u="sng" dirty="0" smtClean="0">
                          <a:solidFill>
                            <a:schemeClr val="tx1"/>
                          </a:solidFill>
                        </a:rPr>
                        <a:t>歲以上老人發生風險高達</a:t>
                      </a:r>
                      <a:r>
                        <a:rPr lang="en-US" altLang="zh-TW" sz="1800" u="sng" dirty="0" smtClean="0">
                          <a:solidFill>
                            <a:schemeClr val="tx1"/>
                          </a:solidFill>
                        </a:rPr>
                        <a:t>1.4</a:t>
                      </a:r>
                      <a:r>
                        <a:rPr lang="zh-TW" altLang="en-US" sz="1800" u="sng" dirty="0" smtClean="0">
                          <a:solidFill>
                            <a:schemeClr val="tx1"/>
                          </a:solidFill>
                        </a:rPr>
                        <a:t>至</a:t>
                      </a:r>
                      <a:r>
                        <a:rPr lang="en-US" altLang="zh-TW" sz="1800" u="sng" dirty="0" smtClean="0">
                          <a:solidFill>
                            <a:schemeClr val="tx1"/>
                          </a:solidFill>
                        </a:rPr>
                        <a:t>2.16</a:t>
                      </a:r>
                      <a:r>
                        <a:rPr lang="zh-TW" altLang="en-US" sz="1800" u="sng" dirty="0" smtClean="0">
                          <a:solidFill>
                            <a:schemeClr val="tx1"/>
                          </a:solidFill>
                        </a:rPr>
                        <a:t>倍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lang="zh-TW" altLang="en-US" sz="1800" u="none" dirty="0" smtClean="0">
                          <a:solidFill>
                            <a:schemeClr val="tx1"/>
                          </a:solidFill>
                        </a:rPr>
                        <a:t>此重大研究結果已刊登於頂尖眼科期刊</a:t>
                      </a:r>
                      <a:r>
                        <a:rPr lang="en-US" altLang="zh-TW" sz="1800" u="none" dirty="0" smtClean="0">
                          <a:solidFill>
                            <a:schemeClr val="tx1"/>
                          </a:solidFill>
                        </a:rPr>
                        <a:t>—</a:t>
                      </a:r>
                      <a:r>
                        <a:rPr lang="zh-TW" altLang="en-US" sz="1800" u="none" dirty="0" smtClean="0">
                          <a:solidFill>
                            <a:schemeClr val="tx1"/>
                          </a:solidFill>
                        </a:rPr>
                        <a:t>眼科學（</a:t>
                      </a:r>
                      <a:r>
                        <a:rPr lang="en-US" altLang="zh-TW" sz="1800" u="none" dirty="0" smtClean="0">
                          <a:solidFill>
                            <a:schemeClr val="tx1"/>
                          </a:solidFill>
                        </a:rPr>
                        <a:t>Ophthalmology</a:t>
                      </a:r>
                      <a:r>
                        <a:rPr lang="zh-TW" altLang="en-US" sz="1800" u="none" dirty="0" smtClean="0">
                          <a:solidFill>
                            <a:schemeClr val="tx1"/>
                          </a:solidFill>
                        </a:rPr>
                        <a:t>）。</a:t>
                      </a:r>
                      <a:endParaRPr lang="en-US" altLang="zh-TW" sz="160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47" marB="45747"/>
                </a:tc>
              </a:tr>
            </a:tbl>
          </a:graphicData>
        </a:graphic>
      </p:graphicFrame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2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23410" y="1988800"/>
            <a:ext cx="1810922" cy="3873279"/>
            <a:chOff x="312738" y="2220091"/>
            <a:chExt cx="1846292" cy="3873279"/>
          </a:xfrm>
        </p:grpSpPr>
        <p:pic>
          <p:nvPicPr>
            <p:cNvPr id="3" name="圖片 2">
              <a:hlinkClick r:id="rId2" action="ppaction://hlinkfil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738" y="2220091"/>
              <a:ext cx="1763610" cy="1208909"/>
            </a:xfrm>
            <a:prstGeom prst="rect">
              <a:avLst/>
            </a:prstGeom>
          </p:spPr>
        </p:pic>
        <p:pic>
          <p:nvPicPr>
            <p:cNvPr id="4" name="圖片 3">
              <a:hlinkClick r:id="rId2" action="ppaction://hlinkfil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410" y="3573020"/>
              <a:ext cx="1795974" cy="1192731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410" y="4869200"/>
              <a:ext cx="1835620" cy="1224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531490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>
                <a:solidFill>
                  <a:srgbClr val="FF3300"/>
                </a:solidFill>
              </a:rPr>
              <a:t>109</a:t>
            </a:r>
            <a:r>
              <a:rPr lang="zh-TW" altLang="en-US" dirty="0" smtClean="0">
                <a:solidFill>
                  <a:srgbClr val="FF3300"/>
                </a:solidFill>
              </a:rPr>
              <a:t>年</a:t>
            </a:r>
            <a:r>
              <a:rPr lang="en-US" altLang="zh-TW" dirty="0" smtClean="0">
                <a:solidFill>
                  <a:srgbClr val="FF3300"/>
                </a:solidFill>
              </a:rPr>
              <a:t>10</a:t>
            </a:r>
            <a:r>
              <a:rPr lang="zh-TW" altLang="en-US" dirty="0" smtClean="0">
                <a:solidFill>
                  <a:srgbClr val="FF3300"/>
                </a:solidFill>
              </a:rPr>
              <a:t>月記者會</a:t>
            </a:r>
            <a:endParaRPr lang="zh-TW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27975599"/>
              </p:ext>
            </p:extLst>
          </p:nvPr>
        </p:nvGraphicFramePr>
        <p:xfrm>
          <a:off x="250825" y="908650"/>
          <a:ext cx="8601075" cy="5544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715"/>
                <a:gridCol w="864120"/>
                <a:gridCol w="936130"/>
                <a:gridCol w="5792110"/>
              </a:tblGrid>
              <a:tr h="8023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日期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報告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單位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主講人</a:t>
                      </a:r>
                      <a:endParaRPr lang="zh-TW" altLang="en-US" sz="1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主           題</a:t>
                      </a:r>
                      <a:endParaRPr lang="zh-TW" altLang="en-US" sz="28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</a:tr>
              <a:tr h="4742409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1091012</a:t>
                      </a:r>
                      <a:endParaRPr lang="zh-TW" altLang="en-US" sz="1800" dirty="0"/>
                    </a:p>
                  </a:txBody>
                  <a:tcPr marL="91441" marR="91441" marT="45747" marB="45747"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教學部臨床技術訓練中心</a:t>
                      </a:r>
                      <a:endParaRPr lang="zh-TW" altLang="en-US" sz="1600" dirty="0"/>
                    </a:p>
                  </a:txBody>
                  <a:tcPr marL="91441" marR="91441" marT="45747" marB="4574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楊令瑀</a:t>
                      </a:r>
                      <a:endParaRPr lang="en-US" altLang="zh-TW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部主任</a:t>
                      </a:r>
                      <a:endParaRPr lang="en-US" altLang="zh-TW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楊盈盈</a:t>
                      </a:r>
                      <a:endParaRPr lang="en-US" altLang="zh-TW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/>
                        <a:t>主任</a:t>
                      </a:r>
                      <a:endParaRPr lang="zh-TW" altLang="en-US" sz="1400" dirty="0"/>
                    </a:p>
                  </a:txBody>
                  <a:tcPr marL="91441" marR="91441" marT="45747" marB="45747"/>
                </a:tc>
                <a:tc>
                  <a:txBody>
                    <a:bodyPr/>
                    <a:lstStyle/>
                    <a:p>
                      <a:pPr>
                        <a:lnSpc>
                          <a:spcPts val="3500"/>
                        </a:lnSpc>
                      </a:pP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時間：</a:t>
                      </a:r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日</a:t>
                      </a:r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星期一</a:t>
                      </a:r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下午</a:t>
                      </a:r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時</a:t>
                      </a:r>
                      <a:r>
                        <a:rPr lang="en-US" altLang="zh-TW" sz="22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分</a:t>
                      </a:r>
                    </a:p>
                    <a:p>
                      <a:pPr>
                        <a:lnSpc>
                          <a:spcPts val="3500"/>
                        </a:lnSpc>
                      </a:pP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主題：</a:t>
                      </a:r>
                      <a:r>
                        <a:rPr lang="zh-TW" altLang="en-US" sz="2200" u="sng" dirty="0" smtClean="0">
                          <a:solidFill>
                            <a:schemeClr val="tx1"/>
                          </a:solidFill>
                        </a:rPr>
                        <a:t>「</a:t>
                      </a:r>
                      <a:r>
                        <a:rPr lang="en-US" altLang="zh-TW" sz="2200" u="sng" dirty="0" smtClean="0">
                          <a:solidFill>
                            <a:schemeClr val="tx1"/>
                          </a:solidFill>
                        </a:rPr>
                        <a:t>AR</a:t>
                      </a:r>
                      <a:r>
                        <a:rPr lang="zh-TW" altLang="en-US" sz="2200" u="sng" dirty="0" smtClean="0">
                          <a:solidFill>
                            <a:schemeClr val="tx1"/>
                          </a:solidFill>
                        </a:rPr>
                        <a:t>增肌練走  居家防疫更健康</a:t>
                      </a:r>
                      <a:r>
                        <a:rPr lang="zh-TW" altLang="en-US" sz="2200" dirty="0" smtClean="0">
                          <a:solidFill>
                            <a:schemeClr val="tx1"/>
                          </a:solidFill>
                        </a:rPr>
                        <a:t>」</a:t>
                      </a:r>
                    </a:p>
                    <a:p>
                      <a:pPr>
                        <a:lnSpc>
                          <a:spcPts val="3500"/>
                        </a:lnSpc>
                      </a:pP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說明：</a:t>
                      </a:r>
                    </a:p>
                    <a:p>
                      <a:pPr>
                        <a:lnSpc>
                          <a:spcPts val="3500"/>
                        </a:lnSpc>
                      </a:pP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        教學部臨床技術訓練中心</a:t>
                      </a:r>
                      <a:r>
                        <a:rPr lang="zh-TW" altLang="en-US" sz="2000" u="sng" dirty="0" smtClean="0">
                          <a:solidFill>
                            <a:schemeClr val="tx1"/>
                          </a:solidFill>
                        </a:rPr>
                        <a:t>運用擴增實境 </a:t>
                      </a:r>
                      <a:r>
                        <a:rPr lang="en-US" altLang="zh-TW" sz="2000" u="sng" dirty="0" smtClean="0">
                          <a:solidFill>
                            <a:schemeClr val="tx1"/>
                          </a:solidFill>
                        </a:rPr>
                        <a:t>(AR )</a:t>
                      </a:r>
                      <a:r>
                        <a:rPr lang="zh-TW" altLang="en-US" sz="2000" u="sng" dirty="0" smtClean="0">
                          <a:solidFill>
                            <a:schemeClr val="tx1"/>
                          </a:solidFill>
                        </a:rPr>
                        <a:t>系統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lang="zh-TW" altLang="en-US" sz="2000" u="sng" dirty="0" smtClean="0">
                          <a:solidFill>
                            <a:schemeClr val="tx1"/>
                          </a:solidFill>
                        </a:rPr>
                        <a:t>設計一款針對健康者暨慢性心臟衰竭、心肌梗塞、開心手術、退化性膝關節炎術後及慢性阻塞性肺疾等患者皆適用的「醫療</a:t>
                      </a:r>
                      <a:r>
                        <a:rPr lang="en-US" altLang="zh-TW" sz="2000" u="sng" dirty="0" smtClean="0">
                          <a:solidFill>
                            <a:schemeClr val="tx1"/>
                          </a:solidFill>
                        </a:rPr>
                        <a:t>AR</a:t>
                      </a:r>
                      <a:r>
                        <a:rPr lang="zh-TW" altLang="en-US" sz="2000" u="sng" dirty="0" smtClean="0">
                          <a:solidFill>
                            <a:schemeClr val="tx1"/>
                          </a:solidFill>
                        </a:rPr>
                        <a:t>教學</a:t>
                      </a:r>
                      <a:r>
                        <a:rPr lang="en-US" altLang="zh-TW" sz="2000" u="sng" dirty="0" smtClean="0">
                          <a:solidFill>
                            <a:schemeClr val="tx1"/>
                          </a:solidFill>
                        </a:rPr>
                        <a:t>APP</a:t>
                      </a:r>
                      <a:r>
                        <a:rPr lang="zh-TW" altLang="en-US" sz="2000" u="sng" dirty="0" smtClean="0">
                          <a:solidFill>
                            <a:schemeClr val="tx1"/>
                          </a:solidFill>
                        </a:rPr>
                        <a:t>」，讓民眾在家即可</a:t>
                      </a:r>
                      <a:r>
                        <a:rPr lang="en-US" altLang="zh-TW" sz="2000" u="sng" dirty="0" smtClean="0">
                          <a:solidFill>
                            <a:schemeClr val="tx1"/>
                          </a:solidFill>
                        </a:rPr>
                        <a:t>DIY</a:t>
                      </a:r>
                      <a:r>
                        <a:rPr lang="zh-TW" altLang="en-US" sz="2000" u="sng" dirty="0" smtClean="0">
                          <a:solidFill>
                            <a:schemeClr val="tx1"/>
                          </a:solidFill>
                        </a:rPr>
                        <a:t>進行肌力及行走訓練，效果顯著記者會並請患者親臨說明使用心得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。</a:t>
                      </a:r>
                    </a:p>
                    <a:p>
                      <a:endParaRPr lang="zh-TW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47" marB="45747"/>
                </a:tc>
              </a:tr>
            </a:tbl>
          </a:graphicData>
        </a:graphic>
      </p:graphicFrame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3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467430" y="2924930"/>
            <a:ext cx="2016281" cy="2880400"/>
            <a:chOff x="467430" y="2546415"/>
            <a:chExt cx="2016281" cy="253881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31" y="2546415"/>
              <a:ext cx="2016280" cy="1242635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30" y="3861060"/>
              <a:ext cx="2016280" cy="1224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246980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>
                <a:solidFill>
                  <a:srgbClr val="FF3300"/>
                </a:solidFill>
              </a:rPr>
              <a:t>109</a:t>
            </a:r>
            <a:r>
              <a:rPr lang="zh-TW" altLang="en-US" dirty="0" smtClean="0">
                <a:solidFill>
                  <a:srgbClr val="FF3300"/>
                </a:solidFill>
              </a:rPr>
              <a:t>年</a:t>
            </a:r>
            <a:r>
              <a:rPr lang="en-US" altLang="zh-TW" dirty="0" smtClean="0">
                <a:solidFill>
                  <a:srgbClr val="FF3300"/>
                </a:solidFill>
              </a:rPr>
              <a:t>10</a:t>
            </a:r>
            <a:r>
              <a:rPr lang="zh-TW" altLang="en-US" dirty="0" smtClean="0">
                <a:solidFill>
                  <a:srgbClr val="FF3300"/>
                </a:solidFill>
              </a:rPr>
              <a:t>月專題報導</a:t>
            </a:r>
            <a:endParaRPr lang="zh-TW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11894083"/>
              </p:ext>
            </p:extLst>
          </p:nvPr>
        </p:nvGraphicFramePr>
        <p:xfrm>
          <a:off x="250824" y="981072"/>
          <a:ext cx="8713785" cy="468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3785"/>
              </a:tblGrid>
              <a:tr h="785854"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</a:tr>
              <a:tr h="1950114">
                <a:tc>
                  <a:txBody>
                    <a:bodyPr/>
                    <a:lstStyle/>
                    <a:p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1090917-TVBS【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十點不一樣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】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肚子突然變大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經常脹氣 小心腹內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...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可能出現重大疾病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!-1.mp4</a:t>
                      </a:r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  <a:tr h="1950114">
                <a:tc>
                  <a:txBody>
                    <a:bodyPr/>
                    <a:lstStyle/>
                    <a:p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1090918-TVBS【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十點不一樣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】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無疼痛感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!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妙齡女頸部長腫塊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...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確診罹患淋巴癌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.mp4</a:t>
                      </a:r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</a:tbl>
          </a:graphicData>
        </a:graphic>
      </p:graphicFrame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4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755470" y="2348850"/>
            <a:ext cx="7849090" cy="1233216"/>
            <a:chOff x="755470" y="2348850"/>
            <a:chExt cx="7849090" cy="1233216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00" y="2348850"/>
              <a:ext cx="2195670" cy="1232503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20" y="2348850"/>
              <a:ext cx="2196940" cy="1233216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350" y="2564880"/>
              <a:ext cx="1512210" cy="1016473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470" y="2636890"/>
              <a:ext cx="1551927" cy="943158"/>
            </a:xfrm>
            <a:prstGeom prst="rect">
              <a:avLst/>
            </a:prstGeom>
          </p:spPr>
        </p:pic>
      </p:grpSp>
      <p:grpSp>
        <p:nvGrpSpPr>
          <p:cNvPr id="12" name="群組 11"/>
          <p:cNvGrpSpPr/>
          <p:nvPr/>
        </p:nvGrpSpPr>
        <p:grpSpPr>
          <a:xfrm>
            <a:off x="2411700" y="4293120"/>
            <a:ext cx="4734658" cy="1800250"/>
            <a:chOff x="2411700" y="4293120"/>
            <a:chExt cx="4734658" cy="180025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00" y="4293120"/>
              <a:ext cx="1350188" cy="180025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10" y="4581160"/>
              <a:ext cx="1619590" cy="909130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70" y="4293120"/>
              <a:ext cx="1350188" cy="1800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9516785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>
                <a:solidFill>
                  <a:srgbClr val="FF3300"/>
                </a:solidFill>
              </a:rPr>
              <a:t>109</a:t>
            </a:r>
            <a:r>
              <a:rPr lang="zh-TW" altLang="en-US" dirty="0" smtClean="0">
                <a:solidFill>
                  <a:srgbClr val="FF3300"/>
                </a:solidFill>
              </a:rPr>
              <a:t>年</a:t>
            </a:r>
            <a:r>
              <a:rPr lang="en-US" altLang="zh-TW" dirty="0" smtClean="0">
                <a:solidFill>
                  <a:srgbClr val="FF3300"/>
                </a:solidFill>
              </a:rPr>
              <a:t>10</a:t>
            </a:r>
            <a:r>
              <a:rPr lang="zh-TW" altLang="en-US" dirty="0" smtClean="0">
                <a:solidFill>
                  <a:srgbClr val="FF3300"/>
                </a:solidFill>
              </a:rPr>
              <a:t>月專題報導</a:t>
            </a:r>
            <a:endParaRPr lang="zh-TW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72893112"/>
              </p:ext>
            </p:extLst>
          </p:nvPr>
        </p:nvGraphicFramePr>
        <p:xfrm>
          <a:off x="250824" y="981072"/>
          <a:ext cx="8713785" cy="468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3785"/>
              </a:tblGrid>
              <a:tr h="785854"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</a:tr>
              <a:tr h="1950114">
                <a:tc>
                  <a:txBody>
                    <a:bodyPr/>
                    <a:lstStyle/>
                    <a:p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1090922-TVBS【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十點不一樣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】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缺乏鎂跟鋅兩種微量元素致慢性發炎 增加罹糖尿病風險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.mp4</a:t>
                      </a:r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  <a:tr h="1950114">
                <a:tc>
                  <a:txBody>
                    <a:bodyPr/>
                    <a:lstStyle/>
                    <a:p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1090925-TVBS【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十點不一樣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】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手抖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動作慢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常跌倒 憂鬱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...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恐罹巴金森氏症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...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長者與青年要注意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3" action="ppaction://hlinkfile"/>
                        </a:rPr>
                        <a:t>!.mp4</a:t>
                      </a:r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</a:tbl>
          </a:graphicData>
        </a:graphic>
      </p:graphicFrame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5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8" y="2564880"/>
            <a:ext cx="1878039" cy="105420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30" y="2564880"/>
            <a:ext cx="1872260" cy="105096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716" y="2561636"/>
            <a:ext cx="1878039" cy="105420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436" y="2561635"/>
            <a:ext cx="1878042" cy="105420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0" y="4636539"/>
            <a:ext cx="2006323" cy="112621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70" y="4633295"/>
            <a:ext cx="2006323" cy="11262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75" y="4633295"/>
            <a:ext cx="2006323" cy="11262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21" y="4630181"/>
            <a:ext cx="1423422" cy="7990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0439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>
                <a:solidFill>
                  <a:srgbClr val="FF3300"/>
                </a:solidFill>
              </a:rPr>
              <a:t>109</a:t>
            </a:r>
            <a:r>
              <a:rPr lang="zh-TW" altLang="en-US" dirty="0" smtClean="0">
                <a:solidFill>
                  <a:srgbClr val="FF3300"/>
                </a:solidFill>
              </a:rPr>
              <a:t>年</a:t>
            </a:r>
            <a:r>
              <a:rPr lang="en-US" altLang="zh-TW" dirty="0" smtClean="0">
                <a:solidFill>
                  <a:srgbClr val="FF3300"/>
                </a:solidFill>
              </a:rPr>
              <a:t>10</a:t>
            </a:r>
            <a:r>
              <a:rPr lang="zh-TW" altLang="en-US" dirty="0" smtClean="0">
                <a:solidFill>
                  <a:srgbClr val="FF3300"/>
                </a:solidFill>
              </a:rPr>
              <a:t>月專題報導</a:t>
            </a:r>
            <a:endParaRPr lang="zh-TW" altLang="en-US" dirty="0">
              <a:solidFill>
                <a:srgbClr val="FF3300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5596169"/>
              </p:ext>
            </p:extLst>
          </p:nvPr>
        </p:nvGraphicFramePr>
        <p:xfrm>
          <a:off x="250824" y="981072"/>
          <a:ext cx="8713785" cy="2735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3785"/>
              </a:tblGrid>
              <a:tr h="785854"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 marL="91441" marR="91441" marT="45747" marB="45747">
                    <a:solidFill>
                      <a:srgbClr val="0000FF"/>
                    </a:solidFill>
                  </a:tcPr>
                </a:tc>
              </a:tr>
              <a:tr h="1950114">
                <a:tc>
                  <a:txBody>
                    <a:bodyPr/>
                    <a:lstStyle/>
                    <a:p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1091006-TVBS【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十點不一樣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】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忍痛不敢就醫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! 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新冠疫情下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...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椎間盤突出倍增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...</a:t>
                      </a:r>
                      <a:r>
                        <a:rPr lang="zh-TW" altLang="en-US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輕症變重症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hlinkClick r:id="rId2" action="ppaction://hlinkfile"/>
                        </a:rPr>
                        <a:t>!.mp4</a:t>
                      </a:r>
                      <a:endParaRPr lang="en-US" altLang="zh-TW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endParaRPr lang="zh-TW" altLang="en-US" sz="2000" b="1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47" marB="45747"/>
                </a:tc>
              </a:tr>
            </a:tbl>
          </a:graphicData>
        </a:graphic>
      </p:graphicFrame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6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547580" y="2492870"/>
            <a:ext cx="5886547" cy="1079728"/>
            <a:chOff x="2141933" y="4555076"/>
            <a:chExt cx="5240399" cy="107972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1933" y="4555077"/>
              <a:ext cx="1619590" cy="1079727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031" y="4555077"/>
              <a:ext cx="1615647" cy="1077097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6686" y="4555076"/>
              <a:ext cx="1615646" cy="1077097"/>
            </a:xfrm>
            <a:prstGeom prst="rect">
              <a:avLst/>
            </a:prstGeom>
          </p:spPr>
        </p:pic>
      </p:grpSp>
      <p:grpSp>
        <p:nvGrpSpPr>
          <p:cNvPr id="14" name="群組 13"/>
          <p:cNvGrpSpPr/>
          <p:nvPr/>
        </p:nvGrpSpPr>
        <p:grpSpPr>
          <a:xfrm>
            <a:off x="1763610" y="4725180"/>
            <a:ext cx="5976830" cy="1190186"/>
            <a:chOff x="1979640" y="2262394"/>
            <a:chExt cx="5548117" cy="1190186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640" y="2276840"/>
              <a:ext cx="1763610" cy="1175740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00" y="2276840"/>
              <a:ext cx="1763610" cy="1175740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479" y="2262394"/>
              <a:ext cx="1785278" cy="119018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/>
        </p:nvSpPr>
        <p:spPr>
          <a:xfrm>
            <a:off x="323410" y="4149100"/>
            <a:ext cx="81371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+mn-ea"/>
                <a:hlinkClick r:id="rId9" action="ppaction://hlinkfile"/>
              </a:rPr>
              <a:t>1091008-TVBS【</a:t>
            </a:r>
            <a:r>
              <a:rPr lang="zh-TW" altLang="en-US" sz="2000" dirty="0" smtClean="0">
                <a:solidFill>
                  <a:srgbClr val="FF0000"/>
                </a:solidFill>
                <a:latin typeface="+mn-ea"/>
                <a:hlinkClick r:id="rId9" action="ppaction://hlinkfile"/>
              </a:rPr>
              <a:t>十點不一樣</a:t>
            </a:r>
            <a:r>
              <a:rPr lang="en-US" altLang="zh-TW" sz="2000" dirty="0" smtClean="0">
                <a:solidFill>
                  <a:srgbClr val="FF0000"/>
                </a:solidFill>
                <a:latin typeface="+mn-ea"/>
                <a:hlinkClick r:id="rId9" action="ppaction://hlinkfile"/>
              </a:rPr>
              <a:t>】</a:t>
            </a:r>
            <a:r>
              <a:rPr lang="zh-TW" altLang="en-US" sz="2000" dirty="0" smtClean="0">
                <a:solidFill>
                  <a:srgbClr val="FF0000"/>
                </a:solidFill>
                <a:latin typeface="+mn-ea"/>
                <a:hlinkClick r:id="rId9" action="ppaction://hlinkfile"/>
              </a:rPr>
              <a:t>手掌握力差</a:t>
            </a:r>
            <a:r>
              <a:rPr lang="en-US" altLang="zh-TW" sz="2000" dirty="0" smtClean="0">
                <a:solidFill>
                  <a:srgbClr val="FF0000"/>
                </a:solidFill>
                <a:latin typeface="+mn-ea"/>
                <a:hlinkClick r:id="rId9" action="ppaction://hlinkfile"/>
              </a:rPr>
              <a:t>!</a:t>
            </a:r>
            <a:r>
              <a:rPr lang="zh-TW" altLang="en-US" sz="2000" dirty="0" smtClean="0">
                <a:solidFill>
                  <a:srgbClr val="FF0000"/>
                </a:solidFill>
                <a:latin typeface="+mn-ea"/>
                <a:hlinkClick r:id="rId9" action="ppaction://hlinkfile"/>
              </a:rPr>
              <a:t>日研究死亡風險高</a:t>
            </a:r>
            <a:r>
              <a:rPr lang="en-US" altLang="zh-TW" sz="2000" dirty="0" smtClean="0">
                <a:solidFill>
                  <a:srgbClr val="FF0000"/>
                </a:solidFill>
                <a:latin typeface="+mn-ea"/>
                <a:hlinkClick r:id="rId9" action="ppaction://hlinkfile"/>
              </a:rPr>
              <a:t>.mp4</a:t>
            </a:r>
            <a:endParaRPr lang="en-US" altLang="zh-TW" sz="20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843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450" y="692620"/>
            <a:ext cx="8001000" cy="288040"/>
          </a:xfrm>
        </p:spPr>
        <p:txBody>
          <a:bodyPr/>
          <a:lstStyle/>
          <a:p>
            <a:pPr algn="ctr">
              <a:defRPr/>
            </a:pPr>
            <a:r>
              <a:rPr lang="en-US" altLang="zh-TW" sz="2600" dirty="0" smtClean="0">
                <a:solidFill>
                  <a:srgbClr val="FF3300"/>
                </a:solidFill>
              </a:rPr>
              <a:t/>
            </a:r>
            <a:br>
              <a:rPr lang="en-US" altLang="zh-TW" sz="2600" dirty="0" smtClean="0">
                <a:solidFill>
                  <a:srgbClr val="FF3300"/>
                </a:solidFill>
              </a:rPr>
            </a:br>
            <a:r>
              <a:rPr lang="en-US" altLang="zh-TW" sz="2600" dirty="0" smtClean="0">
                <a:solidFill>
                  <a:srgbClr val="FF3300"/>
                </a:solidFill>
              </a:rPr>
              <a:t>109</a:t>
            </a:r>
            <a:r>
              <a:rPr lang="zh-TW" altLang="en-US" sz="2600" dirty="0" smtClean="0">
                <a:solidFill>
                  <a:srgbClr val="FF3300"/>
                </a:solidFill>
              </a:rPr>
              <a:t>年</a:t>
            </a:r>
            <a:r>
              <a:rPr lang="en-US" altLang="zh-TW" sz="2600" dirty="0" smtClean="0">
                <a:solidFill>
                  <a:srgbClr val="FF3300"/>
                </a:solidFill>
              </a:rPr>
              <a:t>10</a:t>
            </a:r>
            <a:r>
              <a:rPr lang="zh-TW" altLang="en-US" sz="2600" dirty="0" smtClean="0">
                <a:solidFill>
                  <a:srgbClr val="FF3300"/>
                </a:solidFill>
              </a:rPr>
              <a:t>月安排媒體採訪</a:t>
            </a:r>
            <a:r>
              <a:rPr lang="en-US" altLang="zh-TW" sz="2600" dirty="0" smtClean="0">
                <a:solidFill>
                  <a:srgbClr val="FF3300"/>
                </a:solidFill>
              </a:rPr>
              <a:t>(</a:t>
            </a:r>
            <a:r>
              <a:rPr lang="zh-TW" altLang="en-US" sz="2600" dirty="0" smtClean="0">
                <a:solidFill>
                  <a:srgbClr val="FF3300"/>
                </a:solidFill>
              </a:rPr>
              <a:t>計</a:t>
            </a:r>
            <a:r>
              <a:rPr lang="en-US" altLang="zh-TW" sz="2600" dirty="0" smtClean="0">
                <a:solidFill>
                  <a:srgbClr val="FF3300"/>
                </a:solidFill>
              </a:rPr>
              <a:t>17</a:t>
            </a:r>
            <a:r>
              <a:rPr lang="zh-TW" altLang="en-US" sz="2600" dirty="0" smtClean="0">
                <a:solidFill>
                  <a:srgbClr val="FF3300"/>
                </a:solidFill>
              </a:rPr>
              <a:t>則</a:t>
            </a:r>
            <a:r>
              <a:rPr lang="en-US" altLang="zh-TW" sz="2600" dirty="0" smtClean="0">
                <a:solidFill>
                  <a:srgbClr val="FF3300"/>
                </a:solidFill>
              </a:rPr>
              <a:t>)</a:t>
            </a:r>
            <a:endParaRPr lang="zh-TW" altLang="en-US" sz="2600" dirty="0">
              <a:solidFill>
                <a:srgbClr val="FF3300"/>
              </a:solidFill>
            </a:endParaRPr>
          </a:p>
        </p:txBody>
      </p:sp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7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67235140"/>
              </p:ext>
            </p:extLst>
          </p:nvPr>
        </p:nvGraphicFramePr>
        <p:xfrm>
          <a:off x="1115520" y="1052670"/>
          <a:ext cx="7417030" cy="53574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07795"/>
                <a:gridCol w="813831"/>
                <a:gridCol w="1462684"/>
                <a:gridCol w="1884380"/>
                <a:gridCol w="1420237"/>
                <a:gridCol w="1028103"/>
              </a:tblGrid>
              <a:tr h="509302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日期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單位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受訪人員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主題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媒體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採訪記者</a:t>
                      </a:r>
                      <a:endParaRPr lang="zh-TW" altLang="en-US" sz="1600" dirty="0"/>
                    </a:p>
                  </a:txBody>
                  <a:tcPr/>
                </a:tc>
              </a:tr>
              <a:tr h="786878">
                <a:tc>
                  <a:txBody>
                    <a:bodyPr/>
                    <a:lstStyle/>
                    <a:p>
                      <a:pPr algn="l" fontAlgn="t"/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  <a:p>
                      <a:pPr algn="l" fontAlgn="t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2020/9/17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內科部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胃腸肝膽科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急診部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侯明志主任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李懿宬醫師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陳正翰醫師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張浩明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醫師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肚子突然變大 經常脹氣小心腹內可能出現重大疾病</a:t>
                      </a:r>
                    </a:p>
                    <a:p>
                      <a:pPr algn="l" fontAlgn="t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"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2020/9/17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心臟內科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鄭浩民醫師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智慧穿戴裝置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Apple Watch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心電圖監測助攻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蘋果日報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楊稚佳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2020/9/18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血液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科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/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過敏免疫風濕科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高志平主任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柯博伸醫師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高冠鈞醫師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陳明翰醫師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淋巴瘤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"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2020/9/22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胸腔部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陳威志醫師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肺部保養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原民台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陳鵬飛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2020/9/22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內科部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胃腸肝膽科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家庭醫學科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新陳代謝科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營養部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侯明志主任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李沛璋醫師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鄭博仁醫師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林亮羽醫師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楊子穎營養師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讓身體擺脫慢性發炎！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"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2020/9/24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口腔醫學部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陳雅琪醫師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高齡口腔保養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  <a:p>
                      <a:pPr algn="l" fontAlgn="t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今周刊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楊雅馨</a:t>
                      </a:r>
                    </a:p>
                  </a:txBody>
                  <a:tcPr marL="9525" marR="9525" marT="9525" marB="0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2020/9/24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兒醫部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牛道明主任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白袍人生人物專訪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中國時報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李柏澔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2020/9/25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神經內科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李怡慧醫師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中風預防治療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蘋果日報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李怡慧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54445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450" y="692620"/>
            <a:ext cx="8001000" cy="288040"/>
          </a:xfrm>
        </p:spPr>
        <p:txBody>
          <a:bodyPr/>
          <a:lstStyle/>
          <a:p>
            <a:pPr algn="ctr">
              <a:defRPr/>
            </a:pPr>
            <a:r>
              <a:rPr lang="en-US" altLang="zh-TW" sz="2600" dirty="0" smtClean="0">
                <a:solidFill>
                  <a:srgbClr val="FF3300"/>
                </a:solidFill>
              </a:rPr>
              <a:t/>
            </a:r>
            <a:br>
              <a:rPr lang="en-US" altLang="zh-TW" sz="2600" dirty="0" smtClean="0">
                <a:solidFill>
                  <a:srgbClr val="FF3300"/>
                </a:solidFill>
              </a:rPr>
            </a:br>
            <a:r>
              <a:rPr lang="en-US" altLang="zh-TW" sz="2600" dirty="0" smtClean="0">
                <a:solidFill>
                  <a:srgbClr val="FF3300"/>
                </a:solidFill>
              </a:rPr>
              <a:t>109</a:t>
            </a:r>
            <a:r>
              <a:rPr lang="zh-TW" altLang="en-US" sz="2600" dirty="0" smtClean="0">
                <a:solidFill>
                  <a:srgbClr val="FF3300"/>
                </a:solidFill>
              </a:rPr>
              <a:t>年</a:t>
            </a:r>
            <a:r>
              <a:rPr lang="en-US" altLang="zh-TW" sz="2600" dirty="0" smtClean="0">
                <a:solidFill>
                  <a:srgbClr val="FF3300"/>
                </a:solidFill>
              </a:rPr>
              <a:t>10</a:t>
            </a:r>
            <a:r>
              <a:rPr lang="zh-TW" altLang="en-US" sz="2600" dirty="0" smtClean="0">
                <a:solidFill>
                  <a:srgbClr val="FF3300"/>
                </a:solidFill>
              </a:rPr>
              <a:t>月安排媒體採訪</a:t>
            </a:r>
            <a:endParaRPr lang="zh-TW" altLang="en-US" sz="2600" dirty="0">
              <a:solidFill>
                <a:srgbClr val="FF3300"/>
              </a:solidFill>
            </a:endParaRPr>
          </a:p>
        </p:txBody>
      </p:sp>
      <p:sp>
        <p:nvSpPr>
          <p:cNvPr id="1539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4B5B691E-ED4B-4B41-A9B1-E0E081DD33C9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8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61196480"/>
              </p:ext>
            </p:extLst>
          </p:nvPr>
        </p:nvGraphicFramePr>
        <p:xfrm>
          <a:off x="1115520" y="1052670"/>
          <a:ext cx="7417030" cy="53210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20100"/>
                <a:gridCol w="1008140"/>
                <a:gridCol w="1356070"/>
                <a:gridCol w="1884380"/>
                <a:gridCol w="1420237"/>
                <a:gridCol w="1028103"/>
              </a:tblGrid>
              <a:tr h="509302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日期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單位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受訪人員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主題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800" dirty="0" smtClean="0"/>
                        <a:t>媒體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1600" dirty="0" smtClean="0"/>
                        <a:t>採訪記者</a:t>
                      </a:r>
                      <a:endParaRPr lang="zh-TW" altLang="en-US" sz="1600" dirty="0"/>
                    </a:p>
                  </a:txBody>
                  <a:tcPr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2020/9/25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高齡醫學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科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/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神經內科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彭莉甯主任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楊博欽醫師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王嚴鋒醫師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國內估逾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4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萬人受巴金森氏症困擾！醫師提醒要注意長輩「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6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大警訊」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"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2020/9/29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胃腸科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高齡醫學中心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藥學部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心臟內科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歐朔銘醫師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陳亮宇醫師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林家潔藥師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李慶威醫師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柚子配這幾類藥物吃嚴重恐致命！醫生：吃柚子前多留意長輩用藥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"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2020/10/5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家醫部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張曉婷科主任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李蕙君醫師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本院公費流感疫苗施打情形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東森新聞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民視新聞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李志宸</a:t>
                      </a:r>
                      <a:b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李樺仙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2020/10/6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骨科部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吳博貴科主任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林希賢醫師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姚又誠醫師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遇疫情忍痛不就醫 今年椎間盤突出患者飆增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"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2020/10/7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耳科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杜宗揚醫師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小兒罹膽脂瘤治療及預防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中國時報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魏怡嘉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2020/10/8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高齡醫學中心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復健部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林明憲科主任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劉鼎浩醫師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余羅平物理治療師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握力衰退別輕忽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TVBS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"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十點不一樣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蔣志偉</a:t>
                      </a:r>
                    </a:p>
                  </a:txBody>
                  <a:tcPr marL="9525" marR="9525" marT="9525" marB="0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2020/10/14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神經內科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王培寧醫師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失智症專題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鏡週刊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許珮珍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2020/10/20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醫企部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李偉強主任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未來醫療新趨勢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台北市美台商會工商雜誌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Jane</a:t>
                      </a:r>
                    </a:p>
                  </a:txBody>
                  <a:tcPr marL="9525" marR="9525" marT="9525" marB="0" anchor="ctr"/>
                </a:tc>
              </a:tr>
              <a:tr h="4792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2020/10/21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移植外科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劉君恕主任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外交部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WHA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宣導影片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外交部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林呈諱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43170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109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10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89974573"/>
              </p:ext>
            </p:extLst>
          </p:nvPr>
        </p:nvGraphicFramePr>
        <p:xfrm>
          <a:off x="591068" y="1053083"/>
          <a:ext cx="8085501" cy="5256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/>
                <a:gridCol w="1082844"/>
                <a:gridCol w="6063929"/>
              </a:tblGrid>
              <a:tr h="5367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</a:tr>
              <a:tr h="4719554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1090917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內科部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lang="zh-TW" altLang="en-US" sz="1600" b="1" dirty="0" smtClean="0">
                          <a:latin typeface="+mn-ea"/>
                          <a:ea typeface="+mn-ea"/>
                        </a:rPr>
                        <a:t>血液科</a:t>
                      </a:r>
                      <a:endParaRPr lang="en-US" altLang="zh-TW" sz="16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國際醫療再發光 美籍女「骨髓移植」成功</a:t>
                      </a:r>
                    </a:p>
                    <a:p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搶救</a:t>
                      </a:r>
                      <a:r>
                        <a:rPr lang="en-US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的生存率 患者</a:t>
                      </a:r>
                      <a:r>
                        <a:rPr lang="en-US" altLang="zh-TW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天艱辛求生</a:t>
                      </a:r>
                      <a:endParaRPr lang="en-US" altLang="zh-TW" sz="20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2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感謝臺灣温暖伸援</a:t>
                      </a:r>
                      <a:endParaRPr lang="zh-TW" altLang="en-US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zh-TW" alt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全球</a:t>
                      </a:r>
                      <a:r>
                        <a:rPr lang="en-US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COVID-19</a:t>
                      </a:r>
                      <a:r>
                        <a:rPr lang="zh-TW" alt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疫情持續升溫</a:t>
                      </a: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，國際醫療需求在各國管制措施下也面臨挑戰，相較於其他國家，</a:t>
                      </a:r>
                      <a:r>
                        <a:rPr lang="zh-TW" alt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台灣疫情相對穩定，成為全球少數醫療能量尚有餘裕的國家</a:t>
                      </a:r>
                      <a:r>
                        <a:rPr lang="zh-TW" alt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，一名美籍</a:t>
                      </a:r>
                      <a:r>
                        <a:rPr lang="en-US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r>
                        <a:rPr lang="zh-TW" alt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歲女性「急性骨髓性白血病</a:t>
                      </a:r>
                      <a:r>
                        <a:rPr lang="en-US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(AML)</a:t>
                      </a:r>
                      <a:r>
                        <a:rPr lang="zh-TW" alt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」患者期盼</a:t>
                      </a:r>
                      <a:r>
                        <a:rPr lang="zh-TW" alt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有機會來台尋生機</a:t>
                      </a: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臺北榮總</a:t>
                      </a:r>
                      <a:r>
                        <a:rPr lang="zh-TW" altLang="en-US" sz="16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陳適安副院長經媒體表示，經過團隊整體評估，判定患者必須及時進行骨髓移植治療，避免病況急速惡化危及性命，</a:t>
                      </a: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經過多次院科內會議討論，</a:t>
                      </a:r>
                      <a:r>
                        <a:rPr lang="zh-TW" altLang="en-US" sz="16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並積極與衛福部爭取</a:t>
                      </a: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透過</a:t>
                      </a:r>
                      <a:r>
                        <a:rPr lang="zh-TW" alt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外交部溝通協調，加上美國在台協會</a:t>
                      </a:r>
                      <a:r>
                        <a:rPr lang="en-US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AIT</a:t>
                      </a:r>
                      <a:r>
                        <a:rPr lang="en-US" altLang="zh-TW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</a:t>
                      </a:r>
                      <a:r>
                        <a:rPr lang="zh-TW" alt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協助，經衛福部特准取得入台的國際醫療特別許可證，</a:t>
                      </a:r>
                      <a:r>
                        <a:rPr lang="zh-TW" altLang="en-US" sz="16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於六月底來台</a:t>
                      </a:r>
                      <a:r>
                        <a:rPr lang="zh-TW" alt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成功接受骨髓移植，</a:t>
                      </a: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目前持續</a:t>
                      </a: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追蹤病況</a:t>
                      </a: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穩定</a:t>
                      </a: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患病感謝</a:t>
                      </a:r>
                      <a:r>
                        <a:rPr lang="zh-TW" alt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台灣及臺北榮總伸出援手</a:t>
                      </a:r>
                      <a:r>
                        <a:rPr lang="zh-TW" alt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，成功骨髓移植，喜獲重生</a:t>
                      </a: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TW" altLang="zh-TW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9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0" y="2132820"/>
            <a:ext cx="1786356" cy="133916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508" y="4869200"/>
            <a:ext cx="1152161" cy="134071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0" y="3620886"/>
            <a:ext cx="1728240" cy="11488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0517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6600"/>
            </a:gs>
            <a:gs pos="100000">
              <a:srgbClr val="009999"/>
            </a:gs>
          </a:gsLst>
          <a:lin ang="5400000" scaled="1"/>
        </a:gradFill>
        <a:ln>
          <a:noFill/>
        </a:ln>
        <a:effectLst>
          <a:outerShdw dist="53882" dir="2700000" algn="ctr" rotWithShape="0">
            <a:schemeClr val="tx2"/>
          </a:outerShdw>
        </a:effectLst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6600"/>
            </a:gs>
            <a:gs pos="100000">
              <a:srgbClr val="009999"/>
            </a:gs>
          </a:gsLst>
          <a:lin ang="5400000" scaled="1"/>
        </a:gradFill>
        <a:ln>
          <a:noFill/>
        </a:ln>
        <a:effectLst>
          <a:outerShdw dist="53882" dir="2700000" algn="ctr" rotWithShape="0">
            <a:schemeClr val="tx2"/>
          </a:outerShdw>
        </a:effectLst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35856</TotalTime>
  <Words>1720</Words>
  <Application>Microsoft Office PowerPoint</Application>
  <PresentationFormat>如螢幕大小 (4:3)</PresentationFormat>
  <Paragraphs>325</Paragraphs>
  <Slides>19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Profile</vt:lpstr>
      <vt:lpstr>本院重要新聞彙整報告</vt:lpstr>
      <vt:lpstr>109年10月記者會</vt:lpstr>
      <vt:lpstr>109年10月記者會</vt:lpstr>
      <vt:lpstr>109年10月專題報導</vt:lpstr>
      <vt:lpstr>109年10月專題報導</vt:lpstr>
      <vt:lpstr>109年10月專題報導</vt:lpstr>
      <vt:lpstr> 109年10月安排媒體採訪(計17則)</vt:lpstr>
      <vt:lpstr> 109年10月安排媒體採訪</vt:lpstr>
      <vt:lpstr>109年10月份協辦活動(新聞稿)</vt:lpstr>
      <vt:lpstr>109年10月份協辦活動(新聞稿)</vt:lpstr>
      <vt:lpstr>109年10月份協辦活動(新聞稿)</vt:lpstr>
      <vt:lpstr>109年10月份新聞摘要(計39則)</vt:lpstr>
      <vt:lpstr>109年10月份新聞摘要</vt:lpstr>
      <vt:lpstr>109年10月份新聞摘要</vt:lpstr>
      <vt:lpstr>109年10月份新聞摘要</vt:lpstr>
      <vt:lpstr>投影片 16</vt:lpstr>
      <vt:lpstr>109年10月各單位受奬情形提報</vt:lpstr>
      <vt:lpstr>中央流行疫情 指揮中心</vt:lpstr>
      <vt:lpstr>投影片 19</vt:lpstr>
    </vt:vector>
  </TitlesOfParts>
  <Manager>台北榮民總醫院</Manager>
  <Company>Taipei Veterans General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行政院國軍退除役官兵輔導委員會 台北榮民總醫院 新制醫院評鑑暨教學醫院評鑑簡報</dc:title>
  <dc:creator>楊昭恂</dc:creator>
  <cp:lastModifiedBy>vghuser</cp:lastModifiedBy>
  <cp:revision>2715</cp:revision>
  <cp:lastPrinted>2020-10-23T01:49:32Z</cp:lastPrinted>
  <dcterms:created xsi:type="dcterms:W3CDTF">2004-02-01T06:39:05Z</dcterms:created>
  <dcterms:modified xsi:type="dcterms:W3CDTF">2020-10-26T02:41:51Z</dcterms:modified>
</cp:coreProperties>
</file>