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249" r:id="rId2"/>
    <p:sldId id="3896" r:id="rId3"/>
    <p:sldId id="3907" r:id="rId4"/>
    <p:sldId id="3911" r:id="rId5"/>
    <p:sldId id="3877" r:id="rId6"/>
    <p:sldId id="3908" r:id="rId7"/>
    <p:sldId id="3910" r:id="rId8"/>
    <p:sldId id="3912" r:id="rId9"/>
    <p:sldId id="3898" r:id="rId10"/>
    <p:sldId id="3906" r:id="rId11"/>
    <p:sldId id="3909" r:id="rId12"/>
    <p:sldId id="3927" r:id="rId13"/>
    <p:sldId id="3919" r:id="rId14"/>
    <p:sldId id="3922" r:id="rId15"/>
    <p:sldId id="3913" r:id="rId16"/>
    <p:sldId id="3866" r:id="rId17"/>
    <p:sldId id="3914" r:id="rId18"/>
    <p:sldId id="3915" r:id="rId19"/>
    <p:sldId id="3864" r:id="rId20"/>
    <p:sldId id="3923" r:id="rId21"/>
    <p:sldId id="3924" r:id="rId22"/>
    <p:sldId id="3925" r:id="rId23"/>
    <p:sldId id="3926" r:id="rId24"/>
    <p:sldId id="3865" r:id="rId25"/>
  </p:sldIdLst>
  <p:sldSz cx="9144000" cy="6858000" type="screen4x3"/>
  <p:notesSz cx="6735763" cy="986948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FD3AC2D-1F97-4005-BCD0-1DB900D01B92}">
          <p14:sldIdLst>
            <p14:sldId id="3249"/>
          </p14:sldIdLst>
        </p14:section>
        <p14:section name="未命名的章節" id="{E15E1461-5D68-4543-BFC7-27AD91FF1BC0}">
          <p14:sldIdLst>
            <p14:sldId id="3896"/>
            <p14:sldId id="3907"/>
            <p14:sldId id="3911"/>
            <p14:sldId id="3877"/>
            <p14:sldId id="3908"/>
            <p14:sldId id="3910"/>
            <p14:sldId id="3912"/>
            <p14:sldId id="3898"/>
            <p14:sldId id="3906"/>
            <p14:sldId id="3909"/>
            <p14:sldId id="3927"/>
            <p14:sldId id="3919"/>
            <p14:sldId id="3922"/>
            <p14:sldId id="3913"/>
            <p14:sldId id="3866"/>
            <p14:sldId id="3914"/>
            <p14:sldId id="3915"/>
            <p14:sldId id="3864"/>
            <p14:sldId id="3923"/>
            <p14:sldId id="3924"/>
            <p14:sldId id="3925"/>
            <p14:sldId id="3926"/>
            <p14:sldId id="38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05696"/>
    <a:srgbClr val="0062AC"/>
    <a:srgbClr val="FF9900"/>
    <a:srgbClr val="00CC66"/>
    <a:srgbClr val="FF3300"/>
    <a:srgbClr val="FFFFFF"/>
    <a:srgbClr val="008A3E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23" autoAdjust="0"/>
    <p:restoredTop sz="94125" autoAdjust="0"/>
  </p:normalViewPr>
  <p:slideViewPr>
    <p:cSldViewPr>
      <p:cViewPr varScale="1">
        <p:scale>
          <a:sx n="82" d="100"/>
          <a:sy n="82" d="100"/>
        </p:scale>
        <p:origin x="91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986" y="-90"/>
      </p:cViewPr>
      <p:guideLst>
        <p:guide orient="horz" pos="3109"/>
        <p:guide pos="212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565" cy="4923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46" tIns="45923" rIns="91846" bIns="45923" numCol="1" anchor="t" anchorCtr="0" compatLnSpc="1">
            <a:prstTxWarp prst="textNoShape">
              <a:avLst/>
            </a:prstTxWarp>
          </a:bodyPr>
          <a:lstStyle>
            <a:lvl1pPr algn="l" defTabSz="918618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198" y="0"/>
            <a:ext cx="2919565" cy="4923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46" tIns="45923" rIns="91846" bIns="45923" numCol="1" anchor="t" anchorCtr="0" compatLnSpc="1">
            <a:prstTxWarp prst="textNoShape">
              <a:avLst/>
            </a:prstTxWarp>
          </a:bodyPr>
          <a:lstStyle>
            <a:lvl1pPr algn="r" defTabSz="918618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5542"/>
            <a:ext cx="2919565" cy="4939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46" tIns="45923" rIns="91846" bIns="45923" numCol="1" anchor="b" anchorCtr="0" compatLnSpc="1">
            <a:prstTxWarp prst="textNoShape">
              <a:avLst/>
            </a:prstTxWarp>
          </a:bodyPr>
          <a:lstStyle>
            <a:lvl1pPr algn="l" defTabSz="918618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198" y="9375542"/>
            <a:ext cx="2919565" cy="4939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46" tIns="45923" rIns="91846" bIns="45923" numCol="1" anchor="b" anchorCtr="0" compatLnSpc="1">
            <a:prstTxWarp prst="textNoShape">
              <a:avLst/>
            </a:prstTxWarp>
          </a:bodyPr>
          <a:lstStyle>
            <a:lvl1pPr algn="r" defTabSz="918618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6A85275-53F0-4117-819A-B9E01A5B01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3949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565" cy="493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46" tIns="45923" rIns="91846" bIns="45923" numCol="1" anchor="t" anchorCtr="0" compatLnSpc="1">
            <a:prstTxWarp prst="textNoShape">
              <a:avLst/>
            </a:prstTxWarp>
          </a:bodyPr>
          <a:lstStyle>
            <a:lvl1pPr algn="l" defTabSz="918618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7" y="0"/>
            <a:ext cx="2919565" cy="493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46" tIns="45923" rIns="91846" bIns="45923" numCol="1" anchor="t" anchorCtr="0" compatLnSpc="1">
            <a:prstTxWarp prst="textNoShape">
              <a:avLst/>
            </a:prstTxWarp>
          </a:bodyPr>
          <a:lstStyle>
            <a:lvl1pPr algn="r" defTabSz="918618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3" y="4688560"/>
            <a:ext cx="5389240" cy="4439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46" tIns="45923" rIns="91846" bIns="459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3962"/>
            <a:ext cx="2919565" cy="493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46" tIns="45923" rIns="91846" bIns="45923" numCol="1" anchor="b" anchorCtr="0" compatLnSpc="1">
            <a:prstTxWarp prst="textNoShape">
              <a:avLst/>
            </a:prstTxWarp>
          </a:bodyPr>
          <a:lstStyle>
            <a:lvl1pPr algn="l" defTabSz="918618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872375" y="9373962"/>
            <a:ext cx="3861817" cy="493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46" tIns="45923" rIns="91846" bIns="45923" numCol="1" anchor="b" anchorCtr="0" compatLnSpc="1">
            <a:prstTxWarp prst="textNoShape">
              <a:avLst/>
            </a:prstTxWarp>
          </a:bodyPr>
          <a:lstStyle>
            <a:lvl1pPr defTabSz="918618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       </a:t>
            </a:r>
            <a:fld id="{7D00E5EC-5359-4502-92BF-F5F41F9DAE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7673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618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37414" indent="-283621" defTabSz="918618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34484" indent="-226896" defTabSz="918618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588278" indent="-226896" defTabSz="918618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42072" indent="-226896" defTabSz="918618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495865" indent="-226896" defTabSz="918618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49660" indent="-226896" defTabSz="918618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03453" indent="-226896" defTabSz="918618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57248" indent="-226896" defTabSz="918618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r>
              <a:rPr lang="en-US" altLang="zh-TW"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     </a:t>
            </a:r>
            <a:fld id="{3F02F98A-3432-41E0-9616-FFE56DF2F518}" type="slidenum">
              <a:rPr lang="en-US" altLang="zh-TW"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</a:t>
            </a:fld>
            <a:endParaRPr lang="en-US" altLang="zh-TW" sz="1300" b="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61913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7388" y="2928938"/>
            <a:ext cx="7770812" cy="107950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tint val="25490"/>
                  <a:invGamma/>
                </a:srgbClr>
              </a:gs>
            </a:gsLst>
            <a:lin ang="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lIns="91422" tIns="45711" rIns="91422" bIns="45711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370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8272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zh-TW" altLang="zh-TW" sz="2300" b="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1560513"/>
            <a:ext cx="7770812" cy="1368425"/>
          </a:xfrm>
        </p:spPr>
        <p:txBody>
          <a:bodyPr/>
          <a:lstStyle>
            <a:lvl1pPr>
              <a:defRPr sz="4700" b="1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9388" y="3429000"/>
            <a:ext cx="7008812" cy="1595438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9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7388" y="6251575"/>
            <a:ext cx="1905000" cy="452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7188" cy="452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03813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2526-F37C-4D93-B261-8D8F3E2BE9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8996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7E265-A318-4CB1-8F61-0630296C7C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59225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D9F9-180C-44A9-9D53-14479E67C3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66666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FD69E-1594-4E16-89FE-0DEA1F558A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39660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9FCC-B5F8-42E3-A3F0-D8C81AC5D2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45333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30896-EE0A-4F83-8133-5B7F609E7F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4608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B841-0948-43C3-95E7-FE22957A28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00877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5425" y="309563"/>
            <a:ext cx="2001838" cy="5715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8325" y="309563"/>
            <a:ext cx="5854700" cy="5715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146FC-B741-47F9-B5C3-67CDECDA42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05706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309563"/>
            <a:ext cx="8001000" cy="1214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8325" y="1751013"/>
            <a:ext cx="80010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198278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718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08725"/>
            <a:ext cx="679450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A99F1FC-B496-4B91-985E-15EB6BAB62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Rectangle 19"/>
          <p:cNvSpPr>
            <a:spLocks noChangeArrowheads="1"/>
          </p:cNvSpPr>
          <p:nvPr userDrawn="1"/>
        </p:nvSpPr>
        <p:spPr bwMode="auto">
          <a:xfrm>
            <a:off x="611188" y="1557338"/>
            <a:ext cx="7848600" cy="71437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50000">
                <a:srgbClr val="F1F1FF"/>
              </a:gs>
              <a:gs pos="100000">
                <a:srgbClr val="6666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500" kern="1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anose="05000000000000000000" pitchFamily="2" charset="2"/>
        <a:buChar char="n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Times New Roman" panose="02020603050405020304" pitchFamily="18" charset="0"/>
        <a:buChar char="—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3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89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92325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35.jpeg"/><Relationship Id="rId7" Type="http://schemas.openxmlformats.org/officeDocument/2006/relationships/image" Target="../media/image24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62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16.jpeg"/><Relationship Id="rId5" Type="http://schemas.openxmlformats.org/officeDocument/2006/relationships/image" Target="../media/image33.jpeg"/><Relationship Id="rId15" Type="http://schemas.openxmlformats.org/officeDocument/2006/relationships/image" Target="../media/image20.jpeg"/><Relationship Id="rId10" Type="http://schemas.openxmlformats.org/officeDocument/2006/relationships/image" Target="../media/image27.jpeg"/><Relationship Id="rId4" Type="http://schemas.openxmlformats.org/officeDocument/2006/relationships/image" Target="../media/image32.jpeg"/><Relationship Id="rId9" Type="http://schemas.openxmlformats.org/officeDocument/2006/relationships/image" Target="../media/image26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1091214-&#20844;&#35222;-&#21271;&#27054;&#25214;&#21040;&#12300;&#33126;&#20013;&#39080;&#31361;&#35722;&#22522;&#22240;&#12301;%20&#21488;&#28771;&#20154;&#32004;1%25&#26377;&#27492;&#22522;&#22240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1091126-TVBS&#12304;&#21313;&#40670;&#19981;&#19968;&#27171;&#12305;&#21029;&#20197;&#28858;&#20094;&#30316;&#21482;&#26159;&#30382;&#33178;&#30149;%20&#26371;&#24341;&#36215;&#20840;&#36523;&#24615;&#30332;&#28814;...&#36889;&#20123;&#22120;&#23448;&#24656;&#22196;&#37325;&#21463;&#25613;-1!.mp4" TargetMode="External"/><Relationship Id="rId7" Type="http://schemas.openxmlformats.org/officeDocument/2006/relationships/image" Target="../media/image12.jpeg"/><Relationship Id="rId2" Type="http://schemas.openxmlformats.org/officeDocument/2006/relationships/hyperlink" Target="1091118-TVBS&#12304;&#21313;&#40670;&#19981;&#19968;&#27171;&#12305;&#27880;&#24847;!&#19977;&#39640;&#26063;&#32676;.&#21560;&#33784;&#32773;%20&#26131;&#24341;&#36215;&#36889;&#37096;&#20301;&#38459;&#22622;%20&#23566;&#33268;&#25022;&#20107;&#30332;&#29983;.-1..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1091204-TVBS&#12304;&#21313;&#40670;&#19981;&#19968;&#27171;&#12305;&#20841;&#33151;&#20687;&#26159;&#34802;&#22312;&#29228;&#21448;&#30306;.&#21448;&#40635;&#30176;...&#30906;&#35386;&#36889;&#31278;&#30151;&#20505;&#32676;&#30340;&#20154;..&#27880;&#24847;-1!.mp4" TargetMode="External"/><Relationship Id="rId7" Type="http://schemas.openxmlformats.org/officeDocument/2006/relationships/image" Target="../media/image19.jpeg"/><Relationship Id="rId2" Type="http://schemas.openxmlformats.org/officeDocument/2006/relationships/hyperlink" Target="1091201-TVBS&#12304;&#21313;&#40670;&#19981;&#19968;&#27171;&#12305;&#33016;&#24758;&#12289;&#21912;&#19981;&#36942;&#27683;&#65281;&#37291;&#35686;&#21578;&#21487;&#33021;&#26159;&#12300;&#36889;&#22120;&#23448;&#12301;&#20986;&#21839;&#38988;-1&#12290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1091209-TVBS&#12304;&#21313;&#40670;&#19981;&#19968;&#27171;&#12305;&#30284;&#32048;&#32990;&#38263;&#22312;&#28961;&#30171;&#35258;&#22120;&#23448;%20&#36889;&#20491;&#30284;&#29579;&#30332;&#29694;&#26178;...&#35731;&#20154;&#25514;&#25163;&#19981;&#21450;-1!.mp4" TargetMode="External"/><Relationship Id="rId7" Type="http://schemas.openxmlformats.org/officeDocument/2006/relationships/image" Target="../media/image27.jpeg"/><Relationship Id="rId2" Type="http://schemas.openxmlformats.org/officeDocument/2006/relationships/hyperlink" Target="1091207-TVBS&#12304;&#21313;&#40670;&#19981;&#19968;&#27171;&#12305;&#33046;&#23376;.&#33099;&#19979;.&#33145;&#32929;&#28317;&#20841;&#20596;%20&#25720;&#21040;&#33131;&#22602;...&#23567;&#24515;&#34987;&#36889;&#20491;&#30149;&#32399;&#19978;-1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1091215-TVBS&#12304;&#21313;&#40670;&#19981;&#19968;&#27171;&#12305;&#19981;&#24471;&#36629;&#24573;!&#36889;&#22235;&#31278;&#30142;&#30149;...&#23566;&#33268;&#33139;&#27700;&#33131;...&#37291;&#24107;&#65306;&#21247;&#25302;&#24310;-1!.mp4" TargetMode="External"/><Relationship Id="rId7" Type="http://schemas.openxmlformats.org/officeDocument/2006/relationships/image" Target="../media/image35.jpeg"/><Relationship Id="rId2" Type="http://schemas.openxmlformats.org/officeDocument/2006/relationships/hyperlink" Target="1091214-TVBS-&#40670;&#19981;&#19968;&#27171;-&#20013;&#27166;&#22411;&#26248;&#30505;!&#36208;&#36335;&#20559;&#19968;&#37002;..%20&#37291;&#24573;&#30053;&#36889;&#20107;...&#20013;&#39080;&#27231;&#29575;&#39640;-1!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263" y="1123950"/>
            <a:ext cx="8227307" cy="865188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400" u="sng" dirty="0" smtClean="0">
                <a:solidFill>
                  <a:srgbClr val="0000FF"/>
                </a:solidFill>
              </a:rPr>
              <a:t>本院重要新聞彙整報告</a:t>
            </a:r>
          </a:p>
        </p:txBody>
      </p:sp>
      <p:sp>
        <p:nvSpPr>
          <p:cNvPr id="13316" name="投影片編號版面配置區 5"/>
          <p:cNvSpPr txBox="1">
            <a:spLocks/>
          </p:cNvSpPr>
          <p:nvPr/>
        </p:nvSpPr>
        <p:spPr bwMode="auto">
          <a:xfrm>
            <a:off x="8172450" y="6308725"/>
            <a:ext cx="6794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/>
            <a:r>
              <a:rPr lang="en-US" altLang="zh-TW" sz="1200" b="0">
                <a:latin typeface="Verdana" panose="020B0604030504040204" pitchFamily="34" charset="0"/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859338" y="2924175"/>
            <a:ext cx="3095625" cy="12954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dist" eaLnBrk="1" hangingPunct="1"/>
            <a:r>
              <a:rPr lang="zh-TW" altLang="en-US" dirty="0"/>
              <a:t>單  位：公共事務室 </a:t>
            </a:r>
          </a:p>
          <a:p>
            <a:pPr algn="dist" eaLnBrk="1" hangingPunct="1"/>
            <a:r>
              <a:rPr lang="zh-TW" altLang="en-US" dirty="0"/>
              <a:t>報告人：游  君  耀</a:t>
            </a:r>
          </a:p>
          <a:p>
            <a:pPr algn="dist" eaLnBrk="1" hangingPunct="1"/>
            <a:r>
              <a:rPr lang="en-US" altLang="zh-TW" dirty="0"/>
              <a:t>          </a:t>
            </a:r>
            <a:r>
              <a:rPr lang="en-US" altLang="zh-TW" sz="2000" dirty="0" smtClean="0"/>
              <a:t>109.12.22</a:t>
            </a:r>
            <a:endParaRPr lang="zh-TW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109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12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337773"/>
              </p:ext>
            </p:extLst>
          </p:nvPr>
        </p:nvGraphicFramePr>
        <p:xfrm>
          <a:off x="591068" y="1053083"/>
          <a:ext cx="8085501" cy="468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512"/>
                <a:gridCol w="1065060"/>
                <a:gridCol w="6063929"/>
              </a:tblGrid>
              <a:tr h="4779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202302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1091119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latin typeface="+mn-ea"/>
                          <a:ea typeface="+mn-ea"/>
                        </a:rPr>
                        <a:t>公共事務室</a:t>
                      </a:r>
                      <a:endParaRPr lang="en-US" altLang="zh-TW" sz="1600" b="0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美國商會專題報導台灣的醫療體系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及醫院的防疫措施，記者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專訪本院醫務企管部李偉強主任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以臺北榮民總醫院的成功經驗，分享商會會員及國內外讀者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李主任的訪談內容被選為</a:t>
                      </a:r>
                      <a:r>
                        <a:rPr lang="en-US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月報導的封面故事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zh-TW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10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331550" y="3212970"/>
            <a:ext cx="6912960" cy="2852920"/>
            <a:chOff x="1691600" y="2938670"/>
            <a:chExt cx="6516937" cy="2204830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00" y="2996940"/>
              <a:ext cx="1565511" cy="208829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40" y="2938670"/>
              <a:ext cx="1597915" cy="220483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888" y="2938670"/>
              <a:ext cx="3059649" cy="2146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531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109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12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75430"/>
              </p:ext>
            </p:extLst>
          </p:nvPr>
        </p:nvGraphicFramePr>
        <p:xfrm>
          <a:off x="467431" y="1053083"/>
          <a:ext cx="8209138" cy="468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82"/>
                <a:gridCol w="1099402"/>
                <a:gridCol w="6156654"/>
              </a:tblGrid>
              <a:tr h="4779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202302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1091201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醫學研究部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活動名稱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國際轉譯醫學與先進治療醫學會議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活動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時間：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上午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時至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主辦單位：臺北榮民總醫院、中華醫學會  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說    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明：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會議中邀請到國內外細胞治療領域專家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日本神戶生醫研究創新基金會細胞療法研發中心川真田伸中心長</a:t>
                      </a:r>
                      <a:r>
                        <a:rPr lang="en-US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教授 </a:t>
                      </a:r>
                      <a:r>
                        <a:rPr lang="en-US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(Shin </a:t>
                      </a:r>
                      <a:r>
                        <a:rPr lang="en-US" altLang="zh-TW" sz="20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Kawamata</a:t>
                      </a:r>
                      <a:r>
                        <a:rPr lang="en-US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、財團法人生物技術開發中心</a:t>
                      </a:r>
                      <a:r>
                        <a:rPr lang="en-US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(DCB)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紀威光副執行長等</a:t>
                      </a:r>
                      <a:r>
                        <a:rPr lang="en-US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位傑出學者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集聚一堂，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分享日本及台灣</a:t>
                      </a:r>
                      <a:r>
                        <a:rPr lang="en-US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CAR-T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治療上之最新進展，以及各自的尖端臨床研究成果。</a:t>
                      </a:r>
                      <a:endParaRPr lang="zh-TW" alt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700"/>
                        </a:lnSpc>
                      </a:pPr>
                      <a:endParaRPr lang="zh-TW" alt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zh-TW" altLang="zh-TW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11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5611" t="13731" r="13884" b="3741"/>
          <a:stretch/>
        </p:blipFill>
        <p:spPr>
          <a:xfrm>
            <a:off x="539440" y="2276840"/>
            <a:ext cx="1944270" cy="129713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1463" t="8871" r="3430" b="13131"/>
          <a:stretch/>
        </p:blipFill>
        <p:spPr>
          <a:xfrm>
            <a:off x="539440" y="3645030"/>
            <a:ext cx="1944270" cy="128455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40" y="4941210"/>
            <a:ext cx="1944270" cy="1500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024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109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12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422722"/>
              </p:ext>
            </p:extLst>
          </p:nvPr>
        </p:nvGraphicFramePr>
        <p:xfrm>
          <a:off x="591068" y="1053083"/>
          <a:ext cx="8085501" cy="468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082844"/>
                <a:gridCol w="6063929"/>
              </a:tblGrid>
              <a:tr h="4779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202302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1091205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社工室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活動名稱：臺北榮總「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心傳真愛</a:t>
                      </a:r>
                      <a:r>
                        <a:rPr lang="en-US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-109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年器官捐贈感恩</a:t>
                      </a:r>
                      <a:endParaRPr lang="en-US" altLang="zh-TW" sz="20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會」</a:t>
                      </a:r>
                    </a:p>
                    <a:p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活動時間：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5(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六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上午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時至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說    明：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本次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感恩會由李院長親臨主持，並邀請歷年器官捐贈者家屬與受贈者及其家屬共同參加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。目前等待器官移植挽救生命的病人仍多，「器官捐贈、尊重生命」的理念亟需推廣實踐，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希藉此活動呼籲社會大眾，響應器官捐贈助人理念，讓生命光輝永續長存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pPr>
                        <a:lnSpc>
                          <a:spcPts val="2700"/>
                        </a:lnSpc>
                      </a:pPr>
                      <a:endParaRPr lang="zh-TW" alt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zh-TW" altLang="zh-TW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12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83460" y="2132820"/>
            <a:ext cx="1859090" cy="2880400"/>
            <a:chOff x="683460" y="2132820"/>
            <a:chExt cx="1859090" cy="288040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60" y="2132820"/>
              <a:ext cx="1859090" cy="1394632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60" y="3604063"/>
              <a:ext cx="1859090" cy="1409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51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450" y="692620"/>
            <a:ext cx="8001000" cy="288040"/>
          </a:xfrm>
        </p:spPr>
        <p:txBody>
          <a:bodyPr/>
          <a:lstStyle/>
          <a:p>
            <a:pPr algn="ctr">
              <a:defRPr/>
            </a:pPr>
            <a:r>
              <a:rPr lang="en-US" altLang="zh-TW" sz="2600" dirty="0" smtClean="0">
                <a:solidFill>
                  <a:srgbClr val="FF3300"/>
                </a:solidFill>
              </a:rPr>
              <a:t/>
            </a:r>
            <a:br>
              <a:rPr lang="en-US" altLang="zh-TW" sz="2600" dirty="0" smtClean="0">
                <a:solidFill>
                  <a:srgbClr val="FF3300"/>
                </a:solidFill>
              </a:rPr>
            </a:br>
            <a:r>
              <a:rPr lang="en-US" altLang="zh-TW" sz="2800" dirty="0" smtClean="0">
                <a:solidFill>
                  <a:srgbClr val="FF3300"/>
                </a:solidFill>
              </a:rPr>
              <a:t>109</a:t>
            </a:r>
            <a:r>
              <a:rPr lang="zh-TW" altLang="en-US" sz="2800" dirty="0" smtClean="0">
                <a:solidFill>
                  <a:srgbClr val="FF3300"/>
                </a:solidFill>
              </a:rPr>
              <a:t>年</a:t>
            </a:r>
            <a:r>
              <a:rPr lang="en-US" altLang="zh-TW" sz="2800" dirty="0" smtClean="0">
                <a:solidFill>
                  <a:srgbClr val="FF3300"/>
                </a:solidFill>
              </a:rPr>
              <a:t>12</a:t>
            </a:r>
            <a:r>
              <a:rPr lang="zh-TW" altLang="en-US" sz="2800" dirty="0" smtClean="0">
                <a:solidFill>
                  <a:srgbClr val="FF3300"/>
                </a:solidFill>
              </a:rPr>
              <a:t>月安排媒體採訪</a:t>
            </a:r>
            <a:r>
              <a:rPr lang="en-US" altLang="zh-TW" sz="2800" dirty="0" smtClean="0">
                <a:solidFill>
                  <a:srgbClr val="FF3300"/>
                </a:solidFill>
              </a:rPr>
              <a:t>(</a:t>
            </a:r>
            <a:r>
              <a:rPr lang="zh-TW" altLang="en-US" sz="2800" dirty="0" smtClean="0">
                <a:solidFill>
                  <a:srgbClr val="FF3300"/>
                </a:solidFill>
              </a:rPr>
              <a:t>計</a:t>
            </a:r>
            <a:r>
              <a:rPr lang="en-US" altLang="zh-TW" sz="2800" dirty="0" smtClean="0">
                <a:solidFill>
                  <a:srgbClr val="FF3300"/>
                </a:solidFill>
              </a:rPr>
              <a:t>15</a:t>
            </a:r>
            <a:r>
              <a:rPr lang="zh-TW" altLang="en-US" sz="2800" dirty="0" smtClean="0">
                <a:solidFill>
                  <a:srgbClr val="FF3300"/>
                </a:solidFill>
              </a:rPr>
              <a:t>則</a:t>
            </a:r>
            <a:r>
              <a:rPr lang="en-US" altLang="zh-TW" sz="2800" dirty="0" smtClean="0">
                <a:solidFill>
                  <a:srgbClr val="FF3300"/>
                </a:solidFill>
              </a:rPr>
              <a:t>)</a:t>
            </a:r>
            <a:endParaRPr lang="zh-TW" altLang="en-US" sz="2800" dirty="0">
              <a:solidFill>
                <a:srgbClr val="FF3300"/>
              </a:solidFill>
            </a:endParaRPr>
          </a:p>
        </p:txBody>
      </p:sp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13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987483"/>
              </p:ext>
            </p:extLst>
          </p:nvPr>
        </p:nvGraphicFramePr>
        <p:xfrm>
          <a:off x="467431" y="1052670"/>
          <a:ext cx="8065119" cy="46494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8379"/>
                <a:gridCol w="884942"/>
                <a:gridCol w="1590491"/>
                <a:gridCol w="2049035"/>
                <a:gridCol w="1544335"/>
                <a:gridCol w="1117937"/>
              </a:tblGrid>
              <a:tr h="509302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日期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單位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受訪人員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主題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媒體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採訪記者</a:t>
                      </a:r>
                      <a:endParaRPr lang="zh-TW" altLang="en-US" sz="1600" dirty="0"/>
                    </a:p>
                  </a:txBody>
                  <a:tcPr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2020/11/23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精神部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劉慕恩醫師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收集癖的徵候、預防與治療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新細明體"/>
                        </a:rPr>
                        <a:t>台視、非凡、民視、寰宇新聞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新細明體"/>
                        </a:rPr>
                        <a:t>陳子凡等</a:t>
                      </a:r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2020/11/26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皮膚部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陳志強科主任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李政源醫師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何翊芯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醫師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乾癬引起的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35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種疾病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TVBS"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2020/12/1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胸腔部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陳育民主任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周昆達主任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蘇維鈞主任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羅永鴻醫師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黃仲儒總醫師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慢性阻塞性肺病」（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COPD）-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TVBS"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2020/12/1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急診部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顏鴻彰主任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COVID-19 PCR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檢測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日本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NHK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電視台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劉品宜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2020/12/4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骨科部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蔣恩榮醫師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五十肩的預防與治療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今周刊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楊雅馨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2020/12/4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神經內科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/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精神部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梁仁峯醫師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王嚴鋒醫師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林韋丞醫師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不寧腿症候群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TVBS"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2020/12/8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胸腔部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陳育民主任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肺癌防治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聯合報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蔡怡真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26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450" y="692620"/>
            <a:ext cx="8001000" cy="288040"/>
          </a:xfrm>
        </p:spPr>
        <p:txBody>
          <a:bodyPr/>
          <a:lstStyle/>
          <a:p>
            <a:pPr algn="ctr">
              <a:defRPr/>
            </a:pPr>
            <a:r>
              <a:rPr lang="en-US" altLang="zh-TW" sz="2600" dirty="0" smtClean="0">
                <a:solidFill>
                  <a:srgbClr val="FF3300"/>
                </a:solidFill>
              </a:rPr>
              <a:t/>
            </a:r>
            <a:br>
              <a:rPr lang="en-US" altLang="zh-TW" sz="2600" dirty="0" smtClean="0">
                <a:solidFill>
                  <a:srgbClr val="FF3300"/>
                </a:solidFill>
              </a:rPr>
            </a:br>
            <a:r>
              <a:rPr lang="en-US" altLang="zh-TW" sz="2800" dirty="0" smtClean="0">
                <a:solidFill>
                  <a:srgbClr val="FF3300"/>
                </a:solidFill>
              </a:rPr>
              <a:t>109</a:t>
            </a:r>
            <a:r>
              <a:rPr lang="zh-TW" altLang="en-US" sz="2800" dirty="0" smtClean="0">
                <a:solidFill>
                  <a:srgbClr val="FF3300"/>
                </a:solidFill>
              </a:rPr>
              <a:t>年</a:t>
            </a:r>
            <a:r>
              <a:rPr lang="en-US" altLang="zh-TW" sz="2800" dirty="0" smtClean="0">
                <a:solidFill>
                  <a:srgbClr val="FF3300"/>
                </a:solidFill>
              </a:rPr>
              <a:t>12</a:t>
            </a:r>
            <a:r>
              <a:rPr lang="zh-TW" altLang="en-US" sz="2800" dirty="0" smtClean="0">
                <a:solidFill>
                  <a:srgbClr val="FF3300"/>
                </a:solidFill>
              </a:rPr>
              <a:t>月安排媒體採訪</a:t>
            </a:r>
            <a:endParaRPr lang="zh-TW" altLang="en-US" sz="2800" dirty="0">
              <a:solidFill>
                <a:srgbClr val="FF3300"/>
              </a:solidFill>
            </a:endParaRPr>
          </a:p>
        </p:txBody>
      </p:sp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14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614586"/>
              </p:ext>
            </p:extLst>
          </p:nvPr>
        </p:nvGraphicFramePr>
        <p:xfrm>
          <a:off x="467430" y="1052670"/>
          <a:ext cx="8065120" cy="49458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8379"/>
                <a:gridCol w="1392383"/>
                <a:gridCol w="1083051"/>
                <a:gridCol w="2049035"/>
                <a:gridCol w="1544335"/>
                <a:gridCol w="1117937"/>
              </a:tblGrid>
              <a:tr h="509302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日期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單位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受訪人員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主題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媒體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採訪記者</a:t>
                      </a:r>
                      <a:endParaRPr lang="zh-TW" altLang="en-US" sz="1600" dirty="0"/>
                    </a:p>
                  </a:txBody>
                  <a:tcPr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2020/12/9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腫瘤免疫治療中心 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醫企部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一般外科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胃腸肝膽科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陳明晃 主任 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李偉強 主任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雷浩然 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黃怡翔 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膽管癌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TVBS"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2020/12/10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心導管中心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羅力瑋主任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APPLE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穿戴裝置心電圖檢測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新聞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張蕙纖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2020/12/10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胸腔部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陳育民主任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為何肺腺癌好發於女性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年代聚焦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李佩蓮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2020/12/14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神經內科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/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耳科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林浚仁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王嚴鋒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王懋哲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眩暈是中風前兆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TVBS"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2020/12/15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放射線部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郭萬祐主任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AI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腦瘤判讀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台視新聞熱線追蹤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蔡佳真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2020/12/17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神經醫學中心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王嚴鋒醫師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如何維護腦部健康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年代聚焦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王思勻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2020/12/17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皮膚診斷科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過敏免疫風濕科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感染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科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/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陳志強主任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陳明翰醫師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蘇勤方醫師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林邑璁醫師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藥物過敏別輕忽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TVBS"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2020/12/25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神經醫學中心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陳韋達醫師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頭痛預防與治療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年代聚焦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李佩蓮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6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527050"/>
          </a:xfrm>
        </p:spPr>
        <p:txBody>
          <a:bodyPr/>
          <a:lstStyle/>
          <a:p>
            <a:pPr algn="ctr">
              <a:defRPr/>
            </a:pPr>
            <a:r>
              <a:rPr lang="en-US" altLang="zh-TW" sz="4000" dirty="0" smtClean="0"/>
              <a:t>109</a:t>
            </a:r>
            <a:r>
              <a:rPr lang="zh-TW" altLang="en-US" sz="4000" dirty="0" smtClean="0"/>
              <a:t>年</a:t>
            </a:r>
            <a:r>
              <a:rPr lang="en-US" altLang="zh-TW" sz="4000" dirty="0" smtClean="0"/>
              <a:t>12</a:t>
            </a:r>
            <a:r>
              <a:rPr lang="zh-TW" altLang="en-US" sz="4000" dirty="0" smtClean="0"/>
              <a:t>月份新聞摘要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計</a:t>
            </a:r>
            <a:r>
              <a:rPr lang="en-US" altLang="zh-TW" sz="4000" dirty="0" smtClean="0"/>
              <a:t>36</a:t>
            </a:r>
            <a:r>
              <a:rPr lang="zh-TW" altLang="en-US" sz="4000" dirty="0" smtClean="0"/>
              <a:t>則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196821"/>
              </p:ext>
            </p:extLst>
          </p:nvPr>
        </p:nvGraphicFramePr>
        <p:xfrm>
          <a:off x="323409" y="979488"/>
          <a:ext cx="8497180" cy="5394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192"/>
                <a:gridCol w="5887983"/>
                <a:gridCol w="1238005"/>
              </a:tblGrid>
              <a:tr h="470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日期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主           題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報導媒體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</a:tr>
              <a:tr h="32309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20201118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陳昇中斷連</a:t>
                      </a:r>
                      <a:r>
                        <a:rPr lang="en-US" altLang="zh-TW" sz="1800" dirty="0" smtClean="0"/>
                        <a:t>26</a:t>
                      </a:r>
                      <a:r>
                        <a:rPr lang="zh-TW" altLang="en-US" sz="1800" dirty="0" smtClean="0"/>
                        <a:t>年跨年個唱紀錄 切口腔腫瘤財損千萬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20201120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何苦庸人自擾的「老」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20201121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楊振昌 農藥使用不能超標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20201123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北榮引進最新腦中風</a:t>
                      </a:r>
                      <a:r>
                        <a:rPr lang="en-US" altLang="zh-TW" sz="1800" dirty="0" smtClean="0"/>
                        <a:t>AI</a:t>
                      </a:r>
                      <a:r>
                        <a:rPr lang="zh-TW" altLang="en-US" sz="1800" dirty="0" smtClean="0"/>
                        <a:t>平台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20201123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肺纖維化 留意三大警訊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20201124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心兒砰砰跳要小心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20201127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心型子宮影響受孕 返台就醫成功產子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20201127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他晚期胰臟癌多活</a:t>
                      </a:r>
                      <a:r>
                        <a:rPr lang="en-US" altLang="zh-TW" sz="1800" dirty="0" smtClean="0"/>
                        <a:t>8</a:t>
                      </a:r>
                      <a:r>
                        <a:rPr lang="zh-TW" altLang="en-US" sz="1800" dirty="0" smtClean="0"/>
                        <a:t>年，看到孩子成家生子 醫</a:t>
                      </a:r>
                      <a:r>
                        <a:rPr lang="en-US" altLang="zh-TW" sz="1800" dirty="0" smtClean="0"/>
                        <a:t>︰</a:t>
                      </a:r>
                      <a:r>
                        <a:rPr lang="zh-TW" altLang="en-US" sz="1800" dirty="0" smtClean="0"/>
                        <a:t>「三明治療法」是最新趨勢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20201127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北榮三總合作 新型貼片心電圖 </a:t>
                      </a:r>
                      <a:r>
                        <a:rPr lang="en-US" altLang="zh-TW" sz="1800" dirty="0" smtClean="0"/>
                        <a:t>AI</a:t>
                      </a:r>
                      <a:r>
                        <a:rPr lang="zh-TW" altLang="en-US" sz="1800" dirty="0" smtClean="0"/>
                        <a:t>穿戴防猝死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20201127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感染率 較去年同期減</a:t>
                      </a:r>
                      <a:r>
                        <a:rPr lang="en-US" altLang="zh-TW" sz="1800" dirty="0" smtClean="0"/>
                        <a:t>21%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0E48F5C-934A-4707-A668-4A5DE198B3B1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15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003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527050"/>
          </a:xfrm>
        </p:spPr>
        <p:txBody>
          <a:bodyPr/>
          <a:lstStyle/>
          <a:p>
            <a:pPr algn="ctr">
              <a:defRPr/>
            </a:pPr>
            <a:r>
              <a:rPr lang="en-US" altLang="zh-TW" sz="3600" dirty="0" smtClean="0"/>
              <a:t>109</a:t>
            </a:r>
            <a:r>
              <a:rPr lang="zh-TW" altLang="en-US" sz="3600" dirty="0" smtClean="0"/>
              <a:t>年</a:t>
            </a:r>
            <a:r>
              <a:rPr lang="en-US" altLang="zh-TW" sz="3600" dirty="0" smtClean="0"/>
              <a:t>12</a:t>
            </a:r>
            <a:r>
              <a:rPr lang="zh-TW" altLang="en-US" sz="3600" dirty="0" smtClean="0"/>
              <a:t>月份新聞摘要</a:t>
            </a:r>
            <a:endParaRPr lang="zh-TW" altLang="en-US" sz="40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011145"/>
              </p:ext>
            </p:extLst>
          </p:nvPr>
        </p:nvGraphicFramePr>
        <p:xfrm>
          <a:off x="323409" y="979488"/>
          <a:ext cx="8569191" cy="556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813"/>
                <a:gridCol w="5937881"/>
                <a:gridCol w="1248497"/>
              </a:tblGrid>
              <a:tr h="470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日期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主           題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報導媒體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</a:tr>
              <a:tr h="32309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20201129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預防眩暈復發 減輕壓力 秋冬注意保暖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20201129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獨居苦 獨居樂 端看你怎麼過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20201130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北榮三總攜手 精準判讀心律不整 完成多項疾病</a:t>
                      </a:r>
                      <a:r>
                        <a:rPr lang="en-US" altLang="zh-TW" sz="1800" dirty="0" smtClean="0"/>
                        <a:t>AI</a:t>
                      </a:r>
                      <a:r>
                        <a:rPr lang="zh-TW" altLang="en-US" sz="1800" dirty="0" smtClean="0"/>
                        <a:t>心電圖預測模型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20201130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晚期食道癌有新解方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20201201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氣溫驟降慎防心肌梗塞 救命舌下錠並非心臟病萬用救命丹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20201203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早篩</a:t>
                      </a:r>
                      <a:r>
                        <a:rPr lang="en-US" altLang="zh-TW" sz="1800" dirty="0" smtClean="0"/>
                        <a:t>+</a:t>
                      </a:r>
                      <a:r>
                        <a:rPr lang="zh-TW" altLang="en-US" sz="1800" dirty="0" smtClean="0"/>
                        <a:t>精準治療 提高存活率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20201203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愛滋病</a:t>
                      </a:r>
                      <a:r>
                        <a:rPr lang="en-US" altLang="zh-TW" sz="1800" dirty="0" smtClean="0"/>
                        <a:t>U=U </a:t>
                      </a:r>
                      <a:r>
                        <a:rPr lang="zh-TW" altLang="en-US" sz="1800" dirty="0" smtClean="0"/>
                        <a:t>成可控制慢性病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20201204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FDA cautions on side effects of gout drug colchicine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20201206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自體免疫</a:t>
                      </a:r>
                      <a:r>
                        <a:rPr lang="en-US" altLang="zh-TW" sz="1800" dirty="0" smtClean="0"/>
                        <a:t>5</a:t>
                      </a:r>
                      <a:r>
                        <a:rPr lang="zh-TW" altLang="en-US" sz="1800" dirty="0" smtClean="0"/>
                        <a:t>大風險族群 嚴防肺纖維化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20201207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正確潔牙、塗氟 長輩從「齒」健康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0E48F5C-934A-4707-A668-4A5DE198B3B1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16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477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527050"/>
          </a:xfrm>
        </p:spPr>
        <p:txBody>
          <a:bodyPr/>
          <a:lstStyle/>
          <a:p>
            <a:pPr algn="ctr">
              <a:defRPr/>
            </a:pPr>
            <a:r>
              <a:rPr lang="en-US" altLang="zh-TW" sz="4000" dirty="0" smtClean="0"/>
              <a:t>109</a:t>
            </a:r>
            <a:r>
              <a:rPr lang="zh-TW" altLang="en-US" sz="4000" dirty="0" smtClean="0"/>
              <a:t>年</a:t>
            </a:r>
            <a:r>
              <a:rPr lang="en-US" altLang="zh-TW" sz="4000" dirty="0" smtClean="0"/>
              <a:t>12</a:t>
            </a:r>
            <a:r>
              <a:rPr lang="zh-TW" altLang="en-US" sz="4000" dirty="0" smtClean="0"/>
              <a:t>月份新聞摘要</a:t>
            </a:r>
            <a:endParaRPr lang="zh-TW" altLang="en-US" sz="40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47783"/>
              </p:ext>
            </p:extLst>
          </p:nvPr>
        </p:nvGraphicFramePr>
        <p:xfrm>
          <a:off x="395419" y="979488"/>
          <a:ext cx="8497181" cy="5394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193"/>
                <a:gridCol w="5887983"/>
                <a:gridCol w="1238005"/>
              </a:tblGrid>
              <a:tr h="470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日期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主           題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報導媒體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</a:tr>
              <a:tr h="32309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20201207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腎衰竭獲器捐 感謝大愛讓他重生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20201208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長輩喊痛找無病因 擔心是憂鬱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20201209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陳建仁：台灣用疫寫下肯定一頁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20201210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【</a:t>
                      </a:r>
                      <a:r>
                        <a:rPr lang="zh-TW" altLang="en-US" sz="1800" dirty="0" smtClean="0"/>
                        <a:t>艱辛求子</a:t>
                      </a:r>
                      <a:r>
                        <a:rPr lang="en-US" altLang="zh-TW" sz="1800" dirty="0" smtClean="0"/>
                        <a:t>】</a:t>
                      </a:r>
                      <a:r>
                        <a:rPr lang="zh-TW" altLang="en-US" sz="1800" dirty="0" smtClean="0"/>
                        <a:t>擁有心形子宮致多年不孕 </a:t>
                      </a:r>
                      <a:r>
                        <a:rPr lang="en-US" altLang="zh-TW" sz="1800" dirty="0" smtClean="0"/>
                        <a:t>38</a:t>
                      </a:r>
                      <a:r>
                        <a:rPr lang="zh-TW" altLang="en-US" sz="1800" dirty="0" smtClean="0"/>
                        <a:t>歲婦人工受孕終誕男嬰：再辛苦都值得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20201210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未滿</a:t>
                      </a:r>
                      <a:r>
                        <a:rPr lang="en-US" altLang="zh-TW" sz="1800" dirty="0" smtClean="0"/>
                        <a:t>22</a:t>
                      </a:r>
                      <a:r>
                        <a:rPr lang="zh-TW" altLang="en-US" sz="1800" dirty="0" smtClean="0"/>
                        <a:t>歲無效 蘋果手錶「心電圖」食藥署給但書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20201210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蘋果手錶心電圖開通 有些人不適用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20201211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北榮新建醫療大樓上樑 建構優質醫療環境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20201211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陰雨日照少 失智益激躁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20201213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過量攝取 恐破壞甲狀腺、造血功能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20201214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退休準備指標 建立國人退休利基本線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0E48F5C-934A-4707-A668-4A5DE198B3B1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17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61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527050"/>
          </a:xfrm>
        </p:spPr>
        <p:txBody>
          <a:bodyPr/>
          <a:lstStyle/>
          <a:p>
            <a:pPr algn="ctr">
              <a:defRPr/>
            </a:pPr>
            <a:r>
              <a:rPr lang="en-US" altLang="zh-TW" sz="4000" dirty="0" smtClean="0"/>
              <a:t>109</a:t>
            </a:r>
            <a:r>
              <a:rPr lang="zh-TW" altLang="en-US" sz="4000" dirty="0" smtClean="0"/>
              <a:t>年</a:t>
            </a:r>
            <a:r>
              <a:rPr lang="en-US" altLang="zh-TW" sz="4000" dirty="0" smtClean="0"/>
              <a:t>12</a:t>
            </a:r>
            <a:r>
              <a:rPr lang="zh-TW" altLang="en-US" sz="4000" dirty="0" smtClean="0"/>
              <a:t>月份新聞摘要</a:t>
            </a:r>
            <a:endParaRPr lang="zh-TW" altLang="en-US" sz="40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948339"/>
              </p:ext>
            </p:extLst>
          </p:nvPr>
        </p:nvGraphicFramePr>
        <p:xfrm>
          <a:off x="395419" y="979488"/>
          <a:ext cx="8425170" cy="522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572"/>
                <a:gridCol w="5838085"/>
                <a:gridCol w="1227513"/>
              </a:tblGrid>
              <a:tr h="470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日期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主           題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報導媒體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</a:tr>
              <a:tr h="32309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20201214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領跑姐的管理哲學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20201215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腦中風會遺傳 北榮找到國人致病突變基因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20201217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LDCT</a:t>
                      </a:r>
                      <a:r>
                        <a:rPr lang="zh-TW" altLang="en-US" sz="1800" dirty="0" smtClean="0"/>
                        <a:t>篩檢 首重菸槍、肺癌家族史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20201217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人生像被拆掉喇叭 無喉人心酸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20201217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有機米餵嬰當心鎘超標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20201218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本島大醫院駐診 翻轉金馬醫療印象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0E48F5C-934A-4707-A668-4A5DE198B3B1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18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013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D4D7D291-FE5B-4D4A-9070-6DE82FA3DF9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19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00" y="332570"/>
            <a:ext cx="2882061" cy="187096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528" y="343622"/>
            <a:ext cx="2477623" cy="357302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683" y="368194"/>
            <a:ext cx="3851900" cy="180743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5391" y="2062065"/>
            <a:ext cx="2924927" cy="204604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00" y="2175625"/>
            <a:ext cx="2345129" cy="33569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5825" y="4010961"/>
            <a:ext cx="3779890" cy="142733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2285" y="4920424"/>
            <a:ext cx="3779890" cy="138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0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109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12</a:t>
            </a:r>
            <a:r>
              <a:rPr lang="zh-TW" altLang="en-US" dirty="0" smtClean="0">
                <a:solidFill>
                  <a:srgbClr val="FF3300"/>
                </a:solidFill>
              </a:rPr>
              <a:t>月記者會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266175"/>
              </p:ext>
            </p:extLst>
          </p:nvPr>
        </p:nvGraphicFramePr>
        <p:xfrm>
          <a:off x="250825" y="908650"/>
          <a:ext cx="8601075" cy="547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715"/>
                <a:gridCol w="864120"/>
                <a:gridCol w="936130"/>
                <a:gridCol w="5792110"/>
              </a:tblGrid>
              <a:tr h="8023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日期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報告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單位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主講人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主           題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4670399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1091126</a:t>
                      </a:r>
                      <a:endParaRPr lang="zh-TW" altLang="en-US" sz="1800" dirty="0"/>
                    </a:p>
                  </a:txBody>
                  <a:tcPr marL="91441" marR="91441" marT="45747" marB="45747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marL="91441" marR="91441" marT="45747" marB="4574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陳適安</a:t>
                      </a:r>
                      <a:endParaRPr lang="en-US" altLang="zh-TW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副院長</a:t>
                      </a:r>
                      <a:endParaRPr lang="zh-TW" altLang="en-US" sz="1400" dirty="0"/>
                    </a:p>
                  </a:txBody>
                  <a:tcPr marL="91441" marR="91441" marT="45747" marB="45747"/>
                </a:tc>
                <a:tc>
                  <a:txBody>
                    <a:bodyPr/>
                    <a:lstStyle/>
                    <a:p>
                      <a:r>
                        <a:rPr lang="zh-TW" altLang="zh-TW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臺北榮民總醫院</a:t>
                      </a:r>
                      <a:r>
                        <a:rPr lang="en-US" altLang="zh-TW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zh-TW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三軍總醫院聯合記者會</a:t>
                      </a:r>
                      <a:endParaRPr lang="zh-TW" altLang="zh-TW" sz="20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日期：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星期四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)13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</a:p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主題：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</a:t>
                      </a:r>
                      <a:r>
                        <a:rPr lang="en-US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精準判讀　即時搶救猝死性心律不整」</a:t>
                      </a:r>
                    </a:p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說明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endParaRPr lang="zh-TW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院與三總智慧醫療導入醫學影像與心電圖分析，從心電圖波形可辨識不同種類心律不整，藉由人工智慧，能有效且準確的辨識有問題的心電圖訊號。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目前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已完成布魯格達症候群及肺動脈高壓的心電圖</a:t>
                      </a:r>
                      <a:r>
                        <a:rPr lang="en-US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預測模型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，三總也已完成毛地黃中毒及高血鉀心電圖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預測模型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為即時偵測心律不整，本院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亦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與廣達公司共同研發新型貼片式心電圖裝置，量測結果可透過無線網路遠距傳輸到醫院，即時利用人工智慧判讀心律不整，提供快速精準的醫療服務</a:t>
                      </a:r>
                      <a:endParaRPr lang="en-US" altLang="zh-TW" sz="20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2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467430" y="2276840"/>
            <a:ext cx="2376330" cy="4032560"/>
            <a:chOff x="251400" y="2195078"/>
            <a:chExt cx="2262784" cy="457599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00" y="2195078"/>
              <a:ext cx="2232311" cy="1490266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4" y="3766669"/>
              <a:ext cx="2230670" cy="1487113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00" y="5301260"/>
              <a:ext cx="2232310" cy="1469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149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3600" dirty="0"/>
              <a:t>109</a:t>
            </a:r>
            <a:r>
              <a:rPr lang="zh-TW" altLang="en-US" sz="3600" dirty="0"/>
              <a:t>年</a:t>
            </a:r>
            <a:r>
              <a:rPr lang="en-US" altLang="zh-TW" sz="3600" dirty="0" smtClean="0"/>
              <a:t>12</a:t>
            </a:r>
            <a:r>
              <a:rPr lang="zh-TW" altLang="en-US" sz="3600" dirty="0" smtClean="0"/>
              <a:t>月</a:t>
            </a:r>
            <a:r>
              <a:rPr lang="zh-TW" altLang="en-US" sz="3600" dirty="0"/>
              <a:t>各單位受奬情形提報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02526-F37C-4D93-B261-8D8F3E2BE9DD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06756"/>
              </p:ext>
            </p:extLst>
          </p:nvPr>
        </p:nvGraphicFramePr>
        <p:xfrm>
          <a:off x="568324" y="1556737"/>
          <a:ext cx="8252265" cy="3672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2265"/>
              </a:tblGrid>
              <a:tr h="4950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rgbClr val="000066"/>
                          </a:solidFill>
                        </a:rPr>
                        <a:t>事              由</a:t>
                      </a:r>
                      <a:endParaRPr lang="zh-TW" altLang="en-US" sz="32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49506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2000" dirty="0" smtClean="0">
                          <a:solidFill>
                            <a:srgbClr val="000066"/>
                          </a:solidFill>
                        </a:rPr>
                        <a:t>本院「重粒子癌症治療中心新建工程」榮獲「社團法人台灣混凝土學會」評選為優良工程，頒贈「</a:t>
                      </a:r>
                      <a:r>
                        <a:rPr lang="en-US" altLang="zh-TW" sz="2000" dirty="0" smtClean="0">
                          <a:solidFill>
                            <a:srgbClr val="000066"/>
                          </a:solidFill>
                        </a:rPr>
                        <a:t>109</a:t>
                      </a:r>
                      <a:r>
                        <a:rPr lang="zh-TW" altLang="en-US" sz="2000" dirty="0" smtClean="0">
                          <a:solidFill>
                            <a:srgbClr val="000066"/>
                          </a:solidFill>
                        </a:rPr>
                        <a:t>年混凝土工程優良獎」特優獎座。</a:t>
                      </a:r>
                      <a:endParaRPr lang="zh-TW" altLang="en-US" sz="20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49506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2000" dirty="0" smtClean="0">
                          <a:solidFill>
                            <a:srgbClr val="000066"/>
                          </a:solidFill>
                        </a:rPr>
                        <a:t>護理部</a:t>
                      </a:r>
                      <a:r>
                        <a:rPr lang="zh-TW" altLang="en-US" sz="2000" dirty="0" smtClean="0">
                          <a:solidFill>
                            <a:srgbClr val="000066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「品管真心圈」</a:t>
                      </a:r>
                      <a:r>
                        <a:rPr lang="zh-TW" altLang="en-US" sz="2000" dirty="0" smtClean="0">
                          <a:solidFill>
                            <a:srgbClr val="000066"/>
                          </a:solidFill>
                        </a:rPr>
                        <a:t>榮獲第</a:t>
                      </a:r>
                      <a:r>
                        <a:rPr lang="en-US" altLang="zh-TW" sz="2000" dirty="0" smtClean="0">
                          <a:solidFill>
                            <a:srgbClr val="000066"/>
                          </a:solidFill>
                        </a:rPr>
                        <a:t>43</a:t>
                      </a:r>
                      <a:r>
                        <a:rPr lang="zh-TW" altLang="en-US" sz="2000" dirty="0" smtClean="0">
                          <a:solidFill>
                            <a:srgbClr val="000066"/>
                          </a:solidFill>
                        </a:rPr>
                        <a:t>屆先鋒品質管制學術研究基金會頒發</a:t>
                      </a:r>
                      <a:r>
                        <a:rPr lang="zh-TW" altLang="en-US" sz="2000" dirty="0" smtClean="0">
                          <a:solidFill>
                            <a:srgbClr val="000066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lang="zh-TW" altLang="en-US" sz="2000" dirty="0" smtClean="0">
                          <a:solidFill>
                            <a:srgbClr val="000066"/>
                          </a:solidFill>
                        </a:rPr>
                        <a:t>全國金銀獎品管圈選拔競賽金獎</a:t>
                      </a:r>
                      <a:r>
                        <a:rPr lang="zh-TW" altLang="en-US" sz="2000" dirty="0" smtClean="0">
                          <a:solidFill>
                            <a:srgbClr val="000066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  <a:r>
                        <a:rPr lang="zh-TW" altLang="en-US" sz="2000" dirty="0" smtClean="0">
                          <a:solidFill>
                            <a:srgbClr val="000066"/>
                          </a:solidFill>
                        </a:rPr>
                        <a:t>與</a:t>
                      </a:r>
                      <a:r>
                        <a:rPr lang="zh-TW" altLang="en-US" sz="2000" dirty="0" smtClean="0">
                          <a:solidFill>
                            <a:srgbClr val="000066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lang="zh-TW" altLang="en-US" sz="2000" dirty="0" smtClean="0">
                          <a:solidFill>
                            <a:srgbClr val="000066"/>
                          </a:solidFill>
                        </a:rPr>
                        <a:t>全國金質圈長獎</a:t>
                      </a:r>
                      <a:r>
                        <a:rPr lang="zh-TW" altLang="en-US" sz="2000" dirty="0" smtClean="0">
                          <a:solidFill>
                            <a:srgbClr val="000066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」。</a:t>
                      </a:r>
                      <a:endParaRPr lang="zh-TW" altLang="en-US" sz="20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49506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2000" dirty="0" smtClean="0">
                          <a:solidFill>
                            <a:srgbClr val="000066"/>
                          </a:solidFill>
                        </a:rPr>
                        <a:t>本院榮獲財團法人醫院評鑑暨醫療品質策進會頒發</a:t>
                      </a:r>
                      <a:r>
                        <a:rPr lang="zh-TW" altLang="en-US" sz="2000" dirty="0" smtClean="0">
                          <a:solidFill>
                            <a:srgbClr val="000066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lang="en-US" altLang="zh-TW" sz="2000" dirty="0" smtClean="0">
                          <a:solidFill>
                            <a:srgbClr val="000066"/>
                          </a:solidFill>
                        </a:rPr>
                        <a:t>2020 SDM </a:t>
                      </a:r>
                      <a:r>
                        <a:rPr lang="zh-TW" altLang="en-US" sz="2000" dirty="0" smtClean="0">
                          <a:solidFill>
                            <a:srgbClr val="000066"/>
                          </a:solidFill>
                        </a:rPr>
                        <a:t>醫病共享決策競賽 </a:t>
                      </a:r>
                      <a:r>
                        <a:rPr lang="en-US" altLang="zh-TW" sz="2000" dirty="0" smtClean="0">
                          <a:solidFill>
                            <a:srgbClr val="000066"/>
                          </a:solidFill>
                        </a:rPr>
                        <a:t>-</a:t>
                      </a:r>
                      <a:r>
                        <a:rPr lang="zh-TW" altLang="en-US" sz="2000" dirty="0" smtClean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zh-TW" altLang="en-US" sz="2000" dirty="0" smtClean="0">
                          <a:solidFill>
                            <a:srgbClr val="000066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實踐績優獎」。</a:t>
                      </a:r>
                      <a:endParaRPr lang="zh-TW" altLang="en-US" sz="20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49506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9506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15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400" y="260560"/>
            <a:ext cx="3456480" cy="1224170"/>
          </a:xfrm>
        </p:spPr>
        <p:txBody>
          <a:bodyPr/>
          <a:lstStyle/>
          <a:p>
            <a:pPr algn="ctr"/>
            <a:r>
              <a:rPr lang="zh-TW" altLang="en-US" sz="3600" dirty="0"/>
              <a:t>社團法人台灣混凝土學會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95420" y="1628750"/>
            <a:ext cx="3384470" cy="4240238"/>
          </a:xfrm>
        </p:spPr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本院「重粒子癌症治療中心新建工程」榮獲「社團法人台灣混凝土學會」評選為優良工程，頒贈「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年混凝土工程優良獎」特優獎座。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30896-EE0A-4F83-8133-5B7F609E7F07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  <p:grpSp>
        <p:nvGrpSpPr>
          <p:cNvPr id="8" name="群組 7"/>
          <p:cNvGrpSpPr/>
          <p:nvPr/>
        </p:nvGrpSpPr>
        <p:grpSpPr>
          <a:xfrm>
            <a:off x="4067930" y="1412720"/>
            <a:ext cx="4392610" cy="3600500"/>
            <a:chOff x="3563860" y="1268700"/>
            <a:chExt cx="4836961" cy="360952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72250" y="1268700"/>
              <a:ext cx="2028571" cy="36095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3860" y="1268700"/>
              <a:ext cx="2885714" cy="36095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20318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400" y="260560"/>
            <a:ext cx="3456480" cy="1512210"/>
          </a:xfrm>
        </p:spPr>
        <p:txBody>
          <a:bodyPr/>
          <a:lstStyle/>
          <a:p>
            <a:pPr algn="ctr"/>
            <a:r>
              <a:rPr lang="zh-TW" altLang="en-US" sz="3600" dirty="0"/>
              <a:t>先鋒品質管制學術研究基金會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9440" y="1916790"/>
            <a:ext cx="2952410" cy="4240238"/>
          </a:xfrm>
        </p:spPr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護理部「品管真心圈」榮獲第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屆先鋒品質管制學術研究基金會頒發「全國金銀獎品管圈選拔競賽金獎」與「全國金質圈長獎」。</a:t>
            </a: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30896-EE0A-4F83-8133-5B7F609E7F07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051" y="3914025"/>
            <a:ext cx="1728240" cy="218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291" y="3284980"/>
            <a:ext cx="2448340" cy="280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/>
          <a:srcRect t="37680" b="-1"/>
          <a:stretch/>
        </p:blipFill>
        <p:spPr>
          <a:xfrm>
            <a:off x="5796170" y="1196690"/>
            <a:ext cx="2376330" cy="2158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09238">
            <a:off x="3851900" y="1279206"/>
            <a:ext cx="2088290" cy="28793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30" y="3933070"/>
            <a:ext cx="1728240" cy="218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09238">
            <a:off x="3897779" y="1298251"/>
            <a:ext cx="2088290" cy="28793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7008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400" y="260560"/>
            <a:ext cx="3456480" cy="1512210"/>
          </a:xfrm>
        </p:spPr>
        <p:txBody>
          <a:bodyPr/>
          <a:lstStyle/>
          <a:p>
            <a:pPr algn="ctr"/>
            <a:r>
              <a:rPr lang="zh-TW" altLang="en-US" dirty="0"/>
              <a:t>財團法人醫院評鑑暨醫療品質策進會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9440" y="1916790"/>
            <a:ext cx="3024420" cy="4240238"/>
          </a:xfrm>
        </p:spPr>
        <p:txBody>
          <a:bodyPr/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本院榮獲財團法人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醫院評鑑暨醫療品質策進會頒發「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2020 SDM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醫病共享決策競賽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實踐績優獎」。</a:t>
            </a: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30896-EE0A-4F83-8133-5B7F609E7F07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  <p:grpSp>
        <p:nvGrpSpPr>
          <p:cNvPr id="9" name="群組 8"/>
          <p:cNvGrpSpPr/>
          <p:nvPr/>
        </p:nvGrpSpPr>
        <p:grpSpPr>
          <a:xfrm>
            <a:off x="4139940" y="908650"/>
            <a:ext cx="3816530" cy="4992269"/>
            <a:chOff x="4283960" y="1052670"/>
            <a:chExt cx="3816530" cy="4992269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" t="21607" r="10306"/>
            <a:stretch/>
          </p:blipFill>
          <p:spPr>
            <a:xfrm>
              <a:off x="4283960" y="1052670"/>
              <a:ext cx="3813654" cy="244834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0" t="24516" r="9796"/>
            <a:stretch/>
          </p:blipFill>
          <p:spPr>
            <a:xfrm>
              <a:off x="4283960" y="3429000"/>
              <a:ext cx="3816530" cy="261593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31796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D4D7D291-FE5B-4D4A-9070-6DE82FA3DF9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24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51650" y="11790"/>
            <a:ext cx="4464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algn="ctr" eaLnBrk="1" hangingPunct="1">
              <a:spcBef>
                <a:spcPct val="20000"/>
              </a:spcBef>
              <a:buClr>
                <a:srgbClr val="0000FF"/>
              </a:buClr>
              <a:buSzPct val="80000"/>
            </a:pPr>
            <a:r>
              <a:rPr lang="zh-TW" altLang="en-US" sz="8000" b="0" dirty="0">
                <a:solidFill>
                  <a:srgbClr val="FF0000"/>
                </a:solidFill>
                <a:latin typeface="Times New Roman"/>
                <a:ea typeface="標楷體"/>
              </a:rPr>
              <a:t>謝謝聆聽</a:t>
            </a:r>
            <a:endParaRPr lang="en-US" altLang="zh-TW" sz="8000" b="0" dirty="0">
              <a:solidFill>
                <a:srgbClr val="FF0000"/>
              </a:solidFill>
              <a:latin typeface="Times New Roman"/>
              <a:ea typeface="標楷體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95670" y="5366740"/>
            <a:ext cx="45366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algn="ctr" eaLnBrk="1" hangingPunct="1">
              <a:spcBef>
                <a:spcPct val="20000"/>
              </a:spcBef>
              <a:buClr>
                <a:srgbClr val="0000FF"/>
              </a:buClr>
              <a:buSzPct val="80000"/>
            </a:pPr>
            <a:r>
              <a:rPr lang="zh-TW" altLang="en-US" sz="8000" b="0" dirty="0">
                <a:solidFill>
                  <a:srgbClr val="FF0000"/>
                </a:solidFill>
                <a:latin typeface="Times New Roman"/>
                <a:ea typeface="標楷體"/>
              </a:rPr>
              <a:t>敬請指導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1166142"/>
            <a:ext cx="1872835" cy="124855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37" y="1155971"/>
            <a:ext cx="1871625" cy="124775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337" y="1165642"/>
            <a:ext cx="971697" cy="129618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425" y="1165642"/>
            <a:ext cx="1152483" cy="129618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76" y="1174035"/>
            <a:ext cx="971697" cy="129618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8" y="2665801"/>
            <a:ext cx="1763610" cy="117574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48" y="2643507"/>
            <a:ext cx="1746983" cy="1164655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80" y="2651830"/>
            <a:ext cx="1746982" cy="1164655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960" y="2647013"/>
            <a:ext cx="1835620" cy="1223747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973" y="4129558"/>
            <a:ext cx="1655595" cy="110373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68" y="2655183"/>
            <a:ext cx="1728875" cy="115258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8" y="4047558"/>
            <a:ext cx="1756829" cy="1171219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8" y="5462534"/>
            <a:ext cx="1756830" cy="1171220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6309" y="5428892"/>
            <a:ext cx="1729325" cy="1152883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20" y="3844387"/>
            <a:ext cx="1382961" cy="1844780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69" y="3845350"/>
            <a:ext cx="1381518" cy="1842855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41" y="3837952"/>
            <a:ext cx="1392608" cy="18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1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109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12</a:t>
            </a:r>
            <a:r>
              <a:rPr lang="zh-TW" altLang="en-US" dirty="0" smtClean="0">
                <a:solidFill>
                  <a:srgbClr val="FF3300"/>
                </a:solidFill>
              </a:rPr>
              <a:t>月記者會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354377"/>
              </p:ext>
            </p:extLst>
          </p:nvPr>
        </p:nvGraphicFramePr>
        <p:xfrm>
          <a:off x="250825" y="908650"/>
          <a:ext cx="8601075" cy="5544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715"/>
                <a:gridCol w="936130"/>
                <a:gridCol w="936130"/>
                <a:gridCol w="5720100"/>
              </a:tblGrid>
              <a:tr h="8023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日期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報告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單位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主講人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主           題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4742409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1091126</a:t>
                      </a:r>
                      <a:endParaRPr lang="zh-TW" altLang="en-US" sz="1800" dirty="0"/>
                    </a:p>
                  </a:txBody>
                  <a:tcPr marL="91441" marR="91441" marT="45747" marB="457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婦女醫學部</a:t>
                      </a:r>
                      <a:endParaRPr lang="zh-TW" altLang="en-US" sz="1800" dirty="0"/>
                    </a:p>
                  </a:txBody>
                  <a:tcPr marL="91441" marR="91441" marT="45747" marB="457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王鵬惠主任</a:t>
                      </a:r>
                      <a:endParaRPr lang="en-US" altLang="zh-TW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黃貞瑜科主任</a:t>
                      </a:r>
                      <a:endParaRPr lang="zh-TW" altLang="en-US" sz="1600" dirty="0"/>
                    </a:p>
                  </a:txBody>
                  <a:tcPr marL="91441" marR="91441" marT="45747" marB="45747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時間：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日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星期四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下午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時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分</a:t>
                      </a:r>
                    </a:p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主題：</a:t>
                      </a:r>
                      <a:r>
                        <a:rPr lang="zh-TW" altLang="en-US" sz="2000" u="sng" dirty="0" smtClean="0">
                          <a:solidFill>
                            <a:schemeClr val="tx1"/>
                          </a:solidFill>
                        </a:rPr>
                        <a:t>「北榮助您好孕　在加華人跨海求子成功」</a:t>
                      </a:r>
                    </a:p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說明：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zh-TW" altLang="en-US" sz="2000" u="sng" dirty="0" smtClean="0">
                          <a:solidFill>
                            <a:schemeClr val="tx1"/>
                          </a:solidFill>
                        </a:rPr>
                        <a:t>本院生殖醫學團隊以手術阻斷輸卵管、切除子宮部份中膈之「超前部署」，並精算取卵、受精、胚胎植入等各項時間排程，協助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結婚多年、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歲定居於加拿大且患有右側輸卵管水腫，影響胚胎著床可能造成子宮外孕，且為部分中膈子宮，流產風險極高的</a:t>
                      </a:r>
                      <a:r>
                        <a:rPr lang="zh-TW" altLang="en-US" sz="2000" u="sng" dirty="0" smtClean="0">
                          <a:solidFill>
                            <a:schemeClr val="tx1"/>
                          </a:solidFill>
                        </a:rPr>
                        <a:t>病友莊小姐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順利受孕，</a:t>
                      </a:r>
                      <a:r>
                        <a:rPr lang="zh-TW" altLang="en-US" sz="2000" u="sng" dirty="0" smtClean="0">
                          <a:solidFill>
                            <a:schemeClr val="tx1"/>
                          </a:solidFill>
                        </a:rPr>
                        <a:t>「一次到位」順利求“子”成功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，記者會當日以影片分享求子心路歷程，感謝本院圓滿其家庭拼圖。</a:t>
                      </a:r>
                    </a:p>
                    <a:p>
                      <a:endParaRPr lang="zh-TW" alt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3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467430" y="2780910"/>
            <a:ext cx="2520350" cy="3313581"/>
            <a:chOff x="250825" y="2325477"/>
            <a:chExt cx="2520925" cy="348097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25" y="4125834"/>
              <a:ext cx="2520925" cy="1680617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399" y="2325477"/>
              <a:ext cx="2520351" cy="1680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457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109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12</a:t>
            </a:r>
            <a:r>
              <a:rPr lang="zh-TW" altLang="en-US" dirty="0" smtClean="0">
                <a:solidFill>
                  <a:srgbClr val="FF3300"/>
                </a:solidFill>
              </a:rPr>
              <a:t>月記者會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227946"/>
              </p:ext>
            </p:extLst>
          </p:nvPr>
        </p:nvGraphicFramePr>
        <p:xfrm>
          <a:off x="250825" y="908650"/>
          <a:ext cx="8601075" cy="5544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715"/>
                <a:gridCol w="864120"/>
                <a:gridCol w="864120"/>
                <a:gridCol w="5864120"/>
              </a:tblGrid>
              <a:tr h="8023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日期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報告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單位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主講人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主           題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4742409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1091214</a:t>
                      </a:r>
                      <a:endParaRPr lang="zh-TW" altLang="en-US" sz="1800" dirty="0"/>
                    </a:p>
                  </a:txBody>
                  <a:tcPr marL="91441" marR="91441" marT="45747" marB="45747"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神經醫學中心</a:t>
                      </a:r>
                      <a:endParaRPr lang="zh-TW" altLang="en-US" sz="1600" dirty="0"/>
                    </a:p>
                  </a:txBody>
                  <a:tcPr marL="91441" marR="91441" marT="45747" marB="457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王署君主任</a:t>
                      </a:r>
                      <a:endParaRPr lang="en-US" altLang="zh-TW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李宜中科主任</a:t>
                      </a:r>
                      <a:endParaRPr lang="zh-TW" altLang="en-US" sz="1400" dirty="0"/>
                    </a:p>
                  </a:txBody>
                  <a:tcPr marL="91441" marR="91441" marT="45747" marB="45747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日期：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日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星期一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下午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時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分</a:t>
                      </a:r>
                    </a:p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主題：</a:t>
                      </a:r>
                      <a:r>
                        <a:rPr lang="zh-TW" altLang="en-US" sz="2000" u="sng" dirty="0" smtClean="0">
                          <a:solidFill>
                            <a:schemeClr val="tx1"/>
                          </a:solidFill>
                        </a:rPr>
                        <a:t>中風可提早預防</a:t>
                      </a:r>
                      <a:r>
                        <a:rPr lang="en-US" altLang="zh-TW" sz="2000" u="sng" dirty="0" smtClean="0">
                          <a:solidFill>
                            <a:schemeClr val="tx1"/>
                          </a:solidFill>
                        </a:rPr>
                        <a:t>! </a:t>
                      </a:r>
                      <a:r>
                        <a:rPr lang="zh-TW" altLang="en-US" sz="2000" u="sng" dirty="0" smtClean="0">
                          <a:solidFill>
                            <a:schemeClr val="tx1"/>
                          </a:solidFill>
                        </a:rPr>
                        <a:t>北榮找到臺灣人特有腦中</a:t>
                      </a:r>
                      <a:endParaRPr lang="en-US" altLang="zh-TW" sz="20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sz="2000" u="none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zh-TW" altLang="en-US" sz="2000" u="sng" dirty="0" smtClean="0">
                          <a:solidFill>
                            <a:schemeClr val="tx1"/>
                          </a:solidFill>
                        </a:rPr>
                        <a:t>風突變基因</a:t>
                      </a:r>
                    </a:p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說   明：</a:t>
                      </a:r>
                    </a:p>
                    <a:p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</a:rPr>
                        <a:t>           </a:t>
                      </a:r>
                      <a:r>
                        <a:rPr lang="zh-TW" altLang="en-US" sz="1800" u="sng" dirty="0" smtClean="0">
                          <a:solidFill>
                            <a:schemeClr val="tx1"/>
                          </a:solidFill>
                        </a:rPr>
                        <a:t>本院神經基因疾病研究團隊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經過十年努力，</a:t>
                      </a:r>
                      <a:r>
                        <a:rPr lang="zh-TW" altLang="en-US" sz="1800" u="sng" dirty="0" smtClean="0">
                          <a:solidFill>
                            <a:schemeClr val="tx1"/>
                          </a:solidFill>
                        </a:rPr>
                        <a:t>找到臺灣民眾腦中風致病重要病因：</a:t>
                      </a:r>
                      <a:r>
                        <a:rPr lang="en-US" altLang="zh-TW" sz="1800" u="sng" dirty="0" smtClean="0">
                          <a:solidFill>
                            <a:schemeClr val="tx1"/>
                          </a:solidFill>
                        </a:rPr>
                        <a:t>NOTCH3</a:t>
                      </a:r>
                      <a:r>
                        <a:rPr lang="zh-TW" altLang="en-US" sz="1800" u="sng" dirty="0" smtClean="0">
                          <a:solidFill>
                            <a:schemeClr val="tx1"/>
                          </a:solidFill>
                        </a:rPr>
                        <a:t>基因上</a:t>
                      </a:r>
                      <a:r>
                        <a:rPr lang="en-US" altLang="zh-TW" sz="1800" u="sng" dirty="0" smtClean="0">
                          <a:solidFill>
                            <a:schemeClr val="tx1"/>
                          </a:solidFill>
                        </a:rPr>
                        <a:t>R544C</a:t>
                      </a:r>
                      <a:r>
                        <a:rPr lang="zh-TW" altLang="en-US" sz="1800" u="sng" dirty="0" smtClean="0">
                          <a:solidFill>
                            <a:schemeClr val="tx1"/>
                          </a:solidFill>
                        </a:rPr>
                        <a:t>突變，且約百分之一即</a:t>
                      </a:r>
                      <a:r>
                        <a:rPr lang="en-US" altLang="zh-TW" sz="1800" u="sng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zh-TW" altLang="en-US" sz="1800" u="sng" dirty="0" smtClean="0">
                          <a:solidFill>
                            <a:schemeClr val="tx1"/>
                          </a:solidFill>
                        </a:rPr>
                        <a:t>萬的臺灣民眾帶有此基因突變，造成反覆缺血性腦中風及腦出血，如無適當處置及早預防，可能導致殘障、失智或危及生命。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本次記者會邀請病友陳先生出席記者會分享治療經驗，並呼籲及早檢測，可避免家族罹病，切實遵行醫囑，注意飲食與生活習慣，腦中風可以也提早預防。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TW" sz="1600" dirty="0" smtClean="0">
                        <a:solidFill>
                          <a:schemeClr val="tx1"/>
                        </a:solidFill>
                        <a:hlinkClick r:id="rId2" action="ppaction://hlinkfile"/>
                      </a:endParaRPr>
                    </a:p>
                    <a:p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1091214-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公視</a:t>
                      </a: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-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北榮找到「腦中風突變基因」 台灣人約</a:t>
                      </a: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1%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有此基因</a:t>
                      </a: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.mp4</a:t>
                      </a:r>
                      <a:endParaRPr lang="zh-TW" alt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4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23410" y="2852920"/>
            <a:ext cx="2592360" cy="3087418"/>
            <a:chOff x="323410" y="2852920"/>
            <a:chExt cx="2592360" cy="308741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83" y="4620578"/>
              <a:ext cx="1979640" cy="1319760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10" y="2852920"/>
              <a:ext cx="2592360" cy="1551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8912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109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12</a:t>
            </a:r>
            <a:r>
              <a:rPr lang="zh-TW" altLang="en-US" dirty="0" smtClean="0">
                <a:solidFill>
                  <a:srgbClr val="FF3300"/>
                </a:solidFill>
              </a:rPr>
              <a:t>月專題報導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160010"/>
              </p:ext>
            </p:extLst>
          </p:nvPr>
        </p:nvGraphicFramePr>
        <p:xfrm>
          <a:off x="250824" y="981072"/>
          <a:ext cx="8713785" cy="46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5"/>
              </a:tblGrid>
              <a:tr h="785854"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1950114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1091118-TVBS【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十點不一樣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】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注意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!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三高族群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吸菸者 易引起頸動脈血管阻塞 導致憾事發生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.mp4</a:t>
                      </a:r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  <a:tr h="1950114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1091126-TVBS【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十點不一樣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】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別以為乾癬只是皮膚病 會引起全身性發炎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!.mp4</a:t>
                      </a:r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5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791476" y="2276840"/>
            <a:ext cx="7992128" cy="1319760"/>
            <a:chOff x="791476" y="2276840"/>
            <a:chExt cx="7992128" cy="1319760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76" y="2470385"/>
              <a:ext cx="1764244" cy="110373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076" y="2276840"/>
              <a:ext cx="1979640" cy="131976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20" y="2276840"/>
              <a:ext cx="1979640" cy="1319760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964" y="2276840"/>
              <a:ext cx="1979640" cy="1319760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2555720" y="4365130"/>
            <a:ext cx="5650978" cy="1556740"/>
            <a:chOff x="1979640" y="4365130"/>
            <a:chExt cx="5650978" cy="155674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50" y="4365130"/>
              <a:ext cx="1167028" cy="1556740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640" y="4437140"/>
              <a:ext cx="1918446" cy="1438186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49" y="4437140"/>
              <a:ext cx="1978469" cy="14831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167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109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12</a:t>
            </a:r>
            <a:r>
              <a:rPr lang="zh-TW" altLang="en-US" dirty="0" smtClean="0">
                <a:solidFill>
                  <a:srgbClr val="FF3300"/>
                </a:solidFill>
              </a:rPr>
              <a:t>月專題報導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812253"/>
              </p:ext>
            </p:extLst>
          </p:nvPr>
        </p:nvGraphicFramePr>
        <p:xfrm>
          <a:off x="250824" y="981072"/>
          <a:ext cx="8713785" cy="46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5"/>
              </a:tblGrid>
              <a:tr h="785854"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1950114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1091201-TVBS【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十點不一樣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】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胸悶、喘不過氣！醫警告可能是「慢性阻塞性肺炎」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.mp4</a:t>
                      </a:r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  <a:tr h="1950114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1091204-TVBS【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十點不一樣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】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兩腿像是蟲在爬又癢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又麻痠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確診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3" action="ppaction://hlinkfile"/>
                        </a:rPr>
                        <a:t>「不寧腿症」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!.mp4</a:t>
                      </a:r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6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50823" y="2492870"/>
            <a:ext cx="8209717" cy="1179210"/>
            <a:chOff x="250823" y="2492870"/>
            <a:chExt cx="7950841" cy="1179210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23" y="2492870"/>
              <a:ext cx="1655595" cy="110373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0629" y="2500105"/>
              <a:ext cx="1728875" cy="1152583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30" y="2500105"/>
              <a:ext cx="1756829" cy="1171219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241" y="2500860"/>
              <a:ext cx="1756830" cy="1171220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72339" y="2504709"/>
              <a:ext cx="1729325" cy="1152883"/>
            </a:xfrm>
            <a:prstGeom prst="rect">
              <a:avLst/>
            </a:prstGeom>
          </p:spPr>
        </p:pic>
      </p:grpSp>
      <p:grpSp>
        <p:nvGrpSpPr>
          <p:cNvPr id="8" name="群組 7"/>
          <p:cNvGrpSpPr/>
          <p:nvPr/>
        </p:nvGrpSpPr>
        <p:grpSpPr>
          <a:xfrm>
            <a:off x="2771750" y="4221110"/>
            <a:ext cx="4536630" cy="1857649"/>
            <a:chOff x="2656349" y="4249328"/>
            <a:chExt cx="4219971" cy="1857649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349" y="4249328"/>
              <a:ext cx="1382961" cy="1844780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752" y="4251253"/>
              <a:ext cx="1381518" cy="1842855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712" y="4249328"/>
              <a:ext cx="1392608" cy="1857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674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109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12</a:t>
            </a:r>
            <a:r>
              <a:rPr lang="zh-TW" altLang="en-US" dirty="0" smtClean="0">
                <a:solidFill>
                  <a:srgbClr val="FF3300"/>
                </a:solidFill>
              </a:rPr>
              <a:t>月專題報導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12787"/>
              </p:ext>
            </p:extLst>
          </p:nvPr>
        </p:nvGraphicFramePr>
        <p:xfrm>
          <a:off x="250824" y="981072"/>
          <a:ext cx="8713785" cy="46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5"/>
              </a:tblGrid>
              <a:tr h="785854"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1950114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1091207-TVBS【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十點不一樣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】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脖子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腋下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腹股溝兩側 摸到腫塊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小心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2" action="ppaction://hlinkfile"/>
                        </a:rPr>
                        <a:t>「淋巴癌」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.mp4</a:t>
                      </a:r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  <a:tr h="1950114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1091209-TVBS【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十點不一樣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】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癌細胞長在無痛覺器官 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3" action="ppaction://hlinkfile"/>
                        </a:rPr>
                        <a:t>「膽管癌」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發現時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讓人措手不及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!.mp4</a:t>
                      </a:r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7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619590" y="2492870"/>
            <a:ext cx="6987292" cy="1247402"/>
            <a:chOff x="2051650" y="2348850"/>
            <a:chExt cx="6987292" cy="1247402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650" y="2348850"/>
              <a:ext cx="1763610" cy="117574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5260" y="2348850"/>
              <a:ext cx="1746983" cy="1164655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8283" y="2365610"/>
              <a:ext cx="1746982" cy="1164655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322" y="2372505"/>
              <a:ext cx="1835620" cy="1223747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1691600" y="4509150"/>
            <a:ext cx="6911777" cy="1290471"/>
            <a:chOff x="1691600" y="4575617"/>
            <a:chExt cx="6407707" cy="129047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00" y="4581160"/>
              <a:ext cx="1619590" cy="1214145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687" y="4575617"/>
              <a:ext cx="1945013" cy="122523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9031" y="4575617"/>
              <a:ext cx="1721405" cy="1290471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437" y="4575617"/>
              <a:ext cx="1638870" cy="1290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508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109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12</a:t>
            </a:r>
            <a:r>
              <a:rPr lang="zh-TW" altLang="en-US" dirty="0" smtClean="0">
                <a:solidFill>
                  <a:srgbClr val="FF3300"/>
                </a:solidFill>
              </a:rPr>
              <a:t>月專題報導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025590"/>
              </p:ext>
            </p:extLst>
          </p:nvPr>
        </p:nvGraphicFramePr>
        <p:xfrm>
          <a:off x="250824" y="981072"/>
          <a:ext cx="8713785" cy="46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5"/>
              </a:tblGrid>
              <a:tr h="785854"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1950114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1091214-TVBS-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-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中樞型暈眩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!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走路偏一邊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.. 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醫忽略小腦血液循環良，中風機率高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!.mp4</a:t>
                      </a:r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  <a:tr h="1950114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1091215-TVBS【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十點不一樣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】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不得輕忽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!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 四種疾病導致腳水腫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醫師：勿拖延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!.mp4</a:t>
                      </a:r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8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2483710" y="2276840"/>
            <a:ext cx="6336880" cy="1296180"/>
            <a:chOff x="1619590" y="2276840"/>
            <a:chExt cx="3763528" cy="1296180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590" y="2276840"/>
              <a:ext cx="1154719" cy="1296180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770" y="2276840"/>
              <a:ext cx="1152483" cy="1296180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5632" y="2276840"/>
              <a:ext cx="1197486" cy="1296180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80" y="4365130"/>
            <a:ext cx="1871625" cy="12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4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109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12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439273"/>
              </p:ext>
            </p:extLst>
          </p:nvPr>
        </p:nvGraphicFramePr>
        <p:xfrm>
          <a:off x="591068" y="1053083"/>
          <a:ext cx="8085501" cy="468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082844"/>
                <a:gridCol w="6063929"/>
              </a:tblGrid>
              <a:tr h="4779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202302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1091120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榮陽團隊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活動名稱：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攜手共創新商機</a:t>
                      </a:r>
                      <a:r>
                        <a:rPr lang="en-US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榮陽聯合研發成</a:t>
                      </a:r>
                      <a:endParaRPr lang="en-US" altLang="zh-TW" sz="20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果發表媒合會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」</a:t>
                      </a:r>
                    </a:p>
                    <a:p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活動時間：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星期五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活動地點：國立陽明大學 活動中心表演廳</a:t>
                      </a:r>
                    </a:p>
                    <a:p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主辦單位：臺北榮民總醫院、國立陽明大學  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說    明：</a:t>
                      </a:r>
                    </a:p>
                    <a:p>
                      <a:r>
                        <a:rPr lang="zh-TW" alt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為有效運用並推廣本院及國立陽明大學聯合研發成果，針對新藥開發與再生醫學</a:t>
                      </a:r>
                      <a:r>
                        <a:rPr lang="zh-TW" altLang="en-US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 for Medical</a:t>
                      </a:r>
                      <a:r>
                        <a:rPr lang="zh-TW" altLang="en-US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、高階醫材及科學防疫四大主題領域進行發表，希藉此進而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提升醫療品質，帶動醫療健康科技發展</a:t>
                      </a:r>
                      <a:r>
                        <a:rPr lang="zh-TW" altLang="en-US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，並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鏈結產官學醫界的媒合交流</a:t>
                      </a:r>
                      <a:r>
                        <a:rPr lang="zh-TW" altLang="en-US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，攜手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共創健康新商機。</a:t>
                      </a:r>
                    </a:p>
                    <a:p>
                      <a:endParaRPr lang="zh-TW" alt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9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43455" y="1844781"/>
            <a:ext cx="1871627" cy="4248589"/>
            <a:chOff x="643455" y="1844781"/>
            <a:chExt cx="1871627" cy="401126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56" y="3209832"/>
              <a:ext cx="1871625" cy="1247750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56" y="1844781"/>
              <a:ext cx="1871626" cy="124775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55" y="4608292"/>
              <a:ext cx="1871625" cy="1247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870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6600"/>
            </a:gs>
            <a:gs pos="100000">
              <a:srgbClr val="009999"/>
            </a:gs>
          </a:gsLst>
          <a:lin ang="5400000" scaled="1"/>
        </a:gradFill>
        <a:ln>
          <a:noFill/>
        </a:ln>
        <a:effectLst>
          <a:outerShdw dist="53882" dir="2700000" algn="ctr" rotWithShape="0">
            <a:schemeClr val="tx2"/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6600"/>
            </a:gs>
            <a:gs pos="100000">
              <a:srgbClr val="009999"/>
            </a:gs>
          </a:gsLst>
          <a:lin ang="5400000" scaled="1"/>
        </a:gradFill>
        <a:ln>
          <a:noFill/>
        </a:ln>
        <a:effectLst>
          <a:outerShdw dist="53882" dir="2700000" algn="ctr" rotWithShape="0">
            <a:schemeClr val="tx2"/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35962</TotalTime>
  <Words>1979</Words>
  <Application>Microsoft Office PowerPoint</Application>
  <PresentationFormat>如螢幕大小 (4:3)</PresentationFormat>
  <Paragraphs>340</Paragraphs>
  <Slides>24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新細明體</vt:lpstr>
      <vt:lpstr>標楷體</vt:lpstr>
      <vt:lpstr>Arial</vt:lpstr>
      <vt:lpstr>Times New Roman</vt:lpstr>
      <vt:lpstr>Verdana</vt:lpstr>
      <vt:lpstr>Wingdings</vt:lpstr>
      <vt:lpstr>Profile</vt:lpstr>
      <vt:lpstr>本院重要新聞彙整報告</vt:lpstr>
      <vt:lpstr>109年12月記者會</vt:lpstr>
      <vt:lpstr>109年12月記者會</vt:lpstr>
      <vt:lpstr>109年12月記者會</vt:lpstr>
      <vt:lpstr>109年12月專題報導</vt:lpstr>
      <vt:lpstr>109年12月專題報導</vt:lpstr>
      <vt:lpstr>109年12月專題報導</vt:lpstr>
      <vt:lpstr>109年12月專題報導</vt:lpstr>
      <vt:lpstr>109年12月份協辦活動(新聞稿)</vt:lpstr>
      <vt:lpstr>109年12月份協辦活動(新聞稿)</vt:lpstr>
      <vt:lpstr>109年12月份協辦活動(新聞稿)</vt:lpstr>
      <vt:lpstr>109年12月份協辦活動(新聞稿)</vt:lpstr>
      <vt:lpstr> 109年12月安排媒體採訪(計15則)</vt:lpstr>
      <vt:lpstr> 109年12月安排媒體採訪</vt:lpstr>
      <vt:lpstr>109年12月份新聞摘要(計36則)</vt:lpstr>
      <vt:lpstr>109年12月份新聞摘要</vt:lpstr>
      <vt:lpstr>109年12月份新聞摘要</vt:lpstr>
      <vt:lpstr>109年12月份新聞摘要</vt:lpstr>
      <vt:lpstr>PowerPoint 簡報</vt:lpstr>
      <vt:lpstr>109年12月各單位受奬情形提報</vt:lpstr>
      <vt:lpstr>社團法人台灣混凝土學會</vt:lpstr>
      <vt:lpstr>先鋒品質管制學術研究基金會</vt:lpstr>
      <vt:lpstr>財團法人醫院評鑑暨醫療品質策進會</vt:lpstr>
      <vt:lpstr>PowerPoint 簡報</vt:lpstr>
    </vt:vector>
  </TitlesOfParts>
  <Manager>台北榮民總醫院</Manager>
  <Company>Taipei Veterans General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行政院國軍退除役官兵輔導委員會 台北榮民總醫院 新制醫院評鑑暨教學醫院評鑑簡報</dc:title>
  <dc:creator>楊昭恂</dc:creator>
  <cp:lastModifiedBy>user</cp:lastModifiedBy>
  <cp:revision>2750</cp:revision>
  <cp:lastPrinted>2020-12-21T01:52:40Z</cp:lastPrinted>
  <dcterms:created xsi:type="dcterms:W3CDTF">2004-02-01T06:39:05Z</dcterms:created>
  <dcterms:modified xsi:type="dcterms:W3CDTF">2020-12-22T09:23:45Z</dcterms:modified>
</cp:coreProperties>
</file>