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249" r:id="rId2"/>
    <p:sldId id="3896" r:id="rId3"/>
    <p:sldId id="3877" r:id="rId4"/>
    <p:sldId id="3948" r:id="rId5"/>
    <p:sldId id="3952" r:id="rId6"/>
    <p:sldId id="3898" r:id="rId7"/>
    <p:sldId id="3949" r:id="rId8"/>
    <p:sldId id="3947" r:id="rId9"/>
    <p:sldId id="3956" r:id="rId10"/>
    <p:sldId id="3913" r:id="rId11"/>
    <p:sldId id="3954" r:id="rId12"/>
    <p:sldId id="3955" r:id="rId13"/>
    <p:sldId id="3865" r:id="rId14"/>
    <p:sldId id="3946" r:id="rId15"/>
  </p:sldIdLst>
  <p:sldSz cx="9144000" cy="6858000" type="screen4x3"/>
  <p:notesSz cx="6735763" cy="986948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FD3AC2D-1F97-4005-BCD0-1DB900D01B92}">
          <p14:sldIdLst>
            <p14:sldId id="3249"/>
          </p14:sldIdLst>
        </p14:section>
        <p14:section name="未命名的章節" id="{E15E1461-5D68-4543-BFC7-27AD91FF1BC0}">
          <p14:sldIdLst>
            <p14:sldId id="3896"/>
            <p14:sldId id="3877"/>
            <p14:sldId id="3948"/>
            <p14:sldId id="3952"/>
            <p14:sldId id="3898"/>
            <p14:sldId id="3949"/>
            <p14:sldId id="3947"/>
            <p14:sldId id="3956"/>
            <p14:sldId id="3913"/>
            <p14:sldId id="3954"/>
            <p14:sldId id="3955"/>
            <p14:sldId id="3865"/>
            <p14:sldId id="39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000FF"/>
    <a:srgbClr val="0033CC"/>
    <a:srgbClr val="0062AC"/>
    <a:srgbClr val="FF9900"/>
    <a:srgbClr val="00CC66"/>
    <a:srgbClr val="FF3300"/>
    <a:srgbClr val="FFFFFF"/>
    <a:srgbClr val="008A3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23" autoAdjust="0"/>
    <p:restoredTop sz="94125" autoAdjust="0"/>
  </p:normalViewPr>
  <p:slideViewPr>
    <p:cSldViewPr>
      <p:cViewPr varScale="1">
        <p:scale>
          <a:sx n="116" d="100"/>
          <a:sy n="116" d="100"/>
        </p:scale>
        <p:origin x="10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09"/>
        <p:guide pos="212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19565" cy="4923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t" anchorCtr="0" compatLnSpc="1">
            <a:prstTxWarp prst="textNoShape">
              <a:avLst/>
            </a:prstTxWarp>
          </a:bodyPr>
          <a:lstStyle>
            <a:lvl1pPr algn="l" defTabSz="918681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99" y="0"/>
            <a:ext cx="2919565" cy="4923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t" anchorCtr="0" compatLnSpc="1">
            <a:prstTxWarp prst="textNoShape">
              <a:avLst/>
            </a:prstTxWarp>
          </a:bodyPr>
          <a:lstStyle>
            <a:lvl1pPr algn="r" defTabSz="918681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5542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b" anchorCtr="0" compatLnSpc="1">
            <a:prstTxWarp prst="textNoShape">
              <a:avLst/>
            </a:prstTxWarp>
          </a:bodyPr>
          <a:lstStyle>
            <a:lvl1pPr algn="l" defTabSz="918681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99" y="9375542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b" anchorCtr="0" compatLnSpc="1">
            <a:prstTxWarp prst="textNoShape">
              <a:avLst/>
            </a:prstTxWarp>
          </a:bodyPr>
          <a:lstStyle>
            <a:lvl1pPr algn="r" defTabSz="918681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t" anchorCtr="0" compatLnSpc="1">
            <a:prstTxWarp prst="textNoShape">
              <a:avLst/>
            </a:prstTxWarp>
          </a:bodyPr>
          <a:lstStyle>
            <a:lvl1pPr algn="l" defTabSz="918681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7" y="0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t" anchorCtr="0" compatLnSpc="1">
            <a:prstTxWarp prst="textNoShape">
              <a:avLst/>
            </a:prstTxWarp>
          </a:bodyPr>
          <a:lstStyle>
            <a:lvl1pPr algn="r" defTabSz="918681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2950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2" y="4688560"/>
            <a:ext cx="5389240" cy="4439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3962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b" anchorCtr="0" compatLnSpc="1">
            <a:prstTxWarp prst="textNoShape">
              <a:avLst/>
            </a:prstTxWarp>
          </a:bodyPr>
          <a:lstStyle>
            <a:lvl1pPr algn="l" defTabSz="918681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72375" y="9373962"/>
            <a:ext cx="3861817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54" tIns="45926" rIns="91854" bIns="45926" numCol="1" anchor="b" anchorCtr="0" compatLnSpc="1">
            <a:prstTxWarp prst="textNoShape">
              <a:avLst/>
            </a:prstTxWarp>
          </a:bodyPr>
          <a:lstStyle>
            <a:lvl1pPr defTabSz="918681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681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37466" indent="-283640" defTabSz="918681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34563" indent="-226913" defTabSz="918681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588387" indent="-226913" defTabSz="918681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42212" indent="-226913" defTabSz="918681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496038" indent="-226913" defTabSz="918681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49862" indent="-226913" defTabSz="918681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03688" indent="-226913" defTabSz="918681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57512" indent="-226913" defTabSz="918681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110-1019TVBS&#12304;&#21313;&#40670;&#19981;&#19968;&#27171;&#12305;&#33046;&#23376;&#20882;&#20986;&#12300;&#33131;&#22602;&#12301;.&#12300;&#21534;&#22181;&#12301;&#22256;&#38627;.&#12300;&#35611;&#35441;&#12301;&#32047;...&#21247;&#25302;&#24310;!%20&#23567;&#24515;&#12300;&#36889;&#20491;&#30284;&#12301;&#25214;&#19978;&#38272;...mp4" TargetMode="External"/><Relationship Id="rId7" Type="http://schemas.openxmlformats.org/officeDocument/2006/relationships/image" Target="../media/image8.png"/><Relationship Id="rId2" Type="http://schemas.openxmlformats.org/officeDocument/2006/relationships/hyperlink" Target="110-0930&#12304;&#21313;&#40670;&#19981;&#19968;&#27171;&#12305;&#21322;&#22812;&#30561;&#35258;&#12300;&#25620;&#30306;&#38627;&#32784;&#12301;&#25235;&#30772;&#30382;&#27969;&#34880;...&#32633;&#24739;&#36889;&#30142;&#30149;..&#37291;&#24107;&#30433;&#36895;&#23601;&#37291;!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110-1008TVBS&#12304;&#21313;&#40670;&#19981;&#19968;&#27171;&#12305;&#20154;&#39006;&#22781;&#21629;&#21487;&#27963;&#21040;130&#27506;&#65311;.mp4" TargetMode="External"/><Relationship Id="rId7" Type="http://schemas.openxmlformats.org/officeDocument/2006/relationships/image" Target="../media/image12.jpeg"/><Relationship Id="rId2" Type="http://schemas.openxmlformats.org/officeDocument/2006/relationships/hyperlink" Target="110-1007TVBS&#12304;&#21313;&#40670;&#19981;&#19968;&#27171;&#12305;&#24863;&#26579;&#36889;&#31278;&#30149;&#27602;..&#29986;&#29983;&#30284;&#21270;%20&#24341;&#36215;&#38957;&#38968;&#30284;...&#37291;&#24107;&#27794;&#20570;&#36889;&#20214;&#20107;..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110-1019TVBS&#26032;&#32862;-&#22806;&#35264;&#21487;&#36776;!%20&#26032;&#20896;&#24247;&#24489;&#12300;&#33853;&#39662;&#12301;&#22256;&#25854;%20&#24597;&#19978;&#29677;.&#19978;&#23416;.mp4" TargetMode="External"/><Relationship Id="rId7" Type="http://schemas.openxmlformats.org/officeDocument/2006/relationships/image" Target="../media/image16.png"/><Relationship Id="rId2" Type="http://schemas.openxmlformats.org/officeDocument/2006/relationships/hyperlink" Target="110-1016TVBS&#12304;&#21313;&#40670;&#19981;&#19968;&#27171;&#12305;&#36629;&#24573;&#34907;&#29983;&#32722;&#24931;...&#24189;&#38272;&#26751;&#33740;&#25214;&#19978;&#38272;...&#24656;&#32633;&#12300;&#36889;&#31278;&#30284;&#12301;..&#30070;&#24515;&#33268;&#21629;!%20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110.10.26</a:t>
            </a:r>
            <a:endParaRPr lang="zh-TW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000" dirty="0" smtClean="0"/>
              <a:t>110</a:t>
            </a:r>
            <a:r>
              <a:rPr lang="zh-TW" altLang="en-US" sz="4000" dirty="0" smtClean="0"/>
              <a:t>年</a:t>
            </a:r>
            <a:r>
              <a:rPr lang="en-US" altLang="zh-TW" sz="4000" dirty="0" smtClean="0"/>
              <a:t>10</a:t>
            </a:r>
            <a:r>
              <a:rPr lang="zh-TW" altLang="en-US" sz="4000" dirty="0" smtClean="0"/>
              <a:t>月份新聞摘要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計</a:t>
            </a:r>
            <a:r>
              <a:rPr lang="en-US" altLang="zh-TW" sz="4000" dirty="0" smtClean="0"/>
              <a:t>29</a:t>
            </a:r>
            <a:r>
              <a:rPr lang="zh-TW" altLang="en-US" sz="4000" dirty="0" smtClean="0"/>
              <a:t>則</a:t>
            </a:r>
            <a:r>
              <a:rPr lang="en-US" altLang="zh-TW" sz="4000" dirty="0" smtClean="0"/>
              <a:t>)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538534"/>
              </p:ext>
            </p:extLst>
          </p:nvPr>
        </p:nvGraphicFramePr>
        <p:xfrm>
          <a:off x="1" y="979488"/>
          <a:ext cx="9144000" cy="53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624919"/>
                <a:gridCol w="104351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北榮推視訊復健</a:t>
                      </a:r>
                      <a:r>
                        <a:rPr lang="en-US" altLang="zh-TW" sz="1800" dirty="0" smtClean="0"/>
                        <a:t>APP </a:t>
                      </a:r>
                      <a:r>
                        <a:rPr lang="zh-TW" altLang="en-US" sz="1800" dirty="0" smtClean="0"/>
                        <a:t>輔助染疫復健效果好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20210917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榮總辦廉政有獎徵答 </a:t>
                      </a:r>
                      <a:r>
                        <a:rPr lang="en-US" altLang="zh-TW" sz="1800" dirty="0" smtClean="0"/>
                        <a:t>160</a:t>
                      </a:r>
                      <a:r>
                        <a:rPr lang="zh-TW" altLang="en-US" sz="1800" dirty="0" smtClean="0"/>
                        <a:t>個獎等你拿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突然的失憶，我失智了嗎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北榮守護旅台外國人健康 克國大使贈糕點感謝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北榮發現 </a:t>
                      </a:r>
                      <a:r>
                        <a:rPr lang="en-US" altLang="zh-TW" sz="1800" dirty="0" smtClean="0"/>
                        <a:t>2</a:t>
                      </a:r>
                      <a:r>
                        <a:rPr lang="zh-TW" altLang="en-US" sz="1800" dirty="0" smtClean="0"/>
                        <a:t>成長者患身智衰退症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20210926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結紮後還會射精嗎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索拉茲跨國實驗室 成果發表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臺北榮總</a:t>
                      </a:r>
                      <a:r>
                        <a:rPr lang="en-US" altLang="zh-TW" sz="1800" dirty="0" smtClean="0"/>
                        <a:t>10</a:t>
                      </a:r>
                      <a:r>
                        <a:rPr lang="zh-TW" altLang="en-US" sz="1800" dirty="0" smtClean="0"/>
                        <a:t>月起接種公費流感、肺炎疫苗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癲癇治療有進展，抗病十年獲控制 醫呼籲勿放棄治療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5</a:t>
                      </a:r>
                      <a:r>
                        <a:rPr lang="zh-TW" altLang="en-US" sz="1800" dirty="0" smtClean="0"/>
                        <a:t>招避免小傷口變致命蜂窩性組織炎 乳液也能幫大忙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038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000" dirty="0" smtClean="0"/>
              <a:t>110</a:t>
            </a:r>
            <a:r>
              <a:rPr lang="zh-TW" altLang="en-US" sz="4000" dirty="0" smtClean="0"/>
              <a:t>年</a:t>
            </a:r>
            <a:r>
              <a:rPr lang="en-US" altLang="zh-TW" sz="4000" dirty="0" smtClean="0"/>
              <a:t>10</a:t>
            </a:r>
            <a:r>
              <a:rPr lang="zh-TW" altLang="en-US" sz="4000" dirty="0" smtClean="0"/>
              <a:t>月份新聞摘要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44662"/>
              </p:ext>
            </p:extLst>
          </p:nvPr>
        </p:nvGraphicFramePr>
        <p:xfrm>
          <a:off x="1" y="979488"/>
          <a:ext cx="9144000" cy="541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624919"/>
                <a:gridCol w="104351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20210929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身智衰退症 早期「不健康老化」指標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流感疫苗可降</a:t>
                      </a:r>
                      <a:r>
                        <a:rPr lang="en-US" altLang="zh-TW" sz="1800" dirty="0" smtClean="0"/>
                        <a:t>24%</a:t>
                      </a:r>
                      <a:r>
                        <a:rPr lang="zh-TW" altLang="en-US" sz="1800" dirty="0" smtClean="0"/>
                        <a:t>染疫風險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疫情誘發 偏頭痛求診增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成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亞馬遜介入健康照護的省思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建構全局數位</a:t>
                      </a:r>
                      <a:r>
                        <a:rPr lang="en-US" altLang="zh-TW" sz="1800" dirty="0" smtClean="0"/>
                        <a:t>DNA </a:t>
                      </a:r>
                      <a:r>
                        <a:rPr lang="zh-TW" altLang="en-US" sz="1800" dirty="0" smtClean="0"/>
                        <a:t>資訊技術智助醫護防疫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蜂窩性組織炎住院 逾</a:t>
                      </a:r>
                      <a:r>
                        <a:rPr lang="en-US" altLang="zh-TW" sz="1800" dirty="0" smtClean="0"/>
                        <a:t>6</a:t>
                      </a:r>
                      <a:r>
                        <a:rPr lang="zh-TW" altLang="en-US" sz="1800" dirty="0" smtClean="0"/>
                        <a:t>成有代謝疾病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中風後憂鬱常被忽略 尋求篩檢治療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20211006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</a:t>
                      </a:r>
                      <a:r>
                        <a:rPr lang="zh-TW" altLang="en-US" sz="1800" dirty="0" smtClean="0"/>
                        <a:t>歲童捐雙腎 </a:t>
                      </a:r>
                      <a:r>
                        <a:rPr lang="en-US" altLang="zh-TW" sz="1800" dirty="0" smtClean="0"/>
                        <a:t>2</a:t>
                      </a:r>
                      <a:r>
                        <a:rPr lang="zh-TW" altLang="en-US" sz="1800" dirty="0" smtClean="0"/>
                        <a:t>位小姊姊獲重生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北榮腫瘤免疫治療中心主任陳明晃 免疫藥物治療晚期食道癌 用於前線、輔助都有效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國慶連假 北榮門診時間異動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2367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000" dirty="0" smtClean="0"/>
              <a:t>110</a:t>
            </a:r>
            <a:r>
              <a:rPr lang="zh-TW" altLang="en-US" sz="4000" dirty="0" smtClean="0"/>
              <a:t>年</a:t>
            </a:r>
            <a:r>
              <a:rPr lang="en-US" altLang="zh-TW" sz="4000" dirty="0" smtClean="0"/>
              <a:t>10</a:t>
            </a:r>
            <a:r>
              <a:rPr lang="zh-TW" altLang="en-US" sz="4000" dirty="0" smtClean="0"/>
              <a:t>月份新聞摘要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96286"/>
              </p:ext>
            </p:extLst>
          </p:nvPr>
        </p:nvGraphicFramePr>
        <p:xfrm>
          <a:off x="1" y="979488"/>
          <a:ext cx="9144000" cy="53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624919"/>
                <a:gridCol w="104351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聽損未就醫 失智風險大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動了微創手術，為何還是無法擺脫青光眼的威脅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使用免疫製劑 </a:t>
                      </a:r>
                      <a:r>
                        <a:rPr lang="en-US" altLang="zh-TW" sz="1800" dirty="0" smtClean="0"/>
                        <a:t>B</a:t>
                      </a:r>
                      <a:r>
                        <a:rPr lang="zh-TW" altLang="en-US" sz="1800" dirty="0" smtClean="0"/>
                        <a:t>肝恐復發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確診失智嬤找孫 醫護製人偶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日腦癌女來台 清大硼中子捕獲治療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長期新冠後遺症 確診者恐提早失智、快速退化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20211017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B</a:t>
                      </a:r>
                      <a:r>
                        <a:rPr lang="zh-TW" altLang="en-US" sz="1800" dirty="0" smtClean="0"/>
                        <a:t>肝痊癒了怎又復發 最新研究曝生物製劑治療「復陽」風險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20211017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北榮抗疫獲表揚 肯定無名英雄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20211017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北榮器捐感恩會 謝大愛無私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2551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445" y="188550"/>
            <a:ext cx="1600555" cy="26582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55" y="188550"/>
            <a:ext cx="4499990" cy="10384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110" y="1259752"/>
            <a:ext cx="2015663" cy="27089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171" y="153057"/>
            <a:ext cx="3059790" cy="11376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339" y="1249472"/>
            <a:ext cx="2082111" cy="24928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171" y="1354546"/>
            <a:ext cx="3059790" cy="149223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10" y="2910625"/>
            <a:ext cx="2720869" cy="220483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1839" y="3777787"/>
            <a:ext cx="2796778" cy="19252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9277" y="3768803"/>
            <a:ext cx="2699740" cy="161789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6764" y="5007095"/>
            <a:ext cx="3192566" cy="15746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0085" y="4572832"/>
            <a:ext cx="2604095" cy="19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11700" y="1844780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40675" y="299694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</p:spTree>
    <p:extLst>
      <p:ext uri="{BB962C8B-B14F-4D97-AF65-F5344CB8AC3E}">
        <p14:creationId xmlns:p14="http://schemas.microsoft.com/office/powerpoint/2010/main" val="2086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430" y="260560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652149"/>
              </p:ext>
            </p:extLst>
          </p:nvPr>
        </p:nvGraphicFramePr>
        <p:xfrm>
          <a:off x="467430" y="967087"/>
          <a:ext cx="8209140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277"/>
                <a:gridCol w="916857"/>
                <a:gridCol w="6222006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1101005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u="sng" dirty="0" smtClean="0">
                          <a:solidFill>
                            <a:schemeClr val="tx1"/>
                          </a:solidFill>
                        </a:rPr>
                        <a:t>外科部兒童醫學部</a:t>
                      </a:r>
                      <a:endParaRPr lang="zh-TW" altLang="en-US" sz="1600" u="sng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主題：「幼兒大愛器捐　二童重獲＂腎＂利人生」。</a:t>
                      </a: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說明：</a:t>
                      </a: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zh-TW" altLang="en-US" sz="2400" u="sng" dirty="0" smtClean="0">
                          <a:solidFill>
                            <a:schemeClr val="tx1"/>
                          </a:solidFill>
                        </a:rPr>
                        <a:t>本院外科部與兒童醫學部合作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，克服手術與照護困難，</a:t>
                      </a:r>
                      <a:r>
                        <a:rPr lang="zh-TW" altLang="en-US" sz="2400" u="sng" dirty="0" smtClean="0">
                          <a:solidFill>
                            <a:schemeClr val="tx1"/>
                          </a:solidFill>
                        </a:rPr>
                        <a:t>成功完成</a:t>
                      </a:r>
                      <a:r>
                        <a:rPr lang="en-US" altLang="zh-TW" sz="240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TW" altLang="en-US" sz="2400" u="sng" dirty="0" smtClean="0">
                          <a:solidFill>
                            <a:schemeClr val="tx1"/>
                          </a:solidFill>
                        </a:rPr>
                        <a:t>歲</a:t>
                      </a:r>
                      <a:r>
                        <a:rPr lang="en-US" altLang="zh-TW" sz="240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400" u="sng" dirty="0" smtClean="0">
                          <a:solidFill>
                            <a:schemeClr val="tx1"/>
                          </a:solidFill>
                        </a:rPr>
                        <a:t>個月幼兒器捐雙腎移植手術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，幫助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歲李小妹、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歲許小妹脫離終生洗腎的痛苦，</a:t>
                      </a:r>
                      <a:r>
                        <a:rPr lang="zh-TW" altLang="en-US" sz="2400" u="sng" dirty="0" smtClean="0">
                          <a:solidFill>
                            <a:schemeClr val="tx1"/>
                          </a:solidFill>
                        </a:rPr>
                        <a:t>創下</a:t>
                      </a:r>
                      <a:r>
                        <a:rPr lang="en-US" altLang="zh-TW" sz="240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400" u="sng" dirty="0" smtClean="0">
                          <a:solidFill>
                            <a:schemeClr val="tx1"/>
                          </a:solidFill>
                        </a:rPr>
                        <a:t>歲以下大愛器捐腎臟、移植成功新紀錄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！</a:t>
                      </a: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501010"/>
            <a:ext cx="2016280" cy="233992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40" y="4869200"/>
            <a:ext cx="2434632" cy="14526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146" y="4869200"/>
            <a:ext cx="2626880" cy="15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90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957395"/>
              </p:ext>
            </p:extLst>
          </p:nvPr>
        </p:nvGraphicFramePr>
        <p:xfrm>
          <a:off x="250824" y="981072"/>
          <a:ext cx="8713785" cy="46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110-0930【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半夜睡覺「搔癢難耐」抓破皮流血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罹患異位性皮膚炎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醫師籲盡速就醫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950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110-1019TVBS【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脖子冒出「腫塊」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「吞嚥」困難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「講話」累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...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勿拖延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! 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小心「甲狀腺癌」找上門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hlinkClick r:id="rId3" action="ppaction://hlinkfile"/>
                        </a:rPr>
                        <a:t>...mp4</a:t>
                      </a:r>
                      <a:endParaRPr kumimoji="0" lang="zh-TW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348212" y="2469106"/>
            <a:ext cx="4248590" cy="1175794"/>
            <a:chOff x="3851900" y="2276840"/>
            <a:chExt cx="4248590" cy="117579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00" y="2276840"/>
              <a:ext cx="2113587" cy="1175794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200" y="2276840"/>
              <a:ext cx="2088290" cy="1174663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2339690" y="4509150"/>
            <a:ext cx="4355968" cy="1194560"/>
            <a:chOff x="1907630" y="2564879"/>
            <a:chExt cx="4355968" cy="1194560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7630" y="2564880"/>
              <a:ext cx="2123660" cy="1194559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9939" y="2564879"/>
              <a:ext cx="2123659" cy="119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67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412481"/>
              </p:ext>
            </p:extLst>
          </p:nvPr>
        </p:nvGraphicFramePr>
        <p:xfrm>
          <a:off x="250824" y="981072"/>
          <a:ext cx="8713785" cy="46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110-1007TVBS【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感染人類乳突病毒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產生癌化 引起頭頸癌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.mp4</a:t>
                      </a:r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110-1008TVBS【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人類壽命可活到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130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歲？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20" y="2276840"/>
            <a:ext cx="2592360" cy="1458202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403560" y="4221110"/>
            <a:ext cx="6606723" cy="1203560"/>
            <a:chOff x="1304355" y="4208853"/>
            <a:chExt cx="6606723" cy="120356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355" y="4208853"/>
              <a:ext cx="2134325" cy="120055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885" y="4208853"/>
              <a:ext cx="2139662" cy="120356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752" y="4208853"/>
              <a:ext cx="2134326" cy="1200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64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014160"/>
              </p:ext>
            </p:extLst>
          </p:nvPr>
        </p:nvGraphicFramePr>
        <p:xfrm>
          <a:off x="250824" y="981072"/>
          <a:ext cx="8713785" cy="5040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8452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097517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110-1016TVBS【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輕忽衛生習慣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幽門桿菌找上門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恐罹「胃癌」</a:t>
                      </a:r>
                      <a:r>
                        <a:rPr lang="en-US" altLang="zh-TW" sz="2000" b="1" u="sng" baseline="0" dirty="0" smtClean="0">
                          <a:solidFill>
                            <a:srgbClr val="005696"/>
                          </a:solidFill>
                          <a:latin typeface="+mn-ea"/>
                          <a:ea typeface="+mn-ea"/>
                        </a:rPr>
                        <a:t>mp4</a:t>
                      </a: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2097517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110-1019TVBS</a:t>
                      </a:r>
                      <a:r>
                        <a:rPr lang="zh-TW" altLang="en-US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新聞</a:t>
                      </a:r>
                      <a:r>
                        <a:rPr lang="en-US" altLang="zh-TW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-</a:t>
                      </a:r>
                      <a:r>
                        <a:rPr lang="zh-TW" altLang="en-US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新冠康復「落髮」困擾 怕上班</a:t>
                      </a:r>
                      <a:r>
                        <a:rPr lang="en-US" altLang="zh-TW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lang="zh-TW" altLang="en-US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上學</a:t>
                      </a:r>
                      <a:r>
                        <a:rPr lang="en-US" altLang="zh-TW" sz="2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.mp4</a:t>
                      </a:r>
                      <a:endParaRPr lang="en-US" altLang="zh-TW" sz="20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zh-TW" sz="20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770" y="2636890"/>
            <a:ext cx="2123660" cy="1194559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91" y="2631555"/>
            <a:ext cx="1944270" cy="11998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569" y="4502958"/>
            <a:ext cx="2443345" cy="13743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256" y="4502958"/>
            <a:ext cx="2466024" cy="13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6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677975"/>
              </p:ext>
            </p:extLst>
          </p:nvPr>
        </p:nvGraphicFramePr>
        <p:xfrm>
          <a:off x="591068" y="1053083"/>
          <a:ext cx="8085501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1100929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內科部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感染科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小傷口也會出大問題！擺脫蜂窩性組織炎，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>
                        <a:spcBef>
                          <a:spcPts val="600"/>
                        </a:spcBef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主講人：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內科部感染科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陳夙容主治醫師</a:t>
                      </a:r>
                    </a:p>
                    <a:p>
                      <a:pPr marL="0">
                        <a:spcBef>
                          <a:spcPts val="600"/>
                        </a:spcBef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陳醫師每個月都會遇到數名因蜂窩性組織炎入院的病人，</a:t>
                      </a:r>
                      <a:r>
                        <a:rPr lang="zh-TW" altLang="en-US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並指出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只要注意雙腳的保養，便可以大大降低罹病的機率！皮膚是身上最大的器官，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負責屏障有害物質、細菌及外來異物進入人體危害健康。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當皮膚受損導致屏障出現漏洞，病原菌入侵在皮下組織產生紅、腫、熱、痛等發炎反應，即是蜂窩性組織炎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。感染蜂窩性組織炎，最大的風險因子來自於破裂的傷口或受損的皮膚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皮膚疾病如蕁麻疹、帶狀皰疹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皮蛇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或乾癬導致表皮不完整，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細菌就能大舉入侵造成傷口感染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80" y="2420860"/>
            <a:ext cx="1660718" cy="33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0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340851"/>
              </p:ext>
            </p:extLst>
          </p:nvPr>
        </p:nvGraphicFramePr>
        <p:xfrm>
          <a:off x="591068" y="1053083"/>
          <a:ext cx="8085501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1101008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內科部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接受生物製劑治療，小心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肝復發！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主講人：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胃腸肝膽科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黃怡翔主任</a:t>
                      </a: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李懿宬醫師 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型肝炎病毒感染是國人重要疾病，若沒有適當的監測與適時的藥物治療，可能產生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型肝炎發作而導致肝衰竭甚至死亡。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型肝炎病毒在人體內會受到免疫系統的控制，一旦人體免疫力下降無法壓制病毒，就會讓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肝病毒大量快速複製，進而產生肝炎發作。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近年來在風濕免疫疾病治療的進展下，發展出許多生物製劑，都比過去更能有效地控制疾病病程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，保護關節，改善病友生活品質。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但同時可能導致人體免疫力下降，產生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肝復發風險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0" y="1988800"/>
            <a:ext cx="1383585" cy="18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4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740136"/>
              </p:ext>
            </p:extLst>
          </p:nvPr>
        </p:nvGraphicFramePr>
        <p:xfrm>
          <a:off x="591068" y="1053083"/>
          <a:ext cx="8085501" cy="4699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1101013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社工室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全聯之愛在榮總 捐贈關懷不停歇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TW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年財團法人全聯慶祥慈善事業基金會捐贈</a:t>
                      </a:r>
                      <a:r>
                        <a:rPr lang="zh-TW" altLang="en-US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市價近</a:t>
                      </a:r>
                      <a:r>
                        <a:rPr lang="en-US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r>
                        <a:rPr lang="zh-TW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萬元各式醫療耗材物資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，包括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包成人紙尿褲、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包看護墊、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包紙尿片，及管灌營養品共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3,900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罐，</a:t>
                      </a:r>
                      <a:r>
                        <a:rPr lang="zh-TW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幫助弱勢病人及家庭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，減輕因疾病衍生的社會心理壓力與經濟負擔，</a:t>
                      </a:r>
                      <a:r>
                        <a:rPr lang="zh-TW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讓病人與其家庭獲得重新出發的動力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。今年雖受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Covid-19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疫情影響，無法舉行公開捐贈儀式，仍期盼能與基金會持續在濟助貧困的合作平台上，共注愛心、</a:t>
                      </a:r>
                      <a:r>
                        <a:rPr lang="zh-TW" altLang="zh-TW" sz="22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齊力為社會安全網提供更緊密的連結與服務。</a:t>
                      </a:r>
                    </a:p>
                    <a:p>
                      <a:endParaRPr lang="zh-TW" altLang="zh-TW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43510" y="2060810"/>
            <a:ext cx="1113548" cy="3140961"/>
            <a:chOff x="1043510" y="2060810"/>
            <a:chExt cx="1113548" cy="314096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10" y="2060810"/>
              <a:ext cx="1113548" cy="148473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10" y="3717040"/>
              <a:ext cx="1113548" cy="1484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30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26056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110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10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r>
              <a:rPr lang="en-US" altLang="zh-TW" sz="2600" dirty="0" smtClean="0">
                <a:solidFill>
                  <a:srgbClr val="FF3300"/>
                </a:solidFill>
              </a:rPr>
              <a:t>(</a:t>
            </a:r>
            <a:r>
              <a:rPr lang="zh-TW" altLang="en-US" sz="2600" dirty="0" smtClean="0">
                <a:solidFill>
                  <a:srgbClr val="FF3300"/>
                </a:solidFill>
              </a:rPr>
              <a:t>計</a:t>
            </a:r>
            <a:r>
              <a:rPr lang="en-US" altLang="zh-TW" sz="2600" dirty="0" smtClean="0">
                <a:solidFill>
                  <a:srgbClr val="FF3300"/>
                </a:solidFill>
              </a:rPr>
              <a:t>12</a:t>
            </a:r>
            <a:r>
              <a:rPr lang="zh-TW" altLang="en-US" sz="2600" dirty="0" smtClean="0">
                <a:solidFill>
                  <a:srgbClr val="FF3300"/>
                </a:solidFill>
              </a:rPr>
              <a:t>則</a:t>
            </a:r>
            <a:r>
              <a:rPr lang="en-US" altLang="zh-TW" sz="2600" dirty="0" smtClean="0">
                <a:solidFill>
                  <a:srgbClr val="FF3300"/>
                </a:solidFill>
              </a:rPr>
              <a:t>)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11450" y="620610"/>
          <a:ext cx="7209284" cy="57410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1375"/>
                <a:gridCol w="1250935"/>
                <a:gridCol w="1472063"/>
                <a:gridCol w="1813566"/>
                <a:gridCol w="1691345"/>
              </a:tblGrid>
              <a:tr h="119250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日期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單位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受訪人員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主題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2021/9/27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骨科部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王世典科主任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COVID-19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疫苗專題報導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(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補拍門診畫面及急診快篩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鏡電視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許珮珍製作人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2021/9/29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何翊芯醫師 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陳志強主任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異位性皮膚炎 徵兆與治療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健康管理中心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陳肇文主任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避孕藥恐導致心血管疾病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楊艾庭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健康醫療網</a:t>
                      </a:r>
                    </a:p>
                  </a:txBody>
                  <a:tcPr marL="9525" marR="9525" marT="9525" marB="0" anchor="ctr"/>
                </a:tc>
              </a:tr>
              <a:tr h="36244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耳鼻喉頭頸醫學部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朱本元主任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頭頸癌與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HPV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之關聯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387267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精神部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高齡醫學部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營養部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周元華主任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曾崧華醫師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舒宜芳營養師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長壽基因與秘訣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陳志強主任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戴口罩皮膚保養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 公視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台灣記事簿</a:t>
                      </a:r>
                    </a:p>
                  </a:txBody>
                  <a:tcPr marL="9525" marR="9525" marT="9525" marB="0" anchor="ctr"/>
                </a:tc>
              </a:tr>
              <a:tr h="31285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內科部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吳啟榮醫師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消化性潰瘍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Heho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健康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陳庭瑋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放射線部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羅肇寶主任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腦中風及血栓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健康醫療網</a:t>
                      </a:r>
                    </a:p>
                  </a:txBody>
                  <a:tcPr marL="9525" marR="9525" marT="9525" marB="0" anchor="ctr"/>
                </a:tc>
              </a:tr>
              <a:tr h="35074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內科部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吳承學醫師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心肌梗塞用藥需知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聯合報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許佳惠</a:t>
                      </a:r>
                    </a:p>
                  </a:txBody>
                  <a:tcPr marL="9525" marR="9525" marT="9525" marB="0" anchor="ctr"/>
                </a:tc>
              </a:tr>
              <a:tr h="36005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胸腔部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醫企部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柯信國醫師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李偉強主任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疫後復健門診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蘋果新聞網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林芳如</a:t>
                      </a:r>
                    </a:p>
                  </a:txBody>
                  <a:tcPr marL="9525" marR="9525" marT="9525" marB="0" anchor="ctr"/>
                </a:tc>
              </a:tr>
              <a:tr h="57076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胸腔部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醫企部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柯信國醫師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李偉強主任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疫後復健門診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台視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東森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中時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聯合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三立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中廣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2021/10/22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家醫部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陳育群主任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中正紀念堂疫苗接種站整備說明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各媒體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474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36525</TotalTime>
  <Words>1065</Words>
  <Application>Microsoft Office PowerPoint</Application>
  <PresentationFormat>如螢幕大小 (4:3)</PresentationFormat>
  <Paragraphs>203</Paragraphs>
  <Slides>14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微軟正黑體</vt:lpstr>
      <vt:lpstr>新細明體</vt:lpstr>
      <vt:lpstr>標楷體</vt:lpstr>
      <vt:lpstr>Arial</vt:lpstr>
      <vt:lpstr>Times New Roman</vt:lpstr>
      <vt:lpstr>Verdana</vt:lpstr>
      <vt:lpstr>Wingdings</vt:lpstr>
      <vt:lpstr>Profile</vt:lpstr>
      <vt:lpstr>本院重要新聞彙整報告</vt:lpstr>
      <vt:lpstr>110年10月記者會</vt:lpstr>
      <vt:lpstr>110年10月專題報導</vt:lpstr>
      <vt:lpstr>110年10月專題報導</vt:lpstr>
      <vt:lpstr>110年10月專題報導</vt:lpstr>
      <vt:lpstr>110年10月份協辦活動(新聞稿)</vt:lpstr>
      <vt:lpstr>110年10月份協辦活動(新聞稿)</vt:lpstr>
      <vt:lpstr>110年10月份協辦活動(新聞稿)</vt:lpstr>
      <vt:lpstr> 110年10月安排媒體採訪(計12則)</vt:lpstr>
      <vt:lpstr>110年10月份新聞摘要(計29則)</vt:lpstr>
      <vt:lpstr>110年10月份新聞摘要</vt:lpstr>
      <vt:lpstr>110年10月份新聞摘要</vt:lpstr>
      <vt:lpstr>PowerPoint 簡報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vghuser</cp:lastModifiedBy>
  <cp:revision>3082</cp:revision>
  <cp:lastPrinted>2021-10-24T06:36:53Z</cp:lastPrinted>
  <dcterms:created xsi:type="dcterms:W3CDTF">2004-02-01T06:39:05Z</dcterms:created>
  <dcterms:modified xsi:type="dcterms:W3CDTF">2021-10-24T06:45:00Z</dcterms:modified>
</cp:coreProperties>
</file>