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handoutMasterIdLst>
    <p:handoutMasterId r:id="rId15"/>
  </p:handoutMasterIdLst>
  <p:sldIdLst>
    <p:sldId id="3249" r:id="rId2"/>
    <p:sldId id="3896" r:id="rId3"/>
    <p:sldId id="3877" r:id="rId4"/>
    <p:sldId id="3966" r:id="rId5"/>
    <p:sldId id="3974" r:id="rId6"/>
    <p:sldId id="3975" r:id="rId7"/>
    <p:sldId id="3956" r:id="rId8"/>
    <p:sldId id="3913" r:id="rId9"/>
    <p:sldId id="3971" r:id="rId10"/>
    <p:sldId id="3972" r:id="rId11"/>
    <p:sldId id="3865" r:id="rId12"/>
    <p:sldId id="3946" r:id="rId13"/>
  </p:sldIdLst>
  <p:sldSz cx="9144000" cy="6858000" type="screen4x3"/>
  <p:notesSz cx="6735763" cy="9869488"/>
  <p:defaultTextStyle>
    <a:defPPr>
      <a:defRPr lang="zh-TW"/>
    </a:defPPr>
    <a:lvl1pPr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6pPr>
    <a:lvl7pPr marL="27432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7pPr>
    <a:lvl8pPr marL="32004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8pPr>
    <a:lvl9pPr marL="36576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9pPr>
  </p:defaultTextStyle>
  <p:extLst>
    <p:ext uri="{521415D9-36F7-43E2-AB2F-B90AF26B5E84}">
      <p14:sectionLst xmlns:p14="http://schemas.microsoft.com/office/powerpoint/2010/main">
        <p14:section name="預設章節" id="{AFD3AC2D-1F97-4005-BCD0-1DB900D01B92}">
          <p14:sldIdLst>
            <p14:sldId id="3249"/>
          </p14:sldIdLst>
        </p14:section>
        <p14:section name="未命名的章節" id="{E15E1461-5D68-4543-BFC7-27AD91FF1BC0}">
          <p14:sldIdLst>
            <p14:sldId id="3896"/>
            <p14:sldId id="3877"/>
            <p14:sldId id="3966"/>
            <p14:sldId id="3974"/>
            <p14:sldId id="3975"/>
            <p14:sldId id="3956"/>
            <p14:sldId id="3913"/>
            <p14:sldId id="3971"/>
            <p14:sldId id="3972"/>
            <p14:sldId id="3865"/>
            <p14:sldId id="394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9"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005696"/>
    <a:srgbClr val="0062AC"/>
    <a:srgbClr val="FF9900"/>
    <a:srgbClr val="00CC66"/>
    <a:srgbClr val="FF3300"/>
    <a:srgbClr val="FFFFFF"/>
    <a:srgbClr val="008A3E"/>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02" autoAdjust="0"/>
    <p:restoredTop sz="93779" autoAdjust="0"/>
  </p:normalViewPr>
  <p:slideViewPr>
    <p:cSldViewPr>
      <p:cViewPr varScale="1">
        <p:scale>
          <a:sx n="109" d="100"/>
          <a:sy n="109" d="100"/>
        </p:scale>
        <p:origin x="126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310"/>
    </p:cViewPr>
  </p:sorterViewPr>
  <p:notesViewPr>
    <p:cSldViewPr>
      <p:cViewPr varScale="1">
        <p:scale>
          <a:sx n="47" d="100"/>
          <a:sy n="47" d="100"/>
        </p:scale>
        <p:origin x="-1986" y="-90"/>
      </p:cViewPr>
      <p:guideLst>
        <p:guide orient="horz" pos="3109"/>
        <p:guide pos="2122"/>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3" y="1"/>
            <a:ext cx="2919565" cy="492370"/>
          </a:xfrm>
          <a:prstGeom prst="rect">
            <a:avLst/>
          </a:prstGeom>
          <a:noFill/>
          <a:ln>
            <a:noFill/>
          </a:ln>
          <a:effectLst/>
          <a:extLst/>
        </p:spPr>
        <p:txBody>
          <a:bodyPr vert="horz" wrap="square" lIns="91822" tIns="45912" rIns="91822" bIns="45912" numCol="1" anchor="t" anchorCtr="0" compatLnSpc="1">
            <a:prstTxWarp prst="textNoShape">
              <a:avLst/>
            </a:prstTxWarp>
          </a:bodyPr>
          <a:lstStyle>
            <a:lvl1pPr algn="l" defTabSz="918375"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1" name="Rectangle 3"/>
          <p:cNvSpPr>
            <a:spLocks noGrp="1" noChangeArrowheads="1"/>
          </p:cNvSpPr>
          <p:nvPr>
            <p:ph type="dt" sz="quarter" idx="1"/>
          </p:nvPr>
        </p:nvSpPr>
        <p:spPr bwMode="auto">
          <a:xfrm>
            <a:off x="3816198" y="1"/>
            <a:ext cx="2919565" cy="492370"/>
          </a:xfrm>
          <a:prstGeom prst="rect">
            <a:avLst/>
          </a:prstGeom>
          <a:noFill/>
          <a:ln>
            <a:noFill/>
          </a:ln>
          <a:effectLst/>
          <a:extLst/>
        </p:spPr>
        <p:txBody>
          <a:bodyPr vert="horz" wrap="square" lIns="91822" tIns="45912" rIns="91822" bIns="45912" numCol="1" anchor="t" anchorCtr="0" compatLnSpc="1">
            <a:prstTxWarp prst="textNoShape">
              <a:avLst/>
            </a:prstTxWarp>
          </a:bodyPr>
          <a:lstStyle>
            <a:lvl1pPr algn="r" defTabSz="918375"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2" name="Rectangle 4"/>
          <p:cNvSpPr>
            <a:spLocks noGrp="1" noChangeArrowheads="1"/>
          </p:cNvSpPr>
          <p:nvPr>
            <p:ph type="ftr" sz="quarter" idx="2"/>
          </p:nvPr>
        </p:nvSpPr>
        <p:spPr bwMode="auto">
          <a:xfrm>
            <a:off x="3" y="9375542"/>
            <a:ext cx="2919565" cy="493948"/>
          </a:xfrm>
          <a:prstGeom prst="rect">
            <a:avLst/>
          </a:prstGeom>
          <a:noFill/>
          <a:ln>
            <a:noFill/>
          </a:ln>
          <a:effectLst/>
          <a:extLst/>
        </p:spPr>
        <p:txBody>
          <a:bodyPr vert="horz" wrap="square" lIns="91822" tIns="45912" rIns="91822" bIns="45912" numCol="1" anchor="b" anchorCtr="0" compatLnSpc="1">
            <a:prstTxWarp prst="textNoShape">
              <a:avLst/>
            </a:prstTxWarp>
          </a:bodyPr>
          <a:lstStyle>
            <a:lvl1pPr algn="l" defTabSz="918375"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3" name="Rectangle 5"/>
          <p:cNvSpPr>
            <a:spLocks noGrp="1" noChangeArrowheads="1"/>
          </p:cNvSpPr>
          <p:nvPr>
            <p:ph type="sldNum" sz="quarter" idx="3"/>
          </p:nvPr>
        </p:nvSpPr>
        <p:spPr bwMode="auto">
          <a:xfrm>
            <a:off x="3816198" y="9375542"/>
            <a:ext cx="2919565" cy="493948"/>
          </a:xfrm>
          <a:prstGeom prst="rect">
            <a:avLst/>
          </a:prstGeom>
          <a:noFill/>
          <a:ln>
            <a:noFill/>
          </a:ln>
          <a:effectLst/>
          <a:extLst/>
        </p:spPr>
        <p:txBody>
          <a:bodyPr vert="horz" wrap="square" lIns="91822" tIns="45912" rIns="91822" bIns="45912" numCol="1" anchor="b" anchorCtr="0" compatLnSpc="1">
            <a:prstTxWarp prst="textNoShape">
              <a:avLst/>
            </a:prstTxWarp>
          </a:bodyPr>
          <a:lstStyle>
            <a:lvl1pPr algn="r" defTabSz="918375"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fld id="{26A85275-53F0-4117-819A-B9E01A5B0136}" type="slidenum">
              <a:rPr lang="en-US" altLang="zh-TW"/>
              <a:pPr>
                <a:defRPr/>
              </a:pPr>
              <a:t>‹#›</a:t>
            </a:fld>
            <a:endParaRPr lang="en-US" altLang="zh-TW"/>
          </a:p>
        </p:txBody>
      </p:sp>
    </p:spTree>
    <p:extLst>
      <p:ext uri="{BB962C8B-B14F-4D97-AF65-F5344CB8AC3E}">
        <p14:creationId xmlns:p14="http://schemas.microsoft.com/office/powerpoint/2010/main" val="2553949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3" y="0"/>
            <a:ext cx="2919565" cy="493949"/>
          </a:xfrm>
          <a:prstGeom prst="rect">
            <a:avLst/>
          </a:prstGeom>
          <a:noFill/>
          <a:ln>
            <a:noFill/>
          </a:ln>
          <a:effectLst/>
          <a:extLst/>
        </p:spPr>
        <p:txBody>
          <a:bodyPr vert="horz" wrap="square" lIns="91822" tIns="45912" rIns="91822" bIns="45912" numCol="1" anchor="t" anchorCtr="0" compatLnSpc="1">
            <a:prstTxWarp prst="textNoShape">
              <a:avLst/>
            </a:prstTxWarp>
          </a:bodyPr>
          <a:lstStyle>
            <a:lvl1pPr algn="l" defTabSz="918375"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59" name="Rectangle 3"/>
          <p:cNvSpPr>
            <a:spLocks noGrp="1" noChangeArrowheads="1"/>
          </p:cNvSpPr>
          <p:nvPr>
            <p:ph type="dt" idx="1"/>
          </p:nvPr>
        </p:nvSpPr>
        <p:spPr bwMode="auto">
          <a:xfrm>
            <a:off x="3814628" y="0"/>
            <a:ext cx="2919565" cy="493949"/>
          </a:xfrm>
          <a:prstGeom prst="rect">
            <a:avLst/>
          </a:prstGeom>
          <a:noFill/>
          <a:ln>
            <a:noFill/>
          </a:ln>
          <a:effectLst/>
          <a:extLst/>
        </p:spPr>
        <p:txBody>
          <a:bodyPr vert="horz" wrap="square" lIns="91822" tIns="45912" rIns="91822" bIns="45912" numCol="1" anchor="t" anchorCtr="0" compatLnSpc="1">
            <a:prstTxWarp prst="textNoShape">
              <a:avLst/>
            </a:prstTxWarp>
          </a:bodyPr>
          <a:lstStyle>
            <a:lvl1pPr algn="r" defTabSz="918375"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11268" name="Rectangle 4"/>
          <p:cNvSpPr>
            <a:spLocks noGrp="1" noRot="1" noChangeAspect="1" noChangeArrowheads="1" noTextEdit="1"/>
          </p:cNvSpPr>
          <p:nvPr>
            <p:ph type="sldImg" idx="2"/>
          </p:nvPr>
        </p:nvSpPr>
        <p:spPr bwMode="auto">
          <a:xfrm>
            <a:off x="903288" y="742950"/>
            <a:ext cx="4933950" cy="3700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1" name="Rectangle 5"/>
          <p:cNvSpPr>
            <a:spLocks noGrp="1" noChangeArrowheads="1"/>
          </p:cNvSpPr>
          <p:nvPr>
            <p:ph type="body" sz="quarter" idx="3"/>
          </p:nvPr>
        </p:nvSpPr>
        <p:spPr bwMode="auto">
          <a:xfrm>
            <a:off x="673263" y="4688559"/>
            <a:ext cx="5389240" cy="4439218"/>
          </a:xfrm>
          <a:prstGeom prst="rect">
            <a:avLst/>
          </a:prstGeom>
          <a:noFill/>
          <a:ln>
            <a:noFill/>
          </a:ln>
          <a:effectLst/>
          <a:extLst/>
        </p:spPr>
        <p:txBody>
          <a:bodyPr vert="horz" wrap="square" lIns="91822" tIns="45912" rIns="91822" bIns="45912"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96262" name="Rectangle 6"/>
          <p:cNvSpPr>
            <a:spLocks noGrp="1" noChangeArrowheads="1"/>
          </p:cNvSpPr>
          <p:nvPr>
            <p:ph type="ftr" sz="quarter" idx="4"/>
          </p:nvPr>
        </p:nvSpPr>
        <p:spPr bwMode="auto">
          <a:xfrm>
            <a:off x="3" y="9373963"/>
            <a:ext cx="2919565" cy="493949"/>
          </a:xfrm>
          <a:prstGeom prst="rect">
            <a:avLst/>
          </a:prstGeom>
          <a:noFill/>
          <a:ln>
            <a:noFill/>
          </a:ln>
          <a:effectLst/>
          <a:extLst/>
        </p:spPr>
        <p:txBody>
          <a:bodyPr vert="horz" wrap="square" lIns="91822" tIns="45912" rIns="91822" bIns="45912" numCol="1" anchor="b" anchorCtr="0" compatLnSpc="1">
            <a:prstTxWarp prst="textNoShape">
              <a:avLst/>
            </a:prstTxWarp>
          </a:bodyPr>
          <a:lstStyle>
            <a:lvl1pPr algn="l" defTabSz="918375"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63" name="Rectangle 7"/>
          <p:cNvSpPr>
            <a:spLocks noGrp="1" noChangeArrowheads="1"/>
          </p:cNvSpPr>
          <p:nvPr>
            <p:ph type="sldNum" sz="quarter" idx="5"/>
          </p:nvPr>
        </p:nvSpPr>
        <p:spPr bwMode="auto">
          <a:xfrm>
            <a:off x="2872377" y="9373963"/>
            <a:ext cx="3861817" cy="493949"/>
          </a:xfrm>
          <a:prstGeom prst="rect">
            <a:avLst/>
          </a:prstGeom>
          <a:noFill/>
          <a:ln>
            <a:noFill/>
          </a:ln>
          <a:effectLst/>
          <a:extLst/>
        </p:spPr>
        <p:txBody>
          <a:bodyPr vert="horz" wrap="square" lIns="91822" tIns="45912" rIns="91822" bIns="45912" numCol="1" anchor="b" anchorCtr="0" compatLnSpc="1">
            <a:prstTxWarp prst="textNoShape">
              <a:avLst/>
            </a:prstTxWarp>
          </a:bodyPr>
          <a:lstStyle>
            <a:lvl1pPr defTabSz="918375" eaLnBrk="1" hangingPunct="1">
              <a:defRPr sz="1300" b="0">
                <a:solidFill>
                  <a:schemeClr val="tx1"/>
                </a:solidFill>
                <a:latin typeface="Arial" panose="020B0604020202020204" pitchFamily="34" charset="0"/>
                <a:ea typeface="新細明體" panose="02020500000000000000" pitchFamily="18" charset="-120"/>
              </a:defRPr>
            </a:lvl1pPr>
          </a:lstStyle>
          <a:p>
            <a:pPr>
              <a:defRPr/>
            </a:pPr>
            <a:r>
              <a:rPr lang="en-US" altLang="zh-TW"/>
              <a:t>       </a:t>
            </a:r>
            <a:fld id="{7D00E5EC-5359-4502-92BF-F5F41F9DAE6F}" type="slidenum">
              <a:rPr lang="en-US" altLang="zh-TW"/>
              <a:pPr>
                <a:defRPr/>
              </a:pPr>
              <a:t>‹#›</a:t>
            </a:fld>
            <a:endParaRPr lang="en-US" altLang="zh-TW"/>
          </a:p>
        </p:txBody>
      </p:sp>
    </p:spTree>
    <p:extLst>
      <p:ext uri="{BB962C8B-B14F-4D97-AF65-F5344CB8AC3E}">
        <p14:creationId xmlns:p14="http://schemas.microsoft.com/office/powerpoint/2010/main" val="17176736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375">
              <a:defRPr kumimoji="1" sz="2500" b="1">
                <a:solidFill>
                  <a:srgbClr val="0000FF"/>
                </a:solidFill>
                <a:latin typeface="標楷體" panose="03000509000000000000" pitchFamily="65" charset="-120"/>
                <a:ea typeface="標楷體" panose="03000509000000000000" pitchFamily="65" charset="-120"/>
              </a:defRPr>
            </a:lvl1pPr>
            <a:lvl2pPr marL="737220" indent="-283546" defTabSz="918375">
              <a:defRPr kumimoji="1" sz="2500" b="1">
                <a:solidFill>
                  <a:srgbClr val="0000FF"/>
                </a:solidFill>
                <a:latin typeface="標楷體" panose="03000509000000000000" pitchFamily="65" charset="-120"/>
                <a:ea typeface="標楷體" panose="03000509000000000000" pitchFamily="65" charset="-120"/>
              </a:defRPr>
            </a:lvl2pPr>
            <a:lvl3pPr marL="1134184" indent="-226837" defTabSz="918375">
              <a:defRPr kumimoji="1" sz="2500" b="1">
                <a:solidFill>
                  <a:srgbClr val="0000FF"/>
                </a:solidFill>
                <a:latin typeface="標楷體" panose="03000509000000000000" pitchFamily="65" charset="-120"/>
                <a:ea typeface="標楷體" panose="03000509000000000000" pitchFamily="65" charset="-120"/>
              </a:defRPr>
            </a:lvl3pPr>
            <a:lvl4pPr marL="1587856" indent="-226837" defTabSz="918375">
              <a:defRPr kumimoji="1" sz="2500" b="1">
                <a:solidFill>
                  <a:srgbClr val="0000FF"/>
                </a:solidFill>
                <a:latin typeface="標楷體" panose="03000509000000000000" pitchFamily="65" charset="-120"/>
                <a:ea typeface="標楷體" panose="03000509000000000000" pitchFamily="65" charset="-120"/>
              </a:defRPr>
            </a:lvl4pPr>
            <a:lvl5pPr marL="2041531" indent="-226837" defTabSz="918375">
              <a:defRPr kumimoji="1" sz="2500" b="1">
                <a:solidFill>
                  <a:srgbClr val="0000FF"/>
                </a:solidFill>
                <a:latin typeface="標楷體" panose="03000509000000000000" pitchFamily="65" charset="-120"/>
                <a:ea typeface="標楷體" panose="03000509000000000000" pitchFamily="65" charset="-120"/>
              </a:defRPr>
            </a:lvl5pPr>
            <a:lvl6pPr marL="2495205" indent="-226837" defTabSz="918375"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48878" indent="-226837" defTabSz="918375"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02553" indent="-226837" defTabSz="918375"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56226" indent="-226837" defTabSz="918375"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r>
              <a:rPr lang="en-US" altLang="zh-TW" sz="1300" b="0">
                <a:solidFill>
                  <a:schemeClr val="tx1"/>
                </a:solidFill>
                <a:latin typeface="Arial" panose="020B0604020202020204" pitchFamily="34" charset="0"/>
                <a:ea typeface="新細明體" panose="02020500000000000000" pitchFamily="18" charset="-120"/>
              </a:rPr>
              <a:t>       </a:t>
            </a:r>
            <a:fld id="{3F02F98A-3432-41E0-9616-FFE56DF2F518}" type="slidenum">
              <a:rPr lang="en-US" altLang="zh-TW" sz="1300" b="0">
                <a:solidFill>
                  <a:schemeClr val="tx1"/>
                </a:solidFill>
                <a:latin typeface="Arial" panose="020B0604020202020204" pitchFamily="34" charset="0"/>
                <a:ea typeface="新細明體" panose="02020500000000000000" pitchFamily="18" charset="-120"/>
              </a:rPr>
              <a:pPr/>
              <a:t>1</a:t>
            </a:fld>
            <a:endParaRPr lang="en-US" altLang="zh-TW" sz="1300" b="0">
              <a:solidFill>
                <a:schemeClr val="tx1"/>
              </a:solidFill>
              <a:latin typeface="Arial" panose="020B0604020202020204" pitchFamily="34" charset="0"/>
              <a:ea typeface="新細明體" panose="02020500000000000000" pitchFamily="18" charset="-12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extLst>
      <p:ext uri="{BB962C8B-B14F-4D97-AF65-F5344CB8AC3E}">
        <p14:creationId xmlns:p14="http://schemas.microsoft.com/office/powerpoint/2010/main" val="619135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AutoShape 7"/>
          <p:cNvSpPr>
            <a:spLocks noChangeArrowheads="1"/>
          </p:cNvSpPr>
          <p:nvPr/>
        </p:nvSpPr>
        <p:spPr bwMode="auto">
          <a:xfrm>
            <a:off x="687388" y="2928938"/>
            <a:ext cx="7770812" cy="107950"/>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gradFill rotWithShape="1">
            <a:gsLst>
              <a:gs pos="0">
                <a:srgbClr val="0000FF"/>
              </a:gs>
              <a:gs pos="100000">
                <a:srgbClr val="0000FF">
                  <a:gamma/>
                  <a:tint val="25490"/>
                  <a:invGamma/>
                </a:srgbClr>
              </a:gs>
            </a:gsLst>
            <a:lin ang="0" scaled="1"/>
          </a:gradFill>
          <a:ln w="9525">
            <a:solidFill>
              <a:srgbClr val="0000FF"/>
            </a:solidFill>
            <a:round/>
            <a:headEnd/>
            <a:tailEnd/>
          </a:ln>
        </p:spPr>
        <p:txBody>
          <a:bodyPr lIns="91422" tIns="45711" rIns="91422" bIns="45711"/>
          <a:lstStyle>
            <a:lvl1pPr>
              <a:defRPr kumimoji="1">
                <a:solidFill>
                  <a:schemeClr val="tx1"/>
                </a:solidFill>
                <a:latin typeface="Arial" panose="020B0604020202020204" pitchFamily="34" charset="0"/>
                <a:ea typeface="新細明體" panose="02020500000000000000" pitchFamily="18" charset="-120"/>
              </a:defRPr>
            </a:lvl1pPr>
            <a:lvl2pPr>
              <a:defRPr kumimoji="1">
                <a:solidFill>
                  <a:schemeClr val="tx1"/>
                </a:solidFill>
                <a:latin typeface="Arial" panose="020B0604020202020204" pitchFamily="34" charset="0"/>
                <a:ea typeface="新細明體" panose="02020500000000000000" pitchFamily="18" charset="-120"/>
              </a:defRPr>
            </a:lvl2pPr>
            <a:lvl3pPr>
              <a:defRPr kumimoji="1">
                <a:solidFill>
                  <a:schemeClr val="tx1"/>
                </a:solidFill>
                <a:latin typeface="Arial" panose="020B0604020202020204" pitchFamily="34" charset="0"/>
                <a:ea typeface="新細明體" panose="02020500000000000000" pitchFamily="18" charset="-120"/>
              </a:defRPr>
            </a:lvl3pPr>
            <a:lvl4pPr marL="1370013">
              <a:defRPr kumimoji="1">
                <a:solidFill>
                  <a:schemeClr val="tx1"/>
                </a:solidFill>
                <a:latin typeface="Arial" panose="020B0604020202020204" pitchFamily="34" charset="0"/>
                <a:ea typeface="新細明體" panose="02020500000000000000" pitchFamily="18" charset="-120"/>
              </a:defRPr>
            </a:lvl4pPr>
            <a:lvl5pPr marL="1827213">
              <a:defRPr kumimoji="1">
                <a:solidFill>
                  <a:schemeClr val="tx1"/>
                </a:solidFill>
                <a:latin typeface="Arial" panose="020B0604020202020204" pitchFamily="34" charset="0"/>
                <a:ea typeface="新細明體" panose="02020500000000000000" pitchFamily="18" charset="-120"/>
              </a:defRPr>
            </a:lvl5pPr>
            <a:lvl6pPr marL="22844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7416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1988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6560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kumimoji="0" lang="zh-TW" altLang="zh-TW" sz="2300" b="0" smtClean="0">
              <a:latin typeface="Times New Roman" panose="02020603050405020304" pitchFamily="18" charset="0"/>
            </a:endParaRPr>
          </a:p>
        </p:txBody>
      </p:sp>
      <p:sp>
        <p:nvSpPr>
          <p:cNvPr id="21506" name="Rectangle 2"/>
          <p:cNvSpPr>
            <a:spLocks noGrp="1" noChangeArrowheads="1"/>
          </p:cNvSpPr>
          <p:nvPr>
            <p:ph type="ctrTitle"/>
          </p:nvPr>
        </p:nvSpPr>
        <p:spPr>
          <a:xfrm>
            <a:off x="687388" y="1560513"/>
            <a:ext cx="7770812" cy="1368425"/>
          </a:xfrm>
        </p:spPr>
        <p:txBody>
          <a:bodyPr/>
          <a:lstStyle>
            <a:lvl1pPr>
              <a:defRPr sz="4700" b="1"/>
            </a:lvl1pPr>
          </a:lstStyle>
          <a:p>
            <a:pPr lvl="0"/>
            <a:r>
              <a:rPr lang="zh-TW" altLang="en-US" noProof="0" smtClean="0"/>
              <a:t>按一下以編輯母片標題樣式</a:t>
            </a:r>
          </a:p>
        </p:txBody>
      </p:sp>
      <p:sp>
        <p:nvSpPr>
          <p:cNvPr id="21507" name="Rectangle 3"/>
          <p:cNvSpPr>
            <a:spLocks noGrp="1" noChangeArrowheads="1"/>
          </p:cNvSpPr>
          <p:nvPr>
            <p:ph type="subTitle" idx="1"/>
          </p:nvPr>
        </p:nvSpPr>
        <p:spPr>
          <a:xfrm>
            <a:off x="1449388" y="3429000"/>
            <a:ext cx="7008812" cy="1595438"/>
          </a:xfrm>
        </p:spPr>
        <p:txBody>
          <a:bodyPr/>
          <a:lstStyle>
            <a:lvl1pPr marL="0" indent="0">
              <a:buFont typeface="Wingdings" panose="05000000000000000000" pitchFamily="2" charset="2"/>
              <a:buNone/>
              <a:defRPr sz="2900"/>
            </a:lvl1pPr>
          </a:lstStyle>
          <a:p>
            <a:pPr lvl="0"/>
            <a:r>
              <a:rPr lang="zh-TW" altLang="en-US" noProof="0" smtClean="0"/>
              <a:t>按一下以編輯母片副標題樣式</a:t>
            </a:r>
          </a:p>
        </p:txBody>
      </p:sp>
      <p:sp>
        <p:nvSpPr>
          <p:cNvPr id="5" name="Rectangle 4"/>
          <p:cNvSpPr>
            <a:spLocks noGrp="1" noChangeArrowheads="1"/>
          </p:cNvSpPr>
          <p:nvPr>
            <p:ph type="dt" sz="half" idx="10"/>
          </p:nvPr>
        </p:nvSpPr>
        <p:spPr>
          <a:xfrm>
            <a:off x="687388" y="6251575"/>
            <a:ext cx="1905000" cy="452438"/>
          </a:xfrm>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xfrm>
            <a:off x="3124200" y="6251575"/>
            <a:ext cx="2897188" cy="452438"/>
          </a:xfrm>
        </p:spPr>
        <p:txBody>
          <a:bodyPr/>
          <a:lstStyle>
            <a:lvl1pPr>
              <a:defRPr/>
            </a:lvl1pPr>
          </a:lstStyle>
          <a:p>
            <a:pPr>
              <a:defRPr/>
            </a:pPr>
            <a:endParaRPr lang="en-US" altLang="zh-TW"/>
          </a:p>
        </p:txBody>
      </p:sp>
    </p:spTree>
    <p:extLst>
      <p:ext uri="{BB962C8B-B14F-4D97-AF65-F5344CB8AC3E}">
        <p14:creationId xmlns:p14="http://schemas.microsoft.com/office/powerpoint/2010/main" val="36303813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CD702526-F37C-4D93-B261-8D8F3E2BE9DD}" type="slidenum">
              <a:rPr lang="en-US" altLang="zh-TW"/>
              <a:pPr>
                <a:defRPr/>
              </a:pPr>
              <a:t>‹#›</a:t>
            </a:fld>
            <a:endParaRPr lang="en-US" altLang="zh-TW"/>
          </a:p>
        </p:txBody>
      </p:sp>
    </p:spTree>
    <p:extLst>
      <p:ext uri="{BB962C8B-B14F-4D97-AF65-F5344CB8AC3E}">
        <p14:creationId xmlns:p14="http://schemas.microsoft.com/office/powerpoint/2010/main" val="360689964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F1A7E265-A318-4CB1-8F61-0630296C7C6E}" type="slidenum">
              <a:rPr lang="en-US" altLang="zh-TW"/>
              <a:pPr>
                <a:defRPr/>
              </a:pPr>
              <a:t>‹#›</a:t>
            </a:fld>
            <a:endParaRPr lang="en-US" altLang="zh-TW"/>
          </a:p>
        </p:txBody>
      </p:sp>
    </p:spTree>
    <p:extLst>
      <p:ext uri="{BB962C8B-B14F-4D97-AF65-F5344CB8AC3E}">
        <p14:creationId xmlns:p14="http://schemas.microsoft.com/office/powerpoint/2010/main" val="340592259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pPr>
              <a:defRPr/>
            </a:pPr>
            <a:endParaRPr lang="en-US" altLang="zh-TW"/>
          </a:p>
        </p:txBody>
      </p:sp>
      <p:sp>
        <p:nvSpPr>
          <p:cNvPr id="8" name="頁尾版面配置區 7"/>
          <p:cNvSpPr>
            <a:spLocks noGrp="1"/>
          </p:cNvSpPr>
          <p:nvPr>
            <p:ph type="ftr" sz="quarter" idx="11"/>
          </p:nvPr>
        </p:nvSpPr>
        <p:spPr/>
        <p:txBody>
          <a:bodyPr/>
          <a:lstStyle>
            <a:lvl1pPr>
              <a:defRPr/>
            </a:lvl1pPr>
          </a:lstStyle>
          <a:p>
            <a:pPr>
              <a:defRPr/>
            </a:pPr>
            <a:endParaRPr lang="en-US" altLang="zh-TW"/>
          </a:p>
        </p:txBody>
      </p:sp>
      <p:sp>
        <p:nvSpPr>
          <p:cNvPr id="9" name="投影片編號版面配置區 8"/>
          <p:cNvSpPr>
            <a:spLocks noGrp="1"/>
          </p:cNvSpPr>
          <p:nvPr>
            <p:ph type="sldNum" sz="quarter" idx="12"/>
          </p:nvPr>
        </p:nvSpPr>
        <p:spPr/>
        <p:txBody>
          <a:bodyPr/>
          <a:lstStyle>
            <a:lvl1pPr>
              <a:defRPr/>
            </a:lvl1pPr>
          </a:lstStyle>
          <a:p>
            <a:pPr>
              <a:defRPr/>
            </a:pPr>
            <a:fld id="{DE13D9F9-180C-44A9-9D53-14479E67C3B0}" type="slidenum">
              <a:rPr lang="en-US" altLang="zh-TW"/>
              <a:pPr>
                <a:defRPr/>
              </a:pPr>
              <a:t>‹#›</a:t>
            </a:fld>
            <a:endParaRPr lang="en-US" altLang="zh-TW"/>
          </a:p>
        </p:txBody>
      </p:sp>
    </p:spTree>
    <p:extLst>
      <p:ext uri="{BB962C8B-B14F-4D97-AF65-F5344CB8AC3E}">
        <p14:creationId xmlns:p14="http://schemas.microsoft.com/office/powerpoint/2010/main" val="42766666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pPr>
              <a:defRPr/>
            </a:pPr>
            <a:endParaRPr lang="en-US" altLang="zh-TW"/>
          </a:p>
        </p:txBody>
      </p:sp>
      <p:sp>
        <p:nvSpPr>
          <p:cNvPr id="4" name="頁尾版面配置區 3"/>
          <p:cNvSpPr>
            <a:spLocks noGrp="1"/>
          </p:cNvSpPr>
          <p:nvPr>
            <p:ph type="ftr" sz="quarter" idx="11"/>
          </p:nvPr>
        </p:nvSpPr>
        <p:spPr/>
        <p:txBody>
          <a:bodyPr/>
          <a:lstStyle>
            <a:lvl1pPr>
              <a:defRPr/>
            </a:lvl1pPr>
          </a:lstStyle>
          <a:p>
            <a:pPr>
              <a:defRPr/>
            </a:pPr>
            <a:endParaRPr lang="en-US" altLang="zh-TW"/>
          </a:p>
        </p:txBody>
      </p:sp>
      <p:sp>
        <p:nvSpPr>
          <p:cNvPr id="5" name="投影片編號版面配置區 4"/>
          <p:cNvSpPr>
            <a:spLocks noGrp="1"/>
          </p:cNvSpPr>
          <p:nvPr>
            <p:ph type="sldNum" sz="quarter" idx="12"/>
          </p:nvPr>
        </p:nvSpPr>
        <p:spPr/>
        <p:txBody>
          <a:bodyPr/>
          <a:lstStyle>
            <a:lvl1pPr>
              <a:defRPr/>
            </a:lvl1pPr>
          </a:lstStyle>
          <a:p>
            <a:pPr>
              <a:defRPr/>
            </a:pPr>
            <a:fld id="{A64FD69E-1594-4E16-89FE-0DEA1F558A25}" type="slidenum">
              <a:rPr lang="en-US" altLang="zh-TW"/>
              <a:pPr>
                <a:defRPr/>
              </a:pPr>
              <a:t>‹#›</a:t>
            </a:fld>
            <a:endParaRPr lang="en-US" altLang="zh-TW"/>
          </a:p>
        </p:txBody>
      </p:sp>
    </p:spTree>
    <p:extLst>
      <p:ext uri="{BB962C8B-B14F-4D97-AF65-F5344CB8AC3E}">
        <p14:creationId xmlns:p14="http://schemas.microsoft.com/office/powerpoint/2010/main" val="406396605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D94B9FCC-B5F8-42E3-A3F0-D8C81AC5D252}" type="slidenum">
              <a:rPr lang="en-US" altLang="zh-TW"/>
              <a:pPr>
                <a:defRPr/>
              </a:pPr>
              <a:t>‹#›</a:t>
            </a:fld>
            <a:endParaRPr lang="en-US" altLang="zh-TW"/>
          </a:p>
        </p:txBody>
      </p:sp>
    </p:spTree>
    <p:extLst>
      <p:ext uri="{BB962C8B-B14F-4D97-AF65-F5344CB8AC3E}">
        <p14:creationId xmlns:p14="http://schemas.microsoft.com/office/powerpoint/2010/main" val="200453330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52030896-EE0A-4F83-8133-5B7F609E7F07}" type="slidenum">
              <a:rPr lang="en-US" altLang="zh-TW"/>
              <a:pPr>
                <a:defRPr/>
              </a:pPr>
              <a:t>‹#›</a:t>
            </a:fld>
            <a:endParaRPr lang="en-US" altLang="zh-TW"/>
          </a:p>
        </p:txBody>
      </p:sp>
    </p:spTree>
    <p:extLst>
      <p:ext uri="{BB962C8B-B14F-4D97-AF65-F5344CB8AC3E}">
        <p14:creationId xmlns:p14="http://schemas.microsoft.com/office/powerpoint/2010/main" val="2064608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52DDB841-0948-43C3-95E7-FE22957A2846}" type="slidenum">
              <a:rPr lang="en-US" altLang="zh-TW"/>
              <a:pPr>
                <a:defRPr/>
              </a:pPr>
              <a:t>‹#›</a:t>
            </a:fld>
            <a:endParaRPr lang="en-US" altLang="zh-TW"/>
          </a:p>
        </p:txBody>
      </p:sp>
    </p:spTree>
    <p:extLst>
      <p:ext uri="{BB962C8B-B14F-4D97-AF65-F5344CB8AC3E}">
        <p14:creationId xmlns:p14="http://schemas.microsoft.com/office/powerpoint/2010/main" val="8000877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75425" y="309563"/>
            <a:ext cx="2001838" cy="5715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568325" y="309563"/>
            <a:ext cx="5854700" cy="5715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696146FC-B741-47F9-B5C3-67CDECDA42B7}" type="slidenum">
              <a:rPr lang="en-US" altLang="zh-TW"/>
              <a:pPr>
                <a:defRPr/>
              </a:pPr>
              <a:t>‹#›</a:t>
            </a:fld>
            <a:endParaRPr lang="en-US" altLang="zh-TW"/>
          </a:p>
        </p:txBody>
      </p:sp>
    </p:spTree>
    <p:extLst>
      <p:ext uri="{BB962C8B-B14F-4D97-AF65-F5344CB8AC3E}">
        <p14:creationId xmlns:p14="http://schemas.microsoft.com/office/powerpoint/2010/main" val="181057064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cstate="print"/>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576263" y="309563"/>
            <a:ext cx="8001000" cy="1214437"/>
          </a:xfrm>
          <a:prstGeom prst="rect">
            <a:avLst/>
          </a:prstGeom>
          <a:noFill/>
          <a:ln>
            <a:noFill/>
          </a:ln>
          <a:effectLst/>
          <a:extLst/>
        </p:spPr>
        <p:txBody>
          <a:bodyPr vert="horz" wrap="square" lIns="91422" tIns="45711" rIns="91422" bIns="45711" numCol="1" anchor="b"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568325" y="1751013"/>
            <a:ext cx="80010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p>
            <a:pPr lvl="0"/>
            <a:r>
              <a:rPr lang="zh-TW" altLang="en-US" smtClean="0"/>
              <a:t>按一下以編輯母片</a:t>
            </a:r>
          </a:p>
          <a:p>
            <a:pPr lvl="1"/>
            <a:r>
              <a:rPr lang="zh-TW" altLang="en-US" smtClean="0"/>
              <a:t>第二層</a:t>
            </a:r>
          </a:p>
        </p:txBody>
      </p:sp>
      <p:sp>
        <p:nvSpPr>
          <p:cNvPr id="20486" name="Rectangle 6"/>
          <p:cNvSpPr>
            <a:spLocks noGrp="1" noChangeArrowheads="1"/>
          </p:cNvSpPr>
          <p:nvPr>
            <p:ph type="dt" sz="half" idx="2"/>
          </p:nvPr>
        </p:nvSpPr>
        <p:spPr bwMode="auto">
          <a:xfrm>
            <a:off x="609600" y="6251575"/>
            <a:ext cx="19827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l"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87" name="Rectangle 7"/>
          <p:cNvSpPr>
            <a:spLocks noGrp="1" noChangeArrowheads="1"/>
          </p:cNvSpPr>
          <p:nvPr>
            <p:ph type="ftr" sz="quarter" idx="3"/>
          </p:nvPr>
        </p:nvSpPr>
        <p:spPr bwMode="auto">
          <a:xfrm>
            <a:off x="3124200" y="6251575"/>
            <a:ext cx="28971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ctr"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96" name="Rectangle 16"/>
          <p:cNvSpPr>
            <a:spLocks noGrp="1" noChangeArrowheads="1"/>
          </p:cNvSpPr>
          <p:nvPr>
            <p:ph type="sldNum" sz="quarter" idx="4"/>
          </p:nvPr>
        </p:nvSpPr>
        <p:spPr bwMode="auto">
          <a:xfrm>
            <a:off x="8172450" y="6308725"/>
            <a:ext cx="679450" cy="2730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r" eaLnBrk="1" hangingPunct="1">
              <a:defRPr kumimoji="0" sz="1200" b="0">
                <a:solidFill>
                  <a:srgbClr val="0000CC"/>
                </a:solidFill>
                <a:latin typeface="Verdana" panose="020B0604030504040204" pitchFamily="34" charset="0"/>
                <a:ea typeface="新細明體" panose="02020500000000000000" pitchFamily="18" charset="-120"/>
              </a:defRPr>
            </a:lvl1pPr>
          </a:lstStyle>
          <a:p>
            <a:pPr>
              <a:defRPr/>
            </a:pPr>
            <a:fld id="{DA99F1FC-B496-4B91-985E-15EB6BAB628D}" type="slidenum">
              <a:rPr lang="en-US" altLang="zh-TW"/>
              <a:pPr>
                <a:defRPr/>
              </a:pPr>
              <a:t>‹#›</a:t>
            </a:fld>
            <a:endParaRPr lang="en-US" altLang="zh-TW"/>
          </a:p>
        </p:txBody>
      </p:sp>
      <p:sp>
        <p:nvSpPr>
          <p:cNvPr id="1031" name="Rectangle 19"/>
          <p:cNvSpPr>
            <a:spLocks noChangeArrowheads="1"/>
          </p:cNvSpPr>
          <p:nvPr userDrawn="1"/>
        </p:nvSpPr>
        <p:spPr bwMode="auto">
          <a:xfrm>
            <a:off x="611188" y="1557338"/>
            <a:ext cx="7848600" cy="71437"/>
          </a:xfrm>
          <a:prstGeom prst="rect">
            <a:avLst/>
          </a:prstGeom>
          <a:gradFill rotWithShape="1">
            <a:gsLst>
              <a:gs pos="0">
                <a:srgbClr val="6666FF"/>
              </a:gs>
              <a:gs pos="50000">
                <a:srgbClr val="F1F1FF"/>
              </a:gs>
              <a:gs pos="100000">
                <a:srgbClr val="6666FF"/>
              </a:gs>
            </a:gsLst>
            <a:lin ang="0" scaled="1"/>
          </a:gradFill>
          <a:ln>
            <a:noFill/>
          </a:ln>
          <a:effectLst/>
          <a:extLst/>
        </p:spPr>
        <p:txBody>
          <a:bodyPr wrap="none" anchor="ctr"/>
          <a:lstStyle>
            <a:lvl1pPr>
              <a:defRPr kumimoji="1" sz="4800">
                <a:solidFill>
                  <a:schemeClr val="tx1"/>
                </a:solidFill>
                <a:latin typeface="Verdana" panose="020B0604030504040204" pitchFamily="34" charset="0"/>
                <a:ea typeface="新細明體" panose="02020500000000000000" pitchFamily="18" charset="-120"/>
              </a:defRPr>
            </a:lvl1pPr>
            <a:lvl2pPr marL="742950" indent="-285750">
              <a:defRPr kumimoji="1" sz="4800">
                <a:solidFill>
                  <a:schemeClr val="tx1"/>
                </a:solidFill>
                <a:latin typeface="Verdana" panose="020B0604030504040204" pitchFamily="34" charset="0"/>
                <a:ea typeface="新細明體" panose="02020500000000000000" pitchFamily="18" charset="-120"/>
              </a:defRPr>
            </a:lvl2pPr>
            <a:lvl3pPr marL="1143000" indent="-228600">
              <a:defRPr kumimoji="1" sz="4800">
                <a:solidFill>
                  <a:schemeClr val="tx1"/>
                </a:solidFill>
                <a:latin typeface="Verdana" panose="020B0604030504040204" pitchFamily="34" charset="0"/>
                <a:ea typeface="新細明體" panose="02020500000000000000" pitchFamily="18" charset="-120"/>
              </a:defRPr>
            </a:lvl3pPr>
            <a:lvl4pPr marL="1600200" indent="-228600">
              <a:defRPr kumimoji="1" sz="4800">
                <a:solidFill>
                  <a:schemeClr val="tx1"/>
                </a:solidFill>
                <a:latin typeface="Verdana" panose="020B0604030504040204" pitchFamily="34" charset="0"/>
                <a:ea typeface="新細明體" panose="02020500000000000000" pitchFamily="18" charset="-120"/>
              </a:defRPr>
            </a:lvl4pPr>
            <a:lvl5pPr marL="2057400" indent="-228600">
              <a:defRPr kumimoji="1" sz="48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9pPr>
          </a:lstStyle>
          <a:p>
            <a:pPr eaLnBrk="1" hangingPunct="1">
              <a:defRPr/>
            </a:pPr>
            <a:endParaRPr lang="zh-TW" altLang="en-US" b="0" smtClean="0"/>
          </a:p>
        </p:txBody>
      </p:sp>
    </p:spTree>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kumimoji="1" sz="45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p:titleStyle>
    <p:bodyStyle>
      <a:lvl1pPr marL="469900" indent="-469900" algn="l" rtl="0" eaLnBrk="0" fontAlgn="base" hangingPunct="0">
        <a:spcBef>
          <a:spcPct val="20000"/>
        </a:spcBef>
        <a:spcAft>
          <a:spcPct val="0"/>
        </a:spcAft>
        <a:buClr>
          <a:srgbClr val="0000FF"/>
        </a:buClr>
        <a:buSzPct val="80000"/>
        <a:buFont typeface="Wingdings" panose="05000000000000000000" pitchFamily="2" charset="2"/>
        <a:buChar char="n"/>
        <a:defRPr kumimoji="1" sz="3100" kern="1200">
          <a:solidFill>
            <a:schemeClr val="tx1"/>
          </a:solidFill>
          <a:latin typeface="+mn-lt"/>
          <a:ea typeface="+mn-ea"/>
          <a:cs typeface="+mn-cs"/>
        </a:defRPr>
      </a:lvl1pPr>
      <a:lvl2pPr marL="908050" indent="-436563" algn="l" rtl="0" eaLnBrk="0" fontAlgn="base" hangingPunct="0">
        <a:spcBef>
          <a:spcPct val="20000"/>
        </a:spcBef>
        <a:spcAft>
          <a:spcPct val="0"/>
        </a:spcAft>
        <a:buClr>
          <a:srgbClr val="0000FF"/>
        </a:buClr>
        <a:buFont typeface="Times New Roman" panose="02020603050405020304" pitchFamily="18" charset="0"/>
        <a:buChar char="—"/>
        <a:defRPr kumimoji="1" sz="2500" kern="1200">
          <a:solidFill>
            <a:schemeClr val="tx1"/>
          </a:solidFill>
          <a:latin typeface="+mn-lt"/>
          <a:ea typeface="+mn-ea"/>
          <a:cs typeface="+mn-cs"/>
        </a:defRPr>
      </a:lvl2pPr>
      <a:lvl3pPr marL="1304925" indent="-393700"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8938" algn="l" rtl="0" eaLnBrk="0" fontAlgn="base" hangingPunct="0">
        <a:spcBef>
          <a:spcPct val="20000"/>
        </a:spcBef>
        <a:spcAft>
          <a:spcPct val="0"/>
        </a:spcAft>
        <a:buClr>
          <a:schemeClr val="accent2"/>
        </a:buClr>
        <a:buFont typeface="Wingdings" panose="05000000000000000000" pitchFamily="2" charset="2"/>
        <a:buChar char="n"/>
        <a:defRPr kumimoji="1" sz="1900" kern="1200">
          <a:solidFill>
            <a:schemeClr val="tx1"/>
          </a:solidFill>
          <a:latin typeface="+mn-lt"/>
          <a:ea typeface="+mn-ea"/>
          <a:cs typeface="+mn-cs"/>
        </a:defRPr>
      </a:lvl4pPr>
      <a:lvl5pPr marL="2092325" indent="-398463" algn="l" rtl="0" eaLnBrk="0" fontAlgn="base" hangingPunct="0">
        <a:spcBef>
          <a:spcPct val="25000"/>
        </a:spcBef>
        <a:spcAft>
          <a:spcPct val="0"/>
        </a:spcAft>
        <a:buClr>
          <a:schemeClr val="accent2"/>
        </a:buClr>
        <a:buFont typeface="Wingdings" panose="05000000000000000000" pitchFamily="2" charset="2"/>
        <a:buChar char="§"/>
        <a:defRPr kumimoji="1"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 Id="rId9" Type="http://schemas.openxmlformats.org/officeDocument/2006/relationships/image" Target="../media/image21.emf"/></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hyperlink" Target="110-1029-&#37291;&#30274;&#22857;&#29563;&#29518;2021&#35352;&#32773;&#26371;&#65292;&#29275;&#36947;&#26126;&#37291;&#24107;&#35370;&#21839;&#29255;&#27573;.mp4" TargetMode="External"/><Relationship Id="rId2" Type="http://schemas.openxmlformats.org/officeDocument/2006/relationships/hyperlink" Target="110-1023TVBS&#26032;&#32862;-BNT&#21152;&#38283;5&#34389;%20&#20013;&#27491;&#32000;&#24565;&#22530;&#38283;&#25171;%20&#39318;&#26085;5120&#20154;&#32004;&#28415;.mp4"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110-1118TVBS&#12304;&#21313;&#40670;&#19981;&#19968;&#27171;&#12305;&#30740;&#31350;%20&#38928;&#38450;&#12300;&#38463;&#33586;&#28023;&#40664;&#30151;&#12301;&#27599;&#22825;&#32173;&#25345;&#36889;&#20214;&#20107;...&#38477;&#20302;&#32633;&#30149;&#39080;&#38570;!.mp4" TargetMode="External"/><Relationship Id="rId7" Type="http://schemas.openxmlformats.org/officeDocument/2006/relationships/image" Target="../media/image11.jpeg"/><Relationship Id="rId2" Type="http://schemas.openxmlformats.org/officeDocument/2006/relationships/hyperlink" Target="110-1117-&#12304;&#21313;&#40670;&#19981;&#19968;&#27171;&#12305;TVBS&#23567;&#24515;!&#12300;&#36774;&#20844;&#23460;&#30151;&#20505;&#32676;&#12301;&#25214;&#19978;&#24744;...&#37291;&#24107;&#31858;&#12300;&#24517;&#20570;&#36889;&#20214;&#20107;...&#12301;.mp4" TargetMode="Externa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63490" name="Rectangle 2"/>
          <p:cNvSpPr>
            <a:spLocks noGrp="1" noChangeArrowheads="1"/>
          </p:cNvSpPr>
          <p:nvPr>
            <p:ph type="ctrTitle"/>
          </p:nvPr>
        </p:nvSpPr>
        <p:spPr>
          <a:xfrm>
            <a:off x="449263" y="1123950"/>
            <a:ext cx="8227307" cy="865188"/>
          </a:xfrm>
        </p:spPr>
        <p:txBody>
          <a:bodyPr/>
          <a:lstStyle/>
          <a:p>
            <a:pPr algn="ctr" eaLnBrk="1" hangingPunct="1">
              <a:defRPr/>
            </a:pPr>
            <a:r>
              <a:rPr lang="zh-TW" altLang="en-US" sz="4400" u="sng" dirty="0" smtClean="0">
                <a:solidFill>
                  <a:srgbClr val="0000FF"/>
                </a:solidFill>
              </a:rPr>
              <a:t>本院重要新聞彙整報告</a:t>
            </a:r>
          </a:p>
        </p:txBody>
      </p:sp>
      <p:sp>
        <p:nvSpPr>
          <p:cNvPr id="13316" name="投影片編號版面配置區 5"/>
          <p:cNvSpPr txBox="1">
            <a:spLocks/>
          </p:cNvSpPr>
          <p:nvPr/>
        </p:nvSpPr>
        <p:spPr bwMode="auto">
          <a:xfrm>
            <a:off x="8172450" y="6308725"/>
            <a:ext cx="6794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pPr algn="r" eaLnBrk="1" hangingPunct="1"/>
            <a:r>
              <a:rPr lang="en-US" altLang="zh-TW" sz="1200" b="0">
                <a:latin typeface="Verdana" panose="020B0604030504040204" pitchFamily="34" charset="0"/>
                <a:ea typeface="新細明體" panose="02020500000000000000" pitchFamily="18" charset="-120"/>
              </a:rPr>
              <a:t>1</a:t>
            </a:r>
          </a:p>
        </p:txBody>
      </p:sp>
      <p:sp>
        <p:nvSpPr>
          <p:cNvPr id="6" name="Rectangle 11"/>
          <p:cNvSpPr>
            <a:spLocks noChangeArrowheads="1"/>
          </p:cNvSpPr>
          <p:nvPr/>
        </p:nvSpPr>
        <p:spPr bwMode="auto">
          <a:xfrm>
            <a:off x="4859338" y="2924175"/>
            <a:ext cx="3095625" cy="1295400"/>
          </a:xfrm>
          <a:prstGeom prst="rect">
            <a:avLst/>
          </a:prstGeom>
          <a:solidFill>
            <a:schemeClr val="bg1"/>
          </a:solidFill>
          <a:ln w="9525">
            <a:miter lim="800000"/>
            <a:headEnd/>
            <a:tailEnd/>
          </a:ln>
        </p:spPr>
        <p:txBody>
          <a:bodyPr wrap="none" anchor="ctr">
            <a:flatTx/>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pPr algn="dist" eaLnBrk="1" hangingPunct="1"/>
            <a:r>
              <a:rPr lang="zh-TW" altLang="en-US" dirty="0"/>
              <a:t>單  位：公共事務室 </a:t>
            </a:r>
          </a:p>
          <a:p>
            <a:pPr algn="dist" eaLnBrk="1" hangingPunct="1"/>
            <a:r>
              <a:rPr lang="zh-TW" altLang="en-US" dirty="0"/>
              <a:t>報告人：游  君  耀</a:t>
            </a:r>
          </a:p>
          <a:p>
            <a:pPr algn="dist" eaLnBrk="1" hangingPunct="1"/>
            <a:r>
              <a:rPr lang="en-US" altLang="zh-TW" dirty="0"/>
              <a:t>          </a:t>
            </a:r>
            <a:r>
              <a:rPr lang="en-US" altLang="zh-TW" sz="2000" dirty="0" smtClean="0"/>
              <a:t>110.11.23</a:t>
            </a:r>
            <a:endParaRPr lang="zh-TW" alt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110</a:t>
            </a:r>
            <a:r>
              <a:rPr lang="zh-TW" altLang="en-US" dirty="0" smtClean="0"/>
              <a:t>年</a:t>
            </a:r>
            <a:r>
              <a:rPr lang="en-US" altLang="zh-TW" dirty="0" smtClean="0"/>
              <a:t>11</a:t>
            </a:r>
            <a:r>
              <a:rPr lang="zh-TW" altLang="en-US" dirty="0" smtClean="0"/>
              <a:t>月份新聞摘要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009797126"/>
              </p:ext>
            </p:extLst>
          </p:nvPr>
        </p:nvGraphicFramePr>
        <p:xfrm>
          <a:off x="1" y="979488"/>
          <a:ext cx="9144000" cy="5326160"/>
        </p:xfrm>
        <a:graphic>
          <a:graphicData uri="http://schemas.openxmlformats.org/drawingml/2006/table">
            <a:tbl>
              <a:tblPr firstRow="1" bandRow="1">
                <a:tableStyleId>{5C22544A-7EE6-4342-B048-85BDC9FD1C3A}</a:tableStyleId>
              </a:tblPr>
              <a:tblGrid>
                <a:gridCol w="1475570"/>
                <a:gridCol w="6624919"/>
                <a:gridCol w="1043511"/>
              </a:tblGrid>
              <a:tr h="470188">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67114">
                <a:tc>
                  <a:txBody>
                    <a:bodyPr/>
                    <a:lstStyle/>
                    <a:p>
                      <a:r>
                        <a:rPr lang="en-US" altLang="zh-TW" sz="1800" dirty="0" smtClean="0"/>
                        <a:t>20211108</a:t>
                      </a:r>
                      <a:endParaRPr lang="zh-TW" altLang="en-US" sz="1800" dirty="0"/>
                    </a:p>
                  </a:txBody>
                  <a:tcPr marT="45723" marB="45723"/>
                </a:tc>
                <a:tc>
                  <a:txBody>
                    <a:bodyPr/>
                    <a:lstStyle/>
                    <a:p>
                      <a:r>
                        <a:rPr lang="zh-TW" altLang="en-US" sz="1800" dirty="0" smtClean="0"/>
                        <a:t>間歇性跛行 周邊動脈阻塞</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20211110 </a:t>
                      </a:r>
                      <a:endParaRPr lang="zh-TW" altLang="en-US" sz="1800" dirty="0"/>
                    </a:p>
                  </a:txBody>
                  <a:tcPr marT="45723" marB="45723"/>
                </a:tc>
                <a:tc>
                  <a:txBody>
                    <a:bodyPr/>
                    <a:lstStyle/>
                    <a:p>
                      <a:r>
                        <a:rPr lang="zh-TW" altLang="en-US" sz="1800" dirty="0" smtClean="0"/>
                        <a:t>北榮</a:t>
                      </a:r>
                      <a:r>
                        <a:rPr lang="en-US" altLang="zh-TW" sz="1800" dirty="0" smtClean="0"/>
                        <a:t>5</a:t>
                      </a:r>
                      <a:r>
                        <a:rPr lang="zh-TW" altLang="en-US" sz="1800" dirty="0" smtClean="0"/>
                        <a:t>天為</a:t>
                      </a:r>
                      <a:r>
                        <a:rPr lang="en-US" altLang="zh-TW" sz="1800" dirty="0" smtClean="0"/>
                        <a:t>2.6</a:t>
                      </a:r>
                      <a:r>
                        <a:rPr lang="zh-TW" altLang="en-US" sz="1800" dirty="0" smtClean="0"/>
                        <a:t>萬人接種疫苗 蘇院長向醫護人員致謝</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20211111</a:t>
                      </a:r>
                      <a:endParaRPr lang="zh-TW" altLang="en-US" sz="1800" dirty="0"/>
                    </a:p>
                  </a:txBody>
                  <a:tcPr marT="45723" marB="45723"/>
                </a:tc>
                <a:tc>
                  <a:txBody>
                    <a:bodyPr/>
                    <a:lstStyle/>
                    <a:p>
                      <a:r>
                        <a:rPr lang="zh-TW" altLang="en-US" sz="1800" dirty="0" smtClean="0"/>
                        <a:t>臺北榮總優良醫師表揚</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20211112 </a:t>
                      </a:r>
                      <a:endParaRPr lang="zh-TW" altLang="en-US" sz="1800" dirty="0"/>
                    </a:p>
                  </a:txBody>
                  <a:tcPr marT="45723" marB="45723"/>
                </a:tc>
                <a:tc>
                  <a:txBody>
                    <a:bodyPr/>
                    <a:lstStyle/>
                    <a:p>
                      <a:r>
                        <a:rPr lang="en-US" altLang="zh-TW" sz="1800" dirty="0" smtClean="0"/>
                        <a:t>84</a:t>
                      </a:r>
                      <a:r>
                        <a:rPr lang="zh-TW" altLang="en-US" sz="1800" dirty="0" smtClean="0"/>
                        <a:t>歲眼窩長瘤 手術助恢復視力</a:t>
                      </a:r>
                      <a:endParaRPr lang="zh-TW" altLang="en-US" sz="1800" dirty="0"/>
                    </a:p>
                  </a:txBody>
                  <a:tcPr marT="45723" marB="45723"/>
                </a:tc>
                <a:tc>
                  <a:txBody>
                    <a:bodyPr/>
                    <a:lstStyle/>
                    <a:p>
                      <a:endParaRPr lang="zh-TW" altLang="en-US" sz="1800"/>
                    </a:p>
                  </a:txBody>
                  <a:tcPr marT="45723" marB="45723"/>
                </a:tc>
              </a:tr>
              <a:tr h="470188">
                <a:tc>
                  <a:txBody>
                    <a:bodyPr/>
                    <a:lstStyle/>
                    <a:p>
                      <a:r>
                        <a:rPr lang="en-US" altLang="zh-TW" sz="1800" dirty="0" smtClean="0"/>
                        <a:t>20211113</a:t>
                      </a:r>
                      <a:endParaRPr lang="zh-TW" altLang="en-US" sz="1800" dirty="0"/>
                    </a:p>
                  </a:txBody>
                  <a:tcPr marT="45723" marB="45723"/>
                </a:tc>
                <a:tc>
                  <a:txBody>
                    <a:bodyPr/>
                    <a:lstStyle/>
                    <a:p>
                      <a:r>
                        <a:rPr lang="zh-TW" altLang="en-US" sz="1800" dirty="0" smtClean="0"/>
                        <a:t>台灣試管嬰兒之父張昇平辭世 北榮今舉辦追思會</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20211113</a:t>
                      </a:r>
                      <a:endParaRPr lang="zh-TW" altLang="en-US" sz="1800" dirty="0"/>
                    </a:p>
                  </a:txBody>
                  <a:tcPr marT="45723" marB="45723"/>
                </a:tc>
                <a:tc>
                  <a:txBody>
                    <a:bodyPr/>
                    <a:lstStyle/>
                    <a:p>
                      <a:r>
                        <a:rPr lang="zh-TW" altLang="en-US" sz="1800" dirty="0" smtClean="0"/>
                        <a:t>壺腹癌預後不佳 北榮副院長侯明志提醒這個症狀別輕忽</a:t>
                      </a:r>
                      <a:endParaRPr lang="zh-TW" altLang="en-US" sz="1800" dirty="0"/>
                    </a:p>
                  </a:txBody>
                  <a:tcPr marT="45723" marB="45723"/>
                </a:tc>
                <a:tc>
                  <a:txBody>
                    <a:bodyPr/>
                    <a:lstStyle/>
                    <a:p>
                      <a:endParaRPr lang="zh-TW" altLang="en-US" sz="1800" dirty="0"/>
                    </a:p>
                  </a:txBody>
                  <a:tcPr marT="45723" marB="45723"/>
                </a:tc>
              </a:tr>
              <a:tr h="470188">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r h="470188">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r h="548771">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r h="548771">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10</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401683617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D4D7D291-FE5B-4D4A-9070-6DE82FA3DF92}" type="slidenum">
              <a:rPr kumimoji="0" lang="en-US" altLang="zh-TW" sz="1200" b="0" smtClean="0">
                <a:solidFill>
                  <a:srgbClr val="0000CC"/>
                </a:solidFill>
                <a:latin typeface="Verdana" panose="020B0604030504040204" pitchFamily="34" charset="0"/>
                <a:ea typeface="新細明體" panose="02020500000000000000" pitchFamily="18" charset="-120"/>
              </a:rPr>
              <a:pPr/>
              <a:t>11</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2" name="圖片 1"/>
          <p:cNvPicPr>
            <a:picLocks noChangeAspect="1"/>
          </p:cNvPicPr>
          <p:nvPr/>
        </p:nvPicPr>
        <p:blipFill>
          <a:blip r:embed="rId2"/>
          <a:stretch>
            <a:fillRect/>
          </a:stretch>
        </p:blipFill>
        <p:spPr>
          <a:xfrm>
            <a:off x="251400" y="188550"/>
            <a:ext cx="3419840" cy="1741468"/>
          </a:xfrm>
          <a:prstGeom prst="rect">
            <a:avLst/>
          </a:prstGeom>
        </p:spPr>
      </p:pic>
      <p:pic>
        <p:nvPicPr>
          <p:cNvPr id="3" name="圖片 2"/>
          <p:cNvPicPr>
            <a:picLocks noChangeAspect="1"/>
          </p:cNvPicPr>
          <p:nvPr/>
        </p:nvPicPr>
        <p:blipFill>
          <a:blip r:embed="rId3"/>
          <a:stretch>
            <a:fillRect/>
          </a:stretch>
        </p:blipFill>
        <p:spPr>
          <a:xfrm>
            <a:off x="4935640" y="4847688"/>
            <a:ext cx="3923910" cy="2019544"/>
          </a:xfrm>
          <a:prstGeom prst="rect">
            <a:avLst/>
          </a:prstGeom>
        </p:spPr>
      </p:pic>
      <p:pic>
        <p:nvPicPr>
          <p:cNvPr id="4" name="圖片 3"/>
          <p:cNvPicPr>
            <a:picLocks noChangeAspect="1"/>
          </p:cNvPicPr>
          <p:nvPr/>
        </p:nvPicPr>
        <p:blipFill>
          <a:blip r:embed="rId4"/>
          <a:stretch>
            <a:fillRect/>
          </a:stretch>
        </p:blipFill>
        <p:spPr>
          <a:xfrm>
            <a:off x="2310198" y="1772770"/>
            <a:ext cx="2830734" cy="2564880"/>
          </a:xfrm>
          <a:prstGeom prst="rect">
            <a:avLst/>
          </a:prstGeom>
        </p:spPr>
      </p:pic>
      <p:pic>
        <p:nvPicPr>
          <p:cNvPr id="5" name="圖片 4"/>
          <p:cNvPicPr>
            <a:picLocks noChangeAspect="1"/>
          </p:cNvPicPr>
          <p:nvPr/>
        </p:nvPicPr>
        <p:blipFill>
          <a:blip r:embed="rId5"/>
          <a:stretch>
            <a:fillRect/>
          </a:stretch>
        </p:blipFill>
        <p:spPr>
          <a:xfrm>
            <a:off x="5440279" y="1934599"/>
            <a:ext cx="2432824" cy="2852920"/>
          </a:xfrm>
          <a:prstGeom prst="rect">
            <a:avLst/>
          </a:prstGeom>
        </p:spPr>
      </p:pic>
      <p:pic>
        <p:nvPicPr>
          <p:cNvPr id="6" name="圖片 5"/>
          <p:cNvPicPr>
            <a:picLocks noChangeAspect="1"/>
          </p:cNvPicPr>
          <p:nvPr/>
        </p:nvPicPr>
        <p:blipFill>
          <a:blip r:embed="rId6"/>
          <a:stretch>
            <a:fillRect/>
          </a:stretch>
        </p:blipFill>
        <p:spPr>
          <a:xfrm>
            <a:off x="2153152" y="4509150"/>
            <a:ext cx="2987780" cy="2186582"/>
          </a:xfrm>
          <a:prstGeom prst="rect">
            <a:avLst/>
          </a:prstGeom>
        </p:spPr>
      </p:pic>
      <p:pic>
        <p:nvPicPr>
          <p:cNvPr id="7" name="圖片 6"/>
          <p:cNvPicPr>
            <a:picLocks noChangeAspect="1"/>
          </p:cNvPicPr>
          <p:nvPr/>
        </p:nvPicPr>
        <p:blipFill>
          <a:blip r:embed="rId7"/>
          <a:stretch>
            <a:fillRect/>
          </a:stretch>
        </p:blipFill>
        <p:spPr>
          <a:xfrm>
            <a:off x="175064" y="2083417"/>
            <a:ext cx="1978088" cy="2311213"/>
          </a:xfrm>
          <a:prstGeom prst="rect">
            <a:avLst/>
          </a:prstGeom>
        </p:spPr>
      </p:pic>
      <p:pic>
        <p:nvPicPr>
          <p:cNvPr id="8" name="圖片 7"/>
          <p:cNvPicPr>
            <a:picLocks noChangeAspect="1"/>
          </p:cNvPicPr>
          <p:nvPr/>
        </p:nvPicPr>
        <p:blipFill>
          <a:blip r:embed="rId8"/>
          <a:stretch>
            <a:fillRect/>
          </a:stretch>
        </p:blipFill>
        <p:spPr>
          <a:xfrm>
            <a:off x="4081389" y="0"/>
            <a:ext cx="3163203" cy="1778543"/>
          </a:xfrm>
          <a:prstGeom prst="rect">
            <a:avLst/>
          </a:prstGeom>
        </p:spPr>
      </p:pic>
      <p:pic>
        <p:nvPicPr>
          <p:cNvPr id="9" name="圖片 8"/>
          <p:cNvPicPr>
            <a:picLocks noChangeAspect="1"/>
          </p:cNvPicPr>
          <p:nvPr/>
        </p:nvPicPr>
        <p:blipFill>
          <a:blip r:embed="rId9"/>
          <a:stretch>
            <a:fillRect/>
          </a:stretch>
        </p:blipFill>
        <p:spPr>
          <a:xfrm>
            <a:off x="0" y="4509150"/>
            <a:ext cx="2167812" cy="1260521"/>
          </a:xfrm>
          <a:prstGeom prst="rect">
            <a:avLst/>
          </a:prstGeom>
        </p:spPr>
      </p:pic>
    </p:spTree>
    <p:extLst>
      <p:ext uri="{BB962C8B-B14F-4D97-AF65-F5344CB8AC3E}">
        <p14:creationId xmlns:p14="http://schemas.microsoft.com/office/powerpoint/2010/main" val="40416176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D4D7D291-FE5B-4D4A-9070-6DE82FA3DF92}" type="slidenum">
              <a:rPr kumimoji="0" lang="en-US" altLang="zh-TW" sz="1200" b="0" smtClean="0">
                <a:solidFill>
                  <a:srgbClr val="0000CC"/>
                </a:solidFill>
                <a:latin typeface="Verdana" panose="020B0604030504040204" pitchFamily="34" charset="0"/>
                <a:ea typeface="新細明體" panose="02020500000000000000" pitchFamily="18" charset="-120"/>
              </a:rPr>
              <a:pPr/>
              <a:t>12</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
        <p:nvSpPr>
          <p:cNvPr id="16" name="矩形 15"/>
          <p:cNvSpPr/>
          <p:nvPr/>
        </p:nvSpPr>
        <p:spPr>
          <a:xfrm>
            <a:off x="2051650" y="11790"/>
            <a:ext cx="4464620" cy="1323439"/>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8000" b="0" dirty="0">
                <a:solidFill>
                  <a:srgbClr val="FF0000"/>
                </a:solidFill>
                <a:latin typeface="Times New Roman"/>
                <a:ea typeface="標楷體"/>
              </a:rPr>
              <a:t>謝謝聆聽</a:t>
            </a:r>
            <a:endParaRPr lang="en-US" altLang="zh-TW" sz="8000" b="0" dirty="0">
              <a:solidFill>
                <a:srgbClr val="FF0000"/>
              </a:solidFill>
              <a:latin typeface="Times New Roman"/>
              <a:ea typeface="標楷體"/>
            </a:endParaRPr>
          </a:p>
        </p:txBody>
      </p:sp>
      <p:sp>
        <p:nvSpPr>
          <p:cNvPr id="17" name="矩形 16"/>
          <p:cNvSpPr/>
          <p:nvPr/>
        </p:nvSpPr>
        <p:spPr>
          <a:xfrm>
            <a:off x="2195670" y="5366740"/>
            <a:ext cx="4536630" cy="1323439"/>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8000" b="0" dirty="0">
                <a:solidFill>
                  <a:srgbClr val="FF0000"/>
                </a:solidFill>
                <a:latin typeface="Times New Roman"/>
                <a:ea typeface="標楷體"/>
              </a:rPr>
              <a:t>敬請指導</a:t>
            </a:r>
          </a:p>
        </p:txBody>
      </p:sp>
      <p:sp>
        <p:nvSpPr>
          <p:cNvPr id="2" name="AutoShape 2" descr="榮總人月刊第449期封面圖片"/>
          <p:cNvSpPr>
            <a:spLocks noChangeAspect="1" noChangeArrowheads="1"/>
          </p:cNvSpPr>
          <p:nvPr/>
        </p:nvSpPr>
        <p:spPr bwMode="auto">
          <a:xfrm>
            <a:off x="2627730" y="1700760"/>
            <a:ext cx="3528490" cy="35285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40" y="1447957"/>
            <a:ext cx="2952410" cy="3936546"/>
          </a:xfrm>
          <a:prstGeom prst="rect">
            <a:avLst/>
          </a:prstGeom>
        </p:spPr>
      </p:pic>
    </p:spTree>
    <p:extLst>
      <p:ext uri="{BB962C8B-B14F-4D97-AF65-F5344CB8AC3E}">
        <p14:creationId xmlns:p14="http://schemas.microsoft.com/office/powerpoint/2010/main" val="20865426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110</a:t>
            </a:r>
            <a:r>
              <a:rPr lang="zh-TW" altLang="en-US" dirty="0" smtClean="0">
                <a:solidFill>
                  <a:srgbClr val="FF3300"/>
                </a:solidFill>
              </a:rPr>
              <a:t>年</a:t>
            </a:r>
            <a:r>
              <a:rPr lang="en-US" altLang="zh-TW" dirty="0" smtClean="0">
                <a:solidFill>
                  <a:srgbClr val="FF3300"/>
                </a:solidFill>
              </a:rPr>
              <a:t>11</a:t>
            </a:r>
            <a:r>
              <a:rPr lang="zh-TW" altLang="en-US" dirty="0" smtClean="0">
                <a:solidFill>
                  <a:srgbClr val="FF3300"/>
                </a:solidFill>
              </a:rPr>
              <a:t>月記者會</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896889680"/>
              </p:ext>
            </p:extLst>
          </p:nvPr>
        </p:nvGraphicFramePr>
        <p:xfrm>
          <a:off x="250825" y="908650"/>
          <a:ext cx="8601075" cy="5544770"/>
        </p:xfrm>
        <a:graphic>
          <a:graphicData uri="http://schemas.openxmlformats.org/drawingml/2006/table">
            <a:tbl>
              <a:tblPr firstRow="1" bandRow="1">
                <a:tableStyleId>{5C22544A-7EE6-4342-B048-85BDC9FD1C3A}</a:tableStyleId>
              </a:tblPr>
              <a:tblGrid>
                <a:gridCol w="864695"/>
                <a:gridCol w="1152160"/>
                <a:gridCol w="1080150"/>
                <a:gridCol w="5504070"/>
              </a:tblGrid>
              <a:tr h="802361">
                <a:tc>
                  <a:txBody>
                    <a:bodyPr/>
                    <a:lstStyle/>
                    <a:p>
                      <a:pPr algn="ctr"/>
                      <a:r>
                        <a:rPr lang="zh-TW" altLang="en-US" sz="1600" dirty="0" smtClean="0"/>
                        <a:t>日期</a:t>
                      </a:r>
                      <a:endParaRPr lang="zh-TW" altLang="en-US" sz="1600" dirty="0"/>
                    </a:p>
                  </a:txBody>
                  <a:tcPr marL="91441" marR="91441" marT="45747" marB="45747">
                    <a:solidFill>
                      <a:srgbClr val="0000FF"/>
                    </a:solidFill>
                  </a:tcPr>
                </a:tc>
                <a:tc>
                  <a:txBody>
                    <a:bodyPr/>
                    <a:lstStyle/>
                    <a:p>
                      <a:pPr algn="ctr"/>
                      <a:r>
                        <a:rPr lang="zh-TW" altLang="en-US" sz="1600" dirty="0" smtClean="0"/>
                        <a:t>報告</a:t>
                      </a:r>
                      <a:endParaRPr lang="en-US" altLang="zh-TW" sz="1600" dirty="0" smtClean="0"/>
                    </a:p>
                    <a:p>
                      <a:pPr algn="ctr"/>
                      <a:r>
                        <a:rPr lang="zh-TW" altLang="en-US" sz="1600" dirty="0" smtClean="0"/>
                        <a:t>單位</a:t>
                      </a:r>
                      <a:endParaRPr lang="zh-TW" altLang="en-US" sz="1600" dirty="0"/>
                    </a:p>
                  </a:txBody>
                  <a:tcPr marL="91441" marR="91441" marT="45747" marB="45747">
                    <a:solidFill>
                      <a:srgbClr val="0000FF"/>
                    </a:solidFill>
                  </a:tcPr>
                </a:tc>
                <a:tc>
                  <a:txBody>
                    <a:bodyPr/>
                    <a:lstStyle/>
                    <a:p>
                      <a:pPr algn="ctr"/>
                      <a:r>
                        <a:rPr lang="zh-TW" altLang="en-US" sz="1600" dirty="0" smtClean="0"/>
                        <a:t>主講人</a:t>
                      </a:r>
                      <a:endParaRPr lang="zh-TW" altLang="en-US" sz="1600" dirty="0"/>
                    </a:p>
                  </a:txBody>
                  <a:tcPr marL="91441" marR="91441" marT="45747" marB="45747">
                    <a:solidFill>
                      <a:srgbClr val="0000FF"/>
                    </a:solidFill>
                  </a:tcPr>
                </a:tc>
                <a:tc>
                  <a:txBody>
                    <a:bodyPr/>
                    <a:lstStyle/>
                    <a:p>
                      <a:pPr algn="ctr"/>
                      <a:r>
                        <a:rPr lang="zh-TW" altLang="en-US" sz="1600" dirty="0" smtClean="0"/>
                        <a:t>主           題</a:t>
                      </a:r>
                      <a:endParaRPr lang="zh-TW" altLang="en-US" sz="1600" dirty="0"/>
                    </a:p>
                  </a:txBody>
                  <a:tcPr marL="91441" marR="91441" marT="45747" marB="45747">
                    <a:solidFill>
                      <a:srgbClr val="0000FF"/>
                    </a:solidFill>
                  </a:tcPr>
                </a:tc>
              </a:tr>
              <a:tr h="4742409">
                <a:tc>
                  <a:txBody>
                    <a:bodyPr/>
                    <a:lstStyle/>
                    <a:p>
                      <a:r>
                        <a:rPr lang="en-US" altLang="zh-TW" sz="1600" dirty="0" smtClean="0"/>
                        <a:t>1101111</a:t>
                      </a:r>
                      <a:endParaRPr lang="zh-TW" altLang="en-US" sz="1600" dirty="0"/>
                    </a:p>
                  </a:txBody>
                  <a:tcPr marL="91441" marR="91441" marT="45747" marB="45747"/>
                </a:tc>
                <a:tc>
                  <a:txBody>
                    <a:bodyPr/>
                    <a:lstStyle/>
                    <a:p>
                      <a:r>
                        <a:rPr lang="zh-TW" altLang="en-US" sz="1600" dirty="0" smtClean="0"/>
                        <a:t>眼科部</a:t>
                      </a:r>
                      <a:endParaRPr lang="en-US" altLang="zh-TW" sz="1600" dirty="0" smtClean="0"/>
                    </a:p>
                    <a:p>
                      <a:r>
                        <a:rPr lang="zh-TW" altLang="en-US" sz="1600" dirty="0" smtClean="0"/>
                        <a:t>口腔醫學部</a:t>
                      </a:r>
                      <a:endParaRPr lang="zh-TW" altLang="en-US" sz="1600" dirty="0"/>
                    </a:p>
                  </a:txBody>
                  <a:tcPr marL="91441" marR="91441" marT="45747" marB="4574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t>蔡傑智醫師</a:t>
                      </a:r>
                      <a:endParaRPr lang="en-US" altLang="zh-TW" sz="14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dirty="0" smtClean="0"/>
                        <a:t>吳政憲醫師</a:t>
                      </a:r>
                      <a:endParaRPr lang="zh-TW" altLang="en-US" sz="1400" dirty="0"/>
                    </a:p>
                  </a:txBody>
                  <a:tcPr marL="91441" marR="91441" marT="45747" marB="45747"/>
                </a:tc>
                <a:tc>
                  <a:txBody>
                    <a:bodyPr/>
                    <a:lstStyle/>
                    <a:p>
                      <a:r>
                        <a:rPr lang="zh-TW" altLang="zh-TW" sz="2400" kern="1200" dirty="0" smtClean="0">
                          <a:solidFill>
                            <a:schemeClr val="dk1"/>
                          </a:solidFill>
                          <a:effectLst/>
                          <a:latin typeface="+mn-lt"/>
                          <a:ea typeface="+mn-ea"/>
                          <a:cs typeface="+mn-cs"/>
                        </a:rPr>
                        <a:t>主題：「導航輔助摘眼癌 八旬患者重見</a:t>
                      </a:r>
                      <a:endParaRPr lang="en-US" altLang="zh-TW" sz="2400" kern="1200" dirty="0" smtClean="0">
                        <a:solidFill>
                          <a:schemeClr val="dk1"/>
                        </a:solidFill>
                        <a:effectLst/>
                        <a:latin typeface="+mn-lt"/>
                        <a:ea typeface="+mn-ea"/>
                        <a:cs typeface="+mn-cs"/>
                      </a:endParaRPr>
                    </a:p>
                    <a:p>
                      <a:r>
                        <a:rPr lang="en-US" altLang="zh-TW" sz="2400" kern="1200" dirty="0" smtClean="0">
                          <a:solidFill>
                            <a:schemeClr val="dk1"/>
                          </a:solidFill>
                          <a:effectLst/>
                          <a:latin typeface="+mn-lt"/>
                          <a:ea typeface="+mn-ea"/>
                          <a:cs typeface="+mn-cs"/>
                        </a:rPr>
                        <a:t>                </a:t>
                      </a:r>
                      <a:r>
                        <a:rPr lang="zh-TW" altLang="zh-TW" sz="2400" kern="1200" dirty="0" smtClean="0">
                          <a:solidFill>
                            <a:schemeClr val="dk1"/>
                          </a:solidFill>
                          <a:effectLst/>
                          <a:latin typeface="+mn-lt"/>
                          <a:ea typeface="+mn-ea"/>
                          <a:cs typeface="+mn-cs"/>
                        </a:rPr>
                        <a:t>光明」。</a:t>
                      </a:r>
                    </a:p>
                    <a:p>
                      <a:r>
                        <a:rPr lang="zh-TW" altLang="zh-TW" sz="2400" kern="1200" dirty="0" smtClean="0">
                          <a:solidFill>
                            <a:schemeClr val="dk1"/>
                          </a:solidFill>
                          <a:effectLst/>
                          <a:latin typeface="+mn-lt"/>
                          <a:ea typeface="+mn-ea"/>
                          <a:cs typeface="+mn-cs"/>
                        </a:rPr>
                        <a:t>說明：</a:t>
                      </a:r>
                    </a:p>
                    <a:p>
                      <a:r>
                        <a:rPr lang="en-US" altLang="zh-TW" sz="2400" kern="1200" baseline="0" dirty="0" smtClean="0">
                          <a:solidFill>
                            <a:schemeClr val="dk1"/>
                          </a:solidFill>
                          <a:effectLst/>
                          <a:latin typeface="+mn-lt"/>
                          <a:ea typeface="+mn-ea"/>
                          <a:cs typeface="+mn-cs"/>
                        </a:rPr>
                        <a:t>         </a:t>
                      </a:r>
                      <a:r>
                        <a:rPr lang="zh-TW" altLang="zh-TW" sz="2400" kern="1200" dirty="0" smtClean="0">
                          <a:solidFill>
                            <a:schemeClr val="dk1"/>
                          </a:solidFill>
                          <a:effectLst/>
                          <a:latin typeface="+mn-lt"/>
                          <a:ea typeface="+mn-ea"/>
                          <a:cs typeface="+mn-cs"/>
                        </a:rPr>
                        <a:t>本院</a:t>
                      </a:r>
                      <a:r>
                        <a:rPr lang="zh-TW" altLang="zh-TW" sz="2400" u="sng" kern="1200" dirty="0" smtClean="0">
                          <a:solidFill>
                            <a:schemeClr val="dk1"/>
                          </a:solidFill>
                          <a:effectLst/>
                          <a:latin typeface="+mn-lt"/>
                          <a:ea typeface="+mn-ea"/>
                          <a:cs typeface="+mn-cs"/>
                        </a:rPr>
                        <a:t>眼科部與口腔醫學部跨團隊合作，以導航輔助定位配合內視鏡手術，成功為</a:t>
                      </a:r>
                      <a:r>
                        <a:rPr lang="en-US" altLang="zh-TW" sz="2400" u="sng" kern="1200" dirty="0" smtClean="0">
                          <a:solidFill>
                            <a:schemeClr val="dk1"/>
                          </a:solidFill>
                          <a:effectLst/>
                          <a:latin typeface="+mn-lt"/>
                          <a:ea typeface="+mn-ea"/>
                          <a:cs typeface="+mn-cs"/>
                        </a:rPr>
                        <a:t>84</a:t>
                      </a:r>
                      <a:r>
                        <a:rPr lang="zh-TW" altLang="zh-TW" sz="2400" u="sng" kern="1200" dirty="0" smtClean="0">
                          <a:solidFill>
                            <a:schemeClr val="dk1"/>
                          </a:solidFill>
                          <a:effectLst/>
                          <a:latin typeface="+mn-lt"/>
                          <a:ea typeface="+mn-ea"/>
                          <a:cs typeface="+mn-cs"/>
                        </a:rPr>
                        <a:t>歲患者摘除右眼後方直徑</a:t>
                      </a:r>
                      <a:r>
                        <a:rPr lang="en-US" altLang="zh-TW" sz="2400" u="sng" kern="1200" dirty="0" smtClean="0">
                          <a:solidFill>
                            <a:schemeClr val="dk1"/>
                          </a:solidFill>
                          <a:effectLst/>
                          <a:latin typeface="+mn-lt"/>
                          <a:ea typeface="+mn-ea"/>
                          <a:cs typeface="+mn-cs"/>
                        </a:rPr>
                        <a:t>3.3</a:t>
                      </a:r>
                      <a:r>
                        <a:rPr lang="zh-TW" altLang="zh-TW" sz="2400" u="sng" kern="1200" dirty="0" smtClean="0">
                          <a:solidFill>
                            <a:schemeClr val="dk1"/>
                          </a:solidFill>
                          <a:effectLst/>
                          <a:latin typeface="+mn-lt"/>
                          <a:ea typeface="+mn-ea"/>
                          <a:cs typeface="+mn-cs"/>
                        </a:rPr>
                        <a:t>公分巨大腫瘤</a:t>
                      </a:r>
                      <a:r>
                        <a:rPr lang="zh-TW" altLang="en-US" sz="2400" u="sng" kern="1200" dirty="0" smtClean="0">
                          <a:solidFill>
                            <a:schemeClr val="dk1"/>
                          </a:solidFill>
                          <a:effectLst/>
                          <a:latin typeface="+mn-lt"/>
                          <a:ea typeface="+mn-ea"/>
                          <a:cs typeface="+mn-cs"/>
                        </a:rPr>
                        <a:t>，視力半</a:t>
                      </a:r>
                      <a:r>
                        <a:rPr lang="zh-TW" altLang="zh-TW" sz="2400" u="sng" kern="1200" dirty="0" smtClean="0">
                          <a:solidFill>
                            <a:schemeClr val="dk1"/>
                          </a:solidFill>
                          <a:effectLst/>
                          <a:latin typeface="+mn-lt"/>
                          <a:ea typeface="+mn-ea"/>
                          <a:cs typeface="+mn-cs"/>
                        </a:rPr>
                        <a:t>年內恢復</a:t>
                      </a:r>
                      <a:r>
                        <a:rPr lang="zh-TW" altLang="zh-TW" sz="2400" kern="1200" dirty="0" smtClean="0">
                          <a:solidFill>
                            <a:schemeClr val="dk1"/>
                          </a:solidFill>
                          <a:effectLst/>
                          <a:latin typeface="+mn-lt"/>
                          <a:ea typeface="+mn-ea"/>
                          <a:cs typeface="+mn-cs"/>
                        </a:rPr>
                        <a:t>到</a:t>
                      </a:r>
                      <a:r>
                        <a:rPr lang="en-US" altLang="zh-TW" sz="2400" kern="1200" dirty="0" smtClean="0">
                          <a:solidFill>
                            <a:schemeClr val="dk1"/>
                          </a:solidFill>
                          <a:effectLst/>
                          <a:latin typeface="+mn-lt"/>
                          <a:ea typeface="+mn-ea"/>
                          <a:cs typeface="+mn-cs"/>
                        </a:rPr>
                        <a:t>0.6</a:t>
                      </a:r>
                      <a:r>
                        <a:rPr lang="zh-TW" altLang="zh-TW" sz="2400" kern="1200" dirty="0" smtClean="0">
                          <a:solidFill>
                            <a:schemeClr val="dk1"/>
                          </a:solidFill>
                          <a:effectLst/>
                          <a:latin typeface="+mn-lt"/>
                          <a:ea typeface="+mn-ea"/>
                          <a:cs typeface="+mn-cs"/>
                        </a:rPr>
                        <a:t>，外觀未留下任何手術傷口，也未造成任何後遺症</a:t>
                      </a:r>
                      <a:r>
                        <a:rPr lang="zh-TW" altLang="zh-TW" sz="2400" u="none" kern="1200" dirty="0" smtClean="0">
                          <a:solidFill>
                            <a:schemeClr val="dk1"/>
                          </a:solidFill>
                          <a:effectLst/>
                          <a:latin typeface="+mn-lt"/>
                          <a:ea typeface="+mn-ea"/>
                          <a:cs typeface="+mn-cs"/>
                        </a:rPr>
                        <a:t>。</a:t>
                      </a:r>
                    </a:p>
                    <a:p>
                      <a:endParaRPr lang="zh-TW" altLang="en-US" sz="2400" dirty="0" smtClean="0">
                        <a:solidFill>
                          <a:schemeClr val="tx1"/>
                        </a:solidFill>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2</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420" y="2996940"/>
            <a:ext cx="2853717" cy="1656230"/>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270" y="5108451"/>
            <a:ext cx="1882354" cy="1056628"/>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0" y="5108451"/>
            <a:ext cx="1882355" cy="1056628"/>
          </a:xfrm>
          <a:prstGeom prst="rect">
            <a:avLst/>
          </a:prstGeom>
        </p:spPr>
      </p:pic>
    </p:spTree>
    <p:extLst>
      <p:ext uri="{BB962C8B-B14F-4D97-AF65-F5344CB8AC3E}">
        <p14:creationId xmlns:p14="http://schemas.microsoft.com/office/powerpoint/2010/main" val="353149071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110</a:t>
            </a:r>
            <a:r>
              <a:rPr lang="zh-TW" altLang="en-US" dirty="0" smtClean="0">
                <a:solidFill>
                  <a:srgbClr val="FF3300"/>
                </a:solidFill>
              </a:rPr>
              <a:t>年</a:t>
            </a:r>
            <a:r>
              <a:rPr lang="en-US" altLang="zh-TW" dirty="0" smtClean="0">
                <a:solidFill>
                  <a:srgbClr val="FF3300"/>
                </a:solidFill>
              </a:rPr>
              <a:t>11</a:t>
            </a:r>
            <a:r>
              <a:rPr lang="zh-TW" altLang="en-US" dirty="0" smtClean="0">
                <a:solidFill>
                  <a:srgbClr val="FF3300"/>
                </a:solidFill>
              </a:rPr>
              <a:t>月媒</a:t>
            </a:r>
            <a:r>
              <a:rPr lang="zh-TW" altLang="en-US" dirty="0">
                <a:solidFill>
                  <a:srgbClr val="FF3300"/>
                </a:solidFill>
              </a:rPr>
              <a:t>體</a:t>
            </a:r>
            <a:r>
              <a:rPr lang="zh-TW" altLang="en-US" dirty="0" smtClean="0">
                <a:solidFill>
                  <a:srgbClr val="FF3300"/>
                </a:solidFill>
              </a:rPr>
              <a:t>專題報導</a:t>
            </a:r>
            <a:r>
              <a:rPr lang="en-US" altLang="zh-TW" dirty="0" smtClean="0">
                <a:solidFill>
                  <a:srgbClr val="FF3300"/>
                </a:solidFill>
              </a:rPr>
              <a:t>(</a:t>
            </a:r>
            <a:r>
              <a:rPr lang="zh-TW" altLang="en-US" dirty="0" smtClean="0">
                <a:solidFill>
                  <a:srgbClr val="FF3300"/>
                </a:solidFill>
              </a:rPr>
              <a:t>計</a:t>
            </a:r>
            <a:r>
              <a:rPr lang="en-US" altLang="zh-TW" smtClean="0">
                <a:solidFill>
                  <a:srgbClr val="FF3300"/>
                </a:solidFill>
              </a:rPr>
              <a:t>4</a:t>
            </a:r>
            <a:r>
              <a:rPr lang="zh-TW" altLang="en-US" smtClean="0">
                <a:solidFill>
                  <a:srgbClr val="FF3300"/>
                </a:solidFill>
              </a:rPr>
              <a:t>則</a:t>
            </a:r>
            <a:r>
              <a:rPr lang="en-US" altLang="zh-TW" dirty="0" smtClean="0">
                <a:solidFill>
                  <a:srgbClr val="FF3300"/>
                </a:solidFill>
              </a:rPr>
              <a:t>)</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45689389"/>
              </p:ext>
            </p:extLst>
          </p:nvPr>
        </p:nvGraphicFramePr>
        <p:xfrm>
          <a:off x="250824" y="981072"/>
          <a:ext cx="8713785" cy="4896268"/>
        </p:xfrm>
        <a:graphic>
          <a:graphicData uri="http://schemas.openxmlformats.org/drawingml/2006/table">
            <a:tbl>
              <a:tblPr firstRow="1" bandRow="1">
                <a:tableStyleId>{5C22544A-7EE6-4342-B048-85BDC9FD1C3A}</a:tableStyleId>
              </a:tblPr>
              <a:tblGrid>
                <a:gridCol w="8713785"/>
              </a:tblGrid>
              <a:tr h="601653">
                <a:tc>
                  <a:txBody>
                    <a:bodyPr/>
                    <a:lstStyle/>
                    <a:p>
                      <a:pPr algn="ctr"/>
                      <a:endParaRPr lang="zh-TW" altLang="en-US" sz="2000" dirty="0"/>
                    </a:p>
                  </a:txBody>
                  <a:tcPr marL="91441" marR="91441" marT="45747" marB="45747">
                    <a:solidFill>
                      <a:srgbClr val="0000FF"/>
                    </a:solidFill>
                  </a:tcPr>
                </a:tc>
              </a:tr>
              <a:tr h="2042902">
                <a:tc>
                  <a:txBody>
                    <a:bodyPr/>
                    <a:lstStyle/>
                    <a:p>
                      <a:r>
                        <a:rPr lang="en-US" altLang="zh-TW" sz="2000" b="1" baseline="0" dirty="0" smtClean="0">
                          <a:solidFill>
                            <a:srgbClr val="FF0000"/>
                          </a:solidFill>
                          <a:latin typeface="+mn-ea"/>
                          <a:ea typeface="+mn-ea"/>
                          <a:hlinkClick r:id="rId2" action="ppaction://hlinkfile"/>
                        </a:rPr>
                        <a:t>110-1023TVBS</a:t>
                      </a:r>
                      <a:r>
                        <a:rPr lang="zh-TW" altLang="en-US" sz="2000" b="1" baseline="0" dirty="0" smtClean="0">
                          <a:solidFill>
                            <a:srgbClr val="FF0000"/>
                          </a:solidFill>
                          <a:latin typeface="+mn-ea"/>
                          <a:ea typeface="+mn-ea"/>
                          <a:hlinkClick r:id="rId2" action="ppaction://hlinkfile"/>
                        </a:rPr>
                        <a:t>新聞</a:t>
                      </a:r>
                      <a:r>
                        <a:rPr lang="en-US" altLang="zh-TW" sz="2000" b="1" baseline="0" dirty="0" smtClean="0">
                          <a:solidFill>
                            <a:srgbClr val="FF0000"/>
                          </a:solidFill>
                          <a:latin typeface="+mn-ea"/>
                          <a:ea typeface="+mn-ea"/>
                          <a:hlinkClick r:id="rId2" action="ppaction://hlinkfile"/>
                        </a:rPr>
                        <a:t>-BNT</a:t>
                      </a:r>
                      <a:r>
                        <a:rPr lang="zh-TW" altLang="en-US" sz="2000" b="1" baseline="0" dirty="0" smtClean="0">
                          <a:solidFill>
                            <a:srgbClr val="FF0000"/>
                          </a:solidFill>
                          <a:latin typeface="+mn-ea"/>
                          <a:ea typeface="+mn-ea"/>
                          <a:hlinkClick r:id="rId2" action="ppaction://hlinkfile"/>
                        </a:rPr>
                        <a:t>加開</a:t>
                      </a:r>
                      <a:r>
                        <a:rPr lang="en-US" altLang="zh-TW" sz="2000" b="1" baseline="0" dirty="0" smtClean="0">
                          <a:solidFill>
                            <a:srgbClr val="FF0000"/>
                          </a:solidFill>
                          <a:latin typeface="+mn-ea"/>
                          <a:ea typeface="+mn-ea"/>
                          <a:hlinkClick r:id="rId2" action="ppaction://hlinkfile"/>
                        </a:rPr>
                        <a:t>5</a:t>
                      </a:r>
                      <a:r>
                        <a:rPr lang="zh-TW" altLang="en-US" sz="2000" b="1" baseline="0" dirty="0" smtClean="0">
                          <a:solidFill>
                            <a:srgbClr val="FF0000"/>
                          </a:solidFill>
                          <a:latin typeface="+mn-ea"/>
                          <a:ea typeface="+mn-ea"/>
                          <a:hlinkClick r:id="rId2" action="ppaction://hlinkfile"/>
                        </a:rPr>
                        <a:t>處 中正紀念堂開打 首日</a:t>
                      </a:r>
                      <a:r>
                        <a:rPr lang="en-US" altLang="zh-TW" sz="2000" b="1" baseline="0" dirty="0" smtClean="0">
                          <a:solidFill>
                            <a:srgbClr val="FF0000"/>
                          </a:solidFill>
                          <a:latin typeface="+mn-ea"/>
                          <a:ea typeface="+mn-ea"/>
                          <a:hlinkClick r:id="rId2" action="ppaction://hlinkfile"/>
                        </a:rPr>
                        <a:t>5120</a:t>
                      </a:r>
                      <a:r>
                        <a:rPr lang="zh-TW" altLang="en-US" sz="2000" b="1" baseline="0" dirty="0" smtClean="0">
                          <a:solidFill>
                            <a:srgbClr val="FF0000"/>
                          </a:solidFill>
                          <a:latin typeface="+mn-ea"/>
                          <a:ea typeface="+mn-ea"/>
                          <a:hlinkClick r:id="rId2" action="ppaction://hlinkfile"/>
                        </a:rPr>
                        <a:t>人約滿</a:t>
                      </a:r>
                      <a:r>
                        <a:rPr lang="en-US" altLang="zh-TW" sz="2000" b="1" baseline="0" dirty="0" smtClean="0">
                          <a:solidFill>
                            <a:srgbClr val="FF0000"/>
                          </a:solidFill>
                          <a:latin typeface="+mn-ea"/>
                          <a:ea typeface="+mn-ea"/>
                          <a:hlinkClick r:id="rId2" action="ppaction://hlinkfile"/>
                        </a:rPr>
                        <a:t>.mp4</a:t>
                      </a:r>
                      <a:endParaRPr lang="zh-TW" altLang="en-US" sz="2000" b="1" baseline="0" dirty="0" smtClean="0">
                        <a:solidFill>
                          <a:srgbClr val="FF0000"/>
                        </a:solidFill>
                        <a:latin typeface="+mn-ea"/>
                        <a:ea typeface="+mn-ea"/>
                      </a:endParaRPr>
                    </a:p>
                  </a:txBody>
                  <a:tcPr marL="91441" marR="91441" marT="45747" marB="45747"/>
                </a:tc>
              </a:tr>
              <a:tr h="758699">
                <a:tc>
                  <a:txBody>
                    <a:bodyPr/>
                    <a:lstStyle/>
                    <a:p>
                      <a:r>
                        <a:rPr lang="en-US" altLang="zh-TW" sz="2000" b="1" baseline="0" dirty="0" smtClean="0">
                          <a:solidFill>
                            <a:srgbClr val="FF0000"/>
                          </a:solidFill>
                          <a:latin typeface="+mn-ea"/>
                          <a:ea typeface="+mn-ea"/>
                          <a:hlinkClick r:id="rId3" action="ppaction://hlinkfile"/>
                        </a:rPr>
                        <a:t>110-1029-</a:t>
                      </a:r>
                      <a:r>
                        <a:rPr lang="zh-TW" altLang="en-US" sz="2000" b="1" baseline="0" dirty="0" smtClean="0">
                          <a:solidFill>
                            <a:srgbClr val="FF0000"/>
                          </a:solidFill>
                          <a:latin typeface="+mn-ea"/>
                          <a:ea typeface="+mn-ea"/>
                          <a:hlinkClick r:id="rId3" action="ppaction://hlinkfile"/>
                        </a:rPr>
                        <a:t>醫療奉獻獎，訪問牛道明醫師</a:t>
                      </a:r>
                      <a:r>
                        <a:rPr lang="en-US" altLang="zh-TW" sz="2000" b="1" baseline="0" dirty="0" smtClean="0">
                          <a:solidFill>
                            <a:srgbClr val="FF0000"/>
                          </a:solidFill>
                          <a:latin typeface="+mn-ea"/>
                          <a:ea typeface="+mn-ea"/>
                          <a:hlinkClick r:id="rId3" action="ppaction://hlinkfile"/>
                        </a:rPr>
                        <a:t>.mp4</a:t>
                      </a:r>
                      <a:endParaRPr lang="en-US" altLang="zh-TW" sz="2000" b="1" baseline="0" dirty="0" smtClean="0">
                        <a:solidFill>
                          <a:srgbClr val="FF0000"/>
                        </a:solidFill>
                        <a:latin typeface="+mn-ea"/>
                        <a:ea typeface="+mn-ea"/>
                      </a:endParaRPr>
                    </a:p>
                  </a:txBody>
                  <a:tcPr marL="91441" marR="91441" marT="45747" marB="45747"/>
                </a:tc>
              </a:tr>
              <a:tr h="1493014">
                <a:tc>
                  <a:txBody>
                    <a:bodyPr/>
                    <a:lstStyle/>
                    <a:p>
                      <a:endParaRPr lang="zh-TW" altLang="en-US" sz="2000" b="1" baseline="0" dirty="0" smtClean="0">
                        <a:solidFill>
                          <a:srgbClr val="FF0000"/>
                        </a:solidFill>
                        <a:latin typeface="+mn-ea"/>
                        <a:ea typeface="+mn-ea"/>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3</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9" name="群組 8"/>
          <p:cNvGrpSpPr/>
          <p:nvPr/>
        </p:nvGrpSpPr>
        <p:grpSpPr>
          <a:xfrm>
            <a:off x="2123660" y="2204830"/>
            <a:ext cx="4992293" cy="1349962"/>
            <a:chOff x="1331550" y="2242955"/>
            <a:chExt cx="4992293" cy="1349962"/>
          </a:xfrm>
        </p:grpSpPr>
        <p:pic>
          <p:nvPicPr>
            <p:cNvPr id="3" name="圖片 2"/>
            <p:cNvPicPr>
              <a:picLocks noChangeAspect="1"/>
            </p:cNvPicPr>
            <p:nvPr/>
          </p:nvPicPr>
          <p:blipFill>
            <a:blip r:embed="rId4"/>
            <a:stretch>
              <a:fillRect/>
            </a:stretch>
          </p:blipFill>
          <p:spPr>
            <a:xfrm>
              <a:off x="1331550" y="2276840"/>
              <a:ext cx="2339690" cy="1316076"/>
            </a:xfrm>
            <a:prstGeom prst="rect">
              <a:avLst/>
            </a:prstGeom>
          </p:spPr>
        </p:pic>
        <p:pic>
          <p:nvPicPr>
            <p:cNvPr id="4" name="圖片 3"/>
            <p:cNvPicPr>
              <a:picLocks noChangeAspect="1"/>
            </p:cNvPicPr>
            <p:nvPr/>
          </p:nvPicPr>
          <p:blipFill>
            <a:blip r:embed="rId5"/>
            <a:stretch>
              <a:fillRect/>
            </a:stretch>
          </p:blipFill>
          <p:spPr>
            <a:xfrm>
              <a:off x="3923910" y="2242955"/>
              <a:ext cx="2399933" cy="1349962"/>
            </a:xfrm>
            <a:prstGeom prst="rect">
              <a:avLst/>
            </a:prstGeom>
          </p:spPr>
        </p:pic>
      </p:grpSp>
      <p:pic>
        <p:nvPicPr>
          <p:cNvPr id="10" name="圖片 9"/>
          <p:cNvPicPr>
            <a:picLocks noChangeAspect="1"/>
          </p:cNvPicPr>
          <p:nvPr/>
        </p:nvPicPr>
        <p:blipFill>
          <a:blip r:embed="rId6"/>
          <a:stretch>
            <a:fillRect/>
          </a:stretch>
        </p:blipFill>
        <p:spPr>
          <a:xfrm>
            <a:off x="2015594" y="4293120"/>
            <a:ext cx="4895512" cy="1310754"/>
          </a:xfrm>
          <a:prstGeom prst="rect">
            <a:avLst/>
          </a:prstGeom>
        </p:spPr>
      </p:pic>
    </p:spTree>
    <p:extLst>
      <p:ext uri="{BB962C8B-B14F-4D97-AF65-F5344CB8AC3E}">
        <p14:creationId xmlns:p14="http://schemas.microsoft.com/office/powerpoint/2010/main" val="195167853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110</a:t>
            </a:r>
            <a:r>
              <a:rPr lang="zh-TW" altLang="en-US" dirty="0" smtClean="0">
                <a:solidFill>
                  <a:srgbClr val="FF3300"/>
                </a:solidFill>
              </a:rPr>
              <a:t>年</a:t>
            </a:r>
            <a:r>
              <a:rPr lang="en-US" altLang="zh-TW" dirty="0" smtClean="0">
                <a:solidFill>
                  <a:srgbClr val="FF3300"/>
                </a:solidFill>
              </a:rPr>
              <a:t>11</a:t>
            </a:r>
            <a:r>
              <a:rPr lang="zh-TW" altLang="en-US" dirty="0" smtClean="0">
                <a:solidFill>
                  <a:srgbClr val="FF3300"/>
                </a:solidFill>
              </a:rPr>
              <a:t>月專題報導</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84694426"/>
              </p:ext>
            </p:extLst>
          </p:nvPr>
        </p:nvGraphicFramePr>
        <p:xfrm>
          <a:off x="250824" y="981072"/>
          <a:ext cx="8713785" cy="4686082"/>
        </p:xfrm>
        <a:graphic>
          <a:graphicData uri="http://schemas.openxmlformats.org/drawingml/2006/table">
            <a:tbl>
              <a:tblPr firstRow="1" bandRow="1">
                <a:tableStyleId>{5C22544A-7EE6-4342-B048-85BDC9FD1C3A}</a:tableStyleId>
              </a:tblPr>
              <a:tblGrid>
                <a:gridCol w="8713785"/>
              </a:tblGrid>
              <a:tr h="785854">
                <a:tc>
                  <a:txBody>
                    <a:bodyPr/>
                    <a:lstStyle/>
                    <a:p>
                      <a:pPr algn="ctr"/>
                      <a:endParaRPr lang="zh-TW" altLang="en-US" sz="2000" dirty="0"/>
                    </a:p>
                  </a:txBody>
                  <a:tcPr marL="91441" marR="91441" marT="45747" marB="45747">
                    <a:solidFill>
                      <a:srgbClr val="0000FF"/>
                    </a:solidFill>
                  </a:tcPr>
                </a:tc>
              </a:tr>
              <a:tr h="1950114">
                <a:tc>
                  <a:txBody>
                    <a:bodyPr/>
                    <a:lstStyle/>
                    <a:p>
                      <a:r>
                        <a:rPr lang="en-US" altLang="zh-TW" sz="2000" b="1" baseline="0" dirty="0" smtClean="0">
                          <a:solidFill>
                            <a:srgbClr val="FF0000"/>
                          </a:solidFill>
                          <a:latin typeface="+mn-ea"/>
                          <a:ea typeface="+mn-ea"/>
                          <a:hlinkClick r:id="rId2" action="ppaction://hlinkfile"/>
                        </a:rPr>
                        <a:t>110-1117-【</a:t>
                      </a:r>
                      <a:r>
                        <a:rPr lang="zh-TW" altLang="en-US" sz="2000" b="1" baseline="0" dirty="0" smtClean="0">
                          <a:solidFill>
                            <a:srgbClr val="FF0000"/>
                          </a:solidFill>
                          <a:latin typeface="+mn-ea"/>
                          <a:ea typeface="+mn-ea"/>
                          <a:hlinkClick r:id="rId2" action="ppaction://hlinkfile"/>
                        </a:rPr>
                        <a:t>十點不一樣</a:t>
                      </a:r>
                      <a:r>
                        <a:rPr lang="en-US" altLang="zh-TW" sz="2000" b="1" baseline="0" dirty="0" smtClean="0">
                          <a:solidFill>
                            <a:srgbClr val="FF0000"/>
                          </a:solidFill>
                          <a:latin typeface="+mn-ea"/>
                          <a:ea typeface="+mn-ea"/>
                          <a:hlinkClick r:id="rId2" action="ppaction://hlinkfile"/>
                        </a:rPr>
                        <a:t>】TVBS</a:t>
                      </a:r>
                      <a:r>
                        <a:rPr lang="zh-TW" altLang="en-US" sz="2000" b="1" baseline="0" dirty="0" smtClean="0">
                          <a:solidFill>
                            <a:srgbClr val="FF0000"/>
                          </a:solidFill>
                          <a:latin typeface="+mn-ea"/>
                          <a:ea typeface="+mn-ea"/>
                          <a:hlinkClick r:id="rId2" action="ppaction://hlinkfile"/>
                        </a:rPr>
                        <a:t>  鼻塞、打噴嚏、打呵欠等 小心</a:t>
                      </a:r>
                      <a:r>
                        <a:rPr lang="en-US" altLang="zh-TW" sz="2000" b="1" baseline="0" dirty="0" smtClean="0">
                          <a:solidFill>
                            <a:srgbClr val="FF0000"/>
                          </a:solidFill>
                          <a:latin typeface="+mn-ea"/>
                          <a:ea typeface="+mn-ea"/>
                          <a:hlinkClick r:id="rId2" action="ppaction://hlinkfile"/>
                        </a:rPr>
                        <a:t>!</a:t>
                      </a:r>
                      <a:r>
                        <a:rPr lang="zh-TW" altLang="en-US" sz="2000" b="1" baseline="0" dirty="0" smtClean="0">
                          <a:solidFill>
                            <a:srgbClr val="FF0000"/>
                          </a:solidFill>
                          <a:latin typeface="+mn-ea"/>
                          <a:ea typeface="+mn-ea"/>
                          <a:hlinkClick r:id="rId2" action="ppaction://hlinkfile"/>
                        </a:rPr>
                        <a:t>「辦公室症候群」找上您</a:t>
                      </a:r>
                      <a:r>
                        <a:rPr lang="en-US" altLang="zh-TW" sz="2000" b="1" baseline="0" dirty="0" smtClean="0">
                          <a:solidFill>
                            <a:srgbClr val="FF0000"/>
                          </a:solidFill>
                          <a:latin typeface="+mn-ea"/>
                          <a:ea typeface="+mn-ea"/>
                          <a:hlinkClick r:id="rId2" action="ppaction://hlinkfile"/>
                        </a:rPr>
                        <a:t>.mp4</a:t>
                      </a:r>
                      <a:endParaRPr lang="en-US" altLang="zh-TW" sz="2000" b="1" baseline="0" dirty="0" smtClean="0">
                        <a:solidFill>
                          <a:srgbClr val="FF0000"/>
                        </a:solidFill>
                        <a:latin typeface="+mn-ea"/>
                        <a:ea typeface="+mn-ea"/>
                      </a:endParaRPr>
                    </a:p>
                    <a:p>
                      <a:endParaRPr lang="zh-TW" altLang="en-US" sz="2000" b="1" baseline="0" dirty="0" smtClean="0">
                        <a:solidFill>
                          <a:srgbClr val="FF0000"/>
                        </a:solidFill>
                        <a:latin typeface="+mn-ea"/>
                        <a:ea typeface="+mn-ea"/>
                      </a:endParaRPr>
                    </a:p>
                  </a:txBody>
                  <a:tcPr marL="91441" marR="91441" marT="45747" marB="45747"/>
                </a:tc>
              </a:tr>
              <a:tr h="1950114">
                <a:tc>
                  <a:txBody>
                    <a:bodyPr/>
                    <a:lstStyle/>
                    <a:p>
                      <a:r>
                        <a:rPr lang="en-US" altLang="zh-TW" sz="2000" b="1" baseline="0" dirty="0" smtClean="0">
                          <a:solidFill>
                            <a:srgbClr val="FF0000"/>
                          </a:solidFill>
                          <a:latin typeface="+mn-ea"/>
                          <a:ea typeface="+mn-ea"/>
                          <a:hlinkClick r:id="rId3" action="ppaction://hlinkfile"/>
                        </a:rPr>
                        <a:t>110-1118TVBS【</a:t>
                      </a:r>
                      <a:r>
                        <a:rPr lang="zh-TW" altLang="en-US" sz="2000" b="1" baseline="0" dirty="0" smtClean="0">
                          <a:solidFill>
                            <a:srgbClr val="FF0000"/>
                          </a:solidFill>
                          <a:latin typeface="+mn-ea"/>
                          <a:ea typeface="+mn-ea"/>
                          <a:hlinkClick r:id="rId3" action="ppaction://hlinkfile"/>
                        </a:rPr>
                        <a:t>十點不一樣</a:t>
                      </a:r>
                      <a:r>
                        <a:rPr lang="en-US" altLang="zh-TW" sz="2000" b="1" baseline="0" dirty="0" smtClean="0">
                          <a:solidFill>
                            <a:srgbClr val="FF0000"/>
                          </a:solidFill>
                          <a:latin typeface="+mn-ea"/>
                          <a:ea typeface="+mn-ea"/>
                          <a:hlinkClick r:id="rId3" action="ppaction://hlinkfile"/>
                        </a:rPr>
                        <a:t>】</a:t>
                      </a:r>
                      <a:r>
                        <a:rPr lang="zh-TW" altLang="en-US" sz="2000" b="1" baseline="0" dirty="0" smtClean="0">
                          <a:solidFill>
                            <a:srgbClr val="FF0000"/>
                          </a:solidFill>
                          <a:latin typeface="+mn-ea"/>
                          <a:ea typeface="+mn-ea"/>
                          <a:hlinkClick r:id="rId3" action="ppaction://hlinkfile"/>
                        </a:rPr>
                        <a:t>研究 注意睡眠時間，預防「阿茲海默症」</a:t>
                      </a:r>
                      <a:r>
                        <a:rPr lang="en-US" altLang="zh-TW" sz="2000" b="1" baseline="0" dirty="0" smtClean="0">
                          <a:solidFill>
                            <a:srgbClr val="FF0000"/>
                          </a:solidFill>
                          <a:latin typeface="+mn-ea"/>
                          <a:ea typeface="+mn-ea"/>
                          <a:hlinkClick r:id="rId3" action="ppaction://hlinkfile"/>
                        </a:rPr>
                        <a:t>.mp4</a:t>
                      </a:r>
                      <a:endParaRPr lang="zh-TW" altLang="en-US" sz="2000" b="1" baseline="0" dirty="0" smtClean="0">
                        <a:solidFill>
                          <a:srgbClr val="FF0000"/>
                        </a:solidFill>
                        <a:latin typeface="+mn-ea"/>
                        <a:ea typeface="+mn-ea"/>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4</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pSp>
        <p:nvGrpSpPr>
          <p:cNvPr id="10" name="群組 9"/>
          <p:cNvGrpSpPr/>
          <p:nvPr/>
        </p:nvGrpSpPr>
        <p:grpSpPr>
          <a:xfrm>
            <a:off x="2915770" y="2276840"/>
            <a:ext cx="4716019" cy="1275570"/>
            <a:chOff x="2771750" y="2276840"/>
            <a:chExt cx="4716019" cy="1275570"/>
          </a:xfrm>
        </p:grpSpPr>
        <p:pic>
          <p:nvPicPr>
            <p:cNvPr id="3" name="圖片 2"/>
            <p:cNvPicPr>
              <a:picLocks noChangeAspect="1"/>
            </p:cNvPicPr>
            <p:nvPr/>
          </p:nvPicPr>
          <p:blipFill>
            <a:blip r:embed="rId4"/>
            <a:stretch>
              <a:fillRect/>
            </a:stretch>
          </p:blipFill>
          <p:spPr>
            <a:xfrm>
              <a:off x="2771750" y="2276840"/>
              <a:ext cx="2267680" cy="1275570"/>
            </a:xfrm>
            <a:prstGeom prst="rect">
              <a:avLst/>
            </a:prstGeom>
          </p:spPr>
        </p:pic>
        <p:pic>
          <p:nvPicPr>
            <p:cNvPr id="4" name="圖片 3"/>
            <p:cNvPicPr>
              <a:picLocks noChangeAspect="1"/>
            </p:cNvPicPr>
            <p:nvPr/>
          </p:nvPicPr>
          <p:blipFill>
            <a:blip r:embed="rId5"/>
            <a:stretch>
              <a:fillRect/>
            </a:stretch>
          </p:blipFill>
          <p:spPr>
            <a:xfrm>
              <a:off x="5220090" y="2276840"/>
              <a:ext cx="2267679" cy="1275570"/>
            </a:xfrm>
            <a:prstGeom prst="rect">
              <a:avLst/>
            </a:prstGeom>
          </p:spPr>
        </p:pic>
      </p:grpSp>
      <p:grpSp>
        <p:nvGrpSpPr>
          <p:cNvPr id="11" name="群組 10"/>
          <p:cNvGrpSpPr/>
          <p:nvPr/>
        </p:nvGrpSpPr>
        <p:grpSpPr>
          <a:xfrm>
            <a:off x="864120" y="4365131"/>
            <a:ext cx="7713143" cy="1302024"/>
            <a:chOff x="864120" y="4593559"/>
            <a:chExt cx="7713143" cy="1073595"/>
          </a:xfrm>
        </p:grpSpPr>
        <p:pic>
          <p:nvPicPr>
            <p:cNvPr id="6" name="圖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120" y="4621183"/>
              <a:ext cx="1907630" cy="1045971"/>
            </a:xfrm>
            <a:prstGeom prst="rect">
              <a:avLst/>
            </a:prstGeom>
          </p:spPr>
        </p:pic>
        <p:pic>
          <p:nvPicPr>
            <p:cNvPr id="7" name="圖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3760" y="4653170"/>
              <a:ext cx="1656230" cy="986560"/>
            </a:xfrm>
            <a:prstGeom prst="rect">
              <a:avLst/>
            </a:prstGeom>
          </p:spPr>
        </p:pic>
        <p:pic>
          <p:nvPicPr>
            <p:cNvPr id="8" name="圖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6291" y="4616774"/>
              <a:ext cx="1878587" cy="1020674"/>
            </a:xfrm>
            <a:prstGeom prst="rect">
              <a:avLst/>
            </a:prstGeom>
          </p:spPr>
        </p:pic>
        <p:pic>
          <p:nvPicPr>
            <p:cNvPr id="9" name="圖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1118" y="4593559"/>
              <a:ext cx="1826145" cy="1005703"/>
            </a:xfrm>
            <a:prstGeom prst="rect">
              <a:avLst/>
            </a:prstGeom>
          </p:spPr>
        </p:pic>
      </p:grpSp>
    </p:spTree>
    <p:extLst>
      <p:ext uri="{BB962C8B-B14F-4D97-AF65-F5344CB8AC3E}">
        <p14:creationId xmlns:p14="http://schemas.microsoft.com/office/powerpoint/2010/main" val="160219011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743107"/>
          </a:xfrm>
        </p:spPr>
        <p:txBody>
          <a:bodyPr/>
          <a:lstStyle/>
          <a:p>
            <a:r>
              <a:rPr lang="en-US" altLang="zh-TW" sz="3600" dirty="0">
                <a:solidFill>
                  <a:schemeClr val="accent4">
                    <a:lumMod val="75000"/>
                    <a:lumOff val="25000"/>
                  </a:schemeClr>
                </a:solidFill>
                <a:latin typeface="標楷體" pitchFamily="65" charset="-120"/>
              </a:rPr>
              <a:t>110</a:t>
            </a:r>
            <a:r>
              <a:rPr lang="zh-TW" altLang="en-US" sz="3600" dirty="0">
                <a:solidFill>
                  <a:schemeClr val="accent4">
                    <a:lumMod val="75000"/>
                    <a:lumOff val="25000"/>
                  </a:schemeClr>
                </a:solidFill>
                <a:latin typeface="標楷體" pitchFamily="65" charset="-120"/>
              </a:rPr>
              <a:t>年</a:t>
            </a:r>
            <a:r>
              <a:rPr lang="en-US" altLang="zh-TW" sz="3600" dirty="0">
                <a:solidFill>
                  <a:schemeClr val="accent4">
                    <a:lumMod val="75000"/>
                    <a:lumOff val="25000"/>
                  </a:schemeClr>
                </a:solidFill>
                <a:latin typeface="標楷體" pitchFamily="65" charset="-120"/>
              </a:rPr>
              <a:t>11</a:t>
            </a:r>
            <a:r>
              <a:rPr lang="zh-TW" altLang="en-US" sz="3600" dirty="0">
                <a:solidFill>
                  <a:schemeClr val="accent4">
                    <a:lumMod val="75000"/>
                    <a:lumOff val="25000"/>
                  </a:schemeClr>
                </a:solidFill>
                <a:latin typeface="標楷體" pitchFamily="65" charset="-120"/>
              </a:rPr>
              <a:t>月份協辦活動新聞稿</a:t>
            </a:r>
            <a:r>
              <a:rPr lang="en-US" altLang="zh-TW" sz="3600" dirty="0">
                <a:solidFill>
                  <a:schemeClr val="accent4">
                    <a:lumMod val="75000"/>
                    <a:lumOff val="25000"/>
                  </a:schemeClr>
                </a:solidFill>
                <a:latin typeface="標楷體" pitchFamily="65" charset="-120"/>
              </a:rPr>
              <a:t>(</a:t>
            </a:r>
            <a:r>
              <a:rPr lang="zh-TW" altLang="en-US" sz="3600" dirty="0">
                <a:solidFill>
                  <a:schemeClr val="accent4">
                    <a:lumMod val="75000"/>
                    <a:lumOff val="25000"/>
                  </a:schemeClr>
                </a:solidFill>
                <a:latin typeface="標楷體" pitchFamily="65" charset="-120"/>
              </a:rPr>
              <a:t>計</a:t>
            </a:r>
            <a:r>
              <a:rPr lang="en-US" altLang="zh-TW" sz="3600" dirty="0" smtClean="0">
                <a:solidFill>
                  <a:schemeClr val="accent4">
                    <a:lumMod val="75000"/>
                    <a:lumOff val="25000"/>
                  </a:schemeClr>
                </a:solidFill>
                <a:latin typeface="標楷體" pitchFamily="65" charset="-120"/>
              </a:rPr>
              <a:t>14</a:t>
            </a:r>
            <a:r>
              <a:rPr lang="zh-TW" altLang="en-US" sz="3600" dirty="0" smtClean="0">
                <a:solidFill>
                  <a:schemeClr val="accent4">
                    <a:lumMod val="75000"/>
                    <a:lumOff val="25000"/>
                  </a:schemeClr>
                </a:solidFill>
                <a:latin typeface="標楷體" pitchFamily="65" charset="-120"/>
              </a:rPr>
              <a:t>則</a:t>
            </a:r>
            <a:r>
              <a:rPr lang="en-US" altLang="zh-TW" sz="3600" dirty="0">
                <a:solidFill>
                  <a:schemeClr val="accent4">
                    <a:lumMod val="75000"/>
                    <a:lumOff val="25000"/>
                  </a:schemeClr>
                </a:solidFill>
                <a:latin typeface="標楷體" pitchFamily="65" charset="-120"/>
              </a:rPr>
              <a:t>)</a:t>
            </a:r>
            <a:endParaRPr lang="zh-TW" altLang="en-US" dirty="0">
              <a:solidFill>
                <a:schemeClr val="accent4">
                  <a:lumMod val="75000"/>
                  <a:lumOff val="25000"/>
                </a:schemeClr>
              </a:solidFill>
            </a:endParaRP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3911869610"/>
              </p:ext>
            </p:extLst>
          </p:nvPr>
        </p:nvGraphicFramePr>
        <p:xfrm>
          <a:off x="568325" y="1124684"/>
          <a:ext cx="8001000" cy="4886331"/>
        </p:xfrm>
        <a:graphic>
          <a:graphicData uri="http://schemas.openxmlformats.org/drawingml/2006/table">
            <a:tbl>
              <a:tblPr firstRow="1" bandRow="1">
                <a:tableStyleId>{5C22544A-7EE6-4342-B048-85BDC9FD1C3A}</a:tableStyleId>
              </a:tblPr>
              <a:tblGrid>
                <a:gridCol w="1051265"/>
                <a:gridCol w="1224170"/>
                <a:gridCol w="1440200"/>
                <a:gridCol w="4285365"/>
              </a:tblGrid>
              <a:tr h="427779">
                <a:tc>
                  <a:txBody>
                    <a:bodyPr/>
                    <a:lstStyle/>
                    <a:p>
                      <a:pPr marL="264160" indent="-264160" algn="ctr">
                        <a:lnSpc>
                          <a:spcPts val="2000"/>
                        </a:lnSpc>
                        <a:spcBef>
                          <a:spcPts val="600"/>
                        </a:spcBef>
                        <a:spcAft>
                          <a:spcPts val="0"/>
                        </a:spcAft>
                      </a:pPr>
                      <a:r>
                        <a:rPr lang="zh-TW" sz="1400" dirty="0">
                          <a:solidFill>
                            <a:srgbClr val="000000"/>
                          </a:solidFill>
                          <a:effectLst/>
                          <a:latin typeface="新細明體" panose="02020500000000000000" pitchFamily="18" charset="-120"/>
                          <a:ea typeface="標楷體" panose="03000509000000000000" pitchFamily="65" charset="-120"/>
                          <a:cs typeface="Times New Roman" panose="02020603050405020304" pitchFamily="18" charset="0"/>
                        </a:rPr>
                        <a:t>日期</a:t>
                      </a:r>
                      <a:endParaRPr lang="zh-TW" sz="1600" dirty="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68580" marR="68580" marT="0" marB="0"/>
                </a:tc>
                <a:tc>
                  <a:txBody>
                    <a:bodyPr/>
                    <a:lstStyle/>
                    <a:p>
                      <a:pPr marL="264160" indent="-264160" algn="ctr">
                        <a:lnSpc>
                          <a:spcPts val="2000"/>
                        </a:lnSpc>
                        <a:spcBef>
                          <a:spcPts val="600"/>
                        </a:spcBef>
                        <a:spcAft>
                          <a:spcPts val="0"/>
                        </a:spcAft>
                      </a:pPr>
                      <a:r>
                        <a:rPr lang="zh-TW" sz="1400" dirty="0">
                          <a:solidFill>
                            <a:srgbClr val="000000"/>
                          </a:solidFill>
                          <a:effectLst/>
                          <a:latin typeface="新細明體" panose="02020500000000000000" pitchFamily="18" charset="-120"/>
                          <a:ea typeface="標楷體" panose="03000509000000000000" pitchFamily="65" charset="-120"/>
                          <a:cs typeface="Times New Roman" panose="02020603050405020304" pitchFamily="18" charset="0"/>
                        </a:rPr>
                        <a:t>單位</a:t>
                      </a:r>
                      <a:endParaRPr lang="zh-TW" sz="1600" dirty="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68580" marR="68580" marT="0" marB="0"/>
                </a:tc>
                <a:tc>
                  <a:txBody>
                    <a:bodyPr/>
                    <a:lstStyle/>
                    <a:p>
                      <a:pPr marL="264160" indent="-264160" algn="ctr">
                        <a:lnSpc>
                          <a:spcPts val="2000"/>
                        </a:lnSpc>
                        <a:spcBef>
                          <a:spcPts val="600"/>
                        </a:spcBef>
                        <a:spcAft>
                          <a:spcPts val="0"/>
                        </a:spcAft>
                      </a:pPr>
                      <a:r>
                        <a:rPr lang="zh-TW" sz="1400" dirty="0">
                          <a:solidFill>
                            <a:srgbClr val="000000"/>
                          </a:solidFill>
                          <a:effectLst/>
                          <a:latin typeface="新細明體" panose="02020500000000000000" pitchFamily="18" charset="-120"/>
                          <a:ea typeface="標楷體" panose="03000509000000000000" pitchFamily="65" charset="-120"/>
                          <a:cs typeface="Times New Roman" panose="02020603050405020304" pitchFamily="18" charset="0"/>
                        </a:rPr>
                        <a:t>主講人</a:t>
                      </a:r>
                      <a:endParaRPr lang="zh-TW" sz="1600" dirty="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68580" marR="68580" marT="0" marB="0"/>
                </a:tc>
                <a:tc>
                  <a:txBody>
                    <a:bodyPr/>
                    <a:lstStyle/>
                    <a:p>
                      <a:pPr marL="264160" indent="-264160" algn="ctr">
                        <a:lnSpc>
                          <a:spcPts val="2000"/>
                        </a:lnSpc>
                        <a:spcBef>
                          <a:spcPts val="600"/>
                        </a:spcBef>
                        <a:spcAft>
                          <a:spcPts val="0"/>
                        </a:spcAft>
                      </a:pPr>
                      <a:r>
                        <a:rPr lang="zh-TW" sz="1400" dirty="0">
                          <a:solidFill>
                            <a:srgbClr val="000000"/>
                          </a:solidFill>
                          <a:effectLst/>
                          <a:latin typeface="新細明體" panose="02020500000000000000" pitchFamily="18" charset="-120"/>
                          <a:ea typeface="標楷體" panose="03000509000000000000" pitchFamily="65" charset="-120"/>
                          <a:cs typeface="Times New Roman" panose="02020603050405020304" pitchFamily="18" charset="0"/>
                        </a:rPr>
                        <a:t>主題</a:t>
                      </a:r>
                      <a:endParaRPr lang="zh-TW" sz="1600" dirty="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68580" marR="68580" marT="0" marB="0"/>
                </a:tc>
              </a:tr>
              <a:tr h="427779">
                <a:tc>
                  <a:txBody>
                    <a:bodyPr/>
                    <a:lstStyle/>
                    <a:p>
                      <a:r>
                        <a:rPr lang="en-US" altLang="zh-TW" sz="1400" dirty="0" smtClean="0"/>
                        <a:t>110.10.23</a:t>
                      </a:r>
                      <a:endParaRPr lang="zh-TW" altLang="en-US" sz="1400" dirty="0"/>
                    </a:p>
                  </a:txBody>
                  <a:tcPr/>
                </a:tc>
                <a:tc>
                  <a:txBody>
                    <a:bodyPr/>
                    <a:lstStyle/>
                    <a:p>
                      <a:r>
                        <a:rPr lang="zh-TW" altLang="en-US" sz="1400" dirty="0" smtClean="0"/>
                        <a:t>家醫部</a:t>
                      </a:r>
                      <a:endParaRPr lang="zh-TW" altLang="en-US" sz="1400" dirty="0"/>
                    </a:p>
                  </a:txBody>
                  <a:tcPr/>
                </a:tc>
                <a:tc>
                  <a:txBody>
                    <a:bodyPr/>
                    <a:lstStyle/>
                    <a:p>
                      <a:endParaRPr lang="zh-TW" altLang="en-US" sz="1400" dirty="0"/>
                    </a:p>
                  </a:txBody>
                  <a:tcPr/>
                </a:tc>
                <a:tc>
                  <a:txBody>
                    <a:bodyPr/>
                    <a:lstStyle/>
                    <a:p>
                      <a:r>
                        <a:rPr lang="zh-TW" altLang="en-US" sz="1400" dirty="0" smtClean="0"/>
                        <a:t>北榮超前部署 接種首日動線順暢獲好評</a:t>
                      </a:r>
                      <a:endParaRPr lang="zh-TW" altLang="en-US" sz="1400" dirty="0"/>
                    </a:p>
                  </a:txBody>
                  <a:tcPr/>
                </a:tc>
              </a:tr>
              <a:tr h="427779">
                <a:tc>
                  <a:txBody>
                    <a:bodyPr/>
                    <a:lstStyle/>
                    <a:p>
                      <a:r>
                        <a:rPr lang="en-US" altLang="zh-TW" sz="1400" dirty="0" smtClean="0"/>
                        <a:t>110.10.22</a:t>
                      </a:r>
                      <a:endParaRPr lang="zh-TW" altLang="en-US" sz="1400" dirty="0"/>
                    </a:p>
                  </a:txBody>
                  <a:tcPr/>
                </a:tc>
                <a:tc>
                  <a:txBody>
                    <a:bodyPr/>
                    <a:lstStyle/>
                    <a:p>
                      <a:r>
                        <a:rPr lang="zh-TW" altLang="en-US" sz="1400" dirty="0" smtClean="0"/>
                        <a:t>家醫部</a:t>
                      </a:r>
                      <a:endParaRPr lang="zh-TW" altLang="en-US" sz="1400" dirty="0"/>
                    </a:p>
                  </a:txBody>
                  <a:tcPr/>
                </a:tc>
                <a:tc>
                  <a:txBody>
                    <a:bodyPr/>
                    <a:lstStyle/>
                    <a:p>
                      <a:endParaRPr lang="zh-TW" altLang="en-US" sz="1400" dirty="0"/>
                    </a:p>
                  </a:txBody>
                  <a:tcPr/>
                </a:tc>
                <a:tc>
                  <a:txBody>
                    <a:bodyPr/>
                    <a:lstStyle/>
                    <a:p>
                      <a:r>
                        <a:rPr lang="zh-TW" altLang="en-US" sz="1400" dirty="0" smtClean="0"/>
                        <a:t>北榮再出任務 中正紀念堂萬人接種</a:t>
                      </a:r>
                      <a:endParaRPr lang="zh-TW" altLang="en-US" sz="1400" dirty="0"/>
                    </a:p>
                  </a:txBody>
                  <a:tcPr/>
                </a:tc>
              </a:tr>
              <a:tr h="427779">
                <a:tc>
                  <a:txBody>
                    <a:bodyPr/>
                    <a:lstStyle/>
                    <a:p>
                      <a:r>
                        <a:rPr lang="en-US" altLang="zh-TW" sz="1400" dirty="0" smtClean="0"/>
                        <a:t>110.10.24</a:t>
                      </a:r>
                      <a:endParaRPr lang="zh-TW" altLang="en-US" sz="1400" dirty="0"/>
                    </a:p>
                  </a:txBody>
                  <a:tcPr/>
                </a:tc>
                <a:tc>
                  <a:txBody>
                    <a:bodyPr/>
                    <a:lstStyle/>
                    <a:p>
                      <a:r>
                        <a:rPr lang="zh-TW" altLang="en-US" sz="1400" dirty="0" smtClean="0"/>
                        <a:t>家醫部</a:t>
                      </a:r>
                      <a:endParaRPr lang="zh-TW" altLang="en-US" sz="1400" dirty="0"/>
                    </a:p>
                  </a:txBody>
                  <a:tcPr/>
                </a:tc>
                <a:tc>
                  <a:txBody>
                    <a:bodyPr/>
                    <a:lstStyle/>
                    <a:p>
                      <a:endParaRPr lang="zh-TW" altLang="en-US" sz="1400" dirty="0"/>
                    </a:p>
                  </a:txBody>
                  <a:tcPr/>
                </a:tc>
                <a:tc>
                  <a:txBody>
                    <a:bodyPr/>
                    <a:lstStyle/>
                    <a:p>
                      <a:r>
                        <a:rPr lang="zh-TW" altLang="en-US" sz="1400" dirty="0" smtClean="0"/>
                        <a:t>北榮再出任務 中正紀念堂萬人接種 </a:t>
                      </a:r>
                      <a:r>
                        <a:rPr lang="en-US" altLang="zh-TW" sz="1400" dirty="0" smtClean="0"/>
                        <a:t>– </a:t>
                      </a:r>
                      <a:r>
                        <a:rPr lang="zh-TW" altLang="en-US" sz="1400" dirty="0" smtClean="0"/>
                        <a:t>行政院蘇院長慰問視察</a:t>
                      </a:r>
                      <a:endParaRPr lang="zh-TW" altLang="en-US" sz="1400" dirty="0"/>
                    </a:p>
                  </a:txBody>
                  <a:tcPr/>
                </a:tc>
              </a:tr>
              <a:tr h="427779">
                <a:tc>
                  <a:txBody>
                    <a:bodyPr/>
                    <a:lstStyle/>
                    <a:p>
                      <a:r>
                        <a:rPr lang="en-US" altLang="zh-TW" sz="1400" dirty="0" smtClean="0"/>
                        <a:t>110.10.25</a:t>
                      </a:r>
                      <a:endParaRPr lang="zh-TW" altLang="en-US" sz="1400" dirty="0"/>
                    </a:p>
                  </a:txBody>
                  <a:tcPr/>
                </a:tc>
                <a:tc>
                  <a:txBody>
                    <a:bodyPr/>
                    <a:lstStyle/>
                    <a:p>
                      <a:r>
                        <a:rPr lang="zh-TW" altLang="en-US" sz="1400" dirty="0" smtClean="0"/>
                        <a:t>醫研部</a:t>
                      </a:r>
                      <a:endParaRPr lang="zh-TW" altLang="en-US" sz="1400" dirty="0"/>
                    </a:p>
                  </a:txBody>
                  <a:tcPr/>
                </a:tc>
                <a:tc>
                  <a:txBody>
                    <a:bodyPr/>
                    <a:lstStyle/>
                    <a:p>
                      <a:endParaRPr lang="zh-TW" altLang="en-US" sz="1400" dirty="0"/>
                    </a:p>
                  </a:txBody>
                  <a:tcPr/>
                </a:tc>
                <a:tc>
                  <a:txBody>
                    <a:bodyPr/>
                    <a:lstStyle/>
                    <a:p>
                      <a:r>
                        <a:rPr lang="en-US" altLang="zh-TW" sz="1400" dirty="0" smtClean="0"/>
                        <a:t>2021</a:t>
                      </a:r>
                      <a:r>
                        <a:rPr lang="zh-TW" altLang="en-US" sz="1400" dirty="0" smtClean="0"/>
                        <a:t>精準醫學學術研討會</a:t>
                      </a:r>
                      <a:endParaRPr lang="zh-TW" altLang="en-US" sz="1400" dirty="0"/>
                    </a:p>
                  </a:txBody>
                  <a:tcPr/>
                </a:tc>
              </a:tr>
              <a:tr h="427779">
                <a:tc>
                  <a:txBody>
                    <a:bodyPr/>
                    <a:lstStyle/>
                    <a:p>
                      <a:r>
                        <a:rPr lang="en-US" altLang="zh-TW" sz="1400" dirty="0" smtClean="0"/>
                        <a:t>110.10.26</a:t>
                      </a:r>
                      <a:endParaRPr lang="zh-TW" altLang="en-US" sz="1400" dirty="0"/>
                    </a:p>
                  </a:txBody>
                  <a:tcPr/>
                </a:tc>
                <a:tc>
                  <a:txBody>
                    <a:bodyPr/>
                    <a:lstStyle/>
                    <a:p>
                      <a:r>
                        <a:rPr lang="zh-TW" altLang="en-US" sz="1400" dirty="0" smtClean="0"/>
                        <a:t>家醫部</a:t>
                      </a:r>
                      <a:endParaRPr lang="zh-TW" altLang="en-US" sz="1400" dirty="0"/>
                    </a:p>
                  </a:txBody>
                  <a:tcPr/>
                </a:tc>
                <a:tc>
                  <a:txBody>
                    <a:bodyPr/>
                    <a:lstStyle/>
                    <a:p>
                      <a:endParaRPr lang="zh-TW" altLang="en-US" sz="1400" dirty="0"/>
                    </a:p>
                  </a:txBody>
                  <a:tcPr/>
                </a:tc>
                <a:tc>
                  <a:txBody>
                    <a:bodyPr/>
                    <a:lstStyle/>
                    <a:p>
                      <a:r>
                        <a:rPr lang="zh-TW" altLang="en-US" sz="1400" dirty="0" smtClean="0"/>
                        <a:t>中正紀念堂疫苗接種站不提供孕婦接種</a:t>
                      </a:r>
                    </a:p>
                  </a:txBody>
                  <a:tcPr/>
                </a:tc>
              </a:tr>
              <a:tr h="427779">
                <a:tc>
                  <a:txBody>
                    <a:bodyPr/>
                    <a:lstStyle/>
                    <a:p>
                      <a:r>
                        <a:rPr lang="en-US" altLang="zh-TW" sz="1400" dirty="0" smtClean="0"/>
                        <a:t>110.11.1</a:t>
                      </a:r>
                      <a:endParaRPr lang="zh-TW" altLang="en-US" sz="1400" dirty="0"/>
                    </a:p>
                  </a:txBody>
                  <a:tcPr/>
                </a:tc>
                <a:tc>
                  <a:txBody>
                    <a:bodyPr/>
                    <a:lstStyle/>
                    <a:p>
                      <a:r>
                        <a:rPr lang="zh-TW" altLang="en-US" sz="1400" dirty="0" smtClean="0"/>
                        <a:t>兒醫部</a:t>
                      </a:r>
                      <a:endParaRPr lang="zh-TW" altLang="en-US" sz="1400" dirty="0"/>
                    </a:p>
                  </a:txBody>
                  <a:tcPr/>
                </a:tc>
                <a:tc>
                  <a:txBody>
                    <a:bodyPr/>
                    <a:lstStyle/>
                    <a:p>
                      <a:endParaRPr lang="zh-TW" altLang="en-US" sz="1400" dirty="0"/>
                    </a:p>
                  </a:txBody>
                  <a:tcPr/>
                </a:tc>
                <a:tc>
                  <a:txBody>
                    <a:bodyPr/>
                    <a:lstStyle/>
                    <a:p>
                      <a:r>
                        <a:rPr lang="zh-TW" altLang="en-US" sz="1400" dirty="0" smtClean="0"/>
                        <a:t>企業家慷慨捐輸　齊心守護新生兒</a:t>
                      </a:r>
                    </a:p>
                  </a:txBody>
                  <a:tcPr/>
                </a:tc>
              </a:tr>
              <a:tr h="427779">
                <a:tc>
                  <a:txBody>
                    <a:bodyPr/>
                    <a:lstStyle/>
                    <a:p>
                      <a:r>
                        <a:rPr lang="en-US" altLang="zh-TW" sz="1400" dirty="0" smtClean="0"/>
                        <a:t>110.11.10</a:t>
                      </a:r>
                      <a:endParaRPr lang="zh-TW" altLang="en-US" sz="1400" dirty="0"/>
                    </a:p>
                  </a:txBody>
                  <a:tcPr/>
                </a:tc>
                <a:tc>
                  <a:txBody>
                    <a:bodyPr/>
                    <a:lstStyle/>
                    <a:p>
                      <a:r>
                        <a:rPr lang="zh-TW" altLang="en-US" sz="1400" dirty="0" smtClean="0"/>
                        <a:t>胸腔部</a:t>
                      </a:r>
                      <a:endParaRPr lang="zh-TW" altLang="en-US" sz="1400" dirty="0"/>
                    </a:p>
                  </a:txBody>
                  <a:tcPr/>
                </a:tc>
                <a:tc>
                  <a:txBody>
                    <a:bodyPr/>
                    <a:lstStyle/>
                    <a:p>
                      <a:endParaRPr lang="zh-TW" altLang="en-US" sz="1400" dirty="0"/>
                    </a:p>
                  </a:txBody>
                  <a:tcPr/>
                </a:tc>
                <a:tc>
                  <a:txBody>
                    <a:bodyPr/>
                    <a:lstStyle/>
                    <a:p>
                      <a:r>
                        <a:rPr lang="en-US" altLang="zh-TW" sz="1400" dirty="0" smtClean="0"/>
                        <a:t>110</a:t>
                      </a:r>
                      <a:r>
                        <a:rPr lang="zh-TW" altLang="en-US" sz="1400" dirty="0" smtClean="0"/>
                        <a:t>年國軍退除役官兵輔導委員會北區醫療及安養機構優良醫師表揚大會暨臺北榮總醫師節慶祝大會</a:t>
                      </a:r>
                      <a:endParaRPr lang="zh-TW" altLang="en-US" sz="1400" dirty="0"/>
                    </a:p>
                  </a:txBody>
                  <a:tcPr/>
                </a:tc>
              </a:tr>
              <a:tr h="427779">
                <a:tc>
                  <a:txBody>
                    <a:bodyPr/>
                    <a:lstStyle/>
                    <a:p>
                      <a:r>
                        <a:rPr lang="en-US" altLang="zh-TW" sz="1400" dirty="0" smtClean="0"/>
                        <a:t>110.11.13</a:t>
                      </a:r>
                      <a:endParaRPr lang="zh-TW" altLang="en-US" sz="1400" dirty="0"/>
                    </a:p>
                  </a:txBody>
                  <a:tcPr/>
                </a:tc>
                <a:tc>
                  <a:txBody>
                    <a:bodyPr/>
                    <a:lstStyle/>
                    <a:p>
                      <a:r>
                        <a:rPr lang="zh-TW" altLang="en-US" sz="1400" dirty="0" smtClean="0"/>
                        <a:t>婦女醫學部</a:t>
                      </a:r>
                      <a:endParaRPr lang="zh-TW" altLang="en-US" sz="1400" dirty="0"/>
                    </a:p>
                  </a:txBody>
                  <a:tcPr/>
                </a:tc>
                <a:tc>
                  <a:txBody>
                    <a:bodyPr/>
                    <a:lstStyle/>
                    <a:p>
                      <a:endParaRPr lang="zh-TW" altLang="en-US" sz="1400"/>
                    </a:p>
                  </a:txBody>
                  <a:tcPr/>
                </a:tc>
                <a:tc>
                  <a:txBody>
                    <a:bodyPr/>
                    <a:lstStyle/>
                    <a:p>
                      <a:r>
                        <a:rPr lang="zh-TW" altLang="en-US" sz="1400" dirty="0" smtClean="0"/>
                        <a:t>臺灣試管嬰兒之父 張昇平教授追思會採訪通知 </a:t>
                      </a:r>
                      <a:endParaRPr lang="zh-TW" altLang="en-US" sz="1400" dirty="0"/>
                    </a:p>
                  </a:txBody>
                  <a:tcPr/>
                </a:tc>
              </a:tr>
              <a:tr h="427779">
                <a:tc>
                  <a:txBody>
                    <a:bodyPr/>
                    <a:lstStyle/>
                    <a:p>
                      <a:r>
                        <a:rPr lang="en-US" altLang="zh-TW" sz="1400" dirty="0" smtClean="0"/>
                        <a:t>110.11.17</a:t>
                      </a:r>
                      <a:endParaRPr lang="zh-TW" altLang="en-US" sz="1400" dirty="0"/>
                    </a:p>
                  </a:txBody>
                  <a:tcPr/>
                </a:tc>
                <a:tc>
                  <a:txBody>
                    <a:bodyPr/>
                    <a:lstStyle/>
                    <a:p>
                      <a:r>
                        <a:rPr lang="zh-TW" altLang="en-US" sz="1400" dirty="0" smtClean="0"/>
                        <a:t>兒童醫學部</a:t>
                      </a:r>
                      <a:endParaRPr lang="zh-TW" altLang="en-US" sz="1400" dirty="0"/>
                    </a:p>
                  </a:txBody>
                  <a:tcPr/>
                </a:tc>
                <a:tc>
                  <a:txBody>
                    <a:bodyPr/>
                    <a:lstStyle/>
                    <a:p>
                      <a:endParaRPr lang="zh-TW" altLang="en-US" sz="1400"/>
                    </a:p>
                  </a:txBody>
                  <a:tcPr/>
                </a:tc>
                <a:tc>
                  <a:txBody>
                    <a:bodyPr/>
                    <a:lstStyle/>
                    <a:p>
                      <a:r>
                        <a:rPr lang="zh-TW" altLang="en-US" sz="1400" dirty="0" smtClean="0"/>
                        <a:t>世界早產兒日 北榮温暖守護小腳丫</a:t>
                      </a:r>
                    </a:p>
                  </a:txBody>
                  <a:tcPr/>
                </a:tc>
              </a:tr>
              <a:tr h="427779">
                <a:tc>
                  <a:txBody>
                    <a:bodyPr/>
                    <a:lstStyle/>
                    <a:p>
                      <a:r>
                        <a:rPr lang="en-US" altLang="zh-TW" sz="1400" dirty="0" smtClean="0"/>
                        <a:t>110.11.16</a:t>
                      </a:r>
                      <a:endParaRPr lang="zh-TW" altLang="en-US" sz="1400" dirty="0"/>
                    </a:p>
                  </a:txBody>
                  <a:tcPr/>
                </a:tc>
                <a:tc>
                  <a:txBody>
                    <a:bodyPr/>
                    <a:lstStyle/>
                    <a:p>
                      <a:r>
                        <a:rPr lang="zh-TW" altLang="en-US" sz="1400" dirty="0" smtClean="0"/>
                        <a:t>教學部</a:t>
                      </a:r>
                      <a:endParaRPr lang="zh-TW" altLang="en-US" sz="1400" dirty="0"/>
                    </a:p>
                  </a:txBody>
                  <a:tcPr/>
                </a:tc>
                <a:tc>
                  <a:txBody>
                    <a:bodyPr/>
                    <a:lstStyle/>
                    <a:p>
                      <a:endParaRPr lang="zh-TW" alt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b="0" kern="1200" dirty="0" smtClean="0">
                          <a:solidFill>
                            <a:schemeClr val="dk1"/>
                          </a:solidFill>
                          <a:effectLst/>
                          <a:latin typeface="+mn-lt"/>
                          <a:ea typeface="+mn-ea"/>
                          <a:cs typeface="+mn-cs"/>
                        </a:rPr>
                        <a:t>北榮智慧科技訓練 職安病安雙重保障</a:t>
                      </a:r>
                    </a:p>
                  </a:txBody>
                  <a:tcPr/>
                </a:tc>
              </a:tr>
            </a:tbl>
          </a:graphicData>
        </a:graphic>
      </p:graphicFrame>
      <p:sp>
        <p:nvSpPr>
          <p:cNvPr id="4" name="投影片編號版面配置區 3"/>
          <p:cNvSpPr>
            <a:spLocks noGrp="1"/>
          </p:cNvSpPr>
          <p:nvPr>
            <p:ph type="sldNum" sz="quarter" idx="12"/>
          </p:nvPr>
        </p:nvSpPr>
        <p:spPr/>
        <p:txBody>
          <a:bodyPr/>
          <a:lstStyle/>
          <a:p>
            <a:pPr>
              <a:defRPr/>
            </a:pPr>
            <a:fld id="{CD702526-F37C-4D93-B261-8D8F3E2BE9DD}" type="slidenum">
              <a:rPr lang="en-US" altLang="zh-TW" smtClean="0"/>
              <a:pPr>
                <a:defRPr/>
              </a:pPr>
              <a:t>5</a:t>
            </a:fld>
            <a:endParaRPr lang="en-US" altLang="zh-TW"/>
          </a:p>
        </p:txBody>
      </p:sp>
    </p:spTree>
    <p:extLst>
      <p:ext uri="{BB962C8B-B14F-4D97-AF65-F5344CB8AC3E}">
        <p14:creationId xmlns:p14="http://schemas.microsoft.com/office/powerpoint/2010/main" val="68463110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743107"/>
          </a:xfrm>
        </p:spPr>
        <p:txBody>
          <a:bodyPr/>
          <a:lstStyle/>
          <a:p>
            <a:pPr algn="ctr"/>
            <a:r>
              <a:rPr lang="en-US" altLang="zh-TW" sz="3600" dirty="0">
                <a:solidFill>
                  <a:schemeClr val="accent4">
                    <a:lumMod val="75000"/>
                    <a:lumOff val="25000"/>
                  </a:schemeClr>
                </a:solidFill>
                <a:latin typeface="標楷體" pitchFamily="65" charset="-120"/>
              </a:rPr>
              <a:t>110</a:t>
            </a:r>
            <a:r>
              <a:rPr lang="zh-TW" altLang="en-US" sz="3600" dirty="0">
                <a:solidFill>
                  <a:schemeClr val="accent4">
                    <a:lumMod val="75000"/>
                    <a:lumOff val="25000"/>
                  </a:schemeClr>
                </a:solidFill>
                <a:latin typeface="標楷體" pitchFamily="65" charset="-120"/>
              </a:rPr>
              <a:t>年</a:t>
            </a:r>
            <a:r>
              <a:rPr lang="en-US" altLang="zh-TW" sz="3600" dirty="0">
                <a:solidFill>
                  <a:schemeClr val="accent4">
                    <a:lumMod val="75000"/>
                    <a:lumOff val="25000"/>
                  </a:schemeClr>
                </a:solidFill>
                <a:latin typeface="標楷體" pitchFamily="65" charset="-120"/>
              </a:rPr>
              <a:t>11</a:t>
            </a:r>
            <a:r>
              <a:rPr lang="zh-TW" altLang="en-US" sz="3600" dirty="0">
                <a:solidFill>
                  <a:schemeClr val="accent4">
                    <a:lumMod val="75000"/>
                    <a:lumOff val="25000"/>
                  </a:schemeClr>
                </a:solidFill>
                <a:latin typeface="標楷體" pitchFamily="65" charset="-120"/>
              </a:rPr>
              <a:t>月份協辦活動新聞稿</a:t>
            </a:r>
            <a:endParaRPr lang="zh-TW" altLang="en-US" dirty="0">
              <a:solidFill>
                <a:schemeClr val="accent4">
                  <a:lumMod val="75000"/>
                  <a:lumOff val="25000"/>
                </a:schemeClr>
              </a:solidFill>
            </a:endParaRP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4029044259"/>
              </p:ext>
            </p:extLst>
          </p:nvPr>
        </p:nvGraphicFramePr>
        <p:xfrm>
          <a:off x="568325" y="1124679"/>
          <a:ext cx="8001000" cy="5066354"/>
        </p:xfrm>
        <a:graphic>
          <a:graphicData uri="http://schemas.openxmlformats.org/drawingml/2006/table">
            <a:tbl>
              <a:tblPr firstRow="1" bandRow="1">
                <a:tableStyleId>{5C22544A-7EE6-4342-B048-85BDC9FD1C3A}</a:tableStyleId>
              </a:tblPr>
              <a:tblGrid>
                <a:gridCol w="1195285"/>
                <a:gridCol w="1224170"/>
                <a:gridCol w="1152160"/>
                <a:gridCol w="4429385"/>
              </a:tblGrid>
              <a:tr h="304753">
                <a:tc>
                  <a:txBody>
                    <a:bodyPr/>
                    <a:lstStyle/>
                    <a:p>
                      <a:pPr marL="264160" indent="-264160" algn="ctr">
                        <a:lnSpc>
                          <a:spcPts val="2000"/>
                        </a:lnSpc>
                        <a:spcBef>
                          <a:spcPts val="600"/>
                        </a:spcBef>
                        <a:spcAft>
                          <a:spcPts val="0"/>
                        </a:spcAft>
                      </a:pPr>
                      <a:r>
                        <a:rPr lang="zh-TW" sz="1400" dirty="0">
                          <a:solidFill>
                            <a:srgbClr val="000000"/>
                          </a:solidFill>
                          <a:effectLst/>
                          <a:latin typeface="新細明體" panose="02020500000000000000" pitchFamily="18" charset="-120"/>
                          <a:ea typeface="標楷體" panose="03000509000000000000" pitchFamily="65" charset="-120"/>
                          <a:cs typeface="Times New Roman" panose="02020603050405020304" pitchFamily="18" charset="0"/>
                        </a:rPr>
                        <a:t>日期</a:t>
                      </a:r>
                      <a:endParaRPr lang="zh-TW" sz="1600" dirty="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68580" marR="68580" marT="0" marB="0"/>
                </a:tc>
                <a:tc>
                  <a:txBody>
                    <a:bodyPr/>
                    <a:lstStyle/>
                    <a:p>
                      <a:pPr marL="264160" indent="-264160" algn="ctr">
                        <a:lnSpc>
                          <a:spcPts val="2000"/>
                        </a:lnSpc>
                        <a:spcBef>
                          <a:spcPts val="600"/>
                        </a:spcBef>
                        <a:spcAft>
                          <a:spcPts val="0"/>
                        </a:spcAft>
                      </a:pPr>
                      <a:r>
                        <a:rPr lang="zh-TW" sz="1400" dirty="0">
                          <a:solidFill>
                            <a:srgbClr val="000000"/>
                          </a:solidFill>
                          <a:effectLst/>
                          <a:latin typeface="新細明體" panose="02020500000000000000" pitchFamily="18" charset="-120"/>
                          <a:ea typeface="標楷體" panose="03000509000000000000" pitchFamily="65" charset="-120"/>
                          <a:cs typeface="Times New Roman" panose="02020603050405020304" pitchFamily="18" charset="0"/>
                        </a:rPr>
                        <a:t>單位</a:t>
                      </a:r>
                      <a:endParaRPr lang="zh-TW" sz="1600" dirty="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68580" marR="68580" marT="0" marB="0"/>
                </a:tc>
                <a:tc>
                  <a:txBody>
                    <a:bodyPr/>
                    <a:lstStyle/>
                    <a:p>
                      <a:pPr marL="264160" indent="-264160" algn="ctr">
                        <a:lnSpc>
                          <a:spcPts val="2000"/>
                        </a:lnSpc>
                        <a:spcBef>
                          <a:spcPts val="600"/>
                        </a:spcBef>
                        <a:spcAft>
                          <a:spcPts val="0"/>
                        </a:spcAft>
                      </a:pPr>
                      <a:r>
                        <a:rPr lang="zh-TW" sz="1400" dirty="0">
                          <a:solidFill>
                            <a:srgbClr val="000000"/>
                          </a:solidFill>
                          <a:effectLst/>
                          <a:latin typeface="新細明體" panose="02020500000000000000" pitchFamily="18" charset="-120"/>
                          <a:ea typeface="標楷體" panose="03000509000000000000" pitchFamily="65" charset="-120"/>
                          <a:cs typeface="Times New Roman" panose="02020603050405020304" pitchFamily="18" charset="0"/>
                        </a:rPr>
                        <a:t>主講人</a:t>
                      </a:r>
                      <a:endParaRPr lang="zh-TW" sz="1600" dirty="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68580" marR="68580" marT="0" marB="0"/>
                </a:tc>
                <a:tc>
                  <a:txBody>
                    <a:bodyPr/>
                    <a:lstStyle/>
                    <a:p>
                      <a:pPr marL="264160" indent="-264160" algn="ctr">
                        <a:lnSpc>
                          <a:spcPts val="2000"/>
                        </a:lnSpc>
                        <a:spcBef>
                          <a:spcPts val="600"/>
                        </a:spcBef>
                        <a:spcAft>
                          <a:spcPts val="0"/>
                        </a:spcAft>
                      </a:pPr>
                      <a:r>
                        <a:rPr lang="zh-TW" sz="1400" dirty="0">
                          <a:solidFill>
                            <a:srgbClr val="000000"/>
                          </a:solidFill>
                          <a:effectLst/>
                          <a:latin typeface="新細明體" panose="02020500000000000000" pitchFamily="18" charset="-120"/>
                          <a:ea typeface="標楷體" panose="03000509000000000000" pitchFamily="65" charset="-120"/>
                          <a:cs typeface="Times New Roman" panose="02020603050405020304" pitchFamily="18" charset="0"/>
                        </a:rPr>
                        <a:t>主題</a:t>
                      </a:r>
                      <a:endParaRPr lang="zh-TW" sz="1600" dirty="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68580" marR="68580" marT="0" marB="0"/>
                </a:tc>
              </a:tr>
              <a:tr h="525631">
                <a:tc>
                  <a:txBody>
                    <a:bodyPr/>
                    <a:lstStyle/>
                    <a:p>
                      <a:r>
                        <a:rPr lang="en-US" altLang="zh-TW" sz="1400" dirty="0" smtClean="0"/>
                        <a:t>110.11.18</a:t>
                      </a:r>
                      <a:endParaRPr lang="zh-TW" altLang="en-US" sz="1400" dirty="0"/>
                    </a:p>
                  </a:txBody>
                  <a:tcPr/>
                </a:tc>
                <a:tc>
                  <a:txBody>
                    <a:bodyPr/>
                    <a:lstStyle/>
                    <a:p>
                      <a:r>
                        <a:rPr lang="zh-TW" altLang="en-US" sz="1400" dirty="0" smtClean="0"/>
                        <a:t>內科部</a:t>
                      </a:r>
                      <a:endParaRPr lang="zh-TW" altLang="en-US" sz="1400" dirty="0"/>
                    </a:p>
                  </a:txBody>
                  <a:tcPr/>
                </a:tc>
                <a:tc>
                  <a:txBody>
                    <a:bodyPr/>
                    <a:lstStyle/>
                    <a:p>
                      <a:r>
                        <a:rPr lang="zh-TW" altLang="en-US" sz="1400" dirty="0" smtClean="0"/>
                        <a:t>高志平主任</a:t>
                      </a:r>
                      <a:endParaRPr lang="zh-TW" altLang="en-US" sz="1400" dirty="0"/>
                    </a:p>
                  </a:txBody>
                  <a:tcPr/>
                </a:tc>
                <a:tc>
                  <a:txBody>
                    <a:bodyPr/>
                    <a:lstStyle/>
                    <a:p>
                      <a:r>
                        <a:rPr lang="zh-TW" altLang="en-US" sz="1400" dirty="0" smtClean="0"/>
                        <a:t>道在屎溺，糞便也能救人！種入腸道正常細菌，拯救骨髓移植後的血癌病患</a:t>
                      </a:r>
                      <a:endParaRPr lang="zh-TW" altLang="en-US" sz="1400" dirty="0"/>
                    </a:p>
                  </a:txBody>
                  <a:tcPr/>
                </a:tc>
              </a:tr>
              <a:tr h="525631">
                <a:tc>
                  <a:txBody>
                    <a:bodyPr/>
                    <a:lstStyle/>
                    <a:p>
                      <a:r>
                        <a:rPr lang="en-US" altLang="zh-TW" sz="1400" dirty="0" smtClean="0"/>
                        <a:t>110.11.18</a:t>
                      </a:r>
                      <a:endParaRPr lang="zh-TW" altLang="en-US" sz="1400" dirty="0"/>
                    </a:p>
                  </a:txBody>
                  <a:tcPr/>
                </a:tc>
                <a:tc>
                  <a:txBody>
                    <a:bodyPr/>
                    <a:lstStyle/>
                    <a:p>
                      <a:r>
                        <a:rPr lang="zh-TW" altLang="en-US" sz="1400" dirty="0" smtClean="0"/>
                        <a:t>資訊室</a:t>
                      </a:r>
                      <a:endParaRPr lang="zh-TW" altLang="en-US" sz="1400" dirty="0"/>
                    </a:p>
                  </a:txBody>
                  <a:tcPr/>
                </a:tc>
                <a:tc>
                  <a:txBody>
                    <a:bodyPr/>
                    <a:lstStyle/>
                    <a:p>
                      <a:r>
                        <a:rPr lang="zh-TW" altLang="en-US" sz="1400" dirty="0" smtClean="0"/>
                        <a:t>郭振宗主任</a:t>
                      </a:r>
                      <a:endParaRPr lang="zh-TW" altLang="en-US" sz="1400" dirty="0"/>
                    </a:p>
                  </a:txBody>
                  <a:tcPr/>
                </a:tc>
                <a:tc>
                  <a:txBody>
                    <a:bodyPr/>
                    <a:lstStyle/>
                    <a:p>
                      <a:r>
                        <a:rPr lang="zh-TW" altLang="zh-TW" sz="1400" kern="1200" dirty="0" smtClean="0">
                          <a:solidFill>
                            <a:schemeClr val="dk1"/>
                          </a:solidFill>
                          <a:effectLst/>
                          <a:latin typeface="+mn-lt"/>
                          <a:ea typeface="+mn-ea"/>
                          <a:cs typeface="+mn-cs"/>
                        </a:rPr>
                        <a:t>北榮</a:t>
                      </a:r>
                      <a:r>
                        <a:rPr lang="en-US" altLang="zh-TW" sz="1400" kern="1200" dirty="0" smtClean="0">
                          <a:solidFill>
                            <a:schemeClr val="dk1"/>
                          </a:solidFill>
                          <a:effectLst/>
                          <a:latin typeface="+mn-lt"/>
                          <a:ea typeface="+mn-ea"/>
                          <a:cs typeface="+mn-cs"/>
                        </a:rPr>
                        <a:t>5</a:t>
                      </a:r>
                      <a:r>
                        <a:rPr lang="zh-TW" altLang="zh-TW" sz="1400" kern="1200" dirty="0" smtClean="0">
                          <a:solidFill>
                            <a:schemeClr val="dk1"/>
                          </a:solidFill>
                          <a:effectLst/>
                          <a:latin typeface="+mn-lt"/>
                          <a:ea typeface="+mn-ea"/>
                          <a:cs typeface="+mn-cs"/>
                        </a:rPr>
                        <a:t>年完成開放式架構轉換，力拼下一代核心系統微服務再造</a:t>
                      </a:r>
                      <a:endParaRPr lang="zh-TW" altLang="en-US" sz="1400" dirty="0"/>
                    </a:p>
                  </a:txBody>
                  <a:tcPr/>
                </a:tc>
              </a:tr>
              <a:tr h="958504">
                <a:tc>
                  <a:txBody>
                    <a:bodyPr/>
                    <a:lstStyle/>
                    <a:p>
                      <a:r>
                        <a:rPr lang="en-US" altLang="zh-TW" sz="1400" dirty="0" smtClean="0"/>
                        <a:t>110.11.18</a:t>
                      </a:r>
                      <a:endParaRPr lang="zh-TW" altLang="en-US" sz="1400" dirty="0"/>
                    </a:p>
                  </a:txBody>
                  <a:tcPr/>
                </a:tc>
                <a:tc>
                  <a:txBody>
                    <a:bodyPr/>
                    <a:lstStyle/>
                    <a:p>
                      <a:r>
                        <a:rPr lang="zh-TW" altLang="en-US" sz="1400" dirty="0" smtClean="0"/>
                        <a:t>教學部</a:t>
                      </a:r>
                      <a:endParaRPr lang="en-US" altLang="zh-TW" sz="1400" dirty="0" smtClean="0"/>
                    </a:p>
                    <a:p>
                      <a:r>
                        <a:rPr lang="zh-TW" altLang="en-US" sz="1400" dirty="0" smtClean="0"/>
                        <a:t>急診部</a:t>
                      </a:r>
                      <a:endParaRPr lang="en-US" altLang="zh-TW" sz="1400" dirty="0" smtClean="0"/>
                    </a:p>
                    <a:p>
                      <a:r>
                        <a:rPr lang="zh-TW" altLang="en-US" sz="1400" dirty="0" smtClean="0"/>
                        <a:t>護理部</a:t>
                      </a:r>
                      <a:endParaRPr lang="en-US" altLang="zh-TW" sz="1400" dirty="0" smtClean="0"/>
                    </a:p>
                    <a:p>
                      <a:r>
                        <a:rPr lang="zh-TW" altLang="en-US" sz="1400" dirty="0" smtClean="0"/>
                        <a:t>外科部</a:t>
                      </a:r>
                      <a:endParaRPr lang="zh-TW" altLang="en-US" sz="1400" dirty="0"/>
                    </a:p>
                  </a:txBody>
                  <a:tcPr/>
                </a:tc>
                <a:tc>
                  <a:txBody>
                    <a:bodyPr/>
                    <a:lstStyle/>
                    <a:p>
                      <a:endParaRPr lang="zh-TW" altLang="en-US" sz="1400" dirty="0"/>
                    </a:p>
                  </a:txBody>
                  <a:tcPr/>
                </a:tc>
                <a:tc>
                  <a:txBody>
                    <a:bodyPr/>
                    <a:lstStyle/>
                    <a:p>
                      <a:r>
                        <a:rPr lang="zh-TW" altLang="en-US" sz="1400" dirty="0" smtClean="0"/>
                        <a:t>賀！本院榮獲醫策會擬真情境類競賽二金獎！</a:t>
                      </a:r>
                      <a:endParaRPr lang="zh-TW" altLang="en-US" sz="1400" dirty="0"/>
                    </a:p>
                  </a:txBody>
                  <a:tcPr/>
                </a:tc>
              </a:tr>
              <a:tr h="525631">
                <a:tc>
                  <a:txBody>
                    <a:bodyPr/>
                    <a:lstStyle/>
                    <a:p>
                      <a:r>
                        <a:rPr lang="en-US" altLang="zh-TW" sz="1400" dirty="0" smtClean="0"/>
                        <a:t>110.11.19</a:t>
                      </a:r>
                      <a:endParaRPr lang="zh-TW" altLang="en-US" sz="1400" dirty="0"/>
                    </a:p>
                  </a:txBody>
                  <a:tcPr/>
                </a:tc>
                <a:tc>
                  <a:txBody>
                    <a:bodyPr/>
                    <a:lstStyle/>
                    <a:p>
                      <a:r>
                        <a:rPr lang="zh-TW" altLang="en-US" sz="1400" dirty="0" smtClean="0"/>
                        <a:t>臨床毒物</a:t>
                      </a:r>
                      <a:endParaRPr lang="en-US" altLang="zh-TW" sz="1400" dirty="0" smtClean="0"/>
                    </a:p>
                    <a:p>
                      <a:r>
                        <a:rPr lang="zh-TW" altLang="en-US" sz="1400" dirty="0" smtClean="0"/>
                        <a:t>諮詢中心</a:t>
                      </a:r>
                      <a:endParaRPr lang="zh-TW" altLang="en-US" sz="1400" dirty="0"/>
                    </a:p>
                  </a:txBody>
                  <a:tcPr/>
                </a:tc>
                <a:tc>
                  <a:txBody>
                    <a:bodyPr/>
                    <a:lstStyle/>
                    <a:p>
                      <a:endParaRPr lang="zh-TW" altLang="en-US" sz="1400" dirty="0"/>
                    </a:p>
                  </a:txBody>
                  <a:tcPr/>
                </a:tc>
                <a:tc>
                  <a:txBody>
                    <a:bodyPr/>
                    <a:lstStyle/>
                    <a:p>
                      <a:r>
                        <a:rPr lang="en-US" altLang="zh-TW" sz="1400" kern="1200" dirty="0" smtClean="0">
                          <a:solidFill>
                            <a:schemeClr val="dk1"/>
                          </a:solidFill>
                          <a:effectLst/>
                          <a:latin typeface="+mn-lt"/>
                          <a:ea typeface="+mn-ea"/>
                          <a:cs typeface="+mn-cs"/>
                        </a:rPr>
                        <a:t>2021</a:t>
                      </a:r>
                      <a:r>
                        <a:rPr lang="zh-TW" altLang="zh-TW" sz="1400" kern="1200" dirty="0" smtClean="0">
                          <a:solidFill>
                            <a:schemeClr val="dk1"/>
                          </a:solidFill>
                          <a:effectLst/>
                          <a:latin typeface="+mn-lt"/>
                          <a:ea typeface="+mn-ea"/>
                          <a:cs typeface="+mn-cs"/>
                        </a:rPr>
                        <a:t>年國際中毒防治研究發展研討會</a:t>
                      </a:r>
                      <a:endParaRPr lang="zh-TW" altLang="en-US" sz="1400" dirty="0"/>
                    </a:p>
                  </a:txBody>
                  <a:tcPr/>
                </a:tc>
              </a:tr>
              <a:tr h="371034">
                <a:tc>
                  <a:txBody>
                    <a:bodyPr/>
                    <a:lstStyle/>
                    <a:p>
                      <a:endParaRPr lang="zh-TW" altLang="en-US" dirty="0"/>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tr>
              <a:tr h="371034">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tr>
              <a:tr h="371034">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tr>
              <a:tr h="371034">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tr>
              <a:tr h="371034">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tr>
              <a:tr h="371034">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tr>
            </a:tbl>
          </a:graphicData>
        </a:graphic>
      </p:graphicFrame>
      <p:sp>
        <p:nvSpPr>
          <p:cNvPr id="4" name="投影片編號版面配置區 3"/>
          <p:cNvSpPr>
            <a:spLocks noGrp="1"/>
          </p:cNvSpPr>
          <p:nvPr>
            <p:ph type="sldNum" sz="quarter" idx="12"/>
          </p:nvPr>
        </p:nvSpPr>
        <p:spPr/>
        <p:txBody>
          <a:bodyPr/>
          <a:lstStyle/>
          <a:p>
            <a:pPr>
              <a:defRPr/>
            </a:pPr>
            <a:fld id="{CD702526-F37C-4D93-B261-8D8F3E2BE9DD}" type="slidenum">
              <a:rPr lang="en-US" altLang="zh-TW" smtClean="0"/>
              <a:pPr>
                <a:defRPr/>
              </a:pPr>
              <a:t>6</a:t>
            </a:fld>
            <a:endParaRPr lang="en-US" altLang="zh-TW"/>
          </a:p>
        </p:txBody>
      </p:sp>
    </p:spTree>
    <p:extLst>
      <p:ext uri="{BB962C8B-B14F-4D97-AF65-F5344CB8AC3E}">
        <p14:creationId xmlns:p14="http://schemas.microsoft.com/office/powerpoint/2010/main" val="11966433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440" y="404580"/>
            <a:ext cx="8001000" cy="288040"/>
          </a:xfrm>
        </p:spPr>
        <p:txBody>
          <a:bodyPr/>
          <a:lstStyle/>
          <a:p>
            <a:pPr algn="ctr">
              <a:defRPr/>
            </a:pPr>
            <a:r>
              <a:rPr lang="en-US" altLang="zh-TW" sz="2600" dirty="0" smtClean="0">
                <a:solidFill>
                  <a:srgbClr val="FF3300"/>
                </a:solidFill>
              </a:rPr>
              <a:t/>
            </a:r>
            <a:br>
              <a:rPr lang="en-US" altLang="zh-TW" sz="2600" dirty="0" smtClean="0">
                <a:solidFill>
                  <a:srgbClr val="FF3300"/>
                </a:solidFill>
              </a:rPr>
            </a:br>
            <a:r>
              <a:rPr lang="en-US" altLang="zh-TW" sz="3200" dirty="0" smtClean="0">
                <a:solidFill>
                  <a:srgbClr val="FF3300"/>
                </a:solidFill>
              </a:rPr>
              <a:t>110</a:t>
            </a:r>
            <a:r>
              <a:rPr lang="zh-TW" altLang="en-US" sz="3200" dirty="0" smtClean="0">
                <a:solidFill>
                  <a:srgbClr val="FF3300"/>
                </a:solidFill>
              </a:rPr>
              <a:t>年</a:t>
            </a:r>
            <a:r>
              <a:rPr lang="en-US" altLang="zh-TW" sz="3200" dirty="0" smtClean="0">
                <a:solidFill>
                  <a:srgbClr val="FF3300"/>
                </a:solidFill>
              </a:rPr>
              <a:t>11</a:t>
            </a:r>
            <a:r>
              <a:rPr lang="zh-TW" altLang="en-US" sz="3200" dirty="0" smtClean="0">
                <a:solidFill>
                  <a:srgbClr val="FF3300"/>
                </a:solidFill>
              </a:rPr>
              <a:t>月安排媒體採訪</a:t>
            </a:r>
            <a:r>
              <a:rPr lang="en-US" altLang="zh-TW" sz="3200" dirty="0" smtClean="0">
                <a:solidFill>
                  <a:srgbClr val="FF3300"/>
                </a:solidFill>
              </a:rPr>
              <a:t>(</a:t>
            </a:r>
            <a:r>
              <a:rPr lang="zh-TW" altLang="en-US" sz="3200" dirty="0" smtClean="0">
                <a:solidFill>
                  <a:srgbClr val="FF3300"/>
                </a:solidFill>
              </a:rPr>
              <a:t>計</a:t>
            </a:r>
            <a:r>
              <a:rPr lang="en-US" altLang="zh-TW" sz="3200" dirty="0" smtClean="0">
                <a:solidFill>
                  <a:srgbClr val="FF3300"/>
                </a:solidFill>
              </a:rPr>
              <a:t>10</a:t>
            </a:r>
            <a:r>
              <a:rPr lang="zh-TW" altLang="en-US" sz="3200" dirty="0" smtClean="0">
                <a:solidFill>
                  <a:srgbClr val="FF3300"/>
                </a:solidFill>
              </a:rPr>
              <a:t>則</a:t>
            </a:r>
            <a:r>
              <a:rPr lang="en-US" altLang="zh-TW" sz="3200" dirty="0" smtClean="0">
                <a:solidFill>
                  <a:srgbClr val="FF3300"/>
                </a:solidFill>
              </a:rPr>
              <a:t>)</a:t>
            </a:r>
            <a:endParaRPr lang="zh-TW" altLang="en-US" sz="3200" dirty="0">
              <a:solidFill>
                <a:srgbClr val="FF3300"/>
              </a:solidFill>
            </a:endParaRPr>
          </a:p>
        </p:txBody>
      </p:sp>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7</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1268462233"/>
              </p:ext>
            </p:extLst>
          </p:nvPr>
        </p:nvGraphicFramePr>
        <p:xfrm>
          <a:off x="611450" y="764630"/>
          <a:ext cx="7705070" cy="5400749"/>
        </p:xfrm>
        <a:graphic>
          <a:graphicData uri="http://schemas.openxmlformats.org/drawingml/2006/table">
            <a:tbl>
              <a:tblPr firstRow="1" bandRow="1">
                <a:tableStyleId>{93296810-A885-4BE3-A3E7-6D5BEEA58F35}</a:tableStyleId>
              </a:tblPr>
              <a:tblGrid>
                <a:gridCol w="1089606"/>
                <a:gridCol w="1358734"/>
                <a:gridCol w="1365281"/>
                <a:gridCol w="2013575"/>
                <a:gridCol w="1877874"/>
              </a:tblGrid>
              <a:tr h="380210">
                <a:tc>
                  <a:txBody>
                    <a:bodyPr/>
                    <a:lstStyle/>
                    <a:p>
                      <a:pPr algn="dist"/>
                      <a:r>
                        <a:rPr lang="zh-TW" altLang="en-US" sz="1600" dirty="0" smtClean="0"/>
                        <a:t>日期</a:t>
                      </a:r>
                      <a:endParaRPr lang="zh-TW" altLang="en-US" sz="1600" dirty="0"/>
                    </a:p>
                  </a:txBody>
                  <a:tcPr/>
                </a:tc>
                <a:tc>
                  <a:txBody>
                    <a:bodyPr/>
                    <a:lstStyle/>
                    <a:p>
                      <a:pPr algn="dist"/>
                      <a:endParaRPr lang="zh-TW" altLang="en-US" sz="1600" dirty="0"/>
                    </a:p>
                  </a:txBody>
                  <a:tcPr/>
                </a:tc>
                <a:tc>
                  <a:txBody>
                    <a:bodyPr/>
                    <a:lstStyle/>
                    <a:p>
                      <a:pPr algn="dist"/>
                      <a:r>
                        <a:rPr lang="zh-TW" altLang="en-US" sz="1600" dirty="0" smtClean="0"/>
                        <a:t>受訪人員</a:t>
                      </a:r>
                      <a:endParaRPr lang="zh-TW" altLang="en-US" sz="1600" dirty="0"/>
                    </a:p>
                  </a:txBody>
                  <a:tcPr/>
                </a:tc>
                <a:tc>
                  <a:txBody>
                    <a:bodyPr/>
                    <a:lstStyle/>
                    <a:p>
                      <a:pPr algn="dist"/>
                      <a:r>
                        <a:rPr lang="zh-TW" altLang="en-US" sz="1600" dirty="0" smtClean="0"/>
                        <a:t>主題</a:t>
                      </a:r>
                      <a:endParaRPr lang="zh-TW" altLang="en-US" sz="1600" dirty="0"/>
                    </a:p>
                  </a:txBody>
                  <a:tcPr/>
                </a:tc>
                <a:tc>
                  <a:txBody>
                    <a:bodyPr/>
                    <a:lstStyle/>
                    <a:p>
                      <a:pPr algn="dist"/>
                      <a:r>
                        <a:rPr lang="zh-TW" altLang="en-US" sz="1600" dirty="0" smtClean="0"/>
                        <a:t>採訪記者</a:t>
                      </a:r>
                      <a:endParaRPr lang="zh-TW" altLang="en-US" sz="1600" dirty="0"/>
                    </a:p>
                  </a:txBody>
                  <a:tcPr/>
                </a:tc>
              </a:tr>
              <a:tr h="543474">
                <a:tc>
                  <a:txBody>
                    <a:bodyPr/>
                    <a:lstStyle/>
                    <a:p>
                      <a:pPr algn="l" fontAlgn="ctr"/>
                      <a:r>
                        <a:rPr lang="en-US" altLang="zh-TW" sz="1200" b="0" i="0" u="none" strike="noStrike" dirty="0">
                          <a:solidFill>
                            <a:srgbClr val="000000"/>
                          </a:solidFill>
                          <a:effectLst/>
                          <a:latin typeface="微軟正黑體"/>
                        </a:rPr>
                        <a:t>2021/10/25</a:t>
                      </a:r>
                    </a:p>
                  </a:txBody>
                  <a:tcPr marL="9525" marR="9525" marT="9525" marB="0" anchor="ctr"/>
                </a:tc>
                <a:tc>
                  <a:txBody>
                    <a:bodyPr/>
                    <a:lstStyle/>
                    <a:p>
                      <a:pPr algn="l" fontAlgn="ctr"/>
                      <a:r>
                        <a:rPr lang="zh-TW" altLang="en-US" sz="1200" b="0" i="0" u="none" strike="noStrike">
                          <a:solidFill>
                            <a:srgbClr val="000000"/>
                          </a:solidFill>
                          <a:effectLst/>
                          <a:latin typeface="微軟正黑體"/>
                        </a:rPr>
                        <a:t>神經醫學中心</a:t>
                      </a:r>
                      <a:br>
                        <a:rPr lang="zh-TW" altLang="en-US" sz="1200" b="0" i="0" u="none" strike="noStrike">
                          <a:solidFill>
                            <a:srgbClr val="000000"/>
                          </a:solidFill>
                          <a:effectLst/>
                          <a:latin typeface="微軟正黑體"/>
                        </a:rPr>
                      </a:br>
                      <a:r>
                        <a:rPr lang="zh-TW" altLang="en-US" sz="1200" b="0" i="0" u="none" strike="noStrike">
                          <a:solidFill>
                            <a:srgbClr val="000000"/>
                          </a:solidFill>
                          <a:effectLst/>
                          <a:latin typeface="微軟正黑體"/>
                        </a:rPr>
                        <a:t>精神醫學部</a:t>
                      </a:r>
                    </a:p>
                  </a:txBody>
                  <a:tcPr marL="9525" marR="9525" marT="9525" marB="0" anchor="ctr"/>
                </a:tc>
                <a:tc>
                  <a:txBody>
                    <a:bodyPr/>
                    <a:lstStyle/>
                    <a:p>
                      <a:pPr algn="l" fontAlgn="ctr"/>
                      <a:r>
                        <a:rPr lang="zh-TW" altLang="en-US" sz="1200" b="0" i="0" u="none" strike="noStrike">
                          <a:solidFill>
                            <a:srgbClr val="000000"/>
                          </a:solidFill>
                          <a:effectLst/>
                          <a:latin typeface="微軟正黑體"/>
                        </a:rPr>
                        <a:t>王嚴鋒醫師</a:t>
                      </a:r>
                      <a:br>
                        <a:rPr lang="zh-TW" altLang="en-US" sz="1200" b="0" i="0" u="none" strike="noStrike">
                          <a:solidFill>
                            <a:srgbClr val="000000"/>
                          </a:solidFill>
                          <a:effectLst/>
                          <a:latin typeface="微軟正黑體"/>
                        </a:rPr>
                      </a:br>
                      <a:r>
                        <a:rPr lang="zh-TW" altLang="en-US" sz="1200" b="0" i="0" u="none" strike="noStrike">
                          <a:solidFill>
                            <a:srgbClr val="000000"/>
                          </a:solidFill>
                          <a:effectLst/>
                          <a:latin typeface="微軟正黑體"/>
                        </a:rPr>
                        <a:t>周元華主任</a:t>
                      </a:r>
                    </a:p>
                  </a:txBody>
                  <a:tcPr marL="9525" marR="9525" marT="9525" marB="0" anchor="ctr"/>
                </a:tc>
                <a:tc>
                  <a:txBody>
                    <a:bodyPr/>
                    <a:lstStyle/>
                    <a:p>
                      <a:pPr algn="l" fontAlgn="ctr"/>
                      <a:r>
                        <a:rPr lang="zh-TW" altLang="en-US" sz="1200" b="0" i="0" u="none" strike="noStrike">
                          <a:solidFill>
                            <a:srgbClr val="000000"/>
                          </a:solidFill>
                          <a:effectLst/>
                          <a:latin typeface="微軟正黑體"/>
                        </a:rPr>
                        <a:t>早睡減少憂鬱症</a:t>
                      </a:r>
                    </a:p>
                  </a:txBody>
                  <a:tcPr marL="9525" marR="9525" marT="9525" marB="0" anchor="ctr"/>
                </a:tc>
                <a:tc>
                  <a:txBody>
                    <a:bodyPr/>
                    <a:lstStyle/>
                    <a:p>
                      <a:pPr algn="l" fontAlgn="ctr"/>
                      <a:r>
                        <a:rPr lang="en-US" sz="1200" b="0" i="0" u="none" strike="noStrike">
                          <a:solidFill>
                            <a:srgbClr val="000000"/>
                          </a:solidFill>
                          <a:effectLst/>
                          <a:latin typeface="微軟正黑體"/>
                        </a:rPr>
                        <a:t>TVBS/</a:t>
                      </a:r>
                      <a:r>
                        <a:rPr lang="zh-TW" altLang="en-US" sz="1200" b="0" i="0" u="none" strike="noStrike">
                          <a:solidFill>
                            <a:srgbClr val="000000"/>
                          </a:solidFill>
                          <a:effectLst/>
                          <a:latin typeface="微軟正黑體"/>
                        </a:rPr>
                        <a:t>蔣志偉</a:t>
                      </a:r>
                    </a:p>
                  </a:txBody>
                  <a:tcPr marL="9525" marR="9525" marT="9525" marB="0" anchor="ctr"/>
                </a:tc>
              </a:tr>
              <a:tr h="632963">
                <a:tc>
                  <a:txBody>
                    <a:bodyPr/>
                    <a:lstStyle/>
                    <a:p>
                      <a:pPr algn="l" fontAlgn="ctr"/>
                      <a:r>
                        <a:rPr lang="en-US" altLang="zh-TW" sz="1200" b="0" i="0" u="none" strike="noStrike" dirty="0">
                          <a:solidFill>
                            <a:srgbClr val="000000"/>
                          </a:solidFill>
                          <a:effectLst/>
                          <a:latin typeface="微軟正黑體"/>
                        </a:rPr>
                        <a:t>2021/10/27</a:t>
                      </a:r>
                    </a:p>
                  </a:txBody>
                  <a:tcPr marL="9525" marR="9525" marT="9525" marB="0" anchor="ctr"/>
                </a:tc>
                <a:tc>
                  <a:txBody>
                    <a:bodyPr/>
                    <a:lstStyle/>
                    <a:p>
                      <a:pPr algn="l" fontAlgn="ctr"/>
                      <a:r>
                        <a:rPr lang="zh-TW" altLang="en-US" sz="1200" b="0" i="0" u="none" strike="noStrike" dirty="0">
                          <a:solidFill>
                            <a:srgbClr val="000000"/>
                          </a:solidFill>
                          <a:effectLst/>
                          <a:latin typeface="微軟正黑體"/>
                        </a:rPr>
                        <a:t>骨科部</a:t>
                      </a:r>
                    </a:p>
                  </a:txBody>
                  <a:tcPr marL="9525" marR="9525" marT="9525" marB="0" anchor="ctr"/>
                </a:tc>
                <a:tc>
                  <a:txBody>
                    <a:bodyPr/>
                    <a:lstStyle/>
                    <a:p>
                      <a:pPr algn="l" fontAlgn="ctr"/>
                      <a:r>
                        <a:rPr lang="zh-TW" altLang="en-US" sz="1200" b="0" i="0" u="none" strike="noStrike">
                          <a:solidFill>
                            <a:srgbClr val="000000"/>
                          </a:solidFill>
                          <a:effectLst/>
                          <a:latin typeface="微軟正黑體"/>
                        </a:rPr>
                        <a:t>吳伯貴科主任</a:t>
                      </a:r>
                      <a:br>
                        <a:rPr lang="zh-TW" altLang="en-US" sz="1200" b="0" i="0" u="none" strike="noStrike">
                          <a:solidFill>
                            <a:srgbClr val="000000"/>
                          </a:solidFill>
                          <a:effectLst/>
                          <a:latin typeface="微軟正黑體"/>
                        </a:rPr>
                      </a:br>
                      <a:r>
                        <a:rPr lang="zh-TW" altLang="en-US" sz="1200" b="0" i="0" u="none" strike="noStrike">
                          <a:solidFill>
                            <a:srgbClr val="000000"/>
                          </a:solidFill>
                          <a:effectLst/>
                          <a:latin typeface="微軟正黑體"/>
                        </a:rPr>
                        <a:t>姚又誠醫師</a:t>
                      </a:r>
                      <a:br>
                        <a:rPr lang="zh-TW" altLang="en-US" sz="1200" b="0" i="0" u="none" strike="noStrike">
                          <a:solidFill>
                            <a:srgbClr val="000000"/>
                          </a:solidFill>
                          <a:effectLst/>
                          <a:latin typeface="微軟正黑體"/>
                        </a:rPr>
                      </a:br>
                      <a:r>
                        <a:rPr lang="zh-TW" altLang="en-US" sz="1200" b="0" i="0" u="none" strike="noStrike">
                          <a:solidFill>
                            <a:srgbClr val="000000"/>
                          </a:solidFill>
                          <a:effectLst/>
                          <a:latin typeface="微軟正黑體"/>
                        </a:rPr>
                        <a:t>周伯鑫醫師</a:t>
                      </a:r>
                    </a:p>
                  </a:txBody>
                  <a:tcPr marL="9525" marR="9525" marT="9525" marB="0" anchor="ctr"/>
                </a:tc>
                <a:tc>
                  <a:txBody>
                    <a:bodyPr/>
                    <a:lstStyle/>
                    <a:p>
                      <a:pPr algn="l" fontAlgn="ctr"/>
                      <a:r>
                        <a:rPr lang="zh-TW" altLang="en-US" sz="1200" b="0" i="0" u="none" strike="noStrike">
                          <a:solidFill>
                            <a:srgbClr val="000000"/>
                          </a:solidFill>
                          <a:effectLst/>
                          <a:latin typeface="微軟正黑體"/>
                        </a:rPr>
                        <a:t>醫師教你舒緩秋天關節痠痛</a:t>
                      </a:r>
                    </a:p>
                  </a:txBody>
                  <a:tcPr marL="9525" marR="9525" marT="9525" marB="0" anchor="ctr"/>
                </a:tc>
                <a:tc>
                  <a:txBody>
                    <a:bodyPr/>
                    <a:lstStyle/>
                    <a:p>
                      <a:pPr algn="l" fontAlgn="ctr"/>
                      <a:r>
                        <a:rPr lang="en-US" sz="1200" b="0" i="0" u="none" strike="noStrike">
                          <a:solidFill>
                            <a:srgbClr val="000000"/>
                          </a:solidFill>
                          <a:effectLst/>
                          <a:latin typeface="微軟正黑體"/>
                        </a:rPr>
                        <a:t>TVBS/</a:t>
                      </a:r>
                      <a:r>
                        <a:rPr lang="zh-TW" altLang="en-US" sz="1200" b="0" i="0" u="none" strike="noStrike">
                          <a:solidFill>
                            <a:srgbClr val="000000"/>
                          </a:solidFill>
                          <a:effectLst/>
                          <a:latin typeface="微軟正黑體"/>
                        </a:rPr>
                        <a:t>蔣志偉</a:t>
                      </a:r>
                    </a:p>
                  </a:txBody>
                  <a:tcPr marL="9525" marR="9525" marT="9525" marB="0" anchor="ctr"/>
                </a:tc>
              </a:tr>
              <a:tr h="543474">
                <a:tc>
                  <a:txBody>
                    <a:bodyPr/>
                    <a:lstStyle/>
                    <a:p>
                      <a:pPr algn="l" fontAlgn="ctr"/>
                      <a:r>
                        <a:rPr lang="en-US" altLang="zh-TW" sz="1200" b="0" i="0" u="none" strike="noStrike" dirty="0">
                          <a:solidFill>
                            <a:srgbClr val="000000"/>
                          </a:solidFill>
                          <a:effectLst/>
                          <a:latin typeface="微軟正黑體"/>
                        </a:rPr>
                        <a:t>2021/11/4</a:t>
                      </a:r>
                    </a:p>
                  </a:txBody>
                  <a:tcPr marL="9525" marR="9525" marT="9525" marB="0" anchor="ctr"/>
                </a:tc>
                <a:tc>
                  <a:txBody>
                    <a:bodyPr/>
                    <a:lstStyle/>
                    <a:p>
                      <a:pPr algn="l" fontAlgn="ctr"/>
                      <a:r>
                        <a:rPr lang="zh-TW" altLang="en-US" sz="1200" b="0" i="0" u="none" strike="noStrike" dirty="0">
                          <a:solidFill>
                            <a:srgbClr val="000000"/>
                          </a:solidFill>
                          <a:effectLst/>
                          <a:latin typeface="微軟正黑體"/>
                        </a:rPr>
                        <a:t>醫企部</a:t>
                      </a:r>
                    </a:p>
                  </a:txBody>
                  <a:tcPr marL="9525" marR="9525" marT="9525" marB="0" anchor="ctr"/>
                </a:tc>
                <a:tc>
                  <a:txBody>
                    <a:bodyPr/>
                    <a:lstStyle/>
                    <a:p>
                      <a:pPr algn="l" fontAlgn="ctr"/>
                      <a:r>
                        <a:rPr lang="zh-TW" altLang="en-US" sz="1200" b="0" i="0" u="none" strike="noStrike">
                          <a:solidFill>
                            <a:srgbClr val="000000"/>
                          </a:solidFill>
                          <a:effectLst/>
                          <a:latin typeface="微軟正黑體"/>
                        </a:rPr>
                        <a:t>李偉強主任</a:t>
                      </a:r>
                    </a:p>
                  </a:txBody>
                  <a:tcPr marL="9525" marR="9525" marT="9525" marB="0" anchor="ctr"/>
                </a:tc>
                <a:tc>
                  <a:txBody>
                    <a:bodyPr/>
                    <a:lstStyle/>
                    <a:p>
                      <a:pPr algn="l" fontAlgn="ctr"/>
                      <a:r>
                        <a:rPr lang="zh-TW" altLang="en-US" sz="1200" b="0" i="0" u="none" strike="noStrike">
                          <a:solidFill>
                            <a:srgbClr val="000000"/>
                          </a:solidFill>
                          <a:effectLst/>
                          <a:latin typeface="微軟正黑體"/>
                        </a:rPr>
                        <a:t>胃腸科最新進展</a:t>
                      </a:r>
                      <a:r>
                        <a:rPr lang="en-US" altLang="zh-TW" sz="1200" b="0" i="0" u="none" strike="noStrike">
                          <a:solidFill>
                            <a:srgbClr val="000000"/>
                          </a:solidFill>
                          <a:effectLst/>
                          <a:latin typeface="微軟正黑體"/>
                        </a:rPr>
                        <a:t>/</a:t>
                      </a:r>
                      <a:r>
                        <a:rPr lang="zh-TW" altLang="en-US" sz="1200" b="0" i="0" u="none" strike="noStrike">
                          <a:solidFill>
                            <a:srgbClr val="000000"/>
                          </a:solidFill>
                          <a:effectLst/>
                          <a:latin typeface="微軟正黑體"/>
                        </a:rPr>
                        <a:t>醫院管理</a:t>
                      </a:r>
                    </a:p>
                  </a:txBody>
                  <a:tcPr marL="9525" marR="9525" marT="9525" marB="0" anchor="ctr"/>
                </a:tc>
                <a:tc>
                  <a:txBody>
                    <a:bodyPr/>
                    <a:lstStyle/>
                    <a:p>
                      <a:pPr algn="l" fontAlgn="ctr"/>
                      <a:r>
                        <a:rPr lang="zh-TW" altLang="en-US" sz="1200" b="0" i="0" u="none" strike="noStrike">
                          <a:solidFill>
                            <a:srgbClr val="000000"/>
                          </a:solidFill>
                          <a:effectLst/>
                          <a:latin typeface="微軟正黑體"/>
                        </a:rPr>
                        <a:t>內湖幸福電台</a:t>
                      </a:r>
                      <a:r>
                        <a:rPr lang="en-US" altLang="zh-TW" sz="1200" b="0" i="0" u="none" strike="noStrike">
                          <a:solidFill>
                            <a:srgbClr val="000000"/>
                          </a:solidFill>
                          <a:effectLst/>
                          <a:latin typeface="微軟正黑體"/>
                        </a:rPr>
                        <a:t>/</a:t>
                      </a:r>
                      <a:r>
                        <a:rPr lang="zh-TW" altLang="en-US" sz="1200" b="0" i="0" u="none" strike="noStrike">
                          <a:solidFill>
                            <a:srgbClr val="000000"/>
                          </a:solidFill>
                          <a:effectLst/>
                          <a:latin typeface="微軟正黑體"/>
                        </a:rPr>
                        <a:t>陳永興</a:t>
                      </a:r>
                    </a:p>
                  </a:txBody>
                  <a:tcPr marL="9525" marR="9525" marT="9525" marB="0" anchor="ctr"/>
                </a:tc>
              </a:tr>
              <a:tr h="425576">
                <a:tc>
                  <a:txBody>
                    <a:bodyPr/>
                    <a:lstStyle/>
                    <a:p>
                      <a:pPr algn="l" fontAlgn="ctr"/>
                      <a:r>
                        <a:rPr lang="en-US" altLang="zh-TW" sz="1200" b="0" i="0" u="none" strike="noStrike" dirty="0">
                          <a:solidFill>
                            <a:srgbClr val="000000"/>
                          </a:solidFill>
                          <a:effectLst/>
                          <a:latin typeface="微軟正黑體"/>
                        </a:rPr>
                        <a:t>2021/11/17</a:t>
                      </a:r>
                    </a:p>
                  </a:txBody>
                  <a:tcPr marL="9525" marR="9525" marT="9525" marB="0" anchor="ctr"/>
                </a:tc>
                <a:tc>
                  <a:txBody>
                    <a:bodyPr/>
                    <a:lstStyle/>
                    <a:p>
                      <a:pPr algn="l" fontAlgn="ctr"/>
                      <a:r>
                        <a:rPr lang="zh-TW" altLang="en-US" sz="1200" b="0" i="0" u="none" strike="noStrike">
                          <a:solidFill>
                            <a:srgbClr val="000000"/>
                          </a:solidFill>
                          <a:effectLst/>
                          <a:latin typeface="微軟正黑體"/>
                        </a:rPr>
                        <a:t>家醫部</a:t>
                      </a:r>
                    </a:p>
                  </a:txBody>
                  <a:tcPr marL="9525" marR="9525" marT="9525" marB="0" anchor="ctr"/>
                </a:tc>
                <a:tc>
                  <a:txBody>
                    <a:bodyPr/>
                    <a:lstStyle/>
                    <a:p>
                      <a:pPr algn="l" fontAlgn="ctr"/>
                      <a:r>
                        <a:rPr lang="zh-TW" altLang="en-US" sz="1200" b="0" i="0" u="none" strike="noStrike">
                          <a:solidFill>
                            <a:srgbClr val="000000"/>
                          </a:solidFill>
                          <a:effectLst/>
                          <a:latin typeface="微軟正黑體"/>
                        </a:rPr>
                        <a:t>　</a:t>
                      </a:r>
                    </a:p>
                  </a:txBody>
                  <a:tcPr marL="9525" marR="9525" marT="9525" marB="0" anchor="ctr"/>
                </a:tc>
                <a:tc>
                  <a:txBody>
                    <a:bodyPr/>
                    <a:lstStyle/>
                    <a:p>
                      <a:pPr algn="l" fontAlgn="ctr"/>
                      <a:r>
                        <a:rPr lang="zh-TW" altLang="en-US" sz="1200" b="0" i="0" u="none" strike="noStrike" dirty="0">
                          <a:solidFill>
                            <a:srgbClr val="000000"/>
                          </a:solidFill>
                          <a:effectLst/>
                          <a:latin typeface="微軟正黑體"/>
                        </a:rPr>
                        <a:t>高端接種畫面</a:t>
                      </a:r>
                    </a:p>
                  </a:txBody>
                  <a:tcPr marL="9525" marR="9525" marT="9525" marB="0" anchor="ctr"/>
                </a:tc>
                <a:tc>
                  <a:txBody>
                    <a:bodyPr/>
                    <a:lstStyle/>
                    <a:p>
                      <a:pPr algn="l" fontAlgn="ctr"/>
                      <a:r>
                        <a:rPr lang="en-US" altLang="zh-TW" sz="1200" b="0" i="0" u="none" strike="noStrike">
                          <a:solidFill>
                            <a:srgbClr val="000000"/>
                          </a:solidFill>
                          <a:effectLst/>
                          <a:latin typeface="微軟正黑體"/>
                        </a:rPr>
                        <a:t>TVBS/</a:t>
                      </a:r>
                      <a:r>
                        <a:rPr lang="zh-TW" altLang="en-US" sz="1200" b="0" i="0" u="none" strike="noStrike">
                          <a:solidFill>
                            <a:srgbClr val="000000"/>
                          </a:solidFill>
                          <a:effectLst/>
                          <a:latin typeface="微軟正黑體"/>
                        </a:rPr>
                        <a:t>楊蕙纖</a:t>
                      </a:r>
                      <a:br>
                        <a:rPr lang="zh-TW" altLang="en-US" sz="1200" b="0" i="0" u="none" strike="noStrike">
                          <a:solidFill>
                            <a:srgbClr val="000000"/>
                          </a:solidFill>
                          <a:effectLst/>
                          <a:latin typeface="微軟正黑體"/>
                        </a:rPr>
                      </a:br>
                      <a:r>
                        <a:rPr lang="zh-TW" altLang="en-US" sz="1200" b="0" i="0" u="none" strike="noStrike">
                          <a:solidFill>
                            <a:srgbClr val="000000"/>
                          </a:solidFill>
                          <a:effectLst/>
                          <a:latin typeface="微軟正黑體"/>
                        </a:rPr>
                        <a:t>華視</a:t>
                      </a:r>
                      <a:r>
                        <a:rPr lang="en-US" altLang="zh-TW" sz="1200" b="0" i="0" u="none" strike="noStrike">
                          <a:solidFill>
                            <a:srgbClr val="000000"/>
                          </a:solidFill>
                          <a:effectLst/>
                          <a:latin typeface="微軟正黑體"/>
                        </a:rPr>
                        <a:t>/</a:t>
                      </a:r>
                      <a:r>
                        <a:rPr lang="zh-TW" altLang="en-US" sz="1200" b="0" i="0" u="none" strike="noStrike">
                          <a:solidFill>
                            <a:srgbClr val="000000"/>
                          </a:solidFill>
                          <a:effectLst/>
                          <a:latin typeface="微軟正黑體"/>
                        </a:rPr>
                        <a:t>賴昀岫</a:t>
                      </a:r>
                    </a:p>
                  </a:txBody>
                  <a:tcPr marL="9525" marR="9525" marT="9525" marB="0" anchor="ctr"/>
                </a:tc>
              </a:tr>
              <a:tr h="439164">
                <a:tc>
                  <a:txBody>
                    <a:bodyPr/>
                    <a:lstStyle/>
                    <a:p>
                      <a:pPr algn="l" fontAlgn="ctr"/>
                      <a:r>
                        <a:rPr lang="en-US" altLang="zh-TW" sz="1200" b="0" i="0" u="none" strike="noStrike" dirty="0">
                          <a:solidFill>
                            <a:srgbClr val="000000"/>
                          </a:solidFill>
                          <a:effectLst/>
                          <a:latin typeface="微軟正黑體"/>
                        </a:rPr>
                        <a:t>2021/11/17</a:t>
                      </a:r>
                    </a:p>
                  </a:txBody>
                  <a:tcPr marL="9525" marR="9525" marT="9525" marB="0" anchor="ctr"/>
                </a:tc>
                <a:tc>
                  <a:txBody>
                    <a:bodyPr/>
                    <a:lstStyle/>
                    <a:p>
                      <a:pPr algn="l" fontAlgn="ctr"/>
                      <a:r>
                        <a:rPr lang="zh-TW" altLang="en-US" sz="1200" b="0" i="0" u="none" strike="noStrike">
                          <a:solidFill>
                            <a:srgbClr val="000000"/>
                          </a:solidFill>
                          <a:effectLst/>
                          <a:latin typeface="微軟正黑體"/>
                        </a:rPr>
                        <a:t>胸腔部</a:t>
                      </a:r>
                    </a:p>
                  </a:txBody>
                  <a:tcPr marL="9525" marR="9525" marT="9525" marB="0" anchor="ctr"/>
                </a:tc>
                <a:tc>
                  <a:txBody>
                    <a:bodyPr/>
                    <a:lstStyle/>
                    <a:p>
                      <a:pPr algn="l" fontAlgn="ctr"/>
                      <a:r>
                        <a:rPr lang="zh-TW" altLang="en-US" sz="1200" b="0" i="0" u="none" strike="noStrike">
                          <a:solidFill>
                            <a:srgbClr val="000000"/>
                          </a:solidFill>
                          <a:effectLst/>
                          <a:latin typeface="微軟正黑體"/>
                        </a:rPr>
                        <a:t>陳威志醫師</a:t>
                      </a:r>
                      <a:br>
                        <a:rPr lang="zh-TW" altLang="en-US" sz="1200" b="0" i="0" u="none" strike="noStrike">
                          <a:solidFill>
                            <a:srgbClr val="000000"/>
                          </a:solidFill>
                          <a:effectLst/>
                          <a:latin typeface="微軟正黑體"/>
                        </a:rPr>
                      </a:br>
                      <a:r>
                        <a:rPr lang="zh-TW" altLang="en-US" sz="1200" b="0" i="0" u="none" strike="noStrike">
                          <a:solidFill>
                            <a:srgbClr val="000000"/>
                          </a:solidFill>
                          <a:effectLst/>
                          <a:latin typeface="微軟正黑體"/>
                        </a:rPr>
                        <a:t>羅永鴻醫師</a:t>
                      </a:r>
                    </a:p>
                  </a:txBody>
                  <a:tcPr marL="9525" marR="9525" marT="9525" marB="0" anchor="ctr"/>
                </a:tc>
                <a:tc>
                  <a:txBody>
                    <a:bodyPr/>
                    <a:lstStyle/>
                    <a:p>
                      <a:pPr algn="l" fontAlgn="ctr"/>
                      <a:r>
                        <a:rPr lang="zh-TW" altLang="en-US" sz="1200" b="0" i="0" u="none" strike="noStrike">
                          <a:solidFill>
                            <a:srgbClr val="000000"/>
                          </a:solidFill>
                          <a:effectLst/>
                          <a:latin typeface="微軟正黑體"/>
                        </a:rPr>
                        <a:t>室內空氣品質對健康的影響</a:t>
                      </a:r>
                    </a:p>
                  </a:txBody>
                  <a:tcPr marL="9525" marR="9525" marT="9525" marB="0" anchor="ctr"/>
                </a:tc>
                <a:tc>
                  <a:txBody>
                    <a:bodyPr/>
                    <a:lstStyle/>
                    <a:p>
                      <a:pPr algn="l" fontAlgn="ctr"/>
                      <a:r>
                        <a:rPr lang="en-US" sz="1200" b="0" i="0" u="none" strike="noStrike" dirty="0">
                          <a:solidFill>
                            <a:srgbClr val="000000"/>
                          </a:solidFill>
                          <a:effectLst/>
                          <a:latin typeface="微軟正黑體"/>
                        </a:rPr>
                        <a:t>TVBS/</a:t>
                      </a:r>
                      <a:r>
                        <a:rPr lang="zh-TW" altLang="en-US" sz="1200" b="0" i="0" u="none" strike="noStrike" dirty="0">
                          <a:solidFill>
                            <a:srgbClr val="000000"/>
                          </a:solidFill>
                          <a:effectLst/>
                          <a:latin typeface="微軟正黑體"/>
                        </a:rPr>
                        <a:t>蔣志偉</a:t>
                      </a:r>
                    </a:p>
                  </a:txBody>
                  <a:tcPr marL="9525" marR="9525" marT="9525" marB="0" anchor="ctr"/>
                </a:tc>
              </a:tr>
              <a:tr h="632963">
                <a:tc>
                  <a:txBody>
                    <a:bodyPr/>
                    <a:lstStyle/>
                    <a:p>
                      <a:pPr algn="l" fontAlgn="ctr"/>
                      <a:r>
                        <a:rPr lang="en-US" altLang="zh-TW" sz="1200" b="0" i="0" u="none" strike="noStrike" dirty="0">
                          <a:solidFill>
                            <a:srgbClr val="000000"/>
                          </a:solidFill>
                          <a:effectLst/>
                          <a:latin typeface="微軟正黑體"/>
                        </a:rPr>
                        <a:t>2021/11/18</a:t>
                      </a:r>
                    </a:p>
                  </a:txBody>
                  <a:tcPr marL="9525" marR="9525" marT="9525" marB="0" anchor="ctr"/>
                </a:tc>
                <a:tc>
                  <a:txBody>
                    <a:bodyPr/>
                    <a:lstStyle/>
                    <a:p>
                      <a:pPr algn="l" fontAlgn="ctr"/>
                      <a:r>
                        <a:rPr lang="zh-TW" altLang="en-US" sz="1200" b="0" i="0" u="none" strike="noStrike">
                          <a:solidFill>
                            <a:srgbClr val="000000"/>
                          </a:solidFill>
                          <a:effectLst/>
                          <a:latin typeface="微軟正黑體"/>
                        </a:rPr>
                        <a:t>神經醫學中心</a:t>
                      </a:r>
                      <a:br>
                        <a:rPr lang="zh-TW" altLang="en-US" sz="1200" b="0" i="0" u="none" strike="noStrike">
                          <a:solidFill>
                            <a:srgbClr val="000000"/>
                          </a:solidFill>
                          <a:effectLst/>
                          <a:latin typeface="微軟正黑體"/>
                        </a:rPr>
                      </a:br>
                      <a:r>
                        <a:rPr lang="zh-TW" altLang="en-US" sz="1200" b="0" i="0" u="none" strike="noStrike">
                          <a:solidFill>
                            <a:srgbClr val="000000"/>
                          </a:solidFill>
                          <a:effectLst/>
                          <a:latin typeface="微軟正黑體"/>
                        </a:rPr>
                        <a:t>精神醫學部 </a:t>
                      </a:r>
                      <a:br>
                        <a:rPr lang="zh-TW" altLang="en-US" sz="1200" b="0" i="0" u="none" strike="noStrike">
                          <a:solidFill>
                            <a:srgbClr val="000000"/>
                          </a:solidFill>
                          <a:effectLst/>
                          <a:latin typeface="微軟正黑體"/>
                        </a:rPr>
                      </a:br>
                      <a:r>
                        <a:rPr lang="zh-TW" altLang="en-US" sz="1200" b="0" i="0" u="none" strike="noStrike">
                          <a:solidFill>
                            <a:srgbClr val="000000"/>
                          </a:solidFill>
                          <a:effectLst/>
                          <a:latin typeface="微軟正黑體"/>
                        </a:rPr>
                        <a:t>高齡醫學中心</a:t>
                      </a:r>
                    </a:p>
                  </a:txBody>
                  <a:tcPr marL="9525" marR="9525" marT="9525" marB="0" anchor="ctr"/>
                </a:tc>
                <a:tc>
                  <a:txBody>
                    <a:bodyPr/>
                    <a:lstStyle/>
                    <a:p>
                      <a:pPr algn="l" fontAlgn="ctr"/>
                      <a:r>
                        <a:rPr lang="zh-TW" altLang="en-US" sz="1200" b="0" i="0" u="none" strike="noStrike" smtClean="0">
                          <a:solidFill>
                            <a:srgbClr val="000000"/>
                          </a:solidFill>
                          <a:effectLst/>
                          <a:latin typeface="微軟正黑體"/>
                        </a:rPr>
                        <a:t>王嚴鋒醫師</a:t>
                      </a:r>
                      <a:r>
                        <a:rPr lang="zh-TW" altLang="en-US" sz="1200" b="0" i="0" u="none" strike="noStrike">
                          <a:solidFill>
                            <a:srgbClr val="000000"/>
                          </a:solidFill>
                          <a:effectLst/>
                          <a:latin typeface="微軟正黑體"/>
                        </a:rPr>
                        <a:t/>
                      </a:r>
                      <a:br>
                        <a:rPr lang="zh-TW" altLang="en-US" sz="1200" b="0" i="0" u="none" strike="noStrike">
                          <a:solidFill>
                            <a:srgbClr val="000000"/>
                          </a:solidFill>
                          <a:effectLst/>
                          <a:latin typeface="微軟正黑體"/>
                        </a:rPr>
                      </a:br>
                      <a:r>
                        <a:rPr lang="zh-TW" altLang="en-US" sz="1200" b="0" i="0" u="none" strike="noStrike">
                          <a:solidFill>
                            <a:srgbClr val="000000"/>
                          </a:solidFill>
                          <a:effectLst/>
                          <a:latin typeface="微軟正黑體"/>
                        </a:rPr>
                        <a:t>蔡佳芬主任</a:t>
                      </a:r>
                      <a:br>
                        <a:rPr lang="zh-TW" altLang="en-US" sz="1200" b="0" i="0" u="none" strike="noStrike">
                          <a:solidFill>
                            <a:srgbClr val="000000"/>
                          </a:solidFill>
                          <a:effectLst/>
                          <a:latin typeface="微軟正黑體"/>
                        </a:rPr>
                      </a:br>
                      <a:r>
                        <a:rPr lang="zh-TW" altLang="en-US" sz="1200" b="0" i="0" u="none" strike="noStrike">
                          <a:solidFill>
                            <a:srgbClr val="000000"/>
                          </a:solidFill>
                          <a:effectLst/>
                          <a:latin typeface="微軟正黑體"/>
                        </a:rPr>
                        <a:t>彭莉寗主任</a:t>
                      </a:r>
                    </a:p>
                  </a:txBody>
                  <a:tcPr marL="9525" marR="9525" marT="9525" marB="0" anchor="ctr"/>
                </a:tc>
                <a:tc>
                  <a:txBody>
                    <a:bodyPr/>
                    <a:lstStyle/>
                    <a:p>
                      <a:pPr algn="l" fontAlgn="ctr"/>
                      <a:r>
                        <a:rPr lang="zh-TW" altLang="en-US" sz="1200" b="0" i="0" u="none" strike="noStrike" dirty="0">
                          <a:solidFill>
                            <a:srgbClr val="000000"/>
                          </a:solidFill>
                          <a:effectLst/>
                          <a:latin typeface="微軟正黑體"/>
                        </a:rPr>
                        <a:t>睡眠與失智症</a:t>
                      </a:r>
                    </a:p>
                  </a:txBody>
                  <a:tcPr marL="9525" marR="9525" marT="9525" marB="0" anchor="ctr"/>
                </a:tc>
                <a:tc>
                  <a:txBody>
                    <a:bodyPr/>
                    <a:lstStyle/>
                    <a:p>
                      <a:pPr algn="l" fontAlgn="ctr"/>
                      <a:r>
                        <a:rPr lang="en-US" sz="1200" b="0" i="0" u="none" strike="noStrike">
                          <a:solidFill>
                            <a:srgbClr val="000000"/>
                          </a:solidFill>
                          <a:effectLst/>
                          <a:latin typeface="微軟正黑體"/>
                        </a:rPr>
                        <a:t>TVBS/</a:t>
                      </a:r>
                      <a:r>
                        <a:rPr lang="zh-TW" altLang="en-US" sz="1200" b="0" i="0" u="none" strike="noStrike">
                          <a:solidFill>
                            <a:srgbClr val="000000"/>
                          </a:solidFill>
                          <a:effectLst/>
                          <a:latin typeface="微軟正黑體"/>
                        </a:rPr>
                        <a:t>蔣志偉</a:t>
                      </a:r>
                    </a:p>
                  </a:txBody>
                  <a:tcPr marL="9525" marR="9525" marT="9525" marB="0" anchor="ctr"/>
                </a:tc>
              </a:tr>
              <a:tr h="425576">
                <a:tc>
                  <a:txBody>
                    <a:bodyPr/>
                    <a:lstStyle/>
                    <a:p>
                      <a:pPr algn="l" fontAlgn="ctr"/>
                      <a:r>
                        <a:rPr lang="en-US" altLang="zh-TW" sz="1200" b="0" i="0" u="none" strike="noStrike" dirty="0">
                          <a:solidFill>
                            <a:srgbClr val="000000"/>
                          </a:solidFill>
                          <a:effectLst/>
                          <a:latin typeface="微軟正黑體"/>
                        </a:rPr>
                        <a:t>2021/11/19</a:t>
                      </a:r>
                    </a:p>
                  </a:txBody>
                  <a:tcPr marL="9525" marR="9525" marT="9525" marB="0" anchor="ctr"/>
                </a:tc>
                <a:tc>
                  <a:txBody>
                    <a:bodyPr/>
                    <a:lstStyle/>
                    <a:p>
                      <a:pPr algn="l" fontAlgn="ctr"/>
                      <a:r>
                        <a:rPr lang="zh-TW" altLang="en-US" sz="1200" b="0" i="0" u="none" strike="noStrike">
                          <a:solidFill>
                            <a:srgbClr val="000000"/>
                          </a:solidFill>
                          <a:effectLst/>
                          <a:latin typeface="微軟正黑體"/>
                        </a:rPr>
                        <a:t>耳鼻喉頭頸醫學部</a:t>
                      </a:r>
                    </a:p>
                  </a:txBody>
                  <a:tcPr marL="9525" marR="9525" marT="9525" marB="0" anchor="ctr"/>
                </a:tc>
                <a:tc>
                  <a:txBody>
                    <a:bodyPr/>
                    <a:lstStyle/>
                    <a:p>
                      <a:pPr algn="l" fontAlgn="ctr"/>
                      <a:r>
                        <a:rPr lang="zh-TW" altLang="en-US" sz="1200" b="0" i="0" u="none" strike="noStrike" dirty="0">
                          <a:solidFill>
                            <a:srgbClr val="000000"/>
                          </a:solidFill>
                          <a:effectLst/>
                          <a:latin typeface="微軟正黑體"/>
                        </a:rPr>
                        <a:t>黃啟原主任</a:t>
                      </a:r>
                    </a:p>
                  </a:txBody>
                  <a:tcPr marL="9525" marR="9525" marT="9525" marB="0" anchor="ctr"/>
                </a:tc>
                <a:tc>
                  <a:txBody>
                    <a:bodyPr/>
                    <a:lstStyle/>
                    <a:p>
                      <a:pPr algn="l" fontAlgn="ctr"/>
                      <a:r>
                        <a:rPr lang="zh-TW" altLang="en-US" sz="1200" b="0" i="0" u="none" strike="noStrike" dirty="0">
                          <a:solidFill>
                            <a:srgbClr val="000000"/>
                          </a:solidFill>
                          <a:effectLst/>
                          <a:latin typeface="微軟正黑體"/>
                        </a:rPr>
                        <a:t>聽</a:t>
                      </a:r>
                      <a:r>
                        <a:rPr lang="zh-TW" altLang="en-US" sz="1200" b="0" i="0" u="none" strike="noStrike" dirty="0" smtClean="0">
                          <a:solidFill>
                            <a:srgbClr val="000000"/>
                          </a:solidFill>
                          <a:effectLst/>
                          <a:latin typeface="微軟正黑體"/>
                        </a:rPr>
                        <a:t>損原因與預防</a:t>
                      </a:r>
                      <a:endParaRPr lang="zh-TW" altLang="en-US" sz="1200" b="0" i="0" u="none" strike="noStrike" dirty="0">
                        <a:solidFill>
                          <a:srgbClr val="000000"/>
                        </a:solidFill>
                        <a:effectLst/>
                        <a:latin typeface="微軟正黑體"/>
                      </a:endParaRPr>
                    </a:p>
                  </a:txBody>
                  <a:tcPr marL="9525" marR="9525" marT="9525" marB="0" anchor="ctr"/>
                </a:tc>
                <a:tc>
                  <a:txBody>
                    <a:bodyPr/>
                    <a:lstStyle/>
                    <a:p>
                      <a:pPr algn="l" fontAlgn="ctr"/>
                      <a:r>
                        <a:rPr lang="zh-TW" altLang="en-US" sz="1200" b="0" i="0" u="none" strike="noStrike">
                          <a:solidFill>
                            <a:srgbClr val="000000"/>
                          </a:solidFill>
                          <a:effectLst/>
                          <a:latin typeface="微軟正黑體"/>
                        </a:rPr>
                        <a:t>聯合</a:t>
                      </a:r>
                      <a:r>
                        <a:rPr lang="en-US" altLang="zh-TW" sz="1200" b="0" i="0" u="none" strike="noStrike">
                          <a:solidFill>
                            <a:srgbClr val="000000"/>
                          </a:solidFill>
                          <a:effectLst/>
                          <a:latin typeface="微軟正黑體"/>
                        </a:rPr>
                        <a:t>/</a:t>
                      </a:r>
                      <a:r>
                        <a:rPr lang="zh-TW" altLang="en-US" sz="1200" b="0" i="0" u="none" strike="noStrike">
                          <a:solidFill>
                            <a:srgbClr val="000000"/>
                          </a:solidFill>
                          <a:effectLst/>
                          <a:latin typeface="微軟正黑體"/>
                        </a:rPr>
                        <a:t>沈能元</a:t>
                      </a:r>
                    </a:p>
                  </a:txBody>
                  <a:tcPr marL="9525" marR="9525" marT="9525" marB="0" anchor="ctr"/>
                </a:tc>
              </a:tr>
              <a:tr h="543474">
                <a:tc>
                  <a:txBody>
                    <a:bodyPr/>
                    <a:lstStyle/>
                    <a:p>
                      <a:pPr algn="l" fontAlgn="ctr"/>
                      <a:r>
                        <a:rPr lang="en-US" altLang="zh-TW" sz="1200" b="0" i="0" u="none" strike="noStrike" dirty="0">
                          <a:solidFill>
                            <a:srgbClr val="000000"/>
                          </a:solidFill>
                          <a:effectLst/>
                          <a:latin typeface="微軟正黑體"/>
                        </a:rPr>
                        <a:t>2021/11/19</a:t>
                      </a:r>
                    </a:p>
                  </a:txBody>
                  <a:tcPr marL="9525" marR="9525" marT="9525" marB="0" anchor="ctr"/>
                </a:tc>
                <a:tc>
                  <a:txBody>
                    <a:bodyPr/>
                    <a:lstStyle/>
                    <a:p>
                      <a:pPr algn="l" fontAlgn="ctr"/>
                      <a:r>
                        <a:rPr lang="zh-TW" altLang="en-US" sz="1200" b="0" i="0" u="none" strike="noStrike">
                          <a:solidFill>
                            <a:srgbClr val="000000"/>
                          </a:solidFill>
                          <a:effectLst/>
                          <a:latin typeface="微軟正黑體"/>
                        </a:rPr>
                        <a:t>耳鼻喉頭頸醫學部</a:t>
                      </a:r>
                    </a:p>
                  </a:txBody>
                  <a:tcPr marL="9525" marR="9525" marT="9525" marB="0" anchor="ctr"/>
                </a:tc>
                <a:tc>
                  <a:txBody>
                    <a:bodyPr/>
                    <a:lstStyle/>
                    <a:p>
                      <a:pPr algn="l" fontAlgn="ctr"/>
                      <a:r>
                        <a:rPr lang="zh-TW" altLang="en-US" sz="1200" b="0" i="0" u="none" strike="noStrike">
                          <a:solidFill>
                            <a:srgbClr val="000000"/>
                          </a:solidFill>
                          <a:effectLst/>
                          <a:latin typeface="微軟正黑體"/>
                        </a:rPr>
                        <a:t>王懋哲醫師</a:t>
                      </a:r>
                    </a:p>
                  </a:txBody>
                  <a:tcPr marL="9525" marR="9525" marT="9525" marB="0" anchor="ctr"/>
                </a:tc>
                <a:tc>
                  <a:txBody>
                    <a:bodyPr/>
                    <a:lstStyle/>
                    <a:p>
                      <a:pPr algn="l" fontAlgn="ctr"/>
                      <a:r>
                        <a:rPr lang="zh-TW" altLang="en-US" sz="1200" b="0" i="0" u="none" strike="noStrike" dirty="0">
                          <a:solidFill>
                            <a:srgbClr val="000000"/>
                          </a:solidFill>
                          <a:effectLst/>
                          <a:latin typeface="微軟正黑體"/>
                        </a:rPr>
                        <a:t>聽</a:t>
                      </a:r>
                      <a:r>
                        <a:rPr lang="zh-TW" altLang="en-US" sz="1200" b="0" i="0" u="none" strike="noStrike" dirty="0" smtClean="0">
                          <a:solidFill>
                            <a:srgbClr val="000000"/>
                          </a:solidFill>
                          <a:effectLst/>
                          <a:latin typeface="微軟正黑體"/>
                        </a:rPr>
                        <a:t>損手術治療</a:t>
                      </a:r>
                      <a:endParaRPr lang="zh-TW" altLang="en-US" sz="1200" b="0" i="0" u="none" strike="noStrike" dirty="0">
                        <a:solidFill>
                          <a:srgbClr val="000000"/>
                        </a:solidFill>
                        <a:effectLst/>
                        <a:latin typeface="微軟正黑體"/>
                      </a:endParaRPr>
                    </a:p>
                  </a:txBody>
                  <a:tcPr marL="9525" marR="9525" marT="9525" marB="0" anchor="ctr"/>
                </a:tc>
                <a:tc>
                  <a:txBody>
                    <a:bodyPr/>
                    <a:lstStyle/>
                    <a:p>
                      <a:pPr algn="l" fontAlgn="ctr"/>
                      <a:r>
                        <a:rPr lang="zh-TW" altLang="en-US" sz="1200" b="0" i="0" u="none" strike="noStrike">
                          <a:solidFill>
                            <a:srgbClr val="000000"/>
                          </a:solidFill>
                          <a:effectLst/>
                          <a:latin typeface="微軟正黑體"/>
                        </a:rPr>
                        <a:t>聯合</a:t>
                      </a:r>
                      <a:r>
                        <a:rPr lang="en-US" altLang="zh-TW" sz="1200" b="0" i="0" u="none" strike="noStrike">
                          <a:solidFill>
                            <a:srgbClr val="000000"/>
                          </a:solidFill>
                          <a:effectLst/>
                          <a:latin typeface="微軟正黑體"/>
                        </a:rPr>
                        <a:t>/</a:t>
                      </a:r>
                      <a:r>
                        <a:rPr lang="zh-TW" altLang="en-US" sz="1200" b="0" i="0" u="none" strike="noStrike">
                          <a:solidFill>
                            <a:srgbClr val="000000"/>
                          </a:solidFill>
                          <a:effectLst/>
                          <a:latin typeface="微軟正黑體"/>
                        </a:rPr>
                        <a:t>楊雅棠</a:t>
                      </a:r>
                    </a:p>
                  </a:txBody>
                  <a:tcPr marL="9525" marR="9525" marT="9525" marB="0" anchor="ctr"/>
                </a:tc>
              </a:tr>
              <a:tr h="425576">
                <a:tc>
                  <a:txBody>
                    <a:bodyPr/>
                    <a:lstStyle/>
                    <a:p>
                      <a:pPr algn="l" fontAlgn="ctr"/>
                      <a:r>
                        <a:rPr lang="en-US" altLang="zh-TW" sz="1200" b="0" i="0" u="none" strike="noStrike" dirty="0">
                          <a:solidFill>
                            <a:srgbClr val="000000"/>
                          </a:solidFill>
                          <a:effectLst/>
                          <a:latin typeface="微軟正黑體"/>
                        </a:rPr>
                        <a:t>2021/11/22</a:t>
                      </a:r>
                    </a:p>
                  </a:txBody>
                  <a:tcPr marL="9525" marR="9525" marT="9525" marB="0" anchor="ctr"/>
                </a:tc>
                <a:tc>
                  <a:txBody>
                    <a:bodyPr/>
                    <a:lstStyle/>
                    <a:p>
                      <a:pPr algn="l" fontAlgn="ctr"/>
                      <a:r>
                        <a:rPr lang="zh-TW" altLang="en-US" sz="1200" b="0" i="0" u="none" strike="noStrike">
                          <a:solidFill>
                            <a:srgbClr val="000000"/>
                          </a:solidFill>
                          <a:effectLst/>
                          <a:latin typeface="微軟正黑體"/>
                        </a:rPr>
                        <a:t>外科部</a:t>
                      </a:r>
                    </a:p>
                  </a:txBody>
                  <a:tcPr marL="9525" marR="9525" marT="9525" marB="0" anchor="ctr"/>
                </a:tc>
                <a:tc>
                  <a:txBody>
                    <a:bodyPr/>
                    <a:lstStyle/>
                    <a:p>
                      <a:pPr algn="l" fontAlgn="ctr"/>
                      <a:r>
                        <a:rPr lang="zh-TW" altLang="en-US" sz="1200" b="0" i="0" u="none" strike="noStrike" dirty="0">
                          <a:solidFill>
                            <a:srgbClr val="000000"/>
                          </a:solidFill>
                          <a:effectLst/>
                          <a:latin typeface="微軟正黑體"/>
                        </a:rPr>
                        <a:t>石宜銘教授</a:t>
                      </a:r>
                    </a:p>
                  </a:txBody>
                  <a:tcPr marL="9525" marR="9525" marT="9525" marB="0" anchor="ctr"/>
                </a:tc>
                <a:tc>
                  <a:txBody>
                    <a:bodyPr/>
                    <a:lstStyle/>
                    <a:p>
                      <a:pPr algn="l" fontAlgn="ctr"/>
                      <a:r>
                        <a:rPr lang="zh-TW" altLang="en-US" sz="1200" b="0" i="0" u="none" strike="noStrike" dirty="0" smtClean="0">
                          <a:solidFill>
                            <a:srgbClr val="000000"/>
                          </a:solidFill>
                          <a:effectLst/>
                          <a:latin typeface="微軟正黑體"/>
                        </a:rPr>
                        <a:t>壺腹</a:t>
                      </a:r>
                      <a:r>
                        <a:rPr lang="zh-TW" altLang="en-US" sz="1200" b="0" i="0" u="none" strike="noStrike" dirty="0">
                          <a:solidFill>
                            <a:srgbClr val="000000"/>
                          </a:solidFill>
                          <a:effectLst/>
                          <a:latin typeface="微軟正黑體"/>
                        </a:rPr>
                        <a:t>癌原因及治療</a:t>
                      </a:r>
                    </a:p>
                  </a:txBody>
                  <a:tcPr marL="9525" marR="9525" marT="9525" marB="0" anchor="ctr"/>
                </a:tc>
                <a:tc>
                  <a:txBody>
                    <a:bodyPr/>
                    <a:lstStyle/>
                    <a:p>
                      <a:pPr algn="l" fontAlgn="t"/>
                      <a:r>
                        <a:rPr lang="zh-TW" altLang="en-US" sz="1200" b="0" i="0" u="none" strike="noStrike" dirty="0">
                          <a:solidFill>
                            <a:srgbClr val="000000"/>
                          </a:solidFill>
                          <a:effectLst/>
                          <a:latin typeface="微軟正黑體"/>
                        </a:rPr>
                        <a:t>寶島聯播網「新聞放輕鬆</a:t>
                      </a:r>
                      <a:r>
                        <a:rPr lang="zh-TW" altLang="en-US" sz="1200" b="0" i="0" u="none" strike="noStrike" dirty="0" smtClean="0">
                          <a:solidFill>
                            <a:srgbClr val="000000"/>
                          </a:solidFill>
                          <a:effectLst/>
                          <a:latin typeface="微軟正黑體"/>
                        </a:rPr>
                        <a:t>」邱慧貞</a:t>
                      </a:r>
                      <a:endParaRPr lang="zh-TW" altLang="en-US" sz="1200" b="0" i="0" u="none" strike="noStrike" dirty="0">
                        <a:solidFill>
                          <a:srgbClr val="000000"/>
                        </a:solidFill>
                        <a:effectLst/>
                        <a:latin typeface="微軟正黑體"/>
                      </a:endParaRPr>
                    </a:p>
                  </a:txBody>
                  <a:tcPr marL="9525" marR="9525" marT="9525" marB="0"/>
                </a:tc>
              </a:tr>
              <a:tr h="408299">
                <a:tc>
                  <a:txBody>
                    <a:bodyPr/>
                    <a:lstStyle/>
                    <a:p>
                      <a:pPr algn="l" fontAlgn="ctr"/>
                      <a:r>
                        <a:rPr lang="en-US" altLang="zh-TW" sz="1200" b="0" i="0" u="none" strike="noStrike" dirty="0">
                          <a:solidFill>
                            <a:schemeClr val="tx1"/>
                          </a:solidFill>
                          <a:effectLst/>
                          <a:latin typeface="微軟正黑體"/>
                        </a:rPr>
                        <a:t>2021/11/24</a:t>
                      </a:r>
                    </a:p>
                  </a:txBody>
                  <a:tcPr marL="9525" marR="9525" marT="9525" marB="0" anchor="ctr"/>
                </a:tc>
                <a:tc>
                  <a:txBody>
                    <a:bodyPr/>
                    <a:lstStyle/>
                    <a:p>
                      <a:pPr algn="l" fontAlgn="ctr"/>
                      <a:r>
                        <a:rPr lang="zh-TW" altLang="en-US" sz="1200" b="0" i="0" u="none" strike="noStrike">
                          <a:solidFill>
                            <a:schemeClr val="tx1"/>
                          </a:solidFill>
                          <a:effectLst/>
                          <a:latin typeface="微軟正黑體"/>
                        </a:rPr>
                        <a:t>醫企部</a:t>
                      </a:r>
                    </a:p>
                  </a:txBody>
                  <a:tcPr marL="9525" marR="9525" marT="9525" marB="0" anchor="ctr"/>
                </a:tc>
                <a:tc>
                  <a:txBody>
                    <a:bodyPr/>
                    <a:lstStyle/>
                    <a:p>
                      <a:pPr algn="l" fontAlgn="ctr"/>
                      <a:r>
                        <a:rPr lang="zh-TW" altLang="en-US" sz="1200" b="0" i="0" u="none" strike="noStrike">
                          <a:solidFill>
                            <a:schemeClr val="tx1"/>
                          </a:solidFill>
                          <a:effectLst/>
                          <a:latin typeface="微軟正黑體"/>
                        </a:rPr>
                        <a:t>李偉強主任</a:t>
                      </a:r>
                    </a:p>
                  </a:txBody>
                  <a:tcPr marL="9525" marR="9525" marT="9525" marB="0" anchor="ctr"/>
                </a:tc>
                <a:tc>
                  <a:txBody>
                    <a:bodyPr/>
                    <a:lstStyle/>
                    <a:p>
                      <a:pPr algn="l" fontAlgn="ctr"/>
                      <a:r>
                        <a:rPr lang="en-US" altLang="zh-TW" sz="1200" b="0" i="0" u="none" strike="noStrike" dirty="0" smtClean="0">
                          <a:solidFill>
                            <a:schemeClr val="tx1"/>
                          </a:solidFill>
                          <a:effectLst/>
                          <a:latin typeface="標楷體"/>
                          <a:ea typeface="標楷體"/>
                        </a:rPr>
                        <a:t>｢</a:t>
                      </a:r>
                      <a:r>
                        <a:rPr lang="zh-TW" altLang="en-US" sz="1200" b="0" i="0" u="none" strike="noStrike" dirty="0" smtClean="0">
                          <a:solidFill>
                            <a:schemeClr val="tx1"/>
                          </a:solidFill>
                          <a:effectLst/>
                          <a:latin typeface="微軟正黑體"/>
                        </a:rPr>
                        <a:t>精</a:t>
                      </a:r>
                      <a:r>
                        <a:rPr lang="zh-TW" altLang="en-US" sz="1200" b="0" i="0" u="none" strike="noStrike" dirty="0">
                          <a:solidFill>
                            <a:schemeClr val="tx1"/>
                          </a:solidFill>
                          <a:effectLst/>
                          <a:latin typeface="微軟正黑體"/>
                        </a:rPr>
                        <a:t>準健康 智慧</a:t>
                      </a:r>
                      <a:r>
                        <a:rPr lang="zh-TW" altLang="en-US" sz="1200" b="0" i="0" u="none" strike="noStrike" dirty="0" smtClean="0">
                          <a:solidFill>
                            <a:schemeClr val="tx1"/>
                          </a:solidFill>
                          <a:effectLst/>
                          <a:latin typeface="微軟正黑體"/>
                        </a:rPr>
                        <a:t>未來</a:t>
                      </a:r>
                      <a:r>
                        <a:rPr lang="en-US" altLang="zh-TW" sz="1200" b="0" i="0" u="none" strike="noStrike" dirty="0" smtClean="0">
                          <a:solidFill>
                            <a:schemeClr val="tx1"/>
                          </a:solidFill>
                          <a:effectLst/>
                          <a:latin typeface="標楷體"/>
                          <a:ea typeface="標楷體"/>
                        </a:rPr>
                        <a:t>｣</a:t>
                      </a:r>
                      <a:r>
                        <a:rPr lang="zh-TW" altLang="en-US" sz="1200" b="0" i="0" u="none" strike="noStrike" dirty="0" smtClean="0">
                          <a:solidFill>
                            <a:schemeClr val="tx1"/>
                          </a:solidFill>
                          <a:effectLst/>
                          <a:latin typeface="標楷體"/>
                          <a:ea typeface="標楷體"/>
                        </a:rPr>
                        <a:t>講座</a:t>
                      </a:r>
                      <a:endParaRPr lang="zh-TW" altLang="en-US" sz="1200" b="0" i="0" u="none" strike="noStrike" dirty="0">
                        <a:solidFill>
                          <a:schemeClr val="tx1"/>
                        </a:solidFill>
                        <a:effectLst/>
                        <a:latin typeface="微軟正黑體"/>
                      </a:endParaRPr>
                    </a:p>
                  </a:txBody>
                  <a:tcPr marL="9525" marR="9525" marT="9525" marB="0" anchor="ctr"/>
                </a:tc>
                <a:tc>
                  <a:txBody>
                    <a:bodyPr/>
                    <a:lstStyle/>
                    <a:p>
                      <a:pPr algn="l" fontAlgn="ctr"/>
                      <a:r>
                        <a:rPr lang="zh-TW" altLang="en-US" sz="1200" b="0" i="0" u="none" strike="noStrike" dirty="0">
                          <a:solidFill>
                            <a:schemeClr val="tx1"/>
                          </a:solidFill>
                          <a:effectLst/>
                          <a:latin typeface="微軟正黑體"/>
                        </a:rPr>
                        <a:t>中國時報</a:t>
                      </a:r>
                    </a:p>
                  </a:txBody>
                  <a:tcPr marL="9525" marR="9525" marT="9525" marB="0" anchor="ctr"/>
                </a:tc>
              </a:tr>
            </a:tbl>
          </a:graphicData>
        </a:graphic>
      </p:graphicFrame>
    </p:spTree>
    <p:extLst>
      <p:ext uri="{BB962C8B-B14F-4D97-AF65-F5344CB8AC3E}">
        <p14:creationId xmlns:p14="http://schemas.microsoft.com/office/powerpoint/2010/main" val="207477929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110</a:t>
            </a:r>
            <a:r>
              <a:rPr lang="zh-TW" altLang="en-US" dirty="0" smtClean="0"/>
              <a:t>年</a:t>
            </a:r>
            <a:r>
              <a:rPr lang="en-US" altLang="zh-TW" dirty="0" smtClean="0"/>
              <a:t>11</a:t>
            </a:r>
            <a:r>
              <a:rPr lang="zh-TW" altLang="en-US" dirty="0" smtClean="0"/>
              <a:t>月份新聞摘要</a:t>
            </a:r>
            <a:r>
              <a:rPr lang="en-US" altLang="zh-TW" dirty="0" smtClean="0"/>
              <a:t>(</a:t>
            </a:r>
            <a:r>
              <a:rPr lang="zh-TW" altLang="en-US" dirty="0" smtClean="0"/>
              <a:t>計</a:t>
            </a:r>
            <a:r>
              <a:rPr lang="en-US" altLang="zh-TW" dirty="0" smtClean="0"/>
              <a:t>26</a:t>
            </a:r>
            <a:r>
              <a:rPr lang="zh-TW" altLang="en-US" dirty="0" smtClean="0"/>
              <a:t>則</a:t>
            </a:r>
            <a:r>
              <a:rPr lang="en-US" altLang="zh-TW" dirty="0" smtClean="0"/>
              <a:t>)</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150947592"/>
              </p:ext>
            </p:extLst>
          </p:nvPr>
        </p:nvGraphicFramePr>
        <p:xfrm>
          <a:off x="1" y="979488"/>
          <a:ext cx="9144000" cy="5326160"/>
        </p:xfrm>
        <a:graphic>
          <a:graphicData uri="http://schemas.openxmlformats.org/drawingml/2006/table">
            <a:tbl>
              <a:tblPr firstRow="1" bandRow="1">
                <a:tableStyleId>{5C22544A-7EE6-4342-B048-85BDC9FD1C3A}</a:tableStyleId>
              </a:tblPr>
              <a:tblGrid>
                <a:gridCol w="1475570"/>
                <a:gridCol w="6624919"/>
                <a:gridCol w="1043511"/>
              </a:tblGrid>
              <a:tr h="470188">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67114">
                <a:tc>
                  <a:txBody>
                    <a:bodyPr/>
                    <a:lstStyle/>
                    <a:p>
                      <a:r>
                        <a:rPr lang="en-US" altLang="zh-TW" sz="1800" dirty="0" smtClean="0"/>
                        <a:t>20211017 </a:t>
                      </a:r>
                      <a:endParaRPr lang="zh-TW" altLang="en-US" sz="1800" dirty="0"/>
                    </a:p>
                  </a:txBody>
                  <a:tcPr marT="45723" marB="45723"/>
                </a:tc>
                <a:tc>
                  <a:txBody>
                    <a:bodyPr/>
                    <a:lstStyle/>
                    <a:p>
                      <a:r>
                        <a:rPr lang="zh-TW" altLang="en-US" sz="1800" dirty="0" smtClean="0"/>
                        <a:t>北榮追蹤發現 類風關長期免疫治療 </a:t>
                      </a:r>
                      <a:r>
                        <a:rPr lang="en-US" altLang="zh-TW" sz="1800" dirty="0" smtClean="0"/>
                        <a:t>B</a:t>
                      </a:r>
                      <a:r>
                        <a:rPr lang="zh-TW" altLang="en-US" sz="1800" dirty="0" smtClean="0"/>
                        <a:t>肝復陽機會增加</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20211020</a:t>
                      </a:r>
                      <a:endParaRPr lang="zh-TW" altLang="en-US" sz="1800" dirty="0"/>
                    </a:p>
                  </a:txBody>
                  <a:tcPr marT="45723" marB="45723"/>
                </a:tc>
                <a:tc>
                  <a:txBody>
                    <a:bodyPr/>
                    <a:lstStyle/>
                    <a:p>
                      <a:r>
                        <a:rPr lang="en-US" altLang="zh-TW" sz="1800" dirty="0" smtClean="0"/>
                        <a:t>7</a:t>
                      </a:r>
                      <a:r>
                        <a:rPr lang="zh-TW" altLang="en-US" sz="1800" dirty="0" smtClean="0"/>
                        <a:t>成染疫者有後遺症 掉髮、失眠最多</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20211022 </a:t>
                      </a:r>
                      <a:endParaRPr lang="zh-TW" altLang="en-US" sz="1800" dirty="0"/>
                    </a:p>
                  </a:txBody>
                  <a:tcPr marT="45723" marB="45723"/>
                </a:tc>
                <a:tc>
                  <a:txBody>
                    <a:bodyPr/>
                    <a:lstStyle/>
                    <a:p>
                      <a:r>
                        <a:rPr lang="zh-TW" altLang="en-US" sz="1800" dirty="0" smtClean="0"/>
                        <a:t>牛道明 解碼基因尋孤兒藥 屢創罕病醫療第一</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20211022 </a:t>
                      </a:r>
                      <a:endParaRPr lang="zh-TW" altLang="en-US" sz="1800" dirty="0"/>
                    </a:p>
                  </a:txBody>
                  <a:tcPr marT="45723" marB="45723"/>
                </a:tc>
                <a:tc>
                  <a:txBody>
                    <a:bodyPr/>
                    <a:lstStyle/>
                    <a:p>
                      <a:r>
                        <a:rPr lang="zh-TW" altLang="en-US" sz="1800" dirty="0" smtClean="0"/>
                        <a:t>乳癌年輕化 </a:t>
                      </a:r>
                      <a:r>
                        <a:rPr lang="en-US" altLang="zh-TW" sz="1800" dirty="0" smtClean="0"/>
                        <a:t>40</a:t>
                      </a:r>
                      <a:r>
                        <a:rPr lang="zh-TW" altLang="en-US" sz="1800" dirty="0" smtClean="0"/>
                        <a:t>歲以下年增破千</a:t>
                      </a:r>
                      <a:endParaRPr lang="zh-TW" altLang="en-US" sz="1800" dirty="0"/>
                    </a:p>
                  </a:txBody>
                  <a:tcPr marT="45723" marB="45723"/>
                </a:tc>
                <a:tc>
                  <a:txBody>
                    <a:bodyPr/>
                    <a:lstStyle/>
                    <a:p>
                      <a:endParaRPr lang="zh-TW" altLang="en-US" sz="1800"/>
                    </a:p>
                  </a:txBody>
                  <a:tcPr marT="45723" marB="45723"/>
                </a:tc>
              </a:tr>
              <a:tr h="470188">
                <a:tc>
                  <a:txBody>
                    <a:bodyPr/>
                    <a:lstStyle/>
                    <a:p>
                      <a:r>
                        <a:rPr lang="en-US" altLang="zh-TW" sz="1800" dirty="0" smtClean="0"/>
                        <a:t>20211024</a:t>
                      </a:r>
                      <a:endParaRPr lang="zh-TW" altLang="en-US" sz="1800" dirty="0"/>
                    </a:p>
                  </a:txBody>
                  <a:tcPr marT="45723" marB="45723"/>
                </a:tc>
                <a:tc>
                  <a:txBody>
                    <a:bodyPr/>
                    <a:lstStyle/>
                    <a:p>
                      <a:r>
                        <a:rPr lang="zh-TW" altLang="en-US" sz="1800" dirty="0" smtClean="0"/>
                        <a:t>把握排卵日 一次不夠啦</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20211025</a:t>
                      </a:r>
                      <a:endParaRPr lang="zh-TW" altLang="en-US" sz="1800" dirty="0"/>
                    </a:p>
                  </a:txBody>
                  <a:tcPr marT="45723" marB="45723"/>
                </a:tc>
                <a:tc>
                  <a:txBody>
                    <a:bodyPr/>
                    <a:lstStyle/>
                    <a:p>
                      <a:r>
                        <a:rPr lang="zh-TW" altLang="en-US" sz="1800" dirty="0" smtClean="0"/>
                        <a:t>北市量能足夠 可接手中正紀念堂接種</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20211025</a:t>
                      </a:r>
                      <a:endParaRPr lang="zh-TW" altLang="en-US" sz="1800" dirty="0"/>
                    </a:p>
                  </a:txBody>
                  <a:tcPr marT="45723" marB="45723"/>
                </a:tc>
                <a:tc>
                  <a:txBody>
                    <a:bodyPr/>
                    <a:lstStyle/>
                    <a:p>
                      <a:r>
                        <a:rPr lang="zh-TW" altLang="en-US" sz="1800" dirty="0" smtClean="0"/>
                        <a:t>北榮舉辦精準醫學研討會 陳建仁：助健康促進與早期疾病預防</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20211027 </a:t>
                      </a:r>
                      <a:endParaRPr lang="zh-TW" altLang="en-US" sz="1800" dirty="0"/>
                    </a:p>
                  </a:txBody>
                  <a:tcPr marT="45723" marB="45723"/>
                </a:tc>
                <a:tc>
                  <a:txBody>
                    <a:bodyPr/>
                    <a:lstStyle/>
                    <a:p>
                      <a:r>
                        <a:rPr lang="zh-TW" altLang="en-US" sz="1800" dirty="0" smtClean="0"/>
                        <a:t>副總統代表總統感謝馮主委、北榮許院長卓越領導</a:t>
                      </a:r>
                      <a:endParaRPr lang="zh-TW" altLang="en-US" sz="1800" dirty="0"/>
                    </a:p>
                  </a:txBody>
                  <a:tcPr marT="45723" marB="45723"/>
                </a:tc>
                <a:tc>
                  <a:txBody>
                    <a:bodyPr/>
                    <a:lstStyle/>
                    <a:p>
                      <a:endParaRPr lang="zh-TW" altLang="en-US" sz="1800" dirty="0"/>
                    </a:p>
                  </a:txBody>
                  <a:tcPr marT="45723" marB="45723"/>
                </a:tc>
              </a:tr>
              <a:tr h="548771">
                <a:tc>
                  <a:txBody>
                    <a:bodyPr/>
                    <a:lstStyle/>
                    <a:p>
                      <a:r>
                        <a:rPr lang="en-US" altLang="zh-TW" sz="1800" dirty="0" smtClean="0"/>
                        <a:t>20211031</a:t>
                      </a:r>
                      <a:endParaRPr lang="zh-TW" altLang="en-US" sz="1800" dirty="0"/>
                    </a:p>
                  </a:txBody>
                  <a:tcPr marT="45723" marB="45723"/>
                </a:tc>
                <a:tc>
                  <a:txBody>
                    <a:bodyPr/>
                    <a:lstStyle/>
                    <a:p>
                      <a:r>
                        <a:rPr lang="zh-TW" altLang="en-US" sz="1800" dirty="0" smtClean="0"/>
                        <a:t>先用藥再手術 乳癌預後更佳</a:t>
                      </a:r>
                      <a:endParaRPr lang="zh-TW" altLang="en-US" sz="1800" dirty="0"/>
                    </a:p>
                  </a:txBody>
                  <a:tcPr marT="45723" marB="45723"/>
                </a:tc>
                <a:tc>
                  <a:txBody>
                    <a:bodyPr/>
                    <a:lstStyle/>
                    <a:p>
                      <a:endParaRPr lang="zh-TW" altLang="en-US" sz="1800" dirty="0"/>
                    </a:p>
                  </a:txBody>
                  <a:tcPr marT="45723" marB="45723"/>
                </a:tc>
              </a:tr>
              <a:tr h="548771">
                <a:tc>
                  <a:txBody>
                    <a:bodyPr/>
                    <a:lstStyle/>
                    <a:p>
                      <a:r>
                        <a:rPr lang="en-US" altLang="zh-TW" sz="1800" dirty="0" smtClean="0"/>
                        <a:t>20211031</a:t>
                      </a:r>
                      <a:endParaRPr lang="zh-TW" altLang="en-US" sz="1800" dirty="0"/>
                    </a:p>
                  </a:txBody>
                  <a:tcPr marT="45723" marB="45723"/>
                </a:tc>
                <a:tc>
                  <a:txBody>
                    <a:bodyPr/>
                    <a:lstStyle/>
                    <a:p>
                      <a:r>
                        <a:rPr lang="zh-TW" altLang="en-US" sz="1800" dirty="0" smtClean="0"/>
                        <a:t>長期服用 隨時調整 有慢性病者 個人化用藥很重要</a:t>
                      </a:r>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8</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109003878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110</a:t>
            </a:r>
            <a:r>
              <a:rPr lang="zh-TW" altLang="en-US" dirty="0" smtClean="0"/>
              <a:t>年</a:t>
            </a:r>
            <a:r>
              <a:rPr lang="en-US" altLang="zh-TW" dirty="0" smtClean="0"/>
              <a:t>11</a:t>
            </a:r>
            <a:r>
              <a:rPr lang="zh-TW" altLang="en-US" dirty="0" smtClean="0"/>
              <a:t>月份新聞摘要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540460560"/>
              </p:ext>
            </p:extLst>
          </p:nvPr>
        </p:nvGraphicFramePr>
        <p:xfrm>
          <a:off x="1" y="979488"/>
          <a:ext cx="9144000" cy="5590447"/>
        </p:xfrm>
        <a:graphic>
          <a:graphicData uri="http://schemas.openxmlformats.org/drawingml/2006/table">
            <a:tbl>
              <a:tblPr firstRow="1" bandRow="1">
                <a:tableStyleId>{5C22544A-7EE6-4342-B048-85BDC9FD1C3A}</a:tableStyleId>
              </a:tblPr>
              <a:tblGrid>
                <a:gridCol w="1475570"/>
                <a:gridCol w="6624919"/>
                <a:gridCol w="1043511"/>
              </a:tblGrid>
              <a:tr h="470188">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67114">
                <a:tc>
                  <a:txBody>
                    <a:bodyPr/>
                    <a:lstStyle/>
                    <a:p>
                      <a:r>
                        <a:rPr lang="en-US" altLang="zh-TW" sz="1800" dirty="0" smtClean="0"/>
                        <a:t>20211031</a:t>
                      </a:r>
                      <a:endParaRPr lang="zh-TW" altLang="en-US" sz="1800" dirty="0"/>
                    </a:p>
                  </a:txBody>
                  <a:tcPr marT="45723" marB="45723"/>
                </a:tc>
                <a:tc>
                  <a:txBody>
                    <a:bodyPr/>
                    <a:lstStyle/>
                    <a:p>
                      <a:r>
                        <a:rPr lang="zh-TW" altLang="en-US" sz="1800" dirty="0" smtClean="0"/>
                        <a:t>秋冬憂鬱易上身 治療重鬱症 新一代腦神經刺激 </a:t>
                      </a:r>
                      <a:r>
                        <a:rPr lang="en-US" altLang="zh-TW" sz="1800" dirty="0" smtClean="0"/>
                        <a:t>Deep </a:t>
                      </a:r>
                      <a:r>
                        <a:rPr lang="en-US" altLang="zh-TW" sz="1800" dirty="0" err="1" smtClean="0"/>
                        <a:t>rTMS</a:t>
                      </a:r>
                      <a:r>
                        <a:rPr lang="zh-TW" altLang="en-US" sz="1800" dirty="0" smtClean="0"/>
                        <a:t>成新利器</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20211031</a:t>
                      </a:r>
                      <a:endParaRPr lang="zh-TW" altLang="en-US" sz="1800" dirty="0"/>
                    </a:p>
                  </a:txBody>
                  <a:tcPr marT="45723" marB="45723"/>
                </a:tc>
                <a:tc>
                  <a:txBody>
                    <a:bodyPr/>
                    <a:lstStyle/>
                    <a:p>
                      <a:r>
                        <a:rPr lang="zh-TW" altLang="en-US" sz="1800" dirty="0" smtClean="0"/>
                        <a:t>動不動就頭暈 該看心臟科還是耳鼻喉科</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20211031</a:t>
                      </a:r>
                      <a:endParaRPr lang="zh-TW" altLang="en-US" sz="1800" dirty="0"/>
                    </a:p>
                  </a:txBody>
                  <a:tcPr marT="45723" marB="45723"/>
                </a:tc>
                <a:tc>
                  <a:txBody>
                    <a:bodyPr/>
                    <a:lstStyle/>
                    <a:p>
                      <a:r>
                        <a:rPr lang="zh-TW" altLang="en-US" sz="1800" dirty="0" smtClean="0"/>
                        <a:t>跑錯餐廳 記錯日期 是不是失智前兆</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20211031</a:t>
                      </a:r>
                      <a:endParaRPr lang="zh-TW" altLang="en-US" sz="1800" dirty="0"/>
                    </a:p>
                  </a:txBody>
                  <a:tcPr marT="45723" marB="45723"/>
                </a:tc>
                <a:tc>
                  <a:txBody>
                    <a:bodyPr/>
                    <a:lstStyle/>
                    <a:p>
                      <a:r>
                        <a:rPr lang="zh-TW" altLang="en-US" sz="1800" dirty="0" smtClean="0"/>
                        <a:t>需配合化放療 癌症細胞治療非萬靈丹</a:t>
                      </a:r>
                      <a:endParaRPr lang="zh-TW" altLang="en-US" sz="1800" dirty="0"/>
                    </a:p>
                  </a:txBody>
                  <a:tcPr marT="45723" marB="45723"/>
                </a:tc>
                <a:tc>
                  <a:txBody>
                    <a:bodyPr/>
                    <a:lstStyle/>
                    <a:p>
                      <a:endParaRPr lang="zh-TW" altLang="en-US" sz="1800"/>
                    </a:p>
                  </a:txBody>
                  <a:tcPr marT="45723" marB="45723"/>
                </a:tc>
              </a:tr>
              <a:tr h="470188">
                <a:tc>
                  <a:txBody>
                    <a:bodyPr/>
                    <a:lstStyle/>
                    <a:p>
                      <a:r>
                        <a:rPr lang="en-US" altLang="zh-TW" sz="1800" dirty="0" smtClean="0"/>
                        <a:t>20211102</a:t>
                      </a:r>
                      <a:endParaRPr lang="zh-TW" altLang="en-US" sz="1800" dirty="0"/>
                    </a:p>
                  </a:txBody>
                  <a:tcPr marT="45723" marB="45723"/>
                </a:tc>
                <a:tc>
                  <a:txBody>
                    <a:bodyPr/>
                    <a:lstStyle/>
                    <a:p>
                      <a:r>
                        <a:rPr lang="zh-TW" altLang="en-US" sz="1800" dirty="0" smtClean="0"/>
                        <a:t>民企贈醫療設備 助北榮護新生兒</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20211102</a:t>
                      </a:r>
                      <a:endParaRPr lang="zh-TW" altLang="en-US" sz="1800" dirty="0"/>
                    </a:p>
                  </a:txBody>
                  <a:tcPr marT="45723" marB="45723"/>
                </a:tc>
                <a:tc>
                  <a:txBody>
                    <a:bodyPr/>
                    <a:lstStyle/>
                    <a:p>
                      <a:r>
                        <a:rPr lang="zh-TW" altLang="en-US" sz="1800" dirty="0" smtClean="0"/>
                        <a:t>搶救肌少症 運動打底 營養補足</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20211103</a:t>
                      </a:r>
                      <a:endParaRPr lang="zh-TW" altLang="en-US" sz="1800" dirty="0"/>
                    </a:p>
                  </a:txBody>
                  <a:tcPr marT="45723" marB="45723"/>
                </a:tc>
                <a:tc>
                  <a:txBody>
                    <a:bodyPr/>
                    <a:lstStyle/>
                    <a:p>
                      <a:r>
                        <a:rPr lang="zh-TW" altLang="en-US" sz="1800" dirty="0" smtClean="0"/>
                        <a:t>新冠後遺症最多人「掉髮」 北榮整合門診一站搞定</a:t>
                      </a:r>
                      <a:r>
                        <a:rPr lang="en-US" altLang="zh-TW" sz="1800" dirty="0" smtClean="0"/>
                        <a:t>7</a:t>
                      </a:r>
                      <a:r>
                        <a:rPr lang="zh-TW" altLang="en-US" sz="1800" dirty="0" smtClean="0"/>
                        <a:t>科症狀</a:t>
                      </a:r>
                      <a:endParaRPr lang="zh-TW" altLang="en-US" sz="1800" dirty="0"/>
                    </a:p>
                  </a:txBody>
                  <a:tcPr marT="45723" marB="45723"/>
                </a:tc>
                <a:tc>
                  <a:txBody>
                    <a:bodyPr/>
                    <a:lstStyle/>
                    <a:p>
                      <a:endParaRPr lang="zh-TW" altLang="en-US" sz="1800" dirty="0"/>
                    </a:p>
                  </a:txBody>
                  <a:tcPr marT="45723" marB="45723"/>
                </a:tc>
              </a:tr>
              <a:tr h="470188">
                <a:tc>
                  <a:txBody>
                    <a:bodyPr/>
                    <a:lstStyle/>
                    <a:p>
                      <a:r>
                        <a:rPr lang="en-US" altLang="zh-TW" sz="1800" dirty="0" smtClean="0"/>
                        <a:t>20211105</a:t>
                      </a:r>
                      <a:endParaRPr lang="zh-TW" altLang="en-US" sz="1800" dirty="0"/>
                    </a:p>
                  </a:txBody>
                  <a:tcPr marT="45723" marB="45723"/>
                </a:tc>
                <a:tc>
                  <a:txBody>
                    <a:bodyPr/>
                    <a:lstStyle/>
                    <a:p>
                      <a:r>
                        <a:rPr lang="zh-TW" altLang="en-US" sz="1800" dirty="0" smtClean="0"/>
                        <a:t>逾</a:t>
                      </a:r>
                      <a:r>
                        <a:rPr lang="en-US" altLang="zh-TW" sz="1800" dirty="0" smtClean="0"/>
                        <a:t>50</a:t>
                      </a:r>
                      <a:r>
                        <a:rPr lang="zh-TW" altLang="en-US" sz="1800" dirty="0" smtClean="0"/>
                        <a:t>歲 肌少症風險達</a:t>
                      </a:r>
                      <a:r>
                        <a:rPr lang="en-US" altLang="zh-TW" sz="1800" dirty="0" smtClean="0"/>
                        <a:t>46%</a:t>
                      </a:r>
                      <a:endParaRPr lang="zh-TW" altLang="en-US" sz="1800" dirty="0"/>
                    </a:p>
                  </a:txBody>
                  <a:tcPr marT="45723" marB="45723"/>
                </a:tc>
                <a:tc>
                  <a:txBody>
                    <a:bodyPr/>
                    <a:lstStyle/>
                    <a:p>
                      <a:endParaRPr lang="zh-TW" altLang="en-US" sz="1800" dirty="0"/>
                    </a:p>
                  </a:txBody>
                  <a:tcPr marT="45723" marB="45723"/>
                </a:tc>
              </a:tr>
              <a:tr h="548771">
                <a:tc>
                  <a:txBody>
                    <a:bodyPr/>
                    <a:lstStyle/>
                    <a:p>
                      <a:r>
                        <a:rPr lang="en-US" altLang="zh-TW" sz="1800" dirty="0" smtClean="0"/>
                        <a:t>20211106 </a:t>
                      </a:r>
                      <a:endParaRPr lang="zh-TW" altLang="en-US" sz="1800" dirty="0"/>
                    </a:p>
                  </a:txBody>
                  <a:tcPr marT="45723" marB="45723"/>
                </a:tc>
                <a:tc>
                  <a:txBody>
                    <a:bodyPr/>
                    <a:lstStyle/>
                    <a:p>
                      <a:r>
                        <a:rPr lang="zh-TW" altLang="en-US" sz="1800" dirty="0" smtClean="0"/>
                        <a:t>規劃西半島醫療專區 縣長會見北榮院長 盼推動金門醫療越來越好</a:t>
                      </a:r>
                      <a:endParaRPr lang="zh-TW" altLang="en-US" sz="1800" dirty="0"/>
                    </a:p>
                  </a:txBody>
                  <a:tcPr marT="45723" marB="45723"/>
                </a:tc>
                <a:tc>
                  <a:txBody>
                    <a:bodyPr/>
                    <a:lstStyle/>
                    <a:p>
                      <a:endParaRPr lang="zh-TW" altLang="en-US" sz="1800" dirty="0"/>
                    </a:p>
                  </a:txBody>
                  <a:tcPr marT="45723" marB="45723"/>
                </a:tc>
              </a:tr>
              <a:tr h="548771">
                <a:tc>
                  <a:txBody>
                    <a:bodyPr/>
                    <a:lstStyle/>
                    <a:p>
                      <a:r>
                        <a:rPr lang="en-US" altLang="zh-TW" sz="1800" dirty="0" smtClean="0"/>
                        <a:t>20211107</a:t>
                      </a:r>
                      <a:endParaRPr lang="zh-TW" altLang="en-US" sz="1800" dirty="0"/>
                    </a:p>
                  </a:txBody>
                  <a:tcPr marT="45723" marB="45723"/>
                </a:tc>
                <a:tc>
                  <a:txBody>
                    <a:bodyPr/>
                    <a:lstStyle/>
                    <a:p>
                      <a:r>
                        <a:rPr lang="zh-TW" altLang="en-US" sz="1800" dirty="0" smtClean="0"/>
                        <a:t>鄒美勇獨鍾麻醉科 樂當危機處理專家</a:t>
                      </a:r>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9</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292868259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spDef>
    <a:ln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36678</TotalTime>
  <Words>1023</Words>
  <Application>Microsoft Office PowerPoint</Application>
  <PresentationFormat>如螢幕大小 (4:3)</PresentationFormat>
  <Paragraphs>217</Paragraphs>
  <Slides>12</Slides>
  <Notes>1</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12</vt:i4>
      </vt:variant>
    </vt:vector>
  </HeadingPairs>
  <TitlesOfParts>
    <vt:vector size="20" baseType="lpstr">
      <vt:lpstr>微軟正黑體</vt:lpstr>
      <vt:lpstr>新細明體</vt:lpstr>
      <vt:lpstr>標楷體</vt:lpstr>
      <vt:lpstr>Arial</vt:lpstr>
      <vt:lpstr>Times New Roman</vt:lpstr>
      <vt:lpstr>Verdana</vt:lpstr>
      <vt:lpstr>Wingdings</vt:lpstr>
      <vt:lpstr>Profile</vt:lpstr>
      <vt:lpstr>本院重要新聞彙整報告</vt:lpstr>
      <vt:lpstr>110年11月記者會</vt:lpstr>
      <vt:lpstr>110年11月媒體專題報導(計4則)</vt:lpstr>
      <vt:lpstr>110年11月專題報導</vt:lpstr>
      <vt:lpstr>110年11月份協辦活動新聞稿(計14則)</vt:lpstr>
      <vt:lpstr>110年11月份協辦活動新聞稿</vt:lpstr>
      <vt:lpstr> 110年11月安排媒體採訪(計10則)</vt:lpstr>
      <vt:lpstr>110年11月份新聞摘要(計26則)</vt:lpstr>
      <vt:lpstr>110年11月份新聞摘要</vt:lpstr>
      <vt:lpstr>110年11月份新聞摘要</vt:lpstr>
      <vt:lpstr>PowerPoint 簡報</vt:lpstr>
      <vt:lpstr>PowerPoint 簡報</vt:lpstr>
    </vt:vector>
  </TitlesOfParts>
  <Manager>台北榮民總醫院</Manager>
  <Company>Taipei Veterans General Hospital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行政院國軍退除役官兵輔導委員會 台北榮民總醫院 新制醫院評鑑暨教學醫院評鑑簡報</dc:title>
  <dc:creator>楊昭恂</dc:creator>
  <cp:lastModifiedBy>vghuser</cp:lastModifiedBy>
  <cp:revision>3092</cp:revision>
  <cp:lastPrinted>2021-11-19T06:41:30Z</cp:lastPrinted>
  <dcterms:created xsi:type="dcterms:W3CDTF">2004-02-01T06:39:05Z</dcterms:created>
  <dcterms:modified xsi:type="dcterms:W3CDTF">2021-11-19T06:43:54Z</dcterms:modified>
</cp:coreProperties>
</file>