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3249" r:id="rId2"/>
    <p:sldId id="3896" r:id="rId3"/>
    <p:sldId id="3928" r:id="rId4"/>
    <p:sldId id="3877" r:id="rId5"/>
    <p:sldId id="3923" r:id="rId6"/>
    <p:sldId id="3926" r:id="rId7"/>
    <p:sldId id="3930" r:id="rId8"/>
    <p:sldId id="3898" r:id="rId9"/>
    <p:sldId id="3922" r:id="rId10"/>
    <p:sldId id="3925" r:id="rId11"/>
    <p:sldId id="3927" r:id="rId12"/>
    <p:sldId id="3936" r:id="rId13"/>
    <p:sldId id="3919" r:id="rId14"/>
    <p:sldId id="3935" r:id="rId15"/>
    <p:sldId id="3913" r:id="rId16"/>
    <p:sldId id="3931" r:id="rId17"/>
    <p:sldId id="3932" r:id="rId18"/>
    <p:sldId id="3933" r:id="rId19"/>
    <p:sldId id="3864" r:id="rId20"/>
    <p:sldId id="3865" r:id="rId21"/>
  </p:sldIdLst>
  <p:sldSz cx="9144000" cy="6858000" type="screen4x3"/>
  <p:notesSz cx="6807200" cy="993933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96"/>
            <p14:sldId id="3928"/>
            <p14:sldId id="3877"/>
            <p14:sldId id="3923"/>
            <p14:sldId id="3926"/>
            <p14:sldId id="3930"/>
            <p14:sldId id="3898"/>
            <p14:sldId id="3922"/>
            <p14:sldId id="3925"/>
            <p14:sldId id="3927"/>
            <p14:sldId id="3936"/>
            <p14:sldId id="3919"/>
            <p14:sldId id="3935"/>
            <p14:sldId id="3913"/>
            <p14:sldId id="3931"/>
            <p14:sldId id="3932"/>
            <p14:sldId id="3933"/>
            <p14:sldId id="3864"/>
            <p14:sldId id="38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0033CC"/>
    <a:srgbClr val="0000FF"/>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4125" autoAdjust="0"/>
  </p:normalViewPr>
  <p:slideViewPr>
    <p:cSldViewPr>
      <p:cViewPr varScale="1">
        <p:scale>
          <a:sx n="82" d="100"/>
          <a:sy n="82" d="100"/>
        </p:scale>
        <p:origin x="91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32"/>
        <p:guide pos="2145"/>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2" y="2"/>
            <a:ext cx="2950529" cy="495855"/>
          </a:xfrm>
          <a:prstGeom prst="rect">
            <a:avLst/>
          </a:prstGeom>
          <a:noFill/>
          <a:ln>
            <a:noFill/>
          </a:ln>
          <a:effectLst/>
          <a:extLst/>
        </p:spPr>
        <p:txBody>
          <a:bodyPr vert="horz" wrap="square" lIns="92626" tIns="46313" rIns="92626" bIns="46313" numCol="1" anchor="t" anchorCtr="0" compatLnSpc="1">
            <a:prstTxWarp prst="textNoShape">
              <a:avLst/>
            </a:prstTxWarp>
          </a:bodyPr>
          <a:lstStyle>
            <a:lvl1pPr algn="l" defTabSz="92641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56672" y="2"/>
            <a:ext cx="2950529" cy="495855"/>
          </a:xfrm>
          <a:prstGeom prst="rect">
            <a:avLst/>
          </a:prstGeom>
          <a:noFill/>
          <a:ln>
            <a:noFill/>
          </a:ln>
          <a:effectLst/>
          <a:extLst/>
        </p:spPr>
        <p:txBody>
          <a:bodyPr vert="horz" wrap="square" lIns="92626" tIns="46313" rIns="92626" bIns="46313" numCol="1" anchor="t" anchorCtr="0" compatLnSpc="1">
            <a:prstTxWarp prst="textNoShape">
              <a:avLst/>
            </a:prstTxWarp>
          </a:bodyPr>
          <a:lstStyle>
            <a:lvl1pPr algn="r" defTabSz="92641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2" y="9441897"/>
            <a:ext cx="2950529" cy="497443"/>
          </a:xfrm>
          <a:prstGeom prst="rect">
            <a:avLst/>
          </a:prstGeom>
          <a:noFill/>
          <a:ln>
            <a:noFill/>
          </a:ln>
          <a:effectLst/>
          <a:extLst/>
        </p:spPr>
        <p:txBody>
          <a:bodyPr vert="horz" wrap="square" lIns="92626" tIns="46313" rIns="92626" bIns="46313" numCol="1" anchor="b" anchorCtr="0" compatLnSpc="1">
            <a:prstTxWarp prst="textNoShape">
              <a:avLst/>
            </a:prstTxWarp>
          </a:bodyPr>
          <a:lstStyle>
            <a:lvl1pPr algn="l" defTabSz="92641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56672" y="9441897"/>
            <a:ext cx="2950529" cy="497443"/>
          </a:xfrm>
          <a:prstGeom prst="rect">
            <a:avLst/>
          </a:prstGeom>
          <a:noFill/>
          <a:ln>
            <a:noFill/>
          </a:ln>
          <a:effectLst/>
          <a:extLst/>
        </p:spPr>
        <p:txBody>
          <a:bodyPr vert="horz" wrap="square" lIns="92626" tIns="46313" rIns="92626" bIns="46313" numCol="1" anchor="b" anchorCtr="0" compatLnSpc="1">
            <a:prstTxWarp prst="textNoShape">
              <a:avLst/>
            </a:prstTxWarp>
          </a:bodyPr>
          <a:lstStyle>
            <a:lvl1pPr algn="r" defTabSz="92641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2" y="1"/>
            <a:ext cx="2950529" cy="497444"/>
          </a:xfrm>
          <a:prstGeom prst="rect">
            <a:avLst/>
          </a:prstGeom>
          <a:noFill/>
          <a:ln>
            <a:noFill/>
          </a:ln>
          <a:effectLst/>
          <a:extLst/>
        </p:spPr>
        <p:txBody>
          <a:bodyPr vert="horz" wrap="square" lIns="92626" tIns="46313" rIns="92626" bIns="46313" numCol="1" anchor="t" anchorCtr="0" compatLnSpc="1">
            <a:prstTxWarp prst="textNoShape">
              <a:avLst/>
            </a:prstTxWarp>
          </a:bodyPr>
          <a:lstStyle>
            <a:lvl1pPr algn="l" defTabSz="92641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55084" y="1"/>
            <a:ext cx="2950529" cy="497444"/>
          </a:xfrm>
          <a:prstGeom prst="rect">
            <a:avLst/>
          </a:prstGeom>
          <a:noFill/>
          <a:ln>
            <a:noFill/>
          </a:ln>
          <a:effectLst/>
          <a:extLst/>
        </p:spPr>
        <p:txBody>
          <a:bodyPr vert="horz" wrap="square" lIns="92626" tIns="46313" rIns="92626" bIns="46313" numCol="1" anchor="t" anchorCtr="0" compatLnSpc="1">
            <a:prstTxWarp prst="textNoShape">
              <a:avLst/>
            </a:prstTxWarp>
          </a:bodyPr>
          <a:lstStyle>
            <a:lvl1pPr algn="r" defTabSz="92641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0750" y="746125"/>
            <a:ext cx="4970463"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80403" y="4721742"/>
            <a:ext cx="5446396" cy="4470636"/>
          </a:xfrm>
          <a:prstGeom prst="rect">
            <a:avLst/>
          </a:prstGeom>
          <a:noFill/>
          <a:ln>
            <a:noFill/>
          </a:ln>
          <a:effectLst/>
          <a:extLst/>
        </p:spPr>
        <p:txBody>
          <a:bodyPr vert="horz" wrap="square" lIns="92626" tIns="46313" rIns="92626" bIns="46313"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2" y="9440305"/>
            <a:ext cx="2950529" cy="497444"/>
          </a:xfrm>
          <a:prstGeom prst="rect">
            <a:avLst/>
          </a:prstGeom>
          <a:noFill/>
          <a:ln>
            <a:noFill/>
          </a:ln>
          <a:effectLst/>
          <a:extLst/>
        </p:spPr>
        <p:txBody>
          <a:bodyPr vert="horz" wrap="square" lIns="92626" tIns="46313" rIns="92626" bIns="46313" numCol="1" anchor="b" anchorCtr="0" compatLnSpc="1">
            <a:prstTxWarp prst="textNoShape">
              <a:avLst/>
            </a:prstTxWarp>
          </a:bodyPr>
          <a:lstStyle>
            <a:lvl1pPr algn="l" defTabSz="92641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902839" y="9440305"/>
            <a:ext cx="3902774" cy="497444"/>
          </a:xfrm>
          <a:prstGeom prst="rect">
            <a:avLst/>
          </a:prstGeom>
          <a:noFill/>
          <a:ln>
            <a:noFill/>
          </a:ln>
          <a:effectLst/>
          <a:extLst/>
        </p:spPr>
        <p:txBody>
          <a:bodyPr vert="horz" wrap="square" lIns="92626" tIns="46313" rIns="92626" bIns="46313" numCol="1" anchor="b" anchorCtr="0" compatLnSpc="1">
            <a:prstTxWarp prst="textNoShape">
              <a:avLst/>
            </a:prstTxWarp>
          </a:bodyPr>
          <a:lstStyle>
            <a:lvl1pPr defTabSz="92641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415">
              <a:defRPr kumimoji="1" sz="2500" b="1">
                <a:solidFill>
                  <a:srgbClr val="0000FF"/>
                </a:solidFill>
                <a:latin typeface="標楷體" panose="03000509000000000000" pitchFamily="65" charset="-120"/>
                <a:ea typeface="標楷體" panose="03000509000000000000" pitchFamily="65" charset="-120"/>
              </a:defRPr>
            </a:lvl1pPr>
            <a:lvl2pPr marL="743674" indent="-286028" defTabSz="926415">
              <a:defRPr kumimoji="1" sz="2500" b="1">
                <a:solidFill>
                  <a:srgbClr val="0000FF"/>
                </a:solidFill>
                <a:latin typeface="標楷體" panose="03000509000000000000" pitchFamily="65" charset="-120"/>
                <a:ea typeface="標楷體" panose="03000509000000000000" pitchFamily="65" charset="-120"/>
              </a:defRPr>
            </a:lvl2pPr>
            <a:lvl3pPr marL="1144114" indent="-228823" defTabSz="926415">
              <a:defRPr kumimoji="1" sz="2500" b="1">
                <a:solidFill>
                  <a:srgbClr val="0000FF"/>
                </a:solidFill>
                <a:latin typeface="標楷體" panose="03000509000000000000" pitchFamily="65" charset="-120"/>
                <a:ea typeface="標楷體" panose="03000509000000000000" pitchFamily="65" charset="-120"/>
              </a:defRPr>
            </a:lvl3pPr>
            <a:lvl4pPr marL="1601761" indent="-228823" defTabSz="926415">
              <a:defRPr kumimoji="1" sz="2500" b="1">
                <a:solidFill>
                  <a:srgbClr val="0000FF"/>
                </a:solidFill>
                <a:latin typeface="標楷體" panose="03000509000000000000" pitchFamily="65" charset="-120"/>
                <a:ea typeface="標楷體" panose="03000509000000000000" pitchFamily="65" charset="-120"/>
              </a:defRPr>
            </a:lvl4pPr>
            <a:lvl5pPr marL="2059405" indent="-228823" defTabSz="926415">
              <a:defRPr kumimoji="1" sz="2500" b="1">
                <a:solidFill>
                  <a:srgbClr val="0000FF"/>
                </a:solidFill>
                <a:latin typeface="標楷體" panose="03000509000000000000" pitchFamily="65" charset="-120"/>
                <a:ea typeface="標楷體" panose="03000509000000000000" pitchFamily="65" charset="-120"/>
              </a:defRPr>
            </a:lvl5pPr>
            <a:lvl6pPr marL="2517052" indent="-228823" defTabSz="92641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4697" indent="-228823" defTabSz="92641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32343" indent="-228823" defTabSz="92641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9989" indent="-228823" defTabSz="92641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29105;&#32218;&#36861;&#36452;%20-%20&#20154;&#24037;&#26234;&#24935;%20&#25578;&#26089;&#26399;&#30284;&#30149;&#28790;%20(1080p).mp4" TargetMode="External"/><Relationship Id="rId7" Type="http://schemas.openxmlformats.org/officeDocument/2006/relationships/image" Target="../media/image10.jpeg"/><Relationship Id="rId2" Type="http://schemas.openxmlformats.org/officeDocument/2006/relationships/hyperlink" Target="110-0219TVBS&#12304;&#21313;&#40670;&#19981;&#19968;&#27171;&#12305;&#36629;&#24573;&#39592;&#36074;&#30095;&#39686;&#30151;%20&#19981;&#27880;&#24847;&#36889;&#20214;&#20107;...&#24433;&#38911;&#38263;&#26399;&#23384;&#27963;&#29575;!-1.mp4"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110-0309TVBS&#12304;&#21313;&#40670;&#19981;&#19968;&#27171;&#12305;&#39636;&#37325;&#19981;&#25511;&#21046;!&#33026;&#32938;&#32925;&#21512;&#20341;&#31958;&#23615;&#30149;%20&#37291;&#35686;&#21578;&#36889;&#20491;&#30284;&#25214;&#19978;&#20320;-1.mp4" TargetMode="External"/><Relationship Id="rId7" Type="http://schemas.openxmlformats.org/officeDocument/2006/relationships/image" Target="../media/image19.jpeg"/><Relationship Id="rId2" Type="http://schemas.openxmlformats.org/officeDocument/2006/relationships/hyperlink" Target="110-0304-TVBS&#12304;&#21313;&#40670;&#19981;&#19968;&#27171;&#12305;&#29378;&#21969;&#28023;&#39854;.&#21917;&#21860;&#37202;.&#39640;&#26222;&#26519;&#39135;&#29289;&#19981;&#24524;&#21475;...&#37291;&#35686;&#21578;-1.mp4"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110-0316TVBS&#12304;&#21313;&#40670;&#19981;&#19968;&#27171;&#12305;-&#36629;&#24573;&#36889;&#24190;&#31278;&#30151;&#29376;..&#24310;&#35492;&#23601;&#37291;..&#30906;&#35386;&#33102;&#32048;&#32990;&#30284;%20&#37291;&#35686;&#21578;&#27835;&#30274;&#38627;&#24230;&#39640;!-1.mp4" TargetMode="External"/><Relationship Id="rId2" Type="http://schemas.openxmlformats.org/officeDocument/2006/relationships/hyperlink" Target="110-0316TVBS&#12304;&#21313;&#40670;&#19981;&#19968;&#27171;&#12305;-&#36629;&#24573;&#36889;&#24190;&#31278;&#30151;&#29376;..&#24310;&#35492;&#23601;&#37291;..&#30906;&#35386;&#33102;&#32048;&#32990;&#30284;%20&#37291;&#35686;&#21578;&#27835;&#30274;&#38627;&#24230;&#39640;!.mp4"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110.3.23</a:t>
            </a:r>
            <a:endParaRPr lang="zh-TW" altLang="en-US" sz="2000"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3</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84976244"/>
              </p:ext>
            </p:extLst>
          </p:nvPr>
        </p:nvGraphicFramePr>
        <p:xfrm>
          <a:off x="591068" y="1053083"/>
          <a:ext cx="8085501" cy="480610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1100202</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營養部</a:t>
                      </a:r>
                      <a:endParaRPr lang="en-US" altLang="zh-TW" sz="1600" b="1" dirty="0" smtClean="0">
                        <a:latin typeface="+mn-ea"/>
                        <a:ea typeface="+mn-ea"/>
                      </a:endParaRPr>
                    </a:p>
                  </a:txBody>
                  <a:tcPr marL="91443" marR="91443" marT="45723" marB="45723"/>
                </a:tc>
                <a:tc>
                  <a:txBody>
                    <a:bodyPr/>
                    <a:lstStyle/>
                    <a:p>
                      <a:r>
                        <a:rPr lang="en-US" altLang="zh-TW" sz="2000" b="1"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en-US" sz="2000" b="1" kern="1200" dirty="0" smtClean="0">
                          <a:solidFill>
                            <a:schemeClr val="dk1"/>
                          </a:solidFill>
                          <a:effectLst/>
                          <a:latin typeface="+mn-lt"/>
                          <a:ea typeface="+mn-ea"/>
                          <a:cs typeface="+mn-cs"/>
                        </a:rPr>
                        <a:t>輿情處理</a:t>
                      </a:r>
                      <a:r>
                        <a:rPr lang="zh-TW" altLang="zh-TW" sz="2000" b="1" kern="1200" dirty="0" smtClean="0">
                          <a:solidFill>
                            <a:schemeClr val="dk1"/>
                          </a:solidFill>
                          <a:effectLst/>
                          <a:latin typeface="+mn-lt"/>
                          <a:ea typeface="+mn-ea"/>
                          <a:cs typeface="+mn-cs"/>
                        </a:rPr>
                        <a:t>說明稿</a:t>
                      </a:r>
                      <a:r>
                        <a:rPr lang="en-US" altLang="zh-TW" sz="2000" b="1" kern="1200" dirty="0" smtClean="0">
                          <a:solidFill>
                            <a:schemeClr val="dk1"/>
                          </a:solidFill>
                          <a:effectLst/>
                          <a:latin typeface="標楷體" panose="03000509000000000000" pitchFamily="65" charset="-120"/>
                          <a:ea typeface="標楷體" panose="03000509000000000000" pitchFamily="65" charset="-120"/>
                          <a:cs typeface="+mn-cs"/>
                        </a:rPr>
                        <a:t>】</a:t>
                      </a:r>
                    </a:p>
                    <a:p>
                      <a:r>
                        <a:rPr lang="zh-TW" altLang="en-US" sz="2000" b="1" kern="1200" dirty="0" smtClean="0">
                          <a:solidFill>
                            <a:schemeClr val="dk1"/>
                          </a:solidFill>
                          <a:effectLst/>
                          <a:latin typeface="標楷體" panose="03000509000000000000" pitchFamily="65" charset="-120"/>
                          <a:ea typeface="標楷體" panose="03000509000000000000" pitchFamily="65" charset="-120"/>
                          <a:cs typeface="+mn-cs"/>
                        </a:rPr>
                        <a:t>主題：</a:t>
                      </a:r>
                      <a:r>
                        <a:rPr lang="zh-TW" altLang="en-US" sz="2000" b="1" u="sng" kern="1200" dirty="0" smtClean="0">
                          <a:solidFill>
                            <a:schemeClr val="dk1"/>
                          </a:solidFill>
                          <a:effectLst/>
                          <a:latin typeface="標楷體" panose="03000509000000000000" pitchFamily="65" charset="-120"/>
                          <a:ea typeface="標楷體" panose="03000509000000000000" pitchFamily="65" charset="-120"/>
                          <a:cs typeface="+mn-cs"/>
                        </a:rPr>
                        <a:t>本院生活廣場廠商餐飲不潔案</a:t>
                      </a:r>
                      <a:endParaRPr lang="zh-TW" altLang="zh-TW" sz="2000" b="1" u="sng" kern="1200" dirty="0" smtClean="0">
                        <a:solidFill>
                          <a:schemeClr val="dk1"/>
                        </a:solidFill>
                        <a:effectLst/>
                        <a:latin typeface="+mn-lt"/>
                        <a:ea typeface="+mn-ea"/>
                        <a:cs typeface="+mn-cs"/>
                      </a:endParaRPr>
                    </a:p>
                    <a:p>
                      <a:r>
                        <a:rPr lang="zh-TW" altLang="en-US" sz="2000" kern="1200" dirty="0" smtClean="0">
                          <a:solidFill>
                            <a:schemeClr val="dk1"/>
                          </a:solidFill>
                          <a:effectLst/>
                          <a:latin typeface="+mn-lt"/>
                          <a:ea typeface="+mn-ea"/>
                          <a:cs typeface="+mn-cs"/>
                        </a:rPr>
                        <a:t>說明：</a:t>
                      </a:r>
                      <a:endParaRPr lang="en-US" altLang="zh-TW" sz="2000" kern="1200" dirty="0" smtClean="0">
                        <a:solidFill>
                          <a:schemeClr val="dk1"/>
                        </a:solidFill>
                        <a:effectLst/>
                        <a:latin typeface="+mn-lt"/>
                        <a:ea typeface="+mn-ea"/>
                        <a:cs typeface="+mn-cs"/>
                      </a:endParaRPr>
                    </a:p>
                    <a:p>
                      <a:r>
                        <a:rPr lang="en-US" altLang="zh-TW" sz="2000" kern="1200" dirty="0" smtClean="0">
                          <a:solidFill>
                            <a:schemeClr val="dk1"/>
                          </a:solidFill>
                          <a:effectLst/>
                          <a:latin typeface="+mn-lt"/>
                          <a:ea typeface="+mn-ea"/>
                          <a:cs typeface="+mn-cs"/>
                        </a:rPr>
                        <a:t>         </a:t>
                      </a:r>
                      <a:r>
                        <a:rPr lang="zh-TW" altLang="zh-TW" sz="2000" u="sng" kern="1200" dirty="0" smtClean="0">
                          <a:solidFill>
                            <a:schemeClr val="dk1"/>
                          </a:solidFill>
                          <a:effectLst/>
                          <a:latin typeface="+mn-lt"/>
                          <a:ea typeface="+mn-ea"/>
                          <a:cs typeface="+mn-cs"/>
                        </a:rPr>
                        <a:t>民眾投訴，</a:t>
                      </a:r>
                      <a:r>
                        <a:rPr lang="en-US" altLang="zh-TW" sz="2000" u="sng" kern="1200" dirty="0" smtClean="0">
                          <a:solidFill>
                            <a:schemeClr val="dk1"/>
                          </a:solidFill>
                          <a:effectLst/>
                          <a:latin typeface="+mn-lt"/>
                          <a:ea typeface="+mn-ea"/>
                          <a:cs typeface="+mn-cs"/>
                        </a:rPr>
                        <a:t>3</a:t>
                      </a:r>
                      <a:r>
                        <a:rPr lang="zh-TW" altLang="zh-TW" sz="2000" u="sng" kern="1200" dirty="0" smtClean="0">
                          <a:solidFill>
                            <a:schemeClr val="dk1"/>
                          </a:solidFill>
                          <a:effectLst/>
                          <a:latin typeface="+mn-lt"/>
                          <a:ea typeface="+mn-ea"/>
                          <a:cs typeface="+mn-cs"/>
                        </a:rPr>
                        <a:t>月</a:t>
                      </a:r>
                      <a:r>
                        <a:rPr lang="en-US" altLang="zh-TW" sz="2000" u="sng" kern="1200" dirty="0" smtClean="0">
                          <a:solidFill>
                            <a:schemeClr val="dk1"/>
                          </a:solidFill>
                          <a:effectLst/>
                          <a:latin typeface="+mn-lt"/>
                          <a:ea typeface="+mn-ea"/>
                          <a:cs typeface="+mn-cs"/>
                        </a:rPr>
                        <a:t>1</a:t>
                      </a:r>
                      <a:r>
                        <a:rPr lang="zh-TW" altLang="zh-TW" sz="2000" u="sng" kern="1200" dirty="0" smtClean="0">
                          <a:solidFill>
                            <a:schemeClr val="dk1"/>
                          </a:solidFill>
                          <a:effectLst/>
                          <a:latin typeface="+mn-lt"/>
                          <a:ea typeface="+mn-ea"/>
                          <a:cs typeface="+mn-cs"/>
                        </a:rPr>
                        <a:t>日中午，在生活廣場消費用餐時，在餐點內發現不潔物品</a:t>
                      </a:r>
                      <a:r>
                        <a:rPr lang="en-US" altLang="zh-TW" sz="2000" u="sng" kern="1200" dirty="0" smtClean="0">
                          <a:solidFill>
                            <a:schemeClr val="dk1"/>
                          </a:solidFill>
                          <a:effectLst/>
                          <a:latin typeface="+mn-lt"/>
                          <a:ea typeface="+mn-ea"/>
                          <a:cs typeface="+mn-cs"/>
                        </a:rPr>
                        <a:t>(</a:t>
                      </a:r>
                      <a:r>
                        <a:rPr lang="zh-TW" altLang="zh-TW" sz="2000" u="sng" kern="1200" dirty="0" smtClean="0">
                          <a:solidFill>
                            <a:schemeClr val="dk1"/>
                          </a:solidFill>
                          <a:effectLst/>
                          <a:latin typeface="+mn-lt"/>
                          <a:ea typeface="+mn-ea"/>
                          <a:cs typeface="+mn-cs"/>
                        </a:rPr>
                        <a:t>蟑螂</a:t>
                      </a:r>
                      <a:r>
                        <a:rPr lang="en-US" altLang="zh-TW" sz="2000" u="sng" kern="1200" dirty="0" smtClean="0">
                          <a:solidFill>
                            <a:schemeClr val="dk1"/>
                          </a:solidFill>
                          <a:effectLst/>
                          <a:latin typeface="+mn-lt"/>
                          <a:ea typeface="+mn-ea"/>
                          <a:cs typeface="+mn-cs"/>
                        </a:rPr>
                        <a:t>)</a:t>
                      </a:r>
                      <a:r>
                        <a:rPr lang="zh-TW" altLang="zh-TW" sz="2000" kern="1200" dirty="0" smtClean="0">
                          <a:solidFill>
                            <a:schemeClr val="dk1"/>
                          </a:solidFill>
                          <a:effectLst/>
                          <a:latin typeface="+mn-lt"/>
                          <a:ea typeface="+mn-ea"/>
                          <a:cs typeface="+mn-cs"/>
                        </a:rPr>
                        <a:t>，當下即向買餐點的櫃位反映餐點不乾淨，店家工作人員態度不佳、造成消費者權益受損等問題。</a:t>
                      </a:r>
                      <a:r>
                        <a:rPr lang="zh-TW" altLang="zh-TW" sz="2000" u="none" kern="1200" dirty="0" smtClean="0">
                          <a:solidFill>
                            <a:schemeClr val="dk1"/>
                          </a:solidFill>
                          <a:effectLst/>
                          <a:latin typeface="+mn-lt"/>
                          <a:ea typeface="+mn-ea"/>
                          <a:cs typeface="+mn-cs"/>
                        </a:rPr>
                        <a:t>生活廣場採招標方式辦理營運</a:t>
                      </a:r>
                      <a:r>
                        <a:rPr lang="zh-TW" altLang="en-US" sz="2000" u="none" kern="1200" dirty="0" smtClean="0">
                          <a:solidFill>
                            <a:schemeClr val="dk1"/>
                          </a:solidFill>
                          <a:effectLst/>
                          <a:latin typeface="+mn-lt"/>
                          <a:ea typeface="+mn-ea"/>
                          <a:cs typeface="+mn-cs"/>
                        </a:rPr>
                        <a:t>，</a:t>
                      </a:r>
                      <a:r>
                        <a:rPr lang="zh-TW" altLang="zh-TW" sz="2000" u="none" kern="1200" dirty="0" smtClean="0">
                          <a:solidFill>
                            <a:schemeClr val="dk1"/>
                          </a:solidFill>
                          <a:effectLst/>
                          <a:latin typeface="+mn-lt"/>
                          <a:ea typeface="+mn-ea"/>
                          <a:cs typeface="+mn-cs"/>
                        </a:rPr>
                        <a:t>接獲民眾投書後，</a:t>
                      </a:r>
                      <a:r>
                        <a:rPr lang="zh-TW" altLang="zh-TW" sz="2000" u="sng" kern="1200" dirty="0" smtClean="0">
                          <a:solidFill>
                            <a:schemeClr val="dk1"/>
                          </a:solidFill>
                          <a:effectLst/>
                          <a:latin typeface="+mn-lt"/>
                          <a:ea typeface="+mn-ea"/>
                          <a:cs typeface="+mn-cs"/>
                        </a:rPr>
                        <a:t>營養部立即派員了解，並要求義美吉盛公司檢視產、銷路環節，作業環境徹底清消，加強員工教育訓練，務必採高標準服務，維護消費者權益</a:t>
                      </a:r>
                      <a:r>
                        <a:rPr lang="zh-TW" altLang="zh-TW" sz="2000" kern="1200" dirty="0" smtClean="0">
                          <a:solidFill>
                            <a:schemeClr val="dk1"/>
                          </a:solidFill>
                          <a:effectLst/>
                          <a:latin typeface="+mn-lt"/>
                          <a:ea typeface="+mn-ea"/>
                          <a:cs typeface="+mn-cs"/>
                        </a:rPr>
                        <a:t>。</a:t>
                      </a:r>
                      <a:r>
                        <a:rPr lang="zh-TW" altLang="zh-TW" sz="2000" u="sng" kern="1200" dirty="0" smtClean="0">
                          <a:solidFill>
                            <a:schemeClr val="dk1"/>
                          </a:solidFill>
                          <a:effectLst/>
                          <a:latin typeface="+mn-lt"/>
                          <a:ea typeface="+mn-ea"/>
                          <a:cs typeface="+mn-cs"/>
                        </a:rPr>
                        <a:t>此次異常事件</a:t>
                      </a:r>
                      <a:r>
                        <a:rPr lang="zh-TW" altLang="en-US" sz="2000" u="sng" kern="1200" dirty="0" smtClean="0">
                          <a:solidFill>
                            <a:schemeClr val="dk1"/>
                          </a:solidFill>
                          <a:effectLst/>
                          <a:latin typeface="+mn-lt"/>
                          <a:ea typeface="+mn-ea"/>
                          <a:cs typeface="+mn-cs"/>
                        </a:rPr>
                        <a:t>，本院依督導考核作業規定及罰則，</a:t>
                      </a:r>
                      <a:r>
                        <a:rPr lang="zh-TW" altLang="zh-TW" sz="2000" u="sng" kern="1200" dirty="0" smtClean="0">
                          <a:solidFill>
                            <a:schemeClr val="dk1"/>
                          </a:solidFill>
                          <a:effectLst/>
                          <a:latin typeface="+mn-lt"/>
                          <a:ea typeface="+mn-ea"/>
                          <a:cs typeface="+mn-cs"/>
                        </a:rPr>
                        <a:t>要求合約廠商提出具體改善作法</a:t>
                      </a:r>
                      <a:r>
                        <a:rPr lang="zh-TW" altLang="en-US" sz="2000" u="sng"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000" u="sng" kern="1200" dirty="0" smtClean="0">
                          <a:solidFill>
                            <a:schemeClr val="dk1"/>
                          </a:solidFill>
                          <a:effectLst/>
                          <a:latin typeface="+mn-lt"/>
                          <a:ea typeface="+mn-ea"/>
                          <a:cs typeface="+mn-cs"/>
                        </a:rPr>
                        <a:t>並依合約罰則處理</a:t>
                      </a:r>
                      <a:r>
                        <a:rPr lang="zh-TW" altLang="zh-TW" sz="2000" kern="1200" dirty="0" smtClean="0">
                          <a:solidFill>
                            <a:schemeClr val="dk1"/>
                          </a:solidFill>
                          <a:effectLst/>
                          <a:latin typeface="+mn-lt"/>
                          <a:ea typeface="+mn-ea"/>
                          <a:cs typeface="+mn-cs"/>
                        </a:rPr>
                        <a:t>。</a:t>
                      </a:r>
                    </a:p>
                    <a:p>
                      <a:endParaRPr lang="zh-TW" altLang="zh-TW" sz="18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t="7057" r="11818" b="13752"/>
          <a:stretch/>
        </p:blipFill>
        <p:spPr>
          <a:xfrm>
            <a:off x="755470" y="2348850"/>
            <a:ext cx="1763688" cy="1679295"/>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14095" t="7201" r="14998" b="17015"/>
          <a:stretch/>
        </p:blipFill>
        <p:spPr>
          <a:xfrm>
            <a:off x="755470" y="4149100"/>
            <a:ext cx="1728240" cy="1512210"/>
          </a:xfrm>
          <a:prstGeom prst="rect">
            <a:avLst/>
          </a:prstGeom>
        </p:spPr>
      </p:pic>
    </p:spTree>
    <p:extLst>
      <p:ext uri="{BB962C8B-B14F-4D97-AF65-F5344CB8AC3E}">
        <p14:creationId xmlns:p14="http://schemas.microsoft.com/office/powerpoint/2010/main" val="12068547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3</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94039101"/>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1100312</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李偉強主任</a:t>
                      </a:r>
                      <a:endParaRPr lang="en-US" altLang="zh-TW" sz="1600" b="1"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600" kern="1200" dirty="0" smtClean="0">
                        <a:solidFill>
                          <a:schemeClr val="dk1"/>
                        </a:solidFill>
                        <a:effectLst/>
                        <a:latin typeface="+mn-lt"/>
                        <a:ea typeface="+mn-ea"/>
                        <a:cs typeface="+mn-cs"/>
                      </a:endParaRPr>
                    </a:p>
                    <a:p>
                      <a:endParaRPr lang="en-US" altLang="zh-TW" sz="1600" b="1" dirty="0" smtClean="0">
                        <a:latin typeface="+mn-ea"/>
                        <a:ea typeface="+mn-ea"/>
                      </a:endParaRPr>
                    </a:p>
                  </a:txBody>
                  <a:tcPr marL="91443" marR="91443"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0" dirty="0" smtClean="0">
                          <a:latin typeface="標楷體" panose="03000509000000000000" pitchFamily="65" charset="-120"/>
                          <a:ea typeface="標楷體" panose="03000509000000000000" pitchFamily="65" charset="-120"/>
                        </a:rPr>
                        <a:t>【</a:t>
                      </a:r>
                      <a:r>
                        <a:rPr lang="zh-TW" altLang="en-US" sz="2000" b="0" dirty="0" smtClean="0">
                          <a:latin typeface="標楷體" panose="03000509000000000000" pitchFamily="65" charset="-120"/>
                          <a:ea typeface="標楷體" panose="03000509000000000000" pitchFamily="65" charset="-120"/>
                        </a:rPr>
                        <a:t>受邀到疫情指揮中心報告</a:t>
                      </a:r>
                      <a:r>
                        <a:rPr lang="en-US" altLang="zh-TW" sz="2000" b="0" dirty="0" smtClean="0">
                          <a:latin typeface="標楷體" panose="03000509000000000000" pitchFamily="65" charset="-120"/>
                          <a:ea typeface="標楷體" panose="03000509000000000000" pitchFamily="65"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smtClean="0">
                          <a:latin typeface="標楷體" panose="03000509000000000000" pitchFamily="65" charset="-120"/>
                          <a:ea typeface="標楷體" panose="03000509000000000000" pitchFamily="65" charset="-120"/>
                        </a:rPr>
                        <a:t>主題：</a:t>
                      </a:r>
                      <a:r>
                        <a:rPr lang="en-US" altLang="zh-TW" sz="2000" b="0" u="sng" kern="1200" dirty="0" smtClean="0">
                          <a:solidFill>
                            <a:schemeClr val="dk1"/>
                          </a:solidFill>
                          <a:effectLst/>
                          <a:latin typeface="+mn-lt"/>
                          <a:ea typeface="+mn-ea"/>
                          <a:cs typeface="+mn-cs"/>
                        </a:rPr>
                        <a:t>COVID-19</a:t>
                      </a:r>
                      <a:r>
                        <a:rPr lang="zh-TW" altLang="en-US" sz="2000" b="0" u="sng" kern="1200" dirty="0" smtClean="0">
                          <a:solidFill>
                            <a:schemeClr val="dk1"/>
                          </a:solidFill>
                          <a:effectLst/>
                          <a:latin typeface="+mn-lt"/>
                          <a:ea typeface="+mn-ea"/>
                          <a:cs typeface="+mn-cs"/>
                        </a:rPr>
                        <a:t> </a:t>
                      </a:r>
                      <a:r>
                        <a:rPr lang="zh-TW" altLang="zh-TW" sz="2000" b="0" u="sng" kern="1200" dirty="0" smtClean="0">
                          <a:solidFill>
                            <a:schemeClr val="dk1"/>
                          </a:solidFill>
                          <a:effectLst/>
                          <a:latin typeface="+mn-lt"/>
                          <a:ea typeface="+mn-ea"/>
                          <a:cs typeface="+mn-cs"/>
                        </a:rPr>
                        <a:t>臺灣經驗</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dk1"/>
                          </a:solidFill>
                          <a:effectLst/>
                          <a:latin typeface="+mn-lt"/>
                          <a:ea typeface="+mn-ea"/>
                          <a:cs typeface="+mn-cs"/>
                        </a:rPr>
                        <a:t>說明：</a:t>
                      </a:r>
                      <a:endParaRPr lang="en-US" altLang="zh-TW" sz="180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醫企部李偉強主任，去</a:t>
                      </a:r>
                      <a:r>
                        <a:rPr lang="en-US" altLang="zh-TW" sz="1800" kern="1200" dirty="0" smtClean="0">
                          <a:solidFill>
                            <a:schemeClr val="dk1"/>
                          </a:solidFill>
                          <a:effectLst/>
                          <a:latin typeface="+mn-lt"/>
                          <a:ea typeface="+mn-ea"/>
                          <a:cs typeface="+mn-cs"/>
                        </a:rPr>
                        <a:t>(109)</a:t>
                      </a:r>
                      <a:r>
                        <a:rPr lang="zh-TW" altLang="zh-TW" sz="1800" kern="1200" dirty="0" smtClean="0">
                          <a:solidFill>
                            <a:schemeClr val="dk1"/>
                          </a:solidFill>
                          <a:effectLst/>
                          <a:latin typeface="+mn-lt"/>
                          <a:ea typeface="+mn-ea"/>
                          <a:cs typeface="+mn-cs"/>
                        </a:rPr>
                        <a:t>年十一月受邀參加</a:t>
                      </a:r>
                      <a:r>
                        <a:rPr lang="en-US" altLang="zh-TW" sz="1800" kern="1200" dirty="0" smtClean="0">
                          <a:solidFill>
                            <a:schemeClr val="dk1"/>
                          </a:solidFill>
                          <a:effectLst/>
                          <a:latin typeface="+mn-lt"/>
                          <a:ea typeface="+mn-ea"/>
                          <a:cs typeface="+mn-cs"/>
                        </a:rPr>
                        <a:t>BMJ</a:t>
                      </a:r>
                      <a:r>
                        <a:rPr lang="zh-TW" altLang="zh-TW" sz="1800" kern="1200" dirty="0" smtClean="0">
                          <a:solidFill>
                            <a:schemeClr val="dk1"/>
                          </a:solidFill>
                          <a:effectLst/>
                          <a:latin typeface="+mn-lt"/>
                          <a:ea typeface="+mn-ea"/>
                          <a:cs typeface="+mn-cs"/>
                        </a:rPr>
                        <a:t>的國際會議，分享臺灣的防疫經驗，日前刊出成為封面故事。專題內容主要是介紹若干國家成功地從過去的防疫經驗中學習到如何應付</a:t>
                      </a:r>
                      <a:r>
                        <a:rPr lang="en-US" altLang="zh-TW" sz="1800" kern="1200" dirty="0" smtClean="0">
                          <a:solidFill>
                            <a:schemeClr val="dk1"/>
                          </a:solidFill>
                          <a:effectLst/>
                          <a:latin typeface="+mn-lt"/>
                          <a:ea typeface="+mn-ea"/>
                          <a:cs typeface="+mn-cs"/>
                        </a:rPr>
                        <a:t>COVID-19</a:t>
                      </a:r>
                      <a:r>
                        <a:rPr lang="zh-TW" altLang="zh-TW" sz="1800" kern="1200" dirty="0" smtClean="0">
                          <a:solidFill>
                            <a:schemeClr val="dk1"/>
                          </a:solidFill>
                          <a:effectLst/>
                          <a:latin typeface="+mn-lt"/>
                          <a:ea typeface="+mn-ea"/>
                          <a:cs typeface="+mn-cs"/>
                        </a:rPr>
                        <a:t>，臺灣名列其中。中央流行疫情指揮中心</a:t>
                      </a:r>
                      <a:r>
                        <a:rPr lang="en-US" altLang="zh-TW" sz="1800" kern="1200" dirty="0" smtClean="0">
                          <a:solidFill>
                            <a:schemeClr val="dk1"/>
                          </a:solidFill>
                          <a:effectLst/>
                          <a:latin typeface="+mn-lt"/>
                          <a:ea typeface="+mn-ea"/>
                          <a:cs typeface="+mn-cs"/>
                        </a:rPr>
                        <a:t>12</a:t>
                      </a:r>
                      <a:r>
                        <a:rPr lang="zh-TW" altLang="zh-TW" sz="1800" kern="1200" dirty="0" smtClean="0">
                          <a:solidFill>
                            <a:schemeClr val="dk1"/>
                          </a:solidFill>
                          <a:effectLst/>
                          <a:latin typeface="+mn-lt"/>
                          <a:ea typeface="+mn-ea"/>
                          <a:cs typeface="+mn-cs"/>
                        </a:rPr>
                        <a:t>日特別邀請李主任到記者會作專題報告。</a:t>
                      </a:r>
                      <a:endParaRPr lang="en-US" altLang="zh-TW" sz="180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dk1"/>
                          </a:solidFill>
                          <a:effectLst/>
                          <a:latin typeface="+mn-lt"/>
                          <a:ea typeface="+mn-ea"/>
                          <a:cs typeface="+mn-cs"/>
                        </a:rPr>
                        <a:t>   </a:t>
                      </a:r>
                      <a:endParaRPr lang="zh-TW" altLang="zh-TW" sz="16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31" y="3933070"/>
            <a:ext cx="3096430" cy="223231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70" y="2132820"/>
            <a:ext cx="1872260" cy="3096430"/>
          </a:xfrm>
          <a:prstGeom prst="rect">
            <a:avLst/>
          </a:prstGeom>
        </p:spPr>
      </p:pic>
    </p:spTree>
    <p:extLst>
      <p:ext uri="{BB962C8B-B14F-4D97-AF65-F5344CB8AC3E}">
        <p14:creationId xmlns:p14="http://schemas.microsoft.com/office/powerpoint/2010/main" val="7946837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a:solidFill>
                  <a:srgbClr val="FF9900"/>
                </a:solidFill>
                <a:latin typeface="標楷體" pitchFamily="65" charset="-120"/>
              </a:rPr>
              <a:t>3</a:t>
            </a:r>
            <a:r>
              <a:rPr lang="zh-TW" altLang="en-US" dirty="0" smtClean="0">
                <a:solidFill>
                  <a:srgbClr val="FF9900"/>
                </a:solidFill>
                <a:latin typeface="標楷體" pitchFamily="65" charset="-120"/>
              </a:rPr>
              <a:t>月份</a:t>
            </a:r>
            <a:r>
              <a:rPr lang="zh-TW" altLang="en-US" dirty="0" smtClean="0">
                <a:solidFill>
                  <a:srgbClr val="FF9900"/>
                </a:solidFill>
                <a:latin typeface="標楷體" pitchFamily="65" charset="-120"/>
              </a:rPr>
              <a:t>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664120197"/>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1100323</a:t>
                      </a:r>
                      <a:endParaRPr lang="zh-TW" altLang="en-US" sz="1600" dirty="0">
                        <a:latin typeface="+mn-ea"/>
                        <a:ea typeface="+mn-ea"/>
                      </a:endParaRPr>
                    </a:p>
                  </a:txBody>
                  <a:tcPr marL="91443" marR="91443" marT="45723" marB="45723"/>
                </a:tc>
                <a:tc>
                  <a:txBody>
                    <a:bodyPr/>
                    <a:lstStyle/>
                    <a:p>
                      <a:pPr algn="ctr"/>
                      <a:r>
                        <a:rPr lang="zh-TW" altLang="en-US" sz="1600" b="1" dirty="0" smtClean="0">
                          <a:latin typeface="+mn-ea"/>
                          <a:ea typeface="+mn-ea"/>
                        </a:rPr>
                        <a:t>總務室</a:t>
                      </a:r>
                      <a:endParaRPr lang="en-US" altLang="zh-TW" sz="1600" b="1" dirty="0" smtClean="0">
                        <a:latin typeface="+mn-ea"/>
                        <a:ea typeface="+mn-ea"/>
                      </a:endParaRPr>
                    </a:p>
                  </a:txBody>
                  <a:tcPr marL="91443" marR="91443" marT="45723" marB="45723"/>
                </a:tc>
                <a:tc>
                  <a:txBody>
                    <a:bodyPr/>
                    <a:lstStyle/>
                    <a:p>
                      <a:pPr>
                        <a:spcBef>
                          <a:spcPts val="600"/>
                        </a:spcBef>
                      </a:pPr>
                      <a:r>
                        <a:rPr lang="zh-TW" altLang="en-US" sz="2000" b="1" u="sng" kern="1200" dirty="0" smtClean="0">
                          <a:solidFill>
                            <a:schemeClr val="dk1"/>
                          </a:solidFill>
                          <a:effectLst/>
                          <a:latin typeface="+mn-lt"/>
                          <a:ea typeface="+mn-ea"/>
                          <a:cs typeface="+mn-cs"/>
                        </a:rPr>
                        <a:t>三號門停車場啟用</a:t>
                      </a:r>
                      <a:endParaRPr lang="zh-TW" altLang="en-US" sz="2000" b="1" u="sng"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TW" altLang="en-US" sz="1800" u="sng" kern="1200" dirty="0" smtClean="0">
                          <a:solidFill>
                            <a:schemeClr val="dk1"/>
                          </a:solidFill>
                          <a:effectLst/>
                          <a:latin typeface="+mn-lt"/>
                          <a:ea typeface="+mn-ea"/>
                          <a:cs typeface="+mn-cs"/>
                        </a:rPr>
                        <a:t>        新建三號門停車場於</a:t>
                      </a:r>
                      <a:r>
                        <a:rPr lang="en-US" altLang="zh-TW" sz="1800" u="sng" kern="1200" dirty="0" smtClean="0">
                          <a:solidFill>
                            <a:schemeClr val="dk1"/>
                          </a:solidFill>
                          <a:effectLst/>
                          <a:latin typeface="+mn-lt"/>
                          <a:ea typeface="+mn-ea"/>
                          <a:cs typeface="+mn-cs"/>
                        </a:rPr>
                        <a:t>23</a:t>
                      </a:r>
                      <a:r>
                        <a:rPr lang="zh-TW" altLang="en-US" sz="1800" u="sng" kern="1200" dirty="0" smtClean="0">
                          <a:solidFill>
                            <a:schemeClr val="dk1"/>
                          </a:solidFill>
                          <a:effectLst/>
                          <a:latin typeface="+mn-lt"/>
                          <a:ea typeface="+mn-ea"/>
                          <a:cs typeface="+mn-cs"/>
                        </a:rPr>
                        <a:t>日正式啟用，由院長率各副院長等共同剪綵，設有</a:t>
                      </a:r>
                      <a:r>
                        <a:rPr lang="en-US" altLang="zh-TW" sz="1800" u="sng" kern="1200" dirty="0" smtClean="0">
                          <a:solidFill>
                            <a:schemeClr val="dk1"/>
                          </a:solidFill>
                          <a:effectLst/>
                          <a:latin typeface="+mn-lt"/>
                          <a:ea typeface="+mn-ea"/>
                          <a:cs typeface="+mn-cs"/>
                        </a:rPr>
                        <a:t>162</a:t>
                      </a:r>
                      <a:r>
                        <a:rPr lang="zh-TW" altLang="en-US" sz="1800" u="sng" kern="1200" dirty="0" smtClean="0">
                          <a:solidFill>
                            <a:schemeClr val="dk1"/>
                          </a:solidFill>
                          <a:effectLst/>
                          <a:latin typeface="+mn-lt"/>
                          <a:ea typeface="+mn-ea"/>
                          <a:cs typeface="+mn-cs"/>
                        </a:rPr>
                        <a:t>個汽車停車位、</a:t>
                      </a:r>
                      <a:r>
                        <a:rPr lang="en-US" altLang="zh-TW" sz="1800" u="sng" kern="1200" dirty="0" smtClean="0">
                          <a:solidFill>
                            <a:schemeClr val="dk1"/>
                          </a:solidFill>
                          <a:effectLst/>
                          <a:latin typeface="+mn-lt"/>
                          <a:ea typeface="+mn-ea"/>
                          <a:cs typeface="+mn-cs"/>
                        </a:rPr>
                        <a:t>490</a:t>
                      </a:r>
                      <a:r>
                        <a:rPr lang="zh-TW" altLang="en-US" sz="1800" u="sng" kern="1200" dirty="0" smtClean="0">
                          <a:solidFill>
                            <a:schemeClr val="dk1"/>
                          </a:solidFill>
                          <a:effectLst/>
                          <a:latin typeface="+mn-lt"/>
                          <a:ea typeface="+mn-ea"/>
                          <a:cs typeface="+mn-cs"/>
                        </a:rPr>
                        <a:t>個機車停車位</a:t>
                      </a:r>
                      <a:r>
                        <a:rPr lang="zh-TW" altLang="en-US" sz="1800" kern="1200" dirty="0" smtClean="0">
                          <a:solidFill>
                            <a:schemeClr val="dk1"/>
                          </a:solidFill>
                          <a:effectLst/>
                          <a:latin typeface="+mn-lt"/>
                          <a:ea typeface="+mn-ea"/>
                          <a:cs typeface="+mn-cs"/>
                        </a:rPr>
                        <a:t>，就醫民眾停車將更便利。三號門停車場出入</a:t>
                      </a:r>
                      <a:r>
                        <a:rPr lang="zh-TW" altLang="en-US" sz="1800" u="sng" kern="1200" dirty="0" smtClean="0">
                          <a:solidFill>
                            <a:schemeClr val="dk1"/>
                          </a:solidFill>
                          <a:effectLst/>
                          <a:latin typeface="+mn-lt"/>
                          <a:ea typeface="+mn-ea"/>
                          <a:cs typeface="+mn-cs"/>
                        </a:rPr>
                        <a:t>採用「車牌辨識」方式，並設有「車位在席偵測號誌」、</a:t>
                      </a:r>
                      <a:r>
                        <a:rPr lang="zh-TW" altLang="en-US" sz="1800" u="sng" kern="1200" dirty="0" smtClean="0">
                          <a:solidFill>
                            <a:schemeClr val="dk1"/>
                          </a:solidFill>
                          <a:effectLst/>
                          <a:latin typeface="標楷體" panose="03000509000000000000" pitchFamily="65" charset="-120"/>
                          <a:ea typeface="標楷體" panose="03000509000000000000" pitchFamily="65" charset="-120"/>
                          <a:cs typeface="+mn-cs"/>
                        </a:rPr>
                        <a:t>「車輛尋找系統」」</a:t>
                      </a:r>
                      <a:r>
                        <a:rPr lang="zh-TW" altLang="en-US" sz="1800" kern="1200" dirty="0" smtClean="0">
                          <a:solidFill>
                            <a:schemeClr val="dk1"/>
                          </a:solidFill>
                          <a:effectLst/>
                          <a:latin typeface="+mn-lt"/>
                          <a:ea typeface="+mn-ea"/>
                          <a:cs typeface="+mn-cs"/>
                        </a:rPr>
                        <a:t>，方便尋找停車空位。</a:t>
                      </a:r>
                      <a:endParaRPr lang="en-US" altLang="zh-TW" sz="180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TW" altLang="en-US" sz="1800" u="none" kern="1200" dirty="0" smtClean="0">
                          <a:solidFill>
                            <a:schemeClr val="dk1"/>
                          </a:solidFill>
                          <a:effectLst/>
                          <a:latin typeface="+mn-lt"/>
                          <a:ea typeface="+mn-ea"/>
                          <a:cs typeface="+mn-cs"/>
                        </a:rPr>
                        <a:t>           汽車停車收費為</a:t>
                      </a:r>
                      <a:r>
                        <a:rPr lang="en-US" altLang="zh-TW" sz="1800" u="none" kern="1200" dirty="0" smtClean="0">
                          <a:solidFill>
                            <a:schemeClr val="dk1"/>
                          </a:solidFill>
                          <a:effectLst/>
                          <a:latin typeface="+mn-lt"/>
                          <a:ea typeface="+mn-ea"/>
                          <a:cs typeface="+mn-cs"/>
                        </a:rPr>
                        <a:t>7</a:t>
                      </a:r>
                      <a:r>
                        <a:rPr lang="zh-TW" altLang="en-US" sz="1800" u="none" kern="1200" dirty="0" smtClean="0">
                          <a:solidFill>
                            <a:schemeClr val="dk1"/>
                          </a:solidFill>
                          <a:effectLst/>
                          <a:latin typeface="+mn-lt"/>
                          <a:ea typeface="+mn-ea"/>
                          <a:cs typeface="+mn-cs"/>
                        </a:rPr>
                        <a:t>時至</a:t>
                      </a:r>
                      <a:r>
                        <a:rPr lang="en-US" altLang="zh-TW" sz="1800" u="none" kern="1200" dirty="0" smtClean="0">
                          <a:solidFill>
                            <a:schemeClr val="dk1"/>
                          </a:solidFill>
                          <a:effectLst/>
                          <a:latin typeface="+mn-lt"/>
                          <a:ea typeface="+mn-ea"/>
                          <a:cs typeface="+mn-cs"/>
                        </a:rPr>
                        <a:t>21</a:t>
                      </a:r>
                      <a:r>
                        <a:rPr lang="zh-TW" altLang="en-US" sz="1800" u="none" kern="1200" dirty="0" smtClean="0">
                          <a:solidFill>
                            <a:schemeClr val="dk1"/>
                          </a:solidFill>
                          <a:effectLst/>
                          <a:latin typeface="+mn-lt"/>
                          <a:ea typeface="+mn-ea"/>
                          <a:cs typeface="+mn-cs"/>
                        </a:rPr>
                        <a:t>時每小時</a:t>
                      </a:r>
                      <a:r>
                        <a:rPr lang="en-US" altLang="zh-TW" sz="1800" u="none" kern="1200" dirty="0" smtClean="0">
                          <a:solidFill>
                            <a:schemeClr val="dk1"/>
                          </a:solidFill>
                          <a:effectLst/>
                          <a:latin typeface="+mn-lt"/>
                          <a:ea typeface="+mn-ea"/>
                          <a:cs typeface="+mn-cs"/>
                        </a:rPr>
                        <a:t>40</a:t>
                      </a:r>
                      <a:r>
                        <a:rPr lang="zh-TW" altLang="en-US" sz="1800" u="none" kern="1200" dirty="0" smtClean="0">
                          <a:solidFill>
                            <a:schemeClr val="dk1"/>
                          </a:solidFill>
                          <a:effectLst/>
                          <a:latin typeface="+mn-lt"/>
                          <a:ea typeface="+mn-ea"/>
                          <a:cs typeface="+mn-cs"/>
                        </a:rPr>
                        <a:t>元，其餘時段每小時</a:t>
                      </a:r>
                      <a:r>
                        <a:rPr lang="en-US" altLang="zh-TW" sz="1800" u="none" kern="1200" dirty="0" smtClean="0">
                          <a:solidFill>
                            <a:schemeClr val="dk1"/>
                          </a:solidFill>
                          <a:effectLst/>
                          <a:latin typeface="+mn-lt"/>
                          <a:ea typeface="+mn-ea"/>
                          <a:cs typeface="+mn-cs"/>
                        </a:rPr>
                        <a:t>20</a:t>
                      </a:r>
                      <a:r>
                        <a:rPr lang="zh-TW" altLang="en-US" sz="1800" u="none" kern="1200" dirty="0" smtClean="0">
                          <a:solidFill>
                            <a:schemeClr val="dk1"/>
                          </a:solidFill>
                          <a:effectLst/>
                          <a:latin typeface="+mn-lt"/>
                          <a:ea typeface="+mn-ea"/>
                          <a:cs typeface="+mn-cs"/>
                        </a:rPr>
                        <a:t>元；機車停車位首次對外開放，至</a:t>
                      </a:r>
                      <a:r>
                        <a:rPr lang="en-US" altLang="zh-TW" sz="1800" u="none" kern="1200" dirty="0" smtClean="0">
                          <a:solidFill>
                            <a:schemeClr val="dk1"/>
                          </a:solidFill>
                          <a:effectLst/>
                          <a:latin typeface="+mn-lt"/>
                          <a:ea typeface="+mn-ea"/>
                          <a:cs typeface="+mn-cs"/>
                        </a:rPr>
                        <a:t>4</a:t>
                      </a:r>
                      <a:r>
                        <a:rPr lang="zh-TW" altLang="en-US" sz="1800" u="none" kern="1200" dirty="0" smtClean="0">
                          <a:solidFill>
                            <a:schemeClr val="dk1"/>
                          </a:solidFill>
                          <a:effectLst/>
                          <a:latin typeface="+mn-lt"/>
                          <a:ea typeface="+mn-ea"/>
                          <a:cs typeface="+mn-cs"/>
                        </a:rPr>
                        <a:t>月</a:t>
                      </a:r>
                      <a:r>
                        <a:rPr lang="en-US" altLang="zh-TW" sz="1800" u="none" kern="1200" dirty="0" smtClean="0">
                          <a:solidFill>
                            <a:schemeClr val="dk1"/>
                          </a:solidFill>
                          <a:effectLst/>
                          <a:latin typeface="+mn-lt"/>
                          <a:ea typeface="+mn-ea"/>
                          <a:cs typeface="+mn-cs"/>
                        </a:rPr>
                        <a:t>30</a:t>
                      </a:r>
                      <a:r>
                        <a:rPr lang="zh-TW" altLang="en-US" sz="1800" u="none" kern="1200" dirty="0" smtClean="0">
                          <a:solidFill>
                            <a:schemeClr val="dk1"/>
                          </a:solidFill>
                          <a:effectLst/>
                          <a:latin typeface="+mn-lt"/>
                          <a:ea typeface="+mn-ea"/>
                          <a:cs typeface="+mn-cs"/>
                        </a:rPr>
                        <a:t>日前試營運免收費，少長時佔用並提高周轉率，</a:t>
                      </a:r>
                      <a:r>
                        <a:rPr lang="en-US" altLang="zh-TW" sz="1800" u="none" kern="1200" dirty="0" smtClean="0">
                          <a:solidFill>
                            <a:schemeClr val="dk1"/>
                          </a:solidFill>
                          <a:effectLst/>
                          <a:latin typeface="+mn-lt"/>
                          <a:ea typeface="+mn-ea"/>
                          <a:cs typeface="+mn-cs"/>
                        </a:rPr>
                        <a:t>5</a:t>
                      </a:r>
                      <a:r>
                        <a:rPr lang="zh-TW" altLang="en-US" sz="1800" u="none" kern="1200" dirty="0" smtClean="0">
                          <a:solidFill>
                            <a:schemeClr val="dk1"/>
                          </a:solidFill>
                          <a:effectLst/>
                          <a:latin typeface="+mn-lt"/>
                          <a:ea typeface="+mn-ea"/>
                          <a:cs typeface="+mn-cs"/>
                        </a:rPr>
                        <a:t>月</a:t>
                      </a:r>
                      <a:r>
                        <a:rPr lang="en-US" altLang="zh-TW" sz="1800" u="none" kern="1200" dirty="0" smtClean="0">
                          <a:solidFill>
                            <a:schemeClr val="dk1"/>
                          </a:solidFill>
                          <a:effectLst/>
                          <a:latin typeface="+mn-lt"/>
                          <a:ea typeface="+mn-ea"/>
                          <a:cs typeface="+mn-cs"/>
                        </a:rPr>
                        <a:t>1</a:t>
                      </a:r>
                      <a:r>
                        <a:rPr lang="zh-TW" altLang="en-US" sz="1800" u="none" kern="1200" dirty="0" smtClean="0">
                          <a:solidFill>
                            <a:schemeClr val="dk1"/>
                          </a:solidFill>
                          <a:effectLst/>
                          <a:latin typeface="+mn-lt"/>
                          <a:ea typeface="+mn-ea"/>
                          <a:cs typeface="+mn-cs"/>
                        </a:rPr>
                        <a:t>日起收費為每小時</a:t>
                      </a:r>
                      <a:r>
                        <a:rPr lang="en-US" altLang="zh-TW" sz="1800" u="none" kern="1200" dirty="0" smtClean="0">
                          <a:solidFill>
                            <a:schemeClr val="dk1"/>
                          </a:solidFill>
                          <a:effectLst/>
                          <a:latin typeface="+mn-lt"/>
                          <a:ea typeface="+mn-ea"/>
                          <a:cs typeface="+mn-cs"/>
                        </a:rPr>
                        <a:t>10</a:t>
                      </a:r>
                      <a:r>
                        <a:rPr lang="zh-TW" altLang="en-US" sz="1800" u="none" kern="1200" dirty="0" smtClean="0">
                          <a:solidFill>
                            <a:schemeClr val="dk1"/>
                          </a:solidFill>
                          <a:effectLst/>
                          <a:latin typeface="+mn-lt"/>
                          <a:ea typeface="+mn-ea"/>
                          <a:cs typeface="+mn-cs"/>
                        </a:rPr>
                        <a:t>元，最高上限為每日</a:t>
                      </a:r>
                      <a:r>
                        <a:rPr lang="en-US" altLang="zh-TW" sz="1800" u="none" kern="1200" dirty="0" smtClean="0">
                          <a:solidFill>
                            <a:schemeClr val="dk1"/>
                          </a:solidFill>
                          <a:effectLst/>
                          <a:latin typeface="+mn-lt"/>
                          <a:ea typeface="+mn-ea"/>
                          <a:cs typeface="+mn-cs"/>
                        </a:rPr>
                        <a:t>60</a:t>
                      </a:r>
                      <a:r>
                        <a:rPr lang="zh-TW" altLang="en-US" sz="1800" u="none" kern="1200" dirty="0" smtClean="0">
                          <a:solidFill>
                            <a:schemeClr val="dk1"/>
                          </a:solidFill>
                          <a:effectLst/>
                          <a:latin typeface="+mn-lt"/>
                          <a:ea typeface="+mn-ea"/>
                          <a:cs typeface="+mn-cs"/>
                        </a:rPr>
                        <a:t>元，提供悠遊卡或現金自動繳費機等多元管道，</a:t>
                      </a:r>
                      <a:r>
                        <a:rPr lang="zh-TW" altLang="en-US" sz="1800" u="sng" kern="1200" dirty="0" smtClean="0">
                          <a:solidFill>
                            <a:schemeClr val="dk1"/>
                          </a:solidFill>
                          <a:effectLst/>
                          <a:latin typeface="+mn-lt"/>
                          <a:ea typeface="+mn-ea"/>
                          <a:cs typeface="+mn-cs"/>
                        </a:rPr>
                        <a:t>便利民眾使用</a:t>
                      </a:r>
                      <a:r>
                        <a:rPr lang="zh-TW" altLang="en-US" sz="1800" kern="1200" dirty="0" smtClean="0">
                          <a:solidFill>
                            <a:schemeClr val="dk1"/>
                          </a:solidFill>
                          <a:effectLst/>
                          <a:latin typeface="+mn-lt"/>
                          <a:ea typeface="+mn-ea"/>
                          <a:cs typeface="+mn-cs"/>
                        </a:rPr>
                        <a:t>。</a:t>
                      </a:r>
                    </a:p>
                    <a:p>
                      <a:endParaRPr lang="zh-TW" altLang="zh-TW" sz="16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1" name="群組 10"/>
          <p:cNvGrpSpPr/>
          <p:nvPr/>
        </p:nvGrpSpPr>
        <p:grpSpPr>
          <a:xfrm>
            <a:off x="683460" y="1916790"/>
            <a:ext cx="1872261" cy="4113095"/>
            <a:chOff x="683460" y="1916790"/>
            <a:chExt cx="1872261" cy="4113095"/>
          </a:xfrm>
        </p:grpSpPr>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12958" t="7008" r="12041" b="11916"/>
            <a:stretch/>
          </p:blipFill>
          <p:spPr>
            <a:xfrm>
              <a:off x="683460" y="1916790"/>
              <a:ext cx="1872260" cy="1296180"/>
            </a:xfrm>
            <a:prstGeom prst="rect">
              <a:avLst/>
            </a:prstGeom>
          </p:spPr>
        </p:pic>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l="2755" t="8826" r="1326" b="6100"/>
            <a:stretch/>
          </p:blipFill>
          <p:spPr>
            <a:xfrm>
              <a:off x="683461" y="3284980"/>
              <a:ext cx="1872260" cy="1440200"/>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60" y="4797190"/>
              <a:ext cx="1872260" cy="1232695"/>
            </a:xfrm>
            <a:prstGeom prst="rect">
              <a:avLst/>
            </a:prstGeom>
          </p:spPr>
        </p:pic>
      </p:grpSp>
    </p:spTree>
    <p:extLst>
      <p:ext uri="{BB962C8B-B14F-4D97-AF65-F5344CB8AC3E}">
        <p14:creationId xmlns:p14="http://schemas.microsoft.com/office/powerpoint/2010/main" val="11813579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69262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800" dirty="0" smtClean="0">
                <a:solidFill>
                  <a:srgbClr val="FF3300"/>
                </a:solidFill>
              </a:rPr>
              <a:t>110</a:t>
            </a:r>
            <a:r>
              <a:rPr lang="zh-TW" altLang="en-US" sz="2800" dirty="0" smtClean="0">
                <a:solidFill>
                  <a:srgbClr val="FF3300"/>
                </a:solidFill>
              </a:rPr>
              <a:t>年</a:t>
            </a:r>
            <a:r>
              <a:rPr lang="en-US" altLang="zh-TW" sz="2800" dirty="0" smtClean="0">
                <a:solidFill>
                  <a:srgbClr val="FF3300"/>
                </a:solidFill>
              </a:rPr>
              <a:t>3</a:t>
            </a:r>
            <a:r>
              <a:rPr lang="zh-TW" altLang="en-US" sz="2800" dirty="0" smtClean="0">
                <a:solidFill>
                  <a:srgbClr val="FF3300"/>
                </a:solidFill>
              </a:rPr>
              <a:t>月安排媒體採訪</a:t>
            </a:r>
            <a:r>
              <a:rPr lang="en-US" altLang="zh-TW" sz="2800" dirty="0" smtClean="0">
                <a:solidFill>
                  <a:srgbClr val="FF3300"/>
                </a:solidFill>
              </a:rPr>
              <a:t>(</a:t>
            </a:r>
            <a:r>
              <a:rPr lang="zh-TW" altLang="en-US" sz="2800" dirty="0" smtClean="0">
                <a:solidFill>
                  <a:srgbClr val="FF3300"/>
                </a:solidFill>
              </a:rPr>
              <a:t>計</a:t>
            </a:r>
            <a:r>
              <a:rPr lang="en-US" altLang="zh-TW" sz="2800" dirty="0" smtClean="0">
                <a:solidFill>
                  <a:srgbClr val="FF3300"/>
                </a:solidFill>
              </a:rPr>
              <a:t>14</a:t>
            </a:r>
            <a:r>
              <a:rPr lang="zh-TW" altLang="en-US" sz="2800" dirty="0" smtClean="0">
                <a:solidFill>
                  <a:srgbClr val="FF3300"/>
                </a:solidFill>
              </a:rPr>
              <a:t>則</a:t>
            </a:r>
            <a:r>
              <a:rPr lang="en-US" altLang="zh-TW" sz="2800" dirty="0" smtClean="0">
                <a:solidFill>
                  <a:srgbClr val="FF3300"/>
                </a:solidFill>
              </a:rPr>
              <a:t>)</a:t>
            </a:r>
            <a:endParaRPr lang="zh-TW" altLang="en-US" sz="28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504903135"/>
              </p:ext>
            </p:extLst>
          </p:nvPr>
        </p:nvGraphicFramePr>
        <p:xfrm>
          <a:off x="683461" y="1052670"/>
          <a:ext cx="7849089" cy="5163269"/>
        </p:xfrm>
        <a:graphic>
          <a:graphicData uri="http://schemas.openxmlformats.org/drawingml/2006/table">
            <a:tbl>
              <a:tblPr firstRow="1" bandRow="1">
                <a:tableStyleId>{93296810-A885-4BE3-A3E7-6D5BEEA58F35}</a:tableStyleId>
              </a:tblPr>
              <a:tblGrid>
                <a:gridCol w="864119"/>
                <a:gridCol w="1193409"/>
                <a:gridCol w="1206450"/>
                <a:gridCol w="1994150"/>
                <a:gridCol w="1502969"/>
                <a:gridCol w="1087992"/>
              </a:tblGrid>
              <a:tr h="509302">
                <a:tc>
                  <a:txBody>
                    <a:bodyPr/>
                    <a:lstStyle/>
                    <a:p>
                      <a:pPr algn="dist"/>
                      <a:r>
                        <a:rPr lang="zh-TW" altLang="en-US" sz="1600" dirty="0" smtClean="0"/>
                        <a:t>日期</a:t>
                      </a:r>
                      <a:endParaRPr lang="zh-TW" altLang="en-US" sz="1600" dirty="0"/>
                    </a:p>
                  </a:txBody>
                  <a:tcPr/>
                </a:tc>
                <a:tc>
                  <a:txBody>
                    <a:bodyPr/>
                    <a:lstStyle/>
                    <a:p>
                      <a:pPr algn="dist"/>
                      <a:r>
                        <a:rPr lang="zh-TW" altLang="en-US" sz="1600" dirty="0" smtClean="0"/>
                        <a:t>單位</a:t>
                      </a:r>
                      <a:endParaRPr lang="zh-TW" altLang="en-US" sz="1600" dirty="0"/>
                    </a:p>
                  </a:txBody>
                  <a:tcPr/>
                </a:tc>
                <a:tc>
                  <a:txBody>
                    <a:bodyPr/>
                    <a:lstStyle/>
                    <a:p>
                      <a:pPr algn="dist"/>
                      <a:r>
                        <a:rPr lang="zh-TW" altLang="en-US" sz="1600" dirty="0" smtClean="0"/>
                        <a:t>受訪人員</a:t>
                      </a:r>
                      <a:endParaRPr lang="zh-TW" altLang="en-US" sz="1600" dirty="0"/>
                    </a:p>
                  </a:txBody>
                  <a:tcPr/>
                </a:tc>
                <a:tc>
                  <a:txBody>
                    <a:bodyPr/>
                    <a:lstStyle/>
                    <a:p>
                      <a:pPr algn="dist"/>
                      <a:r>
                        <a:rPr lang="zh-TW" altLang="en-US" sz="1600" dirty="0" smtClean="0"/>
                        <a:t>主題</a:t>
                      </a:r>
                      <a:endParaRPr lang="zh-TW" altLang="en-US" sz="1600" dirty="0"/>
                    </a:p>
                  </a:txBody>
                  <a:tcPr/>
                </a:tc>
                <a:tc>
                  <a:txBody>
                    <a:bodyPr/>
                    <a:lstStyle/>
                    <a:p>
                      <a:pPr algn="dist"/>
                      <a:r>
                        <a:rPr lang="zh-TW" altLang="en-US" sz="1600" dirty="0" smtClean="0"/>
                        <a:t>媒體</a:t>
                      </a:r>
                      <a:endParaRPr lang="zh-TW" altLang="en-US" sz="1600" dirty="0"/>
                    </a:p>
                  </a:txBody>
                  <a:tcPr/>
                </a:tc>
                <a:tc>
                  <a:txBody>
                    <a:bodyPr/>
                    <a:lstStyle/>
                    <a:p>
                      <a:pPr algn="dist"/>
                      <a:r>
                        <a:rPr lang="zh-TW" altLang="en-US" sz="1600" dirty="0" smtClean="0"/>
                        <a:t>採訪記者</a:t>
                      </a:r>
                      <a:endParaRPr lang="zh-TW" altLang="en-US" sz="1600" dirty="0"/>
                    </a:p>
                  </a:txBody>
                  <a:tcPr/>
                </a:tc>
              </a:tr>
              <a:tr h="479251">
                <a:tc>
                  <a:txBody>
                    <a:bodyPr/>
                    <a:lstStyle/>
                    <a:p>
                      <a:pPr algn="ctr" fontAlgn="ctr"/>
                      <a:r>
                        <a:rPr lang="en-US" altLang="zh-TW" sz="1200" b="0" i="0" u="none" strike="noStrike" dirty="0" smtClean="0">
                          <a:solidFill>
                            <a:srgbClr val="000000"/>
                          </a:solidFill>
                          <a:effectLst/>
                          <a:latin typeface="新細明體"/>
                        </a:rPr>
                        <a:t>20210219</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胸腔部</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陳育民主任</a:t>
                      </a:r>
                    </a:p>
                  </a:txBody>
                  <a:tcPr marL="9525" marR="9525" marT="9525" marB="0" anchor="ctr"/>
                </a:tc>
                <a:tc>
                  <a:txBody>
                    <a:bodyPr/>
                    <a:lstStyle/>
                    <a:p>
                      <a:pPr algn="l" fontAlgn="ctr"/>
                      <a:r>
                        <a:rPr lang="zh-TW" altLang="en-US" sz="1200" b="0" i="0" u="none" strike="noStrike">
                          <a:solidFill>
                            <a:srgbClr val="000000"/>
                          </a:solidFill>
                          <a:effectLst/>
                          <a:latin typeface="新細明體"/>
                        </a:rPr>
                        <a:t>胸腔醫學會理事長</a:t>
                      </a:r>
                    </a:p>
                  </a:txBody>
                  <a:tcPr marL="9525" marR="9525" marT="9525" marB="0" anchor="ctr"/>
                </a:tc>
                <a:tc>
                  <a:txBody>
                    <a:bodyPr/>
                    <a:lstStyle/>
                    <a:p>
                      <a:pPr algn="l" fontAlgn="ctr"/>
                      <a:r>
                        <a:rPr lang="zh-TW" altLang="en-US" sz="1200" b="0" i="0" u="none" strike="noStrike">
                          <a:solidFill>
                            <a:srgbClr val="000000"/>
                          </a:solidFill>
                          <a:effectLst/>
                          <a:latin typeface="新細明體"/>
                        </a:rPr>
                        <a:t>醫藥新聞週刊</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蔣仁人</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20210223</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住院組</a:t>
                      </a:r>
                    </a:p>
                  </a:txBody>
                  <a:tcPr marL="9525" marR="9525" marT="9525" marB="0" anchor="ctr"/>
                </a:tc>
                <a:tc>
                  <a:txBody>
                    <a:bodyPr/>
                    <a:lstStyle/>
                    <a:p>
                      <a:pPr algn="l" fontAlgn="ctr"/>
                      <a:r>
                        <a:rPr lang="zh-TW" altLang="en-US" sz="1200" b="0" i="0" u="none" strike="noStrike">
                          <a:solidFill>
                            <a:srgbClr val="000000"/>
                          </a:solidFill>
                          <a:effectLst/>
                          <a:latin typeface="新細明體"/>
                        </a:rPr>
                        <a:t>　</a:t>
                      </a:r>
                    </a:p>
                  </a:txBody>
                  <a:tcPr marL="9525" marR="9525" marT="9525" marB="0" anchor="ctr"/>
                </a:tc>
                <a:tc>
                  <a:txBody>
                    <a:bodyPr/>
                    <a:lstStyle/>
                    <a:p>
                      <a:pPr algn="l" fontAlgn="ctr"/>
                      <a:r>
                        <a:rPr lang="zh-TW" altLang="en-US" sz="1200" b="0" i="0" u="none" strike="noStrike" dirty="0" smtClean="0">
                          <a:solidFill>
                            <a:srgbClr val="000000"/>
                          </a:solidFill>
                          <a:effectLst/>
                          <a:latin typeface="新細明體"/>
                        </a:rPr>
                        <a:t>癌末病人辦理住院跟拍</a:t>
                      </a:r>
                      <a:endParaRPr lang="zh-TW" altLang="en-US"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公共電視</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王丰毅</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20210224</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高齡醫學中心</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神經內科</a:t>
                      </a:r>
                    </a:p>
                  </a:txBody>
                  <a:tcPr marL="9525" marR="9525" marT="9525" marB="0" anchor="ctr"/>
                </a:tc>
                <a:tc>
                  <a:txBody>
                    <a:bodyPr/>
                    <a:lstStyle/>
                    <a:p>
                      <a:pPr algn="l" fontAlgn="ctr"/>
                      <a:r>
                        <a:rPr lang="zh-TW" altLang="en-US" sz="1200" b="0" i="0" u="none" strike="noStrike">
                          <a:solidFill>
                            <a:srgbClr val="000000"/>
                          </a:solidFill>
                          <a:effectLst/>
                          <a:latin typeface="新細明體"/>
                        </a:rPr>
                        <a:t>彭莉甯主任</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王嚴鋒醫師</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智慧型手機失智症</a:t>
                      </a:r>
                      <a:r>
                        <a:rPr lang="en-US" altLang="zh-TW" sz="1200" b="0" i="0" u="none" strike="noStrike" dirty="0">
                          <a:solidFill>
                            <a:srgbClr val="000000"/>
                          </a:solidFill>
                          <a:effectLst/>
                          <a:latin typeface="新細明體"/>
                        </a:rPr>
                        <a:t>?</a:t>
                      </a:r>
                    </a:p>
                  </a:txBody>
                  <a:tcPr marL="9525" marR="9525" marT="9525" marB="0" anchor="ctr"/>
                </a:tc>
                <a:tc>
                  <a:txBody>
                    <a:bodyPr/>
                    <a:lstStyle/>
                    <a:p>
                      <a:pPr algn="l" fontAlgn="ctr"/>
                      <a:r>
                        <a:rPr lang="en-US" sz="1200" b="0" i="0" u="none" strike="noStrike" dirty="0">
                          <a:solidFill>
                            <a:srgbClr val="000000"/>
                          </a:solidFill>
                          <a:effectLst/>
                          <a:latin typeface="新細明體"/>
                        </a:rPr>
                        <a:t>TVBS</a:t>
                      </a:r>
                      <a:r>
                        <a:rPr lang="zh-TW" altLang="en-US" sz="1200" b="0" i="0" u="none" strike="noStrike" dirty="0">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蔣志偉</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20210304</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院本部</a:t>
                      </a:r>
                    </a:p>
                  </a:txBody>
                  <a:tcPr marL="9525" marR="9525" marT="9525" marB="0" anchor="ctr"/>
                </a:tc>
                <a:tc>
                  <a:txBody>
                    <a:bodyPr/>
                    <a:lstStyle/>
                    <a:p>
                      <a:pPr algn="l" fontAlgn="ctr"/>
                      <a:r>
                        <a:rPr lang="zh-TW" altLang="en-US" sz="1200" b="0" i="0" u="none" strike="noStrike">
                          <a:solidFill>
                            <a:srgbClr val="000000"/>
                          </a:solidFill>
                          <a:effectLst/>
                          <a:latin typeface="新細明體"/>
                        </a:rPr>
                        <a:t>許院長</a:t>
                      </a:r>
                    </a:p>
                  </a:txBody>
                  <a:tcPr marL="9525" marR="9525" marT="9525" marB="0" anchor="ctr"/>
                </a:tc>
                <a:tc>
                  <a:txBody>
                    <a:bodyPr/>
                    <a:lstStyle/>
                    <a:p>
                      <a:pPr algn="l" fontAlgn="ctr"/>
                      <a:r>
                        <a:rPr lang="zh-TW" altLang="en-US" sz="1200" b="0" i="0" u="none" strike="noStrike">
                          <a:solidFill>
                            <a:srgbClr val="000000"/>
                          </a:solidFill>
                          <a:effectLst/>
                          <a:latin typeface="新細明體"/>
                        </a:rPr>
                        <a:t>醫院經營管理</a:t>
                      </a:r>
                    </a:p>
                  </a:txBody>
                  <a:tcPr marL="9525" marR="9525" marT="9525" marB="0" anchor="ctr"/>
                </a:tc>
                <a:tc>
                  <a:txBody>
                    <a:bodyPr/>
                    <a:lstStyle/>
                    <a:p>
                      <a:pPr algn="l" fontAlgn="ctr"/>
                      <a:r>
                        <a:rPr lang="zh-TW" altLang="en-US" sz="1200" b="0" i="0" u="none" strike="noStrike">
                          <a:solidFill>
                            <a:srgbClr val="000000"/>
                          </a:solidFill>
                          <a:effectLst/>
                          <a:latin typeface="新細明體"/>
                        </a:rPr>
                        <a:t>醫藥新聞週刊</a:t>
                      </a:r>
                    </a:p>
                  </a:txBody>
                  <a:tcPr marL="9525" marR="9525" marT="9525" marB="0" anchor="ctr"/>
                </a:tc>
                <a:tc>
                  <a:txBody>
                    <a:bodyPr/>
                    <a:lstStyle/>
                    <a:p>
                      <a:pPr algn="l" fontAlgn="ctr"/>
                      <a:r>
                        <a:rPr lang="zh-TW" altLang="en-US" sz="1200" b="0" i="0" u="none" strike="noStrike">
                          <a:solidFill>
                            <a:srgbClr val="000000"/>
                          </a:solidFill>
                          <a:effectLst/>
                          <a:latin typeface="新細明體"/>
                        </a:rPr>
                        <a:t>陳依淇</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王慰祖</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20210304</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過敏免疫風濕科</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 </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 </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醫企部</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曹彥博醫師</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陳明翰醫師</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蘇勤方醫師  </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李偉強主任</a:t>
                      </a:r>
                    </a:p>
                  </a:txBody>
                  <a:tcPr marL="9525" marR="9525" marT="9525" marB="0" anchor="ctr"/>
                </a:tc>
                <a:tc>
                  <a:txBody>
                    <a:bodyPr/>
                    <a:lstStyle/>
                    <a:p>
                      <a:pPr algn="l" fontAlgn="ctr"/>
                      <a:r>
                        <a:rPr lang="zh-TW" altLang="en-US" sz="1200" b="0" i="0" u="none" strike="noStrike">
                          <a:solidFill>
                            <a:srgbClr val="000000"/>
                          </a:solidFill>
                          <a:effectLst/>
                          <a:latin typeface="新細明體"/>
                        </a:rPr>
                        <a:t>不必禁吃豆腐、菇類！醫師破解痛風</a:t>
                      </a:r>
                      <a:r>
                        <a:rPr lang="en-US" altLang="zh-TW" sz="1200" b="0" i="0" u="none" strike="noStrike">
                          <a:solidFill>
                            <a:srgbClr val="000000"/>
                          </a:solidFill>
                          <a:effectLst/>
                          <a:latin typeface="新細明體"/>
                        </a:rPr>
                        <a:t>5</a:t>
                      </a:r>
                      <a:r>
                        <a:rPr lang="zh-TW" altLang="en-US" sz="1200" b="0" i="0" u="none" strike="noStrike">
                          <a:solidFill>
                            <a:srgbClr val="000000"/>
                          </a:solidFill>
                          <a:effectLst/>
                          <a:latin typeface="新細明體"/>
                        </a:rPr>
                        <a:t>大迷思</a:t>
                      </a:r>
                    </a:p>
                  </a:txBody>
                  <a:tcPr marL="9525" marR="9525" marT="9525" marB="0" anchor="ctr"/>
                </a:tc>
                <a:tc>
                  <a:txBody>
                    <a:bodyPr/>
                    <a:lstStyle/>
                    <a:p>
                      <a:pPr algn="l"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a:solidFill>
                            <a:srgbClr val="000000"/>
                          </a:solidFill>
                          <a:effectLst/>
                          <a:latin typeface="新細明體"/>
                        </a:rPr>
                        <a:t>蔣志偉</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20210305</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鼻科</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胃腸科</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藍敏瑛主任</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黃怡翔主任</a:t>
                      </a:r>
                    </a:p>
                  </a:txBody>
                  <a:tcPr marL="9525" marR="9525" marT="9525" marB="0" anchor="ctr"/>
                </a:tc>
                <a:tc>
                  <a:txBody>
                    <a:bodyPr/>
                    <a:lstStyle/>
                    <a:p>
                      <a:pPr algn="l" fontAlgn="ctr"/>
                      <a:r>
                        <a:rPr lang="zh-TW" altLang="en-US" sz="1200" b="0" i="0" u="none" strike="noStrike">
                          <a:solidFill>
                            <a:srgbClr val="000000"/>
                          </a:solidFill>
                          <a:effectLst/>
                          <a:latin typeface="新細明體"/>
                        </a:rPr>
                        <a:t>癌症專題</a:t>
                      </a:r>
                    </a:p>
                  </a:txBody>
                  <a:tcPr marL="9525" marR="9525" marT="9525" marB="0" anchor="ctr"/>
                </a:tc>
                <a:tc>
                  <a:txBody>
                    <a:bodyPr/>
                    <a:lstStyle/>
                    <a:p>
                      <a:pPr algn="l"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a:solidFill>
                            <a:srgbClr val="000000"/>
                          </a:solidFill>
                          <a:effectLst/>
                          <a:latin typeface="新細明體"/>
                        </a:rPr>
                        <a:t>戴元利</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20210305</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醫企部</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新陳代謝科</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心臟內科</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李偉強主任</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林亮宇醫師</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陳柏霖醫師</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體重不控制</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脂肪肝合併</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糖尿病</a:t>
                      </a:r>
                      <a:r>
                        <a:rPr lang="en-US" altLang="zh-TW" sz="1200" b="0" i="0" u="none" strike="noStrike" dirty="0">
                          <a:solidFill>
                            <a:srgbClr val="000000"/>
                          </a:solidFill>
                          <a:effectLst/>
                          <a:latin typeface="新細明體"/>
                        </a:rPr>
                        <a:t>" </a:t>
                      </a:r>
                      <a:r>
                        <a:rPr lang="zh-TW" altLang="en-US" sz="1200" b="0" i="0" u="none" strike="noStrike" dirty="0">
                          <a:solidFill>
                            <a:srgbClr val="000000"/>
                          </a:solidFill>
                          <a:effectLst/>
                          <a:latin typeface="新細明體"/>
                        </a:rPr>
                        <a:t>醫警告這個癌找上你</a:t>
                      </a:r>
                    </a:p>
                  </a:txBody>
                  <a:tcPr marL="9525" marR="9525" marT="9525" marB="0" anchor="ctr"/>
                </a:tc>
                <a:tc>
                  <a:txBody>
                    <a:bodyPr/>
                    <a:lstStyle/>
                    <a:p>
                      <a:pPr algn="l"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a:solidFill>
                            <a:srgbClr val="000000"/>
                          </a:solidFill>
                          <a:effectLst/>
                          <a:latin typeface="新細明體"/>
                        </a:rPr>
                        <a:t>蔣志偉</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20210311</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醫研部</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吳致緯醫師</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偏頭痛與腦中風</a:t>
                      </a:r>
                    </a:p>
                  </a:txBody>
                  <a:tcPr marL="9525" marR="9525" marT="9525" marB="0" anchor="ctr"/>
                </a:tc>
                <a:tc>
                  <a:txBody>
                    <a:bodyPr/>
                    <a:lstStyle/>
                    <a:p>
                      <a:pPr algn="l" fontAlgn="ctr"/>
                      <a:r>
                        <a:rPr lang="zh-TW" altLang="en-US" sz="1200" b="0" i="0" u="none" strike="noStrike">
                          <a:solidFill>
                            <a:srgbClr val="000000"/>
                          </a:solidFill>
                          <a:effectLst/>
                          <a:latin typeface="新細明體"/>
                        </a:rPr>
                        <a:t>聯合報</a:t>
                      </a:r>
                    </a:p>
                  </a:txBody>
                  <a:tcPr marL="9525" marR="9525" marT="9525" marB="0" anchor="ctr"/>
                </a:tc>
                <a:tc>
                  <a:txBody>
                    <a:bodyPr/>
                    <a:lstStyle/>
                    <a:p>
                      <a:pPr algn="l" fontAlgn="ctr"/>
                      <a:r>
                        <a:rPr lang="zh-TW" altLang="en-US" sz="1200" b="0" i="0" u="none" strike="noStrike">
                          <a:solidFill>
                            <a:srgbClr val="000000"/>
                          </a:solidFill>
                          <a:effectLst/>
                          <a:latin typeface="新細明體"/>
                        </a:rPr>
                        <a:t>林明珠</a:t>
                      </a:r>
                    </a:p>
                  </a:txBody>
                  <a:tcPr marL="9525" marR="9525" marT="9525" marB="0" anchor="ctr"/>
                </a:tc>
              </a:tr>
              <a:tr h="479251">
                <a:tc>
                  <a:txBody>
                    <a:bodyPr/>
                    <a:lstStyle/>
                    <a:p>
                      <a:pPr algn="ctr" fontAlgn="ctr"/>
                      <a:r>
                        <a:rPr lang="en-US" altLang="zh-TW" sz="1200" b="0" i="0" u="none" strike="noStrike" dirty="0" smtClean="0">
                          <a:solidFill>
                            <a:srgbClr val="000000"/>
                          </a:solidFill>
                          <a:effectLst/>
                          <a:latin typeface="新細明體"/>
                        </a:rPr>
                        <a:t>20210315</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00000"/>
                          </a:solidFill>
                          <a:effectLst/>
                          <a:latin typeface="新細明體"/>
                        </a:rPr>
                        <a:t>腫瘤醫學部</a:t>
                      </a:r>
                    </a:p>
                  </a:txBody>
                  <a:tcPr marL="9525" marR="9525" marT="9525" marB="0" anchor="ctr"/>
                </a:tc>
                <a:tc>
                  <a:txBody>
                    <a:bodyPr/>
                    <a:lstStyle/>
                    <a:p>
                      <a:pPr algn="l" fontAlgn="ctr"/>
                      <a:r>
                        <a:rPr lang="zh-TW" altLang="en-US" sz="1200" b="0" i="0" u="none" strike="noStrike">
                          <a:solidFill>
                            <a:srgbClr val="000000"/>
                          </a:solidFill>
                          <a:effectLst/>
                          <a:latin typeface="新細明體"/>
                        </a:rPr>
                        <a:t>陳一瑋醫師</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正確電磁波概念</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東森財經台</a:t>
                      </a:r>
                    </a:p>
                  </a:txBody>
                  <a:tcPr marL="9525" marR="9525" marT="9525" marB="0" anchor="ctr"/>
                </a:tc>
                <a:tc>
                  <a:txBody>
                    <a:bodyPr/>
                    <a:lstStyle/>
                    <a:p>
                      <a:pPr algn="l" fontAlgn="ctr"/>
                      <a:r>
                        <a:rPr lang="zh-TW" altLang="en-US" sz="1200" b="0" i="0" u="none" strike="noStrike" dirty="0" smtClean="0">
                          <a:solidFill>
                            <a:srgbClr val="000000"/>
                          </a:solidFill>
                          <a:effectLst/>
                          <a:latin typeface="新細明體"/>
                        </a:rPr>
                        <a:t>周</a:t>
                      </a:r>
                      <a:r>
                        <a:rPr lang="zh-TW" altLang="en-US" sz="1200" b="0" i="0" u="none" strike="noStrike" baseline="0" dirty="0" smtClean="0">
                          <a:solidFill>
                            <a:srgbClr val="000000"/>
                          </a:solidFill>
                          <a:effectLst/>
                          <a:latin typeface="新細明體"/>
                        </a:rPr>
                        <a:t>美</a:t>
                      </a:r>
                      <a:r>
                        <a:rPr lang="zh-TW" altLang="en-US" sz="1200" b="0" i="0" u="none" strike="noStrike" dirty="0" smtClean="0">
                          <a:solidFill>
                            <a:srgbClr val="000000"/>
                          </a:solidFill>
                          <a:effectLst/>
                          <a:latin typeface="新細明體"/>
                        </a:rPr>
                        <a:t>蘭</a:t>
                      </a:r>
                      <a:endParaRPr lang="zh-TW" altLang="en-US" sz="1200" b="0" i="0" u="none" strike="noStrike" dirty="0">
                        <a:solidFill>
                          <a:srgbClr val="000000"/>
                        </a:solidFill>
                        <a:effectLst/>
                        <a:latin typeface="新細明體"/>
                      </a:endParaRPr>
                    </a:p>
                  </a:txBody>
                  <a:tcPr marL="9525" marR="9525" marT="9525" marB="0" anchor="ctr"/>
                </a:tc>
              </a:tr>
            </a:tbl>
          </a:graphicData>
        </a:graphic>
      </p:graphicFrame>
    </p:spTree>
    <p:extLst>
      <p:ext uri="{BB962C8B-B14F-4D97-AF65-F5344CB8AC3E}">
        <p14:creationId xmlns:p14="http://schemas.microsoft.com/office/powerpoint/2010/main" val="23772635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470" y="33257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800" dirty="0" smtClean="0">
                <a:solidFill>
                  <a:srgbClr val="FF3300"/>
                </a:solidFill>
              </a:rPr>
              <a:t>110</a:t>
            </a:r>
            <a:r>
              <a:rPr lang="zh-TW" altLang="en-US" sz="2800" dirty="0" smtClean="0">
                <a:solidFill>
                  <a:srgbClr val="FF3300"/>
                </a:solidFill>
              </a:rPr>
              <a:t>年</a:t>
            </a:r>
            <a:r>
              <a:rPr lang="en-US" altLang="zh-TW" sz="2800" dirty="0" smtClean="0">
                <a:solidFill>
                  <a:srgbClr val="FF3300"/>
                </a:solidFill>
              </a:rPr>
              <a:t>3</a:t>
            </a:r>
            <a:r>
              <a:rPr lang="zh-TW" altLang="en-US" sz="2800" dirty="0" smtClean="0">
                <a:solidFill>
                  <a:srgbClr val="FF3300"/>
                </a:solidFill>
              </a:rPr>
              <a:t>月安排媒體採訪</a:t>
            </a:r>
            <a:endParaRPr lang="zh-TW" altLang="en-US" sz="28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581887251"/>
              </p:ext>
            </p:extLst>
          </p:nvPr>
        </p:nvGraphicFramePr>
        <p:xfrm>
          <a:off x="539441" y="692207"/>
          <a:ext cx="7993110" cy="3315768"/>
        </p:xfrm>
        <a:graphic>
          <a:graphicData uri="http://schemas.openxmlformats.org/drawingml/2006/table">
            <a:tbl>
              <a:tblPr firstRow="1" bandRow="1">
                <a:tableStyleId>{93296810-A885-4BE3-A3E7-6D5BEEA58F35}</a:tableStyleId>
              </a:tblPr>
              <a:tblGrid>
                <a:gridCol w="776030"/>
                <a:gridCol w="1166220"/>
                <a:gridCol w="1381618"/>
                <a:gridCol w="2263549"/>
                <a:gridCol w="1658673"/>
                <a:gridCol w="747020"/>
              </a:tblGrid>
              <a:tr h="578993">
                <a:tc>
                  <a:txBody>
                    <a:bodyPr/>
                    <a:lstStyle/>
                    <a:p>
                      <a:pPr algn="dist"/>
                      <a:r>
                        <a:rPr lang="zh-TW" altLang="en-US" sz="1600" dirty="0" smtClean="0"/>
                        <a:t>日期</a:t>
                      </a:r>
                      <a:endParaRPr lang="zh-TW" altLang="en-US" sz="1600" dirty="0"/>
                    </a:p>
                  </a:txBody>
                  <a:tcPr/>
                </a:tc>
                <a:tc>
                  <a:txBody>
                    <a:bodyPr/>
                    <a:lstStyle/>
                    <a:p>
                      <a:pPr algn="dist"/>
                      <a:r>
                        <a:rPr lang="zh-TW" altLang="en-US" sz="1600" dirty="0" smtClean="0"/>
                        <a:t>單位</a:t>
                      </a:r>
                      <a:endParaRPr lang="zh-TW" altLang="en-US" sz="1600" dirty="0"/>
                    </a:p>
                  </a:txBody>
                  <a:tcPr/>
                </a:tc>
                <a:tc>
                  <a:txBody>
                    <a:bodyPr/>
                    <a:lstStyle/>
                    <a:p>
                      <a:pPr algn="dist"/>
                      <a:r>
                        <a:rPr lang="zh-TW" altLang="en-US" sz="1600" dirty="0" smtClean="0"/>
                        <a:t>受訪人員</a:t>
                      </a:r>
                      <a:endParaRPr lang="zh-TW" altLang="en-US" sz="1600" dirty="0"/>
                    </a:p>
                  </a:txBody>
                  <a:tcPr/>
                </a:tc>
                <a:tc>
                  <a:txBody>
                    <a:bodyPr/>
                    <a:lstStyle/>
                    <a:p>
                      <a:pPr algn="dist"/>
                      <a:r>
                        <a:rPr lang="zh-TW" altLang="en-US" sz="1600" dirty="0" smtClean="0"/>
                        <a:t>主題</a:t>
                      </a:r>
                      <a:endParaRPr lang="zh-TW" altLang="en-US" sz="1600" dirty="0"/>
                    </a:p>
                  </a:txBody>
                  <a:tcPr/>
                </a:tc>
                <a:tc>
                  <a:txBody>
                    <a:bodyPr/>
                    <a:lstStyle/>
                    <a:p>
                      <a:pPr algn="dist"/>
                      <a:r>
                        <a:rPr lang="zh-TW" altLang="en-US" sz="1600" dirty="0" smtClean="0"/>
                        <a:t>媒體</a:t>
                      </a:r>
                      <a:endParaRPr lang="zh-TW" altLang="en-US" sz="1600" dirty="0"/>
                    </a:p>
                  </a:txBody>
                  <a:tcPr/>
                </a:tc>
                <a:tc>
                  <a:txBody>
                    <a:bodyPr/>
                    <a:lstStyle/>
                    <a:p>
                      <a:pPr algn="dist"/>
                      <a:r>
                        <a:rPr lang="zh-TW" altLang="en-US" sz="1600" dirty="0" smtClean="0"/>
                        <a:t>採訪記者</a:t>
                      </a:r>
                      <a:endParaRPr lang="zh-TW" altLang="en-US" sz="1600" dirty="0"/>
                    </a:p>
                  </a:txBody>
                  <a:tcPr/>
                </a:tc>
              </a:tr>
              <a:tr h="479146">
                <a:tc>
                  <a:txBody>
                    <a:bodyPr/>
                    <a:lstStyle/>
                    <a:p>
                      <a:pPr algn="ctr" fontAlgn="ctr"/>
                      <a:r>
                        <a:rPr lang="en-US" altLang="zh-TW" sz="1200" b="0" i="0" u="none" strike="noStrike" dirty="0" smtClean="0">
                          <a:solidFill>
                            <a:srgbClr val="000000"/>
                          </a:solidFill>
                          <a:effectLst/>
                          <a:latin typeface="新細明體"/>
                        </a:rPr>
                        <a:t>20210312</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a:solidFill>
                            <a:srgbClr val="0D0D0D"/>
                          </a:solidFill>
                          <a:effectLst/>
                          <a:latin typeface="新細明體"/>
                        </a:rPr>
                        <a:t>皮膚部</a:t>
                      </a:r>
                    </a:p>
                  </a:txBody>
                  <a:tcPr marL="9525" marR="9525" marT="9525" marB="0" anchor="ctr"/>
                </a:tc>
                <a:tc>
                  <a:txBody>
                    <a:bodyPr/>
                    <a:lstStyle/>
                    <a:p>
                      <a:pPr algn="l" fontAlgn="ctr"/>
                      <a:r>
                        <a:rPr lang="zh-TW" altLang="en-US" sz="1200" b="0" i="0" u="none" strike="noStrike">
                          <a:solidFill>
                            <a:srgbClr val="000000"/>
                          </a:solidFill>
                          <a:effectLst/>
                          <a:latin typeface="新細明體"/>
                        </a:rPr>
                        <a:t>何翊芯醫師</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預防皮膚冬季癢</a:t>
                      </a:r>
                    </a:p>
                  </a:txBody>
                  <a:tcPr marL="9525" marR="9525" marT="9525" marB="0" anchor="ctr"/>
                </a:tc>
                <a:tc>
                  <a:txBody>
                    <a:bodyPr/>
                    <a:lstStyle/>
                    <a:p>
                      <a:pPr algn="l" fontAlgn="ctr"/>
                      <a:r>
                        <a:rPr lang="en-US" sz="1200" b="0" i="0" u="none" strike="noStrike" dirty="0">
                          <a:solidFill>
                            <a:srgbClr val="000000"/>
                          </a:solidFill>
                          <a:effectLst/>
                          <a:latin typeface="新細明體"/>
                        </a:rPr>
                        <a:t>TVBS</a:t>
                      </a:r>
                      <a:r>
                        <a:rPr lang="zh-TW" altLang="en-US" sz="1200" b="0" i="0" u="none" strike="noStrike" dirty="0">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蔣志偉</a:t>
                      </a:r>
                    </a:p>
                  </a:txBody>
                  <a:tcPr marL="9525" marR="9525" marT="9525" marB="0" anchor="ctr"/>
                </a:tc>
              </a:tr>
              <a:tr h="558042">
                <a:tc>
                  <a:txBody>
                    <a:bodyPr/>
                    <a:lstStyle/>
                    <a:p>
                      <a:pPr algn="ctr" fontAlgn="ctr"/>
                      <a:r>
                        <a:rPr lang="en-US" altLang="zh-TW" sz="1200" b="0" i="0" u="none" strike="noStrike" dirty="0" smtClean="0">
                          <a:solidFill>
                            <a:srgbClr val="000000"/>
                          </a:solidFill>
                          <a:effectLst/>
                          <a:latin typeface="新細明體"/>
                        </a:rPr>
                        <a:t>20210316</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移植外科 </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藥物治療科 </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一般泌尿科 </a:t>
                      </a:r>
                    </a:p>
                  </a:txBody>
                  <a:tcPr marL="9525" marR="9525" marT="9525" marB="0" anchor="ctr"/>
                </a:tc>
                <a:tc>
                  <a:txBody>
                    <a:bodyPr/>
                    <a:lstStyle/>
                    <a:p>
                      <a:pPr algn="l" fontAlgn="ctr"/>
                      <a:r>
                        <a:rPr lang="zh-TW" altLang="en-US" sz="1200" b="0" i="0" u="none" strike="noStrike">
                          <a:solidFill>
                            <a:srgbClr val="000000"/>
                          </a:solidFill>
                          <a:effectLst/>
                          <a:latin typeface="新細明體"/>
                        </a:rPr>
                        <a:t>陳正彥醫師</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張牧新醫師</a:t>
                      </a:r>
                      <a:br>
                        <a:rPr lang="zh-TW" altLang="en-US" sz="1200" b="0" i="0" u="none" strike="noStrike">
                          <a:solidFill>
                            <a:srgbClr val="000000"/>
                          </a:solidFill>
                          <a:effectLst/>
                          <a:latin typeface="新細明體"/>
                        </a:rPr>
                      </a:br>
                      <a:r>
                        <a:rPr lang="zh-TW" altLang="en-US" sz="1200" b="0" i="0" u="none" strike="noStrike">
                          <a:solidFill>
                            <a:srgbClr val="000000"/>
                          </a:solidFill>
                          <a:effectLst/>
                          <a:latin typeface="新細明體"/>
                        </a:rPr>
                        <a:t>魏子鈞醫師</a:t>
                      </a:r>
                    </a:p>
                  </a:txBody>
                  <a:tcPr marL="9525" marR="9525" marT="9525" marB="0" anchor="ctr"/>
                </a:tc>
                <a:tc>
                  <a:txBody>
                    <a:bodyPr/>
                    <a:lstStyle/>
                    <a:p>
                      <a:pPr algn="l" fontAlgn="ctr"/>
                      <a:r>
                        <a:rPr lang="zh-TW" altLang="en-US" sz="1200" b="0" i="0" u="none" strike="noStrike">
                          <a:solidFill>
                            <a:srgbClr val="000000"/>
                          </a:solidFill>
                          <a:effectLst/>
                          <a:latin typeface="新細明體"/>
                        </a:rPr>
                        <a:t>腳麻、背痛竟是腎癌轉移！專家建議打擊癌細胞有效方法</a:t>
                      </a:r>
                    </a:p>
                  </a:txBody>
                  <a:tcPr marL="9525" marR="9525" marT="9525" marB="0" anchor="ctr"/>
                </a:tc>
                <a:tc>
                  <a:txBody>
                    <a:bodyPr/>
                    <a:lstStyle/>
                    <a:p>
                      <a:pPr algn="l" fontAlgn="ctr"/>
                      <a:r>
                        <a:rPr lang="en-US" sz="1200" b="0" i="0" u="none" strike="noStrike" dirty="0">
                          <a:solidFill>
                            <a:srgbClr val="000000"/>
                          </a:solidFill>
                          <a:effectLst/>
                          <a:latin typeface="新細明體"/>
                        </a:rPr>
                        <a:t>TVBS</a:t>
                      </a:r>
                      <a:r>
                        <a:rPr lang="zh-TW" altLang="en-US" sz="1200" b="0" i="0" u="none" strike="noStrike" dirty="0">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蔣志偉</a:t>
                      </a:r>
                    </a:p>
                  </a:txBody>
                  <a:tcPr marL="9525" marR="9525" marT="9525" marB="0" anchor="ctr"/>
                </a:tc>
              </a:tr>
              <a:tr h="479146">
                <a:tc>
                  <a:txBody>
                    <a:bodyPr/>
                    <a:lstStyle/>
                    <a:p>
                      <a:pPr algn="ctr" fontAlgn="ctr"/>
                      <a:r>
                        <a:rPr lang="en-US" altLang="zh-TW" sz="1200" b="0" i="0" u="none" strike="noStrike" dirty="0" smtClean="0">
                          <a:solidFill>
                            <a:srgbClr val="000000"/>
                          </a:solidFill>
                          <a:effectLst/>
                          <a:latin typeface="新細明體"/>
                        </a:rPr>
                        <a:t>20210317</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骨科部</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殷震宇醫師</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腕隧道症侯群</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吾愛吾家</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龍珮寧</a:t>
                      </a:r>
                    </a:p>
                  </a:txBody>
                  <a:tcPr marL="9525" marR="9525" marT="9525" marB="0" anchor="ctr"/>
                </a:tc>
              </a:tr>
              <a:tr h="740882">
                <a:tc>
                  <a:txBody>
                    <a:bodyPr/>
                    <a:lstStyle/>
                    <a:p>
                      <a:pPr algn="ctr" fontAlgn="ctr"/>
                      <a:r>
                        <a:rPr lang="en-US" altLang="zh-TW" sz="1200" b="0" i="0" u="none" strike="noStrike" dirty="0" smtClean="0">
                          <a:solidFill>
                            <a:srgbClr val="000000"/>
                          </a:solidFill>
                          <a:effectLst/>
                          <a:latin typeface="新細明體"/>
                        </a:rPr>
                        <a:t>20210318</a:t>
                      </a:r>
                      <a:endParaRPr lang="en-US" altLang="zh-TW" sz="12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骨科部</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吳博貴科主任</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林希賢醫師</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陳榮俊醫師</a:t>
                      </a:r>
                      <a:br>
                        <a:rPr lang="zh-TW" altLang="en-US" sz="1200" b="0" i="0" u="none" strike="noStrike" dirty="0">
                          <a:solidFill>
                            <a:srgbClr val="000000"/>
                          </a:solidFill>
                          <a:effectLst/>
                          <a:latin typeface="新細明體"/>
                        </a:rPr>
                      </a:br>
                      <a:r>
                        <a:rPr lang="zh-TW" altLang="en-US" sz="1200" b="0" i="0" u="none" strike="noStrike" dirty="0">
                          <a:solidFill>
                            <a:srgbClr val="000000"/>
                          </a:solidFill>
                          <a:effectLst/>
                          <a:latin typeface="新細明體"/>
                        </a:rPr>
                        <a:t>高堃育實習醫學生</a:t>
                      </a:r>
                    </a:p>
                  </a:txBody>
                  <a:tcPr marL="9525" marR="9525" marT="9525" marB="0" anchor="ctr"/>
                </a:tc>
                <a:tc>
                  <a:txBody>
                    <a:bodyPr/>
                    <a:lstStyle/>
                    <a:p>
                      <a:pPr algn="l" fontAlgn="ctr"/>
                      <a:r>
                        <a:rPr lang="en-US" altLang="zh-TW" sz="1200" b="0" i="0" u="none" strike="noStrike" dirty="0">
                          <a:solidFill>
                            <a:srgbClr val="000000"/>
                          </a:solidFill>
                          <a:effectLst/>
                          <a:latin typeface="新細明體"/>
                        </a:rPr>
                        <a:t>9</a:t>
                      </a:r>
                      <a:r>
                        <a:rPr lang="zh-TW" altLang="en-US" sz="1200" b="0" i="0" u="none" strike="noStrike" dirty="0">
                          <a:solidFill>
                            <a:srgbClr val="000000"/>
                          </a:solidFill>
                          <a:effectLst/>
                          <a:latin typeface="新細明體"/>
                        </a:rPr>
                        <a:t>成人有過下背痛困擾！常見</a:t>
                      </a:r>
                      <a:r>
                        <a:rPr lang="en-US" altLang="zh-TW" sz="1200" b="0" i="0" u="none" strike="noStrike" dirty="0">
                          <a:solidFill>
                            <a:srgbClr val="000000"/>
                          </a:solidFill>
                          <a:effectLst/>
                          <a:latin typeface="新細明體"/>
                        </a:rPr>
                        <a:t>6</a:t>
                      </a:r>
                      <a:r>
                        <a:rPr lang="zh-TW" altLang="en-US" sz="1200" b="0" i="0" u="none" strike="noStrike" dirty="0">
                          <a:solidFill>
                            <a:srgbClr val="000000"/>
                          </a:solidFill>
                          <a:effectLst/>
                          <a:latin typeface="新細明體"/>
                        </a:rPr>
                        <a:t>大症狀你有嗎？</a:t>
                      </a:r>
                    </a:p>
                  </a:txBody>
                  <a:tcPr marL="9525" marR="9525" marT="9525" marB="0" anchor="ctr"/>
                </a:tc>
                <a:tc>
                  <a:txBody>
                    <a:bodyPr/>
                    <a:lstStyle/>
                    <a:p>
                      <a:pPr algn="l" fontAlgn="ctr"/>
                      <a:r>
                        <a:rPr lang="en-US" sz="1200" b="0" i="0" u="none" strike="noStrike" dirty="0">
                          <a:solidFill>
                            <a:srgbClr val="000000"/>
                          </a:solidFill>
                          <a:effectLst/>
                          <a:latin typeface="新細明體"/>
                        </a:rPr>
                        <a:t>TVBS</a:t>
                      </a:r>
                      <a:r>
                        <a:rPr lang="zh-TW" altLang="en-US" sz="1200" b="0" i="0" u="none" strike="noStrike" dirty="0">
                          <a:solidFill>
                            <a:srgbClr val="000000"/>
                          </a:solidFill>
                          <a:effectLst/>
                          <a:latin typeface="新細明體"/>
                        </a:rPr>
                        <a:t>十點不一樣</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蔣志偉</a:t>
                      </a:r>
                    </a:p>
                  </a:txBody>
                  <a:tcPr marL="9525" marR="9525" marT="9525" marB="0" anchor="ctr"/>
                </a:tc>
              </a:tr>
              <a:tr h="479146">
                <a:tc>
                  <a:txBody>
                    <a:bodyPr/>
                    <a:lstStyle/>
                    <a:p>
                      <a:pPr algn="ctr" fontAlgn="ctr"/>
                      <a:r>
                        <a:rPr lang="en-US" altLang="zh-TW" sz="1200" b="0" i="0" u="none" strike="noStrike" dirty="0" smtClean="0">
                          <a:solidFill>
                            <a:schemeClr val="tx1"/>
                          </a:solidFill>
                          <a:effectLst/>
                          <a:latin typeface="新細明體" panose="02020500000000000000" pitchFamily="18" charset="-120"/>
                          <a:ea typeface="新細明體" panose="02020500000000000000" pitchFamily="18" charset="-120"/>
                        </a:rPr>
                        <a:t>20210322</a:t>
                      </a:r>
                      <a:endParaRPr lang="en-US" altLang="zh-TW" sz="1200" b="0" i="0" u="none" strike="noStrike" dirty="0">
                        <a:solidFill>
                          <a:schemeClr val="tx1"/>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r>
                        <a:rPr lang="zh-TW" altLang="en-US" sz="1200" b="0" i="0" u="none" strike="noStrike" dirty="0">
                          <a:solidFill>
                            <a:schemeClr val="tx1"/>
                          </a:solidFill>
                          <a:effectLst/>
                          <a:latin typeface="+mj-ea"/>
                          <a:ea typeface="+mj-ea"/>
                        </a:rPr>
                        <a:t>一般外科</a:t>
                      </a:r>
                    </a:p>
                  </a:txBody>
                  <a:tcPr marL="9525" marR="9525" marT="9525" marB="0" anchor="ctr"/>
                </a:tc>
                <a:tc>
                  <a:txBody>
                    <a:bodyPr/>
                    <a:lstStyle/>
                    <a:p>
                      <a:pPr algn="l" fontAlgn="ctr"/>
                      <a:r>
                        <a:rPr lang="zh-TW" altLang="en-US" sz="1200" b="0" i="0" u="none" strike="noStrike" dirty="0">
                          <a:solidFill>
                            <a:schemeClr val="tx1"/>
                          </a:solidFill>
                          <a:effectLst/>
                          <a:latin typeface="+mj-ea"/>
                          <a:ea typeface="+mj-ea"/>
                        </a:rPr>
                        <a:t>方文良醫師</a:t>
                      </a:r>
                    </a:p>
                  </a:txBody>
                  <a:tcPr marL="9525" marR="9525" marT="9525" marB="0" anchor="ctr"/>
                </a:tc>
                <a:tc>
                  <a:txBody>
                    <a:bodyPr/>
                    <a:lstStyle/>
                    <a:p>
                      <a:pPr algn="l" fontAlgn="ctr"/>
                      <a:r>
                        <a:rPr lang="zh-TW" altLang="en-US" sz="1200" b="0" i="0" u="none" strike="noStrike" dirty="0">
                          <a:solidFill>
                            <a:schemeClr val="tx1"/>
                          </a:solidFill>
                          <a:effectLst/>
                          <a:latin typeface="+mj-ea"/>
                          <a:ea typeface="+mj-ea"/>
                        </a:rPr>
                        <a:t>北榮胃癌治療特色及手術介紹</a:t>
                      </a:r>
                    </a:p>
                  </a:txBody>
                  <a:tcPr marL="9525" marR="9525" marT="9525" marB="0" anchor="ctr"/>
                </a:tc>
                <a:tc>
                  <a:txBody>
                    <a:bodyPr/>
                    <a:lstStyle/>
                    <a:p>
                      <a:pPr algn="l" fontAlgn="ctr"/>
                      <a:r>
                        <a:rPr lang="zh-TW" altLang="en-US" sz="1200" b="0" i="0" u="none" strike="noStrike" dirty="0">
                          <a:solidFill>
                            <a:schemeClr val="tx1"/>
                          </a:solidFill>
                          <a:effectLst/>
                          <a:latin typeface="+mj-ea"/>
                          <a:ea typeface="+mj-ea"/>
                        </a:rPr>
                        <a:t>聯合報</a:t>
                      </a:r>
                    </a:p>
                  </a:txBody>
                  <a:tcPr marL="9525" marR="9525" marT="9525" marB="0" anchor="ctr"/>
                </a:tc>
                <a:tc>
                  <a:txBody>
                    <a:bodyPr/>
                    <a:lstStyle/>
                    <a:p>
                      <a:pPr algn="l" fontAlgn="ctr"/>
                      <a:r>
                        <a:rPr lang="zh-TW" altLang="en-US" sz="1200" b="0" i="0" u="none" strike="noStrike" dirty="0">
                          <a:solidFill>
                            <a:schemeClr val="tx1"/>
                          </a:solidFill>
                          <a:effectLst/>
                          <a:latin typeface="+mj-ea"/>
                          <a:ea typeface="+mj-ea"/>
                        </a:rPr>
                        <a:t>楊雅棠</a:t>
                      </a:r>
                    </a:p>
                  </a:txBody>
                  <a:tcPr marL="9525" marR="9525" marT="9525" marB="0" anchor="ctr"/>
                </a:tc>
              </a:tr>
            </a:tbl>
          </a:graphicData>
        </a:graphic>
      </p:graphicFrame>
    </p:spTree>
    <p:extLst>
      <p:ext uri="{BB962C8B-B14F-4D97-AF65-F5344CB8AC3E}">
        <p14:creationId xmlns:p14="http://schemas.microsoft.com/office/powerpoint/2010/main" val="18690453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3</a:t>
            </a:r>
            <a:r>
              <a:rPr lang="zh-TW" altLang="en-US" dirty="0" smtClean="0"/>
              <a:t>月份新聞摘要</a:t>
            </a:r>
            <a:r>
              <a:rPr lang="en-US" altLang="zh-TW" dirty="0" smtClean="0"/>
              <a:t>(</a:t>
            </a:r>
            <a:r>
              <a:rPr lang="zh-TW" altLang="en-US" dirty="0" smtClean="0"/>
              <a:t>計</a:t>
            </a:r>
            <a:r>
              <a:rPr lang="en-US" altLang="zh-TW" dirty="0" smtClean="0"/>
              <a:t>38</a:t>
            </a:r>
            <a:r>
              <a:rPr lang="zh-TW" altLang="en-US" dirty="0" smtClean="0"/>
              <a:t>則</a:t>
            </a:r>
            <a:r>
              <a:rPr lang="en-US" altLang="zh-TW" dirty="0" smtClean="0"/>
              <a:t>)</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73257148"/>
              </p:ext>
            </p:extLst>
          </p:nvPr>
        </p:nvGraphicFramePr>
        <p:xfrm>
          <a:off x="1" y="979488"/>
          <a:ext cx="9144000" cy="5224812"/>
        </p:xfrm>
        <a:graphic>
          <a:graphicData uri="http://schemas.openxmlformats.org/drawingml/2006/table">
            <a:tbl>
              <a:tblPr firstRow="1" bandRow="1">
                <a:tableStyleId>{5C22544A-7EE6-4342-B048-85BDC9FD1C3A}</a:tableStyleId>
              </a:tblPr>
              <a:tblGrid>
                <a:gridCol w="1475570"/>
                <a:gridCol w="6480899"/>
                <a:gridCol w="118753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pPr algn="ctr"/>
                      <a:r>
                        <a:rPr lang="en-US" altLang="zh-TW" sz="1800" dirty="0" smtClean="0"/>
                        <a:t>20210310</a:t>
                      </a:r>
                      <a:endParaRPr lang="zh-TW" altLang="en-US" sz="1800" dirty="0"/>
                    </a:p>
                  </a:txBody>
                  <a:tcPr marT="45723" marB="45723"/>
                </a:tc>
                <a:tc>
                  <a:txBody>
                    <a:bodyPr/>
                    <a:lstStyle/>
                    <a:p>
                      <a:r>
                        <a:rPr lang="zh-TW" altLang="en-US" sz="1800" dirty="0" smtClean="0"/>
                        <a:t>長輩跌倒多留意 別再忽視</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20210210</a:t>
                      </a:r>
                      <a:endParaRPr lang="zh-TW" altLang="en-US" sz="1800" dirty="0"/>
                    </a:p>
                  </a:txBody>
                  <a:tcPr marT="45723" marB="45723"/>
                </a:tc>
                <a:tc>
                  <a:txBody>
                    <a:bodyPr/>
                    <a:lstStyle/>
                    <a:p>
                      <a:r>
                        <a:rPr lang="zh-TW" altLang="en-US" sz="1600" dirty="0" smtClean="0"/>
                        <a:t>少女肚凸一塊「躺平就消失」 竟是胚胎發育不全遺留「疝氣囊」</a:t>
                      </a:r>
                      <a:endParaRPr lang="zh-TW" altLang="en-US" sz="16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20210211 </a:t>
                      </a:r>
                      <a:endParaRPr lang="zh-TW" altLang="en-US" sz="1800" dirty="0"/>
                    </a:p>
                  </a:txBody>
                  <a:tcPr marT="45723" marB="45723"/>
                </a:tc>
                <a:tc>
                  <a:txBody>
                    <a:bodyPr/>
                    <a:lstStyle/>
                    <a:p>
                      <a:r>
                        <a:rPr lang="zh-TW" altLang="en-US" sz="1600" dirty="0" smtClean="0"/>
                        <a:t>春節新冠自費採檢別撲空 雙北「這些醫院」連假期間有提供服務</a:t>
                      </a:r>
                      <a:endParaRPr lang="zh-TW" altLang="en-US" sz="16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20210214 </a:t>
                      </a:r>
                      <a:endParaRPr lang="zh-TW" altLang="en-US" sz="1800" dirty="0"/>
                    </a:p>
                  </a:txBody>
                  <a:tcPr marT="45723" marB="45723"/>
                </a:tc>
                <a:tc>
                  <a:txBody>
                    <a:bodyPr/>
                    <a:lstStyle/>
                    <a:p>
                      <a:r>
                        <a:rPr lang="en-US" altLang="zh-TW" sz="1800" dirty="0" smtClean="0"/>
                        <a:t>2021</a:t>
                      </a:r>
                      <a:r>
                        <a:rPr lang="zh-TW" altLang="en-US" sz="1800" dirty="0" smtClean="0"/>
                        <a:t>春節連假要去哪看醫生 全台醫學中心門診表都在這</a:t>
                      </a:r>
                      <a:endParaRPr lang="zh-TW" altLang="en-US" sz="1800" dirty="0"/>
                    </a:p>
                  </a:txBody>
                  <a:tcPr marT="45723" marB="45723"/>
                </a:tc>
                <a:tc>
                  <a:txBody>
                    <a:bodyPr/>
                    <a:lstStyle/>
                    <a:p>
                      <a:endParaRPr lang="zh-TW" altLang="en-US" sz="1800"/>
                    </a:p>
                  </a:txBody>
                  <a:tcPr marT="45723" marB="45723"/>
                </a:tc>
              </a:tr>
              <a:tr h="470188">
                <a:tc>
                  <a:txBody>
                    <a:bodyPr/>
                    <a:lstStyle/>
                    <a:p>
                      <a:pPr algn="ctr"/>
                      <a:r>
                        <a:rPr lang="en-US" altLang="zh-TW" sz="1800" dirty="0" smtClean="0"/>
                        <a:t>20210214 </a:t>
                      </a:r>
                      <a:endParaRPr lang="zh-TW" altLang="en-US" sz="1800" dirty="0"/>
                    </a:p>
                  </a:txBody>
                  <a:tcPr marT="45723" marB="45723"/>
                </a:tc>
                <a:tc>
                  <a:txBody>
                    <a:bodyPr/>
                    <a:lstStyle/>
                    <a:p>
                      <a:r>
                        <a:rPr lang="zh-TW" altLang="en-US" sz="1800" dirty="0" smtClean="0"/>
                        <a:t>傳統習俗禁忌多壓力炸鍋 醫師提</a:t>
                      </a:r>
                      <a:r>
                        <a:rPr lang="en-US" altLang="zh-TW" sz="1800" dirty="0" smtClean="0"/>
                        <a:t>4</a:t>
                      </a:r>
                      <a:r>
                        <a:rPr lang="zh-TW" altLang="en-US" sz="1800" dirty="0" smtClean="0"/>
                        <a:t>點化解「回娘家症候群」</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20210217</a:t>
                      </a:r>
                      <a:endParaRPr lang="zh-TW" altLang="en-US" sz="1800" dirty="0"/>
                    </a:p>
                  </a:txBody>
                  <a:tcPr marT="45723" marB="45723"/>
                </a:tc>
                <a:tc>
                  <a:txBody>
                    <a:bodyPr/>
                    <a:lstStyle/>
                    <a:p>
                      <a:r>
                        <a:rPr lang="zh-TW" altLang="en-US" sz="1800" dirty="0" smtClean="0"/>
                        <a:t>致命的</a:t>
                      </a:r>
                      <a:r>
                        <a:rPr lang="en-US" altLang="zh-TW" sz="1800" dirty="0" smtClean="0"/>
                        <a:t>PM2.5</a:t>
                      </a:r>
                      <a:r>
                        <a:rPr lang="zh-TW" altLang="en-US" sz="1800" dirty="0" smtClean="0"/>
                        <a:t>與懸浮微粒 這些日常可能傷害你的肺</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20210217 </a:t>
                      </a:r>
                      <a:endParaRPr lang="zh-TW" altLang="en-US" sz="1800" dirty="0"/>
                    </a:p>
                  </a:txBody>
                  <a:tcPr marT="45723" marB="45723"/>
                </a:tc>
                <a:tc>
                  <a:txBody>
                    <a:bodyPr/>
                    <a:lstStyle/>
                    <a:p>
                      <a:r>
                        <a:rPr lang="zh-TW" altLang="en-US" sz="1600" dirty="0" smtClean="0"/>
                        <a:t>頭痛也有分類 用</a:t>
                      </a:r>
                      <a:r>
                        <a:rPr lang="en-US" altLang="zh-TW" sz="1600" dirty="0" smtClean="0"/>
                        <a:t>8</a:t>
                      </a:r>
                      <a:r>
                        <a:rPr lang="zh-TW" altLang="en-US" sz="1600" dirty="0" smtClean="0"/>
                        <a:t>大</a:t>
                      </a:r>
                      <a:r>
                        <a:rPr lang="en-US" altLang="zh-TW" sz="1600" dirty="0" smtClean="0"/>
                        <a:t>QA</a:t>
                      </a:r>
                      <a:r>
                        <a:rPr lang="zh-TW" altLang="en-US" sz="1600" dirty="0" smtClean="0"/>
                        <a:t>了解自己頭痛原因、頭痛症狀、頭痛治療方法</a:t>
                      </a:r>
                      <a:endParaRPr lang="zh-TW" altLang="en-US" sz="16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20210218</a:t>
                      </a:r>
                      <a:endParaRPr lang="zh-TW" altLang="en-US" sz="1800" dirty="0"/>
                    </a:p>
                  </a:txBody>
                  <a:tcPr marT="45723" marB="45723"/>
                </a:tc>
                <a:tc>
                  <a:txBody>
                    <a:bodyPr/>
                    <a:lstStyle/>
                    <a:p>
                      <a:r>
                        <a:rPr lang="zh-TW" altLang="en-US" sz="1800" dirty="0" smtClean="0"/>
                        <a:t>北榮老人健檢</a:t>
                      </a:r>
                      <a:r>
                        <a:rPr lang="en-US" altLang="zh-TW" sz="1800" dirty="0" smtClean="0"/>
                        <a:t>3</a:t>
                      </a:r>
                      <a:r>
                        <a:rPr lang="zh-TW" altLang="en-US" sz="1800" dirty="0" smtClean="0"/>
                        <a:t>月</a:t>
                      </a:r>
                      <a:r>
                        <a:rPr lang="en-US" altLang="zh-TW" sz="1800" dirty="0" smtClean="0"/>
                        <a:t>3</a:t>
                      </a:r>
                      <a:r>
                        <a:rPr lang="zh-TW" altLang="en-US" sz="1800" dirty="0" smtClean="0"/>
                        <a:t>日網路預約</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20210218 </a:t>
                      </a:r>
                      <a:endParaRPr lang="zh-TW" altLang="en-US" sz="1800" dirty="0"/>
                    </a:p>
                  </a:txBody>
                  <a:tcPr marT="45723" marB="45723"/>
                </a:tc>
                <a:tc>
                  <a:txBody>
                    <a:bodyPr/>
                    <a:lstStyle/>
                    <a:p>
                      <a:r>
                        <a:rPr lang="zh-TW" altLang="en-US" sz="1800" dirty="0" smtClean="0"/>
                        <a:t>電子煙驗出</a:t>
                      </a:r>
                      <a:r>
                        <a:rPr lang="en-US" altLang="zh-TW" sz="1800" dirty="0" smtClean="0"/>
                        <a:t>164</a:t>
                      </a:r>
                      <a:r>
                        <a:rPr lang="zh-TW" altLang="en-US" sz="1800" dirty="0" smtClean="0"/>
                        <a:t>種有毒物質</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20210219</a:t>
                      </a:r>
                      <a:endParaRPr lang="zh-TW" altLang="en-US" sz="1800" dirty="0"/>
                    </a:p>
                  </a:txBody>
                  <a:tcPr marT="45723" marB="45723"/>
                </a:tc>
                <a:tc>
                  <a:txBody>
                    <a:bodyPr/>
                    <a:lstStyle/>
                    <a:p>
                      <a:r>
                        <a:rPr lang="zh-TW" altLang="en-US" sz="1600" dirty="0" smtClean="0"/>
                        <a:t>台北榮總奪金 林口長庚及台大摘銀 蔡總統接見國家生技醫療雙獎得主</a:t>
                      </a:r>
                      <a:endParaRPr lang="zh-TW" altLang="en-US" sz="16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00387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3</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553328378"/>
              </p:ext>
            </p:extLst>
          </p:nvPr>
        </p:nvGraphicFramePr>
        <p:xfrm>
          <a:off x="1" y="979488"/>
          <a:ext cx="9144000" cy="5499132"/>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pPr algn="ctr"/>
                      <a:r>
                        <a:rPr lang="en-US" altLang="zh-TW" sz="1800" dirty="0" smtClean="0"/>
                        <a:t>20210223 </a:t>
                      </a:r>
                      <a:endParaRPr lang="zh-TW" altLang="en-US" sz="1800" dirty="0"/>
                    </a:p>
                  </a:txBody>
                  <a:tcPr marT="45723" marB="45723"/>
                </a:tc>
                <a:tc>
                  <a:txBody>
                    <a:bodyPr/>
                    <a:lstStyle/>
                    <a:p>
                      <a:r>
                        <a:rPr lang="zh-TW" altLang="en-US" sz="1800" dirty="0" smtClean="0"/>
                        <a:t>吳孟達驚傳肝癌緊急化療 死於肝癌者</a:t>
                      </a:r>
                      <a:r>
                        <a:rPr lang="en-US" altLang="zh-TW" sz="1800" dirty="0" smtClean="0"/>
                        <a:t>7</a:t>
                      </a:r>
                      <a:r>
                        <a:rPr lang="zh-TW" altLang="en-US" sz="1800" dirty="0" smtClean="0"/>
                        <a:t>成為</a:t>
                      </a:r>
                      <a:r>
                        <a:rPr lang="en-US" altLang="zh-TW" sz="1800" dirty="0" smtClean="0"/>
                        <a:t>B</a:t>
                      </a:r>
                      <a:r>
                        <a:rPr lang="zh-TW" altLang="en-US" sz="1800" dirty="0" smtClean="0"/>
                        <a:t>肝帶原者</a:t>
                      </a:r>
                      <a:r>
                        <a:rPr lang="en-US" altLang="zh-TW" sz="1800" dirty="0" smtClean="0"/>
                        <a:t>...</a:t>
                      </a:r>
                      <a:r>
                        <a:rPr lang="zh-TW" altLang="en-US" sz="1800" dirty="0" smtClean="0"/>
                        <a:t>醫：</a:t>
                      </a:r>
                      <a:r>
                        <a:rPr lang="en-US" altLang="zh-TW" sz="1800" dirty="0" smtClean="0"/>
                        <a:t>10</a:t>
                      </a:r>
                      <a:r>
                        <a:rPr lang="zh-TW" altLang="en-US" sz="1800" dirty="0" smtClean="0"/>
                        <a:t>大「保肝守則」必看</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20210223</a:t>
                      </a:r>
                      <a:endParaRPr lang="zh-TW" altLang="en-US" sz="1800" dirty="0"/>
                    </a:p>
                  </a:txBody>
                  <a:tcPr marT="45723" marB="45723"/>
                </a:tc>
                <a:tc>
                  <a:txBody>
                    <a:bodyPr/>
                    <a:lstStyle/>
                    <a:p>
                      <a:r>
                        <a:rPr lang="zh-TW" altLang="en-US" sz="1800" dirty="0" smtClean="0"/>
                        <a:t>後疫情醫院應把握數位轉型契機</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20210224</a:t>
                      </a:r>
                      <a:endParaRPr lang="zh-TW" altLang="en-US" sz="1800" dirty="0"/>
                    </a:p>
                  </a:txBody>
                  <a:tcPr marT="45723" marB="45723"/>
                </a:tc>
                <a:tc>
                  <a:txBody>
                    <a:bodyPr/>
                    <a:lstStyle/>
                    <a:p>
                      <a:r>
                        <a:rPr lang="zh-TW" altLang="en-US" sz="1800" dirty="0" smtClean="0"/>
                        <a:t>北榮研究 免疫療法</a:t>
                      </a:r>
                      <a:r>
                        <a:rPr lang="en-US" altLang="zh-TW" sz="1800" dirty="0" smtClean="0"/>
                        <a:t>+</a:t>
                      </a:r>
                      <a:r>
                        <a:rPr lang="zh-TW" altLang="en-US" sz="1800" dirty="0" smtClean="0"/>
                        <a:t>口服抗病毒藥 治</a:t>
                      </a:r>
                      <a:r>
                        <a:rPr lang="en-US" altLang="zh-TW" sz="1800" dirty="0" smtClean="0"/>
                        <a:t>B</a:t>
                      </a:r>
                      <a:r>
                        <a:rPr lang="zh-TW" altLang="en-US" sz="1800" dirty="0" smtClean="0"/>
                        <a:t>肝肝癌更有效</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20210224 </a:t>
                      </a:r>
                      <a:endParaRPr lang="zh-TW" altLang="en-US" sz="1800" dirty="0"/>
                    </a:p>
                  </a:txBody>
                  <a:tcPr marT="45723" marB="45723"/>
                </a:tc>
                <a:tc>
                  <a:txBody>
                    <a:bodyPr/>
                    <a:lstStyle/>
                    <a:p>
                      <a:r>
                        <a:rPr lang="zh-TW" altLang="en-US" sz="1800" dirty="0" smtClean="0"/>
                        <a:t>選鞋掌握</a:t>
                      </a:r>
                      <a:r>
                        <a:rPr lang="en-US" altLang="zh-TW" sz="1800" dirty="0" smtClean="0"/>
                        <a:t>7</a:t>
                      </a:r>
                      <a:r>
                        <a:rPr lang="zh-TW" altLang="en-US" sz="1800" dirty="0" smtClean="0"/>
                        <a:t>原則 走路足安心</a:t>
                      </a:r>
                      <a:endParaRPr lang="zh-TW" altLang="en-US" sz="1800" dirty="0"/>
                    </a:p>
                  </a:txBody>
                  <a:tcPr marT="45723" marB="45723"/>
                </a:tc>
                <a:tc>
                  <a:txBody>
                    <a:bodyPr/>
                    <a:lstStyle/>
                    <a:p>
                      <a:endParaRPr lang="zh-TW" altLang="en-US" sz="1800"/>
                    </a:p>
                  </a:txBody>
                  <a:tcPr marT="45723" marB="45723"/>
                </a:tc>
              </a:tr>
              <a:tr h="470188">
                <a:tc>
                  <a:txBody>
                    <a:bodyPr/>
                    <a:lstStyle/>
                    <a:p>
                      <a:pPr algn="ctr"/>
                      <a:r>
                        <a:rPr lang="en-US" altLang="zh-TW" sz="1800" dirty="0" smtClean="0"/>
                        <a:t>20210224</a:t>
                      </a:r>
                      <a:endParaRPr lang="zh-TW" altLang="en-US" sz="1800" dirty="0"/>
                    </a:p>
                  </a:txBody>
                  <a:tcPr marT="45723" marB="45723"/>
                </a:tc>
                <a:tc>
                  <a:txBody>
                    <a:bodyPr/>
                    <a:lstStyle/>
                    <a:p>
                      <a:r>
                        <a:rPr lang="zh-TW" altLang="en-US" sz="1800" dirty="0" smtClean="0"/>
                        <a:t>整理包 </a:t>
                      </a:r>
                      <a:r>
                        <a:rPr lang="en-US" altLang="zh-TW" sz="1800" dirty="0" smtClean="0"/>
                        <a:t>228</a:t>
                      </a:r>
                      <a:r>
                        <a:rPr lang="zh-TW" altLang="en-US" sz="1800" dirty="0" smtClean="0"/>
                        <a:t>連假就醫別亂跑 醫院服務門診資訊一次看</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20210225</a:t>
                      </a:r>
                      <a:endParaRPr lang="zh-TW" altLang="en-US" sz="1800" dirty="0"/>
                    </a:p>
                  </a:txBody>
                  <a:tcPr marT="45723" marB="45723"/>
                </a:tc>
                <a:tc>
                  <a:txBody>
                    <a:bodyPr/>
                    <a:lstStyle/>
                    <a:p>
                      <a:r>
                        <a:rPr lang="zh-TW" altLang="en-US" sz="1800" dirty="0" smtClean="0"/>
                        <a:t>興采金皇染料攜手防疫 北榮獲贈</a:t>
                      </a:r>
                      <a:r>
                        <a:rPr lang="en-US" altLang="zh-TW" sz="1800" dirty="0" smtClean="0"/>
                        <a:t>2</a:t>
                      </a:r>
                      <a:r>
                        <a:rPr lang="zh-TW" altLang="en-US" sz="1800" dirty="0" smtClean="0"/>
                        <a:t>千件防護衣</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20210301</a:t>
                      </a:r>
                      <a:endParaRPr lang="zh-TW" altLang="en-US" sz="1800" dirty="0"/>
                    </a:p>
                  </a:txBody>
                  <a:tcPr marT="45723" marB="45723"/>
                </a:tc>
                <a:tc>
                  <a:txBody>
                    <a:bodyPr/>
                    <a:lstStyle/>
                    <a:p>
                      <a:r>
                        <a:rPr lang="zh-TW" altLang="en-US" sz="1800" dirty="0" smtClean="0"/>
                        <a:t>吃飯前注意 醫曝用餐「</a:t>
                      </a:r>
                      <a:r>
                        <a:rPr lang="en-US" altLang="zh-TW" sz="1800" dirty="0" smtClean="0"/>
                        <a:t>1</a:t>
                      </a:r>
                      <a:r>
                        <a:rPr lang="zh-TW" altLang="en-US" sz="1800" dirty="0" smtClean="0"/>
                        <a:t>習慣」不改被害慘</a:t>
                      </a:r>
                      <a:r>
                        <a:rPr lang="en-US" altLang="zh-TW" sz="1800" dirty="0" smtClean="0"/>
                        <a:t>...</a:t>
                      </a:r>
                      <a:r>
                        <a:rPr lang="zh-TW" altLang="en-US" sz="1800" dirty="0" smtClean="0"/>
                        <a:t>胃癌風險增</a:t>
                      </a:r>
                      <a:r>
                        <a:rPr lang="en-US" altLang="zh-TW" sz="1800" dirty="0" smtClean="0"/>
                        <a:t>2</a:t>
                      </a:r>
                      <a:r>
                        <a:rPr lang="zh-TW" altLang="en-US" sz="1800" dirty="0" smtClean="0"/>
                        <a:t>倍</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20210301</a:t>
                      </a:r>
                      <a:endParaRPr lang="zh-TW" altLang="en-US" sz="1800" dirty="0"/>
                    </a:p>
                  </a:txBody>
                  <a:tcPr marT="45723" marB="45723"/>
                </a:tc>
                <a:tc>
                  <a:txBody>
                    <a:bodyPr/>
                    <a:lstStyle/>
                    <a:p>
                      <a:r>
                        <a:rPr lang="zh-TW" altLang="en-US" sz="1800" dirty="0" smtClean="0"/>
                        <a:t>沒事多喝水 醫提醒：不喝水年輕人也會腦中風</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20210301</a:t>
                      </a:r>
                      <a:endParaRPr lang="zh-TW" altLang="en-US" sz="1800" dirty="0"/>
                    </a:p>
                  </a:txBody>
                  <a:tcPr marT="45723" marB="45723"/>
                </a:tc>
                <a:tc>
                  <a:txBody>
                    <a:bodyPr/>
                    <a:lstStyle/>
                    <a:p>
                      <a:r>
                        <a:rPr lang="zh-TW" altLang="en-US" sz="1800" dirty="0" smtClean="0"/>
                        <a:t>腦中風復健停滯 經顱磁刺激 強化活動力</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20210302</a:t>
                      </a:r>
                      <a:endParaRPr lang="zh-TW" altLang="en-US" sz="1800" dirty="0"/>
                    </a:p>
                  </a:txBody>
                  <a:tcPr marT="45723" marB="45723"/>
                </a:tc>
                <a:tc>
                  <a:txBody>
                    <a:bodyPr/>
                    <a:lstStyle/>
                    <a:p>
                      <a:r>
                        <a:rPr lang="zh-TW" altLang="en-US" sz="1800" dirty="0" smtClean="0"/>
                        <a:t>免疫療法</a:t>
                      </a:r>
                      <a:r>
                        <a:rPr lang="en-US" altLang="zh-TW" sz="1800" dirty="0" smtClean="0"/>
                        <a:t>+</a:t>
                      </a:r>
                      <a:r>
                        <a:rPr lang="zh-TW" altLang="en-US" sz="1800" dirty="0" smtClean="0"/>
                        <a:t>抗病毒藥 治療</a:t>
                      </a:r>
                      <a:r>
                        <a:rPr lang="en-US" altLang="zh-TW" sz="1800" dirty="0" smtClean="0"/>
                        <a:t>B</a:t>
                      </a:r>
                      <a:r>
                        <a:rPr lang="zh-TW" altLang="en-US" sz="1800" dirty="0" smtClean="0"/>
                        <a:t>肝肝癌更有效</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9417816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3</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208330587"/>
              </p:ext>
            </p:extLst>
          </p:nvPr>
        </p:nvGraphicFramePr>
        <p:xfrm>
          <a:off x="1" y="979488"/>
          <a:ext cx="9144000" cy="5394710"/>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pPr algn="ctr"/>
                      <a:r>
                        <a:rPr lang="en-US" altLang="zh-TW" sz="1800" dirty="0" smtClean="0"/>
                        <a:t>20210303</a:t>
                      </a:r>
                      <a:endParaRPr lang="zh-TW" altLang="en-US" sz="1800" dirty="0"/>
                    </a:p>
                  </a:txBody>
                  <a:tcPr marT="45723" marB="45723"/>
                </a:tc>
                <a:tc>
                  <a:txBody>
                    <a:bodyPr/>
                    <a:lstStyle/>
                    <a:p>
                      <a:r>
                        <a:rPr lang="zh-TW" altLang="en-US" sz="1800" dirty="0" smtClean="0"/>
                        <a:t>牙周韌帶健全 牛狀齒也可矯正</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20210303</a:t>
                      </a:r>
                      <a:endParaRPr lang="zh-TW" altLang="en-US" sz="1800" dirty="0"/>
                    </a:p>
                  </a:txBody>
                  <a:tcPr marT="45723" marB="45723"/>
                </a:tc>
                <a:tc>
                  <a:txBody>
                    <a:bodyPr/>
                    <a:lstStyle/>
                    <a:p>
                      <a:r>
                        <a:rPr lang="zh-TW" altLang="en-US" sz="1800" dirty="0" smtClean="0"/>
                        <a:t>長期長短腳 小心骨盆歪掉</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20210304</a:t>
                      </a:r>
                      <a:endParaRPr lang="zh-TW" altLang="en-US" sz="1800" dirty="0"/>
                    </a:p>
                  </a:txBody>
                  <a:tcPr marT="45723" marB="45723"/>
                </a:tc>
                <a:tc>
                  <a:txBody>
                    <a:bodyPr/>
                    <a:lstStyle/>
                    <a:p>
                      <a:r>
                        <a:rPr lang="zh-TW" altLang="en-US" sz="1800" dirty="0" smtClean="0"/>
                        <a:t>台開發巴拉刈試劑 </a:t>
                      </a:r>
                      <a:r>
                        <a:rPr lang="en-US" altLang="zh-TW" sz="1800" dirty="0" smtClean="0"/>
                        <a:t>10</a:t>
                      </a:r>
                      <a:r>
                        <a:rPr lang="zh-TW" altLang="en-US" sz="1800" dirty="0" smtClean="0"/>
                        <a:t>分鐘驗出</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20210304</a:t>
                      </a:r>
                      <a:endParaRPr lang="zh-TW" altLang="en-US" sz="1800" dirty="0"/>
                    </a:p>
                  </a:txBody>
                  <a:tcPr marT="45723" marB="45723"/>
                </a:tc>
                <a:tc>
                  <a:txBody>
                    <a:bodyPr/>
                    <a:lstStyle/>
                    <a:p>
                      <a:r>
                        <a:rPr lang="zh-TW" altLang="en-US" sz="1800" dirty="0" smtClean="0"/>
                        <a:t>狂嗑海鮮、喝啤酒、高普林食物不忌口 醫警告：這「疾病」找上門</a:t>
                      </a:r>
                      <a:endParaRPr lang="zh-TW" altLang="en-US" sz="1800" dirty="0"/>
                    </a:p>
                  </a:txBody>
                  <a:tcPr marT="45723" marB="45723"/>
                </a:tc>
                <a:tc>
                  <a:txBody>
                    <a:bodyPr/>
                    <a:lstStyle/>
                    <a:p>
                      <a:endParaRPr lang="zh-TW" altLang="en-US" sz="1800"/>
                    </a:p>
                  </a:txBody>
                  <a:tcPr marT="45723" marB="45723"/>
                </a:tc>
              </a:tr>
              <a:tr h="470188">
                <a:tc>
                  <a:txBody>
                    <a:bodyPr/>
                    <a:lstStyle/>
                    <a:p>
                      <a:pPr algn="ctr"/>
                      <a:r>
                        <a:rPr lang="en-US" altLang="zh-TW" sz="1800" dirty="0" smtClean="0"/>
                        <a:t>20210305</a:t>
                      </a:r>
                      <a:endParaRPr lang="zh-TW" altLang="en-US" sz="1800" dirty="0"/>
                    </a:p>
                  </a:txBody>
                  <a:tcPr marT="45723" marB="45723"/>
                </a:tc>
                <a:tc>
                  <a:txBody>
                    <a:bodyPr/>
                    <a:lstStyle/>
                    <a:p>
                      <a:r>
                        <a:rPr lang="en-US" altLang="zh-TW" sz="1800" dirty="0" smtClean="0"/>
                        <a:t>3</a:t>
                      </a:r>
                      <a:r>
                        <a:rPr lang="zh-TW" altLang="en-US" sz="1800" dirty="0" smtClean="0"/>
                        <a:t>個月飆胖</a:t>
                      </a:r>
                      <a:r>
                        <a:rPr lang="en-US" altLang="zh-TW" sz="1800" dirty="0" smtClean="0"/>
                        <a:t>16</a:t>
                      </a:r>
                      <a:r>
                        <a:rPr lang="zh-TW" altLang="en-US" sz="1800" dirty="0" smtClean="0"/>
                        <a:t>公斤 北榮鼻視鏡摘除腦腫瘤</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20210305</a:t>
                      </a:r>
                      <a:endParaRPr lang="zh-TW" altLang="en-US" sz="1800" dirty="0"/>
                    </a:p>
                  </a:txBody>
                  <a:tcPr marT="45723" marB="45723"/>
                </a:tc>
                <a:tc>
                  <a:txBody>
                    <a:bodyPr/>
                    <a:lstStyle/>
                    <a:p>
                      <a:r>
                        <a:rPr lang="zh-TW" altLang="en-US" sz="1800" dirty="0" smtClean="0"/>
                        <a:t>醫療日新月異 基因檢測、免疫療法、創新手術問世 癌友福音</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20210305</a:t>
                      </a:r>
                      <a:endParaRPr lang="zh-TW" altLang="en-US" sz="1800" dirty="0"/>
                    </a:p>
                  </a:txBody>
                  <a:tcPr marT="45723" marB="45723"/>
                </a:tc>
                <a:tc>
                  <a:txBody>
                    <a:bodyPr/>
                    <a:lstStyle/>
                    <a:p>
                      <a:r>
                        <a:rPr lang="zh-TW" altLang="en-US" sz="1800" dirty="0" smtClean="0"/>
                        <a:t>台北榮新人事 外科馬旭、內科侯明志升任副院長</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20210306</a:t>
                      </a:r>
                      <a:endParaRPr lang="zh-TW" altLang="en-US" sz="1800" dirty="0"/>
                    </a:p>
                  </a:txBody>
                  <a:tcPr marT="45723" marB="45723"/>
                </a:tc>
                <a:tc>
                  <a:txBody>
                    <a:bodyPr/>
                    <a:lstStyle/>
                    <a:p>
                      <a:r>
                        <a:rPr lang="zh-TW" altLang="en-US" sz="1800" dirty="0" smtClean="0"/>
                        <a:t>高齡醫學專家 陳亮恭接任關渡醫院院長</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20210307</a:t>
                      </a:r>
                      <a:endParaRPr lang="zh-TW" altLang="en-US" sz="1800" dirty="0"/>
                    </a:p>
                  </a:txBody>
                  <a:tcPr marT="45723" marB="45723"/>
                </a:tc>
                <a:tc>
                  <a:txBody>
                    <a:bodyPr/>
                    <a:lstStyle/>
                    <a:p>
                      <a:r>
                        <a:rPr lang="zh-TW" altLang="en-US" sz="1800" dirty="0" smtClean="0"/>
                        <a:t>別怕 可能只是心不在焉</a:t>
                      </a:r>
                      <a:endParaRPr lang="zh-TW" altLang="en-US" sz="1800" dirty="0"/>
                    </a:p>
                  </a:txBody>
                  <a:tcPr marT="45723" marB="45723"/>
                </a:tc>
                <a:tc>
                  <a:txBody>
                    <a:bodyPr/>
                    <a:lstStyle/>
                    <a:p>
                      <a:endParaRPr lang="zh-TW" altLang="en-US" sz="1800" dirty="0"/>
                    </a:p>
                  </a:txBody>
                  <a:tcPr marT="45723" marB="45723"/>
                </a:tc>
              </a:tr>
              <a:tr h="548771">
                <a:tc>
                  <a:txBody>
                    <a:bodyPr/>
                    <a:lstStyle/>
                    <a:p>
                      <a:pPr algn="ctr"/>
                      <a:r>
                        <a:rPr lang="en-US" altLang="zh-TW" sz="1800" dirty="0" smtClean="0"/>
                        <a:t>20210307</a:t>
                      </a:r>
                      <a:endParaRPr lang="zh-TW" altLang="en-US" sz="1800" dirty="0"/>
                    </a:p>
                  </a:txBody>
                  <a:tcPr marT="45723" marB="45723"/>
                </a:tc>
                <a:tc>
                  <a:txBody>
                    <a:bodyPr/>
                    <a:lstStyle/>
                    <a:p>
                      <a:r>
                        <a:rPr lang="zh-TW" altLang="en-US" sz="1800" dirty="0" smtClean="0"/>
                        <a:t>青光眼如何悄悄偷走你的視力</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5487384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3</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234209007"/>
              </p:ext>
            </p:extLst>
          </p:nvPr>
        </p:nvGraphicFramePr>
        <p:xfrm>
          <a:off x="1" y="979488"/>
          <a:ext cx="9144000" cy="5394710"/>
        </p:xfrm>
        <a:graphic>
          <a:graphicData uri="http://schemas.openxmlformats.org/drawingml/2006/table">
            <a:tbl>
              <a:tblPr firstRow="1" bandRow="1">
                <a:tableStyleId>{5C22544A-7EE6-4342-B048-85BDC9FD1C3A}</a:tableStyleId>
              </a:tblPr>
              <a:tblGrid>
                <a:gridCol w="1475570"/>
                <a:gridCol w="6336186"/>
                <a:gridCol w="1332244"/>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323094">
                <a:tc>
                  <a:txBody>
                    <a:bodyPr/>
                    <a:lstStyle/>
                    <a:p>
                      <a:pPr algn="ctr"/>
                      <a:r>
                        <a:rPr lang="en-US" altLang="zh-TW" sz="1800" dirty="0" smtClean="0"/>
                        <a:t>20210308</a:t>
                      </a:r>
                      <a:endParaRPr lang="zh-TW" altLang="en-US" sz="1800" dirty="0"/>
                    </a:p>
                  </a:txBody>
                  <a:tcPr marT="45723" marB="45723"/>
                </a:tc>
                <a:tc>
                  <a:txBody>
                    <a:bodyPr/>
                    <a:lstStyle/>
                    <a:p>
                      <a:r>
                        <a:rPr lang="zh-TW" altLang="en-US" sz="1800" dirty="0" smtClean="0"/>
                        <a:t>北榮鼻內視鏡多專科團隊 搶救腦瘤內分泌風暴</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20210309</a:t>
                      </a:r>
                      <a:endParaRPr lang="zh-TW" altLang="en-US" sz="1800" dirty="0"/>
                    </a:p>
                  </a:txBody>
                  <a:tcPr marT="45723" marB="45723"/>
                </a:tc>
                <a:tc>
                  <a:txBody>
                    <a:bodyPr/>
                    <a:lstStyle/>
                    <a:p>
                      <a:r>
                        <a:rPr lang="zh-TW" altLang="en-US" sz="1800" dirty="0" smtClean="0"/>
                        <a:t>繼帛琉旅遊泡泡後 下一站點名越南</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20210309</a:t>
                      </a:r>
                      <a:endParaRPr lang="zh-TW" altLang="en-US" sz="1800" dirty="0"/>
                    </a:p>
                  </a:txBody>
                  <a:tcPr marT="45723" marB="45723"/>
                </a:tc>
                <a:tc>
                  <a:txBody>
                    <a:bodyPr/>
                    <a:lstStyle/>
                    <a:p>
                      <a:r>
                        <a:rPr lang="zh-TW" altLang="en-US" sz="1800" dirty="0" smtClean="0"/>
                        <a:t>體重不控制 脂肪肝合併「糖尿病」 醫警告這個癌找上你</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20210312</a:t>
                      </a:r>
                      <a:endParaRPr lang="zh-TW" altLang="en-US" sz="1800" dirty="0"/>
                    </a:p>
                  </a:txBody>
                  <a:tcPr marT="45723" marB="45723"/>
                </a:tc>
                <a:tc>
                  <a:txBody>
                    <a:bodyPr/>
                    <a:lstStyle/>
                    <a:p>
                      <a:r>
                        <a:rPr lang="zh-TW" altLang="en-US" sz="1800" dirty="0" smtClean="0"/>
                        <a:t>冬天癢「抓皮膚」 醫師警告別做這件事 否則治療很麻煩</a:t>
                      </a:r>
                      <a:endParaRPr lang="zh-TW" altLang="en-US" sz="1800" dirty="0"/>
                    </a:p>
                  </a:txBody>
                  <a:tcPr marT="45723" marB="45723"/>
                </a:tc>
                <a:tc>
                  <a:txBody>
                    <a:bodyPr/>
                    <a:lstStyle/>
                    <a:p>
                      <a:endParaRPr lang="zh-TW" altLang="en-US" sz="1800"/>
                    </a:p>
                  </a:txBody>
                  <a:tcPr marT="45723" marB="45723"/>
                </a:tc>
              </a:tr>
              <a:tr h="470188">
                <a:tc>
                  <a:txBody>
                    <a:bodyPr/>
                    <a:lstStyle/>
                    <a:p>
                      <a:pPr algn="ctr"/>
                      <a:r>
                        <a:rPr lang="en-US" altLang="zh-TW" sz="1800" dirty="0" smtClean="0"/>
                        <a:t>20210313</a:t>
                      </a:r>
                      <a:endParaRPr lang="zh-TW" altLang="en-US" sz="1800" dirty="0"/>
                    </a:p>
                  </a:txBody>
                  <a:tcPr marT="45723" marB="45723"/>
                </a:tc>
                <a:tc>
                  <a:txBody>
                    <a:bodyPr/>
                    <a:lstStyle/>
                    <a:p>
                      <a:r>
                        <a:rPr lang="zh-TW" altLang="en-US" sz="1800" dirty="0" smtClean="0"/>
                        <a:t>樹脂臨時假牙 </a:t>
                      </a:r>
                      <a:r>
                        <a:rPr lang="en-US" altLang="zh-TW" sz="1800" dirty="0" smtClean="0"/>
                        <a:t>3D</a:t>
                      </a:r>
                      <a:r>
                        <a:rPr lang="zh-TW" altLang="en-US" sz="1800" dirty="0" smtClean="0"/>
                        <a:t>輕鬆列印</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20210315</a:t>
                      </a:r>
                      <a:endParaRPr lang="zh-TW" altLang="en-US" sz="1800" dirty="0"/>
                    </a:p>
                  </a:txBody>
                  <a:tcPr marT="45723" marB="45723"/>
                </a:tc>
                <a:tc>
                  <a:txBody>
                    <a:bodyPr/>
                    <a:lstStyle/>
                    <a:p>
                      <a:r>
                        <a:rPr lang="zh-TW" altLang="en-US" sz="1800" dirty="0" smtClean="0"/>
                        <a:t>許惠恒接掌北榮擘劃藍圖 提出兩個拜託 三大方向</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20210315</a:t>
                      </a:r>
                      <a:endParaRPr lang="zh-TW" altLang="en-US" sz="1800" dirty="0"/>
                    </a:p>
                  </a:txBody>
                  <a:tcPr marT="45723" marB="45723"/>
                </a:tc>
                <a:tc>
                  <a:txBody>
                    <a:bodyPr/>
                    <a:lstStyle/>
                    <a:p>
                      <a:r>
                        <a:rPr lang="zh-TW" altLang="en-US" sz="1800" dirty="0" smtClean="0"/>
                        <a:t>蔡長祐帶領北榮過敏免疫風濕科有成 力拼風濕病醫學會刊物 躋身國際</a:t>
                      </a:r>
                      <a:endParaRPr lang="zh-TW" altLang="en-US" sz="1800" dirty="0"/>
                    </a:p>
                  </a:txBody>
                  <a:tcPr marT="45723" marB="45723"/>
                </a:tc>
                <a:tc>
                  <a:txBody>
                    <a:bodyPr/>
                    <a:lstStyle/>
                    <a:p>
                      <a:endParaRPr lang="zh-TW" altLang="en-US" sz="1800" dirty="0"/>
                    </a:p>
                  </a:txBody>
                  <a:tcPr marT="45723" marB="45723"/>
                </a:tc>
              </a:tr>
              <a:tr h="470188">
                <a:tc>
                  <a:txBody>
                    <a:bodyPr/>
                    <a:lstStyle/>
                    <a:p>
                      <a:pPr algn="ctr"/>
                      <a:r>
                        <a:rPr lang="en-US" altLang="zh-TW" sz="1800" dirty="0" smtClean="0"/>
                        <a:t>20210312</a:t>
                      </a:r>
                      <a:endParaRPr lang="zh-TW" altLang="en-US" sz="1800" dirty="0"/>
                    </a:p>
                  </a:txBody>
                  <a:tcPr marT="45723" marB="45723"/>
                </a:tc>
                <a:tc>
                  <a:txBody>
                    <a:bodyPr/>
                    <a:lstStyle/>
                    <a:p>
                      <a:r>
                        <a:rPr lang="en-US" altLang="zh-TW" sz="1800" dirty="0" smtClean="0"/>
                        <a:t>【</a:t>
                      </a:r>
                      <a:r>
                        <a:rPr lang="zh-TW" altLang="en-US" sz="1800" dirty="0" smtClean="0"/>
                        <a:t>武肺疫報</a:t>
                      </a:r>
                      <a:r>
                        <a:rPr lang="en-US" altLang="zh-TW" sz="1800" dirty="0" smtClean="0"/>
                        <a:t>】</a:t>
                      </a:r>
                      <a:r>
                        <a:rPr lang="zh-TW" altLang="en-US" sz="1800" dirty="0" smtClean="0"/>
                        <a:t>台灣防疫超優登英國期刊 北榮分享撰稿心得</a:t>
                      </a:r>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6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2970812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a:stretch>
            <a:fillRect/>
          </a:stretch>
        </p:blipFill>
        <p:spPr>
          <a:xfrm>
            <a:off x="6444260" y="158469"/>
            <a:ext cx="1888798" cy="2790645"/>
          </a:xfrm>
          <a:prstGeom prst="rect">
            <a:avLst/>
          </a:prstGeom>
        </p:spPr>
      </p:pic>
      <p:pic>
        <p:nvPicPr>
          <p:cNvPr id="4" name="圖片 3"/>
          <p:cNvPicPr>
            <a:picLocks noChangeAspect="1"/>
          </p:cNvPicPr>
          <p:nvPr/>
        </p:nvPicPr>
        <p:blipFill>
          <a:blip r:embed="rId3"/>
          <a:stretch>
            <a:fillRect/>
          </a:stretch>
        </p:blipFill>
        <p:spPr>
          <a:xfrm>
            <a:off x="395420" y="316784"/>
            <a:ext cx="1859649" cy="2683507"/>
          </a:xfrm>
          <a:prstGeom prst="rect">
            <a:avLst/>
          </a:prstGeom>
        </p:spPr>
      </p:pic>
      <p:pic>
        <p:nvPicPr>
          <p:cNvPr id="5" name="圖片 4"/>
          <p:cNvPicPr>
            <a:picLocks noChangeAspect="1"/>
          </p:cNvPicPr>
          <p:nvPr/>
        </p:nvPicPr>
        <p:blipFill>
          <a:blip r:embed="rId4"/>
          <a:stretch>
            <a:fillRect/>
          </a:stretch>
        </p:blipFill>
        <p:spPr>
          <a:xfrm>
            <a:off x="6399319" y="3048991"/>
            <a:ext cx="2016280" cy="1935931"/>
          </a:xfrm>
          <a:prstGeom prst="rect">
            <a:avLst/>
          </a:prstGeom>
        </p:spPr>
      </p:pic>
      <p:pic>
        <p:nvPicPr>
          <p:cNvPr id="6" name="圖片 5"/>
          <p:cNvPicPr>
            <a:picLocks noChangeAspect="1"/>
          </p:cNvPicPr>
          <p:nvPr/>
        </p:nvPicPr>
        <p:blipFill>
          <a:blip r:embed="rId5"/>
          <a:stretch>
            <a:fillRect/>
          </a:stretch>
        </p:blipFill>
        <p:spPr>
          <a:xfrm>
            <a:off x="4139940" y="281155"/>
            <a:ext cx="2166842" cy="2754763"/>
          </a:xfrm>
          <a:prstGeom prst="rect">
            <a:avLst/>
          </a:prstGeom>
        </p:spPr>
      </p:pic>
      <p:pic>
        <p:nvPicPr>
          <p:cNvPr id="7" name="圖片 6"/>
          <p:cNvPicPr>
            <a:picLocks noChangeAspect="1"/>
          </p:cNvPicPr>
          <p:nvPr/>
        </p:nvPicPr>
        <p:blipFill>
          <a:blip r:embed="rId6"/>
          <a:stretch>
            <a:fillRect/>
          </a:stretch>
        </p:blipFill>
        <p:spPr>
          <a:xfrm>
            <a:off x="2362703" y="2564880"/>
            <a:ext cx="1688958" cy="2636890"/>
          </a:xfrm>
          <a:prstGeom prst="rect">
            <a:avLst/>
          </a:prstGeom>
        </p:spPr>
      </p:pic>
      <p:pic>
        <p:nvPicPr>
          <p:cNvPr id="8" name="圖片 7"/>
          <p:cNvPicPr>
            <a:picLocks noChangeAspect="1"/>
          </p:cNvPicPr>
          <p:nvPr/>
        </p:nvPicPr>
        <p:blipFill>
          <a:blip r:embed="rId7"/>
          <a:stretch>
            <a:fillRect/>
          </a:stretch>
        </p:blipFill>
        <p:spPr>
          <a:xfrm>
            <a:off x="4183400" y="3160270"/>
            <a:ext cx="2166167" cy="3284980"/>
          </a:xfrm>
          <a:prstGeom prst="rect">
            <a:avLst/>
          </a:prstGeom>
        </p:spPr>
      </p:pic>
      <p:pic>
        <p:nvPicPr>
          <p:cNvPr id="9" name="圖片 8"/>
          <p:cNvPicPr>
            <a:picLocks noChangeAspect="1"/>
          </p:cNvPicPr>
          <p:nvPr/>
        </p:nvPicPr>
        <p:blipFill>
          <a:blip r:embed="rId8"/>
          <a:stretch>
            <a:fillRect/>
          </a:stretch>
        </p:blipFill>
        <p:spPr>
          <a:xfrm>
            <a:off x="57625" y="3000291"/>
            <a:ext cx="2302892" cy="2708900"/>
          </a:xfrm>
          <a:prstGeom prst="rect">
            <a:avLst/>
          </a:prstGeom>
        </p:spPr>
      </p:pic>
      <p:pic>
        <p:nvPicPr>
          <p:cNvPr id="10" name="圖片 9"/>
          <p:cNvPicPr>
            <a:picLocks noChangeAspect="1"/>
          </p:cNvPicPr>
          <p:nvPr/>
        </p:nvPicPr>
        <p:blipFill>
          <a:blip r:embed="rId9"/>
          <a:stretch>
            <a:fillRect/>
          </a:stretch>
        </p:blipFill>
        <p:spPr>
          <a:xfrm>
            <a:off x="2312951" y="4354741"/>
            <a:ext cx="1668276" cy="2389099"/>
          </a:xfrm>
          <a:prstGeom prst="rect">
            <a:avLst/>
          </a:prstGeom>
        </p:spPr>
      </p:pic>
      <p:pic>
        <p:nvPicPr>
          <p:cNvPr id="11" name="圖片 10"/>
          <p:cNvPicPr>
            <a:picLocks noChangeAspect="1"/>
          </p:cNvPicPr>
          <p:nvPr/>
        </p:nvPicPr>
        <p:blipFill>
          <a:blip r:embed="rId10"/>
          <a:stretch>
            <a:fillRect/>
          </a:stretch>
        </p:blipFill>
        <p:spPr>
          <a:xfrm>
            <a:off x="2255754" y="268081"/>
            <a:ext cx="1895979" cy="2780910"/>
          </a:xfrm>
          <a:prstGeom prst="rect">
            <a:avLst/>
          </a:prstGeom>
        </p:spPr>
      </p:pic>
      <p:pic>
        <p:nvPicPr>
          <p:cNvPr id="2" name="圖片 1"/>
          <p:cNvPicPr>
            <a:picLocks noChangeAspect="1"/>
          </p:cNvPicPr>
          <p:nvPr/>
        </p:nvPicPr>
        <p:blipFill>
          <a:blip r:embed="rId11"/>
          <a:stretch>
            <a:fillRect/>
          </a:stretch>
        </p:blipFill>
        <p:spPr>
          <a:xfrm>
            <a:off x="6836521" y="4802760"/>
            <a:ext cx="1675654" cy="2276840"/>
          </a:xfrm>
          <a:prstGeom prst="rect">
            <a:avLst/>
          </a:prstGeom>
        </p:spPr>
      </p:pic>
      <p:pic>
        <p:nvPicPr>
          <p:cNvPr id="12" name="圖片 11"/>
          <p:cNvPicPr>
            <a:picLocks noChangeAspect="1"/>
          </p:cNvPicPr>
          <p:nvPr/>
        </p:nvPicPr>
        <p:blipFill>
          <a:blip r:embed="rId12"/>
          <a:stretch>
            <a:fillRect/>
          </a:stretch>
        </p:blipFill>
        <p:spPr>
          <a:xfrm>
            <a:off x="4062656" y="5390960"/>
            <a:ext cx="2803143" cy="1467040"/>
          </a:xfrm>
          <a:prstGeom prst="rect">
            <a:avLst/>
          </a:prstGeom>
        </p:spPr>
      </p:pic>
    </p:spTree>
    <p:extLst>
      <p:ext uri="{BB962C8B-B14F-4D97-AF65-F5344CB8AC3E}">
        <p14:creationId xmlns:p14="http://schemas.microsoft.com/office/powerpoint/2010/main" val="41977076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297845521"/>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1008715"/>
                <a:gridCol w="864120"/>
                <a:gridCol w="864120"/>
                <a:gridCol w="5864120"/>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1100304</a:t>
                      </a:r>
                      <a:endParaRPr lang="zh-TW" altLang="en-US" sz="1800" dirty="0"/>
                    </a:p>
                  </a:txBody>
                  <a:tcPr marL="91441" marR="91441" marT="45747" marB="45747"/>
                </a:tc>
                <a:tc>
                  <a:txBody>
                    <a:bodyPr/>
                    <a:lstStyle/>
                    <a:p>
                      <a:r>
                        <a:rPr lang="zh-TW" altLang="en-US" sz="1600" dirty="0" smtClean="0"/>
                        <a:t>耳鼻喉頭頸醫學部</a:t>
                      </a:r>
                      <a:endParaRPr lang="en-US" altLang="zh-TW" sz="1600" dirty="0" smtClean="0"/>
                    </a:p>
                    <a:p>
                      <a:r>
                        <a:rPr lang="zh-TW" altLang="en-US" sz="1600" dirty="0" smtClean="0"/>
                        <a:t>神經醫學中心</a:t>
                      </a:r>
                      <a:endParaRPr lang="zh-TW" altLang="en-US" sz="1600" dirty="0"/>
                    </a:p>
                  </a:txBody>
                  <a:tcPr marL="91441" marR="91441" marT="45747" marB="457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藍敏瑛主任</a:t>
                      </a:r>
                      <a:r>
                        <a:rPr lang="en-US" altLang="zh-TW" sz="1400" dirty="0" smtClean="0"/>
                        <a:t/>
                      </a:r>
                      <a:br>
                        <a:rPr lang="en-US" altLang="zh-TW" sz="1400" dirty="0" smtClean="0"/>
                      </a:br>
                      <a:endParaRPr lang="en-US" altLang="zh-TW"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王緯歆醫師</a:t>
                      </a:r>
                      <a:endParaRPr lang="zh-TW" altLang="en-US" sz="1400" dirty="0"/>
                    </a:p>
                  </a:txBody>
                  <a:tcPr marL="91441" marR="91441" marT="45747" marB="45747"/>
                </a:tc>
                <a:tc>
                  <a:txBody>
                    <a:bodyPr/>
                    <a:lstStyle/>
                    <a:p>
                      <a:r>
                        <a:rPr lang="zh-TW" altLang="zh-TW" sz="2000" kern="1200" dirty="0" smtClean="0">
                          <a:solidFill>
                            <a:schemeClr val="dk1"/>
                          </a:solidFill>
                          <a:effectLst/>
                          <a:latin typeface="+mn-lt"/>
                          <a:ea typeface="+mn-ea"/>
                          <a:cs typeface="+mn-cs"/>
                        </a:rPr>
                        <a:t>時間</a:t>
                      </a:r>
                      <a:r>
                        <a:rPr lang="en-US" altLang="zh-TW" sz="2000" kern="1200" dirty="0" smtClean="0">
                          <a:solidFill>
                            <a:schemeClr val="dk1"/>
                          </a:solidFill>
                          <a:effectLst/>
                          <a:latin typeface="+mn-lt"/>
                          <a:ea typeface="+mn-ea"/>
                          <a:cs typeface="+mn-cs"/>
                        </a:rPr>
                        <a:t>: 110</a:t>
                      </a:r>
                      <a:r>
                        <a:rPr lang="zh-TW" altLang="zh-TW" sz="2000" kern="1200" dirty="0" smtClean="0">
                          <a:solidFill>
                            <a:schemeClr val="dk1"/>
                          </a:solidFill>
                          <a:effectLst/>
                          <a:latin typeface="+mn-lt"/>
                          <a:ea typeface="+mn-ea"/>
                          <a:cs typeface="+mn-cs"/>
                        </a:rPr>
                        <a:t>年</a:t>
                      </a:r>
                      <a:r>
                        <a:rPr lang="en-US" altLang="zh-TW" sz="2000" kern="1200" dirty="0" smtClean="0">
                          <a:solidFill>
                            <a:schemeClr val="dk1"/>
                          </a:solidFill>
                          <a:effectLst/>
                          <a:latin typeface="+mn-lt"/>
                          <a:ea typeface="+mn-ea"/>
                          <a:cs typeface="+mn-cs"/>
                        </a:rPr>
                        <a:t>3</a:t>
                      </a:r>
                      <a:r>
                        <a:rPr lang="zh-TW" altLang="zh-TW" sz="2000" kern="1200" dirty="0" smtClean="0">
                          <a:solidFill>
                            <a:schemeClr val="dk1"/>
                          </a:solidFill>
                          <a:effectLst/>
                          <a:latin typeface="+mn-lt"/>
                          <a:ea typeface="+mn-ea"/>
                          <a:cs typeface="+mn-cs"/>
                        </a:rPr>
                        <a:t>月</a:t>
                      </a:r>
                      <a:r>
                        <a:rPr lang="en-US" altLang="zh-TW" sz="2000" kern="1200" dirty="0" smtClean="0">
                          <a:solidFill>
                            <a:schemeClr val="dk1"/>
                          </a:solidFill>
                          <a:effectLst/>
                          <a:latin typeface="+mn-lt"/>
                          <a:ea typeface="+mn-ea"/>
                          <a:cs typeface="+mn-cs"/>
                        </a:rPr>
                        <a:t>4</a:t>
                      </a:r>
                      <a:r>
                        <a:rPr lang="zh-TW" altLang="zh-TW" sz="2000" kern="1200" dirty="0" smtClean="0">
                          <a:solidFill>
                            <a:schemeClr val="dk1"/>
                          </a:solidFill>
                          <a:effectLst/>
                          <a:latin typeface="+mn-lt"/>
                          <a:ea typeface="+mn-ea"/>
                          <a:cs typeface="+mn-cs"/>
                        </a:rPr>
                        <a:t>日</a:t>
                      </a:r>
                      <a:r>
                        <a:rPr lang="en-US" altLang="zh-TW" sz="2000" kern="1200" dirty="0" smtClean="0">
                          <a:solidFill>
                            <a:schemeClr val="dk1"/>
                          </a:solidFill>
                          <a:effectLst/>
                          <a:latin typeface="+mn-lt"/>
                          <a:ea typeface="+mn-ea"/>
                          <a:cs typeface="+mn-cs"/>
                        </a:rPr>
                        <a:t>(</a:t>
                      </a:r>
                      <a:r>
                        <a:rPr lang="zh-TW" altLang="zh-TW" sz="2000" kern="1200" dirty="0" smtClean="0">
                          <a:solidFill>
                            <a:schemeClr val="dk1"/>
                          </a:solidFill>
                          <a:effectLst/>
                          <a:latin typeface="+mn-lt"/>
                          <a:ea typeface="+mn-ea"/>
                          <a:cs typeface="+mn-cs"/>
                        </a:rPr>
                        <a:t>星期四</a:t>
                      </a:r>
                      <a:r>
                        <a:rPr lang="en-US" altLang="zh-TW" sz="2000" kern="1200" dirty="0" smtClean="0">
                          <a:solidFill>
                            <a:schemeClr val="dk1"/>
                          </a:solidFill>
                          <a:effectLst/>
                          <a:latin typeface="+mn-lt"/>
                          <a:ea typeface="+mn-ea"/>
                          <a:cs typeface="+mn-cs"/>
                        </a:rPr>
                        <a:t>)</a:t>
                      </a:r>
                      <a:r>
                        <a:rPr lang="zh-TW" altLang="zh-TW" sz="2000" kern="1200" dirty="0" smtClean="0">
                          <a:solidFill>
                            <a:schemeClr val="dk1"/>
                          </a:solidFill>
                          <a:effectLst/>
                          <a:latin typeface="+mn-lt"/>
                          <a:ea typeface="+mn-ea"/>
                          <a:cs typeface="+mn-cs"/>
                        </a:rPr>
                        <a:t>上午</a:t>
                      </a:r>
                      <a:r>
                        <a:rPr lang="en-US" altLang="zh-TW" sz="2000" kern="1200" dirty="0" smtClean="0">
                          <a:solidFill>
                            <a:schemeClr val="dk1"/>
                          </a:solidFill>
                          <a:effectLst/>
                          <a:latin typeface="+mn-lt"/>
                          <a:ea typeface="+mn-ea"/>
                          <a:cs typeface="+mn-cs"/>
                        </a:rPr>
                        <a:t>10</a:t>
                      </a:r>
                      <a:r>
                        <a:rPr lang="zh-TW" altLang="zh-TW" sz="2000" kern="1200" dirty="0" smtClean="0">
                          <a:solidFill>
                            <a:schemeClr val="dk1"/>
                          </a:solidFill>
                          <a:effectLst/>
                          <a:latin typeface="+mn-lt"/>
                          <a:ea typeface="+mn-ea"/>
                          <a:cs typeface="+mn-cs"/>
                        </a:rPr>
                        <a:t>時</a:t>
                      </a:r>
                    </a:p>
                    <a:p>
                      <a:r>
                        <a:rPr lang="zh-TW" altLang="zh-TW" sz="2000" kern="1200" dirty="0" smtClean="0">
                          <a:solidFill>
                            <a:schemeClr val="dk1"/>
                          </a:solidFill>
                          <a:effectLst/>
                          <a:latin typeface="+mn-lt"/>
                          <a:ea typeface="+mn-ea"/>
                          <a:cs typeface="+mn-cs"/>
                        </a:rPr>
                        <a:t>主題：「</a:t>
                      </a:r>
                      <a:r>
                        <a:rPr lang="zh-TW" altLang="zh-TW" sz="2000" b="1" kern="1200" dirty="0" smtClean="0">
                          <a:solidFill>
                            <a:schemeClr val="dk1"/>
                          </a:solidFill>
                          <a:effectLst/>
                          <a:latin typeface="+mn-lt"/>
                          <a:ea typeface="+mn-ea"/>
                          <a:cs typeface="+mn-cs"/>
                        </a:rPr>
                        <a:t>鼻內視鏡專科團隊 搶救腦瘤內分泌風暴</a:t>
                      </a:r>
                      <a:r>
                        <a:rPr lang="zh-TW" altLang="zh-TW" sz="2000" kern="1200" dirty="0" smtClean="0">
                          <a:solidFill>
                            <a:schemeClr val="dk1"/>
                          </a:solidFill>
                          <a:effectLst/>
                          <a:latin typeface="+mn-lt"/>
                          <a:ea typeface="+mn-ea"/>
                          <a:cs typeface="+mn-cs"/>
                        </a:rPr>
                        <a:t>」</a:t>
                      </a:r>
                    </a:p>
                    <a:p>
                      <a:r>
                        <a:rPr lang="zh-TW" altLang="zh-TW" sz="2000" kern="1200" dirty="0" smtClean="0">
                          <a:solidFill>
                            <a:schemeClr val="dk1"/>
                          </a:solidFill>
                          <a:effectLst/>
                          <a:latin typeface="+mn-lt"/>
                          <a:ea typeface="+mn-ea"/>
                          <a:cs typeface="+mn-cs"/>
                        </a:rPr>
                        <a:t>說明：</a:t>
                      </a:r>
                    </a:p>
                    <a:p>
                      <a:r>
                        <a:rPr lang="en-US" altLang="zh-TW" sz="2000" kern="1200" dirty="0" smtClean="0">
                          <a:solidFill>
                            <a:schemeClr val="dk1"/>
                          </a:solidFill>
                          <a:effectLst/>
                          <a:latin typeface="+mn-lt"/>
                          <a:ea typeface="+mn-ea"/>
                          <a:cs typeface="+mn-cs"/>
                        </a:rPr>
                        <a:t> </a:t>
                      </a:r>
                      <a:r>
                        <a:rPr lang="zh-TW" altLang="en-US" sz="2000" kern="1200" dirty="0" smtClean="0">
                          <a:solidFill>
                            <a:schemeClr val="dk1"/>
                          </a:solidFill>
                          <a:effectLst/>
                          <a:latin typeface="+mn-lt"/>
                          <a:ea typeface="+mn-ea"/>
                          <a:cs typeface="+mn-cs"/>
                        </a:rPr>
                        <a:t>       </a:t>
                      </a:r>
                      <a:r>
                        <a:rPr lang="zh-TW" altLang="zh-TW" sz="2000" kern="1200" dirty="0" smtClean="0">
                          <a:solidFill>
                            <a:schemeClr val="dk1"/>
                          </a:solidFill>
                          <a:effectLst/>
                          <a:latin typeface="+mn-lt"/>
                          <a:ea typeface="+mn-ea"/>
                          <a:cs typeface="+mn-cs"/>
                        </a:rPr>
                        <a:t>本院</a:t>
                      </a:r>
                      <a:r>
                        <a:rPr lang="zh-TW" altLang="zh-TW" sz="2000" u="sng" kern="1200" dirty="0" smtClean="0">
                          <a:solidFill>
                            <a:schemeClr val="dk1"/>
                          </a:solidFill>
                          <a:effectLst/>
                          <a:latin typeface="+mn-lt"/>
                          <a:ea typeface="+mn-ea"/>
                          <a:cs typeface="+mn-cs"/>
                        </a:rPr>
                        <a:t>鼻頭頸科、神經外科、新陳代謝科組成</a:t>
                      </a:r>
                      <a:r>
                        <a:rPr lang="zh-TW" altLang="zh-TW" sz="2000" kern="1200" dirty="0" smtClean="0">
                          <a:solidFill>
                            <a:schemeClr val="dk1"/>
                          </a:solidFill>
                          <a:effectLst/>
                          <a:latin typeface="+mn-lt"/>
                          <a:ea typeface="+mn-ea"/>
                          <a:cs typeface="+mn-cs"/>
                        </a:rPr>
                        <a:t>的</a:t>
                      </a:r>
                      <a:r>
                        <a:rPr lang="zh-TW" altLang="zh-TW" sz="2000" u="sng" kern="1200" dirty="0" smtClean="0">
                          <a:solidFill>
                            <a:schemeClr val="dk1"/>
                          </a:solidFill>
                          <a:effectLst/>
                          <a:latin typeface="+mn-lt"/>
                          <a:ea typeface="+mn-ea"/>
                          <a:cs typeface="+mn-cs"/>
                        </a:rPr>
                        <a:t>跨專科醫療團隊</a:t>
                      </a:r>
                      <a:r>
                        <a:rPr lang="zh-TW" altLang="zh-TW" sz="2000" kern="1200" dirty="0" smtClean="0">
                          <a:solidFill>
                            <a:schemeClr val="dk1"/>
                          </a:solidFill>
                          <a:effectLst/>
                          <a:latin typeface="+mn-lt"/>
                          <a:ea typeface="+mn-ea"/>
                          <a:cs typeface="+mn-cs"/>
                        </a:rPr>
                        <a:t>，以</a:t>
                      </a:r>
                      <a:r>
                        <a:rPr lang="zh-TW" altLang="zh-TW" sz="2000" u="sng" kern="1200" dirty="0" smtClean="0">
                          <a:solidFill>
                            <a:schemeClr val="dk1"/>
                          </a:solidFill>
                          <a:effectLst/>
                          <a:latin typeface="+mn-lt"/>
                          <a:ea typeface="+mn-ea"/>
                          <a:cs typeface="+mn-cs"/>
                        </a:rPr>
                        <a:t>微創經鼻內視鏡手術</a:t>
                      </a:r>
                      <a:r>
                        <a:rPr lang="zh-TW" altLang="zh-TW" sz="2000" kern="1200" dirty="0" smtClean="0">
                          <a:solidFill>
                            <a:schemeClr val="dk1"/>
                          </a:solidFill>
                          <a:effectLst/>
                          <a:latin typeface="+mn-lt"/>
                          <a:ea typeface="+mn-ea"/>
                          <a:cs typeface="+mn-cs"/>
                        </a:rPr>
                        <a:t>，</a:t>
                      </a:r>
                      <a:r>
                        <a:rPr lang="zh-TW" altLang="zh-TW" sz="2000" u="sng" kern="1200" dirty="0" smtClean="0">
                          <a:solidFill>
                            <a:schemeClr val="dk1"/>
                          </a:solidFill>
                          <a:effectLst/>
                          <a:latin typeface="+mn-lt"/>
                          <a:ea typeface="+mn-ea"/>
                          <a:cs typeface="+mn-cs"/>
                        </a:rPr>
                        <a:t>成功</a:t>
                      </a:r>
                      <a:r>
                        <a:rPr lang="zh-TW" altLang="en-US" sz="2000" u="sng" kern="1200" dirty="0" smtClean="0">
                          <a:solidFill>
                            <a:schemeClr val="dk1"/>
                          </a:solidFill>
                          <a:effectLst/>
                          <a:latin typeface="+mn-lt"/>
                          <a:ea typeface="+mn-ea"/>
                          <a:cs typeface="+mn-cs"/>
                        </a:rPr>
                        <a:t>為罹患“庫欣病”</a:t>
                      </a:r>
                      <a:r>
                        <a:rPr lang="zh-TW" altLang="en-US" sz="2000" kern="1200" dirty="0" smtClean="0">
                          <a:solidFill>
                            <a:schemeClr val="dk1"/>
                          </a:solidFill>
                          <a:effectLst/>
                          <a:latin typeface="+mn-lt"/>
                          <a:ea typeface="+mn-ea"/>
                          <a:cs typeface="+mn-cs"/>
                        </a:rPr>
                        <a:t>的</a:t>
                      </a:r>
                      <a:r>
                        <a:rPr lang="en-US" altLang="zh-TW" sz="2000" kern="1200" dirty="0" smtClean="0">
                          <a:solidFill>
                            <a:schemeClr val="dk1"/>
                          </a:solidFill>
                          <a:effectLst/>
                          <a:latin typeface="+mn-lt"/>
                          <a:ea typeface="+mn-ea"/>
                          <a:cs typeface="+mn-cs"/>
                        </a:rPr>
                        <a:t>36</a:t>
                      </a:r>
                      <a:r>
                        <a:rPr lang="zh-TW" altLang="en-US" sz="2000" kern="1200" dirty="0" smtClean="0">
                          <a:solidFill>
                            <a:schemeClr val="dk1"/>
                          </a:solidFill>
                          <a:effectLst/>
                          <a:latin typeface="+mn-lt"/>
                          <a:ea typeface="+mn-ea"/>
                          <a:cs typeface="+mn-cs"/>
                        </a:rPr>
                        <a:t>歲翁小姐，</a:t>
                      </a:r>
                      <a:r>
                        <a:rPr lang="zh-TW" altLang="en-US" sz="2000" u="sng" kern="1200" dirty="0" smtClean="0">
                          <a:solidFill>
                            <a:schemeClr val="dk1"/>
                          </a:solidFill>
                          <a:effectLst/>
                          <a:latin typeface="+mn-lt"/>
                          <a:ea typeface="+mn-ea"/>
                          <a:cs typeface="+mn-cs"/>
                        </a:rPr>
                        <a:t>切除腫瘤，</a:t>
                      </a:r>
                      <a:r>
                        <a:rPr lang="zh-TW" altLang="en-US" sz="2000" kern="1200" dirty="0" smtClean="0">
                          <a:solidFill>
                            <a:schemeClr val="dk1"/>
                          </a:solidFill>
                          <a:effectLst/>
                          <a:latin typeface="+mn-lt"/>
                          <a:ea typeface="+mn-ea"/>
                          <a:cs typeface="+mn-cs"/>
                        </a:rPr>
                        <a:t>輔以放射線及藥物治療</a:t>
                      </a:r>
                      <a:r>
                        <a:rPr lang="zh-TW" altLang="zh-TW" sz="2000" kern="1200" dirty="0" smtClean="0">
                          <a:solidFill>
                            <a:schemeClr val="dk1"/>
                          </a:solidFill>
                          <a:effectLst/>
                          <a:latin typeface="+mn-lt"/>
                          <a:ea typeface="+mn-ea"/>
                          <a:cs typeface="+mn-cs"/>
                        </a:rPr>
                        <a:t>，完整保存內分泌及神經功能，</a:t>
                      </a:r>
                      <a:r>
                        <a:rPr lang="zh-TW" altLang="zh-TW" sz="2000" u="sng" kern="1200" dirty="0" smtClean="0">
                          <a:solidFill>
                            <a:schemeClr val="dk1"/>
                          </a:solidFill>
                          <a:effectLst/>
                          <a:latin typeface="+mn-lt"/>
                          <a:ea typeface="+mn-ea"/>
                          <a:cs typeface="+mn-cs"/>
                        </a:rPr>
                        <a:t>未出現任何併發症，</a:t>
                      </a:r>
                      <a:r>
                        <a:rPr lang="zh-TW" altLang="en-US" sz="2000" u="sng" kern="1200" dirty="0" smtClean="0">
                          <a:solidFill>
                            <a:schemeClr val="dk1"/>
                          </a:solidFill>
                          <a:effectLst/>
                          <a:latin typeface="+mn-lt"/>
                          <a:ea typeface="+mn-ea"/>
                          <a:cs typeface="+mn-cs"/>
                        </a:rPr>
                        <a:t>病患</a:t>
                      </a:r>
                      <a:r>
                        <a:rPr lang="zh-TW" altLang="zh-TW" sz="2000" u="sng" kern="1200" dirty="0" smtClean="0">
                          <a:solidFill>
                            <a:schemeClr val="dk1"/>
                          </a:solidFill>
                          <a:effectLst/>
                          <a:latin typeface="+mn-lt"/>
                          <a:ea typeface="+mn-ea"/>
                          <a:cs typeface="+mn-cs"/>
                        </a:rPr>
                        <a:t>的體重及臉型於術後</a:t>
                      </a:r>
                      <a:r>
                        <a:rPr lang="en-US" altLang="zh-TW" sz="2000" u="sng" kern="1200" dirty="0" smtClean="0">
                          <a:solidFill>
                            <a:schemeClr val="dk1"/>
                          </a:solidFill>
                          <a:effectLst/>
                          <a:latin typeface="+mn-lt"/>
                          <a:ea typeface="+mn-ea"/>
                          <a:cs typeface="+mn-cs"/>
                        </a:rPr>
                        <a:t>3</a:t>
                      </a:r>
                      <a:r>
                        <a:rPr lang="zh-TW" altLang="zh-TW" sz="2000" u="sng" kern="1200" dirty="0" smtClean="0">
                          <a:solidFill>
                            <a:schemeClr val="dk1"/>
                          </a:solidFill>
                          <a:effectLst/>
                          <a:latin typeface="+mn-lt"/>
                          <a:ea typeface="+mn-ea"/>
                          <a:cs typeface="+mn-cs"/>
                        </a:rPr>
                        <a:t>個月內回復正常</a:t>
                      </a:r>
                      <a:r>
                        <a:rPr lang="zh-TW" altLang="zh-TW" sz="2000" kern="1200" dirty="0" smtClean="0">
                          <a:solidFill>
                            <a:schemeClr val="dk1"/>
                          </a:solidFill>
                          <a:effectLst/>
                          <a:latin typeface="+mn-lt"/>
                          <a:ea typeface="+mn-ea"/>
                          <a:cs typeface="+mn-cs"/>
                        </a:rPr>
                        <a:t>，亦不須其他治療，</a:t>
                      </a:r>
                      <a:r>
                        <a:rPr lang="zh-TW" altLang="zh-TW" sz="2000" u="sng" kern="1200" dirty="0" smtClean="0">
                          <a:solidFill>
                            <a:schemeClr val="dk1"/>
                          </a:solidFill>
                          <a:effectLst/>
                          <a:latin typeface="+mn-lt"/>
                          <a:ea typeface="+mn-ea"/>
                          <a:cs typeface="+mn-cs"/>
                        </a:rPr>
                        <a:t>優質精湛的</a:t>
                      </a:r>
                      <a:r>
                        <a:rPr lang="zh-TW" altLang="en-US" sz="2000" u="sng" kern="1200" dirty="0" smtClean="0">
                          <a:solidFill>
                            <a:schemeClr val="dk1"/>
                          </a:solidFill>
                          <a:effectLst/>
                          <a:latin typeface="+mn-lt"/>
                          <a:ea typeface="+mn-ea"/>
                          <a:cs typeface="+mn-cs"/>
                        </a:rPr>
                        <a:t>醫</a:t>
                      </a:r>
                      <a:r>
                        <a:rPr lang="zh-TW" altLang="zh-TW" sz="2000" u="sng" kern="1200" dirty="0" smtClean="0">
                          <a:solidFill>
                            <a:schemeClr val="dk1"/>
                          </a:solidFill>
                          <a:effectLst/>
                          <a:latin typeface="+mn-lt"/>
                          <a:ea typeface="+mn-ea"/>
                          <a:cs typeface="+mn-cs"/>
                        </a:rPr>
                        <a:t>術獲國際</a:t>
                      </a:r>
                      <a:r>
                        <a:rPr lang="zh-TW" altLang="en-US" sz="2000" u="sng" kern="1200" dirty="0" smtClean="0">
                          <a:solidFill>
                            <a:schemeClr val="dk1"/>
                          </a:solidFill>
                          <a:effectLst/>
                          <a:latin typeface="+mn-lt"/>
                          <a:ea typeface="+mn-ea"/>
                          <a:cs typeface="+mn-cs"/>
                        </a:rPr>
                        <a:t>肯定</a:t>
                      </a:r>
                      <a:r>
                        <a:rPr lang="zh-TW" altLang="en-US" sz="2000" u="none"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000" u="none" kern="1200" dirty="0" smtClean="0">
                          <a:solidFill>
                            <a:schemeClr val="dk1"/>
                          </a:solidFill>
                          <a:effectLst/>
                          <a:latin typeface="+mn-lt"/>
                          <a:ea typeface="+mn-ea"/>
                          <a:cs typeface="+mn-cs"/>
                        </a:rPr>
                        <a:t>知名期刊</a:t>
                      </a:r>
                      <a:r>
                        <a:rPr lang="en-US" altLang="zh-TW" sz="2000" u="none" kern="1200" dirty="0" smtClean="0">
                          <a:solidFill>
                            <a:schemeClr val="dk1"/>
                          </a:solidFill>
                          <a:effectLst/>
                          <a:latin typeface="+mn-lt"/>
                          <a:ea typeface="+mn-ea"/>
                          <a:cs typeface="+mn-cs"/>
                        </a:rPr>
                        <a:t>Neurosurgical Focus Video</a:t>
                      </a:r>
                      <a:r>
                        <a:rPr lang="zh-TW" altLang="zh-TW" sz="2000" u="none" kern="1200" dirty="0" smtClean="0">
                          <a:solidFill>
                            <a:schemeClr val="dk1"/>
                          </a:solidFill>
                          <a:effectLst/>
                          <a:latin typeface="+mn-lt"/>
                          <a:ea typeface="+mn-ea"/>
                          <a:cs typeface="+mn-cs"/>
                        </a:rPr>
                        <a:t>封面刊登。</a:t>
                      </a:r>
                    </a:p>
                    <a:p>
                      <a:endParaRPr lang="zh-TW" altLang="en-US" sz="12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410" y="2983485"/>
            <a:ext cx="2565496" cy="1440098"/>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410" y="4604912"/>
            <a:ext cx="2555720" cy="1703813"/>
          </a:xfrm>
          <a:prstGeom prst="rect">
            <a:avLst/>
          </a:prstGeom>
        </p:spPr>
      </p:pic>
    </p:spTree>
    <p:extLst>
      <p:ext uri="{BB962C8B-B14F-4D97-AF65-F5344CB8AC3E}">
        <p14:creationId xmlns:p14="http://schemas.microsoft.com/office/powerpoint/2010/main" val="35314907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20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20" y="1268700"/>
            <a:ext cx="3240450" cy="4320600"/>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638460"/>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1008715"/>
                <a:gridCol w="864120"/>
                <a:gridCol w="864120"/>
                <a:gridCol w="5864120"/>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1100318</a:t>
                      </a:r>
                      <a:endParaRPr lang="zh-TW" altLang="en-US" sz="1800" dirty="0"/>
                    </a:p>
                  </a:txBody>
                  <a:tcPr marL="91441" marR="91441" marT="45747" marB="45747"/>
                </a:tc>
                <a:tc>
                  <a:txBody>
                    <a:bodyPr/>
                    <a:lstStyle/>
                    <a:p>
                      <a:r>
                        <a:rPr lang="zh-TW" altLang="en-US" sz="1600" dirty="0" smtClean="0"/>
                        <a:t>皮膚部</a:t>
                      </a:r>
                      <a:endParaRPr lang="zh-TW" altLang="en-US" sz="1600" dirty="0"/>
                    </a:p>
                  </a:txBody>
                  <a:tcPr marL="91441" marR="91441" marT="45747" marB="457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張雲亭主任</a:t>
                      </a:r>
                      <a:endParaRPr lang="en-US" altLang="zh-TW"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何翊芯醫師</a:t>
                      </a:r>
                      <a:endParaRPr lang="en-US" altLang="zh-TW"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400" dirty="0"/>
                    </a:p>
                  </a:txBody>
                  <a:tcPr marL="91441" marR="91441" marT="45747" marB="45747"/>
                </a:tc>
                <a:tc>
                  <a:txBody>
                    <a:bodyPr/>
                    <a:lstStyle/>
                    <a:p>
                      <a:pPr>
                        <a:lnSpc>
                          <a:spcPts val="3600"/>
                        </a:lnSpc>
                      </a:pPr>
                      <a:r>
                        <a:rPr lang="zh-TW" altLang="en-US" sz="2400" dirty="0" smtClean="0">
                          <a:solidFill>
                            <a:schemeClr val="tx1"/>
                          </a:solidFill>
                        </a:rPr>
                        <a:t>時間：</a:t>
                      </a:r>
                      <a:r>
                        <a:rPr lang="en-US" altLang="zh-TW" sz="2400" dirty="0" smtClean="0">
                          <a:solidFill>
                            <a:schemeClr val="tx1"/>
                          </a:solidFill>
                        </a:rPr>
                        <a:t>110</a:t>
                      </a:r>
                      <a:r>
                        <a:rPr lang="zh-TW" altLang="en-US" sz="2400" dirty="0" smtClean="0">
                          <a:solidFill>
                            <a:schemeClr val="tx1"/>
                          </a:solidFill>
                        </a:rPr>
                        <a:t>年</a:t>
                      </a:r>
                      <a:r>
                        <a:rPr lang="en-US" altLang="zh-TW" sz="2400" dirty="0" smtClean="0">
                          <a:solidFill>
                            <a:schemeClr val="tx1"/>
                          </a:solidFill>
                        </a:rPr>
                        <a:t>3</a:t>
                      </a:r>
                      <a:r>
                        <a:rPr lang="zh-TW" altLang="en-US" sz="2400" dirty="0" smtClean="0">
                          <a:solidFill>
                            <a:schemeClr val="tx1"/>
                          </a:solidFill>
                        </a:rPr>
                        <a:t>月</a:t>
                      </a:r>
                      <a:r>
                        <a:rPr lang="en-US" altLang="zh-TW" sz="2400" dirty="0" smtClean="0">
                          <a:solidFill>
                            <a:schemeClr val="tx1"/>
                          </a:solidFill>
                        </a:rPr>
                        <a:t>18</a:t>
                      </a:r>
                      <a:r>
                        <a:rPr lang="zh-TW" altLang="en-US" sz="2400" dirty="0" smtClean="0">
                          <a:solidFill>
                            <a:schemeClr val="tx1"/>
                          </a:solidFill>
                        </a:rPr>
                        <a:t>日</a:t>
                      </a:r>
                      <a:r>
                        <a:rPr lang="en-US" altLang="zh-TW" sz="2400" dirty="0" smtClean="0">
                          <a:solidFill>
                            <a:schemeClr val="tx1"/>
                          </a:solidFill>
                        </a:rPr>
                        <a:t>(</a:t>
                      </a:r>
                      <a:r>
                        <a:rPr lang="zh-TW" altLang="en-US" sz="2400" dirty="0" smtClean="0">
                          <a:solidFill>
                            <a:schemeClr val="tx1"/>
                          </a:solidFill>
                        </a:rPr>
                        <a:t>星期四</a:t>
                      </a:r>
                      <a:r>
                        <a:rPr lang="en-US" altLang="zh-TW" sz="2400" dirty="0" smtClean="0">
                          <a:solidFill>
                            <a:schemeClr val="tx1"/>
                          </a:solidFill>
                        </a:rPr>
                        <a:t>)</a:t>
                      </a:r>
                      <a:r>
                        <a:rPr lang="zh-TW" altLang="en-US" sz="2400" dirty="0" smtClean="0">
                          <a:solidFill>
                            <a:schemeClr val="tx1"/>
                          </a:solidFill>
                        </a:rPr>
                        <a:t>上午</a:t>
                      </a:r>
                      <a:r>
                        <a:rPr lang="en-US" altLang="zh-TW" sz="2400" dirty="0" smtClean="0">
                          <a:solidFill>
                            <a:schemeClr val="tx1"/>
                          </a:solidFill>
                        </a:rPr>
                        <a:t>10</a:t>
                      </a:r>
                      <a:r>
                        <a:rPr lang="zh-TW" altLang="en-US" sz="2400" dirty="0" smtClean="0">
                          <a:solidFill>
                            <a:schemeClr val="tx1"/>
                          </a:solidFill>
                        </a:rPr>
                        <a:t>時</a:t>
                      </a:r>
                    </a:p>
                    <a:p>
                      <a:pPr>
                        <a:lnSpc>
                          <a:spcPts val="3600"/>
                        </a:lnSpc>
                      </a:pPr>
                      <a:r>
                        <a:rPr lang="zh-TW" altLang="en-US" sz="2400" b="1" dirty="0" smtClean="0">
                          <a:solidFill>
                            <a:schemeClr val="tx1"/>
                          </a:solidFill>
                        </a:rPr>
                        <a:t>主題：「治療皮膚癌新利器－光動力療法」</a:t>
                      </a:r>
                    </a:p>
                    <a:p>
                      <a:pPr>
                        <a:lnSpc>
                          <a:spcPts val="3600"/>
                        </a:lnSpc>
                      </a:pPr>
                      <a:r>
                        <a:rPr lang="zh-TW" altLang="en-US" sz="2400" dirty="0" smtClean="0">
                          <a:solidFill>
                            <a:schemeClr val="tx1"/>
                          </a:solidFill>
                        </a:rPr>
                        <a:t>說明：</a:t>
                      </a:r>
                    </a:p>
                    <a:p>
                      <a:pPr>
                        <a:lnSpc>
                          <a:spcPts val="3600"/>
                        </a:lnSpc>
                      </a:pPr>
                      <a:r>
                        <a:rPr lang="zh-TW" altLang="en-US" sz="2000" dirty="0" smtClean="0">
                          <a:solidFill>
                            <a:schemeClr val="tx1"/>
                          </a:solidFill>
                        </a:rPr>
                        <a:t>         </a:t>
                      </a:r>
                      <a:r>
                        <a:rPr lang="zh-TW" altLang="en-US" sz="2000" u="sng" dirty="0" smtClean="0">
                          <a:solidFill>
                            <a:schemeClr val="tx1"/>
                          </a:solidFill>
                        </a:rPr>
                        <a:t>皮膚部運用嶄新「光動力療法」</a:t>
                      </a:r>
                      <a:r>
                        <a:rPr lang="zh-TW" altLang="en-US" sz="2000" dirty="0" smtClean="0">
                          <a:solidFill>
                            <a:schemeClr val="tx1"/>
                          </a:solidFill>
                        </a:rPr>
                        <a:t>，</a:t>
                      </a:r>
                      <a:r>
                        <a:rPr lang="zh-TW" altLang="en-US" sz="2000" u="sng" dirty="0" smtClean="0">
                          <a:solidFill>
                            <a:schemeClr val="tx1"/>
                          </a:solidFill>
                        </a:rPr>
                        <a:t>為</a:t>
                      </a:r>
                      <a:r>
                        <a:rPr lang="en-US" altLang="zh-TW" sz="2000" u="sng" dirty="0" smtClean="0">
                          <a:solidFill>
                            <a:schemeClr val="tx1"/>
                          </a:solidFill>
                        </a:rPr>
                        <a:t>68</a:t>
                      </a:r>
                      <a:r>
                        <a:rPr lang="zh-TW" altLang="en-US" sz="2000" u="sng" dirty="0" smtClean="0">
                          <a:solidFill>
                            <a:schemeClr val="tx1"/>
                          </a:solidFill>
                        </a:rPr>
                        <a:t>歲罹患「日光性角化症」之外籍民眾，利用照光激發感光藥物產生作用殺死癌細胞</a:t>
                      </a:r>
                      <a:r>
                        <a:rPr lang="zh-TW" altLang="en-US" sz="2000" dirty="0" smtClean="0">
                          <a:solidFill>
                            <a:schemeClr val="tx1"/>
                          </a:solidFill>
                        </a:rPr>
                        <a:t>，</a:t>
                      </a:r>
                      <a:r>
                        <a:rPr lang="zh-TW" altLang="en-US" sz="2000" u="sng" dirty="0" smtClean="0">
                          <a:solidFill>
                            <a:schemeClr val="tx1"/>
                          </a:solidFill>
                        </a:rPr>
                        <a:t>此治療法</a:t>
                      </a:r>
                      <a:r>
                        <a:rPr lang="zh-TW" altLang="en-US" sz="2000" dirty="0" smtClean="0">
                          <a:solidFill>
                            <a:schemeClr val="tx1"/>
                          </a:solidFill>
                        </a:rPr>
                        <a:t>優點為對正常組織細胞傷害小，副作用輕，不用住院，不需麻醉，治療當天即可立刻回復正常作息，不會留下明顯傷疤，</a:t>
                      </a:r>
                      <a:r>
                        <a:rPr lang="zh-TW" altLang="en-US" sz="2000" u="sng" dirty="0" smtClean="0">
                          <a:solidFill>
                            <a:schemeClr val="tx1"/>
                          </a:solidFill>
                        </a:rPr>
                        <a:t>為安全、舒適治療皮膚癌的新選擇。</a:t>
                      </a:r>
                      <a:endParaRPr lang="zh-TW" altLang="en-US" sz="1800" u="sng" dirty="0" smtClean="0">
                        <a:solidFill>
                          <a:schemeClr val="tx1"/>
                        </a:solidFill>
                      </a:endParaRPr>
                    </a:p>
                    <a:p>
                      <a:endParaRPr lang="zh-TW" altLang="en-US" sz="1200" u="sng"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6" name="群組 5"/>
          <p:cNvGrpSpPr/>
          <p:nvPr/>
        </p:nvGrpSpPr>
        <p:grpSpPr>
          <a:xfrm>
            <a:off x="611450" y="2636890"/>
            <a:ext cx="2232886" cy="3990117"/>
            <a:chOff x="250824" y="2242215"/>
            <a:chExt cx="2448916" cy="4240772"/>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5" y="2242215"/>
              <a:ext cx="2448915" cy="1374657"/>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25" y="3717040"/>
              <a:ext cx="2448915" cy="1374657"/>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24" y="5108329"/>
              <a:ext cx="2448915" cy="1374658"/>
            </a:xfrm>
            <a:prstGeom prst="rect">
              <a:avLst/>
            </a:prstGeom>
          </p:spPr>
        </p:pic>
      </p:grpSp>
    </p:spTree>
    <p:extLst>
      <p:ext uri="{BB962C8B-B14F-4D97-AF65-F5344CB8AC3E}">
        <p14:creationId xmlns:p14="http://schemas.microsoft.com/office/powerpoint/2010/main" val="19726301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25828700"/>
              </p:ext>
            </p:extLst>
          </p:nvPr>
        </p:nvGraphicFramePr>
        <p:xfrm>
          <a:off x="250824" y="981072"/>
          <a:ext cx="8713785" cy="493058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1950114">
                <a:tc>
                  <a:txBody>
                    <a:bodyPr/>
                    <a:lstStyle/>
                    <a:p>
                      <a:r>
                        <a:rPr lang="en-US" altLang="zh-TW" sz="2000" b="1" baseline="0" dirty="0" smtClean="0">
                          <a:solidFill>
                            <a:srgbClr val="FF0000"/>
                          </a:solidFill>
                          <a:latin typeface="+mn-ea"/>
                          <a:ea typeface="+mn-ea"/>
                          <a:hlinkClick r:id="rId2" action="ppaction://hlinkfile"/>
                        </a:rPr>
                        <a:t>110-0219TVBS【</a:t>
                      </a:r>
                      <a:r>
                        <a:rPr lang="zh-TW" altLang="en-US" sz="2000" b="1" baseline="0" dirty="0" smtClean="0">
                          <a:solidFill>
                            <a:srgbClr val="FF0000"/>
                          </a:solidFill>
                          <a:latin typeface="+mn-ea"/>
                          <a:ea typeface="+mn-ea"/>
                          <a:hlinkClick r:id="rId2" action="ppaction://hlinkfile"/>
                        </a:rPr>
                        <a:t>十點不一樣</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輕忽骨質疏鬆症 影響長期存活率</a:t>
                      </a:r>
                      <a:r>
                        <a:rPr lang="en-US" altLang="zh-TW" sz="2000" b="1" baseline="0" dirty="0" smtClean="0">
                          <a:solidFill>
                            <a:srgbClr val="FF0000"/>
                          </a:solidFill>
                          <a:latin typeface="+mn-ea"/>
                          <a:ea typeface="+mn-ea"/>
                          <a:hlinkClick r:id="rId2" action="ppaction://hlinkfile"/>
                        </a:rPr>
                        <a:t>!.mp4</a:t>
                      </a:r>
                      <a:endParaRPr lang="en-US" altLang="zh-TW" sz="2000" b="1" baseline="0" dirty="0" smtClean="0">
                        <a:solidFill>
                          <a:srgbClr val="FF0000"/>
                        </a:solidFill>
                        <a:latin typeface="+mn-ea"/>
                        <a:ea typeface="+mn-ea"/>
                      </a:endParaRPr>
                    </a:p>
                    <a:p>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1950114">
                <a:tc>
                  <a:txBody>
                    <a:bodyPr/>
                    <a:lstStyle/>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pPr>
                        <a:spcBef>
                          <a:spcPts val="600"/>
                        </a:spcBef>
                      </a:pPr>
                      <a:r>
                        <a:rPr lang="en-US" altLang="zh-TW" sz="2000" b="1" u="sng" kern="1200" dirty="0" smtClean="0">
                          <a:solidFill>
                            <a:srgbClr val="005696"/>
                          </a:solidFill>
                          <a:effectLst/>
                          <a:latin typeface="+mn-ea"/>
                          <a:ea typeface="+mn-ea"/>
                          <a:cs typeface="+mn-cs"/>
                        </a:rPr>
                        <a:t>110-0222</a:t>
                      </a:r>
                      <a:endParaRPr lang="zh-TW" altLang="zh-TW" sz="2000" b="1" u="sng" kern="1200" dirty="0" smtClean="0">
                        <a:solidFill>
                          <a:srgbClr val="005696"/>
                        </a:solidFill>
                        <a:effectLst/>
                        <a:latin typeface="+mn-ea"/>
                        <a:ea typeface="+mn-ea"/>
                        <a:cs typeface="+mn-cs"/>
                      </a:endParaRPr>
                    </a:p>
                    <a:p>
                      <a:pPr>
                        <a:spcBef>
                          <a:spcPts val="600"/>
                        </a:spcBef>
                      </a:pPr>
                      <a:r>
                        <a:rPr lang="zh-TW" altLang="zh-TW" sz="2000" b="1" u="sng" kern="1200" dirty="0" smtClean="0">
                          <a:solidFill>
                            <a:srgbClr val="005696"/>
                          </a:solidFill>
                          <a:effectLst/>
                          <a:latin typeface="+mn-lt"/>
                          <a:ea typeface="+mn-ea"/>
                          <a:cs typeface="+mn-cs"/>
                          <a:hlinkClick r:id="rId3" action="ppaction://hlinkfile"/>
                        </a:rPr>
                        <a:t>台視熱線追蹤</a:t>
                      </a:r>
                      <a:r>
                        <a:rPr lang="en-US" altLang="zh-TW" sz="2000" b="1" u="sng" kern="1200" dirty="0" smtClean="0">
                          <a:solidFill>
                            <a:srgbClr val="005696"/>
                          </a:solidFill>
                          <a:effectLst/>
                          <a:latin typeface="+mn-lt"/>
                          <a:ea typeface="+mn-ea"/>
                          <a:cs typeface="+mn-cs"/>
                          <a:hlinkClick r:id="rId3" action="ppaction://hlinkfile"/>
                        </a:rPr>
                        <a:t> - </a:t>
                      </a:r>
                      <a:r>
                        <a:rPr lang="zh-TW" altLang="zh-TW" sz="2000" b="1" u="sng" kern="1200" dirty="0" smtClean="0">
                          <a:solidFill>
                            <a:srgbClr val="005696"/>
                          </a:solidFill>
                          <a:effectLst/>
                          <a:latin typeface="+mn-lt"/>
                          <a:ea typeface="+mn-ea"/>
                          <a:cs typeface="+mn-cs"/>
                          <a:hlinkClick r:id="rId3" action="ppaction://hlinkfile"/>
                        </a:rPr>
                        <a:t>人工智慧 揪早期癌</a:t>
                      </a:r>
                      <a:endParaRPr lang="en-US" altLang="zh-TW" sz="2000" b="1" u="sng" kern="1200" dirty="0" smtClean="0">
                        <a:solidFill>
                          <a:srgbClr val="005696"/>
                        </a:solidFill>
                        <a:effectLst/>
                        <a:latin typeface="+mn-lt"/>
                        <a:ea typeface="+mn-ea"/>
                        <a:cs typeface="+mn-cs"/>
                        <a:hlinkClick r:id="rId3" action="ppaction://hlinkfile"/>
                      </a:endParaRPr>
                    </a:p>
                    <a:p>
                      <a:pPr>
                        <a:spcBef>
                          <a:spcPts val="600"/>
                        </a:spcBef>
                      </a:pPr>
                      <a:r>
                        <a:rPr lang="zh-TW" altLang="zh-TW" sz="2000" b="1" u="sng" kern="1200" dirty="0" smtClean="0">
                          <a:solidFill>
                            <a:srgbClr val="005696"/>
                          </a:solidFill>
                          <a:effectLst/>
                          <a:latin typeface="+mn-lt"/>
                          <a:ea typeface="+mn-ea"/>
                          <a:cs typeface="+mn-cs"/>
                          <a:hlinkClick r:id="rId3" action="ppaction://hlinkfile"/>
                        </a:rPr>
                        <a:t>病灶</a:t>
                      </a:r>
                      <a:endParaRPr lang="zh-TW" altLang="zh-TW" sz="2000" b="1" u="sng" kern="1200" dirty="0" smtClean="0">
                        <a:solidFill>
                          <a:srgbClr val="005696"/>
                        </a:solidFill>
                        <a:effectLst/>
                        <a:latin typeface="+mn-lt"/>
                        <a:ea typeface="+mn-ea"/>
                        <a:cs typeface="+mn-cs"/>
                      </a:endParaRPr>
                    </a:p>
                    <a:p>
                      <a:pPr>
                        <a:spcBef>
                          <a:spcPts val="600"/>
                        </a:spcBef>
                      </a:pPr>
                      <a:r>
                        <a:rPr lang="zh-TW" altLang="en-US" sz="2000" kern="1200" baseline="0" dirty="0" smtClean="0">
                          <a:solidFill>
                            <a:schemeClr val="dk1"/>
                          </a:solidFill>
                          <a:effectLst/>
                          <a:latin typeface="+mn-lt"/>
                          <a:ea typeface="+mn-ea"/>
                          <a:cs typeface="+mn-cs"/>
                        </a:rPr>
                        <a:t>         </a:t>
                      </a:r>
                      <a:endParaRPr lang="en-US" altLang="zh-TW" sz="2000" kern="1200" baseline="0" dirty="0" smtClean="0">
                        <a:solidFill>
                          <a:schemeClr val="dk1"/>
                        </a:solidFill>
                        <a:effectLst/>
                        <a:latin typeface="+mn-lt"/>
                        <a:ea typeface="+mn-ea"/>
                        <a:cs typeface="+mn-cs"/>
                      </a:endParaRPr>
                    </a:p>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0" name="群組 9"/>
          <p:cNvGrpSpPr/>
          <p:nvPr/>
        </p:nvGrpSpPr>
        <p:grpSpPr>
          <a:xfrm>
            <a:off x="1835620" y="2204830"/>
            <a:ext cx="5400750" cy="1556740"/>
            <a:chOff x="1835620" y="2204830"/>
            <a:chExt cx="5184720" cy="155674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20" y="2204830"/>
              <a:ext cx="1175533" cy="1556740"/>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00" y="2204830"/>
              <a:ext cx="1167028" cy="1556740"/>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3424" y="2204830"/>
              <a:ext cx="1208726" cy="1556740"/>
            </a:xfrm>
            <a:prstGeom prst="rect">
              <a:avLst/>
            </a:prstGeom>
          </p:spPr>
        </p:pic>
        <p:pic>
          <p:nvPicPr>
            <p:cNvPr id="7" name="圖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6170" y="2204830"/>
              <a:ext cx="1224170" cy="1556740"/>
            </a:xfrm>
            <a:prstGeom prst="rect">
              <a:avLst/>
            </a:prstGeom>
          </p:spPr>
        </p:pic>
      </p:grpSp>
      <p:grpSp>
        <p:nvGrpSpPr>
          <p:cNvPr id="12" name="群組 11"/>
          <p:cNvGrpSpPr/>
          <p:nvPr/>
        </p:nvGrpSpPr>
        <p:grpSpPr>
          <a:xfrm>
            <a:off x="4401462" y="4337235"/>
            <a:ext cx="4320600" cy="1296180"/>
            <a:chOff x="4499990" y="3861060"/>
            <a:chExt cx="4320600" cy="1296180"/>
          </a:xfrm>
        </p:grpSpPr>
        <p:pic>
          <p:nvPicPr>
            <p:cNvPr id="8" name="圖片 7"/>
            <p:cNvPicPr>
              <a:picLocks noChangeAspect="1"/>
            </p:cNvPicPr>
            <p:nvPr/>
          </p:nvPicPr>
          <p:blipFill>
            <a:blip r:embed="rId8"/>
            <a:stretch>
              <a:fillRect/>
            </a:stretch>
          </p:blipFill>
          <p:spPr>
            <a:xfrm>
              <a:off x="4499990" y="3861060"/>
              <a:ext cx="2079126" cy="1257305"/>
            </a:xfrm>
            <a:prstGeom prst="rect">
              <a:avLst/>
            </a:prstGeom>
          </p:spPr>
        </p:pic>
        <p:pic>
          <p:nvPicPr>
            <p:cNvPr id="9" name="圖片 8"/>
            <p:cNvPicPr>
              <a:picLocks noChangeAspect="1"/>
            </p:cNvPicPr>
            <p:nvPr/>
          </p:nvPicPr>
          <p:blipFill>
            <a:blip r:embed="rId9"/>
            <a:stretch>
              <a:fillRect/>
            </a:stretch>
          </p:blipFill>
          <p:spPr>
            <a:xfrm>
              <a:off x="6677179" y="3861060"/>
              <a:ext cx="2143411" cy="1296180"/>
            </a:xfrm>
            <a:prstGeom prst="rect">
              <a:avLst/>
            </a:prstGeom>
          </p:spPr>
        </p:pic>
      </p:grpSp>
    </p:spTree>
    <p:extLst>
      <p:ext uri="{BB962C8B-B14F-4D97-AF65-F5344CB8AC3E}">
        <p14:creationId xmlns:p14="http://schemas.microsoft.com/office/powerpoint/2010/main" val="19516785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41042006"/>
              </p:ext>
            </p:extLst>
          </p:nvPr>
        </p:nvGraphicFramePr>
        <p:xfrm>
          <a:off x="250824" y="981072"/>
          <a:ext cx="8713785" cy="5040288"/>
        </p:xfrm>
        <a:graphic>
          <a:graphicData uri="http://schemas.openxmlformats.org/drawingml/2006/table">
            <a:tbl>
              <a:tblPr firstRow="1" bandRow="1">
                <a:tableStyleId>{5C22544A-7EE6-4342-B048-85BDC9FD1C3A}</a:tableStyleId>
              </a:tblPr>
              <a:tblGrid>
                <a:gridCol w="8713785"/>
              </a:tblGrid>
              <a:tr h="845254">
                <a:tc>
                  <a:txBody>
                    <a:bodyPr/>
                    <a:lstStyle/>
                    <a:p>
                      <a:pPr algn="ctr"/>
                      <a:endParaRPr lang="zh-TW" altLang="en-US" sz="2000" dirty="0"/>
                    </a:p>
                  </a:txBody>
                  <a:tcPr marL="91441" marR="91441" marT="45747" marB="45747">
                    <a:solidFill>
                      <a:srgbClr val="0000FF"/>
                    </a:solidFill>
                  </a:tcPr>
                </a:tc>
              </a:tr>
              <a:tr h="20975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標楷體"/>
                          <a:ea typeface="+mn-ea"/>
                        </a:rPr>
                        <a:t>110-0315-</a:t>
                      </a:r>
                      <a:r>
                        <a:rPr kumimoji="0" lang="zh-TW" altLang="zh-TW" sz="1800" b="0" i="0" u="none" strike="noStrike" kern="1200" cap="none" spc="0" normalizeH="0" baseline="0" noProof="0" dirty="0" smtClean="0">
                          <a:ln>
                            <a:noFill/>
                          </a:ln>
                          <a:solidFill>
                            <a:srgbClr val="000000"/>
                          </a:solidFill>
                          <a:effectLst/>
                          <a:uLnTx/>
                          <a:uFillTx/>
                          <a:latin typeface="+mn-lt"/>
                          <a:ea typeface="+mn-ea"/>
                          <a:cs typeface="+mn-cs"/>
                        </a:rPr>
                        <a:t>醫藥新聞周刊</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005696"/>
                          </a:solidFill>
                          <a:effectLst/>
                          <a:uLnTx/>
                          <a:uFillTx/>
                          <a:latin typeface="+mn-lt"/>
                          <a:ea typeface="+mn-ea"/>
                          <a:cs typeface="+mn-cs"/>
                        </a:rPr>
                        <a:t>        </a:t>
                      </a:r>
                      <a:r>
                        <a:rPr kumimoji="0" lang="zh-TW" altLang="en-US" sz="2000" b="1" i="0" u="none" strike="noStrike" kern="1200" cap="none" spc="0" normalizeH="0" baseline="0" noProof="0" dirty="0" smtClean="0">
                          <a:ln>
                            <a:noFill/>
                          </a:ln>
                          <a:solidFill>
                            <a:srgbClr val="005696"/>
                          </a:solidFill>
                          <a:effectLst/>
                          <a:uLnTx/>
                          <a:uFillTx/>
                          <a:latin typeface="+mn-lt"/>
                          <a:ea typeface="+mn-ea"/>
                          <a:cs typeface="+mn-cs"/>
                        </a:rPr>
                        <a:t>專訪許</a:t>
                      </a:r>
                      <a:r>
                        <a:rPr kumimoji="0" lang="zh-TW" altLang="zh-TW" sz="2000" b="1" i="0" u="none" strike="noStrike" kern="1200" cap="none" spc="0" normalizeH="0" baseline="0" noProof="0" dirty="0" smtClean="0">
                          <a:ln>
                            <a:noFill/>
                          </a:ln>
                          <a:solidFill>
                            <a:srgbClr val="005696"/>
                          </a:solidFill>
                          <a:effectLst/>
                          <a:uLnTx/>
                          <a:uFillTx/>
                          <a:latin typeface="+mn-lt"/>
                          <a:ea typeface="+mn-ea"/>
                          <a:cs typeface="+mn-cs"/>
                        </a:rPr>
                        <a:t>院長</a:t>
                      </a:r>
                      <a:r>
                        <a:rPr kumimoji="0" lang="zh-TW" altLang="en-US" sz="2000" b="1" i="0" u="none" strike="noStrike" kern="1200" cap="none" spc="0" normalizeH="0" baseline="0" noProof="0" dirty="0" smtClean="0">
                          <a:ln>
                            <a:noFill/>
                          </a:ln>
                          <a:solidFill>
                            <a:srgbClr val="005696"/>
                          </a:solidFill>
                          <a:effectLst/>
                          <a:uLnTx/>
                          <a:uFillTx/>
                          <a:latin typeface="標楷體" panose="03000509000000000000" pitchFamily="65" charset="-120"/>
                          <a:ea typeface="標楷體" panose="03000509000000000000" pitchFamily="65" charset="-120"/>
                          <a:cs typeface="+mn-cs"/>
                        </a:rPr>
                        <a:t>～</a:t>
                      </a:r>
                      <a:r>
                        <a:rPr kumimoji="0" lang="zh-TW" altLang="zh-TW" sz="2000" b="1" i="0" u="none" strike="noStrike" kern="1200" cap="none" spc="0" normalizeH="0" baseline="0" noProof="0" dirty="0" smtClean="0">
                          <a:ln>
                            <a:noFill/>
                          </a:ln>
                          <a:solidFill>
                            <a:srgbClr val="005696"/>
                          </a:solidFill>
                          <a:effectLst/>
                          <a:uLnTx/>
                          <a:uFillTx/>
                          <a:latin typeface="+mn-lt"/>
                          <a:ea typeface="+mn-ea"/>
                          <a:cs typeface="+mn-cs"/>
                        </a:rPr>
                        <a:t>談北榮未來的布局計畫，北榮團隊如何擘畫未來的發展。</a:t>
                      </a:r>
                      <a:endParaRPr kumimoji="0" lang="zh-TW" altLang="zh-TW" sz="1800" b="1" i="0" u="none" strike="noStrike" kern="1200" cap="none" spc="0" normalizeH="0" baseline="0" noProof="0" dirty="0" smtClean="0">
                        <a:ln>
                          <a:noFill/>
                        </a:ln>
                        <a:solidFill>
                          <a:srgbClr val="00569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smtClean="0">
                        <a:ln>
                          <a:noFill/>
                        </a:ln>
                        <a:solidFill>
                          <a:srgbClr val="FF0000"/>
                        </a:solidFill>
                        <a:effectLst/>
                        <a:uLnTx/>
                        <a:uFillTx/>
                        <a:latin typeface="標楷體"/>
                        <a:ea typeface="+mn-ea"/>
                      </a:endParaRPr>
                    </a:p>
                    <a:p>
                      <a:endParaRPr lang="zh-TW" altLang="en-US" sz="2000" b="1" baseline="0" dirty="0" smtClean="0">
                        <a:solidFill>
                          <a:srgbClr val="FF0000"/>
                        </a:solidFill>
                        <a:latin typeface="+mn-ea"/>
                        <a:ea typeface="+mn-ea"/>
                      </a:endParaRPr>
                    </a:p>
                  </a:txBody>
                  <a:tcPr marL="91441" marR="91441" marT="45747" marB="45747"/>
                </a:tc>
              </a:tr>
              <a:tr h="2097517">
                <a:tc>
                  <a:txBody>
                    <a:bodyPr/>
                    <a:lstStyle/>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2" name="群組 11"/>
          <p:cNvGrpSpPr/>
          <p:nvPr/>
        </p:nvGrpSpPr>
        <p:grpSpPr>
          <a:xfrm>
            <a:off x="971500" y="2996940"/>
            <a:ext cx="7345020" cy="2664370"/>
            <a:chOff x="2328969" y="4414900"/>
            <a:chExt cx="4281297" cy="1795439"/>
          </a:xfrm>
        </p:grpSpPr>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969" y="4436769"/>
              <a:ext cx="1234891" cy="1771685"/>
            </a:xfrm>
            <a:prstGeom prst="rect">
              <a:avLst/>
            </a:prstGeom>
          </p:spPr>
        </p:pic>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590" y="4444135"/>
              <a:ext cx="1174095" cy="1766204"/>
            </a:xfrm>
            <a:prstGeom prst="rect">
              <a:avLst/>
            </a:prstGeom>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415" y="4414900"/>
              <a:ext cx="1192851" cy="1758690"/>
            </a:xfrm>
            <a:prstGeom prst="rect">
              <a:avLst/>
            </a:prstGeom>
          </p:spPr>
        </p:pic>
      </p:grpSp>
    </p:spTree>
    <p:extLst>
      <p:ext uri="{BB962C8B-B14F-4D97-AF65-F5344CB8AC3E}">
        <p14:creationId xmlns:p14="http://schemas.microsoft.com/office/powerpoint/2010/main" val="4718047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93325585"/>
              </p:ext>
            </p:extLst>
          </p:nvPr>
        </p:nvGraphicFramePr>
        <p:xfrm>
          <a:off x="250824" y="981072"/>
          <a:ext cx="8713785" cy="5464178"/>
        </p:xfrm>
        <a:graphic>
          <a:graphicData uri="http://schemas.openxmlformats.org/drawingml/2006/table">
            <a:tbl>
              <a:tblPr firstRow="1" bandRow="1">
                <a:tableStyleId>{5C22544A-7EE6-4342-B048-85BDC9FD1C3A}</a:tableStyleId>
              </a:tblPr>
              <a:tblGrid>
                <a:gridCol w="8713785"/>
              </a:tblGrid>
              <a:tr h="916340">
                <a:tc>
                  <a:txBody>
                    <a:bodyPr/>
                    <a:lstStyle/>
                    <a:p>
                      <a:pPr algn="ctr"/>
                      <a:endParaRPr lang="zh-TW" altLang="en-US" sz="2000" dirty="0"/>
                    </a:p>
                  </a:txBody>
                  <a:tcPr marL="91441" marR="91441" marT="45747" marB="45747">
                    <a:solidFill>
                      <a:srgbClr val="0000FF"/>
                    </a:solidFill>
                  </a:tcPr>
                </a:tc>
              </a:tr>
              <a:tr h="2273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110-0304-TVBS【</a:t>
                      </a:r>
                      <a:r>
                        <a:rPr kumimoji="0" lang="zh-TW" altLang="en-US"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十點不一樣</a:t>
                      </a:r>
                      <a:r>
                        <a:rPr kumimoji="0" lang="en-US" altLang="zh-TW"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狂嗑海鮮</a:t>
                      </a:r>
                      <a:r>
                        <a:rPr kumimoji="0" lang="en-US" altLang="zh-TW"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喝啤酒</a:t>
                      </a:r>
                      <a:r>
                        <a:rPr kumimoji="0" lang="en-US" altLang="zh-TW"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a:t>
                      </a:r>
                      <a:r>
                        <a:rPr kumimoji="0" lang="zh-TW" altLang="en-US"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高普林食物不忌口</a:t>
                      </a:r>
                      <a:r>
                        <a:rPr kumimoji="0" lang="en-US" altLang="zh-TW" sz="2000" b="1" i="0" u="none" strike="noStrike" kern="1200" cap="none" spc="0" normalizeH="0" baseline="0" noProof="0" dirty="0" smtClean="0">
                          <a:ln>
                            <a:noFill/>
                          </a:ln>
                          <a:solidFill>
                            <a:srgbClr val="FF0000"/>
                          </a:solidFill>
                          <a:effectLst/>
                          <a:uLnTx/>
                          <a:uFillTx/>
                          <a:latin typeface="標楷體"/>
                          <a:ea typeface="+mn-ea"/>
                          <a:hlinkClick r:id="rId2" action="ppaction://hlinkfile"/>
                        </a:rPr>
                        <a:t>.mp4</a:t>
                      </a:r>
                      <a:endParaRPr kumimoji="0" lang="en-US" altLang="zh-TW" sz="2000" b="1" i="0" u="none" strike="noStrike" kern="1200" cap="none" spc="0" normalizeH="0" baseline="0" noProof="0" dirty="0" smtClean="0">
                        <a:ln>
                          <a:noFill/>
                        </a:ln>
                        <a:solidFill>
                          <a:srgbClr val="FF0000"/>
                        </a:solidFill>
                        <a:effectLst/>
                        <a:uLnTx/>
                        <a:uFillTx/>
                        <a:latin typeface="標楷體"/>
                        <a:ea typeface="+mn-ea"/>
                      </a:endParaRPr>
                    </a:p>
                    <a:p>
                      <a:endParaRPr lang="zh-TW" altLang="en-US" sz="2000" b="1" baseline="0" dirty="0" smtClean="0">
                        <a:solidFill>
                          <a:srgbClr val="FF0000"/>
                        </a:solidFill>
                        <a:latin typeface="+mn-ea"/>
                        <a:ea typeface="+mn-ea"/>
                      </a:endParaRPr>
                    </a:p>
                  </a:txBody>
                  <a:tcPr marL="91441" marR="91441" marT="45747" marB="45747"/>
                </a:tc>
              </a:tr>
              <a:tr h="2273919">
                <a:tc>
                  <a:txBody>
                    <a:bodyPr/>
                    <a:lstStyle/>
                    <a:p>
                      <a:r>
                        <a:rPr lang="en-US" altLang="zh-TW" sz="2000" b="1" baseline="0" dirty="0" smtClean="0">
                          <a:solidFill>
                            <a:srgbClr val="FF0000"/>
                          </a:solidFill>
                          <a:latin typeface="+mn-ea"/>
                          <a:ea typeface="+mn-ea"/>
                          <a:hlinkClick r:id="rId3" action="ppaction://hlinkfile"/>
                        </a:rPr>
                        <a:t>110-0309TVBS【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體重不控制</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脂肪肝合併糖尿病等疾病</a:t>
                      </a:r>
                      <a:r>
                        <a:rPr lang="en-US" altLang="zh-TW" sz="2000" b="1" baseline="0" dirty="0" smtClean="0">
                          <a:solidFill>
                            <a:srgbClr val="FF0000"/>
                          </a:solidFill>
                          <a:latin typeface="+mn-ea"/>
                          <a:ea typeface="+mn-ea"/>
                          <a:hlinkClick r:id="rId3"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1" name="群組 10"/>
          <p:cNvGrpSpPr/>
          <p:nvPr/>
        </p:nvGrpSpPr>
        <p:grpSpPr>
          <a:xfrm>
            <a:off x="1692295" y="4827709"/>
            <a:ext cx="6624920" cy="1463493"/>
            <a:chOff x="1979640" y="4221110"/>
            <a:chExt cx="6624920" cy="1463493"/>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0" y="4221110"/>
              <a:ext cx="2123660" cy="1439151"/>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70" y="4221110"/>
              <a:ext cx="2088290" cy="1463493"/>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640" y="4221110"/>
              <a:ext cx="2160300" cy="1440200"/>
            </a:xfrm>
            <a:prstGeom prst="rect">
              <a:avLst/>
            </a:prstGeom>
          </p:spPr>
        </p:pic>
      </p:grpSp>
      <p:grpSp>
        <p:nvGrpSpPr>
          <p:cNvPr id="13" name="群組 12"/>
          <p:cNvGrpSpPr/>
          <p:nvPr/>
        </p:nvGrpSpPr>
        <p:grpSpPr>
          <a:xfrm>
            <a:off x="1907630" y="2636890"/>
            <a:ext cx="5184720" cy="1541417"/>
            <a:chOff x="2068994" y="4191903"/>
            <a:chExt cx="4914706" cy="1541417"/>
          </a:xfrm>
        </p:grpSpPr>
        <p:pic>
          <p:nvPicPr>
            <p:cNvPr id="14" name="圖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8994" y="4191903"/>
              <a:ext cx="1422856" cy="1484730"/>
            </a:xfrm>
            <a:prstGeom prst="rect">
              <a:avLst/>
            </a:prstGeom>
          </p:spPr>
        </p:pic>
        <p:pic>
          <p:nvPicPr>
            <p:cNvPr id="15" name="圖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5870" y="4221110"/>
              <a:ext cx="1296180" cy="1484730"/>
            </a:xfrm>
            <a:prstGeom prst="rect">
              <a:avLst/>
            </a:prstGeom>
          </p:spPr>
        </p:pic>
        <p:pic>
          <p:nvPicPr>
            <p:cNvPr id="16" name="圖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6070" y="4221110"/>
              <a:ext cx="1907630" cy="1512210"/>
            </a:xfrm>
            <a:prstGeom prst="rect">
              <a:avLst/>
            </a:prstGeom>
          </p:spPr>
        </p:pic>
      </p:grpSp>
    </p:spTree>
    <p:extLst>
      <p:ext uri="{BB962C8B-B14F-4D97-AF65-F5344CB8AC3E}">
        <p14:creationId xmlns:p14="http://schemas.microsoft.com/office/powerpoint/2010/main" val="22870119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3</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705089717"/>
              </p:ext>
            </p:extLst>
          </p:nvPr>
        </p:nvGraphicFramePr>
        <p:xfrm>
          <a:off x="250824" y="981072"/>
          <a:ext cx="8713785" cy="468608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1950114">
                <a:tc>
                  <a:txBody>
                    <a:bodyPr/>
                    <a:lstStyle/>
                    <a:p>
                      <a:r>
                        <a:rPr lang="en-US" altLang="zh-TW" sz="2000" b="1" baseline="0" dirty="0" smtClean="0">
                          <a:solidFill>
                            <a:srgbClr val="FF0000"/>
                          </a:solidFill>
                          <a:latin typeface="+mn-ea"/>
                          <a:ea typeface="+mn-ea"/>
                          <a:hlinkClick r:id="rId2" action="ppaction://hlinkfile"/>
                        </a:rPr>
                        <a:t>1</a:t>
                      </a:r>
                      <a:r>
                        <a:rPr lang="en-US" altLang="zh-TW" sz="2000" b="1" baseline="0" dirty="0" smtClean="0">
                          <a:solidFill>
                            <a:srgbClr val="FF0000"/>
                          </a:solidFill>
                          <a:latin typeface="+mn-ea"/>
                          <a:ea typeface="+mn-ea"/>
                          <a:hlinkClick r:id="rId3" action="ppaction://hlinkfile"/>
                        </a:rPr>
                        <a:t>10-0316TVBS【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輕忽這幾種症狀</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延誤就醫</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確診腎細胞癌 醫警告治療難度高</a:t>
                      </a:r>
                      <a:r>
                        <a:rPr lang="en-US" altLang="zh-TW" sz="2000" b="1" baseline="0" dirty="0" smtClean="0">
                          <a:solidFill>
                            <a:srgbClr val="FF0000"/>
                          </a:solidFill>
                          <a:latin typeface="+mn-ea"/>
                          <a:ea typeface="+mn-ea"/>
                          <a:hlinkClick r:id="rId3"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1950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smtClean="0">
                        <a:ln>
                          <a:noFill/>
                        </a:ln>
                        <a:solidFill>
                          <a:srgbClr val="FF0000"/>
                        </a:solidFill>
                        <a:effectLst/>
                        <a:uLnTx/>
                        <a:uFillTx/>
                        <a:latin typeface="標楷體"/>
                        <a:ea typeface="+mn-ea"/>
                      </a:endParaRPr>
                    </a:p>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4" name="群組 3"/>
          <p:cNvGrpSpPr/>
          <p:nvPr/>
        </p:nvGrpSpPr>
        <p:grpSpPr>
          <a:xfrm>
            <a:off x="1403560" y="3284980"/>
            <a:ext cx="5976830" cy="1824949"/>
            <a:chOff x="3491850" y="2178811"/>
            <a:chExt cx="3744520" cy="1536909"/>
          </a:xfrm>
        </p:grpSpPr>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50" y="2187859"/>
              <a:ext cx="1113409" cy="1485216"/>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9" y="2187859"/>
              <a:ext cx="1113409" cy="1485216"/>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208" y="2178811"/>
              <a:ext cx="1152162" cy="1536909"/>
            </a:xfrm>
            <a:prstGeom prst="rect">
              <a:avLst/>
            </a:prstGeom>
          </p:spPr>
        </p:pic>
      </p:grpSp>
    </p:spTree>
    <p:extLst>
      <p:ext uri="{BB962C8B-B14F-4D97-AF65-F5344CB8AC3E}">
        <p14:creationId xmlns:p14="http://schemas.microsoft.com/office/powerpoint/2010/main" val="26470616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3</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19746955"/>
              </p:ext>
            </p:extLst>
          </p:nvPr>
        </p:nvGraphicFramePr>
        <p:xfrm>
          <a:off x="591068" y="1053083"/>
          <a:ext cx="8085501" cy="4943261"/>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1100223</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內科部</a:t>
                      </a:r>
                      <a:endParaRPr lang="en-US" altLang="zh-TW" sz="1600" b="1" dirty="0" smtClean="0">
                        <a:latin typeface="+mn-ea"/>
                        <a:ea typeface="+mn-ea"/>
                      </a:endParaRPr>
                    </a:p>
                    <a:p>
                      <a:r>
                        <a:rPr lang="zh-TW" altLang="en-US" sz="1600" b="1" dirty="0" smtClean="0">
                          <a:latin typeface="+mn-ea"/>
                          <a:ea typeface="+mn-ea"/>
                        </a:rPr>
                        <a:t>胃腸肝膽科</a:t>
                      </a:r>
                      <a:endParaRPr lang="en-US" altLang="zh-TW" sz="1600" b="1" dirty="0" smtClean="0">
                        <a:latin typeface="+mn-ea"/>
                        <a:ea typeface="+mn-ea"/>
                      </a:endParaRPr>
                    </a:p>
                  </a:txBody>
                  <a:tcPr marL="91443" marR="91443" marT="45723" marB="45723"/>
                </a:tc>
                <a:tc>
                  <a:txBody>
                    <a:bodyPr/>
                    <a:lstStyle/>
                    <a:p>
                      <a:pPr>
                        <a:lnSpc>
                          <a:spcPts val="3000"/>
                        </a:lnSpc>
                      </a:pPr>
                      <a:r>
                        <a:rPr lang="zh-TW" altLang="en-US" sz="2000" b="1" kern="1200" dirty="0" smtClean="0">
                          <a:solidFill>
                            <a:schemeClr val="dk1"/>
                          </a:solidFill>
                          <a:effectLst/>
                          <a:latin typeface="+mn-lt"/>
                          <a:ea typeface="+mn-ea"/>
                          <a:cs typeface="+mn-cs"/>
                        </a:rPr>
                        <a:t>主題：</a:t>
                      </a:r>
                      <a:r>
                        <a:rPr lang="zh-TW" altLang="zh-TW" sz="1600" b="1" u="sng" kern="1200" dirty="0" smtClean="0">
                          <a:solidFill>
                            <a:schemeClr val="dk1"/>
                          </a:solidFill>
                          <a:effectLst/>
                          <a:latin typeface="+mn-lt"/>
                          <a:ea typeface="+mn-ea"/>
                          <a:cs typeface="+mn-cs"/>
                        </a:rPr>
                        <a:t>抗病毒藥物免疫治療</a:t>
                      </a:r>
                      <a:r>
                        <a:rPr lang="zh-TW" altLang="en-US" sz="1600" b="1" u="sng" kern="1200" dirty="0" smtClean="0">
                          <a:solidFill>
                            <a:schemeClr val="dk1"/>
                          </a:solidFill>
                          <a:effectLst/>
                          <a:latin typeface="+mn-lt"/>
                          <a:ea typeface="+mn-ea"/>
                          <a:cs typeface="+mn-cs"/>
                        </a:rPr>
                        <a:t>讓</a:t>
                      </a:r>
                      <a:r>
                        <a:rPr lang="en-US" altLang="zh-TW" sz="1600" b="1" u="sng" kern="1200" dirty="0" smtClean="0">
                          <a:solidFill>
                            <a:schemeClr val="dk1"/>
                          </a:solidFill>
                          <a:effectLst/>
                          <a:latin typeface="+mn-lt"/>
                          <a:ea typeface="+mn-ea"/>
                          <a:cs typeface="+mn-cs"/>
                        </a:rPr>
                        <a:t>B</a:t>
                      </a:r>
                      <a:r>
                        <a:rPr lang="zh-TW" altLang="zh-TW" sz="1600" b="1" u="sng" kern="1200" dirty="0" smtClean="0">
                          <a:solidFill>
                            <a:schemeClr val="dk1"/>
                          </a:solidFill>
                          <a:effectLst/>
                          <a:latin typeface="+mn-lt"/>
                          <a:ea typeface="+mn-ea"/>
                          <a:cs typeface="+mn-cs"/>
                        </a:rPr>
                        <a:t>肝帶原肝癌治療更</a:t>
                      </a:r>
                      <a:r>
                        <a:rPr lang="zh-TW" altLang="en-US" sz="1600" b="1" u="sng" kern="1200" dirty="0" smtClean="0">
                          <a:solidFill>
                            <a:schemeClr val="dk1"/>
                          </a:solidFill>
                          <a:effectLst/>
                          <a:latin typeface="+mn-lt"/>
                          <a:ea typeface="+mn-ea"/>
                          <a:cs typeface="+mn-cs"/>
                        </a:rPr>
                        <a:t>有</a:t>
                      </a:r>
                      <a:r>
                        <a:rPr lang="zh-TW" altLang="zh-TW" sz="1600" b="1" u="sng" kern="1200" dirty="0" smtClean="0">
                          <a:solidFill>
                            <a:schemeClr val="dk1"/>
                          </a:solidFill>
                          <a:effectLst/>
                          <a:latin typeface="+mn-lt"/>
                          <a:ea typeface="+mn-ea"/>
                          <a:cs typeface="+mn-cs"/>
                        </a:rPr>
                        <a:t>效</a:t>
                      </a:r>
                    </a:p>
                    <a:p>
                      <a:pPr>
                        <a:lnSpc>
                          <a:spcPts val="3000"/>
                        </a:lnSpc>
                      </a:pPr>
                      <a:r>
                        <a:rPr lang="zh-TW" altLang="en-US" sz="1800" b="1" kern="1200" dirty="0" smtClean="0">
                          <a:solidFill>
                            <a:schemeClr val="dk1"/>
                          </a:solidFill>
                          <a:effectLst/>
                          <a:latin typeface="+mn-lt"/>
                          <a:ea typeface="+mn-ea"/>
                          <a:cs typeface="+mn-cs"/>
                        </a:rPr>
                        <a:t>主講人</a:t>
                      </a:r>
                      <a:r>
                        <a:rPr lang="zh-TW" altLang="en-US" sz="1800" kern="1200" dirty="0" smtClean="0">
                          <a:solidFill>
                            <a:schemeClr val="dk1"/>
                          </a:solidFill>
                          <a:effectLst/>
                          <a:latin typeface="+mn-lt"/>
                          <a:ea typeface="+mn-ea"/>
                          <a:cs typeface="+mn-cs"/>
                        </a:rPr>
                        <a:t>：</a:t>
                      </a:r>
                      <a:r>
                        <a:rPr lang="zh-TW" altLang="zh-TW" sz="1800" b="1" u="sng" kern="1200" dirty="0" smtClean="0">
                          <a:solidFill>
                            <a:schemeClr val="dk1"/>
                          </a:solidFill>
                          <a:effectLst/>
                          <a:latin typeface="+mn-lt"/>
                          <a:ea typeface="+mn-ea"/>
                          <a:cs typeface="+mn-cs"/>
                        </a:rPr>
                        <a:t>胃腸肝膽科黃怡翔主任 李沛璋主治醫師</a:t>
                      </a:r>
                    </a:p>
                    <a:p>
                      <a:pPr>
                        <a:lnSpc>
                          <a:spcPts val="3000"/>
                        </a:lnSpc>
                      </a:pPr>
                      <a:r>
                        <a:rPr lang="zh-TW" altLang="en-US" sz="1800" kern="1200" dirty="0" smtClean="0">
                          <a:solidFill>
                            <a:schemeClr val="dk1"/>
                          </a:solidFill>
                          <a:effectLst/>
                          <a:latin typeface="+mn-lt"/>
                          <a:ea typeface="+mn-ea"/>
                          <a:cs typeface="+mn-cs"/>
                        </a:rPr>
                        <a:t>說    明：</a:t>
                      </a:r>
                      <a:endParaRPr lang="zh-TW" altLang="zh-TW" sz="1800" kern="1200" dirty="0" smtClean="0">
                        <a:solidFill>
                          <a:schemeClr val="dk1"/>
                        </a:solidFill>
                        <a:effectLst/>
                        <a:latin typeface="+mn-lt"/>
                        <a:ea typeface="+mn-ea"/>
                        <a:cs typeface="+mn-cs"/>
                      </a:endParaRPr>
                    </a:p>
                    <a:p>
                      <a:pPr>
                        <a:lnSpc>
                          <a:spcPts val="3000"/>
                        </a:lnSpc>
                      </a:pPr>
                      <a:r>
                        <a:rPr lang="en-US" altLang="zh-TW" sz="18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   </a:t>
                      </a:r>
                      <a:r>
                        <a:rPr lang="en-US" altLang="zh-TW"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內科部胃腸肝膽科黃怡翔教授所領導的</a:t>
                      </a:r>
                      <a:r>
                        <a:rPr lang="zh-TW" altLang="zh-TW" sz="1800" u="sng" kern="1200" dirty="0" smtClean="0">
                          <a:solidFill>
                            <a:schemeClr val="dk1"/>
                          </a:solidFill>
                          <a:effectLst/>
                          <a:latin typeface="+mn-lt"/>
                          <a:ea typeface="+mn-ea"/>
                          <a:cs typeface="+mn-cs"/>
                        </a:rPr>
                        <a:t>肝癌團隊研究發現</a:t>
                      </a:r>
                      <a:r>
                        <a:rPr lang="en-US" altLang="zh-TW" sz="1800" u="sng" kern="1200" dirty="0" smtClean="0">
                          <a:solidFill>
                            <a:schemeClr val="dk1"/>
                          </a:solidFill>
                          <a:effectLst/>
                          <a:latin typeface="+mn-lt"/>
                          <a:ea typeface="+mn-ea"/>
                          <a:cs typeface="+mn-cs"/>
                        </a:rPr>
                        <a:t>B</a:t>
                      </a:r>
                      <a:r>
                        <a:rPr lang="zh-TW" altLang="zh-TW" sz="1800" u="sng" kern="1200" dirty="0" smtClean="0">
                          <a:solidFill>
                            <a:schemeClr val="dk1"/>
                          </a:solidFill>
                          <a:effectLst/>
                          <a:latin typeface="+mn-lt"/>
                          <a:ea typeface="+mn-ea"/>
                          <a:cs typeface="+mn-cs"/>
                        </a:rPr>
                        <a:t>型肝炎帶原的肝癌病患</a:t>
                      </a:r>
                      <a:r>
                        <a:rPr lang="zh-TW" altLang="zh-TW" sz="1800" kern="1200" dirty="0" smtClean="0">
                          <a:solidFill>
                            <a:schemeClr val="dk1"/>
                          </a:solidFill>
                          <a:effectLst/>
                          <a:latin typeface="+mn-lt"/>
                          <a:ea typeface="+mn-ea"/>
                          <a:cs typeface="+mn-cs"/>
                        </a:rPr>
                        <a:t>，若能</a:t>
                      </a:r>
                      <a:r>
                        <a:rPr lang="zh-TW" altLang="zh-TW" sz="1800" u="sng" kern="1200" dirty="0" smtClean="0">
                          <a:solidFill>
                            <a:schemeClr val="dk1"/>
                          </a:solidFill>
                          <a:effectLst/>
                          <a:latin typeface="+mn-lt"/>
                          <a:ea typeface="+mn-ea"/>
                          <a:cs typeface="+mn-cs"/>
                        </a:rPr>
                        <a:t>在免疫治療開始時同時接受</a:t>
                      </a:r>
                      <a:r>
                        <a:rPr lang="en-US" altLang="zh-TW" sz="1800" u="sng" kern="1200" dirty="0" smtClean="0">
                          <a:solidFill>
                            <a:schemeClr val="dk1"/>
                          </a:solidFill>
                          <a:effectLst/>
                          <a:latin typeface="+mn-lt"/>
                          <a:ea typeface="+mn-ea"/>
                          <a:cs typeface="+mn-cs"/>
                        </a:rPr>
                        <a:t>B</a:t>
                      </a:r>
                      <a:r>
                        <a:rPr lang="zh-TW" altLang="zh-TW" sz="1800" u="sng" kern="1200" dirty="0" smtClean="0">
                          <a:solidFill>
                            <a:schemeClr val="dk1"/>
                          </a:solidFill>
                          <a:effectLst/>
                          <a:latin typeface="+mn-lt"/>
                          <a:ea typeface="+mn-ea"/>
                          <a:cs typeface="+mn-cs"/>
                        </a:rPr>
                        <a:t>肝抗病毒藥物治療，無人在治療期間發生</a:t>
                      </a:r>
                      <a:r>
                        <a:rPr lang="en-US" altLang="zh-TW" sz="1800" u="sng" kern="1200" dirty="0" smtClean="0">
                          <a:solidFill>
                            <a:schemeClr val="dk1"/>
                          </a:solidFill>
                          <a:effectLst/>
                          <a:latin typeface="+mn-lt"/>
                          <a:ea typeface="+mn-ea"/>
                          <a:cs typeface="+mn-cs"/>
                        </a:rPr>
                        <a:t>B</a:t>
                      </a:r>
                      <a:r>
                        <a:rPr lang="zh-TW" altLang="zh-TW" sz="1800" u="sng" kern="1200" dirty="0" smtClean="0">
                          <a:solidFill>
                            <a:schemeClr val="dk1"/>
                          </a:solidFill>
                          <a:effectLst/>
                          <a:latin typeface="+mn-lt"/>
                          <a:ea typeface="+mn-ea"/>
                          <a:cs typeface="+mn-cs"/>
                        </a:rPr>
                        <a:t>型肝炎病毒的再活化</a:t>
                      </a:r>
                      <a:r>
                        <a:rPr lang="zh-TW" altLang="zh-TW" sz="1800" kern="1200" dirty="0" smtClean="0">
                          <a:solidFill>
                            <a:schemeClr val="dk1"/>
                          </a:solidFill>
                          <a:effectLst/>
                          <a:latin typeface="+mn-lt"/>
                          <a:ea typeface="+mn-ea"/>
                          <a:cs typeface="+mn-cs"/>
                        </a:rPr>
                        <a:t>；若未同時服用抗病毒藥物，則有機會出現病毒再活化的情形，</a:t>
                      </a:r>
                      <a:r>
                        <a:rPr lang="zh-TW" altLang="zh-TW" sz="1800" u="sng" kern="1200" dirty="0" smtClean="0">
                          <a:solidFill>
                            <a:schemeClr val="dk1"/>
                          </a:solidFill>
                          <a:effectLst/>
                          <a:latin typeface="+mn-lt"/>
                          <a:ea typeface="+mn-ea"/>
                          <a:cs typeface="+mn-cs"/>
                        </a:rPr>
                        <a:t>此一重大研究結果已於</a:t>
                      </a:r>
                      <a:r>
                        <a:rPr lang="en-US" altLang="zh-TW" sz="1800" u="sng" kern="1200" dirty="0" smtClean="0">
                          <a:solidFill>
                            <a:schemeClr val="dk1"/>
                          </a:solidFill>
                          <a:effectLst/>
                          <a:latin typeface="+mn-lt"/>
                          <a:ea typeface="+mn-ea"/>
                          <a:cs typeface="+mn-cs"/>
                        </a:rPr>
                        <a:t>109</a:t>
                      </a:r>
                      <a:r>
                        <a:rPr lang="zh-TW" altLang="zh-TW" sz="1800" u="sng" kern="1200" dirty="0" smtClean="0">
                          <a:solidFill>
                            <a:schemeClr val="dk1"/>
                          </a:solidFill>
                          <a:effectLst/>
                          <a:latin typeface="+mn-lt"/>
                          <a:ea typeface="+mn-ea"/>
                          <a:cs typeface="+mn-cs"/>
                        </a:rPr>
                        <a:t>年</a:t>
                      </a:r>
                      <a:r>
                        <a:rPr lang="en-US" altLang="zh-TW" sz="1800" u="sng" kern="1200" dirty="0" smtClean="0">
                          <a:solidFill>
                            <a:schemeClr val="dk1"/>
                          </a:solidFill>
                          <a:effectLst/>
                          <a:latin typeface="+mn-lt"/>
                          <a:ea typeface="+mn-ea"/>
                          <a:cs typeface="+mn-cs"/>
                        </a:rPr>
                        <a:t>8</a:t>
                      </a:r>
                      <a:r>
                        <a:rPr lang="zh-TW" altLang="zh-TW" sz="1800" u="sng" kern="1200" dirty="0" smtClean="0">
                          <a:solidFill>
                            <a:schemeClr val="dk1"/>
                          </a:solidFill>
                          <a:effectLst/>
                          <a:latin typeface="+mn-lt"/>
                          <a:ea typeface="+mn-ea"/>
                          <a:cs typeface="+mn-cs"/>
                        </a:rPr>
                        <a:t>月發表於國際知名癌症免疫治療期刊</a:t>
                      </a:r>
                      <a:r>
                        <a:rPr lang="en-US" altLang="zh-TW" sz="1800" u="none" kern="1200" dirty="0" smtClean="0">
                          <a:solidFill>
                            <a:schemeClr val="dk1"/>
                          </a:solidFill>
                          <a:effectLst/>
                          <a:latin typeface="+mn-lt"/>
                          <a:ea typeface="+mn-ea"/>
                          <a:cs typeface="+mn-cs"/>
                        </a:rPr>
                        <a:t>(Journal for </a:t>
                      </a:r>
                      <a:r>
                        <a:rPr lang="en-US" altLang="zh-TW" sz="1800" u="none" kern="1200" dirty="0" err="1" smtClean="0">
                          <a:solidFill>
                            <a:schemeClr val="dk1"/>
                          </a:solidFill>
                          <a:effectLst/>
                          <a:latin typeface="+mn-lt"/>
                          <a:ea typeface="+mn-ea"/>
                          <a:cs typeface="+mn-cs"/>
                        </a:rPr>
                        <a:t>ImmunoTherapy</a:t>
                      </a:r>
                      <a:r>
                        <a:rPr lang="en-US" altLang="zh-TW" sz="1800" u="none" kern="1200" dirty="0" smtClean="0">
                          <a:solidFill>
                            <a:schemeClr val="dk1"/>
                          </a:solidFill>
                          <a:effectLst/>
                          <a:latin typeface="+mn-lt"/>
                          <a:ea typeface="+mn-ea"/>
                          <a:cs typeface="+mn-cs"/>
                        </a:rPr>
                        <a:t> of Cancer)</a:t>
                      </a:r>
                      <a:r>
                        <a:rPr lang="zh-TW" altLang="zh-TW" sz="1800" u="none" kern="1200" dirty="0" smtClean="0">
                          <a:solidFill>
                            <a:schemeClr val="dk1"/>
                          </a:solidFill>
                          <a:effectLst/>
                          <a:latin typeface="+mn-lt"/>
                          <a:ea typeface="+mn-ea"/>
                          <a:cs typeface="+mn-cs"/>
                        </a:rPr>
                        <a:t>，</a:t>
                      </a:r>
                      <a:r>
                        <a:rPr lang="zh-TW" altLang="zh-TW" sz="1800" u="sng" kern="1200" dirty="0" smtClean="0">
                          <a:solidFill>
                            <a:schemeClr val="dk1"/>
                          </a:solidFill>
                          <a:effectLst/>
                          <a:latin typeface="+mn-lt"/>
                          <a:ea typeface="+mn-ea"/>
                          <a:cs typeface="+mn-cs"/>
                        </a:rPr>
                        <a:t>提供</a:t>
                      </a:r>
                      <a:r>
                        <a:rPr lang="en-US" altLang="zh-TW" sz="1800" u="sng" kern="1200" dirty="0" smtClean="0">
                          <a:solidFill>
                            <a:schemeClr val="dk1"/>
                          </a:solidFill>
                          <a:effectLst/>
                          <a:latin typeface="+mn-lt"/>
                          <a:ea typeface="+mn-ea"/>
                          <a:cs typeface="+mn-cs"/>
                        </a:rPr>
                        <a:t>B</a:t>
                      </a:r>
                      <a:r>
                        <a:rPr lang="zh-TW" altLang="zh-TW" sz="1800" u="sng" kern="1200" dirty="0" smtClean="0">
                          <a:solidFill>
                            <a:schemeClr val="dk1"/>
                          </a:solidFill>
                          <a:effectLst/>
                          <a:latin typeface="+mn-lt"/>
                          <a:ea typeface="+mn-ea"/>
                          <a:cs typeface="+mn-cs"/>
                        </a:rPr>
                        <a:t>型肝炎帶原的肝癌患者更有效的治療模式</a:t>
                      </a:r>
                      <a:r>
                        <a:rPr lang="zh-TW" altLang="zh-TW" sz="1800" u="none" kern="1200" dirty="0" smtClean="0">
                          <a:solidFill>
                            <a:schemeClr val="dk1"/>
                          </a:solidFill>
                          <a:effectLst/>
                          <a:latin typeface="+mn-lt"/>
                          <a:ea typeface="+mn-ea"/>
                          <a:cs typeface="+mn-cs"/>
                        </a:rPr>
                        <a:t>，更安全的腫瘤免疫治療</a:t>
                      </a:r>
                      <a:r>
                        <a:rPr lang="zh-TW" altLang="zh-TW" sz="1800" kern="1200" dirty="0" smtClean="0">
                          <a:solidFill>
                            <a:schemeClr val="dk1"/>
                          </a:solidFill>
                          <a:effectLst/>
                          <a:latin typeface="+mn-lt"/>
                          <a:ea typeface="+mn-ea"/>
                          <a:cs typeface="+mn-cs"/>
                        </a:rPr>
                        <a:t>。</a:t>
                      </a:r>
                    </a:p>
                    <a:p>
                      <a:endParaRPr lang="zh-TW" altLang="zh-TW" sz="12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60" y="2492870"/>
            <a:ext cx="1749755" cy="98219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31" y="3598086"/>
            <a:ext cx="1221012" cy="1628750"/>
          </a:xfrm>
          <a:prstGeom prst="rect">
            <a:avLst/>
          </a:prstGeom>
        </p:spPr>
      </p:pic>
    </p:spTree>
    <p:extLst>
      <p:ext uri="{BB962C8B-B14F-4D97-AF65-F5344CB8AC3E}">
        <p14:creationId xmlns:p14="http://schemas.microsoft.com/office/powerpoint/2010/main" val="33887039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110</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3</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35409182"/>
              </p:ext>
            </p:extLst>
          </p:nvPr>
        </p:nvGraphicFramePr>
        <p:xfrm>
          <a:off x="591068" y="1053083"/>
          <a:ext cx="8085501" cy="4680237"/>
        </p:xfrm>
        <a:graphic>
          <a:graphicData uri="http://schemas.openxmlformats.org/drawingml/2006/table">
            <a:tbl>
              <a:tblPr firstRow="1" bandRow="1">
                <a:tableStyleId>{5C22544A-7EE6-4342-B048-85BDC9FD1C3A}</a:tableStyleId>
              </a:tblPr>
              <a:tblGrid>
                <a:gridCol w="938728"/>
                <a:gridCol w="1082844"/>
                <a:gridCol w="6063929"/>
              </a:tblGrid>
              <a:tr h="47793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02302">
                <a:tc>
                  <a:txBody>
                    <a:bodyPr/>
                    <a:lstStyle/>
                    <a:p>
                      <a:r>
                        <a:rPr lang="en-US" altLang="zh-TW" sz="1600" dirty="0" smtClean="0">
                          <a:latin typeface="+mn-ea"/>
                          <a:ea typeface="+mn-ea"/>
                        </a:rPr>
                        <a:t>1100225</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補給室</a:t>
                      </a:r>
                      <a:endParaRPr lang="en-US" altLang="zh-TW" sz="1600" b="1" dirty="0" smtClean="0">
                        <a:latin typeface="+mn-ea"/>
                        <a:ea typeface="+mn-ea"/>
                      </a:endParaRPr>
                    </a:p>
                  </a:txBody>
                  <a:tcPr marL="91443" marR="91443" marT="45723" marB="45723"/>
                </a:tc>
                <a:tc>
                  <a:txBody>
                    <a:bodyPr/>
                    <a:lstStyle/>
                    <a:p>
                      <a:pPr>
                        <a:lnSpc>
                          <a:spcPts val="3600"/>
                        </a:lnSpc>
                      </a:pPr>
                      <a:r>
                        <a:rPr lang="zh-TW" altLang="en-US" sz="2000" b="1" kern="1200" dirty="0" smtClean="0">
                          <a:solidFill>
                            <a:schemeClr val="dk1"/>
                          </a:solidFill>
                          <a:effectLst/>
                          <a:latin typeface="+mn-lt"/>
                          <a:ea typeface="+mn-ea"/>
                          <a:cs typeface="+mn-cs"/>
                        </a:rPr>
                        <a:t>主題：企業攜手防疫 北榮獲贈防護衣</a:t>
                      </a:r>
                    </a:p>
                    <a:p>
                      <a:pPr>
                        <a:lnSpc>
                          <a:spcPts val="3600"/>
                        </a:lnSpc>
                      </a:pPr>
                      <a:r>
                        <a:rPr lang="zh-TW" altLang="en-US" sz="2000" kern="1200" dirty="0" smtClean="0">
                          <a:solidFill>
                            <a:schemeClr val="dk1"/>
                          </a:solidFill>
                          <a:effectLst/>
                          <a:latin typeface="+mn-lt"/>
                          <a:ea typeface="+mn-ea"/>
                          <a:cs typeface="+mn-cs"/>
                        </a:rPr>
                        <a:t>說明：</a:t>
                      </a:r>
                    </a:p>
                    <a:p>
                      <a:pPr>
                        <a:lnSpc>
                          <a:spcPts val="3600"/>
                        </a:lnSpc>
                      </a:pPr>
                      <a:r>
                        <a:rPr lang="zh-TW" altLang="en-US" sz="2000" kern="1200" dirty="0" smtClean="0">
                          <a:solidFill>
                            <a:schemeClr val="dk1"/>
                          </a:solidFill>
                          <a:effectLst/>
                          <a:latin typeface="+mn-lt"/>
                          <a:ea typeface="+mn-ea"/>
                          <a:cs typeface="+mn-cs"/>
                        </a:rPr>
                        <a:t>        </a:t>
                      </a:r>
                      <a:r>
                        <a:rPr lang="zh-TW" altLang="en-US" sz="2000" u="sng" kern="1200" dirty="0" smtClean="0">
                          <a:solidFill>
                            <a:schemeClr val="dk1"/>
                          </a:solidFill>
                          <a:effectLst/>
                          <a:latin typeface="+mn-lt"/>
                          <a:ea typeface="+mn-ea"/>
                          <a:cs typeface="+mn-cs"/>
                        </a:rPr>
                        <a:t>紡織國家隊興采集團及其協力廠商金皇染料公司協助抗疫，捐贈</a:t>
                      </a:r>
                      <a:r>
                        <a:rPr lang="en-US" altLang="zh-TW" sz="2000" u="sng" kern="1200" dirty="0" smtClean="0">
                          <a:solidFill>
                            <a:schemeClr val="dk1"/>
                          </a:solidFill>
                          <a:effectLst/>
                          <a:latin typeface="+mn-lt"/>
                          <a:ea typeface="+mn-ea"/>
                          <a:cs typeface="+mn-cs"/>
                        </a:rPr>
                        <a:t>2,000</a:t>
                      </a:r>
                      <a:r>
                        <a:rPr lang="zh-TW" altLang="en-US" sz="2000" u="sng" kern="1200" dirty="0" smtClean="0">
                          <a:solidFill>
                            <a:schemeClr val="dk1"/>
                          </a:solidFill>
                          <a:effectLst/>
                          <a:latin typeface="+mn-lt"/>
                          <a:ea typeface="+mn-ea"/>
                          <a:cs typeface="+mn-cs"/>
                        </a:rPr>
                        <a:t>件</a:t>
                      </a:r>
                      <a:r>
                        <a:rPr lang="en-US" altLang="zh-TW" sz="2000" u="sng" kern="1200" dirty="0" smtClean="0">
                          <a:solidFill>
                            <a:schemeClr val="dk1"/>
                          </a:solidFill>
                          <a:effectLst/>
                          <a:latin typeface="+mn-lt"/>
                          <a:ea typeface="+mn-ea"/>
                          <a:cs typeface="+mn-cs"/>
                        </a:rPr>
                        <a:t>P3</a:t>
                      </a:r>
                      <a:r>
                        <a:rPr lang="zh-TW" altLang="en-US" sz="2000" u="sng" kern="1200" dirty="0" smtClean="0">
                          <a:solidFill>
                            <a:schemeClr val="dk1"/>
                          </a:solidFill>
                          <a:effectLst/>
                          <a:latin typeface="+mn-lt"/>
                          <a:ea typeface="+mn-ea"/>
                          <a:cs typeface="+mn-cs"/>
                        </a:rPr>
                        <a:t>防護衣</a:t>
                      </a:r>
                      <a:r>
                        <a:rPr lang="zh-TW" altLang="en-US" sz="2000" kern="1200" dirty="0" smtClean="0">
                          <a:solidFill>
                            <a:schemeClr val="dk1"/>
                          </a:solidFill>
                          <a:effectLst/>
                          <a:latin typeface="+mn-lt"/>
                          <a:ea typeface="+mn-ea"/>
                          <a:cs typeface="+mn-cs"/>
                        </a:rPr>
                        <a:t>，於</a:t>
                      </a:r>
                      <a:r>
                        <a:rPr lang="en-US" altLang="zh-TW" sz="2000" kern="1200" dirty="0" smtClean="0">
                          <a:solidFill>
                            <a:schemeClr val="dk1"/>
                          </a:solidFill>
                          <a:effectLst/>
                          <a:latin typeface="+mn-lt"/>
                          <a:ea typeface="+mn-ea"/>
                          <a:cs typeface="+mn-cs"/>
                        </a:rPr>
                        <a:t>25</a:t>
                      </a:r>
                      <a:r>
                        <a:rPr lang="zh-TW" altLang="en-US" sz="2000" kern="1200" dirty="0" smtClean="0">
                          <a:solidFill>
                            <a:schemeClr val="dk1"/>
                          </a:solidFill>
                          <a:effectLst/>
                          <a:latin typeface="+mn-lt"/>
                          <a:ea typeface="+mn-ea"/>
                          <a:cs typeface="+mn-cs"/>
                        </a:rPr>
                        <a:t>日上午舉行捐贈儀式，由興采集團陳國欽董事長及金皇染料公司翁明源董事長代表捐贈，</a:t>
                      </a:r>
                      <a:r>
                        <a:rPr lang="zh-TW" altLang="en-US" sz="2000" u="sng" kern="1200" dirty="0" smtClean="0">
                          <a:solidFill>
                            <a:schemeClr val="dk1"/>
                          </a:solidFill>
                          <a:effectLst/>
                          <a:latin typeface="+mn-lt"/>
                          <a:ea typeface="+mn-ea"/>
                          <a:cs typeface="+mn-cs"/>
                        </a:rPr>
                        <a:t>黃信彰副院長代表受贈，感謝興采集團及金皇公司的善心捐贈，讓第一線醫護人員都能安全、安心的工作，讓病人都能獲得最完善的照顧</a:t>
                      </a:r>
                      <a:r>
                        <a:rPr lang="zh-TW" altLang="en-US" sz="2000" kern="1200" dirty="0" smtClean="0">
                          <a:solidFill>
                            <a:schemeClr val="dk1"/>
                          </a:solidFill>
                          <a:effectLst/>
                          <a:latin typeface="+mn-lt"/>
                          <a:ea typeface="+mn-ea"/>
                          <a:cs typeface="+mn-cs"/>
                        </a:rPr>
                        <a:t>。</a:t>
                      </a:r>
                      <a:endParaRPr lang="zh-TW" altLang="zh-TW" sz="18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7" name="群組 6"/>
          <p:cNvGrpSpPr/>
          <p:nvPr/>
        </p:nvGrpSpPr>
        <p:grpSpPr>
          <a:xfrm>
            <a:off x="683460" y="1988801"/>
            <a:ext cx="1870797" cy="3672510"/>
            <a:chOff x="683460" y="1988800"/>
            <a:chExt cx="1870797" cy="4218581"/>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60" y="1988800"/>
              <a:ext cx="1870797" cy="141019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60" y="3501010"/>
              <a:ext cx="1870797" cy="129618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60" y="4869200"/>
              <a:ext cx="1870797" cy="1338181"/>
            </a:xfrm>
            <a:prstGeom prst="rect">
              <a:avLst/>
            </a:prstGeom>
          </p:spPr>
        </p:pic>
      </p:grpSp>
    </p:spTree>
    <p:extLst>
      <p:ext uri="{BB962C8B-B14F-4D97-AF65-F5344CB8AC3E}">
        <p14:creationId xmlns:p14="http://schemas.microsoft.com/office/powerpoint/2010/main" val="93623779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36287</TotalTime>
  <Words>1963</Words>
  <Application>Microsoft Office PowerPoint</Application>
  <PresentationFormat>如螢幕大小 (4:3)</PresentationFormat>
  <Paragraphs>312</Paragraphs>
  <Slides>20</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20</vt:i4>
      </vt:variant>
    </vt:vector>
  </HeadingPairs>
  <TitlesOfParts>
    <vt:vector size="27" baseType="lpstr">
      <vt:lpstr>新細明體</vt:lpstr>
      <vt:lpstr>標楷體</vt:lpstr>
      <vt:lpstr>Arial</vt:lpstr>
      <vt:lpstr>Times New Roman</vt:lpstr>
      <vt:lpstr>Verdana</vt:lpstr>
      <vt:lpstr>Wingdings</vt:lpstr>
      <vt:lpstr>Profile</vt:lpstr>
      <vt:lpstr>本院重要新聞彙整報告</vt:lpstr>
      <vt:lpstr>110年3月記者會</vt:lpstr>
      <vt:lpstr>110年3月記者會</vt:lpstr>
      <vt:lpstr>110年3月專題報導</vt:lpstr>
      <vt:lpstr>110年3月專題報導</vt:lpstr>
      <vt:lpstr>110年3月專題報導</vt:lpstr>
      <vt:lpstr>110年3月專題報導</vt:lpstr>
      <vt:lpstr>110年3月份協辦活動(新聞稿)</vt:lpstr>
      <vt:lpstr>110年3月份協辦活動(新聞稿)</vt:lpstr>
      <vt:lpstr>110年3月份協辦活動(新聞稿)</vt:lpstr>
      <vt:lpstr>110年3月份協辦活動(新聞稿)</vt:lpstr>
      <vt:lpstr>110年3月份協辦活動(新聞稿)</vt:lpstr>
      <vt:lpstr> 110年3月安排媒體採訪(計14則)</vt:lpstr>
      <vt:lpstr> 110年3月安排媒體採訪</vt:lpstr>
      <vt:lpstr>110年3月份新聞摘要(計38則)</vt:lpstr>
      <vt:lpstr>110年3月份新聞摘要</vt:lpstr>
      <vt:lpstr>110年3月份新聞摘要</vt:lpstr>
      <vt:lpstr>110年3月份新聞摘要</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2882</cp:revision>
  <cp:lastPrinted>2021-03-23T03:34:58Z</cp:lastPrinted>
  <dcterms:created xsi:type="dcterms:W3CDTF">2004-02-01T06:39:05Z</dcterms:created>
  <dcterms:modified xsi:type="dcterms:W3CDTF">2021-03-23T03:51:08Z</dcterms:modified>
</cp:coreProperties>
</file>