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3249" r:id="rId2"/>
    <p:sldId id="3898" r:id="rId3"/>
    <p:sldId id="3921" r:id="rId4"/>
    <p:sldId id="3922" r:id="rId5"/>
    <p:sldId id="3923" r:id="rId6"/>
    <p:sldId id="3926" r:id="rId7"/>
    <p:sldId id="3925" r:id="rId8"/>
    <p:sldId id="3928" r:id="rId9"/>
    <p:sldId id="3929" r:id="rId10"/>
    <p:sldId id="3930" r:id="rId11"/>
    <p:sldId id="3931" r:id="rId12"/>
    <p:sldId id="3919" r:id="rId13"/>
    <p:sldId id="3913" r:id="rId14"/>
    <p:sldId id="3935" r:id="rId15"/>
    <p:sldId id="3934" r:id="rId16"/>
    <p:sldId id="3936" r:id="rId17"/>
    <p:sldId id="3864" r:id="rId18"/>
    <p:sldId id="3865" r:id="rId19"/>
  </p:sldIdLst>
  <p:sldSz cx="9144000" cy="6858000" type="screen4x3"/>
  <p:notesSz cx="6735763" cy="986948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98"/>
            <p14:sldId id="3921"/>
            <p14:sldId id="3922"/>
            <p14:sldId id="3923"/>
            <p14:sldId id="3926"/>
            <p14:sldId id="3925"/>
            <p14:sldId id="3928"/>
            <p14:sldId id="3929"/>
            <p14:sldId id="3930"/>
            <p14:sldId id="3931"/>
            <p14:sldId id="3919"/>
            <p14:sldId id="3913"/>
            <p14:sldId id="3935"/>
            <p14:sldId id="3934"/>
            <p14:sldId id="3936"/>
            <p14:sldId id="3864"/>
            <p14:sldId id="38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4125" autoAdjust="0"/>
  </p:normalViewPr>
  <p:slideViewPr>
    <p:cSldViewPr>
      <p:cViewPr varScale="1">
        <p:scale>
          <a:sx n="116" d="100"/>
          <a:sy n="116" d="100"/>
        </p:scale>
        <p:origin x="10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09"/>
        <p:guide pos="212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2" y="0"/>
            <a:ext cx="2919565" cy="492369"/>
          </a:xfrm>
          <a:prstGeom prst="rect">
            <a:avLst/>
          </a:prstGeom>
          <a:noFill/>
          <a:ln>
            <a:noFill/>
          </a:ln>
          <a:effectLst/>
          <a:extLst/>
        </p:spPr>
        <p:txBody>
          <a:bodyPr vert="horz" wrap="square" lIns="91854" tIns="45926" rIns="91854" bIns="45926" numCol="1" anchor="t" anchorCtr="0" compatLnSpc="1">
            <a:prstTxWarp prst="textNoShape">
              <a:avLst/>
            </a:prstTxWarp>
          </a:bodyPr>
          <a:lstStyle>
            <a:lvl1pPr algn="l" defTabSz="918681"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16199" y="0"/>
            <a:ext cx="2919565" cy="492369"/>
          </a:xfrm>
          <a:prstGeom prst="rect">
            <a:avLst/>
          </a:prstGeom>
          <a:noFill/>
          <a:ln>
            <a:noFill/>
          </a:ln>
          <a:effectLst/>
          <a:extLst/>
        </p:spPr>
        <p:txBody>
          <a:bodyPr vert="horz" wrap="square" lIns="91854" tIns="45926" rIns="91854" bIns="45926" numCol="1" anchor="t" anchorCtr="0" compatLnSpc="1">
            <a:prstTxWarp prst="textNoShape">
              <a:avLst/>
            </a:prstTxWarp>
          </a:bodyPr>
          <a:lstStyle>
            <a:lvl1pPr algn="r" defTabSz="918681"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2" y="9375542"/>
            <a:ext cx="2919565" cy="493947"/>
          </a:xfrm>
          <a:prstGeom prst="rect">
            <a:avLst/>
          </a:prstGeom>
          <a:noFill/>
          <a:ln>
            <a:noFill/>
          </a:ln>
          <a:effectLst/>
          <a:extLst/>
        </p:spPr>
        <p:txBody>
          <a:bodyPr vert="horz" wrap="square" lIns="91854" tIns="45926" rIns="91854" bIns="45926" numCol="1" anchor="b" anchorCtr="0" compatLnSpc="1">
            <a:prstTxWarp prst="textNoShape">
              <a:avLst/>
            </a:prstTxWarp>
          </a:bodyPr>
          <a:lstStyle>
            <a:lvl1pPr algn="l" defTabSz="918681"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16199" y="9375542"/>
            <a:ext cx="2919565" cy="493947"/>
          </a:xfrm>
          <a:prstGeom prst="rect">
            <a:avLst/>
          </a:prstGeom>
          <a:noFill/>
          <a:ln>
            <a:noFill/>
          </a:ln>
          <a:effectLst/>
          <a:extLst/>
        </p:spPr>
        <p:txBody>
          <a:bodyPr vert="horz" wrap="square" lIns="91854" tIns="45926" rIns="91854" bIns="45926" numCol="1" anchor="b" anchorCtr="0" compatLnSpc="1">
            <a:prstTxWarp prst="textNoShape">
              <a:avLst/>
            </a:prstTxWarp>
          </a:bodyPr>
          <a:lstStyle>
            <a:lvl1pPr algn="r" defTabSz="918681"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2" y="0"/>
            <a:ext cx="2919565" cy="493948"/>
          </a:xfrm>
          <a:prstGeom prst="rect">
            <a:avLst/>
          </a:prstGeom>
          <a:noFill/>
          <a:ln>
            <a:noFill/>
          </a:ln>
          <a:effectLst/>
          <a:extLst/>
        </p:spPr>
        <p:txBody>
          <a:bodyPr vert="horz" wrap="square" lIns="91854" tIns="45926" rIns="91854" bIns="45926" numCol="1" anchor="t" anchorCtr="0" compatLnSpc="1">
            <a:prstTxWarp prst="textNoShape">
              <a:avLst/>
            </a:prstTxWarp>
          </a:bodyPr>
          <a:lstStyle>
            <a:lvl1pPr algn="l" defTabSz="918681"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14627" y="0"/>
            <a:ext cx="2919565" cy="493948"/>
          </a:xfrm>
          <a:prstGeom prst="rect">
            <a:avLst/>
          </a:prstGeom>
          <a:noFill/>
          <a:ln>
            <a:noFill/>
          </a:ln>
          <a:effectLst/>
          <a:extLst/>
        </p:spPr>
        <p:txBody>
          <a:bodyPr vert="horz" wrap="square" lIns="91854" tIns="45926" rIns="91854" bIns="45926" numCol="1" anchor="t" anchorCtr="0" compatLnSpc="1">
            <a:prstTxWarp prst="textNoShape">
              <a:avLst/>
            </a:prstTxWarp>
          </a:bodyPr>
          <a:lstStyle>
            <a:lvl1pPr algn="r" defTabSz="918681"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04875" y="742950"/>
            <a:ext cx="4930775"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3262" y="4688560"/>
            <a:ext cx="5389240" cy="4439218"/>
          </a:xfrm>
          <a:prstGeom prst="rect">
            <a:avLst/>
          </a:prstGeom>
          <a:noFill/>
          <a:ln>
            <a:noFill/>
          </a:ln>
          <a:effectLst/>
          <a:extLst/>
        </p:spPr>
        <p:txBody>
          <a:bodyPr vert="horz" wrap="square" lIns="91854" tIns="45926" rIns="91854" bIns="45926"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2" y="9373962"/>
            <a:ext cx="2919565" cy="493948"/>
          </a:xfrm>
          <a:prstGeom prst="rect">
            <a:avLst/>
          </a:prstGeom>
          <a:noFill/>
          <a:ln>
            <a:noFill/>
          </a:ln>
          <a:effectLst/>
          <a:extLst/>
        </p:spPr>
        <p:txBody>
          <a:bodyPr vert="horz" wrap="square" lIns="91854" tIns="45926" rIns="91854" bIns="45926" numCol="1" anchor="b" anchorCtr="0" compatLnSpc="1">
            <a:prstTxWarp prst="textNoShape">
              <a:avLst/>
            </a:prstTxWarp>
          </a:bodyPr>
          <a:lstStyle>
            <a:lvl1pPr algn="l" defTabSz="918681"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72375" y="9373962"/>
            <a:ext cx="3861817" cy="493948"/>
          </a:xfrm>
          <a:prstGeom prst="rect">
            <a:avLst/>
          </a:prstGeom>
          <a:noFill/>
          <a:ln>
            <a:noFill/>
          </a:ln>
          <a:effectLst/>
          <a:extLst/>
        </p:spPr>
        <p:txBody>
          <a:bodyPr vert="horz" wrap="square" lIns="91854" tIns="45926" rIns="91854" bIns="45926" numCol="1" anchor="b" anchorCtr="0" compatLnSpc="1">
            <a:prstTxWarp prst="textNoShape">
              <a:avLst/>
            </a:prstTxWarp>
          </a:bodyPr>
          <a:lstStyle>
            <a:lvl1pPr defTabSz="918681"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681">
              <a:defRPr kumimoji="1" sz="2500" b="1">
                <a:solidFill>
                  <a:srgbClr val="0000FF"/>
                </a:solidFill>
                <a:latin typeface="標楷體" panose="03000509000000000000" pitchFamily="65" charset="-120"/>
                <a:ea typeface="標楷體" panose="03000509000000000000" pitchFamily="65" charset="-120"/>
              </a:defRPr>
            </a:lvl1pPr>
            <a:lvl2pPr marL="737466" indent="-283640" defTabSz="918681">
              <a:defRPr kumimoji="1" sz="2500" b="1">
                <a:solidFill>
                  <a:srgbClr val="0000FF"/>
                </a:solidFill>
                <a:latin typeface="標楷體" panose="03000509000000000000" pitchFamily="65" charset="-120"/>
                <a:ea typeface="標楷體" panose="03000509000000000000" pitchFamily="65" charset="-120"/>
              </a:defRPr>
            </a:lvl2pPr>
            <a:lvl3pPr marL="1134563" indent="-226913" defTabSz="918681">
              <a:defRPr kumimoji="1" sz="2500" b="1">
                <a:solidFill>
                  <a:srgbClr val="0000FF"/>
                </a:solidFill>
                <a:latin typeface="標楷體" panose="03000509000000000000" pitchFamily="65" charset="-120"/>
                <a:ea typeface="標楷體" panose="03000509000000000000" pitchFamily="65" charset="-120"/>
              </a:defRPr>
            </a:lvl3pPr>
            <a:lvl4pPr marL="1588387" indent="-226913" defTabSz="918681">
              <a:defRPr kumimoji="1" sz="2500" b="1">
                <a:solidFill>
                  <a:srgbClr val="0000FF"/>
                </a:solidFill>
                <a:latin typeface="標楷體" panose="03000509000000000000" pitchFamily="65" charset="-120"/>
                <a:ea typeface="標楷體" panose="03000509000000000000" pitchFamily="65" charset="-120"/>
              </a:defRPr>
            </a:lvl4pPr>
            <a:lvl5pPr marL="2042212" indent="-226913" defTabSz="918681">
              <a:defRPr kumimoji="1" sz="2500" b="1">
                <a:solidFill>
                  <a:srgbClr val="0000FF"/>
                </a:solidFill>
                <a:latin typeface="標楷體" panose="03000509000000000000" pitchFamily="65" charset="-120"/>
                <a:ea typeface="標楷體" panose="03000509000000000000" pitchFamily="65" charset="-120"/>
              </a:defRPr>
            </a:lvl5pPr>
            <a:lvl6pPr marL="2496038" indent="-226913" defTabSz="918681"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49862" indent="-226913" defTabSz="918681"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03688" indent="-226913" defTabSz="918681"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57512" indent="-226913" defTabSz="918681"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6.emf"/><Relationship Id="rId3" Type="http://schemas.openxmlformats.org/officeDocument/2006/relationships/image" Target="../media/image26.emf"/><Relationship Id="rId7" Type="http://schemas.openxmlformats.org/officeDocument/2006/relationships/image" Target="../media/image30.emf"/><Relationship Id="rId12" Type="http://schemas.openxmlformats.org/officeDocument/2006/relationships/image" Target="../media/image35.emf"/><Relationship Id="rId2" Type="http://schemas.openxmlformats.org/officeDocument/2006/relationships/image" Target="../media/image25.emf"/><Relationship Id="rId16"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5" Type="http://schemas.openxmlformats.org/officeDocument/2006/relationships/image" Target="../media/image3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 Id="rId14" Type="http://schemas.openxmlformats.org/officeDocument/2006/relationships/image" Target="../media/image37.emf"/></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110.6.22</a:t>
            </a:r>
            <a:endParaRPr lang="zh-TW"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17395600"/>
              </p:ext>
            </p:extLst>
          </p:nvPr>
        </p:nvGraphicFramePr>
        <p:xfrm>
          <a:off x="591068" y="1053083"/>
          <a:ext cx="8085501" cy="536998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1100615</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家醫部</a:t>
                      </a:r>
                      <a:endParaRPr lang="en-US" altLang="zh-TW" sz="1800" b="1" dirty="0" smtClean="0">
                        <a:latin typeface="+mn-ea"/>
                        <a:ea typeface="+mn-ea"/>
                      </a:endParaRPr>
                    </a:p>
                  </a:txBody>
                  <a:tcPr marL="91443" marR="91443" marT="45723" marB="45723"/>
                </a:tc>
                <a:tc>
                  <a:txBody>
                    <a:bodyPr/>
                    <a:lstStyle/>
                    <a:p>
                      <a:pPr>
                        <a:spcBef>
                          <a:spcPts val="600"/>
                        </a:spcBef>
                      </a:pPr>
                      <a:r>
                        <a:rPr lang="zh-TW" altLang="en-US" sz="2200" kern="1200" dirty="0" smtClean="0">
                          <a:solidFill>
                            <a:schemeClr val="dk1"/>
                          </a:solidFill>
                          <a:effectLst/>
                          <a:latin typeface="+mn-lt"/>
                          <a:ea typeface="+mn-ea"/>
                          <a:cs typeface="+mn-cs"/>
                        </a:rPr>
                        <a:t>主題：北榮仿「宇美町式」 </a:t>
                      </a:r>
                      <a:r>
                        <a:rPr lang="en-US" altLang="zh-TW" sz="2200" kern="1200" dirty="0" smtClean="0">
                          <a:solidFill>
                            <a:schemeClr val="dk1"/>
                          </a:solidFill>
                          <a:effectLst/>
                          <a:latin typeface="+mn-lt"/>
                          <a:ea typeface="+mn-ea"/>
                          <a:cs typeface="+mn-cs"/>
                        </a:rPr>
                        <a:t>14</a:t>
                      </a:r>
                      <a:r>
                        <a:rPr lang="zh-TW" altLang="en-US" sz="2200" kern="1200" dirty="0" smtClean="0">
                          <a:solidFill>
                            <a:schemeClr val="dk1"/>
                          </a:solidFill>
                          <a:effectLst/>
                          <a:latin typeface="+mn-lt"/>
                          <a:ea typeface="+mn-ea"/>
                          <a:cs typeface="+mn-cs"/>
                        </a:rPr>
                        <a:t>線分流快速接種</a:t>
                      </a:r>
                      <a:endParaRPr lang="en-US" altLang="zh-TW" sz="1600" kern="1200" dirty="0" smtClean="0">
                        <a:solidFill>
                          <a:schemeClr val="dk1"/>
                        </a:solidFill>
                        <a:effectLst/>
                        <a:latin typeface="+mn-lt"/>
                        <a:ea typeface="+mn-ea"/>
                        <a:cs typeface="+mn-cs"/>
                      </a:endParaRPr>
                    </a:p>
                    <a:p>
                      <a:pPr>
                        <a:spcBef>
                          <a:spcPts val="600"/>
                        </a:spcBef>
                      </a:pPr>
                      <a:r>
                        <a:rPr lang="zh-TW" altLang="en-US" sz="1600" u="none" kern="1200" dirty="0" smtClean="0">
                          <a:solidFill>
                            <a:schemeClr val="dk1"/>
                          </a:solidFill>
                          <a:effectLst/>
                          <a:latin typeface="+mn-lt"/>
                          <a:ea typeface="+mn-ea"/>
                          <a:cs typeface="+mn-cs"/>
                        </a:rPr>
                        <a:t>       </a:t>
                      </a:r>
                      <a:r>
                        <a:rPr lang="zh-TW" altLang="en-US" sz="2000" u="none" kern="1200" dirty="0" smtClean="0">
                          <a:solidFill>
                            <a:schemeClr val="dk1"/>
                          </a:solidFill>
                          <a:effectLst/>
                          <a:latin typeface="+mn-lt"/>
                          <a:ea typeface="+mn-ea"/>
                          <a:cs typeface="+mn-cs"/>
                        </a:rPr>
                        <a:t> </a:t>
                      </a:r>
                      <a:r>
                        <a:rPr lang="zh-TW" altLang="en-US" sz="2400" u="sng" kern="1200" dirty="0" smtClean="0">
                          <a:solidFill>
                            <a:schemeClr val="dk1"/>
                          </a:solidFill>
                          <a:effectLst/>
                          <a:latin typeface="+mn-lt"/>
                          <a:ea typeface="+mn-ea"/>
                          <a:cs typeface="+mn-cs"/>
                        </a:rPr>
                        <a:t>配合疫苗擴大施打作業，仿效日本「宇美町式」，以病人不動、醫護動的方式，分</a:t>
                      </a:r>
                      <a:r>
                        <a:rPr lang="en-US" altLang="zh-TW" sz="2400" u="sng" kern="1200" dirty="0" smtClean="0">
                          <a:solidFill>
                            <a:schemeClr val="dk1"/>
                          </a:solidFill>
                          <a:effectLst/>
                          <a:latin typeface="+mn-lt"/>
                          <a:ea typeface="+mn-ea"/>
                          <a:cs typeface="+mn-cs"/>
                        </a:rPr>
                        <a:t>3</a:t>
                      </a:r>
                      <a:r>
                        <a:rPr lang="zh-TW" altLang="en-US" sz="2400" u="sng" kern="1200" dirty="0" smtClean="0">
                          <a:solidFill>
                            <a:schemeClr val="dk1"/>
                          </a:solidFill>
                          <a:effectLst/>
                          <a:latin typeface="+mn-lt"/>
                          <a:ea typeface="+mn-ea"/>
                          <a:cs typeface="+mn-cs"/>
                        </a:rPr>
                        <a:t>個注射區</a:t>
                      </a:r>
                      <a:r>
                        <a:rPr lang="en-US" altLang="zh-TW" sz="2400" u="sng" kern="1200" dirty="0" smtClean="0">
                          <a:solidFill>
                            <a:schemeClr val="dk1"/>
                          </a:solidFill>
                          <a:effectLst/>
                          <a:latin typeface="+mn-lt"/>
                          <a:ea typeface="+mn-ea"/>
                          <a:cs typeface="+mn-cs"/>
                        </a:rPr>
                        <a:t>14</a:t>
                      </a:r>
                      <a:r>
                        <a:rPr lang="zh-TW" altLang="en-US" sz="2400" u="sng" kern="1200" dirty="0" smtClean="0">
                          <a:solidFill>
                            <a:schemeClr val="dk1"/>
                          </a:solidFill>
                          <a:effectLst/>
                          <a:latin typeface="+mn-lt"/>
                          <a:ea typeface="+mn-ea"/>
                          <a:cs typeface="+mn-cs"/>
                        </a:rPr>
                        <a:t>線同步接種。</a:t>
                      </a:r>
                      <a:r>
                        <a:rPr lang="zh-TW" altLang="en-US" sz="2400" u="none" kern="1200" dirty="0" smtClean="0">
                          <a:solidFill>
                            <a:schemeClr val="dk1"/>
                          </a:solidFill>
                          <a:effectLst/>
                          <a:latin typeface="+mn-lt"/>
                          <a:ea typeface="+mn-ea"/>
                          <a:cs typeface="+mn-cs"/>
                        </a:rPr>
                        <a:t>醫療團隊也就動線、步驟等不斷滾動式檢討，希望</a:t>
                      </a:r>
                      <a:r>
                        <a:rPr lang="zh-TW" altLang="en-US" sz="2400" u="sng" kern="1200" dirty="0" smtClean="0">
                          <a:solidFill>
                            <a:schemeClr val="dk1"/>
                          </a:solidFill>
                          <a:effectLst/>
                          <a:latin typeface="+mn-lt"/>
                          <a:ea typeface="+mn-ea"/>
                          <a:cs typeface="+mn-cs"/>
                        </a:rPr>
                        <a:t>提供民眾最快速、最舒適的接種服務</a:t>
                      </a:r>
                      <a:r>
                        <a:rPr lang="zh-TW" altLang="en-US" sz="2400" u="none" kern="1200" dirty="0" smtClean="0">
                          <a:solidFill>
                            <a:schemeClr val="dk1"/>
                          </a:solidFill>
                          <a:effectLst/>
                          <a:latin typeface="+mn-lt"/>
                          <a:ea typeface="+mn-ea"/>
                          <a:cs typeface="+mn-cs"/>
                        </a:rPr>
                        <a:t>，達到空間妥善運用，最有效率、最方便接種者的施打目標。家醫部表示，民眾於「孝威館」接種，不需要進入醫療工作場域，</a:t>
                      </a:r>
                      <a:r>
                        <a:rPr lang="zh-TW" altLang="en-US" sz="2400" u="sng" kern="1200" dirty="0" smtClean="0">
                          <a:solidFill>
                            <a:schemeClr val="dk1"/>
                          </a:solidFill>
                          <a:effectLst/>
                          <a:latin typeface="+mn-lt"/>
                          <a:ea typeface="+mn-ea"/>
                          <a:cs typeface="+mn-cs"/>
                        </a:rPr>
                        <a:t>可減少接觸避免感染；以每批安排</a:t>
                      </a:r>
                      <a:r>
                        <a:rPr lang="en-US" altLang="zh-TW" sz="2400" u="sng" kern="1200" dirty="0" smtClean="0">
                          <a:solidFill>
                            <a:schemeClr val="dk1"/>
                          </a:solidFill>
                          <a:effectLst/>
                          <a:latin typeface="+mn-lt"/>
                          <a:ea typeface="+mn-ea"/>
                          <a:cs typeface="+mn-cs"/>
                        </a:rPr>
                        <a:t>140 </a:t>
                      </a:r>
                      <a:r>
                        <a:rPr lang="zh-TW" altLang="en-US" sz="2400" u="sng" kern="1200" dirty="0" smtClean="0">
                          <a:solidFill>
                            <a:schemeClr val="dk1"/>
                          </a:solidFill>
                          <a:effectLst/>
                          <a:latin typeface="+mn-lt"/>
                          <a:ea typeface="+mn-ea"/>
                          <a:cs typeface="+mn-cs"/>
                        </a:rPr>
                        <a:t>人接種，每批人停留預計時間</a:t>
                      </a:r>
                      <a:r>
                        <a:rPr lang="en-US" altLang="zh-TW" sz="2400" u="sng" kern="1200" dirty="0" smtClean="0">
                          <a:solidFill>
                            <a:schemeClr val="dk1"/>
                          </a:solidFill>
                          <a:effectLst/>
                          <a:latin typeface="+mn-lt"/>
                          <a:ea typeface="+mn-ea"/>
                          <a:cs typeface="+mn-cs"/>
                        </a:rPr>
                        <a:t>40 </a:t>
                      </a:r>
                      <a:r>
                        <a:rPr lang="zh-TW" altLang="en-US" sz="2400" u="sng" kern="1200" dirty="0" smtClean="0">
                          <a:solidFill>
                            <a:schemeClr val="dk1"/>
                          </a:solidFill>
                          <a:effectLst/>
                          <a:latin typeface="+mn-lt"/>
                          <a:ea typeface="+mn-ea"/>
                          <a:cs typeface="+mn-cs"/>
                        </a:rPr>
                        <a:t>分鐘計算，每日</a:t>
                      </a:r>
                      <a:r>
                        <a:rPr lang="en-US" altLang="zh-TW" sz="2400" u="sng" kern="1200" dirty="0" smtClean="0">
                          <a:solidFill>
                            <a:schemeClr val="dk1"/>
                          </a:solidFill>
                          <a:effectLst/>
                          <a:latin typeface="+mn-lt"/>
                          <a:ea typeface="+mn-ea"/>
                          <a:cs typeface="+mn-cs"/>
                        </a:rPr>
                        <a:t>8</a:t>
                      </a:r>
                      <a:r>
                        <a:rPr lang="zh-TW" altLang="en-US" sz="2400" u="sng" kern="1200" dirty="0" smtClean="0">
                          <a:solidFill>
                            <a:schemeClr val="dk1"/>
                          </a:solidFill>
                          <a:effectLst/>
                          <a:latin typeface="+mn-lt"/>
                          <a:ea typeface="+mn-ea"/>
                          <a:cs typeface="+mn-cs"/>
                        </a:rPr>
                        <a:t>小時預計可接種達</a:t>
                      </a:r>
                      <a:r>
                        <a:rPr lang="en-US" altLang="zh-TW" sz="2400" u="sng" kern="1200" dirty="0" smtClean="0">
                          <a:solidFill>
                            <a:schemeClr val="dk1"/>
                          </a:solidFill>
                          <a:effectLst/>
                          <a:latin typeface="+mn-lt"/>
                          <a:ea typeface="+mn-ea"/>
                          <a:cs typeface="+mn-cs"/>
                        </a:rPr>
                        <a:t>1400</a:t>
                      </a:r>
                      <a:r>
                        <a:rPr lang="zh-TW" altLang="en-US" sz="2400" u="sng" kern="1200" dirty="0" smtClean="0">
                          <a:solidFill>
                            <a:schemeClr val="dk1"/>
                          </a:solidFill>
                          <a:effectLst/>
                          <a:latin typeface="+mn-lt"/>
                          <a:ea typeface="+mn-ea"/>
                          <a:cs typeface="+mn-cs"/>
                        </a:rPr>
                        <a:t>人</a:t>
                      </a:r>
                      <a:r>
                        <a:rPr lang="zh-TW" altLang="en-US" sz="2400" u="sng" kern="1200" dirty="0" smtClean="0">
                          <a:solidFill>
                            <a:schemeClr val="dk1"/>
                          </a:solidFill>
                          <a:effectLst/>
                          <a:latin typeface="標楷體" panose="03000509000000000000" pitchFamily="65" charset="-120"/>
                          <a:ea typeface="標楷體" panose="03000509000000000000" pitchFamily="65" charset="-120"/>
                          <a:cs typeface="+mn-cs"/>
                        </a:rPr>
                        <a:t>，有效達到快速安全效果</a:t>
                      </a:r>
                      <a:r>
                        <a:rPr lang="zh-TW" altLang="en-US" sz="2400" u="none" kern="1200" dirty="0" smtClean="0">
                          <a:solidFill>
                            <a:schemeClr val="dk1"/>
                          </a:solidFill>
                          <a:effectLst/>
                          <a:latin typeface="+mn-lt"/>
                          <a:ea typeface="+mn-ea"/>
                          <a:cs typeface="+mn-cs"/>
                        </a:rPr>
                        <a:t>。</a:t>
                      </a:r>
                    </a:p>
                    <a:p>
                      <a:endParaRPr lang="zh-TW" altLang="zh-TW" sz="2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683460" y="1988800"/>
            <a:ext cx="1835621" cy="3816530"/>
            <a:chOff x="755469" y="1844780"/>
            <a:chExt cx="1835621" cy="3298377"/>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69" y="1844780"/>
              <a:ext cx="1795975" cy="100814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470" y="3010359"/>
              <a:ext cx="1835620" cy="1030395"/>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470" y="4112762"/>
              <a:ext cx="1835620" cy="1030395"/>
            </a:xfrm>
            <a:prstGeom prst="rect">
              <a:avLst/>
            </a:prstGeom>
          </p:spPr>
        </p:pic>
      </p:grpSp>
    </p:spTree>
    <p:extLst>
      <p:ext uri="{BB962C8B-B14F-4D97-AF65-F5344CB8AC3E}">
        <p14:creationId xmlns:p14="http://schemas.microsoft.com/office/powerpoint/2010/main" val="144162070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82826392"/>
              </p:ext>
            </p:extLst>
          </p:nvPr>
        </p:nvGraphicFramePr>
        <p:xfrm>
          <a:off x="591068" y="1053083"/>
          <a:ext cx="8301532" cy="5598581"/>
        </p:xfrm>
        <a:graphic>
          <a:graphicData uri="http://schemas.openxmlformats.org/drawingml/2006/table">
            <a:tbl>
              <a:tblPr firstRow="1" bandRow="1">
                <a:tableStyleId>{5C22544A-7EE6-4342-B048-85BDC9FD1C3A}</a:tableStyleId>
              </a:tblPr>
              <a:tblGrid>
                <a:gridCol w="963809"/>
                <a:gridCol w="1111776"/>
                <a:gridCol w="6225947"/>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1100616</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醫企部</a:t>
                      </a:r>
                      <a:endParaRPr lang="en-US" altLang="zh-TW" sz="1800" b="1" dirty="0" smtClean="0">
                        <a:latin typeface="+mn-ea"/>
                        <a:ea typeface="+mn-ea"/>
                      </a:endParaRPr>
                    </a:p>
                  </a:txBody>
                  <a:tcPr marL="91443" marR="91443" marT="45723" marB="45723"/>
                </a:tc>
                <a:tc>
                  <a:txBody>
                    <a:bodyPr/>
                    <a:lstStyle/>
                    <a:p>
                      <a:r>
                        <a:rPr lang="zh-TW" altLang="en-US" sz="2800" kern="1200" dirty="0" smtClean="0">
                          <a:solidFill>
                            <a:schemeClr val="dk1"/>
                          </a:solidFill>
                          <a:effectLst/>
                          <a:latin typeface="+mn-lt"/>
                          <a:ea typeface="+mn-ea"/>
                          <a:cs typeface="+mn-cs"/>
                        </a:rPr>
                        <a:t>主題：</a:t>
                      </a:r>
                      <a:r>
                        <a:rPr lang="en-US" altLang="zh-TW" sz="2800" kern="1200" dirty="0" smtClean="0">
                          <a:solidFill>
                            <a:schemeClr val="dk1"/>
                          </a:solidFill>
                          <a:effectLst/>
                          <a:latin typeface="+mn-lt"/>
                          <a:ea typeface="+mn-ea"/>
                          <a:cs typeface="+mn-cs"/>
                        </a:rPr>
                        <a:t> </a:t>
                      </a:r>
                      <a:r>
                        <a:rPr lang="zh-TW" altLang="zh-TW" sz="2800" kern="1200" dirty="0" smtClean="0">
                          <a:solidFill>
                            <a:schemeClr val="dk1"/>
                          </a:solidFill>
                          <a:effectLst/>
                          <a:latin typeface="+mn-lt"/>
                          <a:ea typeface="+mn-ea"/>
                          <a:cs typeface="+mn-cs"/>
                        </a:rPr>
                        <a:t>北榮首承接專責旅館 </a:t>
                      </a:r>
                      <a:endParaRPr lang="en-US" altLang="zh-TW" sz="2800" kern="1200" dirty="0" smtClean="0">
                        <a:solidFill>
                          <a:schemeClr val="dk1"/>
                        </a:solidFill>
                        <a:effectLst/>
                        <a:latin typeface="+mn-lt"/>
                        <a:ea typeface="+mn-ea"/>
                        <a:cs typeface="+mn-cs"/>
                      </a:endParaRPr>
                    </a:p>
                    <a:p>
                      <a:pPr>
                        <a:spcBef>
                          <a:spcPts val="600"/>
                        </a:spcBef>
                      </a:pPr>
                      <a:r>
                        <a:rPr lang="zh-TW" altLang="en-US" sz="2800" kern="1200" dirty="0" smtClean="0">
                          <a:solidFill>
                            <a:schemeClr val="dk1"/>
                          </a:solidFill>
                          <a:effectLst/>
                          <a:latin typeface="+mn-lt"/>
                          <a:ea typeface="+mn-ea"/>
                          <a:cs typeface="+mn-cs"/>
                        </a:rPr>
                        <a:t>             </a:t>
                      </a:r>
                      <a:r>
                        <a:rPr lang="zh-TW" altLang="zh-TW" sz="2800" kern="1200" dirty="0" smtClean="0">
                          <a:solidFill>
                            <a:schemeClr val="dk1"/>
                          </a:solidFill>
                          <a:effectLst/>
                          <a:latin typeface="+mn-lt"/>
                          <a:ea typeface="+mn-ea"/>
                          <a:cs typeface="+mn-cs"/>
                        </a:rPr>
                        <a:t>建置完整區域防疫網</a:t>
                      </a:r>
                      <a:r>
                        <a:rPr lang="zh-TW" altLang="zh-TW" sz="1800" kern="1200" dirty="0" smtClean="0">
                          <a:solidFill>
                            <a:schemeClr val="dk1"/>
                          </a:solidFill>
                          <a:effectLst/>
                          <a:latin typeface="+mn-lt"/>
                          <a:ea typeface="+mn-ea"/>
                          <a:cs typeface="+mn-cs"/>
                        </a:rPr>
                        <a:t>　</a:t>
                      </a:r>
                    </a:p>
                    <a:p>
                      <a:pPr>
                        <a:spcBef>
                          <a:spcPts val="600"/>
                        </a:spcBef>
                      </a:pPr>
                      <a:r>
                        <a:rPr lang="en-US" altLang="zh-TW"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　</a:t>
                      </a:r>
                      <a:r>
                        <a:rPr lang="en-US" altLang="zh-TW" sz="1800" kern="1200" dirty="0" smtClean="0">
                          <a:solidFill>
                            <a:schemeClr val="dk1"/>
                          </a:solidFill>
                          <a:effectLst/>
                          <a:latin typeface="+mn-lt"/>
                          <a:ea typeface="+mn-ea"/>
                          <a:cs typeface="+mn-cs"/>
                        </a:rPr>
                        <a:t>   </a:t>
                      </a:r>
                      <a:r>
                        <a:rPr lang="zh-TW" altLang="en-US" sz="2400" u="sng" kern="1200" dirty="0" smtClean="0">
                          <a:solidFill>
                            <a:schemeClr val="dk1"/>
                          </a:solidFill>
                          <a:effectLst/>
                          <a:latin typeface="+mn-lt"/>
                          <a:ea typeface="+mn-ea"/>
                          <a:cs typeface="+mn-cs"/>
                        </a:rPr>
                        <a:t>本院</a:t>
                      </a:r>
                      <a:r>
                        <a:rPr lang="zh-TW" altLang="zh-TW" sz="2400" u="sng" kern="1200" dirty="0" smtClean="0">
                          <a:solidFill>
                            <a:schemeClr val="dk1"/>
                          </a:solidFill>
                          <a:effectLst/>
                          <a:latin typeface="+mn-lt"/>
                          <a:ea typeface="+mn-ea"/>
                          <a:cs typeface="+mn-cs"/>
                        </a:rPr>
                        <a:t>接受台北市政府衛生局委託，</a:t>
                      </a:r>
                      <a:r>
                        <a:rPr lang="en-US" altLang="zh-TW" sz="2400" u="sng" kern="1200" dirty="0" smtClean="0">
                          <a:solidFill>
                            <a:schemeClr val="dk1"/>
                          </a:solidFill>
                          <a:effectLst/>
                          <a:latin typeface="+mn-lt"/>
                          <a:ea typeface="+mn-ea"/>
                          <a:cs typeface="+mn-cs"/>
                        </a:rPr>
                        <a:t>15</a:t>
                      </a:r>
                      <a:r>
                        <a:rPr lang="zh-TW" altLang="zh-TW" sz="2400" u="sng" kern="1200" dirty="0" smtClean="0">
                          <a:solidFill>
                            <a:schemeClr val="dk1"/>
                          </a:solidFill>
                          <a:effectLst/>
                          <a:latin typeface="+mn-lt"/>
                          <a:ea typeface="+mn-ea"/>
                          <a:cs typeface="+mn-cs"/>
                        </a:rPr>
                        <a:t>日起承接北投區加強版防疫專責旅館，收治醫院或社區篩檢站快篩陽性且為無症狀或輕症，以及雖達出院標準但居家隔離有困難者，</a:t>
                      </a:r>
                      <a:r>
                        <a:rPr lang="zh-TW" altLang="zh-TW" sz="2400" kern="1200" dirty="0" smtClean="0">
                          <a:solidFill>
                            <a:schemeClr val="dk1"/>
                          </a:solidFill>
                          <a:effectLst/>
                          <a:latin typeface="+mn-lt"/>
                          <a:ea typeface="+mn-ea"/>
                          <a:cs typeface="+mn-cs"/>
                        </a:rPr>
                        <a:t>將以救護車規格的防疫巴士接送病人，</a:t>
                      </a:r>
                      <a:r>
                        <a:rPr lang="zh-TW" altLang="zh-TW" sz="2400" u="sng" kern="1200" dirty="0" smtClean="0">
                          <a:solidFill>
                            <a:schemeClr val="dk1"/>
                          </a:solidFill>
                          <a:effectLst/>
                          <a:latin typeface="+mn-lt"/>
                          <a:ea typeface="+mn-ea"/>
                          <a:cs typeface="+mn-cs"/>
                        </a:rPr>
                        <a:t>最大收治容量可達</a:t>
                      </a:r>
                      <a:r>
                        <a:rPr lang="en-US" altLang="zh-TW" sz="2400" u="sng" kern="1200" dirty="0" smtClean="0">
                          <a:solidFill>
                            <a:schemeClr val="dk1"/>
                          </a:solidFill>
                          <a:effectLst/>
                          <a:latin typeface="+mn-lt"/>
                          <a:ea typeface="+mn-ea"/>
                          <a:cs typeface="+mn-cs"/>
                        </a:rPr>
                        <a:t>188</a:t>
                      </a:r>
                      <a:r>
                        <a:rPr lang="zh-TW" altLang="zh-TW" sz="2400" u="sng" kern="1200" dirty="0" smtClean="0">
                          <a:solidFill>
                            <a:schemeClr val="dk1"/>
                          </a:solidFill>
                          <a:effectLst/>
                          <a:latin typeface="+mn-lt"/>
                          <a:ea typeface="+mn-ea"/>
                          <a:cs typeface="+mn-cs"/>
                        </a:rPr>
                        <a:t>人</a:t>
                      </a:r>
                      <a:r>
                        <a:rPr lang="zh-TW" altLang="zh-TW" sz="2400" kern="1200" dirty="0" smtClean="0">
                          <a:solidFill>
                            <a:schemeClr val="dk1"/>
                          </a:solidFill>
                          <a:effectLst/>
                          <a:latin typeface="+mn-lt"/>
                          <a:ea typeface="+mn-ea"/>
                          <a:cs typeface="+mn-cs"/>
                        </a:rPr>
                        <a:t>。</a:t>
                      </a:r>
                      <a:r>
                        <a:rPr lang="zh-TW" altLang="zh-TW" sz="2400" u="sng" kern="1200" dirty="0" smtClean="0">
                          <a:solidFill>
                            <a:schemeClr val="dk1"/>
                          </a:solidFill>
                          <a:effectLst/>
                          <a:latin typeface="+mn-lt"/>
                          <a:ea typeface="+mn-ea"/>
                          <a:cs typeface="+mn-cs"/>
                        </a:rPr>
                        <a:t>院長特別視察相關整備工作，並表示</a:t>
                      </a:r>
                      <a:r>
                        <a:rPr lang="zh-TW" altLang="en-US" sz="2400" u="sng" kern="1200" dirty="0" smtClean="0">
                          <a:solidFill>
                            <a:schemeClr val="dk1"/>
                          </a:solidFill>
                          <a:effectLst/>
                          <a:latin typeface="+mn-lt"/>
                          <a:ea typeface="+mn-ea"/>
                          <a:cs typeface="+mn-cs"/>
                        </a:rPr>
                        <a:t>建</a:t>
                      </a:r>
                      <a:r>
                        <a:rPr lang="zh-TW" altLang="zh-TW" sz="2400" u="sng" kern="1200" dirty="0" smtClean="0">
                          <a:solidFill>
                            <a:schemeClr val="dk1"/>
                          </a:solidFill>
                          <a:effectLst/>
                          <a:latin typeface="+mn-lt"/>
                          <a:ea typeface="+mn-ea"/>
                          <a:cs typeface="+mn-cs"/>
                        </a:rPr>
                        <a:t>院來首次承接防疫旅館任務，不僅能強化附近區域防疫網的完整性，更能提高醫療機構的運轉效能，減少居家及社區傳播</a:t>
                      </a:r>
                      <a:r>
                        <a:rPr lang="zh-TW" altLang="zh-TW" sz="2400" kern="1200" dirty="0" smtClean="0">
                          <a:solidFill>
                            <a:schemeClr val="dk1"/>
                          </a:solidFill>
                          <a:effectLst/>
                          <a:latin typeface="+mn-lt"/>
                          <a:ea typeface="+mn-ea"/>
                          <a:cs typeface="+mn-cs"/>
                        </a:rPr>
                        <a:t>。</a:t>
                      </a:r>
                    </a:p>
                    <a:p>
                      <a:r>
                        <a:rPr lang="en-US" altLang="zh-TW" sz="2400" kern="1200" dirty="0" smtClean="0">
                          <a:solidFill>
                            <a:schemeClr val="dk1"/>
                          </a:solidFill>
                          <a:effectLst/>
                          <a:latin typeface="+mn-lt"/>
                          <a:ea typeface="+mn-ea"/>
                          <a:cs typeface="+mn-cs"/>
                        </a:rPr>
                        <a:t> </a:t>
                      </a:r>
                      <a:endParaRPr lang="zh-TW" altLang="zh-TW" sz="2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576263" y="1916790"/>
            <a:ext cx="2006323" cy="4104570"/>
            <a:chOff x="576263" y="1916790"/>
            <a:chExt cx="2006323" cy="3492708"/>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1916790"/>
              <a:ext cx="2006323" cy="112621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3115014"/>
              <a:ext cx="1979640" cy="111123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63" y="4298260"/>
              <a:ext cx="1979640" cy="1111238"/>
            </a:xfrm>
            <a:prstGeom prst="rect">
              <a:avLst/>
            </a:prstGeom>
          </p:spPr>
        </p:pic>
      </p:grpSp>
    </p:spTree>
    <p:extLst>
      <p:ext uri="{BB962C8B-B14F-4D97-AF65-F5344CB8AC3E}">
        <p14:creationId xmlns:p14="http://schemas.microsoft.com/office/powerpoint/2010/main" val="9648820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69262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800" dirty="0" smtClean="0">
                <a:solidFill>
                  <a:srgbClr val="FF3300"/>
                </a:solidFill>
              </a:rPr>
              <a:t>110</a:t>
            </a:r>
            <a:r>
              <a:rPr lang="zh-TW" altLang="en-US" sz="2800" dirty="0" smtClean="0">
                <a:solidFill>
                  <a:srgbClr val="FF3300"/>
                </a:solidFill>
              </a:rPr>
              <a:t>年</a:t>
            </a:r>
            <a:r>
              <a:rPr lang="en-US" altLang="zh-TW" sz="2800" dirty="0" smtClean="0">
                <a:solidFill>
                  <a:srgbClr val="FF3300"/>
                </a:solidFill>
              </a:rPr>
              <a:t>6</a:t>
            </a:r>
            <a:r>
              <a:rPr lang="zh-TW" altLang="en-US" sz="2800" dirty="0" smtClean="0">
                <a:solidFill>
                  <a:srgbClr val="FF3300"/>
                </a:solidFill>
              </a:rPr>
              <a:t>月安排媒體採訪</a:t>
            </a:r>
            <a:r>
              <a:rPr lang="en-US" altLang="zh-TW" sz="2800" dirty="0" smtClean="0">
                <a:solidFill>
                  <a:srgbClr val="FF3300"/>
                </a:solidFill>
              </a:rPr>
              <a:t>(</a:t>
            </a:r>
            <a:r>
              <a:rPr lang="zh-TW" altLang="en-US" sz="2800" dirty="0" smtClean="0">
                <a:solidFill>
                  <a:srgbClr val="FF3300"/>
                </a:solidFill>
              </a:rPr>
              <a:t>計</a:t>
            </a:r>
            <a:r>
              <a:rPr lang="en-US" altLang="zh-TW" sz="2800" dirty="0" smtClean="0">
                <a:solidFill>
                  <a:srgbClr val="FF3300"/>
                </a:solidFill>
              </a:rPr>
              <a:t>6</a:t>
            </a:r>
            <a:r>
              <a:rPr lang="zh-TW" altLang="en-US" sz="2800" dirty="0" smtClean="0">
                <a:solidFill>
                  <a:srgbClr val="FF3300"/>
                </a:solidFill>
              </a:rPr>
              <a:t>則</a:t>
            </a:r>
            <a:r>
              <a:rPr lang="en-US" altLang="zh-TW" sz="2800" dirty="0" smtClean="0">
                <a:solidFill>
                  <a:srgbClr val="FF3300"/>
                </a:solidFill>
              </a:rPr>
              <a:t>)</a:t>
            </a:r>
            <a:endParaRPr lang="zh-TW" altLang="en-US" sz="28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467892414"/>
              </p:ext>
            </p:extLst>
          </p:nvPr>
        </p:nvGraphicFramePr>
        <p:xfrm>
          <a:off x="611451" y="1052670"/>
          <a:ext cx="7705069" cy="4727841"/>
        </p:xfrm>
        <a:graphic>
          <a:graphicData uri="http://schemas.openxmlformats.org/drawingml/2006/table">
            <a:tbl>
              <a:tblPr firstRow="1" bandRow="1">
                <a:tableStyleId>{93296810-A885-4BE3-A3E7-6D5BEEA58F35}</a:tableStyleId>
              </a:tblPr>
              <a:tblGrid>
                <a:gridCol w="924608"/>
                <a:gridCol w="616406"/>
                <a:gridCol w="1114483"/>
                <a:gridCol w="1100037"/>
                <a:gridCol w="1818258"/>
                <a:gridCol w="2131277"/>
              </a:tblGrid>
              <a:tr h="504070">
                <a:tc>
                  <a:txBody>
                    <a:bodyPr/>
                    <a:lstStyle/>
                    <a:p>
                      <a:pPr algn="dist"/>
                      <a:r>
                        <a:rPr lang="zh-TW" altLang="en-US" sz="1600" dirty="0" smtClean="0"/>
                        <a:t>日期</a:t>
                      </a:r>
                      <a:endParaRPr lang="zh-TW" altLang="en-US" sz="1600" dirty="0"/>
                    </a:p>
                  </a:txBody>
                  <a:tcPr/>
                </a:tc>
                <a:tc>
                  <a:txBody>
                    <a:bodyPr/>
                    <a:lstStyle/>
                    <a:p>
                      <a:pPr algn="dist"/>
                      <a:r>
                        <a:rPr lang="zh-TW" altLang="en-US" sz="1600" dirty="0" smtClean="0"/>
                        <a:t>單位</a:t>
                      </a:r>
                      <a:endParaRPr lang="zh-TW" altLang="en-US" sz="1600" dirty="0"/>
                    </a:p>
                  </a:txBody>
                  <a:tcPr/>
                </a:tc>
                <a:tc>
                  <a:txBody>
                    <a:bodyPr/>
                    <a:lstStyle/>
                    <a:p>
                      <a:pPr algn="dist"/>
                      <a:r>
                        <a:rPr lang="zh-TW" altLang="en-US" sz="1600" dirty="0" smtClean="0"/>
                        <a:t>科別</a:t>
                      </a:r>
                      <a:endParaRPr lang="zh-TW" altLang="en-US" sz="1600" dirty="0"/>
                    </a:p>
                  </a:txBody>
                  <a:tcPr/>
                </a:tc>
                <a:tc>
                  <a:txBody>
                    <a:bodyPr/>
                    <a:lstStyle/>
                    <a:p>
                      <a:pPr algn="dist"/>
                      <a:r>
                        <a:rPr lang="zh-TW" altLang="en-US" sz="1600" dirty="0" smtClean="0"/>
                        <a:t>受訪人員</a:t>
                      </a:r>
                      <a:endParaRPr lang="zh-TW" altLang="en-US" sz="1600" dirty="0"/>
                    </a:p>
                  </a:txBody>
                  <a:tcPr/>
                </a:tc>
                <a:tc>
                  <a:txBody>
                    <a:bodyPr/>
                    <a:lstStyle/>
                    <a:p>
                      <a:pPr algn="dist"/>
                      <a:r>
                        <a:rPr lang="zh-TW" altLang="en-US" sz="1600" dirty="0" smtClean="0"/>
                        <a:t>主題</a:t>
                      </a:r>
                      <a:endParaRPr lang="zh-TW" altLang="en-US" sz="1600" dirty="0"/>
                    </a:p>
                  </a:txBody>
                  <a:tcPr/>
                </a:tc>
                <a:tc>
                  <a:txBody>
                    <a:bodyPr/>
                    <a:lstStyle/>
                    <a:p>
                      <a:pPr algn="dist"/>
                      <a:r>
                        <a:rPr lang="zh-TW" altLang="en-US" sz="1600" dirty="0" smtClean="0"/>
                        <a:t>媒體</a:t>
                      </a:r>
                      <a:endParaRPr lang="zh-TW" altLang="en-US" sz="1600" dirty="0"/>
                    </a:p>
                  </a:txBody>
                  <a:tcPr/>
                </a:tc>
              </a:tr>
              <a:tr h="479251">
                <a:tc>
                  <a:txBody>
                    <a:bodyPr/>
                    <a:lstStyle/>
                    <a:p>
                      <a:pPr algn="r" fontAlgn="ctr"/>
                      <a:r>
                        <a:rPr lang="en-US" altLang="zh-TW" sz="1200" b="0" i="0" u="none" strike="noStrike" dirty="0">
                          <a:solidFill>
                            <a:srgbClr val="000000"/>
                          </a:solidFill>
                          <a:effectLst/>
                          <a:latin typeface="微軟正黑體"/>
                        </a:rPr>
                        <a:t>2021/6/10</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傳醫部</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兒醫部</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
                      </a:r>
                      <a:br>
                        <a:rPr lang="zh-TW" altLang="en-US" sz="1200" b="0" i="0" u="none" strike="noStrike" dirty="0">
                          <a:solidFill>
                            <a:srgbClr val="000000"/>
                          </a:solidFill>
                          <a:effectLst/>
                          <a:latin typeface="微軟正黑體"/>
                        </a:rPr>
                      </a:br>
                      <a:r>
                        <a:rPr lang="zh-TW" altLang="en-US" sz="1200" b="0" i="0" u="none" strike="noStrike" dirty="0">
                          <a:solidFill>
                            <a:srgbClr val="000000"/>
                          </a:solidFill>
                          <a:effectLst/>
                          <a:latin typeface="微軟正黑體"/>
                        </a:rPr>
                        <a:t>兒童感染科</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龔彥穎主任</a:t>
                      </a:r>
                      <a:br>
                        <a:rPr lang="zh-TW" altLang="en-US" sz="1200" b="0" i="0" u="none" strike="noStrike" dirty="0">
                          <a:solidFill>
                            <a:srgbClr val="000000"/>
                          </a:solidFill>
                          <a:effectLst/>
                          <a:latin typeface="微軟正黑體"/>
                        </a:rPr>
                      </a:br>
                      <a:r>
                        <a:rPr lang="zh-TW" altLang="en-US" sz="1200" b="0" i="0" u="none" strike="noStrike" dirty="0">
                          <a:solidFill>
                            <a:srgbClr val="000000"/>
                          </a:solidFill>
                          <a:effectLst/>
                          <a:latin typeface="微軟正黑體"/>
                        </a:rPr>
                        <a:t>林妙秋主任</a:t>
                      </a:r>
                    </a:p>
                  </a:txBody>
                  <a:tcPr marL="9525" marR="9525" marT="9525" marB="0" anchor="ctr"/>
                </a:tc>
                <a:tc>
                  <a:txBody>
                    <a:bodyPr/>
                    <a:lstStyle/>
                    <a:p>
                      <a:pPr algn="l" fontAlgn="ctr"/>
                      <a:r>
                        <a:rPr lang="zh-TW" altLang="en-US" sz="1200" b="0" i="0" u="none" strike="noStrike">
                          <a:solidFill>
                            <a:srgbClr val="000000"/>
                          </a:solidFill>
                          <a:effectLst/>
                          <a:latin typeface="微軟正黑體"/>
                        </a:rPr>
                        <a:t>中西醫聯合整治 染疫母子解隔出院</a:t>
                      </a:r>
                    </a:p>
                  </a:txBody>
                  <a:tcPr marL="9525" marR="9525" marT="9525" marB="0" anchor="ctr"/>
                </a:tc>
                <a:tc>
                  <a:txBody>
                    <a:bodyPr/>
                    <a:lstStyle/>
                    <a:p>
                      <a:pPr algn="ctr" fontAlgn="ctr"/>
                      <a:r>
                        <a:rPr lang="zh-TW" altLang="en-US" sz="1200" b="0" i="0" u="none" strike="noStrike" dirty="0">
                          <a:solidFill>
                            <a:srgbClr val="000000"/>
                          </a:solidFill>
                          <a:effectLst/>
                          <a:latin typeface="微軟正黑體"/>
                        </a:rPr>
                        <a:t>台視</a:t>
                      </a:r>
                      <a:r>
                        <a:rPr lang="zh-TW" altLang="en-US" sz="1200" b="0" i="0" u="none" strike="noStrike" dirty="0" smtClean="0">
                          <a:solidFill>
                            <a:srgbClr val="000000"/>
                          </a:solidFill>
                          <a:effectLst/>
                          <a:latin typeface="微軟正黑體"/>
                        </a:rPr>
                        <a:t>新聞</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張元春</a:t>
                      </a:r>
                      <a:endParaRPr lang="zh-TW" altLang="en-US" sz="1200" b="0" i="0" u="none" strike="noStrike" dirty="0">
                        <a:solidFill>
                          <a:srgbClr val="000000"/>
                        </a:solidFill>
                        <a:effectLst/>
                        <a:latin typeface="微軟正黑體"/>
                      </a:endParaRPr>
                    </a:p>
                  </a:txBody>
                  <a:tcPr marL="9525" marR="9525" marT="9525" marB="0" anchor="ctr"/>
                </a:tc>
              </a:tr>
              <a:tr h="479251">
                <a:tc>
                  <a:txBody>
                    <a:bodyPr/>
                    <a:lstStyle/>
                    <a:p>
                      <a:pPr algn="r" fontAlgn="ctr"/>
                      <a:r>
                        <a:rPr lang="en-US" altLang="zh-TW" sz="1200" b="0" i="0" u="none" strike="noStrike">
                          <a:solidFill>
                            <a:srgbClr val="000000"/>
                          </a:solidFill>
                          <a:effectLst/>
                          <a:latin typeface="微軟正黑體"/>
                        </a:rPr>
                        <a:t>2021/6/11</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傳醫部</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兒醫部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兒童感染科</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龔彥穎主任</a:t>
                      </a:r>
                      <a:br>
                        <a:rPr lang="zh-TW" altLang="en-US" sz="1200" b="0" i="0" u="none" strike="noStrike" dirty="0">
                          <a:solidFill>
                            <a:srgbClr val="000000"/>
                          </a:solidFill>
                          <a:effectLst/>
                          <a:latin typeface="微軟正黑體"/>
                        </a:rPr>
                      </a:br>
                      <a:r>
                        <a:rPr lang="zh-TW" altLang="en-US" sz="1200" b="0" i="0" u="none" strike="noStrike" dirty="0">
                          <a:solidFill>
                            <a:srgbClr val="000000"/>
                          </a:solidFill>
                          <a:effectLst/>
                          <a:latin typeface="微軟正黑體"/>
                        </a:rPr>
                        <a:t>林妙秋主任</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中西醫聯合整治 染疫母子解隔出院</a:t>
                      </a:r>
                    </a:p>
                  </a:txBody>
                  <a:tcPr marL="9525" marR="9525" marT="9525" marB="0" anchor="ctr"/>
                </a:tc>
                <a:tc>
                  <a:txBody>
                    <a:bodyPr/>
                    <a:lstStyle/>
                    <a:p>
                      <a:pPr algn="ctr" fontAlgn="ctr"/>
                      <a:r>
                        <a:rPr lang="en-US" sz="1200" b="0" i="0" u="none" strike="noStrike" dirty="0">
                          <a:solidFill>
                            <a:srgbClr val="000000"/>
                          </a:solidFill>
                          <a:effectLst/>
                          <a:latin typeface="微軟正黑體"/>
                        </a:rPr>
                        <a:t>TVBS</a:t>
                      </a:r>
                      <a:r>
                        <a:rPr lang="zh-TW" altLang="en-US" sz="1200" b="0" i="0" u="none" strike="noStrike" dirty="0" smtClean="0">
                          <a:solidFill>
                            <a:srgbClr val="000000"/>
                          </a:solidFill>
                          <a:effectLst/>
                          <a:latin typeface="微軟正黑體"/>
                        </a:rPr>
                        <a:t>新聞</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王</a:t>
                      </a:r>
                      <a:r>
                        <a:rPr lang="zh-TW" altLang="en-US" sz="1200" b="0" i="0" u="none" strike="noStrike" dirty="0">
                          <a:solidFill>
                            <a:srgbClr val="000000"/>
                          </a:solidFill>
                          <a:effectLst/>
                          <a:latin typeface="微軟正黑體"/>
                        </a:rPr>
                        <a:t>皓慈</a:t>
                      </a:r>
                    </a:p>
                  </a:txBody>
                  <a:tcPr marL="9525" marR="9525" marT="9525" marB="0" anchor="ctr"/>
                </a:tc>
              </a:tr>
              <a:tr h="479251">
                <a:tc>
                  <a:txBody>
                    <a:bodyPr/>
                    <a:lstStyle/>
                    <a:p>
                      <a:pPr algn="r" fontAlgn="ctr"/>
                      <a:r>
                        <a:rPr lang="en-US" altLang="zh-TW" sz="1200" b="0" i="0" u="none" strike="noStrike" dirty="0" smtClean="0">
                          <a:solidFill>
                            <a:srgbClr val="000000"/>
                          </a:solidFill>
                          <a:effectLst/>
                          <a:latin typeface="微軟正黑體"/>
                        </a:rPr>
                        <a:t>2021/6/15</a:t>
                      </a:r>
                      <a:endParaRPr lang="en-US" altLang="zh-TW" sz="1200" b="0" i="0" u="none" strike="noStrike" dirty="0">
                        <a:solidFill>
                          <a:srgbClr val="000000"/>
                        </a:solidFill>
                        <a:effectLst/>
                        <a:latin typeface="微軟正黑體"/>
                      </a:endParaRPr>
                    </a:p>
                  </a:txBody>
                  <a:tcPr marL="9525" marR="9525" marT="9525" marB="0" anchor="ctr"/>
                </a:tc>
                <a:tc>
                  <a:txBody>
                    <a:bodyPr/>
                    <a:lstStyle/>
                    <a:p>
                      <a:pPr algn="l" fontAlgn="ctr"/>
                      <a:r>
                        <a:rPr lang="zh-TW" altLang="en-US" sz="1200" b="0" i="0" u="none" strike="noStrike" dirty="0" smtClean="0">
                          <a:solidFill>
                            <a:srgbClr val="000000"/>
                          </a:solidFill>
                          <a:effectLst/>
                          <a:latin typeface="微軟正黑體"/>
                        </a:rPr>
                        <a:t>家醫部</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r>
                        <a:rPr lang="zh-TW" altLang="en-US" sz="1200" b="0" i="0" u="none" strike="noStrike" dirty="0" smtClean="0">
                          <a:solidFill>
                            <a:srgbClr val="000000"/>
                          </a:solidFill>
                          <a:effectLst/>
                          <a:latin typeface="微軟正黑體"/>
                        </a:rPr>
                        <a:t>陳曾基主任</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r>
                        <a:rPr lang="en-US" altLang="zh-TW" sz="1200" b="0" i="0" u="none" strike="noStrike" dirty="0" smtClean="0">
                          <a:solidFill>
                            <a:srgbClr val="000000"/>
                          </a:solidFill>
                          <a:effectLst/>
                          <a:latin typeface="微軟正黑體"/>
                        </a:rPr>
                        <a:t>COVID-19</a:t>
                      </a:r>
                      <a:r>
                        <a:rPr lang="zh-TW" altLang="en-US" sz="1200" b="0" i="0" u="none" strike="noStrike" dirty="0" smtClean="0">
                          <a:solidFill>
                            <a:srgbClr val="000000"/>
                          </a:solidFill>
                          <a:effectLst/>
                          <a:latin typeface="微軟正黑體"/>
                        </a:rPr>
                        <a:t>疫苗擴大接種首日</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ctr" fontAlgn="ctr"/>
                      <a:r>
                        <a:rPr lang="zh-TW" altLang="en-US" sz="1200" b="0" i="0" u="none" strike="noStrike" dirty="0" smtClean="0">
                          <a:solidFill>
                            <a:srgbClr val="000000"/>
                          </a:solidFill>
                          <a:effectLst/>
                          <a:latin typeface="微軟正黑體"/>
                        </a:rPr>
                        <a:t>聯合報</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上報</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中央社</a:t>
                      </a:r>
                      <a:endParaRPr lang="zh-TW" altLang="en-US" sz="1200" b="0" i="0" u="none" strike="noStrike" dirty="0">
                        <a:solidFill>
                          <a:srgbClr val="000000"/>
                        </a:solidFill>
                        <a:effectLst/>
                        <a:latin typeface="微軟正黑體"/>
                      </a:endParaRPr>
                    </a:p>
                  </a:txBody>
                  <a:tcPr marL="9525" marR="9525" marT="9525" marB="0" anchor="ctr"/>
                </a:tc>
              </a:tr>
              <a:tr h="479251">
                <a:tc>
                  <a:txBody>
                    <a:bodyPr/>
                    <a:lstStyle/>
                    <a:p>
                      <a:pPr algn="r" fontAlgn="ctr"/>
                      <a:r>
                        <a:rPr lang="en-US" altLang="zh-TW" sz="1200" b="0" i="0" u="none" strike="noStrike" dirty="0">
                          <a:solidFill>
                            <a:srgbClr val="000000"/>
                          </a:solidFill>
                          <a:effectLst/>
                          <a:latin typeface="微軟正黑體"/>
                        </a:rPr>
                        <a:t>2021/6/15</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院本部</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　</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陳威明副院長</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京元電子大量篩檢</a:t>
                      </a:r>
                    </a:p>
                  </a:txBody>
                  <a:tcPr marL="9525" marR="9525" marT="9525" marB="0" anchor="ctr"/>
                </a:tc>
                <a:tc>
                  <a:txBody>
                    <a:bodyPr/>
                    <a:lstStyle/>
                    <a:p>
                      <a:pPr algn="ctr" fontAlgn="ctr"/>
                      <a:r>
                        <a:rPr lang="zh-TW" altLang="en-US" sz="1200" b="0" i="0" u="none" strike="noStrike" dirty="0" smtClean="0">
                          <a:solidFill>
                            <a:srgbClr val="000000"/>
                          </a:solidFill>
                          <a:effectLst/>
                          <a:latin typeface="微軟正黑體"/>
                        </a:rPr>
                        <a:t>聯合報 蕭雨耘</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面訪</a:t>
                      </a:r>
                      <a:r>
                        <a:rPr lang="en-US" altLang="zh-TW" sz="1200" b="0" i="0" u="none" strike="noStrike" dirty="0" smtClean="0">
                          <a:solidFill>
                            <a:srgbClr val="000000"/>
                          </a:solidFill>
                          <a:effectLst/>
                          <a:latin typeface="微軟正黑體"/>
                        </a:rPr>
                        <a:t>)</a:t>
                      </a:r>
                    </a:p>
                    <a:p>
                      <a:pPr algn="ctr" fontAlgn="ctr"/>
                      <a:r>
                        <a:rPr lang="zh-TW" altLang="en-US" sz="1200" b="0" i="0" u="none" strike="noStrike" dirty="0" smtClean="0">
                          <a:solidFill>
                            <a:srgbClr val="000000"/>
                          </a:solidFill>
                          <a:effectLst/>
                          <a:latin typeface="微軟正黑體"/>
                        </a:rPr>
                        <a:t>東森新聞</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陳惠美</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提供資料</a:t>
                      </a:r>
                      <a:r>
                        <a:rPr lang="en-US" altLang="zh-TW" sz="1200" b="0" i="0" u="none" strike="noStrike" dirty="0" smtClean="0">
                          <a:solidFill>
                            <a:srgbClr val="000000"/>
                          </a:solidFill>
                          <a:effectLst/>
                          <a:latin typeface="微軟正黑體"/>
                        </a:rPr>
                        <a:t>)</a:t>
                      </a:r>
                      <a:endParaRPr lang="zh-TW" altLang="en-US" sz="1200" b="0" i="0" u="none" strike="noStrike" dirty="0">
                        <a:solidFill>
                          <a:srgbClr val="000000"/>
                        </a:solidFill>
                        <a:effectLst/>
                        <a:latin typeface="微軟正黑體"/>
                      </a:endParaRPr>
                    </a:p>
                  </a:txBody>
                  <a:tcPr marL="9525" marR="9525" marT="9525" marB="0" anchor="ctr"/>
                </a:tc>
              </a:tr>
              <a:tr h="479251">
                <a:tc>
                  <a:txBody>
                    <a:bodyPr/>
                    <a:lstStyle/>
                    <a:p>
                      <a:pPr algn="r" fontAlgn="ctr"/>
                      <a:r>
                        <a:rPr lang="en-US" altLang="zh-TW" sz="1200" b="0" i="0" u="none" strike="noStrike">
                          <a:solidFill>
                            <a:srgbClr val="000000"/>
                          </a:solidFill>
                          <a:effectLst/>
                          <a:latin typeface="微軟正黑體"/>
                        </a:rPr>
                        <a:t>2021/6/16</a:t>
                      </a:r>
                    </a:p>
                  </a:txBody>
                  <a:tcPr marL="9525" marR="9525" marT="9525" marB="0" anchor="ctr"/>
                </a:tc>
                <a:tc>
                  <a:txBody>
                    <a:bodyPr/>
                    <a:lstStyle/>
                    <a:p>
                      <a:pPr algn="l" fontAlgn="ctr"/>
                      <a:r>
                        <a:rPr lang="zh-TW" altLang="en-US" sz="1200" b="0" i="0" u="none" strike="noStrike">
                          <a:solidFill>
                            <a:srgbClr val="000000"/>
                          </a:solidFill>
                          <a:effectLst/>
                          <a:latin typeface="微軟正黑體"/>
                        </a:rPr>
                        <a:t>醫企部</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內科部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心臟內科</a:t>
                      </a:r>
                    </a:p>
                  </a:txBody>
                  <a:tcPr marL="9525" marR="9525" marT="9525" marB="0" anchor="ctr"/>
                </a:tc>
                <a:tc>
                  <a:txBody>
                    <a:bodyPr/>
                    <a:lstStyle/>
                    <a:p>
                      <a:pPr algn="l" fontAlgn="ctr"/>
                      <a:r>
                        <a:rPr lang="zh-TW" altLang="en-US" sz="1200" b="0" i="0" u="none" strike="noStrike">
                          <a:solidFill>
                            <a:srgbClr val="000000"/>
                          </a:solidFill>
                          <a:effectLst/>
                          <a:latin typeface="微軟正黑體"/>
                        </a:rPr>
                        <a:t>李偉強主任</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李慶威醫師</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視訊看診</a:t>
                      </a:r>
                    </a:p>
                  </a:txBody>
                  <a:tcPr marL="9525" marR="9525" marT="9525" marB="0" anchor="ctr"/>
                </a:tc>
                <a:tc>
                  <a:txBody>
                    <a:bodyPr/>
                    <a:lstStyle/>
                    <a:p>
                      <a:pPr algn="ctr" fontAlgn="ctr"/>
                      <a:r>
                        <a:rPr lang="en-US" sz="1200" b="0" i="0" u="none" strike="noStrike" dirty="0">
                          <a:solidFill>
                            <a:srgbClr val="000000"/>
                          </a:solidFill>
                          <a:effectLst/>
                          <a:latin typeface="微軟正黑體"/>
                        </a:rPr>
                        <a:t>TVBS</a:t>
                      </a:r>
                      <a:r>
                        <a:rPr lang="zh-TW" altLang="en-US" sz="1200" b="0" i="0" u="none" strike="noStrike" dirty="0">
                          <a:solidFill>
                            <a:srgbClr val="000000"/>
                          </a:solidFill>
                          <a:effectLst/>
                          <a:latin typeface="微軟正黑體"/>
                        </a:rPr>
                        <a:t>十點</a:t>
                      </a:r>
                      <a:r>
                        <a:rPr lang="zh-TW" altLang="en-US" sz="1200" b="0" i="0" u="none" strike="noStrike" dirty="0" smtClean="0">
                          <a:solidFill>
                            <a:srgbClr val="000000"/>
                          </a:solidFill>
                          <a:effectLst/>
                          <a:latin typeface="微軟正黑體"/>
                        </a:rPr>
                        <a:t>不一樣</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蔣志偉</a:t>
                      </a:r>
                      <a:endParaRPr lang="zh-TW" altLang="en-US" sz="1200" b="0" i="0" u="none" strike="noStrike" dirty="0">
                        <a:solidFill>
                          <a:srgbClr val="000000"/>
                        </a:solidFill>
                        <a:effectLst/>
                        <a:latin typeface="微軟正黑體"/>
                      </a:endParaRPr>
                    </a:p>
                  </a:txBody>
                  <a:tcPr marL="9525" marR="9525" marT="9525" marB="0" anchor="ctr"/>
                </a:tc>
              </a:tr>
              <a:tr h="479251">
                <a:tc>
                  <a:txBody>
                    <a:bodyPr/>
                    <a:lstStyle/>
                    <a:p>
                      <a:pPr algn="r" fontAlgn="ctr"/>
                      <a:r>
                        <a:rPr lang="en-US" altLang="zh-TW" sz="1200" b="0" i="0" u="none" strike="noStrike">
                          <a:solidFill>
                            <a:srgbClr val="000000"/>
                          </a:solidFill>
                          <a:effectLst/>
                          <a:latin typeface="微軟正黑體"/>
                        </a:rPr>
                        <a:t>2021/6/16</a:t>
                      </a:r>
                    </a:p>
                  </a:txBody>
                  <a:tcPr marL="9525" marR="9525" marT="9525" marB="0" anchor="ctr"/>
                </a:tc>
                <a:tc>
                  <a:txBody>
                    <a:bodyPr/>
                    <a:lstStyle/>
                    <a:p>
                      <a:pPr algn="l" fontAlgn="ctr"/>
                      <a:r>
                        <a:rPr lang="zh-TW" altLang="en-US" sz="1200" b="0" i="0" u="none" strike="noStrike" dirty="0" smtClean="0">
                          <a:solidFill>
                            <a:srgbClr val="000000"/>
                          </a:solidFill>
                          <a:effectLst/>
                          <a:latin typeface="微軟正黑體"/>
                        </a:rPr>
                        <a:t>病檢部</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　</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周德盈主任</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快速</a:t>
                      </a:r>
                      <a:r>
                        <a:rPr lang="en-US" altLang="zh-TW" sz="1200" b="0" i="0" u="none" strike="noStrike">
                          <a:solidFill>
                            <a:srgbClr val="000000"/>
                          </a:solidFill>
                          <a:effectLst/>
                          <a:latin typeface="微軟正黑體"/>
                        </a:rPr>
                        <a:t>PCR</a:t>
                      </a:r>
                      <a:r>
                        <a:rPr lang="zh-TW" altLang="en-US" sz="1200" b="0" i="0" u="none" strike="noStrike">
                          <a:solidFill>
                            <a:srgbClr val="000000"/>
                          </a:solidFill>
                          <a:effectLst/>
                          <a:latin typeface="微軟正黑體"/>
                        </a:rPr>
                        <a:t>篩檢機器</a:t>
                      </a:r>
                    </a:p>
                  </a:txBody>
                  <a:tcPr marL="9525" marR="9525" marT="9525" marB="0" anchor="ctr"/>
                </a:tc>
                <a:tc>
                  <a:txBody>
                    <a:bodyPr/>
                    <a:lstStyle/>
                    <a:p>
                      <a:pPr algn="ctr" fontAlgn="ctr"/>
                      <a:r>
                        <a:rPr lang="zh-TW" altLang="en-US" sz="1200" b="0" i="0" u="none" strike="noStrike" dirty="0">
                          <a:solidFill>
                            <a:srgbClr val="000000"/>
                          </a:solidFill>
                          <a:effectLst/>
                          <a:latin typeface="微軟正黑體"/>
                        </a:rPr>
                        <a:t>東森</a:t>
                      </a:r>
                      <a:r>
                        <a:rPr lang="zh-TW" altLang="en-US" sz="1200" b="0" i="0" u="none" strike="noStrike" dirty="0" smtClean="0">
                          <a:solidFill>
                            <a:srgbClr val="000000"/>
                          </a:solidFill>
                          <a:effectLst/>
                          <a:latin typeface="微軟正黑體"/>
                        </a:rPr>
                        <a:t>新聞</a:t>
                      </a:r>
                      <a:r>
                        <a:rPr lang="en-US" altLang="zh-TW" sz="1200" b="0" i="0" u="none" strike="noStrike" dirty="0" smtClean="0">
                          <a:solidFill>
                            <a:srgbClr val="000000"/>
                          </a:solidFill>
                          <a:effectLst/>
                          <a:latin typeface="微軟正黑體"/>
                        </a:rPr>
                        <a:t>/</a:t>
                      </a:r>
                      <a:r>
                        <a:rPr lang="zh-TW" altLang="en-US" sz="1200" b="0" i="0" u="none" strike="noStrike" dirty="0" smtClean="0">
                          <a:solidFill>
                            <a:srgbClr val="000000"/>
                          </a:solidFill>
                          <a:effectLst/>
                          <a:latin typeface="微軟正黑體"/>
                        </a:rPr>
                        <a:t>高紹偉</a:t>
                      </a:r>
                      <a:endParaRPr lang="zh-TW" altLang="en-US" sz="1200" b="0" i="0" u="none" strike="noStrike" dirty="0">
                        <a:solidFill>
                          <a:srgbClr val="000000"/>
                        </a:solidFill>
                        <a:effectLst/>
                        <a:latin typeface="微軟正黑體"/>
                      </a:endParaRPr>
                    </a:p>
                  </a:txBody>
                  <a:tcPr marL="9525" marR="9525" marT="9525" marB="0" anchor="ctr"/>
                </a:tc>
              </a:tr>
              <a:tr h="479251">
                <a:tc>
                  <a:txBody>
                    <a:bodyPr/>
                    <a:lstStyle/>
                    <a:p>
                      <a:pPr algn="r" fontAlgn="ctr"/>
                      <a:endParaRPr lang="en-US" altLang="zh-TW" sz="1200" b="0" i="0" u="none" strike="noStrike" dirty="0">
                        <a:solidFill>
                          <a:srgbClr val="000000"/>
                        </a:solidFill>
                        <a:effectLst/>
                        <a:latin typeface="新細明體"/>
                      </a:endParaRPr>
                    </a:p>
                  </a:txBody>
                  <a:tcPr marL="9525" marR="9525" marT="9525" marB="0" anchor="ctr"/>
                </a:tc>
                <a:tc>
                  <a:txBody>
                    <a:bodyPr/>
                    <a:lstStyle/>
                    <a:p>
                      <a:pPr algn="r" fontAlgn="ct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r>
              <a:tr h="479251">
                <a:tc>
                  <a:txBody>
                    <a:bodyPr/>
                    <a:lstStyle/>
                    <a:p>
                      <a:pPr algn="r" fontAlgn="ctr"/>
                      <a:endParaRPr lang="en-US" altLang="zh-TW" sz="1200" b="0" i="0" u="none" strike="noStrike">
                        <a:solidFill>
                          <a:srgbClr val="000000"/>
                        </a:solidFill>
                        <a:effectLst/>
                        <a:latin typeface="新細明體"/>
                      </a:endParaRPr>
                    </a:p>
                  </a:txBody>
                  <a:tcPr marL="9525" marR="9525" marT="9525" marB="0" anchor="ctr"/>
                </a:tc>
                <a:tc>
                  <a:txBody>
                    <a:bodyPr/>
                    <a:lstStyle/>
                    <a:p>
                      <a:pPr algn="r" fontAlgn="ctr"/>
                      <a:endParaRPr lang="en-US" altLang="zh-TW"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r>
              <a:tr h="389763">
                <a:tc>
                  <a:txBody>
                    <a:bodyPr/>
                    <a:lstStyle/>
                    <a:p>
                      <a:pPr algn="r" fontAlgn="ctr"/>
                      <a:endParaRPr lang="en-US" altLang="zh-TW" sz="1200" b="0" i="0" u="none" strike="noStrike">
                        <a:solidFill>
                          <a:srgbClr val="000000"/>
                        </a:solidFill>
                        <a:effectLst/>
                        <a:latin typeface="新細明體"/>
                      </a:endParaRPr>
                    </a:p>
                  </a:txBody>
                  <a:tcPr marL="9525" marR="9525" marT="9525" marB="0" anchor="ctr"/>
                </a:tc>
                <a:tc>
                  <a:txBody>
                    <a:bodyPr/>
                    <a:lstStyle/>
                    <a:p>
                      <a:pPr algn="r" fontAlgn="ctr"/>
                      <a:endParaRPr lang="en-US" altLang="zh-TW"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a:solidFill>
                          <a:srgbClr val="000000"/>
                        </a:solidFill>
                        <a:effectLst/>
                        <a:latin typeface="新細明體"/>
                      </a:endParaRPr>
                    </a:p>
                  </a:txBody>
                  <a:tcPr marL="9525" marR="9525" marT="9525" marB="0" anchor="ctr"/>
                </a:tc>
                <a:tc>
                  <a:txBody>
                    <a:bodyPr/>
                    <a:lstStyle/>
                    <a:p>
                      <a:pPr algn="l" fontAlgn="ctr"/>
                      <a:endParaRPr lang="zh-TW" altLang="en-US" sz="1200" b="0" i="0" u="none" strike="noStrike" dirty="0">
                        <a:solidFill>
                          <a:srgbClr val="000000"/>
                        </a:solidFill>
                        <a:effectLst/>
                        <a:latin typeface="新細明體"/>
                      </a:endParaRPr>
                    </a:p>
                  </a:txBody>
                  <a:tcPr marL="9525" marR="9525" marT="9525" marB="0" anchor="ctr"/>
                </a:tc>
              </a:tr>
            </a:tbl>
          </a:graphicData>
        </a:graphic>
      </p:graphicFrame>
    </p:spTree>
    <p:extLst>
      <p:ext uri="{BB962C8B-B14F-4D97-AF65-F5344CB8AC3E}">
        <p14:creationId xmlns:p14="http://schemas.microsoft.com/office/powerpoint/2010/main" val="23772635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6</a:t>
            </a:r>
            <a:r>
              <a:rPr lang="zh-TW" altLang="en-US" dirty="0" smtClean="0"/>
              <a:t>月份新聞摘要</a:t>
            </a:r>
            <a:r>
              <a:rPr lang="en-US" altLang="zh-TW" dirty="0" smtClean="0"/>
              <a:t>(</a:t>
            </a:r>
            <a:r>
              <a:rPr lang="zh-TW" altLang="en-US" dirty="0" smtClean="0"/>
              <a:t>計</a:t>
            </a:r>
            <a:r>
              <a:rPr lang="en-US" altLang="zh-TW" dirty="0" smtClean="0"/>
              <a:t>39</a:t>
            </a:r>
            <a:r>
              <a:rPr lang="zh-TW" altLang="en-US" dirty="0" smtClean="0"/>
              <a:t>則</a:t>
            </a:r>
            <a:r>
              <a:rPr lang="en-US" altLang="zh-TW" dirty="0" smtClean="0"/>
              <a:t>)</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89755016"/>
              </p:ext>
            </p:extLst>
          </p:nvPr>
        </p:nvGraphicFramePr>
        <p:xfrm>
          <a:off x="1" y="979488"/>
          <a:ext cx="9144000" cy="5316127"/>
        </p:xfrm>
        <a:graphic>
          <a:graphicData uri="http://schemas.openxmlformats.org/drawingml/2006/table">
            <a:tbl>
              <a:tblPr firstRow="1" bandRow="1">
                <a:tableStyleId>{5C22544A-7EE6-4342-B048-85BDC9FD1C3A}</a:tableStyleId>
              </a:tblPr>
              <a:tblGrid>
                <a:gridCol w="1475570"/>
                <a:gridCol w="6480899"/>
                <a:gridCol w="118753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r>
                        <a:rPr lang="en-US" altLang="zh-TW" sz="1800" dirty="0" smtClean="0"/>
                        <a:t>20210512</a:t>
                      </a:r>
                      <a:endParaRPr lang="zh-TW" altLang="en-US" sz="1800" dirty="0"/>
                    </a:p>
                  </a:txBody>
                  <a:tcPr marT="45723" marB="45723"/>
                </a:tc>
                <a:tc>
                  <a:txBody>
                    <a:bodyPr/>
                    <a:lstStyle/>
                    <a:p>
                      <a:r>
                        <a:rPr lang="zh-TW" altLang="en-US" sz="1800" dirty="0" smtClean="0"/>
                        <a:t>季節轉換，最怕心肺不給力</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20210512 </a:t>
                      </a:r>
                      <a:endParaRPr lang="zh-TW" altLang="en-US" sz="1800" dirty="0"/>
                    </a:p>
                  </a:txBody>
                  <a:tcPr marT="45723" marB="45723"/>
                </a:tc>
                <a:tc>
                  <a:txBody>
                    <a:bodyPr/>
                    <a:lstStyle/>
                    <a:p>
                      <a:r>
                        <a:rPr lang="zh-TW" altLang="en-US" sz="1800" dirty="0" smtClean="0"/>
                        <a:t>治療癌症</a:t>
                      </a:r>
                      <a:r>
                        <a:rPr lang="en-US" altLang="zh-TW" sz="1800" dirty="0" smtClean="0"/>
                        <a:t>!</a:t>
                      </a:r>
                      <a:r>
                        <a:rPr lang="zh-TW" altLang="en-US" sz="1800" dirty="0" smtClean="0"/>
                        <a:t>這療法有機會 醫師：提高存活率</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20210514</a:t>
                      </a:r>
                      <a:endParaRPr lang="zh-TW" altLang="en-US" sz="1800" dirty="0"/>
                    </a:p>
                  </a:txBody>
                  <a:tcPr marT="45723" marB="45723"/>
                </a:tc>
                <a:tc>
                  <a:txBody>
                    <a:bodyPr/>
                    <a:lstStyle/>
                    <a:p>
                      <a:r>
                        <a:rPr lang="zh-TW" altLang="en-US" sz="1800" dirty="0" smtClean="0"/>
                        <a:t>北榮搶救「骨肉瘤」少女 突破全球關鍵技術是這件事</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20210516</a:t>
                      </a:r>
                      <a:endParaRPr lang="zh-TW" altLang="en-US" sz="1800" dirty="0"/>
                    </a:p>
                  </a:txBody>
                  <a:tcPr marT="45723" marB="45723"/>
                </a:tc>
                <a:tc>
                  <a:txBody>
                    <a:bodyPr/>
                    <a:lstStyle/>
                    <a:p>
                      <a:r>
                        <a:rPr lang="zh-TW" altLang="en-US" sz="1800" dirty="0" smtClean="0"/>
                        <a:t>被需要感隨年齡降低 關係營造 別等退休後</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20210517</a:t>
                      </a:r>
                      <a:endParaRPr lang="zh-TW" altLang="en-US" sz="1800" dirty="0"/>
                    </a:p>
                  </a:txBody>
                  <a:tcPr marT="45723" marB="45723"/>
                </a:tc>
                <a:tc>
                  <a:txBody>
                    <a:bodyPr/>
                    <a:lstStyle/>
                    <a:p>
                      <a:r>
                        <a:rPr lang="zh-TW" altLang="en-US" sz="1800" dirty="0" smtClean="0"/>
                        <a:t>北榮宣布降載 防院內感染 病人檢測陰性才可住院</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20210517</a:t>
                      </a:r>
                      <a:endParaRPr lang="zh-TW" altLang="en-US" sz="1800" dirty="0"/>
                    </a:p>
                  </a:txBody>
                  <a:tcPr marT="45723" marB="45723"/>
                </a:tc>
                <a:tc>
                  <a:txBody>
                    <a:bodyPr/>
                    <a:lstStyle/>
                    <a:p>
                      <a:r>
                        <a:rPr lang="zh-TW" altLang="en-US" sz="1800" dirty="0" smtClean="0"/>
                        <a:t>防疫不便出入醫院 北榮創腦中風</a:t>
                      </a:r>
                      <a:r>
                        <a:rPr lang="en-US" altLang="zh-TW" sz="1800" dirty="0" smtClean="0"/>
                        <a:t>LINE</a:t>
                      </a:r>
                      <a:r>
                        <a:rPr lang="zh-TW" altLang="en-US" sz="1800" dirty="0" smtClean="0"/>
                        <a:t>平台</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20210517</a:t>
                      </a:r>
                      <a:endParaRPr lang="zh-TW" altLang="en-US" sz="1800" dirty="0"/>
                    </a:p>
                  </a:txBody>
                  <a:tcPr marT="45723" marB="45723"/>
                </a:tc>
                <a:tc>
                  <a:txBody>
                    <a:bodyPr/>
                    <a:lstStyle/>
                    <a:p>
                      <a:r>
                        <a:rPr lang="zh-TW" altLang="en-US" sz="1800" dirty="0" smtClean="0"/>
                        <a:t>染疫叫救護車 等</a:t>
                      </a:r>
                      <a:r>
                        <a:rPr lang="en-US" altLang="zh-TW" sz="1800" dirty="0" smtClean="0"/>
                        <a:t>2</a:t>
                      </a:r>
                      <a:r>
                        <a:rPr lang="zh-TW" altLang="en-US" sz="1800" dirty="0" smtClean="0"/>
                        <a:t>天仍未送診</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20210517</a:t>
                      </a:r>
                      <a:endParaRPr lang="zh-TW" altLang="en-US" sz="1800" dirty="0"/>
                    </a:p>
                  </a:txBody>
                  <a:tcPr marT="45723" marB="45723"/>
                </a:tc>
                <a:tc>
                  <a:txBody>
                    <a:bodyPr/>
                    <a:lstStyle/>
                    <a:p>
                      <a:r>
                        <a:rPr lang="zh-TW" altLang="en-US" sz="1800" dirty="0" smtClean="0"/>
                        <a:t>疫情升溫保量能 北榮、長庚、新光醫院暫停非緊急醫療</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20210517</a:t>
                      </a:r>
                      <a:endParaRPr lang="zh-TW" altLang="en-US" sz="1800" dirty="0"/>
                    </a:p>
                  </a:txBody>
                  <a:tcPr marT="45723" marB="45723"/>
                </a:tc>
                <a:tc>
                  <a:txBody>
                    <a:bodyPr/>
                    <a:lstStyle/>
                    <a:p>
                      <a:r>
                        <a:rPr lang="zh-TW" altLang="en-US" sz="1800" dirty="0" smtClean="0"/>
                        <a:t>確診民眾陳情等不到救護車 北市衛生局：調度病房需時間、輕症先待在家</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20210518</a:t>
                      </a:r>
                      <a:endParaRPr lang="zh-TW" altLang="en-US" sz="1800" dirty="0"/>
                    </a:p>
                  </a:txBody>
                  <a:tcPr marT="45723" marB="45723"/>
                </a:tc>
                <a:tc>
                  <a:txBody>
                    <a:bodyPr/>
                    <a:lstStyle/>
                    <a:p>
                      <a:r>
                        <a:rPr lang="zh-TW" altLang="en-US" sz="1800" dirty="0" smtClean="0"/>
                        <a:t>北榮禁老人健檢至</a:t>
                      </a:r>
                      <a:r>
                        <a:rPr lang="en-US" altLang="zh-TW" sz="1800" dirty="0" smtClean="0"/>
                        <a:t>6</a:t>
                      </a:r>
                      <a:r>
                        <a:rPr lang="zh-TW" altLang="en-US" sz="1800" dirty="0" smtClean="0"/>
                        <a:t>月</a:t>
                      </a:r>
                      <a:r>
                        <a:rPr lang="en-US" altLang="zh-TW" sz="1800" dirty="0" smtClean="0"/>
                        <a:t>8</a:t>
                      </a:r>
                      <a:r>
                        <a:rPr lang="zh-TW" altLang="en-US" sz="1800" dirty="0" smtClean="0"/>
                        <a:t>日 報告危急者逐一電話通知</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003878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6</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12434831"/>
              </p:ext>
            </p:extLst>
          </p:nvPr>
        </p:nvGraphicFramePr>
        <p:xfrm>
          <a:off x="1" y="979488"/>
          <a:ext cx="9144000" cy="5669030"/>
        </p:xfrm>
        <a:graphic>
          <a:graphicData uri="http://schemas.openxmlformats.org/drawingml/2006/table">
            <a:tbl>
              <a:tblPr firstRow="1" bandRow="1">
                <a:tableStyleId>{5C22544A-7EE6-4342-B048-85BDC9FD1C3A}</a:tableStyleId>
              </a:tblPr>
              <a:tblGrid>
                <a:gridCol w="1475570"/>
                <a:gridCol w="6480899"/>
                <a:gridCol w="118753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r>
                        <a:rPr lang="en-US" altLang="zh-TW" sz="1800" dirty="0" smtClean="0"/>
                        <a:t>20210518</a:t>
                      </a:r>
                      <a:endParaRPr lang="zh-TW" altLang="en-US" sz="1800" dirty="0"/>
                    </a:p>
                  </a:txBody>
                  <a:tcPr marT="45723" marB="45723"/>
                </a:tc>
                <a:tc>
                  <a:txBody>
                    <a:bodyPr/>
                    <a:lstStyle/>
                    <a:p>
                      <a:r>
                        <a:rPr lang="zh-TW" altLang="en-US" sz="1800" dirty="0" smtClean="0"/>
                        <a:t>亞東</a:t>
                      </a:r>
                      <a:r>
                        <a:rPr lang="en-US" altLang="zh-TW" sz="1800" dirty="0" smtClean="0"/>
                        <a:t>1</a:t>
                      </a:r>
                      <a:r>
                        <a:rPr lang="zh-TW" altLang="en-US" sz="1800" dirty="0" smtClean="0"/>
                        <a:t>確診死亡</a:t>
                      </a:r>
                      <a:r>
                        <a:rPr lang="en-US" altLang="zh-TW" sz="1800" dirty="0" smtClean="0"/>
                        <a:t>...</a:t>
                      </a:r>
                      <a:r>
                        <a:rPr lang="zh-TW" altLang="en-US" sz="1800" dirty="0" smtClean="0"/>
                        <a:t>北部醫院急診室癱瘓 急診醫籲：政府廣設篩檢站、民眾有症狀再篩</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20210518</a:t>
                      </a:r>
                      <a:endParaRPr lang="zh-TW" altLang="en-US" sz="1800" dirty="0"/>
                    </a:p>
                  </a:txBody>
                  <a:tcPr marT="45723" marB="45723"/>
                </a:tc>
                <a:tc>
                  <a:txBody>
                    <a:bodyPr/>
                    <a:lstStyle/>
                    <a:p>
                      <a:r>
                        <a:rPr lang="zh-TW" altLang="en-US" sz="1800" dirty="0" smtClean="0"/>
                        <a:t>健保卡註記 增列自主健康管理</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20210518</a:t>
                      </a:r>
                      <a:endParaRPr lang="zh-TW" altLang="en-US" sz="1800" dirty="0"/>
                    </a:p>
                  </a:txBody>
                  <a:tcPr marT="45723" marB="45723"/>
                </a:tc>
                <a:tc>
                  <a:txBody>
                    <a:bodyPr/>
                    <a:lstStyle/>
                    <a:p>
                      <a:r>
                        <a:rPr lang="zh-TW" altLang="en-US" sz="1800" dirty="0" smtClean="0"/>
                        <a:t>國泰、北榮降載醫療服務</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20210518</a:t>
                      </a:r>
                      <a:endParaRPr lang="zh-TW" altLang="en-US" sz="1800" dirty="0"/>
                    </a:p>
                  </a:txBody>
                  <a:tcPr marT="45723" marB="45723"/>
                </a:tc>
                <a:tc>
                  <a:txBody>
                    <a:bodyPr/>
                    <a:lstStyle/>
                    <a:p>
                      <a:r>
                        <a:rPr lang="zh-TW" altLang="en-US" sz="1800" dirty="0" smtClean="0"/>
                        <a:t>專家：全台醫院都應總體檢</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20210519</a:t>
                      </a:r>
                      <a:endParaRPr lang="zh-TW" altLang="en-US" sz="1800" dirty="0"/>
                    </a:p>
                  </a:txBody>
                  <a:tcPr marT="45723" marB="45723"/>
                </a:tc>
                <a:tc>
                  <a:txBody>
                    <a:bodyPr/>
                    <a:lstStyle/>
                    <a:p>
                      <a:r>
                        <a:rPr lang="en-US" altLang="zh-TW" sz="1800" dirty="0" smtClean="0"/>
                        <a:t>10</a:t>
                      </a:r>
                      <a:r>
                        <a:rPr lang="zh-TW" altLang="en-US" sz="1800" dirty="0" smtClean="0"/>
                        <a:t>大抗疫專家 遠距救急</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20210519 </a:t>
                      </a:r>
                      <a:endParaRPr lang="zh-TW" altLang="en-US" sz="1800" dirty="0"/>
                    </a:p>
                  </a:txBody>
                  <a:tcPr marT="45723" marB="45723"/>
                </a:tc>
                <a:tc>
                  <a:txBody>
                    <a:bodyPr/>
                    <a:lstStyle/>
                    <a:p>
                      <a:r>
                        <a:rPr lang="zh-TW" altLang="en-US" sz="1800" dirty="0" smtClean="0"/>
                        <a:t>又</a:t>
                      </a:r>
                      <a:r>
                        <a:rPr lang="en-US" altLang="zh-TW" sz="1800" dirty="0" smtClean="0"/>
                        <a:t>1</a:t>
                      </a:r>
                      <a:r>
                        <a:rPr lang="zh-TW" altLang="en-US" sz="1800" dirty="0" smtClean="0"/>
                        <a:t>醫學中心淪陷 手術室工友確診 北榮：不影響業務</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20210519</a:t>
                      </a:r>
                      <a:endParaRPr lang="zh-TW" altLang="en-US" sz="1800" dirty="0"/>
                    </a:p>
                  </a:txBody>
                  <a:tcPr marT="45723" marB="45723"/>
                </a:tc>
                <a:tc>
                  <a:txBody>
                    <a:bodyPr/>
                    <a:lstStyle/>
                    <a:p>
                      <a:r>
                        <a:rPr lang="zh-TW" altLang="en-US" sz="1800" dirty="0" smtClean="0"/>
                        <a:t>急診室哀嚎錄 </a:t>
                      </a:r>
                      <a:r>
                        <a:rPr lang="en-US" altLang="zh-TW" sz="1800" dirty="0" smtClean="0"/>
                        <a:t>4</a:t>
                      </a:r>
                      <a:r>
                        <a:rPr lang="zh-TW" altLang="en-US" sz="1800" dirty="0" smtClean="0"/>
                        <a:t>大醫學中心人山人海篩檢 </a:t>
                      </a:r>
                      <a:r>
                        <a:rPr lang="en-US" altLang="zh-TW" sz="1800" dirty="0" smtClean="0"/>
                        <a:t>24</a:t>
                      </a:r>
                      <a:r>
                        <a:rPr lang="zh-TW" altLang="en-US" sz="1800" dirty="0" smtClean="0"/>
                        <a:t>小時湧入醫喊「稱不下去」</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20210520</a:t>
                      </a:r>
                      <a:endParaRPr lang="zh-TW" altLang="en-US" sz="1800" dirty="0"/>
                    </a:p>
                  </a:txBody>
                  <a:tcPr marT="45723" marB="45723"/>
                </a:tc>
                <a:tc>
                  <a:txBody>
                    <a:bodyPr/>
                    <a:lstStyle/>
                    <a:p>
                      <a:r>
                        <a:rPr lang="en-US" altLang="zh-TW" sz="1800" dirty="0" smtClean="0"/>
                        <a:t>4012</a:t>
                      </a:r>
                      <a:r>
                        <a:rPr lang="zh-TW" altLang="en-US" sz="1800" dirty="0" smtClean="0"/>
                        <a:t>家醫療院所 啟動視訊診療</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20210520 </a:t>
                      </a:r>
                      <a:endParaRPr lang="zh-TW" altLang="en-US" sz="1800" dirty="0"/>
                    </a:p>
                  </a:txBody>
                  <a:tcPr marT="45723" marB="45723"/>
                </a:tc>
                <a:tc>
                  <a:txBody>
                    <a:bodyPr/>
                    <a:lstStyle/>
                    <a:p>
                      <a:r>
                        <a:rPr lang="zh-TW" altLang="en-US" sz="1800" dirty="0" smtClean="0"/>
                        <a:t>提供腦中風患者完整照護 北榮研發</a:t>
                      </a:r>
                      <a:r>
                        <a:rPr lang="en-US" altLang="zh-TW" sz="1800" dirty="0" smtClean="0"/>
                        <a:t>LINE</a:t>
                      </a:r>
                      <a:r>
                        <a:rPr lang="zh-TW" altLang="en-US" sz="1800" dirty="0" smtClean="0"/>
                        <a:t>即時諮詢</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20210521</a:t>
                      </a:r>
                      <a:endParaRPr lang="zh-TW" altLang="en-US" sz="1800" dirty="0"/>
                    </a:p>
                  </a:txBody>
                  <a:tcPr marT="45723" marB="45723"/>
                </a:tc>
                <a:tc>
                  <a:txBody>
                    <a:bodyPr/>
                    <a:lstStyle/>
                    <a:p>
                      <a:r>
                        <a:rPr lang="zh-TW" altLang="en-US" sz="1800" dirty="0" smtClean="0"/>
                        <a:t>高科技抗疫 北榮獲贈紫外線滅菌機器人</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36069419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6</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49118610"/>
              </p:ext>
            </p:extLst>
          </p:nvPr>
        </p:nvGraphicFramePr>
        <p:xfrm>
          <a:off x="1" y="979488"/>
          <a:ext cx="9144000" cy="5316127"/>
        </p:xfrm>
        <a:graphic>
          <a:graphicData uri="http://schemas.openxmlformats.org/drawingml/2006/table">
            <a:tbl>
              <a:tblPr firstRow="1" bandRow="1">
                <a:tableStyleId>{5C22544A-7EE6-4342-B048-85BDC9FD1C3A}</a:tableStyleId>
              </a:tblPr>
              <a:tblGrid>
                <a:gridCol w="1475570"/>
                <a:gridCol w="6480899"/>
                <a:gridCol w="118753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r>
                        <a:rPr lang="en-US" altLang="zh-TW" sz="1800" dirty="0" smtClean="0"/>
                        <a:t>20210521</a:t>
                      </a:r>
                      <a:endParaRPr lang="zh-TW" altLang="en-US" sz="1800" dirty="0"/>
                    </a:p>
                  </a:txBody>
                  <a:tcPr marT="45723" marB="45723"/>
                </a:tc>
                <a:tc>
                  <a:txBody>
                    <a:bodyPr/>
                    <a:lstStyle/>
                    <a:p>
                      <a:r>
                        <a:rPr lang="zh-TW" altLang="en-US" sz="1800" dirty="0" smtClean="0"/>
                        <a:t>醫材廠商攜手公益團體 捐北榮滅菌機器</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20210524</a:t>
                      </a:r>
                      <a:endParaRPr lang="zh-TW" altLang="en-US" sz="1800" dirty="0"/>
                    </a:p>
                  </a:txBody>
                  <a:tcPr marT="45723" marB="45723"/>
                </a:tc>
                <a:tc>
                  <a:txBody>
                    <a:bodyPr/>
                    <a:lstStyle/>
                    <a:p>
                      <a:r>
                        <a:rPr lang="zh-TW" altLang="en-US" sz="1800" dirty="0" smtClean="0"/>
                        <a:t>日捐</a:t>
                      </a:r>
                      <a:r>
                        <a:rPr lang="en-US" altLang="zh-TW" sz="1800" dirty="0" smtClean="0"/>
                        <a:t>100</a:t>
                      </a:r>
                      <a:r>
                        <a:rPr lang="zh-TW" altLang="en-US" sz="1800" dirty="0" smtClean="0"/>
                        <a:t>個牛排便當 政大校友力挺第一線抗疫人員</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20210525 </a:t>
                      </a:r>
                      <a:endParaRPr lang="zh-TW" altLang="en-US" sz="1800" dirty="0"/>
                    </a:p>
                  </a:txBody>
                  <a:tcPr marT="45723" marB="45723"/>
                </a:tc>
                <a:tc>
                  <a:txBody>
                    <a:bodyPr/>
                    <a:lstStyle/>
                    <a:p>
                      <a:r>
                        <a:rPr lang="zh-TW" altLang="en-US" sz="1800" dirty="0" smtClean="0"/>
                        <a:t>北榮獲廠商捐贈紫外線抑菌艙</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20210525</a:t>
                      </a:r>
                      <a:endParaRPr lang="zh-TW" altLang="en-US" sz="1800" dirty="0"/>
                    </a:p>
                  </a:txBody>
                  <a:tcPr marT="45723" marB="45723"/>
                </a:tc>
                <a:tc>
                  <a:txBody>
                    <a:bodyPr/>
                    <a:lstStyle/>
                    <a:p>
                      <a:r>
                        <a:rPr lang="zh-TW" altLang="en-US" sz="1800" dirty="0" smtClean="0"/>
                        <a:t>量能吃緊 雙北只剩下</a:t>
                      </a:r>
                      <a:r>
                        <a:rPr lang="en-US" altLang="zh-TW" sz="1800" dirty="0" smtClean="0"/>
                        <a:t>28</a:t>
                      </a:r>
                      <a:r>
                        <a:rPr lang="zh-TW" altLang="en-US" sz="1800" dirty="0" smtClean="0"/>
                        <a:t>床負壓病床</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20210526 </a:t>
                      </a:r>
                      <a:endParaRPr lang="zh-TW" altLang="en-US" sz="1800" dirty="0"/>
                    </a:p>
                  </a:txBody>
                  <a:tcPr marT="45723" marB="45723"/>
                </a:tc>
                <a:tc>
                  <a:txBody>
                    <a:bodyPr/>
                    <a:lstStyle/>
                    <a:p>
                      <a:r>
                        <a:rPr lang="zh-TW" altLang="en-US" sz="1800" dirty="0" smtClean="0"/>
                        <a:t>北榮主任醫師確診 勤務班長「推病床竄各樓」恐藏院內傳播鏈</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20210526</a:t>
                      </a:r>
                      <a:endParaRPr lang="zh-TW" altLang="en-US" sz="1800" dirty="0"/>
                    </a:p>
                  </a:txBody>
                  <a:tcPr marT="45723" marB="45723"/>
                </a:tc>
                <a:tc>
                  <a:txBody>
                    <a:bodyPr/>
                    <a:lstStyle/>
                    <a:p>
                      <a:r>
                        <a:rPr lang="zh-TW" altLang="en-US" sz="1800" dirty="0" smtClean="0"/>
                        <a:t>台北榮總主任醫師染疫 相關接觸者全採陰 醫護士氣大振</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20210528</a:t>
                      </a:r>
                      <a:endParaRPr lang="zh-TW" altLang="en-US" sz="1800" dirty="0"/>
                    </a:p>
                  </a:txBody>
                  <a:tcPr marT="45723" marB="45723"/>
                </a:tc>
                <a:tc>
                  <a:txBody>
                    <a:bodyPr/>
                    <a:lstStyle/>
                    <a:p>
                      <a:r>
                        <a:rPr lang="zh-TW" altLang="en-US" sz="1800" dirty="0" smtClean="0"/>
                        <a:t>防新冠猝死 </a:t>
                      </a:r>
                      <a:r>
                        <a:rPr lang="en-US" altLang="zh-TW" sz="1800" dirty="0" smtClean="0"/>
                        <a:t>5</a:t>
                      </a:r>
                      <a:r>
                        <a:rPr lang="zh-TW" altLang="en-US" sz="1800" dirty="0" smtClean="0"/>
                        <a:t>症狀快送醫</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20210528</a:t>
                      </a:r>
                      <a:endParaRPr lang="zh-TW" altLang="en-US" sz="1800" dirty="0"/>
                    </a:p>
                  </a:txBody>
                  <a:tcPr marT="45723" marB="45723"/>
                </a:tc>
                <a:tc>
                  <a:txBody>
                    <a:bodyPr/>
                    <a:lstStyle/>
                    <a:p>
                      <a:r>
                        <a:rPr lang="zh-TW" altLang="en-US" sz="1800" dirty="0" smtClean="0"/>
                        <a:t>政大校友發起 贈北榮</a:t>
                      </a:r>
                      <a:r>
                        <a:rPr lang="en-US" altLang="zh-TW" sz="1800" dirty="0" smtClean="0"/>
                        <a:t>1</a:t>
                      </a:r>
                      <a:r>
                        <a:rPr lang="zh-TW" altLang="en-US" sz="1800" dirty="0" smtClean="0"/>
                        <a:t>千</a:t>
                      </a:r>
                      <a:r>
                        <a:rPr lang="en-US" altLang="zh-TW" sz="1800" dirty="0" smtClean="0"/>
                        <a:t>4</a:t>
                      </a:r>
                      <a:r>
                        <a:rPr lang="zh-TW" altLang="en-US" sz="1800" dirty="0" smtClean="0"/>
                        <a:t>百個便當</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20210529</a:t>
                      </a:r>
                      <a:endParaRPr lang="zh-TW" altLang="en-US" sz="1800" dirty="0"/>
                    </a:p>
                  </a:txBody>
                  <a:tcPr marT="45723" marB="45723"/>
                </a:tc>
                <a:tc>
                  <a:txBody>
                    <a:bodyPr/>
                    <a:lstStyle/>
                    <a:p>
                      <a:r>
                        <a:rPr lang="zh-TW" altLang="en-US" sz="1800" dirty="0" smtClean="0"/>
                        <a:t>台灣至少還有一週死亡潮 為什麼死亡個案會突然增加</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20210529</a:t>
                      </a:r>
                      <a:endParaRPr lang="zh-TW" altLang="en-US" sz="1800" dirty="0"/>
                    </a:p>
                  </a:txBody>
                  <a:tcPr marT="45723" marB="45723"/>
                </a:tc>
                <a:tc>
                  <a:txBody>
                    <a:bodyPr/>
                    <a:lstStyle/>
                    <a:p>
                      <a:r>
                        <a:rPr lang="zh-TW" altLang="en-US" sz="1800" dirty="0" smtClean="0"/>
                        <a:t>柯文哲見醫護</a:t>
                      </a:r>
                      <a:r>
                        <a:rPr lang="en-US" altLang="zh-TW" sz="1800" dirty="0" smtClean="0"/>
                        <a:t>1</a:t>
                      </a:r>
                      <a:r>
                        <a:rPr lang="zh-TW" altLang="en-US" sz="1800" dirty="0" smtClean="0"/>
                        <a:t>幕深受感動 直喊「讓我們一起打贏這場防疫戰爭」</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35947161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6</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721335681"/>
              </p:ext>
            </p:extLst>
          </p:nvPr>
        </p:nvGraphicFramePr>
        <p:xfrm>
          <a:off x="1" y="979488"/>
          <a:ext cx="9144000" cy="5224812"/>
        </p:xfrm>
        <a:graphic>
          <a:graphicData uri="http://schemas.openxmlformats.org/drawingml/2006/table">
            <a:tbl>
              <a:tblPr firstRow="1" bandRow="1">
                <a:tableStyleId>{5C22544A-7EE6-4342-B048-85BDC9FD1C3A}</a:tableStyleId>
              </a:tblPr>
              <a:tblGrid>
                <a:gridCol w="1475570"/>
                <a:gridCol w="6480899"/>
                <a:gridCol w="118753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r>
                        <a:rPr lang="en-US" altLang="zh-TW" sz="1800" dirty="0" smtClean="0"/>
                        <a:t>20210529</a:t>
                      </a:r>
                      <a:endParaRPr lang="zh-TW" altLang="en-US" sz="1800" dirty="0"/>
                    </a:p>
                  </a:txBody>
                  <a:tcPr marT="45723" marB="45723"/>
                </a:tc>
                <a:tc>
                  <a:txBody>
                    <a:bodyPr/>
                    <a:lstStyle/>
                    <a:p>
                      <a:r>
                        <a:rPr lang="zh-TW" altLang="en-US" sz="1800" dirty="0" smtClean="0"/>
                        <a:t>廖曉喬助北榮共同抗疫 </a:t>
                      </a:r>
                      <a:r>
                        <a:rPr lang="en-US" altLang="zh-TW" sz="1800" dirty="0" smtClean="0"/>
                        <a:t>10</a:t>
                      </a:r>
                      <a:r>
                        <a:rPr lang="zh-TW" altLang="en-US" sz="1800" dirty="0" smtClean="0"/>
                        <a:t>日內建構戶外篩檢站</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20210529</a:t>
                      </a:r>
                      <a:endParaRPr lang="zh-TW" altLang="en-US" sz="1800" dirty="0"/>
                    </a:p>
                  </a:txBody>
                  <a:tcPr marT="45723" marB="45723"/>
                </a:tc>
                <a:tc>
                  <a:txBody>
                    <a:bodyPr/>
                    <a:lstStyle/>
                    <a:p>
                      <a:r>
                        <a:rPr lang="zh-TW" altLang="en-US" sz="1800" dirty="0" smtClean="0"/>
                        <a:t>輕症隔天變重症 重症醫師：分辨重症 </a:t>
                      </a:r>
                      <a:r>
                        <a:rPr lang="en-US" altLang="zh-TW" sz="1800" dirty="0" smtClean="0"/>
                        <a:t>3</a:t>
                      </a:r>
                      <a:r>
                        <a:rPr lang="zh-TW" altLang="en-US" sz="1800" dirty="0" smtClean="0"/>
                        <a:t>大徵兆必須看懂</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20210530</a:t>
                      </a:r>
                      <a:endParaRPr lang="zh-TW" altLang="en-US" sz="1800" dirty="0"/>
                    </a:p>
                  </a:txBody>
                  <a:tcPr marT="45723" marB="45723"/>
                </a:tc>
                <a:tc>
                  <a:txBody>
                    <a:bodyPr/>
                    <a:lstStyle/>
                    <a:p>
                      <a:r>
                        <a:rPr lang="zh-TW" altLang="en-US" sz="1800" dirty="0" smtClean="0"/>
                        <a:t>如何預防輕症變重症 專家：趴著能減緩肺部壓力</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20210530</a:t>
                      </a:r>
                      <a:endParaRPr lang="zh-TW" altLang="en-US" sz="1800" dirty="0"/>
                    </a:p>
                  </a:txBody>
                  <a:tcPr marT="45723" marB="45723"/>
                </a:tc>
                <a:tc>
                  <a:txBody>
                    <a:bodyPr/>
                    <a:lstStyle/>
                    <a:p>
                      <a:r>
                        <a:rPr lang="zh-TW" altLang="en-US" sz="1800" dirty="0" smtClean="0"/>
                        <a:t>慢性病患別苦惱 通訊門診怎麼看 台北榮總手把手報你知</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20210531</a:t>
                      </a:r>
                      <a:endParaRPr lang="zh-TW" altLang="en-US" sz="1800" dirty="0"/>
                    </a:p>
                  </a:txBody>
                  <a:tcPr marT="45723" marB="45723"/>
                </a:tc>
                <a:tc>
                  <a:txBody>
                    <a:bodyPr/>
                    <a:lstStyle/>
                    <a:p>
                      <a:r>
                        <a:rPr lang="zh-TW" altLang="en-US" sz="1800" dirty="0" smtClean="0"/>
                        <a:t>比快篩還準 </a:t>
                      </a:r>
                      <a:r>
                        <a:rPr lang="en-US" altLang="zh-TW" sz="1800" dirty="0" smtClean="0"/>
                        <a:t>AI</a:t>
                      </a:r>
                      <a:r>
                        <a:rPr lang="zh-TW" altLang="en-US" sz="1800" dirty="0" smtClean="0"/>
                        <a:t>判讀</a:t>
                      </a:r>
                      <a:r>
                        <a:rPr lang="en-US" altLang="zh-TW" sz="1800" dirty="0" smtClean="0"/>
                        <a:t>X</a:t>
                      </a:r>
                      <a:r>
                        <a:rPr lang="zh-TW" altLang="en-US" sz="1800" dirty="0" smtClean="0"/>
                        <a:t>光、大幅提升確診速度，食藥署已核准</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20210531</a:t>
                      </a:r>
                      <a:endParaRPr lang="zh-TW" altLang="en-US" sz="1800" dirty="0"/>
                    </a:p>
                  </a:txBody>
                  <a:tcPr marT="45723" marB="45723"/>
                </a:tc>
                <a:tc>
                  <a:txBody>
                    <a:bodyPr/>
                    <a:lstStyle/>
                    <a:p>
                      <a:r>
                        <a:rPr lang="zh-TW" altLang="en-US" sz="1800" dirty="0" smtClean="0"/>
                        <a:t>柯</a:t>
                      </a:r>
                      <a:r>
                        <a:rPr lang="en-US" altLang="zh-TW" sz="1800" dirty="0" smtClean="0"/>
                        <a:t>P</a:t>
                      </a:r>
                      <a:r>
                        <a:rPr lang="zh-TW" altLang="en-US" sz="1800" dirty="0" smtClean="0"/>
                        <a:t>喊一人中標 全家篩檢</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20210602 </a:t>
                      </a:r>
                      <a:endParaRPr lang="zh-TW" altLang="en-US" sz="1800" dirty="0"/>
                    </a:p>
                  </a:txBody>
                  <a:tcPr marT="45723" marB="45723"/>
                </a:tc>
                <a:tc>
                  <a:txBody>
                    <a:bodyPr/>
                    <a:lstStyle/>
                    <a:p>
                      <a:r>
                        <a:rPr lang="zh-TW" altLang="en-US" sz="1800" dirty="0" smtClean="0"/>
                        <a:t>國泰金控抗疫 再捐</a:t>
                      </a:r>
                      <a:r>
                        <a:rPr lang="en-US" altLang="zh-TW" sz="1800" dirty="0" smtClean="0"/>
                        <a:t>1.32</a:t>
                      </a:r>
                      <a:r>
                        <a:rPr lang="zh-TW" altLang="en-US" sz="1800" dirty="0" smtClean="0"/>
                        <a:t>億</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20210605</a:t>
                      </a:r>
                      <a:endParaRPr lang="zh-TW" altLang="en-US" sz="1800" dirty="0"/>
                    </a:p>
                  </a:txBody>
                  <a:tcPr marT="45723" marB="45723"/>
                </a:tc>
                <a:tc>
                  <a:txBody>
                    <a:bodyPr/>
                    <a:lstStyle/>
                    <a:p>
                      <a:r>
                        <a:rPr lang="zh-TW" altLang="en-US" sz="1800" dirty="0" smtClean="0"/>
                        <a:t>防疫急需智慧管控 北榮疫苗接種管理新技術 更快速安全</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20210608</a:t>
                      </a:r>
                      <a:endParaRPr lang="zh-TW" altLang="en-US" sz="1800" dirty="0"/>
                    </a:p>
                  </a:txBody>
                  <a:tcPr marT="45723" marB="45723"/>
                </a:tc>
                <a:tc>
                  <a:txBody>
                    <a:bodyPr/>
                    <a:lstStyle/>
                    <a:p>
                      <a:r>
                        <a:rPr lang="en-US" altLang="zh-TW" sz="1800" dirty="0" smtClean="0"/>
                        <a:t>Smoking worsens COVID-19, group says, panning study</a:t>
                      </a:r>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37809341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a:stretch>
            <a:fillRect/>
          </a:stretch>
        </p:blipFill>
        <p:spPr>
          <a:xfrm>
            <a:off x="2738671" y="178602"/>
            <a:ext cx="1848109" cy="1656230"/>
          </a:xfrm>
          <a:prstGeom prst="rect">
            <a:avLst/>
          </a:prstGeom>
        </p:spPr>
      </p:pic>
      <p:pic>
        <p:nvPicPr>
          <p:cNvPr id="3" name="圖片 2"/>
          <p:cNvPicPr>
            <a:picLocks noChangeAspect="1"/>
          </p:cNvPicPr>
          <p:nvPr/>
        </p:nvPicPr>
        <p:blipFill>
          <a:blip r:embed="rId3"/>
          <a:stretch>
            <a:fillRect/>
          </a:stretch>
        </p:blipFill>
        <p:spPr>
          <a:xfrm>
            <a:off x="767006" y="162349"/>
            <a:ext cx="1725567" cy="1688736"/>
          </a:xfrm>
          <a:prstGeom prst="rect">
            <a:avLst/>
          </a:prstGeom>
        </p:spPr>
      </p:pic>
      <p:pic>
        <p:nvPicPr>
          <p:cNvPr id="4" name="圖片 3"/>
          <p:cNvPicPr>
            <a:picLocks noChangeAspect="1"/>
          </p:cNvPicPr>
          <p:nvPr/>
        </p:nvPicPr>
        <p:blipFill>
          <a:blip r:embed="rId4"/>
          <a:stretch>
            <a:fillRect/>
          </a:stretch>
        </p:blipFill>
        <p:spPr>
          <a:xfrm>
            <a:off x="4791049" y="181294"/>
            <a:ext cx="2036233" cy="1156488"/>
          </a:xfrm>
          <a:prstGeom prst="rect">
            <a:avLst/>
          </a:prstGeom>
        </p:spPr>
      </p:pic>
      <p:pic>
        <p:nvPicPr>
          <p:cNvPr id="5" name="圖片 4"/>
          <p:cNvPicPr>
            <a:picLocks noChangeAspect="1"/>
          </p:cNvPicPr>
          <p:nvPr/>
        </p:nvPicPr>
        <p:blipFill>
          <a:blip r:embed="rId5"/>
          <a:stretch>
            <a:fillRect/>
          </a:stretch>
        </p:blipFill>
        <p:spPr>
          <a:xfrm>
            <a:off x="5899676" y="487106"/>
            <a:ext cx="2952224" cy="1936100"/>
          </a:xfrm>
          <a:prstGeom prst="rect">
            <a:avLst/>
          </a:prstGeom>
        </p:spPr>
      </p:pic>
      <p:pic>
        <p:nvPicPr>
          <p:cNvPr id="6" name="圖片 5"/>
          <p:cNvPicPr>
            <a:picLocks noChangeAspect="1"/>
          </p:cNvPicPr>
          <p:nvPr/>
        </p:nvPicPr>
        <p:blipFill>
          <a:blip r:embed="rId6"/>
          <a:stretch>
            <a:fillRect/>
          </a:stretch>
        </p:blipFill>
        <p:spPr>
          <a:xfrm>
            <a:off x="676016" y="1958285"/>
            <a:ext cx="3552215" cy="1504995"/>
          </a:xfrm>
          <a:prstGeom prst="rect">
            <a:avLst/>
          </a:prstGeom>
        </p:spPr>
      </p:pic>
      <p:pic>
        <p:nvPicPr>
          <p:cNvPr id="7" name="圖片 6"/>
          <p:cNvPicPr>
            <a:picLocks noChangeAspect="1"/>
          </p:cNvPicPr>
          <p:nvPr/>
        </p:nvPicPr>
        <p:blipFill>
          <a:blip r:embed="rId7"/>
          <a:stretch>
            <a:fillRect/>
          </a:stretch>
        </p:blipFill>
        <p:spPr>
          <a:xfrm>
            <a:off x="4294665" y="1604738"/>
            <a:ext cx="1897127" cy="2348850"/>
          </a:xfrm>
          <a:prstGeom prst="rect">
            <a:avLst/>
          </a:prstGeom>
        </p:spPr>
      </p:pic>
      <p:pic>
        <p:nvPicPr>
          <p:cNvPr id="8" name="圖片 7"/>
          <p:cNvPicPr>
            <a:picLocks noChangeAspect="1"/>
          </p:cNvPicPr>
          <p:nvPr/>
        </p:nvPicPr>
        <p:blipFill>
          <a:blip r:embed="rId8"/>
          <a:stretch>
            <a:fillRect/>
          </a:stretch>
        </p:blipFill>
        <p:spPr>
          <a:xfrm>
            <a:off x="6649951" y="2453265"/>
            <a:ext cx="2195670" cy="1133009"/>
          </a:xfrm>
          <a:prstGeom prst="rect">
            <a:avLst/>
          </a:prstGeom>
        </p:spPr>
      </p:pic>
      <p:pic>
        <p:nvPicPr>
          <p:cNvPr id="9" name="圖片 8"/>
          <p:cNvPicPr>
            <a:picLocks noChangeAspect="1"/>
          </p:cNvPicPr>
          <p:nvPr/>
        </p:nvPicPr>
        <p:blipFill>
          <a:blip r:embed="rId9"/>
          <a:stretch>
            <a:fillRect/>
          </a:stretch>
        </p:blipFill>
        <p:spPr>
          <a:xfrm>
            <a:off x="6283166" y="2839604"/>
            <a:ext cx="1074108" cy="2257920"/>
          </a:xfrm>
          <a:prstGeom prst="rect">
            <a:avLst/>
          </a:prstGeom>
        </p:spPr>
      </p:pic>
      <p:pic>
        <p:nvPicPr>
          <p:cNvPr id="10" name="圖片 9"/>
          <p:cNvPicPr>
            <a:picLocks noChangeAspect="1"/>
          </p:cNvPicPr>
          <p:nvPr/>
        </p:nvPicPr>
        <p:blipFill>
          <a:blip r:embed="rId10"/>
          <a:stretch>
            <a:fillRect/>
          </a:stretch>
        </p:blipFill>
        <p:spPr>
          <a:xfrm>
            <a:off x="467429" y="2495035"/>
            <a:ext cx="1162360" cy="1936490"/>
          </a:xfrm>
          <a:prstGeom prst="rect">
            <a:avLst/>
          </a:prstGeom>
        </p:spPr>
      </p:pic>
      <p:pic>
        <p:nvPicPr>
          <p:cNvPr id="11" name="圖片 10"/>
          <p:cNvPicPr>
            <a:picLocks noChangeAspect="1"/>
          </p:cNvPicPr>
          <p:nvPr/>
        </p:nvPicPr>
        <p:blipFill>
          <a:blip r:embed="rId11"/>
          <a:stretch>
            <a:fillRect/>
          </a:stretch>
        </p:blipFill>
        <p:spPr>
          <a:xfrm>
            <a:off x="1397556" y="3400942"/>
            <a:ext cx="1718896" cy="2573050"/>
          </a:xfrm>
          <a:prstGeom prst="rect">
            <a:avLst/>
          </a:prstGeom>
        </p:spPr>
      </p:pic>
      <p:pic>
        <p:nvPicPr>
          <p:cNvPr id="12" name="圖片 11"/>
          <p:cNvPicPr>
            <a:picLocks noChangeAspect="1"/>
          </p:cNvPicPr>
          <p:nvPr/>
        </p:nvPicPr>
        <p:blipFill>
          <a:blip r:embed="rId12"/>
          <a:stretch>
            <a:fillRect/>
          </a:stretch>
        </p:blipFill>
        <p:spPr>
          <a:xfrm>
            <a:off x="2962947" y="2924930"/>
            <a:ext cx="1206443" cy="3727615"/>
          </a:xfrm>
          <a:prstGeom prst="rect">
            <a:avLst/>
          </a:prstGeom>
        </p:spPr>
      </p:pic>
      <p:pic>
        <p:nvPicPr>
          <p:cNvPr id="13" name="圖片 12"/>
          <p:cNvPicPr>
            <a:picLocks noChangeAspect="1"/>
          </p:cNvPicPr>
          <p:nvPr/>
        </p:nvPicPr>
        <p:blipFill>
          <a:blip r:embed="rId13"/>
          <a:stretch>
            <a:fillRect/>
          </a:stretch>
        </p:blipFill>
        <p:spPr>
          <a:xfrm>
            <a:off x="7437518" y="3645924"/>
            <a:ext cx="1598270" cy="1391950"/>
          </a:xfrm>
          <a:prstGeom prst="rect">
            <a:avLst/>
          </a:prstGeom>
        </p:spPr>
      </p:pic>
      <p:pic>
        <p:nvPicPr>
          <p:cNvPr id="14" name="圖片 13"/>
          <p:cNvPicPr>
            <a:picLocks noChangeAspect="1"/>
          </p:cNvPicPr>
          <p:nvPr/>
        </p:nvPicPr>
        <p:blipFill>
          <a:blip r:embed="rId14"/>
          <a:stretch>
            <a:fillRect/>
          </a:stretch>
        </p:blipFill>
        <p:spPr>
          <a:xfrm>
            <a:off x="4252613" y="4021412"/>
            <a:ext cx="2277335" cy="2420860"/>
          </a:xfrm>
          <a:prstGeom prst="rect">
            <a:avLst/>
          </a:prstGeom>
        </p:spPr>
      </p:pic>
      <p:pic>
        <p:nvPicPr>
          <p:cNvPr id="15" name="圖片 14"/>
          <p:cNvPicPr>
            <a:picLocks noChangeAspect="1"/>
          </p:cNvPicPr>
          <p:nvPr/>
        </p:nvPicPr>
        <p:blipFill>
          <a:blip r:embed="rId15"/>
          <a:stretch>
            <a:fillRect/>
          </a:stretch>
        </p:blipFill>
        <p:spPr>
          <a:xfrm>
            <a:off x="6728753" y="4575958"/>
            <a:ext cx="2038066" cy="2049008"/>
          </a:xfrm>
          <a:prstGeom prst="rect">
            <a:avLst/>
          </a:prstGeom>
        </p:spPr>
      </p:pic>
      <p:pic>
        <p:nvPicPr>
          <p:cNvPr id="16" name="圖片 15"/>
          <p:cNvPicPr>
            <a:picLocks noChangeAspect="1"/>
          </p:cNvPicPr>
          <p:nvPr/>
        </p:nvPicPr>
        <p:blipFill>
          <a:blip r:embed="rId16"/>
          <a:stretch>
            <a:fillRect/>
          </a:stretch>
        </p:blipFill>
        <p:spPr>
          <a:xfrm>
            <a:off x="476988" y="4640778"/>
            <a:ext cx="1841136" cy="1801494"/>
          </a:xfrm>
          <a:prstGeom prst="rect">
            <a:avLst/>
          </a:prstGeom>
        </p:spPr>
      </p:pic>
    </p:spTree>
    <p:extLst>
      <p:ext uri="{BB962C8B-B14F-4D97-AF65-F5344CB8AC3E}">
        <p14:creationId xmlns:p14="http://schemas.microsoft.com/office/powerpoint/2010/main" val="41977076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40" y="1268700"/>
            <a:ext cx="3168440" cy="4224587"/>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39298175"/>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1100519</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社工室</a:t>
                      </a:r>
                      <a:endParaRPr lang="en-US" altLang="zh-TW" sz="1800" b="1" dirty="0" smtClean="0">
                        <a:latin typeface="+mn-ea"/>
                        <a:ea typeface="+mn-ea"/>
                      </a:endParaRPr>
                    </a:p>
                  </a:txBody>
                  <a:tcPr marL="91443" marR="91443" marT="45723" marB="45723"/>
                </a:tc>
                <a:tc>
                  <a:txBody>
                    <a:bodyPr/>
                    <a:lstStyle/>
                    <a:p>
                      <a:r>
                        <a:rPr lang="zh-TW" altLang="en-US" sz="2400" kern="1200" dirty="0" smtClean="0">
                          <a:solidFill>
                            <a:schemeClr val="dk1"/>
                          </a:solidFill>
                          <a:effectLst/>
                          <a:latin typeface="+mn-lt"/>
                          <a:ea typeface="+mn-ea"/>
                          <a:cs typeface="+mn-cs"/>
                        </a:rPr>
                        <a:t>主題：惠眾基金會、鼎眾公司攜手捐贈滅菌</a:t>
                      </a:r>
                      <a:endParaRPr lang="en-US" altLang="zh-TW" sz="2400" kern="1200" dirty="0" smtClean="0">
                        <a:solidFill>
                          <a:schemeClr val="dk1"/>
                        </a:solidFill>
                        <a:effectLst/>
                        <a:latin typeface="+mn-lt"/>
                        <a:ea typeface="+mn-ea"/>
                        <a:cs typeface="+mn-cs"/>
                      </a:endParaRPr>
                    </a:p>
                    <a:p>
                      <a:r>
                        <a:rPr lang="zh-TW" altLang="en-US" sz="2400" kern="1200" dirty="0" smtClean="0">
                          <a:solidFill>
                            <a:schemeClr val="dk1"/>
                          </a:solidFill>
                          <a:effectLst/>
                          <a:latin typeface="+mn-lt"/>
                          <a:ea typeface="+mn-ea"/>
                          <a:cs typeface="+mn-cs"/>
                        </a:rPr>
                        <a:t>            機器人   協助北榮科技抗疫　</a:t>
                      </a:r>
                    </a:p>
                    <a:p>
                      <a:r>
                        <a:rPr lang="zh-TW" altLang="en-US" sz="1600" kern="1200" dirty="0" smtClean="0">
                          <a:solidFill>
                            <a:schemeClr val="dk1"/>
                          </a:solidFill>
                          <a:effectLst/>
                          <a:latin typeface="+mn-lt"/>
                          <a:ea typeface="+mn-ea"/>
                          <a:cs typeface="+mn-cs"/>
                        </a:rPr>
                        <a:t>　                                    </a:t>
                      </a:r>
                    </a:p>
                    <a:p>
                      <a:r>
                        <a:rPr lang="zh-TW" altLang="en-US" sz="1600" kern="1200" dirty="0" smtClean="0">
                          <a:solidFill>
                            <a:schemeClr val="dk1"/>
                          </a:solidFill>
                          <a:effectLst/>
                          <a:latin typeface="+mn-lt"/>
                          <a:ea typeface="+mn-ea"/>
                          <a:cs typeface="+mn-cs"/>
                        </a:rPr>
                        <a:t>        </a:t>
                      </a:r>
                      <a:r>
                        <a:rPr lang="zh-TW" altLang="en-US" sz="2400" u="sng" kern="1200" dirty="0" smtClean="0">
                          <a:solidFill>
                            <a:schemeClr val="dk1"/>
                          </a:solidFill>
                          <a:effectLst/>
                          <a:latin typeface="+mj-ea"/>
                          <a:ea typeface="+mj-ea"/>
                          <a:cs typeface="+mn-cs"/>
                        </a:rPr>
                        <a:t>惠眾基金會董監事味丹企業楊頭雄董事長等９人，與醫材大廠鼎眾公司江春松董事長，５月１９日共同捐贈本院</a:t>
                      </a:r>
                      <a:r>
                        <a:rPr lang="en-US" altLang="zh-TW" sz="2400" u="sng" kern="1200" dirty="0" smtClean="0">
                          <a:solidFill>
                            <a:schemeClr val="dk1"/>
                          </a:solidFill>
                          <a:effectLst/>
                          <a:latin typeface="+mj-ea"/>
                          <a:ea typeface="+mj-ea"/>
                          <a:cs typeface="+mn-cs"/>
                        </a:rPr>
                        <a:t>1</a:t>
                      </a:r>
                      <a:r>
                        <a:rPr lang="zh-TW" altLang="en-US" sz="2400" u="sng" kern="1200" dirty="0" smtClean="0">
                          <a:solidFill>
                            <a:schemeClr val="dk1"/>
                          </a:solidFill>
                          <a:effectLst/>
                          <a:latin typeface="+mj-ea"/>
                          <a:ea typeface="+mj-ea"/>
                          <a:cs typeface="+mn-cs"/>
                        </a:rPr>
                        <a:t>８台紫外線滅菌機器人</a:t>
                      </a:r>
                      <a:r>
                        <a:rPr lang="zh-TW" altLang="en-US" sz="2400" kern="1200" dirty="0" smtClean="0">
                          <a:solidFill>
                            <a:schemeClr val="dk1"/>
                          </a:solidFill>
                          <a:effectLst/>
                          <a:latin typeface="+mj-ea"/>
                          <a:ea typeface="+mj-ea"/>
                          <a:cs typeface="+mn-cs"/>
                        </a:rPr>
                        <a:t>，結合企業力量，為抗疫盡一份心力，成為醫護同仁最堅強的後盾。</a:t>
                      </a:r>
                      <a:r>
                        <a:rPr lang="zh-TW" altLang="en-US" sz="2400" u="sng" kern="1200" dirty="0" smtClean="0">
                          <a:solidFill>
                            <a:schemeClr val="dk1"/>
                          </a:solidFill>
                          <a:effectLst/>
                          <a:latin typeface="+mj-ea"/>
                          <a:ea typeface="+mj-ea"/>
                          <a:cs typeface="+mn-cs"/>
                        </a:rPr>
                        <a:t>院長也特別致贈感謝狀，感謝各界協助提供安全乾淨的醫療環境。</a:t>
                      </a: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70" y="2132820"/>
            <a:ext cx="1728240" cy="1296181"/>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471" y="3717041"/>
            <a:ext cx="1800250" cy="1022272"/>
          </a:xfrm>
          <a:prstGeom prst="rect">
            <a:avLst/>
          </a:prstGeom>
        </p:spPr>
      </p:pic>
    </p:spTree>
    <p:extLst>
      <p:ext uri="{BB962C8B-B14F-4D97-AF65-F5344CB8AC3E}">
        <p14:creationId xmlns:p14="http://schemas.microsoft.com/office/powerpoint/2010/main" val="33887039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398018295"/>
              </p:ext>
            </p:extLst>
          </p:nvPr>
        </p:nvGraphicFramePr>
        <p:xfrm>
          <a:off x="591068" y="1053083"/>
          <a:ext cx="8085501" cy="498898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1100524</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醫企部</a:t>
                      </a:r>
                      <a:endParaRPr lang="en-US" altLang="zh-TW" sz="1800" b="1" dirty="0" smtClean="0">
                        <a:latin typeface="+mn-ea"/>
                        <a:ea typeface="+mn-ea"/>
                      </a:endParaRPr>
                    </a:p>
                    <a:p>
                      <a:r>
                        <a:rPr lang="zh-TW" altLang="en-US" sz="1800" b="1" dirty="0" smtClean="0">
                          <a:latin typeface="+mn-ea"/>
                          <a:ea typeface="+mn-ea"/>
                        </a:rPr>
                        <a:t>總務室</a:t>
                      </a:r>
                      <a:endParaRPr lang="en-US" altLang="zh-TW" sz="1800" b="1" dirty="0" smtClean="0">
                        <a:latin typeface="+mn-ea"/>
                        <a:ea typeface="+mn-ea"/>
                      </a:endParaRPr>
                    </a:p>
                  </a:txBody>
                  <a:tcPr marL="91443" marR="91443" marT="45723" marB="45723"/>
                </a:tc>
                <a:tc>
                  <a:txBody>
                    <a:bodyPr/>
                    <a:lstStyle/>
                    <a:p>
                      <a:pPr fontAlgn="b"/>
                      <a:r>
                        <a:rPr lang="zh-TW" altLang="en-US" sz="2400" b="1" kern="1200" dirty="0" smtClean="0">
                          <a:solidFill>
                            <a:schemeClr val="dk1"/>
                          </a:solidFill>
                          <a:effectLst/>
                          <a:latin typeface="+mn-lt"/>
                          <a:ea typeface="+mn-ea"/>
                          <a:cs typeface="+mn-cs"/>
                        </a:rPr>
                        <a:t>主題：</a:t>
                      </a:r>
                      <a:r>
                        <a:rPr lang="zh-TW" altLang="zh-TW" sz="2400" b="1" kern="1200" dirty="0" smtClean="0">
                          <a:solidFill>
                            <a:schemeClr val="dk1"/>
                          </a:solidFill>
                          <a:effectLst/>
                          <a:latin typeface="+mn-lt"/>
                          <a:ea typeface="+mn-ea"/>
                          <a:cs typeface="+mn-cs"/>
                        </a:rPr>
                        <a:t>北榮獲台達捐贈紫外線抑菌艙</a:t>
                      </a:r>
                      <a:endParaRPr lang="zh-TW" altLang="zh-TW" sz="2400" kern="1200" dirty="0" smtClean="0">
                        <a:solidFill>
                          <a:schemeClr val="dk1"/>
                        </a:solidFill>
                        <a:effectLst/>
                        <a:latin typeface="+mn-lt"/>
                        <a:ea typeface="+mn-ea"/>
                        <a:cs typeface="+mn-cs"/>
                      </a:endParaRPr>
                    </a:p>
                    <a:p>
                      <a:pPr fontAlgn="b"/>
                      <a:r>
                        <a:rPr lang="zh-TW" altLang="en-US" sz="2400" b="1" kern="1200" dirty="0" smtClean="0">
                          <a:solidFill>
                            <a:schemeClr val="dk1"/>
                          </a:solidFill>
                          <a:effectLst/>
                          <a:latin typeface="+mn-lt"/>
                          <a:ea typeface="+mn-ea"/>
                          <a:cs typeface="+mn-cs"/>
                        </a:rPr>
                        <a:t>            </a:t>
                      </a:r>
                      <a:r>
                        <a:rPr lang="zh-TW" altLang="zh-TW" sz="2400" b="1" kern="1200" dirty="0" smtClean="0">
                          <a:solidFill>
                            <a:schemeClr val="dk1"/>
                          </a:solidFill>
                          <a:effectLst/>
                          <a:latin typeface="+mn-lt"/>
                          <a:ea typeface="+mn-ea"/>
                          <a:cs typeface="+mn-cs"/>
                        </a:rPr>
                        <a:t>齊心鞏固防疫陣線</a:t>
                      </a:r>
                      <a:endParaRPr lang="zh-TW" altLang="zh-TW" sz="2400" kern="1200" dirty="0" smtClean="0">
                        <a:solidFill>
                          <a:schemeClr val="dk1"/>
                        </a:solidFill>
                        <a:effectLst/>
                        <a:latin typeface="+mn-lt"/>
                        <a:ea typeface="+mn-ea"/>
                        <a:cs typeface="+mn-cs"/>
                      </a:endParaRPr>
                    </a:p>
                    <a:p>
                      <a:pPr fontAlgn="b"/>
                      <a:endParaRPr lang="zh-TW"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2800" kern="1200" dirty="0" smtClean="0">
                          <a:solidFill>
                            <a:schemeClr val="dk1"/>
                          </a:solidFill>
                          <a:effectLst/>
                          <a:latin typeface="+mn-lt"/>
                          <a:ea typeface="+mn-ea"/>
                          <a:cs typeface="+mn-cs"/>
                        </a:rPr>
                        <a:t>因應國內新冠肺炎疫情升溫，</a:t>
                      </a:r>
                      <a:r>
                        <a:rPr lang="zh-TW" altLang="zh-TW" sz="2800" u="sng" kern="1200" dirty="0" smtClean="0">
                          <a:solidFill>
                            <a:schemeClr val="dk1"/>
                          </a:solidFill>
                          <a:effectLst/>
                          <a:latin typeface="+mn-lt"/>
                          <a:ea typeface="+mn-ea"/>
                          <a:cs typeface="+mn-cs"/>
                        </a:rPr>
                        <a:t>台達電子</a:t>
                      </a:r>
                      <a:r>
                        <a:rPr lang="en-US" altLang="zh-TW" sz="2800" u="sng" kern="1200" dirty="0" smtClean="0">
                          <a:solidFill>
                            <a:schemeClr val="dk1"/>
                          </a:solidFill>
                          <a:effectLst/>
                          <a:latin typeface="+mn-lt"/>
                          <a:ea typeface="+mn-ea"/>
                          <a:cs typeface="+mn-cs"/>
                        </a:rPr>
                        <a:t>5</a:t>
                      </a:r>
                      <a:r>
                        <a:rPr lang="zh-TW" altLang="zh-TW" sz="2800" u="sng" kern="1200" dirty="0" smtClean="0">
                          <a:solidFill>
                            <a:schemeClr val="dk1"/>
                          </a:solidFill>
                          <a:effectLst/>
                          <a:latin typeface="+mn-lt"/>
                          <a:ea typeface="+mn-ea"/>
                          <a:cs typeface="+mn-cs"/>
                        </a:rPr>
                        <a:t>月</a:t>
                      </a:r>
                      <a:r>
                        <a:rPr lang="en-US" altLang="zh-TW" sz="2800" u="sng" kern="1200" dirty="0" smtClean="0">
                          <a:solidFill>
                            <a:schemeClr val="dk1"/>
                          </a:solidFill>
                          <a:effectLst/>
                          <a:latin typeface="+mn-lt"/>
                          <a:ea typeface="+mn-ea"/>
                          <a:cs typeface="+mn-cs"/>
                        </a:rPr>
                        <a:t>24</a:t>
                      </a:r>
                      <a:r>
                        <a:rPr lang="zh-TW" altLang="zh-TW" sz="2800" u="sng" kern="1200" dirty="0" smtClean="0">
                          <a:solidFill>
                            <a:schemeClr val="dk1"/>
                          </a:solidFill>
                          <a:effectLst/>
                          <a:latin typeface="+mn-lt"/>
                          <a:ea typeface="+mn-ea"/>
                          <a:cs typeface="+mn-cs"/>
                        </a:rPr>
                        <a:t>日捐贈</a:t>
                      </a:r>
                      <a:r>
                        <a:rPr lang="zh-TW" altLang="en-US" sz="2800" u="sng" kern="1200" dirty="0" smtClean="0">
                          <a:solidFill>
                            <a:schemeClr val="dk1"/>
                          </a:solidFill>
                          <a:effectLst/>
                          <a:latin typeface="+mn-lt"/>
                          <a:ea typeface="+mn-ea"/>
                          <a:cs typeface="+mn-cs"/>
                        </a:rPr>
                        <a:t>本院</a:t>
                      </a:r>
                      <a:r>
                        <a:rPr lang="zh-TW" altLang="zh-TW" sz="2800" u="sng" kern="1200" dirty="0" smtClean="0">
                          <a:solidFill>
                            <a:schemeClr val="dk1"/>
                          </a:solidFill>
                          <a:effectLst/>
                          <a:latin typeface="+mn-lt"/>
                          <a:ea typeface="+mn-ea"/>
                          <a:cs typeface="+mn-cs"/>
                        </a:rPr>
                        <a:t>最新紫外線抑菌艙一座，設置於第三門診入口使用</a:t>
                      </a:r>
                      <a:r>
                        <a:rPr lang="zh-TW" altLang="zh-TW" sz="2800" kern="1200" dirty="0" smtClean="0">
                          <a:solidFill>
                            <a:schemeClr val="dk1"/>
                          </a:solidFill>
                          <a:effectLst/>
                          <a:latin typeface="+mn-lt"/>
                          <a:ea typeface="+mn-ea"/>
                          <a:cs typeface="+mn-cs"/>
                        </a:rPr>
                        <a:t>，希能協助醫護團隊增加抗疫能量。</a:t>
                      </a:r>
                      <a:r>
                        <a:rPr lang="zh-TW" altLang="zh-TW" sz="2800" u="sng" kern="1200" dirty="0" smtClean="0">
                          <a:solidFill>
                            <a:schemeClr val="dk1"/>
                          </a:solidFill>
                          <a:effectLst/>
                          <a:latin typeface="+mn-lt"/>
                          <a:ea typeface="+mn-ea"/>
                          <a:cs typeface="+mn-cs"/>
                        </a:rPr>
                        <a:t>院長代表</a:t>
                      </a:r>
                      <a:r>
                        <a:rPr lang="zh-TW" altLang="en-US" sz="2800" u="sng" kern="1200" dirty="0" smtClean="0">
                          <a:solidFill>
                            <a:schemeClr val="dk1"/>
                          </a:solidFill>
                          <a:effectLst/>
                          <a:latin typeface="+mn-lt"/>
                          <a:ea typeface="+mn-ea"/>
                          <a:cs typeface="+mn-cs"/>
                        </a:rPr>
                        <a:t>本</a:t>
                      </a:r>
                      <a:r>
                        <a:rPr lang="zh-TW" altLang="zh-TW" sz="2800" u="sng" kern="1200" dirty="0" smtClean="0">
                          <a:solidFill>
                            <a:schemeClr val="dk1"/>
                          </a:solidFill>
                          <a:effectLst/>
                          <a:latin typeface="+mn-lt"/>
                          <a:ea typeface="+mn-ea"/>
                          <a:cs typeface="+mn-cs"/>
                        </a:rPr>
                        <a:t>院表達誠摯的感謝，希結合醫院與企業共同的力量，為第一線的醫護同仁及民眾構築最堅強的防疫陣線。</a:t>
                      </a:r>
                      <a:r>
                        <a:rPr lang="en-US" altLang="zh-TW" sz="2800" kern="1200" dirty="0" smtClean="0">
                          <a:solidFill>
                            <a:schemeClr val="dk1"/>
                          </a:solidFill>
                          <a:effectLst/>
                          <a:latin typeface="+mn-lt"/>
                          <a:ea typeface="+mn-ea"/>
                          <a:cs typeface="+mn-cs"/>
                        </a:rPr>
                        <a:t> </a:t>
                      </a:r>
                      <a:endParaRPr lang="zh-TW" altLang="zh-TW" sz="28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395419" y="2204830"/>
            <a:ext cx="2153627" cy="2565052"/>
            <a:chOff x="395419" y="2204830"/>
            <a:chExt cx="2153627" cy="2565052"/>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19" y="2204830"/>
              <a:ext cx="2153627" cy="1196862"/>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19" y="3573020"/>
              <a:ext cx="2153627" cy="1196862"/>
            </a:xfrm>
            <a:prstGeom prst="rect">
              <a:avLst/>
            </a:prstGeom>
          </p:spPr>
        </p:pic>
      </p:grpSp>
    </p:spTree>
    <p:extLst>
      <p:ext uri="{BB962C8B-B14F-4D97-AF65-F5344CB8AC3E}">
        <p14:creationId xmlns:p14="http://schemas.microsoft.com/office/powerpoint/2010/main" val="319812221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751036639"/>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1100525</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教學部</a:t>
                      </a:r>
                      <a:endParaRPr lang="en-US" altLang="zh-TW" sz="1800" b="1" dirty="0" smtClean="0">
                        <a:latin typeface="+mn-ea"/>
                        <a:ea typeface="+mn-ea"/>
                      </a:endParaRPr>
                    </a:p>
                  </a:txBody>
                  <a:tcPr marL="91443" marR="91443" marT="45723" marB="45723"/>
                </a:tc>
                <a:tc>
                  <a:txBody>
                    <a:bodyPr/>
                    <a:lstStyle/>
                    <a:p>
                      <a:r>
                        <a:rPr lang="zh-TW" altLang="en-US" sz="2800" b="1" kern="1200" dirty="0" smtClean="0">
                          <a:solidFill>
                            <a:schemeClr val="dk1"/>
                          </a:solidFill>
                          <a:effectLst/>
                          <a:latin typeface="+mn-lt"/>
                          <a:ea typeface="+mn-ea"/>
                          <a:cs typeface="+mn-cs"/>
                        </a:rPr>
                        <a:t>主題：</a:t>
                      </a:r>
                      <a:r>
                        <a:rPr lang="zh-TW" altLang="zh-TW" sz="2800" b="1" kern="1200" dirty="0" smtClean="0">
                          <a:solidFill>
                            <a:schemeClr val="dk1"/>
                          </a:solidFill>
                          <a:effectLst/>
                          <a:latin typeface="+mn-lt"/>
                          <a:ea typeface="+mn-ea"/>
                          <a:cs typeface="+mn-cs"/>
                        </a:rPr>
                        <a:t>北榮線上祝福</a:t>
                      </a:r>
                      <a:r>
                        <a:rPr lang="zh-TW" altLang="en-US" sz="2800" b="1" kern="1200" dirty="0" smtClean="0">
                          <a:solidFill>
                            <a:schemeClr val="dk1"/>
                          </a:solidFill>
                          <a:effectLst/>
                          <a:latin typeface="+mn-lt"/>
                          <a:ea typeface="+mn-ea"/>
                          <a:cs typeface="+mn-cs"/>
                        </a:rPr>
                        <a:t>    </a:t>
                      </a:r>
                      <a:endParaRPr lang="en-US" altLang="zh-TW" sz="2800" b="1" kern="1200" dirty="0" smtClean="0">
                        <a:solidFill>
                          <a:schemeClr val="dk1"/>
                        </a:solidFill>
                        <a:effectLst/>
                        <a:latin typeface="+mn-lt"/>
                        <a:ea typeface="+mn-ea"/>
                        <a:cs typeface="+mn-cs"/>
                      </a:endParaRPr>
                    </a:p>
                    <a:p>
                      <a:r>
                        <a:rPr lang="zh-TW" altLang="en-US" sz="2800" b="1" kern="1200" dirty="0" smtClean="0">
                          <a:solidFill>
                            <a:schemeClr val="dk1"/>
                          </a:solidFill>
                          <a:effectLst/>
                          <a:latin typeface="+mn-lt"/>
                          <a:ea typeface="+mn-ea"/>
                          <a:cs typeface="+mn-cs"/>
                        </a:rPr>
                        <a:t>            </a:t>
                      </a:r>
                      <a:r>
                        <a:rPr lang="zh-TW" altLang="zh-TW" sz="2800" b="1" kern="1200" dirty="0" smtClean="0">
                          <a:solidFill>
                            <a:schemeClr val="dk1"/>
                          </a:solidFill>
                          <a:effectLst/>
                          <a:latin typeface="+mn-lt"/>
                          <a:ea typeface="+mn-ea"/>
                          <a:cs typeface="+mn-cs"/>
                        </a:rPr>
                        <a:t>勉醫學生精進專業 德仁兼備</a:t>
                      </a:r>
                      <a:endParaRPr lang="zh-TW" altLang="zh-TW" sz="2800" kern="1200" dirty="0" smtClean="0">
                        <a:solidFill>
                          <a:schemeClr val="dk1"/>
                        </a:solidFill>
                        <a:effectLst/>
                        <a:latin typeface="+mn-lt"/>
                        <a:ea typeface="+mn-ea"/>
                        <a:cs typeface="+mn-cs"/>
                      </a:endParaRPr>
                    </a:p>
                    <a:p>
                      <a:r>
                        <a:rPr lang="en-US" altLang="zh-TW" sz="2400" b="1" kern="1200" dirty="0" smtClean="0">
                          <a:solidFill>
                            <a:schemeClr val="dk1"/>
                          </a:solidFill>
                          <a:effectLst/>
                          <a:latin typeface="+mn-lt"/>
                          <a:ea typeface="+mn-ea"/>
                          <a:cs typeface="+mn-cs"/>
                        </a:rPr>
                        <a:t> </a:t>
                      </a:r>
                      <a:endParaRPr lang="zh-TW" altLang="zh-TW" sz="24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en-US" sz="3200" kern="1200" dirty="0" smtClean="0">
                          <a:solidFill>
                            <a:schemeClr val="dk1"/>
                          </a:solidFill>
                          <a:effectLst/>
                          <a:latin typeface="+mn-lt"/>
                          <a:ea typeface="+mn-ea"/>
                          <a:cs typeface="+mn-cs"/>
                        </a:rPr>
                        <a:t>本院</a:t>
                      </a:r>
                      <a:r>
                        <a:rPr lang="zh-TW" altLang="zh-TW" sz="3200" u="sng" kern="1200" dirty="0" smtClean="0">
                          <a:solidFill>
                            <a:schemeClr val="dk1"/>
                          </a:solidFill>
                          <a:effectLst/>
                          <a:latin typeface="+mn-lt"/>
                          <a:ea typeface="+mn-ea"/>
                          <a:cs typeface="+mn-cs"/>
                        </a:rPr>
                        <a:t>原訂</a:t>
                      </a:r>
                      <a:r>
                        <a:rPr lang="en-US" altLang="zh-TW" sz="3200" u="sng" kern="1200" dirty="0" smtClean="0">
                          <a:solidFill>
                            <a:schemeClr val="dk1"/>
                          </a:solidFill>
                          <a:effectLst/>
                          <a:latin typeface="+mn-lt"/>
                          <a:ea typeface="+mn-ea"/>
                          <a:cs typeface="+mn-cs"/>
                        </a:rPr>
                        <a:t>5</a:t>
                      </a:r>
                      <a:r>
                        <a:rPr lang="zh-TW" altLang="zh-TW" sz="3200" u="sng" kern="1200" dirty="0" smtClean="0">
                          <a:solidFill>
                            <a:schemeClr val="dk1"/>
                          </a:solidFill>
                          <a:effectLst/>
                          <a:latin typeface="+mn-lt"/>
                          <a:ea typeface="+mn-ea"/>
                          <a:cs typeface="+mn-cs"/>
                        </a:rPr>
                        <a:t>月</a:t>
                      </a:r>
                      <a:r>
                        <a:rPr lang="en-US" altLang="zh-TW" sz="3200" u="sng" kern="1200" dirty="0" smtClean="0">
                          <a:solidFill>
                            <a:schemeClr val="dk1"/>
                          </a:solidFill>
                          <a:effectLst/>
                          <a:latin typeface="+mn-lt"/>
                          <a:ea typeface="+mn-ea"/>
                          <a:cs typeface="+mn-cs"/>
                        </a:rPr>
                        <a:t>19</a:t>
                      </a:r>
                      <a:r>
                        <a:rPr lang="zh-TW" altLang="zh-TW" sz="3200" u="sng" kern="1200" dirty="0" smtClean="0">
                          <a:solidFill>
                            <a:schemeClr val="dk1"/>
                          </a:solidFill>
                          <a:effectLst/>
                          <a:latin typeface="+mn-lt"/>
                          <a:ea typeface="+mn-ea"/>
                          <a:cs typeface="+mn-cs"/>
                        </a:rPr>
                        <a:t>日舉行</a:t>
                      </a:r>
                      <a:r>
                        <a:rPr lang="en-US" altLang="zh-TW" sz="3200" u="sng" kern="1200" dirty="0" smtClean="0">
                          <a:solidFill>
                            <a:schemeClr val="dk1"/>
                          </a:solidFill>
                          <a:effectLst/>
                          <a:latin typeface="+mn-lt"/>
                          <a:ea typeface="+mn-ea"/>
                          <a:cs typeface="+mn-cs"/>
                        </a:rPr>
                        <a:t>109</a:t>
                      </a:r>
                      <a:r>
                        <a:rPr lang="zh-TW" altLang="zh-TW" sz="3200" u="sng" kern="1200" dirty="0" smtClean="0">
                          <a:solidFill>
                            <a:schemeClr val="dk1"/>
                          </a:solidFill>
                          <a:effectLst/>
                          <a:latin typeface="+mn-lt"/>
                          <a:ea typeface="+mn-ea"/>
                          <a:cs typeface="+mn-cs"/>
                        </a:rPr>
                        <a:t>年度畢業實習醫學生惜別晚會，改以預錄影片方式，由許惠恒院長帶領所有副院長們給予温馨祝福</a:t>
                      </a:r>
                      <a:r>
                        <a:rPr lang="zh-TW" altLang="zh-TW" sz="3200" kern="1200" dirty="0" smtClean="0">
                          <a:solidFill>
                            <a:schemeClr val="dk1"/>
                          </a:solidFill>
                          <a:effectLst/>
                          <a:latin typeface="+mn-lt"/>
                          <a:ea typeface="+mn-ea"/>
                          <a:cs typeface="+mn-cs"/>
                        </a:rPr>
                        <a:t>。</a:t>
                      </a:r>
                    </a:p>
                    <a:p>
                      <a:r>
                        <a:rPr lang="en-US" altLang="zh-TW" sz="3200" kern="1200" dirty="0" smtClean="0">
                          <a:solidFill>
                            <a:schemeClr val="dk1"/>
                          </a:solidFill>
                          <a:effectLst/>
                          <a:latin typeface="+mn-lt"/>
                          <a:ea typeface="+mn-ea"/>
                          <a:cs typeface="+mn-cs"/>
                        </a:rPr>
                        <a:t> </a:t>
                      </a:r>
                      <a:endParaRPr lang="zh-TW" altLang="zh-TW" sz="32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60" y="2636890"/>
            <a:ext cx="1964652" cy="1656230"/>
          </a:xfrm>
          <a:prstGeom prst="rect">
            <a:avLst/>
          </a:prstGeom>
          <a:noFill/>
          <a:ln>
            <a:noFill/>
          </a:ln>
        </p:spPr>
      </p:pic>
    </p:spTree>
    <p:extLst>
      <p:ext uri="{BB962C8B-B14F-4D97-AF65-F5344CB8AC3E}">
        <p14:creationId xmlns:p14="http://schemas.microsoft.com/office/powerpoint/2010/main" val="4243450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679727274"/>
              </p:ext>
            </p:extLst>
          </p:nvPr>
        </p:nvGraphicFramePr>
        <p:xfrm>
          <a:off x="591068" y="1053083"/>
          <a:ext cx="8229522" cy="4680237"/>
        </p:xfrm>
        <a:graphic>
          <a:graphicData uri="http://schemas.openxmlformats.org/drawingml/2006/table">
            <a:tbl>
              <a:tblPr firstRow="1" bandRow="1">
                <a:tableStyleId>{5C22544A-7EE6-4342-B048-85BDC9FD1C3A}</a:tableStyleId>
              </a:tblPr>
              <a:tblGrid>
                <a:gridCol w="955449"/>
                <a:gridCol w="1102132"/>
                <a:gridCol w="6171941"/>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1100527</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社工室</a:t>
                      </a:r>
                      <a:endParaRPr lang="en-US" altLang="zh-TW" sz="1800" b="1" dirty="0" smtClean="0">
                        <a:latin typeface="+mn-ea"/>
                        <a:ea typeface="+mn-ea"/>
                      </a:endParaRPr>
                    </a:p>
                  </a:txBody>
                  <a:tcPr marL="91443" marR="91443" marT="45723" marB="45723"/>
                </a:tc>
                <a:tc>
                  <a:txBody>
                    <a:bodyPr/>
                    <a:lstStyle/>
                    <a:p>
                      <a:r>
                        <a:rPr lang="zh-TW" altLang="en-US" sz="2000" b="1" kern="1200" dirty="0" smtClean="0">
                          <a:solidFill>
                            <a:schemeClr val="dk1"/>
                          </a:solidFill>
                          <a:effectLst/>
                          <a:latin typeface="+mn-lt"/>
                          <a:ea typeface="+mn-ea"/>
                          <a:cs typeface="+mn-cs"/>
                        </a:rPr>
                        <a:t>主題：</a:t>
                      </a:r>
                      <a:r>
                        <a:rPr lang="zh-TW" altLang="zh-TW" sz="2000" b="1" kern="1200" dirty="0" smtClean="0">
                          <a:solidFill>
                            <a:schemeClr val="dk1"/>
                          </a:solidFill>
                          <a:effectLst/>
                          <a:latin typeface="+mn-lt"/>
                          <a:ea typeface="+mn-ea"/>
                          <a:cs typeface="+mn-cs"/>
                        </a:rPr>
                        <a:t>政大校友發起！</a:t>
                      </a:r>
                      <a:r>
                        <a:rPr lang="zh-TW" altLang="en-US" sz="2000" b="1" kern="1200" dirty="0" smtClean="0">
                          <a:solidFill>
                            <a:schemeClr val="dk1"/>
                          </a:solidFill>
                          <a:effectLst/>
                          <a:latin typeface="+mn-lt"/>
                          <a:ea typeface="+mn-ea"/>
                          <a:cs typeface="+mn-cs"/>
                        </a:rPr>
                        <a:t> </a:t>
                      </a:r>
                      <a:r>
                        <a:rPr lang="zh-TW" altLang="zh-TW" sz="2000" b="1" kern="1200" dirty="0" smtClean="0">
                          <a:solidFill>
                            <a:schemeClr val="dk1"/>
                          </a:solidFill>
                          <a:effectLst/>
                          <a:latin typeface="+mn-lt"/>
                          <a:ea typeface="+mn-ea"/>
                          <a:cs typeface="+mn-cs"/>
                        </a:rPr>
                        <a:t>捐贈臺北榮總</a:t>
                      </a:r>
                      <a:r>
                        <a:rPr lang="en-US" altLang="zh-TW" sz="2000" b="1" kern="1200" dirty="0" smtClean="0">
                          <a:solidFill>
                            <a:schemeClr val="dk1"/>
                          </a:solidFill>
                          <a:effectLst/>
                          <a:latin typeface="+mn-lt"/>
                          <a:ea typeface="+mn-ea"/>
                          <a:cs typeface="+mn-cs"/>
                        </a:rPr>
                        <a:t>1400</a:t>
                      </a:r>
                      <a:r>
                        <a:rPr lang="zh-TW" altLang="zh-TW" sz="2000" b="1" kern="1200" dirty="0" smtClean="0">
                          <a:solidFill>
                            <a:schemeClr val="dk1"/>
                          </a:solidFill>
                          <a:effectLst/>
                          <a:latin typeface="+mn-lt"/>
                          <a:ea typeface="+mn-ea"/>
                          <a:cs typeface="+mn-cs"/>
                        </a:rPr>
                        <a:t>份抗疫便當，</a:t>
                      </a:r>
                      <a:r>
                        <a:rPr lang="zh-TW" altLang="en-US" sz="2000" b="1" kern="1200" dirty="0" smtClean="0">
                          <a:solidFill>
                            <a:schemeClr val="dk1"/>
                          </a:solidFill>
                          <a:effectLst/>
                          <a:latin typeface="+mn-lt"/>
                          <a:ea typeface="+mn-ea"/>
                          <a:cs typeface="+mn-cs"/>
                        </a:rPr>
                        <a:t>    </a:t>
                      </a:r>
                      <a:endParaRPr lang="en-US" altLang="zh-TW" sz="2000" b="1" kern="1200" dirty="0" smtClean="0">
                        <a:solidFill>
                          <a:schemeClr val="dk1"/>
                        </a:solidFill>
                        <a:effectLst/>
                        <a:latin typeface="+mn-lt"/>
                        <a:ea typeface="+mn-ea"/>
                        <a:cs typeface="+mn-cs"/>
                      </a:endParaRPr>
                    </a:p>
                    <a:p>
                      <a:pPr>
                        <a:spcBef>
                          <a:spcPts val="600"/>
                        </a:spcBef>
                      </a:pPr>
                      <a:r>
                        <a:rPr lang="zh-TW" altLang="en-US" sz="2000" b="1" kern="1200" dirty="0" smtClean="0">
                          <a:solidFill>
                            <a:schemeClr val="dk1"/>
                          </a:solidFill>
                          <a:effectLst/>
                          <a:latin typeface="+mn-lt"/>
                          <a:ea typeface="+mn-ea"/>
                          <a:cs typeface="+mn-cs"/>
                        </a:rPr>
                        <a:t>            </a:t>
                      </a:r>
                      <a:r>
                        <a:rPr lang="zh-TW" altLang="zh-TW" sz="2000" b="1" kern="1200" dirty="0" smtClean="0">
                          <a:solidFill>
                            <a:schemeClr val="dk1"/>
                          </a:solidFill>
                          <a:effectLst/>
                          <a:latin typeface="+mn-lt"/>
                          <a:ea typeface="+mn-ea"/>
                          <a:cs typeface="+mn-cs"/>
                        </a:rPr>
                        <a:t>用滿滿活力對抗疫情！</a:t>
                      </a:r>
                    </a:p>
                    <a:p>
                      <a:pPr>
                        <a:spcBef>
                          <a:spcPts val="600"/>
                        </a:spcBef>
                      </a:pPr>
                      <a:r>
                        <a:rPr lang="en-US" altLang="zh-TW" sz="1800" kern="1200" baseline="0" dirty="0" smtClean="0">
                          <a:solidFill>
                            <a:schemeClr val="dk1"/>
                          </a:solidFill>
                          <a:effectLst/>
                          <a:latin typeface="+mn-lt"/>
                          <a:ea typeface="+mn-ea"/>
                          <a:cs typeface="+mn-cs"/>
                        </a:rPr>
                        <a:t>    </a:t>
                      </a:r>
                      <a:r>
                        <a:rPr lang="zh-TW" altLang="en-US" sz="1800" kern="1200" baseline="0" dirty="0" smtClean="0">
                          <a:solidFill>
                            <a:schemeClr val="dk1"/>
                          </a:solidFill>
                          <a:effectLst/>
                          <a:latin typeface="+mn-lt"/>
                          <a:ea typeface="+mn-ea"/>
                          <a:cs typeface="+mn-cs"/>
                        </a:rPr>
                        <a:t>    </a:t>
                      </a:r>
                      <a:r>
                        <a:rPr lang="zh-TW" altLang="zh-TW" sz="2800" u="sng" kern="1200" dirty="0" smtClean="0">
                          <a:solidFill>
                            <a:schemeClr val="dk1"/>
                          </a:solidFill>
                          <a:effectLst/>
                          <a:latin typeface="+mn-lt"/>
                          <a:ea typeface="+mn-ea"/>
                          <a:cs typeface="+mn-cs"/>
                        </a:rPr>
                        <a:t>近日疫情嚴峻</a:t>
                      </a:r>
                      <a:r>
                        <a:rPr lang="zh-TW" altLang="zh-TW" sz="2800" kern="1200" dirty="0" smtClean="0">
                          <a:solidFill>
                            <a:schemeClr val="dk1"/>
                          </a:solidFill>
                          <a:effectLst/>
                          <a:latin typeface="+mn-lt"/>
                          <a:ea typeface="+mn-ea"/>
                          <a:cs typeface="+mn-cs"/>
                        </a:rPr>
                        <a:t>，各大醫院醫療量能滿載，有感於</a:t>
                      </a:r>
                      <a:r>
                        <a:rPr lang="zh-TW" altLang="en-US" sz="2800" kern="1200" dirty="0" smtClean="0">
                          <a:solidFill>
                            <a:schemeClr val="dk1"/>
                          </a:solidFill>
                          <a:effectLst/>
                          <a:latin typeface="+mn-lt"/>
                          <a:ea typeface="+mn-ea"/>
                          <a:cs typeface="+mn-cs"/>
                        </a:rPr>
                        <a:t>醫院夥伴們辛苦</a:t>
                      </a:r>
                      <a:r>
                        <a:rPr lang="zh-TW" altLang="zh-TW" sz="2800" kern="1200" dirty="0" smtClean="0">
                          <a:solidFill>
                            <a:schemeClr val="dk1"/>
                          </a:solidFill>
                          <a:effectLst/>
                          <a:latin typeface="+mn-lt"/>
                          <a:ea typeface="+mn-ea"/>
                          <a:cs typeface="+mn-cs"/>
                        </a:rPr>
                        <a:t>，</a:t>
                      </a:r>
                      <a:r>
                        <a:rPr lang="zh-TW" altLang="zh-TW" sz="2800" u="sng" kern="1200" dirty="0" smtClean="0">
                          <a:solidFill>
                            <a:schemeClr val="dk1"/>
                          </a:solidFill>
                          <a:effectLst/>
                          <a:latin typeface="+mn-lt"/>
                          <a:ea typeface="+mn-ea"/>
                          <a:cs typeface="+mn-cs"/>
                        </a:rPr>
                        <a:t>政大的校友</a:t>
                      </a:r>
                      <a:r>
                        <a:rPr lang="zh-TW" altLang="en-US" sz="2800" u="sng" kern="1200" dirty="0" smtClean="0">
                          <a:solidFill>
                            <a:schemeClr val="dk1"/>
                          </a:solidFill>
                          <a:effectLst/>
                          <a:latin typeface="+mn-lt"/>
                          <a:ea typeface="+mn-ea"/>
                          <a:cs typeface="+mn-cs"/>
                        </a:rPr>
                        <a:t>及</a:t>
                      </a:r>
                      <a:r>
                        <a:rPr lang="en-US" altLang="zh-TW" sz="2800" u="sng" kern="1200" dirty="0" smtClean="0">
                          <a:solidFill>
                            <a:schemeClr val="dk1"/>
                          </a:solidFill>
                          <a:effectLst/>
                          <a:latin typeface="+mn-lt"/>
                          <a:ea typeface="+mn-ea"/>
                          <a:cs typeface="+mn-cs"/>
                        </a:rPr>
                        <a:t>EMBA</a:t>
                      </a:r>
                      <a:r>
                        <a:rPr lang="zh-TW" altLang="zh-TW" sz="2800" u="sng" kern="1200" dirty="0" smtClean="0">
                          <a:solidFill>
                            <a:schemeClr val="dk1"/>
                          </a:solidFill>
                          <a:effectLst/>
                          <a:latin typeface="+mn-lt"/>
                          <a:ea typeface="+mn-ea"/>
                          <a:cs typeface="+mn-cs"/>
                        </a:rPr>
                        <a:t>校友會創業主</a:t>
                      </a:r>
                      <a:r>
                        <a:rPr lang="zh-TW" altLang="zh-TW" sz="2800" kern="1200" dirty="0" smtClean="0">
                          <a:solidFill>
                            <a:schemeClr val="dk1"/>
                          </a:solidFill>
                          <a:effectLst/>
                          <a:latin typeface="+mn-lt"/>
                          <a:ea typeface="+mn-ea"/>
                          <a:cs typeface="+mn-cs"/>
                        </a:rPr>
                        <a:t>第六期結業的法蘭克肉舖子負責人張舒涵</a:t>
                      </a:r>
                      <a:r>
                        <a:rPr lang="zh-TW" altLang="en-US" sz="2800" kern="1200" dirty="0" smtClean="0">
                          <a:solidFill>
                            <a:schemeClr val="dk1"/>
                          </a:solidFill>
                          <a:effectLst/>
                          <a:latin typeface="+mn-lt"/>
                          <a:ea typeface="+mn-ea"/>
                          <a:cs typeface="+mn-cs"/>
                        </a:rPr>
                        <a:t>等</a:t>
                      </a:r>
                      <a:r>
                        <a:rPr lang="zh-TW" altLang="zh-TW" sz="2800" u="sng" kern="1200" dirty="0" smtClean="0">
                          <a:solidFill>
                            <a:schemeClr val="dk1"/>
                          </a:solidFill>
                          <a:effectLst/>
                          <a:latin typeface="+mn-lt"/>
                          <a:ea typeface="+mn-ea"/>
                          <a:cs typeface="+mn-cs"/>
                        </a:rPr>
                        <a:t>發起便當捐贈行動，期望透過自身企業的能量，為第一線的抗疫人員加油打氣</a:t>
                      </a:r>
                      <a:r>
                        <a:rPr lang="zh-TW" altLang="zh-TW" sz="2800" kern="1200" dirty="0" smtClean="0">
                          <a:solidFill>
                            <a:schemeClr val="dk1"/>
                          </a:solidFill>
                          <a:effectLst/>
                          <a:latin typeface="+mn-lt"/>
                          <a:ea typeface="+mn-ea"/>
                          <a:cs typeface="+mn-cs"/>
                        </a:rPr>
                        <a:t>。</a:t>
                      </a:r>
                      <a:r>
                        <a:rPr lang="en-US" altLang="zh-TW" sz="1800" kern="1200" dirty="0" smtClean="0">
                          <a:solidFill>
                            <a:schemeClr val="dk1"/>
                          </a:solidFill>
                          <a:effectLst/>
                          <a:latin typeface="+mn-lt"/>
                          <a:ea typeface="+mn-ea"/>
                          <a:cs typeface="+mn-cs"/>
                        </a:rPr>
                        <a:t> </a:t>
                      </a:r>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60" y="2373146"/>
            <a:ext cx="1907630" cy="1271753"/>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829" y="3861060"/>
            <a:ext cx="1903261" cy="1268840"/>
          </a:xfrm>
          <a:prstGeom prst="rect">
            <a:avLst/>
          </a:prstGeom>
        </p:spPr>
      </p:pic>
    </p:spTree>
    <p:extLst>
      <p:ext uri="{BB962C8B-B14F-4D97-AF65-F5344CB8AC3E}">
        <p14:creationId xmlns:p14="http://schemas.microsoft.com/office/powerpoint/2010/main" val="30989151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03445425"/>
              </p:ext>
            </p:extLst>
          </p:nvPr>
        </p:nvGraphicFramePr>
        <p:xfrm>
          <a:off x="591068" y="1053083"/>
          <a:ext cx="8085501" cy="541570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1100528</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急診部</a:t>
                      </a:r>
                      <a:endParaRPr lang="en-US" altLang="zh-TW" sz="1800" b="1" dirty="0" smtClean="0">
                        <a:latin typeface="+mn-ea"/>
                        <a:ea typeface="+mn-ea"/>
                      </a:endParaRPr>
                    </a:p>
                  </a:txBody>
                  <a:tcPr marL="91443" marR="91443" marT="45723" marB="45723"/>
                </a:tc>
                <a:tc>
                  <a:txBody>
                    <a:bodyPr/>
                    <a:lstStyle/>
                    <a:p>
                      <a:pPr>
                        <a:spcBef>
                          <a:spcPts val="600"/>
                        </a:spcBef>
                      </a:pPr>
                      <a:r>
                        <a:rPr lang="zh-TW" altLang="en-US" sz="2000" b="1" kern="1200" dirty="0" smtClean="0">
                          <a:solidFill>
                            <a:schemeClr val="dk1"/>
                          </a:solidFill>
                          <a:effectLst/>
                          <a:latin typeface="+mn-lt"/>
                          <a:ea typeface="+mn-ea"/>
                          <a:cs typeface="+mn-cs"/>
                        </a:rPr>
                        <a:t>主題：</a:t>
                      </a:r>
                      <a:r>
                        <a:rPr lang="zh-TW" altLang="zh-TW" sz="2000" b="1" kern="1200" dirty="0" smtClean="0">
                          <a:solidFill>
                            <a:schemeClr val="dk1"/>
                          </a:solidFill>
                          <a:effectLst/>
                          <a:latin typeface="+mn-lt"/>
                          <a:ea typeface="+mn-ea"/>
                          <a:cs typeface="+mn-cs"/>
                        </a:rPr>
                        <a:t>善款捐助　北榮第二戶外防疫篩檢站今啟用</a:t>
                      </a:r>
                    </a:p>
                    <a:p>
                      <a:pPr>
                        <a:spcBef>
                          <a:spcPts val="600"/>
                        </a:spcBef>
                      </a:pPr>
                      <a:r>
                        <a:rPr lang="zh-TW" altLang="zh-TW" sz="2400" u="sng" kern="1200" dirty="0" smtClean="0">
                          <a:solidFill>
                            <a:schemeClr val="dk1"/>
                          </a:solidFill>
                          <a:effectLst/>
                          <a:latin typeface="+mn-lt"/>
                          <a:ea typeface="+mn-ea"/>
                          <a:cs typeface="+mn-cs"/>
                        </a:rPr>
                        <a:t>微遠文化藝術基金會顧芸董事長及微風慈善基金會廖曉喬策略長善款捐助下，緊急增建第二戶外防疫篩檢站，於</a:t>
                      </a:r>
                      <a:r>
                        <a:rPr lang="en-US" altLang="zh-TW" sz="2400" u="sng" kern="1200" dirty="0" smtClean="0">
                          <a:solidFill>
                            <a:schemeClr val="dk1"/>
                          </a:solidFill>
                          <a:effectLst/>
                          <a:latin typeface="+mn-lt"/>
                          <a:ea typeface="+mn-ea"/>
                          <a:cs typeface="+mn-cs"/>
                        </a:rPr>
                        <a:t>5</a:t>
                      </a:r>
                      <a:r>
                        <a:rPr lang="zh-TW" altLang="en-US" sz="2400" u="sng" kern="1200" dirty="0" smtClean="0">
                          <a:solidFill>
                            <a:schemeClr val="dk1"/>
                          </a:solidFill>
                          <a:effectLst/>
                          <a:latin typeface="+mn-lt"/>
                          <a:ea typeface="+mn-ea"/>
                          <a:cs typeface="+mn-cs"/>
                        </a:rPr>
                        <a:t>月</a:t>
                      </a:r>
                      <a:r>
                        <a:rPr lang="en-US" altLang="zh-TW" sz="2400" u="sng" kern="1200" dirty="0" smtClean="0">
                          <a:solidFill>
                            <a:schemeClr val="dk1"/>
                          </a:solidFill>
                          <a:effectLst/>
                          <a:latin typeface="+mn-lt"/>
                          <a:ea typeface="+mn-ea"/>
                          <a:cs typeface="+mn-cs"/>
                        </a:rPr>
                        <a:t>28</a:t>
                      </a:r>
                      <a:r>
                        <a:rPr lang="zh-TW" altLang="zh-TW" sz="2400" u="sng" kern="1200" dirty="0" smtClean="0">
                          <a:solidFill>
                            <a:schemeClr val="dk1"/>
                          </a:solidFill>
                          <a:effectLst/>
                          <a:latin typeface="+mn-lt"/>
                          <a:ea typeface="+mn-ea"/>
                          <a:cs typeface="+mn-cs"/>
                        </a:rPr>
                        <a:t>日上午正式完工啟用</a:t>
                      </a:r>
                      <a:r>
                        <a:rPr lang="zh-TW" altLang="zh-TW" sz="2400" kern="1200" dirty="0" smtClean="0">
                          <a:solidFill>
                            <a:schemeClr val="dk1"/>
                          </a:solidFill>
                          <a:effectLst/>
                          <a:latin typeface="+mn-lt"/>
                          <a:ea typeface="+mn-ea"/>
                          <a:cs typeface="+mn-cs"/>
                        </a:rPr>
                        <a:t>。</a:t>
                      </a:r>
                      <a:endParaRPr lang="en-US" altLang="zh-TW" sz="2400" kern="1200" dirty="0" smtClean="0">
                        <a:solidFill>
                          <a:schemeClr val="dk1"/>
                        </a:solidFill>
                        <a:effectLst/>
                        <a:latin typeface="+mn-lt"/>
                        <a:ea typeface="+mn-ea"/>
                        <a:cs typeface="+mn-cs"/>
                      </a:endParaRPr>
                    </a:p>
                    <a:p>
                      <a:pPr>
                        <a:spcBef>
                          <a:spcPts val="600"/>
                        </a:spcBef>
                      </a:pPr>
                      <a:r>
                        <a:rPr lang="zh-TW" altLang="en-US" sz="2400" kern="1200" dirty="0" smtClean="0">
                          <a:solidFill>
                            <a:schemeClr val="dk1"/>
                          </a:solidFill>
                          <a:effectLst/>
                          <a:latin typeface="+mn-lt"/>
                          <a:ea typeface="+mn-ea"/>
                          <a:cs typeface="+mn-cs"/>
                        </a:rPr>
                        <a:t>        </a:t>
                      </a:r>
                      <a:r>
                        <a:rPr lang="zh-TW" altLang="zh-TW" sz="2400" u="sng" kern="1200" dirty="0" smtClean="0">
                          <a:solidFill>
                            <a:schemeClr val="dk1"/>
                          </a:solidFill>
                          <a:effectLst/>
                          <a:latin typeface="+mn-lt"/>
                          <a:ea typeface="+mn-ea"/>
                          <a:cs typeface="+mn-cs"/>
                        </a:rPr>
                        <a:t>院長表示誠摯感謝顧芸董事長及廖曉喬策略長的善行，讓</a:t>
                      </a:r>
                      <a:r>
                        <a:rPr lang="zh-TW" altLang="en-US" sz="2400" u="sng" kern="1200" dirty="0" smtClean="0">
                          <a:solidFill>
                            <a:schemeClr val="dk1"/>
                          </a:solidFill>
                          <a:effectLst/>
                          <a:latin typeface="+mn-lt"/>
                          <a:ea typeface="+mn-ea"/>
                          <a:cs typeface="+mn-cs"/>
                        </a:rPr>
                        <a:t>醫院</a:t>
                      </a:r>
                      <a:r>
                        <a:rPr lang="zh-TW" altLang="zh-TW" sz="2400" u="sng" kern="1200" dirty="0" smtClean="0">
                          <a:solidFill>
                            <a:schemeClr val="dk1"/>
                          </a:solidFill>
                          <a:effectLst/>
                          <a:latin typeface="+mn-lt"/>
                          <a:ea typeface="+mn-ea"/>
                          <a:cs typeface="+mn-cs"/>
                        </a:rPr>
                        <a:t>在短短十天內，完成國內設備最完善的篩檢站</a:t>
                      </a:r>
                      <a:r>
                        <a:rPr lang="zh-TW" altLang="zh-TW" sz="2400" kern="1200" dirty="0" smtClean="0">
                          <a:solidFill>
                            <a:schemeClr val="dk1"/>
                          </a:solidFill>
                          <a:effectLst/>
                          <a:latin typeface="+mn-lt"/>
                          <a:ea typeface="+mn-ea"/>
                          <a:cs typeface="+mn-cs"/>
                        </a:rPr>
                        <a:t>，空調的氣流方向採檢排出的空氣過濾效果</a:t>
                      </a:r>
                      <a:r>
                        <a:rPr lang="en-US" altLang="zh-TW" sz="2400" kern="1200" dirty="0" smtClean="0">
                          <a:solidFill>
                            <a:schemeClr val="dk1"/>
                          </a:solidFill>
                          <a:effectLst/>
                          <a:latin typeface="+mn-lt"/>
                          <a:ea typeface="+mn-ea"/>
                          <a:cs typeface="+mn-cs"/>
                        </a:rPr>
                        <a:t>99.97</a:t>
                      </a:r>
                      <a:r>
                        <a:rPr lang="zh-TW" altLang="zh-TW" sz="2400" kern="1200" dirty="0" smtClean="0">
                          <a:solidFill>
                            <a:schemeClr val="dk1"/>
                          </a:solidFill>
                          <a:effectLst/>
                          <a:latin typeface="+mn-lt"/>
                          <a:ea typeface="+mn-ea"/>
                          <a:cs typeface="+mn-cs"/>
                        </a:rPr>
                        <a:t>％</a:t>
                      </a:r>
                      <a:r>
                        <a:rPr lang="zh-TW" altLang="en-US" sz="24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en-US" sz="2400" kern="1200" dirty="0" smtClean="0">
                          <a:solidFill>
                            <a:schemeClr val="dk1"/>
                          </a:solidFill>
                          <a:effectLst/>
                          <a:latin typeface="+mn-lt"/>
                          <a:ea typeface="+mn-ea"/>
                          <a:cs typeface="+mn-cs"/>
                        </a:rPr>
                        <a:t>經</a:t>
                      </a:r>
                      <a:r>
                        <a:rPr lang="zh-TW" altLang="zh-TW" sz="2400" kern="1200" dirty="0" smtClean="0">
                          <a:solidFill>
                            <a:schemeClr val="dk1"/>
                          </a:solidFill>
                          <a:effectLst/>
                          <a:latin typeface="+mn-lt"/>
                          <a:ea typeface="+mn-ea"/>
                          <a:cs typeface="+mn-cs"/>
                        </a:rPr>
                        <a:t>高效濾網（</a:t>
                      </a:r>
                      <a:r>
                        <a:rPr lang="en-US" altLang="zh-TW" sz="2400" kern="1200" dirty="0" smtClean="0">
                          <a:solidFill>
                            <a:schemeClr val="dk1"/>
                          </a:solidFill>
                          <a:effectLst/>
                          <a:latin typeface="+mn-lt"/>
                          <a:ea typeface="+mn-ea"/>
                          <a:cs typeface="+mn-cs"/>
                        </a:rPr>
                        <a:t>HEPA </a:t>
                      </a:r>
                      <a:r>
                        <a:rPr lang="zh-TW" altLang="zh-TW" sz="2400" kern="1200" dirty="0" smtClean="0">
                          <a:solidFill>
                            <a:schemeClr val="dk1"/>
                          </a:solidFill>
                          <a:effectLst/>
                          <a:latin typeface="+mn-lt"/>
                          <a:ea typeface="+mn-ea"/>
                          <a:cs typeface="+mn-cs"/>
                        </a:rPr>
                        <a:t>）及紫外線殺菌再排到戶外，除了可讓採檢人員獲得最完善的防護，更可避免造成空氣污染。</a:t>
                      </a:r>
                    </a:p>
                    <a:p>
                      <a:endParaRPr lang="zh-TW" altLang="zh-TW" sz="2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068" y="1988800"/>
            <a:ext cx="2006323" cy="112621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68" y="3217555"/>
            <a:ext cx="1979640" cy="111123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068" y="4452238"/>
            <a:ext cx="1907630" cy="1070816"/>
          </a:xfrm>
          <a:prstGeom prst="rect">
            <a:avLst/>
          </a:prstGeom>
        </p:spPr>
      </p:pic>
    </p:spTree>
    <p:extLst>
      <p:ext uri="{BB962C8B-B14F-4D97-AF65-F5344CB8AC3E}">
        <p14:creationId xmlns:p14="http://schemas.microsoft.com/office/powerpoint/2010/main" val="29241749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65952929"/>
              </p:ext>
            </p:extLst>
          </p:nvPr>
        </p:nvGraphicFramePr>
        <p:xfrm>
          <a:off x="591068" y="1053083"/>
          <a:ext cx="8085501" cy="524806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1100604</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家醫部</a:t>
                      </a:r>
                      <a:endParaRPr lang="en-US" altLang="zh-TW" sz="1800" b="1" dirty="0" smtClean="0">
                        <a:latin typeface="+mn-ea"/>
                        <a:ea typeface="+mn-ea"/>
                      </a:endParaRPr>
                    </a:p>
                  </a:txBody>
                  <a:tcPr marL="91443" marR="91443" marT="45723" marB="45723"/>
                </a:tc>
                <a:tc>
                  <a:txBody>
                    <a:bodyPr/>
                    <a:lstStyle/>
                    <a:p>
                      <a:pPr>
                        <a:spcBef>
                          <a:spcPts val="600"/>
                        </a:spcBef>
                      </a:pPr>
                      <a:r>
                        <a:rPr lang="zh-TW" altLang="en-US" sz="2400" b="1" kern="1200" dirty="0" smtClean="0">
                          <a:solidFill>
                            <a:schemeClr val="dk1"/>
                          </a:solidFill>
                          <a:effectLst/>
                          <a:latin typeface="+mn-lt"/>
                          <a:ea typeface="+mn-ea"/>
                          <a:cs typeface="+mn-cs"/>
                        </a:rPr>
                        <a:t>主題：</a:t>
                      </a:r>
                      <a:r>
                        <a:rPr lang="zh-TW" altLang="zh-TW" sz="2400" b="1" kern="1200" dirty="0" smtClean="0">
                          <a:solidFill>
                            <a:schemeClr val="dk1"/>
                          </a:solidFill>
                          <a:effectLst/>
                          <a:latin typeface="+mn-lt"/>
                          <a:ea typeface="+mn-ea"/>
                          <a:cs typeface="+mn-cs"/>
                        </a:rPr>
                        <a:t>北榮智慧管控　疫苗接種更快速安全</a:t>
                      </a:r>
                      <a:endParaRPr lang="zh-TW" altLang="zh-TW" sz="1800" kern="1200" dirty="0" smtClean="0">
                        <a:solidFill>
                          <a:schemeClr val="dk1"/>
                        </a:solidFill>
                        <a:effectLst/>
                        <a:latin typeface="+mn-lt"/>
                        <a:ea typeface="+mn-ea"/>
                        <a:cs typeface="+mn-cs"/>
                      </a:endParaRPr>
                    </a:p>
                    <a:p>
                      <a:pPr>
                        <a:spcBef>
                          <a:spcPts val="600"/>
                        </a:spcBef>
                      </a:pPr>
                      <a:r>
                        <a:rPr lang="zh-TW" altLang="en-US" sz="2400" kern="1200" dirty="0" smtClean="0">
                          <a:solidFill>
                            <a:schemeClr val="dk1"/>
                          </a:solidFill>
                          <a:effectLst/>
                          <a:latin typeface="+mn-lt"/>
                          <a:ea typeface="+mn-ea"/>
                          <a:cs typeface="+mn-cs"/>
                        </a:rPr>
                        <a:t>        </a:t>
                      </a:r>
                      <a:r>
                        <a:rPr lang="zh-TW" altLang="zh-TW" sz="2400" kern="1200" dirty="0" smtClean="0">
                          <a:solidFill>
                            <a:schemeClr val="dk1"/>
                          </a:solidFill>
                          <a:effectLst/>
                          <a:latin typeface="+mn-lt"/>
                          <a:ea typeface="+mn-ea"/>
                          <a:cs typeface="+mn-cs"/>
                        </a:rPr>
                        <a:t>因應大規模接種疫苗，達到快速安全施打的目標，</a:t>
                      </a:r>
                      <a:r>
                        <a:rPr lang="zh-TW" altLang="zh-TW" sz="2400" u="sng" kern="1200" dirty="0" smtClean="0">
                          <a:solidFill>
                            <a:schemeClr val="dk1"/>
                          </a:solidFill>
                          <a:effectLst/>
                          <a:latin typeface="+mn-lt"/>
                          <a:ea typeface="+mn-ea"/>
                          <a:cs typeface="+mn-cs"/>
                        </a:rPr>
                        <a:t>宇嘉企業有限公司梁慶成董事長善款捐贈，</a:t>
                      </a:r>
                      <a:r>
                        <a:rPr lang="zh-TW" altLang="en-US" sz="2400" u="sng" kern="1200" dirty="0" smtClean="0">
                          <a:solidFill>
                            <a:schemeClr val="dk1"/>
                          </a:solidFill>
                          <a:effectLst/>
                          <a:latin typeface="+mn-lt"/>
                          <a:ea typeface="+mn-ea"/>
                          <a:cs typeface="+mn-cs"/>
                        </a:rPr>
                        <a:t>經</a:t>
                      </a:r>
                      <a:r>
                        <a:rPr lang="zh-TW" altLang="zh-TW" sz="2400" u="sng" kern="1200" dirty="0" smtClean="0">
                          <a:solidFill>
                            <a:schemeClr val="dk1"/>
                          </a:solidFill>
                          <a:effectLst/>
                          <a:latin typeface="+mn-lt"/>
                          <a:ea typeface="+mn-ea"/>
                          <a:cs typeface="+mn-cs"/>
                        </a:rPr>
                        <a:t>家醫部、護理部、資訊室、職安室共同研發「</a:t>
                      </a:r>
                      <a:r>
                        <a:rPr lang="zh-TW" altLang="zh-TW" sz="2400" b="1" u="sng" kern="1200" dirty="0" smtClean="0">
                          <a:solidFill>
                            <a:schemeClr val="dk1"/>
                          </a:solidFill>
                          <a:effectLst/>
                          <a:latin typeface="+mn-lt"/>
                          <a:ea typeface="+mn-ea"/>
                          <a:cs typeface="+mn-cs"/>
                        </a:rPr>
                        <a:t>智慧疫苗接種管理系統</a:t>
                      </a:r>
                      <a:r>
                        <a:rPr lang="zh-TW" altLang="zh-TW" sz="2400" u="sng" kern="1200" dirty="0" smtClean="0">
                          <a:solidFill>
                            <a:schemeClr val="dk1"/>
                          </a:solidFill>
                          <a:effectLst/>
                          <a:latin typeface="+mn-lt"/>
                          <a:ea typeface="+mn-ea"/>
                          <a:cs typeface="+mn-cs"/>
                        </a:rPr>
                        <a:t>」</a:t>
                      </a:r>
                      <a:r>
                        <a:rPr lang="zh-TW" altLang="zh-TW" sz="2400" kern="1200" dirty="0" smtClean="0">
                          <a:solidFill>
                            <a:schemeClr val="dk1"/>
                          </a:solidFill>
                          <a:effectLst/>
                          <a:latin typeface="+mn-lt"/>
                          <a:ea typeface="+mn-ea"/>
                          <a:cs typeface="+mn-cs"/>
                        </a:rPr>
                        <a:t>，於</a:t>
                      </a:r>
                      <a:r>
                        <a:rPr lang="en-US" altLang="zh-TW" sz="2400" kern="1200" dirty="0" smtClean="0">
                          <a:solidFill>
                            <a:schemeClr val="dk1"/>
                          </a:solidFill>
                          <a:effectLst/>
                          <a:latin typeface="+mn-lt"/>
                          <a:ea typeface="+mn-ea"/>
                          <a:cs typeface="+mn-cs"/>
                        </a:rPr>
                        <a:t>4</a:t>
                      </a:r>
                      <a:r>
                        <a:rPr lang="zh-TW" altLang="zh-TW" sz="2400" kern="1200" dirty="0" smtClean="0">
                          <a:solidFill>
                            <a:schemeClr val="dk1"/>
                          </a:solidFill>
                          <a:effectLst/>
                          <a:latin typeface="+mn-lt"/>
                          <a:ea typeface="+mn-ea"/>
                          <a:cs typeface="+mn-cs"/>
                        </a:rPr>
                        <a:t>日正式啟用，優先</a:t>
                      </a:r>
                      <a:r>
                        <a:rPr lang="zh-TW" altLang="zh-TW" sz="2400" u="sng" kern="1200" dirty="0" smtClean="0">
                          <a:solidFill>
                            <a:schemeClr val="dk1"/>
                          </a:solidFill>
                          <a:effectLst/>
                          <a:latin typeface="+mn-lt"/>
                          <a:ea typeface="+mn-ea"/>
                          <a:cs typeface="+mn-cs"/>
                        </a:rPr>
                        <a:t>試用於大規模員工接種，預計每日接種人數可從</a:t>
                      </a:r>
                      <a:r>
                        <a:rPr lang="en-US" altLang="zh-TW" sz="2400" u="sng" kern="1200" dirty="0" smtClean="0">
                          <a:solidFill>
                            <a:schemeClr val="dk1"/>
                          </a:solidFill>
                          <a:effectLst/>
                          <a:latin typeface="+mn-lt"/>
                          <a:ea typeface="+mn-ea"/>
                          <a:cs typeface="+mn-cs"/>
                        </a:rPr>
                        <a:t>400</a:t>
                      </a:r>
                      <a:r>
                        <a:rPr lang="zh-TW" altLang="zh-TW" sz="2400" u="sng" kern="1200" dirty="0" smtClean="0">
                          <a:solidFill>
                            <a:schemeClr val="dk1"/>
                          </a:solidFill>
                          <a:effectLst/>
                          <a:latin typeface="+mn-lt"/>
                          <a:ea typeface="+mn-ea"/>
                          <a:cs typeface="+mn-cs"/>
                        </a:rPr>
                        <a:t>人大幅增加至</a:t>
                      </a:r>
                      <a:r>
                        <a:rPr lang="en-US" altLang="zh-TW" sz="2400" u="sng" kern="1200" dirty="0" smtClean="0">
                          <a:solidFill>
                            <a:schemeClr val="dk1"/>
                          </a:solidFill>
                          <a:effectLst/>
                          <a:latin typeface="+mn-lt"/>
                          <a:ea typeface="+mn-ea"/>
                          <a:cs typeface="+mn-cs"/>
                        </a:rPr>
                        <a:t>2000</a:t>
                      </a:r>
                      <a:r>
                        <a:rPr lang="zh-TW" altLang="zh-TW" sz="2400" u="sng" kern="1200" dirty="0" smtClean="0">
                          <a:solidFill>
                            <a:schemeClr val="dk1"/>
                          </a:solidFill>
                          <a:effectLst/>
                          <a:latin typeface="+mn-lt"/>
                          <a:ea typeface="+mn-ea"/>
                          <a:cs typeface="+mn-cs"/>
                        </a:rPr>
                        <a:t>人</a:t>
                      </a:r>
                      <a:r>
                        <a:rPr lang="zh-TW" altLang="zh-TW" sz="2400" kern="1200" dirty="0" smtClean="0">
                          <a:solidFill>
                            <a:schemeClr val="dk1"/>
                          </a:solidFill>
                          <a:effectLst/>
                          <a:latin typeface="+mn-lt"/>
                          <a:ea typeface="+mn-ea"/>
                          <a:cs typeface="+mn-cs"/>
                        </a:rPr>
                        <a:t>。</a:t>
                      </a:r>
                      <a:r>
                        <a:rPr lang="zh-TW" altLang="zh-TW" sz="2400" u="sng" kern="1200" dirty="0" smtClean="0">
                          <a:solidFill>
                            <a:schemeClr val="dk1"/>
                          </a:solidFill>
                          <a:effectLst/>
                          <a:latin typeface="+mn-lt"/>
                          <a:ea typeface="+mn-ea"/>
                          <a:cs typeface="+mn-cs"/>
                        </a:rPr>
                        <a:t>有效減少等待時間</a:t>
                      </a:r>
                      <a:r>
                        <a:rPr lang="en-US" altLang="zh-TW" sz="2400" u="sng" kern="1200" dirty="0" smtClean="0">
                          <a:solidFill>
                            <a:schemeClr val="dk1"/>
                          </a:solidFill>
                          <a:effectLst/>
                          <a:latin typeface="+mn-lt"/>
                          <a:ea typeface="+mn-ea"/>
                          <a:cs typeface="+mn-cs"/>
                        </a:rPr>
                        <a:t>,</a:t>
                      </a:r>
                      <a:r>
                        <a:rPr lang="zh-TW" altLang="zh-TW" sz="2400" u="sng" kern="1200" dirty="0" smtClean="0">
                          <a:solidFill>
                            <a:schemeClr val="dk1"/>
                          </a:solidFill>
                          <a:effectLst/>
                          <a:latin typeface="+mn-lt"/>
                          <a:ea typeface="+mn-ea"/>
                          <a:cs typeface="+mn-cs"/>
                        </a:rPr>
                        <a:t>大幅提升接種安全</a:t>
                      </a:r>
                      <a:r>
                        <a:rPr lang="zh-TW" altLang="zh-TW" sz="2400" kern="1200" dirty="0" smtClean="0">
                          <a:solidFill>
                            <a:schemeClr val="dk1"/>
                          </a:solidFill>
                          <a:effectLst/>
                          <a:latin typeface="+mn-lt"/>
                          <a:ea typeface="+mn-ea"/>
                          <a:cs typeface="+mn-cs"/>
                        </a:rPr>
                        <a:t>。另</a:t>
                      </a:r>
                      <a:r>
                        <a:rPr lang="zh-TW" altLang="zh-TW" sz="2400" u="sng" kern="1200" dirty="0" smtClean="0">
                          <a:solidFill>
                            <a:schemeClr val="dk1"/>
                          </a:solidFill>
                          <a:effectLst/>
                          <a:latin typeface="+mn-lt"/>
                          <a:ea typeface="+mn-ea"/>
                          <a:cs typeface="+mn-cs"/>
                        </a:rPr>
                        <a:t>產生的即時報表可精準掌控施打狀況及疫苗數量</a:t>
                      </a:r>
                      <a:r>
                        <a:rPr lang="zh-TW" altLang="zh-TW" sz="2400" kern="1200" dirty="0" smtClean="0">
                          <a:solidFill>
                            <a:schemeClr val="dk1"/>
                          </a:solidFill>
                          <a:effectLst/>
                          <a:latin typeface="+mn-lt"/>
                          <a:ea typeface="+mn-ea"/>
                          <a:cs typeface="+mn-cs"/>
                        </a:rPr>
                        <a:t>，將擴大運用於民眾及社區疫苗接種，全力</a:t>
                      </a:r>
                      <a:r>
                        <a:rPr lang="zh-TW" altLang="zh-TW" sz="2400" u="sng" kern="1200" dirty="0" smtClean="0">
                          <a:solidFill>
                            <a:schemeClr val="dk1"/>
                          </a:solidFill>
                          <a:effectLst/>
                          <a:latin typeface="+mn-lt"/>
                          <a:ea typeface="+mn-ea"/>
                          <a:cs typeface="+mn-cs"/>
                        </a:rPr>
                        <a:t>加速接種速度</a:t>
                      </a:r>
                      <a:r>
                        <a:rPr lang="zh-TW" altLang="zh-TW" sz="2400" kern="1200" dirty="0" smtClean="0">
                          <a:solidFill>
                            <a:schemeClr val="dk1"/>
                          </a:solidFill>
                          <a:effectLst/>
                          <a:latin typeface="+mn-lt"/>
                          <a:ea typeface="+mn-ea"/>
                          <a:cs typeface="+mn-cs"/>
                        </a:rPr>
                        <a:t>，早日達成群體免疫的目標。</a:t>
                      </a:r>
                    </a:p>
                    <a:p>
                      <a:endParaRPr lang="zh-TW" altLang="zh-TW" sz="1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8" name="群組 7"/>
          <p:cNvGrpSpPr/>
          <p:nvPr/>
        </p:nvGrpSpPr>
        <p:grpSpPr>
          <a:xfrm>
            <a:off x="755470" y="2060810"/>
            <a:ext cx="1800250" cy="3528491"/>
            <a:chOff x="755470" y="2060810"/>
            <a:chExt cx="1800250" cy="3528491"/>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70" y="2060810"/>
              <a:ext cx="1800250" cy="98997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470" y="3212970"/>
              <a:ext cx="1800249" cy="1058619"/>
            </a:xfrm>
            <a:prstGeom prst="rect">
              <a:avLst/>
            </a:prstGeom>
          </p:spPr>
        </p:pic>
        <p:pic>
          <p:nvPicPr>
            <p:cNvPr id="7" name="圖片 6"/>
            <p:cNvPicPr>
              <a:picLocks noChangeAspect="1"/>
            </p:cNvPicPr>
            <p:nvPr/>
          </p:nvPicPr>
          <p:blipFill>
            <a:blip r:embed="rId4"/>
            <a:stretch>
              <a:fillRect/>
            </a:stretch>
          </p:blipFill>
          <p:spPr>
            <a:xfrm>
              <a:off x="755470" y="4437141"/>
              <a:ext cx="1800250" cy="1152160"/>
            </a:xfrm>
            <a:prstGeom prst="rect">
              <a:avLst/>
            </a:prstGeom>
          </p:spPr>
        </p:pic>
      </p:grpSp>
    </p:spTree>
    <p:extLst>
      <p:ext uri="{BB962C8B-B14F-4D97-AF65-F5344CB8AC3E}">
        <p14:creationId xmlns:p14="http://schemas.microsoft.com/office/powerpoint/2010/main" val="25349403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76276925"/>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1100610</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護理部</a:t>
                      </a:r>
                      <a:endParaRPr lang="en-US" altLang="zh-TW" sz="1800" b="1" dirty="0" smtClean="0">
                        <a:latin typeface="+mn-ea"/>
                        <a:ea typeface="+mn-ea"/>
                      </a:endParaRPr>
                    </a:p>
                  </a:txBody>
                  <a:tcPr marL="91443" marR="91443" marT="45723" marB="45723"/>
                </a:tc>
                <a:tc>
                  <a:txBody>
                    <a:bodyPr/>
                    <a:lstStyle/>
                    <a:p>
                      <a:pPr>
                        <a:spcBef>
                          <a:spcPts val="600"/>
                        </a:spcBef>
                      </a:pPr>
                      <a:r>
                        <a:rPr lang="zh-TW" altLang="en-US" sz="2200" b="1" kern="1200" dirty="0" smtClean="0">
                          <a:solidFill>
                            <a:schemeClr val="dk1"/>
                          </a:solidFill>
                          <a:effectLst/>
                          <a:latin typeface="+mn-lt"/>
                          <a:ea typeface="+mn-ea"/>
                          <a:cs typeface="+mn-cs"/>
                        </a:rPr>
                        <a:t>主題：</a:t>
                      </a:r>
                      <a:r>
                        <a:rPr lang="zh-TW" altLang="zh-TW" sz="2200" b="1" kern="1200" dirty="0" smtClean="0">
                          <a:solidFill>
                            <a:schemeClr val="dk1"/>
                          </a:solidFill>
                          <a:effectLst/>
                          <a:latin typeface="+mn-lt"/>
                          <a:ea typeface="+mn-ea"/>
                          <a:cs typeface="+mn-cs"/>
                        </a:rPr>
                        <a:t>中西醫整合治療　睿睿母子歡喜解隔出院</a:t>
                      </a:r>
                      <a:endParaRPr lang="zh-TW" altLang="zh-TW" sz="2200" kern="1200" dirty="0" smtClean="0">
                        <a:solidFill>
                          <a:schemeClr val="dk1"/>
                        </a:solidFill>
                        <a:effectLst/>
                        <a:latin typeface="+mn-lt"/>
                        <a:ea typeface="+mn-ea"/>
                        <a:cs typeface="+mn-cs"/>
                      </a:endParaRPr>
                    </a:p>
                    <a:p>
                      <a:pPr>
                        <a:spcBef>
                          <a:spcPts val="600"/>
                        </a:spcBef>
                      </a:pPr>
                      <a:r>
                        <a:rPr lang="en-US" altLang="zh-TW" sz="18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   </a:t>
                      </a:r>
                      <a:endParaRPr lang="en-US" altLang="zh-TW" sz="1800" kern="1200" dirty="0" smtClean="0">
                        <a:solidFill>
                          <a:schemeClr val="dk1"/>
                        </a:solidFill>
                        <a:effectLst/>
                        <a:latin typeface="+mn-lt"/>
                        <a:ea typeface="+mn-ea"/>
                        <a:cs typeface="+mn-cs"/>
                      </a:endParaRPr>
                    </a:p>
                    <a:p>
                      <a:pPr>
                        <a:spcBef>
                          <a:spcPts val="600"/>
                        </a:spcBef>
                      </a:pPr>
                      <a:r>
                        <a:rPr lang="en-US" altLang="zh-TW" sz="1800" kern="1200" dirty="0" smtClean="0">
                          <a:solidFill>
                            <a:schemeClr val="dk1"/>
                          </a:solidFill>
                          <a:effectLst/>
                          <a:latin typeface="+mn-lt"/>
                          <a:ea typeface="+mn-ea"/>
                          <a:cs typeface="+mn-cs"/>
                        </a:rPr>
                        <a:t>  </a:t>
                      </a:r>
                      <a:r>
                        <a:rPr lang="zh-TW" altLang="zh-TW" sz="2400" u="sng" kern="1200" dirty="0" smtClean="0">
                          <a:solidFill>
                            <a:schemeClr val="dk1"/>
                          </a:solidFill>
                          <a:effectLst/>
                          <a:latin typeface="+mn-lt"/>
                          <a:ea typeface="+mn-ea"/>
                          <a:cs typeface="+mn-cs"/>
                        </a:rPr>
                        <a:t>因保母確診不幸染疫的寶寶睿睿，</a:t>
                      </a:r>
                      <a:r>
                        <a:rPr lang="en-US" altLang="zh-TW" sz="2400" u="sng" kern="1200" dirty="0" smtClean="0">
                          <a:solidFill>
                            <a:schemeClr val="dk1"/>
                          </a:solidFill>
                          <a:effectLst/>
                          <a:latin typeface="+mn-lt"/>
                          <a:ea typeface="+mn-ea"/>
                          <a:cs typeface="+mn-cs"/>
                        </a:rPr>
                        <a:t>5</a:t>
                      </a:r>
                      <a:r>
                        <a:rPr lang="zh-TW" altLang="zh-TW" sz="2400" u="sng" kern="1200" dirty="0" smtClean="0">
                          <a:solidFill>
                            <a:schemeClr val="dk1"/>
                          </a:solidFill>
                          <a:effectLst/>
                          <a:latin typeface="+mn-lt"/>
                          <a:ea typeface="+mn-ea"/>
                          <a:cs typeface="+mn-cs"/>
                        </a:rPr>
                        <a:t>月</a:t>
                      </a:r>
                      <a:r>
                        <a:rPr lang="en-US" altLang="zh-TW" sz="2400" u="sng" kern="1200" dirty="0" smtClean="0">
                          <a:solidFill>
                            <a:schemeClr val="dk1"/>
                          </a:solidFill>
                          <a:effectLst/>
                          <a:latin typeface="+mn-lt"/>
                          <a:ea typeface="+mn-ea"/>
                          <a:cs typeface="+mn-cs"/>
                        </a:rPr>
                        <a:t>26</a:t>
                      </a:r>
                      <a:r>
                        <a:rPr lang="zh-TW" altLang="zh-TW" sz="2400" u="sng" kern="1200" dirty="0" smtClean="0">
                          <a:solidFill>
                            <a:schemeClr val="dk1"/>
                          </a:solidFill>
                          <a:effectLst/>
                          <a:latin typeface="+mn-lt"/>
                          <a:ea typeface="+mn-ea"/>
                          <a:cs typeface="+mn-cs"/>
                        </a:rPr>
                        <a:t>日凌晨收治於</a:t>
                      </a:r>
                      <a:r>
                        <a:rPr lang="zh-TW" altLang="en-US" sz="2400" u="sng" kern="1200" dirty="0" smtClean="0">
                          <a:solidFill>
                            <a:schemeClr val="dk1"/>
                          </a:solidFill>
                          <a:effectLst/>
                          <a:latin typeface="+mn-lt"/>
                          <a:ea typeface="+mn-ea"/>
                          <a:cs typeface="+mn-cs"/>
                        </a:rPr>
                        <a:t>本院</a:t>
                      </a:r>
                      <a:r>
                        <a:rPr lang="zh-TW" altLang="zh-TW" sz="2400" u="sng" kern="1200" dirty="0" smtClean="0">
                          <a:solidFill>
                            <a:schemeClr val="dk1"/>
                          </a:solidFill>
                          <a:effectLst/>
                          <a:latin typeface="+mn-lt"/>
                          <a:ea typeface="+mn-ea"/>
                          <a:cs typeface="+mn-cs"/>
                        </a:rPr>
                        <a:t>專責病房，經醫療團隊的努力，</a:t>
                      </a:r>
                      <a:r>
                        <a:rPr lang="en-US" altLang="zh-TW" sz="2400" u="sng" kern="1200" dirty="0" smtClean="0">
                          <a:solidFill>
                            <a:schemeClr val="dk1"/>
                          </a:solidFill>
                          <a:effectLst/>
                          <a:latin typeface="+mn-lt"/>
                          <a:ea typeface="+mn-ea"/>
                          <a:cs typeface="+mn-cs"/>
                        </a:rPr>
                        <a:t>6</a:t>
                      </a:r>
                      <a:r>
                        <a:rPr lang="zh-TW" altLang="zh-TW" sz="2400" u="sng" kern="1200" dirty="0" smtClean="0">
                          <a:solidFill>
                            <a:schemeClr val="dk1"/>
                          </a:solidFill>
                          <a:effectLst/>
                          <a:latin typeface="+mn-lt"/>
                          <a:ea typeface="+mn-ea"/>
                          <a:cs typeface="+mn-cs"/>
                        </a:rPr>
                        <a:t>月</a:t>
                      </a:r>
                      <a:r>
                        <a:rPr lang="en-US" altLang="zh-TW" sz="2400" u="sng" kern="1200" dirty="0" smtClean="0">
                          <a:solidFill>
                            <a:schemeClr val="dk1"/>
                          </a:solidFill>
                          <a:effectLst/>
                          <a:latin typeface="+mn-lt"/>
                          <a:ea typeface="+mn-ea"/>
                          <a:cs typeface="+mn-cs"/>
                        </a:rPr>
                        <a:t>9</a:t>
                      </a:r>
                      <a:r>
                        <a:rPr lang="zh-TW" altLang="zh-TW" sz="2400" u="sng" kern="1200" dirty="0" smtClean="0">
                          <a:solidFill>
                            <a:schemeClr val="dk1"/>
                          </a:solidFill>
                          <a:effectLst/>
                          <a:latin typeface="+mn-lt"/>
                          <a:ea typeface="+mn-ea"/>
                          <a:cs typeface="+mn-cs"/>
                        </a:rPr>
                        <a:t>日與母親歡喜解隔出院。院長與醫療團隊特別準備蛋糕、卡片與繪本提前為睿睿慶祝周歲生日，</a:t>
                      </a:r>
                      <a:r>
                        <a:rPr lang="zh-TW" altLang="zh-TW" sz="2400" kern="1200" dirty="0" smtClean="0">
                          <a:solidFill>
                            <a:schemeClr val="dk1"/>
                          </a:solidFill>
                          <a:effectLst/>
                          <a:latin typeface="+mn-lt"/>
                          <a:ea typeface="+mn-ea"/>
                          <a:cs typeface="+mn-cs"/>
                        </a:rPr>
                        <a:t>祝福這位北榮之子，健健康康長大。睿睿的爸爸與媽媽</a:t>
                      </a:r>
                      <a:r>
                        <a:rPr lang="zh-TW" altLang="en-US" sz="2400" kern="1200" dirty="0" smtClean="0">
                          <a:solidFill>
                            <a:schemeClr val="dk1"/>
                          </a:solidFill>
                          <a:effectLst/>
                          <a:latin typeface="+mn-lt"/>
                          <a:ea typeface="+mn-ea"/>
                          <a:cs typeface="+mn-cs"/>
                        </a:rPr>
                        <a:t>也</a:t>
                      </a:r>
                      <a:r>
                        <a:rPr lang="zh-TW" altLang="zh-TW" sz="2400" kern="1200" dirty="0" smtClean="0">
                          <a:solidFill>
                            <a:schemeClr val="dk1"/>
                          </a:solidFill>
                          <a:effectLst/>
                          <a:latin typeface="+mn-lt"/>
                          <a:ea typeface="+mn-ea"/>
                          <a:cs typeface="+mn-cs"/>
                        </a:rPr>
                        <a:t>十分感謝醫療團隊給予睿睿一個永生難忘的慶生會！</a:t>
                      </a:r>
                    </a:p>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683460" y="2281095"/>
            <a:ext cx="1907630" cy="2727609"/>
            <a:chOff x="685128" y="1916790"/>
            <a:chExt cx="1907630" cy="2872963"/>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28" y="1916790"/>
              <a:ext cx="1907630" cy="1245955"/>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128" y="3296682"/>
              <a:ext cx="1907630" cy="1493071"/>
            </a:xfrm>
            <a:prstGeom prst="rect">
              <a:avLst/>
            </a:prstGeom>
          </p:spPr>
        </p:pic>
      </p:grpSp>
    </p:spTree>
    <p:extLst>
      <p:ext uri="{BB962C8B-B14F-4D97-AF65-F5344CB8AC3E}">
        <p14:creationId xmlns:p14="http://schemas.microsoft.com/office/powerpoint/2010/main" val="339463929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6</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22727429"/>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1100611</a:t>
                      </a:r>
                      <a:endParaRPr lang="zh-TW" altLang="en-US" sz="1600" dirty="0">
                        <a:latin typeface="+mn-ea"/>
                        <a:ea typeface="+mn-ea"/>
                      </a:endParaRPr>
                    </a:p>
                  </a:txBody>
                  <a:tcPr marL="91443" marR="91443" marT="45723" marB="45723"/>
                </a:tc>
                <a:tc>
                  <a:txBody>
                    <a:bodyPr/>
                    <a:lstStyle/>
                    <a:p>
                      <a:r>
                        <a:rPr lang="zh-TW" altLang="en-US" sz="1800" b="1" dirty="0" smtClean="0">
                          <a:latin typeface="+mn-ea"/>
                          <a:ea typeface="+mn-ea"/>
                        </a:rPr>
                        <a:t>補給室</a:t>
                      </a:r>
                      <a:endParaRPr lang="en-US" altLang="zh-TW" sz="1800" b="1" dirty="0" smtClean="0">
                        <a:latin typeface="+mn-ea"/>
                        <a:ea typeface="+mn-ea"/>
                      </a:endParaRPr>
                    </a:p>
                  </a:txBody>
                  <a:tcPr marL="91443" marR="91443" marT="45723" marB="45723"/>
                </a:tc>
                <a:tc>
                  <a:txBody>
                    <a:bodyPr/>
                    <a:lstStyle/>
                    <a:p>
                      <a:r>
                        <a:rPr lang="zh-TW" altLang="en-US" sz="2400" kern="1200" dirty="0" smtClean="0">
                          <a:solidFill>
                            <a:schemeClr val="dk1"/>
                          </a:solidFill>
                          <a:effectLst/>
                          <a:latin typeface="+mn-lt"/>
                          <a:ea typeface="+mn-ea"/>
                          <a:cs typeface="+mn-cs"/>
                        </a:rPr>
                        <a:t>主題：新潤企業捐款北榮協助抗疫</a:t>
                      </a:r>
                      <a:endParaRPr lang="zh-TW" altLang="en-US" sz="1800" kern="1200" dirty="0" smtClean="0">
                        <a:solidFill>
                          <a:schemeClr val="dk1"/>
                        </a:solidFill>
                        <a:effectLst/>
                        <a:latin typeface="+mn-lt"/>
                        <a:ea typeface="+mn-ea"/>
                        <a:cs typeface="+mn-cs"/>
                      </a:endParaRPr>
                    </a:p>
                    <a:p>
                      <a:endParaRPr lang="zh-TW" altLang="en-US"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en-US" sz="2800" u="sng" kern="1200" dirty="0" smtClean="0">
                          <a:solidFill>
                            <a:schemeClr val="dk1"/>
                          </a:solidFill>
                          <a:effectLst/>
                          <a:latin typeface="+mn-lt"/>
                          <a:ea typeface="+mn-ea"/>
                          <a:cs typeface="+mn-cs"/>
                        </a:rPr>
                        <a:t>新潤企業所屬新潤建設暨新潤興業公司，秉持同島一命的精神，共同捐贈新台幣壹佰萬元，</a:t>
                      </a:r>
                      <a:r>
                        <a:rPr lang="zh-TW" altLang="en-US" sz="2800" kern="1200" dirty="0" smtClean="0">
                          <a:solidFill>
                            <a:schemeClr val="dk1"/>
                          </a:solidFill>
                          <a:effectLst/>
                          <a:latin typeface="+mn-lt"/>
                          <a:ea typeface="+mn-ea"/>
                          <a:cs typeface="+mn-cs"/>
                        </a:rPr>
                        <a:t>協助本院抗疫，由董事長郭長庚代表捐贈，向主任秘書代表受贈，</a:t>
                      </a:r>
                      <a:r>
                        <a:rPr lang="zh-TW" altLang="en-US" sz="2800" u="sng" kern="1200" dirty="0" smtClean="0">
                          <a:solidFill>
                            <a:schemeClr val="dk1"/>
                          </a:solidFill>
                          <a:effectLst/>
                          <a:latin typeface="+mn-lt"/>
                          <a:ea typeface="+mn-ea"/>
                          <a:cs typeface="+mn-cs"/>
                        </a:rPr>
                        <a:t>善款將用於採購隔離衣、防護衣等防疫物資</a:t>
                      </a:r>
                      <a:r>
                        <a:rPr lang="zh-TW" altLang="en-US" sz="2800" kern="1200" dirty="0" smtClean="0">
                          <a:solidFill>
                            <a:schemeClr val="dk1"/>
                          </a:solidFill>
                          <a:effectLst/>
                          <a:latin typeface="+mn-lt"/>
                          <a:ea typeface="+mn-ea"/>
                          <a:cs typeface="+mn-cs"/>
                        </a:rPr>
                        <a:t>。</a:t>
                      </a:r>
                    </a:p>
                    <a:p>
                      <a:endParaRPr lang="zh-TW" altLang="en-US" sz="2800" kern="1200" dirty="0" smtClean="0">
                        <a:solidFill>
                          <a:schemeClr val="dk1"/>
                        </a:solidFill>
                        <a:effectLst/>
                        <a:latin typeface="+mn-lt"/>
                        <a:ea typeface="+mn-ea"/>
                        <a:cs typeface="+mn-cs"/>
                      </a:endParaRPr>
                    </a:p>
                    <a:p>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6" name="群組 5"/>
          <p:cNvGrpSpPr/>
          <p:nvPr/>
        </p:nvGrpSpPr>
        <p:grpSpPr>
          <a:xfrm>
            <a:off x="591068" y="2636890"/>
            <a:ext cx="1969972" cy="1584220"/>
            <a:chOff x="591068" y="2636890"/>
            <a:chExt cx="1969972" cy="158422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00" y="2636890"/>
              <a:ext cx="869440" cy="158422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68" y="2640563"/>
              <a:ext cx="860790" cy="1492730"/>
            </a:xfrm>
            <a:prstGeom prst="rect">
              <a:avLst/>
            </a:prstGeom>
          </p:spPr>
        </p:pic>
      </p:grpSp>
    </p:spTree>
    <p:extLst>
      <p:ext uri="{BB962C8B-B14F-4D97-AF65-F5344CB8AC3E}">
        <p14:creationId xmlns:p14="http://schemas.microsoft.com/office/powerpoint/2010/main" val="14724598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36273</TotalTime>
  <Words>1422</Words>
  <Application>Microsoft Office PowerPoint</Application>
  <PresentationFormat>如螢幕大小 (4:3)</PresentationFormat>
  <Paragraphs>257</Paragraphs>
  <Slides>18</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vt:i4>
      </vt:variant>
    </vt:vector>
  </HeadingPairs>
  <TitlesOfParts>
    <vt:vector size="26" baseType="lpstr">
      <vt:lpstr>微軟正黑體</vt:lpstr>
      <vt:lpstr>新細明體</vt:lpstr>
      <vt:lpstr>標楷體</vt:lpstr>
      <vt:lpstr>Arial</vt:lpstr>
      <vt:lpstr>Times New Roman</vt:lpstr>
      <vt:lpstr>Verdana</vt:lpstr>
      <vt:lpstr>Wingdings</vt:lpstr>
      <vt:lpstr>Profile</vt:lpstr>
      <vt:lpstr>本院重要新聞彙整報告</vt:lpstr>
      <vt:lpstr>110年6月份協辦活動(新聞稿)</vt:lpstr>
      <vt:lpstr>110年6月份協辦活動(新聞稿)</vt:lpstr>
      <vt:lpstr>110年6月份協辦活動(新聞稿)</vt:lpstr>
      <vt:lpstr>110年6月份協辦活動(新聞稿)</vt:lpstr>
      <vt:lpstr>110年6月份協辦活動(新聞稿)</vt:lpstr>
      <vt:lpstr>110年6月份協辦活動(新聞稿)</vt:lpstr>
      <vt:lpstr>110年6月份協辦活動(新聞稿)</vt:lpstr>
      <vt:lpstr>110年6月份協辦活動(新聞稿)</vt:lpstr>
      <vt:lpstr>110年6月份協辦活動(新聞稿)</vt:lpstr>
      <vt:lpstr>110年6月份協辦活動(新聞稿)</vt:lpstr>
      <vt:lpstr> 110年6月安排媒體採訪(計6則)</vt:lpstr>
      <vt:lpstr>110年6月份新聞摘要(計39則)</vt:lpstr>
      <vt:lpstr>110年6月份新聞摘要</vt:lpstr>
      <vt:lpstr>110年6月份新聞摘要</vt:lpstr>
      <vt:lpstr>110年6月份新聞摘要</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vghuser</cp:lastModifiedBy>
  <cp:revision>2993</cp:revision>
  <cp:lastPrinted>2021-06-18T03:49:16Z</cp:lastPrinted>
  <dcterms:created xsi:type="dcterms:W3CDTF">2004-02-01T06:39:05Z</dcterms:created>
  <dcterms:modified xsi:type="dcterms:W3CDTF">2021-06-18T12:30:36Z</dcterms:modified>
</cp:coreProperties>
</file>