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43" r:id="rId3"/>
    <p:sldId id="345" r:id="rId4"/>
    <p:sldId id="346" r:id="rId5"/>
    <p:sldId id="308" r:id="rId6"/>
    <p:sldId id="327" r:id="rId7"/>
    <p:sldId id="348" r:id="rId8"/>
    <p:sldId id="344" r:id="rId9"/>
    <p:sldId id="347" r:id="rId10"/>
    <p:sldId id="338" r:id="rId11"/>
    <p:sldId id="339" r:id="rId12"/>
    <p:sldId id="340" r:id="rId13"/>
    <p:sldId id="341" r:id="rId14"/>
    <p:sldId id="342" r:id="rId15"/>
    <p:sldId id="326" r:id="rId16"/>
  </p:sldIdLst>
  <p:sldSz cx="12188825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994" autoAdjust="0"/>
  </p:normalViewPr>
  <p:slideViewPr>
    <p:cSldViewPr>
      <p:cViewPr varScale="1">
        <p:scale>
          <a:sx n="70" d="100"/>
          <a:sy n="70" d="100"/>
        </p:scale>
        <p:origin x="811" y="72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50A21E-1E99-4B1F-9945-57E70A77C02F}" type="datetimeFigureOut">
              <a:rPr lang="en-US" altLang="zh-TW"/>
              <a:pPr>
                <a:defRPr/>
              </a:pPr>
              <a:t>6/27/2018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342DFB-D426-48C7-A566-08A362E20E65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0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C12FF4-88FB-4DE1-A0F7-EA6D31E3F11D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3C932B-D7C8-482C-86CA-8FF3772CCA26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614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rotWithShape="0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 descr="大海浪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5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7"/>
          <p:cNvSpPr/>
          <p:nvPr/>
        </p:nvSpPr>
        <p:spPr>
          <a:xfrm>
            <a:off x="6094413" y="0"/>
            <a:ext cx="45720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54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 cap="none" baseline="0">
                <a:solidFill>
                  <a:schemeClr val="tx2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C4A5-9194-4515-9646-731C18E6834F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5DF1-B4CC-4226-82C9-A8CF54847A1C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D844-D2D4-465B-A31D-F5E5EC1D8F9C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4389-C90B-4D49-A84E-C99BE8A8EA6A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38D1-C48B-434D-8F8F-5EDE60B1A8DA}" type="datetimeFigureOut">
              <a:rPr lang="zh-TW" altLang="en-US"/>
              <a:pPr>
                <a:defRPr/>
              </a:pPr>
              <a:t>2018/6/27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E19F-5D3D-4325-AF18-EB2FB4EF66D1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rotWithShape="0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>
            <a:normAutofit/>
          </a:bodyPr>
          <a:lstStyle>
            <a:lvl1pPr algn="l" latinLnBrk="0">
              <a:lnSpc>
                <a:spcPct val="80000"/>
              </a:lnSpc>
              <a:defRPr lang="zh-TW" sz="4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F862-0811-47DB-874F-5A10EC8548B0}" type="datetimeFigureOut">
              <a:rPr lang="zh-TW" altLang="en-US"/>
              <a:pPr>
                <a:defRPr/>
              </a:pPr>
              <a:t>2018/6/27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C59-F100-4126-9F4D-F705E4A7613C}" type="slidenum">
              <a:rPr lang="en-US" altLang="zh-TW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2057400" latinLnBrk="0">
              <a:defRPr lang="zh-TW" sz="1600"/>
            </a:lvl6pPr>
            <a:lvl7pPr marL="2057400" latinLnBrk="0">
              <a:defRPr lang="zh-TW" sz="1600"/>
            </a:lvl7pPr>
            <a:lvl8pPr marL="20574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2057400" latinLnBrk="0">
              <a:defRPr lang="zh-TW" sz="1600"/>
            </a:lvl6pPr>
            <a:lvl7pPr marL="2057400" latinLnBrk="0">
              <a:defRPr lang="zh-TW" sz="1600"/>
            </a:lvl7pPr>
            <a:lvl8pPr marL="20574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727E-8F89-404F-B5AE-8B133CE650C3}" type="datetimeFigureOut">
              <a:rPr lang="zh-TW" altLang="en-US"/>
              <a:pPr>
                <a:defRPr/>
              </a:pPr>
              <a:t>2018/6/27</a:t>
            </a:fld>
            <a:endParaRPr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08CD-5DEF-4330-8F0B-5C80C1E448E7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marL="2057400" latinLnBrk="0">
              <a:defRPr lang="zh-TW" sz="1400"/>
            </a:lvl5pPr>
            <a:lvl6pPr marL="2057400" latinLnBrk="0">
              <a:defRPr lang="zh-TW" sz="1400"/>
            </a:lvl6pPr>
            <a:lvl7pPr marL="2057400" latinLnBrk="0">
              <a:defRPr lang="zh-TW" sz="1400"/>
            </a:lvl7pPr>
            <a:lvl8pPr marL="2057400" latinLnBrk="0">
              <a:defRPr lang="zh-TW" sz="1400"/>
            </a:lvl8pPr>
            <a:lvl9pPr marL="2057400"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marL="2057400" latinLnBrk="0">
              <a:defRPr lang="zh-TW" sz="1400"/>
            </a:lvl5pPr>
            <a:lvl6pPr marL="2057400" latinLnBrk="0">
              <a:defRPr lang="zh-TW" sz="1400"/>
            </a:lvl6pPr>
            <a:lvl7pPr marL="2057400" latinLnBrk="0">
              <a:defRPr lang="zh-TW" sz="1400"/>
            </a:lvl7pPr>
            <a:lvl8pPr marL="2057400" latinLnBrk="0">
              <a:defRPr lang="zh-TW" sz="1400"/>
            </a:lvl8pPr>
            <a:lvl9pPr marL="2057400"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640-A909-47EC-8A40-AECB6A7E864E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D079-F70C-45EC-9EA0-71784985A081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965F-C760-4CDE-893B-715ED4B858D7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99F7-78DC-4F43-9FCA-17AC34B9868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 descr="大海浪 (半透明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81B4-7879-4014-81C2-369654063222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241B-8BB8-4C22-A351-F4644EA92B28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>
            <a:noAutofit/>
          </a:bodyPr>
          <a:lstStyle>
            <a:lvl1pPr algn="l" latinLnBrk="0">
              <a:lnSpc>
                <a:spcPct val="80000"/>
              </a:lnSpc>
              <a:defRPr lang="zh-TW" sz="36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D4FD-602A-419B-A728-0985B75096C6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CE33-C7FC-41FC-A7E2-12CFC792329D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6094413" y="588963"/>
            <a:ext cx="5486400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>
            <a:normAutofit/>
          </a:bodyPr>
          <a:lstStyle>
            <a:lvl1pPr algn="l" latinLnBrk="0">
              <a:lnSpc>
                <a:spcPct val="80000"/>
              </a:lnSpc>
              <a:defRPr lang="zh-TW" sz="3600" b="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A167-B233-4BF5-8970-7E936E27A04E}" type="datetimeFigureOut">
              <a:rPr lang="zh-TW" altLang="en-US"/>
              <a:pPr>
                <a:defRPr/>
              </a:pPr>
              <a:t>2018/6/27</a:t>
            </a:fld>
            <a:endParaRPr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B9B8-58D8-41D5-B7D2-C4D3E4523D8D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 descr="大海浪 (半透明)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74613"/>
            <a:ext cx="121888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9" descr="大海浪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35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06475" y="0"/>
            <a:ext cx="22860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>
              <a:latin typeface="微軟正黑體" panose="020B0604030504040204" pitchFamily="34" charset="-120"/>
            </a:endParaRP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979613" y="381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979613" y="18288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按一下以編輯母片文字樣式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28013" y="6400800"/>
            <a:ext cx="1549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BC2D9A8-2A0C-42EB-95F5-CF486E8233CE}" type="datetimeFigureOut">
              <a:rPr lang="en-US" altLang="zh-TW"/>
              <a:pPr>
                <a:defRPr/>
              </a:pPr>
              <a:t>6/27/2018</a:t>
            </a:fld>
            <a:endParaRPr lang="en-US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400800"/>
            <a:ext cx="59547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56813" y="6400800"/>
            <a:ext cx="1066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C706E9E-271B-4546-B344-1AC17705DFA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Arial" charset="0"/>
        <a:buChar char="•"/>
        <a:defRPr lang="zh-TW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lang="zh-TW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Qmf6PdKS0" TargetMode="External"/><Relationship Id="rId2" Type="http://schemas.openxmlformats.org/officeDocument/2006/relationships/hyperlink" Target="https://www.youtube.com/watch?v=XKODlx4sRY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2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0" cy="3733800"/>
          </a:xfrm>
        </p:spPr>
        <p:txBody>
          <a:bodyPr/>
          <a:lstStyle/>
          <a:p>
            <a:pPr algn="ctr" eaLnBrk="1" hangingPunct="1"/>
            <a:r>
              <a:rPr altLang="zh-TW" sz="6600" smtClean="0"/>
              <a:t>指甲矯正器</a:t>
            </a:r>
            <a:endParaRPr sz="6600" smtClean="0"/>
          </a:p>
        </p:txBody>
      </p:sp>
      <p:sp>
        <p:nvSpPr>
          <p:cNvPr id="15362" name="副標題 3"/>
          <p:cNvSpPr>
            <a:spLocks noGrp="1"/>
          </p:cNvSpPr>
          <p:nvPr>
            <p:ph type="subTitle" idx="1"/>
          </p:nvPr>
        </p:nvSpPr>
        <p:spPr>
          <a:xfrm>
            <a:off x="7008813" y="5562600"/>
            <a:ext cx="4572000" cy="8350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altLang="en-US" sz="3200" smtClean="0"/>
              <a:t>台北榮總皮膚部</a:t>
            </a:r>
            <a:endParaRPr sz="3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zh-TW" sz="4400" smtClean="0"/>
              <a:t>指甲矯正需要多久時間</a:t>
            </a:r>
            <a:endParaRPr altLang="en-US" sz="4400" smtClean="0"/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zh-TW" sz="3200" dirty="0" smtClean="0"/>
              <a:t>指甲矯正需要時間，建議完整的療程為期</a:t>
            </a:r>
            <a:r>
              <a:rPr lang="en-US" altLang="zh-TW" sz="3200" dirty="0" smtClean="0"/>
              <a:t>3-6</a:t>
            </a:r>
            <a:r>
              <a:rPr altLang="zh-TW" sz="3200" dirty="0" smtClean="0"/>
              <a:t>個月，讓扭曲的指甲片和變形的甲床有足夠的時間進行調整，讓日後新長指甲恢復正常。</a:t>
            </a:r>
            <a:endParaRPr lang="en-US" altLang="zh-TW" sz="3200" dirty="0" smtClean="0"/>
          </a:p>
          <a:p>
            <a:pPr eaLnBrk="1" hangingPunct="1"/>
            <a:r>
              <a:rPr lang="zh-TW" altLang="en-US" sz="3200" dirty="0" smtClean="0"/>
              <a:t>矯正器若有脫落或有</a:t>
            </a:r>
            <a:r>
              <a:rPr lang="zh-TW" altLang="en-US" sz="3200" dirty="0"/>
              <a:t>任何問題，可至本院</a:t>
            </a:r>
            <a:r>
              <a:rPr lang="zh-TW" altLang="en-US" sz="3200" dirty="0" smtClean="0"/>
              <a:t>門診諮詢皮膚科醫師。</a:t>
            </a:r>
            <a:endParaRPr lang="zh-TW" altLang="en-US" sz="3200" dirty="0"/>
          </a:p>
          <a:p>
            <a:pPr eaLnBrk="1" hangingPunct="1"/>
            <a:endParaRPr lang="en-US" altLang="zh-TW" sz="3200" dirty="0" smtClean="0"/>
          </a:p>
          <a:p>
            <a:pPr marL="0" indent="0" eaLnBrk="1" hangingPunct="1">
              <a:buNone/>
            </a:pPr>
            <a:endParaRPr altLang="en-US" sz="3200" dirty="0" smtClean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nail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0"/>
            <a:ext cx="90741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nai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zh-TW" sz="4400" smtClean="0"/>
              <a:t>矯正後如何保養</a:t>
            </a:r>
            <a:endParaRPr altLang="en-US" sz="4400" smtClean="0"/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zh-TW" sz="3200" dirty="0" smtClean="0"/>
              <a:t>指甲矯正後是要養成正確指甲保養的習慣，減少復發機會。</a:t>
            </a:r>
            <a:endParaRPr lang="en-US" altLang="zh-TW" sz="3200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altLang="zh-TW" sz="3200" dirty="0" smtClean="0"/>
              <a:t>指甲要平平地修剪，避免往甲溝側緣修剪</a:t>
            </a:r>
            <a:endParaRPr lang="en-US" altLang="zh-TW" sz="32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altLang="zh-TW" sz="3200" dirty="0" smtClean="0"/>
              <a:t>選擇柔軟且支撐良好的鞋子，避免過鬆過緊或尖頭鞋，減少反覆擠壓碰撞</a:t>
            </a:r>
            <a:endParaRPr lang="en-US" altLang="zh-TW" sz="3200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altLang="zh-TW" sz="3200" dirty="0" smtClean="0"/>
              <a:t>任何指甲的問題都可向皮膚科醫師諮詢</a:t>
            </a:r>
            <a:endParaRPr altLang="en-US" sz="3200" dirty="0" smtClean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zh-TW" sz="4400" smtClean="0"/>
              <a:t>指甲該如何修剪</a:t>
            </a:r>
            <a:endParaRPr altLang="en-US" sz="4400" smtClean="0"/>
          </a:p>
        </p:txBody>
      </p:sp>
      <p:pic>
        <p:nvPicPr>
          <p:cNvPr id="22530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2074863"/>
            <a:ext cx="10918825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3"/>
          <p:cNvSpPr>
            <a:spLocks noGrp="1"/>
          </p:cNvSpPr>
          <p:nvPr>
            <p:ph type="title"/>
          </p:nvPr>
        </p:nvSpPr>
        <p:spPr>
          <a:xfrm>
            <a:off x="2436813" y="1616075"/>
            <a:ext cx="7689850" cy="2727325"/>
          </a:xfrm>
        </p:spPr>
        <p:txBody>
          <a:bodyPr/>
          <a:lstStyle/>
          <a:p>
            <a:pPr eaLnBrk="1" hangingPunct="1"/>
            <a:r>
              <a:rPr altLang="en-US" smtClean="0"/>
              <a:t>北榮皮膚部歡迎您諮詢！</a:t>
            </a:r>
          </a:p>
        </p:txBody>
      </p:sp>
      <p:sp>
        <p:nvSpPr>
          <p:cNvPr id="23554" name="文字版面配置區 4"/>
          <p:cNvSpPr>
            <a:spLocks noGrp="1"/>
          </p:cNvSpPr>
          <p:nvPr>
            <p:ph type="body" idx="1"/>
          </p:nvPr>
        </p:nvSpPr>
        <p:spPr>
          <a:xfrm>
            <a:off x="2436813" y="4495800"/>
            <a:ext cx="731520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smtClean="0"/>
              <a:t>本院有專業且經驗豐富的皮膚科團隊為您治療，讓您跟惱人的指甲問題說再見！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指甲矯正的適應症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嵌甲 </a:t>
            </a:r>
            <a:r>
              <a:rPr lang="en-US" altLang="zh-TW" sz="3200" dirty="0" smtClean="0"/>
              <a:t>(Ingrown nail)</a:t>
            </a:r>
          </a:p>
          <a:p>
            <a:r>
              <a:rPr lang="zh-TW" altLang="en-US" sz="3200" dirty="0"/>
              <a:t>捲甲 </a:t>
            </a:r>
            <a:r>
              <a:rPr lang="en-US" altLang="zh-TW" sz="3200" dirty="0"/>
              <a:t>(Pincer </a:t>
            </a:r>
            <a:r>
              <a:rPr lang="en-US" altLang="zh-TW" sz="3200" dirty="0" smtClean="0"/>
              <a:t>nail</a:t>
            </a:r>
            <a:r>
              <a:rPr lang="en-US" altLang="zh-TW" sz="3200" dirty="0"/>
              <a:t>)</a:t>
            </a:r>
          </a:p>
          <a:p>
            <a:r>
              <a:rPr lang="en-US" altLang="zh-TW" sz="3200" dirty="0" smtClean="0"/>
              <a:t>EGFR</a:t>
            </a:r>
            <a:r>
              <a:rPr lang="zh-TW" altLang="en-US" sz="3200" dirty="0"/>
              <a:t>標靶</a:t>
            </a:r>
            <a:r>
              <a:rPr lang="zh-TW" altLang="en-US" sz="3200" dirty="0" smtClean="0"/>
              <a:t>藥物 </a:t>
            </a:r>
            <a:r>
              <a:rPr lang="en-US" altLang="zh-TW" sz="3200" dirty="0" smtClean="0"/>
              <a:t>(</a:t>
            </a:r>
            <a:r>
              <a:rPr lang="zh-TW" altLang="en-US" sz="3200" dirty="0"/>
              <a:t>艾瑞莎、得舒緩、妥復克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造成</a:t>
            </a:r>
            <a:r>
              <a:rPr lang="zh-TW" altLang="en-US" sz="3200" dirty="0"/>
              <a:t>之甲溝炎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3795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什麼人不適合指甲矯正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若有急性感染、急性甲溝炎、糜爛、膿瘍、蜂窩組織炎等都必須先治療後，再接受指甲</a:t>
            </a:r>
            <a:r>
              <a:rPr lang="zh-TW" altLang="en-US" dirty="0" smtClean="0"/>
              <a:t>矯正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金屬合金</a:t>
            </a:r>
            <a:r>
              <a:rPr lang="en-US" altLang="zh-TW" dirty="0"/>
              <a:t>(</a:t>
            </a:r>
            <a:r>
              <a:rPr lang="zh-TW" altLang="en-US" dirty="0"/>
              <a:t>如鎳、鉻、鋁</a:t>
            </a:r>
            <a:r>
              <a:rPr lang="en-US" altLang="zh-TW" dirty="0"/>
              <a:t>)</a:t>
            </a:r>
            <a:r>
              <a:rPr lang="zh-TW" altLang="en-US" dirty="0"/>
              <a:t>過敏</a:t>
            </a:r>
            <a:r>
              <a:rPr lang="zh-TW" altLang="en-US" dirty="0" smtClean="0"/>
              <a:t>的病患</a:t>
            </a:r>
            <a:r>
              <a:rPr lang="zh-TW" altLang="en-US" dirty="0"/>
              <a:t>，不適合合金材質的矯正器，可選擇開刀矯正。</a:t>
            </a:r>
            <a:endParaRPr lang="en-US" altLang="zh-TW" dirty="0"/>
          </a:p>
          <a:p>
            <a:r>
              <a:rPr lang="zh-TW" altLang="en-US" dirty="0"/>
              <a:t>指甲週遭</a:t>
            </a:r>
            <a:r>
              <a:rPr lang="zh-TW" altLang="en-US" dirty="0" smtClean="0"/>
              <a:t>有腫瘤者，不適合指甲矯正。</a:t>
            </a:r>
            <a:endParaRPr lang="en-US" altLang="zh-TW" dirty="0" smtClean="0"/>
          </a:p>
          <a:p>
            <a:r>
              <a:rPr lang="zh-TW" altLang="en-US" dirty="0"/>
              <a:t>極重度捲甲或對指甲矯正有過度</a:t>
            </a:r>
            <a:r>
              <a:rPr lang="zh-TW" altLang="en-US" dirty="0" smtClean="0"/>
              <a:t>期待者，</a:t>
            </a:r>
            <a:r>
              <a:rPr lang="zh-TW" altLang="en-US" dirty="0"/>
              <a:t>也不適合指甲矯正。</a:t>
            </a:r>
          </a:p>
        </p:txBody>
      </p:sp>
    </p:spTree>
    <p:extLst>
      <p:ext uri="{BB962C8B-B14F-4D97-AF65-F5344CB8AC3E}">
        <p14:creationId xmlns:p14="http://schemas.microsoft.com/office/powerpoint/2010/main" val="302078689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指甲矯正器的優點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不用</a:t>
            </a:r>
            <a:r>
              <a:rPr lang="zh-TW" altLang="en-US" sz="3200" dirty="0"/>
              <a:t>麻醉</a:t>
            </a:r>
          </a:p>
          <a:p>
            <a:r>
              <a:rPr lang="zh-TW" altLang="en-US" sz="3200" dirty="0" smtClean="0"/>
              <a:t>不用</a:t>
            </a:r>
            <a:r>
              <a:rPr lang="zh-TW" altLang="en-US" sz="3200" dirty="0"/>
              <a:t>拔指甲</a:t>
            </a:r>
          </a:p>
          <a:p>
            <a:r>
              <a:rPr lang="zh-TW" altLang="en-US" sz="3200" dirty="0" smtClean="0"/>
              <a:t>緩</a:t>
            </a:r>
            <a:r>
              <a:rPr lang="zh-TW" altLang="en-US" sz="3200" dirty="0"/>
              <a:t>解</a:t>
            </a:r>
            <a:r>
              <a:rPr lang="zh-TW" altLang="en-US" sz="3200" dirty="0" smtClean="0"/>
              <a:t>疼痛</a:t>
            </a:r>
            <a:endParaRPr lang="en-US" altLang="zh-TW" sz="3200" dirty="0" smtClean="0"/>
          </a:p>
          <a:p>
            <a:r>
              <a:rPr lang="zh-TW" altLang="en-US" sz="3200" dirty="0" smtClean="0"/>
              <a:t>矯正</a:t>
            </a:r>
            <a:r>
              <a:rPr lang="zh-TW" altLang="en-US" sz="3200" dirty="0"/>
              <a:t>變形</a:t>
            </a:r>
          </a:p>
        </p:txBody>
      </p:sp>
    </p:spTree>
    <p:extLst>
      <p:ext uri="{BB962C8B-B14F-4D97-AF65-F5344CB8AC3E}">
        <p14:creationId xmlns:p14="http://schemas.microsoft.com/office/powerpoint/2010/main" val="32150164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zh-TW" sz="4400" smtClean="0"/>
              <a:t>嵌甲治療的比較</a:t>
            </a:r>
            <a:endParaRPr sz="4400" smtClean="0"/>
          </a:p>
        </p:txBody>
      </p:sp>
      <p:graphicFrame>
        <p:nvGraphicFramePr>
          <p:cNvPr id="16461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92434"/>
              </p:ext>
            </p:extLst>
          </p:nvPr>
        </p:nvGraphicFramePr>
        <p:xfrm>
          <a:off x="2133600" y="1844675"/>
          <a:ext cx="9361488" cy="4606926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8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0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05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5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傳統治療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新一代指甲矯正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侵入性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非侵入性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非侵入性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9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嵌甲治療手術、甲床重建手術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抗生素、消炎藥、冷痛治療、三氯醋酸治療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彈力金屬矯正架、膠狀矯正貼片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優點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缺點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優點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缺點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優點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缺點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健保給付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立即取出嵌甲片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立即切除肉芽組織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疼痛度高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復原期長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指甲變小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仍有復發可能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健保給付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疼痛度低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改善有限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無法根治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無恢復期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疼痛度低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根本矯正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先天性捲甲或骨骼異常需較長時間矯正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zh-TW" sz="4400" smtClean="0"/>
              <a:t>什麼是指甲矯正</a:t>
            </a:r>
            <a:endParaRPr altLang="en-US" sz="4400" smtClean="0"/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1979613" y="1828800"/>
            <a:ext cx="9802812" cy="4419600"/>
          </a:xfrm>
        </p:spPr>
        <p:txBody>
          <a:bodyPr/>
          <a:lstStyle/>
          <a:p>
            <a:pPr eaLnBrk="1" hangingPunct="1"/>
            <a:r>
              <a:rPr altLang="zh-TW" dirty="0" smtClean="0"/>
              <a:t>把智慧型金屬絲線和膠狀貼片架設在指甲片上，藉由槓桿力、復形彈力、牽引力的原理，將捲曲的指甲或陷入甲肉的指甲，根本性矯正至正常形狀、曲度和寬度，且不會造成皮膚周圍組織的傷害。</a:t>
            </a:r>
            <a:endParaRPr altLang="en-US" dirty="0" smtClean="0"/>
          </a:p>
        </p:txBody>
      </p:sp>
      <p:graphicFrame>
        <p:nvGraphicFramePr>
          <p:cNvPr id="17492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94122"/>
              </p:ext>
            </p:extLst>
          </p:nvPr>
        </p:nvGraphicFramePr>
        <p:xfrm>
          <a:off x="1206500" y="2996952"/>
          <a:ext cx="10982325" cy="3167063"/>
        </p:xfrm>
        <a:graphic>
          <a:graphicData uri="http://schemas.openxmlformats.org/drawingml/2006/table">
            <a:tbl>
              <a:tblPr/>
              <a:tblGrid>
                <a:gridCol w="2460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8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5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6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53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矯正器材質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指甲狀態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矯正張力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舒適度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特色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療效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療程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高彈力矯正架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金屬絲線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如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COMBIped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*</a:t>
                      </a:r>
                      <a:endParaRPr kumimoji="0" lang="zh-TW" altLang="zh-TW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捲甲、嵌甲、指甲變形、指甲硬厚、指甲窄小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力量最強、效果快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疼痛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: 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治療當天立即改善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甲溝炎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: 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約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2-4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週緩解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捲甲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嵌甲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: 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完整性新生指甲。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療程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: 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約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3-6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個月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活性附膠含線矯正器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如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Podofix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貼片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*</a:t>
                      </a:r>
                      <a:endParaRPr kumimoji="0" lang="zh-TW" altLang="zh-TW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嵌甲、指甲薄脆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較不侵入性、糖尿病足可用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矯正貼片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/>
                      </a:r>
                      <a:b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如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BS Spange)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捲甲、嵌甲、指甲薄脆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●●●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力量強、較不侵入性、腳汗多易脫落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773932" y="6204356"/>
            <a:ext cx="914400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3838" indent="-223838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Arial" charset="0"/>
              <a:buChar char="•"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charset="0"/>
              <a:buChar char="•"/>
              <a:defRPr lang="zh-TW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zh-TW" altLang="en-US" dirty="0" smtClean="0">
                <a:solidFill>
                  <a:srgbClr val="FFFF00"/>
                </a:solidFill>
              </a:rPr>
              <a:t>*本院提供之指甲矯正器為</a:t>
            </a:r>
            <a:r>
              <a:rPr kumimoji="0" lang="en-US" altLang="zh-TW" dirty="0">
                <a:solidFill>
                  <a:srgbClr val="FFFF00"/>
                </a:solidFill>
              </a:rPr>
              <a:t>3TO</a:t>
            </a:r>
            <a:r>
              <a:rPr kumimoji="0" lang="zh-TW" altLang="en-US" dirty="0" smtClean="0">
                <a:solidFill>
                  <a:srgbClr val="FFFF00"/>
                </a:solidFill>
              </a:rPr>
              <a:t>公司 </a:t>
            </a:r>
            <a:r>
              <a:rPr kumimoji="0" lang="en-US" altLang="zh-TW" dirty="0" err="1" smtClean="0">
                <a:solidFill>
                  <a:srgbClr val="FFFF00"/>
                </a:solidFill>
              </a:rPr>
              <a:t>COMBIped</a:t>
            </a:r>
            <a:r>
              <a:rPr kumimoji="0" lang="en-US" altLang="zh-TW" baseline="30000" dirty="0" smtClean="0">
                <a:solidFill>
                  <a:srgbClr val="FFFF00"/>
                </a:solidFill>
              </a:rPr>
              <a:t>®</a:t>
            </a:r>
            <a:r>
              <a:rPr kumimoji="0" lang="en-US" altLang="zh-TW" dirty="0" smtClean="0">
                <a:solidFill>
                  <a:srgbClr val="FFFF00"/>
                </a:solidFill>
              </a:rPr>
              <a:t>,</a:t>
            </a:r>
            <a:r>
              <a:rPr kumimoji="0" lang="zh-TW" altLang="en-US" dirty="0" smtClean="0">
                <a:solidFill>
                  <a:srgbClr val="FFFF00"/>
                </a:solidFill>
              </a:rPr>
              <a:t> </a:t>
            </a:r>
            <a:r>
              <a:rPr kumimoji="0" lang="en-US" altLang="zh-TW" dirty="0" err="1" smtClean="0">
                <a:solidFill>
                  <a:srgbClr val="FFFF00"/>
                </a:solidFill>
              </a:rPr>
              <a:t>Podofix</a:t>
            </a:r>
            <a:r>
              <a:rPr kumimoji="0" lang="en-US" altLang="zh-TW" baseline="30000" dirty="0">
                <a:solidFill>
                  <a:srgbClr val="FFFF00"/>
                </a:solidFill>
              </a:rPr>
              <a:t>®</a:t>
            </a:r>
            <a:endParaRPr kumimoji="0" lang="zh-TW" alt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指甲矯正器如何進行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3TO-podofix </a:t>
            </a:r>
            <a:r>
              <a:rPr lang="zh-TW" altLang="en-US" dirty="0"/>
              <a:t>普得適指甲矯正器 影片介紹</a:t>
            </a: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www.youtube.com/watch?v=XKODlx4sRYc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3TO-COMBI </a:t>
            </a:r>
            <a:r>
              <a:rPr lang="en-US" altLang="zh-TW" dirty="0" err="1"/>
              <a:t>ped</a:t>
            </a:r>
            <a:r>
              <a:rPr lang="en-US" altLang="zh-TW" dirty="0"/>
              <a:t> </a:t>
            </a:r>
            <a:r>
              <a:rPr lang="zh-TW" altLang="en-US" dirty="0"/>
              <a:t>康必沛得指甲矯正器 影片介紹</a:t>
            </a:r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www.youtube.com/watch?v=LdQmf6PdKS0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28954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指甲矯正手術注意事項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手術當天請穿著寬鬆的鞋子或</a:t>
            </a:r>
            <a:r>
              <a:rPr lang="zh-TW" altLang="en-US" sz="2800" dirty="0" smtClean="0"/>
              <a:t>涼鞋。</a:t>
            </a:r>
            <a:endParaRPr lang="zh-TW" altLang="en-US" sz="2800" dirty="0"/>
          </a:p>
          <a:p>
            <a:r>
              <a:rPr lang="zh-TW" altLang="en-US" sz="2800" dirty="0" smtClean="0"/>
              <a:t>手術持續時間</a:t>
            </a:r>
            <a:r>
              <a:rPr lang="en-US" altLang="zh-TW" sz="2800" dirty="0" smtClean="0"/>
              <a:t>: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一隻指甲約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分鐘至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小時。</a:t>
            </a:r>
            <a:endParaRPr lang="en-US" altLang="zh-TW" sz="2800" dirty="0" smtClean="0"/>
          </a:p>
          <a:p>
            <a:r>
              <a:rPr lang="zh-TW" altLang="en-US" sz="2800" smtClean="0"/>
              <a:t>過程請放輕鬆，若有任何不適，隨時告知執行醫師。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506241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矯正後應注意事項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避免使用油性藥膏或乳液，擦拭矯正器或指甲表面</a:t>
            </a:r>
          </a:p>
          <a:p>
            <a:r>
              <a:rPr lang="zh-TW" altLang="en-US" sz="2800" dirty="0"/>
              <a:t>避免泡</a:t>
            </a:r>
            <a:r>
              <a:rPr lang="en-US" altLang="zh-TW" sz="2800" dirty="0"/>
              <a:t>40</a:t>
            </a:r>
            <a:r>
              <a:rPr lang="zh-TW" altLang="en-US" sz="2800" dirty="0"/>
              <a:t>度</a:t>
            </a:r>
            <a:r>
              <a:rPr lang="en-US" altLang="zh-TW" sz="2800" dirty="0" smtClean="0"/>
              <a:t>C</a:t>
            </a:r>
            <a:r>
              <a:rPr lang="zh-TW" altLang="en-US" sz="2800" smtClean="0"/>
              <a:t>以上</a:t>
            </a:r>
            <a:r>
              <a:rPr lang="zh-TW" altLang="en-US" sz="2800" dirty="0"/>
              <a:t>的熱水</a:t>
            </a:r>
          </a:p>
          <a:p>
            <a:r>
              <a:rPr lang="zh-TW" altLang="en-US" sz="2800" dirty="0"/>
              <a:t>避免穿前頭過尖的鞋子</a:t>
            </a:r>
          </a:p>
          <a:p>
            <a:r>
              <a:rPr lang="zh-TW" altLang="en-US" sz="2800" dirty="0"/>
              <a:t>避免激烈運動或受傷</a:t>
            </a:r>
          </a:p>
          <a:p>
            <a:r>
              <a:rPr lang="zh-TW" altLang="en-US" sz="2800" dirty="0"/>
              <a:t>襪子須慢慢穿，避免勾到矯正器</a:t>
            </a:r>
          </a:p>
          <a:p>
            <a:r>
              <a:rPr lang="zh-TW" altLang="en-US" sz="2800" dirty="0"/>
              <a:t>避免過度修剪</a:t>
            </a:r>
            <a:r>
              <a:rPr lang="zh-TW" altLang="en-US" sz="2800" dirty="0" smtClean="0"/>
              <a:t>指甲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422168186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海浪設計簡報 (寬螢幕)</Template>
  <TotalTime>0</TotalTime>
  <Words>531</Words>
  <Application>Microsoft Office PowerPoint</Application>
  <PresentationFormat>自訂</PresentationFormat>
  <Paragraphs>91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Century Gothic</vt:lpstr>
      <vt:lpstr>Times New Roman</vt:lpstr>
      <vt:lpstr>Wingdings</vt:lpstr>
      <vt:lpstr>OceanWaves_16x9</vt:lpstr>
      <vt:lpstr>指甲矯正器</vt:lpstr>
      <vt:lpstr>指甲矯正的適應症</vt:lpstr>
      <vt:lpstr>什麼人不適合指甲矯正</vt:lpstr>
      <vt:lpstr>指甲矯正器的優點</vt:lpstr>
      <vt:lpstr>嵌甲治療的比較</vt:lpstr>
      <vt:lpstr>什麼是指甲矯正</vt:lpstr>
      <vt:lpstr>指甲矯正器如何進行</vt:lpstr>
      <vt:lpstr>指甲矯正手術注意事項</vt:lpstr>
      <vt:lpstr>矯正後應注意事項</vt:lpstr>
      <vt:lpstr>指甲矯正需要多久時間</vt:lpstr>
      <vt:lpstr>PowerPoint 簡報</vt:lpstr>
      <vt:lpstr>PowerPoint 簡報</vt:lpstr>
      <vt:lpstr>矯正後如何保養</vt:lpstr>
      <vt:lpstr>指甲該如何修剪</vt:lpstr>
      <vt:lpstr>北榮皮膚部歡迎您諮詢！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指甲矯正器</dc:title>
  <dc:creator/>
  <cp:lastModifiedBy/>
  <cp:revision>2</cp:revision>
  <dcterms:created xsi:type="dcterms:W3CDTF">2017-06-25T10:41:44Z</dcterms:created>
  <dcterms:modified xsi:type="dcterms:W3CDTF">2018-06-27T06:50:17Z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