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5" r:id="rId2"/>
    <p:sldId id="308" r:id="rId3"/>
    <p:sldId id="327" r:id="rId4"/>
    <p:sldId id="338" r:id="rId5"/>
    <p:sldId id="343" r:id="rId6"/>
    <p:sldId id="350" r:id="rId7"/>
    <p:sldId id="351" r:id="rId8"/>
    <p:sldId id="352" r:id="rId9"/>
    <p:sldId id="353" r:id="rId10"/>
    <p:sldId id="346" r:id="rId11"/>
    <p:sldId id="347" r:id="rId12"/>
    <p:sldId id="348" r:id="rId13"/>
    <p:sldId id="349" r:id="rId14"/>
    <p:sldId id="345" r:id="rId15"/>
    <p:sldId id="354" r:id="rId16"/>
    <p:sldId id="355" r:id="rId17"/>
    <p:sldId id="356" r:id="rId18"/>
    <p:sldId id="358" r:id="rId19"/>
    <p:sldId id="359" r:id="rId20"/>
    <p:sldId id="360" r:id="rId21"/>
    <p:sldId id="361" r:id="rId22"/>
    <p:sldId id="362" r:id="rId23"/>
    <p:sldId id="363" r:id="rId24"/>
    <p:sldId id="357" r:id="rId25"/>
    <p:sldId id="364" r:id="rId26"/>
    <p:sldId id="326" r:id="rId27"/>
  </p:sldIdLst>
  <p:sldSz cx="12188825" cy="6858000"/>
  <p:notesSz cx="6858000" cy="91440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371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1018">
          <p15:clr>
            <a:srgbClr val="A4A3A4"/>
          </p15:clr>
        </p15:guide>
        <p15:guide id="6" orient="horz" pos="3886">
          <p15:clr>
            <a:srgbClr val="A4A3A4"/>
          </p15:clr>
        </p15:guide>
        <p15:guide id="7" orient="horz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pos="3839">
          <p15:clr>
            <a:srgbClr val="A4A3A4"/>
          </p15:clr>
        </p15:guide>
        <p15:guide id="10" pos="1247">
          <p15:clr>
            <a:srgbClr val="A4A3A4"/>
          </p15:clr>
        </p15:guide>
        <p15:guide id="11" pos="7007">
          <p15:clr>
            <a:srgbClr val="A4A3A4"/>
          </p15:clr>
        </p15:guide>
        <p15:guide id="12" pos="4415">
          <p15:clr>
            <a:srgbClr val="A4A3A4"/>
          </p15:clr>
        </p15:guide>
        <p15:guide id="13" pos="6863">
          <p15:clr>
            <a:srgbClr val="A4A3A4"/>
          </p15:clr>
        </p15:guide>
        <p15:guide id="14" pos="7295">
          <p15:clr>
            <a:srgbClr val="A4A3A4"/>
          </p15:clr>
        </p15:guide>
        <p15:guide id="15" pos="1535">
          <p15:clr>
            <a:srgbClr val="A4A3A4"/>
          </p15:clr>
        </p15:guide>
        <p15:guide id="16" pos="6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5994" autoAdjust="0"/>
  </p:normalViewPr>
  <p:slideViewPr>
    <p:cSldViewPr>
      <p:cViewPr varScale="1">
        <p:scale>
          <a:sx n="81" d="100"/>
          <a:sy n="81" d="100"/>
        </p:scale>
        <p:origin x="126" y="582"/>
      </p:cViewPr>
      <p:guideLst>
        <p:guide orient="horz" pos="2160"/>
        <p:guide orient="horz" pos="4030"/>
        <p:guide orient="horz" pos="371"/>
        <p:guide orient="horz" pos="1152"/>
        <p:guide orient="horz" pos="1018"/>
        <p:guide orient="horz" pos="3886"/>
        <p:guide orient="horz"/>
        <p:guide orient="horz" pos="528"/>
        <p:guide pos="3839"/>
        <p:guide pos="1247"/>
        <p:guide pos="7007"/>
        <p:guide pos="4415"/>
        <p:guide pos="6863"/>
        <p:guide pos="7295"/>
        <p:guide pos="1535"/>
        <p:guide pos="61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28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150A21E-1E99-4B1F-9945-57E70A77C02F}" type="datetimeFigureOut">
              <a:rPr lang="en-US" altLang="zh-TW"/>
              <a:pPr>
                <a:defRPr/>
              </a:pPr>
              <a:t>1/3/2018</a:t>
            </a:fld>
            <a:endParaRPr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7342DFB-D426-48C7-A566-08A362E20E6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8C12FF4-88FB-4DE1-A0F7-EA6D31E3F11D}" type="datetimeFigureOut">
              <a:rPr lang="zh-TW" altLang="en-US"/>
              <a:pPr>
                <a:defRPr/>
              </a:pPr>
              <a:t>2018/1/3</a:t>
            </a:fld>
            <a:endParaRPr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noProof="0"/>
              <a:t>按一下以編輯母片文字樣式</a:t>
            </a:r>
          </a:p>
          <a:p>
            <a:pPr lvl="1"/>
            <a:r>
              <a:rPr lang="zh-TW" noProof="0"/>
              <a:t>第二層</a:t>
            </a:r>
          </a:p>
          <a:p>
            <a:pPr lvl="2"/>
            <a:r>
              <a:rPr lang="zh-TW" noProof="0"/>
              <a:t>第三層</a:t>
            </a:r>
          </a:p>
          <a:p>
            <a:pPr lvl="3"/>
            <a:r>
              <a:rPr lang="zh-TW" noProof="0"/>
              <a:t>第四層</a:t>
            </a:r>
          </a:p>
          <a:p>
            <a:pPr lvl="4"/>
            <a:r>
              <a:rPr lang="zh-TW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A3C932B-D7C8-482C-86CA-8FF3772CCA26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gradFill rotWithShape="0">
          <a:gsLst>
            <a:gs pos="0">
              <a:srgbClr val="06171C"/>
            </a:gs>
            <a:gs pos="10001">
              <a:srgbClr val="06171C"/>
            </a:gs>
            <a:gs pos="64999">
              <a:srgbClr val="134251"/>
            </a:gs>
            <a:gs pos="100000">
              <a:srgbClr val="134251"/>
            </a:gs>
          </a:gsLst>
          <a:lin ang="135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8" descr="大海浪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5516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7"/>
          <p:cNvSpPr/>
          <p:nvPr/>
        </p:nvSpPr>
        <p:spPr>
          <a:xfrm>
            <a:off x="6094413" y="0"/>
            <a:ext cx="457200" cy="6858000"/>
          </a:xfrm>
          <a:prstGeom prst="rect">
            <a:avLst/>
          </a:prstGeom>
          <a:solidFill>
            <a:srgbClr val="1342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008813" y="1600200"/>
            <a:ext cx="4572001" cy="3733800"/>
          </a:xfrm>
        </p:spPr>
        <p:txBody>
          <a:bodyPr>
            <a:normAutofit/>
          </a:bodyPr>
          <a:lstStyle>
            <a:lvl1pPr latinLnBrk="0">
              <a:lnSpc>
                <a:spcPct val="80000"/>
              </a:lnSpc>
              <a:defRPr lang="zh-TW" sz="540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008813" y="5562599"/>
            <a:ext cx="4571999" cy="835025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zh-TW" sz="2000" cap="none" baseline="0">
                <a:solidFill>
                  <a:schemeClr val="tx2"/>
                </a:solidFill>
              </a:defRPr>
            </a:lvl1pPr>
            <a:lvl2pPr marL="4572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垂直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5C4A5-9194-4515-9646-731C18E6834F}" type="datetimeFigureOut">
              <a:rPr lang="zh-TW" altLang="en-US"/>
              <a:pPr>
                <a:defRPr/>
              </a:pPr>
              <a:t>2018/1/3</a:t>
            </a:fld>
            <a:endParaRPr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E5DF1-B4CC-4226-82C9-A8CF54847A1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981201" cy="5638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CD844-D2D4-465B-A31D-F5E5EC1D8F9C}" type="datetimeFigureOut">
              <a:rPr lang="zh-TW" altLang="en-US"/>
              <a:pPr>
                <a:defRPr/>
              </a:pPr>
              <a:t>2018/1/3</a:t>
            </a:fld>
            <a:endParaRPr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44389-C90B-4D49-A84E-C99BE8A8EA6A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zh-TW"/>
            </a:lvl5pPr>
            <a:lvl6pPr latinLnBrk="0">
              <a:defRPr lang="zh-TW"/>
            </a:lvl6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E38D1-C48B-434D-8F8F-5EDE60B1A8DA}" type="datetimeFigureOut">
              <a:rPr lang="zh-TW" altLang="en-US"/>
              <a:pPr>
                <a:defRPr/>
              </a:pPr>
              <a:t>2018/1/3</a:t>
            </a:fld>
            <a:endParaRPr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BE19F-5D3D-4325-AF18-EB2FB4EF66D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gradFill rotWithShape="0">
          <a:gsLst>
            <a:gs pos="0">
              <a:srgbClr val="06171C"/>
            </a:gs>
            <a:gs pos="10001">
              <a:srgbClr val="06171C"/>
            </a:gs>
            <a:gs pos="64999">
              <a:srgbClr val="134251"/>
            </a:gs>
            <a:gs pos="100000">
              <a:srgbClr val="134251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36812" y="1616074"/>
            <a:ext cx="7315198" cy="2727325"/>
          </a:xfrm>
        </p:spPr>
        <p:txBody>
          <a:bodyPr>
            <a:normAutofit/>
          </a:bodyPr>
          <a:lstStyle>
            <a:lvl1pPr algn="l" latinLnBrk="0">
              <a:lnSpc>
                <a:spcPct val="80000"/>
              </a:lnSpc>
              <a:defRPr lang="zh-TW" sz="44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436814" y="4495800"/>
            <a:ext cx="7315198" cy="1673225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400" cap="none" baseline="0">
                <a:solidFill>
                  <a:schemeClr val="tx2"/>
                </a:solidFill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3F862-0811-47DB-874F-5A10EC8548B0}" type="datetimeFigureOut">
              <a:rPr lang="zh-TW" altLang="en-US"/>
              <a:pPr>
                <a:defRPr/>
              </a:pPr>
              <a:t>2018/1/3</a:t>
            </a:fld>
            <a:endParaRPr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C1C59-F100-4126-9F4D-F705E4A7613C}" type="slidenum">
              <a:rPr lang="en-US" altLang="zh-TW"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9613" y="381000"/>
            <a:ext cx="9144000" cy="12192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979613" y="1828800"/>
            <a:ext cx="4419599" cy="4419600"/>
          </a:xfrm>
        </p:spPr>
        <p:txBody>
          <a:bodyPr>
            <a:normAutofit/>
          </a:bodyPr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marL="2057400" latinLnBrk="0">
              <a:defRPr lang="zh-TW" sz="1600"/>
            </a:lvl6pPr>
            <a:lvl7pPr marL="2057400" latinLnBrk="0">
              <a:defRPr lang="zh-TW" sz="1600"/>
            </a:lvl7pPr>
            <a:lvl8pPr marL="2057400" latinLnBrk="0">
              <a:defRPr lang="zh-TW" sz="1600"/>
            </a:lvl8pPr>
            <a:lvl9pPr marL="2057400" latinLnBrk="0">
              <a:defRPr lang="zh-TW"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04015" y="1828800"/>
            <a:ext cx="4419600" cy="4419600"/>
          </a:xfrm>
        </p:spPr>
        <p:txBody>
          <a:bodyPr>
            <a:normAutofit/>
          </a:bodyPr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marL="2057400" latinLnBrk="0">
              <a:defRPr lang="zh-TW" sz="1600"/>
            </a:lvl6pPr>
            <a:lvl7pPr marL="2057400" latinLnBrk="0">
              <a:defRPr lang="zh-TW" sz="1600"/>
            </a:lvl7pPr>
            <a:lvl8pPr marL="2057400" latinLnBrk="0">
              <a:defRPr lang="zh-TW" sz="1600"/>
            </a:lvl8pPr>
            <a:lvl9pPr marL="2057400" latinLnBrk="0">
              <a:defRPr lang="zh-TW"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6727E-8F89-404F-B5AE-8B133CE650C3}" type="datetimeFigureOut">
              <a:rPr lang="zh-TW" altLang="en-US"/>
              <a:pPr>
                <a:defRPr/>
              </a:pPr>
              <a:t>2018/1/3</a:t>
            </a:fld>
            <a:endParaRPr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208CD-5DEF-4330-8F0B-5C80C1E448E7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8023" y="381000"/>
            <a:ext cx="9144002" cy="1219200"/>
          </a:xfrm>
        </p:spPr>
        <p:txBody>
          <a:bodyPr/>
          <a:lstStyle>
            <a:lvl1pPr latinLnBrk="0">
              <a:defRPr lang="zh-TW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97802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2400" b="0" cap="none" baseline="0">
                <a:solidFill>
                  <a:schemeClr val="tx2"/>
                </a:solidFill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97802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marL="2057400" latinLnBrk="0">
              <a:defRPr lang="zh-TW" sz="1400"/>
            </a:lvl5pPr>
            <a:lvl6pPr marL="2057400" latinLnBrk="0">
              <a:defRPr lang="zh-TW" sz="1400"/>
            </a:lvl6pPr>
            <a:lvl7pPr marL="2057400" latinLnBrk="0">
              <a:defRPr lang="zh-TW" sz="1400"/>
            </a:lvl7pPr>
            <a:lvl8pPr marL="2057400" latinLnBrk="0">
              <a:defRPr lang="zh-TW" sz="1400"/>
            </a:lvl8pPr>
            <a:lvl9pPr marL="2057400" latinLnBrk="0">
              <a:defRPr lang="zh-TW"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70547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2400" b="0" cap="none" baseline="0">
                <a:solidFill>
                  <a:schemeClr val="tx2"/>
                </a:solidFill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70547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marL="2057400" latinLnBrk="0">
              <a:defRPr lang="zh-TW" sz="1400"/>
            </a:lvl5pPr>
            <a:lvl6pPr marL="2057400" latinLnBrk="0">
              <a:defRPr lang="zh-TW" sz="1400"/>
            </a:lvl6pPr>
            <a:lvl7pPr marL="2057400" latinLnBrk="0">
              <a:defRPr lang="zh-TW" sz="1400"/>
            </a:lvl7pPr>
            <a:lvl8pPr marL="2057400" latinLnBrk="0">
              <a:defRPr lang="zh-TW" sz="1400"/>
            </a:lvl8pPr>
            <a:lvl9pPr marL="2057400" latinLnBrk="0">
              <a:defRPr lang="zh-TW"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1B640-A909-47EC-8A40-AECB6A7E864E}" type="datetimeFigureOut">
              <a:rPr lang="zh-TW" altLang="en-US"/>
              <a:pPr>
                <a:defRPr/>
              </a:pPr>
              <a:t>2018/1/3</a:t>
            </a:fld>
            <a:endParaRPr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4D079-F70C-45EC-9EA0-71784985A08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A965F-C760-4CDE-893B-715ED4B858D7}" type="datetimeFigureOut">
              <a:rPr lang="zh-TW" altLang="en-US"/>
              <a:pPr>
                <a:defRPr/>
              </a:pPr>
              <a:t>2018/1/3</a:t>
            </a:fld>
            <a:endParaRPr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999F7-78DC-4F43-9FCA-17AC34B98689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5" descr="大海浪 (半透明)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D81B4-7879-4014-81C2-369654063222}" type="datetimeFigureOut">
              <a:rPr lang="zh-TW" altLang="en-US"/>
              <a:pPr>
                <a:defRPr/>
              </a:pPr>
              <a:t>2018/1/3</a:t>
            </a:fld>
            <a:endParaRPr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2241B-8BB8-4C22-A351-F4644EA92B2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9613" y="588963"/>
            <a:ext cx="3657600" cy="2840037"/>
          </a:xfrm>
        </p:spPr>
        <p:txBody>
          <a:bodyPr>
            <a:noAutofit/>
          </a:bodyPr>
          <a:lstStyle>
            <a:lvl1pPr algn="l" latinLnBrk="0">
              <a:lnSpc>
                <a:spcPct val="80000"/>
              </a:lnSpc>
              <a:defRPr lang="zh-TW" sz="3600" b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4414" y="588963"/>
            <a:ext cx="5486400" cy="5580061"/>
          </a:xfrm>
        </p:spPr>
        <p:txBody>
          <a:bodyPr>
            <a:normAutofit/>
          </a:bodyPr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9613" y="3581399"/>
            <a:ext cx="3657600" cy="2587625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zh-TW" sz="18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8D4FD-602A-419B-A728-0985B75096C6}" type="datetimeFigureOut">
              <a:rPr lang="zh-TW" altLang="en-US"/>
              <a:pPr>
                <a:defRPr/>
              </a:pPr>
              <a:t>2018/1/3</a:t>
            </a:fld>
            <a:endParaRPr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4CE33-C7FC-41FC-A7E2-12CFC792329D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6094413" y="588963"/>
            <a:ext cx="5486400" cy="5580062"/>
          </a:xfrm>
          <a:prstGeom prst="rect">
            <a:avLst/>
          </a:prstGeom>
          <a:solidFill>
            <a:srgbClr val="1B5D7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307494" y="805658"/>
            <a:ext cx="5060286" cy="5146672"/>
          </a:xfr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9613" y="588963"/>
            <a:ext cx="3657600" cy="2840038"/>
          </a:xfrm>
        </p:spPr>
        <p:txBody>
          <a:bodyPr>
            <a:normAutofit/>
          </a:bodyPr>
          <a:lstStyle>
            <a:lvl1pPr algn="l" latinLnBrk="0">
              <a:lnSpc>
                <a:spcPct val="80000"/>
              </a:lnSpc>
              <a:defRPr lang="zh-TW" sz="3600" b="0" baseline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9613" y="3581399"/>
            <a:ext cx="3657600" cy="2587625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zh-TW" sz="18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DA167-B233-4BF5-8970-7E936E27A04E}" type="datetimeFigureOut">
              <a:rPr lang="zh-TW" altLang="en-US"/>
              <a:pPr>
                <a:defRPr/>
              </a:pPr>
              <a:t>2018/1/3</a:t>
            </a:fld>
            <a:endParaRPr/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1B9B8-58D8-41D5-B7D2-C4D3E4523D8D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6171C"/>
            </a:gs>
            <a:gs pos="10001">
              <a:srgbClr val="06171C"/>
            </a:gs>
            <a:gs pos="64999">
              <a:srgbClr val="134251"/>
            </a:gs>
            <a:gs pos="100000">
              <a:srgbClr val="13425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6" descr="大海浪 (半透明)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-74613"/>
            <a:ext cx="12188825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圖片 9" descr="大海浪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350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1006475" y="0"/>
            <a:ext cx="228600" cy="6858000"/>
          </a:xfrm>
          <a:prstGeom prst="rect">
            <a:avLst/>
          </a:prstGeom>
          <a:solidFill>
            <a:srgbClr val="1342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>
              <a:latin typeface="微軟正黑體" panose="020B0604030504040204" pitchFamily="34" charset="-120"/>
            </a:endParaRPr>
          </a:p>
        </p:txBody>
      </p:sp>
      <p:sp>
        <p:nvSpPr>
          <p:cNvPr id="1029" name="標題版面配置區 1"/>
          <p:cNvSpPr>
            <a:spLocks noGrp="1"/>
          </p:cNvSpPr>
          <p:nvPr>
            <p:ph type="title"/>
          </p:nvPr>
        </p:nvSpPr>
        <p:spPr bwMode="auto">
          <a:xfrm>
            <a:off x="1979613" y="3810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smtClean="0"/>
              <a:t>按一下以編輯母片標題樣式</a:t>
            </a:r>
          </a:p>
        </p:txBody>
      </p:sp>
      <p:sp>
        <p:nvSpPr>
          <p:cNvPr id="1030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1979613" y="1828800"/>
            <a:ext cx="914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smtClean="0"/>
              <a:t>按一下以編輯母片文字樣式</a:t>
            </a:r>
          </a:p>
          <a:p>
            <a:pPr lvl="1"/>
            <a:r>
              <a:rPr lang="zh-TW" smtClean="0"/>
              <a:t>第二層</a:t>
            </a:r>
          </a:p>
          <a:p>
            <a:pPr lvl="2"/>
            <a:r>
              <a:rPr lang="zh-TW" smtClean="0"/>
              <a:t>第三層</a:t>
            </a:r>
          </a:p>
          <a:p>
            <a:pPr lvl="3"/>
            <a:r>
              <a:rPr lang="zh-TW" smtClean="0"/>
              <a:t>第四層</a:t>
            </a:r>
          </a:p>
          <a:p>
            <a:pPr lvl="4"/>
            <a:r>
              <a:rPr lang="zh-TW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228013" y="6400800"/>
            <a:ext cx="15494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0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2BC2D9A8-2A0C-42EB-95F5-CF486E8233CE}" type="datetimeFigureOut">
              <a:rPr lang="en-US" altLang="zh-TW"/>
              <a:pPr>
                <a:defRPr/>
              </a:pPr>
              <a:t>1/3/2018</a:t>
            </a:fld>
            <a:endParaRPr lang="en-US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979613" y="6400800"/>
            <a:ext cx="59547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0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endParaRPr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056813" y="6400800"/>
            <a:ext cx="10668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0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CC706E9E-271B-4546-B344-1AC17705DFA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zh-TW" sz="3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9pPr>
    </p:titleStyle>
    <p:bodyStyle>
      <a:lvl1pPr marL="223838" indent="-223838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SzPct val="80000"/>
        <a:buFont typeface="Arial" charset="0"/>
        <a:buChar char="•"/>
        <a:defRPr lang="zh-TW"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SzPct val="80000"/>
        <a:buFont typeface="Arial" charset="0"/>
        <a:buChar char="•"/>
        <a:defRPr lang="zh-TW"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SzPct val="80000"/>
        <a:buFont typeface="Arial" charset="0"/>
        <a:buChar char="•"/>
        <a:defRPr lang="zh-TW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SzPct val="80000"/>
        <a:buFont typeface="Arial" charset="0"/>
        <a:buChar char="•"/>
        <a:defRPr lang="zh-TW"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SzPct val="80000"/>
        <a:buFont typeface="Arial" charset="0"/>
        <a:buChar char="•"/>
        <a:defRPr lang="zh-TW"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2"/>
          <p:cNvSpPr>
            <a:spLocks noGrp="1"/>
          </p:cNvSpPr>
          <p:nvPr>
            <p:ph type="ctrTitle"/>
          </p:nvPr>
        </p:nvSpPr>
        <p:spPr>
          <a:xfrm>
            <a:off x="7008813" y="1600200"/>
            <a:ext cx="4572000" cy="3733800"/>
          </a:xfrm>
        </p:spPr>
        <p:txBody>
          <a:bodyPr/>
          <a:lstStyle/>
          <a:p>
            <a:pPr algn="ctr" eaLnBrk="1" hangingPunct="1"/>
            <a:r>
              <a:rPr lang="zh-TW" altLang="en-US" sz="6600" smtClean="0"/>
              <a:t>植髮手術</a:t>
            </a:r>
            <a:endParaRPr sz="6600" dirty="0" smtClean="0"/>
          </a:p>
        </p:txBody>
      </p:sp>
      <p:sp>
        <p:nvSpPr>
          <p:cNvPr id="15362" name="副標題 3"/>
          <p:cNvSpPr>
            <a:spLocks noGrp="1"/>
          </p:cNvSpPr>
          <p:nvPr>
            <p:ph type="subTitle" idx="1"/>
          </p:nvPr>
        </p:nvSpPr>
        <p:spPr>
          <a:xfrm>
            <a:off x="7008813" y="5562600"/>
            <a:ext cx="4572000" cy="8350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altLang="en-US" sz="3200" smtClean="0"/>
              <a:t>台北榮總皮膚部</a:t>
            </a:r>
            <a:endParaRPr sz="32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落髮類型</a:t>
            </a:r>
            <a:r>
              <a:rPr lang="en-US" altLang="zh-TW" dirty="0" smtClean="0"/>
              <a:t>-6,7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6. </a:t>
            </a:r>
            <a:r>
              <a:rPr lang="zh-TW" altLang="en-US" dirty="0"/>
              <a:t>生長期禿頭</a:t>
            </a:r>
          </a:p>
          <a:p>
            <a:r>
              <a:rPr lang="zh-TW" altLang="en-US" dirty="0"/>
              <a:t>大多如癌症患者接受化療期間，所引發的現象，但是大都停止用藥後，頭髮多能重新長回來。很多藥物會造成禿髮，像抗癌藥物會抑制毛髮生長，毛幹變細及斷落。</a:t>
            </a:r>
          </a:p>
          <a:p>
            <a:pPr marL="0" indent="0">
              <a:buNone/>
            </a:pPr>
            <a:r>
              <a:rPr lang="en-US" altLang="zh-TW" dirty="0"/>
              <a:t>7. </a:t>
            </a:r>
            <a:r>
              <a:rPr lang="zh-TW" altLang="en-US" dirty="0"/>
              <a:t>情緒問題</a:t>
            </a:r>
          </a:p>
          <a:p>
            <a:r>
              <a:rPr lang="zh-TW" altLang="en-US" dirty="0"/>
              <a:t>飲食攝取不均衡，營養不足及不正常的生活習慣，熬夜、煙酒過量</a:t>
            </a:r>
            <a:r>
              <a:rPr lang="en-US" altLang="zh-TW" dirty="0"/>
              <a:t>….</a:t>
            </a:r>
            <a:r>
              <a:rPr lang="zh-TW" altLang="en-US" dirty="0"/>
              <a:t>等等，均會引起落髮。情緒處於緊繃、焦慮時，皮脂腺活動旺盛，頭皮分泌失調，毛囊受損也會造成掉髮。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9722995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落髮類型</a:t>
            </a:r>
            <a:r>
              <a:rPr lang="en-US" altLang="zh-TW" dirty="0" smtClean="0"/>
              <a:t>-8,9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8. </a:t>
            </a:r>
            <a:r>
              <a:rPr lang="zh-TW" altLang="en-US" dirty="0"/>
              <a:t>過度使用美髮產品</a:t>
            </a:r>
          </a:p>
          <a:p>
            <a:r>
              <a:rPr lang="zh-TW" altLang="en-US" dirty="0"/>
              <a:t>如定型液、髮臘髮油，過度的吹整染燙、拉扯頭髮、造型品的油膩，均會損害頭髮健康，頭髮易分叉斷裂，嚴重時會毛囊阻塞，最後造成掉髮問題。</a:t>
            </a:r>
          </a:p>
          <a:p>
            <a:pPr marL="0" indent="0">
              <a:buNone/>
            </a:pPr>
            <a:r>
              <a:rPr lang="en-US" altLang="zh-TW" dirty="0"/>
              <a:t>9. </a:t>
            </a:r>
            <a:r>
              <a:rPr lang="zh-TW" altLang="en-US" dirty="0"/>
              <a:t>營養不均衡</a:t>
            </a:r>
          </a:p>
          <a:p>
            <a:r>
              <a:rPr lang="zh-TW" altLang="en-US" dirty="0"/>
              <a:t>過度減肥，故營養不良或偏食，所造成的營養不均衡，都會影響到頭髮的生長及髮質。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4155042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女性掉髮問題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200" dirty="0"/>
              <a:t>禿頭不再只是男性的專利！這幾年來因為掉髮問題而向醫師求助的女性，越來越多，因為女性對自己外觀的改變是比較敏感的，頭髮變細，髮量變少，特別是頭頂的部位，自己比較容易發現。女性在青春期時，懷孕、更年期時，容易有掉髮的危機。再加上現代的女性所承受的生活壓力比以往大，不但容易令他的情緒不穩，更影響到頭皮的油脂分泌變得更旺盛，而產生頭皮以及頭髮的問題。另外大量使用化學美髮產品，例如使用染髮劑及造型品等，或是飲食不均衡，睡眠不足，甚或環境污染，都有可能導致掉髮。</a:t>
            </a:r>
          </a:p>
          <a:p>
            <a:r>
              <a:rPr lang="zh-TW" altLang="en-US" sz="2200" dirty="0"/>
              <a:t>女性在懷孕期間，頭髮處於最佳狀態，但當孩子生下來大概三個月後，由於體內荷爾蒙的變化，掉髮問題就會開始出現，這種情況只會維持短時間，之後頭髮會回復正常的生長循環。但是如果產後焦躁或其他的因素，如坐月子時沒注意頭皮清潔問題，造成頭皮不清潔等問題，將會導致頭髮不健康，也就不能回復以前的濃密。再加上如果本身有頭髮問題的話，頭髮會繼續掉落，嚴重的話還可能形成禿髮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093102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落髮者的飲食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200" dirty="0"/>
              <a:t>正確的飲食可充分提供頭髮該有的營養。</a:t>
            </a:r>
          </a:p>
          <a:p>
            <a:r>
              <a:rPr lang="zh-TW" altLang="en-US" sz="2200" dirty="0"/>
              <a:t>製造毛髮的主要營樣素 ： 均衡攝取動植物的蛋白質是預防落髮首要原則。包括魚類、蛋、雞肉、羊肉、大豆或大豆製品、牛乳及乳製品等。維他命</a:t>
            </a:r>
            <a:r>
              <a:rPr lang="en-US" altLang="zh-TW" sz="2200" dirty="0"/>
              <a:t>A</a:t>
            </a:r>
            <a:r>
              <a:rPr lang="zh-TW" altLang="en-US" sz="2200" dirty="0"/>
              <a:t>、</a:t>
            </a:r>
            <a:r>
              <a:rPr lang="en-US" altLang="zh-TW" sz="2200" dirty="0"/>
              <a:t>E</a:t>
            </a:r>
            <a:r>
              <a:rPr lang="zh-TW" altLang="en-US" sz="2200" dirty="0"/>
              <a:t>也可以促進血液循環，防止掉髮。維他命Ｂ群能促進頭皮新陳代謝。食物中的芝麻、海藻、大豆等等，都是不錯的選擇。記得要均勻的攝取五大類食物，因為完整的營養才是創造健康的不二法門。少吃油炸，均衡的食物攝取，盡量清淡為主。</a:t>
            </a:r>
          </a:p>
          <a:p>
            <a:r>
              <a:rPr lang="zh-TW" altLang="en-US" sz="2200" dirty="0"/>
              <a:t>煙、酒盡量避免，長期吸煙會阻塞與頭皮連接的細小血管，造成營養素與氧氣無法順利送達毛囊，影響頭髮生長，尼古丁會使血管收縮，造成血液循環障礙，使得頭皮的血液循環不良，加速頭髮的稀疏或落髮。酒精在體內分解時產生乙醛，這種物質會攻擊毛髮，具有排開血液中的氧及養分的性質，結果毛髮當然會受到損傷。所以適量的飲酒可使血管擴張，促進血液循環，對頭髮的生長是有利的。但是飲酒過度的話，反而會使毛髮受損。並且多喝水以及不熬夜。</a:t>
            </a:r>
          </a:p>
          <a:p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06782177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落髮的高危險群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57908" y="1828800"/>
            <a:ext cx="10297144" cy="4419600"/>
          </a:xfrm>
        </p:spPr>
        <p:txBody>
          <a:bodyPr/>
          <a:lstStyle/>
          <a:p>
            <a:r>
              <a:rPr lang="zh-TW" altLang="en-US" sz="1800" dirty="0"/>
              <a:t>如果及早治療</a:t>
            </a:r>
            <a:r>
              <a:rPr lang="zh-TW" altLang="en-US" sz="1800" dirty="0" smtClean="0"/>
              <a:t>，大部份</a:t>
            </a:r>
            <a:r>
              <a:rPr lang="zh-TW" altLang="en-US" sz="1800" dirty="0"/>
              <a:t>落髮問題是可以改善與根治的；延誤護髮時機以致髮根死亡，則難以解救。</a:t>
            </a:r>
          </a:p>
          <a:p>
            <a:pPr marL="0" indent="0">
              <a:buNone/>
            </a:pPr>
            <a:r>
              <a:rPr lang="en-US" altLang="zh-TW" sz="1800" dirty="0"/>
              <a:t>1. </a:t>
            </a:r>
            <a:r>
              <a:rPr lang="zh-TW" altLang="en-US" sz="1800" dirty="0"/>
              <a:t>當洗髮或平時掉頭髮的數量很多，若超過約</a:t>
            </a:r>
            <a:r>
              <a:rPr lang="en-US" altLang="zh-TW" sz="1800" dirty="0"/>
              <a:t>100</a:t>
            </a:r>
            <a:r>
              <a:rPr lang="zh-TW" altLang="en-US" sz="1800" dirty="0"/>
              <a:t>根，持續</a:t>
            </a:r>
            <a:r>
              <a:rPr lang="en-US" altLang="zh-TW" sz="1800" dirty="0"/>
              <a:t>1</a:t>
            </a:r>
            <a:r>
              <a:rPr lang="zh-TW" altLang="en-US" sz="1800" dirty="0"/>
              <a:t>個月以上就需</a:t>
            </a:r>
            <a:r>
              <a:rPr lang="zh-TW" altLang="en-US" sz="1800" dirty="0" smtClean="0"/>
              <a:t>留意。</a:t>
            </a:r>
            <a:endParaRPr lang="zh-TW" altLang="en-US" sz="1800" dirty="0"/>
          </a:p>
          <a:p>
            <a:pPr marL="0" indent="0">
              <a:buNone/>
            </a:pPr>
            <a:r>
              <a:rPr lang="en-US" altLang="zh-TW" sz="1800" dirty="0"/>
              <a:t>2. </a:t>
            </a:r>
            <a:r>
              <a:rPr lang="zh-TW" altLang="en-US" sz="1800" dirty="0"/>
              <a:t>家裡有雄性禿的遺傳，雄性禿的遺傳傾向，可以從母親或父親的任何一方傳給你。可呈隱性遺傳方式遺傳。</a:t>
            </a:r>
          </a:p>
          <a:p>
            <a:pPr marL="0" indent="0">
              <a:buNone/>
            </a:pPr>
            <a:r>
              <a:rPr lang="en-US" altLang="zh-TW" sz="1800" dirty="0"/>
              <a:t>3. </a:t>
            </a:r>
            <a:r>
              <a:rPr lang="zh-TW" altLang="en-US" sz="1800" dirty="0"/>
              <a:t>發現頭皮的分線處越來越寬或髮際有後退的現象，毛髮逐漸稀疏，快呈現</a:t>
            </a:r>
            <a:r>
              <a:rPr lang="en-US" altLang="zh-TW" sz="1800" dirty="0"/>
              <a:t>M</a:t>
            </a:r>
            <a:r>
              <a:rPr lang="zh-TW" altLang="en-US" sz="1800" dirty="0"/>
              <a:t>型。</a:t>
            </a:r>
          </a:p>
          <a:p>
            <a:pPr marL="0" indent="0">
              <a:buNone/>
            </a:pPr>
            <a:r>
              <a:rPr lang="en-US" altLang="zh-TW" sz="1800" dirty="0"/>
              <a:t>4. </a:t>
            </a:r>
            <a:r>
              <a:rPr lang="zh-TW" altLang="en-US" sz="1800" dirty="0"/>
              <a:t>頭頂髮旋部份越來越稀疏，呈現</a:t>
            </a:r>
            <a:r>
              <a:rPr lang="en-US" altLang="zh-TW" sz="1800" dirty="0"/>
              <a:t>O</a:t>
            </a:r>
            <a:r>
              <a:rPr lang="zh-TW" altLang="en-US" sz="1800" dirty="0"/>
              <a:t>型。</a:t>
            </a:r>
          </a:p>
          <a:p>
            <a:pPr marL="0" indent="0">
              <a:buNone/>
            </a:pPr>
            <a:r>
              <a:rPr lang="en-US" altLang="zh-TW" sz="1800" dirty="0"/>
              <a:t>5. </a:t>
            </a:r>
            <a:r>
              <a:rPr lang="zh-TW" altLang="en-US" sz="1800" dirty="0"/>
              <a:t>掉髮後新長出的頭髮毛毛的，頭髮愈來愈細。</a:t>
            </a:r>
          </a:p>
          <a:p>
            <a:pPr marL="0" indent="0">
              <a:buNone/>
            </a:pPr>
            <a:r>
              <a:rPr lang="en-US" altLang="zh-TW" sz="1800" dirty="0"/>
              <a:t>6. </a:t>
            </a:r>
            <a:r>
              <a:rPr lang="zh-TW" altLang="en-US" sz="1800" dirty="0"/>
              <a:t>就算每天洗頭，頭髮還是油膩，小心是掉髮的前兆，絕大部分掉髮的人，都有頭皮容易過油的現象，如果長期皮脂分泌過多，又不好好照顧，可能會令毛囊閉塞，擾亂頭髮的生長週期，造成禿髮。</a:t>
            </a:r>
          </a:p>
          <a:p>
            <a:pPr marL="0" indent="0">
              <a:buNone/>
            </a:pPr>
            <a:r>
              <a:rPr lang="en-US" altLang="zh-TW" sz="1800" dirty="0"/>
              <a:t>7. </a:t>
            </a:r>
            <a:r>
              <a:rPr lang="zh-TW" altLang="en-US" sz="1800" dirty="0"/>
              <a:t>頭皮時常癢是大量掉髮徵兆之一，以為頭髮髒了洗頭就好了。可能是因為頭皮乾燥、敏感，或是皮屑芽孢菌增生等因素造成，又加上其他掉髮原因時，會影響頭髮生長，如毛囊受到傷害，長出來的頭髮變得細小脆弱，這時還不加以改善，便無法長出健康的頭髮。</a:t>
            </a:r>
          </a:p>
          <a:p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805419967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mtClean="0"/>
              <a:t>什麼人適合接受植</a:t>
            </a:r>
            <a:r>
              <a:rPr lang="zh-TW" altLang="en-US" dirty="0" smtClean="0"/>
              <a:t>髮手術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 </a:t>
            </a:r>
            <a:r>
              <a:rPr lang="zh-TW" altLang="en-US" dirty="0"/>
              <a:t>雄性禿 </a:t>
            </a:r>
            <a:r>
              <a:rPr lang="en-US" altLang="zh-TW" dirty="0"/>
              <a:t>(</a:t>
            </a:r>
            <a:r>
              <a:rPr lang="zh-TW" altLang="en-US" dirty="0"/>
              <a:t>不管是男性雄性禿或是女性雄性禿</a:t>
            </a:r>
            <a:r>
              <a:rPr lang="en-US" altLang="zh-TW" dirty="0"/>
              <a:t>)</a:t>
            </a:r>
            <a:r>
              <a:rPr lang="zh-TW" altLang="en-US" dirty="0"/>
              <a:t>：這是植髮手術應用範圍最多的病例，毛囊萎縮到一定程度或消失，可以藉由植髮手術重新獲得嶄新的外觀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pPr marL="0" indent="0">
              <a:buNone/>
            </a:pPr>
            <a:r>
              <a:rPr lang="en-US" altLang="zh-TW" dirty="0"/>
              <a:t>2. </a:t>
            </a:r>
            <a:r>
              <a:rPr lang="zh-TW" altLang="en-US" dirty="0"/>
              <a:t>疤痕性禿髮：外傷、特殊皮膚疾病所致疤痕性禿髮因為毛囊已經破壞無法再生，只能重新藉重植髮手術來恢復</a:t>
            </a:r>
            <a:r>
              <a:rPr lang="zh-TW" altLang="en-US" dirty="0" smtClean="0"/>
              <a:t>外觀。</a:t>
            </a:r>
            <a:endParaRPr lang="zh-TW" altLang="en-US" dirty="0"/>
          </a:p>
          <a:p>
            <a:pPr marL="0" indent="0">
              <a:buNone/>
            </a:pPr>
            <a:r>
              <a:rPr lang="en-US" altLang="zh-TW" dirty="0"/>
              <a:t>3. </a:t>
            </a:r>
            <a:r>
              <a:rPr lang="zh-TW" altLang="en-US" dirty="0"/>
              <a:t>植眉毛、胸毛、陰毛等其他部位毛髮，如果先天稀疏的話也可以藉由植髮手術來改善稀疏的狀況。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5635897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植髮手術的種類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目前植</a:t>
            </a:r>
            <a:r>
              <a:rPr lang="zh-TW" altLang="en-US" dirty="0"/>
              <a:t>髮術</a:t>
            </a:r>
            <a:r>
              <a:rPr lang="zh-TW" altLang="en-US" dirty="0" smtClean="0"/>
              <a:t>式可分為</a:t>
            </a:r>
            <a:r>
              <a:rPr lang="en-US" altLang="zh-TW" dirty="0" smtClean="0"/>
              <a:t>FUT(follicular </a:t>
            </a:r>
            <a:r>
              <a:rPr lang="en-US" altLang="zh-TW" dirty="0"/>
              <a:t>unit transplantation</a:t>
            </a:r>
            <a:r>
              <a:rPr lang="zh-TW" altLang="en-US" dirty="0"/>
              <a:t>，毛囊單位移植術</a:t>
            </a:r>
            <a:r>
              <a:rPr lang="en-US" altLang="zh-TW" dirty="0"/>
              <a:t>)</a:t>
            </a:r>
            <a:r>
              <a:rPr lang="zh-TW" altLang="en-US" dirty="0"/>
              <a:t>與</a:t>
            </a:r>
            <a:r>
              <a:rPr lang="en-US" altLang="zh-TW" dirty="0"/>
              <a:t>FUE(follicular unit extraction</a:t>
            </a:r>
            <a:r>
              <a:rPr lang="zh-TW" altLang="en-US" dirty="0"/>
              <a:t>，毛囊單位摘取術</a:t>
            </a:r>
            <a:r>
              <a:rPr lang="en-US" altLang="zh-TW" dirty="0"/>
              <a:t>)</a:t>
            </a:r>
            <a:r>
              <a:rPr lang="zh-TW" altLang="en-US" dirty="0"/>
              <a:t>兩種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sz="2000" b="1" dirty="0" smtClean="0"/>
              <a:t>FUT</a:t>
            </a:r>
            <a:r>
              <a:rPr lang="zh-TW" altLang="en-US" sz="2000" b="1" dirty="0"/>
              <a:t>手術：</a:t>
            </a:r>
            <a:r>
              <a:rPr lang="zh-TW" altLang="en-US" sz="2000" dirty="0"/>
              <a:t>是從後枕部連同毛囊取下細長的頭皮，再透過顯微鏡將毛囊單位</a:t>
            </a:r>
            <a:r>
              <a:rPr lang="en-US" altLang="zh-TW" sz="2000" dirty="0"/>
              <a:t>(follicular unit)</a:t>
            </a:r>
            <a:r>
              <a:rPr lang="zh-TW" altLang="en-US" sz="2000" dirty="0"/>
              <a:t>分離出來，植入需要的部位，此種手術的優點是單次手術可以取得的毛囊數量較多，適合大範圍植髮的患者，缺點是後枕部會留下細長的線狀疤痕，因此手術技巧著重在如何決定皮瓣寬度使縫合張力不至於過大、並運用「隱痕縫合」技巧（</a:t>
            </a:r>
            <a:r>
              <a:rPr lang="en-US" altLang="zh-TW" sz="2000" dirty="0" err="1"/>
              <a:t>trichophytic</a:t>
            </a:r>
            <a:r>
              <a:rPr lang="en-US" altLang="zh-TW" sz="2000" dirty="0"/>
              <a:t> closure</a:t>
            </a:r>
            <a:r>
              <a:rPr lang="zh-TW" altLang="en-US" sz="2000" dirty="0"/>
              <a:t>）將疤痕盡量隱藏起來，當然有經驗的專業分髮團隊更是確保毛囊存活率的關鍵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r>
              <a:rPr lang="en-US" altLang="zh-TW" sz="2000" b="1" dirty="0"/>
              <a:t>FUE</a:t>
            </a:r>
            <a:r>
              <a:rPr lang="zh-TW" altLang="en-US" sz="2000" b="1" dirty="0"/>
              <a:t>手術：</a:t>
            </a:r>
            <a:r>
              <a:rPr lang="zh-TW" altLang="en-US" sz="2000" dirty="0"/>
              <a:t>是使用</a:t>
            </a:r>
            <a:r>
              <a:rPr lang="en-US" altLang="zh-TW" sz="2000" dirty="0"/>
              <a:t>0.9-1.0mm</a:t>
            </a:r>
            <a:r>
              <a:rPr lang="zh-TW" altLang="en-US" sz="2000" dirty="0"/>
              <a:t>鑽孔器直接於後枕部取下一株一株的毛囊，優點是不會留下線狀疤痕，但缺點是能取得的毛囊通常較少也較耗時，且取髮部位需剃髮，較適合於小範圍的植髮患者，或是非常在意後枕部有疤痕的人。</a:t>
            </a:r>
          </a:p>
          <a:p>
            <a:endParaRPr lang="zh-TW" altLang="en-US" sz="20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5904086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植髮前的準備</a:t>
            </a:r>
            <a:r>
              <a:rPr lang="en-US" altLang="zh-TW" dirty="0" smtClean="0"/>
              <a:t>-1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植髮前三個月內</a:t>
            </a:r>
          </a:p>
          <a:p>
            <a:pPr marL="0" indent="0">
              <a:buNone/>
            </a:pPr>
            <a:r>
              <a:rPr lang="en-US" altLang="zh-TW" sz="1800" dirty="0"/>
              <a:t>1. </a:t>
            </a:r>
            <a:r>
              <a:rPr lang="zh-TW" altLang="en-US" sz="1800" dirty="0"/>
              <a:t>不可接受任何疫苗接種。</a:t>
            </a:r>
          </a:p>
          <a:p>
            <a:pPr marL="0" indent="0">
              <a:buNone/>
            </a:pPr>
            <a:r>
              <a:rPr lang="en-US" altLang="zh-TW" sz="1800" dirty="0"/>
              <a:t>2. </a:t>
            </a:r>
            <a:r>
              <a:rPr lang="zh-TW" altLang="en-US" sz="1800" dirty="0"/>
              <a:t>儘量將頭髮留長</a:t>
            </a:r>
            <a:r>
              <a:rPr lang="en-US" altLang="zh-TW" sz="1800" dirty="0"/>
              <a:t>(</a:t>
            </a:r>
            <a:r>
              <a:rPr lang="zh-TW" altLang="en-US" sz="1800" dirty="0"/>
              <a:t>最好頭髮長度在一公分以上</a:t>
            </a:r>
            <a:r>
              <a:rPr lang="en-US" altLang="zh-TW" sz="1800" dirty="0"/>
              <a:t>)</a:t>
            </a:r>
            <a:r>
              <a:rPr lang="zh-TW" altLang="en-US" sz="1800" dirty="0"/>
              <a:t>，用來遮掩術後幾天內局部的小結痂及疤痕。</a:t>
            </a:r>
          </a:p>
          <a:p>
            <a:pPr marL="0" indent="0">
              <a:buNone/>
            </a:pPr>
            <a:r>
              <a:rPr lang="en-US" altLang="zh-TW" sz="1800" dirty="0"/>
              <a:t>3. </a:t>
            </a:r>
            <a:r>
              <a:rPr lang="zh-TW" altLang="en-US" sz="1800" dirty="0"/>
              <a:t>徹底瞭解植髮手術原理及做法</a:t>
            </a:r>
            <a:r>
              <a:rPr lang="zh-TW" altLang="en-US" sz="1800" dirty="0" smtClean="0"/>
              <a:t>。</a:t>
            </a:r>
            <a:endParaRPr lang="en-US" altLang="zh-TW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dirty="0"/>
              <a:t> 植髮前一週內</a:t>
            </a:r>
          </a:p>
          <a:p>
            <a:pPr marL="0" indent="0">
              <a:buNone/>
            </a:pPr>
            <a:r>
              <a:rPr lang="en-US" altLang="zh-TW" sz="1800" dirty="0"/>
              <a:t>1. </a:t>
            </a:r>
            <a:r>
              <a:rPr lang="zh-TW" altLang="en-US" sz="1800" dirty="0"/>
              <a:t>絕對禁止服用阿斯匹林類的藥物</a:t>
            </a:r>
            <a:r>
              <a:rPr lang="en-US" altLang="zh-TW" sz="1800" dirty="0"/>
              <a:t>(</a:t>
            </a:r>
            <a:r>
              <a:rPr lang="zh-TW" altLang="en-US" sz="1800" dirty="0"/>
              <a:t>或遵照醫囑</a:t>
            </a:r>
            <a:r>
              <a:rPr lang="en-US" altLang="zh-TW" sz="1800" dirty="0"/>
              <a:t>)</a:t>
            </a:r>
            <a:r>
              <a:rPr lang="zh-TW" altLang="en-US" sz="1800" dirty="0"/>
              <a:t>。這類藥能減低血液的凝血功能。</a:t>
            </a:r>
          </a:p>
          <a:p>
            <a:pPr marL="0" indent="0">
              <a:buNone/>
            </a:pPr>
            <a:r>
              <a:rPr lang="en-US" altLang="zh-TW" sz="1800" dirty="0"/>
              <a:t>2. </a:t>
            </a:r>
            <a:r>
              <a:rPr lang="zh-TW" altLang="en-US" sz="1800" dirty="0"/>
              <a:t>儘量早去診所給植髮團隊足夠時間準備工作。</a:t>
            </a:r>
          </a:p>
          <a:p>
            <a:pPr marL="0" indent="0">
              <a:buNone/>
            </a:pPr>
            <a:r>
              <a:rPr lang="en-US" altLang="zh-TW" sz="1800" dirty="0"/>
              <a:t>3. </a:t>
            </a:r>
            <a:r>
              <a:rPr lang="zh-TW" altLang="en-US" sz="1800" dirty="0"/>
              <a:t>把你要問醫生的問題都寫下來，在諮詢時一定要徹底了解。</a:t>
            </a:r>
          </a:p>
          <a:p>
            <a:pPr marL="0" indent="0">
              <a:buNone/>
            </a:pPr>
            <a:r>
              <a:rPr lang="en-US" altLang="zh-TW" sz="1800" dirty="0"/>
              <a:t>4. </a:t>
            </a:r>
            <a:r>
              <a:rPr lang="zh-TW" altLang="en-US" sz="1800" dirty="0"/>
              <a:t>若有使用生髮藥劑米諾地爾 </a:t>
            </a:r>
            <a:r>
              <a:rPr lang="en-US" altLang="zh-TW" sz="1800" dirty="0"/>
              <a:t>(</a:t>
            </a:r>
            <a:r>
              <a:rPr lang="en-US" altLang="zh-TW" sz="1800" dirty="0" err="1"/>
              <a:t>Minoxidil</a:t>
            </a:r>
            <a:r>
              <a:rPr lang="en-US" altLang="zh-TW" sz="1800" dirty="0"/>
              <a:t>)</a:t>
            </a:r>
            <a:r>
              <a:rPr lang="zh-TW" altLang="en-US" sz="1800" dirty="0"/>
              <a:t>，應在手術執行前一週停止使用。</a:t>
            </a:r>
          </a:p>
          <a:p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718570136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植髮前的</a:t>
            </a:r>
            <a:r>
              <a:rPr lang="zh-TW" altLang="en-US" dirty="0" smtClean="0"/>
              <a:t>準備</a:t>
            </a:r>
            <a:r>
              <a:rPr lang="en-US" altLang="zh-TW" dirty="0" smtClean="0"/>
              <a:t>-2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 植髮前 </a:t>
            </a:r>
            <a:r>
              <a:rPr lang="en-US" altLang="zh-TW" dirty="0"/>
              <a:t>48 </a:t>
            </a:r>
            <a:r>
              <a:rPr lang="zh-TW" altLang="en-US" dirty="0"/>
              <a:t>小時內</a:t>
            </a:r>
          </a:p>
          <a:p>
            <a:pPr marL="0" indent="0">
              <a:buNone/>
            </a:pPr>
            <a:r>
              <a:rPr lang="en-US" altLang="zh-TW" sz="1800" dirty="0"/>
              <a:t>1. </a:t>
            </a:r>
            <a:r>
              <a:rPr lang="zh-TW" altLang="en-US" sz="1800" dirty="0"/>
              <a:t>禁止飲用烈酒和酒精含量高的飲料：酒精不僅有抗凝血作用，而且還有擴展血管、</a:t>
            </a:r>
            <a:r>
              <a:rPr lang="zh-TW" altLang="en-US" sz="1800" dirty="0" smtClean="0"/>
              <a:t>加快血液</a:t>
            </a:r>
            <a:r>
              <a:rPr lang="zh-TW" altLang="en-US" sz="1800" dirty="0"/>
              <a:t>迴圈的作用。這對植髮手術中微型切口的自然止血不利</a:t>
            </a:r>
            <a:r>
              <a:rPr lang="zh-TW" altLang="en-US" sz="1800" dirty="0" smtClean="0"/>
              <a:t>。</a:t>
            </a:r>
            <a:endParaRPr lang="zh-TW" altLang="en-US" sz="1800" dirty="0"/>
          </a:p>
          <a:p>
            <a:r>
              <a:rPr lang="zh-TW" altLang="en-US" dirty="0"/>
              <a:t> 植髮前一天</a:t>
            </a:r>
          </a:p>
          <a:p>
            <a:pPr marL="0" indent="0">
              <a:buNone/>
            </a:pPr>
            <a:r>
              <a:rPr lang="en-US" altLang="zh-TW" sz="1800" dirty="0"/>
              <a:t>1. </a:t>
            </a:r>
            <a:r>
              <a:rPr lang="zh-TW" altLang="en-US" sz="1800" dirty="0"/>
              <a:t>為了頭皮和頭髮的清潔，植髮手術前一天晚上及當天早上要洗頭，保持頭髮潔淨。</a:t>
            </a:r>
          </a:p>
          <a:p>
            <a:pPr marL="0" indent="0">
              <a:buNone/>
            </a:pPr>
            <a:r>
              <a:rPr lang="en-US" altLang="zh-TW" sz="1800" dirty="0"/>
              <a:t>2. </a:t>
            </a:r>
            <a:r>
              <a:rPr lang="zh-TW" altLang="en-US" sz="1800" dirty="0"/>
              <a:t>手術前一天晚上早點休息不用太緊張。</a:t>
            </a:r>
          </a:p>
          <a:p>
            <a:pPr marL="0" indent="0">
              <a:buNone/>
            </a:pPr>
            <a:r>
              <a:rPr lang="en-US" altLang="zh-TW" sz="1800" dirty="0"/>
              <a:t>3. </a:t>
            </a:r>
            <a:r>
              <a:rPr lang="zh-TW" altLang="en-US" sz="1800" dirty="0"/>
              <a:t>手術前可以用十指幫頭皮按摩幫助血液循環。</a:t>
            </a:r>
          </a:p>
          <a:p>
            <a:pPr marL="0" indent="0">
              <a:buNone/>
            </a:pPr>
            <a:r>
              <a:rPr lang="en-US" altLang="zh-TW" sz="1800" dirty="0"/>
              <a:t>4. </a:t>
            </a:r>
            <a:r>
              <a:rPr lang="zh-TW" altLang="en-US" sz="1800" dirty="0"/>
              <a:t>最好不要穿套頭衣物。應從內到外穿鈕釦式的衣服，以便脫下。</a:t>
            </a:r>
          </a:p>
          <a:p>
            <a:pPr marL="0" indent="0">
              <a:buNone/>
            </a:pPr>
            <a:r>
              <a:rPr lang="en-US" altLang="zh-TW" sz="1800" dirty="0"/>
              <a:t>5. </a:t>
            </a:r>
            <a:r>
              <a:rPr lang="zh-TW" altLang="en-US" sz="1800" dirty="0"/>
              <a:t>讓醫生給你手術前</a:t>
            </a:r>
            <a:r>
              <a:rPr lang="en-US" altLang="zh-TW" sz="1800" dirty="0"/>
              <a:t>/</a:t>
            </a:r>
            <a:r>
              <a:rPr lang="zh-TW" altLang="en-US" sz="1800" dirty="0"/>
              <a:t>手術後都拍下照片，這樣以後方便比較。</a:t>
            </a:r>
          </a:p>
          <a:p>
            <a:pPr marL="0" indent="0">
              <a:buNone/>
            </a:pPr>
            <a:r>
              <a:rPr lang="en-US" altLang="zh-TW" sz="1800" dirty="0"/>
              <a:t>6. </a:t>
            </a:r>
            <a:r>
              <a:rPr lang="zh-TW" altLang="en-US" sz="1800" dirty="0"/>
              <a:t>在手術前認真讀讀手術後要注意事項，把關鍵問題寫下來</a:t>
            </a:r>
            <a:r>
              <a:rPr lang="zh-TW" altLang="en-US" sz="1800" dirty="0" smtClean="0"/>
              <a:t>。</a:t>
            </a: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20759057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植髮當天注意事項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 </a:t>
            </a:r>
            <a:r>
              <a:rPr lang="zh-TW" altLang="en-US" dirty="0"/>
              <a:t>穿衣：應穿寬大、舒適、柔軟的前開繫扣</a:t>
            </a:r>
            <a:r>
              <a:rPr lang="en-US" altLang="zh-TW" dirty="0"/>
              <a:t>/</a:t>
            </a:r>
            <a:r>
              <a:rPr lang="zh-TW" altLang="en-US" dirty="0"/>
              <a:t>拉鍊式衣服，避免穿脫不便的套頭衫或毛衣等</a:t>
            </a:r>
            <a:r>
              <a:rPr lang="zh-TW" altLang="en-US" dirty="0" smtClean="0"/>
              <a:t>。因為</a:t>
            </a:r>
            <a:r>
              <a:rPr lang="zh-TW" altLang="en-US" dirty="0"/>
              <a:t>術後 </a:t>
            </a:r>
            <a:r>
              <a:rPr lang="en-US" altLang="zh-TW" dirty="0"/>
              <a:t>3 </a:t>
            </a:r>
            <a:r>
              <a:rPr lang="zh-TW" altLang="en-US" dirty="0"/>
              <a:t>天手術移植區不能碰，所以儘量不穿套頭的衣服。</a:t>
            </a:r>
          </a:p>
          <a:p>
            <a:pPr marL="0" indent="0">
              <a:buNone/>
            </a:pPr>
            <a:r>
              <a:rPr lang="en-US" altLang="zh-TW" dirty="0"/>
              <a:t>2. </a:t>
            </a:r>
            <a:r>
              <a:rPr lang="zh-TW" altLang="en-US" dirty="0"/>
              <a:t>飲食：正常飲食，一定不要空腹，但也不能吃太飽，避免酒精類飲料和油膩食品。</a:t>
            </a:r>
            <a:r>
              <a:rPr lang="zh-TW" altLang="en-US" dirty="0" smtClean="0"/>
              <a:t>不要在</a:t>
            </a:r>
            <a:r>
              <a:rPr lang="zh-TW" altLang="en-US" dirty="0"/>
              <a:t>手術當天嘗試平時沒吃過的食品，以避免過敏或不消化等不適。</a:t>
            </a:r>
          </a:p>
          <a:p>
            <a:pPr marL="0" indent="0">
              <a:buNone/>
            </a:pPr>
            <a:r>
              <a:rPr lang="en-US" altLang="zh-TW" dirty="0"/>
              <a:t>3. </a:t>
            </a:r>
            <a:r>
              <a:rPr lang="zh-TW" altLang="en-US" dirty="0"/>
              <a:t>戴假髮的患者應將假髮摘去，清洗頭髮。</a:t>
            </a:r>
          </a:p>
        </p:txBody>
      </p:sp>
    </p:spTree>
    <p:extLst>
      <p:ext uri="{BB962C8B-B14F-4D97-AF65-F5344CB8AC3E}">
        <p14:creationId xmlns:p14="http://schemas.microsoft.com/office/powerpoint/2010/main" val="410339901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4400" dirty="0"/>
              <a:t>頭髮的形成與構造</a:t>
            </a:r>
            <a:endParaRPr sz="4400" dirty="0" smtClean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000" dirty="0"/>
              <a:t>頭髮的構造主要成分：蛋白質，原來毛髮是由部分皮膚變化而來的，因此與皮膚同樣的其成分為蛋白質，但是這兩種蛋白質的氨基酸配合量還是有些差距。毛髮的蛋白質，則是由</a:t>
            </a:r>
            <a:r>
              <a:rPr lang="en-US" altLang="zh-TW" sz="2000" dirty="0"/>
              <a:t>18</a:t>
            </a:r>
            <a:r>
              <a:rPr lang="zh-TW" altLang="en-US" sz="2000" dirty="0"/>
              <a:t>種氨基酸結合而成。</a:t>
            </a:r>
          </a:p>
          <a:p>
            <a:r>
              <a:rPr lang="zh-TW" altLang="en-US" sz="2000" dirty="0" smtClean="0"/>
              <a:t>毛髮</a:t>
            </a:r>
            <a:r>
              <a:rPr lang="zh-TW" altLang="en-US" sz="2000" dirty="0"/>
              <a:t>的組織可分為三層：</a:t>
            </a:r>
          </a:p>
          <a:p>
            <a:r>
              <a:rPr lang="en-US" altLang="zh-TW" sz="2000" dirty="0" smtClean="0"/>
              <a:t>1</a:t>
            </a:r>
            <a:r>
              <a:rPr lang="en-US" altLang="zh-TW" sz="2000" dirty="0"/>
              <a:t>. </a:t>
            </a:r>
            <a:r>
              <a:rPr lang="zh-TW" altLang="en-US" sz="2000" dirty="0"/>
              <a:t>表皮層：</a:t>
            </a:r>
            <a:r>
              <a:rPr lang="en-US" altLang="zh-TW" sz="2000" dirty="0"/>
              <a:t>(</a:t>
            </a:r>
            <a:r>
              <a:rPr lang="en-US" altLang="zh-TW" sz="2000" dirty="0" err="1"/>
              <a:t>Curticle</a:t>
            </a:r>
            <a:r>
              <a:rPr lang="en-US" altLang="zh-TW" sz="2000" dirty="0"/>
              <a:t>)</a:t>
            </a:r>
            <a:r>
              <a:rPr lang="zh-TW" altLang="en-US" sz="2000" dirty="0"/>
              <a:t>：表皮層是毛髮的最外層，是由單層、角質化的鱗狀細胞所構成。主要功能是保護毛髮內部，抗拒外來刺激最重要物質。</a:t>
            </a:r>
          </a:p>
          <a:p>
            <a:r>
              <a:rPr lang="en-US" altLang="zh-TW" sz="2000" dirty="0" smtClean="0"/>
              <a:t>2. </a:t>
            </a:r>
            <a:r>
              <a:rPr lang="zh-TW" altLang="en-US" sz="2000" dirty="0"/>
              <a:t>皮質層：</a:t>
            </a:r>
            <a:r>
              <a:rPr lang="en-US" altLang="zh-TW" sz="2000" dirty="0"/>
              <a:t>(Cortex)</a:t>
            </a:r>
            <a:r>
              <a:rPr lang="zh-TW" altLang="en-US" sz="2000" dirty="0"/>
              <a:t>：中間為皮質層，構成毛幹的主體，是毛髮最主要的部份。濕髮可伸展</a:t>
            </a:r>
            <a:r>
              <a:rPr lang="en-US" altLang="zh-TW" sz="2000" dirty="0"/>
              <a:t>40%~50%</a:t>
            </a:r>
            <a:r>
              <a:rPr lang="zh-TW" altLang="en-US" sz="2000" dirty="0"/>
              <a:t>。鏈鍵組織的數量較多形成粗髮，較少的量形成細髮，決定毛髮粗硬細軟與顏色。</a:t>
            </a:r>
          </a:p>
          <a:p>
            <a:r>
              <a:rPr lang="en-US" altLang="zh-TW" sz="2000" dirty="0" smtClean="0"/>
              <a:t>3</a:t>
            </a:r>
            <a:r>
              <a:rPr lang="en-US" altLang="zh-TW" sz="2000" dirty="0"/>
              <a:t>. </a:t>
            </a:r>
            <a:r>
              <a:rPr lang="zh-TW" altLang="en-US" sz="2000" dirty="0"/>
              <a:t>髓質層：</a:t>
            </a:r>
            <a:r>
              <a:rPr lang="en-US" altLang="zh-TW" sz="2000" dirty="0"/>
              <a:t>(Medulla)</a:t>
            </a:r>
            <a:r>
              <a:rPr lang="zh-TW" altLang="en-US" sz="2000" dirty="0"/>
              <a:t>：髓質層是毛髮最中央的一層，通常較粗髮中較易看見，而細髮中亦無髓質層。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植髮過程中注意事項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</a:t>
            </a:r>
            <a:r>
              <a:rPr lang="en-US" altLang="zh-TW" sz="2000" dirty="0"/>
              <a:t>. </a:t>
            </a:r>
            <a:r>
              <a:rPr lang="zh-TW" altLang="en-US" sz="2000" dirty="0"/>
              <a:t>植髮過程中患者只要放鬆就可以了。</a:t>
            </a:r>
          </a:p>
          <a:p>
            <a:pPr marL="0" indent="0">
              <a:buNone/>
            </a:pPr>
            <a:r>
              <a:rPr lang="en-US" altLang="zh-TW" sz="2000" dirty="0"/>
              <a:t>2. </a:t>
            </a:r>
            <a:r>
              <a:rPr lang="zh-TW" altLang="en-US" sz="2000" dirty="0"/>
              <a:t>服用消炎藥和鎮定劑後，進入手術。</a:t>
            </a:r>
          </a:p>
          <a:p>
            <a:pPr marL="0" indent="0">
              <a:buNone/>
            </a:pPr>
            <a:r>
              <a:rPr lang="en-US" altLang="zh-TW" sz="2000" dirty="0"/>
              <a:t>3. </a:t>
            </a:r>
            <a:r>
              <a:rPr lang="zh-TW" altLang="en-US" sz="2000" dirty="0"/>
              <a:t>手術開始，醫護人員會用梳子把將要切割部分的頭髮剪平整，劃出區域，然後對此</a:t>
            </a:r>
            <a:r>
              <a:rPr lang="zh-TW" altLang="en-US" sz="2000" dirty="0" smtClean="0"/>
              <a:t>部分</a:t>
            </a:r>
            <a:r>
              <a:rPr lang="zh-TW" altLang="en-US" sz="2000" dirty="0"/>
              <a:t>進行局部麻醉。在患者確認無（針刺）痛感後，開始切取供體。</a:t>
            </a:r>
          </a:p>
          <a:p>
            <a:pPr marL="0" indent="0">
              <a:buNone/>
            </a:pPr>
            <a:r>
              <a:rPr lang="en-US" altLang="zh-TW" sz="2000" dirty="0"/>
              <a:t>4. </a:t>
            </a:r>
            <a:r>
              <a:rPr lang="zh-TW" altLang="en-US" sz="2000" dirty="0"/>
              <a:t>供體是後枕部的一塊表淺的長方形毛囊活組織，按患者需要大小進行。切割下來後，</a:t>
            </a:r>
            <a:r>
              <a:rPr lang="zh-TW" altLang="en-US" sz="2000" dirty="0" smtClean="0"/>
              <a:t>進行</a:t>
            </a:r>
            <a:r>
              <a:rPr lang="zh-TW" altLang="en-US" sz="2000" dirty="0"/>
              <a:t>分離的同時開始縫合傷口。</a:t>
            </a:r>
          </a:p>
          <a:p>
            <a:pPr marL="0" indent="0">
              <a:buNone/>
            </a:pPr>
            <a:r>
              <a:rPr lang="en-US" altLang="zh-TW" sz="2000" dirty="0"/>
              <a:t>5. </a:t>
            </a:r>
            <a:r>
              <a:rPr lang="zh-TW" altLang="en-US" sz="2000" dirty="0"/>
              <a:t>直到你切割下來的毛囊用完，手術也就結束了。醫生會給你在傷口處貼上紗布，整個</a:t>
            </a:r>
            <a:r>
              <a:rPr lang="zh-TW" altLang="en-US" sz="2000" dirty="0" smtClean="0"/>
              <a:t>手術</a:t>
            </a:r>
            <a:r>
              <a:rPr lang="zh-TW" altLang="en-US" sz="2000" dirty="0"/>
              <a:t>過程完成一半。</a:t>
            </a:r>
          </a:p>
          <a:p>
            <a:pPr marL="0" indent="0">
              <a:buNone/>
            </a:pPr>
            <a:r>
              <a:rPr lang="en-US" altLang="zh-TW" sz="2000" dirty="0"/>
              <a:t>6. </a:t>
            </a:r>
            <a:r>
              <a:rPr lang="zh-TW" altLang="en-US" sz="2000" dirty="0"/>
              <a:t>中途會給患者休息及中午供餐部分。一定要吃一點，保持良好體力。</a:t>
            </a:r>
          </a:p>
          <a:p>
            <a:pPr marL="0" indent="0">
              <a:buNone/>
            </a:pPr>
            <a:r>
              <a:rPr lang="en-US" altLang="zh-TW" sz="2000" dirty="0"/>
              <a:t>7. </a:t>
            </a:r>
            <a:r>
              <a:rPr lang="zh-TW" altLang="en-US" sz="2000" dirty="0"/>
              <a:t>下半場則是種植毛囊，醫師會以巧手一毛一毛植入頭皮，按照患者需求達到植髮目的。</a:t>
            </a:r>
          </a:p>
        </p:txBody>
      </p:sp>
    </p:spTree>
    <p:extLst>
      <p:ext uri="{BB962C8B-B14F-4D97-AF65-F5344CB8AC3E}">
        <p14:creationId xmlns:p14="http://schemas.microsoft.com/office/powerpoint/2010/main" val="3932802933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手術後</a:t>
            </a:r>
            <a:r>
              <a:rPr lang="zh-TW" altLang="en-US" dirty="0" smtClean="0"/>
              <a:t>注意事項</a:t>
            </a:r>
            <a:r>
              <a:rPr lang="en-US" altLang="zh-TW" dirty="0" smtClean="0"/>
              <a:t>-1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手術完成後，醫生把術後要服用的藥給你，包括消炎和消腫藥、止痛藥、修護霜。一般在手術後第 </a:t>
            </a:r>
            <a:r>
              <a:rPr lang="en-US" altLang="zh-TW" dirty="0"/>
              <a:t>2 </a:t>
            </a:r>
            <a:r>
              <a:rPr lang="zh-TW" altLang="en-US" dirty="0"/>
              <a:t>天傷口開始疼痛，將持續 </a:t>
            </a:r>
            <a:r>
              <a:rPr lang="en-US" altLang="zh-TW" dirty="0"/>
              <a:t>3 ~ 4 </a:t>
            </a:r>
            <a:r>
              <a:rPr lang="zh-TW" altLang="en-US" dirty="0"/>
              <a:t>天。頭腫將在第 </a:t>
            </a:r>
            <a:r>
              <a:rPr lang="en-US" altLang="zh-TW" dirty="0"/>
              <a:t>4 </a:t>
            </a:r>
            <a:r>
              <a:rPr lang="zh-TW" altLang="en-US" dirty="0"/>
              <a:t>天出現，個人體質不同。如有任何不適診所都會幫您處理，毋須擔心。植髮後第三天洗頭及保養，術後須按時回診換藥檢查。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5850050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手術後注意事項</a:t>
            </a:r>
            <a:r>
              <a:rPr lang="en-US" altLang="zh-TW" dirty="0" smtClean="0"/>
              <a:t>-2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000" dirty="0"/>
              <a:t>1. </a:t>
            </a:r>
            <a:r>
              <a:rPr lang="zh-TW" altLang="en-US" sz="2000" dirty="0"/>
              <a:t>毛髮移植之後有些微痛感和頭皮緊繃的症狀，額頭和眉毛的部分有些人可能輕微腫脹，兩三天後消失，無須緊張。</a:t>
            </a:r>
          </a:p>
          <a:p>
            <a:pPr marL="0" indent="0">
              <a:buNone/>
            </a:pPr>
            <a:r>
              <a:rPr lang="en-US" altLang="zh-TW" sz="2000" dirty="0"/>
              <a:t>2. </a:t>
            </a:r>
            <a:r>
              <a:rPr lang="zh-TW" altLang="en-US" sz="2000" dirty="0"/>
              <a:t>植髮之後醫護人員教導如何洗頭，請您務必了解清楚，並確實落實。</a:t>
            </a:r>
          </a:p>
          <a:p>
            <a:pPr marL="0" indent="0">
              <a:buNone/>
            </a:pPr>
            <a:r>
              <a:rPr lang="en-US" altLang="zh-TW" sz="2000" dirty="0"/>
              <a:t>3. </a:t>
            </a:r>
            <a:r>
              <a:rPr lang="zh-TW" altLang="en-US" sz="2000" dirty="0"/>
              <a:t>植髮後請使用本院的產品，如洗髮液、養髮液。</a:t>
            </a:r>
          </a:p>
          <a:p>
            <a:pPr marL="0" indent="0">
              <a:buNone/>
            </a:pPr>
            <a:r>
              <a:rPr lang="en-US" altLang="zh-TW" sz="2000" dirty="0"/>
              <a:t>4. </a:t>
            </a:r>
            <a:r>
              <a:rPr lang="zh-TW" altLang="en-US" sz="2000" dirty="0"/>
              <a:t>植髮後可能會有些微腫脹和瘀青，您不必過度擔心，約</a:t>
            </a:r>
            <a:r>
              <a:rPr lang="en-US" altLang="zh-TW" sz="2000" dirty="0"/>
              <a:t>7~14</a:t>
            </a:r>
            <a:r>
              <a:rPr lang="zh-TW" altLang="en-US" sz="2000" dirty="0"/>
              <a:t>天會消退。為了減少腫脹和瘀青，可冷敷額頭</a:t>
            </a:r>
            <a:r>
              <a:rPr lang="en-US" altLang="zh-TW" sz="2000" dirty="0"/>
              <a:t>3~4</a:t>
            </a:r>
            <a:r>
              <a:rPr lang="zh-TW" altLang="en-US" sz="2000" dirty="0"/>
              <a:t>天。</a:t>
            </a:r>
          </a:p>
          <a:p>
            <a:pPr marL="0" indent="0">
              <a:buNone/>
            </a:pPr>
            <a:r>
              <a:rPr lang="en-US" altLang="zh-TW" sz="2000" dirty="0"/>
              <a:t>5. </a:t>
            </a:r>
            <a:r>
              <a:rPr lang="zh-TW" altLang="en-US" sz="2000" dirty="0"/>
              <a:t>植髮後一週內正常平躺，睡覺時頭部抬高約三十到四十五度，以促進消腫。</a:t>
            </a:r>
          </a:p>
          <a:p>
            <a:pPr marL="0" indent="0">
              <a:buNone/>
            </a:pPr>
            <a:r>
              <a:rPr lang="en-US" altLang="zh-TW" sz="2000" dirty="0"/>
              <a:t>6. </a:t>
            </a:r>
            <a:r>
              <a:rPr lang="zh-TW" altLang="en-US" sz="2000" dirty="0"/>
              <a:t>最少兩個星期後才可以安全帽比較妥善。</a:t>
            </a:r>
          </a:p>
          <a:p>
            <a:pPr marL="0" indent="0">
              <a:buNone/>
            </a:pPr>
            <a:r>
              <a:rPr lang="en-US" altLang="zh-TW" sz="2000" dirty="0"/>
              <a:t>7. </a:t>
            </a:r>
            <a:r>
              <a:rPr lang="zh-TW" altLang="en-US" sz="2000" dirty="0"/>
              <a:t>移植部位產生的小血痂，一般過了</a:t>
            </a:r>
            <a:r>
              <a:rPr lang="en-US" altLang="zh-TW" sz="2000" dirty="0"/>
              <a:t>5~7</a:t>
            </a:r>
            <a:r>
              <a:rPr lang="zh-TW" altLang="en-US" sz="2000" dirty="0"/>
              <a:t>天就會自然脫落</a:t>
            </a:r>
            <a:r>
              <a:rPr lang="zh-TW" altLang="en-US" sz="2000" dirty="0" smtClean="0"/>
              <a:t>。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98504793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手術後注意事項</a:t>
            </a:r>
            <a:r>
              <a:rPr lang="en-US" altLang="zh-TW" dirty="0" smtClean="0"/>
              <a:t>-3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8. </a:t>
            </a:r>
            <a:r>
              <a:rPr lang="zh-TW" altLang="en-US" dirty="0"/>
              <a:t>移植的毛髮在手術後</a:t>
            </a:r>
            <a:r>
              <a:rPr lang="en-US" altLang="zh-TW" dirty="0"/>
              <a:t>2</a:t>
            </a:r>
            <a:r>
              <a:rPr lang="zh-TW" altLang="en-US" dirty="0"/>
              <a:t>週左右開始慢慢掉落，</a:t>
            </a:r>
            <a:r>
              <a:rPr lang="en-US" altLang="zh-TW" dirty="0"/>
              <a:t>3~6</a:t>
            </a:r>
            <a:r>
              <a:rPr lang="zh-TW" altLang="en-US" dirty="0"/>
              <a:t>個月後掉落的毛髮慢慢變少，毛髮移植後建議保持頭皮照顧及管理，可增加植髮茂密的成果及減少未移植部位的落髮。</a:t>
            </a:r>
          </a:p>
          <a:p>
            <a:pPr marL="0" indent="0">
              <a:buNone/>
            </a:pPr>
            <a:r>
              <a:rPr lang="en-US" altLang="zh-TW" dirty="0"/>
              <a:t>9. </a:t>
            </a:r>
            <a:r>
              <a:rPr lang="zh-TW" altLang="en-US" dirty="0"/>
              <a:t>植髮後一個月內可能出現頭皮較油、痘痘或落髮增加，回診時請醫護人員檢視。</a:t>
            </a:r>
          </a:p>
          <a:p>
            <a:pPr marL="0" indent="0">
              <a:buNone/>
            </a:pPr>
            <a:r>
              <a:rPr lang="en-US" altLang="zh-TW" dirty="0"/>
              <a:t>10. </a:t>
            </a:r>
            <a:r>
              <a:rPr lang="zh-TW" altLang="en-US" dirty="0"/>
              <a:t>後腦供體區或是禿髮植髮區可能會有「短暫性落髮」的現象，無須太擔心，</a:t>
            </a:r>
            <a:r>
              <a:rPr lang="en-US" altLang="zh-TW" dirty="0"/>
              <a:t>3~6</a:t>
            </a:r>
            <a:r>
              <a:rPr lang="zh-TW" altLang="en-US" dirty="0"/>
              <a:t>個月會復原，回診時請醫護人員檢視。</a:t>
            </a:r>
          </a:p>
          <a:p>
            <a:pPr marL="0" indent="0">
              <a:buNone/>
            </a:pPr>
            <a:r>
              <a:rPr lang="en-US" altLang="zh-TW" dirty="0"/>
              <a:t>11. </a:t>
            </a:r>
            <a:r>
              <a:rPr lang="zh-TW" altLang="en-US" dirty="0"/>
              <a:t>植髮後移植區或是後腦供體區可能會有輕微滲血，可用紗布輕輕吸除。</a:t>
            </a:r>
          </a:p>
          <a:p>
            <a:pPr marL="0" indent="0">
              <a:buNone/>
            </a:pPr>
            <a:r>
              <a:rPr lang="en-US" altLang="zh-TW" dirty="0"/>
              <a:t>12. </a:t>
            </a:r>
            <a:r>
              <a:rPr lang="zh-TW" altLang="en-US" dirty="0"/>
              <a:t>植髮後二週內勿泡澡及泡溫泉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0014696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手術後注意事項</a:t>
            </a:r>
            <a:r>
              <a:rPr lang="en-US" altLang="zh-TW" dirty="0" smtClean="0"/>
              <a:t>-4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13. </a:t>
            </a:r>
            <a:r>
              <a:rPr lang="zh-TW" altLang="en-US" dirty="0"/>
              <a:t>飲食方面：植髮後一週內避免辛辣、煙、酒等刺激性食物。</a:t>
            </a:r>
          </a:p>
          <a:p>
            <a:pPr marL="0" indent="0">
              <a:buNone/>
            </a:pPr>
            <a:r>
              <a:rPr lang="en-US" altLang="zh-TW" dirty="0"/>
              <a:t>14. </a:t>
            </a:r>
            <a:r>
              <a:rPr lang="zh-TW" altLang="en-US" dirty="0"/>
              <a:t>植髮後如需燙染、大量流汗之激烈運動等問題，請務必先詢問醫師是否恰當。</a:t>
            </a:r>
          </a:p>
          <a:p>
            <a:pPr marL="0" indent="0">
              <a:buNone/>
            </a:pPr>
            <a:r>
              <a:rPr lang="en-US" altLang="zh-TW" dirty="0"/>
              <a:t>15. </a:t>
            </a:r>
            <a:r>
              <a:rPr lang="zh-TW" altLang="en-US" dirty="0"/>
              <a:t>植髮後的假髮配戴可能因假髮的形式有所不同，一般建議兩週後再開始，減少戴假髮的壓力。</a:t>
            </a:r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9305248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毛髮保養方法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79612" y="1828800"/>
            <a:ext cx="9731423" cy="4419600"/>
          </a:xfrm>
        </p:spPr>
        <p:txBody>
          <a:bodyPr/>
          <a:lstStyle/>
          <a:p>
            <a:r>
              <a:rPr lang="zh-TW" altLang="en-US" sz="2000" dirty="0"/>
              <a:t>生活作息篇</a:t>
            </a:r>
          </a:p>
          <a:p>
            <a:pPr marL="0" indent="0">
              <a:buNone/>
            </a:pPr>
            <a:r>
              <a:rPr lang="zh-TW" altLang="en-US" sz="2000" dirty="0"/>
              <a:t>睡眠需充足，建議晚上</a:t>
            </a:r>
            <a:r>
              <a:rPr lang="en-US" altLang="zh-TW" sz="2000" dirty="0"/>
              <a:t>11</a:t>
            </a:r>
            <a:r>
              <a:rPr lang="zh-TW" altLang="en-US" sz="2000" dirty="0"/>
              <a:t>點前就寢，即使工作屬於輪班性質，也應該盡量固定時間睡眠，並盡量睡足至少八小時，以維持皮膚與毛髮的代謝，讓身體器官好好休息</a:t>
            </a:r>
            <a:r>
              <a:rPr lang="zh-TW" altLang="en-US" sz="2000" dirty="0" smtClean="0"/>
              <a:t>。</a:t>
            </a:r>
            <a:endParaRPr lang="zh-TW" altLang="en-US" sz="2000" dirty="0"/>
          </a:p>
          <a:p>
            <a:r>
              <a:rPr lang="zh-TW" altLang="en-US" sz="2000" dirty="0"/>
              <a:t>運動篇</a:t>
            </a:r>
          </a:p>
          <a:p>
            <a:pPr marL="0" indent="0">
              <a:buNone/>
            </a:pPr>
            <a:r>
              <a:rPr lang="zh-TW" altLang="en-US" sz="2000" dirty="0"/>
              <a:t>多運動多喝水，每星期運動三</a:t>
            </a:r>
            <a:r>
              <a:rPr lang="en-US" altLang="zh-TW" sz="2000" dirty="0"/>
              <a:t>~</a:t>
            </a:r>
            <a:r>
              <a:rPr lang="zh-TW" altLang="en-US" sz="2000" dirty="0"/>
              <a:t>四次，每次約</a:t>
            </a:r>
            <a:r>
              <a:rPr lang="en-US" altLang="zh-TW" sz="2000" dirty="0"/>
              <a:t>60</a:t>
            </a:r>
            <a:r>
              <a:rPr lang="zh-TW" altLang="en-US" sz="2000" dirty="0"/>
              <a:t>分鐘，不需選擇激烈運動的方式才叫運動，可選擇緩和的運動如散步、伸展、瑜珈、慢跑，都對於身體健康與消除壓力</a:t>
            </a:r>
            <a:r>
              <a:rPr lang="zh-TW" altLang="en-US" sz="2000" dirty="0" smtClean="0"/>
              <a:t>。</a:t>
            </a:r>
            <a:endParaRPr lang="zh-TW" altLang="en-US" sz="2000" dirty="0"/>
          </a:p>
          <a:p>
            <a:r>
              <a:rPr lang="zh-TW" altLang="en-US" sz="2000" dirty="0"/>
              <a:t>衛生篇</a:t>
            </a:r>
          </a:p>
          <a:p>
            <a:pPr marL="0" indent="0">
              <a:buNone/>
            </a:pPr>
            <a:r>
              <a:rPr lang="zh-TW" altLang="en-US" sz="2000" dirty="0"/>
              <a:t>有騎機車的髮友安全帽內襯，應該一個星期更換一次，枕頭套也應該一星期清潔、更換，養成每天洗頭的習慣，避免油脂阻塞，洗頭時水溫不宜過熱或過冷。此外，長時間帶帽子、安全帽都容易壓迫到毛囊，引發掉髮，所以盡量不要戴太久的帽子與安全帽。</a:t>
            </a:r>
          </a:p>
          <a:p>
            <a:r>
              <a:rPr lang="zh-TW" altLang="en-US" dirty="0"/>
              <a:t> </a:t>
            </a:r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2284150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標題 3"/>
          <p:cNvSpPr>
            <a:spLocks noGrp="1"/>
          </p:cNvSpPr>
          <p:nvPr>
            <p:ph type="title"/>
          </p:nvPr>
        </p:nvSpPr>
        <p:spPr>
          <a:xfrm>
            <a:off x="2436813" y="1616075"/>
            <a:ext cx="7689850" cy="2727325"/>
          </a:xfrm>
        </p:spPr>
        <p:txBody>
          <a:bodyPr/>
          <a:lstStyle/>
          <a:p>
            <a:pPr eaLnBrk="1" hangingPunct="1"/>
            <a:r>
              <a:rPr altLang="en-US" smtClean="0"/>
              <a:t>北榮皮膚部歡迎您諮詢！</a:t>
            </a:r>
          </a:p>
        </p:txBody>
      </p:sp>
      <p:sp>
        <p:nvSpPr>
          <p:cNvPr id="23554" name="文字版面配置區 4"/>
          <p:cNvSpPr>
            <a:spLocks noGrp="1"/>
          </p:cNvSpPr>
          <p:nvPr>
            <p:ph type="body" idx="1"/>
          </p:nvPr>
        </p:nvSpPr>
        <p:spPr>
          <a:xfrm>
            <a:off x="2436813" y="4495800"/>
            <a:ext cx="7315200" cy="16732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altLang="en-US" dirty="0" smtClean="0"/>
              <a:t>本院有專業且經驗豐富的皮膚科團隊為您治療，讓您跟惱人的</a:t>
            </a:r>
            <a:r>
              <a:rPr lang="zh-TW" altLang="en-US" dirty="0" smtClean="0"/>
              <a:t>落髮</a:t>
            </a:r>
            <a:r>
              <a:rPr altLang="en-US" dirty="0" smtClean="0"/>
              <a:t>問題說再見！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4400" dirty="0"/>
              <a:t>頭髮生長週期</a:t>
            </a:r>
            <a:endParaRPr altLang="en-US" sz="4400" dirty="0" smtClean="0"/>
          </a:p>
        </p:txBody>
      </p:sp>
      <p:sp>
        <p:nvSpPr>
          <p:cNvPr id="17410" name="內容版面配置區 2"/>
          <p:cNvSpPr>
            <a:spLocks noGrp="1"/>
          </p:cNvSpPr>
          <p:nvPr>
            <p:ph idx="1"/>
          </p:nvPr>
        </p:nvSpPr>
        <p:spPr>
          <a:xfrm>
            <a:off x="1979613" y="1828800"/>
            <a:ext cx="9802812" cy="441960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頭髮</a:t>
            </a:r>
            <a:r>
              <a:rPr lang="zh-TW" altLang="en-US" dirty="0"/>
              <a:t>數量約</a:t>
            </a:r>
            <a:r>
              <a:rPr lang="en-US" altLang="zh-TW" dirty="0"/>
              <a:t>10~15</a:t>
            </a:r>
            <a:r>
              <a:rPr lang="zh-TW" altLang="en-US" dirty="0"/>
              <a:t>萬根，頭髮平均每天長</a:t>
            </a:r>
            <a:r>
              <a:rPr lang="en-US" altLang="zh-TW" dirty="0"/>
              <a:t>0.3~0.4</a:t>
            </a:r>
            <a:r>
              <a:rPr lang="zh-TW" altLang="en-US" dirty="0"/>
              <a:t>公厘，</a:t>
            </a:r>
            <a:r>
              <a:rPr lang="en-US" altLang="zh-TW" dirty="0"/>
              <a:t>1</a:t>
            </a:r>
            <a:r>
              <a:rPr lang="zh-TW" altLang="en-US" dirty="0"/>
              <a:t>過月大概長</a:t>
            </a:r>
            <a:r>
              <a:rPr lang="en-US" altLang="zh-TW" dirty="0"/>
              <a:t>1~1.5</a:t>
            </a:r>
            <a:r>
              <a:rPr lang="zh-TW" altLang="en-US" dirty="0"/>
              <a:t>公分。每日落髮</a:t>
            </a:r>
            <a:r>
              <a:rPr lang="en-US" altLang="zh-TW" dirty="0"/>
              <a:t>100</a:t>
            </a:r>
            <a:r>
              <a:rPr lang="zh-TW" altLang="en-US" dirty="0"/>
              <a:t>根左右是正常現象，然而超過</a:t>
            </a:r>
            <a:r>
              <a:rPr lang="en-US" altLang="zh-TW" dirty="0"/>
              <a:t>100</a:t>
            </a:r>
            <a:r>
              <a:rPr lang="zh-TW" altLang="en-US" dirty="0"/>
              <a:t>根，就是不正常落髮現象。</a:t>
            </a:r>
          </a:p>
          <a:p>
            <a:pPr eaLnBrk="1" hangingPunct="1"/>
            <a:r>
              <a:rPr lang="zh-TW" altLang="en-US" dirty="0" smtClean="0"/>
              <a:t>生長</a:t>
            </a:r>
            <a:r>
              <a:rPr lang="zh-TW" altLang="en-US" dirty="0"/>
              <a:t>週期：</a:t>
            </a:r>
          </a:p>
          <a:p>
            <a:pPr eaLnBrk="1" hangingPunct="1"/>
            <a:r>
              <a:rPr lang="zh-TW" altLang="en-US" dirty="0"/>
              <a:t>有</a:t>
            </a:r>
            <a:r>
              <a:rPr lang="en-US" altLang="zh-TW" dirty="0"/>
              <a:t>85~90%</a:t>
            </a:r>
            <a:r>
              <a:rPr lang="zh-TW" altLang="en-US" dirty="0"/>
              <a:t>的頭髮是處於生長期中，長達</a:t>
            </a:r>
            <a:r>
              <a:rPr lang="en-US" altLang="zh-TW" dirty="0"/>
              <a:t>3~7</a:t>
            </a:r>
            <a:r>
              <a:rPr lang="zh-TW" altLang="en-US" dirty="0"/>
              <a:t>年，進而進入退化期約</a:t>
            </a:r>
            <a:r>
              <a:rPr lang="en-US" altLang="zh-TW" dirty="0"/>
              <a:t>2~4</a:t>
            </a:r>
            <a:r>
              <a:rPr lang="zh-TW" altLang="en-US" dirty="0"/>
              <a:t>週毛囊開始萎縮，最後進入休止期，毛髮掉落停止生長約</a:t>
            </a:r>
            <a:r>
              <a:rPr lang="en-US" altLang="zh-TW" dirty="0"/>
              <a:t>2~4</a:t>
            </a:r>
            <a:r>
              <a:rPr lang="zh-TW" altLang="en-US" dirty="0"/>
              <a:t>個月，之後毛囊又會再回到生長期，長出新髮來。如此週而復始，每個毛囊約要經歷</a:t>
            </a:r>
            <a:r>
              <a:rPr lang="en-US" altLang="zh-TW" dirty="0"/>
              <a:t>15~20</a:t>
            </a:r>
            <a:r>
              <a:rPr lang="zh-TW" altLang="en-US" dirty="0"/>
              <a:t>次的週期循環。不過頭髮的數目及密度會隨著年齡的增長而逐漸減少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4400" dirty="0"/>
              <a:t>落髮原因</a:t>
            </a:r>
            <a:endParaRPr altLang="en-US" sz="4400" dirty="0" smtClean="0"/>
          </a:p>
        </p:txBody>
      </p:sp>
      <p:sp>
        <p:nvSpPr>
          <p:cNvPr id="1843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z="2800" dirty="0" smtClean="0"/>
              <a:t>二</a:t>
            </a:r>
            <a:r>
              <a:rPr lang="zh-TW" altLang="en-US" sz="2800" dirty="0"/>
              <a:t>氫睪固酮 </a:t>
            </a:r>
            <a:r>
              <a:rPr lang="en-US" altLang="zh-TW" sz="2800" dirty="0" err="1"/>
              <a:t>Dihydrotestosterone</a:t>
            </a:r>
            <a:r>
              <a:rPr lang="en-US" altLang="zh-TW" sz="2800" dirty="0"/>
              <a:t> (DHT)</a:t>
            </a:r>
            <a:r>
              <a:rPr lang="zh-TW" altLang="en-US" sz="2800" dirty="0"/>
              <a:t>是一種由雄性荷爾蒙睪固酮經由</a:t>
            </a:r>
            <a:r>
              <a:rPr lang="en-US" altLang="zh-TW" sz="2800" dirty="0"/>
              <a:t>5α</a:t>
            </a:r>
            <a:r>
              <a:rPr lang="zh-TW" altLang="en-US" sz="2800" dirty="0"/>
              <a:t>還原酵素製造出來的產物，</a:t>
            </a:r>
            <a:r>
              <a:rPr lang="en-US" altLang="zh-TW" sz="2800" dirty="0"/>
              <a:t>DHT </a:t>
            </a:r>
            <a:r>
              <a:rPr lang="zh-TW" altLang="en-US" sz="2800" dirty="0"/>
              <a:t>是一種被認為與雄性典型禿頭症最具有關聯性的物質，</a:t>
            </a:r>
            <a:r>
              <a:rPr lang="en-US" altLang="zh-TW" sz="2800" dirty="0"/>
              <a:t>DHT</a:t>
            </a:r>
            <a:r>
              <a:rPr lang="zh-TW" altLang="en-US" sz="2800" dirty="0"/>
              <a:t>對於雄性荷爾蒙的感受器具有比睾固酮強大</a:t>
            </a:r>
            <a:r>
              <a:rPr lang="en-US" altLang="zh-TW" sz="2800" dirty="0"/>
              <a:t>5~10</a:t>
            </a:r>
            <a:r>
              <a:rPr lang="zh-TW" altLang="en-US" sz="2800" dirty="0"/>
              <a:t>倍的吸引力，其他的雄性荷爾蒙也可能對雄性典型禿頭症具有重要的影響。</a:t>
            </a:r>
          </a:p>
          <a:p>
            <a:pPr eaLnBrk="1" hangingPunct="1"/>
            <a:r>
              <a:rPr lang="en-US" altLang="zh-TW" sz="2800" dirty="0" smtClean="0"/>
              <a:t>5α</a:t>
            </a:r>
            <a:r>
              <a:rPr lang="zh-TW" altLang="en-US" sz="2800" dirty="0"/>
              <a:t>還原酵素</a:t>
            </a:r>
          </a:p>
          <a:p>
            <a:pPr eaLnBrk="1" hangingPunct="1"/>
            <a:r>
              <a:rPr lang="zh-TW" altLang="en-US" sz="2800" dirty="0"/>
              <a:t>雄性荷爾蒙睪固酮二氫睪固酮</a:t>
            </a:r>
            <a:r>
              <a:rPr lang="en-US" altLang="zh-TW" sz="2800" dirty="0"/>
              <a:t>(</a:t>
            </a:r>
            <a:r>
              <a:rPr lang="en-US" altLang="zh-TW" sz="2800" dirty="0" err="1"/>
              <a:t>Dihydrotestosterone</a:t>
            </a:r>
            <a:r>
              <a:rPr lang="en-US" altLang="zh-TW" sz="2800" dirty="0"/>
              <a:t> DHT) → </a:t>
            </a:r>
            <a:r>
              <a:rPr lang="zh-TW" altLang="en-US" sz="2800" dirty="0"/>
              <a:t>導致毛囊基部細胞萎縮而開始掉髮，抑制頭髮生長</a:t>
            </a:r>
            <a:endParaRPr altLang="en-US" sz="2800" dirty="0" smtClean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落髮</a:t>
            </a:r>
            <a:r>
              <a:rPr lang="zh-TW" altLang="en-US" dirty="0" smtClean="0"/>
              <a:t>類型</a:t>
            </a:r>
            <a:r>
              <a:rPr lang="en-US" altLang="zh-TW" dirty="0" smtClean="0"/>
              <a:t>-1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 </a:t>
            </a:r>
            <a:r>
              <a:rPr lang="zh-TW" altLang="en-US" dirty="0"/>
              <a:t>週期性的落髮</a:t>
            </a:r>
          </a:p>
          <a:p>
            <a:r>
              <a:rPr lang="zh-TW" altLang="en-US" dirty="0"/>
              <a:t>普通人每天約掉落</a:t>
            </a:r>
            <a:r>
              <a:rPr lang="en-US" altLang="zh-TW" dirty="0"/>
              <a:t>50~100</a:t>
            </a:r>
            <a:r>
              <a:rPr lang="zh-TW" altLang="en-US" dirty="0"/>
              <a:t>根左右頭髮，毛髮生長有週期性，過了生長期頭髮會自己掉落，但生長期的頭髮是不會輕易掉落的。過了生長期後，毛根會漸漸萎縮，埋在皮膚裡的部分非常地短，因此形成非常容易掉落的情形，梳頭髮等輕微的拉扯就可能使頭髮容易掉落。這就是毛髮的週期結束，舊毛髮出現生理的掉髮現象。由於每個毛囊的生長週期不盡相同，因此全部的頭髮約有</a:t>
            </a:r>
            <a:r>
              <a:rPr lang="en-US" altLang="zh-TW" dirty="0"/>
              <a:t>14%</a:t>
            </a:r>
            <a:r>
              <a:rPr lang="zh-TW" altLang="en-US" dirty="0"/>
              <a:t>的毛囊處於休止期，也就是每天約有</a:t>
            </a:r>
            <a:r>
              <a:rPr lang="en-US" altLang="zh-TW" dirty="0"/>
              <a:t>50~100</a:t>
            </a:r>
            <a:r>
              <a:rPr lang="zh-TW" altLang="en-US" dirty="0"/>
              <a:t>個毛囊進入休止期，該時期髮幹不但長度不變，又處於容易因外力抓拉而脫落的脆弱階段，若用力疏頭、大力洗髮都會使處於休止期的毛髮脫落。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5202455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落髮</a:t>
            </a:r>
            <a:r>
              <a:rPr lang="zh-TW" altLang="en-US" dirty="0" smtClean="0"/>
              <a:t>類型</a:t>
            </a:r>
            <a:r>
              <a:rPr lang="en-US" altLang="zh-TW" dirty="0" smtClean="0"/>
              <a:t>-2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2</a:t>
            </a:r>
            <a:r>
              <a:rPr lang="en-US" altLang="zh-TW" dirty="0" smtClean="0"/>
              <a:t>. </a:t>
            </a:r>
            <a:r>
              <a:rPr lang="zh-TW" altLang="en-US" dirty="0"/>
              <a:t>雄性禿</a:t>
            </a:r>
          </a:p>
          <a:p>
            <a:r>
              <a:rPr lang="zh-TW" altLang="en-US" dirty="0"/>
              <a:t>落髮最常見的原因，雄性禿約佔所有禿頭患者的</a:t>
            </a:r>
            <a:r>
              <a:rPr lang="en-US" altLang="zh-TW" dirty="0"/>
              <a:t>95%</a:t>
            </a:r>
            <a:r>
              <a:rPr lang="zh-TW" altLang="en-US" dirty="0"/>
              <a:t>以上，主要成因是家族遺傳、男性荷爾蒙、年齡青春期以後。男性通常呈現髮線往後移，大都在前額，頭頂及後頭枕部上方，最後變成地中海型。女性則表現頭頂毛髮稀疏，但是因女性更年期前有女性荷爾蒙的保護作用，通常只有頭頂稀薄，不論男女皆有可能形成。雄性禿的主要原因是禿髮部位的毛囊裡面 </a:t>
            </a:r>
            <a:r>
              <a:rPr lang="en-US" altLang="zh-TW" dirty="0"/>
              <a:t>DHT (</a:t>
            </a:r>
            <a:r>
              <a:rPr lang="zh-TW" altLang="en-US" dirty="0"/>
              <a:t>二氫睪固酮</a:t>
            </a:r>
            <a:r>
              <a:rPr lang="en-US" altLang="zh-TW" dirty="0"/>
              <a:t>) </a:t>
            </a:r>
            <a:r>
              <a:rPr lang="zh-TW" altLang="en-US" dirty="0"/>
              <a:t>含量太高所起，</a:t>
            </a:r>
            <a:r>
              <a:rPr lang="en-US" altLang="zh-TW" dirty="0"/>
              <a:t>DHT</a:t>
            </a:r>
            <a:r>
              <a:rPr lang="zh-TW" altLang="en-US" dirty="0"/>
              <a:t>是一種雄性荷爾蒙的衍生物，作用的強度為雄性荷爾蒙的五倍。會使毛髮抑制生長，頭髮變很細很油，最後導致毛囊逐漸變小和萎縮而開始掉髮。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645766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落髮</a:t>
            </a:r>
            <a:r>
              <a:rPr lang="zh-TW" altLang="en-US" dirty="0" smtClean="0"/>
              <a:t>類型</a:t>
            </a:r>
            <a:r>
              <a:rPr lang="en-US" altLang="zh-TW" dirty="0" smtClean="0"/>
              <a:t>-3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3. </a:t>
            </a:r>
            <a:r>
              <a:rPr lang="zh-TW" altLang="en-US" dirty="0"/>
              <a:t>圓形禿</a:t>
            </a:r>
          </a:p>
          <a:p>
            <a:r>
              <a:rPr lang="zh-TW" altLang="en-US" dirty="0"/>
              <a:t>頭髮突發性的掉落，俗稱鬼剃頭，屬於暫時性落髮，並沒有男女老幼之分。呈現單個或多個圓型光禿處，原因不明，但是大部分和情緒壓力有關。需要解決問題根源，大部分在一段時間後都可自然恢復。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556090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落髮</a:t>
            </a:r>
            <a:r>
              <a:rPr lang="zh-TW" altLang="en-US" dirty="0" smtClean="0"/>
              <a:t>類型</a:t>
            </a:r>
            <a:r>
              <a:rPr lang="en-US" altLang="zh-TW" dirty="0" smtClean="0"/>
              <a:t>-4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4. </a:t>
            </a:r>
            <a:r>
              <a:rPr lang="zh-TW" altLang="en-US" dirty="0"/>
              <a:t>全身疾病所致</a:t>
            </a:r>
          </a:p>
          <a:p>
            <a:r>
              <a:rPr lang="zh-TW" altLang="en-US" dirty="0"/>
              <a:t>高燒、代謝不正常、大量出血、休克等嚴重之疾病發現兩三個月，毛髮突然的脫落，通常</a:t>
            </a:r>
            <a:r>
              <a:rPr lang="en-US" altLang="zh-TW" dirty="0"/>
              <a:t>2</a:t>
            </a:r>
            <a:r>
              <a:rPr lang="zh-TW" altLang="en-US" dirty="0"/>
              <a:t>個月會恢復。營養不良、鐵劑缺乏等，也同時影響頭髮的生長。內分泌的病變，如腦下垂體、甲狀腺、副甲狀腺、腎上腺皮質或卵巢等的分泌異常或腫瘤，糖尿病等也會引起禿髮，待原來疾病治療後，營養調整後，大都可恢復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11974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落髮類型</a:t>
            </a:r>
            <a:r>
              <a:rPr lang="en-US" altLang="zh-TW" dirty="0" smtClean="0"/>
              <a:t>-5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5. </a:t>
            </a:r>
            <a:r>
              <a:rPr lang="zh-TW" altLang="en-US" dirty="0"/>
              <a:t>皮膚病、傳染病及免疫疾病</a:t>
            </a:r>
            <a:r>
              <a:rPr lang="en-US" altLang="zh-TW" dirty="0"/>
              <a:t>(</a:t>
            </a:r>
            <a:r>
              <a:rPr lang="zh-TW" altLang="en-US" dirty="0"/>
              <a:t>內分泌失調型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如紅皮症、全身性或盤狀紅斑痕瘡、脂漏性皮膚炎等會導致頭髮脫落。梅毒、痲瘋、黴菌、細菌感染也會造成落髮。甲狀腺疾病、自體免疫性疾病、白血病、貧血也會影響毛髮生長。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2937636"/>
      </p:ext>
    </p:ext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ceanWaves_16x9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海浪設計簡報 (寬螢幕)</Template>
  <TotalTime>0</TotalTime>
  <Words>3718</Words>
  <Application>Microsoft Office PowerPoint</Application>
  <PresentationFormat>自訂</PresentationFormat>
  <Paragraphs>129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1" baseType="lpstr">
      <vt:lpstr>微軟正黑體</vt:lpstr>
      <vt:lpstr>新細明體</vt:lpstr>
      <vt:lpstr>Arial</vt:lpstr>
      <vt:lpstr>Century Gothic</vt:lpstr>
      <vt:lpstr>OceanWaves_16x9</vt:lpstr>
      <vt:lpstr>植髮手術</vt:lpstr>
      <vt:lpstr>頭髮的形成與構造</vt:lpstr>
      <vt:lpstr>頭髮生長週期</vt:lpstr>
      <vt:lpstr>落髮原因</vt:lpstr>
      <vt:lpstr>落髮類型-1</vt:lpstr>
      <vt:lpstr>落髮類型-2</vt:lpstr>
      <vt:lpstr>落髮類型-3</vt:lpstr>
      <vt:lpstr>落髮類型-4</vt:lpstr>
      <vt:lpstr>落髮類型-5</vt:lpstr>
      <vt:lpstr>落髮類型-6,7</vt:lpstr>
      <vt:lpstr>落髮類型-8,9</vt:lpstr>
      <vt:lpstr>女性掉髮問題</vt:lpstr>
      <vt:lpstr>落髮者的飲食</vt:lpstr>
      <vt:lpstr>落髮的高危險群</vt:lpstr>
      <vt:lpstr>什麼人適合接受植髮手術</vt:lpstr>
      <vt:lpstr>植髮手術的種類</vt:lpstr>
      <vt:lpstr>植髮前的準備-1</vt:lpstr>
      <vt:lpstr>植髮前的準備-2</vt:lpstr>
      <vt:lpstr>植髮當天注意事項</vt:lpstr>
      <vt:lpstr>植髮過程中注意事項</vt:lpstr>
      <vt:lpstr>手術後注意事項-1</vt:lpstr>
      <vt:lpstr>手術後注意事項-2</vt:lpstr>
      <vt:lpstr>手術後注意事項-3</vt:lpstr>
      <vt:lpstr>手術後注意事項-4</vt:lpstr>
      <vt:lpstr>毛髮保養方法</vt:lpstr>
      <vt:lpstr>北榮皮膚部歡迎您諮詢！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指甲矯正器</dc:title>
  <dc:creator/>
  <cp:lastModifiedBy/>
  <cp:revision>2</cp:revision>
  <dcterms:created xsi:type="dcterms:W3CDTF">2017-06-25T10:41:44Z</dcterms:created>
  <dcterms:modified xsi:type="dcterms:W3CDTF">2018-01-03T03:00:26Z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TC029010259991</vt:lpwstr>
  </property>
</Properties>
</file>