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drawing14.xml" ContentType="application/vnd.ms-office.drawingml.diagramDrawing+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21.xml" ContentType="application/vnd.ms-office.drawingml.diagramDrawing+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diagrams/drawing19.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diagrams/drawing13.xml" ContentType="application/vnd.ms-office.drawingml.diagramDrawing+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20.xml" ContentType="application/vnd.ms-office.drawingml.diagramDrawing+xml"/>
  <Override PartName="/ppt/diagrams/drawing11.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58"/>
  </p:notesMasterIdLst>
  <p:handoutMasterIdLst>
    <p:handoutMasterId r:id="rId59"/>
  </p:handoutMasterIdLst>
  <p:sldIdLst>
    <p:sldId id="256" r:id="rId2"/>
    <p:sldId id="320" r:id="rId3"/>
    <p:sldId id="298" r:id="rId4"/>
    <p:sldId id="294" r:id="rId5"/>
    <p:sldId id="299" r:id="rId6"/>
    <p:sldId id="257" r:id="rId7"/>
    <p:sldId id="264" r:id="rId8"/>
    <p:sldId id="337" r:id="rId9"/>
    <p:sldId id="342" r:id="rId10"/>
    <p:sldId id="321" r:id="rId11"/>
    <p:sldId id="325" r:id="rId12"/>
    <p:sldId id="324" r:id="rId13"/>
    <p:sldId id="326" r:id="rId14"/>
    <p:sldId id="327" r:id="rId15"/>
    <p:sldId id="300" r:id="rId16"/>
    <p:sldId id="258" r:id="rId17"/>
    <p:sldId id="266" r:id="rId18"/>
    <p:sldId id="329" r:id="rId19"/>
    <p:sldId id="328" r:id="rId20"/>
    <p:sldId id="331" r:id="rId21"/>
    <p:sldId id="330" r:id="rId22"/>
    <p:sldId id="343" r:id="rId23"/>
    <p:sldId id="344" r:id="rId24"/>
    <p:sldId id="345" r:id="rId25"/>
    <p:sldId id="417" r:id="rId26"/>
    <p:sldId id="270" r:id="rId27"/>
    <p:sldId id="308" r:id="rId28"/>
    <p:sldId id="309" r:id="rId29"/>
    <p:sldId id="338" r:id="rId30"/>
    <p:sldId id="335" r:id="rId31"/>
    <p:sldId id="336" r:id="rId32"/>
    <p:sldId id="339" r:id="rId33"/>
    <p:sldId id="418" r:id="rId34"/>
    <p:sldId id="419" r:id="rId35"/>
    <p:sldId id="420" r:id="rId36"/>
    <p:sldId id="421" r:id="rId37"/>
    <p:sldId id="422" r:id="rId38"/>
    <p:sldId id="423" r:id="rId39"/>
    <p:sldId id="424" r:id="rId40"/>
    <p:sldId id="425" r:id="rId41"/>
    <p:sldId id="426" r:id="rId42"/>
    <p:sldId id="427" r:id="rId43"/>
    <p:sldId id="428" r:id="rId44"/>
    <p:sldId id="429" r:id="rId45"/>
    <p:sldId id="430" r:id="rId46"/>
    <p:sldId id="431" r:id="rId47"/>
    <p:sldId id="432" r:id="rId48"/>
    <p:sldId id="433" r:id="rId49"/>
    <p:sldId id="434" r:id="rId50"/>
    <p:sldId id="435" r:id="rId51"/>
    <p:sldId id="436" r:id="rId52"/>
    <p:sldId id="437" r:id="rId53"/>
    <p:sldId id="438" r:id="rId54"/>
    <p:sldId id="439" r:id="rId55"/>
    <p:sldId id="440" r:id="rId56"/>
    <p:sldId id="441" r:id="rId57"/>
  </p:sldIdLst>
  <p:sldSz cx="9144000" cy="6858000" type="screen4x3"/>
  <p:notesSz cx="6735763" cy="98663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ac2026"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E0000"/>
    <a:srgbClr val="920000"/>
    <a:srgbClr val="537B9F"/>
    <a:srgbClr val="D6009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horzBarState="maximized">
    <p:restoredLeft sz="15620"/>
    <p:restoredTop sz="75195" autoAdjust="0"/>
  </p:normalViewPr>
  <p:slideViewPr>
    <p:cSldViewPr>
      <p:cViewPr>
        <p:scale>
          <a:sx n="45" d="100"/>
          <a:sy n="45" d="100"/>
        </p:scale>
        <p:origin x="-1483" y="-49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171"/>
    </p:cViewPr>
  </p:sorterViewPr>
  <p:notesViewPr>
    <p:cSldViewPr>
      <p:cViewPr varScale="1">
        <p:scale>
          <a:sx n="44" d="100"/>
          <a:sy n="44" d="100"/>
        </p:scale>
        <p:origin x="-2304" y="-64"/>
      </p:cViewPr>
      <p:guideLst>
        <p:guide orient="horz" pos="3108"/>
        <p:guide pos="2122"/>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810613-99BF-49C7-B9A3-15420D50E146}" type="doc">
      <dgm:prSet loTypeId="urn:microsoft.com/office/officeart/2005/8/layout/hierarchy2" loCatId="hierarchy" qsTypeId="urn:microsoft.com/office/officeart/2005/8/quickstyle/simple2" qsCatId="simple" csTypeId="urn:microsoft.com/office/officeart/2005/8/colors/accent1_1" csCatId="accent1" phldr="1"/>
      <dgm:spPr/>
      <dgm:t>
        <a:bodyPr/>
        <a:lstStyle/>
        <a:p>
          <a:endParaRPr lang="zh-TW" altLang="en-US"/>
        </a:p>
      </dgm:t>
    </dgm:pt>
    <dgm:pt modelId="{95917D56-BACE-47C0-BF22-FB12A8947A7F}">
      <dgm:prSet phldrT="[文字]" custT="1"/>
      <dgm:spPr/>
      <dgm:t>
        <a:bodyPr/>
        <a:lstStyle/>
        <a:p>
          <a:r>
            <a:rPr lang="zh-TW" altLang="en-US" sz="2400" b="0" u="none" smtClean="0">
              <a:latin typeface="微軟正黑體" pitchFamily="34" charset="-120"/>
              <a:ea typeface="微軟正黑體" pitchFamily="34" charset="-120"/>
            </a:rPr>
            <a:t>不是公務員也會犯賄賂罪嗎？</a:t>
          </a:r>
          <a:endParaRPr lang="zh-TW" altLang="en-US" sz="2400" dirty="0"/>
        </a:p>
      </dgm:t>
    </dgm:pt>
    <dgm:pt modelId="{BD08749C-5CC9-4E5F-90EE-2F7C2A1FB001}" type="parTrans" cxnId="{EDA2E441-4823-4D4F-B652-D739536A2430}">
      <dgm:prSet/>
      <dgm:spPr/>
      <dgm:t>
        <a:bodyPr/>
        <a:lstStyle/>
        <a:p>
          <a:endParaRPr lang="zh-TW" altLang="en-US" sz="4000"/>
        </a:p>
      </dgm:t>
    </dgm:pt>
    <dgm:pt modelId="{6E95E59E-60B2-487C-9DD6-7627AC2261D7}" type="sibTrans" cxnId="{EDA2E441-4823-4D4F-B652-D739536A2430}">
      <dgm:prSet/>
      <dgm:spPr/>
      <dgm:t>
        <a:bodyPr/>
        <a:lstStyle/>
        <a:p>
          <a:endParaRPr lang="zh-TW" altLang="en-US" sz="4000"/>
        </a:p>
      </dgm:t>
    </dgm:pt>
    <dgm:pt modelId="{759AF2D2-9E7D-486B-A5AE-A0E1FCD63101}">
      <dgm:prSet phldrT="[文字]" custT="1"/>
      <dgm:spPr/>
      <dgm:t>
        <a:bodyPr/>
        <a:lstStyle/>
        <a:p>
          <a:r>
            <a:rPr lang="zh-TW" altLang="en-US" sz="2400" b="0" dirty="0" smtClean="0">
              <a:latin typeface="微軟正黑體" pitchFamily="34" charset="-120"/>
              <a:ea typeface="微軟正黑體" pitchFamily="34" charset="-120"/>
            </a:rPr>
            <a:t>行賄罪</a:t>
          </a:r>
          <a:endParaRPr lang="zh-TW" altLang="en-US" sz="2400" dirty="0"/>
        </a:p>
      </dgm:t>
    </dgm:pt>
    <dgm:pt modelId="{1297A6CD-A2D8-42C3-9BE4-DD2FA936D34F}" type="parTrans" cxnId="{24959020-E10A-44E6-A185-71E06702EEC2}">
      <dgm:prSet custT="1"/>
      <dgm:spPr/>
      <dgm:t>
        <a:bodyPr/>
        <a:lstStyle/>
        <a:p>
          <a:endParaRPr lang="zh-TW" altLang="en-US" sz="1050"/>
        </a:p>
      </dgm:t>
    </dgm:pt>
    <dgm:pt modelId="{8F6B6401-7E43-4B23-9029-E339FF9C0072}" type="sibTrans" cxnId="{24959020-E10A-44E6-A185-71E06702EEC2}">
      <dgm:prSet/>
      <dgm:spPr/>
      <dgm:t>
        <a:bodyPr/>
        <a:lstStyle/>
        <a:p>
          <a:endParaRPr lang="zh-TW" altLang="en-US" sz="4000"/>
        </a:p>
      </dgm:t>
    </dgm:pt>
    <dgm:pt modelId="{F326B6C7-D4CC-4AA0-8F6F-B0E4BDEA5B02}">
      <dgm:prSet phldrT="[文字]" custT="1"/>
      <dgm:spPr/>
      <dgm:t>
        <a:bodyPr/>
        <a:lstStyle/>
        <a:p>
          <a:r>
            <a:rPr lang="zh-TW" altLang="en-US" sz="2400" b="0" dirty="0" smtClean="0">
              <a:latin typeface="微軟正黑體" pitchFamily="34" charset="-120"/>
              <a:ea typeface="微軟正黑體" pitchFamily="34" charset="-120"/>
            </a:rPr>
            <a:t>一般犯</a:t>
          </a:r>
          <a:endParaRPr lang="zh-TW" altLang="en-US" sz="2400" dirty="0"/>
        </a:p>
      </dgm:t>
    </dgm:pt>
    <dgm:pt modelId="{4AF6FE9C-9AF1-4FFE-B09A-E7870606BB7E}" type="parTrans" cxnId="{B0B6E491-98AA-4B6D-A188-2EF75CD8FFD3}">
      <dgm:prSet custT="1"/>
      <dgm:spPr/>
      <dgm:t>
        <a:bodyPr/>
        <a:lstStyle/>
        <a:p>
          <a:endParaRPr lang="zh-TW" altLang="en-US" sz="1050"/>
        </a:p>
      </dgm:t>
    </dgm:pt>
    <dgm:pt modelId="{70290DEA-FA2D-4DB8-BD1C-3CB59AE5A25C}" type="sibTrans" cxnId="{B0B6E491-98AA-4B6D-A188-2EF75CD8FFD3}">
      <dgm:prSet/>
      <dgm:spPr/>
      <dgm:t>
        <a:bodyPr/>
        <a:lstStyle/>
        <a:p>
          <a:endParaRPr lang="zh-TW" altLang="en-US" sz="4000"/>
        </a:p>
      </dgm:t>
    </dgm:pt>
    <dgm:pt modelId="{32A19251-A58D-4DEB-BEEF-82E5B238FDE8}">
      <dgm:prSet phldrT="[文字]" custT="1"/>
      <dgm:spPr/>
      <dgm:t>
        <a:bodyPr/>
        <a:lstStyle/>
        <a:p>
          <a:r>
            <a:rPr lang="zh-TW" altLang="en-US" sz="2400" b="0" dirty="0" smtClean="0">
              <a:latin typeface="微軟正黑體" pitchFamily="34" charset="-120"/>
              <a:ea typeface="微軟正黑體" pitchFamily="34" charset="-120"/>
            </a:rPr>
            <a:t>收賄罪</a:t>
          </a:r>
          <a:endParaRPr lang="zh-TW" altLang="en-US" sz="2400" dirty="0"/>
        </a:p>
      </dgm:t>
    </dgm:pt>
    <dgm:pt modelId="{F893AA78-E16F-4417-AF68-46ED0F40BFFD}" type="parTrans" cxnId="{5607222F-4831-4231-BB21-160077912256}">
      <dgm:prSet custT="1"/>
      <dgm:spPr/>
      <dgm:t>
        <a:bodyPr/>
        <a:lstStyle/>
        <a:p>
          <a:endParaRPr lang="zh-TW" altLang="en-US" sz="1050"/>
        </a:p>
      </dgm:t>
    </dgm:pt>
    <dgm:pt modelId="{B1AF3556-68C5-4859-B9C8-E3B238F664DF}" type="sibTrans" cxnId="{5607222F-4831-4231-BB21-160077912256}">
      <dgm:prSet/>
      <dgm:spPr/>
      <dgm:t>
        <a:bodyPr/>
        <a:lstStyle/>
        <a:p>
          <a:endParaRPr lang="zh-TW" altLang="en-US" sz="4000"/>
        </a:p>
      </dgm:t>
    </dgm:pt>
    <dgm:pt modelId="{AF8AA621-077F-4B37-B241-16E94004E004}">
      <dgm:prSet phldrT="[文字]" custT="1"/>
      <dgm:spPr/>
      <dgm:t>
        <a:bodyPr/>
        <a:lstStyle/>
        <a:p>
          <a:r>
            <a:rPr lang="zh-TW" altLang="en-US" sz="2400" b="0" dirty="0" smtClean="0">
              <a:latin typeface="微軟正黑體" pitchFamily="34" charset="-120"/>
              <a:ea typeface="微軟正黑體" pitchFamily="34" charset="-120"/>
            </a:rPr>
            <a:t>身分犯</a:t>
          </a:r>
          <a:endParaRPr lang="zh-TW" altLang="en-US" sz="2400" dirty="0"/>
        </a:p>
      </dgm:t>
    </dgm:pt>
    <dgm:pt modelId="{1EC8F55C-ABDB-48C0-A6D9-A3EC5FA46A64}" type="parTrans" cxnId="{CB452E65-F78A-481B-82F9-BEEA6703DDC1}">
      <dgm:prSet custT="1"/>
      <dgm:spPr/>
      <dgm:t>
        <a:bodyPr/>
        <a:lstStyle/>
        <a:p>
          <a:endParaRPr lang="zh-TW" altLang="en-US" sz="1050"/>
        </a:p>
      </dgm:t>
    </dgm:pt>
    <dgm:pt modelId="{4D4F3DC5-2FC4-4F36-AABF-644A2F1DB57E}" type="sibTrans" cxnId="{CB452E65-F78A-481B-82F9-BEEA6703DDC1}">
      <dgm:prSet/>
      <dgm:spPr/>
      <dgm:t>
        <a:bodyPr/>
        <a:lstStyle/>
        <a:p>
          <a:endParaRPr lang="zh-TW" altLang="en-US" sz="4000"/>
        </a:p>
      </dgm:t>
    </dgm:pt>
    <dgm:pt modelId="{36C44D6F-19C6-42E5-9156-69334E7A2B19}">
      <dgm:prSet custT="1"/>
      <dgm:spPr/>
      <dgm:t>
        <a:bodyPr/>
        <a:lstStyle/>
        <a:p>
          <a:r>
            <a:rPr lang="zh-TW" altLang="en-US" sz="2400" b="0" dirty="0" smtClean="0">
              <a:latin typeface="微軟正黑體" pitchFamily="34" charset="-120"/>
              <a:ea typeface="微軟正黑體" pitchFamily="34" charset="-120"/>
            </a:rPr>
            <a:t>違背職務</a:t>
          </a:r>
          <a:endParaRPr lang="zh-TW" altLang="en-US" sz="2400" dirty="0"/>
        </a:p>
      </dgm:t>
    </dgm:pt>
    <dgm:pt modelId="{0EB274CD-6119-4D4D-9204-DC9A11180CD7}" type="parTrans" cxnId="{A67EB877-C127-4D26-BB86-074676510086}">
      <dgm:prSet custT="1"/>
      <dgm:spPr/>
      <dgm:t>
        <a:bodyPr/>
        <a:lstStyle/>
        <a:p>
          <a:endParaRPr lang="zh-TW" altLang="en-US" sz="1050"/>
        </a:p>
      </dgm:t>
    </dgm:pt>
    <dgm:pt modelId="{1008E382-76DC-4C20-8EA9-BDB50F3B3C4A}" type="sibTrans" cxnId="{A67EB877-C127-4D26-BB86-074676510086}">
      <dgm:prSet/>
      <dgm:spPr/>
      <dgm:t>
        <a:bodyPr/>
        <a:lstStyle/>
        <a:p>
          <a:endParaRPr lang="zh-TW" altLang="en-US" sz="4000"/>
        </a:p>
      </dgm:t>
    </dgm:pt>
    <dgm:pt modelId="{0CED979C-E8DC-42C3-B975-EABE5D6BC2A3}">
      <dgm:prSet custT="1"/>
      <dgm:spPr/>
      <dgm:t>
        <a:bodyPr/>
        <a:lstStyle/>
        <a:p>
          <a:r>
            <a:rPr lang="zh-TW" altLang="en-US" sz="2400" b="0" smtClean="0">
              <a:latin typeface="微軟正黑體" pitchFamily="34" charset="-120"/>
              <a:ea typeface="微軟正黑體" pitchFamily="34" charset="-120"/>
            </a:rPr>
            <a:t>不違背職務</a:t>
          </a:r>
          <a:endParaRPr lang="zh-TW" altLang="en-US" sz="2400" b="0" dirty="0">
            <a:latin typeface="微軟正黑體" pitchFamily="34" charset="-120"/>
            <a:ea typeface="微軟正黑體" pitchFamily="34" charset="-120"/>
          </a:endParaRPr>
        </a:p>
      </dgm:t>
    </dgm:pt>
    <dgm:pt modelId="{0C95603C-07FD-4F96-89EA-C8F826D32630}" type="parTrans" cxnId="{4F8EBF1D-B4DB-4BF8-95B5-96F65C91F0F0}">
      <dgm:prSet custT="1"/>
      <dgm:spPr/>
      <dgm:t>
        <a:bodyPr/>
        <a:lstStyle/>
        <a:p>
          <a:endParaRPr lang="zh-TW" altLang="en-US" sz="1050"/>
        </a:p>
      </dgm:t>
    </dgm:pt>
    <dgm:pt modelId="{195B9581-7BF7-47EA-8ECB-E3D6E185786F}" type="sibTrans" cxnId="{4F8EBF1D-B4DB-4BF8-95B5-96F65C91F0F0}">
      <dgm:prSet/>
      <dgm:spPr/>
      <dgm:t>
        <a:bodyPr/>
        <a:lstStyle/>
        <a:p>
          <a:endParaRPr lang="zh-TW" altLang="en-US" sz="4000"/>
        </a:p>
      </dgm:t>
    </dgm:pt>
    <dgm:pt modelId="{C7DD5DA3-C0E9-4A3B-A05D-247A8CCF0132}">
      <dgm:prSet phldrT="[文字]" custT="1"/>
      <dgm:spPr/>
      <dgm:t>
        <a:bodyPr/>
        <a:lstStyle/>
        <a:p>
          <a:r>
            <a:rPr lang="zh-TW" altLang="en-US" sz="2400" b="0" dirty="0" smtClean="0">
              <a:latin typeface="微軟正黑體" pitchFamily="34" charset="-120"/>
              <a:ea typeface="微軟正黑體" pitchFamily="34" charset="-120"/>
            </a:rPr>
            <a:t>違背職務</a:t>
          </a:r>
          <a:endParaRPr lang="zh-TW" altLang="en-US" sz="2400" dirty="0"/>
        </a:p>
      </dgm:t>
    </dgm:pt>
    <dgm:pt modelId="{AC033044-9944-4DF7-A74A-992EF4A4CE35}" type="parTrans" cxnId="{A13FC661-D99D-432F-BB32-DB2C89282071}">
      <dgm:prSet custT="1"/>
      <dgm:spPr/>
      <dgm:t>
        <a:bodyPr/>
        <a:lstStyle/>
        <a:p>
          <a:endParaRPr lang="zh-TW" altLang="en-US" sz="1050"/>
        </a:p>
      </dgm:t>
    </dgm:pt>
    <dgm:pt modelId="{0C14D267-EC04-41CC-8307-CADA67A306E6}" type="sibTrans" cxnId="{A13FC661-D99D-432F-BB32-DB2C89282071}">
      <dgm:prSet/>
      <dgm:spPr/>
      <dgm:t>
        <a:bodyPr/>
        <a:lstStyle/>
        <a:p>
          <a:endParaRPr lang="zh-TW" altLang="en-US" sz="4000"/>
        </a:p>
      </dgm:t>
    </dgm:pt>
    <dgm:pt modelId="{18D720B4-6D87-4880-B11B-13BBB08C9B48}">
      <dgm:prSet custT="1"/>
      <dgm:spPr/>
      <dgm:t>
        <a:bodyPr/>
        <a:lstStyle/>
        <a:p>
          <a:r>
            <a:rPr lang="zh-TW" altLang="en-US" sz="2400" b="0" smtClean="0">
              <a:latin typeface="微軟正黑體" pitchFamily="34" charset="-120"/>
              <a:ea typeface="微軟正黑體" pitchFamily="34" charset="-120"/>
            </a:rPr>
            <a:t>不違背職務</a:t>
          </a:r>
          <a:endParaRPr lang="zh-TW" altLang="en-US" sz="2400" b="0" dirty="0">
            <a:latin typeface="微軟正黑體" pitchFamily="34" charset="-120"/>
            <a:ea typeface="微軟正黑體" pitchFamily="34" charset="-120"/>
          </a:endParaRPr>
        </a:p>
      </dgm:t>
    </dgm:pt>
    <dgm:pt modelId="{F05845B9-76AB-4498-B96D-9E875A35BB0A}" type="parTrans" cxnId="{7655B7BF-F16B-410F-BEE0-51B3E86D3760}">
      <dgm:prSet custT="1"/>
      <dgm:spPr/>
      <dgm:t>
        <a:bodyPr/>
        <a:lstStyle/>
        <a:p>
          <a:endParaRPr lang="zh-TW" altLang="en-US" sz="1050"/>
        </a:p>
      </dgm:t>
    </dgm:pt>
    <dgm:pt modelId="{80FB5C6F-040A-4620-AA40-4BE523539F54}" type="sibTrans" cxnId="{7655B7BF-F16B-410F-BEE0-51B3E86D3760}">
      <dgm:prSet/>
      <dgm:spPr/>
      <dgm:t>
        <a:bodyPr/>
        <a:lstStyle/>
        <a:p>
          <a:endParaRPr lang="zh-TW" altLang="en-US" sz="4000"/>
        </a:p>
      </dgm:t>
    </dgm:pt>
    <dgm:pt modelId="{72F39BF4-5CC3-476B-9A34-CD6270C55C16}" type="pres">
      <dgm:prSet presAssocID="{F4810613-99BF-49C7-B9A3-15420D50E146}" presName="diagram" presStyleCnt="0">
        <dgm:presLayoutVars>
          <dgm:chPref val="1"/>
          <dgm:dir/>
          <dgm:animOne val="branch"/>
          <dgm:animLvl val="lvl"/>
          <dgm:resizeHandles val="exact"/>
        </dgm:presLayoutVars>
      </dgm:prSet>
      <dgm:spPr/>
      <dgm:t>
        <a:bodyPr/>
        <a:lstStyle/>
        <a:p>
          <a:endParaRPr lang="zh-TW" altLang="en-US"/>
        </a:p>
      </dgm:t>
    </dgm:pt>
    <dgm:pt modelId="{364598C8-1C41-4B27-9255-3D3068C45A80}" type="pres">
      <dgm:prSet presAssocID="{95917D56-BACE-47C0-BF22-FB12A8947A7F}" presName="root1" presStyleCnt="0"/>
      <dgm:spPr/>
    </dgm:pt>
    <dgm:pt modelId="{5AD79900-6EBE-423A-929D-2F1B23C13FD8}" type="pres">
      <dgm:prSet presAssocID="{95917D56-BACE-47C0-BF22-FB12A8947A7F}" presName="LevelOneTextNode" presStyleLbl="node0" presStyleIdx="0" presStyleCnt="1" custScaleY="199925">
        <dgm:presLayoutVars>
          <dgm:chPref val="3"/>
        </dgm:presLayoutVars>
      </dgm:prSet>
      <dgm:spPr/>
      <dgm:t>
        <a:bodyPr/>
        <a:lstStyle/>
        <a:p>
          <a:endParaRPr lang="zh-TW" altLang="en-US"/>
        </a:p>
      </dgm:t>
    </dgm:pt>
    <dgm:pt modelId="{3F8FD932-299F-4A7F-B607-3DF60402CD63}" type="pres">
      <dgm:prSet presAssocID="{95917D56-BACE-47C0-BF22-FB12A8947A7F}" presName="level2hierChild" presStyleCnt="0"/>
      <dgm:spPr/>
    </dgm:pt>
    <dgm:pt modelId="{6BA87834-3124-4237-A3B1-291AF290E76A}" type="pres">
      <dgm:prSet presAssocID="{1297A6CD-A2D8-42C3-9BE4-DD2FA936D34F}" presName="conn2-1" presStyleLbl="parChTrans1D2" presStyleIdx="0" presStyleCnt="2"/>
      <dgm:spPr/>
      <dgm:t>
        <a:bodyPr/>
        <a:lstStyle/>
        <a:p>
          <a:endParaRPr lang="zh-TW" altLang="en-US"/>
        </a:p>
      </dgm:t>
    </dgm:pt>
    <dgm:pt modelId="{FB500DA6-7D92-40B9-A017-DDA5EE43E968}" type="pres">
      <dgm:prSet presAssocID="{1297A6CD-A2D8-42C3-9BE4-DD2FA936D34F}" presName="connTx" presStyleLbl="parChTrans1D2" presStyleIdx="0" presStyleCnt="2"/>
      <dgm:spPr/>
      <dgm:t>
        <a:bodyPr/>
        <a:lstStyle/>
        <a:p>
          <a:endParaRPr lang="zh-TW" altLang="en-US"/>
        </a:p>
      </dgm:t>
    </dgm:pt>
    <dgm:pt modelId="{D8EC9277-FD28-4E39-9A0D-BEA0532D5485}" type="pres">
      <dgm:prSet presAssocID="{759AF2D2-9E7D-486B-A5AE-A0E1FCD63101}" presName="root2" presStyleCnt="0"/>
      <dgm:spPr/>
    </dgm:pt>
    <dgm:pt modelId="{548E0C18-AF38-46D9-B00E-8D4053AAA3DF}" type="pres">
      <dgm:prSet presAssocID="{759AF2D2-9E7D-486B-A5AE-A0E1FCD63101}" presName="LevelTwoTextNode" presStyleLbl="node2" presStyleIdx="0" presStyleCnt="2">
        <dgm:presLayoutVars>
          <dgm:chPref val="3"/>
        </dgm:presLayoutVars>
      </dgm:prSet>
      <dgm:spPr/>
      <dgm:t>
        <a:bodyPr/>
        <a:lstStyle/>
        <a:p>
          <a:endParaRPr lang="zh-TW" altLang="en-US"/>
        </a:p>
      </dgm:t>
    </dgm:pt>
    <dgm:pt modelId="{FEC19AF8-E51D-4D3E-BC60-01729757A5E5}" type="pres">
      <dgm:prSet presAssocID="{759AF2D2-9E7D-486B-A5AE-A0E1FCD63101}" presName="level3hierChild" presStyleCnt="0"/>
      <dgm:spPr/>
    </dgm:pt>
    <dgm:pt modelId="{4BA11355-43FF-43F5-B820-388AC4C28157}" type="pres">
      <dgm:prSet presAssocID="{4AF6FE9C-9AF1-4FFE-B09A-E7870606BB7E}" presName="conn2-1" presStyleLbl="parChTrans1D3" presStyleIdx="0" presStyleCnt="2"/>
      <dgm:spPr/>
      <dgm:t>
        <a:bodyPr/>
        <a:lstStyle/>
        <a:p>
          <a:endParaRPr lang="zh-TW" altLang="en-US"/>
        </a:p>
      </dgm:t>
    </dgm:pt>
    <dgm:pt modelId="{46892A5E-2C46-45A7-833C-259C010538D0}" type="pres">
      <dgm:prSet presAssocID="{4AF6FE9C-9AF1-4FFE-B09A-E7870606BB7E}" presName="connTx" presStyleLbl="parChTrans1D3" presStyleIdx="0" presStyleCnt="2"/>
      <dgm:spPr/>
      <dgm:t>
        <a:bodyPr/>
        <a:lstStyle/>
        <a:p>
          <a:endParaRPr lang="zh-TW" altLang="en-US"/>
        </a:p>
      </dgm:t>
    </dgm:pt>
    <dgm:pt modelId="{92883294-EA4D-4892-B54D-C8A32293C558}" type="pres">
      <dgm:prSet presAssocID="{F326B6C7-D4CC-4AA0-8F6F-B0E4BDEA5B02}" presName="root2" presStyleCnt="0"/>
      <dgm:spPr/>
    </dgm:pt>
    <dgm:pt modelId="{496A2E06-4BE8-4413-8813-598E64676236}" type="pres">
      <dgm:prSet presAssocID="{F326B6C7-D4CC-4AA0-8F6F-B0E4BDEA5B02}" presName="LevelTwoTextNode" presStyleLbl="node3" presStyleIdx="0" presStyleCnt="2">
        <dgm:presLayoutVars>
          <dgm:chPref val="3"/>
        </dgm:presLayoutVars>
      </dgm:prSet>
      <dgm:spPr/>
      <dgm:t>
        <a:bodyPr/>
        <a:lstStyle/>
        <a:p>
          <a:endParaRPr lang="zh-TW" altLang="en-US"/>
        </a:p>
      </dgm:t>
    </dgm:pt>
    <dgm:pt modelId="{2A77867D-4237-4F0C-92DD-10FAEE879887}" type="pres">
      <dgm:prSet presAssocID="{F326B6C7-D4CC-4AA0-8F6F-B0E4BDEA5B02}" presName="level3hierChild" presStyleCnt="0"/>
      <dgm:spPr/>
    </dgm:pt>
    <dgm:pt modelId="{B0ACF023-9A11-482C-B938-04935F2347FD}" type="pres">
      <dgm:prSet presAssocID="{AC033044-9944-4DF7-A74A-992EF4A4CE35}" presName="conn2-1" presStyleLbl="parChTrans1D4" presStyleIdx="0" presStyleCnt="4"/>
      <dgm:spPr/>
      <dgm:t>
        <a:bodyPr/>
        <a:lstStyle/>
        <a:p>
          <a:endParaRPr lang="zh-TW" altLang="en-US"/>
        </a:p>
      </dgm:t>
    </dgm:pt>
    <dgm:pt modelId="{A6D07E32-82D8-4132-967C-BF0419D563A7}" type="pres">
      <dgm:prSet presAssocID="{AC033044-9944-4DF7-A74A-992EF4A4CE35}" presName="connTx" presStyleLbl="parChTrans1D4" presStyleIdx="0" presStyleCnt="4"/>
      <dgm:spPr/>
      <dgm:t>
        <a:bodyPr/>
        <a:lstStyle/>
        <a:p>
          <a:endParaRPr lang="zh-TW" altLang="en-US"/>
        </a:p>
      </dgm:t>
    </dgm:pt>
    <dgm:pt modelId="{CF34275B-AE6D-442A-BABB-D053F4CBCE09}" type="pres">
      <dgm:prSet presAssocID="{C7DD5DA3-C0E9-4A3B-A05D-247A8CCF0132}" presName="root2" presStyleCnt="0"/>
      <dgm:spPr/>
    </dgm:pt>
    <dgm:pt modelId="{F050886F-DA36-476D-B85F-B3CCA7126EFB}" type="pres">
      <dgm:prSet presAssocID="{C7DD5DA3-C0E9-4A3B-A05D-247A8CCF0132}" presName="LevelTwoTextNode" presStyleLbl="node4" presStyleIdx="0" presStyleCnt="4">
        <dgm:presLayoutVars>
          <dgm:chPref val="3"/>
        </dgm:presLayoutVars>
      </dgm:prSet>
      <dgm:spPr/>
      <dgm:t>
        <a:bodyPr/>
        <a:lstStyle/>
        <a:p>
          <a:endParaRPr lang="zh-TW" altLang="en-US"/>
        </a:p>
      </dgm:t>
    </dgm:pt>
    <dgm:pt modelId="{095547DC-FBB5-498A-AB47-DF0623602ABF}" type="pres">
      <dgm:prSet presAssocID="{C7DD5DA3-C0E9-4A3B-A05D-247A8CCF0132}" presName="level3hierChild" presStyleCnt="0"/>
      <dgm:spPr/>
    </dgm:pt>
    <dgm:pt modelId="{6E845B86-9D61-4CFB-B71C-6BE5F098042C}" type="pres">
      <dgm:prSet presAssocID="{F05845B9-76AB-4498-B96D-9E875A35BB0A}" presName="conn2-1" presStyleLbl="parChTrans1D4" presStyleIdx="1" presStyleCnt="4"/>
      <dgm:spPr/>
      <dgm:t>
        <a:bodyPr/>
        <a:lstStyle/>
        <a:p>
          <a:endParaRPr lang="zh-TW" altLang="en-US"/>
        </a:p>
      </dgm:t>
    </dgm:pt>
    <dgm:pt modelId="{F29AE6F3-06EE-41C4-80A7-4DD9BDE33EDA}" type="pres">
      <dgm:prSet presAssocID="{F05845B9-76AB-4498-B96D-9E875A35BB0A}" presName="connTx" presStyleLbl="parChTrans1D4" presStyleIdx="1" presStyleCnt="4"/>
      <dgm:spPr/>
      <dgm:t>
        <a:bodyPr/>
        <a:lstStyle/>
        <a:p>
          <a:endParaRPr lang="zh-TW" altLang="en-US"/>
        </a:p>
      </dgm:t>
    </dgm:pt>
    <dgm:pt modelId="{7285736D-C0B7-4FE5-95EC-1EC3AC09D1E5}" type="pres">
      <dgm:prSet presAssocID="{18D720B4-6D87-4880-B11B-13BBB08C9B48}" presName="root2" presStyleCnt="0"/>
      <dgm:spPr/>
    </dgm:pt>
    <dgm:pt modelId="{D750DD41-B351-4D0F-BB56-172BEBD4B970}" type="pres">
      <dgm:prSet presAssocID="{18D720B4-6D87-4880-B11B-13BBB08C9B48}" presName="LevelTwoTextNode" presStyleLbl="node4" presStyleIdx="1" presStyleCnt="4">
        <dgm:presLayoutVars>
          <dgm:chPref val="3"/>
        </dgm:presLayoutVars>
      </dgm:prSet>
      <dgm:spPr/>
      <dgm:t>
        <a:bodyPr/>
        <a:lstStyle/>
        <a:p>
          <a:endParaRPr lang="zh-TW" altLang="en-US"/>
        </a:p>
      </dgm:t>
    </dgm:pt>
    <dgm:pt modelId="{31E69CBB-0D9F-4F67-ACE1-6945CC167DDF}" type="pres">
      <dgm:prSet presAssocID="{18D720B4-6D87-4880-B11B-13BBB08C9B48}" presName="level3hierChild" presStyleCnt="0"/>
      <dgm:spPr/>
    </dgm:pt>
    <dgm:pt modelId="{8E1E3AE6-0FF0-4ACF-A5F0-C0B863BB8B14}" type="pres">
      <dgm:prSet presAssocID="{F893AA78-E16F-4417-AF68-46ED0F40BFFD}" presName="conn2-1" presStyleLbl="parChTrans1D2" presStyleIdx="1" presStyleCnt="2"/>
      <dgm:spPr/>
      <dgm:t>
        <a:bodyPr/>
        <a:lstStyle/>
        <a:p>
          <a:endParaRPr lang="zh-TW" altLang="en-US"/>
        </a:p>
      </dgm:t>
    </dgm:pt>
    <dgm:pt modelId="{DB0B6ADB-C3DC-46B1-995E-05C995D9A1B3}" type="pres">
      <dgm:prSet presAssocID="{F893AA78-E16F-4417-AF68-46ED0F40BFFD}" presName="connTx" presStyleLbl="parChTrans1D2" presStyleIdx="1" presStyleCnt="2"/>
      <dgm:spPr/>
      <dgm:t>
        <a:bodyPr/>
        <a:lstStyle/>
        <a:p>
          <a:endParaRPr lang="zh-TW" altLang="en-US"/>
        </a:p>
      </dgm:t>
    </dgm:pt>
    <dgm:pt modelId="{9823D704-93DC-49EF-8B6D-739E4B10C372}" type="pres">
      <dgm:prSet presAssocID="{32A19251-A58D-4DEB-BEEF-82E5B238FDE8}" presName="root2" presStyleCnt="0"/>
      <dgm:spPr/>
    </dgm:pt>
    <dgm:pt modelId="{95A60B98-5C96-40D6-95E0-BC0700996404}" type="pres">
      <dgm:prSet presAssocID="{32A19251-A58D-4DEB-BEEF-82E5B238FDE8}" presName="LevelTwoTextNode" presStyleLbl="node2" presStyleIdx="1" presStyleCnt="2">
        <dgm:presLayoutVars>
          <dgm:chPref val="3"/>
        </dgm:presLayoutVars>
      </dgm:prSet>
      <dgm:spPr/>
      <dgm:t>
        <a:bodyPr/>
        <a:lstStyle/>
        <a:p>
          <a:endParaRPr lang="zh-TW" altLang="en-US"/>
        </a:p>
      </dgm:t>
    </dgm:pt>
    <dgm:pt modelId="{CA3A5495-AF3D-49E9-8067-71A57E5DE37A}" type="pres">
      <dgm:prSet presAssocID="{32A19251-A58D-4DEB-BEEF-82E5B238FDE8}" presName="level3hierChild" presStyleCnt="0"/>
      <dgm:spPr/>
    </dgm:pt>
    <dgm:pt modelId="{248B25A5-1F3A-4F6B-8778-C98031746CE8}" type="pres">
      <dgm:prSet presAssocID="{1EC8F55C-ABDB-48C0-A6D9-A3EC5FA46A64}" presName="conn2-1" presStyleLbl="parChTrans1D3" presStyleIdx="1" presStyleCnt="2"/>
      <dgm:spPr/>
      <dgm:t>
        <a:bodyPr/>
        <a:lstStyle/>
        <a:p>
          <a:endParaRPr lang="zh-TW" altLang="en-US"/>
        </a:p>
      </dgm:t>
    </dgm:pt>
    <dgm:pt modelId="{95207C04-4B90-4636-9D3E-B0E1B4805AAA}" type="pres">
      <dgm:prSet presAssocID="{1EC8F55C-ABDB-48C0-A6D9-A3EC5FA46A64}" presName="connTx" presStyleLbl="parChTrans1D3" presStyleIdx="1" presStyleCnt="2"/>
      <dgm:spPr/>
      <dgm:t>
        <a:bodyPr/>
        <a:lstStyle/>
        <a:p>
          <a:endParaRPr lang="zh-TW" altLang="en-US"/>
        </a:p>
      </dgm:t>
    </dgm:pt>
    <dgm:pt modelId="{A9229B37-EEE3-4828-9953-7A3078050AF6}" type="pres">
      <dgm:prSet presAssocID="{AF8AA621-077F-4B37-B241-16E94004E004}" presName="root2" presStyleCnt="0"/>
      <dgm:spPr/>
    </dgm:pt>
    <dgm:pt modelId="{3C05ACDB-1201-4DE8-881E-A416C0D6DC34}" type="pres">
      <dgm:prSet presAssocID="{AF8AA621-077F-4B37-B241-16E94004E004}" presName="LevelTwoTextNode" presStyleLbl="node3" presStyleIdx="1" presStyleCnt="2">
        <dgm:presLayoutVars>
          <dgm:chPref val="3"/>
        </dgm:presLayoutVars>
      </dgm:prSet>
      <dgm:spPr/>
      <dgm:t>
        <a:bodyPr/>
        <a:lstStyle/>
        <a:p>
          <a:endParaRPr lang="zh-TW" altLang="en-US"/>
        </a:p>
      </dgm:t>
    </dgm:pt>
    <dgm:pt modelId="{7F074570-F62E-4B9D-8948-14D450C86E6D}" type="pres">
      <dgm:prSet presAssocID="{AF8AA621-077F-4B37-B241-16E94004E004}" presName="level3hierChild" presStyleCnt="0"/>
      <dgm:spPr/>
    </dgm:pt>
    <dgm:pt modelId="{E4214A76-8173-4D12-B01F-E11BDC555A37}" type="pres">
      <dgm:prSet presAssocID="{0EB274CD-6119-4D4D-9204-DC9A11180CD7}" presName="conn2-1" presStyleLbl="parChTrans1D4" presStyleIdx="2" presStyleCnt="4"/>
      <dgm:spPr/>
      <dgm:t>
        <a:bodyPr/>
        <a:lstStyle/>
        <a:p>
          <a:endParaRPr lang="zh-TW" altLang="en-US"/>
        </a:p>
      </dgm:t>
    </dgm:pt>
    <dgm:pt modelId="{18893B4C-BF43-4000-8938-8E50BCA9B1A1}" type="pres">
      <dgm:prSet presAssocID="{0EB274CD-6119-4D4D-9204-DC9A11180CD7}" presName="connTx" presStyleLbl="parChTrans1D4" presStyleIdx="2" presStyleCnt="4"/>
      <dgm:spPr/>
      <dgm:t>
        <a:bodyPr/>
        <a:lstStyle/>
        <a:p>
          <a:endParaRPr lang="zh-TW" altLang="en-US"/>
        </a:p>
      </dgm:t>
    </dgm:pt>
    <dgm:pt modelId="{FD8E8528-70CE-4B35-8C70-23E84D0FCB40}" type="pres">
      <dgm:prSet presAssocID="{36C44D6F-19C6-42E5-9156-69334E7A2B19}" presName="root2" presStyleCnt="0"/>
      <dgm:spPr/>
    </dgm:pt>
    <dgm:pt modelId="{3D4B3802-DFC4-4AA4-AB0C-15D4BA2A7E03}" type="pres">
      <dgm:prSet presAssocID="{36C44D6F-19C6-42E5-9156-69334E7A2B19}" presName="LevelTwoTextNode" presStyleLbl="node4" presStyleIdx="2" presStyleCnt="4">
        <dgm:presLayoutVars>
          <dgm:chPref val="3"/>
        </dgm:presLayoutVars>
      </dgm:prSet>
      <dgm:spPr/>
      <dgm:t>
        <a:bodyPr/>
        <a:lstStyle/>
        <a:p>
          <a:endParaRPr lang="zh-TW" altLang="en-US"/>
        </a:p>
      </dgm:t>
    </dgm:pt>
    <dgm:pt modelId="{98C5F87B-D339-49F0-B8E5-8B41CD77D02C}" type="pres">
      <dgm:prSet presAssocID="{36C44D6F-19C6-42E5-9156-69334E7A2B19}" presName="level3hierChild" presStyleCnt="0"/>
      <dgm:spPr/>
    </dgm:pt>
    <dgm:pt modelId="{4C1AFDB7-EF6B-4176-B2B4-369090DA0788}" type="pres">
      <dgm:prSet presAssocID="{0C95603C-07FD-4F96-89EA-C8F826D32630}" presName="conn2-1" presStyleLbl="parChTrans1D4" presStyleIdx="3" presStyleCnt="4"/>
      <dgm:spPr/>
      <dgm:t>
        <a:bodyPr/>
        <a:lstStyle/>
        <a:p>
          <a:endParaRPr lang="zh-TW" altLang="en-US"/>
        </a:p>
      </dgm:t>
    </dgm:pt>
    <dgm:pt modelId="{300270B7-EF34-481A-9A94-8476EAF39578}" type="pres">
      <dgm:prSet presAssocID="{0C95603C-07FD-4F96-89EA-C8F826D32630}" presName="connTx" presStyleLbl="parChTrans1D4" presStyleIdx="3" presStyleCnt="4"/>
      <dgm:spPr/>
      <dgm:t>
        <a:bodyPr/>
        <a:lstStyle/>
        <a:p>
          <a:endParaRPr lang="zh-TW" altLang="en-US"/>
        </a:p>
      </dgm:t>
    </dgm:pt>
    <dgm:pt modelId="{7B39696F-CEA1-4423-B0DE-E3B4662C4690}" type="pres">
      <dgm:prSet presAssocID="{0CED979C-E8DC-42C3-B975-EABE5D6BC2A3}" presName="root2" presStyleCnt="0"/>
      <dgm:spPr/>
    </dgm:pt>
    <dgm:pt modelId="{AA07E2CB-E37A-43B9-8F41-C47838D3A680}" type="pres">
      <dgm:prSet presAssocID="{0CED979C-E8DC-42C3-B975-EABE5D6BC2A3}" presName="LevelTwoTextNode" presStyleLbl="node4" presStyleIdx="3" presStyleCnt="4">
        <dgm:presLayoutVars>
          <dgm:chPref val="3"/>
        </dgm:presLayoutVars>
      </dgm:prSet>
      <dgm:spPr/>
      <dgm:t>
        <a:bodyPr/>
        <a:lstStyle/>
        <a:p>
          <a:endParaRPr lang="zh-TW" altLang="en-US"/>
        </a:p>
      </dgm:t>
    </dgm:pt>
    <dgm:pt modelId="{27E484DE-B16D-4425-A328-A638A93446B7}" type="pres">
      <dgm:prSet presAssocID="{0CED979C-E8DC-42C3-B975-EABE5D6BC2A3}" presName="level3hierChild" presStyleCnt="0"/>
      <dgm:spPr/>
    </dgm:pt>
  </dgm:ptLst>
  <dgm:cxnLst>
    <dgm:cxn modelId="{2AD4CF99-824B-4D50-8D36-1A65B01C4FF6}" type="presOf" srcId="{32A19251-A58D-4DEB-BEEF-82E5B238FDE8}" destId="{95A60B98-5C96-40D6-95E0-BC0700996404}" srcOrd="0" destOrd="0" presId="urn:microsoft.com/office/officeart/2005/8/layout/hierarchy2"/>
    <dgm:cxn modelId="{DD711D46-8736-4664-9CE3-00F424B90A64}" type="presOf" srcId="{1EC8F55C-ABDB-48C0-A6D9-A3EC5FA46A64}" destId="{248B25A5-1F3A-4F6B-8778-C98031746CE8}" srcOrd="0" destOrd="0" presId="urn:microsoft.com/office/officeart/2005/8/layout/hierarchy2"/>
    <dgm:cxn modelId="{8F098E0C-FA5F-456F-B690-B93E1454B9D5}" type="presOf" srcId="{0EB274CD-6119-4D4D-9204-DC9A11180CD7}" destId="{E4214A76-8173-4D12-B01F-E11BDC555A37}" srcOrd="0" destOrd="0" presId="urn:microsoft.com/office/officeart/2005/8/layout/hierarchy2"/>
    <dgm:cxn modelId="{280CFB4E-C1AB-45D1-9485-1C773BA96B12}" type="presOf" srcId="{AC033044-9944-4DF7-A74A-992EF4A4CE35}" destId="{A6D07E32-82D8-4132-967C-BF0419D563A7}" srcOrd="1" destOrd="0" presId="urn:microsoft.com/office/officeart/2005/8/layout/hierarchy2"/>
    <dgm:cxn modelId="{A67EB877-C127-4D26-BB86-074676510086}" srcId="{AF8AA621-077F-4B37-B241-16E94004E004}" destId="{36C44D6F-19C6-42E5-9156-69334E7A2B19}" srcOrd="0" destOrd="0" parTransId="{0EB274CD-6119-4D4D-9204-DC9A11180CD7}" sibTransId="{1008E382-76DC-4C20-8EA9-BDB50F3B3C4A}"/>
    <dgm:cxn modelId="{B0B6E491-98AA-4B6D-A188-2EF75CD8FFD3}" srcId="{759AF2D2-9E7D-486B-A5AE-A0E1FCD63101}" destId="{F326B6C7-D4CC-4AA0-8F6F-B0E4BDEA5B02}" srcOrd="0" destOrd="0" parTransId="{4AF6FE9C-9AF1-4FFE-B09A-E7870606BB7E}" sibTransId="{70290DEA-FA2D-4DB8-BD1C-3CB59AE5A25C}"/>
    <dgm:cxn modelId="{9E0B8F28-6C24-4CEE-9E34-C4CD09248534}" type="presOf" srcId="{F05845B9-76AB-4498-B96D-9E875A35BB0A}" destId="{6E845B86-9D61-4CFB-B71C-6BE5F098042C}" srcOrd="0" destOrd="0" presId="urn:microsoft.com/office/officeart/2005/8/layout/hierarchy2"/>
    <dgm:cxn modelId="{4F8EBF1D-B4DB-4BF8-95B5-96F65C91F0F0}" srcId="{AF8AA621-077F-4B37-B241-16E94004E004}" destId="{0CED979C-E8DC-42C3-B975-EABE5D6BC2A3}" srcOrd="1" destOrd="0" parTransId="{0C95603C-07FD-4F96-89EA-C8F826D32630}" sibTransId="{195B9581-7BF7-47EA-8ECB-E3D6E185786F}"/>
    <dgm:cxn modelId="{A13FC661-D99D-432F-BB32-DB2C89282071}" srcId="{F326B6C7-D4CC-4AA0-8F6F-B0E4BDEA5B02}" destId="{C7DD5DA3-C0E9-4A3B-A05D-247A8CCF0132}" srcOrd="0" destOrd="0" parTransId="{AC033044-9944-4DF7-A74A-992EF4A4CE35}" sibTransId="{0C14D267-EC04-41CC-8307-CADA67A306E6}"/>
    <dgm:cxn modelId="{9A4D4FD2-C161-409B-87DF-6B2B744D3B33}" type="presOf" srcId="{C7DD5DA3-C0E9-4A3B-A05D-247A8CCF0132}" destId="{F050886F-DA36-476D-B85F-B3CCA7126EFB}" srcOrd="0" destOrd="0" presId="urn:microsoft.com/office/officeart/2005/8/layout/hierarchy2"/>
    <dgm:cxn modelId="{0B11B9F6-1DEE-4DB2-A0BD-EC631C863D60}" type="presOf" srcId="{AF8AA621-077F-4B37-B241-16E94004E004}" destId="{3C05ACDB-1201-4DE8-881E-A416C0D6DC34}" srcOrd="0" destOrd="0" presId="urn:microsoft.com/office/officeart/2005/8/layout/hierarchy2"/>
    <dgm:cxn modelId="{F5FB766F-E3AA-4ECF-A6D4-2502B1C4217B}" type="presOf" srcId="{18D720B4-6D87-4880-B11B-13BBB08C9B48}" destId="{D750DD41-B351-4D0F-BB56-172BEBD4B970}" srcOrd="0" destOrd="0" presId="urn:microsoft.com/office/officeart/2005/8/layout/hierarchy2"/>
    <dgm:cxn modelId="{55500F64-D92A-4B6C-A75C-D24FF483BA04}" type="presOf" srcId="{1297A6CD-A2D8-42C3-9BE4-DD2FA936D34F}" destId="{6BA87834-3124-4237-A3B1-291AF290E76A}" srcOrd="0" destOrd="0" presId="urn:microsoft.com/office/officeart/2005/8/layout/hierarchy2"/>
    <dgm:cxn modelId="{D82E93F6-599B-409A-8A92-90EDB9B4E4A2}" type="presOf" srcId="{F326B6C7-D4CC-4AA0-8F6F-B0E4BDEA5B02}" destId="{496A2E06-4BE8-4413-8813-598E64676236}" srcOrd="0" destOrd="0" presId="urn:microsoft.com/office/officeart/2005/8/layout/hierarchy2"/>
    <dgm:cxn modelId="{9B3420CA-89CC-4BFF-8551-2DCC339C16B7}" type="presOf" srcId="{0C95603C-07FD-4F96-89EA-C8F826D32630}" destId="{300270B7-EF34-481A-9A94-8476EAF39578}" srcOrd="1" destOrd="0" presId="urn:microsoft.com/office/officeart/2005/8/layout/hierarchy2"/>
    <dgm:cxn modelId="{F4D80E63-5FEB-48F0-A357-0C5C196C4A3A}" type="presOf" srcId="{36C44D6F-19C6-42E5-9156-69334E7A2B19}" destId="{3D4B3802-DFC4-4AA4-AB0C-15D4BA2A7E03}" srcOrd="0" destOrd="0" presId="urn:microsoft.com/office/officeart/2005/8/layout/hierarchy2"/>
    <dgm:cxn modelId="{F3FFCF23-2884-4AE3-A76C-59581243AF1F}" type="presOf" srcId="{F05845B9-76AB-4498-B96D-9E875A35BB0A}" destId="{F29AE6F3-06EE-41C4-80A7-4DD9BDE33EDA}" srcOrd="1" destOrd="0" presId="urn:microsoft.com/office/officeart/2005/8/layout/hierarchy2"/>
    <dgm:cxn modelId="{1DD40C9A-D682-420D-87D2-B67FA2D67785}" type="presOf" srcId="{4AF6FE9C-9AF1-4FFE-B09A-E7870606BB7E}" destId="{46892A5E-2C46-45A7-833C-259C010538D0}" srcOrd="1" destOrd="0" presId="urn:microsoft.com/office/officeart/2005/8/layout/hierarchy2"/>
    <dgm:cxn modelId="{8C43177E-0128-47C1-B736-149D504B8FC2}" type="presOf" srcId="{0C95603C-07FD-4F96-89EA-C8F826D32630}" destId="{4C1AFDB7-EF6B-4176-B2B4-369090DA0788}" srcOrd="0" destOrd="0" presId="urn:microsoft.com/office/officeart/2005/8/layout/hierarchy2"/>
    <dgm:cxn modelId="{9B3D0EE1-AF99-4B12-9215-55C978327872}" type="presOf" srcId="{1297A6CD-A2D8-42C3-9BE4-DD2FA936D34F}" destId="{FB500DA6-7D92-40B9-A017-DDA5EE43E968}" srcOrd="1" destOrd="0" presId="urn:microsoft.com/office/officeart/2005/8/layout/hierarchy2"/>
    <dgm:cxn modelId="{5607222F-4831-4231-BB21-160077912256}" srcId="{95917D56-BACE-47C0-BF22-FB12A8947A7F}" destId="{32A19251-A58D-4DEB-BEEF-82E5B238FDE8}" srcOrd="1" destOrd="0" parTransId="{F893AA78-E16F-4417-AF68-46ED0F40BFFD}" sibTransId="{B1AF3556-68C5-4859-B9C8-E3B238F664DF}"/>
    <dgm:cxn modelId="{53B3D23D-14C0-4067-B09E-16265931519D}" type="presOf" srcId="{1EC8F55C-ABDB-48C0-A6D9-A3EC5FA46A64}" destId="{95207C04-4B90-4636-9D3E-B0E1B4805AAA}" srcOrd="1" destOrd="0" presId="urn:microsoft.com/office/officeart/2005/8/layout/hierarchy2"/>
    <dgm:cxn modelId="{24959020-E10A-44E6-A185-71E06702EEC2}" srcId="{95917D56-BACE-47C0-BF22-FB12A8947A7F}" destId="{759AF2D2-9E7D-486B-A5AE-A0E1FCD63101}" srcOrd="0" destOrd="0" parTransId="{1297A6CD-A2D8-42C3-9BE4-DD2FA936D34F}" sibTransId="{8F6B6401-7E43-4B23-9029-E339FF9C0072}"/>
    <dgm:cxn modelId="{02DB0CB7-9372-444D-B9FE-A612BAA146FB}" type="presOf" srcId="{F4810613-99BF-49C7-B9A3-15420D50E146}" destId="{72F39BF4-5CC3-476B-9A34-CD6270C55C16}" srcOrd="0" destOrd="0" presId="urn:microsoft.com/office/officeart/2005/8/layout/hierarchy2"/>
    <dgm:cxn modelId="{64AD50C8-A181-4B53-88AD-1F6699FF1C96}" type="presOf" srcId="{4AF6FE9C-9AF1-4FFE-B09A-E7870606BB7E}" destId="{4BA11355-43FF-43F5-B820-388AC4C28157}" srcOrd="0" destOrd="0" presId="urn:microsoft.com/office/officeart/2005/8/layout/hierarchy2"/>
    <dgm:cxn modelId="{2DCDB478-ECC4-4F46-A2D3-B5020058AE13}" type="presOf" srcId="{0CED979C-E8DC-42C3-B975-EABE5D6BC2A3}" destId="{AA07E2CB-E37A-43B9-8F41-C47838D3A680}" srcOrd="0" destOrd="0" presId="urn:microsoft.com/office/officeart/2005/8/layout/hierarchy2"/>
    <dgm:cxn modelId="{CB452E65-F78A-481B-82F9-BEEA6703DDC1}" srcId="{32A19251-A58D-4DEB-BEEF-82E5B238FDE8}" destId="{AF8AA621-077F-4B37-B241-16E94004E004}" srcOrd="0" destOrd="0" parTransId="{1EC8F55C-ABDB-48C0-A6D9-A3EC5FA46A64}" sibTransId="{4D4F3DC5-2FC4-4F36-AABF-644A2F1DB57E}"/>
    <dgm:cxn modelId="{22089745-D711-470D-BB0C-C051EACB685D}" type="presOf" srcId="{F893AA78-E16F-4417-AF68-46ED0F40BFFD}" destId="{DB0B6ADB-C3DC-46B1-995E-05C995D9A1B3}" srcOrd="1" destOrd="0" presId="urn:microsoft.com/office/officeart/2005/8/layout/hierarchy2"/>
    <dgm:cxn modelId="{EACD1D27-16B5-4A11-BA29-7ED20B36801B}" type="presOf" srcId="{759AF2D2-9E7D-486B-A5AE-A0E1FCD63101}" destId="{548E0C18-AF38-46D9-B00E-8D4053AAA3DF}" srcOrd="0" destOrd="0" presId="urn:microsoft.com/office/officeart/2005/8/layout/hierarchy2"/>
    <dgm:cxn modelId="{2339C01A-A23B-4BE9-B30D-CD69E7BB1D05}" type="presOf" srcId="{AC033044-9944-4DF7-A74A-992EF4A4CE35}" destId="{B0ACF023-9A11-482C-B938-04935F2347FD}" srcOrd="0" destOrd="0" presId="urn:microsoft.com/office/officeart/2005/8/layout/hierarchy2"/>
    <dgm:cxn modelId="{360EDAE9-ADEE-481B-8B88-E642A35FC694}" type="presOf" srcId="{F893AA78-E16F-4417-AF68-46ED0F40BFFD}" destId="{8E1E3AE6-0FF0-4ACF-A5F0-C0B863BB8B14}" srcOrd="0" destOrd="0" presId="urn:microsoft.com/office/officeart/2005/8/layout/hierarchy2"/>
    <dgm:cxn modelId="{046ACBBB-3C3E-4247-91BF-15227EE39251}" type="presOf" srcId="{0EB274CD-6119-4D4D-9204-DC9A11180CD7}" destId="{18893B4C-BF43-4000-8938-8E50BCA9B1A1}" srcOrd="1" destOrd="0" presId="urn:microsoft.com/office/officeart/2005/8/layout/hierarchy2"/>
    <dgm:cxn modelId="{67CC18FA-D265-4BA4-B6F4-FB65323E0565}" type="presOf" srcId="{95917D56-BACE-47C0-BF22-FB12A8947A7F}" destId="{5AD79900-6EBE-423A-929D-2F1B23C13FD8}" srcOrd="0" destOrd="0" presId="urn:microsoft.com/office/officeart/2005/8/layout/hierarchy2"/>
    <dgm:cxn modelId="{7655B7BF-F16B-410F-BEE0-51B3E86D3760}" srcId="{F326B6C7-D4CC-4AA0-8F6F-B0E4BDEA5B02}" destId="{18D720B4-6D87-4880-B11B-13BBB08C9B48}" srcOrd="1" destOrd="0" parTransId="{F05845B9-76AB-4498-B96D-9E875A35BB0A}" sibTransId="{80FB5C6F-040A-4620-AA40-4BE523539F54}"/>
    <dgm:cxn modelId="{EDA2E441-4823-4D4F-B652-D739536A2430}" srcId="{F4810613-99BF-49C7-B9A3-15420D50E146}" destId="{95917D56-BACE-47C0-BF22-FB12A8947A7F}" srcOrd="0" destOrd="0" parTransId="{BD08749C-5CC9-4E5F-90EE-2F7C2A1FB001}" sibTransId="{6E95E59E-60B2-487C-9DD6-7627AC2261D7}"/>
    <dgm:cxn modelId="{F57B85CD-1907-400D-A100-D23B4757B6D6}" type="presParOf" srcId="{72F39BF4-5CC3-476B-9A34-CD6270C55C16}" destId="{364598C8-1C41-4B27-9255-3D3068C45A80}" srcOrd="0" destOrd="0" presId="urn:microsoft.com/office/officeart/2005/8/layout/hierarchy2"/>
    <dgm:cxn modelId="{82D0707C-931B-4C65-876A-72D6C6C8ECF3}" type="presParOf" srcId="{364598C8-1C41-4B27-9255-3D3068C45A80}" destId="{5AD79900-6EBE-423A-929D-2F1B23C13FD8}" srcOrd="0" destOrd="0" presId="urn:microsoft.com/office/officeart/2005/8/layout/hierarchy2"/>
    <dgm:cxn modelId="{58711841-D2BF-44F7-B27B-DB4472E51FF8}" type="presParOf" srcId="{364598C8-1C41-4B27-9255-3D3068C45A80}" destId="{3F8FD932-299F-4A7F-B607-3DF60402CD63}" srcOrd="1" destOrd="0" presId="urn:microsoft.com/office/officeart/2005/8/layout/hierarchy2"/>
    <dgm:cxn modelId="{E8ED302C-0103-44FC-B96C-6E9292B23239}" type="presParOf" srcId="{3F8FD932-299F-4A7F-B607-3DF60402CD63}" destId="{6BA87834-3124-4237-A3B1-291AF290E76A}" srcOrd="0" destOrd="0" presId="urn:microsoft.com/office/officeart/2005/8/layout/hierarchy2"/>
    <dgm:cxn modelId="{17662618-32C5-48A5-A10D-1782CCBAD60F}" type="presParOf" srcId="{6BA87834-3124-4237-A3B1-291AF290E76A}" destId="{FB500DA6-7D92-40B9-A017-DDA5EE43E968}" srcOrd="0" destOrd="0" presId="urn:microsoft.com/office/officeart/2005/8/layout/hierarchy2"/>
    <dgm:cxn modelId="{FCA06387-C16C-4D21-8A64-4FB63E1C656F}" type="presParOf" srcId="{3F8FD932-299F-4A7F-B607-3DF60402CD63}" destId="{D8EC9277-FD28-4E39-9A0D-BEA0532D5485}" srcOrd="1" destOrd="0" presId="urn:microsoft.com/office/officeart/2005/8/layout/hierarchy2"/>
    <dgm:cxn modelId="{35C5B21E-9F58-4820-8CFC-B60C66751DDE}" type="presParOf" srcId="{D8EC9277-FD28-4E39-9A0D-BEA0532D5485}" destId="{548E0C18-AF38-46D9-B00E-8D4053AAA3DF}" srcOrd="0" destOrd="0" presId="urn:microsoft.com/office/officeart/2005/8/layout/hierarchy2"/>
    <dgm:cxn modelId="{9AA45795-5545-43B3-9780-428A171D3BBF}" type="presParOf" srcId="{D8EC9277-FD28-4E39-9A0D-BEA0532D5485}" destId="{FEC19AF8-E51D-4D3E-BC60-01729757A5E5}" srcOrd="1" destOrd="0" presId="urn:microsoft.com/office/officeart/2005/8/layout/hierarchy2"/>
    <dgm:cxn modelId="{E55BCC2E-04D0-4CF3-8845-6C134DAE00E3}" type="presParOf" srcId="{FEC19AF8-E51D-4D3E-BC60-01729757A5E5}" destId="{4BA11355-43FF-43F5-B820-388AC4C28157}" srcOrd="0" destOrd="0" presId="urn:microsoft.com/office/officeart/2005/8/layout/hierarchy2"/>
    <dgm:cxn modelId="{BF42FE98-4CF1-4759-A0BB-EDD163E9A9F7}" type="presParOf" srcId="{4BA11355-43FF-43F5-B820-388AC4C28157}" destId="{46892A5E-2C46-45A7-833C-259C010538D0}" srcOrd="0" destOrd="0" presId="urn:microsoft.com/office/officeart/2005/8/layout/hierarchy2"/>
    <dgm:cxn modelId="{20F7079B-3DE2-496F-8406-ED66F8B1AFCA}" type="presParOf" srcId="{FEC19AF8-E51D-4D3E-BC60-01729757A5E5}" destId="{92883294-EA4D-4892-B54D-C8A32293C558}" srcOrd="1" destOrd="0" presId="urn:microsoft.com/office/officeart/2005/8/layout/hierarchy2"/>
    <dgm:cxn modelId="{38913BE3-30FB-4522-A106-0F10A2E18DCA}" type="presParOf" srcId="{92883294-EA4D-4892-B54D-C8A32293C558}" destId="{496A2E06-4BE8-4413-8813-598E64676236}" srcOrd="0" destOrd="0" presId="urn:microsoft.com/office/officeart/2005/8/layout/hierarchy2"/>
    <dgm:cxn modelId="{D3178B3A-7711-4E9E-A215-4AABA00580DC}" type="presParOf" srcId="{92883294-EA4D-4892-B54D-C8A32293C558}" destId="{2A77867D-4237-4F0C-92DD-10FAEE879887}" srcOrd="1" destOrd="0" presId="urn:microsoft.com/office/officeart/2005/8/layout/hierarchy2"/>
    <dgm:cxn modelId="{C2F51284-EB72-4B71-8367-939A00AAA363}" type="presParOf" srcId="{2A77867D-4237-4F0C-92DD-10FAEE879887}" destId="{B0ACF023-9A11-482C-B938-04935F2347FD}" srcOrd="0" destOrd="0" presId="urn:microsoft.com/office/officeart/2005/8/layout/hierarchy2"/>
    <dgm:cxn modelId="{E01930F0-3EC5-4FBE-886D-B0DB0CA6D344}" type="presParOf" srcId="{B0ACF023-9A11-482C-B938-04935F2347FD}" destId="{A6D07E32-82D8-4132-967C-BF0419D563A7}" srcOrd="0" destOrd="0" presId="urn:microsoft.com/office/officeart/2005/8/layout/hierarchy2"/>
    <dgm:cxn modelId="{B646B148-3A53-49D5-9102-0AFCDA7A211F}" type="presParOf" srcId="{2A77867D-4237-4F0C-92DD-10FAEE879887}" destId="{CF34275B-AE6D-442A-BABB-D053F4CBCE09}" srcOrd="1" destOrd="0" presId="urn:microsoft.com/office/officeart/2005/8/layout/hierarchy2"/>
    <dgm:cxn modelId="{6672C184-E810-4F2D-A504-47F86E35B6B8}" type="presParOf" srcId="{CF34275B-AE6D-442A-BABB-D053F4CBCE09}" destId="{F050886F-DA36-476D-B85F-B3CCA7126EFB}" srcOrd="0" destOrd="0" presId="urn:microsoft.com/office/officeart/2005/8/layout/hierarchy2"/>
    <dgm:cxn modelId="{4647A0C9-DD17-49DF-910A-242045CFF22B}" type="presParOf" srcId="{CF34275B-AE6D-442A-BABB-D053F4CBCE09}" destId="{095547DC-FBB5-498A-AB47-DF0623602ABF}" srcOrd="1" destOrd="0" presId="urn:microsoft.com/office/officeart/2005/8/layout/hierarchy2"/>
    <dgm:cxn modelId="{CAE714B1-BB69-4520-B2F7-5DDBA994D0A3}" type="presParOf" srcId="{2A77867D-4237-4F0C-92DD-10FAEE879887}" destId="{6E845B86-9D61-4CFB-B71C-6BE5F098042C}" srcOrd="2" destOrd="0" presId="urn:microsoft.com/office/officeart/2005/8/layout/hierarchy2"/>
    <dgm:cxn modelId="{4181177A-0D9F-490D-9123-C9C94191ED69}" type="presParOf" srcId="{6E845B86-9D61-4CFB-B71C-6BE5F098042C}" destId="{F29AE6F3-06EE-41C4-80A7-4DD9BDE33EDA}" srcOrd="0" destOrd="0" presId="urn:microsoft.com/office/officeart/2005/8/layout/hierarchy2"/>
    <dgm:cxn modelId="{C3DACD11-5BFA-4973-843F-BE90B8545FBA}" type="presParOf" srcId="{2A77867D-4237-4F0C-92DD-10FAEE879887}" destId="{7285736D-C0B7-4FE5-95EC-1EC3AC09D1E5}" srcOrd="3" destOrd="0" presId="urn:microsoft.com/office/officeart/2005/8/layout/hierarchy2"/>
    <dgm:cxn modelId="{797582B7-ECCA-4BD6-A6CC-270610E7160B}" type="presParOf" srcId="{7285736D-C0B7-4FE5-95EC-1EC3AC09D1E5}" destId="{D750DD41-B351-4D0F-BB56-172BEBD4B970}" srcOrd="0" destOrd="0" presId="urn:microsoft.com/office/officeart/2005/8/layout/hierarchy2"/>
    <dgm:cxn modelId="{9DA8974C-DB14-4587-9A26-8C1823E42D9F}" type="presParOf" srcId="{7285736D-C0B7-4FE5-95EC-1EC3AC09D1E5}" destId="{31E69CBB-0D9F-4F67-ACE1-6945CC167DDF}" srcOrd="1" destOrd="0" presId="urn:microsoft.com/office/officeart/2005/8/layout/hierarchy2"/>
    <dgm:cxn modelId="{A6348200-7960-4225-BACE-C54105E27C4E}" type="presParOf" srcId="{3F8FD932-299F-4A7F-B607-3DF60402CD63}" destId="{8E1E3AE6-0FF0-4ACF-A5F0-C0B863BB8B14}" srcOrd="2" destOrd="0" presId="urn:microsoft.com/office/officeart/2005/8/layout/hierarchy2"/>
    <dgm:cxn modelId="{6E63082B-DF9E-43DD-A89D-75488F68347C}" type="presParOf" srcId="{8E1E3AE6-0FF0-4ACF-A5F0-C0B863BB8B14}" destId="{DB0B6ADB-C3DC-46B1-995E-05C995D9A1B3}" srcOrd="0" destOrd="0" presId="urn:microsoft.com/office/officeart/2005/8/layout/hierarchy2"/>
    <dgm:cxn modelId="{F723943C-7C64-4484-9C16-9C8A8E644D1D}" type="presParOf" srcId="{3F8FD932-299F-4A7F-B607-3DF60402CD63}" destId="{9823D704-93DC-49EF-8B6D-739E4B10C372}" srcOrd="3" destOrd="0" presId="urn:microsoft.com/office/officeart/2005/8/layout/hierarchy2"/>
    <dgm:cxn modelId="{BFDC7A27-49CD-49C1-B6A9-674D941CFC6D}" type="presParOf" srcId="{9823D704-93DC-49EF-8B6D-739E4B10C372}" destId="{95A60B98-5C96-40D6-95E0-BC0700996404}" srcOrd="0" destOrd="0" presId="urn:microsoft.com/office/officeart/2005/8/layout/hierarchy2"/>
    <dgm:cxn modelId="{5B243CD3-565A-4F00-902C-B278E6076AB4}" type="presParOf" srcId="{9823D704-93DC-49EF-8B6D-739E4B10C372}" destId="{CA3A5495-AF3D-49E9-8067-71A57E5DE37A}" srcOrd="1" destOrd="0" presId="urn:microsoft.com/office/officeart/2005/8/layout/hierarchy2"/>
    <dgm:cxn modelId="{023767A8-BE63-4F90-9EDA-AD68271F9707}" type="presParOf" srcId="{CA3A5495-AF3D-49E9-8067-71A57E5DE37A}" destId="{248B25A5-1F3A-4F6B-8778-C98031746CE8}" srcOrd="0" destOrd="0" presId="urn:microsoft.com/office/officeart/2005/8/layout/hierarchy2"/>
    <dgm:cxn modelId="{321FC153-5492-4B74-BB64-81B2579854C1}" type="presParOf" srcId="{248B25A5-1F3A-4F6B-8778-C98031746CE8}" destId="{95207C04-4B90-4636-9D3E-B0E1B4805AAA}" srcOrd="0" destOrd="0" presId="urn:microsoft.com/office/officeart/2005/8/layout/hierarchy2"/>
    <dgm:cxn modelId="{72DC2A85-AA5C-45F0-8B1C-13EB96CA9525}" type="presParOf" srcId="{CA3A5495-AF3D-49E9-8067-71A57E5DE37A}" destId="{A9229B37-EEE3-4828-9953-7A3078050AF6}" srcOrd="1" destOrd="0" presId="urn:microsoft.com/office/officeart/2005/8/layout/hierarchy2"/>
    <dgm:cxn modelId="{7FD7629B-6494-4629-8C38-D3E595473683}" type="presParOf" srcId="{A9229B37-EEE3-4828-9953-7A3078050AF6}" destId="{3C05ACDB-1201-4DE8-881E-A416C0D6DC34}" srcOrd="0" destOrd="0" presId="urn:microsoft.com/office/officeart/2005/8/layout/hierarchy2"/>
    <dgm:cxn modelId="{D3818157-7EE3-4F83-A768-FD38C3FA7976}" type="presParOf" srcId="{A9229B37-EEE3-4828-9953-7A3078050AF6}" destId="{7F074570-F62E-4B9D-8948-14D450C86E6D}" srcOrd="1" destOrd="0" presId="urn:microsoft.com/office/officeart/2005/8/layout/hierarchy2"/>
    <dgm:cxn modelId="{F1DBC724-B58F-40DA-8755-D299F380D181}" type="presParOf" srcId="{7F074570-F62E-4B9D-8948-14D450C86E6D}" destId="{E4214A76-8173-4D12-B01F-E11BDC555A37}" srcOrd="0" destOrd="0" presId="urn:microsoft.com/office/officeart/2005/8/layout/hierarchy2"/>
    <dgm:cxn modelId="{05F831B3-E1CF-4480-8589-234903037B11}" type="presParOf" srcId="{E4214A76-8173-4D12-B01F-E11BDC555A37}" destId="{18893B4C-BF43-4000-8938-8E50BCA9B1A1}" srcOrd="0" destOrd="0" presId="urn:microsoft.com/office/officeart/2005/8/layout/hierarchy2"/>
    <dgm:cxn modelId="{FFD759F5-14D5-490B-9CFC-71C7EA7A122D}" type="presParOf" srcId="{7F074570-F62E-4B9D-8948-14D450C86E6D}" destId="{FD8E8528-70CE-4B35-8C70-23E84D0FCB40}" srcOrd="1" destOrd="0" presId="urn:microsoft.com/office/officeart/2005/8/layout/hierarchy2"/>
    <dgm:cxn modelId="{794126BC-EEBF-4AF1-B283-30867BE0A9D9}" type="presParOf" srcId="{FD8E8528-70CE-4B35-8C70-23E84D0FCB40}" destId="{3D4B3802-DFC4-4AA4-AB0C-15D4BA2A7E03}" srcOrd="0" destOrd="0" presId="urn:microsoft.com/office/officeart/2005/8/layout/hierarchy2"/>
    <dgm:cxn modelId="{7FDA7A1D-E34E-4C4B-852B-1BAB76AA8CEC}" type="presParOf" srcId="{FD8E8528-70CE-4B35-8C70-23E84D0FCB40}" destId="{98C5F87B-D339-49F0-B8E5-8B41CD77D02C}" srcOrd="1" destOrd="0" presId="urn:microsoft.com/office/officeart/2005/8/layout/hierarchy2"/>
    <dgm:cxn modelId="{BF3B34C5-097C-4EF3-B2E6-58AE63A35534}" type="presParOf" srcId="{7F074570-F62E-4B9D-8948-14D450C86E6D}" destId="{4C1AFDB7-EF6B-4176-B2B4-369090DA0788}" srcOrd="2" destOrd="0" presId="urn:microsoft.com/office/officeart/2005/8/layout/hierarchy2"/>
    <dgm:cxn modelId="{B869EC35-F2ED-4B45-9D8B-21EFF6EEFDEC}" type="presParOf" srcId="{4C1AFDB7-EF6B-4176-B2B4-369090DA0788}" destId="{300270B7-EF34-481A-9A94-8476EAF39578}" srcOrd="0" destOrd="0" presId="urn:microsoft.com/office/officeart/2005/8/layout/hierarchy2"/>
    <dgm:cxn modelId="{06AEBC6F-55BC-4FCE-9941-1AF544B85955}" type="presParOf" srcId="{7F074570-F62E-4B9D-8948-14D450C86E6D}" destId="{7B39696F-CEA1-4423-B0DE-E3B4662C4690}" srcOrd="3" destOrd="0" presId="urn:microsoft.com/office/officeart/2005/8/layout/hierarchy2"/>
    <dgm:cxn modelId="{B7CE2AF8-9509-453C-885D-D1E59AD49439}" type="presParOf" srcId="{7B39696F-CEA1-4423-B0DE-E3B4662C4690}" destId="{AA07E2CB-E37A-43B9-8F41-C47838D3A680}" srcOrd="0" destOrd="0" presId="urn:microsoft.com/office/officeart/2005/8/layout/hierarchy2"/>
    <dgm:cxn modelId="{B0DE0CEE-A07D-4409-B9EC-134EC5C53F22}" type="presParOf" srcId="{7B39696F-CEA1-4423-B0DE-E3B4662C4690}" destId="{27E484DE-B16D-4425-A328-A638A93446B7}" srcOrd="1" destOrd="0" presId="urn:microsoft.com/office/officeart/2005/8/layout/hierarchy2"/>
  </dgm:cxnLst>
  <dgm:bg/>
  <dgm:whole/>
</dgm:dataModel>
</file>

<file path=ppt/diagrams/data2.xml><?xml version="1.0" encoding="utf-8"?>
<dgm:dataModel xmlns:dgm="http://schemas.openxmlformats.org/drawingml/2006/diagram" xmlns:a="http://schemas.openxmlformats.org/drawingml/2006/main">
  <dgm:ptLst>
    <dgm:pt modelId="{0923D962-FDDD-468D-90B6-C39B09660D12}" type="doc">
      <dgm:prSet loTypeId="urn:microsoft.com/office/officeart/2008/layout/HorizontalMultiLevelHierarchy" loCatId="hierarchy" qsTypeId="urn:microsoft.com/office/officeart/2005/8/quickstyle/simple2" qsCatId="simple" csTypeId="urn:microsoft.com/office/officeart/2005/8/colors/accent1_1" csCatId="accent1" phldr="1"/>
      <dgm:spPr/>
      <dgm:t>
        <a:bodyPr/>
        <a:lstStyle/>
        <a:p>
          <a:endParaRPr lang="zh-TW" altLang="en-US"/>
        </a:p>
      </dgm:t>
    </dgm:pt>
    <dgm:pt modelId="{AE22D08B-47F9-45F0-9C8E-CFEE366C0A4D}">
      <dgm:prSet phldrT="[文字]" custT="1"/>
      <dgm:spPr/>
      <dgm:t>
        <a:bodyPr vert="vert"/>
        <a:lstStyle/>
        <a:p>
          <a:r>
            <a:rPr lang="zh-TW" altLang="en-US" sz="2000" b="0" dirty="0" smtClean="0">
              <a:latin typeface="微軟正黑體" pitchFamily="34" charset="-120"/>
              <a:ea typeface="微軟正黑體" pitchFamily="34" charset="-120"/>
            </a:rPr>
            <a:t>行賄罪</a:t>
          </a:r>
          <a:endParaRPr lang="en-US" altLang="zh-TW" sz="2000" b="0" dirty="0" smtClean="0">
            <a:latin typeface="微軟正黑體" pitchFamily="34" charset="-120"/>
            <a:ea typeface="微軟正黑體" pitchFamily="34" charset="-120"/>
          </a:endParaRPr>
        </a:p>
        <a:p>
          <a:r>
            <a:rPr lang="zh-TW" altLang="en-US" sz="2000" b="0" dirty="0" smtClean="0">
              <a:latin typeface="微軟正黑體" pitchFamily="34" charset="-120"/>
              <a:ea typeface="微軟正黑體" pitchFamily="34" charset="-120"/>
            </a:rPr>
            <a:t>構成要件</a:t>
          </a:r>
          <a:endParaRPr lang="zh-TW" altLang="en-US" sz="2000" b="0" dirty="0">
            <a:latin typeface="微軟正黑體" pitchFamily="34" charset="-120"/>
            <a:ea typeface="微軟正黑體" pitchFamily="34" charset="-120"/>
          </a:endParaRPr>
        </a:p>
      </dgm:t>
    </dgm:pt>
    <dgm:pt modelId="{BA62818F-5A54-440E-9F90-BF6E7AB505E5}" type="parTrans" cxnId="{A92AD290-C4E5-4F17-992D-EA7351F86793}">
      <dgm:prSet/>
      <dgm:spPr/>
      <dgm:t>
        <a:bodyPr/>
        <a:lstStyle/>
        <a:p>
          <a:endParaRPr lang="zh-TW" altLang="en-US" b="0">
            <a:latin typeface="微軟正黑體" pitchFamily="34" charset="-120"/>
            <a:ea typeface="微軟正黑體" pitchFamily="34" charset="-120"/>
          </a:endParaRPr>
        </a:p>
      </dgm:t>
    </dgm:pt>
    <dgm:pt modelId="{9835FF57-3A90-40D5-AB38-7E1BECFBA8E6}" type="sibTrans" cxnId="{A92AD290-C4E5-4F17-992D-EA7351F86793}">
      <dgm:prSet/>
      <dgm:spPr/>
      <dgm:t>
        <a:bodyPr/>
        <a:lstStyle/>
        <a:p>
          <a:endParaRPr lang="zh-TW" altLang="en-US" b="0">
            <a:latin typeface="微軟正黑體" pitchFamily="34" charset="-120"/>
            <a:ea typeface="微軟正黑體" pitchFamily="34" charset="-120"/>
          </a:endParaRPr>
        </a:p>
      </dgm:t>
    </dgm:pt>
    <dgm:pt modelId="{5430455C-F6E1-43D8-B97C-2BF770F4EF9B}">
      <dgm:prSet custT="1"/>
      <dgm:spPr/>
      <dgm:t>
        <a:bodyPr/>
        <a:lstStyle/>
        <a:p>
          <a:r>
            <a:rPr lang="zh-TW" altLang="en-US" sz="2000" b="0" dirty="0" smtClean="0">
              <a:latin typeface="微軟正黑體" pitchFamily="34" charset="-120"/>
              <a:ea typeface="微軟正黑體" pitchFamily="34" charset="-120"/>
            </a:rPr>
            <a:t>客觀要件</a:t>
          </a:r>
          <a:endParaRPr lang="zh-TW" altLang="en-US" sz="2000" b="0" dirty="0">
            <a:latin typeface="微軟正黑體" pitchFamily="34" charset="-120"/>
            <a:ea typeface="微軟正黑體" pitchFamily="34" charset="-120"/>
          </a:endParaRPr>
        </a:p>
      </dgm:t>
    </dgm:pt>
    <dgm:pt modelId="{D05107B0-DCAF-4944-9A4C-AB284FDCC2EB}" type="parTrans" cxnId="{2C52894D-8B9B-4FB6-BF34-F4E47A12CDAE}">
      <dgm:prSet/>
      <dgm:spPr/>
      <dgm:t>
        <a:bodyPr/>
        <a:lstStyle/>
        <a:p>
          <a:endParaRPr lang="zh-TW" altLang="en-US" b="0">
            <a:latin typeface="微軟正黑體" pitchFamily="34" charset="-120"/>
            <a:ea typeface="微軟正黑體" pitchFamily="34" charset="-120"/>
          </a:endParaRPr>
        </a:p>
      </dgm:t>
    </dgm:pt>
    <dgm:pt modelId="{5065F9F3-0E58-4B3A-AB59-C224FFE875B4}" type="sibTrans" cxnId="{2C52894D-8B9B-4FB6-BF34-F4E47A12CDAE}">
      <dgm:prSet/>
      <dgm:spPr/>
      <dgm:t>
        <a:bodyPr/>
        <a:lstStyle/>
        <a:p>
          <a:endParaRPr lang="zh-TW" altLang="en-US" b="0">
            <a:latin typeface="微軟正黑體" pitchFamily="34" charset="-120"/>
            <a:ea typeface="微軟正黑體" pitchFamily="34" charset="-120"/>
          </a:endParaRPr>
        </a:p>
      </dgm:t>
    </dgm:pt>
    <dgm:pt modelId="{55BFAF53-035A-41B3-8152-623B66D71758}">
      <dgm:prSet custT="1"/>
      <dgm:spPr/>
      <dgm:t>
        <a:bodyPr/>
        <a:lstStyle/>
        <a:p>
          <a:r>
            <a:rPr lang="zh-TW" altLang="en-US" sz="2000" b="0" dirty="0" smtClean="0">
              <a:latin typeface="微軟正黑體" pitchFamily="34" charset="-120"/>
              <a:ea typeface="微軟正黑體" pitchFamily="34" charset="-120"/>
            </a:rPr>
            <a:t>行為主體</a:t>
          </a:r>
          <a:endParaRPr lang="zh-TW" altLang="en-US" sz="2000" b="0" dirty="0">
            <a:latin typeface="微軟正黑體" pitchFamily="34" charset="-120"/>
            <a:ea typeface="微軟正黑體" pitchFamily="34" charset="-120"/>
          </a:endParaRPr>
        </a:p>
      </dgm:t>
    </dgm:pt>
    <dgm:pt modelId="{2BE61ECC-95C4-4920-9F82-F98F3452D2A7}" type="parTrans" cxnId="{D4309F4A-0BA2-4FD5-B503-2F2447F99A10}">
      <dgm:prSet/>
      <dgm:spPr/>
      <dgm:t>
        <a:bodyPr/>
        <a:lstStyle/>
        <a:p>
          <a:endParaRPr lang="zh-TW" altLang="en-US" b="0">
            <a:latin typeface="微軟正黑體" pitchFamily="34" charset="-120"/>
            <a:ea typeface="微軟正黑體" pitchFamily="34" charset="-120"/>
          </a:endParaRPr>
        </a:p>
      </dgm:t>
    </dgm:pt>
    <dgm:pt modelId="{CBF0B927-8211-4B28-8450-447A377A8A5A}" type="sibTrans" cxnId="{D4309F4A-0BA2-4FD5-B503-2F2447F99A10}">
      <dgm:prSet/>
      <dgm:spPr/>
      <dgm:t>
        <a:bodyPr/>
        <a:lstStyle/>
        <a:p>
          <a:endParaRPr lang="zh-TW" altLang="en-US" b="0">
            <a:latin typeface="微軟正黑體" pitchFamily="34" charset="-120"/>
            <a:ea typeface="微軟正黑體" pitchFamily="34" charset="-120"/>
          </a:endParaRPr>
        </a:p>
      </dgm:t>
    </dgm:pt>
    <dgm:pt modelId="{BC65517F-7993-4B90-91B8-5C81729C0A09}">
      <dgm:prSet/>
      <dgm:spPr/>
      <dgm:t>
        <a:bodyPr/>
        <a:lstStyle/>
        <a:p>
          <a:r>
            <a:rPr lang="zh-TW" altLang="en-US" dirty="0" smtClean="0">
              <a:latin typeface="微軟正黑體" pitchFamily="34" charset="-120"/>
              <a:ea typeface="微軟正黑體" pitchFamily="34" charset="-120"/>
            </a:rPr>
            <a:t>一般犯</a:t>
          </a:r>
          <a:endParaRPr lang="zh-TW" altLang="en-US" dirty="0">
            <a:latin typeface="微軟正黑體" pitchFamily="34" charset="-120"/>
            <a:ea typeface="微軟正黑體" pitchFamily="34" charset="-120"/>
          </a:endParaRPr>
        </a:p>
      </dgm:t>
    </dgm:pt>
    <dgm:pt modelId="{33DC323F-9F7A-4A4D-94CD-C72536CFBE82}" type="parTrans" cxnId="{DD32FA49-6AD5-4FD9-B319-FA4CCB6F3407}">
      <dgm:prSet/>
      <dgm:spPr/>
      <dgm:t>
        <a:bodyPr/>
        <a:lstStyle/>
        <a:p>
          <a:endParaRPr lang="zh-TW" altLang="en-US" b="0">
            <a:latin typeface="微軟正黑體" pitchFamily="34" charset="-120"/>
            <a:ea typeface="微軟正黑體" pitchFamily="34" charset="-120"/>
          </a:endParaRPr>
        </a:p>
      </dgm:t>
    </dgm:pt>
    <dgm:pt modelId="{C21FD853-6999-45E2-B77F-4F6C79E3010E}" type="sibTrans" cxnId="{DD32FA49-6AD5-4FD9-B319-FA4CCB6F3407}">
      <dgm:prSet/>
      <dgm:spPr/>
      <dgm:t>
        <a:bodyPr/>
        <a:lstStyle/>
        <a:p>
          <a:endParaRPr lang="zh-TW" altLang="en-US" b="0">
            <a:latin typeface="微軟正黑體" pitchFamily="34" charset="-120"/>
            <a:ea typeface="微軟正黑體" pitchFamily="34" charset="-120"/>
          </a:endParaRPr>
        </a:p>
      </dgm:t>
    </dgm:pt>
    <dgm:pt modelId="{586389C8-5FD9-44B6-B6C6-99953ACEF46F}">
      <dgm:prSet custT="1"/>
      <dgm:spPr/>
      <dgm:t>
        <a:bodyPr/>
        <a:lstStyle/>
        <a:p>
          <a:r>
            <a:rPr lang="zh-TW" altLang="en-US" sz="2000" b="0" dirty="0" smtClean="0">
              <a:latin typeface="微軟正黑體" pitchFamily="34" charset="-120"/>
              <a:ea typeface="微軟正黑體" pitchFamily="34" charset="-120"/>
            </a:rPr>
            <a:t>行為客體</a:t>
          </a:r>
          <a:endParaRPr lang="zh-TW" altLang="en-US" sz="2000" b="0" dirty="0">
            <a:latin typeface="微軟正黑體" pitchFamily="34" charset="-120"/>
            <a:ea typeface="微軟正黑體" pitchFamily="34" charset="-120"/>
          </a:endParaRPr>
        </a:p>
      </dgm:t>
    </dgm:pt>
    <dgm:pt modelId="{929DB753-51C4-4B2A-8389-150EF5E74D50}" type="parTrans" cxnId="{829933A9-6061-4999-845F-105BC2DECB71}">
      <dgm:prSet/>
      <dgm:spPr/>
      <dgm:t>
        <a:bodyPr/>
        <a:lstStyle/>
        <a:p>
          <a:endParaRPr lang="zh-TW" altLang="en-US" b="0">
            <a:latin typeface="微軟正黑體" pitchFamily="34" charset="-120"/>
            <a:ea typeface="微軟正黑體" pitchFamily="34" charset="-120"/>
          </a:endParaRPr>
        </a:p>
      </dgm:t>
    </dgm:pt>
    <dgm:pt modelId="{E0A6001F-73B4-4D53-A058-AF3A45C7B181}" type="sibTrans" cxnId="{829933A9-6061-4999-845F-105BC2DECB71}">
      <dgm:prSet/>
      <dgm:spPr/>
      <dgm:t>
        <a:bodyPr/>
        <a:lstStyle/>
        <a:p>
          <a:endParaRPr lang="zh-TW" altLang="en-US" b="0">
            <a:latin typeface="微軟正黑體" pitchFamily="34" charset="-120"/>
            <a:ea typeface="微軟正黑體" pitchFamily="34" charset="-120"/>
          </a:endParaRPr>
        </a:p>
      </dgm:t>
    </dgm:pt>
    <dgm:pt modelId="{C6993110-D52E-4D2E-9DF7-6D55ED9996AF}">
      <dgm:prSet/>
      <dgm:spPr/>
      <dgm:t>
        <a:bodyPr/>
        <a:lstStyle/>
        <a:p>
          <a:r>
            <a:rPr lang="zh-TW" altLang="en-US" dirty="0" smtClean="0">
              <a:latin typeface="微軟正黑體" pitchFamily="34" charset="-120"/>
              <a:ea typeface="微軟正黑體" pitchFamily="34" charset="-120"/>
            </a:rPr>
            <a:t>賄賂</a:t>
          </a:r>
          <a:endParaRPr lang="zh-TW" altLang="en-US" dirty="0">
            <a:latin typeface="微軟正黑體" pitchFamily="34" charset="-120"/>
            <a:ea typeface="微軟正黑體" pitchFamily="34" charset="-120"/>
          </a:endParaRPr>
        </a:p>
      </dgm:t>
    </dgm:pt>
    <dgm:pt modelId="{BCF11655-8A5F-4C5F-85C9-A15284D55F8E}" type="parTrans" cxnId="{D3DDF815-52F9-41F4-9BE8-8B01FB20DD65}">
      <dgm:prSet/>
      <dgm:spPr/>
      <dgm:t>
        <a:bodyPr/>
        <a:lstStyle/>
        <a:p>
          <a:endParaRPr lang="zh-TW" altLang="en-US" b="0">
            <a:latin typeface="微軟正黑體" pitchFamily="34" charset="-120"/>
            <a:ea typeface="微軟正黑體" pitchFamily="34" charset="-120"/>
          </a:endParaRPr>
        </a:p>
      </dgm:t>
    </dgm:pt>
    <dgm:pt modelId="{E474F834-93E1-4FDA-8138-3C087F6468DB}" type="sibTrans" cxnId="{D3DDF815-52F9-41F4-9BE8-8B01FB20DD65}">
      <dgm:prSet/>
      <dgm:spPr/>
      <dgm:t>
        <a:bodyPr/>
        <a:lstStyle/>
        <a:p>
          <a:endParaRPr lang="zh-TW" altLang="en-US" b="0">
            <a:latin typeface="微軟正黑體" pitchFamily="34" charset="-120"/>
            <a:ea typeface="微軟正黑體" pitchFamily="34" charset="-120"/>
          </a:endParaRPr>
        </a:p>
      </dgm:t>
    </dgm:pt>
    <dgm:pt modelId="{40A8EC8A-8D76-484E-9AA9-FAF408E01B59}">
      <dgm:prSet custT="1"/>
      <dgm:spPr/>
      <dgm:t>
        <a:bodyPr/>
        <a:lstStyle/>
        <a:p>
          <a:r>
            <a:rPr lang="zh-TW" altLang="en-US" sz="2000" b="0" dirty="0" smtClean="0">
              <a:latin typeface="微軟正黑體" pitchFamily="34" charset="-120"/>
              <a:ea typeface="微軟正黑體" pitchFamily="34" charset="-120"/>
            </a:rPr>
            <a:t>行為情狀</a:t>
          </a:r>
          <a:endParaRPr lang="zh-TW" altLang="en-US" sz="2000" b="0" dirty="0">
            <a:latin typeface="微軟正黑體" pitchFamily="34" charset="-120"/>
            <a:ea typeface="微軟正黑體" pitchFamily="34" charset="-120"/>
          </a:endParaRPr>
        </a:p>
      </dgm:t>
    </dgm:pt>
    <dgm:pt modelId="{13857FFC-E35A-49F6-80FD-C48F37E9B966}" type="parTrans" cxnId="{5BA4D4D7-770B-4B5F-8F38-0C19F9C773EF}">
      <dgm:prSet/>
      <dgm:spPr/>
      <dgm:t>
        <a:bodyPr/>
        <a:lstStyle/>
        <a:p>
          <a:endParaRPr lang="zh-TW" altLang="en-US" b="0">
            <a:latin typeface="微軟正黑體" pitchFamily="34" charset="-120"/>
            <a:ea typeface="微軟正黑體" pitchFamily="34" charset="-120"/>
          </a:endParaRPr>
        </a:p>
      </dgm:t>
    </dgm:pt>
    <dgm:pt modelId="{28093CFE-99D8-4EED-BF09-7D371C03086C}" type="sibTrans" cxnId="{5BA4D4D7-770B-4B5F-8F38-0C19F9C773EF}">
      <dgm:prSet/>
      <dgm:spPr/>
      <dgm:t>
        <a:bodyPr/>
        <a:lstStyle/>
        <a:p>
          <a:endParaRPr lang="zh-TW" altLang="en-US" b="0">
            <a:latin typeface="微軟正黑體" pitchFamily="34" charset="-120"/>
            <a:ea typeface="微軟正黑體" pitchFamily="34" charset="-120"/>
          </a:endParaRPr>
        </a:p>
      </dgm:t>
    </dgm:pt>
    <dgm:pt modelId="{A4401149-3759-41FB-9F7A-7D96551D20E6}">
      <dgm:prSet custT="1"/>
      <dgm:spPr/>
      <dgm:t>
        <a:bodyPr/>
        <a:lstStyle/>
        <a:p>
          <a:r>
            <a:rPr lang="zh-TW" altLang="en-US" sz="2000" b="0" dirty="0" smtClean="0">
              <a:latin typeface="微軟正黑體" pitchFamily="34" charset="-120"/>
              <a:ea typeface="微軟正黑體" pitchFamily="34" charset="-120"/>
            </a:rPr>
            <a:t>行為態樣</a:t>
          </a:r>
          <a:endParaRPr lang="zh-TW" altLang="en-US" sz="2000" b="0" dirty="0">
            <a:latin typeface="微軟正黑體" pitchFamily="34" charset="-120"/>
            <a:ea typeface="微軟正黑體" pitchFamily="34" charset="-120"/>
          </a:endParaRPr>
        </a:p>
      </dgm:t>
    </dgm:pt>
    <dgm:pt modelId="{F39F99C0-2194-4DED-B3DE-4335C13B0706}" type="parTrans" cxnId="{7FEEC329-77A7-4B0F-A775-6F6B975EA917}">
      <dgm:prSet/>
      <dgm:spPr/>
      <dgm:t>
        <a:bodyPr/>
        <a:lstStyle/>
        <a:p>
          <a:endParaRPr lang="zh-TW" altLang="en-US" b="0">
            <a:latin typeface="微軟正黑體" pitchFamily="34" charset="-120"/>
            <a:ea typeface="微軟正黑體" pitchFamily="34" charset="-120"/>
          </a:endParaRPr>
        </a:p>
      </dgm:t>
    </dgm:pt>
    <dgm:pt modelId="{CBE0B37B-FCB6-44F9-992B-0CA85EB81636}" type="sibTrans" cxnId="{7FEEC329-77A7-4B0F-A775-6F6B975EA917}">
      <dgm:prSet/>
      <dgm:spPr/>
      <dgm:t>
        <a:bodyPr/>
        <a:lstStyle/>
        <a:p>
          <a:endParaRPr lang="zh-TW" altLang="en-US" b="0">
            <a:latin typeface="微軟正黑體" pitchFamily="34" charset="-120"/>
            <a:ea typeface="微軟正黑體" pitchFamily="34" charset="-120"/>
          </a:endParaRPr>
        </a:p>
      </dgm:t>
    </dgm:pt>
    <dgm:pt modelId="{9D663AE4-079A-4241-8CEA-1C5250B21D26}">
      <dgm:prSet/>
      <dgm:spPr/>
      <dgm:t>
        <a:bodyPr/>
        <a:lstStyle/>
        <a:p>
          <a:r>
            <a:rPr lang="zh-TW" altLang="en-US" dirty="0" smtClean="0">
              <a:latin typeface="微軟正黑體" pitchFamily="34" charset="-120"/>
              <a:ea typeface="微軟正黑體" pitchFamily="34" charset="-120"/>
            </a:rPr>
            <a:t>行求、期約、交付</a:t>
          </a:r>
          <a:endParaRPr lang="zh-TW" altLang="en-US" dirty="0">
            <a:latin typeface="微軟正黑體" pitchFamily="34" charset="-120"/>
            <a:ea typeface="微軟正黑體" pitchFamily="34" charset="-120"/>
          </a:endParaRPr>
        </a:p>
      </dgm:t>
    </dgm:pt>
    <dgm:pt modelId="{423F2DB0-78BB-4AE8-B6F8-D3758AE55501}" type="parTrans" cxnId="{36D5645B-4816-4845-8A07-948D522056E0}">
      <dgm:prSet/>
      <dgm:spPr/>
      <dgm:t>
        <a:bodyPr/>
        <a:lstStyle/>
        <a:p>
          <a:endParaRPr lang="zh-TW" altLang="en-US" b="0">
            <a:latin typeface="微軟正黑體" pitchFamily="34" charset="-120"/>
            <a:ea typeface="微軟正黑體" pitchFamily="34" charset="-120"/>
          </a:endParaRPr>
        </a:p>
      </dgm:t>
    </dgm:pt>
    <dgm:pt modelId="{A180BEDB-4DD1-4F26-B5CD-3FD79419E825}" type="sibTrans" cxnId="{36D5645B-4816-4845-8A07-948D522056E0}">
      <dgm:prSet/>
      <dgm:spPr/>
      <dgm:t>
        <a:bodyPr/>
        <a:lstStyle/>
        <a:p>
          <a:endParaRPr lang="zh-TW" altLang="en-US" b="0">
            <a:latin typeface="微軟正黑體" pitchFamily="34" charset="-120"/>
            <a:ea typeface="微軟正黑體" pitchFamily="34" charset="-120"/>
          </a:endParaRPr>
        </a:p>
      </dgm:t>
    </dgm:pt>
    <dgm:pt modelId="{C6EB54A1-9945-4AF5-8826-5EEE4195440B}">
      <dgm:prSet custT="1"/>
      <dgm:spPr/>
      <dgm:t>
        <a:bodyPr/>
        <a:lstStyle/>
        <a:p>
          <a:r>
            <a:rPr lang="zh-TW" altLang="en-US" sz="2000" b="0" dirty="0" smtClean="0">
              <a:latin typeface="微軟正黑體" pitchFamily="34" charset="-120"/>
              <a:ea typeface="微軟正黑體" pitchFamily="34" charset="-120"/>
            </a:rPr>
            <a:t>主觀要件</a:t>
          </a:r>
          <a:endParaRPr lang="zh-TW" altLang="en-US" sz="2000" b="0" dirty="0">
            <a:latin typeface="微軟正黑體" pitchFamily="34" charset="-120"/>
            <a:ea typeface="微軟正黑體" pitchFamily="34" charset="-120"/>
          </a:endParaRPr>
        </a:p>
      </dgm:t>
    </dgm:pt>
    <dgm:pt modelId="{523D109B-5CC5-4566-BD0B-4760DE49B51D}" type="parTrans" cxnId="{FA5D7FB8-8315-4AD3-8576-1914AFB4ED0A}">
      <dgm:prSet/>
      <dgm:spPr/>
      <dgm:t>
        <a:bodyPr/>
        <a:lstStyle/>
        <a:p>
          <a:endParaRPr lang="zh-TW" altLang="en-US" b="0">
            <a:latin typeface="微軟正黑體" pitchFamily="34" charset="-120"/>
            <a:ea typeface="微軟正黑體" pitchFamily="34" charset="-120"/>
          </a:endParaRPr>
        </a:p>
      </dgm:t>
    </dgm:pt>
    <dgm:pt modelId="{DBEB3F87-8FFB-408B-897C-DCEB99865BE2}" type="sibTrans" cxnId="{FA5D7FB8-8315-4AD3-8576-1914AFB4ED0A}">
      <dgm:prSet/>
      <dgm:spPr/>
      <dgm:t>
        <a:bodyPr/>
        <a:lstStyle/>
        <a:p>
          <a:endParaRPr lang="zh-TW" altLang="en-US" b="0">
            <a:latin typeface="微軟正黑體" pitchFamily="34" charset="-120"/>
            <a:ea typeface="微軟正黑體" pitchFamily="34" charset="-120"/>
          </a:endParaRPr>
        </a:p>
      </dgm:t>
    </dgm:pt>
    <dgm:pt modelId="{12E0CE40-7E57-436C-A384-6B5425E74613}">
      <dgm:prSet custT="1"/>
      <dgm:spPr/>
      <dgm:t>
        <a:bodyPr/>
        <a:lstStyle/>
        <a:p>
          <a:r>
            <a:rPr lang="zh-TW" altLang="en-US" sz="2000" b="0" dirty="0" smtClean="0">
              <a:latin typeface="微軟正黑體" pitchFamily="34" charset="-120"/>
              <a:ea typeface="微軟正黑體" pitchFamily="34" charset="-120"/>
            </a:rPr>
            <a:t>故意</a:t>
          </a:r>
          <a:endParaRPr lang="zh-TW" altLang="en-US" sz="2000" b="0" dirty="0">
            <a:latin typeface="微軟正黑體" pitchFamily="34" charset="-120"/>
            <a:ea typeface="微軟正黑體" pitchFamily="34" charset="-120"/>
          </a:endParaRPr>
        </a:p>
      </dgm:t>
    </dgm:pt>
    <dgm:pt modelId="{D9A3C7F1-42BA-45D0-B774-97C17B70F939}" type="parTrans" cxnId="{258C56D3-5DC9-4C66-81EE-7AEF7DF30961}">
      <dgm:prSet/>
      <dgm:spPr/>
      <dgm:t>
        <a:bodyPr/>
        <a:lstStyle/>
        <a:p>
          <a:endParaRPr lang="zh-TW" altLang="en-US" b="0">
            <a:latin typeface="微軟正黑體" pitchFamily="34" charset="-120"/>
            <a:ea typeface="微軟正黑體" pitchFamily="34" charset="-120"/>
          </a:endParaRPr>
        </a:p>
      </dgm:t>
    </dgm:pt>
    <dgm:pt modelId="{5BF39E54-B1AA-4CC4-9287-E9918C0923B9}" type="sibTrans" cxnId="{258C56D3-5DC9-4C66-81EE-7AEF7DF30961}">
      <dgm:prSet/>
      <dgm:spPr/>
      <dgm:t>
        <a:bodyPr/>
        <a:lstStyle/>
        <a:p>
          <a:endParaRPr lang="zh-TW" altLang="en-US" b="0">
            <a:latin typeface="微軟正黑體" pitchFamily="34" charset="-120"/>
            <a:ea typeface="微軟正黑體" pitchFamily="34" charset="-120"/>
          </a:endParaRPr>
        </a:p>
      </dgm:t>
    </dgm:pt>
    <dgm:pt modelId="{07BCF9DA-6CB3-410E-87C3-250E906FD8EE}">
      <dgm:prSet/>
      <dgm:spPr/>
      <dgm:t>
        <a:bodyPr/>
        <a:lstStyle/>
        <a:p>
          <a:r>
            <a:rPr lang="zh-TW" altLang="en-US" dirty="0" smtClean="0">
              <a:latin typeface="微軟正黑體" pitchFamily="34" charset="-120"/>
              <a:ea typeface="微軟正黑體" pitchFamily="34" charset="-120"/>
            </a:rPr>
            <a:t>公務員</a:t>
          </a:r>
          <a:endParaRPr lang="zh-TW" altLang="en-US" dirty="0">
            <a:latin typeface="微軟正黑體" pitchFamily="34" charset="-120"/>
            <a:ea typeface="微軟正黑體" pitchFamily="34" charset="-120"/>
          </a:endParaRPr>
        </a:p>
      </dgm:t>
    </dgm:pt>
    <dgm:pt modelId="{94519F70-149A-4496-8383-754FAF453C4F}" type="parTrans" cxnId="{146A8802-6E05-461F-B50C-8733292A8714}">
      <dgm:prSet/>
      <dgm:spPr/>
      <dgm:t>
        <a:bodyPr/>
        <a:lstStyle/>
        <a:p>
          <a:endParaRPr lang="zh-TW" altLang="en-US">
            <a:latin typeface="微軟正黑體" pitchFamily="34" charset="-120"/>
            <a:ea typeface="微軟正黑體" pitchFamily="34" charset="-120"/>
          </a:endParaRPr>
        </a:p>
      </dgm:t>
    </dgm:pt>
    <dgm:pt modelId="{2155F6C1-AC1C-47FA-9CEC-7D6171551F99}" type="sibTrans" cxnId="{146A8802-6E05-461F-B50C-8733292A8714}">
      <dgm:prSet/>
      <dgm:spPr/>
      <dgm:t>
        <a:bodyPr/>
        <a:lstStyle/>
        <a:p>
          <a:endParaRPr lang="zh-TW" altLang="en-US">
            <a:latin typeface="微軟正黑體" pitchFamily="34" charset="-120"/>
            <a:ea typeface="微軟正黑體" pitchFamily="34" charset="-120"/>
          </a:endParaRPr>
        </a:p>
      </dgm:t>
    </dgm:pt>
    <dgm:pt modelId="{6F5FBC4A-EAF2-4E1D-BCD4-E201FB7CA275}">
      <dgm:prSet/>
      <dgm:spPr/>
      <dgm:t>
        <a:bodyPr/>
        <a:lstStyle/>
        <a:p>
          <a:r>
            <a:rPr lang="zh-TW" altLang="en-US" dirty="0" smtClean="0">
              <a:latin typeface="微軟正黑體" pitchFamily="34" charset="-120"/>
              <a:ea typeface="微軟正黑體" pitchFamily="34" charset="-120"/>
            </a:rPr>
            <a:t>其他不正利益</a:t>
          </a:r>
          <a:endParaRPr lang="en-US" altLang="zh-TW" dirty="0" smtClean="0">
            <a:latin typeface="微軟正黑體" pitchFamily="34" charset="-120"/>
            <a:ea typeface="微軟正黑體" pitchFamily="34" charset="-120"/>
          </a:endParaRPr>
        </a:p>
      </dgm:t>
    </dgm:pt>
    <dgm:pt modelId="{A7887767-4DF7-4106-A214-8450A4E3846A}" type="parTrans" cxnId="{C5963254-BB3E-47FE-8417-C850CF396922}">
      <dgm:prSet/>
      <dgm:spPr/>
      <dgm:t>
        <a:bodyPr/>
        <a:lstStyle/>
        <a:p>
          <a:endParaRPr lang="zh-TW" altLang="en-US">
            <a:latin typeface="微軟正黑體" pitchFamily="34" charset="-120"/>
            <a:ea typeface="微軟正黑體" pitchFamily="34" charset="-120"/>
          </a:endParaRPr>
        </a:p>
      </dgm:t>
    </dgm:pt>
    <dgm:pt modelId="{5F8CF289-D573-4CB7-93DB-665F78546DB2}" type="sibTrans" cxnId="{C5963254-BB3E-47FE-8417-C850CF396922}">
      <dgm:prSet/>
      <dgm:spPr/>
      <dgm:t>
        <a:bodyPr/>
        <a:lstStyle/>
        <a:p>
          <a:endParaRPr lang="zh-TW" altLang="en-US">
            <a:latin typeface="微軟正黑體" pitchFamily="34" charset="-120"/>
            <a:ea typeface="微軟正黑體" pitchFamily="34" charset="-120"/>
          </a:endParaRPr>
        </a:p>
      </dgm:t>
    </dgm:pt>
    <dgm:pt modelId="{0899C0DA-CF09-4A27-806C-6CEF6A20A555}">
      <dgm:prSet/>
      <dgm:spPr/>
      <dgm:t>
        <a:bodyPr/>
        <a:lstStyle/>
        <a:p>
          <a:r>
            <a:rPr lang="zh-TW" altLang="en-US" dirty="0" smtClean="0">
              <a:latin typeface="微軟正黑體" pitchFamily="34" charset="-120"/>
              <a:ea typeface="微軟正黑體" pitchFamily="34" charset="-120"/>
            </a:rPr>
            <a:t>違背職務</a:t>
          </a:r>
          <a:endParaRPr lang="en-US" altLang="zh-TW" dirty="0" smtClean="0">
            <a:latin typeface="微軟正黑體" pitchFamily="34" charset="-120"/>
            <a:ea typeface="微軟正黑體" pitchFamily="34" charset="-120"/>
          </a:endParaRPr>
        </a:p>
      </dgm:t>
    </dgm:pt>
    <dgm:pt modelId="{582A979F-83A8-4E38-82E9-3D2A1D73DDB2}" type="parTrans" cxnId="{D4093DA8-93D4-4537-8706-E3D7D0F38028}">
      <dgm:prSet/>
      <dgm:spPr/>
      <dgm:t>
        <a:bodyPr/>
        <a:lstStyle/>
        <a:p>
          <a:endParaRPr lang="zh-TW" altLang="en-US">
            <a:latin typeface="微軟正黑體" pitchFamily="34" charset="-120"/>
            <a:ea typeface="微軟正黑體" pitchFamily="34" charset="-120"/>
          </a:endParaRPr>
        </a:p>
      </dgm:t>
    </dgm:pt>
    <dgm:pt modelId="{3DC0C359-4294-47D1-AF5D-794A989DAE16}" type="sibTrans" cxnId="{D4093DA8-93D4-4537-8706-E3D7D0F38028}">
      <dgm:prSet/>
      <dgm:spPr/>
      <dgm:t>
        <a:bodyPr/>
        <a:lstStyle/>
        <a:p>
          <a:endParaRPr lang="zh-TW" altLang="en-US">
            <a:latin typeface="微軟正黑體" pitchFamily="34" charset="-120"/>
            <a:ea typeface="微軟正黑體" pitchFamily="34" charset="-120"/>
          </a:endParaRPr>
        </a:p>
      </dgm:t>
    </dgm:pt>
    <dgm:pt modelId="{FEE31A22-6E19-4584-83DB-D536162CFAD6}">
      <dgm:prSet/>
      <dgm:spPr/>
      <dgm:t>
        <a:bodyPr/>
        <a:lstStyle/>
        <a:p>
          <a:r>
            <a:rPr lang="zh-TW" altLang="en-US" smtClean="0">
              <a:latin typeface="微軟正黑體" pitchFamily="34" charset="-120"/>
              <a:ea typeface="微軟正黑體" pitchFamily="34" charset="-120"/>
            </a:rPr>
            <a:t>不</a:t>
          </a:r>
          <a:r>
            <a:rPr lang="zh-TW" altLang="en-US" dirty="0" smtClean="0">
              <a:latin typeface="微軟正黑體" pitchFamily="34" charset="-120"/>
              <a:ea typeface="微軟正黑體" pitchFamily="34" charset="-120"/>
            </a:rPr>
            <a:t>違背職務</a:t>
          </a:r>
          <a:endParaRPr lang="zh-TW" altLang="en-US" dirty="0">
            <a:latin typeface="微軟正黑體" pitchFamily="34" charset="-120"/>
            <a:ea typeface="微軟正黑體" pitchFamily="34" charset="-120"/>
          </a:endParaRPr>
        </a:p>
      </dgm:t>
    </dgm:pt>
    <dgm:pt modelId="{E35F796A-99DD-4B74-8C25-CAF9D7572935}" type="parTrans" cxnId="{E799A9A9-B1A4-4B19-B3EC-ED6BCEB06E54}">
      <dgm:prSet/>
      <dgm:spPr/>
      <dgm:t>
        <a:bodyPr/>
        <a:lstStyle/>
        <a:p>
          <a:endParaRPr lang="zh-TW" altLang="en-US">
            <a:latin typeface="微軟正黑體" pitchFamily="34" charset="-120"/>
            <a:ea typeface="微軟正黑體" pitchFamily="34" charset="-120"/>
          </a:endParaRPr>
        </a:p>
      </dgm:t>
    </dgm:pt>
    <dgm:pt modelId="{56F567C1-E622-4FF8-8373-626E642BB910}" type="sibTrans" cxnId="{E799A9A9-B1A4-4B19-B3EC-ED6BCEB06E54}">
      <dgm:prSet/>
      <dgm:spPr/>
      <dgm:t>
        <a:bodyPr/>
        <a:lstStyle/>
        <a:p>
          <a:endParaRPr lang="zh-TW" altLang="en-US">
            <a:latin typeface="微軟正黑體" pitchFamily="34" charset="-120"/>
            <a:ea typeface="微軟正黑體" pitchFamily="34" charset="-120"/>
          </a:endParaRPr>
        </a:p>
      </dgm:t>
    </dgm:pt>
    <dgm:pt modelId="{8992CCE5-6EBC-4FF7-8495-6B2BE3DA27DF}" type="pres">
      <dgm:prSet presAssocID="{0923D962-FDDD-468D-90B6-C39B09660D12}" presName="Name0" presStyleCnt="0">
        <dgm:presLayoutVars>
          <dgm:chPref val="1"/>
          <dgm:dir/>
          <dgm:animOne val="branch"/>
          <dgm:animLvl val="lvl"/>
          <dgm:resizeHandles val="exact"/>
        </dgm:presLayoutVars>
      </dgm:prSet>
      <dgm:spPr/>
      <dgm:t>
        <a:bodyPr/>
        <a:lstStyle/>
        <a:p>
          <a:endParaRPr lang="zh-TW" altLang="en-US"/>
        </a:p>
      </dgm:t>
    </dgm:pt>
    <dgm:pt modelId="{03A5736D-845C-4B59-BCBD-C25BC76ED524}" type="pres">
      <dgm:prSet presAssocID="{AE22D08B-47F9-45F0-9C8E-CFEE366C0A4D}" presName="root1" presStyleCnt="0"/>
      <dgm:spPr/>
      <dgm:t>
        <a:bodyPr/>
        <a:lstStyle/>
        <a:p>
          <a:endParaRPr lang="zh-TW" altLang="en-US"/>
        </a:p>
      </dgm:t>
    </dgm:pt>
    <dgm:pt modelId="{77412DA4-35AF-4D3C-954F-6CB9FEC483AD}" type="pres">
      <dgm:prSet presAssocID="{AE22D08B-47F9-45F0-9C8E-CFEE366C0A4D}" presName="LevelOneTextNode" presStyleLbl="node0" presStyleIdx="0" presStyleCnt="1" custScaleX="178142">
        <dgm:presLayoutVars>
          <dgm:chPref val="3"/>
        </dgm:presLayoutVars>
      </dgm:prSet>
      <dgm:spPr/>
      <dgm:t>
        <a:bodyPr/>
        <a:lstStyle/>
        <a:p>
          <a:endParaRPr lang="zh-TW" altLang="en-US"/>
        </a:p>
      </dgm:t>
    </dgm:pt>
    <dgm:pt modelId="{F7029E80-0FD5-4A47-A3D1-AF47F7948DC8}" type="pres">
      <dgm:prSet presAssocID="{AE22D08B-47F9-45F0-9C8E-CFEE366C0A4D}" presName="level2hierChild" presStyleCnt="0"/>
      <dgm:spPr/>
      <dgm:t>
        <a:bodyPr/>
        <a:lstStyle/>
        <a:p>
          <a:endParaRPr lang="zh-TW" altLang="en-US"/>
        </a:p>
      </dgm:t>
    </dgm:pt>
    <dgm:pt modelId="{03C55598-0E51-4658-8080-E87E14E96203}" type="pres">
      <dgm:prSet presAssocID="{D05107B0-DCAF-4944-9A4C-AB284FDCC2EB}" presName="conn2-1" presStyleLbl="parChTrans1D2" presStyleIdx="0" presStyleCnt="2"/>
      <dgm:spPr/>
      <dgm:t>
        <a:bodyPr/>
        <a:lstStyle/>
        <a:p>
          <a:endParaRPr lang="zh-TW" altLang="en-US"/>
        </a:p>
      </dgm:t>
    </dgm:pt>
    <dgm:pt modelId="{B5109F00-1974-42DD-8E98-5DE4A9EF554B}" type="pres">
      <dgm:prSet presAssocID="{D05107B0-DCAF-4944-9A4C-AB284FDCC2EB}" presName="connTx" presStyleLbl="parChTrans1D2" presStyleIdx="0" presStyleCnt="2"/>
      <dgm:spPr/>
      <dgm:t>
        <a:bodyPr/>
        <a:lstStyle/>
        <a:p>
          <a:endParaRPr lang="zh-TW" altLang="en-US"/>
        </a:p>
      </dgm:t>
    </dgm:pt>
    <dgm:pt modelId="{77D9C60C-B382-448B-B836-B376643E1CA6}" type="pres">
      <dgm:prSet presAssocID="{5430455C-F6E1-43D8-B97C-2BF770F4EF9B}" presName="root2" presStyleCnt="0"/>
      <dgm:spPr/>
      <dgm:t>
        <a:bodyPr/>
        <a:lstStyle/>
        <a:p>
          <a:endParaRPr lang="zh-TW" altLang="en-US"/>
        </a:p>
      </dgm:t>
    </dgm:pt>
    <dgm:pt modelId="{A313B55B-3990-4CA0-B939-ED0FCB92C0B6}" type="pres">
      <dgm:prSet presAssocID="{5430455C-F6E1-43D8-B97C-2BF770F4EF9B}" presName="LevelTwoTextNode" presStyleLbl="node2" presStyleIdx="0" presStyleCnt="2">
        <dgm:presLayoutVars>
          <dgm:chPref val="3"/>
        </dgm:presLayoutVars>
      </dgm:prSet>
      <dgm:spPr/>
      <dgm:t>
        <a:bodyPr/>
        <a:lstStyle/>
        <a:p>
          <a:endParaRPr lang="zh-TW" altLang="en-US"/>
        </a:p>
      </dgm:t>
    </dgm:pt>
    <dgm:pt modelId="{E28E85F1-B051-433E-969F-2E57F01BBE61}" type="pres">
      <dgm:prSet presAssocID="{5430455C-F6E1-43D8-B97C-2BF770F4EF9B}" presName="level3hierChild" presStyleCnt="0"/>
      <dgm:spPr/>
      <dgm:t>
        <a:bodyPr/>
        <a:lstStyle/>
        <a:p>
          <a:endParaRPr lang="zh-TW" altLang="en-US"/>
        </a:p>
      </dgm:t>
    </dgm:pt>
    <dgm:pt modelId="{796CDA92-09C4-485C-B9BD-9D95143592BD}" type="pres">
      <dgm:prSet presAssocID="{2BE61ECC-95C4-4920-9F82-F98F3452D2A7}" presName="conn2-1" presStyleLbl="parChTrans1D3" presStyleIdx="0" presStyleCnt="5"/>
      <dgm:spPr/>
      <dgm:t>
        <a:bodyPr/>
        <a:lstStyle/>
        <a:p>
          <a:endParaRPr lang="zh-TW" altLang="en-US"/>
        </a:p>
      </dgm:t>
    </dgm:pt>
    <dgm:pt modelId="{EF76DFE9-5AD7-4685-8BAC-519DA1C31D70}" type="pres">
      <dgm:prSet presAssocID="{2BE61ECC-95C4-4920-9F82-F98F3452D2A7}" presName="connTx" presStyleLbl="parChTrans1D3" presStyleIdx="0" presStyleCnt="5"/>
      <dgm:spPr/>
      <dgm:t>
        <a:bodyPr/>
        <a:lstStyle/>
        <a:p>
          <a:endParaRPr lang="zh-TW" altLang="en-US"/>
        </a:p>
      </dgm:t>
    </dgm:pt>
    <dgm:pt modelId="{805D0E70-49AD-4B66-962A-E918B113F2A6}" type="pres">
      <dgm:prSet presAssocID="{55BFAF53-035A-41B3-8152-623B66D71758}" presName="root2" presStyleCnt="0"/>
      <dgm:spPr/>
      <dgm:t>
        <a:bodyPr/>
        <a:lstStyle/>
        <a:p>
          <a:endParaRPr lang="zh-TW" altLang="en-US"/>
        </a:p>
      </dgm:t>
    </dgm:pt>
    <dgm:pt modelId="{F89D99A4-0469-43C1-9BF2-77C51A0DA0C1}" type="pres">
      <dgm:prSet presAssocID="{55BFAF53-035A-41B3-8152-623B66D71758}" presName="LevelTwoTextNode" presStyleLbl="node3" presStyleIdx="0" presStyleCnt="5">
        <dgm:presLayoutVars>
          <dgm:chPref val="3"/>
        </dgm:presLayoutVars>
      </dgm:prSet>
      <dgm:spPr/>
      <dgm:t>
        <a:bodyPr/>
        <a:lstStyle/>
        <a:p>
          <a:endParaRPr lang="zh-TW" altLang="en-US"/>
        </a:p>
      </dgm:t>
    </dgm:pt>
    <dgm:pt modelId="{6019C5D7-FAAA-45CE-B88F-30BBD4DAD535}" type="pres">
      <dgm:prSet presAssocID="{55BFAF53-035A-41B3-8152-623B66D71758}" presName="level3hierChild" presStyleCnt="0"/>
      <dgm:spPr/>
      <dgm:t>
        <a:bodyPr/>
        <a:lstStyle/>
        <a:p>
          <a:endParaRPr lang="zh-TW" altLang="en-US"/>
        </a:p>
      </dgm:t>
    </dgm:pt>
    <dgm:pt modelId="{33234426-57F9-464A-9177-FC77070E72E3}" type="pres">
      <dgm:prSet presAssocID="{33DC323F-9F7A-4A4D-94CD-C72536CFBE82}" presName="conn2-1" presStyleLbl="parChTrans1D4" presStyleIdx="0" presStyleCnt="7"/>
      <dgm:spPr/>
      <dgm:t>
        <a:bodyPr/>
        <a:lstStyle/>
        <a:p>
          <a:endParaRPr lang="zh-TW" altLang="en-US"/>
        </a:p>
      </dgm:t>
    </dgm:pt>
    <dgm:pt modelId="{A9A13349-4A49-4263-9C83-9BCEFA390EAC}" type="pres">
      <dgm:prSet presAssocID="{33DC323F-9F7A-4A4D-94CD-C72536CFBE82}" presName="connTx" presStyleLbl="parChTrans1D4" presStyleIdx="0" presStyleCnt="7"/>
      <dgm:spPr/>
      <dgm:t>
        <a:bodyPr/>
        <a:lstStyle/>
        <a:p>
          <a:endParaRPr lang="zh-TW" altLang="en-US"/>
        </a:p>
      </dgm:t>
    </dgm:pt>
    <dgm:pt modelId="{88CDEDC4-587A-4DB6-BAF4-D64CF801EC7F}" type="pres">
      <dgm:prSet presAssocID="{BC65517F-7993-4B90-91B8-5C81729C0A09}" presName="root2" presStyleCnt="0"/>
      <dgm:spPr/>
      <dgm:t>
        <a:bodyPr/>
        <a:lstStyle/>
        <a:p>
          <a:endParaRPr lang="zh-TW" altLang="en-US"/>
        </a:p>
      </dgm:t>
    </dgm:pt>
    <dgm:pt modelId="{1016215E-FE9C-4D51-A990-A0FB6D303206}" type="pres">
      <dgm:prSet presAssocID="{BC65517F-7993-4B90-91B8-5C81729C0A09}" presName="LevelTwoTextNode" presStyleLbl="node4" presStyleIdx="0" presStyleCnt="7">
        <dgm:presLayoutVars>
          <dgm:chPref val="3"/>
        </dgm:presLayoutVars>
      </dgm:prSet>
      <dgm:spPr/>
      <dgm:t>
        <a:bodyPr/>
        <a:lstStyle/>
        <a:p>
          <a:endParaRPr lang="zh-TW" altLang="en-US"/>
        </a:p>
      </dgm:t>
    </dgm:pt>
    <dgm:pt modelId="{3F424A07-E741-4164-8764-6EF9339470DF}" type="pres">
      <dgm:prSet presAssocID="{BC65517F-7993-4B90-91B8-5C81729C0A09}" presName="level3hierChild" presStyleCnt="0"/>
      <dgm:spPr/>
      <dgm:t>
        <a:bodyPr/>
        <a:lstStyle/>
        <a:p>
          <a:endParaRPr lang="zh-TW" altLang="en-US"/>
        </a:p>
      </dgm:t>
    </dgm:pt>
    <dgm:pt modelId="{C64A31C0-9D78-4857-8AA4-63B5FEF9DE8C}" type="pres">
      <dgm:prSet presAssocID="{94519F70-149A-4496-8383-754FAF453C4F}" presName="conn2-1" presStyleLbl="parChTrans1D4" presStyleIdx="1" presStyleCnt="7"/>
      <dgm:spPr/>
      <dgm:t>
        <a:bodyPr/>
        <a:lstStyle/>
        <a:p>
          <a:endParaRPr lang="zh-TW" altLang="en-US"/>
        </a:p>
      </dgm:t>
    </dgm:pt>
    <dgm:pt modelId="{C7D15898-CE5F-4AE4-AAF9-15E8FA963C68}" type="pres">
      <dgm:prSet presAssocID="{94519F70-149A-4496-8383-754FAF453C4F}" presName="connTx" presStyleLbl="parChTrans1D4" presStyleIdx="1" presStyleCnt="7"/>
      <dgm:spPr/>
      <dgm:t>
        <a:bodyPr/>
        <a:lstStyle/>
        <a:p>
          <a:endParaRPr lang="zh-TW" altLang="en-US"/>
        </a:p>
      </dgm:t>
    </dgm:pt>
    <dgm:pt modelId="{B95DCB81-DF0D-45D4-8C9B-2015844780F7}" type="pres">
      <dgm:prSet presAssocID="{07BCF9DA-6CB3-410E-87C3-250E906FD8EE}" presName="root2" presStyleCnt="0"/>
      <dgm:spPr/>
      <dgm:t>
        <a:bodyPr/>
        <a:lstStyle/>
        <a:p>
          <a:endParaRPr lang="zh-TW" altLang="en-US"/>
        </a:p>
      </dgm:t>
    </dgm:pt>
    <dgm:pt modelId="{D7BFD474-62A1-4788-A8A1-2D7E533287BF}" type="pres">
      <dgm:prSet presAssocID="{07BCF9DA-6CB3-410E-87C3-250E906FD8EE}" presName="LevelTwoTextNode" presStyleLbl="node4" presStyleIdx="1" presStyleCnt="7">
        <dgm:presLayoutVars>
          <dgm:chPref val="3"/>
        </dgm:presLayoutVars>
      </dgm:prSet>
      <dgm:spPr/>
      <dgm:t>
        <a:bodyPr/>
        <a:lstStyle/>
        <a:p>
          <a:endParaRPr lang="zh-TW" altLang="en-US"/>
        </a:p>
      </dgm:t>
    </dgm:pt>
    <dgm:pt modelId="{085B2AA6-DEE7-43C1-B8FD-AE4BA70B58AB}" type="pres">
      <dgm:prSet presAssocID="{07BCF9DA-6CB3-410E-87C3-250E906FD8EE}" presName="level3hierChild" presStyleCnt="0"/>
      <dgm:spPr/>
      <dgm:t>
        <a:bodyPr/>
        <a:lstStyle/>
        <a:p>
          <a:endParaRPr lang="zh-TW" altLang="en-US"/>
        </a:p>
      </dgm:t>
    </dgm:pt>
    <dgm:pt modelId="{63676FC7-C692-4318-ADF2-21B6C5367942}" type="pres">
      <dgm:prSet presAssocID="{929DB753-51C4-4B2A-8389-150EF5E74D50}" presName="conn2-1" presStyleLbl="parChTrans1D3" presStyleIdx="1" presStyleCnt="5"/>
      <dgm:spPr/>
      <dgm:t>
        <a:bodyPr/>
        <a:lstStyle/>
        <a:p>
          <a:endParaRPr lang="zh-TW" altLang="en-US"/>
        </a:p>
      </dgm:t>
    </dgm:pt>
    <dgm:pt modelId="{6B8F54F1-C31E-4492-8044-68E4CFA48132}" type="pres">
      <dgm:prSet presAssocID="{929DB753-51C4-4B2A-8389-150EF5E74D50}" presName="connTx" presStyleLbl="parChTrans1D3" presStyleIdx="1" presStyleCnt="5"/>
      <dgm:spPr/>
      <dgm:t>
        <a:bodyPr/>
        <a:lstStyle/>
        <a:p>
          <a:endParaRPr lang="zh-TW" altLang="en-US"/>
        </a:p>
      </dgm:t>
    </dgm:pt>
    <dgm:pt modelId="{810D8F47-92D1-4841-ABD8-7A79A8490667}" type="pres">
      <dgm:prSet presAssocID="{586389C8-5FD9-44B6-B6C6-99953ACEF46F}" presName="root2" presStyleCnt="0"/>
      <dgm:spPr/>
      <dgm:t>
        <a:bodyPr/>
        <a:lstStyle/>
        <a:p>
          <a:endParaRPr lang="zh-TW" altLang="en-US"/>
        </a:p>
      </dgm:t>
    </dgm:pt>
    <dgm:pt modelId="{70CB1410-4B2E-4CC9-9CFE-41D80E54DFF8}" type="pres">
      <dgm:prSet presAssocID="{586389C8-5FD9-44B6-B6C6-99953ACEF46F}" presName="LevelTwoTextNode" presStyleLbl="node3" presStyleIdx="1" presStyleCnt="5">
        <dgm:presLayoutVars>
          <dgm:chPref val="3"/>
        </dgm:presLayoutVars>
      </dgm:prSet>
      <dgm:spPr/>
      <dgm:t>
        <a:bodyPr/>
        <a:lstStyle/>
        <a:p>
          <a:endParaRPr lang="zh-TW" altLang="en-US"/>
        </a:p>
      </dgm:t>
    </dgm:pt>
    <dgm:pt modelId="{7D6F8D69-A308-41D7-ABF2-B6CBED9B9A14}" type="pres">
      <dgm:prSet presAssocID="{586389C8-5FD9-44B6-B6C6-99953ACEF46F}" presName="level3hierChild" presStyleCnt="0"/>
      <dgm:spPr/>
      <dgm:t>
        <a:bodyPr/>
        <a:lstStyle/>
        <a:p>
          <a:endParaRPr lang="zh-TW" altLang="en-US"/>
        </a:p>
      </dgm:t>
    </dgm:pt>
    <dgm:pt modelId="{3BC9271F-F224-4740-ACB1-9161D503C821}" type="pres">
      <dgm:prSet presAssocID="{BCF11655-8A5F-4C5F-85C9-A15284D55F8E}" presName="conn2-1" presStyleLbl="parChTrans1D4" presStyleIdx="2" presStyleCnt="7"/>
      <dgm:spPr/>
      <dgm:t>
        <a:bodyPr/>
        <a:lstStyle/>
        <a:p>
          <a:endParaRPr lang="zh-TW" altLang="en-US"/>
        </a:p>
      </dgm:t>
    </dgm:pt>
    <dgm:pt modelId="{02EA8FA4-8DB5-47F6-AF62-379533F12F15}" type="pres">
      <dgm:prSet presAssocID="{BCF11655-8A5F-4C5F-85C9-A15284D55F8E}" presName="connTx" presStyleLbl="parChTrans1D4" presStyleIdx="2" presStyleCnt="7"/>
      <dgm:spPr/>
      <dgm:t>
        <a:bodyPr/>
        <a:lstStyle/>
        <a:p>
          <a:endParaRPr lang="zh-TW" altLang="en-US"/>
        </a:p>
      </dgm:t>
    </dgm:pt>
    <dgm:pt modelId="{619F2F9F-ACF5-45AD-9FA2-B20F423E8DE0}" type="pres">
      <dgm:prSet presAssocID="{C6993110-D52E-4D2E-9DF7-6D55ED9996AF}" presName="root2" presStyleCnt="0"/>
      <dgm:spPr/>
      <dgm:t>
        <a:bodyPr/>
        <a:lstStyle/>
        <a:p>
          <a:endParaRPr lang="zh-TW" altLang="en-US"/>
        </a:p>
      </dgm:t>
    </dgm:pt>
    <dgm:pt modelId="{F1C45A4E-4244-4974-8D14-BE7F7FFFE8DA}" type="pres">
      <dgm:prSet presAssocID="{C6993110-D52E-4D2E-9DF7-6D55ED9996AF}" presName="LevelTwoTextNode" presStyleLbl="node4" presStyleIdx="2" presStyleCnt="7">
        <dgm:presLayoutVars>
          <dgm:chPref val="3"/>
        </dgm:presLayoutVars>
      </dgm:prSet>
      <dgm:spPr/>
      <dgm:t>
        <a:bodyPr/>
        <a:lstStyle/>
        <a:p>
          <a:endParaRPr lang="zh-TW" altLang="en-US"/>
        </a:p>
      </dgm:t>
    </dgm:pt>
    <dgm:pt modelId="{7EE3899C-EE41-4159-953A-A45649290542}" type="pres">
      <dgm:prSet presAssocID="{C6993110-D52E-4D2E-9DF7-6D55ED9996AF}" presName="level3hierChild" presStyleCnt="0"/>
      <dgm:spPr/>
      <dgm:t>
        <a:bodyPr/>
        <a:lstStyle/>
        <a:p>
          <a:endParaRPr lang="zh-TW" altLang="en-US"/>
        </a:p>
      </dgm:t>
    </dgm:pt>
    <dgm:pt modelId="{13D23813-8A93-4F56-B2AE-38DE5BE61B6D}" type="pres">
      <dgm:prSet presAssocID="{A7887767-4DF7-4106-A214-8450A4E3846A}" presName="conn2-1" presStyleLbl="parChTrans1D4" presStyleIdx="3" presStyleCnt="7"/>
      <dgm:spPr/>
      <dgm:t>
        <a:bodyPr/>
        <a:lstStyle/>
        <a:p>
          <a:endParaRPr lang="zh-TW" altLang="en-US"/>
        </a:p>
      </dgm:t>
    </dgm:pt>
    <dgm:pt modelId="{064AE29B-4613-44C0-9271-6D12517B705A}" type="pres">
      <dgm:prSet presAssocID="{A7887767-4DF7-4106-A214-8450A4E3846A}" presName="connTx" presStyleLbl="parChTrans1D4" presStyleIdx="3" presStyleCnt="7"/>
      <dgm:spPr/>
      <dgm:t>
        <a:bodyPr/>
        <a:lstStyle/>
        <a:p>
          <a:endParaRPr lang="zh-TW" altLang="en-US"/>
        </a:p>
      </dgm:t>
    </dgm:pt>
    <dgm:pt modelId="{E71099BE-71EF-4E7C-A8E1-429171C2638F}" type="pres">
      <dgm:prSet presAssocID="{6F5FBC4A-EAF2-4E1D-BCD4-E201FB7CA275}" presName="root2" presStyleCnt="0"/>
      <dgm:spPr/>
      <dgm:t>
        <a:bodyPr/>
        <a:lstStyle/>
        <a:p>
          <a:endParaRPr lang="zh-TW" altLang="en-US"/>
        </a:p>
      </dgm:t>
    </dgm:pt>
    <dgm:pt modelId="{60F11AB5-1D3A-4CB7-B51E-59DED3605138}" type="pres">
      <dgm:prSet presAssocID="{6F5FBC4A-EAF2-4E1D-BCD4-E201FB7CA275}" presName="LevelTwoTextNode" presStyleLbl="node4" presStyleIdx="3" presStyleCnt="7">
        <dgm:presLayoutVars>
          <dgm:chPref val="3"/>
        </dgm:presLayoutVars>
      </dgm:prSet>
      <dgm:spPr/>
      <dgm:t>
        <a:bodyPr/>
        <a:lstStyle/>
        <a:p>
          <a:endParaRPr lang="zh-TW" altLang="en-US"/>
        </a:p>
      </dgm:t>
    </dgm:pt>
    <dgm:pt modelId="{FC72EF65-D133-4C4D-A1E3-23F88B5CAAC8}" type="pres">
      <dgm:prSet presAssocID="{6F5FBC4A-EAF2-4E1D-BCD4-E201FB7CA275}" presName="level3hierChild" presStyleCnt="0"/>
      <dgm:spPr/>
      <dgm:t>
        <a:bodyPr/>
        <a:lstStyle/>
        <a:p>
          <a:endParaRPr lang="zh-TW" altLang="en-US"/>
        </a:p>
      </dgm:t>
    </dgm:pt>
    <dgm:pt modelId="{2926A08E-BCCD-4480-9B17-07DD127083B6}" type="pres">
      <dgm:prSet presAssocID="{13857FFC-E35A-49F6-80FD-C48F37E9B966}" presName="conn2-1" presStyleLbl="parChTrans1D3" presStyleIdx="2" presStyleCnt="5"/>
      <dgm:spPr/>
      <dgm:t>
        <a:bodyPr/>
        <a:lstStyle/>
        <a:p>
          <a:endParaRPr lang="zh-TW" altLang="en-US"/>
        </a:p>
      </dgm:t>
    </dgm:pt>
    <dgm:pt modelId="{B1BFB54F-93C8-40E3-AAB5-4F9E6A92A7E9}" type="pres">
      <dgm:prSet presAssocID="{13857FFC-E35A-49F6-80FD-C48F37E9B966}" presName="connTx" presStyleLbl="parChTrans1D3" presStyleIdx="2" presStyleCnt="5"/>
      <dgm:spPr/>
      <dgm:t>
        <a:bodyPr/>
        <a:lstStyle/>
        <a:p>
          <a:endParaRPr lang="zh-TW" altLang="en-US"/>
        </a:p>
      </dgm:t>
    </dgm:pt>
    <dgm:pt modelId="{D3709B29-9010-4BEC-B66D-D75523865DC3}" type="pres">
      <dgm:prSet presAssocID="{40A8EC8A-8D76-484E-9AA9-FAF408E01B59}" presName="root2" presStyleCnt="0"/>
      <dgm:spPr/>
      <dgm:t>
        <a:bodyPr/>
        <a:lstStyle/>
        <a:p>
          <a:endParaRPr lang="zh-TW" altLang="en-US"/>
        </a:p>
      </dgm:t>
    </dgm:pt>
    <dgm:pt modelId="{D7937697-D6D0-4EF7-A98A-595337D585B2}" type="pres">
      <dgm:prSet presAssocID="{40A8EC8A-8D76-484E-9AA9-FAF408E01B59}" presName="LevelTwoTextNode" presStyleLbl="node3" presStyleIdx="2" presStyleCnt="5">
        <dgm:presLayoutVars>
          <dgm:chPref val="3"/>
        </dgm:presLayoutVars>
      </dgm:prSet>
      <dgm:spPr/>
      <dgm:t>
        <a:bodyPr/>
        <a:lstStyle/>
        <a:p>
          <a:endParaRPr lang="zh-TW" altLang="en-US"/>
        </a:p>
      </dgm:t>
    </dgm:pt>
    <dgm:pt modelId="{065CE548-2C00-47D1-B871-76E038A6343F}" type="pres">
      <dgm:prSet presAssocID="{40A8EC8A-8D76-484E-9AA9-FAF408E01B59}" presName="level3hierChild" presStyleCnt="0"/>
      <dgm:spPr/>
      <dgm:t>
        <a:bodyPr/>
        <a:lstStyle/>
        <a:p>
          <a:endParaRPr lang="zh-TW" altLang="en-US"/>
        </a:p>
      </dgm:t>
    </dgm:pt>
    <dgm:pt modelId="{06EE8C3F-E494-4732-979F-CE7CF875537B}" type="pres">
      <dgm:prSet presAssocID="{582A979F-83A8-4E38-82E9-3D2A1D73DDB2}" presName="conn2-1" presStyleLbl="parChTrans1D4" presStyleIdx="4" presStyleCnt="7"/>
      <dgm:spPr/>
      <dgm:t>
        <a:bodyPr/>
        <a:lstStyle/>
        <a:p>
          <a:endParaRPr lang="zh-TW" altLang="en-US"/>
        </a:p>
      </dgm:t>
    </dgm:pt>
    <dgm:pt modelId="{DAECF973-E88C-47D1-B079-A36BEA789783}" type="pres">
      <dgm:prSet presAssocID="{582A979F-83A8-4E38-82E9-3D2A1D73DDB2}" presName="connTx" presStyleLbl="parChTrans1D4" presStyleIdx="4" presStyleCnt="7"/>
      <dgm:spPr/>
      <dgm:t>
        <a:bodyPr/>
        <a:lstStyle/>
        <a:p>
          <a:endParaRPr lang="zh-TW" altLang="en-US"/>
        </a:p>
      </dgm:t>
    </dgm:pt>
    <dgm:pt modelId="{1E36AF10-4E17-4FDA-A24B-71992A6F7F07}" type="pres">
      <dgm:prSet presAssocID="{0899C0DA-CF09-4A27-806C-6CEF6A20A555}" presName="root2" presStyleCnt="0"/>
      <dgm:spPr/>
      <dgm:t>
        <a:bodyPr/>
        <a:lstStyle/>
        <a:p>
          <a:endParaRPr lang="zh-TW" altLang="en-US"/>
        </a:p>
      </dgm:t>
    </dgm:pt>
    <dgm:pt modelId="{78840E15-656C-499D-8FF1-22B29C74E686}" type="pres">
      <dgm:prSet presAssocID="{0899C0DA-CF09-4A27-806C-6CEF6A20A555}" presName="LevelTwoTextNode" presStyleLbl="node4" presStyleIdx="4" presStyleCnt="7">
        <dgm:presLayoutVars>
          <dgm:chPref val="3"/>
        </dgm:presLayoutVars>
      </dgm:prSet>
      <dgm:spPr/>
      <dgm:t>
        <a:bodyPr/>
        <a:lstStyle/>
        <a:p>
          <a:endParaRPr lang="zh-TW" altLang="en-US"/>
        </a:p>
      </dgm:t>
    </dgm:pt>
    <dgm:pt modelId="{FC524DA3-A404-47C1-B68D-446F246DF81B}" type="pres">
      <dgm:prSet presAssocID="{0899C0DA-CF09-4A27-806C-6CEF6A20A555}" presName="level3hierChild" presStyleCnt="0"/>
      <dgm:spPr/>
      <dgm:t>
        <a:bodyPr/>
        <a:lstStyle/>
        <a:p>
          <a:endParaRPr lang="zh-TW" altLang="en-US"/>
        </a:p>
      </dgm:t>
    </dgm:pt>
    <dgm:pt modelId="{3F0A238A-997D-4C24-83E3-384A8808463A}" type="pres">
      <dgm:prSet presAssocID="{E35F796A-99DD-4B74-8C25-CAF9D7572935}" presName="conn2-1" presStyleLbl="parChTrans1D4" presStyleIdx="5" presStyleCnt="7"/>
      <dgm:spPr/>
      <dgm:t>
        <a:bodyPr/>
        <a:lstStyle/>
        <a:p>
          <a:endParaRPr lang="zh-TW" altLang="en-US"/>
        </a:p>
      </dgm:t>
    </dgm:pt>
    <dgm:pt modelId="{E50C66C0-246F-4CA5-9F9E-EFC4D8978CA3}" type="pres">
      <dgm:prSet presAssocID="{E35F796A-99DD-4B74-8C25-CAF9D7572935}" presName="connTx" presStyleLbl="parChTrans1D4" presStyleIdx="5" presStyleCnt="7"/>
      <dgm:spPr/>
      <dgm:t>
        <a:bodyPr/>
        <a:lstStyle/>
        <a:p>
          <a:endParaRPr lang="zh-TW" altLang="en-US"/>
        </a:p>
      </dgm:t>
    </dgm:pt>
    <dgm:pt modelId="{6B3E72A1-196B-45C3-9792-600683CEE019}" type="pres">
      <dgm:prSet presAssocID="{FEE31A22-6E19-4584-83DB-D536162CFAD6}" presName="root2" presStyleCnt="0"/>
      <dgm:spPr/>
      <dgm:t>
        <a:bodyPr/>
        <a:lstStyle/>
        <a:p>
          <a:endParaRPr lang="zh-TW" altLang="en-US"/>
        </a:p>
      </dgm:t>
    </dgm:pt>
    <dgm:pt modelId="{E40F2207-6D99-4BA8-A9CE-21681A57EE88}" type="pres">
      <dgm:prSet presAssocID="{FEE31A22-6E19-4584-83DB-D536162CFAD6}" presName="LevelTwoTextNode" presStyleLbl="node4" presStyleIdx="5" presStyleCnt="7">
        <dgm:presLayoutVars>
          <dgm:chPref val="3"/>
        </dgm:presLayoutVars>
      </dgm:prSet>
      <dgm:spPr/>
      <dgm:t>
        <a:bodyPr/>
        <a:lstStyle/>
        <a:p>
          <a:endParaRPr lang="zh-TW" altLang="en-US"/>
        </a:p>
      </dgm:t>
    </dgm:pt>
    <dgm:pt modelId="{BAAD8423-690E-48F0-AF95-5137CBFB7A9B}" type="pres">
      <dgm:prSet presAssocID="{FEE31A22-6E19-4584-83DB-D536162CFAD6}" presName="level3hierChild" presStyleCnt="0"/>
      <dgm:spPr/>
      <dgm:t>
        <a:bodyPr/>
        <a:lstStyle/>
        <a:p>
          <a:endParaRPr lang="zh-TW" altLang="en-US"/>
        </a:p>
      </dgm:t>
    </dgm:pt>
    <dgm:pt modelId="{6680A30C-1E59-4F98-B4B8-EF60E7090563}" type="pres">
      <dgm:prSet presAssocID="{F39F99C0-2194-4DED-B3DE-4335C13B0706}" presName="conn2-1" presStyleLbl="parChTrans1D3" presStyleIdx="3" presStyleCnt="5"/>
      <dgm:spPr/>
      <dgm:t>
        <a:bodyPr/>
        <a:lstStyle/>
        <a:p>
          <a:endParaRPr lang="zh-TW" altLang="en-US"/>
        </a:p>
      </dgm:t>
    </dgm:pt>
    <dgm:pt modelId="{FCDD95F5-7260-4021-8BFC-04075A721378}" type="pres">
      <dgm:prSet presAssocID="{F39F99C0-2194-4DED-B3DE-4335C13B0706}" presName="connTx" presStyleLbl="parChTrans1D3" presStyleIdx="3" presStyleCnt="5"/>
      <dgm:spPr/>
      <dgm:t>
        <a:bodyPr/>
        <a:lstStyle/>
        <a:p>
          <a:endParaRPr lang="zh-TW" altLang="en-US"/>
        </a:p>
      </dgm:t>
    </dgm:pt>
    <dgm:pt modelId="{AAAB248B-2234-4511-8FCA-32BCAC709A0A}" type="pres">
      <dgm:prSet presAssocID="{A4401149-3759-41FB-9F7A-7D96551D20E6}" presName="root2" presStyleCnt="0"/>
      <dgm:spPr/>
      <dgm:t>
        <a:bodyPr/>
        <a:lstStyle/>
        <a:p>
          <a:endParaRPr lang="zh-TW" altLang="en-US"/>
        </a:p>
      </dgm:t>
    </dgm:pt>
    <dgm:pt modelId="{198BDEE0-F053-48A7-9EE4-CB9B7F5E6BDE}" type="pres">
      <dgm:prSet presAssocID="{A4401149-3759-41FB-9F7A-7D96551D20E6}" presName="LevelTwoTextNode" presStyleLbl="node3" presStyleIdx="3" presStyleCnt="5">
        <dgm:presLayoutVars>
          <dgm:chPref val="3"/>
        </dgm:presLayoutVars>
      </dgm:prSet>
      <dgm:spPr/>
      <dgm:t>
        <a:bodyPr/>
        <a:lstStyle/>
        <a:p>
          <a:endParaRPr lang="zh-TW" altLang="en-US"/>
        </a:p>
      </dgm:t>
    </dgm:pt>
    <dgm:pt modelId="{19CF8DAC-7B0D-426C-9D22-071EC87B4593}" type="pres">
      <dgm:prSet presAssocID="{A4401149-3759-41FB-9F7A-7D96551D20E6}" presName="level3hierChild" presStyleCnt="0"/>
      <dgm:spPr/>
      <dgm:t>
        <a:bodyPr/>
        <a:lstStyle/>
        <a:p>
          <a:endParaRPr lang="zh-TW" altLang="en-US"/>
        </a:p>
      </dgm:t>
    </dgm:pt>
    <dgm:pt modelId="{B0FDD5AC-6B1D-4F1D-8BFE-185C9294694A}" type="pres">
      <dgm:prSet presAssocID="{423F2DB0-78BB-4AE8-B6F8-D3758AE55501}" presName="conn2-1" presStyleLbl="parChTrans1D4" presStyleIdx="6" presStyleCnt="7"/>
      <dgm:spPr/>
      <dgm:t>
        <a:bodyPr/>
        <a:lstStyle/>
        <a:p>
          <a:endParaRPr lang="zh-TW" altLang="en-US"/>
        </a:p>
      </dgm:t>
    </dgm:pt>
    <dgm:pt modelId="{D178A1BE-50CA-4481-90F5-EC458D2A1323}" type="pres">
      <dgm:prSet presAssocID="{423F2DB0-78BB-4AE8-B6F8-D3758AE55501}" presName="connTx" presStyleLbl="parChTrans1D4" presStyleIdx="6" presStyleCnt="7"/>
      <dgm:spPr/>
      <dgm:t>
        <a:bodyPr/>
        <a:lstStyle/>
        <a:p>
          <a:endParaRPr lang="zh-TW" altLang="en-US"/>
        </a:p>
      </dgm:t>
    </dgm:pt>
    <dgm:pt modelId="{C6CDBD22-5CD3-4791-9D02-9FAF3B41EB0D}" type="pres">
      <dgm:prSet presAssocID="{9D663AE4-079A-4241-8CEA-1C5250B21D26}" presName="root2" presStyleCnt="0"/>
      <dgm:spPr/>
      <dgm:t>
        <a:bodyPr/>
        <a:lstStyle/>
        <a:p>
          <a:endParaRPr lang="zh-TW" altLang="en-US"/>
        </a:p>
      </dgm:t>
    </dgm:pt>
    <dgm:pt modelId="{FF95C1D7-FFA8-4D80-8FBC-1DC7B1285811}" type="pres">
      <dgm:prSet presAssocID="{9D663AE4-079A-4241-8CEA-1C5250B21D26}" presName="LevelTwoTextNode" presStyleLbl="node4" presStyleIdx="6" presStyleCnt="7">
        <dgm:presLayoutVars>
          <dgm:chPref val="3"/>
        </dgm:presLayoutVars>
      </dgm:prSet>
      <dgm:spPr/>
      <dgm:t>
        <a:bodyPr/>
        <a:lstStyle/>
        <a:p>
          <a:endParaRPr lang="zh-TW" altLang="en-US"/>
        </a:p>
      </dgm:t>
    </dgm:pt>
    <dgm:pt modelId="{5E4EA085-4648-454C-839F-95BD7C2847D6}" type="pres">
      <dgm:prSet presAssocID="{9D663AE4-079A-4241-8CEA-1C5250B21D26}" presName="level3hierChild" presStyleCnt="0"/>
      <dgm:spPr/>
      <dgm:t>
        <a:bodyPr/>
        <a:lstStyle/>
        <a:p>
          <a:endParaRPr lang="zh-TW" altLang="en-US"/>
        </a:p>
      </dgm:t>
    </dgm:pt>
    <dgm:pt modelId="{380A430B-E460-49E7-AB5E-0193FD1E7D3D}" type="pres">
      <dgm:prSet presAssocID="{523D109B-5CC5-4566-BD0B-4760DE49B51D}" presName="conn2-1" presStyleLbl="parChTrans1D2" presStyleIdx="1" presStyleCnt="2"/>
      <dgm:spPr/>
      <dgm:t>
        <a:bodyPr/>
        <a:lstStyle/>
        <a:p>
          <a:endParaRPr lang="zh-TW" altLang="en-US"/>
        </a:p>
      </dgm:t>
    </dgm:pt>
    <dgm:pt modelId="{82B637B4-077A-4D0D-8F20-77FD8CC68EDD}" type="pres">
      <dgm:prSet presAssocID="{523D109B-5CC5-4566-BD0B-4760DE49B51D}" presName="connTx" presStyleLbl="parChTrans1D2" presStyleIdx="1" presStyleCnt="2"/>
      <dgm:spPr/>
      <dgm:t>
        <a:bodyPr/>
        <a:lstStyle/>
        <a:p>
          <a:endParaRPr lang="zh-TW" altLang="en-US"/>
        </a:p>
      </dgm:t>
    </dgm:pt>
    <dgm:pt modelId="{6DAC8CEC-102C-4208-9042-9F337CC44FE9}" type="pres">
      <dgm:prSet presAssocID="{C6EB54A1-9945-4AF5-8826-5EEE4195440B}" presName="root2" presStyleCnt="0"/>
      <dgm:spPr/>
      <dgm:t>
        <a:bodyPr/>
        <a:lstStyle/>
        <a:p>
          <a:endParaRPr lang="zh-TW" altLang="en-US"/>
        </a:p>
      </dgm:t>
    </dgm:pt>
    <dgm:pt modelId="{64CFDCE6-C443-47D6-9CC2-5B5A17EC665D}" type="pres">
      <dgm:prSet presAssocID="{C6EB54A1-9945-4AF5-8826-5EEE4195440B}" presName="LevelTwoTextNode" presStyleLbl="node2" presStyleIdx="1" presStyleCnt="2">
        <dgm:presLayoutVars>
          <dgm:chPref val="3"/>
        </dgm:presLayoutVars>
      </dgm:prSet>
      <dgm:spPr/>
      <dgm:t>
        <a:bodyPr/>
        <a:lstStyle/>
        <a:p>
          <a:endParaRPr lang="zh-TW" altLang="en-US"/>
        </a:p>
      </dgm:t>
    </dgm:pt>
    <dgm:pt modelId="{11483955-D671-4349-B5D6-CD647EC7B33E}" type="pres">
      <dgm:prSet presAssocID="{C6EB54A1-9945-4AF5-8826-5EEE4195440B}" presName="level3hierChild" presStyleCnt="0"/>
      <dgm:spPr/>
      <dgm:t>
        <a:bodyPr/>
        <a:lstStyle/>
        <a:p>
          <a:endParaRPr lang="zh-TW" altLang="en-US"/>
        </a:p>
      </dgm:t>
    </dgm:pt>
    <dgm:pt modelId="{2D571560-DCC2-49B2-9398-B20A4786C063}" type="pres">
      <dgm:prSet presAssocID="{D9A3C7F1-42BA-45D0-B774-97C17B70F939}" presName="conn2-1" presStyleLbl="parChTrans1D3" presStyleIdx="4" presStyleCnt="5"/>
      <dgm:spPr/>
      <dgm:t>
        <a:bodyPr/>
        <a:lstStyle/>
        <a:p>
          <a:endParaRPr lang="zh-TW" altLang="en-US"/>
        </a:p>
      </dgm:t>
    </dgm:pt>
    <dgm:pt modelId="{79B82307-6346-4003-BFA6-49A887A46318}" type="pres">
      <dgm:prSet presAssocID="{D9A3C7F1-42BA-45D0-B774-97C17B70F939}" presName="connTx" presStyleLbl="parChTrans1D3" presStyleIdx="4" presStyleCnt="5"/>
      <dgm:spPr/>
      <dgm:t>
        <a:bodyPr/>
        <a:lstStyle/>
        <a:p>
          <a:endParaRPr lang="zh-TW" altLang="en-US"/>
        </a:p>
      </dgm:t>
    </dgm:pt>
    <dgm:pt modelId="{86B0A1F9-11FC-493B-AD3E-D29E6F786E48}" type="pres">
      <dgm:prSet presAssocID="{12E0CE40-7E57-436C-A384-6B5425E74613}" presName="root2" presStyleCnt="0"/>
      <dgm:spPr/>
      <dgm:t>
        <a:bodyPr/>
        <a:lstStyle/>
        <a:p>
          <a:endParaRPr lang="zh-TW" altLang="en-US"/>
        </a:p>
      </dgm:t>
    </dgm:pt>
    <dgm:pt modelId="{297EC8C6-6637-4CC1-8035-2C8E4CAD3977}" type="pres">
      <dgm:prSet presAssocID="{12E0CE40-7E57-436C-A384-6B5425E74613}" presName="LevelTwoTextNode" presStyleLbl="node3" presStyleIdx="4" presStyleCnt="5">
        <dgm:presLayoutVars>
          <dgm:chPref val="3"/>
        </dgm:presLayoutVars>
      </dgm:prSet>
      <dgm:spPr/>
      <dgm:t>
        <a:bodyPr/>
        <a:lstStyle/>
        <a:p>
          <a:endParaRPr lang="zh-TW" altLang="en-US"/>
        </a:p>
      </dgm:t>
    </dgm:pt>
    <dgm:pt modelId="{477C37AD-27E1-446F-92F6-EEC21FB4F270}" type="pres">
      <dgm:prSet presAssocID="{12E0CE40-7E57-436C-A384-6B5425E74613}" presName="level3hierChild" presStyleCnt="0"/>
      <dgm:spPr/>
      <dgm:t>
        <a:bodyPr/>
        <a:lstStyle/>
        <a:p>
          <a:endParaRPr lang="zh-TW" altLang="en-US"/>
        </a:p>
      </dgm:t>
    </dgm:pt>
  </dgm:ptLst>
  <dgm:cxnLst>
    <dgm:cxn modelId="{A91BDE38-F312-44B8-BA67-96B7CABBFB85}" type="presOf" srcId="{A4401149-3759-41FB-9F7A-7D96551D20E6}" destId="{198BDEE0-F053-48A7-9EE4-CB9B7F5E6BDE}" srcOrd="0" destOrd="0" presId="urn:microsoft.com/office/officeart/2008/layout/HorizontalMultiLevelHierarchy"/>
    <dgm:cxn modelId="{81854EE6-E24E-46F7-A1CB-E7DABABB9161}" type="presOf" srcId="{D05107B0-DCAF-4944-9A4C-AB284FDCC2EB}" destId="{03C55598-0E51-4658-8080-E87E14E96203}" srcOrd="0" destOrd="0" presId="urn:microsoft.com/office/officeart/2008/layout/HorizontalMultiLevelHierarchy"/>
    <dgm:cxn modelId="{3DCB166D-CF62-4EB7-B7A4-0575A74C0152}" type="presOf" srcId="{33DC323F-9F7A-4A4D-94CD-C72536CFBE82}" destId="{33234426-57F9-464A-9177-FC77070E72E3}" srcOrd="0" destOrd="0" presId="urn:microsoft.com/office/officeart/2008/layout/HorizontalMultiLevelHierarchy"/>
    <dgm:cxn modelId="{A6247ED9-7966-453F-842E-D55CB2F34BF8}" type="presOf" srcId="{523D109B-5CC5-4566-BD0B-4760DE49B51D}" destId="{82B637B4-077A-4D0D-8F20-77FD8CC68EDD}" srcOrd="1" destOrd="0" presId="urn:microsoft.com/office/officeart/2008/layout/HorizontalMultiLevelHierarchy"/>
    <dgm:cxn modelId="{22E44553-6582-4902-864A-78E51F3E6695}" type="presOf" srcId="{423F2DB0-78BB-4AE8-B6F8-D3758AE55501}" destId="{D178A1BE-50CA-4481-90F5-EC458D2A1323}" srcOrd="1" destOrd="0" presId="urn:microsoft.com/office/officeart/2008/layout/HorizontalMultiLevelHierarchy"/>
    <dgm:cxn modelId="{E67BDEDF-16E8-4F60-BA61-29BB6808D92D}" type="presOf" srcId="{BC65517F-7993-4B90-91B8-5C81729C0A09}" destId="{1016215E-FE9C-4D51-A990-A0FB6D303206}" srcOrd="0" destOrd="0" presId="urn:microsoft.com/office/officeart/2008/layout/HorizontalMultiLevelHierarchy"/>
    <dgm:cxn modelId="{4C5A348C-ED65-48CE-97FB-EA53D22108D5}" type="presOf" srcId="{AE22D08B-47F9-45F0-9C8E-CFEE366C0A4D}" destId="{77412DA4-35AF-4D3C-954F-6CB9FEC483AD}" srcOrd="0" destOrd="0" presId="urn:microsoft.com/office/officeart/2008/layout/HorizontalMultiLevelHierarchy"/>
    <dgm:cxn modelId="{258C56D3-5DC9-4C66-81EE-7AEF7DF30961}" srcId="{C6EB54A1-9945-4AF5-8826-5EEE4195440B}" destId="{12E0CE40-7E57-436C-A384-6B5425E74613}" srcOrd="0" destOrd="0" parTransId="{D9A3C7F1-42BA-45D0-B774-97C17B70F939}" sibTransId="{5BF39E54-B1AA-4CC4-9287-E9918C0923B9}"/>
    <dgm:cxn modelId="{0CB6223F-2308-485D-8D98-7C1D73FF1FC2}" type="presOf" srcId="{586389C8-5FD9-44B6-B6C6-99953ACEF46F}" destId="{70CB1410-4B2E-4CC9-9CFE-41D80E54DFF8}" srcOrd="0" destOrd="0" presId="urn:microsoft.com/office/officeart/2008/layout/HorizontalMultiLevelHierarchy"/>
    <dgm:cxn modelId="{B8CA4936-96D5-4FEA-B666-5E2B7290758F}" type="presOf" srcId="{0899C0DA-CF09-4A27-806C-6CEF6A20A555}" destId="{78840E15-656C-499D-8FF1-22B29C74E686}" srcOrd="0" destOrd="0" presId="urn:microsoft.com/office/officeart/2008/layout/HorizontalMultiLevelHierarchy"/>
    <dgm:cxn modelId="{A0ACEAC1-2F2A-4826-B5D1-01B556BF97C4}" type="presOf" srcId="{C6EB54A1-9945-4AF5-8826-5EEE4195440B}" destId="{64CFDCE6-C443-47D6-9CC2-5B5A17EC665D}" srcOrd="0" destOrd="0" presId="urn:microsoft.com/office/officeart/2008/layout/HorizontalMultiLevelHierarchy"/>
    <dgm:cxn modelId="{00C8A672-F83B-4B10-A442-0A8DC5F380FC}" type="presOf" srcId="{E35F796A-99DD-4B74-8C25-CAF9D7572935}" destId="{3F0A238A-997D-4C24-83E3-384A8808463A}" srcOrd="0" destOrd="0" presId="urn:microsoft.com/office/officeart/2008/layout/HorizontalMultiLevelHierarchy"/>
    <dgm:cxn modelId="{829571ED-2283-4946-BA84-A10772F1338D}" type="presOf" srcId="{13857FFC-E35A-49F6-80FD-C48F37E9B966}" destId="{2926A08E-BCCD-4480-9B17-07DD127083B6}" srcOrd="0" destOrd="0" presId="urn:microsoft.com/office/officeart/2008/layout/HorizontalMultiLevelHierarchy"/>
    <dgm:cxn modelId="{93FAFD42-CFFD-4209-9CA9-43B8731F1B0C}" type="presOf" srcId="{A7887767-4DF7-4106-A214-8450A4E3846A}" destId="{064AE29B-4613-44C0-9271-6D12517B705A}" srcOrd="1" destOrd="0" presId="urn:microsoft.com/office/officeart/2008/layout/HorizontalMultiLevelHierarchy"/>
    <dgm:cxn modelId="{44228303-7FC3-443F-9981-6D8664AD0204}" type="presOf" srcId="{423F2DB0-78BB-4AE8-B6F8-D3758AE55501}" destId="{B0FDD5AC-6B1D-4F1D-8BFE-185C9294694A}" srcOrd="0" destOrd="0" presId="urn:microsoft.com/office/officeart/2008/layout/HorizontalMultiLevelHierarchy"/>
    <dgm:cxn modelId="{CC7DD275-9D9B-4663-8254-102068D7BF7E}" type="presOf" srcId="{FEE31A22-6E19-4584-83DB-D536162CFAD6}" destId="{E40F2207-6D99-4BA8-A9CE-21681A57EE88}" srcOrd="0" destOrd="0" presId="urn:microsoft.com/office/officeart/2008/layout/HorizontalMultiLevelHierarchy"/>
    <dgm:cxn modelId="{0146F809-7296-4E38-AD39-C4B387DF34F0}" type="presOf" srcId="{582A979F-83A8-4E38-82E9-3D2A1D73DDB2}" destId="{DAECF973-E88C-47D1-B079-A36BEA789783}" srcOrd="1" destOrd="0" presId="urn:microsoft.com/office/officeart/2008/layout/HorizontalMultiLevelHierarchy"/>
    <dgm:cxn modelId="{2C52894D-8B9B-4FB6-BF34-F4E47A12CDAE}" srcId="{AE22D08B-47F9-45F0-9C8E-CFEE366C0A4D}" destId="{5430455C-F6E1-43D8-B97C-2BF770F4EF9B}" srcOrd="0" destOrd="0" parTransId="{D05107B0-DCAF-4944-9A4C-AB284FDCC2EB}" sibTransId="{5065F9F3-0E58-4B3A-AB59-C224FFE875B4}"/>
    <dgm:cxn modelId="{4BA2230B-064F-468F-AFD8-74CC5D28B569}" type="presOf" srcId="{929DB753-51C4-4B2A-8389-150EF5E74D50}" destId="{6B8F54F1-C31E-4492-8044-68E4CFA48132}" srcOrd="1" destOrd="0" presId="urn:microsoft.com/office/officeart/2008/layout/HorizontalMultiLevelHierarchy"/>
    <dgm:cxn modelId="{108E6739-9DB2-4042-B5F8-3940C62F1BF4}" type="presOf" srcId="{9D663AE4-079A-4241-8CEA-1C5250B21D26}" destId="{FF95C1D7-FFA8-4D80-8FBC-1DC7B1285811}" srcOrd="0" destOrd="0" presId="urn:microsoft.com/office/officeart/2008/layout/HorizontalMultiLevelHierarchy"/>
    <dgm:cxn modelId="{A92AD290-C4E5-4F17-992D-EA7351F86793}" srcId="{0923D962-FDDD-468D-90B6-C39B09660D12}" destId="{AE22D08B-47F9-45F0-9C8E-CFEE366C0A4D}" srcOrd="0" destOrd="0" parTransId="{BA62818F-5A54-440E-9F90-BF6E7AB505E5}" sibTransId="{9835FF57-3A90-40D5-AB38-7E1BECFBA8E6}"/>
    <dgm:cxn modelId="{A858138C-6ADF-4EEB-A49C-DA3F69AEA042}" type="presOf" srcId="{E35F796A-99DD-4B74-8C25-CAF9D7572935}" destId="{E50C66C0-246F-4CA5-9F9E-EFC4D8978CA3}" srcOrd="1" destOrd="0" presId="urn:microsoft.com/office/officeart/2008/layout/HorizontalMultiLevelHierarchy"/>
    <dgm:cxn modelId="{7FEEC329-77A7-4B0F-A775-6F6B975EA917}" srcId="{5430455C-F6E1-43D8-B97C-2BF770F4EF9B}" destId="{A4401149-3759-41FB-9F7A-7D96551D20E6}" srcOrd="3" destOrd="0" parTransId="{F39F99C0-2194-4DED-B3DE-4335C13B0706}" sibTransId="{CBE0B37B-FCB6-44F9-992B-0CA85EB81636}"/>
    <dgm:cxn modelId="{7140FB51-9731-48A8-A09F-191D973CC647}" type="presOf" srcId="{F39F99C0-2194-4DED-B3DE-4335C13B0706}" destId="{FCDD95F5-7260-4021-8BFC-04075A721378}" srcOrd="1" destOrd="0" presId="urn:microsoft.com/office/officeart/2008/layout/HorizontalMultiLevelHierarchy"/>
    <dgm:cxn modelId="{49F46B50-391B-41C7-8789-7341D4EA3EFF}" type="presOf" srcId="{6F5FBC4A-EAF2-4E1D-BCD4-E201FB7CA275}" destId="{60F11AB5-1D3A-4CB7-B51E-59DED3605138}" srcOrd="0" destOrd="0" presId="urn:microsoft.com/office/officeart/2008/layout/HorizontalMultiLevelHierarchy"/>
    <dgm:cxn modelId="{D4093DA8-93D4-4537-8706-E3D7D0F38028}" srcId="{40A8EC8A-8D76-484E-9AA9-FAF408E01B59}" destId="{0899C0DA-CF09-4A27-806C-6CEF6A20A555}" srcOrd="0" destOrd="0" parTransId="{582A979F-83A8-4E38-82E9-3D2A1D73DDB2}" sibTransId="{3DC0C359-4294-47D1-AF5D-794A989DAE16}"/>
    <dgm:cxn modelId="{3D09FF1A-222F-4769-879B-6B929677DEA9}" type="presOf" srcId="{523D109B-5CC5-4566-BD0B-4760DE49B51D}" destId="{380A430B-E460-49E7-AB5E-0193FD1E7D3D}" srcOrd="0" destOrd="0" presId="urn:microsoft.com/office/officeart/2008/layout/HorizontalMultiLevelHierarchy"/>
    <dgm:cxn modelId="{D4DF99E0-EF88-48D5-AB99-AA69BDF4DE65}" type="presOf" srcId="{582A979F-83A8-4E38-82E9-3D2A1D73DDB2}" destId="{06EE8C3F-E494-4732-979F-CE7CF875537B}" srcOrd="0" destOrd="0" presId="urn:microsoft.com/office/officeart/2008/layout/HorizontalMultiLevelHierarchy"/>
    <dgm:cxn modelId="{4C6F9403-9FE5-40C0-8B30-8F1357F7D4AC}" type="presOf" srcId="{13857FFC-E35A-49F6-80FD-C48F37E9B966}" destId="{B1BFB54F-93C8-40E3-AAB5-4F9E6A92A7E9}" srcOrd="1" destOrd="0" presId="urn:microsoft.com/office/officeart/2008/layout/HorizontalMultiLevelHierarchy"/>
    <dgm:cxn modelId="{DD32FA49-6AD5-4FD9-B319-FA4CCB6F3407}" srcId="{55BFAF53-035A-41B3-8152-623B66D71758}" destId="{BC65517F-7993-4B90-91B8-5C81729C0A09}" srcOrd="0" destOrd="0" parTransId="{33DC323F-9F7A-4A4D-94CD-C72536CFBE82}" sibTransId="{C21FD853-6999-45E2-B77F-4F6C79E3010E}"/>
    <dgm:cxn modelId="{99B9B000-EA4A-402C-91CE-C3C105719484}" type="presOf" srcId="{C6993110-D52E-4D2E-9DF7-6D55ED9996AF}" destId="{F1C45A4E-4244-4974-8D14-BE7F7FFFE8DA}" srcOrd="0" destOrd="0" presId="urn:microsoft.com/office/officeart/2008/layout/HorizontalMultiLevelHierarchy"/>
    <dgm:cxn modelId="{52DA4374-6D7D-4F9C-B678-EAFC2448F7F0}" type="presOf" srcId="{D9A3C7F1-42BA-45D0-B774-97C17B70F939}" destId="{79B82307-6346-4003-BFA6-49A887A46318}" srcOrd="1" destOrd="0" presId="urn:microsoft.com/office/officeart/2008/layout/HorizontalMultiLevelHierarchy"/>
    <dgm:cxn modelId="{AE47BBC4-65B1-407D-973F-D2664EEF52D8}" type="presOf" srcId="{12E0CE40-7E57-436C-A384-6B5425E74613}" destId="{297EC8C6-6637-4CC1-8035-2C8E4CAD3977}" srcOrd="0" destOrd="0" presId="urn:microsoft.com/office/officeart/2008/layout/HorizontalMultiLevelHierarchy"/>
    <dgm:cxn modelId="{BB99CE29-7921-4EB8-A047-C6A16B5320F8}" type="presOf" srcId="{D05107B0-DCAF-4944-9A4C-AB284FDCC2EB}" destId="{B5109F00-1974-42DD-8E98-5DE4A9EF554B}" srcOrd="1" destOrd="0" presId="urn:microsoft.com/office/officeart/2008/layout/HorizontalMultiLevelHierarchy"/>
    <dgm:cxn modelId="{08AD00A4-B0CE-4D4D-B6C0-521BD91D9E77}" type="presOf" srcId="{33DC323F-9F7A-4A4D-94CD-C72536CFBE82}" destId="{A9A13349-4A49-4263-9C83-9BCEFA390EAC}" srcOrd="1" destOrd="0" presId="urn:microsoft.com/office/officeart/2008/layout/HorizontalMultiLevelHierarchy"/>
    <dgm:cxn modelId="{36D5645B-4816-4845-8A07-948D522056E0}" srcId="{A4401149-3759-41FB-9F7A-7D96551D20E6}" destId="{9D663AE4-079A-4241-8CEA-1C5250B21D26}" srcOrd="0" destOrd="0" parTransId="{423F2DB0-78BB-4AE8-B6F8-D3758AE55501}" sibTransId="{A180BEDB-4DD1-4F26-B5CD-3FD79419E825}"/>
    <dgm:cxn modelId="{284EF2A1-7E5A-4629-BF35-823FEDD295AA}" type="presOf" srcId="{D9A3C7F1-42BA-45D0-B774-97C17B70F939}" destId="{2D571560-DCC2-49B2-9398-B20A4786C063}" srcOrd="0" destOrd="0" presId="urn:microsoft.com/office/officeart/2008/layout/HorizontalMultiLevelHierarchy"/>
    <dgm:cxn modelId="{D3DDF815-52F9-41F4-9BE8-8B01FB20DD65}" srcId="{586389C8-5FD9-44B6-B6C6-99953ACEF46F}" destId="{C6993110-D52E-4D2E-9DF7-6D55ED9996AF}" srcOrd="0" destOrd="0" parTransId="{BCF11655-8A5F-4C5F-85C9-A15284D55F8E}" sibTransId="{E474F834-93E1-4FDA-8138-3C087F6468DB}"/>
    <dgm:cxn modelId="{13461143-46CC-4E87-8B38-5838324E1F33}" type="presOf" srcId="{0923D962-FDDD-468D-90B6-C39B09660D12}" destId="{8992CCE5-6EBC-4FF7-8495-6B2BE3DA27DF}" srcOrd="0" destOrd="0" presId="urn:microsoft.com/office/officeart/2008/layout/HorizontalMultiLevelHierarchy"/>
    <dgm:cxn modelId="{829933A9-6061-4999-845F-105BC2DECB71}" srcId="{5430455C-F6E1-43D8-B97C-2BF770F4EF9B}" destId="{586389C8-5FD9-44B6-B6C6-99953ACEF46F}" srcOrd="1" destOrd="0" parTransId="{929DB753-51C4-4B2A-8389-150EF5E74D50}" sibTransId="{E0A6001F-73B4-4D53-A058-AF3A45C7B181}"/>
    <dgm:cxn modelId="{48CE4A97-ACF4-4039-B093-5B1BAE077289}" type="presOf" srcId="{2BE61ECC-95C4-4920-9F82-F98F3452D2A7}" destId="{796CDA92-09C4-485C-B9BD-9D95143592BD}" srcOrd="0" destOrd="0" presId="urn:microsoft.com/office/officeart/2008/layout/HorizontalMultiLevelHierarchy"/>
    <dgm:cxn modelId="{F7280D45-EA13-4F8C-B068-6FDE66B8273B}" type="presOf" srcId="{BCF11655-8A5F-4C5F-85C9-A15284D55F8E}" destId="{3BC9271F-F224-4740-ACB1-9161D503C821}" srcOrd="0" destOrd="0" presId="urn:microsoft.com/office/officeart/2008/layout/HorizontalMultiLevelHierarchy"/>
    <dgm:cxn modelId="{1EA824D8-C5D6-4518-B2D3-7B7460511B21}" type="presOf" srcId="{07BCF9DA-6CB3-410E-87C3-250E906FD8EE}" destId="{D7BFD474-62A1-4788-A8A1-2D7E533287BF}" srcOrd="0" destOrd="0" presId="urn:microsoft.com/office/officeart/2008/layout/HorizontalMultiLevelHierarchy"/>
    <dgm:cxn modelId="{E799A9A9-B1A4-4B19-B3EC-ED6BCEB06E54}" srcId="{40A8EC8A-8D76-484E-9AA9-FAF408E01B59}" destId="{FEE31A22-6E19-4584-83DB-D536162CFAD6}" srcOrd="1" destOrd="0" parTransId="{E35F796A-99DD-4B74-8C25-CAF9D7572935}" sibTransId="{56F567C1-E622-4FF8-8373-626E642BB910}"/>
    <dgm:cxn modelId="{D7D670C9-8286-4331-A18E-59D367F1D82D}" type="presOf" srcId="{2BE61ECC-95C4-4920-9F82-F98F3452D2A7}" destId="{EF76DFE9-5AD7-4685-8BAC-519DA1C31D70}" srcOrd="1" destOrd="0" presId="urn:microsoft.com/office/officeart/2008/layout/HorizontalMultiLevelHierarchy"/>
    <dgm:cxn modelId="{C5963254-BB3E-47FE-8417-C850CF396922}" srcId="{586389C8-5FD9-44B6-B6C6-99953ACEF46F}" destId="{6F5FBC4A-EAF2-4E1D-BCD4-E201FB7CA275}" srcOrd="1" destOrd="0" parTransId="{A7887767-4DF7-4106-A214-8450A4E3846A}" sibTransId="{5F8CF289-D573-4CB7-93DB-665F78546DB2}"/>
    <dgm:cxn modelId="{FBF5C4AA-019E-4E89-A168-BE44C8022ABC}" type="presOf" srcId="{55BFAF53-035A-41B3-8152-623B66D71758}" destId="{F89D99A4-0469-43C1-9BF2-77C51A0DA0C1}" srcOrd="0" destOrd="0" presId="urn:microsoft.com/office/officeart/2008/layout/HorizontalMultiLevelHierarchy"/>
    <dgm:cxn modelId="{A0CDEC14-9036-4DD4-8B2E-7AC62BC5565F}" type="presOf" srcId="{929DB753-51C4-4B2A-8389-150EF5E74D50}" destId="{63676FC7-C692-4318-ADF2-21B6C5367942}" srcOrd="0" destOrd="0" presId="urn:microsoft.com/office/officeart/2008/layout/HorizontalMultiLevelHierarchy"/>
    <dgm:cxn modelId="{AEBF1419-22CD-4AD7-9FAD-45EDAF2166CD}" type="presOf" srcId="{94519F70-149A-4496-8383-754FAF453C4F}" destId="{C64A31C0-9D78-4857-8AA4-63B5FEF9DE8C}" srcOrd="0" destOrd="0" presId="urn:microsoft.com/office/officeart/2008/layout/HorizontalMultiLevelHierarchy"/>
    <dgm:cxn modelId="{39AB0DBE-83CF-4C63-99F1-39A787DC45CB}" type="presOf" srcId="{F39F99C0-2194-4DED-B3DE-4335C13B0706}" destId="{6680A30C-1E59-4F98-B4B8-EF60E7090563}" srcOrd="0" destOrd="0" presId="urn:microsoft.com/office/officeart/2008/layout/HorizontalMultiLevelHierarchy"/>
    <dgm:cxn modelId="{2DD7935D-FB50-41B0-9783-BBE92F8C7066}" type="presOf" srcId="{94519F70-149A-4496-8383-754FAF453C4F}" destId="{C7D15898-CE5F-4AE4-AAF9-15E8FA963C68}" srcOrd="1" destOrd="0" presId="urn:microsoft.com/office/officeart/2008/layout/HorizontalMultiLevelHierarchy"/>
    <dgm:cxn modelId="{D4309F4A-0BA2-4FD5-B503-2F2447F99A10}" srcId="{5430455C-F6E1-43D8-B97C-2BF770F4EF9B}" destId="{55BFAF53-035A-41B3-8152-623B66D71758}" srcOrd="0" destOrd="0" parTransId="{2BE61ECC-95C4-4920-9F82-F98F3452D2A7}" sibTransId="{CBF0B927-8211-4B28-8450-447A377A8A5A}"/>
    <dgm:cxn modelId="{FA5D7FB8-8315-4AD3-8576-1914AFB4ED0A}" srcId="{AE22D08B-47F9-45F0-9C8E-CFEE366C0A4D}" destId="{C6EB54A1-9945-4AF5-8826-5EEE4195440B}" srcOrd="1" destOrd="0" parTransId="{523D109B-5CC5-4566-BD0B-4760DE49B51D}" sibTransId="{DBEB3F87-8FFB-408B-897C-DCEB99865BE2}"/>
    <dgm:cxn modelId="{E216661A-0730-440D-A83F-23204FC8B43C}" type="presOf" srcId="{A7887767-4DF7-4106-A214-8450A4E3846A}" destId="{13D23813-8A93-4F56-B2AE-38DE5BE61B6D}" srcOrd="0" destOrd="0" presId="urn:microsoft.com/office/officeart/2008/layout/HorizontalMultiLevelHierarchy"/>
    <dgm:cxn modelId="{146A8802-6E05-461F-B50C-8733292A8714}" srcId="{55BFAF53-035A-41B3-8152-623B66D71758}" destId="{07BCF9DA-6CB3-410E-87C3-250E906FD8EE}" srcOrd="1" destOrd="0" parTransId="{94519F70-149A-4496-8383-754FAF453C4F}" sibTransId="{2155F6C1-AC1C-47FA-9CEC-7D6171551F99}"/>
    <dgm:cxn modelId="{528D9B41-49BD-44D1-ADC1-298B7E541B54}" type="presOf" srcId="{5430455C-F6E1-43D8-B97C-2BF770F4EF9B}" destId="{A313B55B-3990-4CA0-B939-ED0FCB92C0B6}" srcOrd="0" destOrd="0" presId="urn:microsoft.com/office/officeart/2008/layout/HorizontalMultiLevelHierarchy"/>
    <dgm:cxn modelId="{3F983DF2-2001-4013-8955-1B800C3E8314}" type="presOf" srcId="{BCF11655-8A5F-4C5F-85C9-A15284D55F8E}" destId="{02EA8FA4-8DB5-47F6-AF62-379533F12F15}" srcOrd="1" destOrd="0" presId="urn:microsoft.com/office/officeart/2008/layout/HorizontalMultiLevelHierarchy"/>
    <dgm:cxn modelId="{5BA4D4D7-770B-4B5F-8F38-0C19F9C773EF}" srcId="{5430455C-F6E1-43D8-B97C-2BF770F4EF9B}" destId="{40A8EC8A-8D76-484E-9AA9-FAF408E01B59}" srcOrd="2" destOrd="0" parTransId="{13857FFC-E35A-49F6-80FD-C48F37E9B966}" sibTransId="{28093CFE-99D8-4EED-BF09-7D371C03086C}"/>
    <dgm:cxn modelId="{F16E5EBD-DCCF-47D7-940B-C8AD7B862075}" type="presOf" srcId="{40A8EC8A-8D76-484E-9AA9-FAF408E01B59}" destId="{D7937697-D6D0-4EF7-A98A-595337D585B2}" srcOrd="0" destOrd="0" presId="urn:microsoft.com/office/officeart/2008/layout/HorizontalMultiLevelHierarchy"/>
    <dgm:cxn modelId="{05E11442-45F7-4916-A44F-FFD480B730AA}" type="presParOf" srcId="{8992CCE5-6EBC-4FF7-8495-6B2BE3DA27DF}" destId="{03A5736D-845C-4B59-BCBD-C25BC76ED524}" srcOrd="0" destOrd="0" presId="urn:microsoft.com/office/officeart/2008/layout/HorizontalMultiLevelHierarchy"/>
    <dgm:cxn modelId="{38ECD2FD-5233-46E6-88E6-9BA77E5F4AE9}" type="presParOf" srcId="{03A5736D-845C-4B59-BCBD-C25BC76ED524}" destId="{77412DA4-35AF-4D3C-954F-6CB9FEC483AD}" srcOrd="0" destOrd="0" presId="urn:microsoft.com/office/officeart/2008/layout/HorizontalMultiLevelHierarchy"/>
    <dgm:cxn modelId="{44658BBA-AF42-4FFF-9442-C3EA9653175E}" type="presParOf" srcId="{03A5736D-845C-4B59-BCBD-C25BC76ED524}" destId="{F7029E80-0FD5-4A47-A3D1-AF47F7948DC8}" srcOrd="1" destOrd="0" presId="urn:microsoft.com/office/officeart/2008/layout/HorizontalMultiLevelHierarchy"/>
    <dgm:cxn modelId="{9330DD05-4729-41E3-ABA3-493015FE59BD}" type="presParOf" srcId="{F7029E80-0FD5-4A47-A3D1-AF47F7948DC8}" destId="{03C55598-0E51-4658-8080-E87E14E96203}" srcOrd="0" destOrd="0" presId="urn:microsoft.com/office/officeart/2008/layout/HorizontalMultiLevelHierarchy"/>
    <dgm:cxn modelId="{E90D4A86-005A-4481-9922-6D528899A96A}" type="presParOf" srcId="{03C55598-0E51-4658-8080-E87E14E96203}" destId="{B5109F00-1974-42DD-8E98-5DE4A9EF554B}" srcOrd="0" destOrd="0" presId="urn:microsoft.com/office/officeart/2008/layout/HorizontalMultiLevelHierarchy"/>
    <dgm:cxn modelId="{B3F76A0A-05F5-4CD1-9F4C-8222EC4EF477}" type="presParOf" srcId="{F7029E80-0FD5-4A47-A3D1-AF47F7948DC8}" destId="{77D9C60C-B382-448B-B836-B376643E1CA6}" srcOrd="1" destOrd="0" presId="urn:microsoft.com/office/officeart/2008/layout/HorizontalMultiLevelHierarchy"/>
    <dgm:cxn modelId="{C620889E-CD67-4AD8-A2B2-C17458CBF179}" type="presParOf" srcId="{77D9C60C-B382-448B-B836-B376643E1CA6}" destId="{A313B55B-3990-4CA0-B939-ED0FCB92C0B6}" srcOrd="0" destOrd="0" presId="urn:microsoft.com/office/officeart/2008/layout/HorizontalMultiLevelHierarchy"/>
    <dgm:cxn modelId="{B7A0A463-C545-42F1-89EE-95AB992EA21D}" type="presParOf" srcId="{77D9C60C-B382-448B-B836-B376643E1CA6}" destId="{E28E85F1-B051-433E-969F-2E57F01BBE61}" srcOrd="1" destOrd="0" presId="urn:microsoft.com/office/officeart/2008/layout/HorizontalMultiLevelHierarchy"/>
    <dgm:cxn modelId="{3B78E5EF-0CCE-4872-82A4-03286E908345}" type="presParOf" srcId="{E28E85F1-B051-433E-969F-2E57F01BBE61}" destId="{796CDA92-09C4-485C-B9BD-9D95143592BD}" srcOrd="0" destOrd="0" presId="urn:microsoft.com/office/officeart/2008/layout/HorizontalMultiLevelHierarchy"/>
    <dgm:cxn modelId="{E8111D66-BADD-42E8-AB9A-517ADF96AC9C}" type="presParOf" srcId="{796CDA92-09C4-485C-B9BD-9D95143592BD}" destId="{EF76DFE9-5AD7-4685-8BAC-519DA1C31D70}" srcOrd="0" destOrd="0" presId="urn:microsoft.com/office/officeart/2008/layout/HorizontalMultiLevelHierarchy"/>
    <dgm:cxn modelId="{12C0003E-034C-4F92-B648-C307DC927949}" type="presParOf" srcId="{E28E85F1-B051-433E-969F-2E57F01BBE61}" destId="{805D0E70-49AD-4B66-962A-E918B113F2A6}" srcOrd="1" destOrd="0" presId="urn:microsoft.com/office/officeart/2008/layout/HorizontalMultiLevelHierarchy"/>
    <dgm:cxn modelId="{8A74292E-B63F-4977-B528-304EE2889061}" type="presParOf" srcId="{805D0E70-49AD-4B66-962A-E918B113F2A6}" destId="{F89D99A4-0469-43C1-9BF2-77C51A0DA0C1}" srcOrd="0" destOrd="0" presId="urn:microsoft.com/office/officeart/2008/layout/HorizontalMultiLevelHierarchy"/>
    <dgm:cxn modelId="{6D002455-FAAC-4A42-A460-0983BC95EF94}" type="presParOf" srcId="{805D0E70-49AD-4B66-962A-E918B113F2A6}" destId="{6019C5D7-FAAA-45CE-B88F-30BBD4DAD535}" srcOrd="1" destOrd="0" presId="urn:microsoft.com/office/officeart/2008/layout/HorizontalMultiLevelHierarchy"/>
    <dgm:cxn modelId="{2308F408-3F86-4A2F-9858-4DCB87C7009A}" type="presParOf" srcId="{6019C5D7-FAAA-45CE-B88F-30BBD4DAD535}" destId="{33234426-57F9-464A-9177-FC77070E72E3}" srcOrd="0" destOrd="0" presId="urn:microsoft.com/office/officeart/2008/layout/HorizontalMultiLevelHierarchy"/>
    <dgm:cxn modelId="{9CCBA153-CF11-4018-8BD6-42C77DF9A6DF}" type="presParOf" srcId="{33234426-57F9-464A-9177-FC77070E72E3}" destId="{A9A13349-4A49-4263-9C83-9BCEFA390EAC}" srcOrd="0" destOrd="0" presId="urn:microsoft.com/office/officeart/2008/layout/HorizontalMultiLevelHierarchy"/>
    <dgm:cxn modelId="{06865566-529B-4EAD-B400-5F2F9ECB87BD}" type="presParOf" srcId="{6019C5D7-FAAA-45CE-B88F-30BBD4DAD535}" destId="{88CDEDC4-587A-4DB6-BAF4-D64CF801EC7F}" srcOrd="1" destOrd="0" presId="urn:microsoft.com/office/officeart/2008/layout/HorizontalMultiLevelHierarchy"/>
    <dgm:cxn modelId="{674D222E-F577-4DA6-89F1-0AFC3D85D186}" type="presParOf" srcId="{88CDEDC4-587A-4DB6-BAF4-D64CF801EC7F}" destId="{1016215E-FE9C-4D51-A990-A0FB6D303206}" srcOrd="0" destOrd="0" presId="urn:microsoft.com/office/officeart/2008/layout/HorizontalMultiLevelHierarchy"/>
    <dgm:cxn modelId="{BFA3B085-4EA6-440E-B9E1-A2409D17C659}" type="presParOf" srcId="{88CDEDC4-587A-4DB6-BAF4-D64CF801EC7F}" destId="{3F424A07-E741-4164-8764-6EF9339470DF}" srcOrd="1" destOrd="0" presId="urn:microsoft.com/office/officeart/2008/layout/HorizontalMultiLevelHierarchy"/>
    <dgm:cxn modelId="{C1108C08-6A06-41CE-AC09-6E0EBAD042C6}" type="presParOf" srcId="{6019C5D7-FAAA-45CE-B88F-30BBD4DAD535}" destId="{C64A31C0-9D78-4857-8AA4-63B5FEF9DE8C}" srcOrd="2" destOrd="0" presId="urn:microsoft.com/office/officeart/2008/layout/HorizontalMultiLevelHierarchy"/>
    <dgm:cxn modelId="{F53399EA-EC8E-4BA0-B94B-EA2B6F594F17}" type="presParOf" srcId="{C64A31C0-9D78-4857-8AA4-63B5FEF9DE8C}" destId="{C7D15898-CE5F-4AE4-AAF9-15E8FA963C68}" srcOrd="0" destOrd="0" presId="urn:microsoft.com/office/officeart/2008/layout/HorizontalMultiLevelHierarchy"/>
    <dgm:cxn modelId="{B6208716-A395-4AF8-AA84-A4BF664F000A}" type="presParOf" srcId="{6019C5D7-FAAA-45CE-B88F-30BBD4DAD535}" destId="{B95DCB81-DF0D-45D4-8C9B-2015844780F7}" srcOrd="3" destOrd="0" presId="urn:microsoft.com/office/officeart/2008/layout/HorizontalMultiLevelHierarchy"/>
    <dgm:cxn modelId="{ADED7AD0-C964-4B2C-B045-BF0F5D12147D}" type="presParOf" srcId="{B95DCB81-DF0D-45D4-8C9B-2015844780F7}" destId="{D7BFD474-62A1-4788-A8A1-2D7E533287BF}" srcOrd="0" destOrd="0" presId="urn:microsoft.com/office/officeart/2008/layout/HorizontalMultiLevelHierarchy"/>
    <dgm:cxn modelId="{4332F6CE-3E79-4DE5-BCE5-38AB80702986}" type="presParOf" srcId="{B95DCB81-DF0D-45D4-8C9B-2015844780F7}" destId="{085B2AA6-DEE7-43C1-B8FD-AE4BA70B58AB}" srcOrd="1" destOrd="0" presId="urn:microsoft.com/office/officeart/2008/layout/HorizontalMultiLevelHierarchy"/>
    <dgm:cxn modelId="{28C95F83-6D21-48A2-9B5F-E4A2FD45C837}" type="presParOf" srcId="{E28E85F1-B051-433E-969F-2E57F01BBE61}" destId="{63676FC7-C692-4318-ADF2-21B6C5367942}" srcOrd="2" destOrd="0" presId="urn:microsoft.com/office/officeart/2008/layout/HorizontalMultiLevelHierarchy"/>
    <dgm:cxn modelId="{99C16F69-0B85-4FE9-8366-57B1E9F0A78E}" type="presParOf" srcId="{63676FC7-C692-4318-ADF2-21B6C5367942}" destId="{6B8F54F1-C31E-4492-8044-68E4CFA48132}" srcOrd="0" destOrd="0" presId="urn:microsoft.com/office/officeart/2008/layout/HorizontalMultiLevelHierarchy"/>
    <dgm:cxn modelId="{2D2A76DC-FBAA-47EC-8336-230546A9DD47}" type="presParOf" srcId="{E28E85F1-B051-433E-969F-2E57F01BBE61}" destId="{810D8F47-92D1-4841-ABD8-7A79A8490667}" srcOrd="3" destOrd="0" presId="urn:microsoft.com/office/officeart/2008/layout/HorizontalMultiLevelHierarchy"/>
    <dgm:cxn modelId="{B7B3C41F-217E-4A8F-8D8A-8D650CBBA027}" type="presParOf" srcId="{810D8F47-92D1-4841-ABD8-7A79A8490667}" destId="{70CB1410-4B2E-4CC9-9CFE-41D80E54DFF8}" srcOrd="0" destOrd="0" presId="urn:microsoft.com/office/officeart/2008/layout/HorizontalMultiLevelHierarchy"/>
    <dgm:cxn modelId="{CB4704D9-E422-43C6-8176-A6E749D89F8C}" type="presParOf" srcId="{810D8F47-92D1-4841-ABD8-7A79A8490667}" destId="{7D6F8D69-A308-41D7-ABF2-B6CBED9B9A14}" srcOrd="1" destOrd="0" presId="urn:microsoft.com/office/officeart/2008/layout/HorizontalMultiLevelHierarchy"/>
    <dgm:cxn modelId="{DDBFAD23-2BDE-4BF3-A338-945ECF190ABE}" type="presParOf" srcId="{7D6F8D69-A308-41D7-ABF2-B6CBED9B9A14}" destId="{3BC9271F-F224-4740-ACB1-9161D503C821}" srcOrd="0" destOrd="0" presId="urn:microsoft.com/office/officeart/2008/layout/HorizontalMultiLevelHierarchy"/>
    <dgm:cxn modelId="{C39B1CDF-8FDD-4B12-95B1-A1F448D14DC4}" type="presParOf" srcId="{3BC9271F-F224-4740-ACB1-9161D503C821}" destId="{02EA8FA4-8DB5-47F6-AF62-379533F12F15}" srcOrd="0" destOrd="0" presId="urn:microsoft.com/office/officeart/2008/layout/HorizontalMultiLevelHierarchy"/>
    <dgm:cxn modelId="{EEF4BD96-8B96-4796-90E5-08D511D1AA1D}" type="presParOf" srcId="{7D6F8D69-A308-41D7-ABF2-B6CBED9B9A14}" destId="{619F2F9F-ACF5-45AD-9FA2-B20F423E8DE0}" srcOrd="1" destOrd="0" presId="urn:microsoft.com/office/officeart/2008/layout/HorizontalMultiLevelHierarchy"/>
    <dgm:cxn modelId="{BD47802E-0E08-49BE-BB5E-34DA1423FF15}" type="presParOf" srcId="{619F2F9F-ACF5-45AD-9FA2-B20F423E8DE0}" destId="{F1C45A4E-4244-4974-8D14-BE7F7FFFE8DA}" srcOrd="0" destOrd="0" presId="urn:microsoft.com/office/officeart/2008/layout/HorizontalMultiLevelHierarchy"/>
    <dgm:cxn modelId="{0DB886AF-DAA0-4298-8849-F875AF38F85C}" type="presParOf" srcId="{619F2F9F-ACF5-45AD-9FA2-B20F423E8DE0}" destId="{7EE3899C-EE41-4159-953A-A45649290542}" srcOrd="1" destOrd="0" presId="urn:microsoft.com/office/officeart/2008/layout/HorizontalMultiLevelHierarchy"/>
    <dgm:cxn modelId="{DAA3C33E-4C49-4CAC-A683-9C5ECA8DA05D}" type="presParOf" srcId="{7D6F8D69-A308-41D7-ABF2-B6CBED9B9A14}" destId="{13D23813-8A93-4F56-B2AE-38DE5BE61B6D}" srcOrd="2" destOrd="0" presId="urn:microsoft.com/office/officeart/2008/layout/HorizontalMultiLevelHierarchy"/>
    <dgm:cxn modelId="{4FFAC7E8-91DA-4D67-BB1E-EF2704779026}" type="presParOf" srcId="{13D23813-8A93-4F56-B2AE-38DE5BE61B6D}" destId="{064AE29B-4613-44C0-9271-6D12517B705A}" srcOrd="0" destOrd="0" presId="urn:microsoft.com/office/officeart/2008/layout/HorizontalMultiLevelHierarchy"/>
    <dgm:cxn modelId="{90DF1376-8484-43E4-8F9A-C515E3F22D8C}" type="presParOf" srcId="{7D6F8D69-A308-41D7-ABF2-B6CBED9B9A14}" destId="{E71099BE-71EF-4E7C-A8E1-429171C2638F}" srcOrd="3" destOrd="0" presId="urn:microsoft.com/office/officeart/2008/layout/HorizontalMultiLevelHierarchy"/>
    <dgm:cxn modelId="{E0891D57-A918-4949-A01C-B2B7F0CF41EB}" type="presParOf" srcId="{E71099BE-71EF-4E7C-A8E1-429171C2638F}" destId="{60F11AB5-1D3A-4CB7-B51E-59DED3605138}" srcOrd="0" destOrd="0" presId="urn:microsoft.com/office/officeart/2008/layout/HorizontalMultiLevelHierarchy"/>
    <dgm:cxn modelId="{BD772455-046F-4252-8DAE-D5A016E95E97}" type="presParOf" srcId="{E71099BE-71EF-4E7C-A8E1-429171C2638F}" destId="{FC72EF65-D133-4C4D-A1E3-23F88B5CAAC8}" srcOrd="1" destOrd="0" presId="urn:microsoft.com/office/officeart/2008/layout/HorizontalMultiLevelHierarchy"/>
    <dgm:cxn modelId="{95E2028D-5F79-4211-92D4-057494E4EE33}" type="presParOf" srcId="{E28E85F1-B051-433E-969F-2E57F01BBE61}" destId="{2926A08E-BCCD-4480-9B17-07DD127083B6}" srcOrd="4" destOrd="0" presId="urn:microsoft.com/office/officeart/2008/layout/HorizontalMultiLevelHierarchy"/>
    <dgm:cxn modelId="{35805287-203E-406F-967B-D1B7AC707636}" type="presParOf" srcId="{2926A08E-BCCD-4480-9B17-07DD127083B6}" destId="{B1BFB54F-93C8-40E3-AAB5-4F9E6A92A7E9}" srcOrd="0" destOrd="0" presId="urn:microsoft.com/office/officeart/2008/layout/HorizontalMultiLevelHierarchy"/>
    <dgm:cxn modelId="{E42CD28F-3F19-4A8F-8F78-4BF4C7E6DE58}" type="presParOf" srcId="{E28E85F1-B051-433E-969F-2E57F01BBE61}" destId="{D3709B29-9010-4BEC-B66D-D75523865DC3}" srcOrd="5" destOrd="0" presId="urn:microsoft.com/office/officeart/2008/layout/HorizontalMultiLevelHierarchy"/>
    <dgm:cxn modelId="{2D88A8BE-567F-4624-B4A7-5F3F7B159FEB}" type="presParOf" srcId="{D3709B29-9010-4BEC-B66D-D75523865DC3}" destId="{D7937697-D6D0-4EF7-A98A-595337D585B2}" srcOrd="0" destOrd="0" presId="urn:microsoft.com/office/officeart/2008/layout/HorizontalMultiLevelHierarchy"/>
    <dgm:cxn modelId="{0CF99917-569B-40E8-B65B-DFB5BD1AF9F2}" type="presParOf" srcId="{D3709B29-9010-4BEC-B66D-D75523865DC3}" destId="{065CE548-2C00-47D1-B871-76E038A6343F}" srcOrd="1" destOrd="0" presId="urn:microsoft.com/office/officeart/2008/layout/HorizontalMultiLevelHierarchy"/>
    <dgm:cxn modelId="{B2113107-F475-47C1-B355-938A509EC099}" type="presParOf" srcId="{065CE548-2C00-47D1-B871-76E038A6343F}" destId="{06EE8C3F-E494-4732-979F-CE7CF875537B}" srcOrd="0" destOrd="0" presId="urn:microsoft.com/office/officeart/2008/layout/HorizontalMultiLevelHierarchy"/>
    <dgm:cxn modelId="{9D4EA8C4-D9CC-41F4-B232-66A6EE8E8556}" type="presParOf" srcId="{06EE8C3F-E494-4732-979F-CE7CF875537B}" destId="{DAECF973-E88C-47D1-B079-A36BEA789783}" srcOrd="0" destOrd="0" presId="urn:microsoft.com/office/officeart/2008/layout/HorizontalMultiLevelHierarchy"/>
    <dgm:cxn modelId="{D1908E3B-908B-4ACF-A859-28645634380E}" type="presParOf" srcId="{065CE548-2C00-47D1-B871-76E038A6343F}" destId="{1E36AF10-4E17-4FDA-A24B-71992A6F7F07}" srcOrd="1" destOrd="0" presId="urn:microsoft.com/office/officeart/2008/layout/HorizontalMultiLevelHierarchy"/>
    <dgm:cxn modelId="{4FA737A2-2AC7-4EFE-94D4-0FCCA1A82B32}" type="presParOf" srcId="{1E36AF10-4E17-4FDA-A24B-71992A6F7F07}" destId="{78840E15-656C-499D-8FF1-22B29C74E686}" srcOrd="0" destOrd="0" presId="urn:microsoft.com/office/officeart/2008/layout/HorizontalMultiLevelHierarchy"/>
    <dgm:cxn modelId="{C10E7CF6-2AFA-4AEE-AEDB-8754463EFED1}" type="presParOf" srcId="{1E36AF10-4E17-4FDA-A24B-71992A6F7F07}" destId="{FC524DA3-A404-47C1-B68D-446F246DF81B}" srcOrd="1" destOrd="0" presId="urn:microsoft.com/office/officeart/2008/layout/HorizontalMultiLevelHierarchy"/>
    <dgm:cxn modelId="{EE8C1750-AB4D-48D7-97EA-2DD194BF71BF}" type="presParOf" srcId="{065CE548-2C00-47D1-B871-76E038A6343F}" destId="{3F0A238A-997D-4C24-83E3-384A8808463A}" srcOrd="2" destOrd="0" presId="urn:microsoft.com/office/officeart/2008/layout/HorizontalMultiLevelHierarchy"/>
    <dgm:cxn modelId="{FE5049F7-96B7-42D4-805F-978860C22A34}" type="presParOf" srcId="{3F0A238A-997D-4C24-83E3-384A8808463A}" destId="{E50C66C0-246F-4CA5-9F9E-EFC4D8978CA3}" srcOrd="0" destOrd="0" presId="urn:microsoft.com/office/officeart/2008/layout/HorizontalMultiLevelHierarchy"/>
    <dgm:cxn modelId="{74E4677C-5C0A-4FE7-A9DE-317DCC880BCC}" type="presParOf" srcId="{065CE548-2C00-47D1-B871-76E038A6343F}" destId="{6B3E72A1-196B-45C3-9792-600683CEE019}" srcOrd="3" destOrd="0" presId="urn:microsoft.com/office/officeart/2008/layout/HorizontalMultiLevelHierarchy"/>
    <dgm:cxn modelId="{CA1DEBB8-CF62-4480-88B2-6B52187492D9}" type="presParOf" srcId="{6B3E72A1-196B-45C3-9792-600683CEE019}" destId="{E40F2207-6D99-4BA8-A9CE-21681A57EE88}" srcOrd="0" destOrd="0" presId="urn:microsoft.com/office/officeart/2008/layout/HorizontalMultiLevelHierarchy"/>
    <dgm:cxn modelId="{6A31C785-FEBD-439E-97DF-131C7D4FE2B6}" type="presParOf" srcId="{6B3E72A1-196B-45C3-9792-600683CEE019}" destId="{BAAD8423-690E-48F0-AF95-5137CBFB7A9B}" srcOrd="1" destOrd="0" presId="urn:microsoft.com/office/officeart/2008/layout/HorizontalMultiLevelHierarchy"/>
    <dgm:cxn modelId="{84209424-A690-4F09-AAA9-E4DA5D8FF81A}" type="presParOf" srcId="{E28E85F1-B051-433E-969F-2E57F01BBE61}" destId="{6680A30C-1E59-4F98-B4B8-EF60E7090563}" srcOrd="6" destOrd="0" presId="urn:microsoft.com/office/officeart/2008/layout/HorizontalMultiLevelHierarchy"/>
    <dgm:cxn modelId="{3D9FA5BF-EC8D-4A88-A14D-2E5A9688ABFA}" type="presParOf" srcId="{6680A30C-1E59-4F98-B4B8-EF60E7090563}" destId="{FCDD95F5-7260-4021-8BFC-04075A721378}" srcOrd="0" destOrd="0" presId="urn:microsoft.com/office/officeart/2008/layout/HorizontalMultiLevelHierarchy"/>
    <dgm:cxn modelId="{B367FCEA-C2FA-435E-9A30-F04FF436BD50}" type="presParOf" srcId="{E28E85F1-B051-433E-969F-2E57F01BBE61}" destId="{AAAB248B-2234-4511-8FCA-32BCAC709A0A}" srcOrd="7" destOrd="0" presId="urn:microsoft.com/office/officeart/2008/layout/HorizontalMultiLevelHierarchy"/>
    <dgm:cxn modelId="{6D2A238F-FDDA-4786-B3BD-D1CD43F60523}" type="presParOf" srcId="{AAAB248B-2234-4511-8FCA-32BCAC709A0A}" destId="{198BDEE0-F053-48A7-9EE4-CB9B7F5E6BDE}" srcOrd="0" destOrd="0" presId="urn:microsoft.com/office/officeart/2008/layout/HorizontalMultiLevelHierarchy"/>
    <dgm:cxn modelId="{03FE93D7-C9F7-4082-A9AF-F2DA8A23D84C}" type="presParOf" srcId="{AAAB248B-2234-4511-8FCA-32BCAC709A0A}" destId="{19CF8DAC-7B0D-426C-9D22-071EC87B4593}" srcOrd="1" destOrd="0" presId="urn:microsoft.com/office/officeart/2008/layout/HorizontalMultiLevelHierarchy"/>
    <dgm:cxn modelId="{A501BB33-079D-44B3-A130-8770CE7A074C}" type="presParOf" srcId="{19CF8DAC-7B0D-426C-9D22-071EC87B4593}" destId="{B0FDD5AC-6B1D-4F1D-8BFE-185C9294694A}" srcOrd="0" destOrd="0" presId="urn:microsoft.com/office/officeart/2008/layout/HorizontalMultiLevelHierarchy"/>
    <dgm:cxn modelId="{4007542F-7550-4991-918E-EED6AB21965D}" type="presParOf" srcId="{B0FDD5AC-6B1D-4F1D-8BFE-185C9294694A}" destId="{D178A1BE-50CA-4481-90F5-EC458D2A1323}" srcOrd="0" destOrd="0" presId="urn:microsoft.com/office/officeart/2008/layout/HorizontalMultiLevelHierarchy"/>
    <dgm:cxn modelId="{78D258A5-004E-450E-9AF2-6E69070ECCD9}" type="presParOf" srcId="{19CF8DAC-7B0D-426C-9D22-071EC87B4593}" destId="{C6CDBD22-5CD3-4791-9D02-9FAF3B41EB0D}" srcOrd="1" destOrd="0" presId="urn:microsoft.com/office/officeart/2008/layout/HorizontalMultiLevelHierarchy"/>
    <dgm:cxn modelId="{2B3304B5-4600-4799-9E2D-E9B0158B22BF}" type="presParOf" srcId="{C6CDBD22-5CD3-4791-9D02-9FAF3B41EB0D}" destId="{FF95C1D7-FFA8-4D80-8FBC-1DC7B1285811}" srcOrd="0" destOrd="0" presId="urn:microsoft.com/office/officeart/2008/layout/HorizontalMultiLevelHierarchy"/>
    <dgm:cxn modelId="{D48ACA0C-2933-4A07-9357-3F7BCE8487DB}" type="presParOf" srcId="{C6CDBD22-5CD3-4791-9D02-9FAF3B41EB0D}" destId="{5E4EA085-4648-454C-839F-95BD7C2847D6}" srcOrd="1" destOrd="0" presId="urn:microsoft.com/office/officeart/2008/layout/HorizontalMultiLevelHierarchy"/>
    <dgm:cxn modelId="{F12926B1-2B15-46D4-8ECB-565020F089B8}" type="presParOf" srcId="{F7029E80-0FD5-4A47-A3D1-AF47F7948DC8}" destId="{380A430B-E460-49E7-AB5E-0193FD1E7D3D}" srcOrd="2" destOrd="0" presId="urn:microsoft.com/office/officeart/2008/layout/HorizontalMultiLevelHierarchy"/>
    <dgm:cxn modelId="{21900AB0-0B39-412D-864B-273E3FA381DE}" type="presParOf" srcId="{380A430B-E460-49E7-AB5E-0193FD1E7D3D}" destId="{82B637B4-077A-4D0D-8F20-77FD8CC68EDD}" srcOrd="0" destOrd="0" presId="urn:microsoft.com/office/officeart/2008/layout/HorizontalMultiLevelHierarchy"/>
    <dgm:cxn modelId="{177394CE-30D0-460C-B922-F847BA87DBD8}" type="presParOf" srcId="{F7029E80-0FD5-4A47-A3D1-AF47F7948DC8}" destId="{6DAC8CEC-102C-4208-9042-9F337CC44FE9}" srcOrd="3" destOrd="0" presId="urn:microsoft.com/office/officeart/2008/layout/HorizontalMultiLevelHierarchy"/>
    <dgm:cxn modelId="{257FEC3A-1472-47F5-B94B-2DE14B9D7AE5}" type="presParOf" srcId="{6DAC8CEC-102C-4208-9042-9F337CC44FE9}" destId="{64CFDCE6-C443-47D6-9CC2-5B5A17EC665D}" srcOrd="0" destOrd="0" presId="urn:microsoft.com/office/officeart/2008/layout/HorizontalMultiLevelHierarchy"/>
    <dgm:cxn modelId="{840B5CCC-CED9-4090-8418-AF0DFDED941A}" type="presParOf" srcId="{6DAC8CEC-102C-4208-9042-9F337CC44FE9}" destId="{11483955-D671-4349-B5D6-CD647EC7B33E}" srcOrd="1" destOrd="0" presId="urn:microsoft.com/office/officeart/2008/layout/HorizontalMultiLevelHierarchy"/>
    <dgm:cxn modelId="{78FCCF7D-9E94-4B21-86A8-4B488134A3AA}" type="presParOf" srcId="{11483955-D671-4349-B5D6-CD647EC7B33E}" destId="{2D571560-DCC2-49B2-9398-B20A4786C063}" srcOrd="0" destOrd="0" presId="urn:microsoft.com/office/officeart/2008/layout/HorizontalMultiLevelHierarchy"/>
    <dgm:cxn modelId="{07DDAC26-C196-434F-A588-580FB91CECC1}" type="presParOf" srcId="{2D571560-DCC2-49B2-9398-B20A4786C063}" destId="{79B82307-6346-4003-BFA6-49A887A46318}" srcOrd="0" destOrd="0" presId="urn:microsoft.com/office/officeart/2008/layout/HorizontalMultiLevelHierarchy"/>
    <dgm:cxn modelId="{EFEF43C7-B311-4980-9A18-80CDDB551B3F}" type="presParOf" srcId="{11483955-D671-4349-B5D6-CD647EC7B33E}" destId="{86B0A1F9-11FC-493B-AD3E-D29E6F786E48}" srcOrd="1" destOrd="0" presId="urn:microsoft.com/office/officeart/2008/layout/HorizontalMultiLevelHierarchy"/>
    <dgm:cxn modelId="{3CA0A46C-2EBE-49DF-8222-7B753B1CE7B4}" type="presParOf" srcId="{86B0A1F9-11FC-493B-AD3E-D29E6F786E48}" destId="{297EC8C6-6637-4CC1-8035-2C8E4CAD3977}" srcOrd="0" destOrd="0" presId="urn:microsoft.com/office/officeart/2008/layout/HorizontalMultiLevelHierarchy"/>
    <dgm:cxn modelId="{3780B61E-9DEB-4C9B-9C95-A0A7CD2E531F}" type="presParOf" srcId="{86B0A1F9-11FC-493B-AD3E-D29E6F786E48}" destId="{477C37AD-27E1-446F-92F6-EEC21FB4F270}" srcOrd="1" destOrd="0" presId="urn:microsoft.com/office/officeart/2008/layout/HorizontalMultiLevelHierarchy"/>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0F62D7-3C35-46CC-9A92-CD6785FF43A6}" type="doc">
      <dgm:prSet loTypeId="urn:microsoft.com/office/officeart/2005/8/layout/chevron1" loCatId="process" qsTypeId="urn:microsoft.com/office/officeart/2005/8/quickstyle/simple2" qsCatId="simple" csTypeId="urn:microsoft.com/office/officeart/2005/8/colors/accent1_1" csCatId="accent1" phldr="1"/>
      <dgm:spPr/>
    </dgm:pt>
    <dgm:pt modelId="{A290B730-CBE5-4B08-815F-FF1857BB76E1}">
      <dgm:prSet phldrT="[文字]" custT="1"/>
      <dgm:spPr/>
      <dgm:t>
        <a:bodyPr/>
        <a:lstStyle/>
        <a:p>
          <a:r>
            <a:rPr lang="zh-TW" altLang="en-US" sz="2400" b="0" dirty="0" smtClean="0">
              <a:latin typeface="微軟正黑體" pitchFamily="34" charset="-120"/>
              <a:ea typeface="微軟正黑體" pitchFamily="34" charset="-120"/>
            </a:rPr>
            <a:t>唐律</a:t>
          </a:r>
          <a:endParaRPr lang="zh-TW" altLang="en-US" sz="2400" b="0" dirty="0">
            <a:latin typeface="微軟正黑體" pitchFamily="34" charset="-120"/>
            <a:ea typeface="微軟正黑體" pitchFamily="34" charset="-120"/>
          </a:endParaRPr>
        </a:p>
      </dgm:t>
    </dgm:pt>
    <dgm:pt modelId="{B92D7A89-41CD-4B88-A528-E6E01C3CCFD7}" type="parTrans" cxnId="{F994CABE-72FE-403F-8BE2-012877E1936C}">
      <dgm:prSet/>
      <dgm:spPr/>
      <dgm:t>
        <a:bodyPr/>
        <a:lstStyle/>
        <a:p>
          <a:endParaRPr lang="zh-TW" altLang="en-US" b="0">
            <a:latin typeface="微軟正黑體" pitchFamily="34" charset="-120"/>
            <a:ea typeface="微軟正黑體" pitchFamily="34" charset="-120"/>
          </a:endParaRPr>
        </a:p>
      </dgm:t>
    </dgm:pt>
    <dgm:pt modelId="{21FFD030-E20D-468E-9A0E-1CEF3CB072DD}" type="sibTrans" cxnId="{F994CABE-72FE-403F-8BE2-012877E1936C}">
      <dgm:prSet/>
      <dgm:spPr/>
      <dgm:t>
        <a:bodyPr/>
        <a:lstStyle/>
        <a:p>
          <a:endParaRPr lang="zh-TW" altLang="en-US" b="0">
            <a:latin typeface="微軟正黑體" pitchFamily="34" charset="-120"/>
            <a:ea typeface="微軟正黑體" pitchFamily="34" charset="-120"/>
          </a:endParaRPr>
        </a:p>
      </dgm:t>
    </dgm:pt>
    <dgm:pt modelId="{D3442E5B-24CC-4904-BA10-B0A2324AEB0E}">
      <dgm:prSet custT="1"/>
      <dgm:spPr/>
      <dgm:t>
        <a:bodyPr/>
        <a:lstStyle/>
        <a:p>
          <a:r>
            <a:rPr lang="zh-TW" altLang="en-US" sz="2400" b="0" dirty="0" smtClean="0">
              <a:latin typeface="微軟正黑體" pitchFamily="34" charset="-120"/>
              <a:ea typeface="微軟正黑體" pitchFamily="34" charset="-120"/>
            </a:rPr>
            <a:t>六贓之制</a:t>
          </a:r>
          <a:endParaRPr lang="zh-TW" altLang="en-US" sz="2400" b="0" dirty="0">
            <a:latin typeface="微軟正黑體" pitchFamily="34" charset="-120"/>
            <a:ea typeface="微軟正黑體" pitchFamily="34" charset="-120"/>
          </a:endParaRPr>
        </a:p>
      </dgm:t>
    </dgm:pt>
    <dgm:pt modelId="{D2F1FB62-1E74-4D3C-9D55-8FC276C4F5DF}" type="parTrans" cxnId="{B782C31D-F594-4722-8D92-21AEE2672DA5}">
      <dgm:prSet/>
      <dgm:spPr/>
      <dgm:t>
        <a:bodyPr/>
        <a:lstStyle/>
        <a:p>
          <a:endParaRPr lang="zh-TW" altLang="en-US" b="0">
            <a:latin typeface="微軟正黑體" pitchFamily="34" charset="-120"/>
            <a:ea typeface="微軟正黑體" pitchFamily="34" charset="-120"/>
          </a:endParaRPr>
        </a:p>
      </dgm:t>
    </dgm:pt>
    <dgm:pt modelId="{CF23D6C5-B3EB-471A-91C2-2CC5B3BEA526}" type="sibTrans" cxnId="{B782C31D-F594-4722-8D92-21AEE2672DA5}">
      <dgm:prSet/>
      <dgm:spPr/>
      <dgm:t>
        <a:bodyPr/>
        <a:lstStyle/>
        <a:p>
          <a:endParaRPr lang="zh-TW" altLang="en-US" b="0">
            <a:latin typeface="微軟正黑體" pitchFamily="34" charset="-120"/>
            <a:ea typeface="微軟正黑體" pitchFamily="34" charset="-120"/>
          </a:endParaRPr>
        </a:p>
      </dgm:t>
    </dgm:pt>
    <dgm:pt modelId="{B14A2C3A-6EEC-47B3-8696-479FAA22D79B}">
      <dgm:prSet custT="1"/>
      <dgm:spPr/>
      <dgm:t>
        <a:bodyPr/>
        <a:lstStyle/>
        <a:p>
          <a:r>
            <a:rPr lang="zh-TW" altLang="en-US" sz="2400" b="0" dirty="0" smtClean="0">
              <a:latin typeface="微軟正黑體" pitchFamily="34" charset="-120"/>
              <a:ea typeface="微軟正黑體" pitchFamily="34" charset="-120"/>
            </a:rPr>
            <a:t>職制律第</a:t>
          </a:r>
          <a:r>
            <a:rPr lang="en-US" altLang="en-US" sz="2400" b="0" dirty="0" smtClean="0">
              <a:latin typeface="微軟正黑體" pitchFamily="34" charset="-120"/>
              <a:ea typeface="微軟正黑體" pitchFamily="34" charset="-120"/>
            </a:rPr>
            <a:t>47</a:t>
          </a:r>
          <a:r>
            <a:rPr lang="zh-TW" altLang="en-US" sz="2400" b="0" dirty="0" smtClean="0">
              <a:latin typeface="微軟正黑體" pitchFamily="34" charset="-120"/>
              <a:ea typeface="微軟正黑體" pitchFamily="34" charset="-120"/>
            </a:rPr>
            <a:t>條</a:t>
          </a:r>
          <a:endParaRPr lang="zh-TW" altLang="en-US" sz="2400" b="0" dirty="0">
            <a:latin typeface="微軟正黑體" pitchFamily="34" charset="-120"/>
            <a:ea typeface="微軟正黑體" pitchFamily="34" charset="-120"/>
          </a:endParaRPr>
        </a:p>
      </dgm:t>
    </dgm:pt>
    <dgm:pt modelId="{4F00AEB2-1F11-4A87-A7B5-AAF5115093E5}" type="parTrans" cxnId="{037E4D85-FB28-496C-887C-1AE56E90D1F5}">
      <dgm:prSet/>
      <dgm:spPr/>
      <dgm:t>
        <a:bodyPr/>
        <a:lstStyle/>
        <a:p>
          <a:endParaRPr lang="zh-TW" altLang="en-US" b="0">
            <a:latin typeface="微軟正黑體" pitchFamily="34" charset="-120"/>
            <a:ea typeface="微軟正黑體" pitchFamily="34" charset="-120"/>
          </a:endParaRPr>
        </a:p>
      </dgm:t>
    </dgm:pt>
    <dgm:pt modelId="{10997A1C-DFA2-4EF7-86A7-395B199C35A7}" type="sibTrans" cxnId="{037E4D85-FB28-496C-887C-1AE56E90D1F5}">
      <dgm:prSet/>
      <dgm:spPr/>
      <dgm:t>
        <a:bodyPr/>
        <a:lstStyle/>
        <a:p>
          <a:endParaRPr lang="zh-TW" altLang="en-US" b="0">
            <a:latin typeface="微軟正黑體" pitchFamily="34" charset="-120"/>
            <a:ea typeface="微軟正黑體" pitchFamily="34" charset="-120"/>
          </a:endParaRPr>
        </a:p>
      </dgm:t>
    </dgm:pt>
    <dgm:pt modelId="{774E4100-F02D-4419-986D-30D536E859E5}" type="pres">
      <dgm:prSet presAssocID="{6D0F62D7-3C35-46CC-9A92-CD6785FF43A6}" presName="Name0" presStyleCnt="0">
        <dgm:presLayoutVars>
          <dgm:dir/>
          <dgm:animLvl val="lvl"/>
          <dgm:resizeHandles val="exact"/>
        </dgm:presLayoutVars>
      </dgm:prSet>
      <dgm:spPr/>
    </dgm:pt>
    <dgm:pt modelId="{03A02645-7686-40ED-A6BC-006D121F7B29}" type="pres">
      <dgm:prSet presAssocID="{A290B730-CBE5-4B08-815F-FF1857BB76E1}" presName="parTxOnly" presStyleLbl="node1" presStyleIdx="0" presStyleCnt="3">
        <dgm:presLayoutVars>
          <dgm:chMax val="0"/>
          <dgm:chPref val="0"/>
          <dgm:bulletEnabled val="1"/>
        </dgm:presLayoutVars>
      </dgm:prSet>
      <dgm:spPr/>
      <dgm:t>
        <a:bodyPr/>
        <a:lstStyle/>
        <a:p>
          <a:endParaRPr lang="zh-TW" altLang="en-US"/>
        </a:p>
      </dgm:t>
    </dgm:pt>
    <dgm:pt modelId="{0177AE44-A7FC-42CA-9294-79D7CD791957}" type="pres">
      <dgm:prSet presAssocID="{21FFD030-E20D-468E-9A0E-1CEF3CB072DD}" presName="parTxOnlySpace" presStyleCnt="0"/>
      <dgm:spPr/>
    </dgm:pt>
    <dgm:pt modelId="{D2126996-28F7-4F3D-B11F-F2AA705F79C3}" type="pres">
      <dgm:prSet presAssocID="{D3442E5B-24CC-4904-BA10-B0A2324AEB0E}" presName="parTxOnly" presStyleLbl="node1" presStyleIdx="1" presStyleCnt="3">
        <dgm:presLayoutVars>
          <dgm:chMax val="0"/>
          <dgm:chPref val="0"/>
          <dgm:bulletEnabled val="1"/>
        </dgm:presLayoutVars>
      </dgm:prSet>
      <dgm:spPr/>
      <dgm:t>
        <a:bodyPr/>
        <a:lstStyle/>
        <a:p>
          <a:endParaRPr lang="zh-TW" altLang="en-US"/>
        </a:p>
      </dgm:t>
    </dgm:pt>
    <dgm:pt modelId="{8BFD8B3E-5BA8-4A1C-8DFA-1A4D34E83446}" type="pres">
      <dgm:prSet presAssocID="{CF23D6C5-B3EB-471A-91C2-2CC5B3BEA526}" presName="parTxOnlySpace" presStyleCnt="0"/>
      <dgm:spPr/>
    </dgm:pt>
    <dgm:pt modelId="{E2AD33EC-0122-4548-B322-95C97E4B2C87}" type="pres">
      <dgm:prSet presAssocID="{B14A2C3A-6EEC-47B3-8696-479FAA22D79B}" presName="parTxOnly" presStyleLbl="node1" presStyleIdx="2" presStyleCnt="3" custScaleX="128710">
        <dgm:presLayoutVars>
          <dgm:chMax val="0"/>
          <dgm:chPref val="0"/>
          <dgm:bulletEnabled val="1"/>
        </dgm:presLayoutVars>
      </dgm:prSet>
      <dgm:spPr/>
      <dgm:t>
        <a:bodyPr/>
        <a:lstStyle/>
        <a:p>
          <a:endParaRPr lang="zh-TW" altLang="en-US"/>
        </a:p>
      </dgm:t>
    </dgm:pt>
  </dgm:ptLst>
  <dgm:cxnLst>
    <dgm:cxn modelId="{4D5C1395-523B-4CD3-A71D-7162EE00C382}" type="presOf" srcId="{B14A2C3A-6EEC-47B3-8696-479FAA22D79B}" destId="{E2AD33EC-0122-4548-B322-95C97E4B2C87}" srcOrd="0" destOrd="0" presId="urn:microsoft.com/office/officeart/2005/8/layout/chevron1"/>
    <dgm:cxn modelId="{B782C31D-F594-4722-8D92-21AEE2672DA5}" srcId="{6D0F62D7-3C35-46CC-9A92-CD6785FF43A6}" destId="{D3442E5B-24CC-4904-BA10-B0A2324AEB0E}" srcOrd="1" destOrd="0" parTransId="{D2F1FB62-1E74-4D3C-9D55-8FC276C4F5DF}" sibTransId="{CF23D6C5-B3EB-471A-91C2-2CC5B3BEA526}"/>
    <dgm:cxn modelId="{037E4D85-FB28-496C-887C-1AE56E90D1F5}" srcId="{6D0F62D7-3C35-46CC-9A92-CD6785FF43A6}" destId="{B14A2C3A-6EEC-47B3-8696-479FAA22D79B}" srcOrd="2" destOrd="0" parTransId="{4F00AEB2-1F11-4A87-A7B5-AAF5115093E5}" sibTransId="{10997A1C-DFA2-4EF7-86A7-395B199C35A7}"/>
    <dgm:cxn modelId="{2463F0EE-055B-49A2-A88C-D5A45303130A}" type="presOf" srcId="{6D0F62D7-3C35-46CC-9A92-CD6785FF43A6}" destId="{774E4100-F02D-4419-986D-30D536E859E5}" srcOrd="0" destOrd="0" presId="urn:microsoft.com/office/officeart/2005/8/layout/chevron1"/>
    <dgm:cxn modelId="{423C8B82-3CDD-4DD7-8C71-624C5366649F}" type="presOf" srcId="{D3442E5B-24CC-4904-BA10-B0A2324AEB0E}" destId="{D2126996-28F7-4F3D-B11F-F2AA705F79C3}" srcOrd="0" destOrd="0" presId="urn:microsoft.com/office/officeart/2005/8/layout/chevron1"/>
    <dgm:cxn modelId="{F994CABE-72FE-403F-8BE2-012877E1936C}" srcId="{6D0F62D7-3C35-46CC-9A92-CD6785FF43A6}" destId="{A290B730-CBE5-4B08-815F-FF1857BB76E1}" srcOrd="0" destOrd="0" parTransId="{B92D7A89-41CD-4B88-A528-E6E01C3CCFD7}" sibTransId="{21FFD030-E20D-468E-9A0E-1CEF3CB072DD}"/>
    <dgm:cxn modelId="{B0FB8E67-196C-43CD-B366-C9FD5EA3B27B}" type="presOf" srcId="{A290B730-CBE5-4B08-815F-FF1857BB76E1}" destId="{03A02645-7686-40ED-A6BC-006D121F7B29}" srcOrd="0" destOrd="0" presId="urn:microsoft.com/office/officeart/2005/8/layout/chevron1"/>
    <dgm:cxn modelId="{5A3CF850-DD71-4241-A594-0070C6C6DD9C}" type="presParOf" srcId="{774E4100-F02D-4419-986D-30D536E859E5}" destId="{03A02645-7686-40ED-A6BC-006D121F7B29}" srcOrd="0" destOrd="0" presId="urn:microsoft.com/office/officeart/2005/8/layout/chevron1"/>
    <dgm:cxn modelId="{E0FCBF88-902C-49B5-A814-6C0BA5A01BE0}" type="presParOf" srcId="{774E4100-F02D-4419-986D-30D536E859E5}" destId="{0177AE44-A7FC-42CA-9294-79D7CD791957}" srcOrd="1" destOrd="0" presId="urn:microsoft.com/office/officeart/2005/8/layout/chevron1"/>
    <dgm:cxn modelId="{66613589-4311-4748-BC98-D2879BA3B21B}" type="presParOf" srcId="{774E4100-F02D-4419-986D-30D536E859E5}" destId="{D2126996-28F7-4F3D-B11F-F2AA705F79C3}" srcOrd="2" destOrd="0" presId="urn:microsoft.com/office/officeart/2005/8/layout/chevron1"/>
    <dgm:cxn modelId="{797F8F9F-5C3A-4AD0-B437-5715F47DF19E}" type="presParOf" srcId="{774E4100-F02D-4419-986D-30D536E859E5}" destId="{8BFD8B3E-5BA8-4A1C-8DFA-1A4D34E83446}" srcOrd="3" destOrd="0" presId="urn:microsoft.com/office/officeart/2005/8/layout/chevron1"/>
    <dgm:cxn modelId="{A768BA3D-074F-4D9C-90D3-1DBE9FAE8AD0}" type="presParOf" srcId="{774E4100-F02D-4419-986D-30D536E859E5}" destId="{E2AD33EC-0122-4548-B322-95C97E4B2C87}" srcOrd="4" destOrd="0" presId="urn:microsoft.com/office/officeart/2005/8/layout/chevron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0F62D7-3C35-46CC-9A92-CD6785FF43A6}" type="doc">
      <dgm:prSet loTypeId="urn:microsoft.com/office/officeart/2005/8/layout/chevron1" loCatId="process" qsTypeId="urn:microsoft.com/office/officeart/2005/8/quickstyle/simple2" qsCatId="simple" csTypeId="urn:microsoft.com/office/officeart/2005/8/colors/accent1_1" csCatId="accent1" phldr="1"/>
      <dgm:spPr/>
    </dgm:pt>
    <dgm:pt modelId="{A290B730-CBE5-4B08-815F-FF1857BB76E1}">
      <dgm:prSet phldrT="[文字]" custT="1"/>
      <dgm:spPr/>
      <dgm:t>
        <a:bodyPr/>
        <a:lstStyle/>
        <a:p>
          <a:r>
            <a:rPr lang="zh-TW" altLang="en-US" sz="2400" b="0" dirty="0" smtClean="0">
              <a:latin typeface="微軟正黑體" pitchFamily="34" charset="-120"/>
              <a:ea typeface="微軟正黑體" pitchFamily="34" charset="-120"/>
            </a:rPr>
            <a:t>清律</a:t>
          </a:r>
          <a:endParaRPr lang="zh-TW" altLang="en-US" sz="2400" b="0" dirty="0">
            <a:latin typeface="微軟正黑體" pitchFamily="34" charset="-120"/>
            <a:ea typeface="微軟正黑體" pitchFamily="34" charset="-120"/>
          </a:endParaRPr>
        </a:p>
      </dgm:t>
    </dgm:pt>
    <dgm:pt modelId="{B92D7A89-41CD-4B88-A528-E6E01C3CCFD7}" type="parTrans" cxnId="{F994CABE-72FE-403F-8BE2-012877E1936C}">
      <dgm:prSet/>
      <dgm:spPr/>
      <dgm:t>
        <a:bodyPr/>
        <a:lstStyle/>
        <a:p>
          <a:endParaRPr lang="zh-TW" altLang="en-US" b="0">
            <a:latin typeface="微軟正黑體" pitchFamily="34" charset="-120"/>
            <a:ea typeface="微軟正黑體" pitchFamily="34" charset="-120"/>
          </a:endParaRPr>
        </a:p>
      </dgm:t>
    </dgm:pt>
    <dgm:pt modelId="{21FFD030-E20D-468E-9A0E-1CEF3CB072DD}" type="sibTrans" cxnId="{F994CABE-72FE-403F-8BE2-012877E1936C}">
      <dgm:prSet/>
      <dgm:spPr/>
      <dgm:t>
        <a:bodyPr/>
        <a:lstStyle/>
        <a:p>
          <a:endParaRPr lang="zh-TW" altLang="en-US" b="0">
            <a:latin typeface="微軟正黑體" pitchFamily="34" charset="-120"/>
            <a:ea typeface="微軟正黑體" pitchFamily="34" charset="-120"/>
          </a:endParaRPr>
        </a:p>
      </dgm:t>
    </dgm:pt>
    <dgm:pt modelId="{D4E166BE-91F1-4196-A82C-D158CD128DD9}">
      <dgm:prSet custT="1"/>
      <dgm:spPr/>
      <dgm:t>
        <a:bodyPr/>
        <a:lstStyle/>
        <a:p>
          <a:r>
            <a:rPr lang="zh-TW" altLang="en-US" sz="2400" b="0" dirty="0" smtClean="0">
              <a:latin typeface="微軟正黑體" pitchFamily="34" charset="-120"/>
              <a:ea typeface="微軟正黑體" pitchFamily="34" charset="-120"/>
            </a:rPr>
            <a:t>刑律受贓篇第</a:t>
          </a:r>
          <a:r>
            <a:rPr lang="en-US" altLang="en-US" sz="2400" b="0" dirty="0" smtClean="0">
              <a:latin typeface="微軟正黑體" pitchFamily="34" charset="-120"/>
              <a:ea typeface="微軟正黑體" pitchFamily="34" charset="-120"/>
            </a:rPr>
            <a:t>5</a:t>
          </a:r>
          <a:r>
            <a:rPr lang="zh-TW" altLang="en-US" sz="2400" b="0" dirty="0" smtClean="0">
              <a:latin typeface="微軟正黑體" pitchFamily="34" charset="-120"/>
              <a:ea typeface="微軟正黑體" pitchFamily="34" charset="-120"/>
            </a:rPr>
            <a:t>條</a:t>
          </a:r>
        </a:p>
      </dgm:t>
    </dgm:pt>
    <dgm:pt modelId="{6069A8D0-CC0F-408F-92DE-AC2EFA5CDCE1}" type="parTrans" cxnId="{71476731-3F82-4F51-B79C-ED8AA2CE2F19}">
      <dgm:prSet/>
      <dgm:spPr/>
      <dgm:t>
        <a:bodyPr/>
        <a:lstStyle/>
        <a:p>
          <a:endParaRPr lang="zh-TW" altLang="en-US" b="0">
            <a:latin typeface="微軟正黑體" pitchFamily="34" charset="-120"/>
            <a:ea typeface="微軟正黑體" pitchFamily="34" charset="-120"/>
          </a:endParaRPr>
        </a:p>
      </dgm:t>
    </dgm:pt>
    <dgm:pt modelId="{5B1F4EBA-43CD-4EC5-92E9-32A47249DEE7}" type="sibTrans" cxnId="{71476731-3F82-4F51-B79C-ED8AA2CE2F19}">
      <dgm:prSet/>
      <dgm:spPr/>
      <dgm:t>
        <a:bodyPr/>
        <a:lstStyle/>
        <a:p>
          <a:endParaRPr lang="zh-TW" altLang="en-US" b="0">
            <a:latin typeface="微軟正黑體" pitchFamily="34" charset="-120"/>
            <a:ea typeface="微軟正黑體" pitchFamily="34" charset="-120"/>
          </a:endParaRPr>
        </a:p>
      </dgm:t>
    </dgm:pt>
    <dgm:pt modelId="{774E4100-F02D-4419-986D-30D536E859E5}" type="pres">
      <dgm:prSet presAssocID="{6D0F62D7-3C35-46CC-9A92-CD6785FF43A6}" presName="Name0" presStyleCnt="0">
        <dgm:presLayoutVars>
          <dgm:dir/>
          <dgm:animLvl val="lvl"/>
          <dgm:resizeHandles val="exact"/>
        </dgm:presLayoutVars>
      </dgm:prSet>
      <dgm:spPr/>
    </dgm:pt>
    <dgm:pt modelId="{03A02645-7686-40ED-A6BC-006D121F7B29}" type="pres">
      <dgm:prSet presAssocID="{A290B730-CBE5-4B08-815F-FF1857BB76E1}" presName="parTxOnly" presStyleLbl="node1" presStyleIdx="0" presStyleCnt="2" custScaleX="68720">
        <dgm:presLayoutVars>
          <dgm:chMax val="0"/>
          <dgm:chPref val="0"/>
          <dgm:bulletEnabled val="1"/>
        </dgm:presLayoutVars>
      </dgm:prSet>
      <dgm:spPr/>
      <dgm:t>
        <a:bodyPr/>
        <a:lstStyle/>
        <a:p>
          <a:endParaRPr lang="zh-TW" altLang="en-US"/>
        </a:p>
      </dgm:t>
    </dgm:pt>
    <dgm:pt modelId="{0177AE44-A7FC-42CA-9294-79D7CD791957}" type="pres">
      <dgm:prSet presAssocID="{21FFD030-E20D-468E-9A0E-1CEF3CB072DD}" presName="parTxOnlySpace" presStyleCnt="0"/>
      <dgm:spPr/>
    </dgm:pt>
    <dgm:pt modelId="{0BBCEA64-D2E8-43F4-8ABC-88614A39A311}" type="pres">
      <dgm:prSet presAssocID="{D4E166BE-91F1-4196-A82C-D158CD128DD9}" presName="parTxOnly" presStyleLbl="node1" presStyleIdx="1" presStyleCnt="2" custScaleX="66249">
        <dgm:presLayoutVars>
          <dgm:chMax val="0"/>
          <dgm:chPref val="0"/>
          <dgm:bulletEnabled val="1"/>
        </dgm:presLayoutVars>
      </dgm:prSet>
      <dgm:spPr/>
      <dgm:t>
        <a:bodyPr/>
        <a:lstStyle/>
        <a:p>
          <a:endParaRPr lang="zh-TW" altLang="en-US"/>
        </a:p>
      </dgm:t>
    </dgm:pt>
  </dgm:ptLst>
  <dgm:cxnLst>
    <dgm:cxn modelId="{132DC8B8-E68A-4E2D-BBEB-84FF510FE627}" type="presOf" srcId="{A290B730-CBE5-4B08-815F-FF1857BB76E1}" destId="{03A02645-7686-40ED-A6BC-006D121F7B29}" srcOrd="0" destOrd="0" presId="urn:microsoft.com/office/officeart/2005/8/layout/chevron1"/>
    <dgm:cxn modelId="{71476731-3F82-4F51-B79C-ED8AA2CE2F19}" srcId="{6D0F62D7-3C35-46CC-9A92-CD6785FF43A6}" destId="{D4E166BE-91F1-4196-A82C-D158CD128DD9}" srcOrd="1" destOrd="0" parTransId="{6069A8D0-CC0F-408F-92DE-AC2EFA5CDCE1}" sibTransId="{5B1F4EBA-43CD-4EC5-92E9-32A47249DEE7}"/>
    <dgm:cxn modelId="{41BD57F1-412D-40F3-A1EE-1315A7E286A4}" type="presOf" srcId="{D4E166BE-91F1-4196-A82C-D158CD128DD9}" destId="{0BBCEA64-D2E8-43F4-8ABC-88614A39A311}" srcOrd="0" destOrd="0" presId="urn:microsoft.com/office/officeart/2005/8/layout/chevron1"/>
    <dgm:cxn modelId="{F994CABE-72FE-403F-8BE2-012877E1936C}" srcId="{6D0F62D7-3C35-46CC-9A92-CD6785FF43A6}" destId="{A290B730-CBE5-4B08-815F-FF1857BB76E1}" srcOrd="0" destOrd="0" parTransId="{B92D7A89-41CD-4B88-A528-E6E01C3CCFD7}" sibTransId="{21FFD030-E20D-468E-9A0E-1CEF3CB072DD}"/>
    <dgm:cxn modelId="{D4CE6C1C-D58C-40BD-88F5-03857D441598}" type="presOf" srcId="{6D0F62D7-3C35-46CC-9A92-CD6785FF43A6}" destId="{774E4100-F02D-4419-986D-30D536E859E5}" srcOrd="0" destOrd="0" presId="urn:microsoft.com/office/officeart/2005/8/layout/chevron1"/>
    <dgm:cxn modelId="{6DFAE03B-6663-4587-B434-698AF12022CC}" type="presParOf" srcId="{774E4100-F02D-4419-986D-30D536E859E5}" destId="{03A02645-7686-40ED-A6BC-006D121F7B29}" srcOrd="0" destOrd="0" presId="urn:microsoft.com/office/officeart/2005/8/layout/chevron1"/>
    <dgm:cxn modelId="{60A8ADB2-521A-4F2D-ADFA-24AABA66DFCD}" type="presParOf" srcId="{774E4100-F02D-4419-986D-30D536E859E5}" destId="{0177AE44-A7FC-42CA-9294-79D7CD791957}" srcOrd="1" destOrd="0" presId="urn:microsoft.com/office/officeart/2005/8/layout/chevron1"/>
    <dgm:cxn modelId="{6DB499C3-D788-4FD3-8165-3AC052000A53}" type="presParOf" srcId="{774E4100-F02D-4419-986D-30D536E859E5}" destId="{0BBCEA64-D2E8-43F4-8ABC-88614A39A311}" srcOrd="2" destOrd="0" presId="urn:microsoft.com/office/officeart/2005/8/layout/chevron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D9C443-50D4-4440-B87D-B224D0895548}" type="doc">
      <dgm:prSet loTypeId="urn:microsoft.com/office/officeart/2005/8/layout/vProcess5" loCatId="process" qsTypeId="urn:microsoft.com/office/officeart/2005/8/quickstyle/simple2" qsCatId="simple" csTypeId="urn:microsoft.com/office/officeart/2005/8/colors/accent1_1" csCatId="accent1" phldr="1"/>
      <dgm:spPr/>
      <dgm:t>
        <a:bodyPr/>
        <a:lstStyle/>
        <a:p>
          <a:endParaRPr lang="zh-TW" altLang="en-US"/>
        </a:p>
      </dgm:t>
    </dgm:pt>
    <dgm:pt modelId="{5120DAC3-3843-401E-A74D-7412490B1074}">
      <dgm:prSet custT="1"/>
      <dgm:spPr/>
      <dgm:t>
        <a:bodyPr/>
        <a:lstStyle/>
        <a:p>
          <a:r>
            <a:rPr lang="zh-TW" altLang="en-US" sz="2400" b="0" dirty="0" smtClean="0">
              <a:solidFill>
                <a:schemeClr val="tx2"/>
              </a:solidFill>
              <a:latin typeface="微軟正黑體" pitchFamily="34" charset="-120"/>
              <a:ea typeface="微軟正黑體" pitchFamily="34" charset="-120"/>
            </a:rPr>
            <a:t>第二條所列刑事案件之被告或犯罪嫌疑人</a:t>
          </a:r>
          <a:endParaRPr lang="zh-TW" altLang="en-US" sz="2400" b="0" dirty="0">
            <a:solidFill>
              <a:schemeClr val="tx2"/>
            </a:solidFill>
            <a:latin typeface="微軟正黑體" pitchFamily="34" charset="-120"/>
            <a:ea typeface="微軟正黑體" pitchFamily="34" charset="-120"/>
          </a:endParaRPr>
        </a:p>
      </dgm:t>
    </dgm:pt>
    <dgm:pt modelId="{DD1ACC82-8B89-4E29-A0FF-F39623366C29}" type="parTrans" cxnId="{1B48F76B-A1FE-4767-B0CE-1B19775509B2}">
      <dgm:prSet/>
      <dgm:spPr/>
      <dgm:t>
        <a:bodyPr/>
        <a:lstStyle/>
        <a:p>
          <a:endParaRPr lang="zh-TW" altLang="en-US" b="0">
            <a:solidFill>
              <a:schemeClr val="tx2"/>
            </a:solidFill>
            <a:latin typeface="微軟正黑體" pitchFamily="34" charset="-120"/>
            <a:ea typeface="微軟正黑體" pitchFamily="34" charset="-120"/>
          </a:endParaRPr>
        </a:p>
      </dgm:t>
    </dgm:pt>
    <dgm:pt modelId="{066D1345-A456-4F02-91A6-149210720662}" type="sibTrans" cxnId="{1B48F76B-A1FE-4767-B0CE-1B19775509B2}">
      <dgm:prSet/>
      <dgm:spPr/>
      <dgm:t>
        <a:bodyPr/>
        <a:lstStyle/>
        <a:p>
          <a:endParaRPr lang="zh-TW" altLang="en-US" b="0">
            <a:solidFill>
              <a:schemeClr val="tx2"/>
            </a:solidFill>
            <a:latin typeface="微軟正黑體" pitchFamily="34" charset="-120"/>
            <a:ea typeface="微軟正黑體" pitchFamily="34" charset="-120"/>
          </a:endParaRPr>
        </a:p>
      </dgm:t>
    </dgm:pt>
    <dgm:pt modelId="{30390572-D1FB-4C0F-BFAF-D1333DFBEF1D}">
      <dgm:prSet custT="1"/>
      <dgm:spPr/>
      <dgm:t>
        <a:bodyPr/>
        <a:lstStyle/>
        <a:p>
          <a:r>
            <a:rPr lang="zh-TW" altLang="en-US" sz="2000" b="0" dirty="0" smtClean="0">
              <a:solidFill>
                <a:schemeClr val="tx2"/>
              </a:solidFill>
              <a:latin typeface="微軟正黑體" pitchFamily="34" charset="-120"/>
              <a:ea typeface="微軟正黑體" pitchFamily="34" charset="-120"/>
            </a:rPr>
            <a:t>於偵查中供述與該案案情有重要關係之待證事項或其他正犯或共犯之犯罪事證</a:t>
          </a:r>
          <a:endParaRPr lang="zh-TW" altLang="en-US" sz="2000" b="0" dirty="0">
            <a:solidFill>
              <a:schemeClr val="tx2"/>
            </a:solidFill>
            <a:latin typeface="微軟正黑體" pitchFamily="34" charset="-120"/>
            <a:ea typeface="微軟正黑體" pitchFamily="34" charset="-120"/>
          </a:endParaRPr>
        </a:p>
      </dgm:t>
    </dgm:pt>
    <dgm:pt modelId="{AF13DCA6-8DBE-4B5C-87C7-FE1A02151A81}" type="parTrans" cxnId="{200E7D81-778C-46BA-B220-850315431FFA}">
      <dgm:prSet/>
      <dgm:spPr/>
      <dgm:t>
        <a:bodyPr/>
        <a:lstStyle/>
        <a:p>
          <a:endParaRPr lang="zh-TW" altLang="en-US" b="0">
            <a:solidFill>
              <a:schemeClr val="tx2"/>
            </a:solidFill>
            <a:latin typeface="微軟正黑體" pitchFamily="34" charset="-120"/>
            <a:ea typeface="微軟正黑體" pitchFamily="34" charset="-120"/>
          </a:endParaRPr>
        </a:p>
      </dgm:t>
    </dgm:pt>
    <dgm:pt modelId="{62471E78-F61F-411B-B2D3-ECCE41A50F61}" type="sibTrans" cxnId="{200E7D81-778C-46BA-B220-850315431FFA}">
      <dgm:prSet/>
      <dgm:spPr/>
      <dgm:t>
        <a:bodyPr/>
        <a:lstStyle/>
        <a:p>
          <a:endParaRPr lang="zh-TW" altLang="en-US" b="0">
            <a:solidFill>
              <a:schemeClr val="tx2"/>
            </a:solidFill>
            <a:latin typeface="微軟正黑體" pitchFamily="34" charset="-120"/>
            <a:ea typeface="微軟正黑體" pitchFamily="34" charset="-120"/>
          </a:endParaRPr>
        </a:p>
      </dgm:t>
    </dgm:pt>
    <dgm:pt modelId="{AB5422FE-10C2-48E9-9A60-7FDC4710F9D6}">
      <dgm:prSet custT="1"/>
      <dgm:spPr/>
      <dgm:t>
        <a:bodyPr/>
        <a:lstStyle/>
        <a:p>
          <a:r>
            <a:rPr lang="zh-TW" altLang="en-US" sz="2000" b="0" dirty="0" smtClean="0">
              <a:solidFill>
                <a:schemeClr val="tx2"/>
              </a:solidFill>
              <a:latin typeface="微軟正黑體" pitchFamily="34" charset="-120"/>
              <a:ea typeface="微軟正黑體" pitchFamily="34" charset="-120"/>
            </a:rPr>
            <a:t>因而使檢察官得以追訴該案之其他正犯或共犯者</a:t>
          </a:r>
          <a:endParaRPr lang="zh-TW" altLang="en-US" sz="2000" b="0" dirty="0">
            <a:solidFill>
              <a:schemeClr val="tx2"/>
            </a:solidFill>
            <a:latin typeface="微軟正黑體" pitchFamily="34" charset="-120"/>
            <a:ea typeface="微軟正黑體" pitchFamily="34" charset="-120"/>
          </a:endParaRPr>
        </a:p>
      </dgm:t>
    </dgm:pt>
    <dgm:pt modelId="{D9B000E6-06F8-4291-B9A5-A9F808B2D0B7}" type="parTrans" cxnId="{EA7353F4-A193-4156-A08B-FC32DB41D5E3}">
      <dgm:prSet/>
      <dgm:spPr/>
      <dgm:t>
        <a:bodyPr/>
        <a:lstStyle/>
        <a:p>
          <a:endParaRPr lang="zh-TW" altLang="en-US" b="0">
            <a:solidFill>
              <a:schemeClr val="tx2"/>
            </a:solidFill>
            <a:latin typeface="微軟正黑體" pitchFamily="34" charset="-120"/>
            <a:ea typeface="微軟正黑體" pitchFamily="34" charset="-120"/>
          </a:endParaRPr>
        </a:p>
      </dgm:t>
    </dgm:pt>
    <dgm:pt modelId="{654FD8C9-4841-49F4-B13B-7652782C236B}" type="sibTrans" cxnId="{EA7353F4-A193-4156-A08B-FC32DB41D5E3}">
      <dgm:prSet/>
      <dgm:spPr/>
      <dgm:t>
        <a:bodyPr/>
        <a:lstStyle/>
        <a:p>
          <a:endParaRPr lang="zh-TW" altLang="en-US" b="0">
            <a:solidFill>
              <a:schemeClr val="tx2"/>
            </a:solidFill>
            <a:latin typeface="微軟正黑體" pitchFamily="34" charset="-120"/>
            <a:ea typeface="微軟正黑體" pitchFamily="34" charset="-120"/>
          </a:endParaRPr>
        </a:p>
      </dgm:t>
    </dgm:pt>
    <dgm:pt modelId="{29B60B31-522D-4701-8E67-BA9DBE6D9470}">
      <dgm:prSet custT="1"/>
      <dgm:spPr/>
      <dgm:t>
        <a:bodyPr/>
        <a:lstStyle/>
        <a:p>
          <a:r>
            <a:rPr lang="zh-TW" altLang="en-US" sz="2400" b="0" smtClean="0">
              <a:solidFill>
                <a:schemeClr val="tx2"/>
              </a:solidFill>
              <a:latin typeface="微軟正黑體" pitchFamily="34" charset="-120"/>
              <a:ea typeface="微軟正黑體" pitchFamily="34" charset="-120"/>
            </a:rPr>
            <a:t>以經檢察官事先同意者為限</a:t>
          </a:r>
          <a:endParaRPr lang="zh-TW" altLang="en-US" sz="2400" b="0">
            <a:solidFill>
              <a:schemeClr val="tx2"/>
            </a:solidFill>
            <a:latin typeface="微軟正黑體" pitchFamily="34" charset="-120"/>
            <a:ea typeface="微軟正黑體" pitchFamily="34" charset="-120"/>
          </a:endParaRPr>
        </a:p>
      </dgm:t>
    </dgm:pt>
    <dgm:pt modelId="{BE7A05B3-FEA3-4D0E-8D99-41F1DA9FF1A7}" type="parTrans" cxnId="{FCE946D4-DD3F-4B5F-807E-4AC19CC3CFFF}">
      <dgm:prSet/>
      <dgm:spPr/>
      <dgm:t>
        <a:bodyPr/>
        <a:lstStyle/>
        <a:p>
          <a:endParaRPr lang="zh-TW" altLang="en-US" b="0">
            <a:solidFill>
              <a:schemeClr val="tx2"/>
            </a:solidFill>
            <a:latin typeface="微軟正黑體" pitchFamily="34" charset="-120"/>
            <a:ea typeface="微軟正黑體" pitchFamily="34" charset="-120"/>
          </a:endParaRPr>
        </a:p>
      </dgm:t>
    </dgm:pt>
    <dgm:pt modelId="{BDC2E9C9-0D9E-4A4A-9312-7DA161760D02}" type="sibTrans" cxnId="{FCE946D4-DD3F-4B5F-807E-4AC19CC3CFFF}">
      <dgm:prSet/>
      <dgm:spPr/>
      <dgm:t>
        <a:bodyPr/>
        <a:lstStyle/>
        <a:p>
          <a:endParaRPr lang="zh-TW" altLang="en-US" b="0">
            <a:solidFill>
              <a:schemeClr val="tx2"/>
            </a:solidFill>
            <a:latin typeface="微軟正黑體" pitchFamily="34" charset="-120"/>
            <a:ea typeface="微軟正黑體" pitchFamily="34" charset="-120"/>
          </a:endParaRPr>
        </a:p>
      </dgm:t>
    </dgm:pt>
    <dgm:pt modelId="{823F54A4-CF7C-40C0-B41E-1B4F193DAEFA}">
      <dgm:prSet custT="1"/>
      <dgm:spPr/>
      <dgm:t>
        <a:bodyPr/>
        <a:lstStyle/>
        <a:p>
          <a:r>
            <a:rPr lang="zh-TW" altLang="en-US" sz="2400" b="0" dirty="0" smtClean="0">
              <a:solidFill>
                <a:schemeClr val="tx2"/>
              </a:solidFill>
              <a:latin typeface="微軟正黑體" pitchFamily="34" charset="-120"/>
              <a:ea typeface="微軟正黑體" pitchFamily="34" charset="-120"/>
            </a:rPr>
            <a:t>就其因供述所涉之犯罪，減輕或免除其刑</a:t>
          </a:r>
          <a:endParaRPr lang="zh-TW" altLang="en-US" sz="2400" b="0" dirty="0">
            <a:solidFill>
              <a:schemeClr val="tx2"/>
            </a:solidFill>
            <a:latin typeface="微軟正黑體" pitchFamily="34" charset="-120"/>
            <a:ea typeface="微軟正黑體" pitchFamily="34" charset="-120"/>
          </a:endParaRPr>
        </a:p>
      </dgm:t>
    </dgm:pt>
    <dgm:pt modelId="{DCFFFC0E-EC78-4D95-A0B5-417C38AF68A7}" type="parTrans" cxnId="{FE7C4125-F1E2-49B3-AD98-D197C41AFE4A}">
      <dgm:prSet/>
      <dgm:spPr/>
      <dgm:t>
        <a:bodyPr/>
        <a:lstStyle/>
        <a:p>
          <a:endParaRPr lang="zh-TW" altLang="en-US" b="0">
            <a:solidFill>
              <a:schemeClr val="tx2"/>
            </a:solidFill>
            <a:latin typeface="微軟正黑體" pitchFamily="34" charset="-120"/>
            <a:ea typeface="微軟正黑體" pitchFamily="34" charset="-120"/>
          </a:endParaRPr>
        </a:p>
      </dgm:t>
    </dgm:pt>
    <dgm:pt modelId="{3702B8FC-444D-44AC-98FD-CC2C6904DBD6}" type="sibTrans" cxnId="{FE7C4125-F1E2-49B3-AD98-D197C41AFE4A}">
      <dgm:prSet/>
      <dgm:spPr/>
      <dgm:t>
        <a:bodyPr/>
        <a:lstStyle/>
        <a:p>
          <a:endParaRPr lang="zh-TW" altLang="en-US" b="0">
            <a:solidFill>
              <a:schemeClr val="tx2"/>
            </a:solidFill>
            <a:latin typeface="微軟正黑體" pitchFamily="34" charset="-120"/>
            <a:ea typeface="微軟正黑體" pitchFamily="34" charset="-120"/>
          </a:endParaRPr>
        </a:p>
      </dgm:t>
    </dgm:pt>
    <dgm:pt modelId="{965057B4-D77F-4617-9E9C-36FC4F1A0EC5}" type="pres">
      <dgm:prSet presAssocID="{52D9C443-50D4-4440-B87D-B224D0895548}" presName="outerComposite" presStyleCnt="0">
        <dgm:presLayoutVars>
          <dgm:chMax val="5"/>
          <dgm:dir/>
          <dgm:resizeHandles val="exact"/>
        </dgm:presLayoutVars>
      </dgm:prSet>
      <dgm:spPr/>
      <dgm:t>
        <a:bodyPr/>
        <a:lstStyle/>
        <a:p>
          <a:endParaRPr lang="zh-TW" altLang="en-US"/>
        </a:p>
      </dgm:t>
    </dgm:pt>
    <dgm:pt modelId="{A9182153-829F-4B3C-B741-9029867987D5}" type="pres">
      <dgm:prSet presAssocID="{52D9C443-50D4-4440-B87D-B224D0895548}" presName="dummyMaxCanvas" presStyleCnt="0">
        <dgm:presLayoutVars/>
      </dgm:prSet>
      <dgm:spPr/>
      <dgm:t>
        <a:bodyPr/>
        <a:lstStyle/>
        <a:p>
          <a:endParaRPr lang="zh-TW" altLang="en-US"/>
        </a:p>
      </dgm:t>
    </dgm:pt>
    <dgm:pt modelId="{87C97F39-40A5-4695-B346-C4320544879A}" type="pres">
      <dgm:prSet presAssocID="{52D9C443-50D4-4440-B87D-B224D0895548}" presName="FiveNodes_1" presStyleLbl="node1" presStyleIdx="0" presStyleCnt="5">
        <dgm:presLayoutVars>
          <dgm:bulletEnabled val="1"/>
        </dgm:presLayoutVars>
      </dgm:prSet>
      <dgm:spPr/>
      <dgm:t>
        <a:bodyPr/>
        <a:lstStyle/>
        <a:p>
          <a:endParaRPr lang="zh-TW" altLang="en-US"/>
        </a:p>
      </dgm:t>
    </dgm:pt>
    <dgm:pt modelId="{38C53F6D-0836-4ECD-B8FB-E81BCA3C8D13}" type="pres">
      <dgm:prSet presAssocID="{52D9C443-50D4-4440-B87D-B224D0895548}" presName="FiveNodes_2" presStyleLbl="node1" presStyleIdx="1" presStyleCnt="5">
        <dgm:presLayoutVars>
          <dgm:bulletEnabled val="1"/>
        </dgm:presLayoutVars>
      </dgm:prSet>
      <dgm:spPr/>
      <dgm:t>
        <a:bodyPr/>
        <a:lstStyle/>
        <a:p>
          <a:endParaRPr lang="zh-TW" altLang="en-US"/>
        </a:p>
      </dgm:t>
    </dgm:pt>
    <dgm:pt modelId="{D7045204-63D8-465A-9B9A-B7AE75213D8A}" type="pres">
      <dgm:prSet presAssocID="{52D9C443-50D4-4440-B87D-B224D0895548}" presName="FiveNodes_3" presStyleLbl="node1" presStyleIdx="2" presStyleCnt="5">
        <dgm:presLayoutVars>
          <dgm:bulletEnabled val="1"/>
        </dgm:presLayoutVars>
      </dgm:prSet>
      <dgm:spPr/>
      <dgm:t>
        <a:bodyPr/>
        <a:lstStyle/>
        <a:p>
          <a:endParaRPr lang="zh-TW" altLang="en-US"/>
        </a:p>
      </dgm:t>
    </dgm:pt>
    <dgm:pt modelId="{162759F3-9F46-4514-A7E3-2CB0A3A3A20B}" type="pres">
      <dgm:prSet presAssocID="{52D9C443-50D4-4440-B87D-B224D0895548}" presName="FiveNodes_4" presStyleLbl="node1" presStyleIdx="3" presStyleCnt="5">
        <dgm:presLayoutVars>
          <dgm:bulletEnabled val="1"/>
        </dgm:presLayoutVars>
      </dgm:prSet>
      <dgm:spPr/>
      <dgm:t>
        <a:bodyPr/>
        <a:lstStyle/>
        <a:p>
          <a:endParaRPr lang="zh-TW" altLang="en-US"/>
        </a:p>
      </dgm:t>
    </dgm:pt>
    <dgm:pt modelId="{B522557D-29A9-4D10-AC94-F21959EB79B0}" type="pres">
      <dgm:prSet presAssocID="{52D9C443-50D4-4440-B87D-B224D0895548}" presName="FiveNodes_5" presStyleLbl="node1" presStyleIdx="4" presStyleCnt="5">
        <dgm:presLayoutVars>
          <dgm:bulletEnabled val="1"/>
        </dgm:presLayoutVars>
      </dgm:prSet>
      <dgm:spPr/>
      <dgm:t>
        <a:bodyPr/>
        <a:lstStyle/>
        <a:p>
          <a:endParaRPr lang="zh-TW" altLang="en-US"/>
        </a:p>
      </dgm:t>
    </dgm:pt>
    <dgm:pt modelId="{7BF30B87-637E-4EEC-93A6-35AC6AB80B54}" type="pres">
      <dgm:prSet presAssocID="{52D9C443-50D4-4440-B87D-B224D0895548}" presName="FiveConn_1-2" presStyleLbl="fgAccFollowNode1" presStyleIdx="0" presStyleCnt="4">
        <dgm:presLayoutVars>
          <dgm:bulletEnabled val="1"/>
        </dgm:presLayoutVars>
      </dgm:prSet>
      <dgm:spPr/>
      <dgm:t>
        <a:bodyPr/>
        <a:lstStyle/>
        <a:p>
          <a:endParaRPr lang="zh-TW" altLang="en-US"/>
        </a:p>
      </dgm:t>
    </dgm:pt>
    <dgm:pt modelId="{F4FBC305-5E09-43C7-B603-7DD76EB25A0F}" type="pres">
      <dgm:prSet presAssocID="{52D9C443-50D4-4440-B87D-B224D0895548}" presName="FiveConn_2-3" presStyleLbl="fgAccFollowNode1" presStyleIdx="1" presStyleCnt="4">
        <dgm:presLayoutVars>
          <dgm:bulletEnabled val="1"/>
        </dgm:presLayoutVars>
      </dgm:prSet>
      <dgm:spPr/>
      <dgm:t>
        <a:bodyPr/>
        <a:lstStyle/>
        <a:p>
          <a:endParaRPr lang="zh-TW" altLang="en-US"/>
        </a:p>
      </dgm:t>
    </dgm:pt>
    <dgm:pt modelId="{525B655A-334E-42AA-9608-8F712CACE517}" type="pres">
      <dgm:prSet presAssocID="{52D9C443-50D4-4440-B87D-B224D0895548}" presName="FiveConn_3-4" presStyleLbl="fgAccFollowNode1" presStyleIdx="2" presStyleCnt="4">
        <dgm:presLayoutVars>
          <dgm:bulletEnabled val="1"/>
        </dgm:presLayoutVars>
      </dgm:prSet>
      <dgm:spPr/>
      <dgm:t>
        <a:bodyPr/>
        <a:lstStyle/>
        <a:p>
          <a:endParaRPr lang="zh-TW" altLang="en-US"/>
        </a:p>
      </dgm:t>
    </dgm:pt>
    <dgm:pt modelId="{5AF04345-8D66-4CFE-A1F7-C59F0CE07F35}" type="pres">
      <dgm:prSet presAssocID="{52D9C443-50D4-4440-B87D-B224D0895548}" presName="FiveConn_4-5" presStyleLbl="fgAccFollowNode1" presStyleIdx="3" presStyleCnt="4">
        <dgm:presLayoutVars>
          <dgm:bulletEnabled val="1"/>
        </dgm:presLayoutVars>
      </dgm:prSet>
      <dgm:spPr/>
      <dgm:t>
        <a:bodyPr/>
        <a:lstStyle/>
        <a:p>
          <a:endParaRPr lang="zh-TW" altLang="en-US"/>
        </a:p>
      </dgm:t>
    </dgm:pt>
    <dgm:pt modelId="{40395F84-EF84-4FC2-BF93-EFEAFA45C772}" type="pres">
      <dgm:prSet presAssocID="{52D9C443-50D4-4440-B87D-B224D0895548}" presName="FiveNodes_1_text" presStyleLbl="node1" presStyleIdx="4" presStyleCnt="5">
        <dgm:presLayoutVars>
          <dgm:bulletEnabled val="1"/>
        </dgm:presLayoutVars>
      </dgm:prSet>
      <dgm:spPr/>
      <dgm:t>
        <a:bodyPr/>
        <a:lstStyle/>
        <a:p>
          <a:endParaRPr lang="zh-TW" altLang="en-US"/>
        </a:p>
      </dgm:t>
    </dgm:pt>
    <dgm:pt modelId="{B7C38750-CF91-4B7C-B894-4C3ABB6920FC}" type="pres">
      <dgm:prSet presAssocID="{52D9C443-50D4-4440-B87D-B224D0895548}" presName="FiveNodes_2_text" presStyleLbl="node1" presStyleIdx="4" presStyleCnt="5">
        <dgm:presLayoutVars>
          <dgm:bulletEnabled val="1"/>
        </dgm:presLayoutVars>
      </dgm:prSet>
      <dgm:spPr/>
      <dgm:t>
        <a:bodyPr/>
        <a:lstStyle/>
        <a:p>
          <a:endParaRPr lang="zh-TW" altLang="en-US"/>
        </a:p>
      </dgm:t>
    </dgm:pt>
    <dgm:pt modelId="{84CEF543-36B3-4BF9-88C6-AA17392853E7}" type="pres">
      <dgm:prSet presAssocID="{52D9C443-50D4-4440-B87D-B224D0895548}" presName="FiveNodes_3_text" presStyleLbl="node1" presStyleIdx="4" presStyleCnt="5">
        <dgm:presLayoutVars>
          <dgm:bulletEnabled val="1"/>
        </dgm:presLayoutVars>
      </dgm:prSet>
      <dgm:spPr/>
      <dgm:t>
        <a:bodyPr/>
        <a:lstStyle/>
        <a:p>
          <a:endParaRPr lang="zh-TW" altLang="en-US"/>
        </a:p>
      </dgm:t>
    </dgm:pt>
    <dgm:pt modelId="{932887CF-7B42-45B9-A3EA-442394021AB3}" type="pres">
      <dgm:prSet presAssocID="{52D9C443-50D4-4440-B87D-B224D0895548}" presName="FiveNodes_4_text" presStyleLbl="node1" presStyleIdx="4" presStyleCnt="5">
        <dgm:presLayoutVars>
          <dgm:bulletEnabled val="1"/>
        </dgm:presLayoutVars>
      </dgm:prSet>
      <dgm:spPr/>
      <dgm:t>
        <a:bodyPr/>
        <a:lstStyle/>
        <a:p>
          <a:endParaRPr lang="zh-TW" altLang="en-US"/>
        </a:p>
      </dgm:t>
    </dgm:pt>
    <dgm:pt modelId="{0B159ACD-F767-4593-B70C-4C309AF2CBC1}" type="pres">
      <dgm:prSet presAssocID="{52D9C443-50D4-4440-B87D-B224D0895548}" presName="FiveNodes_5_text" presStyleLbl="node1" presStyleIdx="4" presStyleCnt="5">
        <dgm:presLayoutVars>
          <dgm:bulletEnabled val="1"/>
        </dgm:presLayoutVars>
      </dgm:prSet>
      <dgm:spPr/>
      <dgm:t>
        <a:bodyPr/>
        <a:lstStyle/>
        <a:p>
          <a:endParaRPr lang="zh-TW" altLang="en-US"/>
        </a:p>
      </dgm:t>
    </dgm:pt>
  </dgm:ptLst>
  <dgm:cxnLst>
    <dgm:cxn modelId="{EA7353F4-A193-4156-A08B-FC32DB41D5E3}" srcId="{52D9C443-50D4-4440-B87D-B224D0895548}" destId="{AB5422FE-10C2-48E9-9A60-7FDC4710F9D6}" srcOrd="2" destOrd="0" parTransId="{D9B000E6-06F8-4291-B9A5-A9F808B2D0B7}" sibTransId="{654FD8C9-4841-49F4-B13B-7652782C236B}"/>
    <dgm:cxn modelId="{1B48F76B-A1FE-4767-B0CE-1B19775509B2}" srcId="{52D9C443-50D4-4440-B87D-B224D0895548}" destId="{5120DAC3-3843-401E-A74D-7412490B1074}" srcOrd="0" destOrd="0" parTransId="{DD1ACC82-8B89-4E29-A0FF-F39623366C29}" sibTransId="{066D1345-A456-4F02-91A6-149210720662}"/>
    <dgm:cxn modelId="{4F6FE074-D01A-4F8E-87AE-5FB74D665E69}" type="presOf" srcId="{823F54A4-CF7C-40C0-B41E-1B4F193DAEFA}" destId="{B522557D-29A9-4D10-AC94-F21959EB79B0}" srcOrd="0" destOrd="0" presId="urn:microsoft.com/office/officeart/2005/8/layout/vProcess5"/>
    <dgm:cxn modelId="{504A978F-3E6D-4B57-BD02-3F154C6BA2D8}" type="presOf" srcId="{AB5422FE-10C2-48E9-9A60-7FDC4710F9D6}" destId="{D7045204-63D8-465A-9B9A-B7AE75213D8A}" srcOrd="0" destOrd="0" presId="urn:microsoft.com/office/officeart/2005/8/layout/vProcess5"/>
    <dgm:cxn modelId="{0D3DC159-4352-480B-9438-E66293B8C394}" type="presOf" srcId="{30390572-D1FB-4C0F-BFAF-D1333DFBEF1D}" destId="{B7C38750-CF91-4B7C-B894-4C3ABB6920FC}" srcOrd="1" destOrd="0" presId="urn:microsoft.com/office/officeart/2005/8/layout/vProcess5"/>
    <dgm:cxn modelId="{FAF36A2B-CCE6-4315-81EE-96D537D801ED}" type="presOf" srcId="{BDC2E9C9-0D9E-4A4A-9312-7DA161760D02}" destId="{5AF04345-8D66-4CFE-A1F7-C59F0CE07F35}" srcOrd="0" destOrd="0" presId="urn:microsoft.com/office/officeart/2005/8/layout/vProcess5"/>
    <dgm:cxn modelId="{F5B63920-3BB5-4048-9692-F5CF89C003EA}" type="presOf" srcId="{5120DAC3-3843-401E-A74D-7412490B1074}" destId="{87C97F39-40A5-4695-B346-C4320544879A}" srcOrd="0" destOrd="0" presId="urn:microsoft.com/office/officeart/2005/8/layout/vProcess5"/>
    <dgm:cxn modelId="{200E7D81-778C-46BA-B220-850315431FFA}" srcId="{52D9C443-50D4-4440-B87D-B224D0895548}" destId="{30390572-D1FB-4C0F-BFAF-D1333DFBEF1D}" srcOrd="1" destOrd="0" parTransId="{AF13DCA6-8DBE-4B5C-87C7-FE1A02151A81}" sibTransId="{62471E78-F61F-411B-B2D3-ECCE41A50F61}"/>
    <dgm:cxn modelId="{FE29ADF5-881C-4837-A5BE-47D261B2A7B8}" type="presOf" srcId="{29B60B31-522D-4701-8E67-BA9DBE6D9470}" destId="{932887CF-7B42-45B9-A3EA-442394021AB3}" srcOrd="1" destOrd="0" presId="urn:microsoft.com/office/officeart/2005/8/layout/vProcess5"/>
    <dgm:cxn modelId="{FE7C4125-F1E2-49B3-AD98-D197C41AFE4A}" srcId="{52D9C443-50D4-4440-B87D-B224D0895548}" destId="{823F54A4-CF7C-40C0-B41E-1B4F193DAEFA}" srcOrd="4" destOrd="0" parTransId="{DCFFFC0E-EC78-4D95-A0B5-417C38AF68A7}" sibTransId="{3702B8FC-444D-44AC-98FD-CC2C6904DBD6}"/>
    <dgm:cxn modelId="{6A741A73-12BC-40EA-B4A0-BCDEAEEF4CC0}" type="presOf" srcId="{30390572-D1FB-4C0F-BFAF-D1333DFBEF1D}" destId="{38C53F6D-0836-4ECD-B8FB-E81BCA3C8D13}" srcOrd="0" destOrd="0" presId="urn:microsoft.com/office/officeart/2005/8/layout/vProcess5"/>
    <dgm:cxn modelId="{36285E56-7C0C-4730-806F-2516EE0AD141}" type="presOf" srcId="{5120DAC3-3843-401E-A74D-7412490B1074}" destId="{40395F84-EF84-4FC2-BF93-EFEAFA45C772}" srcOrd="1" destOrd="0" presId="urn:microsoft.com/office/officeart/2005/8/layout/vProcess5"/>
    <dgm:cxn modelId="{5657480F-260E-4E22-ABC4-8687519487F2}" type="presOf" srcId="{AB5422FE-10C2-48E9-9A60-7FDC4710F9D6}" destId="{84CEF543-36B3-4BF9-88C6-AA17392853E7}" srcOrd="1" destOrd="0" presId="urn:microsoft.com/office/officeart/2005/8/layout/vProcess5"/>
    <dgm:cxn modelId="{C26D0882-B281-42E8-907B-4C30DFD5DE52}" type="presOf" srcId="{654FD8C9-4841-49F4-B13B-7652782C236B}" destId="{525B655A-334E-42AA-9608-8F712CACE517}" srcOrd="0" destOrd="0" presId="urn:microsoft.com/office/officeart/2005/8/layout/vProcess5"/>
    <dgm:cxn modelId="{213A48C8-63EE-4D23-ADEB-85893753B0CE}" type="presOf" srcId="{066D1345-A456-4F02-91A6-149210720662}" destId="{7BF30B87-637E-4EEC-93A6-35AC6AB80B54}" srcOrd="0" destOrd="0" presId="urn:microsoft.com/office/officeart/2005/8/layout/vProcess5"/>
    <dgm:cxn modelId="{2BD0C87A-C37E-4462-8B40-D58379031C25}" type="presOf" srcId="{62471E78-F61F-411B-B2D3-ECCE41A50F61}" destId="{F4FBC305-5E09-43C7-B603-7DD76EB25A0F}" srcOrd="0" destOrd="0" presId="urn:microsoft.com/office/officeart/2005/8/layout/vProcess5"/>
    <dgm:cxn modelId="{FCE946D4-DD3F-4B5F-807E-4AC19CC3CFFF}" srcId="{52D9C443-50D4-4440-B87D-B224D0895548}" destId="{29B60B31-522D-4701-8E67-BA9DBE6D9470}" srcOrd="3" destOrd="0" parTransId="{BE7A05B3-FEA3-4D0E-8D99-41F1DA9FF1A7}" sibTransId="{BDC2E9C9-0D9E-4A4A-9312-7DA161760D02}"/>
    <dgm:cxn modelId="{2E750D12-DE39-443B-B4F7-77FA4E2FE7A5}" type="presOf" srcId="{52D9C443-50D4-4440-B87D-B224D0895548}" destId="{965057B4-D77F-4617-9E9C-36FC4F1A0EC5}" srcOrd="0" destOrd="0" presId="urn:microsoft.com/office/officeart/2005/8/layout/vProcess5"/>
    <dgm:cxn modelId="{72E7DF96-B3ED-4C14-8970-AC12940EB7E1}" type="presOf" srcId="{823F54A4-CF7C-40C0-B41E-1B4F193DAEFA}" destId="{0B159ACD-F767-4593-B70C-4C309AF2CBC1}" srcOrd="1" destOrd="0" presId="urn:microsoft.com/office/officeart/2005/8/layout/vProcess5"/>
    <dgm:cxn modelId="{DFCFF6F9-69C5-4587-AD8A-63E773BA082E}" type="presOf" srcId="{29B60B31-522D-4701-8E67-BA9DBE6D9470}" destId="{162759F3-9F46-4514-A7E3-2CB0A3A3A20B}" srcOrd="0" destOrd="0" presId="urn:microsoft.com/office/officeart/2005/8/layout/vProcess5"/>
    <dgm:cxn modelId="{E6022D15-28AE-4177-87B0-269C0896B7AB}" type="presParOf" srcId="{965057B4-D77F-4617-9E9C-36FC4F1A0EC5}" destId="{A9182153-829F-4B3C-B741-9029867987D5}" srcOrd="0" destOrd="0" presId="urn:microsoft.com/office/officeart/2005/8/layout/vProcess5"/>
    <dgm:cxn modelId="{A8A05765-E095-4B91-AD8D-0536E54E7ED0}" type="presParOf" srcId="{965057B4-D77F-4617-9E9C-36FC4F1A0EC5}" destId="{87C97F39-40A5-4695-B346-C4320544879A}" srcOrd="1" destOrd="0" presId="urn:microsoft.com/office/officeart/2005/8/layout/vProcess5"/>
    <dgm:cxn modelId="{3731F642-0ABC-44EF-AC49-C98A85D2E680}" type="presParOf" srcId="{965057B4-D77F-4617-9E9C-36FC4F1A0EC5}" destId="{38C53F6D-0836-4ECD-B8FB-E81BCA3C8D13}" srcOrd="2" destOrd="0" presId="urn:microsoft.com/office/officeart/2005/8/layout/vProcess5"/>
    <dgm:cxn modelId="{FCE4A6FE-609A-434A-A6A4-76AA255ED123}" type="presParOf" srcId="{965057B4-D77F-4617-9E9C-36FC4F1A0EC5}" destId="{D7045204-63D8-465A-9B9A-B7AE75213D8A}" srcOrd="3" destOrd="0" presId="urn:microsoft.com/office/officeart/2005/8/layout/vProcess5"/>
    <dgm:cxn modelId="{F2EE2D13-4D3D-4511-807F-598518A53A85}" type="presParOf" srcId="{965057B4-D77F-4617-9E9C-36FC4F1A0EC5}" destId="{162759F3-9F46-4514-A7E3-2CB0A3A3A20B}" srcOrd="4" destOrd="0" presId="urn:microsoft.com/office/officeart/2005/8/layout/vProcess5"/>
    <dgm:cxn modelId="{DA130370-318F-4993-B943-A4339CD6B596}" type="presParOf" srcId="{965057B4-D77F-4617-9E9C-36FC4F1A0EC5}" destId="{B522557D-29A9-4D10-AC94-F21959EB79B0}" srcOrd="5" destOrd="0" presId="urn:microsoft.com/office/officeart/2005/8/layout/vProcess5"/>
    <dgm:cxn modelId="{1CD6E03F-433C-4512-A71C-FFEDFA9977F4}" type="presParOf" srcId="{965057B4-D77F-4617-9E9C-36FC4F1A0EC5}" destId="{7BF30B87-637E-4EEC-93A6-35AC6AB80B54}" srcOrd="6" destOrd="0" presId="urn:microsoft.com/office/officeart/2005/8/layout/vProcess5"/>
    <dgm:cxn modelId="{5D57A85C-9F37-4CCD-BC7F-26AF00B8E2DA}" type="presParOf" srcId="{965057B4-D77F-4617-9E9C-36FC4F1A0EC5}" destId="{F4FBC305-5E09-43C7-B603-7DD76EB25A0F}" srcOrd="7" destOrd="0" presId="urn:microsoft.com/office/officeart/2005/8/layout/vProcess5"/>
    <dgm:cxn modelId="{959337D6-E120-4EDD-873E-39EBF68D8D6D}" type="presParOf" srcId="{965057B4-D77F-4617-9E9C-36FC4F1A0EC5}" destId="{525B655A-334E-42AA-9608-8F712CACE517}" srcOrd="8" destOrd="0" presId="urn:microsoft.com/office/officeart/2005/8/layout/vProcess5"/>
    <dgm:cxn modelId="{318DA19B-F49F-422B-970A-09B4E2E969A4}" type="presParOf" srcId="{965057B4-D77F-4617-9E9C-36FC4F1A0EC5}" destId="{5AF04345-8D66-4CFE-A1F7-C59F0CE07F35}" srcOrd="9" destOrd="0" presId="urn:microsoft.com/office/officeart/2005/8/layout/vProcess5"/>
    <dgm:cxn modelId="{5953262E-2A3F-44C4-BCBF-05ED1A0FFA5F}" type="presParOf" srcId="{965057B4-D77F-4617-9E9C-36FC4F1A0EC5}" destId="{40395F84-EF84-4FC2-BF93-EFEAFA45C772}" srcOrd="10" destOrd="0" presId="urn:microsoft.com/office/officeart/2005/8/layout/vProcess5"/>
    <dgm:cxn modelId="{6258CC80-1736-40BA-8DC4-8EC2A6748B14}" type="presParOf" srcId="{965057B4-D77F-4617-9E9C-36FC4F1A0EC5}" destId="{B7C38750-CF91-4B7C-B894-4C3ABB6920FC}" srcOrd="11" destOrd="0" presId="urn:microsoft.com/office/officeart/2005/8/layout/vProcess5"/>
    <dgm:cxn modelId="{5E317C21-E3B2-4632-B226-4106CC253205}" type="presParOf" srcId="{965057B4-D77F-4617-9E9C-36FC4F1A0EC5}" destId="{84CEF543-36B3-4BF9-88C6-AA17392853E7}" srcOrd="12" destOrd="0" presId="urn:microsoft.com/office/officeart/2005/8/layout/vProcess5"/>
    <dgm:cxn modelId="{F5562D24-FC4D-4302-90D6-E098F4152493}" type="presParOf" srcId="{965057B4-D77F-4617-9E9C-36FC4F1A0EC5}" destId="{932887CF-7B42-45B9-A3EA-442394021AB3}" srcOrd="13" destOrd="0" presId="urn:microsoft.com/office/officeart/2005/8/layout/vProcess5"/>
    <dgm:cxn modelId="{B68519FB-04BE-4254-876C-54F845540D89}" type="presParOf" srcId="{965057B4-D77F-4617-9E9C-36FC4F1A0EC5}" destId="{0B159ACD-F767-4593-B70C-4C309AF2CBC1}" srcOrd="14" destOrd="0" presId="urn:microsoft.com/office/officeart/2005/8/layout/vProcess5"/>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8B254-9208-4B29-9C02-A61928D6986B}">
      <dsp:nvSpPr>
        <dsp:cNvPr id="0" name=""/>
        <dsp:cNvSpPr/>
      </dsp:nvSpPr>
      <dsp:spPr>
        <a:xfrm>
          <a:off x="0" y="302916"/>
          <a:ext cx="8712968"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3D01389-5E9D-4D9E-94AE-A43E83433CE6}">
      <dsp:nvSpPr>
        <dsp:cNvPr id="0" name=""/>
        <dsp:cNvSpPr/>
      </dsp:nvSpPr>
      <dsp:spPr>
        <a:xfrm>
          <a:off x="435648" y="111036"/>
          <a:ext cx="6099077" cy="383760"/>
        </a:xfrm>
        <a:prstGeom prst="roundRect">
          <a:avLst/>
        </a:prstGeom>
        <a:gradFill rotWithShape="0">
          <a:gsLst>
            <a:gs pos="0">
              <a:schemeClr val="accent2">
                <a:hueOff val="0"/>
                <a:satOff val="0"/>
                <a:lumOff val="0"/>
                <a:alphaOff val="0"/>
                <a:tint val="45000"/>
                <a:satMod val="200000"/>
              </a:schemeClr>
            </a:gs>
            <a:gs pos="30000">
              <a:schemeClr val="accent2">
                <a:hueOff val="0"/>
                <a:satOff val="0"/>
                <a:lumOff val="0"/>
                <a:alphaOff val="0"/>
                <a:tint val="61000"/>
                <a:satMod val="200000"/>
              </a:schemeClr>
            </a:gs>
            <a:gs pos="45000">
              <a:schemeClr val="accent2">
                <a:hueOff val="0"/>
                <a:satOff val="0"/>
                <a:lumOff val="0"/>
                <a:alphaOff val="0"/>
                <a:tint val="66000"/>
                <a:satMod val="200000"/>
              </a:schemeClr>
            </a:gs>
            <a:gs pos="55000">
              <a:schemeClr val="accent2">
                <a:hueOff val="0"/>
                <a:satOff val="0"/>
                <a:lumOff val="0"/>
                <a:alphaOff val="0"/>
                <a:tint val="66000"/>
                <a:satMod val="200000"/>
              </a:schemeClr>
            </a:gs>
            <a:gs pos="73000">
              <a:schemeClr val="accent2">
                <a:hueOff val="0"/>
                <a:satOff val="0"/>
                <a:lumOff val="0"/>
                <a:alphaOff val="0"/>
                <a:tint val="61000"/>
                <a:satMod val="200000"/>
              </a:schemeClr>
            </a:gs>
            <a:gs pos="100000">
              <a:schemeClr val="accent2">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0531" tIns="0" rIns="230531" bIns="0" numCol="1" spcCol="1270" anchor="ctr" anchorCtr="0">
          <a:noAutofit/>
        </a:bodyPr>
        <a:lstStyle/>
        <a:p>
          <a:pPr lvl="0" algn="just" defTabSz="1066800">
            <a:lnSpc>
              <a:spcPct val="90000"/>
            </a:lnSpc>
            <a:spcBef>
              <a:spcPct val="0"/>
            </a:spcBef>
            <a:spcAft>
              <a:spcPct val="35000"/>
            </a:spcAft>
          </a:pPr>
          <a:r>
            <a:rPr lang="zh-TW" altLang="en-US" sz="2400" b="1" kern="1200" dirty="0" smtClean="0">
              <a:latin typeface="+mj-ea"/>
              <a:ea typeface="+mj-ea"/>
            </a:rPr>
            <a:t>前言</a:t>
          </a:r>
          <a:endParaRPr lang="zh-TW" altLang="en-US" sz="2400" b="1" kern="1200" dirty="0">
            <a:latin typeface="+mj-ea"/>
            <a:ea typeface="+mj-ea"/>
          </a:endParaRPr>
        </a:p>
      </dsp:txBody>
      <dsp:txXfrm>
        <a:off x="454382" y="129770"/>
        <a:ext cx="6061609" cy="346292"/>
      </dsp:txXfrm>
    </dsp:sp>
    <dsp:sp modelId="{7A4EC08F-F218-480C-AD24-571B8572F14E}">
      <dsp:nvSpPr>
        <dsp:cNvPr id="0" name=""/>
        <dsp:cNvSpPr/>
      </dsp:nvSpPr>
      <dsp:spPr>
        <a:xfrm>
          <a:off x="0" y="892596"/>
          <a:ext cx="8712968" cy="327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0C33F53-A70C-42D0-A1DA-D87B3B1EDDB6}">
      <dsp:nvSpPr>
        <dsp:cNvPr id="0" name=""/>
        <dsp:cNvSpPr/>
      </dsp:nvSpPr>
      <dsp:spPr>
        <a:xfrm>
          <a:off x="435648" y="700716"/>
          <a:ext cx="6099077" cy="383760"/>
        </a:xfrm>
        <a:prstGeom prst="roundRect">
          <a:avLst/>
        </a:prstGeom>
        <a:gradFill rotWithShape="0">
          <a:gsLst>
            <a:gs pos="0">
              <a:schemeClr val="accent3">
                <a:hueOff val="0"/>
                <a:satOff val="0"/>
                <a:lumOff val="0"/>
                <a:alphaOff val="0"/>
                <a:tint val="45000"/>
                <a:satMod val="200000"/>
              </a:schemeClr>
            </a:gs>
            <a:gs pos="30000">
              <a:schemeClr val="accent3">
                <a:hueOff val="0"/>
                <a:satOff val="0"/>
                <a:lumOff val="0"/>
                <a:alphaOff val="0"/>
                <a:tint val="61000"/>
                <a:satMod val="200000"/>
              </a:schemeClr>
            </a:gs>
            <a:gs pos="45000">
              <a:schemeClr val="accent3">
                <a:hueOff val="0"/>
                <a:satOff val="0"/>
                <a:lumOff val="0"/>
                <a:alphaOff val="0"/>
                <a:tint val="66000"/>
                <a:satMod val="200000"/>
              </a:schemeClr>
            </a:gs>
            <a:gs pos="55000">
              <a:schemeClr val="accent3">
                <a:hueOff val="0"/>
                <a:satOff val="0"/>
                <a:lumOff val="0"/>
                <a:alphaOff val="0"/>
                <a:tint val="66000"/>
                <a:satMod val="200000"/>
              </a:schemeClr>
            </a:gs>
            <a:gs pos="73000">
              <a:schemeClr val="accent3">
                <a:hueOff val="0"/>
                <a:satOff val="0"/>
                <a:lumOff val="0"/>
                <a:alphaOff val="0"/>
                <a:tint val="61000"/>
                <a:satMod val="200000"/>
              </a:schemeClr>
            </a:gs>
            <a:gs pos="100000">
              <a:schemeClr val="accent3">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0531" tIns="0" rIns="230531" bIns="0" numCol="1" spcCol="1270" anchor="ctr" anchorCtr="0">
          <a:noAutofit/>
        </a:bodyPr>
        <a:lstStyle/>
        <a:p>
          <a:pPr lvl="0" algn="just" defTabSz="1066800">
            <a:lnSpc>
              <a:spcPct val="90000"/>
            </a:lnSpc>
            <a:spcBef>
              <a:spcPct val="0"/>
            </a:spcBef>
            <a:spcAft>
              <a:spcPct val="35000"/>
            </a:spcAft>
          </a:pPr>
          <a:r>
            <a:rPr lang="zh-TW" altLang="en-US" sz="2400" b="1" kern="1200" dirty="0" smtClean="0">
              <a:latin typeface="+mj-ea"/>
              <a:ea typeface="+mj-ea"/>
            </a:rPr>
            <a:t>賄賂</a:t>
          </a:r>
          <a:endParaRPr lang="zh-TW" altLang="en-US" sz="2400" b="1" kern="1200" dirty="0">
            <a:latin typeface="+mj-ea"/>
            <a:ea typeface="+mj-ea"/>
          </a:endParaRPr>
        </a:p>
      </dsp:txBody>
      <dsp:txXfrm>
        <a:off x="454382" y="719450"/>
        <a:ext cx="6061609" cy="346292"/>
      </dsp:txXfrm>
    </dsp:sp>
    <dsp:sp modelId="{E263E4D9-CABF-40D5-BE37-7E43F7D46317}">
      <dsp:nvSpPr>
        <dsp:cNvPr id="0" name=""/>
        <dsp:cNvSpPr/>
      </dsp:nvSpPr>
      <dsp:spPr>
        <a:xfrm>
          <a:off x="0" y="1482276"/>
          <a:ext cx="8712968" cy="3276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68BD650-C113-4311-A0A3-7E47FFD2AAE3}">
      <dsp:nvSpPr>
        <dsp:cNvPr id="0" name=""/>
        <dsp:cNvSpPr/>
      </dsp:nvSpPr>
      <dsp:spPr>
        <a:xfrm>
          <a:off x="435648" y="1290396"/>
          <a:ext cx="6099077" cy="383760"/>
        </a:xfrm>
        <a:prstGeom prst="roundRect">
          <a:avLst/>
        </a:prstGeom>
        <a:gradFill rotWithShape="0">
          <a:gsLst>
            <a:gs pos="0">
              <a:schemeClr val="accent4">
                <a:hueOff val="0"/>
                <a:satOff val="0"/>
                <a:lumOff val="0"/>
                <a:alphaOff val="0"/>
                <a:tint val="45000"/>
                <a:satMod val="200000"/>
              </a:schemeClr>
            </a:gs>
            <a:gs pos="30000">
              <a:schemeClr val="accent4">
                <a:hueOff val="0"/>
                <a:satOff val="0"/>
                <a:lumOff val="0"/>
                <a:alphaOff val="0"/>
                <a:tint val="61000"/>
                <a:satMod val="200000"/>
              </a:schemeClr>
            </a:gs>
            <a:gs pos="45000">
              <a:schemeClr val="accent4">
                <a:hueOff val="0"/>
                <a:satOff val="0"/>
                <a:lumOff val="0"/>
                <a:alphaOff val="0"/>
                <a:tint val="66000"/>
                <a:satMod val="200000"/>
              </a:schemeClr>
            </a:gs>
            <a:gs pos="55000">
              <a:schemeClr val="accent4">
                <a:hueOff val="0"/>
                <a:satOff val="0"/>
                <a:lumOff val="0"/>
                <a:alphaOff val="0"/>
                <a:tint val="66000"/>
                <a:satMod val="200000"/>
              </a:schemeClr>
            </a:gs>
            <a:gs pos="73000">
              <a:schemeClr val="accent4">
                <a:hueOff val="0"/>
                <a:satOff val="0"/>
                <a:lumOff val="0"/>
                <a:alphaOff val="0"/>
                <a:tint val="61000"/>
                <a:satMod val="200000"/>
              </a:schemeClr>
            </a:gs>
            <a:gs pos="100000">
              <a:schemeClr val="accent4">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0531" tIns="0" rIns="230531" bIns="0" numCol="1" spcCol="1270" anchor="ctr" anchorCtr="0">
          <a:noAutofit/>
        </a:bodyPr>
        <a:lstStyle/>
        <a:p>
          <a:pPr lvl="0" algn="just" defTabSz="1066800">
            <a:lnSpc>
              <a:spcPct val="90000"/>
            </a:lnSpc>
            <a:spcBef>
              <a:spcPct val="0"/>
            </a:spcBef>
            <a:spcAft>
              <a:spcPct val="35000"/>
            </a:spcAft>
          </a:pPr>
          <a:r>
            <a:rPr lang="zh-TW" altLang="en-US" sz="2400" b="1" kern="1200" dirty="0" smtClean="0">
              <a:latin typeface="+mj-ea"/>
              <a:ea typeface="+mj-ea"/>
            </a:rPr>
            <a:t>保護證人及檢舉人</a:t>
          </a:r>
          <a:endParaRPr lang="zh-TW" altLang="en-US" sz="2400" b="1" kern="1200" dirty="0">
            <a:latin typeface="+mj-ea"/>
            <a:ea typeface="+mj-ea"/>
          </a:endParaRPr>
        </a:p>
      </dsp:txBody>
      <dsp:txXfrm>
        <a:off x="454382" y="1309130"/>
        <a:ext cx="6061609" cy="346292"/>
      </dsp:txXfrm>
    </dsp:sp>
    <dsp:sp modelId="{7DE630F2-7AEC-4B7B-8A98-23324C7FCC3B}">
      <dsp:nvSpPr>
        <dsp:cNvPr id="0" name=""/>
        <dsp:cNvSpPr/>
      </dsp:nvSpPr>
      <dsp:spPr>
        <a:xfrm>
          <a:off x="0" y="2071956"/>
          <a:ext cx="8712968" cy="3276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E97792A-6B19-4245-ACAD-92A99432E62B}">
      <dsp:nvSpPr>
        <dsp:cNvPr id="0" name=""/>
        <dsp:cNvSpPr/>
      </dsp:nvSpPr>
      <dsp:spPr>
        <a:xfrm>
          <a:off x="435648" y="1880076"/>
          <a:ext cx="6099077" cy="383760"/>
        </a:xfrm>
        <a:prstGeom prst="roundRect">
          <a:avLst/>
        </a:prstGeom>
        <a:gradFill rotWithShape="0">
          <a:gsLst>
            <a:gs pos="0">
              <a:schemeClr val="accent5">
                <a:hueOff val="0"/>
                <a:satOff val="0"/>
                <a:lumOff val="0"/>
                <a:alphaOff val="0"/>
                <a:tint val="45000"/>
                <a:satMod val="200000"/>
              </a:schemeClr>
            </a:gs>
            <a:gs pos="30000">
              <a:schemeClr val="accent5">
                <a:hueOff val="0"/>
                <a:satOff val="0"/>
                <a:lumOff val="0"/>
                <a:alphaOff val="0"/>
                <a:tint val="61000"/>
                <a:satMod val="200000"/>
              </a:schemeClr>
            </a:gs>
            <a:gs pos="45000">
              <a:schemeClr val="accent5">
                <a:hueOff val="0"/>
                <a:satOff val="0"/>
                <a:lumOff val="0"/>
                <a:alphaOff val="0"/>
                <a:tint val="66000"/>
                <a:satMod val="200000"/>
              </a:schemeClr>
            </a:gs>
            <a:gs pos="55000">
              <a:schemeClr val="accent5">
                <a:hueOff val="0"/>
                <a:satOff val="0"/>
                <a:lumOff val="0"/>
                <a:alphaOff val="0"/>
                <a:tint val="66000"/>
                <a:satMod val="200000"/>
              </a:schemeClr>
            </a:gs>
            <a:gs pos="73000">
              <a:schemeClr val="accent5">
                <a:hueOff val="0"/>
                <a:satOff val="0"/>
                <a:lumOff val="0"/>
                <a:alphaOff val="0"/>
                <a:tint val="61000"/>
                <a:satMod val="200000"/>
              </a:schemeClr>
            </a:gs>
            <a:gs pos="100000">
              <a:schemeClr val="accent5">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0531" tIns="0" rIns="230531" bIns="0" numCol="1" spcCol="1270" anchor="ctr" anchorCtr="0">
          <a:noAutofit/>
        </a:bodyPr>
        <a:lstStyle/>
        <a:p>
          <a:pPr lvl="0" algn="just" defTabSz="1066800">
            <a:lnSpc>
              <a:spcPct val="90000"/>
            </a:lnSpc>
            <a:spcBef>
              <a:spcPct val="0"/>
            </a:spcBef>
            <a:spcAft>
              <a:spcPct val="35000"/>
            </a:spcAft>
          </a:pPr>
          <a:r>
            <a:rPr lang="zh-TW" altLang="en-US" sz="2400" b="1" kern="1200" dirty="0" smtClean="0">
              <a:latin typeface="+mj-ea"/>
              <a:ea typeface="+mj-ea"/>
            </a:rPr>
            <a:t>窩裡反條款</a:t>
          </a:r>
          <a:endParaRPr lang="zh-TW" altLang="en-US" sz="2400" b="1" kern="1200" dirty="0">
            <a:latin typeface="+mj-ea"/>
            <a:ea typeface="+mj-ea"/>
          </a:endParaRPr>
        </a:p>
      </dsp:txBody>
      <dsp:txXfrm>
        <a:off x="454382" y="1898810"/>
        <a:ext cx="6061609" cy="346292"/>
      </dsp:txXfrm>
    </dsp:sp>
    <dsp:sp modelId="{8E94D00B-CD32-4CF7-8AB0-686D1120F407}">
      <dsp:nvSpPr>
        <dsp:cNvPr id="0" name=""/>
        <dsp:cNvSpPr/>
      </dsp:nvSpPr>
      <dsp:spPr>
        <a:xfrm>
          <a:off x="0" y="2661636"/>
          <a:ext cx="8712968" cy="3276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441100F-39BB-42AE-B0B2-8CE31D169A76}">
      <dsp:nvSpPr>
        <dsp:cNvPr id="0" name=""/>
        <dsp:cNvSpPr/>
      </dsp:nvSpPr>
      <dsp:spPr>
        <a:xfrm>
          <a:off x="435648" y="2469756"/>
          <a:ext cx="6099077" cy="383760"/>
        </a:xfrm>
        <a:prstGeom prst="roundRect">
          <a:avLst/>
        </a:prstGeom>
        <a:gradFill rotWithShape="0">
          <a:gsLst>
            <a:gs pos="0">
              <a:schemeClr val="accent6">
                <a:hueOff val="0"/>
                <a:satOff val="0"/>
                <a:lumOff val="0"/>
                <a:alphaOff val="0"/>
                <a:tint val="45000"/>
                <a:satMod val="200000"/>
              </a:schemeClr>
            </a:gs>
            <a:gs pos="30000">
              <a:schemeClr val="accent6">
                <a:hueOff val="0"/>
                <a:satOff val="0"/>
                <a:lumOff val="0"/>
                <a:alphaOff val="0"/>
                <a:tint val="61000"/>
                <a:satMod val="200000"/>
              </a:schemeClr>
            </a:gs>
            <a:gs pos="45000">
              <a:schemeClr val="accent6">
                <a:hueOff val="0"/>
                <a:satOff val="0"/>
                <a:lumOff val="0"/>
                <a:alphaOff val="0"/>
                <a:tint val="66000"/>
                <a:satMod val="200000"/>
              </a:schemeClr>
            </a:gs>
            <a:gs pos="55000">
              <a:schemeClr val="accent6">
                <a:hueOff val="0"/>
                <a:satOff val="0"/>
                <a:lumOff val="0"/>
                <a:alphaOff val="0"/>
                <a:tint val="66000"/>
                <a:satMod val="200000"/>
              </a:schemeClr>
            </a:gs>
            <a:gs pos="73000">
              <a:schemeClr val="accent6">
                <a:hueOff val="0"/>
                <a:satOff val="0"/>
                <a:lumOff val="0"/>
                <a:alphaOff val="0"/>
                <a:tint val="61000"/>
                <a:satMod val="200000"/>
              </a:schemeClr>
            </a:gs>
            <a:gs pos="100000">
              <a:schemeClr val="accent6">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0531" tIns="0" rIns="230531" bIns="0" numCol="1" spcCol="1270" anchor="ctr" anchorCtr="0">
          <a:noAutofit/>
        </a:bodyPr>
        <a:lstStyle/>
        <a:p>
          <a:pPr lvl="0" algn="just" defTabSz="1066800">
            <a:lnSpc>
              <a:spcPct val="90000"/>
            </a:lnSpc>
            <a:spcBef>
              <a:spcPct val="0"/>
            </a:spcBef>
            <a:spcAft>
              <a:spcPct val="35000"/>
            </a:spcAft>
          </a:pPr>
          <a:r>
            <a:rPr lang="zh-TW" altLang="en-US" sz="2400" b="1" kern="1200" dirty="0" smtClean="0">
              <a:latin typeface="+mj-ea"/>
              <a:ea typeface="+mj-ea"/>
            </a:rPr>
            <a:t>財產來源不明</a:t>
          </a:r>
          <a:endParaRPr lang="zh-TW" altLang="en-US" sz="2400" b="1" kern="1200" dirty="0">
            <a:latin typeface="+mj-ea"/>
            <a:ea typeface="+mj-ea"/>
          </a:endParaRPr>
        </a:p>
      </dsp:txBody>
      <dsp:txXfrm>
        <a:off x="454382" y="2488490"/>
        <a:ext cx="6061609" cy="346292"/>
      </dsp:txXfrm>
    </dsp:sp>
    <dsp:sp modelId="{023888B3-1572-437F-9641-C80F36CDED07}">
      <dsp:nvSpPr>
        <dsp:cNvPr id="0" name=""/>
        <dsp:cNvSpPr/>
      </dsp:nvSpPr>
      <dsp:spPr>
        <a:xfrm>
          <a:off x="0" y="3251316"/>
          <a:ext cx="8712968" cy="32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133A4FF-D7D9-410C-8F02-A83C277A3168}">
      <dsp:nvSpPr>
        <dsp:cNvPr id="0" name=""/>
        <dsp:cNvSpPr/>
      </dsp:nvSpPr>
      <dsp:spPr>
        <a:xfrm>
          <a:off x="435648" y="3059436"/>
          <a:ext cx="6099077" cy="383760"/>
        </a:xfrm>
        <a:prstGeom prst="roundRect">
          <a:avLst/>
        </a:prstGeom>
        <a:gradFill rotWithShape="0">
          <a:gsLst>
            <a:gs pos="0">
              <a:schemeClr val="accent2">
                <a:hueOff val="0"/>
                <a:satOff val="0"/>
                <a:lumOff val="0"/>
                <a:alphaOff val="0"/>
                <a:tint val="45000"/>
                <a:satMod val="200000"/>
              </a:schemeClr>
            </a:gs>
            <a:gs pos="30000">
              <a:schemeClr val="accent2">
                <a:hueOff val="0"/>
                <a:satOff val="0"/>
                <a:lumOff val="0"/>
                <a:alphaOff val="0"/>
                <a:tint val="61000"/>
                <a:satMod val="200000"/>
              </a:schemeClr>
            </a:gs>
            <a:gs pos="45000">
              <a:schemeClr val="accent2">
                <a:hueOff val="0"/>
                <a:satOff val="0"/>
                <a:lumOff val="0"/>
                <a:alphaOff val="0"/>
                <a:tint val="66000"/>
                <a:satMod val="200000"/>
              </a:schemeClr>
            </a:gs>
            <a:gs pos="55000">
              <a:schemeClr val="accent2">
                <a:hueOff val="0"/>
                <a:satOff val="0"/>
                <a:lumOff val="0"/>
                <a:alphaOff val="0"/>
                <a:tint val="66000"/>
                <a:satMod val="200000"/>
              </a:schemeClr>
            </a:gs>
            <a:gs pos="73000">
              <a:schemeClr val="accent2">
                <a:hueOff val="0"/>
                <a:satOff val="0"/>
                <a:lumOff val="0"/>
                <a:alphaOff val="0"/>
                <a:tint val="61000"/>
                <a:satMod val="200000"/>
              </a:schemeClr>
            </a:gs>
            <a:gs pos="100000">
              <a:schemeClr val="accent2">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0531" tIns="0" rIns="230531" bIns="0" numCol="1" spcCol="1270" anchor="ctr" anchorCtr="0">
          <a:noAutofit/>
        </a:bodyPr>
        <a:lstStyle/>
        <a:p>
          <a:pPr lvl="0" algn="just" defTabSz="1066800">
            <a:lnSpc>
              <a:spcPct val="90000"/>
            </a:lnSpc>
            <a:spcBef>
              <a:spcPct val="0"/>
            </a:spcBef>
            <a:spcAft>
              <a:spcPct val="35000"/>
            </a:spcAft>
          </a:pPr>
          <a:r>
            <a:rPr lang="zh-TW" altLang="en-US" sz="2400" b="1" kern="1200" dirty="0" smtClean="0">
              <a:latin typeface="+mj-ea"/>
              <a:ea typeface="+mj-ea"/>
            </a:rPr>
            <a:t>洗錢</a:t>
          </a:r>
          <a:endParaRPr lang="zh-TW" altLang="en-US" sz="2400" b="1" kern="1200" dirty="0">
            <a:latin typeface="+mj-ea"/>
            <a:ea typeface="+mj-ea"/>
          </a:endParaRPr>
        </a:p>
      </dsp:txBody>
      <dsp:txXfrm>
        <a:off x="454382" y="3078170"/>
        <a:ext cx="6061609" cy="346292"/>
      </dsp:txXfrm>
    </dsp:sp>
    <dsp:sp modelId="{7E69AFC5-41DA-4980-8147-F5DA516BA56E}">
      <dsp:nvSpPr>
        <dsp:cNvPr id="0" name=""/>
        <dsp:cNvSpPr/>
      </dsp:nvSpPr>
      <dsp:spPr>
        <a:xfrm>
          <a:off x="0" y="3840996"/>
          <a:ext cx="8712968" cy="327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E2A272A-161F-4760-84BE-13ABDAC863B1}">
      <dsp:nvSpPr>
        <dsp:cNvPr id="0" name=""/>
        <dsp:cNvSpPr/>
      </dsp:nvSpPr>
      <dsp:spPr>
        <a:xfrm>
          <a:off x="435648" y="3649116"/>
          <a:ext cx="6099077" cy="383760"/>
        </a:xfrm>
        <a:prstGeom prst="roundRect">
          <a:avLst/>
        </a:prstGeom>
        <a:gradFill rotWithShape="0">
          <a:gsLst>
            <a:gs pos="0">
              <a:schemeClr val="accent3">
                <a:hueOff val="0"/>
                <a:satOff val="0"/>
                <a:lumOff val="0"/>
                <a:alphaOff val="0"/>
                <a:tint val="45000"/>
                <a:satMod val="200000"/>
              </a:schemeClr>
            </a:gs>
            <a:gs pos="30000">
              <a:schemeClr val="accent3">
                <a:hueOff val="0"/>
                <a:satOff val="0"/>
                <a:lumOff val="0"/>
                <a:alphaOff val="0"/>
                <a:tint val="61000"/>
                <a:satMod val="200000"/>
              </a:schemeClr>
            </a:gs>
            <a:gs pos="45000">
              <a:schemeClr val="accent3">
                <a:hueOff val="0"/>
                <a:satOff val="0"/>
                <a:lumOff val="0"/>
                <a:alphaOff val="0"/>
                <a:tint val="66000"/>
                <a:satMod val="200000"/>
              </a:schemeClr>
            </a:gs>
            <a:gs pos="55000">
              <a:schemeClr val="accent3">
                <a:hueOff val="0"/>
                <a:satOff val="0"/>
                <a:lumOff val="0"/>
                <a:alphaOff val="0"/>
                <a:tint val="66000"/>
                <a:satMod val="200000"/>
              </a:schemeClr>
            </a:gs>
            <a:gs pos="73000">
              <a:schemeClr val="accent3">
                <a:hueOff val="0"/>
                <a:satOff val="0"/>
                <a:lumOff val="0"/>
                <a:alphaOff val="0"/>
                <a:tint val="61000"/>
                <a:satMod val="200000"/>
              </a:schemeClr>
            </a:gs>
            <a:gs pos="100000">
              <a:schemeClr val="accent3">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0531" tIns="0" rIns="230531" bIns="0" numCol="1" spcCol="1270" anchor="ctr" anchorCtr="0">
          <a:noAutofit/>
        </a:bodyPr>
        <a:lstStyle/>
        <a:p>
          <a:pPr lvl="0" algn="just" defTabSz="1066800">
            <a:lnSpc>
              <a:spcPct val="90000"/>
            </a:lnSpc>
            <a:spcBef>
              <a:spcPct val="0"/>
            </a:spcBef>
            <a:spcAft>
              <a:spcPct val="35000"/>
            </a:spcAft>
          </a:pPr>
          <a:r>
            <a:rPr lang="zh-TW" altLang="en-US" sz="2400" b="1" kern="1200" dirty="0" smtClean="0">
              <a:latin typeface="+mj-ea"/>
              <a:ea typeface="+mj-ea"/>
            </a:rPr>
            <a:t>反貪腐專責機構</a:t>
          </a:r>
          <a:endParaRPr lang="zh-TW" altLang="en-US" sz="2400" b="1" kern="1200" dirty="0">
            <a:latin typeface="+mj-ea"/>
            <a:ea typeface="+mj-ea"/>
          </a:endParaRPr>
        </a:p>
      </dsp:txBody>
      <dsp:txXfrm>
        <a:off x="454382" y="3667850"/>
        <a:ext cx="6061609" cy="346292"/>
      </dsp:txXfrm>
    </dsp:sp>
    <dsp:sp modelId="{076C20E2-630E-4695-87C6-D5850D22DC54}">
      <dsp:nvSpPr>
        <dsp:cNvPr id="0" name=""/>
        <dsp:cNvSpPr/>
      </dsp:nvSpPr>
      <dsp:spPr>
        <a:xfrm>
          <a:off x="0" y="4430676"/>
          <a:ext cx="8712968" cy="3276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458BE02-8CB2-4BEC-9C2D-0C084E3719BA}">
      <dsp:nvSpPr>
        <dsp:cNvPr id="0" name=""/>
        <dsp:cNvSpPr/>
      </dsp:nvSpPr>
      <dsp:spPr>
        <a:xfrm>
          <a:off x="435648" y="4238796"/>
          <a:ext cx="6099077" cy="383760"/>
        </a:xfrm>
        <a:prstGeom prst="roundRect">
          <a:avLst/>
        </a:prstGeom>
        <a:gradFill rotWithShape="0">
          <a:gsLst>
            <a:gs pos="0">
              <a:schemeClr val="accent4">
                <a:hueOff val="0"/>
                <a:satOff val="0"/>
                <a:lumOff val="0"/>
                <a:alphaOff val="0"/>
                <a:tint val="45000"/>
                <a:satMod val="200000"/>
              </a:schemeClr>
            </a:gs>
            <a:gs pos="30000">
              <a:schemeClr val="accent4">
                <a:hueOff val="0"/>
                <a:satOff val="0"/>
                <a:lumOff val="0"/>
                <a:alphaOff val="0"/>
                <a:tint val="61000"/>
                <a:satMod val="200000"/>
              </a:schemeClr>
            </a:gs>
            <a:gs pos="45000">
              <a:schemeClr val="accent4">
                <a:hueOff val="0"/>
                <a:satOff val="0"/>
                <a:lumOff val="0"/>
                <a:alphaOff val="0"/>
                <a:tint val="66000"/>
                <a:satMod val="200000"/>
              </a:schemeClr>
            </a:gs>
            <a:gs pos="55000">
              <a:schemeClr val="accent4">
                <a:hueOff val="0"/>
                <a:satOff val="0"/>
                <a:lumOff val="0"/>
                <a:alphaOff val="0"/>
                <a:tint val="66000"/>
                <a:satMod val="200000"/>
              </a:schemeClr>
            </a:gs>
            <a:gs pos="73000">
              <a:schemeClr val="accent4">
                <a:hueOff val="0"/>
                <a:satOff val="0"/>
                <a:lumOff val="0"/>
                <a:alphaOff val="0"/>
                <a:tint val="61000"/>
                <a:satMod val="200000"/>
              </a:schemeClr>
            </a:gs>
            <a:gs pos="100000">
              <a:schemeClr val="accent4">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0531" tIns="0" rIns="230531" bIns="0" numCol="1" spcCol="1270" anchor="ctr" anchorCtr="0">
          <a:noAutofit/>
        </a:bodyPr>
        <a:lstStyle/>
        <a:p>
          <a:pPr lvl="0" algn="just" defTabSz="1066800">
            <a:lnSpc>
              <a:spcPct val="90000"/>
            </a:lnSpc>
            <a:spcBef>
              <a:spcPct val="0"/>
            </a:spcBef>
            <a:spcAft>
              <a:spcPct val="35000"/>
            </a:spcAft>
          </a:pPr>
          <a:r>
            <a:rPr lang="zh-TW" altLang="en-US" sz="2400" b="1" kern="1200" dirty="0" smtClean="0">
              <a:latin typeface="+mj-ea"/>
              <a:ea typeface="+mj-ea"/>
            </a:rPr>
            <a:t>私部門會計及審計</a:t>
          </a:r>
          <a:endParaRPr lang="zh-TW" altLang="en-US" sz="2400" b="1" kern="1200" dirty="0">
            <a:latin typeface="+mj-ea"/>
            <a:ea typeface="+mj-ea"/>
          </a:endParaRPr>
        </a:p>
      </dsp:txBody>
      <dsp:txXfrm>
        <a:off x="454382" y="4257530"/>
        <a:ext cx="6061609" cy="346292"/>
      </dsp:txXfrm>
    </dsp:sp>
    <dsp:sp modelId="{5B2AAA9A-0D40-4BAC-B94B-19949263C441}">
      <dsp:nvSpPr>
        <dsp:cNvPr id="0" name=""/>
        <dsp:cNvSpPr/>
      </dsp:nvSpPr>
      <dsp:spPr>
        <a:xfrm>
          <a:off x="0" y="5020356"/>
          <a:ext cx="8712968" cy="3276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8EF0954-EDC1-4581-ABA4-35031CA21E75}">
      <dsp:nvSpPr>
        <dsp:cNvPr id="0" name=""/>
        <dsp:cNvSpPr/>
      </dsp:nvSpPr>
      <dsp:spPr>
        <a:xfrm>
          <a:off x="435648" y="4828476"/>
          <a:ext cx="6099077" cy="383760"/>
        </a:xfrm>
        <a:prstGeom prst="roundRect">
          <a:avLst/>
        </a:prstGeom>
        <a:gradFill rotWithShape="0">
          <a:gsLst>
            <a:gs pos="0">
              <a:schemeClr val="accent5">
                <a:hueOff val="0"/>
                <a:satOff val="0"/>
                <a:lumOff val="0"/>
                <a:alphaOff val="0"/>
                <a:tint val="45000"/>
                <a:satMod val="200000"/>
              </a:schemeClr>
            </a:gs>
            <a:gs pos="30000">
              <a:schemeClr val="accent5">
                <a:hueOff val="0"/>
                <a:satOff val="0"/>
                <a:lumOff val="0"/>
                <a:alphaOff val="0"/>
                <a:tint val="61000"/>
                <a:satMod val="200000"/>
              </a:schemeClr>
            </a:gs>
            <a:gs pos="45000">
              <a:schemeClr val="accent5">
                <a:hueOff val="0"/>
                <a:satOff val="0"/>
                <a:lumOff val="0"/>
                <a:alphaOff val="0"/>
                <a:tint val="66000"/>
                <a:satMod val="200000"/>
              </a:schemeClr>
            </a:gs>
            <a:gs pos="55000">
              <a:schemeClr val="accent5">
                <a:hueOff val="0"/>
                <a:satOff val="0"/>
                <a:lumOff val="0"/>
                <a:alphaOff val="0"/>
                <a:tint val="66000"/>
                <a:satMod val="200000"/>
              </a:schemeClr>
            </a:gs>
            <a:gs pos="73000">
              <a:schemeClr val="accent5">
                <a:hueOff val="0"/>
                <a:satOff val="0"/>
                <a:lumOff val="0"/>
                <a:alphaOff val="0"/>
                <a:tint val="61000"/>
                <a:satMod val="200000"/>
              </a:schemeClr>
            </a:gs>
            <a:gs pos="100000">
              <a:schemeClr val="accent5">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0531" tIns="0" rIns="230531" bIns="0" numCol="1" spcCol="1270" anchor="ctr" anchorCtr="0">
          <a:noAutofit/>
        </a:bodyPr>
        <a:lstStyle/>
        <a:p>
          <a:pPr lvl="0" algn="just" defTabSz="1066800">
            <a:lnSpc>
              <a:spcPct val="90000"/>
            </a:lnSpc>
            <a:spcBef>
              <a:spcPct val="0"/>
            </a:spcBef>
            <a:spcAft>
              <a:spcPct val="35000"/>
            </a:spcAft>
          </a:pPr>
          <a:r>
            <a:rPr lang="zh-TW" altLang="en-US" sz="2400" b="1" kern="1200" dirty="0" smtClean="0">
              <a:latin typeface="+mj-ea"/>
              <a:ea typeface="+mj-ea"/>
            </a:rPr>
            <a:t>旋轉門條款</a:t>
          </a:r>
          <a:endParaRPr lang="zh-TW" altLang="en-US" sz="2400" b="1" kern="1200" dirty="0">
            <a:latin typeface="+mj-ea"/>
            <a:ea typeface="+mj-ea"/>
          </a:endParaRPr>
        </a:p>
      </dsp:txBody>
      <dsp:txXfrm>
        <a:off x="454382" y="4847210"/>
        <a:ext cx="6061609" cy="346292"/>
      </dsp:txXfrm>
    </dsp:sp>
    <dsp:sp modelId="{17840A8F-797D-4F5E-958F-220E6A04ACF5}">
      <dsp:nvSpPr>
        <dsp:cNvPr id="0" name=""/>
        <dsp:cNvSpPr/>
      </dsp:nvSpPr>
      <dsp:spPr>
        <a:xfrm>
          <a:off x="0" y="5610035"/>
          <a:ext cx="8712968" cy="3276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8358490-9322-46AD-B4D8-5D063AA291C3}">
      <dsp:nvSpPr>
        <dsp:cNvPr id="0" name=""/>
        <dsp:cNvSpPr/>
      </dsp:nvSpPr>
      <dsp:spPr>
        <a:xfrm>
          <a:off x="435648" y="5418155"/>
          <a:ext cx="6099077" cy="383760"/>
        </a:xfrm>
        <a:prstGeom prst="roundRect">
          <a:avLst/>
        </a:prstGeom>
        <a:gradFill rotWithShape="0">
          <a:gsLst>
            <a:gs pos="0">
              <a:schemeClr val="accent6">
                <a:hueOff val="0"/>
                <a:satOff val="0"/>
                <a:lumOff val="0"/>
                <a:alphaOff val="0"/>
                <a:tint val="45000"/>
                <a:satMod val="200000"/>
              </a:schemeClr>
            </a:gs>
            <a:gs pos="30000">
              <a:schemeClr val="accent6">
                <a:hueOff val="0"/>
                <a:satOff val="0"/>
                <a:lumOff val="0"/>
                <a:alphaOff val="0"/>
                <a:tint val="61000"/>
                <a:satMod val="200000"/>
              </a:schemeClr>
            </a:gs>
            <a:gs pos="45000">
              <a:schemeClr val="accent6">
                <a:hueOff val="0"/>
                <a:satOff val="0"/>
                <a:lumOff val="0"/>
                <a:alphaOff val="0"/>
                <a:tint val="66000"/>
                <a:satMod val="200000"/>
              </a:schemeClr>
            </a:gs>
            <a:gs pos="55000">
              <a:schemeClr val="accent6">
                <a:hueOff val="0"/>
                <a:satOff val="0"/>
                <a:lumOff val="0"/>
                <a:alphaOff val="0"/>
                <a:tint val="66000"/>
                <a:satMod val="200000"/>
              </a:schemeClr>
            </a:gs>
            <a:gs pos="73000">
              <a:schemeClr val="accent6">
                <a:hueOff val="0"/>
                <a:satOff val="0"/>
                <a:lumOff val="0"/>
                <a:alphaOff val="0"/>
                <a:tint val="61000"/>
                <a:satMod val="200000"/>
              </a:schemeClr>
            </a:gs>
            <a:gs pos="100000">
              <a:schemeClr val="accent6">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0531" tIns="0" rIns="230531" bIns="0" numCol="1" spcCol="1270" anchor="ctr" anchorCtr="0">
          <a:noAutofit/>
        </a:bodyPr>
        <a:lstStyle/>
        <a:p>
          <a:pPr lvl="0" algn="just" defTabSz="1066800">
            <a:lnSpc>
              <a:spcPct val="90000"/>
            </a:lnSpc>
            <a:spcBef>
              <a:spcPct val="0"/>
            </a:spcBef>
            <a:spcAft>
              <a:spcPct val="35000"/>
            </a:spcAft>
          </a:pPr>
          <a:r>
            <a:rPr lang="zh-TW" altLang="en-US" sz="2400" b="1" kern="1200" dirty="0" smtClean="0">
              <a:latin typeface="+mj-ea"/>
              <a:ea typeface="+mj-ea"/>
            </a:rPr>
            <a:t>政府財政透明</a:t>
          </a:r>
          <a:endParaRPr lang="zh-TW" altLang="en-US" sz="2400" b="1" kern="1200" dirty="0">
            <a:latin typeface="+mj-ea"/>
            <a:ea typeface="+mj-ea"/>
          </a:endParaRPr>
        </a:p>
      </dsp:txBody>
      <dsp:txXfrm>
        <a:off x="454382" y="5436889"/>
        <a:ext cx="6061609" cy="3462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ABBC9-E15A-436B-A81F-EF35B5631FB9}">
      <dsp:nvSpPr>
        <dsp:cNvPr id="0" name=""/>
        <dsp:cNvSpPr/>
      </dsp:nvSpPr>
      <dsp:spPr>
        <a:xfrm>
          <a:off x="0" y="430841"/>
          <a:ext cx="9125388" cy="263655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708232" tIns="562356" rIns="708232" bIns="170688" numCol="1" spcCol="1270" anchor="t" anchorCtr="0">
          <a:noAutofit/>
        </a:bodyPr>
        <a:lstStyle/>
        <a:p>
          <a:pPr marL="228600" lvl="1" indent="-228600" algn="l" defTabSz="1066800">
            <a:lnSpc>
              <a:spcPct val="90000"/>
            </a:lnSpc>
            <a:spcBef>
              <a:spcPct val="0"/>
            </a:spcBef>
            <a:spcAft>
              <a:spcPct val="15000"/>
            </a:spcAft>
            <a:buChar char="••"/>
          </a:pPr>
          <a:r>
            <a:rPr lang="zh-TW" altLang="en-US" sz="2400" b="1" kern="1200" dirty="0" smtClean="0">
              <a:solidFill>
                <a:schemeClr val="tx1"/>
              </a:solidFill>
              <a:latin typeface="+mj-ea"/>
              <a:ea typeface="+mj-ea"/>
            </a:rPr>
            <a:t>止言得枉法，不言不枉法者，無所欲枉，何用行求？行求者，求得枉法也，然此之枉法有二層意：</a:t>
          </a:r>
        </a:p>
        <a:p>
          <a:pPr marL="457200" lvl="2" indent="-228600" algn="l" defTabSz="1066800">
            <a:lnSpc>
              <a:spcPct val="90000"/>
            </a:lnSpc>
            <a:spcBef>
              <a:spcPct val="0"/>
            </a:spcBef>
            <a:spcAft>
              <a:spcPct val="15000"/>
            </a:spcAft>
            <a:buChar char="••"/>
          </a:pPr>
          <a:r>
            <a:rPr lang="zh-TW" altLang="en-US" sz="2400" b="1" kern="1200" dirty="0" smtClean="0">
              <a:solidFill>
                <a:srgbClr val="0070C0"/>
              </a:solidFill>
              <a:latin typeface="+mj-ea"/>
              <a:ea typeface="+mj-ea"/>
            </a:rPr>
            <a:t>一則行求之後，官吏曲斷，已得枉法者；</a:t>
          </a:r>
        </a:p>
        <a:p>
          <a:pPr marL="457200" lvl="2" indent="-228600" algn="l" defTabSz="1066800">
            <a:lnSpc>
              <a:spcPct val="90000"/>
            </a:lnSpc>
            <a:spcBef>
              <a:spcPct val="0"/>
            </a:spcBef>
            <a:spcAft>
              <a:spcPct val="15000"/>
            </a:spcAft>
            <a:buChar char="••"/>
          </a:pPr>
          <a:r>
            <a:rPr lang="zh-TW" altLang="en-US" sz="2400" b="1" kern="1200" dirty="0" smtClean="0">
              <a:solidFill>
                <a:srgbClr val="0070C0"/>
              </a:solidFill>
              <a:latin typeface="+mj-ea"/>
              <a:ea typeface="+mj-ea"/>
            </a:rPr>
            <a:t>一則行求之後，官吏不為曲斷，事雖不枉，而行求之心實欲得枉法也，故但以財行求，即得坐贓之罪。</a:t>
          </a:r>
        </a:p>
      </dsp:txBody>
      <dsp:txXfrm>
        <a:off x="0" y="430841"/>
        <a:ext cx="9125388" cy="2636550"/>
      </dsp:txXfrm>
    </dsp:sp>
    <dsp:sp modelId="{1B58BEE4-5A00-48BB-B087-764C3060D54B}">
      <dsp:nvSpPr>
        <dsp:cNvPr id="0" name=""/>
        <dsp:cNvSpPr/>
      </dsp:nvSpPr>
      <dsp:spPr>
        <a:xfrm>
          <a:off x="456269" y="32321"/>
          <a:ext cx="6387771" cy="797040"/>
        </a:xfrm>
        <a:prstGeom prst="roundRect">
          <a:avLst/>
        </a:prstGeom>
        <a:solidFill>
          <a:schemeClr val="accent2">
            <a:hueOff val="0"/>
            <a:satOff val="0"/>
            <a:lumOff val="0"/>
            <a:alphaOff val="0"/>
          </a:schemeClr>
        </a:solidFill>
        <a:ln>
          <a:noFill/>
        </a:ln>
        <a:effectLst>
          <a:outerShdw blurRad="381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1443" tIns="0" rIns="241443" bIns="0" numCol="1" spcCol="1270" anchor="ctr" anchorCtr="0">
          <a:noAutofit/>
        </a:bodyPr>
        <a:lstStyle/>
        <a:p>
          <a:pPr lvl="0" algn="l" defTabSz="1066800">
            <a:lnSpc>
              <a:spcPct val="90000"/>
            </a:lnSpc>
            <a:spcBef>
              <a:spcPct val="0"/>
            </a:spcBef>
            <a:spcAft>
              <a:spcPct val="35000"/>
            </a:spcAft>
          </a:pPr>
          <a:r>
            <a:rPr lang="zh-TW" altLang="en-US" sz="2400" b="1" kern="1200" dirty="0" smtClean="0">
              <a:solidFill>
                <a:srgbClr val="FF0000"/>
              </a:solidFill>
              <a:latin typeface="+mj-ea"/>
              <a:ea typeface="+mj-ea"/>
            </a:rPr>
            <a:t>凡諸人有事，以財行求得</a:t>
          </a:r>
          <a:r>
            <a:rPr lang="zh-TW" altLang="en-US" sz="2400" b="1" u="sng" kern="1200" dirty="0" smtClean="0">
              <a:solidFill>
                <a:srgbClr val="FF0000"/>
              </a:solidFill>
              <a:latin typeface="+mj-ea"/>
              <a:ea typeface="+mj-ea"/>
            </a:rPr>
            <a:t>枉法</a:t>
          </a:r>
          <a:r>
            <a:rPr lang="zh-TW" altLang="en-US" sz="2400" b="1" kern="1200" dirty="0" smtClean="0">
              <a:solidFill>
                <a:srgbClr val="FF0000"/>
              </a:solidFill>
              <a:latin typeface="+mj-ea"/>
              <a:ea typeface="+mj-ea"/>
            </a:rPr>
            <a:t>者，計所與財，坐贓論。若有避難就易，所枉重者，從重論。</a:t>
          </a:r>
          <a:endParaRPr lang="zh-TW" altLang="en-US" sz="2400" b="1" kern="1200" dirty="0">
            <a:solidFill>
              <a:srgbClr val="FF0000"/>
            </a:solidFill>
            <a:latin typeface="+mj-ea"/>
            <a:ea typeface="+mj-ea"/>
          </a:endParaRPr>
        </a:p>
      </dsp:txBody>
      <dsp:txXfrm>
        <a:off x="495177" y="71229"/>
        <a:ext cx="6309955" cy="719224"/>
      </dsp:txXfrm>
    </dsp:sp>
    <dsp:sp modelId="{FB931E20-F490-4373-8CA8-F88F38AFF21D}">
      <dsp:nvSpPr>
        <dsp:cNvPr id="0" name=""/>
        <dsp:cNvSpPr/>
      </dsp:nvSpPr>
      <dsp:spPr>
        <a:xfrm>
          <a:off x="0" y="3611711"/>
          <a:ext cx="9125388" cy="1828575"/>
        </a:xfrm>
        <a:prstGeom prst="rect">
          <a:avLst/>
        </a:prstGeom>
        <a:solidFill>
          <a:schemeClr val="lt1">
            <a:alpha val="90000"/>
            <a:hueOff val="0"/>
            <a:satOff val="0"/>
            <a:lumOff val="0"/>
            <a:alphaOff val="0"/>
          </a:schemeClr>
        </a:solidFill>
        <a:ln w="9525" cap="flat" cmpd="sng" algn="ctr">
          <a:solidFill>
            <a:schemeClr val="accent2">
              <a:hueOff val="-8543487"/>
              <a:satOff val="24962"/>
              <a:lumOff val="-4706"/>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708232" tIns="562356" rIns="708232" bIns="170688" numCol="1" spcCol="1270" anchor="t" anchorCtr="0">
          <a:noAutofit/>
        </a:bodyPr>
        <a:lstStyle/>
        <a:p>
          <a:pPr marL="228600" lvl="1" indent="-228600" algn="l" defTabSz="1066800">
            <a:lnSpc>
              <a:spcPct val="90000"/>
            </a:lnSpc>
            <a:spcBef>
              <a:spcPct val="0"/>
            </a:spcBef>
            <a:spcAft>
              <a:spcPct val="15000"/>
            </a:spcAft>
            <a:buChar char="••"/>
          </a:pPr>
          <a:r>
            <a:rPr lang="zh-TW" altLang="en-US" sz="2400" b="1" kern="1200" dirty="0" smtClean="0">
              <a:solidFill>
                <a:schemeClr val="tx1"/>
              </a:solidFill>
              <a:latin typeface="+mj-ea"/>
              <a:ea typeface="+mj-ea"/>
            </a:rPr>
            <a:t>我國實務見解如</a:t>
          </a:r>
          <a:r>
            <a:rPr lang="en-US" altLang="en-US" sz="2400" b="1" kern="1200" dirty="0" smtClean="0">
              <a:solidFill>
                <a:schemeClr val="tx1"/>
              </a:solidFill>
              <a:latin typeface="+mj-ea"/>
              <a:ea typeface="+mj-ea"/>
            </a:rPr>
            <a:t>20</a:t>
          </a:r>
          <a:r>
            <a:rPr lang="zh-TW" altLang="en-US" sz="2400" b="1" kern="1200" dirty="0" smtClean="0">
              <a:solidFill>
                <a:schemeClr val="tx1"/>
              </a:solidFill>
              <a:latin typeface="+mj-ea"/>
              <a:ea typeface="+mj-ea"/>
            </a:rPr>
            <a:t>上字</a:t>
          </a:r>
          <a:r>
            <a:rPr lang="en-US" altLang="en-US" sz="2400" b="1" kern="1200" dirty="0" smtClean="0">
              <a:solidFill>
                <a:schemeClr val="tx1"/>
              </a:solidFill>
              <a:latin typeface="+mj-ea"/>
              <a:ea typeface="+mj-ea"/>
            </a:rPr>
            <a:t>1940</a:t>
          </a:r>
          <a:r>
            <a:rPr lang="zh-TW" altLang="en-US" sz="2400" b="1" kern="1200" dirty="0" smtClean="0">
              <a:solidFill>
                <a:schemeClr val="tx1"/>
              </a:solidFill>
              <a:latin typeface="+mj-ea"/>
              <a:ea typeface="+mj-ea"/>
            </a:rPr>
            <a:t>號判例：「上訴人交款果係因某公務員之恐嚇，而非出於上訴人之求情，即為恐嚇之被害人，自難律以行賄罪名。」</a:t>
          </a:r>
        </a:p>
      </dsp:txBody>
      <dsp:txXfrm>
        <a:off x="0" y="3611711"/>
        <a:ext cx="9125388" cy="1828575"/>
      </dsp:txXfrm>
    </dsp:sp>
    <dsp:sp modelId="{778AD89D-D82D-4609-B71C-4D19D5433633}">
      <dsp:nvSpPr>
        <dsp:cNvPr id="0" name=""/>
        <dsp:cNvSpPr/>
      </dsp:nvSpPr>
      <dsp:spPr>
        <a:xfrm>
          <a:off x="456269" y="3213191"/>
          <a:ext cx="6387771" cy="797040"/>
        </a:xfrm>
        <a:prstGeom prst="roundRect">
          <a:avLst/>
        </a:prstGeom>
        <a:solidFill>
          <a:schemeClr val="accent2">
            <a:hueOff val="-8543487"/>
            <a:satOff val="24962"/>
            <a:lumOff val="-4706"/>
            <a:alphaOff val="0"/>
          </a:schemeClr>
        </a:solidFill>
        <a:ln>
          <a:noFill/>
        </a:ln>
        <a:effectLst>
          <a:outerShdw blurRad="381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1443" tIns="0" rIns="241443" bIns="0" numCol="1" spcCol="1270" anchor="ctr" anchorCtr="0">
          <a:noAutofit/>
        </a:bodyPr>
        <a:lstStyle/>
        <a:p>
          <a:pPr lvl="0" algn="l" defTabSz="1066800">
            <a:lnSpc>
              <a:spcPct val="90000"/>
            </a:lnSpc>
            <a:spcBef>
              <a:spcPct val="0"/>
            </a:spcBef>
            <a:spcAft>
              <a:spcPct val="35000"/>
            </a:spcAft>
          </a:pPr>
          <a:r>
            <a:rPr lang="zh-TW" altLang="en-US" sz="2400" b="1" kern="1200" dirty="0" smtClean="0">
              <a:solidFill>
                <a:srgbClr val="FF0000"/>
              </a:solidFill>
              <a:latin typeface="+mj-ea"/>
              <a:ea typeface="+mj-ea"/>
            </a:rPr>
            <a:t>其官吏刁蹬，用強生事，逼抑取受者，出錢人不坐。 </a:t>
          </a:r>
        </a:p>
      </dsp:txBody>
      <dsp:txXfrm>
        <a:off x="495177" y="3252099"/>
        <a:ext cx="6309955" cy="7192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D12C8-EEEF-430A-ACCB-12B6752B3932}">
      <dsp:nvSpPr>
        <dsp:cNvPr id="0" name=""/>
        <dsp:cNvSpPr/>
      </dsp:nvSpPr>
      <dsp:spPr>
        <a:xfrm>
          <a:off x="0" y="0"/>
          <a:ext cx="7681021" cy="928903"/>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ts val="600"/>
            </a:spcAft>
          </a:pPr>
          <a:r>
            <a:rPr lang="zh-TW" altLang="en-US" sz="2400" b="1" kern="1200" smtClean="0">
              <a:latin typeface="+mj-ea"/>
              <a:ea typeface="+mj-ea"/>
            </a:rPr>
            <a:t>沒有證人就沒有正義（</a:t>
          </a:r>
          <a:r>
            <a:rPr lang="en-US" altLang="en-US" sz="2400" b="1" kern="1200" smtClean="0">
              <a:latin typeface="+mj-ea"/>
              <a:ea typeface="+mj-ea"/>
            </a:rPr>
            <a:t>If there is no witness without justice.</a:t>
          </a:r>
          <a:r>
            <a:rPr lang="zh-TW" altLang="en-US" sz="2400" b="1" kern="1200" smtClean="0">
              <a:latin typeface="+mj-ea"/>
              <a:ea typeface="+mj-ea"/>
            </a:rPr>
            <a:t>）</a:t>
          </a:r>
          <a:endParaRPr lang="zh-TW" altLang="en-US" sz="2400" b="1" kern="1200" dirty="0">
            <a:latin typeface="+mj-ea"/>
            <a:ea typeface="+mj-ea"/>
          </a:endParaRPr>
        </a:p>
      </dsp:txBody>
      <dsp:txXfrm>
        <a:off x="27207" y="27207"/>
        <a:ext cx="6678661" cy="874489"/>
      </dsp:txXfrm>
    </dsp:sp>
    <dsp:sp modelId="{E15809D9-5E1D-41E6-AE1E-81734764A088}">
      <dsp:nvSpPr>
        <dsp:cNvPr id="0" name=""/>
        <dsp:cNvSpPr/>
      </dsp:nvSpPr>
      <dsp:spPr>
        <a:xfrm>
          <a:off x="677737" y="1083720"/>
          <a:ext cx="7681021" cy="928903"/>
        </a:xfrm>
        <a:prstGeom prst="roundRect">
          <a:avLst>
            <a:gd name="adj" fmla="val 10000"/>
          </a:avLst>
        </a:prstGeom>
        <a:solidFill>
          <a:schemeClr val="accent3">
            <a:hueOff val="0"/>
            <a:satOff val="0"/>
            <a:lumOff val="0"/>
            <a:alphaOff val="0"/>
          </a:schemeClr>
        </a:solidFill>
        <a:ln>
          <a:noFill/>
        </a:ln>
        <a:effectLst>
          <a:outerShdw blurRad="381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b="1" kern="1200" smtClean="0">
              <a:latin typeface="+mj-ea"/>
              <a:ea typeface="+mj-ea"/>
            </a:rPr>
            <a:t>我國對於證人和檢舉人的保護充足嗎？</a:t>
          </a:r>
          <a:endParaRPr lang="zh-TW" altLang="en-US" sz="2400" b="1" kern="1200" dirty="0">
            <a:latin typeface="+mj-ea"/>
            <a:ea typeface="+mj-ea"/>
          </a:endParaRPr>
        </a:p>
      </dsp:txBody>
      <dsp:txXfrm>
        <a:off x="704944" y="1110927"/>
        <a:ext cx="6345083" cy="874489"/>
      </dsp:txXfrm>
    </dsp:sp>
    <dsp:sp modelId="{57490CCE-FD0C-4055-A504-795076614AC6}">
      <dsp:nvSpPr>
        <dsp:cNvPr id="0" name=""/>
        <dsp:cNvSpPr/>
      </dsp:nvSpPr>
      <dsp:spPr>
        <a:xfrm>
          <a:off x="1355474" y="2167440"/>
          <a:ext cx="7681021" cy="928903"/>
        </a:xfrm>
        <a:prstGeom prst="roundRect">
          <a:avLst>
            <a:gd name="adj" fmla="val 10000"/>
          </a:avLst>
        </a:prstGeom>
        <a:solidFill>
          <a:schemeClr val="accent4">
            <a:hueOff val="0"/>
            <a:satOff val="0"/>
            <a:lumOff val="0"/>
            <a:alphaOff val="0"/>
          </a:schemeClr>
        </a:solidFill>
        <a:ln>
          <a:noFill/>
        </a:ln>
        <a:effectLst>
          <a:outerShdw blurRad="381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b="1" kern="1200" smtClean="0">
              <a:latin typeface="+mj-ea"/>
              <a:ea typeface="+mj-ea"/>
            </a:rPr>
            <a:t>如何讓證人和檢舉人無後顧之憂？</a:t>
          </a:r>
          <a:endParaRPr lang="zh-TW" altLang="en-US" sz="2400" b="1" kern="1200" dirty="0">
            <a:latin typeface="+mj-ea"/>
            <a:ea typeface="+mj-ea"/>
          </a:endParaRPr>
        </a:p>
      </dsp:txBody>
      <dsp:txXfrm>
        <a:off x="1382681" y="2194647"/>
        <a:ext cx="6345083" cy="874489"/>
      </dsp:txXfrm>
    </dsp:sp>
    <dsp:sp modelId="{C2DB6783-8E6C-40DE-B612-5445E2455FC9}">
      <dsp:nvSpPr>
        <dsp:cNvPr id="0" name=""/>
        <dsp:cNvSpPr/>
      </dsp:nvSpPr>
      <dsp:spPr>
        <a:xfrm>
          <a:off x="7077234" y="704418"/>
          <a:ext cx="603787" cy="603787"/>
        </a:xfrm>
        <a:prstGeom prst="downArrow">
          <a:avLst>
            <a:gd name="adj1" fmla="val 55000"/>
            <a:gd name="adj2" fmla="val 45000"/>
          </a:avLst>
        </a:prstGeom>
        <a:solidFill>
          <a:schemeClr val="accent2">
            <a:tint val="40000"/>
            <a:alpha val="9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zh-TW" altLang="en-US" sz="2700" kern="1200"/>
        </a:p>
      </dsp:txBody>
      <dsp:txXfrm>
        <a:off x="7213086" y="704418"/>
        <a:ext cx="332083" cy="454350"/>
      </dsp:txXfrm>
    </dsp:sp>
    <dsp:sp modelId="{D14D7827-1D5E-4C8A-8ADF-4DD1DFE56D09}">
      <dsp:nvSpPr>
        <dsp:cNvPr id="0" name=""/>
        <dsp:cNvSpPr/>
      </dsp:nvSpPr>
      <dsp:spPr>
        <a:xfrm>
          <a:off x="7754971" y="1781945"/>
          <a:ext cx="603787" cy="603787"/>
        </a:xfrm>
        <a:prstGeom prst="downArrow">
          <a:avLst>
            <a:gd name="adj1" fmla="val 55000"/>
            <a:gd name="adj2" fmla="val 45000"/>
          </a:avLst>
        </a:prstGeom>
        <a:solidFill>
          <a:schemeClr val="accent3">
            <a:tint val="40000"/>
            <a:alpha val="9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zh-TW" altLang="en-US" sz="2700" kern="1200"/>
        </a:p>
      </dsp:txBody>
      <dsp:txXfrm>
        <a:off x="7890823" y="1781945"/>
        <a:ext cx="332083" cy="4543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532A8-6FD2-426A-B5F5-1956121FEB8B}">
      <dsp:nvSpPr>
        <dsp:cNvPr id="0" name=""/>
        <dsp:cNvSpPr/>
      </dsp:nvSpPr>
      <dsp:spPr>
        <a:xfrm>
          <a:off x="0" y="461999"/>
          <a:ext cx="9036496" cy="2570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701332" tIns="499872" rIns="701332" bIns="170688" numCol="1" spcCol="1270" anchor="t" anchorCtr="0">
          <a:noAutofit/>
        </a:bodyPr>
        <a:lstStyle/>
        <a:p>
          <a:pPr marL="228600" lvl="1" indent="-228600" algn="l" defTabSz="1066800">
            <a:lnSpc>
              <a:spcPct val="90000"/>
            </a:lnSpc>
            <a:spcBef>
              <a:spcPct val="0"/>
            </a:spcBef>
            <a:spcAft>
              <a:spcPts val="600"/>
            </a:spcAft>
            <a:buChar char="••"/>
          </a:pPr>
          <a:r>
            <a:rPr lang="zh-TW" altLang="en-US" sz="2400" b="1" kern="1200" dirty="0" smtClean="0">
              <a:latin typeface="+mj-ea"/>
              <a:ea typeface="+mj-ea"/>
            </a:rPr>
            <a:t>應依其國家法律制度並在其能力所及範圍內採取適當之措施，為本公約所定犯罪作證之證人及鑑定人，並酌情為其親屬及其他與其關係密切者，提供有效之保護，使其免於遭到可能之報復或恐嚇。</a:t>
          </a:r>
          <a:endParaRPr lang="zh-TW" altLang="en-US" sz="2400" b="1" kern="1200" dirty="0">
            <a:latin typeface="+mj-ea"/>
            <a:ea typeface="+mj-ea"/>
          </a:endParaRPr>
        </a:p>
        <a:p>
          <a:pPr marL="228600" lvl="1" indent="-228600" algn="l" defTabSz="1066800">
            <a:lnSpc>
              <a:spcPct val="90000"/>
            </a:lnSpc>
            <a:spcBef>
              <a:spcPct val="0"/>
            </a:spcBef>
            <a:spcAft>
              <a:spcPts val="600"/>
            </a:spcAft>
            <a:buChar char="••"/>
          </a:pPr>
          <a:r>
            <a:rPr lang="zh-TW" altLang="en-US" sz="2400" b="1" kern="1200" dirty="0" smtClean="0">
              <a:latin typeface="+mj-ea"/>
              <a:ea typeface="+mj-ea"/>
            </a:rPr>
            <a:t>本條各項規定尚應適用於同時具證人身分之被害人。</a:t>
          </a:r>
          <a:endParaRPr lang="zh-TW" altLang="en-US" sz="2400" b="1" kern="1200" dirty="0">
            <a:latin typeface="+mj-ea"/>
            <a:ea typeface="+mj-ea"/>
          </a:endParaRPr>
        </a:p>
      </dsp:txBody>
      <dsp:txXfrm>
        <a:off x="0" y="461999"/>
        <a:ext cx="9036496" cy="2570400"/>
      </dsp:txXfrm>
    </dsp:sp>
    <dsp:sp modelId="{B98F38A0-D66F-43A8-98A9-839AD6961DE8}">
      <dsp:nvSpPr>
        <dsp:cNvPr id="0" name=""/>
        <dsp:cNvSpPr/>
      </dsp:nvSpPr>
      <dsp:spPr>
        <a:xfrm>
          <a:off x="451824" y="107759"/>
          <a:ext cx="6325547" cy="708480"/>
        </a:xfrm>
        <a:prstGeom prst="roundRect">
          <a:avLst/>
        </a:prstGeom>
        <a:solidFill>
          <a:schemeClr val="accent2">
            <a:hueOff val="0"/>
            <a:satOff val="0"/>
            <a:lumOff val="0"/>
            <a:alphaOff val="0"/>
          </a:schemeClr>
        </a:solidFill>
        <a:ln>
          <a:noFill/>
        </a:ln>
        <a:effectLst>
          <a:outerShdw blurRad="381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39091" tIns="0" rIns="239091" bIns="0" numCol="1" spcCol="1270" anchor="ctr" anchorCtr="0">
          <a:noAutofit/>
        </a:bodyPr>
        <a:lstStyle/>
        <a:p>
          <a:pPr lvl="0" algn="l" defTabSz="1066800">
            <a:lnSpc>
              <a:spcPct val="90000"/>
            </a:lnSpc>
            <a:spcBef>
              <a:spcPct val="0"/>
            </a:spcBef>
            <a:spcAft>
              <a:spcPct val="35000"/>
            </a:spcAft>
          </a:pPr>
          <a:r>
            <a:rPr lang="zh-TW" altLang="en-US" sz="2400" b="1" kern="1200" dirty="0" smtClean="0">
              <a:latin typeface="+mj-ea"/>
              <a:ea typeface="+mj-ea"/>
            </a:rPr>
            <a:t>公約第</a:t>
          </a:r>
          <a:r>
            <a:rPr lang="en-US" altLang="en-US" sz="2400" b="1" kern="1200" dirty="0" smtClean="0">
              <a:latin typeface="+mj-ea"/>
              <a:ea typeface="+mj-ea"/>
            </a:rPr>
            <a:t>32</a:t>
          </a:r>
          <a:r>
            <a:rPr lang="zh-TW" altLang="en-US" sz="2400" b="1" kern="1200" dirty="0" smtClean="0">
              <a:latin typeface="+mj-ea"/>
              <a:ea typeface="+mj-ea"/>
            </a:rPr>
            <a:t>條  保護證人、鑑定人和被害人</a:t>
          </a:r>
          <a:endParaRPr lang="zh-TW" altLang="en-US" sz="2400" b="1" kern="1200" dirty="0">
            <a:latin typeface="+mj-ea"/>
            <a:ea typeface="+mj-ea"/>
          </a:endParaRPr>
        </a:p>
      </dsp:txBody>
      <dsp:txXfrm>
        <a:off x="486409" y="142344"/>
        <a:ext cx="6256377" cy="639310"/>
      </dsp:txXfrm>
    </dsp:sp>
    <dsp:sp modelId="{0E8A47D2-CD1D-4EBF-8396-70A9C97EEFD9}">
      <dsp:nvSpPr>
        <dsp:cNvPr id="0" name=""/>
        <dsp:cNvSpPr/>
      </dsp:nvSpPr>
      <dsp:spPr>
        <a:xfrm>
          <a:off x="0" y="3516240"/>
          <a:ext cx="9036496" cy="1776600"/>
        </a:xfrm>
        <a:prstGeom prst="rect">
          <a:avLst/>
        </a:prstGeom>
        <a:solidFill>
          <a:schemeClr val="lt1">
            <a:alpha val="90000"/>
            <a:hueOff val="0"/>
            <a:satOff val="0"/>
            <a:lumOff val="0"/>
            <a:alphaOff val="0"/>
          </a:schemeClr>
        </a:solidFill>
        <a:ln w="9525" cap="flat" cmpd="sng" algn="ctr">
          <a:solidFill>
            <a:schemeClr val="accent2">
              <a:hueOff val="-8543487"/>
              <a:satOff val="24962"/>
              <a:lumOff val="-4706"/>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701332" tIns="499872" rIns="701332" bIns="170688" numCol="1" spcCol="1270" anchor="t" anchorCtr="0">
          <a:noAutofit/>
        </a:bodyPr>
        <a:lstStyle/>
        <a:p>
          <a:pPr marL="228600" lvl="1" indent="-228600" algn="l" defTabSz="1066800">
            <a:lnSpc>
              <a:spcPct val="90000"/>
            </a:lnSpc>
            <a:spcBef>
              <a:spcPct val="0"/>
            </a:spcBef>
            <a:spcAft>
              <a:spcPct val="15000"/>
            </a:spcAft>
            <a:buChar char="••"/>
          </a:pPr>
          <a:r>
            <a:rPr lang="zh-TW" altLang="en-US" sz="2400" b="1" kern="1200" dirty="0" smtClean="0">
              <a:latin typeface="+mj-ea"/>
              <a:ea typeface="+mj-ea"/>
            </a:rPr>
            <a:t>應在國家法律制度中納入適當措施，以利對出於善意及具合理之事證向主管機關檢舉涉及本公約所定犯罪事實之任何人，提供保護，使其不致受到任何不公正待遇。</a:t>
          </a:r>
          <a:endParaRPr lang="zh-TW" altLang="en-US" sz="2400" b="1" kern="1200" dirty="0">
            <a:latin typeface="+mj-ea"/>
            <a:ea typeface="+mj-ea"/>
          </a:endParaRPr>
        </a:p>
      </dsp:txBody>
      <dsp:txXfrm>
        <a:off x="0" y="3516240"/>
        <a:ext cx="9036496" cy="1776600"/>
      </dsp:txXfrm>
    </dsp:sp>
    <dsp:sp modelId="{9E467F90-2B96-4057-A887-80593E9A046B}">
      <dsp:nvSpPr>
        <dsp:cNvPr id="0" name=""/>
        <dsp:cNvSpPr/>
      </dsp:nvSpPr>
      <dsp:spPr>
        <a:xfrm>
          <a:off x="451824" y="3162000"/>
          <a:ext cx="6325547" cy="708480"/>
        </a:xfrm>
        <a:prstGeom prst="roundRect">
          <a:avLst/>
        </a:prstGeom>
        <a:solidFill>
          <a:schemeClr val="accent2">
            <a:hueOff val="-8543487"/>
            <a:satOff val="24962"/>
            <a:lumOff val="-4706"/>
            <a:alphaOff val="0"/>
          </a:schemeClr>
        </a:solidFill>
        <a:ln>
          <a:noFill/>
        </a:ln>
        <a:effectLst>
          <a:outerShdw blurRad="381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39091" tIns="0" rIns="239091" bIns="0" numCol="1" spcCol="1270" anchor="ctr" anchorCtr="0">
          <a:noAutofit/>
        </a:bodyPr>
        <a:lstStyle/>
        <a:p>
          <a:pPr lvl="0" algn="l" defTabSz="1066800">
            <a:lnSpc>
              <a:spcPct val="90000"/>
            </a:lnSpc>
            <a:spcBef>
              <a:spcPct val="0"/>
            </a:spcBef>
            <a:spcAft>
              <a:spcPct val="35000"/>
            </a:spcAft>
          </a:pPr>
          <a:r>
            <a:rPr lang="zh-TW" altLang="en-US" sz="2400" b="1" kern="1200" dirty="0" smtClean="0">
              <a:latin typeface="+mj-ea"/>
              <a:ea typeface="+mj-ea"/>
            </a:rPr>
            <a:t>公約第</a:t>
          </a:r>
          <a:r>
            <a:rPr lang="en-US" altLang="en-US" sz="2400" b="1" kern="1200" dirty="0" smtClean="0">
              <a:latin typeface="+mj-ea"/>
              <a:ea typeface="+mj-ea"/>
            </a:rPr>
            <a:t>33</a:t>
          </a:r>
          <a:r>
            <a:rPr lang="zh-TW" altLang="en-US" sz="2400" b="1" kern="1200" dirty="0" smtClean="0">
              <a:latin typeface="+mj-ea"/>
              <a:ea typeface="+mj-ea"/>
            </a:rPr>
            <a:t>條  保護檢舉人</a:t>
          </a:r>
          <a:endParaRPr lang="zh-TW" altLang="en-US" sz="2400" b="1" kern="1200" dirty="0">
            <a:latin typeface="+mj-ea"/>
            <a:ea typeface="+mj-ea"/>
          </a:endParaRPr>
        </a:p>
      </dsp:txBody>
      <dsp:txXfrm>
        <a:off x="486409" y="3196585"/>
        <a:ext cx="6256377" cy="6393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5A171-ACE9-4A1F-85DE-BBD4F0697F26}">
      <dsp:nvSpPr>
        <dsp:cNvPr id="0" name=""/>
        <dsp:cNvSpPr/>
      </dsp:nvSpPr>
      <dsp:spPr>
        <a:xfrm>
          <a:off x="4060" y="627903"/>
          <a:ext cx="4218867" cy="1861374"/>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kern="1200" dirty="0" smtClean="0">
              <a:solidFill>
                <a:srgbClr val="FF0000"/>
              </a:solidFill>
              <a:latin typeface="+mj-ea"/>
              <a:ea typeface="+mj-ea"/>
            </a:rPr>
            <a:t>證人保護法</a:t>
          </a:r>
          <a:endParaRPr lang="zh-TW" altLang="en-US" sz="2400" b="1" kern="1200" dirty="0">
            <a:solidFill>
              <a:srgbClr val="FF0000"/>
            </a:solidFill>
            <a:latin typeface="+mj-ea"/>
            <a:ea typeface="+mj-ea"/>
          </a:endParaRPr>
        </a:p>
      </dsp:txBody>
      <dsp:txXfrm>
        <a:off x="58578" y="682421"/>
        <a:ext cx="4109831" cy="1752338"/>
      </dsp:txXfrm>
    </dsp:sp>
    <dsp:sp modelId="{DD1650F1-9AA3-4776-BC1D-FB4C9A46014E}">
      <dsp:nvSpPr>
        <dsp:cNvPr id="0" name=""/>
        <dsp:cNvSpPr/>
      </dsp:nvSpPr>
      <dsp:spPr>
        <a:xfrm rot="5400000">
          <a:off x="2021206" y="2581565"/>
          <a:ext cx="184575" cy="184575"/>
        </a:xfrm>
        <a:prstGeom prst="rightArrow">
          <a:avLst>
            <a:gd name="adj1" fmla="val 66700"/>
            <a:gd name="adj2" fmla="val 50000"/>
          </a:avLst>
        </a:prstGeom>
        <a:solidFill>
          <a:schemeClr val="accent2">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z="-110000">
          <a:bevelT w="40600" h="20600" prst="relaxedInset"/>
        </a:sp3d>
      </dsp:spPr>
      <dsp:style>
        <a:lnRef idx="0">
          <a:scrgbClr r="0" g="0" b="0"/>
        </a:lnRef>
        <a:fillRef idx="1">
          <a:scrgbClr r="0" g="0" b="0"/>
        </a:fillRef>
        <a:effectRef idx="2">
          <a:scrgbClr r="0" g="0" b="0"/>
        </a:effectRef>
        <a:fontRef idx="minor"/>
      </dsp:style>
    </dsp:sp>
    <dsp:sp modelId="{513B77A7-DA51-4A38-B33A-7547B3DC2691}">
      <dsp:nvSpPr>
        <dsp:cNvPr id="0" name=""/>
        <dsp:cNvSpPr/>
      </dsp:nvSpPr>
      <dsp:spPr>
        <a:xfrm>
          <a:off x="4060" y="2858428"/>
          <a:ext cx="4218867" cy="1626236"/>
        </a:xfrm>
        <a:prstGeom prst="roundRect">
          <a:avLst>
            <a:gd name="adj" fmla="val 10000"/>
          </a:avLst>
        </a:prstGeom>
        <a:solidFill>
          <a:schemeClr val="accent2">
            <a:tint val="40000"/>
            <a:alpha val="9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just" defTabSz="1066800">
            <a:lnSpc>
              <a:spcPct val="90000"/>
            </a:lnSpc>
            <a:spcBef>
              <a:spcPct val="0"/>
            </a:spcBef>
            <a:spcAft>
              <a:spcPct val="35000"/>
            </a:spcAft>
          </a:pPr>
          <a:r>
            <a:rPr lang="zh-TW" altLang="en-US" sz="2400" b="1" kern="1200" dirty="0" smtClean="0">
              <a:latin typeface="+mj-ea"/>
              <a:ea typeface="+mj-ea"/>
            </a:rPr>
            <a:t>第</a:t>
          </a:r>
          <a:r>
            <a:rPr lang="en-US" altLang="en-US" sz="2400" b="1" kern="1200" dirty="0" smtClean="0">
              <a:latin typeface="+mj-ea"/>
              <a:ea typeface="+mj-ea"/>
            </a:rPr>
            <a:t>15</a:t>
          </a:r>
          <a:r>
            <a:rPr lang="zh-TW" altLang="en-US" sz="2400" b="1" kern="1200" dirty="0" smtClean="0">
              <a:latin typeface="+mj-ea"/>
              <a:ea typeface="+mj-ea"/>
            </a:rPr>
            <a:t>條：「檢舉人、告發人、告訴人或被害人有保護必要時，準用保護證人之規定。」</a:t>
          </a:r>
          <a:endParaRPr lang="zh-TW" altLang="en-US" sz="2400" b="1" kern="1200" dirty="0">
            <a:latin typeface="+mj-ea"/>
            <a:ea typeface="+mj-ea"/>
          </a:endParaRPr>
        </a:p>
      </dsp:txBody>
      <dsp:txXfrm>
        <a:off x="51691" y="2906059"/>
        <a:ext cx="4123605" cy="1530974"/>
      </dsp:txXfrm>
    </dsp:sp>
    <dsp:sp modelId="{49490769-B10A-40FA-B664-DB38520FB40D}">
      <dsp:nvSpPr>
        <dsp:cNvPr id="0" name=""/>
        <dsp:cNvSpPr/>
      </dsp:nvSpPr>
      <dsp:spPr>
        <a:xfrm>
          <a:off x="4813568" y="627903"/>
          <a:ext cx="4218867" cy="1870540"/>
        </a:xfrm>
        <a:prstGeom prst="roundRect">
          <a:avLst>
            <a:gd name="adj" fmla="val 10000"/>
          </a:avLst>
        </a:prstGeom>
        <a:solidFill>
          <a:schemeClr val="accent3">
            <a:hueOff val="0"/>
            <a:satOff val="0"/>
            <a:lumOff val="0"/>
            <a:alphaOff val="0"/>
          </a:schemeClr>
        </a:solidFill>
        <a:ln>
          <a:noFill/>
        </a:ln>
        <a:effectLst>
          <a:outerShdw blurRad="381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kern="1200" dirty="0" smtClean="0">
              <a:solidFill>
                <a:srgbClr val="FF0000"/>
              </a:solidFill>
              <a:latin typeface="+mj-ea"/>
              <a:ea typeface="+mj-ea"/>
            </a:rPr>
            <a:t>貪污治罪條例</a:t>
          </a:r>
          <a:endParaRPr lang="en-US" altLang="zh-TW" sz="2400" b="1" kern="1200" dirty="0" smtClean="0">
            <a:solidFill>
              <a:srgbClr val="FF0000"/>
            </a:solidFill>
            <a:latin typeface="+mj-ea"/>
            <a:ea typeface="+mj-ea"/>
          </a:endParaRPr>
        </a:p>
        <a:p>
          <a:pPr lvl="0" algn="just" defTabSz="1066800">
            <a:lnSpc>
              <a:spcPct val="90000"/>
            </a:lnSpc>
            <a:spcBef>
              <a:spcPct val="0"/>
            </a:spcBef>
            <a:spcAft>
              <a:spcPct val="35000"/>
            </a:spcAft>
          </a:pPr>
          <a:r>
            <a:rPr lang="zh-TW" altLang="en-US" sz="2400" b="1" kern="1200" dirty="0" smtClean="0">
              <a:latin typeface="+mj-ea"/>
              <a:ea typeface="+mj-ea"/>
            </a:rPr>
            <a:t>第</a:t>
          </a:r>
          <a:r>
            <a:rPr lang="en-US" altLang="en-US" sz="2400" b="1" kern="1200" dirty="0" smtClean="0">
              <a:latin typeface="+mj-ea"/>
              <a:ea typeface="+mj-ea"/>
            </a:rPr>
            <a:t>18</a:t>
          </a:r>
          <a:r>
            <a:rPr lang="zh-TW" altLang="en-US" sz="2400" b="1" kern="1200" dirty="0" smtClean="0">
              <a:latin typeface="+mj-ea"/>
              <a:ea typeface="+mj-ea"/>
            </a:rPr>
            <a:t>條：「貪污瀆職案件之檢舉人應予獎勵及保護；其辦法由行政院定之。」</a:t>
          </a:r>
          <a:endParaRPr lang="zh-TW" altLang="en-US" sz="2400" b="1" kern="1200" dirty="0">
            <a:latin typeface="+mj-ea"/>
            <a:ea typeface="+mj-ea"/>
          </a:endParaRPr>
        </a:p>
      </dsp:txBody>
      <dsp:txXfrm>
        <a:off x="4868354" y="682689"/>
        <a:ext cx="4109295" cy="1760968"/>
      </dsp:txXfrm>
    </dsp:sp>
    <dsp:sp modelId="{8394B4ED-97B8-4654-B563-9FE6DBA028C5}">
      <dsp:nvSpPr>
        <dsp:cNvPr id="0" name=""/>
        <dsp:cNvSpPr/>
      </dsp:nvSpPr>
      <dsp:spPr>
        <a:xfrm rot="5400000">
          <a:off x="6830714" y="2590731"/>
          <a:ext cx="184575" cy="184575"/>
        </a:xfrm>
        <a:prstGeom prst="rightArrow">
          <a:avLst>
            <a:gd name="adj1" fmla="val 66700"/>
            <a:gd name="adj2" fmla="val 50000"/>
          </a:avLst>
        </a:prstGeom>
        <a:solidFill>
          <a:schemeClr val="accent3">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z="-110000">
          <a:bevelT w="40600" h="20600" prst="relaxedInset"/>
        </a:sp3d>
      </dsp:spPr>
      <dsp:style>
        <a:lnRef idx="0">
          <a:scrgbClr r="0" g="0" b="0"/>
        </a:lnRef>
        <a:fillRef idx="1">
          <a:scrgbClr r="0" g="0" b="0"/>
        </a:fillRef>
        <a:effectRef idx="2">
          <a:scrgbClr r="0" g="0" b="0"/>
        </a:effectRef>
        <a:fontRef idx="minor"/>
      </dsp:style>
    </dsp:sp>
    <dsp:sp modelId="{50BCBCFA-4284-40EE-9EA9-7FEEA0EEBF74}">
      <dsp:nvSpPr>
        <dsp:cNvPr id="0" name=""/>
        <dsp:cNvSpPr/>
      </dsp:nvSpPr>
      <dsp:spPr>
        <a:xfrm>
          <a:off x="4813568" y="2867594"/>
          <a:ext cx="4218867" cy="1539179"/>
        </a:xfrm>
        <a:prstGeom prst="roundRect">
          <a:avLst>
            <a:gd name="adj" fmla="val 10000"/>
          </a:avLst>
        </a:prstGeom>
        <a:solidFill>
          <a:schemeClr val="accent3">
            <a:tint val="40000"/>
            <a:alpha val="90000"/>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kern="1200" dirty="0" smtClean="0">
              <a:solidFill>
                <a:srgbClr val="FF0000"/>
              </a:solidFill>
              <a:latin typeface="+mj-ea"/>
              <a:ea typeface="+mj-ea"/>
            </a:rPr>
            <a:t>獎勵保護檢舉貪污瀆職辦法</a:t>
          </a:r>
          <a:endParaRPr lang="zh-TW" altLang="en-US" sz="2400" b="1" kern="1200" dirty="0">
            <a:solidFill>
              <a:srgbClr val="FF0000"/>
            </a:solidFill>
            <a:latin typeface="+mj-ea"/>
            <a:ea typeface="+mj-ea"/>
          </a:endParaRPr>
        </a:p>
      </dsp:txBody>
      <dsp:txXfrm>
        <a:off x="4858649" y="2912675"/>
        <a:ext cx="4128705" cy="144901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4DAA4-3307-4BE4-8C37-E0853BA5CA31}">
      <dsp:nvSpPr>
        <dsp:cNvPr id="0" name=""/>
        <dsp:cNvSpPr/>
      </dsp:nvSpPr>
      <dsp:spPr>
        <a:xfrm>
          <a:off x="0" y="286176"/>
          <a:ext cx="8928992" cy="15309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692989" tIns="374904" rIns="692989" bIns="142240" numCol="1" spcCol="1270" anchor="t" anchorCtr="0">
          <a:noAutofit/>
        </a:bodyPr>
        <a:lstStyle/>
        <a:p>
          <a:pPr marL="228600" lvl="1" indent="-228600" algn="l" defTabSz="889000">
            <a:lnSpc>
              <a:spcPct val="90000"/>
            </a:lnSpc>
            <a:spcBef>
              <a:spcPct val="0"/>
            </a:spcBef>
            <a:spcAft>
              <a:spcPct val="15000"/>
            </a:spcAft>
            <a:buChar char="••"/>
          </a:pPr>
          <a:r>
            <a:rPr lang="zh-TW" altLang="en-US" sz="2000" b="1" kern="1200" dirty="0" smtClean="0">
              <a:latin typeface="+mj-ea"/>
              <a:ea typeface="+mj-ea"/>
            </a:rPr>
            <a:t>組織犯罪防制條例</a:t>
          </a:r>
          <a:r>
            <a:rPr lang="en-US" altLang="zh-TW" sz="2000" b="1" kern="1200" dirty="0" smtClean="0">
              <a:latin typeface="+mj-ea"/>
              <a:ea typeface="+mj-ea"/>
            </a:rPr>
            <a:t>--</a:t>
          </a:r>
          <a:r>
            <a:rPr lang="zh-TW" altLang="en-US" sz="2000" b="1" kern="1200" dirty="0" smtClean="0">
              <a:latin typeface="+mj-ea"/>
              <a:ea typeface="+mj-ea"/>
            </a:rPr>
            <a:t>第</a:t>
          </a:r>
          <a:r>
            <a:rPr lang="en-US" altLang="en-US" sz="2000" b="1" kern="1200" dirty="0" smtClean="0">
              <a:latin typeface="+mj-ea"/>
              <a:ea typeface="+mj-ea"/>
            </a:rPr>
            <a:t>12</a:t>
          </a:r>
          <a:r>
            <a:rPr lang="zh-TW" altLang="en-US" sz="2000" b="1" kern="1200" dirty="0" smtClean="0">
              <a:latin typeface="+mj-ea"/>
              <a:ea typeface="+mj-ea"/>
            </a:rPr>
            <a:t>條</a:t>
          </a:r>
          <a:endParaRPr lang="zh-TW" altLang="en-US" sz="2000" b="1" kern="1200" dirty="0">
            <a:latin typeface="+mj-ea"/>
            <a:ea typeface="+mj-ea"/>
          </a:endParaRPr>
        </a:p>
        <a:p>
          <a:pPr marL="228600" lvl="1" indent="-228600" algn="l" defTabSz="889000">
            <a:lnSpc>
              <a:spcPct val="90000"/>
            </a:lnSpc>
            <a:spcBef>
              <a:spcPct val="0"/>
            </a:spcBef>
            <a:spcAft>
              <a:spcPct val="15000"/>
            </a:spcAft>
            <a:buChar char="••"/>
          </a:pPr>
          <a:r>
            <a:rPr lang="zh-TW" altLang="en-US" sz="2000" b="1" kern="1200" dirty="0" smtClean="0">
              <a:latin typeface="+mj-ea"/>
              <a:ea typeface="+mj-ea"/>
            </a:rPr>
            <a:t>家庭暴力防治法</a:t>
          </a:r>
          <a:r>
            <a:rPr lang="en-US" altLang="zh-TW" sz="2000" b="1" kern="1200" dirty="0" smtClean="0">
              <a:latin typeface="+mj-ea"/>
              <a:ea typeface="+mj-ea"/>
            </a:rPr>
            <a:t>--</a:t>
          </a:r>
          <a:r>
            <a:rPr lang="zh-TW" altLang="en-US" sz="2000" b="1" kern="1200" dirty="0" smtClean="0">
              <a:latin typeface="+mj-ea"/>
              <a:ea typeface="+mj-ea"/>
            </a:rPr>
            <a:t>第</a:t>
          </a:r>
          <a:r>
            <a:rPr lang="en-US" altLang="en-US" sz="2000" b="1" kern="1200" dirty="0" smtClean="0">
              <a:latin typeface="+mj-ea"/>
              <a:ea typeface="+mj-ea"/>
            </a:rPr>
            <a:t>19</a:t>
          </a:r>
          <a:r>
            <a:rPr lang="zh-TW" altLang="en-US" sz="2000" b="1" kern="1200" dirty="0" smtClean="0">
              <a:latin typeface="+mj-ea"/>
              <a:ea typeface="+mj-ea"/>
            </a:rPr>
            <a:t>條</a:t>
          </a:r>
          <a:endParaRPr lang="zh-TW" altLang="en-US" sz="2000" b="1" kern="1200" dirty="0">
            <a:latin typeface="+mj-ea"/>
            <a:ea typeface="+mj-ea"/>
          </a:endParaRPr>
        </a:p>
        <a:p>
          <a:pPr marL="228600" lvl="1" indent="-228600" algn="l" defTabSz="889000">
            <a:lnSpc>
              <a:spcPct val="90000"/>
            </a:lnSpc>
            <a:spcBef>
              <a:spcPct val="0"/>
            </a:spcBef>
            <a:spcAft>
              <a:spcPct val="15000"/>
            </a:spcAft>
            <a:buChar char="••"/>
          </a:pPr>
          <a:r>
            <a:rPr lang="zh-TW" altLang="en-US" sz="2000" b="1" kern="1200" dirty="0" smtClean="0">
              <a:latin typeface="+mj-ea"/>
              <a:ea typeface="+mj-ea"/>
            </a:rPr>
            <a:t>入出國及移民法</a:t>
          </a:r>
          <a:r>
            <a:rPr lang="en-US" altLang="zh-TW" sz="2000" b="1" kern="1200" dirty="0" smtClean="0">
              <a:latin typeface="+mj-ea"/>
              <a:ea typeface="+mj-ea"/>
            </a:rPr>
            <a:t>--</a:t>
          </a:r>
          <a:r>
            <a:rPr lang="zh-TW" altLang="en-US" sz="2000" b="1" kern="1200" dirty="0" smtClean="0">
              <a:latin typeface="+mj-ea"/>
              <a:ea typeface="+mj-ea"/>
            </a:rPr>
            <a:t>第</a:t>
          </a:r>
          <a:r>
            <a:rPr lang="en-US" altLang="en-US" sz="2000" b="1" kern="1200" dirty="0" smtClean="0">
              <a:latin typeface="+mj-ea"/>
              <a:ea typeface="+mj-ea"/>
            </a:rPr>
            <a:t>43</a:t>
          </a:r>
          <a:r>
            <a:rPr lang="zh-TW" altLang="en-US" sz="2000" b="1" kern="1200" dirty="0" smtClean="0">
              <a:latin typeface="+mj-ea"/>
              <a:ea typeface="+mj-ea"/>
            </a:rPr>
            <a:t>條</a:t>
          </a:r>
          <a:endParaRPr lang="zh-TW" altLang="en-US" sz="2000" b="1" kern="1200" dirty="0">
            <a:latin typeface="+mj-ea"/>
            <a:ea typeface="+mj-ea"/>
          </a:endParaRPr>
        </a:p>
      </dsp:txBody>
      <dsp:txXfrm>
        <a:off x="0" y="286176"/>
        <a:ext cx="8928992" cy="1530900"/>
      </dsp:txXfrm>
    </dsp:sp>
    <dsp:sp modelId="{CD91B346-F868-4E19-AE71-FE5A9DD84CA5}">
      <dsp:nvSpPr>
        <dsp:cNvPr id="0" name=""/>
        <dsp:cNvSpPr/>
      </dsp:nvSpPr>
      <dsp:spPr>
        <a:xfrm>
          <a:off x="446449" y="20496"/>
          <a:ext cx="6250294" cy="531360"/>
        </a:xfrm>
        <a:prstGeom prst="roundRect">
          <a:avLst/>
        </a:prstGeom>
        <a:solidFill>
          <a:schemeClr val="accent2">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36246" tIns="0" rIns="236246" bIns="0" numCol="1" spcCol="1270" anchor="ctr" anchorCtr="0">
          <a:noAutofit/>
        </a:bodyPr>
        <a:lstStyle/>
        <a:p>
          <a:pPr lvl="0" algn="l" defTabSz="889000">
            <a:lnSpc>
              <a:spcPct val="90000"/>
            </a:lnSpc>
            <a:spcBef>
              <a:spcPct val="0"/>
            </a:spcBef>
            <a:spcAft>
              <a:spcPct val="35000"/>
            </a:spcAft>
          </a:pPr>
          <a:r>
            <a:rPr lang="zh-TW" altLang="en-US" sz="2000" b="1" kern="1200" smtClean="0">
              <a:latin typeface="+mj-ea"/>
              <a:ea typeface="+mj-ea"/>
            </a:rPr>
            <a:t>證人保護</a:t>
          </a:r>
          <a:endParaRPr lang="zh-TW" altLang="en-US" sz="2000" b="1" kern="1200" dirty="0">
            <a:latin typeface="+mj-ea"/>
            <a:ea typeface="+mj-ea"/>
          </a:endParaRPr>
        </a:p>
      </dsp:txBody>
      <dsp:txXfrm>
        <a:off x="472388" y="46435"/>
        <a:ext cx="6198416" cy="479482"/>
      </dsp:txXfrm>
    </dsp:sp>
    <dsp:sp modelId="{D9EFA6F7-355A-48F6-9257-97C393D83460}">
      <dsp:nvSpPr>
        <dsp:cNvPr id="0" name=""/>
        <dsp:cNvSpPr/>
      </dsp:nvSpPr>
      <dsp:spPr>
        <a:xfrm>
          <a:off x="0" y="2179957"/>
          <a:ext cx="8928992" cy="18711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692989" tIns="374904" rIns="692989" bIns="142240" numCol="1" spcCol="1270" anchor="t" anchorCtr="0">
          <a:noAutofit/>
        </a:bodyPr>
        <a:lstStyle/>
        <a:p>
          <a:pPr marL="228600" lvl="1" indent="-228600" algn="l" defTabSz="889000">
            <a:lnSpc>
              <a:spcPct val="90000"/>
            </a:lnSpc>
            <a:spcBef>
              <a:spcPct val="0"/>
            </a:spcBef>
            <a:spcAft>
              <a:spcPct val="15000"/>
            </a:spcAft>
            <a:buChar char="••"/>
          </a:pPr>
          <a:r>
            <a:rPr lang="zh-TW" altLang="en-US" sz="2000" b="1" kern="1200" dirty="0" smtClean="0">
              <a:latin typeface="+mj-ea"/>
              <a:ea typeface="+mj-ea"/>
            </a:rPr>
            <a:t>性侵害犯罪防治法</a:t>
          </a:r>
          <a:endParaRPr lang="zh-TW" altLang="en-US" sz="2000" b="1" kern="1200" dirty="0">
            <a:latin typeface="+mj-ea"/>
            <a:ea typeface="+mj-ea"/>
          </a:endParaRPr>
        </a:p>
        <a:p>
          <a:pPr marL="228600" lvl="1" indent="-228600" algn="l" defTabSz="889000">
            <a:lnSpc>
              <a:spcPct val="90000"/>
            </a:lnSpc>
            <a:spcBef>
              <a:spcPct val="0"/>
            </a:spcBef>
            <a:spcAft>
              <a:spcPct val="15000"/>
            </a:spcAft>
            <a:buChar char="••"/>
          </a:pPr>
          <a:r>
            <a:rPr lang="zh-TW" altLang="en-US" sz="2000" b="1" kern="1200" dirty="0" smtClean="0">
              <a:latin typeface="+mj-ea"/>
              <a:ea typeface="+mj-ea"/>
            </a:rPr>
            <a:t>兒童及少年性交易防制條例</a:t>
          </a:r>
          <a:endParaRPr lang="zh-TW" altLang="en-US" sz="2000" b="1" kern="1200" dirty="0">
            <a:latin typeface="+mj-ea"/>
            <a:ea typeface="+mj-ea"/>
          </a:endParaRPr>
        </a:p>
        <a:p>
          <a:pPr marL="228600" lvl="1" indent="-228600" algn="l" defTabSz="889000">
            <a:lnSpc>
              <a:spcPct val="90000"/>
            </a:lnSpc>
            <a:spcBef>
              <a:spcPct val="0"/>
            </a:spcBef>
            <a:spcAft>
              <a:spcPct val="15000"/>
            </a:spcAft>
            <a:buChar char="••"/>
          </a:pPr>
          <a:r>
            <a:rPr lang="zh-TW" altLang="en-US" sz="2000" b="1" kern="1200" dirty="0" smtClean="0">
              <a:latin typeface="+mj-ea"/>
              <a:ea typeface="+mj-ea"/>
            </a:rPr>
            <a:t>家庭暴力防治法</a:t>
          </a:r>
          <a:r>
            <a:rPr lang="en-US" altLang="zh-TW" sz="2000" b="1" kern="1200" dirty="0" smtClean="0">
              <a:latin typeface="+mj-ea"/>
              <a:ea typeface="+mj-ea"/>
            </a:rPr>
            <a:t>--</a:t>
          </a:r>
          <a:r>
            <a:rPr lang="zh-TW" altLang="en-US" sz="2000" b="1" kern="1200" dirty="0" smtClean="0">
              <a:latin typeface="+mj-ea"/>
              <a:ea typeface="+mj-ea"/>
            </a:rPr>
            <a:t>第</a:t>
          </a:r>
          <a:r>
            <a:rPr lang="en-US" altLang="en-US" sz="2000" b="1" kern="1200" dirty="0" smtClean="0">
              <a:latin typeface="+mj-ea"/>
              <a:ea typeface="+mj-ea"/>
            </a:rPr>
            <a:t>19</a:t>
          </a:r>
          <a:r>
            <a:rPr lang="zh-TW" altLang="en-US" sz="2000" b="1" kern="1200" dirty="0" smtClean="0">
              <a:latin typeface="+mj-ea"/>
              <a:ea typeface="+mj-ea"/>
            </a:rPr>
            <a:t>條</a:t>
          </a:r>
          <a:endParaRPr lang="zh-TW" altLang="en-US" sz="2000" b="1" kern="1200" dirty="0">
            <a:latin typeface="+mj-ea"/>
            <a:ea typeface="+mj-ea"/>
          </a:endParaRPr>
        </a:p>
        <a:p>
          <a:pPr marL="228600" lvl="1" indent="-228600" algn="l" defTabSz="889000">
            <a:lnSpc>
              <a:spcPct val="90000"/>
            </a:lnSpc>
            <a:spcBef>
              <a:spcPct val="0"/>
            </a:spcBef>
            <a:spcAft>
              <a:spcPct val="15000"/>
            </a:spcAft>
            <a:buChar char="••"/>
          </a:pPr>
          <a:r>
            <a:rPr lang="zh-TW" altLang="en-US" sz="2000" b="1" kern="1200" dirty="0" smtClean="0">
              <a:latin typeface="+mj-ea"/>
              <a:ea typeface="+mj-ea"/>
            </a:rPr>
            <a:t>入出國及移民法</a:t>
          </a:r>
          <a:r>
            <a:rPr lang="en-US" altLang="zh-TW" sz="2000" b="1" kern="1200" dirty="0" smtClean="0">
              <a:latin typeface="+mj-ea"/>
              <a:ea typeface="+mj-ea"/>
            </a:rPr>
            <a:t>--</a:t>
          </a:r>
          <a:r>
            <a:rPr lang="zh-TW" altLang="en-US" sz="2000" b="1" kern="1200" dirty="0" smtClean="0">
              <a:latin typeface="+mj-ea"/>
              <a:ea typeface="+mj-ea"/>
            </a:rPr>
            <a:t>第</a:t>
          </a:r>
          <a:r>
            <a:rPr lang="en-US" altLang="en-US" sz="2000" b="1" kern="1200" dirty="0" smtClean="0">
              <a:latin typeface="+mj-ea"/>
              <a:ea typeface="+mj-ea"/>
            </a:rPr>
            <a:t>7</a:t>
          </a:r>
          <a:r>
            <a:rPr lang="zh-TW" altLang="en-US" sz="2000" b="1" kern="1200" dirty="0" smtClean="0">
              <a:latin typeface="+mj-ea"/>
              <a:ea typeface="+mj-ea"/>
            </a:rPr>
            <a:t>章 跨國（境）人口販運防制及被害人保護</a:t>
          </a:r>
          <a:endParaRPr lang="zh-TW" altLang="en-US" sz="2000" b="1" kern="1200" dirty="0">
            <a:latin typeface="+mj-ea"/>
            <a:ea typeface="+mj-ea"/>
          </a:endParaRPr>
        </a:p>
      </dsp:txBody>
      <dsp:txXfrm>
        <a:off x="0" y="2179957"/>
        <a:ext cx="8928992" cy="1871100"/>
      </dsp:txXfrm>
    </dsp:sp>
    <dsp:sp modelId="{67149246-26F1-41DF-B95B-E8E22AEDE0FC}">
      <dsp:nvSpPr>
        <dsp:cNvPr id="0" name=""/>
        <dsp:cNvSpPr/>
      </dsp:nvSpPr>
      <dsp:spPr>
        <a:xfrm>
          <a:off x="446449" y="1914277"/>
          <a:ext cx="6250294" cy="531360"/>
        </a:xfrm>
        <a:prstGeom prst="roundRect">
          <a:avLst/>
        </a:prstGeom>
        <a:solidFill>
          <a:schemeClr val="accent2">
            <a:hueOff val="-4271743"/>
            <a:satOff val="12481"/>
            <a:lumOff val="-2353"/>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36246" tIns="0" rIns="236246" bIns="0" numCol="1" spcCol="1270" anchor="ctr" anchorCtr="0">
          <a:noAutofit/>
        </a:bodyPr>
        <a:lstStyle/>
        <a:p>
          <a:pPr lvl="0" algn="l" defTabSz="889000">
            <a:lnSpc>
              <a:spcPct val="90000"/>
            </a:lnSpc>
            <a:spcBef>
              <a:spcPct val="0"/>
            </a:spcBef>
            <a:spcAft>
              <a:spcPct val="35000"/>
            </a:spcAft>
          </a:pPr>
          <a:r>
            <a:rPr lang="zh-TW" altLang="en-US" sz="2000" b="1" kern="1200" smtClean="0">
              <a:latin typeface="+mj-ea"/>
              <a:ea typeface="+mj-ea"/>
            </a:rPr>
            <a:t>被害人保護</a:t>
          </a:r>
          <a:endParaRPr lang="zh-TW" altLang="en-US" sz="2000" b="1" kern="1200" dirty="0">
            <a:latin typeface="+mj-ea"/>
            <a:ea typeface="+mj-ea"/>
          </a:endParaRPr>
        </a:p>
      </dsp:txBody>
      <dsp:txXfrm>
        <a:off x="472388" y="1940216"/>
        <a:ext cx="6198416" cy="479482"/>
      </dsp:txXfrm>
    </dsp:sp>
    <dsp:sp modelId="{A6FD8824-50C7-4696-A908-3021ECB8218D}">
      <dsp:nvSpPr>
        <dsp:cNvPr id="0" name=""/>
        <dsp:cNvSpPr/>
      </dsp:nvSpPr>
      <dsp:spPr>
        <a:xfrm>
          <a:off x="0" y="4413937"/>
          <a:ext cx="8928992" cy="82215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692989" tIns="374904" rIns="692989" bIns="142240" numCol="1" spcCol="1270" anchor="t" anchorCtr="0">
          <a:noAutofit/>
        </a:bodyPr>
        <a:lstStyle/>
        <a:p>
          <a:pPr marL="228600" lvl="1" indent="-228600" algn="l" defTabSz="889000">
            <a:lnSpc>
              <a:spcPct val="90000"/>
            </a:lnSpc>
            <a:spcBef>
              <a:spcPct val="0"/>
            </a:spcBef>
            <a:spcAft>
              <a:spcPct val="15000"/>
            </a:spcAft>
            <a:buChar char="••"/>
          </a:pPr>
          <a:r>
            <a:rPr lang="zh-TW" altLang="en-US" sz="2000" b="1" kern="1200" dirty="0" smtClean="0">
              <a:latin typeface="+mj-ea"/>
              <a:ea typeface="+mj-ea"/>
            </a:rPr>
            <a:t>組織犯罪防制條例</a:t>
          </a:r>
          <a:r>
            <a:rPr lang="en-US" altLang="zh-TW" sz="2000" b="1" kern="1200" dirty="0" smtClean="0">
              <a:latin typeface="+mj-ea"/>
              <a:ea typeface="+mj-ea"/>
            </a:rPr>
            <a:t>--</a:t>
          </a:r>
          <a:r>
            <a:rPr lang="zh-TW" altLang="en-US" sz="2000" b="1" kern="1200" dirty="0" smtClean="0">
              <a:latin typeface="+mj-ea"/>
              <a:ea typeface="+mj-ea"/>
            </a:rPr>
            <a:t>第</a:t>
          </a:r>
          <a:r>
            <a:rPr lang="en-US" altLang="en-US" sz="2000" b="1" kern="1200" dirty="0" smtClean="0">
              <a:latin typeface="+mj-ea"/>
              <a:ea typeface="+mj-ea"/>
            </a:rPr>
            <a:t>11</a:t>
          </a:r>
          <a:r>
            <a:rPr lang="zh-TW" altLang="en-US" sz="2000" b="1" kern="1200" dirty="0" smtClean="0">
              <a:latin typeface="+mj-ea"/>
              <a:ea typeface="+mj-ea"/>
            </a:rPr>
            <a:t>條</a:t>
          </a:r>
          <a:endParaRPr lang="zh-TW" altLang="en-US" sz="2000" b="1" kern="1200" dirty="0">
            <a:latin typeface="+mj-ea"/>
            <a:ea typeface="+mj-ea"/>
          </a:endParaRPr>
        </a:p>
      </dsp:txBody>
      <dsp:txXfrm>
        <a:off x="0" y="4413937"/>
        <a:ext cx="8928992" cy="822150"/>
      </dsp:txXfrm>
    </dsp:sp>
    <dsp:sp modelId="{07AE1F16-C9CF-4560-8C24-3886837BD1CA}">
      <dsp:nvSpPr>
        <dsp:cNvPr id="0" name=""/>
        <dsp:cNvSpPr/>
      </dsp:nvSpPr>
      <dsp:spPr>
        <a:xfrm>
          <a:off x="446449" y="4148257"/>
          <a:ext cx="6250294" cy="531360"/>
        </a:xfrm>
        <a:prstGeom prst="roundRect">
          <a:avLst/>
        </a:prstGeom>
        <a:solidFill>
          <a:schemeClr val="accent2">
            <a:hueOff val="-8543487"/>
            <a:satOff val="24962"/>
            <a:lumOff val="-4706"/>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36246" tIns="0" rIns="236246" bIns="0" numCol="1" spcCol="1270" anchor="ctr" anchorCtr="0">
          <a:noAutofit/>
        </a:bodyPr>
        <a:lstStyle/>
        <a:p>
          <a:pPr lvl="0" algn="l" defTabSz="889000">
            <a:lnSpc>
              <a:spcPct val="90000"/>
            </a:lnSpc>
            <a:spcBef>
              <a:spcPct val="0"/>
            </a:spcBef>
            <a:spcAft>
              <a:spcPct val="35000"/>
            </a:spcAft>
          </a:pPr>
          <a:r>
            <a:rPr lang="zh-TW" altLang="en-US" sz="2000" b="1" kern="1200" smtClean="0">
              <a:latin typeface="+mj-ea"/>
              <a:ea typeface="+mj-ea"/>
            </a:rPr>
            <a:t>檢舉人保護</a:t>
          </a:r>
          <a:endParaRPr lang="zh-TW" altLang="en-US" sz="2000" b="1" kern="1200" dirty="0">
            <a:latin typeface="+mj-ea"/>
            <a:ea typeface="+mj-ea"/>
          </a:endParaRPr>
        </a:p>
      </dsp:txBody>
      <dsp:txXfrm>
        <a:off x="472388" y="4174196"/>
        <a:ext cx="6198416" cy="47948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16273-184D-4BEE-B378-55D8BF3DC548}">
      <dsp:nvSpPr>
        <dsp:cNvPr id="0" name=""/>
        <dsp:cNvSpPr/>
      </dsp:nvSpPr>
      <dsp:spPr>
        <a:xfrm>
          <a:off x="423820" y="1759"/>
          <a:ext cx="8009342" cy="1058144"/>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4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zh-TW" altLang="en-US" sz="2400" b="1" kern="1200" dirty="0" smtClean="0">
              <a:solidFill>
                <a:srgbClr val="FF0000"/>
              </a:solidFill>
              <a:latin typeface="+mj-ea"/>
              <a:ea typeface="+mj-ea"/>
            </a:rPr>
            <a:t>公約第</a:t>
          </a:r>
          <a:r>
            <a:rPr lang="en-US" altLang="en-US" sz="2400" b="1" kern="1200" dirty="0" smtClean="0">
              <a:solidFill>
                <a:srgbClr val="FF0000"/>
              </a:solidFill>
              <a:latin typeface="+mj-ea"/>
              <a:ea typeface="+mj-ea"/>
            </a:rPr>
            <a:t>37</a:t>
          </a:r>
          <a:r>
            <a:rPr lang="zh-TW" altLang="en-US" sz="2400" b="1" kern="1200" dirty="0" smtClean="0">
              <a:solidFill>
                <a:srgbClr val="FF0000"/>
              </a:solidFill>
              <a:latin typeface="+mj-ea"/>
              <a:ea typeface="+mj-ea"/>
            </a:rPr>
            <a:t>條  與執法機關之合作</a:t>
          </a:r>
          <a:endParaRPr lang="zh-TW" altLang="en-US" sz="2400" b="1" kern="1200" dirty="0">
            <a:solidFill>
              <a:srgbClr val="FF0000"/>
            </a:solidFill>
            <a:latin typeface="+mj-ea"/>
            <a:ea typeface="+mj-ea"/>
          </a:endParaRPr>
        </a:p>
      </dsp:txBody>
      <dsp:txXfrm>
        <a:off x="454812" y="32751"/>
        <a:ext cx="7947358" cy="996160"/>
      </dsp:txXfrm>
    </dsp:sp>
    <dsp:sp modelId="{2151DD3C-269A-4791-AD87-0067B9FAB154}">
      <dsp:nvSpPr>
        <dsp:cNvPr id="0" name=""/>
        <dsp:cNvSpPr/>
      </dsp:nvSpPr>
      <dsp:spPr>
        <a:xfrm>
          <a:off x="423820" y="1250370"/>
          <a:ext cx="1058144" cy="1058144"/>
        </a:xfrm>
        <a:prstGeom prst="roundRect">
          <a:avLst>
            <a:gd name="adj" fmla="val 16670"/>
          </a:avLst>
        </a:prstGeom>
        <a:solidFill>
          <a:schemeClr val="accent3">
            <a:hueOff val="0"/>
            <a:satOff val="0"/>
            <a:lumOff val="0"/>
            <a:alphaOff val="0"/>
          </a:schemeClr>
        </a:solidFill>
        <a:ln>
          <a:noFill/>
        </a:ln>
        <a:effectLst>
          <a:outerShdw blurRad="381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46EEE081-29AB-4A69-B13B-9483F60E4405}">
      <dsp:nvSpPr>
        <dsp:cNvPr id="0" name=""/>
        <dsp:cNvSpPr/>
      </dsp:nvSpPr>
      <dsp:spPr>
        <a:xfrm>
          <a:off x="1545454" y="1250370"/>
          <a:ext cx="6887709" cy="1058144"/>
        </a:xfrm>
        <a:prstGeom prst="roundRect">
          <a:avLst>
            <a:gd name="adj" fmla="val 16670"/>
          </a:avLst>
        </a:prstGeom>
        <a:solidFill>
          <a:schemeClr val="accent3">
            <a:hueOff val="0"/>
            <a:satOff val="0"/>
            <a:lumOff val="0"/>
            <a:alphaOff val="0"/>
          </a:schemeClr>
        </a:solidFill>
        <a:ln>
          <a:noFill/>
        </a:ln>
        <a:effectLst>
          <a:outerShdw blurRad="38100" dist="25400" dir="5400000" rotWithShape="0">
            <a:srgbClr val="000000">
              <a:alpha val="4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just" defTabSz="1066800">
            <a:lnSpc>
              <a:spcPct val="90000"/>
            </a:lnSpc>
            <a:spcBef>
              <a:spcPct val="0"/>
            </a:spcBef>
            <a:spcAft>
              <a:spcPts val="600"/>
            </a:spcAft>
          </a:pPr>
          <a:r>
            <a:rPr lang="zh-TW" altLang="en-US" sz="2400" b="1" kern="1200" dirty="0" smtClean="0">
              <a:latin typeface="+mj-ea"/>
              <a:ea typeface="+mj-ea"/>
            </a:rPr>
            <a:t>鼓勵參與或曾參與觸犯本公約所定犯罪之人提供有助於主管機關偵查和取證之情報。</a:t>
          </a:r>
          <a:endParaRPr lang="zh-TW" altLang="en-US" sz="2400" b="1" kern="1200" dirty="0">
            <a:latin typeface="+mj-ea"/>
            <a:ea typeface="+mj-ea"/>
          </a:endParaRPr>
        </a:p>
      </dsp:txBody>
      <dsp:txXfrm>
        <a:off x="1597118" y="1302034"/>
        <a:ext cx="6784381" cy="954816"/>
      </dsp:txXfrm>
    </dsp:sp>
    <dsp:sp modelId="{4D328560-A63F-48E2-B3F4-645AE5AE0884}">
      <dsp:nvSpPr>
        <dsp:cNvPr id="0" name=""/>
        <dsp:cNvSpPr/>
      </dsp:nvSpPr>
      <dsp:spPr>
        <a:xfrm>
          <a:off x="423820" y="2435493"/>
          <a:ext cx="1058144" cy="1058144"/>
        </a:xfrm>
        <a:prstGeom prst="roundRect">
          <a:avLst>
            <a:gd name="adj" fmla="val 16670"/>
          </a:avLst>
        </a:prstGeom>
        <a:solidFill>
          <a:schemeClr val="accent3">
            <a:hueOff val="-599998"/>
            <a:satOff val="18141"/>
            <a:lumOff val="3137"/>
            <a:alphaOff val="0"/>
          </a:schemeClr>
        </a:solidFill>
        <a:ln>
          <a:noFill/>
        </a:ln>
        <a:effectLst>
          <a:outerShdw blurRad="381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918DBECE-D2C4-4E6D-9A60-55F1C2B63629}">
      <dsp:nvSpPr>
        <dsp:cNvPr id="0" name=""/>
        <dsp:cNvSpPr/>
      </dsp:nvSpPr>
      <dsp:spPr>
        <a:xfrm>
          <a:off x="1545454" y="2435493"/>
          <a:ext cx="6887709" cy="1058144"/>
        </a:xfrm>
        <a:prstGeom prst="roundRect">
          <a:avLst>
            <a:gd name="adj" fmla="val 16670"/>
          </a:avLst>
        </a:prstGeom>
        <a:solidFill>
          <a:schemeClr val="accent3">
            <a:hueOff val="-599998"/>
            <a:satOff val="18141"/>
            <a:lumOff val="3137"/>
            <a:alphaOff val="0"/>
          </a:schemeClr>
        </a:solidFill>
        <a:ln>
          <a:noFill/>
        </a:ln>
        <a:effectLst>
          <a:outerShdw blurRad="38100" dist="25400" dir="5400000" rotWithShape="0">
            <a:srgbClr val="000000">
              <a:alpha val="4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just" defTabSz="1066800">
            <a:lnSpc>
              <a:spcPct val="90000"/>
            </a:lnSpc>
            <a:spcBef>
              <a:spcPct val="0"/>
            </a:spcBef>
            <a:spcAft>
              <a:spcPts val="600"/>
            </a:spcAft>
          </a:pPr>
          <a:r>
            <a:rPr lang="zh-TW" altLang="en-US" sz="2400" b="1" kern="1200" dirty="0" smtClean="0">
              <a:latin typeface="+mj-ea"/>
              <a:ea typeface="+mj-ea"/>
            </a:rPr>
            <a:t>對在本公約所定犯罪之偵查或起訴中提供實質性配合（合作）之被告（或人），應考慮訂定在適當之情況減輕處罰之可能性。</a:t>
          </a:r>
          <a:endParaRPr lang="zh-TW" altLang="en-US" sz="2400" b="1" kern="1200" dirty="0">
            <a:latin typeface="+mj-ea"/>
            <a:ea typeface="+mj-ea"/>
          </a:endParaRPr>
        </a:p>
      </dsp:txBody>
      <dsp:txXfrm>
        <a:off x="1597118" y="2487157"/>
        <a:ext cx="6784381" cy="954816"/>
      </dsp:txXfrm>
    </dsp:sp>
    <dsp:sp modelId="{F8189728-03B1-45CC-BD96-6CDA5F25663B}">
      <dsp:nvSpPr>
        <dsp:cNvPr id="0" name=""/>
        <dsp:cNvSpPr/>
      </dsp:nvSpPr>
      <dsp:spPr>
        <a:xfrm>
          <a:off x="423820" y="3620615"/>
          <a:ext cx="1058144" cy="1058144"/>
        </a:xfrm>
        <a:prstGeom prst="roundRect">
          <a:avLst>
            <a:gd name="adj" fmla="val 16670"/>
          </a:avLst>
        </a:prstGeom>
        <a:solidFill>
          <a:schemeClr val="accent3">
            <a:hueOff val="-1199995"/>
            <a:satOff val="36283"/>
            <a:lumOff val="6274"/>
            <a:alphaOff val="0"/>
          </a:schemeClr>
        </a:solidFill>
        <a:ln>
          <a:noFill/>
        </a:ln>
        <a:effectLst>
          <a:outerShdw blurRad="381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8E2BFC1F-3149-48EE-BF9B-AF19B1D026B9}">
      <dsp:nvSpPr>
        <dsp:cNvPr id="0" name=""/>
        <dsp:cNvSpPr/>
      </dsp:nvSpPr>
      <dsp:spPr>
        <a:xfrm>
          <a:off x="1545454" y="3620615"/>
          <a:ext cx="6887709" cy="1058144"/>
        </a:xfrm>
        <a:prstGeom prst="roundRect">
          <a:avLst>
            <a:gd name="adj" fmla="val 16670"/>
          </a:avLst>
        </a:prstGeom>
        <a:solidFill>
          <a:schemeClr val="accent3">
            <a:hueOff val="-1199995"/>
            <a:satOff val="36283"/>
            <a:lumOff val="6274"/>
            <a:alphaOff val="0"/>
          </a:schemeClr>
        </a:solidFill>
        <a:ln>
          <a:noFill/>
        </a:ln>
        <a:effectLst>
          <a:outerShdw blurRad="38100" dist="25400" dir="5400000" rotWithShape="0">
            <a:srgbClr val="000000">
              <a:alpha val="4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just" defTabSz="1066800">
            <a:lnSpc>
              <a:spcPct val="90000"/>
            </a:lnSpc>
            <a:spcBef>
              <a:spcPct val="0"/>
            </a:spcBef>
            <a:spcAft>
              <a:spcPts val="600"/>
            </a:spcAft>
          </a:pPr>
          <a:r>
            <a:rPr lang="zh-TW" altLang="en-US" sz="2400" b="1" kern="1200" dirty="0" smtClean="0">
              <a:latin typeface="+mj-ea"/>
              <a:ea typeface="+mj-ea"/>
            </a:rPr>
            <a:t>為此類人員提供之保護，準用公約第</a:t>
          </a:r>
          <a:r>
            <a:rPr lang="en-US" altLang="en-US" sz="2400" b="1" kern="1200" dirty="0" smtClean="0">
              <a:latin typeface="+mj-ea"/>
              <a:ea typeface="+mj-ea"/>
            </a:rPr>
            <a:t>32</a:t>
          </a:r>
          <a:r>
            <a:rPr lang="zh-TW" altLang="en-US" sz="2400" b="1" kern="1200" dirty="0" smtClean="0">
              <a:latin typeface="+mj-ea"/>
              <a:ea typeface="+mj-ea"/>
            </a:rPr>
            <a:t>條規定。</a:t>
          </a:r>
          <a:endParaRPr lang="zh-TW" altLang="en-US" sz="2400" b="1" kern="1200" dirty="0">
            <a:latin typeface="+mj-ea"/>
            <a:ea typeface="+mj-ea"/>
          </a:endParaRPr>
        </a:p>
      </dsp:txBody>
      <dsp:txXfrm>
        <a:off x="1597118" y="3672279"/>
        <a:ext cx="6784381" cy="95481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49B66-C411-4214-B43E-D4AF69986D99}">
      <dsp:nvSpPr>
        <dsp:cNvPr id="0" name=""/>
        <dsp:cNvSpPr/>
      </dsp:nvSpPr>
      <dsp:spPr>
        <a:xfrm>
          <a:off x="0" y="248356"/>
          <a:ext cx="9144000" cy="1110375"/>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709676" tIns="312420" rIns="709676" bIns="142240" numCol="1" spcCol="1270" anchor="t" anchorCtr="0">
          <a:noAutofit/>
        </a:bodyPr>
        <a:lstStyle/>
        <a:p>
          <a:pPr marL="228600" lvl="1" indent="-228600" algn="l" defTabSz="889000">
            <a:lnSpc>
              <a:spcPct val="90000"/>
            </a:lnSpc>
            <a:spcBef>
              <a:spcPct val="0"/>
            </a:spcBef>
            <a:spcAft>
              <a:spcPct val="15000"/>
            </a:spcAft>
            <a:buChar char="••"/>
          </a:pPr>
          <a:r>
            <a:rPr lang="zh-TW" altLang="en-US" sz="2000" b="1" kern="1200" dirty="0" smtClean="0">
              <a:latin typeface="+mj-ea"/>
              <a:ea typeface="+mj-ea"/>
            </a:rPr>
            <a:t>於犯罪後自首，因而查獲其他正犯或共犯者，免除其刑。</a:t>
          </a:r>
        </a:p>
        <a:p>
          <a:pPr marL="228600" lvl="1" indent="-228600" algn="l" defTabSz="889000">
            <a:lnSpc>
              <a:spcPct val="90000"/>
            </a:lnSpc>
            <a:spcBef>
              <a:spcPct val="0"/>
            </a:spcBef>
            <a:spcAft>
              <a:spcPct val="15000"/>
            </a:spcAft>
            <a:buChar char="••"/>
          </a:pPr>
          <a:r>
            <a:rPr lang="zh-TW" altLang="en-US" sz="2000" b="1" kern="1200" dirty="0" smtClean="0">
              <a:latin typeface="+mj-ea"/>
              <a:ea typeface="+mj-ea"/>
            </a:rPr>
            <a:t>在偵查中自白，因而查獲其他正犯或共犯者，減輕或免除其刑。</a:t>
          </a:r>
        </a:p>
      </dsp:txBody>
      <dsp:txXfrm>
        <a:off x="0" y="248356"/>
        <a:ext cx="9144000" cy="1110375"/>
      </dsp:txXfrm>
    </dsp:sp>
    <dsp:sp modelId="{CF1CD07B-2FDB-402A-A134-18558CBB54D2}">
      <dsp:nvSpPr>
        <dsp:cNvPr id="0" name=""/>
        <dsp:cNvSpPr/>
      </dsp:nvSpPr>
      <dsp:spPr>
        <a:xfrm>
          <a:off x="457200" y="26956"/>
          <a:ext cx="6400800" cy="442800"/>
        </a:xfrm>
        <a:prstGeom prst="roundRect">
          <a:avLst/>
        </a:prstGeom>
        <a:solidFill>
          <a:schemeClr val="accent2">
            <a:hueOff val="0"/>
            <a:satOff val="0"/>
            <a:lumOff val="0"/>
            <a:alphaOff val="0"/>
          </a:schemeClr>
        </a:solidFill>
        <a:ln>
          <a:noFill/>
        </a:ln>
        <a:effectLst>
          <a:outerShdw blurRad="381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1935" tIns="0" rIns="241935" bIns="0" numCol="1" spcCol="1270" anchor="ctr" anchorCtr="0">
          <a:noAutofit/>
        </a:bodyPr>
        <a:lstStyle/>
        <a:p>
          <a:pPr lvl="0" algn="l" defTabSz="889000">
            <a:lnSpc>
              <a:spcPct val="90000"/>
            </a:lnSpc>
            <a:spcBef>
              <a:spcPct val="0"/>
            </a:spcBef>
            <a:spcAft>
              <a:spcPct val="35000"/>
            </a:spcAft>
          </a:pPr>
          <a:r>
            <a:rPr lang="zh-TW" altLang="en-US" sz="2000" b="1" kern="1200" dirty="0" smtClean="0">
              <a:latin typeface="+mj-ea"/>
              <a:ea typeface="+mj-ea"/>
            </a:rPr>
            <a:t>「貪污治罪條例」第</a:t>
          </a:r>
          <a:r>
            <a:rPr lang="en-US" altLang="en-US" sz="2000" b="1" kern="1200" dirty="0" smtClean="0">
              <a:latin typeface="+mj-ea"/>
              <a:ea typeface="+mj-ea"/>
            </a:rPr>
            <a:t>8</a:t>
          </a:r>
          <a:r>
            <a:rPr lang="zh-TW" altLang="en-US" sz="2000" b="1" kern="1200" dirty="0" smtClean="0">
              <a:latin typeface="+mj-ea"/>
              <a:ea typeface="+mj-ea"/>
            </a:rPr>
            <a:t>條</a:t>
          </a:r>
          <a:endParaRPr lang="zh-TW" altLang="en-US" sz="2000" b="1" kern="1200" dirty="0">
            <a:latin typeface="+mj-ea"/>
            <a:ea typeface="+mj-ea"/>
          </a:endParaRPr>
        </a:p>
      </dsp:txBody>
      <dsp:txXfrm>
        <a:off x="478816" y="48572"/>
        <a:ext cx="6357568" cy="399568"/>
      </dsp:txXfrm>
    </dsp:sp>
    <dsp:sp modelId="{C9C37DFD-71C2-4B71-9EEA-4D899A5F43FE}">
      <dsp:nvSpPr>
        <dsp:cNvPr id="0" name=""/>
        <dsp:cNvSpPr/>
      </dsp:nvSpPr>
      <dsp:spPr>
        <a:xfrm>
          <a:off x="0" y="1661132"/>
          <a:ext cx="9144000" cy="1701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709676" tIns="312420" rIns="709676" bIns="142240" numCol="1" spcCol="1270" anchor="t" anchorCtr="0">
          <a:noAutofit/>
        </a:bodyPr>
        <a:lstStyle/>
        <a:p>
          <a:pPr marL="228600" lvl="1" indent="-228600" algn="l" defTabSz="889000">
            <a:lnSpc>
              <a:spcPct val="90000"/>
            </a:lnSpc>
            <a:spcBef>
              <a:spcPct val="0"/>
            </a:spcBef>
            <a:spcAft>
              <a:spcPct val="15000"/>
            </a:spcAft>
            <a:buChar char="••"/>
          </a:pPr>
          <a:r>
            <a:rPr lang="zh-TW" altLang="en-US" sz="2000" b="1" kern="1200" dirty="0" smtClean="0">
              <a:latin typeface="+mj-ea"/>
              <a:ea typeface="+mj-ea"/>
            </a:rPr>
            <a:t>發起、主持、操縱或指揮犯罪組織者自首，因其提供資料，而查獲該犯罪組織者，減輕或免除其刑。</a:t>
          </a:r>
        </a:p>
        <a:p>
          <a:pPr marL="228600" lvl="1" indent="-228600" algn="l" defTabSz="889000">
            <a:lnSpc>
              <a:spcPct val="90000"/>
            </a:lnSpc>
            <a:spcBef>
              <a:spcPct val="0"/>
            </a:spcBef>
            <a:spcAft>
              <a:spcPct val="15000"/>
            </a:spcAft>
            <a:buChar char="••"/>
          </a:pPr>
          <a:r>
            <a:rPr lang="zh-TW" altLang="en-US" sz="2000" b="1" kern="1200" dirty="0" smtClean="0">
              <a:latin typeface="+mj-ea"/>
              <a:ea typeface="+mj-ea"/>
            </a:rPr>
            <a:t>非犯罪組織之成員而資助犯罪組織者自首，並因其提供資料，而查獲其所資助之犯罪組織者，減輕或免除其刑。</a:t>
          </a:r>
        </a:p>
      </dsp:txBody>
      <dsp:txXfrm>
        <a:off x="0" y="1661132"/>
        <a:ext cx="9144000" cy="1701000"/>
      </dsp:txXfrm>
    </dsp:sp>
    <dsp:sp modelId="{35D5CE26-C7AA-4A74-963E-4B9CAA2EDAFD}">
      <dsp:nvSpPr>
        <dsp:cNvPr id="0" name=""/>
        <dsp:cNvSpPr/>
      </dsp:nvSpPr>
      <dsp:spPr>
        <a:xfrm>
          <a:off x="457200" y="1439732"/>
          <a:ext cx="6400800" cy="442800"/>
        </a:xfrm>
        <a:prstGeom prst="roundRect">
          <a:avLst/>
        </a:prstGeom>
        <a:solidFill>
          <a:schemeClr val="accent3">
            <a:hueOff val="0"/>
            <a:satOff val="0"/>
            <a:lumOff val="0"/>
            <a:alphaOff val="0"/>
          </a:schemeClr>
        </a:solidFill>
        <a:ln>
          <a:noFill/>
        </a:ln>
        <a:effectLst>
          <a:outerShdw blurRad="381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1935" tIns="0" rIns="241935" bIns="0" numCol="1" spcCol="1270" anchor="ctr" anchorCtr="0">
          <a:noAutofit/>
        </a:bodyPr>
        <a:lstStyle/>
        <a:p>
          <a:pPr lvl="0" algn="l" defTabSz="889000">
            <a:lnSpc>
              <a:spcPct val="90000"/>
            </a:lnSpc>
            <a:spcBef>
              <a:spcPct val="0"/>
            </a:spcBef>
            <a:spcAft>
              <a:spcPct val="35000"/>
            </a:spcAft>
          </a:pPr>
          <a:r>
            <a:rPr lang="zh-TW" altLang="en-US" sz="2000" b="1" kern="1200" dirty="0" smtClean="0">
              <a:latin typeface="+mj-ea"/>
              <a:ea typeface="+mj-ea"/>
            </a:rPr>
            <a:t>「組織犯罪防制條例」第</a:t>
          </a:r>
          <a:r>
            <a:rPr lang="en-US" altLang="en-US" sz="2000" b="1" kern="1200" dirty="0" smtClean="0">
              <a:latin typeface="+mj-ea"/>
              <a:ea typeface="+mj-ea"/>
            </a:rPr>
            <a:t>8</a:t>
          </a:r>
          <a:r>
            <a:rPr lang="zh-TW" altLang="en-US" sz="2000" b="1" kern="1200" dirty="0" smtClean="0">
              <a:latin typeface="+mj-ea"/>
              <a:ea typeface="+mj-ea"/>
            </a:rPr>
            <a:t>條</a:t>
          </a:r>
        </a:p>
      </dsp:txBody>
      <dsp:txXfrm>
        <a:off x="478816" y="1461348"/>
        <a:ext cx="6357568" cy="399568"/>
      </dsp:txXfrm>
    </dsp:sp>
    <dsp:sp modelId="{43A8D473-A6B2-49AF-B0F2-4B4146838D40}">
      <dsp:nvSpPr>
        <dsp:cNvPr id="0" name=""/>
        <dsp:cNvSpPr/>
      </dsp:nvSpPr>
      <dsp:spPr>
        <a:xfrm>
          <a:off x="0" y="3664532"/>
          <a:ext cx="9144000" cy="1063125"/>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709676" tIns="312420" rIns="709676" bIns="142240" numCol="1" spcCol="1270" anchor="t" anchorCtr="0">
          <a:noAutofit/>
        </a:bodyPr>
        <a:lstStyle/>
        <a:p>
          <a:pPr marL="228600" lvl="1" indent="-228600" algn="l" defTabSz="889000">
            <a:lnSpc>
              <a:spcPct val="90000"/>
            </a:lnSpc>
            <a:spcBef>
              <a:spcPct val="0"/>
            </a:spcBef>
            <a:spcAft>
              <a:spcPct val="15000"/>
            </a:spcAft>
            <a:buChar char="••"/>
          </a:pPr>
          <a:r>
            <a:rPr lang="zh-TW" altLang="en-US" sz="2000" b="1" kern="1200" dirty="0" smtClean="0">
              <a:latin typeface="+mj-ea"/>
              <a:ea typeface="+mj-ea"/>
            </a:rPr>
            <a:t>自首或自白，並供述全部槍砲、彈藥、刀械之來源及去向，因而查獲者，減輕或免除其刑。</a:t>
          </a:r>
        </a:p>
      </dsp:txBody>
      <dsp:txXfrm>
        <a:off x="0" y="3664532"/>
        <a:ext cx="9144000" cy="1063125"/>
      </dsp:txXfrm>
    </dsp:sp>
    <dsp:sp modelId="{C780EB66-45DD-4FEA-A9E4-73075E814592}">
      <dsp:nvSpPr>
        <dsp:cNvPr id="0" name=""/>
        <dsp:cNvSpPr/>
      </dsp:nvSpPr>
      <dsp:spPr>
        <a:xfrm>
          <a:off x="457200" y="3443132"/>
          <a:ext cx="6400800" cy="442800"/>
        </a:xfrm>
        <a:prstGeom prst="roundRect">
          <a:avLst/>
        </a:prstGeom>
        <a:solidFill>
          <a:schemeClr val="accent4">
            <a:hueOff val="0"/>
            <a:satOff val="0"/>
            <a:lumOff val="0"/>
            <a:alphaOff val="0"/>
          </a:schemeClr>
        </a:solidFill>
        <a:ln>
          <a:noFill/>
        </a:ln>
        <a:effectLst>
          <a:outerShdw blurRad="381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1935" tIns="0" rIns="241935" bIns="0" numCol="1" spcCol="1270" anchor="ctr" anchorCtr="0">
          <a:noAutofit/>
        </a:bodyPr>
        <a:lstStyle/>
        <a:p>
          <a:pPr lvl="0" algn="l" defTabSz="889000">
            <a:lnSpc>
              <a:spcPct val="90000"/>
            </a:lnSpc>
            <a:spcBef>
              <a:spcPct val="0"/>
            </a:spcBef>
            <a:spcAft>
              <a:spcPct val="35000"/>
            </a:spcAft>
          </a:pPr>
          <a:r>
            <a:rPr lang="zh-TW" altLang="en-US" sz="2000" b="1" kern="1200" dirty="0" smtClean="0">
              <a:latin typeface="+mj-ea"/>
              <a:ea typeface="+mj-ea"/>
            </a:rPr>
            <a:t>「槍砲彈藥刀械管制條例」第</a:t>
          </a:r>
          <a:r>
            <a:rPr lang="en-US" altLang="en-US" sz="2000" b="1" kern="1200" dirty="0" smtClean="0">
              <a:latin typeface="+mj-ea"/>
              <a:ea typeface="+mj-ea"/>
            </a:rPr>
            <a:t>18</a:t>
          </a:r>
          <a:r>
            <a:rPr lang="zh-TW" altLang="en-US" sz="2000" b="1" kern="1200" dirty="0" smtClean="0">
              <a:latin typeface="+mj-ea"/>
              <a:ea typeface="+mj-ea"/>
            </a:rPr>
            <a:t>條第</a:t>
          </a:r>
          <a:r>
            <a:rPr lang="en-US" altLang="en-US" sz="2000" b="1" kern="1200" dirty="0" smtClean="0">
              <a:latin typeface="+mj-ea"/>
              <a:ea typeface="+mj-ea"/>
            </a:rPr>
            <a:t>1</a:t>
          </a:r>
          <a:r>
            <a:rPr lang="zh-TW" altLang="en-US" sz="2000" b="1" kern="1200" dirty="0" smtClean="0">
              <a:latin typeface="+mj-ea"/>
              <a:ea typeface="+mj-ea"/>
            </a:rPr>
            <a:t>項及第</a:t>
          </a:r>
          <a:r>
            <a:rPr lang="en-US" altLang="en-US" sz="2000" b="1" kern="1200" dirty="0" smtClean="0">
              <a:latin typeface="+mj-ea"/>
              <a:ea typeface="+mj-ea"/>
            </a:rPr>
            <a:t>4</a:t>
          </a:r>
          <a:r>
            <a:rPr lang="zh-TW" altLang="en-US" sz="2000" b="1" kern="1200" dirty="0" smtClean="0">
              <a:latin typeface="+mj-ea"/>
              <a:ea typeface="+mj-ea"/>
            </a:rPr>
            <a:t>項</a:t>
          </a:r>
        </a:p>
      </dsp:txBody>
      <dsp:txXfrm>
        <a:off x="478816" y="3464748"/>
        <a:ext cx="6357568" cy="399568"/>
      </dsp:txXfrm>
    </dsp:sp>
    <dsp:sp modelId="{ED985C36-E08B-40EF-80A8-2E8C4477AB3F}">
      <dsp:nvSpPr>
        <dsp:cNvPr id="0" name=""/>
        <dsp:cNvSpPr/>
      </dsp:nvSpPr>
      <dsp:spPr>
        <a:xfrm>
          <a:off x="0" y="5030057"/>
          <a:ext cx="9144000" cy="756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709676" tIns="312420" rIns="709676" bIns="142240" numCol="1" spcCol="1270" anchor="t" anchorCtr="0">
          <a:noAutofit/>
        </a:bodyPr>
        <a:lstStyle/>
        <a:p>
          <a:pPr marL="228600" lvl="1" indent="-228600" algn="l" defTabSz="889000">
            <a:lnSpc>
              <a:spcPct val="90000"/>
            </a:lnSpc>
            <a:spcBef>
              <a:spcPct val="0"/>
            </a:spcBef>
            <a:spcAft>
              <a:spcPct val="15000"/>
            </a:spcAft>
            <a:buChar char="••"/>
          </a:pPr>
          <a:r>
            <a:rPr lang="zh-TW" altLang="en-US" sz="2000" b="1" kern="1200" dirty="0" smtClean="0">
              <a:latin typeface="+mj-ea"/>
              <a:ea typeface="+mj-ea"/>
            </a:rPr>
            <a:t>供出毒品來源，因而查獲其他正犯或共犯者，減輕或免除其刑。</a:t>
          </a:r>
        </a:p>
      </dsp:txBody>
      <dsp:txXfrm>
        <a:off x="0" y="5030057"/>
        <a:ext cx="9144000" cy="756000"/>
      </dsp:txXfrm>
    </dsp:sp>
    <dsp:sp modelId="{1DA1DC53-82DE-4F77-8C30-0F37D5D86EFD}">
      <dsp:nvSpPr>
        <dsp:cNvPr id="0" name=""/>
        <dsp:cNvSpPr/>
      </dsp:nvSpPr>
      <dsp:spPr>
        <a:xfrm>
          <a:off x="457200" y="4808657"/>
          <a:ext cx="6400800" cy="442800"/>
        </a:xfrm>
        <a:prstGeom prst="roundRect">
          <a:avLst/>
        </a:prstGeom>
        <a:solidFill>
          <a:schemeClr val="accent5">
            <a:hueOff val="0"/>
            <a:satOff val="0"/>
            <a:lumOff val="0"/>
            <a:alphaOff val="0"/>
          </a:schemeClr>
        </a:solidFill>
        <a:ln>
          <a:noFill/>
        </a:ln>
        <a:effectLst>
          <a:outerShdw blurRad="381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1935" tIns="0" rIns="241935" bIns="0" numCol="1" spcCol="1270" anchor="ctr" anchorCtr="0">
          <a:noAutofit/>
        </a:bodyPr>
        <a:lstStyle/>
        <a:p>
          <a:pPr lvl="0" algn="l" defTabSz="889000">
            <a:lnSpc>
              <a:spcPct val="90000"/>
            </a:lnSpc>
            <a:spcBef>
              <a:spcPct val="0"/>
            </a:spcBef>
            <a:spcAft>
              <a:spcPct val="35000"/>
            </a:spcAft>
          </a:pPr>
          <a:r>
            <a:rPr lang="zh-TW" altLang="en-US" sz="2000" b="1" kern="1200" dirty="0" smtClean="0">
              <a:latin typeface="+mj-ea"/>
              <a:ea typeface="+mj-ea"/>
            </a:rPr>
            <a:t>「毒品危害防制條例」第</a:t>
          </a:r>
          <a:r>
            <a:rPr lang="en-US" altLang="en-US" sz="2000" b="1" kern="1200" dirty="0" smtClean="0">
              <a:latin typeface="+mj-ea"/>
              <a:ea typeface="+mj-ea"/>
            </a:rPr>
            <a:t>17</a:t>
          </a:r>
          <a:r>
            <a:rPr lang="zh-TW" altLang="en-US" sz="2000" b="1" kern="1200" dirty="0" smtClean="0">
              <a:latin typeface="+mj-ea"/>
              <a:ea typeface="+mj-ea"/>
            </a:rPr>
            <a:t>條</a:t>
          </a:r>
        </a:p>
      </dsp:txBody>
      <dsp:txXfrm>
        <a:off x="478816" y="4830273"/>
        <a:ext cx="6357568"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019A3-6A0E-4B4B-99D5-3672A0513B4E}">
      <dsp:nvSpPr>
        <dsp:cNvPr id="0" name=""/>
        <dsp:cNvSpPr/>
      </dsp:nvSpPr>
      <dsp:spPr>
        <a:xfrm>
          <a:off x="0" y="503235"/>
          <a:ext cx="8928992" cy="3066525"/>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692989" tIns="687324" rIns="692989" bIns="170688" numCol="1" spcCol="1270" anchor="t" anchorCtr="0">
          <a:noAutofit/>
        </a:bodyPr>
        <a:lstStyle/>
        <a:p>
          <a:pPr marL="228600" lvl="1" indent="-228600" algn="l" defTabSz="1066800">
            <a:lnSpc>
              <a:spcPct val="90000"/>
            </a:lnSpc>
            <a:spcBef>
              <a:spcPct val="0"/>
            </a:spcBef>
            <a:spcAft>
              <a:spcPct val="15000"/>
            </a:spcAft>
            <a:buChar char="••"/>
          </a:pPr>
          <a:r>
            <a:rPr lang="zh-TW" altLang="en-US" sz="2400" b="1" kern="1200" dirty="0" smtClean="0">
              <a:latin typeface="+mj-ea"/>
              <a:ea typeface="+mj-ea"/>
            </a:rPr>
            <a:t>向公職人員直接或間接行求、期約或交付不正當利益於其本人、其他人員或實體，以使該公職人員於執行公務時作為或不作為</a:t>
          </a:r>
          <a:endParaRPr lang="zh-TW" altLang="en-US" sz="2400" b="1" kern="1200" dirty="0">
            <a:latin typeface="+mj-ea"/>
            <a:ea typeface="+mj-ea"/>
          </a:endParaRPr>
        </a:p>
        <a:p>
          <a:pPr marL="228600" lvl="1" indent="-228600" algn="l" defTabSz="1066800">
            <a:lnSpc>
              <a:spcPct val="90000"/>
            </a:lnSpc>
            <a:spcBef>
              <a:spcPct val="0"/>
            </a:spcBef>
            <a:spcAft>
              <a:spcPct val="15000"/>
            </a:spcAft>
            <a:buChar char="••"/>
          </a:pPr>
          <a:r>
            <a:rPr lang="zh-TW" altLang="en-US" sz="2400" b="1" kern="1200" dirty="0" smtClean="0">
              <a:latin typeface="+mj-ea"/>
              <a:ea typeface="+mj-ea"/>
            </a:rPr>
            <a:t>公職人員為其本人、其他人員或實體直接或間接要求或收受不正當利益，以作為該公職人員於執行公務時作為或不作為之條件</a:t>
          </a:r>
          <a:endParaRPr lang="zh-TW" altLang="en-US" sz="2400" b="1" kern="1200" dirty="0">
            <a:latin typeface="+mj-ea"/>
            <a:ea typeface="+mj-ea"/>
          </a:endParaRPr>
        </a:p>
      </dsp:txBody>
      <dsp:txXfrm>
        <a:off x="0" y="503235"/>
        <a:ext cx="8928992" cy="3066525"/>
      </dsp:txXfrm>
    </dsp:sp>
    <dsp:sp modelId="{C60515C0-4C7C-4C8B-A6D4-8A9E4D13F47C}">
      <dsp:nvSpPr>
        <dsp:cNvPr id="0" name=""/>
        <dsp:cNvSpPr/>
      </dsp:nvSpPr>
      <dsp:spPr>
        <a:xfrm>
          <a:off x="446449" y="16155"/>
          <a:ext cx="6250294" cy="974160"/>
        </a:xfrm>
        <a:prstGeom prst="roundRect">
          <a:avLst/>
        </a:prstGeom>
        <a:solidFill>
          <a:schemeClr val="accent2">
            <a:hueOff val="0"/>
            <a:satOff val="0"/>
            <a:lumOff val="0"/>
            <a:alphaOff val="0"/>
          </a:schemeClr>
        </a:solidFill>
        <a:ln>
          <a:noFill/>
        </a:ln>
        <a:effectLst>
          <a:outerShdw blurRad="381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36246" tIns="0" rIns="236246" bIns="0" numCol="1" spcCol="1270" anchor="ctr" anchorCtr="0">
          <a:noAutofit/>
        </a:bodyPr>
        <a:lstStyle/>
        <a:p>
          <a:pPr lvl="0" algn="l" defTabSz="1066800">
            <a:lnSpc>
              <a:spcPct val="90000"/>
            </a:lnSpc>
            <a:spcBef>
              <a:spcPct val="0"/>
            </a:spcBef>
            <a:spcAft>
              <a:spcPct val="35000"/>
            </a:spcAft>
          </a:pPr>
          <a:r>
            <a:rPr lang="zh-TW" altLang="en-US" sz="2400" b="1" kern="1200" dirty="0" smtClean="0">
              <a:latin typeface="+mj-ea"/>
              <a:ea typeface="+mj-ea"/>
            </a:rPr>
            <a:t>聯合國反貪腐公約第</a:t>
          </a:r>
          <a:r>
            <a:rPr lang="en-US" altLang="en-US" sz="2400" b="1" kern="1200" dirty="0" smtClean="0">
              <a:latin typeface="+mj-ea"/>
              <a:ea typeface="+mj-ea"/>
            </a:rPr>
            <a:t>15</a:t>
          </a:r>
          <a:r>
            <a:rPr lang="zh-TW" altLang="en-US" sz="2400" b="1" kern="1200" dirty="0" smtClean="0">
              <a:latin typeface="+mj-ea"/>
              <a:ea typeface="+mj-ea"/>
            </a:rPr>
            <a:t>條</a:t>
          </a:r>
          <a:endParaRPr lang="zh-TW" altLang="en-US" sz="2400" b="1" kern="1200" dirty="0">
            <a:latin typeface="+mj-ea"/>
            <a:ea typeface="+mj-ea"/>
          </a:endParaRPr>
        </a:p>
      </dsp:txBody>
      <dsp:txXfrm>
        <a:off x="494004" y="63710"/>
        <a:ext cx="6155184" cy="879050"/>
      </dsp:txXfrm>
    </dsp:sp>
    <dsp:sp modelId="{B563D13E-75A0-4452-8ABC-EFE63F7ED15A}">
      <dsp:nvSpPr>
        <dsp:cNvPr id="0" name=""/>
        <dsp:cNvSpPr/>
      </dsp:nvSpPr>
      <dsp:spPr>
        <a:xfrm>
          <a:off x="0" y="4235040"/>
          <a:ext cx="8928992" cy="1221412"/>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692989" tIns="687324" rIns="692989" bIns="170688" numCol="1" spcCol="1270" anchor="t" anchorCtr="0">
          <a:noAutofit/>
        </a:bodyPr>
        <a:lstStyle/>
        <a:p>
          <a:pPr marL="228600" lvl="1" indent="-228600" algn="l" defTabSz="1066800">
            <a:lnSpc>
              <a:spcPct val="90000"/>
            </a:lnSpc>
            <a:spcBef>
              <a:spcPct val="0"/>
            </a:spcBef>
            <a:spcAft>
              <a:spcPct val="15000"/>
            </a:spcAft>
            <a:buChar char="••"/>
          </a:pPr>
          <a:r>
            <a:rPr lang="zh-TW" altLang="en-US" sz="2400" b="1" kern="1200" dirty="0" smtClean="0">
              <a:latin typeface="+mj-ea"/>
              <a:ea typeface="+mj-ea"/>
            </a:rPr>
            <a:t>賄賂外國公職人員或國際組織官員</a:t>
          </a:r>
          <a:endParaRPr lang="zh-TW" altLang="en-US" sz="2400" b="1" kern="1200" dirty="0">
            <a:latin typeface="+mj-ea"/>
            <a:ea typeface="+mj-ea"/>
          </a:endParaRPr>
        </a:p>
      </dsp:txBody>
      <dsp:txXfrm>
        <a:off x="0" y="4235040"/>
        <a:ext cx="8928992" cy="1221412"/>
      </dsp:txXfrm>
    </dsp:sp>
    <dsp:sp modelId="{842FDA99-30C7-4B2B-9BD5-9FF23CEDDF65}">
      <dsp:nvSpPr>
        <dsp:cNvPr id="0" name=""/>
        <dsp:cNvSpPr/>
      </dsp:nvSpPr>
      <dsp:spPr>
        <a:xfrm>
          <a:off x="446449" y="3747960"/>
          <a:ext cx="6250294" cy="974160"/>
        </a:xfrm>
        <a:prstGeom prst="roundRect">
          <a:avLst/>
        </a:prstGeom>
        <a:solidFill>
          <a:schemeClr val="accent3">
            <a:hueOff val="0"/>
            <a:satOff val="0"/>
            <a:lumOff val="0"/>
            <a:alphaOff val="0"/>
          </a:schemeClr>
        </a:solidFill>
        <a:ln>
          <a:noFill/>
        </a:ln>
        <a:effectLst>
          <a:outerShdw blurRad="381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36246" tIns="0" rIns="236246" bIns="0" numCol="1" spcCol="1270" anchor="ctr" anchorCtr="0">
          <a:noAutofit/>
        </a:bodyPr>
        <a:lstStyle/>
        <a:p>
          <a:pPr lvl="0" algn="l" defTabSz="1066800">
            <a:lnSpc>
              <a:spcPct val="90000"/>
            </a:lnSpc>
            <a:spcBef>
              <a:spcPct val="0"/>
            </a:spcBef>
            <a:spcAft>
              <a:spcPct val="35000"/>
            </a:spcAft>
          </a:pPr>
          <a:r>
            <a:rPr lang="zh-TW" altLang="en-US" sz="2400" b="1" kern="1200" dirty="0" smtClean="0">
              <a:latin typeface="+mj-ea"/>
              <a:ea typeface="+mj-ea"/>
            </a:rPr>
            <a:t>聯合國反貪腐公約第</a:t>
          </a:r>
          <a:r>
            <a:rPr lang="en-US" altLang="en-US" sz="2400" b="1" kern="1200" dirty="0" smtClean="0">
              <a:latin typeface="+mj-ea"/>
              <a:ea typeface="+mj-ea"/>
            </a:rPr>
            <a:t>16</a:t>
          </a:r>
          <a:r>
            <a:rPr lang="zh-TW" altLang="en-US" sz="2400" b="1" kern="1200" dirty="0" smtClean="0">
              <a:latin typeface="+mj-ea"/>
              <a:ea typeface="+mj-ea"/>
            </a:rPr>
            <a:t>條</a:t>
          </a:r>
          <a:endParaRPr lang="zh-TW" altLang="en-US" sz="2400" b="1" kern="1200" dirty="0">
            <a:latin typeface="+mj-ea"/>
            <a:ea typeface="+mj-ea"/>
          </a:endParaRPr>
        </a:p>
      </dsp:txBody>
      <dsp:txXfrm>
        <a:off x="494004" y="3795515"/>
        <a:ext cx="6155184" cy="87905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97F39-40A5-4695-B346-C4320544879A}">
      <dsp:nvSpPr>
        <dsp:cNvPr id="0" name=""/>
        <dsp:cNvSpPr/>
      </dsp:nvSpPr>
      <dsp:spPr>
        <a:xfrm>
          <a:off x="0" y="0"/>
          <a:ext cx="6875323" cy="923101"/>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b="1" kern="1200" dirty="0" smtClean="0">
              <a:latin typeface="+mj-ea"/>
              <a:ea typeface="+mj-ea"/>
            </a:rPr>
            <a:t>第二條所列刑事案件之被告或犯罪嫌疑人</a:t>
          </a:r>
          <a:endParaRPr lang="zh-TW" altLang="en-US" sz="2400" b="1" kern="1200" dirty="0">
            <a:latin typeface="+mj-ea"/>
            <a:ea typeface="+mj-ea"/>
          </a:endParaRPr>
        </a:p>
      </dsp:txBody>
      <dsp:txXfrm>
        <a:off x="27037" y="27037"/>
        <a:ext cx="5771221" cy="869027"/>
      </dsp:txXfrm>
    </dsp:sp>
    <dsp:sp modelId="{38C53F6D-0836-4ECD-B8FB-E81BCA3C8D13}">
      <dsp:nvSpPr>
        <dsp:cNvPr id="0" name=""/>
        <dsp:cNvSpPr/>
      </dsp:nvSpPr>
      <dsp:spPr>
        <a:xfrm>
          <a:off x="513417" y="1051310"/>
          <a:ext cx="6875323" cy="923101"/>
        </a:xfrm>
        <a:prstGeom prst="roundRect">
          <a:avLst>
            <a:gd name="adj" fmla="val 10000"/>
          </a:avLst>
        </a:prstGeom>
        <a:solidFill>
          <a:schemeClr val="accent3">
            <a:hueOff val="0"/>
            <a:satOff val="0"/>
            <a:lumOff val="0"/>
            <a:alphaOff val="0"/>
          </a:schemeClr>
        </a:solidFill>
        <a:ln>
          <a:noFill/>
        </a:ln>
        <a:effectLst>
          <a:outerShdw blurRad="381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b="1" kern="1200" dirty="0" smtClean="0">
              <a:latin typeface="+mj-ea"/>
              <a:ea typeface="+mj-ea"/>
            </a:rPr>
            <a:t>於偵查中供述與該案案情有重要關係之待證事項或其他正犯或共犯之犯罪事證</a:t>
          </a:r>
          <a:endParaRPr lang="zh-TW" altLang="en-US" sz="2400" b="1" kern="1200" dirty="0">
            <a:latin typeface="+mj-ea"/>
            <a:ea typeface="+mj-ea"/>
          </a:endParaRPr>
        </a:p>
      </dsp:txBody>
      <dsp:txXfrm>
        <a:off x="540454" y="1078347"/>
        <a:ext cx="5707816" cy="869027"/>
      </dsp:txXfrm>
    </dsp:sp>
    <dsp:sp modelId="{D7045204-63D8-465A-9B9A-B7AE75213D8A}">
      <dsp:nvSpPr>
        <dsp:cNvPr id="0" name=""/>
        <dsp:cNvSpPr/>
      </dsp:nvSpPr>
      <dsp:spPr>
        <a:xfrm>
          <a:off x="1026834" y="2102621"/>
          <a:ext cx="6875323" cy="923101"/>
        </a:xfrm>
        <a:prstGeom prst="roundRect">
          <a:avLst>
            <a:gd name="adj" fmla="val 10000"/>
          </a:avLst>
        </a:prstGeom>
        <a:solidFill>
          <a:schemeClr val="accent4">
            <a:hueOff val="0"/>
            <a:satOff val="0"/>
            <a:lumOff val="0"/>
            <a:alphaOff val="0"/>
          </a:schemeClr>
        </a:solidFill>
        <a:ln>
          <a:noFill/>
        </a:ln>
        <a:effectLst>
          <a:outerShdw blurRad="381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b="1" kern="1200" dirty="0" smtClean="0">
              <a:latin typeface="+mj-ea"/>
              <a:ea typeface="+mj-ea"/>
            </a:rPr>
            <a:t>因而使檢察官得以追訴該案之其他正犯或共犯者</a:t>
          </a:r>
          <a:endParaRPr lang="zh-TW" altLang="en-US" sz="2400" b="1" kern="1200" dirty="0">
            <a:latin typeface="+mj-ea"/>
            <a:ea typeface="+mj-ea"/>
          </a:endParaRPr>
        </a:p>
      </dsp:txBody>
      <dsp:txXfrm>
        <a:off x="1053871" y="2129658"/>
        <a:ext cx="5707816" cy="869027"/>
      </dsp:txXfrm>
    </dsp:sp>
    <dsp:sp modelId="{162759F3-9F46-4514-A7E3-2CB0A3A3A20B}">
      <dsp:nvSpPr>
        <dsp:cNvPr id="0" name=""/>
        <dsp:cNvSpPr/>
      </dsp:nvSpPr>
      <dsp:spPr>
        <a:xfrm>
          <a:off x="1540251" y="3153931"/>
          <a:ext cx="6875323" cy="923101"/>
        </a:xfrm>
        <a:prstGeom prst="roundRect">
          <a:avLst>
            <a:gd name="adj" fmla="val 10000"/>
          </a:avLst>
        </a:prstGeom>
        <a:solidFill>
          <a:schemeClr val="accent5">
            <a:hueOff val="0"/>
            <a:satOff val="0"/>
            <a:lumOff val="0"/>
            <a:alphaOff val="0"/>
          </a:schemeClr>
        </a:solidFill>
        <a:ln>
          <a:noFill/>
        </a:ln>
        <a:effectLst>
          <a:outerShdw blurRad="381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b="1" kern="1200" smtClean="0">
              <a:latin typeface="+mj-ea"/>
              <a:ea typeface="+mj-ea"/>
            </a:rPr>
            <a:t>以經檢察官事先同意者為限</a:t>
          </a:r>
          <a:endParaRPr lang="zh-TW" altLang="en-US" sz="2400" b="1" kern="1200">
            <a:latin typeface="+mj-ea"/>
            <a:ea typeface="+mj-ea"/>
          </a:endParaRPr>
        </a:p>
      </dsp:txBody>
      <dsp:txXfrm>
        <a:off x="1567288" y="3180968"/>
        <a:ext cx="5707816" cy="869027"/>
      </dsp:txXfrm>
    </dsp:sp>
    <dsp:sp modelId="{B522557D-29A9-4D10-AC94-F21959EB79B0}">
      <dsp:nvSpPr>
        <dsp:cNvPr id="0" name=""/>
        <dsp:cNvSpPr/>
      </dsp:nvSpPr>
      <dsp:spPr>
        <a:xfrm>
          <a:off x="2053668" y="4205242"/>
          <a:ext cx="6875323" cy="923101"/>
        </a:xfrm>
        <a:prstGeom prst="roundRect">
          <a:avLst>
            <a:gd name="adj" fmla="val 10000"/>
          </a:avLst>
        </a:prstGeom>
        <a:solidFill>
          <a:schemeClr val="accent6">
            <a:hueOff val="0"/>
            <a:satOff val="0"/>
            <a:lumOff val="0"/>
            <a:alphaOff val="0"/>
          </a:schemeClr>
        </a:solidFill>
        <a:ln>
          <a:noFill/>
        </a:ln>
        <a:effectLst>
          <a:outerShdw blurRad="381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b="1" kern="1200" dirty="0" smtClean="0">
              <a:latin typeface="+mj-ea"/>
              <a:ea typeface="+mj-ea"/>
            </a:rPr>
            <a:t>就其因供述所涉之犯罪，減輕或免除其刑</a:t>
          </a:r>
          <a:endParaRPr lang="zh-TW" altLang="en-US" sz="2400" b="1" kern="1200" dirty="0">
            <a:latin typeface="+mj-ea"/>
            <a:ea typeface="+mj-ea"/>
          </a:endParaRPr>
        </a:p>
      </dsp:txBody>
      <dsp:txXfrm>
        <a:off x="2080705" y="4232279"/>
        <a:ext cx="5707816" cy="869027"/>
      </dsp:txXfrm>
    </dsp:sp>
    <dsp:sp modelId="{7BF30B87-637E-4EEC-93A6-35AC6AB80B54}">
      <dsp:nvSpPr>
        <dsp:cNvPr id="0" name=""/>
        <dsp:cNvSpPr/>
      </dsp:nvSpPr>
      <dsp:spPr>
        <a:xfrm>
          <a:off x="6275307" y="674377"/>
          <a:ext cx="600016" cy="600016"/>
        </a:xfrm>
        <a:prstGeom prst="downArrow">
          <a:avLst>
            <a:gd name="adj1" fmla="val 55000"/>
            <a:gd name="adj2" fmla="val 45000"/>
          </a:avLst>
        </a:prstGeom>
        <a:solidFill>
          <a:schemeClr val="accent2">
            <a:tint val="40000"/>
            <a:alpha val="9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zh-TW" altLang="en-US" sz="2700" kern="1200"/>
        </a:p>
      </dsp:txBody>
      <dsp:txXfrm>
        <a:off x="6410311" y="674377"/>
        <a:ext cx="330008" cy="451512"/>
      </dsp:txXfrm>
    </dsp:sp>
    <dsp:sp modelId="{F4FBC305-5E09-43C7-B603-7DD76EB25A0F}">
      <dsp:nvSpPr>
        <dsp:cNvPr id="0" name=""/>
        <dsp:cNvSpPr/>
      </dsp:nvSpPr>
      <dsp:spPr>
        <a:xfrm>
          <a:off x="6788724" y="1725687"/>
          <a:ext cx="600016" cy="600016"/>
        </a:xfrm>
        <a:prstGeom prst="downArrow">
          <a:avLst>
            <a:gd name="adj1" fmla="val 55000"/>
            <a:gd name="adj2" fmla="val 45000"/>
          </a:avLst>
        </a:prstGeom>
        <a:solidFill>
          <a:schemeClr val="accent3">
            <a:tint val="40000"/>
            <a:alpha val="9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zh-TW" altLang="en-US" sz="2700" kern="1200"/>
        </a:p>
      </dsp:txBody>
      <dsp:txXfrm>
        <a:off x="6923728" y="1725687"/>
        <a:ext cx="330008" cy="451512"/>
      </dsp:txXfrm>
    </dsp:sp>
    <dsp:sp modelId="{525B655A-334E-42AA-9608-8F712CACE517}">
      <dsp:nvSpPr>
        <dsp:cNvPr id="0" name=""/>
        <dsp:cNvSpPr/>
      </dsp:nvSpPr>
      <dsp:spPr>
        <a:xfrm>
          <a:off x="7302141" y="2761613"/>
          <a:ext cx="600016" cy="600016"/>
        </a:xfrm>
        <a:prstGeom prst="downArrow">
          <a:avLst>
            <a:gd name="adj1" fmla="val 55000"/>
            <a:gd name="adj2" fmla="val 45000"/>
          </a:avLst>
        </a:prstGeom>
        <a:solidFill>
          <a:schemeClr val="accent4">
            <a:tint val="40000"/>
            <a:alpha val="9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zh-TW" altLang="en-US" sz="2700" kern="1200"/>
        </a:p>
      </dsp:txBody>
      <dsp:txXfrm>
        <a:off x="7437145" y="2761613"/>
        <a:ext cx="330008" cy="451512"/>
      </dsp:txXfrm>
    </dsp:sp>
    <dsp:sp modelId="{5AF04345-8D66-4CFE-A1F7-C59F0CE07F35}">
      <dsp:nvSpPr>
        <dsp:cNvPr id="0" name=""/>
        <dsp:cNvSpPr/>
      </dsp:nvSpPr>
      <dsp:spPr>
        <a:xfrm>
          <a:off x="7815558" y="3823180"/>
          <a:ext cx="600016" cy="600016"/>
        </a:xfrm>
        <a:prstGeom prst="downArrow">
          <a:avLst>
            <a:gd name="adj1" fmla="val 55000"/>
            <a:gd name="adj2" fmla="val 45000"/>
          </a:avLst>
        </a:prstGeom>
        <a:solidFill>
          <a:schemeClr val="accent5">
            <a:tint val="40000"/>
            <a:alpha val="9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zh-TW" altLang="en-US" sz="2700" kern="1200"/>
        </a:p>
      </dsp:txBody>
      <dsp:txXfrm>
        <a:off x="7950562" y="3823180"/>
        <a:ext cx="330008" cy="45151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49B66-C411-4214-B43E-D4AF69986D99}">
      <dsp:nvSpPr>
        <dsp:cNvPr id="0" name=""/>
        <dsp:cNvSpPr/>
      </dsp:nvSpPr>
      <dsp:spPr>
        <a:xfrm>
          <a:off x="0" y="342639"/>
          <a:ext cx="8712968" cy="10143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676223" tIns="479044" rIns="676223" bIns="170688" numCol="1" spcCol="1270" anchor="t" anchorCtr="0">
          <a:noAutofit/>
        </a:bodyPr>
        <a:lstStyle/>
        <a:p>
          <a:pPr marL="228600" lvl="1" indent="-228600" algn="l" defTabSz="1066800">
            <a:lnSpc>
              <a:spcPct val="90000"/>
            </a:lnSpc>
            <a:spcBef>
              <a:spcPct val="0"/>
            </a:spcBef>
            <a:spcAft>
              <a:spcPct val="15000"/>
            </a:spcAft>
            <a:buChar char="••"/>
          </a:pPr>
          <a:r>
            <a:rPr lang="zh-TW" altLang="en-US" sz="2400" b="1" kern="1200" dirty="0" smtClean="0">
              <a:latin typeface="+mj-ea"/>
              <a:ea typeface="+mj-ea"/>
            </a:rPr>
            <a:t>共犯逃亡，相捕自首可免、減刑罰</a:t>
          </a:r>
          <a:endParaRPr lang="zh-TW" altLang="en-US" sz="2400" b="1" kern="1200" dirty="0">
            <a:latin typeface="+mj-ea"/>
            <a:ea typeface="+mj-ea"/>
          </a:endParaRPr>
        </a:p>
      </dsp:txBody>
      <dsp:txXfrm>
        <a:off x="0" y="342639"/>
        <a:ext cx="8712968" cy="1014300"/>
      </dsp:txXfrm>
    </dsp:sp>
    <dsp:sp modelId="{CF1CD07B-2FDB-402A-A134-18558CBB54D2}">
      <dsp:nvSpPr>
        <dsp:cNvPr id="0" name=""/>
        <dsp:cNvSpPr/>
      </dsp:nvSpPr>
      <dsp:spPr>
        <a:xfrm>
          <a:off x="435648" y="3159"/>
          <a:ext cx="6099077" cy="678960"/>
        </a:xfrm>
        <a:prstGeom prst="roundRect">
          <a:avLst/>
        </a:prstGeom>
        <a:solidFill>
          <a:schemeClr val="accent2">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30531" tIns="0" rIns="230531" bIns="0" numCol="1" spcCol="1270" anchor="ctr" anchorCtr="0">
          <a:noAutofit/>
        </a:bodyPr>
        <a:lstStyle/>
        <a:p>
          <a:pPr lvl="0" algn="l" defTabSz="1066800">
            <a:lnSpc>
              <a:spcPct val="90000"/>
            </a:lnSpc>
            <a:spcBef>
              <a:spcPct val="0"/>
            </a:spcBef>
            <a:spcAft>
              <a:spcPct val="35000"/>
            </a:spcAft>
          </a:pPr>
          <a:r>
            <a:rPr lang="zh-TW" altLang="en-US" sz="2400" b="1" kern="1200" dirty="0" smtClean="0">
              <a:latin typeface="+mj-ea"/>
              <a:ea typeface="+mj-ea"/>
            </a:rPr>
            <a:t>唐．名例律第</a:t>
          </a:r>
          <a:r>
            <a:rPr lang="en-US" altLang="en-US" sz="2400" b="1" kern="1200" dirty="0" smtClean="0">
              <a:latin typeface="+mj-ea"/>
              <a:ea typeface="+mj-ea"/>
            </a:rPr>
            <a:t>32</a:t>
          </a:r>
          <a:r>
            <a:rPr lang="zh-TW" altLang="en-US" sz="2400" b="1" kern="1200" dirty="0" smtClean="0">
              <a:latin typeface="+mj-ea"/>
              <a:ea typeface="+mj-ea"/>
            </a:rPr>
            <a:t>條</a:t>
          </a:r>
          <a:endParaRPr lang="zh-TW" altLang="en-US" sz="2400" b="1" kern="1200" dirty="0">
            <a:latin typeface="+mj-ea"/>
            <a:ea typeface="+mj-ea"/>
          </a:endParaRPr>
        </a:p>
      </dsp:txBody>
      <dsp:txXfrm>
        <a:off x="468792" y="36303"/>
        <a:ext cx="6032789" cy="612672"/>
      </dsp:txXfrm>
    </dsp:sp>
    <dsp:sp modelId="{BF71378D-63BC-41A2-A7AA-3253078A9D92}">
      <dsp:nvSpPr>
        <dsp:cNvPr id="0" name=""/>
        <dsp:cNvSpPr/>
      </dsp:nvSpPr>
      <dsp:spPr>
        <a:xfrm>
          <a:off x="0" y="1820620"/>
          <a:ext cx="8712968" cy="137655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676223" tIns="479044" rIns="676223" bIns="170688" numCol="1" spcCol="1270" anchor="t" anchorCtr="0">
          <a:noAutofit/>
        </a:bodyPr>
        <a:lstStyle/>
        <a:p>
          <a:pPr marL="228600" lvl="1" indent="-228600" algn="l" defTabSz="1066800">
            <a:lnSpc>
              <a:spcPct val="90000"/>
            </a:lnSpc>
            <a:spcBef>
              <a:spcPct val="0"/>
            </a:spcBef>
            <a:spcAft>
              <a:spcPct val="15000"/>
            </a:spcAft>
            <a:buChar char="••"/>
          </a:pPr>
          <a:r>
            <a:rPr lang="zh-TW" altLang="en-US" sz="2400" b="1" kern="1200" dirty="0" smtClean="0">
              <a:latin typeface="+mj-ea"/>
              <a:ea typeface="+mj-ea"/>
            </a:rPr>
            <a:t>凡犯罪共逃亡，其輕罪囚能捕獲重罪囚而首告，及輕重罪相等，但獲一半以上首告者，皆免其罪</a:t>
          </a:r>
          <a:r>
            <a:rPr lang="en-US" altLang="en-US" sz="2400" b="1" kern="1200" dirty="0" smtClean="0">
              <a:latin typeface="+mj-ea"/>
              <a:ea typeface="+mj-ea"/>
            </a:rPr>
            <a:t>……</a:t>
          </a:r>
          <a:endParaRPr lang="zh-TW" altLang="en-US" sz="2400" b="1" kern="1200" dirty="0">
            <a:latin typeface="+mj-ea"/>
            <a:ea typeface="+mj-ea"/>
          </a:endParaRPr>
        </a:p>
      </dsp:txBody>
      <dsp:txXfrm>
        <a:off x="0" y="1820620"/>
        <a:ext cx="8712968" cy="1376550"/>
      </dsp:txXfrm>
    </dsp:sp>
    <dsp:sp modelId="{FC5B3F13-E02E-4D6C-B0B6-81BBBD09058B}">
      <dsp:nvSpPr>
        <dsp:cNvPr id="0" name=""/>
        <dsp:cNvSpPr/>
      </dsp:nvSpPr>
      <dsp:spPr>
        <a:xfrm>
          <a:off x="435648" y="1481140"/>
          <a:ext cx="6099077" cy="678960"/>
        </a:xfrm>
        <a:prstGeom prst="roundRect">
          <a:avLst/>
        </a:prstGeom>
        <a:solidFill>
          <a:schemeClr val="accent3">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30531" tIns="0" rIns="230531" bIns="0" numCol="1" spcCol="1270" anchor="ctr" anchorCtr="0">
          <a:noAutofit/>
        </a:bodyPr>
        <a:lstStyle/>
        <a:p>
          <a:pPr lvl="0" algn="l" defTabSz="1066800">
            <a:lnSpc>
              <a:spcPct val="90000"/>
            </a:lnSpc>
            <a:spcBef>
              <a:spcPct val="0"/>
            </a:spcBef>
            <a:spcAft>
              <a:spcPct val="35000"/>
            </a:spcAft>
          </a:pPr>
          <a:r>
            <a:rPr lang="zh-TW" altLang="en-US" sz="2400" b="1" kern="1200" smtClean="0">
              <a:latin typeface="+mj-ea"/>
              <a:ea typeface="+mj-ea"/>
            </a:rPr>
            <a:t>明．名例律第</a:t>
          </a:r>
          <a:r>
            <a:rPr lang="en-US" altLang="en-US" sz="2400" b="1" kern="1200" smtClean="0">
              <a:latin typeface="+mj-ea"/>
              <a:ea typeface="+mj-ea"/>
            </a:rPr>
            <a:t>26</a:t>
          </a:r>
          <a:r>
            <a:rPr lang="zh-TW" altLang="en-US" sz="2400" b="1" kern="1200" smtClean="0">
              <a:latin typeface="+mj-ea"/>
              <a:ea typeface="+mj-ea"/>
            </a:rPr>
            <a:t>條</a:t>
          </a:r>
          <a:endParaRPr lang="zh-TW" altLang="en-US" sz="2400" b="1" kern="1200" dirty="0">
            <a:latin typeface="+mj-ea"/>
            <a:ea typeface="+mj-ea"/>
          </a:endParaRPr>
        </a:p>
      </dsp:txBody>
      <dsp:txXfrm>
        <a:off x="468792" y="1514284"/>
        <a:ext cx="6032789" cy="612672"/>
      </dsp:txXfrm>
    </dsp:sp>
    <dsp:sp modelId="{88451EF8-B9BE-4DB9-B37A-A2EBE8222406}">
      <dsp:nvSpPr>
        <dsp:cNvPr id="0" name=""/>
        <dsp:cNvSpPr/>
      </dsp:nvSpPr>
      <dsp:spPr>
        <a:xfrm>
          <a:off x="0" y="3660850"/>
          <a:ext cx="8712968" cy="137655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676223" tIns="479044" rIns="676223" bIns="170688" numCol="1" spcCol="1270" anchor="t" anchorCtr="0">
          <a:noAutofit/>
        </a:bodyPr>
        <a:lstStyle/>
        <a:p>
          <a:pPr marL="228600" lvl="1" indent="-228600" algn="l" defTabSz="1066800">
            <a:lnSpc>
              <a:spcPct val="90000"/>
            </a:lnSpc>
            <a:spcBef>
              <a:spcPct val="0"/>
            </a:spcBef>
            <a:spcAft>
              <a:spcPct val="15000"/>
            </a:spcAft>
            <a:buChar char="••"/>
          </a:pPr>
          <a:r>
            <a:rPr lang="zh-TW" altLang="en-US" sz="2400" b="1" kern="1200" dirty="0" smtClean="0">
              <a:latin typeface="+mj-ea"/>
              <a:ea typeface="+mj-ea"/>
            </a:rPr>
            <a:t>其強、竊盜，若能捕獲同伴解官者，亦得免罪，又依常人一體給賞。</a:t>
          </a:r>
          <a:endParaRPr lang="zh-TW" altLang="en-US" sz="2400" b="1" kern="1200" dirty="0">
            <a:latin typeface="+mj-ea"/>
            <a:ea typeface="+mj-ea"/>
          </a:endParaRPr>
        </a:p>
      </dsp:txBody>
      <dsp:txXfrm>
        <a:off x="0" y="3660850"/>
        <a:ext cx="8712968" cy="1376550"/>
      </dsp:txXfrm>
    </dsp:sp>
    <dsp:sp modelId="{3AE53A54-B82E-4CA0-A96A-7DF8BD75B128}">
      <dsp:nvSpPr>
        <dsp:cNvPr id="0" name=""/>
        <dsp:cNvSpPr/>
      </dsp:nvSpPr>
      <dsp:spPr>
        <a:xfrm>
          <a:off x="435648" y="3321370"/>
          <a:ext cx="6099077" cy="678960"/>
        </a:xfrm>
        <a:prstGeom prst="roundRect">
          <a:avLst/>
        </a:prstGeom>
        <a:solidFill>
          <a:schemeClr val="accent4">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30531" tIns="0" rIns="230531" bIns="0" numCol="1" spcCol="1270" anchor="ctr" anchorCtr="0">
          <a:noAutofit/>
        </a:bodyPr>
        <a:lstStyle/>
        <a:p>
          <a:pPr lvl="0" algn="l" defTabSz="1066800">
            <a:lnSpc>
              <a:spcPct val="90000"/>
            </a:lnSpc>
            <a:spcBef>
              <a:spcPct val="0"/>
            </a:spcBef>
            <a:spcAft>
              <a:spcPct val="35000"/>
            </a:spcAft>
          </a:pPr>
          <a:r>
            <a:rPr lang="zh-TW" altLang="en-US" sz="2400" b="1" kern="1200" smtClean="0">
              <a:latin typeface="+mj-ea"/>
              <a:ea typeface="+mj-ea"/>
            </a:rPr>
            <a:t>清．名例律第</a:t>
          </a:r>
          <a:r>
            <a:rPr lang="en-US" altLang="en-US" sz="2400" b="1" kern="1200" smtClean="0">
              <a:latin typeface="+mj-ea"/>
              <a:ea typeface="+mj-ea"/>
            </a:rPr>
            <a:t>25</a:t>
          </a:r>
          <a:r>
            <a:rPr lang="zh-TW" altLang="en-US" sz="2400" b="1" kern="1200" smtClean="0">
              <a:latin typeface="+mj-ea"/>
              <a:ea typeface="+mj-ea"/>
            </a:rPr>
            <a:t>條</a:t>
          </a:r>
          <a:endParaRPr lang="zh-TW" altLang="en-US" sz="2400" b="1" kern="1200" dirty="0">
            <a:latin typeface="+mj-ea"/>
            <a:ea typeface="+mj-ea"/>
          </a:endParaRPr>
        </a:p>
      </dsp:txBody>
      <dsp:txXfrm>
        <a:off x="468792" y="3354514"/>
        <a:ext cx="6032789"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D000E-84CA-4D59-84BD-8045711A130D}">
      <dsp:nvSpPr>
        <dsp:cNvPr id="0" name=""/>
        <dsp:cNvSpPr/>
      </dsp:nvSpPr>
      <dsp:spPr>
        <a:xfrm>
          <a:off x="0" y="345723"/>
          <a:ext cx="9144000" cy="24255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9676" tIns="458216" rIns="709676" bIns="142240" numCol="1" spcCol="1270" anchor="t" anchorCtr="0">
          <a:noAutofit/>
        </a:bodyPr>
        <a:lstStyle/>
        <a:p>
          <a:pPr marL="228600" lvl="1" indent="-228600" algn="l" defTabSz="889000">
            <a:lnSpc>
              <a:spcPct val="90000"/>
            </a:lnSpc>
            <a:spcBef>
              <a:spcPct val="0"/>
            </a:spcBef>
            <a:spcAft>
              <a:spcPct val="15000"/>
            </a:spcAft>
            <a:buChar char="••"/>
          </a:pPr>
          <a:r>
            <a:rPr lang="en-US" altLang="en-US" sz="2000" b="1" kern="1200" dirty="0" smtClean="0">
              <a:latin typeface="+mj-ea"/>
              <a:ea typeface="+mj-ea"/>
            </a:rPr>
            <a:t>〔</a:t>
          </a:r>
          <a:r>
            <a:rPr lang="zh-TW" altLang="en-US" sz="2000" b="1" kern="1200" dirty="0" smtClean="0">
              <a:latin typeface="+mj-ea"/>
              <a:ea typeface="+mj-ea"/>
            </a:rPr>
            <a:t>記者楊國文／台北報導</a:t>
          </a:r>
          <a:r>
            <a:rPr lang="en-US" altLang="en-US" sz="2000" b="1" kern="1200" dirty="0" smtClean="0">
              <a:latin typeface="+mj-ea"/>
              <a:ea typeface="+mj-ea"/>
            </a:rPr>
            <a:t>〕</a:t>
          </a:r>
          <a:r>
            <a:rPr lang="zh-TW" altLang="en-US" sz="2000" b="1" kern="1200" dirty="0" smtClean="0">
              <a:latin typeface="+mj-ea"/>
              <a:ea typeface="+mj-ea"/>
            </a:rPr>
            <a:t>備受矚目的遠雄集團創辦人趙藤雄涉林口</a:t>
          </a:r>
          <a:r>
            <a:rPr lang="en-US" altLang="en-US" sz="2000" b="1" kern="1200" dirty="0" smtClean="0">
              <a:latin typeface="+mj-ea"/>
              <a:ea typeface="+mj-ea"/>
            </a:rPr>
            <a:t>A7</a:t>
          </a:r>
          <a:r>
            <a:rPr lang="zh-TW" altLang="en-US" sz="2000" b="1" kern="1200" dirty="0" smtClean="0">
              <a:latin typeface="+mj-ea"/>
              <a:ea typeface="+mj-ea"/>
            </a:rPr>
            <a:t>、桃園八德等合宜住宅行賄弊案，一審判趙</a:t>
          </a:r>
          <a:r>
            <a:rPr lang="en-US" altLang="en-US" sz="2000" b="1" kern="1200" dirty="0" smtClean="0">
              <a:latin typeface="+mj-ea"/>
              <a:ea typeface="+mj-ea"/>
            </a:rPr>
            <a:t>4</a:t>
          </a:r>
          <a:r>
            <a:rPr lang="zh-TW" altLang="en-US" sz="2000" b="1" kern="1200" dirty="0" smtClean="0">
              <a:latin typeface="+mj-ea"/>
              <a:ea typeface="+mj-ea"/>
            </a:rPr>
            <a:t>年半，前營建署長、桃園縣副縣長葉世文涉收賄重判</a:t>
          </a:r>
          <a:r>
            <a:rPr lang="en-US" altLang="en-US" sz="2000" b="1" kern="1200" dirty="0" smtClean="0">
              <a:latin typeface="+mj-ea"/>
              <a:ea typeface="+mj-ea"/>
            </a:rPr>
            <a:t>19</a:t>
          </a:r>
          <a:r>
            <a:rPr lang="zh-TW" altLang="en-US" sz="2000" b="1" kern="1200" dirty="0" smtClean="0">
              <a:latin typeface="+mj-ea"/>
              <a:ea typeface="+mj-ea"/>
            </a:rPr>
            <a:t>年徒刑，但趙日前改口全部認罪，連一審判無罪的新竹眷改案也承認期約行賄，高等法院今判趙藤雄</a:t>
          </a:r>
          <a:r>
            <a:rPr lang="en-US" altLang="en-US" sz="2000" b="1" kern="1200" dirty="0" smtClean="0">
              <a:latin typeface="+mj-ea"/>
              <a:ea typeface="+mj-ea"/>
            </a:rPr>
            <a:t>2</a:t>
          </a:r>
          <a:r>
            <a:rPr lang="zh-TW" altLang="en-US" sz="2000" b="1" kern="1200" dirty="0" smtClean="0">
              <a:latin typeface="+mj-ea"/>
              <a:ea typeface="+mj-ea"/>
            </a:rPr>
            <a:t>年、緩刑</a:t>
          </a:r>
          <a:r>
            <a:rPr lang="en-US" altLang="en-US" sz="2000" b="1" kern="1200" dirty="0" smtClean="0">
              <a:latin typeface="+mj-ea"/>
              <a:ea typeface="+mj-ea"/>
            </a:rPr>
            <a:t>5</a:t>
          </a:r>
          <a:r>
            <a:rPr lang="zh-TW" altLang="en-US" sz="2000" b="1" kern="1200" dirty="0" smtClean="0">
              <a:latin typeface="+mj-ea"/>
              <a:ea typeface="+mj-ea"/>
            </a:rPr>
            <a:t>年，繳國庫</a:t>
          </a:r>
          <a:r>
            <a:rPr lang="en-US" altLang="en-US" sz="2000" b="1" kern="1200" dirty="0" smtClean="0">
              <a:latin typeface="+mj-ea"/>
              <a:ea typeface="+mj-ea"/>
            </a:rPr>
            <a:t>2</a:t>
          </a:r>
          <a:r>
            <a:rPr lang="zh-TW" altLang="en-US" sz="2000" b="1" kern="1200" dirty="0" smtClean="0">
              <a:latin typeface="+mj-ea"/>
              <a:ea typeface="+mj-ea"/>
            </a:rPr>
            <a:t>億，趙涉案部份已定讞；葉被判</a:t>
          </a:r>
          <a:r>
            <a:rPr lang="en-US" altLang="en-US" sz="2000" b="1" kern="1200" dirty="0" smtClean="0">
              <a:latin typeface="+mj-ea"/>
              <a:ea typeface="+mj-ea"/>
            </a:rPr>
            <a:t>21</a:t>
          </a:r>
          <a:r>
            <a:rPr lang="zh-TW" altLang="en-US" sz="2000" b="1" kern="1200" dirty="0" smtClean="0">
              <a:latin typeface="+mj-ea"/>
              <a:ea typeface="+mj-ea"/>
            </a:rPr>
            <a:t>年，還可上訴。（臺灣高等法院</a:t>
          </a:r>
          <a:r>
            <a:rPr lang="en-US" altLang="en-US" sz="2000" b="1" kern="1200" dirty="0" smtClean="0">
              <a:latin typeface="+mj-ea"/>
              <a:ea typeface="+mj-ea"/>
            </a:rPr>
            <a:t>104</a:t>
          </a:r>
          <a:r>
            <a:rPr lang="zh-TW" altLang="en-US" sz="2000" b="1" kern="1200" dirty="0" smtClean="0">
              <a:latin typeface="+mj-ea"/>
              <a:ea typeface="+mj-ea"/>
            </a:rPr>
            <a:t>年度矚上訴字第</a:t>
          </a:r>
          <a:r>
            <a:rPr lang="en-US" altLang="en-US" sz="2000" b="1" kern="1200" dirty="0" smtClean="0">
              <a:latin typeface="+mj-ea"/>
              <a:ea typeface="+mj-ea"/>
            </a:rPr>
            <a:t>5</a:t>
          </a:r>
          <a:r>
            <a:rPr lang="zh-TW" altLang="en-US" sz="2000" b="1" kern="1200" dirty="0" smtClean="0">
              <a:latin typeface="+mj-ea"/>
              <a:ea typeface="+mj-ea"/>
            </a:rPr>
            <a:t>號）</a:t>
          </a:r>
          <a:endParaRPr lang="zh-TW" altLang="en-US" sz="2000" b="1" kern="1200" dirty="0">
            <a:latin typeface="+mj-ea"/>
            <a:ea typeface="+mj-ea"/>
          </a:endParaRPr>
        </a:p>
      </dsp:txBody>
      <dsp:txXfrm>
        <a:off x="0" y="345723"/>
        <a:ext cx="9144000" cy="2425500"/>
      </dsp:txXfrm>
    </dsp:sp>
    <dsp:sp modelId="{71B6EB45-5A2B-495F-A9C1-711BB675FC90}">
      <dsp:nvSpPr>
        <dsp:cNvPr id="0" name=""/>
        <dsp:cNvSpPr/>
      </dsp:nvSpPr>
      <dsp:spPr>
        <a:xfrm>
          <a:off x="457200" y="21003"/>
          <a:ext cx="7903131" cy="649440"/>
        </a:xfrm>
        <a:prstGeom prst="roundRect">
          <a:avLst/>
        </a:prstGeom>
        <a:gradFill rotWithShape="0">
          <a:gsLst>
            <a:gs pos="0">
              <a:schemeClr val="accent2">
                <a:hueOff val="0"/>
                <a:satOff val="0"/>
                <a:lumOff val="0"/>
                <a:alphaOff val="0"/>
                <a:tint val="45000"/>
                <a:satMod val="200000"/>
              </a:schemeClr>
            </a:gs>
            <a:gs pos="30000">
              <a:schemeClr val="accent2">
                <a:hueOff val="0"/>
                <a:satOff val="0"/>
                <a:lumOff val="0"/>
                <a:alphaOff val="0"/>
                <a:tint val="61000"/>
                <a:satMod val="200000"/>
              </a:schemeClr>
            </a:gs>
            <a:gs pos="45000">
              <a:schemeClr val="accent2">
                <a:hueOff val="0"/>
                <a:satOff val="0"/>
                <a:lumOff val="0"/>
                <a:alphaOff val="0"/>
                <a:tint val="66000"/>
                <a:satMod val="200000"/>
              </a:schemeClr>
            </a:gs>
            <a:gs pos="55000">
              <a:schemeClr val="accent2">
                <a:hueOff val="0"/>
                <a:satOff val="0"/>
                <a:lumOff val="0"/>
                <a:alphaOff val="0"/>
                <a:tint val="66000"/>
                <a:satMod val="200000"/>
              </a:schemeClr>
            </a:gs>
            <a:gs pos="73000">
              <a:schemeClr val="accent2">
                <a:hueOff val="0"/>
                <a:satOff val="0"/>
                <a:lumOff val="0"/>
                <a:alphaOff val="0"/>
                <a:tint val="61000"/>
                <a:satMod val="200000"/>
              </a:schemeClr>
            </a:gs>
            <a:gs pos="100000">
              <a:schemeClr val="accent2">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935" tIns="0" rIns="241935" bIns="0" numCol="1" spcCol="1270" anchor="ctr" anchorCtr="0">
          <a:noAutofit/>
        </a:bodyPr>
        <a:lstStyle/>
        <a:p>
          <a:pPr lvl="0" algn="l" defTabSz="889000">
            <a:lnSpc>
              <a:spcPct val="90000"/>
            </a:lnSpc>
            <a:spcBef>
              <a:spcPct val="0"/>
            </a:spcBef>
            <a:spcAft>
              <a:spcPct val="35000"/>
            </a:spcAft>
          </a:pPr>
          <a:r>
            <a:rPr lang="zh-TW" altLang="en-US" sz="2000" b="1" kern="1200" dirty="0" smtClean="0">
              <a:latin typeface="+mj-ea"/>
              <a:ea typeface="+mj-ea"/>
            </a:rPr>
            <a:t>自由時報</a:t>
          </a:r>
          <a:r>
            <a:rPr lang="en-US" altLang="en-US" sz="2000" b="1" kern="1200" dirty="0" smtClean="0">
              <a:latin typeface="+mj-ea"/>
              <a:ea typeface="+mj-ea"/>
            </a:rPr>
            <a:t>104.12.25</a:t>
          </a:r>
        </a:p>
        <a:p>
          <a:pPr lvl="0" algn="l" defTabSz="889000">
            <a:lnSpc>
              <a:spcPct val="90000"/>
            </a:lnSpc>
            <a:spcBef>
              <a:spcPct val="0"/>
            </a:spcBef>
            <a:spcAft>
              <a:spcPct val="35000"/>
            </a:spcAft>
          </a:pPr>
          <a:r>
            <a:rPr lang="en-US" altLang="en-US" sz="2000" b="1" kern="1200" dirty="0" smtClean="0">
              <a:latin typeface="+mj-ea"/>
              <a:ea typeface="+mj-ea"/>
            </a:rPr>
            <a:t>http://news.ltn.com.tw/news/society/breakingnews/1551381</a:t>
          </a:r>
          <a:endParaRPr lang="zh-TW" altLang="en-US" sz="2000" b="1" kern="1200" dirty="0">
            <a:latin typeface="+mj-ea"/>
            <a:ea typeface="+mj-ea"/>
          </a:endParaRPr>
        </a:p>
      </dsp:txBody>
      <dsp:txXfrm>
        <a:off x="488903" y="52706"/>
        <a:ext cx="7839725" cy="586034"/>
      </dsp:txXfrm>
    </dsp:sp>
    <dsp:sp modelId="{93659CD1-2948-407A-8959-DF2C24E66226}">
      <dsp:nvSpPr>
        <dsp:cNvPr id="0" name=""/>
        <dsp:cNvSpPr/>
      </dsp:nvSpPr>
      <dsp:spPr>
        <a:xfrm>
          <a:off x="0" y="3214744"/>
          <a:ext cx="9144000" cy="24255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9676" tIns="458216" rIns="709676" bIns="142240" numCol="1" spcCol="1270" anchor="t" anchorCtr="0">
          <a:noAutofit/>
        </a:bodyPr>
        <a:lstStyle/>
        <a:p>
          <a:pPr marL="228600" lvl="1" indent="-228600" algn="l" defTabSz="889000">
            <a:lnSpc>
              <a:spcPct val="90000"/>
            </a:lnSpc>
            <a:spcBef>
              <a:spcPct val="0"/>
            </a:spcBef>
            <a:spcAft>
              <a:spcPct val="15000"/>
            </a:spcAft>
            <a:buChar char="••"/>
          </a:pPr>
          <a:r>
            <a:rPr lang="zh-TW" altLang="en-US" sz="2000" b="1" kern="1200" dirty="0" smtClean="0">
              <a:latin typeface="+mj-ea"/>
              <a:ea typeface="+mj-ea"/>
            </a:rPr>
            <a:t>新竹縣五峰鄉鄉長、鄉公所祕書、公所建設課長及公所主計室主任，涉嫌於</a:t>
          </a:r>
          <a:r>
            <a:rPr lang="en-US" altLang="en-US" sz="2000" b="1" kern="1200" dirty="0" smtClean="0">
              <a:latin typeface="+mj-ea"/>
              <a:ea typeface="+mj-ea"/>
            </a:rPr>
            <a:t>2010</a:t>
          </a:r>
          <a:r>
            <a:rPr lang="zh-TW" altLang="en-US" sz="2000" b="1" kern="1200" dirty="0" smtClean="0">
              <a:latin typeface="+mj-ea"/>
              <a:ea typeface="+mj-ea"/>
            </a:rPr>
            <a:t>年</a:t>
          </a:r>
          <a:r>
            <a:rPr lang="en-US" altLang="en-US" sz="2000" b="1" kern="1200" dirty="0" smtClean="0">
              <a:latin typeface="+mj-ea"/>
              <a:ea typeface="+mj-ea"/>
            </a:rPr>
            <a:t>8</a:t>
          </a:r>
          <a:r>
            <a:rPr lang="zh-TW" altLang="en-US" sz="2000" b="1" kern="1200" dirty="0" smtClean="0">
              <a:latin typeface="+mj-ea"/>
              <a:ea typeface="+mj-ea"/>
            </a:rPr>
            <a:t>月到</a:t>
          </a:r>
          <a:r>
            <a:rPr lang="en-US" altLang="en-US" sz="2000" b="1" kern="1200" dirty="0" smtClean="0">
              <a:latin typeface="+mj-ea"/>
              <a:ea typeface="+mj-ea"/>
            </a:rPr>
            <a:t>2012</a:t>
          </a:r>
          <a:r>
            <a:rPr lang="zh-TW" altLang="en-US" sz="2000" b="1" kern="1200" dirty="0" smtClean="0">
              <a:latin typeface="+mj-ea"/>
              <a:ea typeface="+mj-ea"/>
            </a:rPr>
            <a:t>年</a:t>
          </a:r>
          <a:r>
            <a:rPr lang="en-US" altLang="en-US" sz="2000" b="1" kern="1200" dirty="0" smtClean="0">
              <a:latin typeface="+mj-ea"/>
              <a:ea typeface="+mj-ea"/>
            </a:rPr>
            <a:t>6</a:t>
          </a:r>
          <a:r>
            <a:rPr lang="zh-TW" altLang="en-US" sz="2000" b="1" kern="1200" dirty="0" smtClean="0">
              <a:latin typeface="+mj-ea"/>
              <a:ea typeface="+mj-ea"/>
            </a:rPr>
            <a:t>月間，分別以「賣水果」等理由掩護，收受廠商現金賄賂，率領下屬一起去喝花酒，廠商除支付包廂、酒女鐘點費外，每次還提供</a:t>
          </a:r>
          <a:r>
            <a:rPr lang="en-US" altLang="en-US" sz="2000" b="1" kern="1200" dirty="0" smtClean="0">
              <a:latin typeface="+mj-ea"/>
              <a:ea typeface="+mj-ea"/>
            </a:rPr>
            <a:t>5</a:t>
          </a:r>
          <a:r>
            <a:rPr lang="zh-TW" altLang="en-US" sz="2000" b="1" kern="1200" dirty="0" smtClean="0">
              <a:latin typeface="+mj-ea"/>
              <a:ea typeface="+mj-ea"/>
            </a:rPr>
            <a:t>千元讓官員裝闊給小費，鄉長一審判決應執行有期徒刑</a:t>
          </a:r>
          <a:r>
            <a:rPr lang="en-US" altLang="en-US" sz="2000" b="1" kern="1200" dirty="0" smtClean="0">
              <a:latin typeface="+mj-ea"/>
              <a:ea typeface="+mj-ea"/>
            </a:rPr>
            <a:t>6</a:t>
          </a:r>
          <a:r>
            <a:rPr lang="zh-TW" altLang="en-US" sz="2000" b="1" kern="1200" dirty="0" smtClean="0">
              <a:latin typeface="+mj-ea"/>
              <a:ea typeface="+mj-ea"/>
            </a:rPr>
            <a:t>年</a:t>
          </a:r>
          <a:r>
            <a:rPr lang="en-US" altLang="en-US" sz="2000" b="1" kern="1200" dirty="0" smtClean="0">
              <a:latin typeface="+mj-ea"/>
              <a:ea typeface="+mj-ea"/>
            </a:rPr>
            <a:t>6</a:t>
          </a:r>
          <a:r>
            <a:rPr lang="zh-TW" altLang="en-US" sz="2000" b="1" kern="1200" dirty="0" smtClean="0">
              <a:latin typeface="+mj-ea"/>
              <a:ea typeface="+mj-ea"/>
            </a:rPr>
            <a:t>月，褫奪公權</a:t>
          </a:r>
          <a:r>
            <a:rPr lang="en-US" altLang="en-US" sz="2000" b="1" kern="1200" dirty="0" smtClean="0">
              <a:latin typeface="+mj-ea"/>
              <a:ea typeface="+mj-ea"/>
            </a:rPr>
            <a:t>5</a:t>
          </a:r>
          <a:r>
            <a:rPr lang="zh-TW" altLang="en-US" sz="2000" b="1" kern="1200" dirty="0" smtClean="0">
              <a:latin typeface="+mj-ea"/>
              <a:ea typeface="+mj-ea"/>
            </a:rPr>
            <a:t>年</a:t>
          </a:r>
          <a:r>
            <a:rPr lang="zh-TW" altLang="en-US" sz="2000" b="1" kern="1200" dirty="0" smtClean="0">
              <a:latin typeface="+mj-ea"/>
              <a:ea typeface="+mj-ea"/>
            </a:rPr>
            <a:t>。（臺灣新竹地方法院</a:t>
          </a:r>
          <a:r>
            <a:rPr lang="en-US" altLang="en-US" sz="2000" b="1" kern="1200" dirty="0" smtClean="0">
              <a:latin typeface="+mj-ea"/>
              <a:ea typeface="+mj-ea"/>
            </a:rPr>
            <a:t>102</a:t>
          </a:r>
          <a:r>
            <a:rPr lang="zh-TW" altLang="en-US" sz="2000" b="1" kern="1200" dirty="0" smtClean="0">
              <a:latin typeface="+mj-ea"/>
              <a:ea typeface="+mj-ea"/>
            </a:rPr>
            <a:t>年度原訴字第</a:t>
          </a:r>
          <a:r>
            <a:rPr lang="en-US" altLang="en-US" sz="2000" b="1" kern="1200" dirty="0" smtClean="0">
              <a:latin typeface="+mj-ea"/>
              <a:ea typeface="+mj-ea"/>
            </a:rPr>
            <a:t>2</a:t>
          </a:r>
          <a:r>
            <a:rPr lang="zh-TW" altLang="en-US" sz="2000" b="1" kern="1200" dirty="0" smtClean="0">
              <a:latin typeface="+mj-ea"/>
              <a:ea typeface="+mj-ea"/>
            </a:rPr>
            <a:t>號刑事判決）</a:t>
          </a:r>
          <a:endParaRPr lang="zh-TW" altLang="en-US" sz="2000" b="1" kern="1200" dirty="0">
            <a:latin typeface="+mj-ea"/>
            <a:ea typeface="+mj-ea"/>
          </a:endParaRPr>
        </a:p>
      </dsp:txBody>
      <dsp:txXfrm>
        <a:off x="0" y="3214744"/>
        <a:ext cx="9144000" cy="2425500"/>
      </dsp:txXfrm>
    </dsp:sp>
    <dsp:sp modelId="{D460D044-D5E3-4AFB-86F1-9E3B3E2F68D7}">
      <dsp:nvSpPr>
        <dsp:cNvPr id="0" name=""/>
        <dsp:cNvSpPr/>
      </dsp:nvSpPr>
      <dsp:spPr>
        <a:xfrm>
          <a:off x="457200" y="2890023"/>
          <a:ext cx="7815312" cy="649440"/>
        </a:xfrm>
        <a:prstGeom prst="roundRect">
          <a:avLst/>
        </a:prstGeom>
        <a:gradFill rotWithShape="0">
          <a:gsLst>
            <a:gs pos="0">
              <a:schemeClr val="accent3">
                <a:hueOff val="0"/>
                <a:satOff val="0"/>
                <a:lumOff val="0"/>
                <a:alphaOff val="0"/>
                <a:tint val="45000"/>
                <a:satMod val="200000"/>
              </a:schemeClr>
            </a:gs>
            <a:gs pos="30000">
              <a:schemeClr val="accent3">
                <a:hueOff val="0"/>
                <a:satOff val="0"/>
                <a:lumOff val="0"/>
                <a:alphaOff val="0"/>
                <a:tint val="61000"/>
                <a:satMod val="200000"/>
              </a:schemeClr>
            </a:gs>
            <a:gs pos="45000">
              <a:schemeClr val="accent3">
                <a:hueOff val="0"/>
                <a:satOff val="0"/>
                <a:lumOff val="0"/>
                <a:alphaOff val="0"/>
                <a:tint val="66000"/>
                <a:satMod val="200000"/>
              </a:schemeClr>
            </a:gs>
            <a:gs pos="55000">
              <a:schemeClr val="accent3">
                <a:hueOff val="0"/>
                <a:satOff val="0"/>
                <a:lumOff val="0"/>
                <a:alphaOff val="0"/>
                <a:tint val="66000"/>
                <a:satMod val="200000"/>
              </a:schemeClr>
            </a:gs>
            <a:gs pos="73000">
              <a:schemeClr val="accent3">
                <a:hueOff val="0"/>
                <a:satOff val="0"/>
                <a:lumOff val="0"/>
                <a:alphaOff val="0"/>
                <a:tint val="61000"/>
                <a:satMod val="200000"/>
              </a:schemeClr>
            </a:gs>
            <a:gs pos="100000">
              <a:schemeClr val="accent3">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935" tIns="0" rIns="241935" bIns="0" numCol="1" spcCol="1270" anchor="ctr" anchorCtr="0">
          <a:noAutofit/>
        </a:bodyPr>
        <a:lstStyle/>
        <a:p>
          <a:pPr lvl="0" algn="l" defTabSz="889000">
            <a:lnSpc>
              <a:spcPct val="90000"/>
            </a:lnSpc>
            <a:spcBef>
              <a:spcPct val="0"/>
            </a:spcBef>
            <a:spcAft>
              <a:spcPct val="35000"/>
            </a:spcAft>
          </a:pPr>
          <a:r>
            <a:rPr lang="en-US" altLang="en-US" sz="2000" b="1" kern="1200" dirty="0" err="1" smtClean="0">
              <a:latin typeface="+mj-ea"/>
              <a:ea typeface="+mj-ea"/>
            </a:rPr>
            <a:t>ETtoday</a:t>
          </a:r>
          <a:r>
            <a:rPr lang="zh-TW" altLang="en-US" sz="2000" b="1" kern="1200" dirty="0" smtClean="0">
              <a:latin typeface="+mj-ea"/>
              <a:ea typeface="+mj-ea"/>
            </a:rPr>
            <a:t>東森新聞雲</a:t>
          </a:r>
          <a:r>
            <a:rPr lang="en-US" altLang="en-US" sz="2000" b="1" kern="1200" dirty="0" smtClean="0">
              <a:latin typeface="+mj-ea"/>
              <a:ea typeface="+mj-ea"/>
            </a:rPr>
            <a:t>102.7.10</a:t>
          </a:r>
        </a:p>
        <a:p>
          <a:pPr lvl="0" algn="l" defTabSz="889000">
            <a:lnSpc>
              <a:spcPct val="90000"/>
            </a:lnSpc>
            <a:spcBef>
              <a:spcPct val="0"/>
            </a:spcBef>
            <a:spcAft>
              <a:spcPct val="35000"/>
            </a:spcAft>
          </a:pPr>
          <a:r>
            <a:rPr lang="en-US" altLang="en-US" sz="2000" b="1" kern="1200" dirty="0" smtClean="0">
              <a:latin typeface="+mj-ea"/>
              <a:ea typeface="+mj-ea"/>
            </a:rPr>
            <a:t>http://www.ettoday.net/news/20130710/238794.htm</a:t>
          </a:r>
          <a:endParaRPr lang="zh-TW" altLang="en-US" sz="2000" b="1" kern="1200" dirty="0">
            <a:latin typeface="+mj-ea"/>
            <a:ea typeface="+mj-ea"/>
          </a:endParaRPr>
        </a:p>
      </dsp:txBody>
      <dsp:txXfrm>
        <a:off x="488903" y="2921726"/>
        <a:ext cx="7751906" cy="586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AF5D4-AD6A-4430-9E62-87C4887AF34D}">
      <dsp:nvSpPr>
        <dsp:cNvPr id="0" name=""/>
        <dsp:cNvSpPr/>
      </dsp:nvSpPr>
      <dsp:spPr>
        <a:xfrm>
          <a:off x="0" y="504918"/>
          <a:ext cx="8856984" cy="1537987"/>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687400" tIns="645668" rIns="687400" bIns="170688" numCol="1" spcCol="1270" anchor="t" anchorCtr="0">
          <a:noAutofit/>
        </a:bodyPr>
        <a:lstStyle/>
        <a:p>
          <a:pPr marL="228600" lvl="1" indent="-228600" algn="l" defTabSz="1066800">
            <a:lnSpc>
              <a:spcPct val="90000"/>
            </a:lnSpc>
            <a:spcBef>
              <a:spcPct val="0"/>
            </a:spcBef>
            <a:spcAft>
              <a:spcPct val="15000"/>
            </a:spcAft>
            <a:buChar char="••"/>
          </a:pPr>
          <a:r>
            <a:rPr lang="zh-TW" altLang="en-US" sz="2400" b="1" kern="1200" dirty="0" smtClean="0">
              <a:latin typeface="+mj-ea"/>
              <a:ea typeface="+mj-ea"/>
            </a:rPr>
            <a:t>對於違背職務之行為（或職務上之行為），要求、期約或收受賄賂或其他不正利益。</a:t>
          </a:r>
          <a:endParaRPr lang="zh-TW" altLang="en-US" sz="2400" b="1" kern="1200" dirty="0">
            <a:latin typeface="+mj-ea"/>
            <a:ea typeface="+mj-ea"/>
          </a:endParaRPr>
        </a:p>
      </dsp:txBody>
      <dsp:txXfrm>
        <a:off x="0" y="504918"/>
        <a:ext cx="8856984" cy="1537987"/>
      </dsp:txXfrm>
    </dsp:sp>
    <dsp:sp modelId="{182D21CE-0C39-42AD-B125-97DADCDBFF7A}">
      <dsp:nvSpPr>
        <dsp:cNvPr id="0" name=""/>
        <dsp:cNvSpPr/>
      </dsp:nvSpPr>
      <dsp:spPr>
        <a:xfrm>
          <a:off x="442849" y="47358"/>
          <a:ext cx="6199888" cy="915120"/>
        </a:xfrm>
        <a:prstGeom prst="roundRect">
          <a:avLst/>
        </a:prstGeom>
        <a:solidFill>
          <a:schemeClr val="accent4">
            <a:hueOff val="0"/>
            <a:satOff val="0"/>
            <a:lumOff val="0"/>
            <a:alphaOff val="0"/>
          </a:schemeClr>
        </a:solidFill>
        <a:ln>
          <a:noFill/>
        </a:ln>
        <a:effectLst>
          <a:outerShdw blurRad="381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34341" tIns="0" rIns="234341" bIns="0" numCol="1" spcCol="1270" anchor="ctr" anchorCtr="0">
          <a:noAutofit/>
        </a:bodyPr>
        <a:lstStyle/>
        <a:p>
          <a:pPr lvl="0" algn="l" defTabSz="1066800">
            <a:lnSpc>
              <a:spcPct val="90000"/>
            </a:lnSpc>
            <a:spcBef>
              <a:spcPct val="0"/>
            </a:spcBef>
            <a:spcAft>
              <a:spcPct val="35000"/>
            </a:spcAft>
          </a:pPr>
          <a:r>
            <a:rPr lang="zh-TW" altLang="en-US" sz="2400" b="1" kern="1200" dirty="0" smtClean="0">
              <a:latin typeface="+mj-ea"/>
              <a:ea typeface="+mj-ea"/>
            </a:rPr>
            <a:t>貪污治罪條例第</a:t>
          </a:r>
          <a:r>
            <a:rPr lang="en-US" altLang="en-US" sz="2400" b="1" kern="1200" dirty="0" smtClean="0">
              <a:latin typeface="+mj-ea"/>
              <a:ea typeface="+mj-ea"/>
            </a:rPr>
            <a:t>4</a:t>
          </a:r>
          <a:r>
            <a:rPr lang="zh-TW" altLang="en-US" sz="2400" b="1" kern="1200" dirty="0" smtClean="0">
              <a:latin typeface="+mj-ea"/>
              <a:ea typeface="+mj-ea"/>
            </a:rPr>
            <a:t>條第</a:t>
          </a:r>
          <a:r>
            <a:rPr lang="en-US" altLang="zh-TW" sz="2400" b="1" kern="1200" dirty="0" smtClean="0">
              <a:latin typeface="+mj-ea"/>
              <a:ea typeface="+mj-ea"/>
            </a:rPr>
            <a:t>1</a:t>
          </a:r>
          <a:r>
            <a:rPr lang="zh-TW" altLang="en-US" sz="2400" b="1" kern="1200" dirty="0" smtClean="0">
              <a:latin typeface="+mj-ea"/>
              <a:ea typeface="+mj-ea"/>
            </a:rPr>
            <a:t>項第</a:t>
          </a:r>
          <a:r>
            <a:rPr lang="en-US" altLang="zh-TW" sz="2400" b="1" kern="1200" dirty="0" smtClean="0">
              <a:latin typeface="+mj-ea"/>
              <a:ea typeface="+mj-ea"/>
            </a:rPr>
            <a:t>5</a:t>
          </a:r>
          <a:r>
            <a:rPr lang="zh-TW" altLang="en-US" sz="2400" b="1" kern="1200" dirty="0" smtClean="0">
              <a:latin typeface="+mj-ea"/>
              <a:ea typeface="+mj-ea"/>
            </a:rPr>
            <a:t>款及第</a:t>
          </a:r>
          <a:r>
            <a:rPr lang="en-US" altLang="zh-TW" sz="2400" b="1" kern="1200" dirty="0" smtClean="0">
              <a:latin typeface="+mj-ea"/>
              <a:ea typeface="+mj-ea"/>
            </a:rPr>
            <a:t>5</a:t>
          </a:r>
          <a:r>
            <a:rPr lang="zh-TW" altLang="en-US" sz="2400" b="1" kern="1200" dirty="0" smtClean="0">
              <a:latin typeface="+mj-ea"/>
              <a:ea typeface="+mj-ea"/>
            </a:rPr>
            <a:t>條第</a:t>
          </a:r>
          <a:r>
            <a:rPr lang="en-US" altLang="zh-TW" sz="2400" b="1" kern="1200" dirty="0" smtClean="0">
              <a:latin typeface="+mj-ea"/>
              <a:ea typeface="+mj-ea"/>
            </a:rPr>
            <a:t>1</a:t>
          </a:r>
          <a:r>
            <a:rPr lang="zh-TW" altLang="en-US" sz="2400" b="1" kern="1200" dirty="0" smtClean="0">
              <a:latin typeface="+mj-ea"/>
              <a:ea typeface="+mj-ea"/>
            </a:rPr>
            <a:t>項第</a:t>
          </a:r>
          <a:r>
            <a:rPr lang="en-US" altLang="zh-TW" sz="2400" b="1" kern="1200" dirty="0" smtClean="0">
              <a:latin typeface="+mj-ea"/>
              <a:ea typeface="+mj-ea"/>
            </a:rPr>
            <a:t>3</a:t>
          </a:r>
          <a:r>
            <a:rPr lang="zh-TW" altLang="en-US" sz="2400" b="1" kern="1200" dirty="0" smtClean="0">
              <a:latin typeface="+mj-ea"/>
              <a:ea typeface="+mj-ea"/>
            </a:rPr>
            <a:t>款</a:t>
          </a:r>
          <a:endParaRPr lang="zh-TW" altLang="en-US" sz="2400" b="1" kern="1200" dirty="0">
            <a:latin typeface="+mj-ea"/>
            <a:ea typeface="+mj-ea"/>
          </a:endParaRPr>
        </a:p>
      </dsp:txBody>
      <dsp:txXfrm>
        <a:off x="487521" y="92030"/>
        <a:ext cx="6110544" cy="825776"/>
      </dsp:txXfrm>
    </dsp:sp>
    <dsp:sp modelId="{8B195F48-C51D-46D7-AD62-F1CF714E3026}">
      <dsp:nvSpPr>
        <dsp:cNvPr id="0" name=""/>
        <dsp:cNvSpPr/>
      </dsp:nvSpPr>
      <dsp:spPr>
        <a:xfrm>
          <a:off x="0" y="2667866"/>
          <a:ext cx="8856984" cy="2685375"/>
        </a:xfrm>
        <a:prstGeom prst="rect">
          <a:avLst/>
        </a:prstGeom>
        <a:solidFill>
          <a:schemeClr val="lt1">
            <a:alpha val="90000"/>
            <a:hueOff val="0"/>
            <a:satOff val="0"/>
            <a:lumOff val="0"/>
            <a:alphaOff val="0"/>
          </a:schemeClr>
        </a:solidFill>
        <a:ln w="9525" cap="flat" cmpd="sng" algn="ctr">
          <a:solidFill>
            <a:schemeClr val="accent4">
              <a:hueOff val="-1774290"/>
              <a:satOff val="-59734"/>
              <a:lumOff val="-1451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687400" tIns="645668" rIns="687400" bIns="170688" numCol="1" spcCol="1270" anchor="t" anchorCtr="0">
          <a:noAutofit/>
        </a:bodyPr>
        <a:lstStyle/>
        <a:p>
          <a:pPr marL="228600" lvl="1" indent="-228600" algn="l" defTabSz="1066800">
            <a:lnSpc>
              <a:spcPct val="90000"/>
            </a:lnSpc>
            <a:spcBef>
              <a:spcPct val="0"/>
            </a:spcBef>
            <a:spcAft>
              <a:spcPts val="600"/>
            </a:spcAft>
            <a:buChar char="••"/>
          </a:pPr>
          <a:r>
            <a:rPr lang="zh-TW" altLang="en-US" sz="2400" b="1" kern="1200" dirty="0" smtClean="0">
              <a:latin typeface="+mj-ea"/>
              <a:ea typeface="+mj-ea"/>
            </a:rPr>
            <a:t>對於公務員，關於違背職務之行為（或不違背職務之行為），行求、期約或交付賄賂或其他不正利益。</a:t>
          </a:r>
          <a:endParaRPr lang="zh-TW" altLang="en-US" sz="2400" b="1" kern="1200" dirty="0">
            <a:latin typeface="+mj-ea"/>
            <a:ea typeface="+mj-ea"/>
          </a:endParaRPr>
        </a:p>
        <a:p>
          <a:pPr marL="228600" lvl="1" indent="-228600" algn="l" defTabSz="1066800">
            <a:lnSpc>
              <a:spcPct val="90000"/>
            </a:lnSpc>
            <a:spcBef>
              <a:spcPct val="0"/>
            </a:spcBef>
            <a:spcAft>
              <a:spcPts val="600"/>
            </a:spcAft>
            <a:buChar char="••"/>
          </a:pPr>
          <a:r>
            <a:rPr lang="zh-TW" altLang="en-US" sz="2400" b="1" kern="1200" dirty="0" smtClean="0">
              <a:latin typeface="+mj-ea"/>
              <a:ea typeface="+mj-ea"/>
            </a:rPr>
            <a:t>對於外國、大陸地區、香港或澳門之公務員，就跨區貿易、投資或其他商業活動有關事項，為違背職務或不違背職務之行賄行為。</a:t>
          </a:r>
          <a:endParaRPr lang="zh-TW" altLang="en-US" sz="2400" b="1" kern="1200" dirty="0">
            <a:latin typeface="+mj-ea"/>
            <a:ea typeface="+mj-ea"/>
          </a:endParaRPr>
        </a:p>
      </dsp:txBody>
      <dsp:txXfrm>
        <a:off x="0" y="2667866"/>
        <a:ext cx="8856984" cy="2685375"/>
      </dsp:txXfrm>
    </dsp:sp>
    <dsp:sp modelId="{8016111A-1682-47FD-B262-8B065CCD180E}">
      <dsp:nvSpPr>
        <dsp:cNvPr id="0" name=""/>
        <dsp:cNvSpPr/>
      </dsp:nvSpPr>
      <dsp:spPr>
        <a:xfrm>
          <a:off x="442849" y="2210306"/>
          <a:ext cx="6199888" cy="915120"/>
        </a:xfrm>
        <a:prstGeom prst="roundRect">
          <a:avLst/>
        </a:prstGeom>
        <a:solidFill>
          <a:schemeClr val="accent4">
            <a:hueOff val="-1774290"/>
            <a:satOff val="-59734"/>
            <a:lumOff val="-14510"/>
            <a:alphaOff val="0"/>
          </a:schemeClr>
        </a:solidFill>
        <a:ln>
          <a:noFill/>
        </a:ln>
        <a:effectLst>
          <a:outerShdw blurRad="381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34341" tIns="0" rIns="234341" bIns="0" numCol="1" spcCol="1270" anchor="ctr" anchorCtr="0">
          <a:noAutofit/>
        </a:bodyPr>
        <a:lstStyle/>
        <a:p>
          <a:pPr lvl="0" algn="l" defTabSz="1066800">
            <a:lnSpc>
              <a:spcPct val="90000"/>
            </a:lnSpc>
            <a:spcBef>
              <a:spcPct val="0"/>
            </a:spcBef>
            <a:spcAft>
              <a:spcPct val="35000"/>
            </a:spcAft>
          </a:pPr>
          <a:r>
            <a:rPr lang="zh-TW" altLang="en-US" sz="2400" b="1" kern="1200" dirty="0" smtClean="0">
              <a:latin typeface="+mj-ea"/>
              <a:ea typeface="+mj-ea"/>
            </a:rPr>
            <a:t>貪污治罪條例第</a:t>
          </a:r>
          <a:r>
            <a:rPr lang="en-US" altLang="en-US" sz="2400" b="1" kern="1200" dirty="0" smtClean="0">
              <a:latin typeface="+mj-ea"/>
              <a:ea typeface="+mj-ea"/>
            </a:rPr>
            <a:t>11</a:t>
          </a:r>
          <a:r>
            <a:rPr lang="zh-TW" altLang="en-US" sz="2400" b="1" kern="1200" dirty="0" smtClean="0">
              <a:latin typeface="+mj-ea"/>
              <a:ea typeface="+mj-ea"/>
            </a:rPr>
            <a:t>條第</a:t>
          </a:r>
          <a:r>
            <a:rPr lang="en-US" altLang="zh-TW" sz="2400" b="1" kern="1200" dirty="0" smtClean="0">
              <a:latin typeface="+mj-ea"/>
              <a:ea typeface="+mj-ea"/>
            </a:rPr>
            <a:t>1-3</a:t>
          </a:r>
          <a:r>
            <a:rPr lang="zh-TW" altLang="en-US" sz="2400" b="1" kern="1200" dirty="0" smtClean="0">
              <a:latin typeface="+mj-ea"/>
              <a:ea typeface="+mj-ea"/>
            </a:rPr>
            <a:t>項</a:t>
          </a:r>
          <a:endParaRPr lang="zh-TW" altLang="en-US" sz="2400" b="1" kern="1200" dirty="0">
            <a:latin typeface="+mj-ea"/>
            <a:ea typeface="+mj-ea"/>
          </a:endParaRPr>
        </a:p>
      </dsp:txBody>
      <dsp:txXfrm>
        <a:off x="487521" y="2254978"/>
        <a:ext cx="6110544" cy="8257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FAAD5-54BF-4D8B-8769-8FA6C23DBB15}">
      <dsp:nvSpPr>
        <dsp:cNvPr id="0" name=""/>
        <dsp:cNvSpPr/>
      </dsp:nvSpPr>
      <dsp:spPr>
        <a:xfrm>
          <a:off x="0" y="1967414"/>
          <a:ext cx="2069279" cy="826475"/>
        </a:xfrm>
        <a:prstGeom prst="roundRect">
          <a:avLst>
            <a:gd name="adj" fmla="val 10000"/>
          </a:avLst>
        </a:prstGeom>
        <a:solidFill>
          <a:schemeClr val="accent1">
            <a:hueOff val="0"/>
            <a:satOff val="0"/>
            <a:lumOff val="0"/>
            <a:alphaOff val="0"/>
          </a:schemeClr>
        </a:solidFill>
        <a:ln>
          <a:noFill/>
        </a:ln>
        <a:effectLst>
          <a:outerShdw blurRad="38100" dist="25400" dir="5400000" rotWithShape="0">
            <a:srgbClr val="000000">
              <a:alpha val="4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u="none" kern="1200" dirty="0" smtClean="0">
              <a:solidFill>
                <a:srgbClr val="FF0000"/>
              </a:solidFill>
              <a:latin typeface="+mj-ea"/>
              <a:ea typeface="+mj-ea"/>
            </a:rPr>
            <a:t>不是公務員也會犯賄賂罪嗎？</a:t>
          </a:r>
          <a:endParaRPr lang="zh-TW" altLang="en-US" sz="2400" b="1" u="none" kern="1200" dirty="0">
            <a:solidFill>
              <a:srgbClr val="FF0000"/>
            </a:solidFill>
            <a:latin typeface="+mj-ea"/>
            <a:ea typeface="+mj-ea"/>
          </a:endParaRPr>
        </a:p>
      </dsp:txBody>
      <dsp:txXfrm>
        <a:off x="24207" y="1991621"/>
        <a:ext cx="2020865" cy="778061"/>
      </dsp:txXfrm>
    </dsp:sp>
    <dsp:sp modelId="{6C8743C0-A025-4F94-A3DF-B915D840ABD6}">
      <dsp:nvSpPr>
        <dsp:cNvPr id="0" name=""/>
        <dsp:cNvSpPr/>
      </dsp:nvSpPr>
      <dsp:spPr>
        <a:xfrm rot="18304197">
          <a:off x="1821121" y="1887583"/>
          <a:ext cx="1166636" cy="31302"/>
        </a:xfrm>
        <a:custGeom>
          <a:avLst/>
          <a:gdLst/>
          <a:ahLst/>
          <a:cxnLst/>
          <a:rect l="0" t="0" r="0" b="0"/>
          <a:pathLst>
            <a:path>
              <a:moveTo>
                <a:pt x="0" y="15651"/>
              </a:moveTo>
              <a:lnTo>
                <a:pt x="1166636" y="15651"/>
              </a:lnTo>
            </a:path>
          </a:pathLst>
        </a:custGeom>
        <a:noFill/>
        <a:ln w="19050" cap="flat" cmpd="sng" algn="ctr">
          <a:solidFill>
            <a:schemeClr val="accent2">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375274" y="1874069"/>
        <a:ext cx="58331" cy="58331"/>
      </dsp:txXfrm>
    </dsp:sp>
    <dsp:sp modelId="{8F45B4A4-C5F2-4093-A21E-F6323E9585AD}">
      <dsp:nvSpPr>
        <dsp:cNvPr id="0" name=""/>
        <dsp:cNvSpPr/>
      </dsp:nvSpPr>
      <dsp:spPr>
        <a:xfrm>
          <a:off x="2739601" y="1012579"/>
          <a:ext cx="1652950" cy="826475"/>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4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mj-ea"/>
              <a:ea typeface="+mj-ea"/>
            </a:rPr>
            <a:t>行賄罪</a:t>
          </a:r>
          <a:endParaRPr lang="zh-TW" altLang="en-US" sz="2400" b="1" kern="1200" dirty="0">
            <a:latin typeface="+mj-ea"/>
            <a:ea typeface="+mj-ea"/>
          </a:endParaRPr>
        </a:p>
      </dsp:txBody>
      <dsp:txXfrm>
        <a:off x="2763808" y="1036786"/>
        <a:ext cx="1604536" cy="778061"/>
      </dsp:txXfrm>
    </dsp:sp>
    <dsp:sp modelId="{876786B9-BC0A-4120-BD6A-4A6D98EC465B}">
      <dsp:nvSpPr>
        <dsp:cNvPr id="0" name=""/>
        <dsp:cNvSpPr/>
      </dsp:nvSpPr>
      <dsp:spPr>
        <a:xfrm>
          <a:off x="4392552" y="1410166"/>
          <a:ext cx="661180" cy="31302"/>
        </a:xfrm>
        <a:custGeom>
          <a:avLst/>
          <a:gdLst/>
          <a:ahLst/>
          <a:cxnLst/>
          <a:rect l="0" t="0" r="0" b="0"/>
          <a:pathLst>
            <a:path>
              <a:moveTo>
                <a:pt x="0" y="15651"/>
              </a:moveTo>
              <a:lnTo>
                <a:pt x="661180" y="15651"/>
              </a:lnTo>
            </a:path>
          </a:pathLst>
        </a:custGeom>
        <a:noFill/>
        <a:ln w="19050" cap="flat" cmpd="sng" algn="ctr">
          <a:solidFill>
            <a:schemeClr val="accent3">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706612" y="1409287"/>
        <a:ext cx="33059" cy="33059"/>
      </dsp:txXfrm>
    </dsp:sp>
    <dsp:sp modelId="{42E8C375-2559-4FA0-BD4E-96126BFD1751}">
      <dsp:nvSpPr>
        <dsp:cNvPr id="0" name=""/>
        <dsp:cNvSpPr/>
      </dsp:nvSpPr>
      <dsp:spPr>
        <a:xfrm>
          <a:off x="5053732" y="1012579"/>
          <a:ext cx="1652950" cy="826475"/>
        </a:xfrm>
        <a:prstGeom prst="roundRect">
          <a:avLst>
            <a:gd name="adj" fmla="val 10000"/>
          </a:avLst>
        </a:prstGeom>
        <a:solidFill>
          <a:schemeClr val="accent3">
            <a:hueOff val="0"/>
            <a:satOff val="0"/>
            <a:lumOff val="0"/>
            <a:alphaOff val="0"/>
          </a:schemeClr>
        </a:solidFill>
        <a:ln>
          <a:noFill/>
        </a:ln>
        <a:effectLst>
          <a:outerShdw blurRad="38100" dist="25400" dir="5400000" rotWithShape="0">
            <a:srgbClr val="000000">
              <a:alpha val="4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mj-ea"/>
              <a:ea typeface="+mj-ea"/>
            </a:rPr>
            <a:t>一般犯</a:t>
          </a:r>
          <a:endParaRPr lang="zh-TW" altLang="en-US" sz="2400" b="1" kern="1200" dirty="0">
            <a:latin typeface="+mj-ea"/>
            <a:ea typeface="+mj-ea"/>
          </a:endParaRPr>
        </a:p>
      </dsp:txBody>
      <dsp:txXfrm>
        <a:off x="5077939" y="1036786"/>
        <a:ext cx="1604536" cy="778061"/>
      </dsp:txXfrm>
    </dsp:sp>
    <dsp:sp modelId="{9533EA62-661C-4203-A82A-67CD5823CC6A}">
      <dsp:nvSpPr>
        <dsp:cNvPr id="0" name=""/>
        <dsp:cNvSpPr/>
      </dsp:nvSpPr>
      <dsp:spPr>
        <a:xfrm rot="19457599">
          <a:off x="6630150" y="1172554"/>
          <a:ext cx="814246" cy="31302"/>
        </a:xfrm>
        <a:custGeom>
          <a:avLst/>
          <a:gdLst/>
          <a:ahLst/>
          <a:cxnLst/>
          <a:rect l="0" t="0" r="0" b="0"/>
          <a:pathLst>
            <a:path>
              <a:moveTo>
                <a:pt x="0" y="15651"/>
              </a:moveTo>
              <a:lnTo>
                <a:pt x="814246" y="15651"/>
              </a:lnTo>
            </a:path>
          </a:pathLst>
        </a:custGeom>
        <a:noFill/>
        <a:ln w="19050" cap="flat" cmpd="sng" algn="ctr">
          <a:solidFill>
            <a:schemeClr val="accent4">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7016917" y="1167849"/>
        <a:ext cx="40712" cy="40712"/>
      </dsp:txXfrm>
    </dsp:sp>
    <dsp:sp modelId="{BBC309C6-7549-43AA-91A7-7CC5BF718A78}">
      <dsp:nvSpPr>
        <dsp:cNvPr id="0" name=""/>
        <dsp:cNvSpPr/>
      </dsp:nvSpPr>
      <dsp:spPr>
        <a:xfrm>
          <a:off x="7367863" y="537356"/>
          <a:ext cx="1652950" cy="826475"/>
        </a:xfrm>
        <a:prstGeom prst="roundRect">
          <a:avLst>
            <a:gd name="adj" fmla="val 10000"/>
          </a:avLst>
        </a:prstGeom>
        <a:solidFill>
          <a:schemeClr val="accent4">
            <a:hueOff val="0"/>
            <a:satOff val="0"/>
            <a:lumOff val="0"/>
            <a:alphaOff val="0"/>
          </a:schemeClr>
        </a:solidFill>
        <a:ln>
          <a:noFill/>
        </a:ln>
        <a:effectLst>
          <a:outerShdw blurRad="38100" dist="25400" dir="5400000" rotWithShape="0">
            <a:srgbClr val="000000">
              <a:alpha val="4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mj-ea"/>
              <a:ea typeface="+mj-ea"/>
            </a:rPr>
            <a:t>違背職務</a:t>
          </a:r>
          <a:endParaRPr lang="zh-TW" altLang="en-US" sz="2400" b="1" kern="1200" dirty="0">
            <a:latin typeface="+mj-ea"/>
            <a:ea typeface="+mj-ea"/>
          </a:endParaRPr>
        </a:p>
      </dsp:txBody>
      <dsp:txXfrm>
        <a:off x="7392070" y="561563"/>
        <a:ext cx="1604536" cy="778061"/>
      </dsp:txXfrm>
    </dsp:sp>
    <dsp:sp modelId="{5C87EECC-3F83-41BE-B8DC-97A20427DA9C}">
      <dsp:nvSpPr>
        <dsp:cNvPr id="0" name=""/>
        <dsp:cNvSpPr/>
      </dsp:nvSpPr>
      <dsp:spPr>
        <a:xfrm rot="2142401">
          <a:off x="6630150" y="1647777"/>
          <a:ext cx="814246" cy="31302"/>
        </a:xfrm>
        <a:custGeom>
          <a:avLst/>
          <a:gdLst/>
          <a:ahLst/>
          <a:cxnLst/>
          <a:rect l="0" t="0" r="0" b="0"/>
          <a:pathLst>
            <a:path>
              <a:moveTo>
                <a:pt x="0" y="15651"/>
              </a:moveTo>
              <a:lnTo>
                <a:pt x="814246" y="15651"/>
              </a:lnTo>
            </a:path>
          </a:pathLst>
        </a:custGeom>
        <a:noFill/>
        <a:ln w="19050" cap="flat" cmpd="sng" algn="ctr">
          <a:solidFill>
            <a:schemeClr val="accent4">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7016917" y="1643072"/>
        <a:ext cx="40712" cy="40712"/>
      </dsp:txXfrm>
    </dsp:sp>
    <dsp:sp modelId="{296495A0-C65D-4B57-A11D-402BA6677240}">
      <dsp:nvSpPr>
        <dsp:cNvPr id="0" name=""/>
        <dsp:cNvSpPr/>
      </dsp:nvSpPr>
      <dsp:spPr>
        <a:xfrm>
          <a:off x="7367863" y="1487802"/>
          <a:ext cx="1652950" cy="826475"/>
        </a:xfrm>
        <a:prstGeom prst="roundRect">
          <a:avLst>
            <a:gd name="adj" fmla="val 10000"/>
          </a:avLst>
        </a:prstGeom>
        <a:solidFill>
          <a:schemeClr val="accent4">
            <a:hueOff val="0"/>
            <a:satOff val="0"/>
            <a:lumOff val="0"/>
            <a:alphaOff val="0"/>
          </a:schemeClr>
        </a:solidFill>
        <a:ln>
          <a:noFill/>
        </a:ln>
        <a:effectLst>
          <a:outerShdw blurRad="38100" dist="25400" dir="5400000" rotWithShape="0">
            <a:srgbClr val="000000">
              <a:alpha val="4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mj-ea"/>
              <a:ea typeface="+mj-ea"/>
            </a:rPr>
            <a:t>不</a:t>
          </a:r>
          <a:r>
            <a:rPr lang="zh-TW" altLang="en-US" sz="2400" b="1" kern="1200" dirty="0" smtClean="0">
              <a:latin typeface="+mj-ea"/>
              <a:ea typeface="+mj-ea"/>
            </a:rPr>
            <a:t>違背職務</a:t>
          </a:r>
          <a:endParaRPr lang="zh-TW" altLang="en-US" sz="2400" b="1" kern="1200" dirty="0">
            <a:latin typeface="+mj-ea"/>
            <a:ea typeface="+mj-ea"/>
          </a:endParaRPr>
        </a:p>
      </dsp:txBody>
      <dsp:txXfrm>
        <a:off x="7392070" y="1512009"/>
        <a:ext cx="1604536" cy="778061"/>
      </dsp:txXfrm>
    </dsp:sp>
    <dsp:sp modelId="{077E3CBD-9BA8-4358-B949-CFEB1B7D127A}">
      <dsp:nvSpPr>
        <dsp:cNvPr id="0" name=""/>
        <dsp:cNvSpPr/>
      </dsp:nvSpPr>
      <dsp:spPr>
        <a:xfrm rot="3280850">
          <a:off x="1824708" y="2838030"/>
          <a:ext cx="1159464" cy="31302"/>
        </a:xfrm>
        <a:custGeom>
          <a:avLst/>
          <a:gdLst/>
          <a:ahLst/>
          <a:cxnLst/>
          <a:rect l="0" t="0" r="0" b="0"/>
          <a:pathLst>
            <a:path>
              <a:moveTo>
                <a:pt x="0" y="15651"/>
              </a:moveTo>
              <a:lnTo>
                <a:pt x="1159464" y="15651"/>
              </a:lnTo>
            </a:path>
          </a:pathLst>
        </a:custGeom>
        <a:noFill/>
        <a:ln w="19050" cap="flat" cmpd="sng" algn="ctr">
          <a:solidFill>
            <a:schemeClr val="accent2">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375453" y="2824695"/>
        <a:ext cx="57973" cy="57973"/>
      </dsp:txXfrm>
    </dsp:sp>
    <dsp:sp modelId="{9D81548D-9DC4-4AA4-B123-8D1C8848BB2F}">
      <dsp:nvSpPr>
        <dsp:cNvPr id="0" name=""/>
        <dsp:cNvSpPr/>
      </dsp:nvSpPr>
      <dsp:spPr>
        <a:xfrm>
          <a:off x="2739601" y="2913473"/>
          <a:ext cx="1652950" cy="826475"/>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4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mj-ea"/>
              <a:ea typeface="+mj-ea"/>
            </a:rPr>
            <a:t>收賄罪</a:t>
          </a:r>
          <a:endParaRPr lang="zh-TW" altLang="en-US" sz="2400" b="1" kern="1200" dirty="0">
            <a:latin typeface="+mj-ea"/>
            <a:ea typeface="+mj-ea"/>
          </a:endParaRPr>
        </a:p>
      </dsp:txBody>
      <dsp:txXfrm>
        <a:off x="2763808" y="2937680"/>
        <a:ext cx="1604536" cy="778061"/>
      </dsp:txXfrm>
    </dsp:sp>
    <dsp:sp modelId="{30CB3C9B-6BE4-4AE7-9210-29987204088B}">
      <dsp:nvSpPr>
        <dsp:cNvPr id="0" name=""/>
        <dsp:cNvSpPr/>
      </dsp:nvSpPr>
      <dsp:spPr>
        <a:xfrm>
          <a:off x="4392552" y="3311059"/>
          <a:ext cx="661180" cy="31302"/>
        </a:xfrm>
        <a:custGeom>
          <a:avLst/>
          <a:gdLst/>
          <a:ahLst/>
          <a:cxnLst/>
          <a:rect l="0" t="0" r="0" b="0"/>
          <a:pathLst>
            <a:path>
              <a:moveTo>
                <a:pt x="0" y="15651"/>
              </a:moveTo>
              <a:lnTo>
                <a:pt x="661180" y="15651"/>
              </a:lnTo>
            </a:path>
          </a:pathLst>
        </a:custGeom>
        <a:noFill/>
        <a:ln w="19050" cap="flat" cmpd="sng" algn="ctr">
          <a:solidFill>
            <a:schemeClr val="accent3">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706612" y="3310181"/>
        <a:ext cx="33059" cy="33059"/>
      </dsp:txXfrm>
    </dsp:sp>
    <dsp:sp modelId="{5C754B7A-72B9-417A-BDB4-1AB0F13BD040}">
      <dsp:nvSpPr>
        <dsp:cNvPr id="0" name=""/>
        <dsp:cNvSpPr/>
      </dsp:nvSpPr>
      <dsp:spPr>
        <a:xfrm>
          <a:off x="5053732" y="2913473"/>
          <a:ext cx="1652950" cy="826475"/>
        </a:xfrm>
        <a:prstGeom prst="roundRect">
          <a:avLst>
            <a:gd name="adj" fmla="val 10000"/>
          </a:avLst>
        </a:prstGeom>
        <a:solidFill>
          <a:schemeClr val="accent3">
            <a:hueOff val="0"/>
            <a:satOff val="0"/>
            <a:lumOff val="0"/>
            <a:alphaOff val="0"/>
          </a:schemeClr>
        </a:solidFill>
        <a:ln>
          <a:noFill/>
        </a:ln>
        <a:effectLst>
          <a:outerShdw blurRad="38100" dist="25400" dir="5400000" rotWithShape="0">
            <a:srgbClr val="000000">
              <a:alpha val="4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mj-ea"/>
              <a:ea typeface="+mj-ea"/>
            </a:rPr>
            <a:t>身分犯</a:t>
          </a:r>
          <a:endParaRPr lang="zh-TW" altLang="en-US" sz="2400" b="1" kern="1200" dirty="0">
            <a:latin typeface="+mj-ea"/>
            <a:ea typeface="+mj-ea"/>
          </a:endParaRPr>
        </a:p>
      </dsp:txBody>
      <dsp:txXfrm>
        <a:off x="5077939" y="2937680"/>
        <a:ext cx="1604536" cy="778061"/>
      </dsp:txXfrm>
    </dsp:sp>
    <dsp:sp modelId="{BAF1252B-C56E-4A68-A3B0-9861128C86B1}">
      <dsp:nvSpPr>
        <dsp:cNvPr id="0" name=""/>
        <dsp:cNvSpPr/>
      </dsp:nvSpPr>
      <dsp:spPr>
        <a:xfrm rot="19457599">
          <a:off x="6630150" y="3073447"/>
          <a:ext cx="814246" cy="31302"/>
        </a:xfrm>
        <a:custGeom>
          <a:avLst/>
          <a:gdLst/>
          <a:ahLst/>
          <a:cxnLst/>
          <a:rect l="0" t="0" r="0" b="0"/>
          <a:pathLst>
            <a:path>
              <a:moveTo>
                <a:pt x="0" y="15651"/>
              </a:moveTo>
              <a:lnTo>
                <a:pt x="814246" y="15651"/>
              </a:lnTo>
            </a:path>
          </a:pathLst>
        </a:custGeom>
        <a:noFill/>
        <a:ln w="19050" cap="flat" cmpd="sng" algn="ctr">
          <a:solidFill>
            <a:schemeClr val="accent4">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7016917" y="3068742"/>
        <a:ext cx="40712" cy="40712"/>
      </dsp:txXfrm>
    </dsp:sp>
    <dsp:sp modelId="{E631F605-8F2E-4F3A-BF2B-A3D5C9EFF44C}">
      <dsp:nvSpPr>
        <dsp:cNvPr id="0" name=""/>
        <dsp:cNvSpPr/>
      </dsp:nvSpPr>
      <dsp:spPr>
        <a:xfrm>
          <a:off x="7367863" y="2438249"/>
          <a:ext cx="1652950" cy="826475"/>
        </a:xfrm>
        <a:prstGeom prst="roundRect">
          <a:avLst>
            <a:gd name="adj" fmla="val 10000"/>
          </a:avLst>
        </a:prstGeom>
        <a:solidFill>
          <a:schemeClr val="accent4">
            <a:hueOff val="0"/>
            <a:satOff val="0"/>
            <a:lumOff val="0"/>
            <a:alphaOff val="0"/>
          </a:schemeClr>
        </a:solidFill>
        <a:ln>
          <a:noFill/>
        </a:ln>
        <a:effectLst>
          <a:outerShdw blurRad="38100" dist="25400" dir="5400000" rotWithShape="0">
            <a:srgbClr val="000000">
              <a:alpha val="4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mj-ea"/>
              <a:ea typeface="+mj-ea"/>
            </a:rPr>
            <a:t>違背職務</a:t>
          </a:r>
          <a:endParaRPr lang="zh-TW" altLang="en-US" sz="2400" b="1" kern="1200" dirty="0">
            <a:latin typeface="+mj-ea"/>
            <a:ea typeface="+mj-ea"/>
          </a:endParaRPr>
        </a:p>
      </dsp:txBody>
      <dsp:txXfrm>
        <a:off x="7392070" y="2462456"/>
        <a:ext cx="1604536" cy="778061"/>
      </dsp:txXfrm>
    </dsp:sp>
    <dsp:sp modelId="{D40EBEBA-094D-4A3D-BE31-EEC99493C77B}">
      <dsp:nvSpPr>
        <dsp:cNvPr id="0" name=""/>
        <dsp:cNvSpPr/>
      </dsp:nvSpPr>
      <dsp:spPr>
        <a:xfrm rot="2142401">
          <a:off x="6630150" y="3548671"/>
          <a:ext cx="814246" cy="31302"/>
        </a:xfrm>
        <a:custGeom>
          <a:avLst/>
          <a:gdLst/>
          <a:ahLst/>
          <a:cxnLst/>
          <a:rect l="0" t="0" r="0" b="0"/>
          <a:pathLst>
            <a:path>
              <a:moveTo>
                <a:pt x="0" y="15651"/>
              </a:moveTo>
              <a:lnTo>
                <a:pt x="814246" y="15651"/>
              </a:lnTo>
            </a:path>
          </a:pathLst>
        </a:custGeom>
        <a:noFill/>
        <a:ln w="19050" cap="flat" cmpd="sng" algn="ctr">
          <a:solidFill>
            <a:schemeClr val="accent4">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7016917" y="3543966"/>
        <a:ext cx="40712" cy="40712"/>
      </dsp:txXfrm>
    </dsp:sp>
    <dsp:sp modelId="{7C8EA2AA-ED51-4237-BCF3-7AD5037D72D7}">
      <dsp:nvSpPr>
        <dsp:cNvPr id="0" name=""/>
        <dsp:cNvSpPr/>
      </dsp:nvSpPr>
      <dsp:spPr>
        <a:xfrm>
          <a:off x="7367863" y="3388696"/>
          <a:ext cx="1652950" cy="826475"/>
        </a:xfrm>
        <a:prstGeom prst="roundRect">
          <a:avLst>
            <a:gd name="adj" fmla="val 10000"/>
          </a:avLst>
        </a:prstGeom>
        <a:solidFill>
          <a:schemeClr val="accent4">
            <a:hueOff val="0"/>
            <a:satOff val="0"/>
            <a:lumOff val="0"/>
            <a:alphaOff val="0"/>
          </a:schemeClr>
        </a:solidFill>
        <a:ln>
          <a:noFill/>
        </a:ln>
        <a:effectLst>
          <a:outerShdw blurRad="38100" dist="25400" dir="5400000" rotWithShape="0">
            <a:srgbClr val="000000">
              <a:alpha val="4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mj-ea"/>
              <a:ea typeface="+mj-ea"/>
            </a:rPr>
            <a:t>不</a:t>
          </a:r>
          <a:r>
            <a:rPr lang="zh-TW" altLang="en-US" sz="2400" b="1" kern="1200" dirty="0" smtClean="0">
              <a:latin typeface="+mj-ea"/>
              <a:ea typeface="+mj-ea"/>
            </a:rPr>
            <a:t>違背職務</a:t>
          </a:r>
          <a:endParaRPr lang="zh-TW" altLang="en-US" sz="2400" b="1" kern="1200" dirty="0">
            <a:latin typeface="+mj-ea"/>
            <a:ea typeface="+mj-ea"/>
          </a:endParaRPr>
        </a:p>
      </dsp:txBody>
      <dsp:txXfrm>
        <a:off x="7392070" y="3412903"/>
        <a:ext cx="1604536" cy="7780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71560-DCC2-49B2-9398-B20A4786C063}">
      <dsp:nvSpPr>
        <dsp:cNvPr id="0" name=""/>
        <dsp:cNvSpPr/>
      </dsp:nvSpPr>
      <dsp:spPr>
        <a:xfrm>
          <a:off x="3512215" y="5057178"/>
          <a:ext cx="465890" cy="91440"/>
        </a:xfrm>
        <a:custGeom>
          <a:avLst/>
          <a:gdLst/>
          <a:ahLst/>
          <a:cxnLst/>
          <a:rect l="0" t="0" r="0" b="0"/>
          <a:pathLst>
            <a:path>
              <a:moveTo>
                <a:pt x="0" y="45720"/>
              </a:moveTo>
              <a:lnTo>
                <a:pt x="465890" y="45720"/>
              </a:lnTo>
            </a:path>
          </a:pathLst>
        </a:custGeom>
        <a:noFill/>
        <a:ln w="19050" cap="flat" cmpd="sng" algn="ctr">
          <a:solidFill>
            <a:schemeClr val="accent3">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733513" y="5091251"/>
        <a:ext cx="23294" cy="23294"/>
      </dsp:txXfrm>
    </dsp:sp>
    <dsp:sp modelId="{380A430B-E460-49E7-AB5E-0193FD1E7D3D}">
      <dsp:nvSpPr>
        <dsp:cNvPr id="0" name=""/>
        <dsp:cNvSpPr/>
      </dsp:nvSpPr>
      <dsp:spPr>
        <a:xfrm>
          <a:off x="716875" y="3771276"/>
          <a:ext cx="465890" cy="1331621"/>
        </a:xfrm>
        <a:custGeom>
          <a:avLst/>
          <a:gdLst/>
          <a:ahLst/>
          <a:cxnLst/>
          <a:rect l="0" t="0" r="0" b="0"/>
          <a:pathLst>
            <a:path>
              <a:moveTo>
                <a:pt x="0" y="0"/>
              </a:moveTo>
              <a:lnTo>
                <a:pt x="232945" y="0"/>
              </a:lnTo>
              <a:lnTo>
                <a:pt x="232945" y="1331621"/>
              </a:lnTo>
              <a:lnTo>
                <a:pt x="465890" y="1331621"/>
              </a:lnTo>
            </a:path>
          </a:pathLst>
        </a:custGeom>
        <a:noFill/>
        <a:ln w="19050" cap="flat" cmpd="sng" algn="ctr">
          <a:solidFill>
            <a:schemeClr val="accent2">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914551" y="4401818"/>
        <a:ext cx="70538" cy="70538"/>
      </dsp:txXfrm>
    </dsp:sp>
    <dsp:sp modelId="{B0FDD5AC-6B1D-4F1D-8BFE-185C9294694A}">
      <dsp:nvSpPr>
        <dsp:cNvPr id="0" name=""/>
        <dsp:cNvSpPr/>
      </dsp:nvSpPr>
      <dsp:spPr>
        <a:xfrm>
          <a:off x="6307556" y="4169430"/>
          <a:ext cx="465890" cy="91440"/>
        </a:xfrm>
        <a:custGeom>
          <a:avLst/>
          <a:gdLst/>
          <a:ahLst/>
          <a:cxnLst/>
          <a:rect l="0" t="0" r="0" b="0"/>
          <a:pathLst>
            <a:path>
              <a:moveTo>
                <a:pt x="0" y="45720"/>
              </a:moveTo>
              <a:lnTo>
                <a:pt x="465890" y="45720"/>
              </a:lnTo>
            </a:path>
          </a:pathLst>
        </a:custGeom>
        <a:noFill/>
        <a:ln w="19050" cap="flat" cmpd="sng" algn="ctr">
          <a:solidFill>
            <a:schemeClr val="accent4">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6528854" y="4203503"/>
        <a:ext cx="23294" cy="23294"/>
      </dsp:txXfrm>
    </dsp:sp>
    <dsp:sp modelId="{6680A30C-1E59-4F98-B4B8-EF60E7090563}">
      <dsp:nvSpPr>
        <dsp:cNvPr id="0" name=""/>
        <dsp:cNvSpPr/>
      </dsp:nvSpPr>
      <dsp:spPr>
        <a:xfrm>
          <a:off x="3512215" y="2439655"/>
          <a:ext cx="465890" cy="1775495"/>
        </a:xfrm>
        <a:custGeom>
          <a:avLst/>
          <a:gdLst/>
          <a:ahLst/>
          <a:cxnLst/>
          <a:rect l="0" t="0" r="0" b="0"/>
          <a:pathLst>
            <a:path>
              <a:moveTo>
                <a:pt x="0" y="0"/>
              </a:moveTo>
              <a:lnTo>
                <a:pt x="232945" y="0"/>
              </a:lnTo>
              <a:lnTo>
                <a:pt x="232945" y="1775495"/>
              </a:lnTo>
              <a:lnTo>
                <a:pt x="465890" y="1775495"/>
              </a:lnTo>
            </a:path>
          </a:pathLst>
        </a:custGeom>
        <a:noFill/>
        <a:ln w="19050" cap="flat" cmpd="sng" algn="ctr">
          <a:solidFill>
            <a:schemeClr val="accent3">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TW" altLang="en-US" sz="600" kern="1200"/>
        </a:p>
      </dsp:txBody>
      <dsp:txXfrm>
        <a:off x="3699270" y="3281512"/>
        <a:ext cx="91780" cy="91780"/>
      </dsp:txXfrm>
    </dsp:sp>
    <dsp:sp modelId="{2926A08E-BCCD-4480-9B17-07DD127083B6}">
      <dsp:nvSpPr>
        <dsp:cNvPr id="0" name=""/>
        <dsp:cNvSpPr/>
      </dsp:nvSpPr>
      <dsp:spPr>
        <a:xfrm>
          <a:off x="6307556" y="3281682"/>
          <a:ext cx="465890" cy="91440"/>
        </a:xfrm>
        <a:custGeom>
          <a:avLst/>
          <a:gdLst/>
          <a:ahLst/>
          <a:cxnLst/>
          <a:rect l="0" t="0" r="0" b="0"/>
          <a:pathLst>
            <a:path>
              <a:moveTo>
                <a:pt x="0" y="45720"/>
              </a:moveTo>
              <a:lnTo>
                <a:pt x="465890" y="45720"/>
              </a:lnTo>
            </a:path>
          </a:pathLst>
        </a:custGeom>
        <a:noFill/>
        <a:ln w="19050" cap="flat" cmpd="sng" algn="ctr">
          <a:solidFill>
            <a:schemeClr val="accent4">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6528854" y="3315755"/>
        <a:ext cx="23294" cy="23294"/>
      </dsp:txXfrm>
    </dsp:sp>
    <dsp:sp modelId="{7173831A-1403-45BC-B197-89EA8C58C8C5}">
      <dsp:nvSpPr>
        <dsp:cNvPr id="0" name=""/>
        <dsp:cNvSpPr/>
      </dsp:nvSpPr>
      <dsp:spPr>
        <a:xfrm>
          <a:off x="3512215" y="2439655"/>
          <a:ext cx="465890" cy="887747"/>
        </a:xfrm>
        <a:custGeom>
          <a:avLst/>
          <a:gdLst/>
          <a:ahLst/>
          <a:cxnLst/>
          <a:rect l="0" t="0" r="0" b="0"/>
          <a:pathLst>
            <a:path>
              <a:moveTo>
                <a:pt x="0" y="0"/>
              </a:moveTo>
              <a:lnTo>
                <a:pt x="232945" y="0"/>
              </a:lnTo>
              <a:lnTo>
                <a:pt x="232945" y="887747"/>
              </a:lnTo>
              <a:lnTo>
                <a:pt x="465890" y="887747"/>
              </a:lnTo>
            </a:path>
          </a:pathLst>
        </a:custGeom>
        <a:noFill/>
        <a:ln w="19050" cap="flat" cmpd="sng" algn="ctr">
          <a:solidFill>
            <a:schemeClr val="accent3">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720096" y="2858464"/>
        <a:ext cx="50128" cy="50128"/>
      </dsp:txXfrm>
    </dsp:sp>
    <dsp:sp modelId="{3BC9271F-F224-4740-ACB1-9161D503C821}">
      <dsp:nvSpPr>
        <dsp:cNvPr id="0" name=""/>
        <dsp:cNvSpPr/>
      </dsp:nvSpPr>
      <dsp:spPr>
        <a:xfrm>
          <a:off x="6307556" y="1995781"/>
          <a:ext cx="465890" cy="443873"/>
        </a:xfrm>
        <a:custGeom>
          <a:avLst/>
          <a:gdLst/>
          <a:ahLst/>
          <a:cxnLst/>
          <a:rect l="0" t="0" r="0" b="0"/>
          <a:pathLst>
            <a:path>
              <a:moveTo>
                <a:pt x="0" y="0"/>
              </a:moveTo>
              <a:lnTo>
                <a:pt x="232945" y="0"/>
              </a:lnTo>
              <a:lnTo>
                <a:pt x="232945" y="443873"/>
              </a:lnTo>
              <a:lnTo>
                <a:pt x="465890" y="443873"/>
              </a:lnTo>
            </a:path>
          </a:pathLst>
        </a:custGeom>
        <a:noFill/>
        <a:ln w="19050" cap="flat" cmpd="sng" algn="ctr">
          <a:solidFill>
            <a:schemeClr val="accent4">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6524414" y="2201630"/>
        <a:ext cx="32174" cy="32174"/>
      </dsp:txXfrm>
    </dsp:sp>
    <dsp:sp modelId="{8A19E591-AC94-4AF3-BDE8-E977157EF8EA}">
      <dsp:nvSpPr>
        <dsp:cNvPr id="0" name=""/>
        <dsp:cNvSpPr/>
      </dsp:nvSpPr>
      <dsp:spPr>
        <a:xfrm>
          <a:off x="6307556" y="1551907"/>
          <a:ext cx="465890" cy="443873"/>
        </a:xfrm>
        <a:custGeom>
          <a:avLst/>
          <a:gdLst/>
          <a:ahLst/>
          <a:cxnLst/>
          <a:rect l="0" t="0" r="0" b="0"/>
          <a:pathLst>
            <a:path>
              <a:moveTo>
                <a:pt x="0" y="443873"/>
              </a:moveTo>
              <a:lnTo>
                <a:pt x="232945" y="443873"/>
              </a:lnTo>
              <a:lnTo>
                <a:pt x="232945" y="0"/>
              </a:lnTo>
              <a:lnTo>
                <a:pt x="465890" y="0"/>
              </a:lnTo>
            </a:path>
          </a:pathLst>
        </a:custGeom>
        <a:noFill/>
        <a:ln w="19050" cap="flat" cmpd="sng" algn="ctr">
          <a:solidFill>
            <a:schemeClr val="accent4">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6524414" y="1757757"/>
        <a:ext cx="32174" cy="32174"/>
      </dsp:txXfrm>
    </dsp:sp>
    <dsp:sp modelId="{63676FC7-C692-4318-ADF2-21B6C5367942}">
      <dsp:nvSpPr>
        <dsp:cNvPr id="0" name=""/>
        <dsp:cNvSpPr/>
      </dsp:nvSpPr>
      <dsp:spPr>
        <a:xfrm>
          <a:off x="3512215" y="1995781"/>
          <a:ext cx="465890" cy="443873"/>
        </a:xfrm>
        <a:custGeom>
          <a:avLst/>
          <a:gdLst/>
          <a:ahLst/>
          <a:cxnLst/>
          <a:rect l="0" t="0" r="0" b="0"/>
          <a:pathLst>
            <a:path>
              <a:moveTo>
                <a:pt x="0" y="443873"/>
              </a:moveTo>
              <a:lnTo>
                <a:pt x="232945" y="443873"/>
              </a:lnTo>
              <a:lnTo>
                <a:pt x="232945" y="0"/>
              </a:lnTo>
              <a:lnTo>
                <a:pt x="465890" y="0"/>
              </a:lnTo>
            </a:path>
          </a:pathLst>
        </a:custGeom>
        <a:noFill/>
        <a:ln w="19050" cap="flat" cmpd="sng" algn="ctr">
          <a:solidFill>
            <a:schemeClr val="accent3">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729073" y="2201630"/>
        <a:ext cx="32174" cy="32174"/>
      </dsp:txXfrm>
    </dsp:sp>
    <dsp:sp modelId="{33234426-57F9-464A-9177-FC77070E72E3}">
      <dsp:nvSpPr>
        <dsp:cNvPr id="0" name=""/>
        <dsp:cNvSpPr/>
      </dsp:nvSpPr>
      <dsp:spPr>
        <a:xfrm>
          <a:off x="6307556" y="618439"/>
          <a:ext cx="465890" cy="91440"/>
        </a:xfrm>
        <a:custGeom>
          <a:avLst/>
          <a:gdLst/>
          <a:ahLst/>
          <a:cxnLst/>
          <a:rect l="0" t="0" r="0" b="0"/>
          <a:pathLst>
            <a:path>
              <a:moveTo>
                <a:pt x="0" y="45720"/>
              </a:moveTo>
              <a:lnTo>
                <a:pt x="465890" y="45720"/>
              </a:lnTo>
            </a:path>
          </a:pathLst>
        </a:custGeom>
        <a:noFill/>
        <a:ln w="19050" cap="flat" cmpd="sng" algn="ctr">
          <a:solidFill>
            <a:schemeClr val="accent4">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6528854" y="652512"/>
        <a:ext cx="23294" cy="23294"/>
      </dsp:txXfrm>
    </dsp:sp>
    <dsp:sp modelId="{796CDA92-09C4-485C-B9BD-9D95143592BD}">
      <dsp:nvSpPr>
        <dsp:cNvPr id="0" name=""/>
        <dsp:cNvSpPr/>
      </dsp:nvSpPr>
      <dsp:spPr>
        <a:xfrm>
          <a:off x="3512215" y="664159"/>
          <a:ext cx="465890" cy="1775495"/>
        </a:xfrm>
        <a:custGeom>
          <a:avLst/>
          <a:gdLst/>
          <a:ahLst/>
          <a:cxnLst/>
          <a:rect l="0" t="0" r="0" b="0"/>
          <a:pathLst>
            <a:path>
              <a:moveTo>
                <a:pt x="0" y="1775495"/>
              </a:moveTo>
              <a:lnTo>
                <a:pt x="232945" y="1775495"/>
              </a:lnTo>
              <a:lnTo>
                <a:pt x="232945" y="0"/>
              </a:lnTo>
              <a:lnTo>
                <a:pt x="465890" y="0"/>
              </a:lnTo>
            </a:path>
          </a:pathLst>
        </a:custGeom>
        <a:noFill/>
        <a:ln w="19050" cap="flat" cmpd="sng" algn="ctr">
          <a:solidFill>
            <a:schemeClr val="accent3">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TW" altLang="en-US" sz="600" kern="1200"/>
        </a:p>
      </dsp:txBody>
      <dsp:txXfrm>
        <a:off x="3699270" y="1506017"/>
        <a:ext cx="91780" cy="91780"/>
      </dsp:txXfrm>
    </dsp:sp>
    <dsp:sp modelId="{03C55598-0E51-4658-8080-E87E14E96203}">
      <dsp:nvSpPr>
        <dsp:cNvPr id="0" name=""/>
        <dsp:cNvSpPr/>
      </dsp:nvSpPr>
      <dsp:spPr>
        <a:xfrm>
          <a:off x="716875" y="2439655"/>
          <a:ext cx="465890" cy="1331621"/>
        </a:xfrm>
        <a:custGeom>
          <a:avLst/>
          <a:gdLst/>
          <a:ahLst/>
          <a:cxnLst/>
          <a:rect l="0" t="0" r="0" b="0"/>
          <a:pathLst>
            <a:path>
              <a:moveTo>
                <a:pt x="0" y="1331621"/>
              </a:moveTo>
              <a:lnTo>
                <a:pt x="232945" y="1331621"/>
              </a:lnTo>
              <a:lnTo>
                <a:pt x="232945" y="0"/>
              </a:lnTo>
              <a:lnTo>
                <a:pt x="465890" y="0"/>
              </a:lnTo>
            </a:path>
          </a:pathLst>
        </a:custGeom>
        <a:noFill/>
        <a:ln w="19050" cap="flat" cmpd="sng" algn="ctr">
          <a:solidFill>
            <a:schemeClr val="accent2">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914551" y="3070196"/>
        <a:ext cx="70538" cy="70538"/>
      </dsp:txXfrm>
    </dsp:sp>
    <dsp:sp modelId="{77412DA4-35AF-4D3C-954F-6CB9FEC483AD}">
      <dsp:nvSpPr>
        <dsp:cNvPr id="0" name=""/>
        <dsp:cNvSpPr/>
      </dsp:nvSpPr>
      <dsp:spPr>
        <a:xfrm rot="16200000">
          <a:off x="-1507166" y="3416177"/>
          <a:ext cx="3737885" cy="710198"/>
        </a:xfrm>
        <a:prstGeom prst="rect">
          <a:avLst/>
        </a:prstGeom>
        <a:solidFill>
          <a:schemeClr val="accent1">
            <a:hueOff val="0"/>
            <a:satOff val="0"/>
            <a:lumOff val="0"/>
            <a:alphaOff val="0"/>
          </a:schemeClr>
        </a:solidFill>
        <a:ln>
          <a:noFill/>
        </a:ln>
        <a:effectLst>
          <a:outerShdw blurRad="38100" dist="25400" dir="5400000" rotWithShape="0">
            <a:srgbClr val="000000">
              <a:alpha val="4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vert"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solidFill>
                <a:srgbClr val="FF0000"/>
              </a:solidFill>
              <a:latin typeface="+mj-ea"/>
              <a:ea typeface="+mj-ea"/>
            </a:rPr>
            <a:t>行賄罪之構成要件</a:t>
          </a:r>
          <a:endParaRPr lang="zh-TW" altLang="en-US" sz="2000" b="1" kern="1200" dirty="0">
            <a:solidFill>
              <a:srgbClr val="FF0000"/>
            </a:solidFill>
            <a:latin typeface="+mj-ea"/>
            <a:ea typeface="+mj-ea"/>
          </a:endParaRPr>
        </a:p>
      </dsp:txBody>
      <dsp:txXfrm>
        <a:off x="-1507166" y="3416177"/>
        <a:ext cx="3737885" cy="710198"/>
      </dsp:txXfrm>
    </dsp:sp>
    <dsp:sp modelId="{A313B55B-3990-4CA0-B939-ED0FCB92C0B6}">
      <dsp:nvSpPr>
        <dsp:cNvPr id="0" name=""/>
        <dsp:cNvSpPr/>
      </dsp:nvSpPr>
      <dsp:spPr>
        <a:xfrm>
          <a:off x="1182765" y="2084556"/>
          <a:ext cx="2329450" cy="710198"/>
        </a:xfrm>
        <a:prstGeom prst="rect">
          <a:avLst/>
        </a:prstGeom>
        <a:solidFill>
          <a:schemeClr val="accent2">
            <a:hueOff val="0"/>
            <a:satOff val="0"/>
            <a:lumOff val="0"/>
            <a:alphaOff val="0"/>
          </a:schemeClr>
        </a:solidFill>
        <a:ln>
          <a:noFill/>
        </a:ln>
        <a:effectLst>
          <a:outerShdw blurRad="38100" dist="25400" dir="5400000" rotWithShape="0">
            <a:srgbClr val="000000">
              <a:alpha val="4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客觀要件</a:t>
          </a:r>
          <a:endParaRPr lang="zh-TW" altLang="en-US" sz="2000" b="1" kern="1200" dirty="0">
            <a:latin typeface="+mj-ea"/>
            <a:ea typeface="+mj-ea"/>
          </a:endParaRPr>
        </a:p>
      </dsp:txBody>
      <dsp:txXfrm>
        <a:off x="1182765" y="2084556"/>
        <a:ext cx="2329450" cy="710198"/>
      </dsp:txXfrm>
    </dsp:sp>
    <dsp:sp modelId="{F89D99A4-0469-43C1-9BF2-77C51A0DA0C1}">
      <dsp:nvSpPr>
        <dsp:cNvPr id="0" name=""/>
        <dsp:cNvSpPr/>
      </dsp:nvSpPr>
      <dsp:spPr>
        <a:xfrm>
          <a:off x="3978106" y="309060"/>
          <a:ext cx="2329450" cy="710198"/>
        </a:xfrm>
        <a:prstGeom prst="rect">
          <a:avLst/>
        </a:prstGeom>
        <a:solidFill>
          <a:schemeClr val="accent3">
            <a:hueOff val="0"/>
            <a:satOff val="0"/>
            <a:lumOff val="0"/>
            <a:alphaOff val="0"/>
          </a:schemeClr>
        </a:solidFill>
        <a:ln>
          <a:noFill/>
        </a:ln>
        <a:effectLst>
          <a:outerShdw blurRad="38100" dist="25400" dir="5400000" rotWithShape="0">
            <a:srgbClr val="000000">
              <a:alpha val="4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行為主體</a:t>
          </a:r>
          <a:endParaRPr lang="zh-TW" altLang="en-US" sz="2000" b="1" kern="1200" dirty="0">
            <a:latin typeface="+mj-ea"/>
            <a:ea typeface="+mj-ea"/>
          </a:endParaRPr>
        </a:p>
      </dsp:txBody>
      <dsp:txXfrm>
        <a:off x="3978106" y="309060"/>
        <a:ext cx="2329450" cy="710198"/>
      </dsp:txXfrm>
    </dsp:sp>
    <dsp:sp modelId="{1016215E-FE9C-4D51-A990-A0FB6D303206}">
      <dsp:nvSpPr>
        <dsp:cNvPr id="0" name=""/>
        <dsp:cNvSpPr/>
      </dsp:nvSpPr>
      <dsp:spPr>
        <a:xfrm>
          <a:off x="6773446" y="309060"/>
          <a:ext cx="2329450" cy="710198"/>
        </a:xfrm>
        <a:prstGeom prst="rect">
          <a:avLst/>
        </a:prstGeom>
        <a:solidFill>
          <a:schemeClr val="accent4">
            <a:hueOff val="0"/>
            <a:satOff val="0"/>
            <a:lumOff val="0"/>
            <a:alphaOff val="0"/>
          </a:schemeClr>
        </a:solidFill>
        <a:ln>
          <a:noFill/>
        </a:ln>
        <a:effectLst>
          <a:outerShdw blurRad="38100" dist="25400" dir="5400000" rotWithShape="0">
            <a:srgbClr val="000000">
              <a:alpha val="4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一般犯</a:t>
          </a:r>
          <a:endParaRPr lang="zh-TW" altLang="en-US" sz="2000" b="1" kern="1200" dirty="0">
            <a:latin typeface="+mj-ea"/>
            <a:ea typeface="+mj-ea"/>
          </a:endParaRPr>
        </a:p>
      </dsp:txBody>
      <dsp:txXfrm>
        <a:off x="6773446" y="309060"/>
        <a:ext cx="2329450" cy="710198"/>
      </dsp:txXfrm>
    </dsp:sp>
    <dsp:sp modelId="{70CB1410-4B2E-4CC9-9CFE-41D80E54DFF8}">
      <dsp:nvSpPr>
        <dsp:cNvPr id="0" name=""/>
        <dsp:cNvSpPr/>
      </dsp:nvSpPr>
      <dsp:spPr>
        <a:xfrm>
          <a:off x="3978106" y="1640682"/>
          <a:ext cx="2329450" cy="710198"/>
        </a:xfrm>
        <a:prstGeom prst="rect">
          <a:avLst/>
        </a:prstGeom>
        <a:solidFill>
          <a:schemeClr val="accent3">
            <a:hueOff val="0"/>
            <a:satOff val="0"/>
            <a:lumOff val="0"/>
            <a:alphaOff val="0"/>
          </a:schemeClr>
        </a:solidFill>
        <a:ln>
          <a:noFill/>
        </a:ln>
        <a:effectLst>
          <a:outerShdw blurRad="38100" dist="25400" dir="5400000" rotWithShape="0">
            <a:srgbClr val="000000">
              <a:alpha val="4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行為客體</a:t>
          </a:r>
          <a:endParaRPr lang="zh-TW" altLang="en-US" sz="2000" b="1" kern="1200" dirty="0">
            <a:latin typeface="+mj-ea"/>
            <a:ea typeface="+mj-ea"/>
          </a:endParaRPr>
        </a:p>
      </dsp:txBody>
      <dsp:txXfrm>
        <a:off x="3978106" y="1640682"/>
        <a:ext cx="2329450" cy="710198"/>
      </dsp:txXfrm>
    </dsp:sp>
    <dsp:sp modelId="{A60D7424-93AB-42E8-8205-1DA5A884410F}">
      <dsp:nvSpPr>
        <dsp:cNvPr id="0" name=""/>
        <dsp:cNvSpPr/>
      </dsp:nvSpPr>
      <dsp:spPr>
        <a:xfrm>
          <a:off x="6773446" y="1196808"/>
          <a:ext cx="2329450" cy="710198"/>
        </a:xfrm>
        <a:prstGeom prst="rect">
          <a:avLst/>
        </a:prstGeom>
        <a:solidFill>
          <a:schemeClr val="accent4">
            <a:hueOff val="0"/>
            <a:satOff val="0"/>
            <a:lumOff val="0"/>
            <a:alphaOff val="0"/>
          </a:schemeClr>
        </a:solidFill>
        <a:ln>
          <a:noFill/>
        </a:ln>
        <a:effectLst>
          <a:outerShdw blurRad="38100" dist="25400" dir="5400000" rotWithShape="0">
            <a:srgbClr val="000000">
              <a:alpha val="4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公務員</a:t>
          </a:r>
          <a:endParaRPr lang="zh-TW" altLang="en-US" sz="2000" b="1" kern="1200" dirty="0">
            <a:latin typeface="+mj-ea"/>
            <a:ea typeface="+mj-ea"/>
          </a:endParaRPr>
        </a:p>
      </dsp:txBody>
      <dsp:txXfrm>
        <a:off x="6773446" y="1196808"/>
        <a:ext cx="2329450" cy="710198"/>
      </dsp:txXfrm>
    </dsp:sp>
    <dsp:sp modelId="{F1C45A4E-4244-4974-8D14-BE7F7FFFE8DA}">
      <dsp:nvSpPr>
        <dsp:cNvPr id="0" name=""/>
        <dsp:cNvSpPr/>
      </dsp:nvSpPr>
      <dsp:spPr>
        <a:xfrm>
          <a:off x="6773446" y="2084556"/>
          <a:ext cx="2329450" cy="710198"/>
        </a:xfrm>
        <a:prstGeom prst="rect">
          <a:avLst/>
        </a:prstGeom>
        <a:solidFill>
          <a:schemeClr val="accent4">
            <a:hueOff val="0"/>
            <a:satOff val="0"/>
            <a:lumOff val="0"/>
            <a:alphaOff val="0"/>
          </a:schemeClr>
        </a:solidFill>
        <a:ln>
          <a:noFill/>
        </a:ln>
        <a:effectLst>
          <a:outerShdw blurRad="38100" dist="25400" dir="5400000" rotWithShape="0">
            <a:srgbClr val="000000">
              <a:alpha val="4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賄賂</a:t>
          </a:r>
          <a:endParaRPr lang="en-US" altLang="zh-TW" sz="2000" b="1" kern="1200" dirty="0" smtClean="0">
            <a:latin typeface="+mj-ea"/>
            <a:ea typeface="+mj-ea"/>
          </a:endParaRPr>
        </a:p>
        <a:p>
          <a:pPr lvl="0" algn="ctr" defTabSz="889000">
            <a:lnSpc>
              <a:spcPct val="90000"/>
            </a:lnSpc>
            <a:spcBef>
              <a:spcPct val="0"/>
            </a:spcBef>
            <a:spcAft>
              <a:spcPct val="35000"/>
            </a:spcAft>
          </a:pPr>
          <a:r>
            <a:rPr lang="zh-TW" altLang="en-US" sz="2000" b="1" kern="1200" dirty="0" smtClean="0">
              <a:latin typeface="+mj-ea"/>
              <a:ea typeface="+mj-ea"/>
            </a:rPr>
            <a:t>其他不正利益</a:t>
          </a:r>
          <a:endParaRPr lang="zh-TW" altLang="en-US" sz="2000" b="1" kern="1200" dirty="0">
            <a:latin typeface="+mj-ea"/>
            <a:ea typeface="+mj-ea"/>
          </a:endParaRPr>
        </a:p>
      </dsp:txBody>
      <dsp:txXfrm>
        <a:off x="6773446" y="2084556"/>
        <a:ext cx="2329450" cy="710198"/>
      </dsp:txXfrm>
    </dsp:sp>
    <dsp:sp modelId="{246878DF-A288-4B3C-947E-01520C735362}">
      <dsp:nvSpPr>
        <dsp:cNvPr id="0" name=""/>
        <dsp:cNvSpPr/>
      </dsp:nvSpPr>
      <dsp:spPr>
        <a:xfrm>
          <a:off x="3978106" y="2972303"/>
          <a:ext cx="2329450" cy="710198"/>
        </a:xfrm>
        <a:prstGeom prst="rect">
          <a:avLst/>
        </a:prstGeom>
        <a:solidFill>
          <a:schemeClr val="accent3">
            <a:hueOff val="0"/>
            <a:satOff val="0"/>
            <a:lumOff val="0"/>
            <a:alphaOff val="0"/>
          </a:schemeClr>
        </a:solidFill>
        <a:ln>
          <a:noFill/>
        </a:ln>
        <a:effectLst>
          <a:outerShdw blurRad="38100" dist="25400" dir="5400000" rotWithShape="0">
            <a:srgbClr val="000000">
              <a:alpha val="4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行為情狀</a:t>
          </a:r>
          <a:endParaRPr lang="zh-TW" altLang="en-US" sz="2000" b="1" kern="1200" dirty="0">
            <a:latin typeface="+mj-ea"/>
            <a:ea typeface="+mj-ea"/>
          </a:endParaRPr>
        </a:p>
      </dsp:txBody>
      <dsp:txXfrm>
        <a:off x="3978106" y="2972303"/>
        <a:ext cx="2329450" cy="710198"/>
      </dsp:txXfrm>
    </dsp:sp>
    <dsp:sp modelId="{D7937697-D6D0-4EF7-A98A-595337D585B2}">
      <dsp:nvSpPr>
        <dsp:cNvPr id="0" name=""/>
        <dsp:cNvSpPr/>
      </dsp:nvSpPr>
      <dsp:spPr>
        <a:xfrm>
          <a:off x="6773446" y="2972303"/>
          <a:ext cx="2329450" cy="710198"/>
        </a:xfrm>
        <a:prstGeom prst="rect">
          <a:avLst/>
        </a:prstGeom>
        <a:solidFill>
          <a:schemeClr val="accent4">
            <a:hueOff val="0"/>
            <a:satOff val="0"/>
            <a:lumOff val="0"/>
            <a:alphaOff val="0"/>
          </a:schemeClr>
        </a:solidFill>
        <a:ln>
          <a:noFill/>
        </a:ln>
        <a:effectLst>
          <a:outerShdw blurRad="38100" dist="25400" dir="5400000" rotWithShape="0">
            <a:srgbClr val="000000">
              <a:alpha val="4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違背職務</a:t>
          </a:r>
          <a:endParaRPr lang="en-US" altLang="zh-TW" sz="2000" b="1" kern="1200" dirty="0" smtClean="0">
            <a:latin typeface="+mj-ea"/>
            <a:ea typeface="+mj-ea"/>
          </a:endParaRPr>
        </a:p>
        <a:p>
          <a:pPr lvl="0" algn="ctr" defTabSz="889000">
            <a:lnSpc>
              <a:spcPct val="90000"/>
            </a:lnSpc>
            <a:spcBef>
              <a:spcPct val="0"/>
            </a:spcBef>
            <a:spcAft>
              <a:spcPct val="35000"/>
            </a:spcAft>
          </a:pPr>
          <a:r>
            <a:rPr lang="zh-TW" altLang="en-US" sz="2000" b="1" kern="1200" dirty="0" smtClean="0">
              <a:latin typeface="+mj-ea"/>
              <a:ea typeface="+mj-ea"/>
            </a:rPr>
            <a:t>不違背職務</a:t>
          </a:r>
          <a:endParaRPr lang="zh-TW" altLang="en-US" sz="2000" b="1" kern="1200" dirty="0">
            <a:latin typeface="+mj-ea"/>
            <a:ea typeface="+mj-ea"/>
          </a:endParaRPr>
        </a:p>
      </dsp:txBody>
      <dsp:txXfrm>
        <a:off x="6773446" y="2972303"/>
        <a:ext cx="2329450" cy="710198"/>
      </dsp:txXfrm>
    </dsp:sp>
    <dsp:sp modelId="{198BDEE0-F053-48A7-9EE4-CB9B7F5E6BDE}">
      <dsp:nvSpPr>
        <dsp:cNvPr id="0" name=""/>
        <dsp:cNvSpPr/>
      </dsp:nvSpPr>
      <dsp:spPr>
        <a:xfrm>
          <a:off x="3978106" y="3860051"/>
          <a:ext cx="2329450" cy="710198"/>
        </a:xfrm>
        <a:prstGeom prst="rect">
          <a:avLst/>
        </a:prstGeom>
        <a:solidFill>
          <a:schemeClr val="accent3">
            <a:hueOff val="0"/>
            <a:satOff val="0"/>
            <a:lumOff val="0"/>
            <a:alphaOff val="0"/>
          </a:schemeClr>
        </a:solidFill>
        <a:ln>
          <a:noFill/>
        </a:ln>
        <a:effectLst>
          <a:outerShdw blurRad="38100" dist="25400" dir="5400000" rotWithShape="0">
            <a:srgbClr val="000000">
              <a:alpha val="4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行為態樣</a:t>
          </a:r>
          <a:endParaRPr lang="zh-TW" altLang="en-US" sz="2000" b="1" kern="1200" dirty="0">
            <a:latin typeface="+mj-ea"/>
            <a:ea typeface="+mj-ea"/>
          </a:endParaRPr>
        </a:p>
      </dsp:txBody>
      <dsp:txXfrm>
        <a:off x="3978106" y="3860051"/>
        <a:ext cx="2329450" cy="710198"/>
      </dsp:txXfrm>
    </dsp:sp>
    <dsp:sp modelId="{FF95C1D7-FFA8-4D80-8FBC-1DC7B1285811}">
      <dsp:nvSpPr>
        <dsp:cNvPr id="0" name=""/>
        <dsp:cNvSpPr/>
      </dsp:nvSpPr>
      <dsp:spPr>
        <a:xfrm>
          <a:off x="6773446" y="3860051"/>
          <a:ext cx="2329450" cy="710198"/>
        </a:xfrm>
        <a:prstGeom prst="rect">
          <a:avLst/>
        </a:prstGeom>
        <a:solidFill>
          <a:schemeClr val="accent4">
            <a:hueOff val="0"/>
            <a:satOff val="0"/>
            <a:lumOff val="0"/>
            <a:alphaOff val="0"/>
          </a:schemeClr>
        </a:solidFill>
        <a:ln>
          <a:noFill/>
        </a:ln>
        <a:effectLst>
          <a:outerShdw blurRad="38100" dist="25400" dir="5400000" rotWithShape="0">
            <a:srgbClr val="000000">
              <a:alpha val="4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行求、期約、交付</a:t>
          </a:r>
          <a:endParaRPr lang="zh-TW" altLang="en-US" sz="2000" b="1" kern="1200" dirty="0">
            <a:latin typeface="+mj-ea"/>
            <a:ea typeface="+mj-ea"/>
          </a:endParaRPr>
        </a:p>
      </dsp:txBody>
      <dsp:txXfrm>
        <a:off x="6773446" y="3860051"/>
        <a:ext cx="2329450" cy="710198"/>
      </dsp:txXfrm>
    </dsp:sp>
    <dsp:sp modelId="{64CFDCE6-C443-47D6-9CC2-5B5A17EC665D}">
      <dsp:nvSpPr>
        <dsp:cNvPr id="0" name=""/>
        <dsp:cNvSpPr/>
      </dsp:nvSpPr>
      <dsp:spPr>
        <a:xfrm>
          <a:off x="1182765" y="4747799"/>
          <a:ext cx="2329450" cy="710198"/>
        </a:xfrm>
        <a:prstGeom prst="rect">
          <a:avLst/>
        </a:prstGeom>
        <a:solidFill>
          <a:schemeClr val="accent2">
            <a:hueOff val="0"/>
            <a:satOff val="0"/>
            <a:lumOff val="0"/>
            <a:alphaOff val="0"/>
          </a:schemeClr>
        </a:solidFill>
        <a:ln>
          <a:noFill/>
        </a:ln>
        <a:effectLst>
          <a:outerShdw blurRad="38100" dist="25400" dir="5400000" rotWithShape="0">
            <a:srgbClr val="000000">
              <a:alpha val="4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主觀要件</a:t>
          </a:r>
          <a:endParaRPr lang="zh-TW" altLang="en-US" sz="2000" b="1" kern="1200" dirty="0">
            <a:latin typeface="+mj-ea"/>
            <a:ea typeface="+mj-ea"/>
          </a:endParaRPr>
        </a:p>
      </dsp:txBody>
      <dsp:txXfrm>
        <a:off x="1182765" y="4747799"/>
        <a:ext cx="2329450" cy="710198"/>
      </dsp:txXfrm>
    </dsp:sp>
    <dsp:sp modelId="{297EC8C6-6637-4CC1-8035-2C8E4CAD3977}">
      <dsp:nvSpPr>
        <dsp:cNvPr id="0" name=""/>
        <dsp:cNvSpPr/>
      </dsp:nvSpPr>
      <dsp:spPr>
        <a:xfrm>
          <a:off x="3978106" y="4747799"/>
          <a:ext cx="2329450" cy="710198"/>
        </a:xfrm>
        <a:prstGeom prst="rect">
          <a:avLst/>
        </a:prstGeom>
        <a:solidFill>
          <a:schemeClr val="accent3">
            <a:hueOff val="0"/>
            <a:satOff val="0"/>
            <a:lumOff val="0"/>
            <a:alphaOff val="0"/>
          </a:schemeClr>
        </a:solidFill>
        <a:ln>
          <a:noFill/>
        </a:ln>
        <a:effectLst>
          <a:outerShdw blurRad="38100" dist="25400" dir="5400000" rotWithShape="0">
            <a:srgbClr val="000000">
              <a:alpha val="4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j-ea"/>
              <a:ea typeface="+mj-ea"/>
            </a:rPr>
            <a:t>故意</a:t>
          </a:r>
          <a:endParaRPr lang="zh-TW" altLang="en-US" sz="2000" b="1" kern="1200" dirty="0">
            <a:latin typeface="+mj-ea"/>
            <a:ea typeface="+mj-ea"/>
          </a:endParaRPr>
        </a:p>
      </dsp:txBody>
      <dsp:txXfrm>
        <a:off x="3978106" y="4747799"/>
        <a:ext cx="2329450" cy="7101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02645-7686-40ED-A6BC-006D121F7B29}">
      <dsp:nvSpPr>
        <dsp:cNvPr id="0" name=""/>
        <dsp:cNvSpPr/>
      </dsp:nvSpPr>
      <dsp:spPr>
        <a:xfrm>
          <a:off x="2730" y="302924"/>
          <a:ext cx="2890586" cy="1156234"/>
        </a:xfrm>
        <a:prstGeom prst="chevron">
          <a:avLst/>
        </a:prstGeom>
        <a:solidFill>
          <a:schemeClr val="accent3">
            <a:hueOff val="0"/>
            <a:satOff val="0"/>
            <a:lumOff val="0"/>
            <a:alphaOff val="0"/>
          </a:schemeClr>
        </a:solidFill>
        <a:ln>
          <a:noFill/>
        </a:ln>
        <a:effectLst>
          <a:outerShdw blurRad="381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mj-ea"/>
              <a:ea typeface="+mj-ea"/>
            </a:rPr>
            <a:t>唐律</a:t>
          </a:r>
          <a:endParaRPr lang="zh-TW" altLang="en-US" sz="2400" b="1" kern="1200" dirty="0">
            <a:latin typeface="+mj-ea"/>
            <a:ea typeface="+mj-ea"/>
          </a:endParaRPr>
        </a:p>
      </dsp:txBody>
      <dsp:txXfrm>
        <a:off x="580847" y="302924"/>
        <a:ext cx="1734352" cy="1156234"/>
      </dsp:txXfrm>
    </dsp:sp>
    <dsp:sp modelId="{D2126996-28F7-4F3D-B11F-F2AA705F79C3}">
      <dsp:nvSpPr>
        <dsp:cNvPr id="0" name=""/>
        <dsp:cNvSpPr/>
      </dsp:nvSpPr>
      <dsp:spPr>
        <a:xfrm>
          <a:off x="2604258" y="302924"/>
          <a:ext cx="2890586" cy="1156234"/>
        </a:xfrm>
        <a:prstGeom prst="chevron">
          <a:avLst/>
        </a:prstGeom>
        <a:solidFill>
          <a:schemeClr val="accent3">
            <a:hueOff val="-599998"/>
            <a:satOff val="18141"/>
            <a:lumOff val="3137"/>
            <a:alphaOff val="0"/>
          </a:schemeClr>
        </a:solidFill>
        <a:ln>
          <a:noFill/>
        </a:ln>
        <a:effectLst>
          <a:outerShdw blurRad="381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mj-ea"/>
              <a:ea typeface="+mj-ea"/>
            </a:rPr>
            <a:t>六贓之制</a:t>
          </a:r>
          <a:endParaRPr lang="zh-TW" altLang="en-US" sz="2400" b="1" kern="1200" dirty="0">
            <a:latin typeface="+mj-ea"/>
            <a:ea typeface="+mj-ea"/>
          </a:endParaRPr>
        </a:p>
      </dsp:txBody>
      <dsp:txXfrm>
        <a:off x="3182375" y="302924"/>
        <a:ext cx="1734352" cy="1156234"/>
      </dsp:txXfrm>
    </dsp:sp>
    <dsp:sp modelId="{E2AD33EC-0122-4548-B322-95C97E4B2C87}">
      <dsp:nvSpPr>
        <dsp:cNvPr id="0" name=""/>
        <dsp:cNvSpPr/>
      </dsp:nvSpPr>
      <dsp:spPr>
        <a:xfrm>
          <a:off x="5205786" y="302924"/>
          <a:ext cx="3720474" cy="1156234"/>
        </a:xfrm>
        <a:prstGeom prst="chevron">
          <a:avLst/>
        </a:prstGeom>
        <a:solidFill>
          <a:schemeClr val="accent3">
            <a:hueOff val="-1199995"/>
            <a:satOff val="36283"/>
            <a:lumOff val="6274"/>
            <a:alphaOff val="0"/>
          </a:schemeClr>
        </a:solidFill>
        <a:ln>
          <a:noFill/>
        </a:ln>
        <a:effectLst>
          <a:outerShdw blurRad="381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mj-ea"/>
              <a:ea typeface="+mj-ea"/>
            </a:rPr>
            <a:t>職制律第</a:t>
          </a:r>
          <a:r>
            <a:rPr lang="en-US" altLang="en-US" sz="2400" b="1" kern="1200" dirty="0" smtClean="0">
              <a:latin typeface="+mj-ea"/>
              <a:ea typeface="+mj-ea"/>
            </a:rPr>
            <a:t>47</a:t>
          </a:r>
          <a:r>
            <a:rPr lang="zh-TW" altLang="en-US" sz="2400" b="1" kern="1200" dirty="0" smtClean="0">
              <a:latin typeface="+mj-ea"/>
              <a:ea typeface="+mj-ea"/>
            </a:rPr>
            <a:t>條</a:t>
          </a:r>
          <a:endParaRPr lang="zh-TW" altLang="en-US" sz="2400" b="1" kern="1200" dirty="0">
            <a:latin typeface="+mj-ea"/>
            <a:ea typeface="+mj-ea"/>
          </a:endParaRPr>
        </a:p>
      </dsp:txBody>
      <dsp:txXfrm>
        <a:off x="5783903" y="302924"/>
        <a:ext cx="2564240" cy="11562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ABBC9-E15A-436B-A81F-EF35B5631FB9}">
      <dsp:nvSpPr>
        <dsp:cNvPr id="0" name=""/>
        <dsp:cNvSpPr/>
      </dsp:nvSpPr>
      <dsp:spPr>
        <a:xfrm>
          <a:off x="0" y="463153"/>
          <a:ext cx="9125388" cy="143325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708232" tIns="541528" rIns="708232" bIns="170688" numCol="1" spcCol="1270" anchor="t" anchorCtr="0">
          <a:noAutofit/>
        </a:bodyPr>
        <a:lstStyle/>
        <a:p>
          <a:pPr marL="228600" lvl="1" indent="-228600" algn="l" defTabSz="1066800">
            <a:lnSpc>
              <a:spcPct val="90000"/>
            </a:lnSpc>
            <a:spcBef>
              <a:spcPct val="0"/>
            </a:spcBef>
            <a:spcAft>
              <a:spcPct val="15000"/>
            </a:spcAft>
            <a:buChar char="••"/>
          </a:pPr>
          <a:r>
            <a:rPr lang="zh-TW" altLang="en-US" sz="2400" b="1" kern="1200" dirty="0" smtClean="0">
              <a:latin typeface="+mj-ea"/>
              <a:ea typeface="+mj-ea"/>
            </a:rPr>
            <a:t>不論所行求者枉法或不枉法皆為處罰，僅刑度有所不同而已。</a:t>
          </a:r>
          <a:endParaRPr lang="zh-TW" altLang="en-US" sz="2400" b="1" kern="1200" dirty="0">
            <a:latin typeface="+mj-ea"/>
            <a:ea typeface="+mj-ea"/>
          </a:endParaRPr>
        </a:p>
      </dsp:txBody>
      <dsp:txXfrm>
        <a:off x="0" y="463153"/>
        <a:ext cx="9125388" cy="1433250"/>
      </dsp:txXfrm>
    </dsp:sp>
    <dsp:sp modelId="{1B58BEE4-5A00-48BB-B087-764C3060D54B}">
      <dsp:nvSpPr>
        <dsp:cNvPr id="0" name=""/>
        <dsp:cNvSpPr/>
      </dsp:nvSpPr>
      <dsp:spPr>
        <a:xfrm>
          <a:off x="456269" y="79393"/>
          <a:ext cx="6387771" cy="767520"/>
        </a:xfrm>
        <a:prstGeom prst="roundRect">
          <a:avLst/>
        </a:prstGeom>
        <a:solidFill>
          <a:schemeClr val="accent2">
            <a:hueOff val="0"/>
            <a:satOff val="0"/>
            <a:lumOff val="0"/>
            <a:alphaOff val="0"/>
          </a:schemeClr>
        </a:solidFill>
        <a:ln>
          <a:noFill/>
        </a:ln>
        <a:effectLst>
          <a:outerShdw blurRad="381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1443" tIns="0" rIns="241443" bIns="0" numCol="1" spcCol="1270" anchor="ctr" anchorCtr="0">
          <a:noAutofit/>
        </a:bodyPr>
        <a:lstStyle/>
        <a:p>
          <a:pPr lvl="0" algn="l" defTabSz="1066800">
            <a:lnSpc>
              <a:spcPct val="90000"/>
            </a:lnSpc>
            <a:spcBef>
              <a:spcPct val="0"/>
            </a:spcBef>
            <a:spcAft>
              <a:spcPct val="35000"/>
            </a:spcAft>
          </a:pPr>
          <a:r>
            <a:rPr lang="zh-TW" altLang="en-US" sz="2400" b="1" kern="1200" dirty="0" smtClean="0">
              <a:solidFill>
                <a:srgbClr val="FF0000"/>
              </a:solidFill>
              <a:latin typeface="+mj-ea"/>
              <a:ea typeface="+mj-ea"/>
            </a:rPr>
            <a:t>諸有事以財行求，得枉法者，坐贓論。不枉法者，減二等。</a:t>
          </a:r>
          <a:endParaRPr lang="zh-TW" altLang="en-US" sz="2400" b="1" kern="1200" dirty="0">
            <a:solidFill>
              <a:srgbClr val="FF0000"/>
            </a:solidFill>
            <a:latin typeface="+mj-ea"/>
            <a:ea typeface="+mj-ea"/>
          </a:endParaRPr>
        </a:p>
      </dsp:txBody>
      <dsp:txXfrm>
        <a:off x="493736" y="116860"/>
        <a:ext cx="6312837" cy="692586"/>
      </dsp:txXfrm>
    </dsp:sp>
    <dsp:sp modelId="{B01664CA-E5C0-41A4-84F6-71E9532F8461}">
      <dsp:nvSpPr>
        <dsp:cNvPr id="0" name=""/>
        <dsp:cNvSpPr/>
      </dsp:nvSpPr>
      <dsp:spPr>
        <a:xfrm>
          <a:off x="0" y="2420564"/>
          <a:ext cx="9125388" cy="1433250"/>
        </a:xfrm>
        <a:prstGeom prst="rect">
          <a:avLst/>
        </a:prstGeom>
        <a:solidFill>
          <a:schemeClr val="lt1">
            <a:alpha val="90000"/>
            <a:hueOff val="0"/>
            <a:satOff val="0"/>
            <a:lumOff val="0"/>
            <a:alphaOff val="0"/>
          </a:schemeClr>
        </a:solidFill>
        <a:ln w="9525" cap="flat" cmpd="sng" algn="ctr">
          <a:solidFill>
            <a:schemeClr val="accent2">
              <a:hueOff val="-4271743"/>
              <a:satOff val="12481"/>
              <a:lumOff val="-2353"/>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708232" tIns="541528" rIns="708232" bIns="170688" numCol="1" spcCol="1270" anchor="t" anchorCtr="0">
          <a:noAutofit/>
        </a:bodyPr>
        <a:lstStyle/>
        <a:p>
          <a:pPr marL="228600" lvl="1" indent="-228600" algn="l" defTabSz="1066800">
            <a:lnSpc>
              <a:spcPct val="90000"/>
            </a:lnSpc>
            <a:spcBef>
              <a:spcPct val="0"/>
            </a:spcBef>
            <a:spcAft>
              <a:spcPct val="15000"/>
            </a:spcAft>
            <a:buChar char="••"/>
          </a:pPr>
          <a:r>
            <a:rPr lang="zh-TW" altLang="en-US" sz="2400" b="1" kern="1200" dirty="0" smtClean="0">
              <a:latin typeface="+mj-ea"/>
              <a:ea typeface="+mj-ea"/>
            </a:rPr>
            <a:t>首謀之人，要將所有的行賄財物合併計算價值，而隨從之人則是個別就自己所出的部分計算。</a:t>
          </a:r>
          <a:endParaRPr lang="zh-TW" altLang="en-US" sz="2400" b="1" kern="1200" dirty="0">
            <a:latin typeface="+mj-ea"/>
            <a:ea typeface="+mj-ea"/>
          </a:endParaRPr>
        </a:p>
      </dsp:txBody>
      <dsp:txXfrm>
        <a:off x="0" y="2420564"/>
        <a:ext cx="9125388" cy="1433250"/>
      </dsp:txXfrm>
    </dsp:sp>
    <dsp:sp modelId="{28E434EB-F95E-4942-920F-BB4686D3CE94}">
      <dsp:nvSpPr>
        <dsp:cNvPr id="0" name=""/>
        <dsp:cNvSpPr/>
      </dsp:nvSpPr>
      <dsp:spPr>
        <a:xfrm>
          <a:off x="456269" y="2036804"/>
          <a:ext cx="6387771" cy="767520"/>
        </a:xfrm>
        <a:prstGeom prst="roundRect">
          <a:avLst/>
        </a:prstGeom>
        <a:solidFill>
          <a:schemeClr val="accent2">
            <a:hueOff val="-4271743"/>
            <a:satOff val="12481"/>
            <a:lumOff val="-2353"/>
            <a:alphaOff val="0"/>
          </a:schemeClr>
        </a:solidFill>
        <a:ln>
          <a:noFill/>
        </a:ln>
        <a:effectLst>
          <a:outerShdw blurRad="381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1443" tIns="0" rIns="241443" bIns="0" numCol="1" spcCol="1270" anchor="ctr" anchorCtr="0">
          <a:noAutofit/>
        </a:bodyPr>
        <a:lstStyle/>
        <a:p>
          <a:pPr lvl="0" algn="l" defTabSz="1066800">
            <a:lnSpc>
              <a:spcPct val="90000"/>
            </a:lnSpc>
            <a:spcBef>
              <a:spcPct val="0"/>
            </a:spcBef>
            <a:spcAft>
              <a:spcPct val="35000"/>
            </a:spcAft>
          </a:pPr>
          <a:r>
            <a:rPr lang="zh-TW" altLang="en-US" sz="2400" b="1" kern="1200" dirty="0" smtClean="0">
              <a:solidFill>
                <a:srgbClr val="FF0000"/>
              </a:solidFill>
              <a:latin typeface="+mj-ea"/>
              <a:ea typeface="+mj-ea"/>
            </a:rPr>
            <a:t>及同事共與者，首則並贓論，從者各依己分法。</a:t>
          </a:r>
          <a:endParaRPr lang="zh-TW" altLang="en-US" sz="2400" b="1" kern="1200" dirty="0">
            <a:solidFill>
              <a:srgbClr val="FF0000"/>
            </a:solidFill>
            <a:latin typeface="+mj-ea"/>
            <a:ea typeface="+mj-ea"/>
          </a:endParaRPr>
        </a:p>
      </dsp:txBody>
      <dsp:txXfrm>
        <a:off x="493736" y="2074271"/>
        <a:ext cx="6312837" cy="692586"/>
      </dsp:txXfrm>
    </dsp:sp>
    <dsp:sp modelId="{8C51B34A-5D00-4CC0-85D5-455D7F56B235}">
      <dsp:nvSpPr>
        <dsp:cNvPr id="0" name=""/>
        <dsp:cNvSpPr/>
      </dsp:nvSpPr>
      <dsp:spPr>
        <a:xfrm>
          <a:off x="0" y="4377974"/>
          <a:ext cx="9125388" cy="655200"/>
        </a:xfrm>
        <a:prstGeom prst="rect">
          <a:avLst/>
        </a:prstGeom>
        <a:solidFill>
          <a:schemeClr val="lt1">
            <a:alpha val="90000"/>
            <a:hueOff val="0"/>
            <a:satOff val="0"/>
            <a:lumOff val="0"/>
            <a:alphaOff val="0"/>
          </a:schemeClr>
        </a:solidFill>
        <a:ln w="9525" cap="flat" cmpd="sng" algn="ctr">
          <a:solidFill>
            <a:schemeClr val="accent2">
              <a:hueOff val="-8543487"/>
              <a:satOff val="24962"/>
              <a:lumOff val="-4706"/>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D2D433B7-EFF2-4F05-AE61-67F9A06CAF90}">
      <dsp:nvSpPr>
        <dsp:cNvPr id="0" name=""/>
        <dsp:cNvSpPr/>
      </dsp:nvSpPr>
      <dsp:spPr>
        <a:xfrm>
          <a:off x="456269" y="3994214"/>
          <a:ext cx="6387771" cy="767520"/>
        </a:xfrm>
        <a:prstGeom prst="roundRect">
          <a:avLst/>
        </a:prstGeom>
        <a:solidFill>
          <a:schemeClr val="accent2">
            <a:hueOff val="-8543487"/>
            <a:satOff val="24962"/>
            <a:lumOff val="-4706"/>
            <a:alphaOff val="0"/>
          </a:schemeClr>
        </a:solidFill>
        <a:ln>
          <a:noFill/>
        </a:ln>
        <a:effectLst>
          <a:outerShdw blurRad="381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1443" tIns="0" rIns="241443" bIns="0" numCol="1" spcCol="1270" anchor="ctr" anchorCtr="0">
          <a:noAutofit/>
        </a:bodyPr>
        <a:lstStyle/>
        <a:p>
          <a:pPr lvl="0" algn="l" defTabSz="1066800">
            <a:lnSpc>
              <a:spcPct val="90000"/>
            </a:lnSpc>
            <a:spcBef>
              <a:spcPct val="0"/>
            </a:spcBef>
            <a:spcAft>
              <a:spcPct val="35000"/>
            </a:spcAft>
          </a:pPr>
          <a:r>
            <a:rPr lang="zh-TW" altLang="en-US" sz="2400" b="1" kern="1200" dirty="0" smtClean="0">
              <a:solidFill>
                <a:srgbClr val="002060"/>
              </a:solidFill>
              <a:latin typeface="+mj-ea"/>
              <a:ea typeface="+mj-ea"/>
            </a:rPr>
            <a:t>「計贓論刑」制度</a:t>
          </a:r>
          <a:endParaRPr lang="zh-TW" altLang="en-US" sz="2400" b="1" kern="1200" dirty="0">
            <a:solidFill>
              <a:srgbClr val="002060"/>
            </a:solidFill>
            <a:latin typeface="+mj-ea"/>
            <a:ea typeface="+mj-ea"/>
          </a:endParaRPr>
        </a:p>
      </dsp:txBody>
      <dsp:txXfrm>
        <a:off x="493736" y="4031681"/>
        <a:ext cx="6312837" cy="6925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02645-7686-40ED-A6BC-006D121F7B29}">
      <dsp:nvSpPr>
        <dsp:cNvPr id="0" name=""/>
        <dsp:cNvSpPr/>
      </dsp:nvSpPr>
      <dsp:spPr>
        <a:xfrm>
          <a:off x="7847" y="0"/>
          <a:ext cx="4691208" cy="1186020"/>
        </a:xfrm>
        <a:prstGeom prst="chevron">
          <a:avLst/>
        </a:prstGeom>
        <a:solidFill>
          <a:schemeClr val="accent3">
            <a:hueOff val="0"/>
            <a:satOff val="0"/>
            <a:lumOff val="0"/>
            <a:alphaOff val="0"/>
          </a:schemeClr>
        </a:solidFill>
        <a:ln>
          <a:noFill/>
        </a:ln>
        <a:effectLst>
          <a:outerShdw blurRad="381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mj-ea"/>
              <a:ea typeface="+mj-ea"/>
            </a:rPr>
            <a:t>清律</a:t>
          </a:r>
          <a:endParaRPr lang="zh-TW" altLang="en-US" sz="2400" b="1" kern="1200" dirty="0">
            <a:latin typeface="+mj-ea"/>
            <a:ea typeface="+mj-ea"/>
          </a:endParaRPr>
        </a:p>
      </dsp:txBody>
      <dsp:txXfrm>
        <a:off x="600857" y="0"/>
        <a:ext cx="3505188" cy="1186020"/>
      </dsp:txXfrm>
    </dsp:sp>
    <dsp:sp modelId="{0BBCEA64-D2E8-43F4-8ABC-88614A39A311}">
      <dsp:nvSpPr>
        <dsp:cNvPr id="0" name=""/>
        <dsp:cNvSpPr/>
      </dsp:nvSpPr>
      <dsp:spPr>
        <a:xfrm>
          <a:off x="4229935" y="0"/>
          <a:ext cx="4691208" cy="1186020"/>
        </a:xfrm>
        <a:prstGeom prst="chevron">
          <a:avLst/>
        </a:prstGeom>
        <a:solidFill>
          <a:schemeClr val="accent3">
            <a:hueOff val="-1199995"/>
            <a:satOff val="36283"/>
            <a:lumOff val="6274"/>
            <a:alphaOff val="0"/>
          </a:schemeClr>
        </a:solidFill>
        <a:ln>
          <a:noFill/>
        </a:ln>
        <a:effectLst>
          <a:outerShdw blurRad="38100" dist="254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mj-ea"/>
              <a:ea typeface="+mj-ea"/>
            </a:rPr>
            <a:t>刑律受贓篇第</a:t>
          </a:r>
          <a:r>
            <a:rPr lang="en-US" altLang="en-US" sz="2400" b="1" kern="1200" dirty="0" smtClean="0">
              <a:latin typeface="+mj-ea"/>
              <a:ea typeface="+mj-ea"/>
            </a:rPr>
            <a:t>5</a:t>
          </a:r>
          <a:r>
            <a:rPr lang="zh-TW" altLang="en-US" sz="2400" b="1" kern="1200" dirty="0" smtClean="0">
              <a:latin typeface="+mj-ea"/>
              <a:ea typeface="+mj-ea"/>
            </a:rPr>
            <a:t>條</a:t>
          </a:r>
        </a:p>
      </dsp:txBody>
      <dsp:txXfrm>
        <a:off x="4822945" y="0"/>
        <a:ext cx="3505188" cy="11860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19565" cy="493789"/>
          </a:xfrm>
          <a:prstGeom prst="rect">
            <a:avLst/>
          </a:prstGeom>
        </p:spPr>
        <p:txBody>
          <a:bodyPr vert="horz" lIns="90754" tIns="45377" rIns="90754" bIns="45377" rtlCol="0"/>
          <a:lstStyle>
            <a:lvl1pPr algn="l">
              <a:defRPr sz="1200"/>
            </a:lvl1pPr>
          </a:lstStyle>
          <a:p>
            <a:endParaRPr lang="zh-TW" altLang="en-US"/>
          </a:p>
        </p:txBody>
      </p:sp>
      <p:sp>
        <p:nvSpPr>
          <p:cNvPr id="3" name="日期版面配置區 2"/>
          <p:cNvSpPr>
            <a:spLocks noGrp="1"/>
          </p:cNvSpPr>
          <p:nvPr>
            <p:ph type="dt" sz="quarter" idx="1"/>
          </p:nvPr>
        </p:nvSpPr>
        <p:spPr>
          <a:xfrm>
            <a:off x="3814626" y="0"/>
            <a:ext cx="2919565" cy="493789"/>
          </a:xfrm>
          <a:prstGeom prst="rect">
            <a:avLst/>
          </a:prstGeom>
        </p:spPr>
        <p:txBody>
          <a:bodyPr vert="horz" lIns="90754" tIns="45377" rIns="90754" bIns="45377" rtlCol="0"/>
          <a:lstStyle>
            <a:lvl1pPr algn="r">
              <a:defRPr sz="1200"/>
            </a:lvl1pPr>
          </a:lstStyle>
          <a:p>
            <a:fld id="{ECCCBDBC-DB20-48C3-B576-1AEECEE4245B}" type="datetimeFigureOut">
              <a:rPr lang="zh-TW" altLang="en-US" smtClean="0"/>
              <a:pPr/>
              <a:t>2016/7/7</a:t>
            </a:fld>
            <a:endParaRPr lang="zh-TW" altLang="en-US"/>
          </a:p>
        </p:txBody>
      </p:sp>
      <p:sp>
        <p:nvSpPr>
          <p:cNvPr id="4" name="頁尾版面配置區 3"/>
          <p:cNvSpPr>
            <a:spLocks noGrp="1"/>
          </p:cNvSpPr>
          <p:nvPr>
            <p:ph type="ftr" sz="quarter" idx="2"/>
          </p:nvPr>
        </p:nvSpPr>
        <p:spPr>
          <a:xfrm>
            <a:off x="0" y="9370947"/>
            <a:ext cx="2919565" cy="493789"/>
          </a:xfrm>
          <a:prstGeom prst="rect">
            <a:avLst/>
          </a:prstGeom>
        </p:spPr>
        <p:txBody>
          <a:bodyPr vert="horz" lIns="90754" tIns="45377" rIns="90754" bIns="45377"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14626" y="9370947"/>
            <a:ext cx="2919565" cy="493789"/>
          </a:xfrm>
          <a:prstGeom prst="rect">
            <a:avLst/>
          </a:prstGeom>
        </p:spPr>
        <p:txBody>
          <a:bodyPr vert="horz" lIns="90754" tIns="45377" rIns="90754" bIns="45377" rtlCol="0" anchor="b"/>
          <a:lstStyle>
            <a:lvl1pPr algn="r">
              <a:defRPr sz="1200"/>
            </a:lvl1pPr>
          </a:lstStyle>
          <a:p>
            <a:fld id="{7FB7968B-9CAE-4686-8CCC-DC0125D52B99}" type="slidenum">
              <a:rPr lang="zh-TW" altLang="en-US" smtClean="0"/>
              <a:pPr/>
              <a:t>‹#›</a:t>
            </a:fld>
            <a:endParaRPr lang="zh-TW" altLang="en-US"/>
          </a:p>
        </p:txBody>
      </p:sp>
    </p:spTree>
    <p:extLst>
      <p:ext uri="{BB962C8B-B14F-4D97-AF65-F5344CB8AC3E}">
        <p14:creationId xmlns="" xmlns:p14="http://schemas.microsoft.com/office/powerpoint/2010/main" val="11837747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18831" cy="493316"/>
          </a:xfrm>
          <a:prstGeom prst="rect">
            <a:avLst/>
          </a:prstGeom>
        </p:spPr>
        <p:txBody>
          <a:bodyPr vert="horz" lIns="91426" tIns="45713" rIns="91426" bIns="45713" rtlCol="0"/>
          <a:lstStyle>
            <a:lvl1pPr algn="l">
              <a:defRPr sz="1200"/>
            </a:lvl1pPr>
          </a:lstStyle>
          <a:p>
            <a:endParaRPr lang="zh-TW" altLang="en-US"/>
          </a:p>
        </p:txBody>
      </p:sp>
      <p:sp>
        <p:nvSpPr>
          <p:cNvPr id="3" name="日期版面配置區 2"/>
          <p:cNvSpPr>
            <a:spLocks noGrp="1"/>
          </p:cNvSpPr>
          <p:nvPr>
            <p:ph type="dt" idx="1"/>
          </p:nvPr>
        </p:nvSpPr>
        <p:spPr>
          <a:xfrm>
            <a:off x="3815373" y="0"/>
            <a:ext cx="2918831" cy="493316"/>
          </a:xfrm>
          <a:prstGeom prst="rect">
            <a:avLst/>
          </a:prstGeom>
        </p:spPr>
        <p:txBody>
          <a:bodyPr vert="horz" lIns="91426" tIns="45713" rIns="91426" bIns="45713" rtlCol="0"/>
          <a:lstStyle>
            <a:lvl1pPr algn="r">
              <a:defRPr sz="1200"/>
            </a:lvl1pPr>
          </a:lstStyle>
          <a:p>
            <a:fld id="{8E8A38A9-831C-4AEE-BDD3-7186C5E73560}" type="datetimeFigureOut">
              <a:rPr lang="zh-TW" altLang="en-US" smtClean="0"/>
              <a:pPr/>
              <a:t>2016/7/7</a:t>
            </a:fld>
            <a:endParaRPr lang="zh-TW" altLang="en-US"/>
          </a:p>
        </p:txBody>
      </p:sp>
      <p:sp>
        <p:nvSpPr>
          <p:cNvPr id="4" name="投影片圖像版面配置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26" tIns="45713" rIns="91426" bIns="45713" rtlCol="0" anchor="ctr"/>
          <a:lstStyle/>
          <a:p>
            <a:endParaRPr lang="zh-TW" altLang="en-US"/>
          </a:p>
        </p:txBody>
      </p:sp>
      <p:sp>
        <p:nvSpPr>
          <p:cNvPr id="5" name="備忘稿版面配置區 4"/>
          <p:cNvSpPr>
            <a:spLocks noGrp="1"/>
          </p:cNvSpPr>
          <p:nvPr>
            <p:ph type="body" sz="quarter" idx="3"/>
          </p:nvPr>
        </p:nvSpPr>
        <p:spPr>
          <a:xfrm>
            <a:off x="673577" y="4686500"/>
            <a:ext cx="5388610" cy="4439841"/>
          </a:xfrm>
          <a:prstGeom prst="rect">
            <a:avLst/>
          </a:prstGeom>
        </p:spPr>
        <p:txBody>
          <a:bodyPr vert="horz" lIns="91426" tIns="45713" rIns="91426" bIns="45713"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371285"/>
            <a:ext cx="2918831" cy="493316"/>
          </a:xfrm>
          <a:prstGeom prst="rect">
            <a:avLst/>
          </a:prstGeom>
        </p:spPr>
        <p:txBody>
          <a:bodyPr vert="horz" lIns="91426" tIns="45713" rIns="91426" bIns="45713"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15373" y="9371285"/>
            <a:ext cx="2918831" cy="493316"/>
          </a:xfrm>
          <a:prstGeom prst="rect">
            <a:avLst/>
          </a:prstGeom>
        </p:spPr>
        <p:txBody>
          <a:bodyPr vert="horz" lIns="91426" tIns="45713" rIns="91426" bIns="45713" rtlCol="0" anchor="b"/>
          <a:lstStyle>
            <a:lvl1pPr algn="r">
              <a:defRPr sz="1200"/>
            </a:lvl1pPr>
          </a:lstStyle>
          <a:p>
            <a:fld id="{8D259106-B495-4A23-8BAF-D3D28BB3995C}" type="slidenum">
              <a:rPr lang="zh-TW" altLang="en-US" smtClean="0"/>
              <a:pPr/>
              <a:t>‹#›</a:t>
            </a:fld>
            <a:endParaRPr lang="zh-TW" altLang="en-US"/>
          </a:p>
        </p:txBody>
      </p:sp>
    </p:spTree>
    <p:extLst>
      <p:ext uri="{BB962C8B-B14F-4D97-AF65-F5344CB8AC3E}">
        <p14:creationId xmlns="" xmlns:p14="http://schemas.microsoft.com/office/powerpoint/2010/main" val="634824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law.moj.gov.tw/LawClass/LawSingle.aspx?Pcode=C0000007&amp;FLNO=4" TargetMode="External"/><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hyperlink" Target="http://law.moj.gov.tw/LawClass/LawSingle.aspx?Pcode=C0000007&amp;FLNO=6" TargetMode="External"/><Relationship Id="rId4" Type="http://schemas.openxmlformats.org/officeDocument/2006/relationships/hyperlink" Target="http://law.moj.gov.tw/LawClass/LawSingle.aspx?Pcode=C0000007&amp;FLNO=5"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mywoojdb.appspot.com/j9s/j9s?id=12007"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10</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11</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12</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分隔頁可帶領學員回想電影中的該議題發生情節</a:t>
            </a:r>
            <a:endParaRPr lang="zh-TW" altLang="en-US" dirty="0"/>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15</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由於貪污犯罪有其隱密性致偵辦困難，如何使知情人士，或者參與其事者願意勇於作證，使貪汙案件刑事偵查、審判得以順利進行，更顯重要。因此公約責成各締約國因對證人及鑑定人，及其親屬及其他與其關係密切者，酌情提供有效之保護，使其免於遭到可能之報復或恐嚇，以有效打擊貪污犯罪，強化反貪腐能量。</a:t>
            </a:r>
            <a:endParaRPr lang="zh-TW" altLang="en-US" dirty="0"/>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16</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這是廉政署當前重要工作事項，目前我國對於公、私部門揭弊者的保護法令散見於少數法令，如公務人員保障法、證人保護法及獎勵保護檢舉貪污瀆職辦法等，因此廉政署積極推動「揭弊者保護法」之立法，希望透過完善的檢舉人保護、救濟、免責機制，使民眾碰到不法事件時，均有道德勇氣挺身而出，讓檢舉人在完善的檢舉制度下提出檢舉，沒有後顧之憂。</a:t>
            </a:r>
            <a:endParaRPr lang="zh-TW" altLang="en-US" dirty="0"/>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17</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18</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19</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20</a:t>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21</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2</a:t>
            </a:fld>
            <a:endParaRPr lang="zh-TW" altLang="en-US"/>
          </a:p>
        </p:txBody>
      </p:sp>
    </p:spTree>
    <p:extLst>
      <p:ext uri="{BB962C8B-B14F-4D97-AF65-F5344CB8AC3E}">
        <p14:creationId xmlns="" xmlns:p14="http://schemas.microsoft.com/office/powerpoint/2010/main" val="3757939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22</a:t>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23</a:t>
            </a:fld>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24</a:t>
            </a:fld>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25</a:t>
            </a:fld>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lvl="0"/>
            <a:r>
              <a:rPr lang="zh-TW" altLang="en-US" dirty="0" smtClean="0"/>
              <a:t>為鼓勵民眾主動並勇於提出檢舉，法務部自</a:t>
            </a:r>
            <a:r>
              <a:rPr lang="en-US" dirty="0" smtClean="0"/>
              <a:t>102</a:t>
            </a:r>
            <a:r>
              <a:rPr lang="zh-TW" altLang="en-US" dirty="0" smtClean="0"/>
              <a:t>年起即積極研擬「獎勵保護檢舉貪污瀆職辦法」</a:t>
            </a:r>
            <a:r>
              <a:rPr lang="en-US" dirty="0" smtClean="0"/>
              <a:t>(</a:t>
            </a:r>
            <a:r>
              <a:rPr lang="zh-TW" altLang="en-US" dirty="0" smtClean="0"/>
              <a:t>下稱獎保辦法</a:t>
            </a:r>
            <a:r>
              <a:rPr lang="en-US" dirty="0" smtClean="0"/>
              <a:t>)</a:t>
            </a:r>
            <a:r>
              <a:rPr lang="zh-TW" altLang="en-US" dirty="0" smtClean="0"/>
              <a:t>修正案，本修正案業經行政院於</a:t>
            </a:r>
            <a:r>
              <a:rPr lang="en-US" dirty="0" smtClean="0"/>
              <a:t>105</a:t>
            </a:r>
            <a:r>
              <a:rPr lang="zh-TW" altLang="en-US" dirty="0" smtClean="0"/>
              <a:t>年</a:t>
            </a:r>
            <a:r>
              <a:rPr lang="en-US" dirty="0" smtClean="0"/>
              <a:t>3</a:t>
            </a:r>
            <a:r>
              <a:rPr lang="zh-TW" altLang="en-US" dirty="0" smtClean="0"/>
              <a:t>月</a:t>
            </a:r>
            <a:r>
              <a:rPr lang="en-US" dirty="0" smtClean="0"/>
              <a:t>16</a:t>
            </a:r>
            <a:r>
              <a:rPr lang="zh-TW" altLang="en-US" dirty="0" smtClean="0"/>
              <a:t>日公告發布施行，並自施行日起受理之檢舉案件開始適用。</a:t>
            </a:r>
          </a:p>
          <a:p>
            <a:pPr lvl="0"/>
            <a:r>
              <a:rPr lang="zh-TW" altLang="en-US" dirty="0" smtClean="0"/>
              <a:t>獎保辦法主要修正重點，除調整獎勵檢舉之罪名範圍、修正及增訂不給與檢舉獎金之事由外，另增訂「檢舉人之檢舉事實與判決事實不符，原則不給與獎金，惟因檢舉人提出具體事證，因而查獲貪污瀆職案件，具有直接重要之實質貢獻者，得於法院判決有罪確定後，經法務部審核同意，依附表之標準酌給十分之一獎金」之規定，以鼓勵有效檢舉並維護檢舉人權益。</a:t>
            </a:r>
          </a:p>
          <a:p>
            <a:r>
              <a:rPr lang="zh-TW" altLang="en-US" dirty="0" smtClean="0"/>
              <a:t>為健全肅貪法制，配合獎保辦法修正內容，法務部刻正研擬辦理「法務部審核貪瀆案件檢舉獎金給獎審查基準」、「法務部發放檢舉貪污瀆職案件獎金注意事項」及「法務部審核貪瀆案件檢舉獎金委員會設置要點」及等行政規則修正案。</a:t>
            </a:r>
            <a:endParaRPr lang="zh-TW" altLang="en-US" dirty="0"/>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26</a:t>
            </a:fld>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分隔頁可帶領學員回想電影中的該議題發生情節</a:t>
            </a:r>
            <a:endParaRPr lang="zh-TW" altLang="en-US" dirty="0"/>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27</a:t>
            </a:fld>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28</a:t>
            </a:fld>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a:bodyPr>
          <a:lstStyle/>
          <a:p>
            <a:endParaRPr lang="zh-TW" altLang="en-US" dirty="0"/>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29</a:t>
            </a:fld>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a:bodyPr>
          <a:lstStyle/>
          <a:p>
            <a:endParaRPr lang="zh-TW" altLang="en-US" dirty="0"/>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30</a:t>
            </a:fld>
            <a:endParaRPr lang="zh-TW"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a:bodyPr>
          <a:lstStyle/>
          <a:p>
            <a:endParaRPr lang="zh-TW" altLang="en-US" dirty="0"/>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31</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b="0" u="none" dirty="0" smtClean="0">
                <a:solidFill>
                  <a:schemeClr val="tx1"/>
                </a:solidFill>
                <a:latin typeface="+mn-ea"/>
                <a:ea typeface="+mn-ea"/>
              </a:rPr>
              <a:t>《Z</a:t>
            </a:r>
            <a:r>
              <a:rPr lang="zh-TW" altLang="en-US" b="0" u="none" dirty="0" smtClean="0">
                <a:solidFill>
                  <a:schemeClr val="tx1"/>
                </a:solidFill>
                <a:latin typeface="+mn-ea"/>
                <a:ea typeface="+mn-ea"/>
              </a:rPr>
              <a:t>風暴</a:t>
            </a:r>
            <a:r>
              <a:rPr lang="en-US" altLang="zh-TW" b="0" u="none" dirty="0" smtClean="0">
                <a:solidFill>
                  <a:schemeClr val="tx1"/>
                </a:solidFill>
                <a:latin typeface="+mn-ea"/>
                <a:ea typeface="+mn-ea"/>
              </a:rPr>
              <a:t>》</a:t>
            </a:r>
            <a:r>
              <a:rPr lang="zh-TW" altLang="en-US" b="0" u="none" dirty="0" smtClean="0">
                <a:solidFill>
                  <a:schemeClr val="tx1"/>
                </a:solidFill>
                <a:latin typeface="+mn-ea"/>
                <a:ea typeface="+mn-ea"/>
              </a:rPr>
              <a:t>（英語：</a:t>
            </a:r>
            <a:r>
              <a:rPr lang="en-US" altLang="zh-TW" b="0" u="none" dirty="0" smtClean="0">
                <a:solidFill>
                  <a:schemeClr val="tx1"/>
                </a:solidFill>
                <a:latin typeface="+mn-ea"/>
                <a:ea typeface="+mn-ea"/>
              </a:rPr>
              <a:t>Z Storm</a:t>
            </a:r>
            <a:r>
              <a:rPr lang="zh-TW" altLang="en-US" b="0" u="none" dirty="0" smtClean="0">
                <a:solidFill>
                  <a:schemeClr val="tx1"/>
                </a:solidFill>
                <a:latin typeface="+mn-ea"/>
                <a:ea typeface="+mn-ea"/>
              </a:rPr>
              <a:t>；中國大陸譯名</a:t>
            </a:r>
            <a:r>
              <a:rPr lang="en-US" altLang="zh-TW" b="0" u="none" dirty="0" smtClean="0">
                <a:solidFill>
                  <a:schemeClr val="tx1"/>
                </a:solidFill>
                <a:latin typeface="+mn-ea"/>
                <a:ea typeface="+mn-ea"/>
              </a:rPr>
              <a:t>《</a:t>
            </a:r>
            <a:r>
              <a:rPr lang="zh-TW" altLang="en-US" b="0" u="none" dirty="0" smtClean="0">
                <a:solidFill>
                  <a:schemeClr val="tx1"/>
                </a:solidFill>
                <a:latin typeface="+mn-ea"/>
                <a:ea typeface="+mn-ea"/>
              </a:rPr>
              <a:t>反貪風暴</a:t>
            </a:r>
            <a:r>
              <a:rPr lang="en-US" altLang="zh-TW" b="0" u="none" dirty="0" smtClean="0">
                <a:solidFill>
                  <a:schemeClr val="tx1"/>
                </a:solidFill>
                <a:latin typeface="+mn-ea"/>
                <a:ea typeface="+mn-ea"/>
              </a:rPr>
              <a:t>》</a:t>
            </a:r>
            <a:r>
              <a:rPr lang="zh-TW" altLang="en-US" b="0" u="none" dirty="0" smtClean="0">
                <a:solidFill>
                  <a:schemeClr val="tx1"/>
                </a:solidFill>
                <a:latin typeface="+mn-ea"/>
                <a:ea typeface="+mn-ea"/>
              </a:rPr>
              <a:t>）是一部於</a:t>
            </a:r>
            <a:r>
              <a:rPr lang="en-US" altLang="zh-TW" b="0" u="none" dirty="0" smtClean="0">
                <a:solidFill>
                  <a:schemeClr val="tx1"/>
                </a:solidFill>
                <a:latin typeface="+mn-ea"/>
                <a:ea typeface="+mn-ea"/>
              </a:rPr>
              <a:t>2014</a:t>
            </a:r>
            <a:r>
              <a:rPr lang="zh-TW" altLang="en-US" b="0" u="none" dirty="0" smtClean="0">
                <a:solidFill>
                  <a:schemeClr val="tx1"/>
                </a:solidFill>
                <a:latin typeface="+mn-ea"/>
                <a:ea typeface="+mn-ea"/>
              </a:rPr>
              <a:t>年上映的香港劇情電影。其續作為</a:t>
            </a:r>
            <a:r>
              <a:rPr lang="en-US" altLang="zh-TW" b="0" u="none" dirty="0" smtClean="0">
                <a:solidFill>
                  <a:schemeClr val="tx1"/>
                </a:solidFill>
                <a:latin typeface="+mn-ea"/>
                <a:ea typeface="+mn-ea"/>
              </a:rPr>
              <a:t>《S</a:t>
            </a:r>
            <a:r>
              <a:rPr lang="zh-TW" altLang="en-US" b="0" u="none" dirty="0" smtClean="0">
                <a:solidFill>
                  <a:schemeClr val="tx1"/>
                </a:solidFill>
                <a:latin typeface="+mn-ea"/>
                <a:ea typeface="+mn-ea"/>
              </a:rPr>
              <a:t>風暴</a:t>
            </a:r>
            <a:r>
              <a:rPr lang="en-US" altLang="zh-TW" b="0" u="none" dirty="0" smtClean="0">
                <a:solidFill>
                  <a:schemeClr val="tx1"/>
                </a:solidFill>
                <a:latin typeface="+mn-ea"/>
                <a:ea typeface="+mn-ea"/>
              </a:rPr>
              <a:t>》</a:t>
            </a:r>
            <a:r>
              <a:rPr lang="zh-TW" altLang="en-US" b="0" u="none" dirty="0" smtClean="0">
                <a:solidFill>
                  <a:schemeClr val="tx1"/>
                </a:solidFill>
                <a:latin typeface="+mn-ea"/>
                <a:ea typeface="+mn-ea"/>
              </a:rPr>
              <a:t>，將於今年</a:t>
            </a:r>
            <a:r>
              <a:rPr lang="en-US" altLang="zh-TW" b="0" u="none" dirty="0" smtClean="0">
                <a:solidFill>
                  <a:schemeClr val="tx1"/>
                </a:solidFill>
                <a:latin typeface="+mn-ea"/>
                <a:ea typeface="+mn-ea"/>
              </a:rPr>
              <a:t>7</a:t>
            </a:r>
            <a:r>
              <a:rPr lang="zh-TW" altLang="en-US" b="0" u="none" dirty="0" smtClean="0">
                <a:solidFill>
                  <a:schemeClr val="tx1"/>
                </a:solidFill>
                <a:latin typeface="+mn-ea"/>
                <a:ea typeface="+mn-ea"/>
              </a:rPr>
              <a:t>月上映。講述香港廉政公署陸志廉面對一個龐大的貪污集團：當中包括了退休高官、警隊高層、商界富豪、資深律師和會計師等，事件更牽涉到香港政府用作扶貧的</a:t>
            </a:r>
            <a:r>
              <a:rPr lang="en-US" altLang="zh-TW" b="0" u="none" dirty="0" smtClean="0">
                <a:solidFill>
                  <a:schemeClr val="tx1"/>
                </a:solidFill>
                <a:latin typeface="+mn-ea"/>
                <a:ea typeface="+mn-ea"/>
              </a:rPr>
              <a:t>150</a:t>
            </a:r>
            <a:r>
              <a:rPr lang="zh-TW" altLang="en-US" b="0" u="none" dirty="0" smtClean="0">
                <a:solidFill>
                  <a:schemeClr val="tx1"/>
                </a:solidFill>
                <a:latin typeface="+mn-ea"/>
                <a:ea typeface="+mn-ea"/>
              </a:rPr>
              <a:t>億港元關懷基金。</a:t>
            </a:r>
          </a:p>
          <a:p>
            <a:endParaRPr lang="zh-TW" altLang="en-US" b="0" u="none" dirty="0">
              <a:solidFill>
                <a:schemeClr val="tx1"/>
              </a:solidFill>
              <a:latin typeface="+mn-ea"/>
              <a:ea typeface="+mn-ea"/>
            </a:endParaRPr>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3</a:t>
            </a:fld>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a:bodyPr>
          <a:lstStyle/>
          <a:p>
            <a:endParaRPr lang="zh-TW" altLang="en-US" dirty="0"/>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32</a:t>
            </a:fld>
            <a:endParaRPr lang="zh-TW"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defTabSz="914258">
              <a:defRPr/>
            </a:pPr>
            <a:r>
              <a:rPr lang="zh-TW" altLang="en-US" dirty="0"/>
              <a:t>分隔頁可帶領學員回想電影中的該議題發生情節</a:t>
            </a:r>
          </a:p>
          <a:p>
            <a:endParaRPr lang="zh-TW" altLang="en-US" dirty="0"/>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33</a:t>
            </a:fld>
            <a:endParaRPr lang="zh-TW"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電影中，雖因黃警司質疑廉政公署取得該項現金流向之合法性，故得免除說明該筆現金來源。然而公約已明文規定，針對公職人員不法致富或資產非法增加，而其本人又無法以其合法收入提出合理解釋時，應在不違背其國家憲法和法律制度基本原則之情況下，將該等行為定為犯罪之行為。</a:t>
            </a:r>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34</a:t>
            </a:fld>
            <a:endParaRPr lang="zh-TW"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國內規定與公約規定尚有落差。</a:t>
            </a:r>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35</a:t>
            </a:fld>
            <a:endParaRPr lang="zh-TW"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貪污治罪條例</a:t>
            </a:r>
            <a:endParaRPr lang="en-US" altLang="zh-TW" dirty="0"/>
          </a:p>
          <a:p>
            <a:r>
              <a:rPr lang="zh-TW" altLang="en-US" dirty="0"/>
              <a:t>一級貪污罪，第</a:t>
            </a:r>
            <a:r>
              <a:rPr lang="en-US" altLang="zh-TW" dirty="0"/>
              <a:t>4</a:t>
            </a:r>
            <a:r>
              <a:rPr lang="zh-TW" altLang="en-US" dirty="0"/>
              <a:t>條，如：</a:t>
            </a:r>
            <a:endParaRPr lang="en-US" altLang="zh-TW" dirty="0"/>
          </a:p>
          <a:p>
            <a:r>
              <a:rPr lang="zh-TW" altLang="en-US" dirty="0">
                <a:hlinkClick r:id="rId3"/>
              </a:rPr>
              <a:t>第 </a:t>
            </a:r>
            <a:r>
              <a:rPr lang="en-US" altLang="zh-TW" dirty="0">
                <a:hlinkClick r:id="rId3"/>
              </a:rPr>
              <a:t>4 </a:t>
            </a:r>
            <a:r>
              <a:rPr lang="zh-TW" altLang="en-US" dirty="0">
                <a:hlinkClick r:id="rId3"/>
              </a:rPr>
              <a:t>條</a:t>
            </a:r>
            <a:r>
              <a:rPr lang="zh-TW" altLang="en-US" dirty="0"/>
              <a:t> 有下列行為之一者，處無期徒刑或十年以上有期徒刑，得併科新台幣一億 元以下罰金：五、對於違背職務之行為，要求、期約或收受賄賂或其他不正利益者。</a:t>
            </a:r>
            <a:endParaRPr lang="en-US" altLang="zh-TW" dirty="0"/>
          </a:p>
          <a:p>
            <a:r>
              <a:rPr lang="zh-TW" altLang="en-US" dirty="0"/>
              <a:t>二級貪污罪，第</a:t>
            </a:r>
            <a:r>
              <a:rPr lang="en-US" altLang="zh-TW" dirty="0"/>
              <a:t>5</a:t>
            </a:r>
            <a:r>
              <a:rPr lang="zh-TW" altLang="en-US" dirty="0"/>
              <a:t>條，如：</a:t>
            </a:r>
            <a:endParaRPr lang="en-US" altLang="zh-TW" dirty="0"/>
          </a:p>
          <a:p>
            <a:r>
              <a:rPr lang="zh-TW" altLang="en-US" dirty="0">
                <a:hlinkClick r:id="rId4"/>
              </a:rPr>
              <a:t>第 </a:t>
            </a:r>
            <a:r>
              <a:rPr lang="en-US" altLang="zh-TW" dirty="0">
                <a:hlinkClick r:id="rId4"/>
              </a:rPr>
              <a:t>5 </a:t>
            </a:r>
            <a:r>
              <a:rPr lang="zh-TW" altLang="en-US" dirty="0">
                <a:hlinkClick r:id="rId4"/>
              </a:rPr>
              <a:t>條</a:t>
            </a:r>
            <a:r>
              <a:rPr lang="zh-TW" altLang="en-US" dirty="0"/>
              <a:t> 有下列行為之一者，處七年以上有期徒刑，得併科新臺幣六千萬元以下罰 金：三、對於職務上之行為，要求、期約或收受賄賂或其他不正利益者。 </a:t>
            </a:r>
            <a:endParaRPr lang="en-US" altLang="zh-TW" dirty="0"/>
          </a:p>
          <a:p>
            <a:r>
              <a:rPr lang="zh-TW" altLang="en-US" dirty="0"/>
              <a:t>三級貪污罪，第</a:t>
            </a:r>
            <a:r>
              <a:rPr lang="en-US" altLang="zh-TW" dirty="0"/>
              <a:t>6</a:t>
            </a:r>
            <a:r>
              <a:rPr lang="zh-TW" altLang="en-US" dirty="0"/>
              <a:t>條，如：</a:t>
            </a:r>
            <a:endParaRPr lang="en-US" altLang="zh-TW" dirty="0"/>
          </a:p>
          <a:p>
            <a:r>
              <a:rPr lang="zh-TW" altLang="en-US" dirty="0">
                <a:hlinkClick r:id="rId5"/>
              </a:rPr>
              <a:t>第 </a:t>
            </a:r>
            <a:r>
              <a:rPr lang="en-US" altLang="zh-TW" dirty="0">
                <a:hlinkClick r:id="rId5"/>
              </a:rPr>
              <a:t>6 </a:t>
            </a:r>
            <a:r>
              <a:rPr lang="zh-TW" altLang="en-US" dirty="0">
                <a:hlinkClick r:id="rId5"/>
              </a:rPr>
              <a:t>條</a:t>
            </a:r>
            <a:r>
              <a:rPr lang="zh-TW" altLang="en-US" dirty="0"/>
              <a:t> 有下列行為之一，處五年以上有期徒刑，得併科新臺幣三千萬元以下罰金 ：</a:t>
            </a:r>
            <a:endParaRPr lang="en-US" altLang="zh-TW" dirty="0"/>
          </a:p>
          <a:p>
            <a:r>
              <a:rPr lang="zh-TW" altLang="en-US" dirty="0"/>
              <a:t>四、對於主管或監督之事務，明知違背法律、法律授權之法規命令、職權 命令、自治條例、自治規則、委辦規則或其他對多數不特定人民就一 般事項所作對外發生法律效果之規定，直接或間接圖自己或其他私人 不法利益，因而獲得利益者。</a:t>
            </a:r>
            <a:endParaRPr lang="en-US" altLang="zh-TW" dirty="0"/>
          </a:p>
          <a:p>
            <a:r>
              <a:rPr lang="zh-TW" altLang="en-US" dirty="0"/>
              <a:t>五、對於非主管或監督之事務，明知違背法律、法律授權之法規命令、職 權命令、自治條例、自治規則、委辦規則或其他對多數不特定人民就 一般事項所作對外發生法律效果之規定，利用職權機會或身分圖自己 或其他私人不法利益，因而獲得利益者。 </a:t>
            </a:r>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36</a:t>
            </a:fld>
            <a:endParaRPr lang="zh-TW" altLang="en-US"/>
          </a:p>
        </p:txBody>
      </p:sp>
    </p:spTree>
    <p:extLst>
      <p:ext uri="{BB962C8B-B14F-4D97-AF65-F5344CB8AC3E}">
        <p14:creationId xmlns="" xmlns:p14="http://schemas.microsoft.com/office/powerpoint/2010/main" val="41225136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defTabSz="914258">
              <a:defRPr/>
            </a:pPr>
            <a:r>
              <a:rPr lang="zh-TW" altLang="en-US" dirty="0"/>
              <a:t>在財產來源不明罪的設計下，當檢方發動法律所課與被告的說明義務後，被告面臨的選擇是：不說，會有財產來源不明罪的成立；說，雖不成立財產來源不明罪，但則其陳述內容有可能證明自己有其他貪污罪的事實。</a:t>
            </a:r>
          </a:p>
          <a:p>
            <a:pPr defTabSz="914258">
              <a:defRPr/>
            </a:pPr>
            <a:r>
              <a:rPr lang="zh-TW" altLang="en-US" dirty="0"/>
              <a:t>不自證己罪原則保障受刑事追訴的人有自由陳述的權利，國家機關不得強制任何刑事被告做出自我入罪的供述。這種自我入罪的可能，必須綜合整個法律體系及追訴程序來做判斷，不可僅就個別犯罪在各獨立程序中為觀察；更何況，本罪成立的前提條件更是公務員已因貪污案件而被偵查。 林鈺雄，不自證己罪於非刑事程序的前置效力，月旦法學雜誌第</a:t>
            </a:r>
            <a:r>
              <a:rPr lang="en-US" dirty="0"/>
              <a:t>161</a:t>
            </a:r>
            <a:r>
              <a:rPr lang="zh-TW" altLang="en-US" dirty="0"/>
              <a:t>期，頁</a:t>
            </a:r>
            <a:r>
              <a:rPr lang="en-US" dirty="0"/>
              <a:t>269</a:t>
            </a:r>
            <a:r>
              <a:rPr lang="zh-TW" altLang="en-US" dirty="0"/>
              <a:t>，</a:t>
            </a:r>
            <a:r>
              <a:rPr lang="en-US" dirty="0"/>
              <a:t>2008</a:t>
            </a:r>
            <a:r>
              <a:rPr lang="zh-TW" altLang="en-US" dirty="0"/>
              <a:t>年</a:t>
            </a:r>
            <a:r>
              <a:rPr lang="en-US" dirty="0"/>
              <a:t>10</a:t>
            </a:r>
            <a:r>
              <a:rPr lang="zh-TW" altLang="en-US" dirty="0"/>
              <a:t>月。</a:t>
            </a:r>
          </a:p>
          <a:p>
            <a:r>
              <a:rPr lang="zh-TW" altLang="en-US" dirty="0"/>
              <a:t>在這個強制的壓力之下，反會使得財產來源不明罪在適用上產生盲點，一個貪污的公務員面對檢方無法舉證以實其有貪污的罪行下，又課與他財產來源說明義務時，這個時候公務員所面臨的選擇是：一、不為說明，受財產來源不明罪的處罰，但是得因此避免自己受到較重的貪污罪刑罰；二、為財產來源的說明，但如此就自動串起這些來源不明財產與貪污罪的關聯，使得貪污行為的罪證明確。如此，經過利益權衡的結果，被告更有可能選擇接受財產來源不明罪較輕的處罰，並無助於貪污罪的定罪率。因此果若有財產來源不明罪的設計，這種違反不自證己罪所得之證據應在貪污罪的認定上予排除，因為只有這樣才有可能提高被告在面臨說明義務時，選擇為說明的誘因。</a:t>
            </a:r>
            <a:endParaRPr lang="en-US" altLang="zh-TW" dirty="0"/>
          </a:p>
          <a:p>
            <a:pPr defTabSz="914258">
              <a:defRPr/>
            </a:pPr>
            <a:r>
              <a:rPr lang="zh-TW" altLang="en-US" dirty="0"/>
              <a:t>聯合國反貪腐公約實施立法指南雖認為，在一些法域中，將資產非法增加定為犯罪是有益的，因為在公職人員的資產增加與其合法收入不成比例，顯然可證明腐敗的情況下，它解決了起訴方在必須證明公職人員索取或收受賄賂時所面臨的困難，因此確立資產非法增加罪因此有利於防止公職人員腐敗。</a:t>
            </a:r>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38</a:t>
            </a:fld>
            <a:endParaRPr lang="zh-TW"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dirty="0"/>
              <a:t>公民與政治權利國際公約第</a:t>
            </a:r>
            <a:r>
              <a:rPr lang="en-US" altLang="zh-TW" dirty="0"/>
              <a:t>14</a:t>
            </a:r>
            <a:r>
              <a:rPr lang="zh-TW" altLang="zh-TW" dirty="0"/>
              <a:t>條第</a:t>
            </a:r>
            <a:r>
              <a:rPr lang="en-US" altLang="zh-TW" dirty="0"/>
              <a:t>3 </a:t>
            </a:r>
            <a:r>
              <a:rPr lang="zh-TW" altLang="zh-TW" dirty="0"/>
              <a:t>項第</a:t>
            </a:r>
            <a:r>
              <a:rPr lang="en-US" altLang="zh-TW" dirty="0"/>
              <a:t>7 </a:t>
            </a:r>
            <a:r>
              <a:rPr lang="zh-TW" altLang="zh-TW" dirty="0"/>
              <a:t>款</a:t>
            </a:r>
            <a:r>
              <a:rPr lang="zh-TW" altLang="en-US" dirty="0"/>
              <a:t>：審判被控刑事罪時，被告一律有權平等享受下列最低限度之保障：（</a:t>
            </a:r>
            <a:r>
              <a:rPr lang="en-US" altLang="zh-TW" dirty="0"/>
              <a:t>7</a:t>
            </a:r>
            <a:r>
              <a:rPr lang="zh-TW" altLang="en-US" dirty="0"/>
              <a:t>）不得強迫被告自供或認罪。 </a:t>
            </a:r>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39</a:t>
            </a:fld>
            <a:endParaRPr lang="zh-TW" altLang="en-US"/>
          </a:p>
        </p:txBody>
      </p:sp>
    </p:spTree>
    <p:extLst>
      <p:ext uri="{BB962C8B-B14F-4D97-AF65-F5344CB8AC3E}">
        <p14:creationId xmlns="" xmlns:p14="http://schemas.microsoft.com/office/powerpoint/2010/main" val="16757935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104</a:t>
            </a:r>
            <a:r>
              <a:rPr lang="zh-TW" altLang="en-US" dirty="0"/>
              <a:t>聯合國反貪腐公約專題學術研討會</a:t>
            </a:r>
            <a:r>
              <a:rPr lang="en-US" altLang="zh-TW" dirty="0"/>
              <a:t>-</a:t>
            </a:r>
            <a:r>
              <a:rPr lang="zh-TW" altLang="en-US" dirty="0"/>
              <a:t>許恒達教授見解</a:t>
            </a:r>
            <a:endParaRPr lang="en-US" altLang="zh-TW" dirty="0"/>
          </a:p>
          <a:p>
            <a:endParaRPr lang="en-US" altLang="zh-TW" dirty="0"/>
          </a:p>
          <a:p>
            <a:r>
              <a:rPr lang="zh-TW" altLang="en-US" dirty="0"/>
              <a:t>刑事訴訟法</a:t>
            </a:r>
          </a:p>
          <a:p>
            <a:r>
              <a:rPr lang="zh-TW" altLang="en-US" dirty="0"/>
              <a:t>第 </a:t>
            </a:r>
            <a:r>
              <a:rPr lang="en-US" altLang="zh-TW" dirty="0"/>
              <a:t>95 </a:t>
            </a:r>
            <a:r>
              <a:rPr lang="zh-TW" altLang="en-US" dirty="0"/>
              <a:t>條  訊問被告應先告知下列事項：</a:t>
            </a:r>
          </a:p>
          <a:p>
            <a:r>
              <a:rPr lang="zh-TW" altLang="en-US" dirty="0"/>
              <a:t>一、犯罪嫌疑及所犯所有罪名。罪名經告知後，認為應變更者，應再告知。</a:t>
            </a:r>
          </a:p>
          <a:p>
            <a:r>
              <a:rPr lang="zh-TW" altLang="en-US" dirty="0"/>
              <a:t>二、得保持緘默，無須違背自己之意思而為陳述。</a:t>
            </a:r>
          </a:p>
          <a:p>
            <a:r>
              <a:rPr lang="zh-TW" altLang="en-US" dirty="0"/>
              <a:t>三、得選任辯護人。如為低收入戶、中低收入戶、原住民或其他依法令得</a:t>
            </a:r>
          </a:p>
          <a:p>
            <a:r>
              <a:rPr lang="zh-TW" altLang="en-US" dirty="0"/>
              <a:t>    請求法律扶助者，得請求之。</a:t>
            </a:r>
          </a:p>
          <a:p>
            <a:r>
              <a:rPr lang="zh-TW" altLang="en-US" dirty="0"/>
              <a:t>四、得請求調查有利之證據。</a:t>
            </a:r>
          </a:p>
          <a:p>
            <a:r>
              <a:rPr lang="zh-TW" altLang="en-US" dirty="0"/>
              <a:t>無辯護人之被告表示已選任辯護人時，應即停止訊問。但被告同意續行訊</a:t>
            </a:r>
          </a:p>
          <a:p>
            <a:r>
              <a:rPr lang="zh-TW" altLang="en-US" dirty="0"/>
              <a:t>問者，不在此限。</a:t>
            </a:r>
          </a:p>
          <a:p>
            <a:endParaRPr lang="en-US" altLang="zh-TW" dirty="0"/>
          </a:p>
          <a:p>
            <a:r>
              <a:rPr lang="zh-TW" altLang="en-US" sz="800" dirty="0">
                <a:latin typeface="+mj-ea"/>
              </a:rPr>
              <a:t>違反憲法保障訴訟權之核心</a:t>
            </a:r>
            <a:r>
              <a:rPr lang="en-US" altLang="zh-TW" sz="800" dirty="0">
                <a:latin typeface="+mj-ea"/>
              </a:rPr>
              <a:t>-</a:t>
            </a:r>
            <a:r>
              <a:rPr lang="zh-TW" altLang="en-US" sz="800" dirty="0">
                <a:latin typeface="+mj-ea"/>
              </a:rPr>
              <a:t>防禦權</a:t>
            </a:r>
            <a:r>
              <a:rPr lang="en-US" altLang="zh-TW" sz="800" dirty="0">
                <a:latin typeface="+mj-ea"/>
              </a:rPr>
              <a:t>-</a:t>
            </a:r>
            <a:r>
              <a:rPr lang="zh-TW" altLang="en-US" sz="800" dirty="0">
                <a:latin typeface="+mj-ea"/>
              </a:rPr>
              <a:t>不自證己罪原則</a:t>
            </a:r>
            <a:endParaRPr lang="en-US" altLang="zh-TW" sz="800" dirty="0">
              <a:latin typeface="+mj-ea"/>
            </a:endParaRPr>
          </a:p>
          <a:p>
            <a:endParaRPr lang="en-US" altLang="zh-TW" sz="800" dirty="0">
              <a:latin typeface="+mj-ea"/>
            </a:endParaRPr>
          </a:p>
          <a:p>
            <a:r>
              <a:rPr lang="zh-TW" altLang="en-US" sz="800" dirty="0">
                <a:latin typeface="+mj-ea"/>
              </a:rPr>
              <a:t>架空刑事訴訟法第</a:t>
            </a:r>
            <a:r>
              <a:rPr lang="en-US" altLang="zh-TW" sz="800" dirty="0">
                <a:latin typeface="+mj-ea"/>
              </a:rPr>
              <a:t>95</a:t>
            </a:r>
            <a:r>
              <a:rPr lang="zh-TW" altLang="en-US" sz="800" dirty="0">
                <a:latin typeface="+mj-ea"/>
              </a:rPr>
              <a:t>條告知義務中，行使緘默權之權利</a:t>
            </a:r>
            <a:endParaRPr lang="en-US" altLang="zh-TW" sz="800" dirty="0">
              <a:latin typeface="+mj-ea"/>
            </a:endParaRPr>
          </a:p>
          <a:p>
            <a:endParaRPr lang="en-US" altLang="zh-TW" sz="800" dirty="0">
              <a:latin typeface="+mj-ea"/>
            </a:endParaRPr>
          </a:p>
          <a:p>
            <a:r>
              <a:rPr lang="zh-TW" altLang="en-US" sz="800" dirty="0">
                <a:latin typeface="+mj-ea"/>
              </a:rPr>
              <a:t>違反比例原則</a:t>
            </a:r>
            <a:endParaRPr lang="en-US" altLang="zh-TW" sz="800" dirty="0">
              <a:latin typeface="+mj-ea"/>
            </a:endParaRPr>
          </a:p>
          <a:p>
            <a:endParaRPr lang="zh-TW" altLang="en-US" dirty="0"/>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41</a:t>
            </a:fld>
            <a:endParaRPr lang="zh-TW" altLang="en-US"/>
          </a:p>
        </p:txBody>
      </p:sp>
    </p:spTree>
    <p:extLst>
      <p:ext uri="{BB962C8B-B14F-4D97-AF65-F5344CB8AC3E}">
        <p14:creationId xmlns="" xmlns:p14="http://schemas.microsoft.com/office/powerpoint/2010/main" val="38825564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持有說，以取得不明財產行為時為犯罪時點</a:t>
            </a:r>
            <a:endParaRPr lang="en-US" altLang="zh-TW" dirty="0"/>
          </a:p>
          <a:p>
            <a:r>
              <a:rPr lang="zh-TW" altLang="en-US" dirty="0"/>
              <a:t>不作為說，以被告經檢察官要求說明，卻未盡財產來源說明義務時作為犯罪時點</a:t>
            </a:r>
            <a:endParaRPr lang="en-US" altLang="zh-TW" dirty="0"/>
          </a:p>
          <a:p>
            <a:r>
              <a:rPr lang="zh-TW" altLang="en-US" dirty="0"/>
              <a:t>持有暨不作為說，被告需先取得不明財產，再未盡說明義務，兩階段行為才足以成立</a:t>
            </a:r>
            <a:endParaRPr lang="en-US" altLang="zh-TW" dirty="0"/>
          </a:p>
          <a:p>
            <a:endParaRPr lang="en-US" altLang="zh-TW" dirty="0"/>
          </a:p>
          <a:p>
            <a:r>
              <a:rPr lang="zh-TW" altLang="en-US" dirty="0"/>
              <a:t>區別實益：</a:t>
            </a:r>
            <a:endParaRPr lang="en-US" altLang="zh-TW" dirty="0"/>
          </a:p>
          <a:p>
            <a:r>
              <a:rPr lang="en-US" altLang="zh-TW" dirty="0"/>
              <a:t>2009</a:t>
            </a:r>
            <a:r>
              <a:rPr lang="zh-TW" altLang="en-US" dirty="0"/>
              <a:t>年以前無財產來源不明罪；</a:t>
            </a:r>
            <a:r>
              <a:rPr lang="en-US" altLang="zh-TW" dirty="0"/>
              <a:t>2009</a:t>
            </a:r>
            <a:r>
              <a:rPr lang="zh-TW" altLang="en-US" dirty="0"/>
              <a:t>至</a:t>
            </a:r>
            <a:r>
              <a:rPr lang="en-US" altLang="zh-TW" dirty="0"/>
              <a:t>2011</a:t>
            </a:r>
            <a:r>
              <a:rPr lang="zh-TW" altLang="en-US" dirty="0"/>
              <a:t>年有財產來源不明罪，為</a:t>
            </a:r>
            <a:r>
              <a:rPr lang="en-US" altLang="zh-TW" dirty="0"/>
              <a:t>3</a:t>
            </a:r>
            <a:r>
              <a:rPr lang="zh-TW" altLang="en-US" dirty="0"/>
              <a:t>年以下有期徒刑；</a:t>
            </a:r>
            <a:r>
              <a:rPr lang="en-US" altLang="zh-TW" dirty="0"/>
              <a:t>2011</a:t>
            </a:r>
            <a:r>
              <a:rPr lang="zh-TW" altLang="en-US" dirty="0"/>
              <a:t>年加重為</a:t>
            </a:r>
            <a:r>
              <a:rPr lang="en-US" altLang="zh-TW" dirty="0"/>
              <a:t>5</a:t>
            </a:r>
            <a:r>
              <a:rPr lang="zh-TW" altLang="en-US" dirty="0"/>
              <a:t>年以下有期徒刑</a:t>
            </a:r>
          </a:p>
          <a:p>
            <a:endParaRPr lang="zh-TW" altLang="en-US" dirty="0"/>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42</a:t>
            </a:fld>
            <a:endParaRPr lang="zh-TW" altLang="en-US"/>
          </a:p>
        </p:txBody>
      </p:sp>
    </p:spTree>
    <p:extLst>
      <p:ext uri="{BB962C8B-B14F-4D97-AF65-F5344CB8AC3E}">
        <p14:creationId xmlns="" xmlns:p14="http://schemas.microsoft.com/office/powerpoint/2010/main" val="19433616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defTabSz="914258">
              <a:defRPr/>
            </a:pPr>
            <a:r>
              <a:rPr lang="zh-TW" altLang="en-US" dirty="0"/>
              <a:t>分隔頁可帶領學員回想電影中的該議題發生情節</a:t>
            </a:r>
          </a:p>
          <a:p>
            <a:endParaRPr lang="zh-TW" altLang="en-US" dirty="0"/>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43</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本公約區分「總則」、「預防措施」、「定罪和執法」、「國際合作」、「資產的追回」、「技術援助和訊息交流」、「實施機制」及「最後條款」等</a:t>
            </a:r>
            <a:r>
              <a:rPr lang="en-US" dirty="0" smtClean="0"/>
              <a:t>8</a:t>
            </a:r>
            <a:r>
              <a:rPr lang="zh-TW" altLang="en-US" dirty="0" smtClean="0"/>
              <a:t>章，共計</a:t>
            </a:r>
            <a:r>
              <a:rPr lang="en-US" dirty="0" smtClean="0"/>
              <a:t>71</a:t>
            </a:r>
            <a:r>
              <a:rPr lang="zh-TW" altLang="en-US" dirty="0" smtClean="0"/>
              <a:t>條。</a:t>
            </a:r>
            <a:endParaRPr lang="en-US" altLang="zh-TW" dirty="0" smtClean="0"/>
          </a:p>
          <a:p>
            <a:r>
              <a:rPr lang="zh-TW" altLang="en-US" dirty="0" smtClean="0"/>
              <a:t>賞析主要區分：賄賂、保護證人及檢舉人、窩裡反條款、財產來源不明、洗錢、反貪腐專責機構、私部門會計及審計、旋轉門條款、政府財政透明等</a:t>
            </a:r>
            <a:r>
              <a:rPr lang="en-US" altLang="zh-TW" dirty="0" smtClean="0"/>
              <a:t>9</a:t>
            </a:r>
            <a:r>
              <a:rPr lang="zh-TW" altLang="en-US" dirty="0" smtClean="0"/>
              <a:t>項議題介紹。</a:t>
            </a:r>
            <a:endParaRPr lang="zh-TW" altLang="en-US" dirty="0"/>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4</a:t>
            </a:fld>
            <a:endParaRPr lang="zh-TW"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defTabSz="914258">
              <a:defRPr/>
            </a:pPr>
            <a:r>
              <a:rPr lang="zh-TW" altLang="en-US" dirty="0"/>
              <a:t>例如犯罪人將貪污贓款匯到國外帳戶的洗錢行為，在全球化的趨勢之下，國際之間的金融資金流通日益頻繁，如果沒有有效的國際合作機制，要追查國外資金流向，可謂難上加難。又拿「巴拿馬文件」來說，為了避稅、隱匿財產，甚至洗錢，國際之間的金融資金流通日益頻繁，各種帳戶和交易行為散布世界各地，貪污行為的不法所得可能在短短</a:t>
            </a:r>
            <a:r>
              <a:rPr lang="en-US" dirty="0"/>
              <a:t>5</a:t>
            </a:r>
            <a:r>
              <a:rPr lang="zh-TW" altLang="en-US" dirty="0"/>
              <a:t>分鐘之內，就繞了地球一圈。</a:t>
            </a:r>
            <a:endParaRPr lang="en-US" altLang="zh-TW" dirty="0"/>
          </a:p>
          <a:p>
            <a:r>
              <a:rPr lang="zh-TW" altLang="en-US" dirty="0"/>
              <a:t>「聯合國反貪腐公約」中確立了「被貪污的公款必須返還」的原則，並針對追回犯罪所得有一整套完整的制度，像是以強化審查的方式作預防、監測，並要求各國應提供最大的合作，用追查、凍結或者扣押犯罪所得或其他財產等措施，來有效、及時地追回這些贓款。諸如此類的規定，可以讓我國更加有效地預防和打擊貪污。</a:t>
            </a:r>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44</a:t>
            </a:fld>
            <a:endParaRPr lang="zh-TW"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20000"/>
          </a:bodyPr>
          <a:lstStyle/>
          <a:p>
            <a:r>
              <a:rPr lang="zh-TW" altLang="en-US" dirty="0"/>
              <a:t>參考資料來源：李傑清教授，臺北科技大學智財所教授，調查局洗錢防制法修正草案研討會委員，</a:t>
            </a:r>
            <a:r>
              <a:rPr lang="en-US" altLang="zh-TW" dirty="0"/>
              <a:t>《</a:t>
            </a:r>
            <a:r>
              <a:rPr lang="zh-TW" altLang="en-US" dirty="0"/>
              <a:t>洗錢防制的課題與展望</a:t>
            </a:r>
            <a:r>
              <a:rPr lang="en-US" altLang="zh-TW" dirty="0"/>
              <a:t>》</a:t>
            </a:r>
          </a:p>
          <a:p>
            <a:r>
              <a:rPr lang="zh-TW" altLang="en-US" dirty="0"/>
              <a:t>學說見解：</a:t>
            </a:r>
            <a:endParaRPr lang="en-US" altLang="zh-TW" dirty="0"/>
          </a:p>
          <a:p>
            <a:r>
              <a:rPr lang="zh-TW" altLang="en-US" dirty="0"/>
              <a:t>社會之公共法益並兼具保護國家司法任務</a:t>
            </a:r>
            <a:endParaRPr lang="en-US" altLang="zh-TW" dirty="0"/>
          </a:p>
          <a:p>
            <a:r>
              <a:rPr lang="zh-TW" altLang="en-US" dirty="0"/>
              <a:t>洗錢防制法第一條明文規定：「為防制洗錢，追 查重大犯罪，特制定本法」，足見本法規範目的即在預防及 遏阻犯罪。故認為洗錢罪之性質與刑法第一百五十三條煽惑 他人犯罪之罪質相似，均具有妨害秩序罪之性質，故其保護法益為社會之公共利益。同時，由於洗錢行為之手段，同時 危害國家對重大犯罪行為及洗錢犯罪二者之調查與追訴，故 兼具保護國家司法任務之目的。 </a:t>
            </a:r>
          </a:p>
          <a:p>
            <a:endParaRPr lang="en-US" altLang="zh-TW" dirty="0"/>
          </a:p>
          <a:p>
            <a:r>
              <a:rPr lang="zh-TW" altLang="en-US" dirty="0"/>
              <a:t>社會法益說</a:t>
            </a:r>
            <a:endParaRPr lang="en-US" altLang="zh-TW" dirty="0"/>
          </a:p>
          <a:p>
            <a:r>
              <a:rPr lang="zh-TW" altLang="en-US" dirty="0"/>
              <a:t>基於社會公共 生活的平穩亦為刑法所保護的對象及基於法益保護實效性的考量，且鑒於我國亦有以重大犯罪所得炒作股價，介入上市 公司經營權之例，認社會法益說不失為未來可能思考的方向。</a:t>
            </a:r>
            <a:endParaRPr lang="en-US" altLang="zh-TW" dirty="0"/>
          </a:p>
          <a:p>
            <a:endParaRPr lang="en-US" altLang="zh-TW" dirty="0"/>
          </a:p>
          <a:p>
            <a:pPr defTabSz="907542">
              <a:defRPr/>
            </a:pPr>
            <a:r>
              <a:rPr lang="zh-TW" altLang="en-US" dirty="0"/>
              <a:t>實務：「妨礙國家對於重大犯罪之追訴及處罰」</a:t>
            </a:r>
            <a:endParaRPr lang="en-US" altLang="zh-TW" dirty="0"/>
          </a:p>
          <a:p>
            <a:endParaRPr lang="en-US" altLang="zh-TW" dirty="0"/>
          </a:p>
          <a:p>
            <a:endParaRPr lang="en-US" altLang="zh-TW" dirty="0"/>
          </a:p>
          <a:p>
            <a:r>
              <a:rPr lang="zh-TW" altLang="en-US" dirty="0"/>
              <a:t>得否自訴：</a:t>
            </a:r>
            <a:endParaRPr lang="en-US" altLang="zh-TW" dirty="0"/>
          </a:p>
          <a:p>
            <a:r>
              <a:rPr lang="en-US" altLang="zh-TW" dirty="0">
                <a:hlinkClick r:id="rId3"/>
              </a:rPr>
              <a:t>93</a:t>
            </a:r>
            <a:r>
              <a:rPr lang="zh-TW" altLang="en-US" dirty="0">
                <a:hlinkClick r:id="rId3"/>
              </a:rPr>
              <a:t>年台上字第</a:t>
            </a:r>
            <a:r>
              <a:rPr lang="en-US" altLang="zh-TW" dirty="0">
                <a:hlinkClick r:id="rId3"/>
              </a:rPr>
              <a:t>251</a:t>
            </a:r>
            <a:r>
              <a:rPr lang="zh-TW" altLang="en-US" dirty="0">
                <a:hlinkClick r:id="rId3"/>
              </a:rPr>
              <a:t>號</a:t>
            </a:r>
            <a:r>
              <a:rPr lang="zh-TW" altLang="en-US" dirty="0"/>
              <a:t> </a:t>
            </a:r>
            <a:endParaRPr lang="en-US" altLang="zh-TW" dirty="0"/>
          </a:p>
          <a:p>
            <a:r>
              <a:rPr lang="zh-TW" altLang="en-US" dirty="0"/>
              <a:t>洗錢防制法第一條規定：「為防制洗錢，追查重大犯罪而制定本法」，其 立法目的，固具有強烈保護國家法益性質，然該法第二條規定：「本法所 稱洗錢，係指下列行為：一掩飾或隱匿因自己重大犯罪所得財物或財產上 利益者。二掩飾、收受、搬運、寄藏、故買或牙保他人因重大犯罪所得財 物或財產上利益者。」，而所謂重大犯罪，包括刑法第三百四十條之常業詐欺罪，洗錢防制法第三條第一項第五款有明文規定，則因犯常業詐欺罪 相關之洗錢行為，因易使被害人難以追償，似難認此洗錢行為未侵害被害 人之個人法益。又洗錢防制法第十二條第一項規定：「犯第九條之洗錢罪 ，其因犯罪所得財物或財產上利益，除應發還被害人或第三人者外，不問屬於犯人與否沒收之」，既有發還被害人之規定，則洗錢犯行，除侵害國 家法益外，能否謂不兼及侵害個人法益，而不得提起自訴，即非無研求餘 地。 </a:t>
            </a:r>
          </a:p>
          <a:p>
            <a:endParaRPr lang="en-US" altLang="zh-TW" dirty="0"/>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45</a:t>
            </a:fld>
            <a:endParaRPr lang="zh-TW" altLang="en-US"/>
          </a:p>
        </p:txBody>
      </p:sp>
    </p:spTree>
    <p:extLst>
      <p:ext uri="{BB962C8B-B14F-4D97-AF65-F5344CB8AC3E}">
        <p14:creationId xmlns="" xmlns:p14="http://schemas.microsoft.com/office/powerpoint/2010/main" val="2034885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46</a:t>
            </a:fld>
            <a:endParaRPr lang="zh-TW"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defTabSz="914258">
              <a:defRPr/>
            </a:pPr>
            <a:endParaRPr lang="zh-TW" altLang="en-US" dirty="0"/>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47</a:t>
            </a:fld>
            <a:endParaRPr lang="zh-TW"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48</a:t>
            </a:fld>
            <a:endParaRPr lang="zh-TW"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我國負責受理疑似洗錢行為申報之機構為法務部調查局之洗錢防制處，學理上稱「金融情報中心」</a:t>
            </a:r>
            <a:r>
              <a:rPr lang="en-US" altLang="zh-TW" dirty="0"/>
              <a:t>( Financial Intelligence Unit, FIU)</a:t>
            </a:r>
            <a:r>
              <a:rPr lang="zh-TW" altLang="en-US" dirty="0"/>
              <a:t>。目前，由世界各國金融情報中心參與，並於</a:t>
            </a:r>
            <a:r>
              <a:rPr lang="en-US" altLang="zh-TW" dirty="0"/>
              <a:t>1995</a:t>
            </a:r>
            <a:r>
              <a:rPr lang="zh-TW" altLang="en-US" dirty="0"/>
              <a:t>年在比利時布魯塞爾之艾格蒙宮決議設立組成之國際組織為「艾格蒙聯盟」</a:t>
            </a:r>
            <a:r>
              <a:rPr lang="en-US" altLang="zh-TW" dirty="0"/>
              <a:t>(Egmont Group)</a:t>
            </a:r>
            <a:r>
              <a:rPr lang="zh-TW" altLang="en-US" dirty="0"/>
              <a:t>，該組織迄今已有超過</a:t>
            </a:r>
            <a:r>
              <a:rPr lang="en-US" altLang="zh-TW" dirty="0"/>
              <a:t>100</a:t>
            </a:r>
            <a:r>
              <a:rPr lang="zh-TW" altLang="en-US" dirty="0"/>
              <a:t>個會員國並進行情資交換。我國於</a:t>
            </a:r>
            <a:r>
              <a:rPr lang="en-US" altLang="zh-TW" dirty="0"/>
              <a:t>1998</a:t>
            </a:r>
            <a:r>
              <a:rPr lang="zh-TW" altLang="en-US" dirty="0"/>
              <a:t>年加入「艾格蒙聯盟」，積極與各會員國交換金融犯罪情資，而各國金融情報中心透過艾格蒙聯盟，共同協商合作方式打擊跨國洗錢犯罪。</a:t>
            </a:r>
            <a:endParaRPr lang="en-US" altLang="zh-TW" dirty="0"/>
          </a:p>
          <a:p>
            <a:r>
              <a:rPr lang="en-US" altLang="zh-TW" dirty="0"/>
              <a:t>Tip</a:t>
            </a:r>
            <a:r>
              <a:rPr lang="zh-TW" altLang="en-US" dirty="0"/>
              <a:t>：</a:t>
            </a:r>
            <a:r>
              <a:rPr lang="en-US" altLang="zh-TW" dirty="0"/>
              <a:t>2008</a:t>
            </a:r>
            <a:r>
              <a:rPr lang="zh-TW" altLang="en-US" dirty="0"/>
              <a:t>年前調查局長葉盛茂，坦言自己收到艾格蒙聯盟通報扁家洗錢的情資後，將相關文件正本與附件交給了前總統陳水扁。這個結果震驚艾格蒙聯盟，認為此事是艾格蒙成立以來的「大醜聞」。</a:t>
            </a:r>
            <a:r>
              <a:rPr lang="zh-TW" altLang="en-US" dirty="0">
                <a:effectLst/>
              </a:rPr>
              <a:t>為此，艾格蒙秘書處函告台灣，要求調查局洗錢防制中心，在年度大會上，必須對這件醜聞做詳盡的報告。 </a:t>
            </a:r>
            <a:endParaRPr lang="zh-TW" altLang="en-US" dirty="0"/>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50</a:t>
            </a:fld>
            <a:endParaRPr lang="zh-TW" altLang="en-US"/>
          </a:p>
        </p:txBody>
      </p:sp>
    </p:spTree>
    <p:extLst>
      <p:ext uri="{BB962C8B-B14F-4D97-AF65-F5344CB8AC3E}">
        <p14:creationId xmlns="" xmlns:p14="http://schemas.microsoft.com/office/powerpoint/2010/main" val="32618936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我國亦於</a:t>
            </a:r>
            <a:r>
              <a:rPr lang="en-US" altLang="zh-TW" dirty="0"/>
              <a:t>1997</a:t>
            </a:r>
            <a:r>
              <a:rPr lang="zh-TW" altLang="en-US" dirty="0"/>
              <a:t>年加入「國際防制洗錢金融行動工作組織」（</a:t>
            </a:r>
            <a:r>
              <a:rPr lang="en-US" altLang="zh-TW" dirty="0"/>
              <a:t>Financial Action Task Force on Money Laundering ,</a:t>
            </a:r>
            <a:r>
              <a:rPr lang="zh-TW" altLang="en-US" dirty="0"/>
              <a:t> </a:t>
            </a:r>
            <a:r>
              <a:rPr lang="en-US" altLang="zh-TW" dirty="0"/>
              <a:t>FATF</a:t>
            </a:r>
            <a:r>
              <a:rPr lang="zh-TW" altLang="en-US" dirty="0"/>
              <a:t>）之</a:t>
            </a:r>
            <a:r>
              <a:rPr lang="zh-TW" altLang="en-US" dirty="0">
                <a:solidFill>
                  <a:srgbClr val="FF0000"/>
                </a:solidFill>
              </a:rPr>
              <a:t>區域性防制洗錢組織</a:t>
            </a:r>
            <a:r>
              <a:rPr lang="zh-TW" altLang="en-US" dirty="0"/>
              <a:t>「亞太防制洗錢組織」</a:t>
            </a:r>
            <a:r>
              <a:rPr lang="en-US" altLang="zh-TW" dirty="0"/>
              <a:t>(The Asia/Pacific Group on Money Laundering , APG)</a:t>
            </a:r>
            <a:r>
              <a:rPr lang="zh-TW" altLang="en-US" dirty="0"/>
              <a:t>。</a:t>
            </a:r>
            <a:endParaRPr lang="en-US" altLang="zh-TW" dirty="0"/>
          </a:p>
          <a:p>
            <a:r>
              <a:rPr lang="en-US" altLang="zh-TW" dirty="0"/>
              <a:t>APG</a:t>
            </a:r>
            <a:r>
              <a:rPr lang="zh-TW" altLang="en-US" dirty="0"/>
              <a:t>於</a:t>
            </a:r>
            <a:r>
              <a:rPr lang="en-US" altLang="zh-TW" dirty="0"/>
              <a:t>1997</a:t>
            </a:r>
            <a:r>
              <a:rPr lang="zh-TW" altLang="en-US" dirty="0"/>
              <a:t>年設立，其目的在於協助其會員國接受與履行有關反洗錢及打擊資助恐怖活動之國際標準，特別是</a:t>
            </a:r>
            <a:r>
              <a:rPr lang="en-US" altLang="zh-TW" dirty="0"/>
              <a:t>FATF</a:t>
            </a:r>
            <a:r>
              <a:rPr lang="zh-TW" altLang="en-US" dirty="0"/>
              <a:t>的四十項建議，與打擊資助恐怖活動的九項特別建議，包括犯罪收益洗錢與資助恐怖活動的罪刑化、犯罪收益之沒收、司法互助、引渡及金融機構、特定商業與專門職業人員之預防措施。亦協助其會員國建置調查、申報可疑交易行為之協調機制，以及有效調查、起訴洗錢與資助恐怖活動犯罪的能力。</a:t>
            </a:r>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51</a:t>
            </a:fld>
            <a:endParaRPr lang="zh-TW" altLang="en-US"/>
          </a:p>
        </p:txBody>
      </p:sp>
    </p:spTree>
    <p:extLst>
      <p:ext uri="{BB962C8B-B14F-4D97-AF65-F5344CB8AC3E}">
        <p14:creationId xmlns="" xmlns:p14="http://schemas.microsoft.com/office/powerpoint/2010/main" val="11107338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25000" lnSpcReduction="20000"/>
          </a:bodyPr>
          <a:lstStyle/>
          <a:p>
            <a:r>
              <a:rPr lang="zh-TW" altLang="en-US" dirty="0"/>
              <a:t>第 </a:t>
            </a:r>
            <a:r>
              <a:rPr lang="en-US" altLang="zh-TW" dirty="0"/>
              <a:t>2 </a:t>
            </a:r>
            <a:r>
              <a:rPr lang="zh-TW" altLang="en-US" dirty="0"/>
              <a:t>條   本法所稱洗錢，指下列行為：</a:t>
            </a:r>
          </a:p>
          <a:p>
            <a:r>
              <a:rPr lang="zh-TW" altLang="en-US" dirty="0"/>
              <a:t>一、掩飾或隱匿因自己重大犯罪所得財物或財產上利益者。</a:t>
            </a:r>
          </a:p>
          <a:p>
            <a:r>
              <a:rPr lang="zh-TW" altLang="en-US" dirty="0"/>
              <a:t>二、掩飾、收受、搬運、寄藏、故買或牙保他人因重大犯罪所得財物或財</a:t>
            </a:r>
          </a:p>
          <a:p>
            <a:r>
              <a:rPr lang="zh-TW" altLang="en-US" dirty="0"/>
              <a:t>    產上利益者。</a:t>
            </a:r>
          </a:p>
          <a:p>
            <a:endParaRPr lang="zh-TW" altLang="en-US" dirty="0"/>
          </a:p>
          <a:p>
            <a:r>
              <a:rPr lang="zh-TW" altLang="en-US" dirty="0"/>
              <a:t> </a:t>
            </a:r>
          </a:p>
          <a:p>
            <a:r>
              <a:rPr lang="zh-TW" altLang="en-US" dirty="0"/>
              <a:t>第 </a:t>
            </a:r>
            <a:r>
              <a:rPr lang="en-US" altLang="zh-TW" dirty="0"/>
              <a:t>3 </a:t>
            </a:r>
            <a:r>
              <a:rPr lang="zh-TW" altLang="en-US" dirty="0"/>
              <a:t>條   本法所稱重大犯罪，指下列各款之罪：</a:t>
            </a:r>
          </a:p>
          <a:p>
            <a:r>
              <a:rPr lang="zh-TW" altLang="en-US" dirty="0"/>
              <a:t>一、最輕本刑為五年以上有期徒刑以上之刑之罪。</a:t>
            </a:r>
          </a:p>
          <a:p>
            <a:r>
              <a:rPr lang="zh-TW" altLang="en-US" dirty="0"/>
              <a:t>二、刑法第二百零一條、第二百零一條之一之罪。</a:t>
            </a:r>
          </a:p>
          <a:p>
            <a:r>
              <a:rPr lang="zh-TW" altLang="en-US" dirty="0"/>
              <a:t>三、刑法第二百四十條第三項、第二百四十一條第二項、第二百四十三條</a:t>
            </a:r>
          </a:p>
          <a:p>
            <a:r>
              <a:rPr lang="zh-TW" altLang="en-US" dirty="0"/>
              <a:t>    第一項之罪。</a:t>
            </a:r>
          </a:p>
          <a:p>
            <a:r>
              <a:rPr lang="zh-TW" altLang="en-US" dirty="0"/>
              <a:t>四、刑法第二百九十六條第一項、第二百九十七條第一項、第二百九十八</a:t>
            </a:r>
          </a:p>
          <a:p>
            <a:r>
              <a:rPr lang="zh-TW" altLang="en-US" dirty="0"/>
              <a:t>    條第二項、第三百條第一項之罪。</a:t>
            </a:r>
          </a:p>
          <a:p>
            <a:r>
              <a:rPr lang="zh-TW" altLang="en-US" dirty="0"/>
              <a:t>五、兒童及少年性剝削防制條例第三十二條第二項至第四項、意圖營利犯</a:t>
            </a:r>
          </a:p>
          <a:p>
            <a:r>
              <a:rPr lang="zh-TW" altLang="en-US" dirty="0"/>
              <a:t>    第三十六條第一項之罪。</a:t>
            </a:r>
          </a:p>
          <a:p>
            <a:r>
              <a:rPr lang="zh-TW" altLang="en-US" dirty="0"/>
              <a:t>六、槍砲彈藥刀械管制條例第十二條第一項至第三項、第十三條第一項、</a:t>
            </a:r>
          </a:p>
          <a:p>
            <a:r>
              <a:rPr lang="zh-TW" altLang="en-US" dirty="0"/>
              <a:t>    第二項之罪。</a:t>
            </a:r>
          </a:p>
          <a:p>
            <a:r>
              <a:rPr lang="zh-TW" altLang="en-US" dirty="0"/>
              <a:t>七、懲治走私條例第二條第一項、第三條第一項之罪。</a:t>
            </a:r>
          </a:p>
          <a:p>
            <a:r>
              <a:rPr lang="zh-TW" altLang="en-US" dirty="0"/>
              <a:t>八、證券交易法第一百七十一條第一項第一款所定違反同法第一百五十五</a:t>
            </a:r>
          </a:p>
          <a:p>
            <a:r>
              <a:rPr lang="zh-TW" altLang="en-US" dirty="0"/>
              <a:t>    條第一項、第二項或第一百五十七條之一第一項之規定、第一百七十</a:t>
            </a:r>
          </a:p>
          <a:p>
            <a:r>
              <a:rPr lang="zh-TW" altLang="en-US" dirty="0"/>
              <a:t>    一條第一項第二款、第三款及第一百七十四條第一項第八款之罪。</a:t>
            </a:r>
          </a:p>
          <a:p>
            <a:r>
              <a:rPr lang="zh-TW" altLang="en-US" dirty="0"/>
              <a:t>九、銀行法第一百二十五條第一項、第一百二十五條之二第一項、第一百</a:t>
            </a:r>
          </a:p>
          <a:p>
            <a:r>
              <a:rPr lang="zh-TW" altLang="en-US" dirty="0"/>
              <a:t>    二十五條之二第四項適用同條第一項、第一百二十五條之三第一項之</a:t>
            </a:r>
          </a:p>
          <a:p>
            <a:r>
              <a:rPr lang="zh-TW" altLang="en-US" dirty="0"/>
              <a:t>    罪。</a:t>
            </a:r>
          </a:p>
          <a:p>
            <a:r>
              <a:rPr lang="zh-TW" altLang="en-US" dirty="0"/>
              <a:t>十、破產法第一百五十四條、第一百五十五條之罪。</a:t>
            </a:r>
          </a:p>
          <a:p>
            <a:r>
              <a:rPr lang="zh-TW" altLang="en-US" dirty="0"/>
              <a:t>十一、組織犯罪防制條例第三條第一項、第二項後段、第四條、第六條之</a:t>
            </a:r>
          </a:p>
          <a:p>
            <a:r>
              <a:rPr lang="zh-TW" altLang="en-US" dirty="0"/>
              <a:t>      罪。</a:t>
            </a:r>
          </a:p>
          <a:p>
            <a:r>
              <a:rPr lang="zh-TW" altLang="en-US" dirty="0"/>
              <a:t>十二、農業金融法第三十九條第一項、第四十條第一項之罪。</a:t>
            </a:r>
          </a:p>
          <a:p>
            <a:r>
              <a:rPr lang="zh-TW" altLang="en-US" dirty="0"/>
              <a:t>十三、票券金融管理法第五十八條第一項、第五十八條之一第一項之罪。</a:t>
            </a:r>
          </a:p>
          <a:p>
            <a:r>
              <a:rPr lang="zh-TW" altLang="en-US" dirty="0"/>
              <a:t>十四、保險法第一百六十八條之二第一項之罪。</a:t>
            </a:r>
          </a:p>
          <a:p>
            <a:r>
              <a:rPr lang="zh-TW" altLang="en-US" dirty="0"/>
              <a:t>十五、金融控股公司法第五十七條第一項、第五十七條之一第一項之罪。</a:t>
            </a:r>
          </a:p>
          <a:p>
            <a:r>
              <a:rPr lang="zh-TW" altLang="en-US" dirty="0"/>
              <a:t>十六、信託業法第四十八條之一第一項、第四十八條之二第一項之罪。</a:t>
            </a:r>
          </a:p>
          <a:p>
            <a:r>
              <a:rPr lang="zh-TW" altLang="en-US" dirty="0"/>
              <a:t>十七、信用合作社法第三十八條之二第一項、第三十八條之三第一項之罪</a:t>
            </a:r>
          </a:p>
          <a:p>
            <a:r>
              <a:rPr lang="zh-TW" altLang="en-US" dirty="0"/>
              <a:t>      。</a:t>
            </a:r>
          </a:p>
          <a:p>
            <a:r>
              <a:rPr lang="zh-TW" altLang="en-US" dirty="0"/>
              <a:t>十八、本法第十一條之罪。</a:t>
            </a:r>
          </a:p>
          <a:p>
            <a:r>
              <a:rPr lang="zh-TW" altLang="en-US" dirty="0"/>
              <a:t>下列各款之罪，其犯罪所得在新臺幣五百萬元以上者，亦屬重大犯罪：</a:t>
            </a:r>
          </a:p>
          <a:p>
            <a:r>
              <a:rPr lang="zh-TW" altLang="en-US" dirty="0"/>
              <a:t>一、刑法第三百三十六條第二項、第三百三十九條、第三百四十四條之罪</a:t>
            </a:r>
          </a:p>
          <a:p>
            <a:r>
              <a:rPr lang="zh-TW" altLang="en-US" dirty="0"/>
              <a:t>    。</a:t>
            </a:r>
          </a:p>
          <a:p>
            <a:r>
              <a:rPr lang="zh-TW" altLang="en-US" dirty="0"/>
              <a:t>二、政府採購法第八十七條第一項、第二項後段至第六項、第八十八條、</a:t>
            </a:r>
          </a:p>
          <a:p>
            <a:r>
              <a:rPr lang="zh-TW" altLang="en-US" dirty="0"/>
              <a:t>    第八十九條、第九十條第一項、第二項後段、第三項、第九十一條第</a:t>
            </a:r>
          </a:p>
          <a:p>
            <a:r>
              <a:rPr lang="zh-TW" altLang="en-US" dirty="0"/>
              <a:t>    一項、第二項後段、第三項之罪。</a:t>
            </a:r>
            <a:endParaRPr lang="en-US" altLang="zh-TW" dirty="0"/>
          </a:p>
          <a:p>
            <a:endParaRPr lang="en-US" altLang="zh-TW" dirty="0"/>
          </a:p>
          <a:p>
            <a:r>
              <a:rPr lang="zh-TW" altLang="en-US" dirty="0"/>
              <a:t>第 </a:t>
            </a:r>
            <a:r>
              <a:rPr lang="en-US" altLang="zh-TW" dirty="0"/>
              <a:t>11 </a:t>
            </a:r>
            <a:r>
              <a:rPr lang="zh-TW" altLang="en-US" dirty="0"/>
              <a:t>條   </a:t>
            </a:r>
          </a:p>
          <a:p>
            <a:r>
              <a:rPr lang="zh-TW" altLang="en-US" dirty="0"/>
              <a:t>有第二條第一款之洗錢行為者，處五年以下有期徒刑，得併科新臺幣三百</a:t>
            </a:r>
          </a:p>
          <a:p>
            <a:r>
              <a:rPr lang="zh-TW" altLang="en-US" dirty="0"/>
              <a:t>萬元以下罰金。</a:t>
            </a:r>
          </a:p>
          <a:p>
            <a:r>
              <a:rPr lang="zh-TW" altLang="en-US" dirty="0"/>
              <a:t>有第二條第二款之洗錢行為者，處七年以下有期徒刑，得併科新臺幣五百</a:t>
            </a:r>
          </a:p>
          <a:p>
            <a:r>
              <a:rPr lang="zh-TW" altLang="en-US" dirty="0"/>
              <a:t>萬元以下罰金。</a:t>
            </a:r>
          </a:p>
          <a:p>
            <a:r>
              <a:rPr lang="zh-TW" altLang="en-US" dirty="0"/>
              <a:t>收集、提供財物或財產上利益，供自己或他人實行下列犯罪之一，而恐嚇</a:t>
            </a:r>
          </a:p>
          <a:p>
            <a:r>
              <a:rPr lang="zh-TW" altLang="en-US" dirty="0"/>
              <a:t>公眾或脅迫政府、外國政府、機構或國際組織者，處一年以上七年以下有</a:t>
            </a:r>
          </a:p>
          <a:p>
            <a:r>
              <a:rPr lang="zh-TW" altLang="en-US" dirty="0"/>
              <a:t>期徒刑，得併科新臺幣一千萬元以下罰金：</a:t>
            </a:r>
            <a:endParaRPr lang="en-US" altLang="zh-TW" dirty="0"/>
          </a:p>
          <a:p>
            <a:endParaRPr lang="en-US" altLang="zh-TW" dirty="0"/>
          </a:p>
          <a:p>
            <a:r>
              <a:rPr lang="zh-TW" altLang="en-US" dirty="0"/>
              <a:t>第 </a:t>
            </a:r>
            <a:r>
              <a:rPr lang="en-US" altLang="zh-TW" dirty="0"/>
              <a:t>6 </a:t>
            </a:r>
            <a:r>
              <a:rPr lang="zh-TW" altLang="en-US" dirty="0"/>
              <a:t>條   金融機構應訂定防制洗錢注意事項，報請中央目的事業主管機關備查；其</a:t>
            </a:r>
          </a:p>
          <a:p>
            <a:r>
              <a:rPr lang="zh-TW" altLang="en-US" dirty="0"/>
              <a:t>內容應包括下列事項：</a:t>
            </a:r>
          </a:p>
          <a:p>
            <a:r>
              <a:rPr lang="zh-TW" altLang="en-US" dirty="0"/>
              <a:t>一、防制洗錢之作業及內部管制程序。</a:t>
            </a:r>
          </a:p>
          <a:p>
            <a:r>
              <a:rPr lang="zh-TW" altLang="en-US" dirty="0"/>
              <a:t>二、定期舉辦或參加防制洗錢之在職訓練。</a:t>
            </a:r>
          </a:p>
          <a:p>
            <a:r>
              <a:rPr lang="zh-TW" altLang="en-US" dirty="0"/>
              <a:t>三、指派專責人員負責協調監督本注意事項之執行。</a:t>
            </a:r>
          </a:p>
          <a:p>
            <a:r>
              <a:rPr lang="zh-TW" altLang="en-US" dirty="0"/>
              <a:t>四、其他經中央目的事業主管機關指定之事項。</a:t>
            </a:r>
          </a:p>
          <a:p>
            <a:r>
              <a:rPr lang="zh-TW" altLang="en-US" dirty="0"/>
              <a:t>前條第二項機構之防制洗錢注意事項，得由中央目的事業主管機關訂定之。</a:t>
            </a:r>
          </a:p>
          <a:p>
            <a:endParaRPr lang="zh-TW" altLang="en-US" dirty="0"/>
          </a:p>
          <a:p>
            <a:r>
              <a:rPr lang="zh-TW" altLang="en-US" dirty="0"/>
              <a:t> </a:t>
            </a:r>
          </a:p>
          <a:p>
            <a:r>
              <a:rPr lang="zh-TW" altLang="en-US" dirty="0"/>
              <a:t>第 </a:t>
            </a:r>
            <a:r>
              <a:rPr lang="en-US" altLang="zh-TW" dirty="0"/>
              <a:t>7 </a:t>
            </a:r>
            <a:r>
              <a:rPr lang="zh-TW" altLang="en-US" dirty="0"/>
              <a:t>條   金融機構對於達一定金額以上之通貨交易，應確認客戶身分及留存交易紀</a:t>
            </a:r>
          </a:p>
          <a:p>
            <a:r>
              <a:rPr lang="zh-TW" altLang="en-US" dirty="0"/>
              <a:t>錄憑證，並應向法務部調查局申報。</a:t>
            </a:r>
          </a:p>
          <a:p>
            <a:r>
              <a:rPr lang="zh-TW" altLang="en-US" dirty="0"/>
              <a:t>前項所稱一定金額、通貨交易之範圍、確認客戶身分之程序、留存交易紀</a:t>
            </a:r>
          </a:p>
          <a:p>
            <a:r>
              <a:rPr lang="zh-TW" altLang="en-US" dirty="0"/>
              <a:t>錄憑證之方式與期限、受理申報之範圍及程序，由中央目的事業主管機關</a:t>
            </a:r>
          </a:p>
          <a:p>
            <a:r>
              <a:rPr lang="zh-TW" altLang="en-US" dirty="0"/>
              <a:t>會商法務部、中央銀行定之。</a:t>
            </a:r>
          </a:p>
          <a:p>
            <a:r>
              <a:rPr lang="zh-TW" altLang="en-US" dirty="0"/>
              <a:t>違反第一項規定者，處新臺幣二十萬元以上一百萬元以下罰鍰。</a:t>
            </a:r>
          </a:p>
          <a:p>
            <a:endParaRPr lang="zh-TW" altLang="en-US" dirty="0"/>
          </a:p>
          <a:p>
            <a:r>
              <a:rPr lang="zh-TW" altLang="en-US" dirty="0"/>
              <a:t> </a:t>
            </a:r>
          </a:p>
          <a:p>
            <a:r>
              <a:rPr lang="zh-TW" altLang="en-US" dirty="0"/>
              <a:t>第 </a:t>
            </a:r>
            <a:r>
              <a:rPr lang="en-US" altLang="zh-TW" dirty="0"/>
              <a:t>8 </a:t>
            </a:r>
            <a:r>
              <a:rPr lang="zh-TW" altLang="en-US" dirty="0"/>
              <a:t>條   金融機構對疑似犯第十一條之罪之交易，應確認客戶身分及留存交易紀錄</a:t>
            </a:r>
          </a:p>
          <a:p>
            <a:r>
              <a:rPr lang="zh-TW" altLang="en-US" dirty="0"/>
              <a:t>憑證，並應向法務部調查局申報；其交易未完成者，亦同。</a:t>
            </a:r>
          </a:p>
          <a:p>
            <a:r>
              <a:rPr lang="zh-TW" altLang="en-US" dirty="0"/>
              <a:t>依前項規定為申報者，免除其業務上應保守秘密之義務。</a:t>
            </a:r>
          </a:p>
          <a:p>
            <a:r>
              <a:rPr lang="zh-TW" altLang="en-US" dirty="0"/>
              <a:t>第一項受理申報之範圍及程序，由中央目的事業主管機關會商內政部、法</a:t>
            </a:r>
          </a:p>
          <a:p>
            <a:r>
              <a:rPr lang="zh-TW" altLang="en-US" dirty="0"/>
              <a:t>務部、中央銀行定之。</a:t>
            </a:r>
          </a:p>
          <a:p>
            <a:r>
              <a:rPr lang="zh-TW" altLang="en-US" dirty="0"/>
              <a:t>違反第一項規定者，處新臺幣二十萬元以上一百萬元以下罰鍰。但該金融</a:t>
            </a:r>
          </a:p>
          <a:p>
            <a:r>
              <a:rPr lang="zh-TW" altLang="en-US" dirty="0"/>
              <a:t>機構如能證明其所屬從業人員無故意或過失者，不罰。</a:t>
            </a:r>
            <a:endParaRPr lang="en-US" altLang="zh-TW" dirty="0"/>
          </a:p>
          <a:p>
            <a:endParaRPr lang="en-US" altLang="zh-TW" dirty="0"/>
          </a:p>
          <a:p>
            <a:r>
              <a:rPr lang="zh-TW" altLang="en-US" dirty="0"/>
              <a:t>第 </a:t>
            </a:r>
            <a:r>
              <a:rPr lang="en-US" altLang="zh-TW" dirty="0"/>
              <a:t>9 </a:t>
            </a:r>
            <a:r>
              <a:rPr lang="zh-TW" altLang="en-US" dirty="0"/>
              <a:t>條   檢察官於偵查中，有事實足認被告利用帳戶、匯款、通貨或其他支付工具</a:t>
            </a:r>
          </a:p>
          <a:p>
            <a:r>
              <a:rPr lang="zh-TW" altLang="en-US" dirty="0"/>
              <a:t>犯第十一條之罪者，得聲請該管法院指定六個月以內之期間，對該筆交易</a:t>
            </a:r>
          </a:p>
          <a:p>
            <a:r>
              <a:rPr lang="zh-TW" altLang="en-US" dirty="0"/>
              <a:t>之財產為禁止提款、轉帳、付款、交付、轉讓或其他必要處分之命令。其</a:t>
            </a:r>
          </a:p>
          <a:p>
            <a:r>
              <a:rPr lang="zh-TW" altLang="en-US" dirty="0"/>
              <a:t>情況急迫，有相當理由足認非立即為上開命令，不能保全得沒收之財產或</a:t>
            </a:r>
          </a:p>
          <a:p>
            <a:r>
              <a:rPr lang="zh-TW" altLang="en-US" dirty="0"/>
              <a:t>證據者，檢察官得逕命執行之。但應於執行後三日內，聲請法院補發命令</a:t>
            </a:r>
          </a:p>
          <a:p>
            <a:r>
              <a:rPr lang="zh-TW" altLang="en-US" dirty="0"/>
              <a:t>。法院如不於三日內補發或檢察官未於執行後三日內聲請法院補發命令者</a:t>
            </a:r>
          </a:p>
          <a:p>
            <a:r>
              <a:rPr lang="zh-TW" altLang="en-US" dirty="0"/>
              <a:t>，應即停止執行。</a:t>
            </a:r>
          </a:p>
          <a:p>
            <a:r>
              <a:rPr lang="zh-TW" altLang="en-US" dirty="0"/>
              <a:t>前項禁止提款、轉帳、付款、交付、轉讓或其他必要處分之命令，法官於</a:t>
            </a:r>
          </a:p>
          <a:p>
            <a:r>
              <a:rPr lang="zh-TW" altLang="en-US" dirty="0"/>
              <a:t>審判中得依職權為之。</a:t>
            </a:r>
          </a:p>
          <a:p>
            <a:r>
              <a:rPr lang="zh-TW" altLang="en-US" dirty="0"/>
              <a:t>前二項命令，應以書面為之，並準用刑事訴訟法第一百二十八條規定。</a:t>
            </a:r>
          </a:p>
          <a:p>
            <a:r>
              <a:rPr lang="zh-TW" altLang="en-US" dirty="0"/>
              <a:t>第一項之指定期間如有繼續延長之必要者，檢察官應檢附具體理由，至遲</a:t>
            </a:r>
          </a:p>
          <a:p>
            <a:r>
              <a:rPr lang="zh-TW" altLang="en-US" dirty="0"/>
              <a:t>於期間屆滿之前五日聲請該管法院裁定。但延長期間不得逾六個月，並以</a:t>
            </a:r>
          </a:p>
          <a:p>
            <a:r>
              <a:rPr lang="zh-TW" altLang="en-US" dirty="0"/>
              <a:t>延長一次為限。</a:t>
            </a:r>
          </a:p>
          <a:p>
            <a:r>
              <a:rPr lang="zh-TW" altLang="en-US" dirty="0"/>
              <a:t>對於外國政府、機構或國際組織依第十六條所簽訂之條約或協定或基於互</a:t>
            </a:r>
          </a:p>
          <a:p>
            <a:r>
              <a:rPr lang="zh-TW" altLang="en-US" dirty="0"/>
              <a:t>惠原則請求我國協助之案件，如所涉之犯罪行為符合第三條所列之罪，雖</a:t>
            </a:r>
          </a:p>
          <a:p>
            <a:r>
              <a:rPr lang="zh-TW" altLang="en-US" dirty="0"/>
              <a:t>非在我國偵查或審判中者，亦得準用第一項、前項規定。</a:t>
            </a:r>
          </a:p>
          <a:p>
            <a:r>
              <a:rPr lang="zh-TW" altLang="en-US" dirty="0"/>
              <a:t>對第一項、第二項之命令、前項之裁定不服者，準用刑事訴訟法第四編抗</a:t>
            </a:r>
          </a:p>
          <a:p>
            <a:r>
              <a:rPr lang="zh-TW" altLang="en-US" dirty="0"/>
              <a:t>告之規定。</a:t>
            </a:r>
            <a:endParaRPr lang="en-US" altLang="zh-TW" dirty="0"/>
          </a:p>
          <a:p>
            <a:endParaRPr lang="en-US" altLang="zh-TW" dirty="0"/>
          </a:p>
          <a:p>
            <a:r>
              <a:rPr lang="zh-TW" altLang="en-US" dirty="0"/>
              <a:t>第 </a:t>
            </a:r>
            <a:r>
              <a:rPr lang="en-US" altLang="zh-TW" dirty="0"/>
              <a:t>10 </a:t>
            </a:r>
            <a:r>
              <a:rPr lang="zh-TW" altLang="en-US" dirty="0"/>
              <a:t>條   旅客或隨交通工具服務之人員出入國境攜帶下列之物，應向海關申報；海</a:t>
            </a:r>
          </a:p>
          <a:p>
            <a:r>
              <a:rPr lang="zh-TW" altLang="en-US" dirty="0"/>
              <a:t>關受理申報後，應向法務部調查局通報：</a:t>
            </a:r>
          </a:p>
          <a:p>
            <a:r>
              <a:rPr lang="zh-TW" altLang="en-US" dirty="0"/>
              <a:t>一、總值達一定金額以上外幣現鈔。</a:t>
            </a:r>
          </a:p>
          <a:p>
            <a:r>
              <a:rPr lang="zh-TW" altLang="en-US" dirty="0"/>
              <a:t>二、總面額達一定金額以上之有價證券。</a:t>
            </a:r>
          </a:p>
          <a:p>
            <a:r>
              <a:rPr lang="zh-TW" altLang="en-US" dirty="0"/>
              <a:t>前項之一定金額、有價證券、受理申報與通報之範圍、程序及其他應遵行</a:t>
            </a:r>
          </a:p>
          <a:p>
            <a:r>
              <a:rPr lang="zh-TW" altLang="en-US" dirty="0"/>
              <a:t>事項之辦法，由財政部會商法務部、中央銀行、行政院金融監督管理委員</a:t>
            </a:r>
          </a:p>
          <a:p>
            <a:r>
              <a:rPr lang="zh-TW" altLang="en-US" dirty="0"/>
              <a:t>會定之。</a:t>
            </a:r>
          </a:p>
          <a:p>
            <a:r>
              <a:rPr lang="zh-TW" altLang="en-US" dirty="0"/>
              <a:t>外幣未依第一項之規定申報者，所攜帶之外幣，沒入之；外幣申報不實者</a:t>
            </a:r>
          </a:p>
          <a:p>
            <a:r>
              <a:rPr lang="zh-TW" altLang="en-US" dirty="0"/>
              <a:t>，其超過申報部分之外幣沒入之；有價證券未依第一項規定申報或申報不</a:t>
            </a:r>
          </a:p>
          <a:p>
            <a:r>
              <a:rPr lang="zh-TW" altLang="en-US" dirty="0"/>
              <a:t>實者，科以相當於未申報或申報不實之有價證券價額之罰鍰。</a:t>
            </a:r>
            <a:endParaRPr lang="en-US" altLang="zh-TW" dirty="0"/>
          </a:p>
          <a:p>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52</a:t>
            </a:fld>
            <a:endParaRPr lang="zh-TW" altLang="en-US"/>
          </a:p>
        </p:txBody>
      </p:sp>
    </p:spTree>
    <p:extLst>
      <p:ext uri="{BB962C8B-B14F-4D97-AF65-F5344CB8AC3E}">
        <p14:creationId xmlns="" xmlns:p14="http://schemas.microsoft.com/office/powerpoint/2010/main" val="2188836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資料來源：</a:t>
            </a:r>
            <a:endParaRPr lang="en-US" altLang="zh-TW" dirty="0"/>
          </a:p>
          <a:p>
            <a:r>
              <a:rPr lang="en-US" altLang="zh-TW" dirty="0"/>
              <a:t>https://www.mjib.gov.tw/EditPage/?PageID=ebe9da58-4087-4f4d-9c72-2f218355f4a6   </a:t>
            </a:r>
            <a:r>
              <a:rPr lang="zh-TW" altLang="en-US" dirty="0"/>
              <a:t>調查局網站</a:t>
            </a:r>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53</a:t>
            </a:fld>
            <a:endParaRPr lang="zh-TW" altLang="en-US"/>
          </a:p>
        </p:txBody>
      </p:sp>
    </p:spTree>
    <p:extLst>
      <p:ext uri="{BB962C8B-B14F-4D97-AF65-F5344CB8AC3E}">
        <p14:creationId xmlns="" xmlns:p14="http://schemas.microsoft.com/office/powerpoint/2010/main" val="12828635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55</a:t>
            </a:fld>
            <a:endParaRPr lang="zh-TW" altLang="en-US"/>
          </a:p>
        </p:txBody>
      </p:sp>
    </p:spTree>
    <p:extLst>
      <p:ext uri="{BB962C8B-B14F-4D97-AF65-F5344CB8AC3E}">
        <p14:creationId xmlns="" xmlns:p14="http://schemas.microsoft.com/office/powerpoint/2010/main" val="2153273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分隔頁可帶領學員回想電影中的該議題發生情節</a:t>
            </a:r>
            <a:endParaRPr lang="zh-TW" altLang="en-US" dirty="0"/>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5</a:t>
            </a:fld>
            <a:endParaRPr lang="zh-TW"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zh-TW" altLang="en-US" dirty="0"/>
              <a:t>公約第</a:t>
            </a:r>
            <a:r>
              <a:rPr lang="en-US" altLang="zh-TW" dirty="0"/>
              <a:t>23</a:t>
            </a:r>
            <a:r>
              <a:rPr lang="zh-TW" altLang="en-US" dirty="0"/>
              <a:t>條第</a:t>
            </a:r>
            <a:r>
              <a:rPr lang="en-US" altLang="zh-TW" dirty="0"/>
              <a:t>2</a:t>
            </a:r>
            <a:r>
              <a:rPr lang="zh-TW" altLang="en-US" dirty="0"/>
              <a:t>項第</a:t>
            </a:r>
            <a:r>
              <a:rPr lang="en-US" altLang="zh-TW" dirty="0"/>
              <a:t>1</a:t>
            </a:r>
            <a:r>
              <a:rPr lang="zh-TW" altLang="en-US" dirty="0"/>
              <a:t>款：</a:t>
            </a:r>
            <a:r>
              <a:rPr lang="zh-TW" altLang="zh-TW" dirty="0"/>
              <a:t>為了實施或適用本條第</a:t>
            </a:r>
            <a:r>
              <a:rPr lang="en-US" altLang="zh-TW" dirty="0"/>
              <a:t>1</a:t>
            </a:r>
            <a:r>
              <a:rPr lang="zh-TW" altLang="zh-TW" dirty="0"/>
              <a:t>項規定：各締約國均應尋求將本條第</a:t>
            </a:r>
            <a:r>
              <a:rPr lang="en-US" altLang="zh-TW" dirty="0"/>
              <a:t>1</a:t>
            </a:r>
            <a:r>
              <a:rPr lang="zh-TW" altLang="zh-TW" dirty="0"/>
              <a:t>項適用於範圍最為廣泛之前置犯罪；</a:t>
            </a:r>
          </a:p>
          <a:p>
            <a:pPr lvl="0"/>
            <a:r>
              <a:rPr lang="zh-TW" altLang="en-US" dirty="0"/>
              <a:t>第</a:t>
            </a:r>
            <a:r>
              <a:rPr lang="en-US" altLang="zh-TW" dirty="0"/>
              <a:t>2</a:t>
            </a:r>
            <a:r>
              <a:rPr lang="zh-TW" altLang="en-US" dirty="0"/>
              <a:t>款：</a:t>
            </a:r>
            <a:r>
              <a:rPr lang="zh-TW" altLang="zh-TW" dirty="0"/>
              <a:t>各締約國均應至少將本公約所定之各類犯罪定為前置犯罪；</a:t>
            </a:r>
          </a:p>
          <a:p>
            <a:endParaRPr lang="en-US" altLang="zh-TW" dirty="0"/>
          </a:p>
          <a:p>
            <a:r>
              <a:rPr lang="zh-TW" altLang="en-US" dirty="0"/>
              <a:t>公約規定締約國之內國立法要求分為「強制性要求」（應立法）、「選擇性要求」（應考慮）及「選擇性措施」（宜考慮）</a:t>
            </a:r>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56</a:t>
            </a:fld>
            <a:endParaRPr lang="zh-TW" altLang="en-US"/>
          </a:p>
        </p:txBody>
      </p:sp>
    </p:spTree>
    <p:extLst>
      <p:ext uri="{BB962C8B-B14F-4D97-AF65-F5344CB8AC3E}">
        <p14:creationId xmlns="" xmlns:p14="http://schemas.microsoft.com/office/powerpoint/2010/main" val="3557166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6</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7</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8</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D259106-B495-4A23-8BAF-D3D28BB3995C}" type="slidenum">
              <a:rPr lang="zh-TW" altLang="en-US" smtClean="0"/>
              <a:pPr/>
              <a:t>9</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8" name="標題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6400800" y="6355080"/>
            <a:ext cx="2286000" cy="365760"/>
          </a:xfrm>
        </p:spPr>
        <p:txBody>
          <a:bodyPr/>
          <a:lstStyle>
            <a:lvl1pPr>
              <a:defRPr sz="1400"/>
            </a:lvl1pPr>
          </a:lstStyle>
          <a:p>
            <a:fld id="{3E261FCC-113B-4D3B-B928-0D36D5A6812A}" type="datetime1">
              <a:rPr lang="zh-TW" altLang="en-US" smtClean="0"/>
              <a:pPr/>
              <a:t>2016/7/7</a:t>
            </a:fld>
            <a:endParaRPr lang="zh-TW" altLang="en-US"/>
          </a:p>
        </p:txBody>
      </p:sp>
      <p:sp>
        <p:nvSpPr>
          <p:cNvPr id="17" name="頁尾版面配置區 16"/>
          <p:cNvSpPr>
            <a:spLocks noGrp="1"/>
          </p:cNvSpPr>
          <p:nvPr>
            <p:ph type="ftr" sz="quarter" idx="11"/>
          </p:nvPr>
        </p:nvSpPr>
        <p:spPr>
          <a:xfrm>
            <a:off x="2898648" y="6355080"/>
            <a:ext cx="3474720" cy="365760"/>
          </a:xfrm>
        </p:spPr>
        <p:txBody>
          <a:bodyPr/>
          <a:lstStyle/>
          <a:p>
            <a:endParaRPr lang="zh-TW" altLang="en-US"/>
          </a:p>
        </p:txBody>
      </p:sp>
      <p:sp>
        <p:nvSpPr>
          <p:cNvPr id="29" name="投影片編號版面配置區 28"/>
          <p:cNvSpPr>
            <a:spLocks noGrp="1"/>
          </p:cNvSpPr>
          <p:nvPr>
            <p:ph type="sldNum" sz="quarter" idx="12"/>
          </p:nvPr>
        </p:nvSpPr>
        <p:spPr>
          <a:xfrm>
            <a:off x="1216152" y="6355080"/>
            <a:ext cx="1219200" cy="365760"/>
          </a:xfrm>
        </p:spPr>
        <p:txBody>
          <a:bodyPr/>
          <a:lstStyle/>
          <a:p>
            <a:fld id="{40202264-1F4C-48EA-9BA7-78D3F45A5E5E}" type="slidenum">
              <a:rPr lang="zh-TW" altLang="en-US" smtClean="0"/>
              <a:pPr/>
              <a:t>‹#›</a:t>
            </a:fld>
            <a:endParaRPr lang="zh-TW" altLang="en-US"/>
          </a:p>
        </p:txBody>
      </p:sp>
      <p:sp>
        <p:nvSpPr>
          <p:cNvPr id="21" name="矩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矩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矩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矩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D5D9D412-096F-48BE-8ACA-BE00236C8AAB}" type="datetime1">
              <a:rPr lang="zh-TW" altLang="en-US" smtClean="0"/>
              <a:pPr/>
              <a:t>2016/7/7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0202264-1F4C-48EA-9BA7-78D3F45A5E5E}"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AD66893A-222B-4AD9-9A30-828B15D2D063}" type="datetime1">
              <a:rPr lang="zh-TW" altLang="en-US" smtClean="0"/>
              <a:pPr/>
              <a:t>2016/7/7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0202264-1F4C-48EA-9BA7-78D3F45A5E5E}" type="slidenum">
              <a:rPr lang="zh-TW" altLang="en-US" smtClean="0"/>
              <a:pPr/>
              <a:t>‹#›</a:t>
            </a:fld>
            <a:endParaRPr lang="zh-TW" altLang="en-US"/>
          </a:p>
        </p:txBody>
      </p:sp>
      <p:sp>
        <p:nvSpPr>
          <p:cNvPr id="7" name="直線接點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等腰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接點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78EA95BD-4222-4E1D-8277-8654E84363B9}" type="datetime1">
              <a:rPr lang="zh-TW" altLang="en-US" smtClean="0"/>
              <a:pPr/>
              <a:t>2016/7/7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0202264-1F4C-48EA-9BA7-78D3F45A5E5E}" type="slidenum">
              <a:rPr lang="zh-TW" altLang="en-US" smtClean="0"/>
              <a:pPr/>
              <a:t>‹#›</a:t>
            </a:fld>
            <a:endParaRPr lang="zh-TW" altLang="en-US"/>
          </a:p>
        </p:txBody>
      </p:sp>
      <p:sp>
        <p:nvSpPr>
          <p:cNvPr id="8" name="內容版面配置區 7"/>
          <p:cNvSpPr>
            <a:spLocks noGrp="1"/>
          </p:cNvSpPr>
          <p:nvPr>
            <p:ph sz="quarter" idx="1"/>
          </p:nvPr>
        </p:nvSpPr>
        <p:spPr>
          <a:xfrm>
            <a:off x="457200" y="1219200"/>
            <a:ext cx="8229600"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a:xfrm>
            <a:off x="6400800" y="6355080"/>
            <a:ext cx="2286000" cy="365760"/>
          </a:xfrm>
        </p:spPr>
        <p:txBody>
          <a:bodyPr/>
          <a:lstStyle/>
          <a:p>
            <a:fld id="{F4BC539D-61CB-40C7-9661-E62CCDC33BA6}" type="datetime1">
              <a:rPr lang="zh-TW" altLang="en-US" smtClean="0"/>
              <a:pPr/>
              <a:t>2016/7/7</a:t>
            </a:fld>
            <a:endParaRPr lang="zh-TW" altLang="en-US"/>
          </a:p>
        </p:txBody>
      </p:sp>
      <p:sp>
        <p:nvSpPr>
          <p:cNvPr id="5" name="頁尾版面配置區 4"/>
          <p:cNvSpPr>
            <a:spLocks noGrp="1"/>
          </p:cNvSpPr>
          <p:nvPr>
            <p:ph type="ftr" sz="quarter" idx="11"/>
          </p:nvPr>
        </p:nvSpPr>
        <p:spPr>
          <a:xfrm>
            <a:off x="2898648" y="6355080"/>
            <a:ext cx="3474720" cy="365760"/>
          </a:xfrm>
        </p:spPr>
        <p:txBody>
          <a:bodyPr/>
          <a:lstStyle/>
          <a:p>
            <a:endParaRPr lang="zh-TW" altLang="en-US"/>
          </a:p>
        </p:txBody>
      </p:sp>
      <p:sp>
        <p:nvSpPr>
          <p:cNvPr id="6" name="投影片編號版面配置區 5"/>
          <p:cNvSpPr>
            <a:spLocks noGrp="1"/>
          </p:cNvSpPr>
          <p:nvPr>
            <p:ph type="sldNum" sz="quarter" idx="12"/>
          </p:nvPr>
        </p:nvSpPr>
        <p:spPr>
          <a:xfrm>
            <a:off x="1069848" y="6355080"/>
            <a:ext cx="1520952" cy="365760"/>
          </a:xfrm>
        </p:spPr>
        <p:txBody>
          <a:bodyPr/>
          <a:lstStyle/>
          <a:p>
            <a:fld id="{40202264-1F4C-48EA-9BA7-78D3F45A5E5E}" type="slidenum">
              <a:rPr lang="zh-TW" altLang="en-US" smtClean="0"/>
              <a:pPr/>
              <a:t>‹#›</a:t>
            </a:fld>
            <a:endParaRPr lang="zh-TW" altLang="en-US"/>
          </a:p>
        </p:txBody>
      </p:sp>
      <p:sp>
        <p:nvSpPr>
          <p:cNvPr id="7" name="矩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F1A40B57-9DC1-44B8-8AEE-10D16B63C24F}" type="datetime1">
              <a:rPr lang="zh-TW" altLang="en-US" smtClean="0"/>
              <a:pPr/>
              <a:t>2016/7/7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0202264-1F4C-48EA-9BA7-78D3F45A5E5E}" type="slidenum">
              <a:rPr lang="zh-TW" altLang="en-US" smtClean="0"/>
              <a:pPr/>
              <a:t>‹#›</a:t>
            </a:fld>
            <a:endParaRPr lang="zh-TW" altLang="en-US"/>
          </a:p>
        </p:txBody>
      </p:sp>
      <p:sp>
        <p:nvSpPr>
          <p:cNvPr id="9" name="內容版面配置區 8"/>
          <p:cNvSpPr>
            <a:spLocks noGrp="1"/>
          </p:cNvSpPr>
          <p:nvPr>
            <p:ph sz="quarter" idx="1"/>
          </p:nvPr>
        </p:nvSpPr>
        <p:spPr>
          <a:xfrm>
            <a:off x="457200" y="1219200"/>
            <a:ext cx="4041648"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632198" y="1216152"/>
            <a:ext cx="4041648"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nchor="ct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D23C3435-A002-4560-A5D2-CAC0BCCBE7EB}" type="datetime1">
              <a:rPr lang="zh-TW" altLang="en-US" smtClean="0"/>
              <a:pPr/>
              <a:t>2016/7/7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40202264-1F4C-48EA-9BA7-78D3F45A5E5E}" type="slidenum">
              <a:rPr lang="zh-TW" altLang="en-US" smtClean="0"/>
              <a:pPr/>
              <a:t>‹#›</a:t>
            </a:fld>
            <a:endParaRPr lang="zh-TW" altLang="en-US"/>
          </a:p>
        </p:txBody>
      </p:sp>
      <p:sp>
        <p:nvSpPr>
          <p:cNvPr id="11" name="內容版面配置區 10"/>
          <p:cNvSpPr>
            <a:spLocks noGrp="1"/>
          </p:cNvSpPr>
          <p:nvPr>
            <p:ph sz="quarter" idx="2"/>
          </p:nvPr>
        </p:nvSpPr>
        <p:spPr>
          <a:xfrm>
            <a:off x="457200" y="2133600"/>
            <a:ext cx="4038600" cy="4038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648200" y="2133600"/>
            <a:ext cx="4038600" cy="4038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233C534F-6694-45BC-8997-E2B3C5D7240D}" type="datetime1">
              <a:rPr lang="zh-TW" altLang="en-US" smtClean="0"/>
              <a:pPr/>
              <a:t>2016/7/7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0202264-1F4C-48EA-9BA7-78D3F45A5E5E}" type="slidenum">
              <a:rPr lang="zh-TW" altLang="en-US" smtClean="0"/>
              <a:pPr/>
              <a:t>‹#›</a:t>
            </a:fld>
            <a:endParaRPr lang="zh-TW" altLang="en-US"/>
          </a:p>
        </p:txBody>
      </p:sp>
      <p:sp>
        <p:nvSpPr>
          <p:cNvPr id="6" name="等腰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2ECDCA1-8A86-4877-8F61-005772788B8A}" type="datetime1">
              <a:rPr lang="zh-TW" altLang="en-US" smtClean="0"/>
              <a:pPr/>
              <a:t>2016/7/7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40202264-1F4C-48EA-9BA7-78D3F45A5E5E}" type="slidenum">
              <a:rPr lang="zh-TW" altLang="en-US" smtClean="0"/>
              <a:pPr/>
              <a:t>‹#›</a:t>
            </a:fld>
            <a:endParaRPr lang="zh-TW" altLang="en-US"/>
          </a:p>
        </p:txBody>
      </p:sp>
      <p:sp>
        <p:nvSpPr>
          <p:cNvPr id="5" name="直線接點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等腰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977D3BE1-8A72-40F7-A17A-3334DACEC4C6}" type="datetime1">
              <a:rPr lang="zh-TW" altLang="en-US" smtClean="0"/>
              <a:pPr/>
              <a:t>2016/7/7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0202264-1F4C-48EA-9BA7-78D3F45A5E5E}" type="slidenum">
              <a:rPr lang="zh-TW" altLang="en-US" smtClean="0"/>
              <a:pPr/>
              <a:t>‹#›</a:t>
            </a:fld>
            <a:endParaRPr lang="zh-TW" altLang="en-US"/>
          </a:p>
        </p:txBody>
      </p:sp>
      <p:sp>
        <p:nvSpPr>
          <p:cNvPr id="8" name="直線接點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接點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等腰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內容版面配置區 11"/>
          <p:cNvSpPr>
            <a:spLocks noGrp="1"/>
          </p:cNvSpPr>
          <p:nvPr>
            <p:ph sz="quarter" idx="1"/>
          </p:nvPr>
        </p:nvSpPr>
        <p:spPr>
          <a:xfrm>
            <a:off x="304800" y="304800"/>
            <a:ext cx="5715000" cy="5715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A078D541-0854-4A04-A71C-801051E6115B}" type="datetime1">
              <a:rPr lang="zh-TW" altLang="en-US" smtClean="0"/>
              <a:pPr/>
              <a:t>2016/7/7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0202264-1F4C-48EA-9BA7-78D3F45A5E5E}" type="slidenum">
              <a:rPr lang="zh-TW" altLang="en-US" smtClean="0"/>
              <a:pPr/>
              <a:t>‹#›</a:t>
            </a:fld>
            <a:endParaRPr lang="zh-TW" altLang="en-US"/>
          </a:p>
        </p:txBody>
      </p:sp>
      <p:sp>
        <p:nvSpPr>
          <p:cNvPr id="8" name="直線接點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等腰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457200" y="152400"/>
            <a:ext cx="8229600" cy="990600"/>
          </a:xfrm>
          <a:prstGeom prst="rect">
            <a:avLst/>
          </a:prstGeom>
        </p:spPr>
        <p:txBody>
          <a:bodyPr vert="horz"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C7DC65D9-48EC-4C59-846F-D468790FB706}" type="datetime1">
              <a:rPr lang="zh-TW" altLang="en-US" smtClean="0"/>
              <a:pPr/>
              <a:t>2016/7/7</a:t>
            </a:fld>
            <a:endParaRPr lang="zh-TW" altLang="en-US"/>
          </a:p>
        </p:txBody>
      </p:sp>
      <p:sp>
        <p:nvSpPr>
          <p:cNvPr id="3" name="頁尾版面配置區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zh-TW" altLang="en-US"/>
          </a:p>
        </p:txBody>
      </p:sp>
      <p:sp>
        <p:nvSpPr>
          <p:cNvPr id="23" name="投影片編號版面配置區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0202264-1F4C-48EA-9BA7-78D3F45A5E5E}" type="slidenum">
              <a:rPr lang="zh-TW" altLang="en-US" smtClean="0"/>
              <a:pPr/>
              <a:t>‹#›</a:t>
            </a:fld>
            <a:endParaRPr lang="zh-TW" altLang="en-US"/>
          </a:p>
        </p:txBody>
      </p:sp>
      <p:sp>
        <p:nvSpPr>
          <p:cNvPr id="28" name="直線接點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接點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等腰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diagramData" Target="../diagrams/data1.xml"/><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11" Type="http://schemas.microsoft.com/office/2007/relationships/diagramDrawing" Target="../diagrams/drawing8.xml"/><Relationship Id="rId5" Type="http://schemas.openxmlformats.org/officeDocument/2006/relationships/diagramColors" Target="../diagrams/colors3.xml"/><Relationship Id="rId10" Type="http://schemas.microsoft.com/office/2007/relationships/diagramDrawing" Target="../diagrams/drawing7.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11" Type="http://schemas.microsoft.com/office/2007/relationships/diagramDrawing" Target="../diagrams/drawing10.xml"/><Relationship Id="rId5" Type="http://schemas.openxmlformats.org/officeDocument/2006/relationships/diagramColors" Target="../diagrams/colors4.xml"/><Relationship Id="rId10" Type="http://schemas.microsoft.com/office/2007/relationships/diagramDrawing" Target="../diagrams/drawing9.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7" Type="http://schemas.microsoft.com/office/2007/relationships/diagramDrawing" Target="../diagrams/drawing18.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2.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s://www.mjib.gov.tw/userfiles/images/35-%E6%B4%97%E9%8C%A2%E9%98%B2%E5%88%B6%E8%99%95/%E5%9C%8B%E9%9A%9B%E5%90%88%E4%BD%9C/logo-egmont.gif" TargetMode="External"/><Relationship Id="rId7" Type="http://schemas.openxmlformats.org/officeDocument/2006/relationships/hyperlink" Target="https://www.google.com.tw/url?sa=i&amp;rct=j&amp;q=&amp;esrc=s&amp;source=images&amp;cd=&amp;cad=rja&amp;uact=8&amp;ved=0ahUKEwjH-dq9wsnNAhWJG5QKHTHFBvgQjRwIBw&amp;url=https://commons.wikimedia.org/wiki/File:Panorama_of_Palais_Egmont_-_cour_-_2043-0269-0.jpg&amp;psig=AFQjCNG-lif3aP3ELJC7jj6-AQyqDJskqA&amp;ust=1467161981042795"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hyperlink" Target="https://www.mjib.gov.tw/mlpc" TargetMode="External"/><Relationship Id="rId4" Type="http://schemas.openxmlformats.org/officeDocument/2006/relationships/image" Target="../media/image25.gif"/><Relationship Id="rId9"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hyperlink" Target="https://www.mjib.gov.tw/mlpc" TargetMode="External"/><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4274" name="Picture 2" descr="https://upload.wikimedia.org/wikipedia/zh/6/63/Z_Storm_poster_(Original_Hong_Kong_Version).jpg"/>
          <p:cNvPicPr>
            <a:picLocks noChangeAspect="1" noChangeArrowheads="1"/>
          </p:cNvPicPr>
          <p:nvPr/>
        </p:nvPicPr>
        <p:blipFill>
          <a:blip r:embed="rId3"/>
          <a:srcRect t="15700" b="53461"/>
          <a:stretch>
            <a:fillRect/>
          </a:stretch>
        </p:blipFill>
        <p:spPr bwMode="auto">
          <a:xfrm>
            <a:off x="0" y="1000108"/>
            <a:ext cx="9144000" cy="3929090"/>
          </a:xfrm>
          <a:prstGeom prst="rect">
            <a:avLst/>
          </a:prstGeom>
          <a:noFill/>
        </p:spPr>
      </p:pic>
      <p:sp>
        <p:nvSpPr>
          <p:cNvPr id="2" name="文字方塊 1"/>
          <p:cNvSpPr txBox="1"/>
          <p:nvPr/>
        </p:nvSpPr>
        <p:spPr>
          <a:xfrm>
            <a:off x="2500298" y="4157672"/>
            <a:ext cx="4198585" cy="707886"/>
          </a:xfrm>
          <a:prstGeom prst="rect">
            <a:avLst/>
          </a:prstGeom>
          <a:noFill/>
        </p:spPr>
        <p:txBody>
          <a:bodyPr wrap="none" rtlCol="0">
            <a:spAutoFit/>
          </a:bodyPr>
          <a:lstStyle/>
          <a:p>
            <a:r>
              <a:rPr lang="zh-TW" altLang="en-US" sz="40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Ｚ 風 暴    </a:t>
            </a:r>
            <a:r>
              <a:rPr lang="zh-TW" altLang="en-US" sz="2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電 影 賞 析</a:t>
            </a:r>
            <a:endParaRPr lang="zh-TW" altLang="en-US" sz="2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文字方塊 2"/>
          <p:cNvSpPr txBox="1"/>
          <p:nvPr/>
        </p:nvSpPr>
        <p:spPr>
          <a:xfrm>
            <a:off x="1163614" y="5214950"/>
            <a:ext cx="8662949" cy="369332"/>
          </a:xfrm>
          <a:prstGeom prst="rect">
            <a:avLst/>
          </a:prstGeom>
          <a:noFill/>
        </p:spPr>
        <p:txBody>
          <a:bodyPr wrap="none" rtlCol="0">
            <a:spAutoFit/>
          </a:bodyPr>
          <a:lstStyle/>
          <a:p>
            <a:r>
              <a:rPr lang="zh-TW" altLang="en-US" dirty="0" smtClean="0">
                <a:latin typeface="微軟正黑體" pitchFamily="34" charset="-120"/>
                <a:ea typeface="微軟正黑體" pitchFamily="34" charset="-120"/>
              </a:rPr>
              <a:t>講座：○○○　　　　　　　　日期：</a:t>
            </a:r>
            <a:r>
              <a:rPr lang="en-US" altLang="zh-TW" dirty="0" smtClean="0">
                <a:latin typeface="微軟正黑體" pitchFamily="34" charset="-120"/>
                <a:ea typeface="微軟正黑體" pitchFamily="34" charset="-120"/>
              </a:rPr>
              <a:t>105</a:t>
            </a:r>
            <a:r>
              <a:rPr lang="zh-TW" altLang="en-US" dirty="0" smtClean="0">
                <a:latin typeface="微軟正黑體" pitchFamily="34" charset="-120"/>
                <a:ea typeface="微軟正黑體" pitchFamily="34" charset="-120"/>
              </a:rPr>
              <a:t>年    月    日　　　　　　　　　　　　　</a:t>
            </a:r>
            <a:endParaRPr lang="zh-TW" altLang="en-US" dirty="0">
              <a:latin typeface="微軟正黑體" pitchFamily="34" charset="-120"/>
              <a:ea typeface="微軟正黑體" pitchFamily="34" charset="-120"/>
            </a:endParaRPr>
          </a:p>
        </p:txBody>
      </p:sp>
      <p:sp>
        <p:nvSpPr>
          <p:cNvPr id="7" name="矩形 6"/>
          <p:cNvSpPr/>
          <p:nvPr/>
        </p:nvSpPr>
        <p:spPr>
          <a:xfrm>
            <a:off x="602082" y="571480"/>
            <a:ext cx="1904689" cy="400110"/>
          </a:xfrm>
          <a:prstGeom prst="rect">
            <a:avLst/>
          </a:prstGeom>
        </p:spPr>
        <p:txBody>
          <a:bodyPr wrap="none">
            <a:spAutoFit/>
          </a:bodyPr>
          <a:lstStyle/>
          <a:p>
            <a:r>
              <a:rPr lang="zh-TW" altLang="en-US" sz="2000" b="1" dirty="0" smtClean="0">
                <a:latin typeface="微軟正黑體" pitchFamily="34" charset="-120"/>
                <a:ea typeface="微軟正黑體" pitchFamily="34" charset="-120"/>
              </a:rPr>
              <a:t>看電影學公約─</a:t>
            </a:r>
            <a:endParaRPr lang="en-US" altLang="zh-TW" sz="2000" b="1" dirty="0" smtClean="0">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40202264-1F4C-48EA-9BA7-78D3F45A5E5E}" type="slidenum">
              <a:rPr lang="zh-TW" altLang="en-US" smtClean="0"/>
              <a:pPr/>
              <a:t>1</a:t>
            </a:fld>
            <a:endParaRPr lang="zh-TW"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賄賂</a:t>
            </a:r>
            <a:endParaRPr lang="zh-TW" altLang="en-US" dirty="0"/>
          </a:p>
        </p:txBody>
      </p:sp>
      <p:sp>
        <p:nvSpPr>
          <p:cNvPr id="3" name="投影片編號版面配置區 2"/>
          <p:cNvSpPr>
            <a:spLocks noGrp="1"/>
          </p:cNvSpPr>
          <p:nvPr>
            <p:ph type="sldNum" sz="quarter" idx="12"/>
          </p:nvPr>
        </p:nvSpPr>
        <p:spPr/>
        <p:txBody>
          <a:bodyPr/>
          <a:lstStyle/>
          <a:p>
            <a:fld id="{40202264-1F4C-48EA-9BA7-78D3F45A5E5E}" type="slidenum">
              <a:rPr lang="zh-TW" altLang="en-US" smtClean="0"/>
              <a:pPr/>
              <a:t>10</a:t>
            </a:fld>
            <a:endParaRPr lang="zh-TW" altLang="en-US"/>
          </a:p>
        </p:txBody>
      </p:sp>
      <p:sp>
        <p:nvSpPr>
          <p:cNvPr id="6" name="內容版面配置區 5"/>
          <p:cNvSpPr>
            <a:spLocks noGrp="1"/>
          </p:cNvSpPr>
          <p:nvPr>
            <p:ph sz="quarter" idx="1"/>
          </p:nvPr>
        </p:nvSpPr>
        <p:spPr/>
        <p:txBody>
          <a:bodyPr>
            <a:normAutofit/>
          </a:bodyPr>
          <a:lstStyle/>
          <a:p>
            <a:pPr lvl="0"/>
            <a:r>
              <a:rPr lang="zh-TW" altLang="en-US" sz="2800" dirty="0" smtClean="0">
                <a:solidFill>
                  <a:srgbClr val="FF0000"/>
                </a:solidFill>
                <a:latin typeface="微軟正黑體" pitchFamily="34" charset="-120"/>
                <a:ea typeface="微軟正黑體" pitchFamily="34" charset="-120"/>
              </a:rPr>
              <a:t>貪污治罪條例  第</a:t>
            </a:r>
            <a:r>
              <a:rPr lang="en-US" altLang="en-US" sz="2800" dirty="0" smtClean="0">
                <a:solidFill>
                  <a:srgbClr val="FF0000"/>
                </a:solidFill>
                <a:latin typeface="微軟正黑體" pitchFamily="34" charset="-120"/>
                <a:ea typeface="微軟正黑體" pitchFamily="34" charset="-120"/>
              </a:rPr>
              <a:t>4</a:t>
            </a:r>
            <a:r>
              <a:rPr lang="zh-TW" altLang="en-US" sz="2800" dirty="0" smtClean="0">
                <a:solidFill>
                  <a:srgbClr val="FF0000"/>
                </a:solidFill>
                <a:latin typeface="微軟正黑體" pitchFamily="34" charset="-120"/>
                <a:ea typeface="微軟正黑體" pitchFamily="34" charset="-120"/>
              </a:rPr>
              <a:t>條第</a:t>
            </a:r>
            <a:r>
              <a:rPr lang="en-US" altLang="zh-TW" sz="2800" dirty="0" smtClean="0">
                <a:solidFill>
                  <a:srgbClr val="FF0000"/>
                </a:solidFill>
                <a:latin typeface="微軟正黑體" pitchFamily="34" charset="-120"/>
                <a:ea typeface="微軟正黑體" pitchFamily="34" charset="-120"/>
              </a:rPr>
              <a:t>1</a:t>
            </a:r>
            <a:r>
              <a:rPr lang="zh-TW" altLang="en-US" sz="2800" dirty="0" smtClean="0">
                <a:solidFill>
                  <a:srgbClr val="FF0000"/>
                </a:solidFill>
                <a:latin typeface="微軟正黑體" pitchFamily="34" charset="-120"/>
                <a:ea typeface="微軟正黑體" pitchFamily="34" charset="-120"/>
              </a:rPr>
              <a:t>項第</a:t>
            </a:r>
            <a:r>
              <a:rPr lang="en-US" altLang="zh-TW" sz="2800" dirty="0" smtClean="0">
                <a:solidFill>
                  <a:srgbClr val="FF0000"/>
                </a:solidFill>
                <a:latin typeface="微軟正黑體" pitchFamily="34" charset="-120"/>
                <a:ea typeface="微軟正黑體" pitchFamily="34" charset="-120"/>
              </a:rPr>
              <a:t>5</a:t>
            </a:r>
            <a:r>
              <a:rPr lang="zh-TW" altLang="en-US" sz="2800" dirty="0" smtClean="0">
                <a:solidFill>
                  <a:srgbClr val="FF0000"/>
                </a:solidFill>
                <a:latin typeface="微軟正黑體" pitchFamily="34" charset="-120"/>
                <a:ea typeface="微軟正黑體" pitchFamily="34" charset="-120"/>
              </a:rPr>
              <a:t>款、第</a:t>
            </a:r>
            <a:r>
              <a:rPr lang="en-US" altLang="zh-TW" sz="2800" dirty="0" smtClean="0">
                <a:solidFill>
                  <a:srgbClr val="FF0000"/>
                </a:solidFill>
                <a:latin typeface="微軟正黑體" pitchFamily="34" charset="-120"/>
                <a:ea typeface="微軟正黑體" pitchFamily="34" charset="-120"/>
              </a:rPr>
              <a:t>5</a:t>
            </a:r>
            <a:r>
              <a:rPr lang="zh-TW" altLang="en-US" sz="2800" dirty="0" smtClean="0">
                <a:solidFill>
                  <a:srgbClr val="FF0000"/>
                </a:solidFill>
                <a:latin typeface="微軟正黑體" pitchFamily="34" charset="-120"/>
                <a:ea typeface="微軟正黑體" pitchFamily="34" charset="-120"/>
              </a:rPr>
              <a:t>條第</a:t>
            </a:r>
            <a:r>
              <a:rPr lang="en-US" altLang="zh-TW" sz="2800" dirty="0" smtClean="0">
                <a:solidFill>
                  <a:srgbClr val="FF0000"/>
                </a:solidFill>
                <a:latin typeface="微軟正黑體" pitchFamily="34" charset="-120"/>
                <a:ea typeface="微軟正黑體" pitchFamily="34" charset="-120"/>
              </a:rPr>
              <a:t>1</a:t>
            </a:r>
            <a:r>
              <a:rPr lang="zh-TW" altLang="en-US" sz="2800" dirty="0" smtClean="0">
                <a:solidFill>
                  <a:srgbClr val="FF0000"/>
                </a:solidFill>
                <a:latin typeface="微軟正黑體" pitchFamily="34" charset="-120"/>
                <a:ea typeface="微軟正黑體" pitchFamily="34" charset="-120"/>
              </a:rPr>
              <a:t>項第</a:t>
            </a:r>
            <a:r>
              <a:rPr lang="en-US" altLang="zh-TW" sz="2800" dirty="0" smtClean="0">
                <a:solidFill>
                  <a:srgbClr val="FF0000"/>
                </a:solidFill>
                <a:latin typeface="微軟正黑體" pitchFamily="34" charset="-120"/>
                <a:ea typeface="微軟正黑體" pitchFamily="34" charset="-120"/>
              </a:rPr>
              <a:t>3</a:t>
            </a:r>
            <a:r>
              <a:rPr lang="zh-TW" altLang="en-US" sz="2800" dirty="0" smtClean="0">
                <a:solidFill>
                  <a:srgbClr val="FF0000"/>
                </a:solidFill>
                <a:latin typeface="微軟正黑體" pitchFamily="34" charset="-120"/>
                <a:ea typeface="微軟正黑體" pitchFamily="34" charset="-120"/>
              </a:rPr>
              <a:t>款</a:t>
            </a:r>
          </a:p>
          <a:p>
            <a:pPr lvl="1">
              <a:buFont typeface="Wingdings" pitchFamily="2" charset="2"/>
              <a:buChar char="l"/>
            </a:pPr>
            <a:r>
              <a:rPr lang="zh-TW" altLang="en-US" sz="2400" dirty="0" smtClean="0">
                <a:latin typeface="微軟正黑體" pitchFamily="34" charset="-120"/>
                <a:ea typeface="微軟正黑體" pitchFamily="34" charset="-120"/>
              </a:rPr>
              <a:t>對於違背職務之行為（或職務上之行為），要求、期約或收受賄賂或其他不正利益。</a:t>
            </a:r>
          </a:p>
          <a:p>
            <a:pPr lvl="0"/>
            <a:endParaRPr lang="en-US" altLang="zh-TW" sz="2800" dirty="0" smtClean="0">
              <a:solidFill>
                <a:schemeClr val="accent1"/>
              </a:solidFill>
              <a:latin typeface="微軟正黑體" pitchFamily="34" charset="-120"/>
              <a:ea typeface="微軟正黑體" pitchFamily="34" charset="-120"/>
            </a:endParaRPr>
          </a:p>
          <a:p>
            <a:pPr lvl="0"/>
            <a:r>
              <a:rPr lang="zh-TW" altLang="en-US" sz="2800" dirty="0" smtClean="0">
                <a:solidFill>
                  <a:srgbClr val="FF0000"/>
                </a:solidFill>
                <a:latin typeface="微軟正黑體" pitchFamily="34" charset="-120"/>
                <a:ea typeface="微軟正黑體" pitchFamily="34" charset="-120"/>
              </a:rPr>
              <a:t>貪污治罪條例  第</a:t>
            </a:r>
            <a:r>
              <a:rPr lang="en-US" altLang="en-US" sz="2800" dirty="0" smtClean="0">
                <a:solidFill>
                  <a:srgbClr val="FF0000"/>
                </a:solidFill>
                <a:latin typeface="微軟正黑體" pitchFamily="34" charset="-120"/>
                <a:ea typeface="微軟正黑體" pitchFamily="34" charset="-120"/>
              </a:rPr>
              <a:t>11</a:t>
            </a:r>
            <a:r>
              <a:rPr lang="zh-TW" altLang="en-US" sz="2800" dirty="0" smtClean="0">
                <a:solidFill>
                  <a:srgbClr val="FF0000"/>
                </a:solidFill>
                <a:latin typeface="微軟正黑體" pitchFamily="34" charset="-120"/>
                <a:ea typeface="微軟正黑體" pitchFamily="34" charset="-120"/>
              </a:rPr>
              <a:t>條第</a:t>
            </a:r>
            <a:r>
              <a:rPr lang="en-US" altLang="zh-TW" sz="2800" dirty="0" smtClean="0">
                <a:solidFill>
                  <a:srgbClr val="FF0000"/>
                </a:solidFill>
                <a:latin typeface="微軟正黑體" pitchFamily="34" charset="-120"/>
                <a:ea typeface="微軟正黑體" pitchFamily="34" charset="-120"/>
              </a:rPr>
              <a:t>1-3</a:t>
            </a:r>
            <a:r>
              <a:rPr lang="zh-TW" altLang="en-US" sz="2800" dirty="0" smtClean="0">
                <a:solidFill>
                  <a:srgbClr val="FF0000"/>
                </a:solidFill>
                <a:latin typeface="微軟正黑體" pitchFamily="34" charset="-120"/>
                <a:ea typeface="微軟正黑體" pitchFamily="34" charset="-120"/>
              </a:rPr>
              <a:t>項</a:t>
            </a:r>
          </a:p>
          <a:p>
            <a:pPr lvl="1">
              <a:spcAft>
                <a:spcPts val="600"/>
              </a:spcAft>
              <a:buFont typeface="Wingdings" pitchFamily="2" charset="2"/>
              <a:buChar char="l"/>
            </a:pPr>
            <a:r>
              <a:rPr lang="zh-TW" altLang="en-US" sz="2400" dirty="0" smtClean="0">
                <a:latin typeface="微軟正黑體" pitchFamily="34" charset="-120"/>
                <a:ea typeface="微軟正黑體" pitchFamily="34" charset="-120"/>
              </a:rPr>
              <a:t>對於公務員，關於違背職務之行為（或不違背職務之行為），行求、期約或交付賄賂或其他不正利益。</a:t>
            </a:r>
          </a:p>
          <a:p>
            <a:pPr lvl="1">
              <a:spcAft>
                <a:spcPts val="600"/>
              </a:spcAft>
              <a:buFont typeface="Wingdings" pitchFamily="2" charset="2"/>
              <a:buChar char="l"/>
            </a:pPr>
            <a:r>
              <a:rPr lang="zh-TW" altLang="en-US" sz="2400" dirty="0" smtClean="0">
                <a:latin typeface="微軟正黑體" pitchFamily="34" charset="-120"/>
                <a:ea typeface="微軟正黑體" pitchFamily="34" charset="-120"/>
              </a:rPr>
              <a:t>對於外國、大陸地區、香港或澳門之公務員，就跨區貿易、投資或其他商業活動有關事項，為違背職務或不違背職務之行賄行為。</a:t>
            </a:r>
          </a:p>
          <a:p>
            <a:endParaRPr lang="zh-TW" altLang="en-US" dirty="0"/>
          </a:p>
        </p:txBody>
      </p:sp>
      <p:pic>
        <p:nvPicPr>
          <p:cNvPr id="4" name="Picture 1"/>
          <p:cNvPicPr>
            <a:picLocks noChangeAspect="1" noChangeArrowheads="1"/>
          </p:cNvPicPr>
          <p:nvPr/>
        </p:nvPicPr>
        <p:blipFill>
          <a:blip r:embed="rId3">
            <a:lum bright="40000" contrast="-40000"/>
          </a:blip>
          <a:srcRect/>
          <a:stretch>
            <a:fillRect/>
          </a:stretch>
        </p:blipFill>
        <p:spPr bwMode="auto">
          <a:xfrm>
            <a:off x="6542845" y="116316"/>
            <a:ext cx="2601155" cy="928670"/>
          </a:xfrm>
          <a:prstGeom prst="rect">
            <a:avLst/>
          </a:prstGeom>
          <a:noFill/>
          <a:ln w="9525">
            <a:noFill/>
            <a:miter lim="800000"/>
            <a:headEnd/>
            <a:tailEnd/>
          </a:ln>
          <a:effectLst/>
        </p:spPr>
      </p:pic>
    </p:spTree>
    <p:extLst>
      <p:ext uri="{BB962C8B-B14F-4D97-AF65-F5344CB8AC3E}">
        <p14:creationId xmlns="" xmlns:p14="http://schemas.microsoft.com/office/powerpoint/2010/main" val="1074502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97349" y="1065731"/>
          <a:ext cx="8715436" cy="5572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
          <p:cNvPicPr>
            <a:picLocks noChangeAspect="1" noChangeArrowheads="1"/>
          </p:cNvPicPr>
          <p:nvPr/>
        </p:nvPicPr>
        <p:blipFill>
          <a:blip r:embed="rId7">
            <a:lum bright="40000" contrast="-40000"/>
          </a:blip>
          <a:srcRect/>
          <a:stretch>
            <a:fillRect/>
          </a:stretch>
        </p:blipFill>
        <p:spPr bwMode="auto">
          <a:xfrm>
            <a:off x="6542845" y="116316"/>
            <a:ext cx="2601155" cy="928670"/>
          </a:xfrm>
          <a:prstGeom prst="rect">
            <a:avLst/>
          </a:prstGeom>
          <a:noFill/>
          <a:ln w="9525">
            <a:noFill/>
            <a:miter lim="800000"/>
            <a:headEnd/>
            <a:tailEnd/>
          </a:ln>
          <a:effectLst/>
        </p:spPr>
      </p:pic>
      <p:sp>
        <p:nvSpPr>
          <p:cNvPr id="11" name="標題 10"/>
          <p:cNvSpPr>
            <a:spLocks noGrp="1"/>
          </p:cNvSpPr>
          <p:nvPr>
            <p:ph type="title"/>
          </p:nvPr>
        </p:nvSpPr>
        <p:spPr/>
        <p:txBody>
          <a:bodyPr/>
          <a:lstStyle/>
          <a:p>
            <a:r>
              <a:rPr lang="zh-TW" altLang="en-US" dirty="0" smtClean="0">
                <a:latin typeface="微軟正黑體" pitchFamily="34" charset="-120"/>
                <a:ea typeface="微軟正黑體" pitchFamily="34" charset="-120"/>
              </a:rPr>
              <a:t>賄賂</a:t>
            </a:r>
            <a:endParaRPr lang="zh-TW" altLang="en-US" dirty="0"/>
          </a:p>
        </p:txBody>
      </p:sp>
      <p:sp>
        <p:nvSpPr>
          <p:cNvPr id="7" name="投影片編號版面配置區 6"/>
          <p:cNvSpPr>
            <a:spLocks noGrp="1"/>
          </p:cNvSpPr>
          <p:nvPr>
            <p:ph type="sldNum" sz="quarter" idx="12"/>
          </p:nvPr>
        </p:nvSpPr>
        <p:spPr/>
        <p:txBody>
          <a:bodyPr/>
          <a:lstStyle/>
          <a:p>
            <a:fld id="{40202264-1F4C-48EA-9BA7-78D3F45A5E5E}" type="slidenum">
              <a:rPr lang="zh-TW" altLang="en-US" smtClean="0"/>
              <a:pPr/>
              <a:t>11</a:t>
            </a:fld>
            <a:endParaRPr lang="zh-TW" altLang="en-US"/>
          </a:p>
        </p:txBody>
      </p:sp>
    </p:spTree>
    <p:extLst>
      <p:ext uri="{BB962C8B-B14F-4D97-AF65-F5344CB8AC3E}">
        <p14:creationId xmlns="" xmlns:p14="http://schemas.microsoft.com/office/powerpoint/2010/main" val="997076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a:lum bright="40000" contrast="-40000"/>
          </a:blip>
          <a:srcRect/>
          <a:stretch>
            <a:fillRect/>
          </a:stretch>
        </p:blipFill>
        <p:spPr bwMode="auto">
          <a:xfrm>
            <a:off x="6542845" y="116316"/>
            <a:ext cx="2601155" cy="928670"/>
          </a:xfrm>
          <a:prstGeom prst="rect">
            <a:avLst/>
          </a:prstGeom>
          <a:noFill/>
          <a:ln w="9525">
            <a:noFill/>
            <a:miter lim="800000"/>
            <a:headEnd/>
            <a:tailEnd/>
          </a:ln>
          <a:effectLst/>
        </p:spPr>
      </p:pic>
      <p:sp>
        <p:nvSpPr>
          <p:cNvPr id="7" name="投影片編號版面配置區 6"/>
          <p:cNvSpPr>
            <a:spLocks noGrp="1"/>
          </p:cNvSpPr>
          <p:nvPr>
            <p:ph type="sldNum" sz="quarter" idx="12"/>
          </p:nvPr>
        </p:nvSpPr>
        <p:spPr/>
        <p:txBody>
          <a:bodyPr/>
          <a:lstStyle/>
          <a:p>
            <a:fld id="{40202264-1F4C-48EA-9BA7-78D3F45A5E5E}" type="slidenum">
              <a:rPr lang="zh-TW" altLang="en-US" smtClean="0"/>
              <a:pPr/>
              <a:t>12</a:t>
            </a:fld>
            <a:endParaRPr lang="zh-TW" altLang="en-US"/>
          </a:p>
        </p:txBody>
      </p:sp>
      <p:graphicFrame>
        <p:nvGraphicFramePr>
          <p:cNvPr id="3" name="資料庫圖表 2"/>
          <p:cNvGraphicFramePr/>
          <p:nvPr>
            <p:extLst>
              <p:ext uri="{D42A27DB-BD31-4B8C-83A1-F6EECF244321}">
                <p14:modId xmlns="" xmlns:p14="http://schemas.microsoft.com/office/powerpoint/2010/main" val="556655927"/>
              </p:ext>
            </p:extLst>
          </p:nvPr>
        </p:nvGraphicFramePr>
        <p:xfrm>
          <a:off x="34426" y="824055"/>
          <a:ext cx="9109574" cy="5949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標題 5"/>
          <p:cNvSpPr>
            <a:spLocks noGrp="1"/>
          </p:cNvSpPr>
          <p:nvPr>
            <p:ph type="title"/>
          </p:nvPr>
        </p:nvSpPr>
        <p:spPr/>
        <p:txBody>
          <a:bodyPr/>
          <a:lstStyle/>
          <a:p>
            <a:r>
              <a:rPr lang="zh-TW" altLang="en-US" dirty="0" smtClean="0">
                <a:latin typeface="微軟正黑體" pitchFamily="34" charset="-120"/>
                <a:ea typeface="微軟正黑體" pitchFamily="34" charset="-120"/>
              </a:rPr>
              <a:t>賄賂</a:t>
            </a:r>
            <a:endParaRPr lang="zh-TW" altLang="en-US" dirty="0">
              <a:latin typeface="微軟正黑體" pitchFamily="34" charset="-120"/>
              <a:ea typeface="微軟正黑體" pitchFamily="34" charset="-120"/>
            </a:endParaRPr>
          </a:p>
        </p:txBody>
      </p:sp>
    </p:spTree>
    <p:extLst>
      <p:ext uri="{BB962C8B-B14F-4D97-AF65-F5344CB8AC3E}">
        <p14:creationId xmlns="" xmlns:p14="http://schemas.microsoft.com/office/powerpoint/2010/main" val="3541855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latin typeface="微軟正黑體" pitchFamily="34" charset="-120"/>
                <a:ea typeface="微軟正黑體" pitchFamily="34" charset="-120"/>
              </a:rPr>
              <a:t>賄賂</a:t>
            </a:r>
            <a:endParaRPr lang="zh-TW" altLang="en-US" dirty="0">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fld id="{40202264-1F4C-48EA-9BA7-78D3F45A5E5E}" type="slidenum">
              <a:rPr lang="zh-TW" altLang="en-US" smtClean="0"/>
              <a:pPr/>
              <a:t>13</a:t>
            </a:fld>
            <a:endParaRPr lang="zh-TW" altLang="en-US"/>
          </a:p>
        </p:txBody>
      </p:sp>
      <p:sp>
        <p:nvSpPr>
          <p:cNvPr id="6" name="內容版面配置區 5"/>
          <p:cNvSpPr>
            <a:spLocks noGrp="1"/>
          </p:cNvSpPr>
          <p:nvPr>
            <p:ph sz="quarter" idx="1"/>
          </p:nvPr>
        </p:nvSpPr>
        <p:spPr>
          <a:xfrm>
            <a:off x="457200" y="1219200"/>
            <a:ext cx="8229600" cy="5353072"/>
          </a:xfrm>
        </p:spPr>
        <p:txBody>
          <a:bodyPr>
            <a:normAutofit/>
          </a:bodyPr>
          <a:lstStyle/>
          <a:p>
            <a:pPr lvl="0"/>
            <a:endParaRPr lang="en-US" altLang="zh-TW" sz="2800" dirty="0" smtClean="0">
              <a:solidFill>
                <a:srgbClr val="C00000"/>
              </a:solidFill>
              <a:latin typeface="微軟正黑體" pitchFamily="34" charset="-120"/>
              <a:ea typeface="微軟正黑體" pitchFamily="34" charset="-120"/>
            </a:endParaRPr>
          </a:p>
          <a:p>
            <a:pPr lvl="0"/>
            <a:endParaRPr lang="en-US" altLang="zh-TW" sz="2800" dirty="0" smtClean="0">
              <a:solidFill>
                <a:srgbClr val="C00000"/>
              </a:solidFill>
              <a:latin typeface="微軟正黑體" pitchFamily="34" charset="-120"/>
              <a:ea typeface="微軟正黑體" pitchFamily="34" charset="-120"/>
            </a:endParaRPr>
          </a:p>
          <a:p>
            <a:pPr lvl="0"/>
            <a:endParaRPr lang="en-US" altLang="zh-TW" sz="2800" dirty="0" smtClean="0">
              <a:solidFill>
                <a:srgbClr val="C00000"/>
              </a:solidFill>
              <a:latin typeface="微軟正黑體" pitchFamily="34" charset="-120"/>
              <a:ea typeface="微軟正黑體" pitchFamily="34" charset="-120"/>
            </a:endParaRPr>
          </a:p>
          <a:p>
            <a:pPr lvl="0"/>
            <a:r>
              <a:rPr lang="zh-TW" altLang="en-US" sz="2800" dirty="0" smtClean="0">
                <a:solidFill>
                  <a:srgbClr val="C00000"/>
                </a:solidFill>
                <a:latin typeface="微軟正黑體" pitchFamily="34" charset="-120"/>
                <a:ea typeface="微軟正黑體" pitchFamily="34" charset="-120"/>
              </a:rPr>
              <a:t>諸有事以財行求，得枉法者，坐贓論。不枉法者，減二等。</a:t>
            </a:r>
          </a:p>
          <a:p>
            <a:pPr lvl="1">
              <a:buFont typeface="Wingdings" pitchFamily="2" charset="2"/>
              <a:buChar char="l"/>
            </a:pPr>
            <a:r>
              <a:rPr lang="zh-TW" altLang="en-US" sz="2400" dirty="0" smtClean="0">
                <a:latin typeface="微軟正黑體" pitchFamily="34" charset="-120"/>
                <a:ea typeface="微軟正黑體" pitchFamily="34" charset="-120"/>
              </a:rPr>
              <a:t>不論所行求者枉法或不枉法皆為處罰，僅刑度有所不同而已。</a:t>
            </a:r>
          </a:p>
          <a:p>
            <a:pPr lvl="0"/>
            <a:r>
              <a:rPr lang="zh-TW" altLang="en-US" sz="2800" dirty="0" smtClean="0">
                <a:solidFill>
                  <a:srgbClr val="C00000"/>
                </a:solidFill>
                <a:latin typeface="微軟正黑體" pitchFamily="34" charset="-120"/>
                <a:ea typeface="微軟正黑體" pitchFamily="34" charset="-120"/>
              </a:rPr>
              <a:t>及同事共與者，首則並贓論，從者各依己分法。</a:t>
            </a:r>
          </a:p>
          <a:p>
            <a:pPr lvl="1">
              <a:buFont typeface="Wingdings" pitchFamily="2" charset="2"/>
              <a:buChar char="l"/>
            </a:pPr>
            <a:r>
              <a:rPr lang="zh-TW" altLang="en-US" sz="2400" dirty="0" smtClean="0">
                <a:latin typeface="微軟正黑體" pitchFamily="34" charset="-120"/>
                <a:ea typeface="微軟正黑體" pitchFamily="34" charset="-120"/>
              </a:rPr>
              <a:t>首謀之人，要將所有的行賄財物合併計算價值，而隨從之人則是個別就自己所出的部分計算。</a:t>
            </a:r>
          </a:p>
          <a:p>
            <a:pPr lvl="0"/>
            <a:r>
              <a:rPr lang="zh-TW" altLang="en-US" sz="2800" dirty="0" smtClean="0">
                <a:solidFill>
                  <a:srgbClr val="002060"/>
                </a:solidFill>
                <a:latin typeface="微軟正黑體" pitchFamily="34" charset="-120"/>
                <a:ea typeface="微軟正黑體" pitchFamily="34" charset="-120"/>
              </a:rPr>
              <a:t>「計贓論刑」制度</a:t>
            </a:r>
          </a:p>
          <a:p>
            <a:endParaRPr lang="zh-TW" altLang="en-US" dirty="0"/>
          </a:p>
        </p:txBody>
      </p:sp>
      <p:graphicFrame>
        <p:nvGraphicFramePr>
          <p:cNvPr id="3" name="資料庫圖表 2"/>
          <p:cNvGraphicFramePr/>
          <p:nvPr>
            <p:extLst>
              <p:ext uri="{D42A27DB-BD31-4B8C-83A1-F6EECF244321}">
                <p14:modId xmlns="" xmlns:p14="http://schemas.microsoft.com/office/powerpoint/2010/main" val="4174494862"/>
              </p:ext>
            </p:extLst>
          </p:nvPr>
        </p:nvGraphicFramePr>
        <p:xfrm>
          <a:off x="357158" y="1428736"/>
          <a:ext cx="8286776" cy="928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111392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latin typeface="微軟正黑體" pitchFamily="34" charset="-120"/>
                <a:ea typeface="微軟正黑體" pitchFamily="34" charset="-120"/>
              </a:rPr>
              <a:t>賄賂</a:t>
            </a:r>
            <a:endParaRPr lang="zh-TW" altLang="en-US" dirty="0">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fld id="{40202264-1F4C-48EA-9BA7-78D3F45A5E5E}" type="slidenum">
              <a:rPr lang="zh-TW" altLang="en-US" smtClean="0"/>
              <a:pPr/>
              <a:t>14</a:t>
            </a:fld>
            <a:endParaRPr lang="zh-TW" altLang="en-US"/>
          </a:p>
        </p:txBody>
      </p:sp>
      <p:sp>
        <p:nvSpPr>
          <p:cNvPr id="6" name="內容版面配置區 5"/>
          <p:cNvSpPr>
            <a:spLocks noGrp="1"/>
          </p:cNvSpPr>
          <p:nvPr>
            <p:ph sz="quarter" idx="1"/>
          </p:nvPr>
        </p:nvSpPr>
        <p:spPr/>
        <p:txBody>
          <a:bodyPr>
            <a:normAutofit lnSpcReduction="10000"/>
          </a:bodyPr>
          <a:lstStyle/>
          <a:p>
            <a:pPr lvl="0"/>
            <a:endParaRPr lang="en-US" altLang="zh-TW" sz="2800" b="1" dirty="0" smtClean="0">
              <a:solidFill>
                <a:srgbClr val="C00000"/>
              </a:solidFill>
              <a:latin typeface="微軟正黑體" pitchFamily="34" charset="-120"/>
              <a:ea typeface="微軟正黑體" pitchFamily="34" charset="-120"/>
            </a:endParaRPr>
          </a:p>
          <a:p>
            <a:pPr lvl="0"/>
            <a:r>
              <a:rPr lang="zh-TW" altLang="en-US" sz="2800" dirty="0" smtClean="0">
                <a:solidFill>
                  <a:srgbClr val="C00000"/>
                </a:solidFill>
                <a:latin typeface="微軟正黑體" pitchFamily="34" charset="-120"/>
                <a:ea typeface="微軟正黑體" pitchFamily="34" charset="-120"/>
              </a:rPr>
              <a:t>凡諸人有事，以財行求得</a:t>
            </a:r>
            <a:r>
              <a:rPr lang="zh-TW" altLang="en-US" sz="2800" u="sng" dirty="0" smtClean="0">
                <a:solidFill>
                  <a:srgbClr val="C00000"/>
                </a:solidFill>
                <a:latin typeface="微軟正黑體" pitchFamily="34" charset="-120"/>
                <a:ea typeface="微軟正黑體" pitchFamily="34" charset="-120"/>
              </a:rPr>
              <a:t>枉法</a:t>
            </a:r>
            <a:r>
              <a:rPr lang="zh-TW" altLang="en-US" sz="2800" dirty="0" smtClean="0">
                <a:solidFill>
                  <a:srgbClr val="C00000"/>
                </a:solidFill>
                <a:latin typeface="微軟正黑體" pitchFamily="34" charset="-120"/>
                <a:ea typeface="微軟正黑體" pitchFamily="34" charset="-120"/>
              </a:rPr>
              <a:t>者，計所與財，坐贓論。若有避難就易，所枉重者，從重論。</a:t>
            </a:r>
          </a:p>
          <a:p>
            <a:pPr lvl="1">
              <a:buFont typeface="Wingdings" pitchFamily="2" charset="2"/>
              <a:buChar char="l"/>
            </a:pPr>
            <a:r>
              <a:rPr lang="zh-TW" altLang="en-US" sz="2400" dirty="0" smtClean="0">
                <a:latin typeface="微軟正黑體" pitchFamily="34" charset="-120"/>
                <a:ea typeface="微軟正黑體" pitchFamily="34" charset="-120"/>
              </a:rPr>
              <a:t>止言得枉法，不言不枉法者，無所欲枉，何用行求？行求者，求得枉法也，然此之枉法有二層意：</a:t>
            </a:r>
          </a:p>
          <a:p>
            <a:pPr lvl="2">
              <a:buFont typeface="Wingdings" pitchFamily="2" charset="2"/>
              <a:buChar char="ü"/>
            </a:pPr>
            <a:r>
              <a:rPr lang="zh-TW" altLang="en-US" sz="2100" dirty="0" smtClean="0">
                <a:solidFill>
                  <a:srgbClr val="0070C0"/>
                </a:solidFill>
                <a:latin typeface="微軟正黑體" pitchFamily="34" charset="-120"/>
                <a:ea typeface="微軟正黑體" pitchFamily="34" charset="-120"/>
              </a:rPr>
              <a:t>一則行求之後，官吏曲斷，已得枉法者；</a:t>
            </a:r>
          </a:p>
          <a:p>
            <a:pPr lvl="2">
              <a:buFont typeface="Wingdings" pitchFamily="2" charset="2"/>
              <a:buChar char="ü"/>
            </a:pPr>
            <a:r>
              <a:rPr lang="zh-TW" altLang="en-US" sz="2100" dirty="0" smtClean="0">
                <a:solidFill>
                  <a:srgbClr val="0070C0"/>
                </a:solidFill>
                <a:latin typeface="微軟正黑體" pitchFamily="34" charset="-120"/>
                <a:ea typeface="微軟正黑體" pitchFamily="34" charset="-120"/>
              </a:rPr>
              <a:t>一則行求之後，官吏不為曲斷，事雖不枉，而行求之心實欲得枉法也，故但以財行求，即得坐贓之罪。</a:t>
            </a:r>
          </a:p>
          <a:p>
            <a:pPr lvl="0"/>
            <a:r>
              <a:rPr lang="zh-TW" altLang="en-US" sz="2800" dirty="0" smtClean="0">
                <a:solidFill>
                  <a:srgbClr val="C00000"/>
                </a:solidFill>
                <a:latin typeface="微軟正黑體" pitchFamily="34" charset="-120"/>
                <a:ea typeface="微軟正黑體" pitchFamily="34" charset="-120"/>
              </a:rPr>
              <a:t>其官吏刁蹬，用強生事，逼抑取受者，出錢人不坐。 </a:t>
            </a:r>
          </a:p>
          <a:p>
            <a:pPr lvl="1">
              <a:buFont typeface="Wingdings" pitchFamily="2" charset="2"/>
              <a:buChar char="l"/>
            </a:pPr>
            <a:r>
              <a:rPr lang="zh-TW" altLang="en-US" sz="2400" dirty="0" smtClean="0">
                <a:latin typeface="微軟正黑體" pitchFamily="34" charset="-120"/>
                <a:ea typeface="微軟正黑體" pitchFamily="34" charset="-120"/>
              </a:rPr>
              <a:t>我國實務見解如</a:t>
            </a:r>
            <a:r>
              <a:rPr lang="en-US" altLang="en-US" sz="2400" dirty="0" smtClean="0">
                <a:latin typeface="微軟正黑體" pitchFamily="34" charset="-120"/>
                <a:ea typeface="微軟正黑體" pitchFamily="34" charset="-120"/>
              </a:rPr>
              <a:t>20</a:t>
            </a:r>
            <a:r>
              <a:rPr lang="zh-TW" altLang="en-US" sz="2400" dirty="0" smtClean="0">
                <a:latin typeface="微軟正黑體" pitchFamily="34" charset="-120"/>
                <a:ea typeface="微軟正黑體" pitchFamily="34" charset="-120"/>
              </a:rPr>
              <a:t>上字</a:t>
            </a:r>
            <a:r>
              <a:rPr lang="en-US" altLang="en-US" sz="2400" dirty="0" smtClean="0">
                <a:latin typeface="微軟正黑體" pitchFamily="34" charset="-120"/>
                <a:ea typeface="微軟正黑體" pitchFamily="34" charset="-120"/>
              </a:rPr>
              <a:t>1940</a:t>
            </a:r>
            <a:r>
              <a:rPr lang="zh-TW" altLang="en-US" sz="2400" dirty="0" smtClean="0">
                <a:latin typeface="微軟正黑體" pitchFamily="34" charset="-120"/>
                <a:ea typeface="微軟正黑體" pitchFamily="34" charset="-120"/>
              </a:rPr>
              <a:t>號判例：「上訴人交款果係因某公務員之恐嚇，而非出於上訴人之求情，即為恐嚇之被害人，自難律以行賄罪名。」</a:t>
            </a:r>
          </a:p>
          <a:p>
            <a:pPr>
              <a:buNone/>
            </a:pPr>
            <a:endParaRPr lang="zh-TW" altLang="en-US" dirty="0"/>
          </a:p>
        </p:txBody>
      </p:sp>
      <p:graphicFrame>
        <p:nvGraphicFramePr>
          <p:cNvPr id="3" name="資料庫圖表 2"/>
          <p:cNvGraphicFramePr/>
          <p:nvPr>
            <p:extLst>
              <p:ext uri="{D42A27DB-BD31-4B8C-83A1-F6EECF244321}">
                <p14:modId xmlns="" xmlns:p14="http://schemas.microsoft.com/office/powerpoint/2010/main" val="1772047666"/>
              </p:ext>
            </p:extLst>
          </p:nvPr>
        </p:nvGraphicFramePr>
        <p:xfrm>
          <a:off x="2000232" y="949309"/>
          <a:ext cx="6786610" cy="560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467690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normAutofit/>
          </a:bodyPr>
          <a:lstStyle/>
          <a:p>
            <a:pPr algn="ctr">
              <a:buNone/>
            </a:pPr>
            <a:endParaRPr lang="en-US" altLang="zh-TW" sz="4000" dirty="0" smtClean="0">
              <a:latin typeface="微軟正黑體" pitchFamily="34" charset="-120"/>
              <a:ea typeface="微軟正黑體" pitchFamily="34" charset="-120"/>
            </a:endParaRPr>
          </a:p>
          <a:p>
            <a:pPr algn="ctr">
              <a:buNone/>
            </a:pPr>
            <a:endParaRPr lang="en-US" altLang="zh-TW" sz="4000" dirty="0" smtClean="0">
              <a:latin typeface="微軟正黑體" pitchFamily="34" charset="-120"/>
              <a:ea typeface="微軟正黑體" pitchFamily="34" charset="-120"/>
            </a:endParaRPr>
          </a:p>
          <a:p>
            <a:pPr algn="ctr">
              <a:buNone/>
            </a:pPr>
            <a:r>
              <a:rPr lang="zh-TW" altLang="en-US" sz="4000" dirty="0" smtClean="0">
                <a:latin typeface="微軟正黑體" pitchFamily="34" charset="-120"/>
                <a:ea typeface="微軟正黑體" pitchFamily="34" charset="-120"/>
              </a:rPr>
              <a:t>保護證人及檢舉人</a:t>
            </a:r>
            <a:endParaRPr lang="zh-TW" altLang="en-US" sz="4000" dirty="0"/>
          </a:p>
        </p:txBody>
      </p:sp>
      <p:pic>
        <p:nvPicPr>
          <p:cNvPr id="68610" name="Picture 2" descr="C:\Users\aac2026\Downloads\19thCenturyHouse-Williamsburg.jpg"/>
          <p:cNvPicPr>
            <a:picLocks noChangeAspect="1" noChangeArrowheads="1"/>
          </p:cNvPicPr>
          <p:nvPr/>
        </p:nvPicPr>
        <p:blipFill>
          <a:blip r:embed="rId3" cstate="print"/>
          <a:srcRect/>
          <a:stretch>
            <a:fillRect/>
          </a:stretch>
        </p:blipFill>
        <p:spPr bwMode="auto">
          <a:xfrm>
            <a:off x="2621804" y="3929066"/>
            <a:ext cx="3936000" cy="2214000"/>
          </a:xfrm>
          <a:prstGeom prst="rect">
            <a:avLst/>
          </a:prstGeom>
          <a:noFill/>
        </p:spPr>
      </p:pic>
      <p:sp>
        <p:nvSpPr>
          <p:cNvPr id="5" name="矩形 4"/>
          <p:cNvSpPr/>
          <p:nvPr/>
        </p:nvSpPr>
        <p:spPr>
          <a:xfrm>
            <a:off x="0" y="0"/>
            <a:ext cx="9144000" cy="2571768"/>
          </a:xfrm>
          <a:prstGeom prst="rect">
            <a:avLst/>
          </a:prstGeom>
        </p:spPr>
        <p:txBody>
          <a:bodyPr wrap="square">
            <a:prstTxWarp prst="textDeflateBottom">
              <a:avLst/>
            </a:prstTxWarp>
            <a:spAutoFit/>
          </a:bodyPr>
          <a:lstStyle/>
          <a:p>
            <a:r>
              <a:rPr lang="zh-TW" altLang="en-US" sz="2000" dirty="0" smtClean="0">
                <a:solidFill>
                  <a:schemeClr val="bg1"/>
                </a:solidFill>
                <a:effectLst>
                  <a:glow rad="228600">
                    <a:schemeClr val="accent5">
                      <a:satMod val="175000"/>
                      <a:alpha val="40000"/>
                    </a:schemeClr>
                  </a:glow>
                </a:effectLst>
                <a:latin typeface="微軟正黑體" pitchFamily="34" charset="-120"/>
                <a:ea typeface="微軟正黑體" pitchFamily="34" charset="-120"/>
              </a:rPr>
              <a:t>賄賂、保護證人及檢舉人、反貪腐專責機構、私部門會計及審計</a:t>
            </a:r>
            <a:endParaRPr lang="en-US" altLang="zh-TW" sz="2000" dirty="0" smtClean="0">
              <a:solidFill>
                <a:schemeClr val="bg1"/>
              </a:solidFill>
              <a:effectLst>
                <a:glow rad="228600">
                  <a:schemeClr val="accent5">
                    <a:satMod val="175000"/>
                    <a:alpha val="40000"/>
                  </a:schemeClr>
                </a:glow>
              </a:effectLst>
              <a:latin typeface="微軟正黑體" pitchFamily="34" charset="-120"/>
              <a:ea typeface="微軟正黑體" pitchFamily="34" charset="-120"/>
            </a:endParaRPr>
          </a:p>
          <a:p>
            <a:r>
              <a:rPr lang="zh-TW" altLang="en-US" sz="2000" dirty="0" smtClean="0">
                <a:solidFill>
                  <a:schemeClr val="bg1"/>
                </a:solidFill>
                <a:effectLst>
                  <a:glow rad="228600">
                    <a:schemeClr val="accent5">
                      <a:satMod val="175000"/>
                      <a:alpha val="40000"/>
                    </a:schemeClr>
                  </a:glow>
                </a:effectLst>
                <a:latin typeface="微軟正黑體" pitchFamily="34" charset="-120"/>
                <a:ea typeface="微軟正黑體" pitchFamily="34" charset="-120"/>
              </a:rPr>
              <a:t>旋轉門條款、財產來源不明、洗錢、窩裡反條款、政府財政透明</a:t>
            </a:r>
            <a:endParaRPr lang="zh-TW" altLang="en-US" sz="2000" dirty="0">
              <a:solidFill>
                <a:schemeClr val="bg1"/>
              </a:solidFill>
              <a:effectLst>
                <a:glow rad="228600">
                  <a:schemeClr val="accent5">
                    <a:satMod val="175000"/>
                    <a:alpha val="40000"/>
                  </a:schemeClr>
                </a:glo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fld id="{40202264-1F4C-48EA-9BA7-78D3F45A5E5E}" type="slidenum">
              <a:rPr lang="zh-TW" altLang="en-US" smtClean="0"/>
              <a:pPr/>
              <a:t>15</a:t>
            </a:fld>
            <a:endParaRPr lang="zh-TW"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微軟正黑體" pitchFamily="34" charset="-120"/>
                <a:ea typeface="微軟正黑體" pitchFamily="34" charset="-120"/>
              </a:rPr>
              <a:t>保護證人及檢舉人</a:t>
            </a:r>
          </a:p>
        </p:txBody>
      </p:sp>
      <p:sp>
        <p:nvSpPr>
          <p:cNvPr id="3" name="內容版面配置區 2"/>
          <p:cNvSpPr>
            <a:spLocks noGrp="1"/>
          </p:cNvSpPr>
          <p:nvPr>
            <p:ph sz="quarter" idx="1"/>
          </p:nvPr>
        </p:nvSpPr>
        <p:spPr>
          <a:xfrm>
            <a:off x="588418" y="1142984"/>
            <a:ext cx="8229600" cy="4042344"/>
          </a:xfrm>
        </p:spPr>
        <p:txBody>
          <a:bodyPr>
            <a:normAutofit/>
          </a:bodyPr>
          <a:lstStyle/>
          <a:p>
            <a:pPr algn="just">
              <a:spcAft>
                <a:spcPts val="600"/>
              </a:spcAft>
            </a:pPr>
            <a:r>
              <a:rPr lang="zh-TW" altLang="en-US" sz="2400" b="1" dirty="0" smtClean="0">
                <a:solidFill>
                  <a:schemeClr val="accent2">
                    <a:lumMod val="50000"/>
                  </a:schemeClr>
                </a:solidFill>
                <a:latin typeface="微軟正黑體" pitchFamily="34" charset="-120"/>
                <a:ea typeface="微軟正黑體" pitchFamily="34" charset="-120"/>
              </a:rPr>
              <a:t>梁安瑩同意出面指證黃文彬警司、前高官徐懷景等收受賄賂之不法情事後，由廉政公署加以保護</a:t>
            </a:r>
            <a:endParaRPr lang="en-US" altLang="zh-TW" sz="2400" b="1" dirty="0" smtClean="0">
              <a:solidFill>
                <a:schemeClr val="accent2">
                  <a:lumMod val="50000"/>
                </a:schemeClr>
              </a:solidFill>
              <a:latin typeface="微軟正黑體" pitchFamily="34" charset="-120"/>
              <a:ea typeface="微軟正黑體" pitchFamily="34" charset="-120"/>
            </a:endParaRPr>
          </a:p>
          <a:p>
            <a:pPr algn="just">
              <a:spcAft>
                <a:spcPts val="600"/>
              </a:spcAft>
            </a:pPr>
            <a:r>
              <a:rPr lang="zh-TW" altLang="en-US" sz="2400" b="1" dirty="0" smtClean="0">
                <a:solidFill>
                  <a:schemeClr val="accent2">
                    <a:lumMod val="50000"/>
                  </a:schemeClr>
                </a:solidFill>
                <a:latin typeface="微軟正黑體" pitchFamily="34" charset="-120"/>
                <a:ea typeface="微軟正黑體" pitchFamily="34" charset="-120"/>
              </a:rPr>
              <a:t>羅德永會計師事務所合夥人因檢舉而被殺害；商業罪案調查科黃文彬警司太太因檢舉丈夫也導致人身安全遭遇危險</a:t>
            </a:r>
            <a:endParaRPr lang="en-US" altLang="zh-TW" sz="2400" b="1" dirty="0" smtClean="0">
              <a:solidFill>
                <a:schemeClr val="accent2">
                  <a:lumMod val="50000"/>
                </a:schemeClr>
              </a:solidFill>
              <a:latin typeface="微軟正黑體" pitchFamily="34" charset="-120"/>
              <a:ea typeface="微軟正黑體" pitchFamily="34" charset="-120"/>
            </a:endParaRPr>
          </a:p>
          <a:p>
            <a:pPr algn="just"/>
            <a:endParaRPr lang="en-US" altLang="zh-TW" u="sng" dirty="0">
              <a:solidFill>
                <a:srgbClr val="FF0000"/>
              </a:solidFill>
              <a:latin typeface="微軟正黑體" pitchFamily="34" charset="-120"/>
              <a:ea typeface="微軟正黑體" pitchFamily="34" charset="-120"/>
            </a:endParaRPr>
          </a:p>
        </p:txBody>
      </p:sp>
      <p:sp>
        <p:nvSpPr>
          <p:cNvPr id="5" name="矩形 4"/>
          <p:cNvSpPr/>
          <p:nvPr/>
        </p:nvSpPr>
        <p:spPr>
          <a:xfrm>
            <a:off x="571472" y="1142984"/>
            <a:ext cx="8143932" cy="1853968"/>
          </a:xfrm>
          <a:prstGeom prst="rect">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p:cNvSpPr>
            <a:spLocks noGrp="1"/>
          </p:cNvSpPr>
          <p:nvPr>
            <p:ph type="sldNum" sz="quarter" idx="12"/>
          </p:nvPr>
        </p:nvSpPr>
        <p:spPr/>
        <p:txBody>
          <a:bodyPr/>
          <a:lstStyle/>
          <a:p>
            <a:fld id="{40202264-1F4C-48EA-9BA7-78D3F45A5E5E}" type="slidenum">
              <a:rPr lang="zh-TW" altLang="en-US" smtClean="0"/>
              <a:pPr/>
              <a:t>16</a:t>
            </a:fld>
            <a:endParaRPr lang="zh-TW" altLang="en-US"/>
          </a:p>
        </p:txBody>
      </p:sp>
      <p:sp>
        <p:nvSpPr>
          <p:cNvPr id="8" name="矩形 7"/>
          <p:cNvSpPr/>
          <p:nvPr/>
        </p:nvSpPr>
        <p:spPr>
          <a:xfrm>
            <a:off x="1357290" y="3286124"/>
            <a:ext cx="6643702" cy="2923877"/>
          </a:xfrm>
          <a:prstGeom prst="rect">
            <a:avLst/>
          </a:prstGeom>
        </p:spPr>
        <p:txBody>
          <a:bodyPr wrap="square">
            <a:spAutoFit/>
          </a:bodyPr>
          <a:lstStyle/>
          <a:p>
            <a:pPr lvl="0" algn="ctr"/>
            <a:r>
              <a:rPr lang="zh-TW" altLang="en-US" sz="2400" dirty="0" smtClean="0">
                <a:solidFill>
                  <a:srgbClr val="FF0000"/>
                </a:solidFill>
                <a:latin typeface="微軟正黑體" pitchFamily="34" charset="-120"/>
                <a:ea typeface="微軟正黑體" pitchFamily="34" charset="-120"/>
              </a:rPr>
              <a:t>沒有證人就沒有正義</a:t>
            </a:r>
            <a:endParaRPr lang="en-US" altLang="zh-TW" sz="2400" dirty="0" smtClean="0">
              <a:solidFill>
                <a:srgbClr val="FF0000"/>
              </a:solidFill>
              <a:latin typeface="微軟正黑體" pitchFamily="34" charset="-120"/>
              <a:ea typeface="微軟正黑體" pitchFamily="34" charset="-120"/>
            </a:endParaRPr>
          </a:p>
          <a:p>
            <a:pPr lvl="0" algn="ctr"/>
            <a:r>
              <a:rPr lang="zh-TW" altLang="en-US" sz="2400" dirty="0" smtClean="0">
                <a:solidFill>
                  <a:srgbClr val="FF0000"/>
                </a:solidFill>
                <a:latin typeface="微軟正黑體" pitchFamily="34" charset="-120"/>
                <a:ea typeface="微軟正黑體" pitchFamily="34" charset="-120"/>
              </a:rPr>
              <a:t>（</a:t>
            </a:r>
            <a:r>
              <a:rPr lang="en-US" altLang="en-US" sz="2400" dirty="0" smtClean="0">
                <a:solidFill>
                  <a:srgbClr val="FF0000"/>
                </a:solidFill>
                <a:latin typeface="微軟正黑體" pitchFamily="34" charset="-120"/>
                <a:ea typeface="微軟正黑體" pitchFamily="34" charset="-120"/>
              </a:rPr>
              <a:t>If there is no witness without justice.</a:t>
            </a:r>
            <a:r>
              <a:rPr lang="zh-TW" altLang="en-US" sz="2400" dirty="0" smtClean="0">
                <a:solidFill>
                  <a:srgbClr val="FF0000"/>
                </a:solidFill>
                <a:latin typeface="微軟正黑體" pitchFamily="34" charset="-120"/>
                <a:ea typeface="微軟正黑體" pitchFamily="34" charset="-120"/>
              </a:rPr>
              <a:t>）</a:t>
            </a:r>
            <a:endParaRPr lang="en-US" altLang="zh-TW" sz="2400" dirty="0" smtClean="0">
              <a:solidFill>
                <a:srgbClr val="FF0000"/>
              </a:solidFill>
              <a:latin typeface="微軟正黑體" pitchFamily="34" charset="-120"/>
              <a:ea typeface="微軟正黑體" pitchFamily="34" charset="-120"/>
            </a:endParaRPr>
          </a:p>
          <a:p>
            <a:pPr lvl="0" algn="ctr">
              <a:spcBef>
                <a:spcPts val="1200"/>
              </a:spcBef>
            </a:pPr>
            <a:endParaRPr lang="en-US" altLang="zh-TW" sz="2400" dirty="0" smtClean="0">
              <a:solidFill>
                <a:schemeClr val="tx2"/>
              </a:solidFill>
              <a:latin typeface="微軟正黑體" pitchFamily="34" charset="-120"/>
              <a:ea typeface="微軟正黑體" pitchFamily="34" charset="-120"/>
            </a:endParaRPr>
          </a:p>
          <a:p>
            <a:pPr lvl="0" algn="ctr">
              <a:spcBef>
                <a:spcPts val="1200"/>
              </a:spcBef>
            </a:pPr>
            <a:r>
              <a:rPr lang="zh-TW" altLang="en-US" sz="2400" dirty="0" smtClean="0">
                <a:solidFill>
                  <a:srgbClr val="C00000"/>
                </a:solidFill>
                <a:latin typeface="微軟正黑體" pitchFamily="34" charset="-120"/>
                <a:ea typeface="微軟正黑體" pitchFamily="34" charset="-120"/>
              </a:rPr>
              <a:t>我國對於證人和檢舉人的保護充足嗎？</a:t>
            </a:r>
            <a:endParaRPr lang="en-US" altLang="zh-TW" sz="2400" dirty="0" smtClean="0">
              <a:solidFill>
                <a:srgbClr val="C00000"/>
              </a:solidFill>
              <a:latin typeface="微軟正黑體" pitchFamily="34" charset="-120"/>
              <a:ea typeface="微軟正黑體" pitchFamily="34" charset="-120"/>
            </a:endParaRPr>
          </a:p>
          <a:p>
            <a:pPr lvl="0" algn="ctr">
              <a:spcBef>
                <a:spcPts val="1200"/>
              </a:spcBef>
            </a:pPr>
            <a:endParaRPr lang="en-US" altLang="zh-TW" sz="2400" dirty="0" smtClean="0">
              <a:solidFill>
                <a:schemeClr val="tx2"/>
              </a:solidFill>
              <a:latin typeface="微軟正黑體" pitchFamily="34" charset="-120"/>
              <a:ea typeface="微軟正黑體" pitchFamily="34" charset="-120"/>
            </a:endParaRPr>
          </a:p>
          <a:p>
            <a:pPr lvl="0" algn="ctr">
              <a:spcBef>
                <a:spcPts val="1200"/>
              </a:spcBef>
            </a:pPr>
            <a:r>
              <a:rPr lang="zh-TW" altLang="en-US" sz="2400" dirty="0" smtClean="0">
                <a:solidFill>
                  <a:srgbClr val="7E0000"/>
                </a:solidFill>
                <a:latin typeface="微軟正黑體" pitchFamily="34" charset="-120"/>
                <a:ea typeface="微軟正黑體" pitchFamily="34" charset="-120"/>
              </a:rPr>
              <a:t>如何讓證人和檢舉人無後顧之憂？</a:t>
            </a:r>
          </a:p>
        </p:txBody>
      </p:sp>
      <p:sp>
        <p:nvSpPr>
          <p:cNvPr id="9" name="向下箭號 8"/>
          <p:cNvSpPr/>
          <p:nvPr/>
        </p:nvSpPr>
        <p:spPr>
          <a:xfrm>
            <a:off x="4357686" y="4116926"/>
            <a:ext cx="642942" cy="500066"/>
          </a:xfrm>
          <a:prstGeom prst="downArrow">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下箭號 9"/>
          <p:cNvSpPr/>
          <p:nvPr/>
        </p:nvSpPr>
        <p:spPr>
          <a:xfrm>
            <a:off x="4357686" y="5188496"/>
            <a:ext cx="642942" cy="500066"/>
          </a:xfrm>
          <a:prstGeom prst="downArrow">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保護證人及檢舉人</a:t>
            </a:r>
            <a:endParaRPr lang="zh-TW" altLang="en-US" dirty="0"/>
          </a:p>
        </p:txBody>
      </p:sp>
      <p:sp>
        <p:nvSpPr>
          <p:cNvPr id="5" name="投影片編號版面配置區 4"/>
          <p:cNvSpPr>
            <a:spLocks noGrp="1"/>
          </p:cNvSpPr>
          <p:nvPr>
            <p:ph type="sldNum" sz="quarter" idx="12"/>
          </p:nvPr>
        </p:nvSpPr>
        <p:spPr/>
        <p:txBody>
          <a:bodyPr/>
          <a:lstStyle/>
          <a:p>
            <a:fld id="{40202264-1F4C-48EA-9BA7-78D3F45A5E5E}" type="slidenum">
              <a:rPr lang="zh-TW" altLang="en-US" smtClean="0"/>
              <a:pPr/>
              <a:t>17</a:t>
            </a:fld>
            <a:endParaRPr lang="zh-TW" altLang="en-US"/>
          </a:p>
        </p:txBody>
      </p:sp>
      <p:sp>
        <p:nvSpPr>
          <p:cNvPr id="7" name="內容版面配置區 6"/>
          <p:cNvSpPr>
            <a:spLocks noGrp="1"/>
          </p:cNvSpPr>
          <p:nvPr>
            <p:ph sz="quarter" idx="1"/>
          </p:nvPr>
        </p:nvSpPr>
        <p:spPr/>
        <p:txBody>
          <a:bodyPr>
            <a:normAutofit/>
          </a:bodyPr>
          <a:lstStyle/>
          <a:p>
            <a:pPr lvl="0"/>
            <a:r>
              <a:rPr lang="zh-TW" altLang="en-US" dirty="0" smtClean="0">
                <a:solidFill>
                  <a:srgbClr val="FF0000"/>
                </a:solidFill>
                <a:latin typeface="微軟正黑體" pitchFamily="34" charset="-120"/>
                <a:ea typeface="微軟正黑體" pitchFamily="34" charset="-120"/>
              </a:rPr>
              <a:t>公約第</a:t>
            </a:r>
            <a:r>
              <a:rPr lang="en-US" altLang="en-US" dirty="0" smtClean="0">
                <a:solidFill>
                  <a:srgbClr val="FF0000"/>
                </a:solidFill>
                <a:latin typeface="微軟正黑體" pitchFamily="34" charset="-120"/>
                <a:ea typeface="微軟正黑體" pitchFamily="34" charset="-120"/>
              </a:rPr>
              <a:t>32</a:t>
            </a:r>
            <a:r>
              <a:rPr lang="zh-TW" altLang="en-US" dirty="0" smtClean="0">
                <a:solidFill>
                  <a:srgbClr val="FF0000"/>
                </a:solidFill>
                <a:latin typeface="微軟正黑體" pitchFamily="34" charset="-120"/>
                <a:ea typeface="微軟正黑體" pitchFamily="34" charset="-120"/>
              </a:rPr>
              <a:t>條  保護證人、鑑定人和被害人</a:t>
            </a:r>
          </a:p>
          <a:p>
            <a:pPr lvl="1">
              <a:spcAft>
                <a:spcPts val="600"/>
              </a:spcAft>
              <a:buFont typeface="Wingdings" pitchFamily="2" charset="2"/>
              <a:buChar char="l"/>
            </a:pPr>
            <a:r>
              <a:rPr lang="zh-TW" altLang="en-US" sz="2400" dirty="0" smtClean="0">
                <a:latin typeface="微軟正黑體" pitchFamily="34" charset="-120"/>
                <a:ea typeface="微軟正黑體" pitchFamily="34" charset="-120"/>
              </a:rPr>
              <a:t>應依其國家法律制度並在其能力所及範圍內採取適當之措施，為本公約所定犯罪作證之證人及鑑定人，並酌情為其親屬及其他與其關係密切者，提供有效之保護，使其免於遭到可能之報復或恐嚇。</a:t>
            </a:r>
          </a:p>
          <a:p>
            <a:pPr lvl="1">
              <a:spcAft>
                <a:spcPts val="600"/>
              </a:spcAft>
              <a:buFont typeface="Wingdings" pitchFamily="2" charset="2"/>
              <a:buChar char="l"/>
            </a:pPr>
            <a:r>
              <a:rPr lang="zh-TW" altLang="en-US" sz="2400" dirty="0" smtClean="0">
                <a:latin typeface="微軟正黑體" pitchFamily="34" charset="-120"/>
                <a:ea typeface="微軟正黑體" pitchFamily="34" charset="-120"/>
              </a:rPr>
              <a:t>本條各項規定尚應適用於同時具證人身分之被害人。</a:t>
            </a:r>
          </a:p>
          <a:p>
            <a:pPr lvl="0"/>
            <a:endParaRPr lang="en-US" altLang="zh-TW" dirty="0" smtClean="0">
              <a:solidFill>
                <a:schemeClr val="accent1"/>
              </a:solidFill>
              <a:latin typeface="微軟正黑體" pitchFamily="34" charset="-120"/>
              <a:ea typeface="微軟正黑體" pitchFamily="34" charset="-120"/>
            </a:endParaRPr>
          </a:p>
          <a:p>
            <a:pPr lvl="0"/>
            <a:r>
              <a:rPr lang="zh-TW" altLang="en-US" dirty="0" smtClean="0">
                <a:solidFill>
                  <a:srgbClr val="FF0000"/>
                </a:solidFill>
                <a:latin typeface="微軟正黑體" pitchFamily="34" charset="-120"/>
                <a:ea typeface="微軟正黑體" pitchFamily="34" charset="-120"/>
              </a:rPr>
              <a:t>公約第</a:t>
            </a:r>
            <a:r>
              <a:rPr lang="en-US" altLang="en-US" dirty="0" smtClean="0">
                <a:solidFill>
                  <a:srgbClr val="FF0000"/>
                </a:solidFill>
                <a:latin typeface="微軟正黑體" pitchFamily="34" charset="-120"/>
                <a:ea typeface="微軟正黑體" pitchFamily="34" charset="-120"/>
              </a:rPr>
              <a:t>33</a:t>
            </a:r>
            <a:r>
              <a:rPr lang="zh-TW" altLang="en-US" dirty="0" smtClean="0">
                <a:solidFill>
                  <a:srgbClr val="FF0000"/>
                </a:solidFill>
                <a:latin typeface="微軟正黑體" pitchFamily="34" charset="-120"/>
                <a:ea typeface="微軟正黑體" pitchFamily="34" charset="-120"/>
              </a:rPr>
              <a:t>條  保護檢舉人</a:t>
            </a:r>
          </a:p>
          <a:p>
            <a:pPr lvl="1">
              <a:buFont typeface="Wingdings" pitchFamily="2" charset="2"/>
              <a:buChar char="l"/>
            </a:pPr>
            <a:r>
              <a:rPr lang="zh-TW" altLang="en-US" sz="2400" dirty="0" smtClean="0">
                <a:latin typeface="微軟正黑體" pitchFamily="34" charset="-120"/>
                <a:ea typeface="微軟正黑體" pitchFamily="34" charset="-120"/>
              </a:rPr>
              <a:t>應在國家法律制度中納入適當措施，以利對出於善意及具合理之事證向主管機關檢舉涉及本公約所定犯罪事實之任何人，提供保護，使其不致受到任何不公正待遇。</a:t>
            </a:r>
          </a:p>
          <a:p>
            <a:endParaRPr lang="zh-TW" altLang="en-US" dirty="0"/>
          </a:p>
        </p:txBody>
      </p:sp>
      <p:pic>
        <p:nvPicPr>
          <p:cNvPr id="4" name="Picture 1"/>
          <p:cNvPicPr>
            <a:picLocks noChangeAspect="1" noChangeArrowheads="1"/>
          </p:cNvPicPr>
          <p:nvPr/>
        </p:nvPicPr>
        <p:blipFill>
          <a:blip r:embed="rId3">
            <a:lum bright="40000" contrast="-40000"/>
          </a:blip>
          <a:srcRect/>
          <a:stretch>
            <a:fillRect/>
          </a:stretch>
        </p:blipFill>
        <p:spPr bwMode="auto">
          <a:xfrm>
            <a:off x="6542845" y="116316"/>
            <a:ext cx="2601155" cy="9286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微軟正黑體" pitchFamily="34" charset="-120"/>
                <a:ea typeface="微軟正黑體" pitchFamily="34" charset="-120"/>
              </a:rPr>
              <a:t>保護證人及檢舉人</a:t>
            </a:r>
            <a:endParaRPr lang="en-US" altLang="zh-TW" sz="1300" dirty="0">
              <a:latin typeface="微軟正黑體" pitchFamily="34" charset="-120"/>
              <a:ea typeface="微軟正黑體" pitchFamily="34" charset="-120"/>
            </a:endParaRPr>
          </a:p>
        </p:txBody>
      </p:sp>
      <p:pic>
        <p:nvPicPr>
          <p:cNvPr id="4" name="Picture 1"/>
          <p:cNvPicPr>
            <a:picLocks noChangeAspect="1" noChangeArrowheads="1"/>
          </p:cNvPicPr>
          <p:nvPr/>
        </p:nvPicPr>
        <p:blipFill>
          <a:blip r:embed="rId3">
            <a:lum bright="40000" contrast="-40000"/>
          </a:blip>
          <a:srcRect/>
          <a:stretch>
            <a:fillRect/>
          </a:stretch>
        </p:blipFill>
        <p:spPr bwMode="auto">
          <a:xfrm>
            <a:off x="6542845" y="116316"/>
            <a:ext cx="2601155" cy="928670"/>
          </a:xfrm>
          <a:prstGeom prst="rect">
            <a:avLst/>
          </a:prstGeom>
          <a:noFill/>
          <a:ln w="9525">
            <a:noFill/>
            <a:miter lim="800000"/>
            <a:headEnd/>
            <a:tailEnd/>
          </a:ln>
          <a:effectLst/>
        </p:spPr>
      </p:pic>
      <p:sp>
        <p:nvSpPr>
          <p:cNvPr id="5" name="投影片編號版面配置區 4"/>
          <p:cNvSpPr>
            <a:spLocks noGrp="1"/>
          </p:cNvSpPr>
          <p:nvPr>
            <p:ph type="sldNum" sz="quarter" idx="12"/>
          </p:nvPr>
        </p:nvSpPr>
        <p:spPr/>
        <p:txBody>
          <a:bodyPr/>
          <a:lstStyle/>
          <a:p>
            <a:fld id="{40202264-1F4C-48EA-9BA7-78D3F45A5E5E}" type="slidenum">
              <a:rPr lang="zh-TW" altLang="en-US" smtClean="0"/>
              <a:pPr/>
              <a:t>18</a:t>
            </a:fld>
            <a:endParaRPr lang="zh-TW" altLang="en-US"/>
          </a:p>
        </p:txBody>
      </p:sp>
      <p:pic>
        <p:nvPicPr>
          <p:cNvPr id="2050"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149471" y="1228725"/>
            <a:ext cx="5639608" cy="51526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矩形 5"/>
          <p:cNvSpPr/>
          <p:nvPr/>
        </p:nvSpPr>
        <p:spPr>
          <a:xfrm>
            <a:off x="1785918" y="6143644"/>
            <a:ext cx="7358082" cy="523220"/>
          </a:xfrm>
          <a:prstGeom prst="rect">
            <a:avLst/>
          </a:prstGeom>
        </p:spPr>
        <p:txBody>
          <a:bodyPr wrap="square">
            <a:spAutoFit/>
          </a:bodyPr>
          <a:lstStyle/>
          <a:p>
            <a:pPr algn="r"/>
            <a:r>
              <a:rPr lang="zh-TW" altLang="en-US" sz="1400" dirty="0" smtClean="0">
                <a:solidFill>
                  <a:srgbClr val="C00000"/>
                </a:solidFill>
                <a:latin typeface="微軟正黑體" pitchFamily="34" charset="-120"/>
                <a:ea typeface="微軟正黑體" pitchFamily="34" charset="-120"/>
              </a:rPr>
              <a:t>蘋果日報</a:t>
            </a:r>
            <a:br>
              <a:rPr lang="zh-TW" altLang="en-US" sz="1400" dirty="0" smtClean="0">
                <a:solidFill>
                  <a:srgbClr val="C00000"/>
                </a:solidFill>
                <a:latin typeface="微軟正黑體" pitchFamily="34" charset="-120"/>
                <a:ea typeface="微軟正黑體" pitchFamily="34" charset="-120"/>
              </a:rPr>
            </a:br>
            <a:r>
              <a:rPr lang="en-US" altLang="zh-TW" sz="1400" dirty="0" smtClean="0">
                <a:solidFill>
                  <a:srgbClr val="C00000"/>
                </a:solidFill>
                <a:latin typeface="微軟正黑體" pitchFamily="34" charset="-120"/>
                <a:ea typeface="微軟正黑體" pitchFamily="34" charset="-120"/>
              </a:rPr>
              <a:t>http://www.appledaily.com.tw/appledaily/article/headline/20101218/33045752/</a:t>
            </a:r>
            <a:endParaRPr lang="zh-TW" altLang="en-US" sz="1400" dirty="0">
              <a:solidFill>
                <a:srgbClr val="C00000"/>
              </a:solidFill>
            </a:endParaRPr>
          </a:p>
        </p:txBody>
      </p:sp>
    </p:spTree>
    <p:extLst>
      <p:ext uri="{BB962C8B-B14F-4D97-AF65-F5344CB8AC3E}">
        <p14:creationId xmlns="" xmlns:p14="http://schemas.microsoft.com/office/powerpoint/2010/main" val="7107861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微軟正黑體" pitchFamily="34" charset="-120"/>
                <a:ea typeface="微軟正黑體" pitchFamily="34" charset="-120"/>
              </a:rPr>
              <a:t>保護證人及檢舉人</a:t>
            </a:r>
            <a:endParaRPr lang="zh-TW" altLang="en-US" sz="1300" dirty="0"/>
          </a:p>
        </p:txBody>
      </p:sp>
      <p:pic>
        <p:nvPicPr>
          <p:cNvPr id="4" name="Picture 1"/>
          <p:cNvPicPr>
            <a:picLocks noChangeAspect="1" noChangeArrowheads="1"/>
          </p:cNvPicPr>
          <p:nvPr/>
        </p:nvPicPr>
        <p:blipFill>
          <a:blip r:embed="rId3">
            <a:lum bright="40000" contrast="-40000"/>
          </a:blip>
          <a:srcRect/>
          <a:stretch>
            <a:fillRect/>
          </a:stretch>
        </p:blipFill>
        <p:spPr bwMode="auto">
          <a:xfrm>
            <a:off x="6542845" y="116316"/>
            <a:ext cx="2601155" cy="928670"/>
          </a:xfrm>
          <a:prstGeom prst="rect">
            <a:avLst/>
          </a:prstGeom>
          <a:noFill/>
          <a:ln w="9525">
            <a:noFill/>
            <a:miter lim="800000"/>
            <a:headEnd/>
            <a:tailEnd/>
          </a:ln>
          <a:effectLst/>
        </p:spPr>
      </p:pic>
      <p:sp>
        <p:nvSpPr>
          <p:cNvPr id="5" name="投影片編號版面配置區 4"/>
          <p:cNvSpPr>
            <a:spLocks noGrp="1"/>
          </p:cNvSpPr>
          <p:nvPr>
            <p:ph type="sldNum" sz="quarter" idx="12"/>
          </p:nvPr>
        </p:nvSpPr>
        <p:spPr/>
        <p:txBody>
          <a:bodyPr/>
          <a:lstStyle/>
          <a:p>
            <a:fld id="{40202264-1F4C-48EA-9BA7-78D3F45A5E5E}" type="slidenum">
              <a:rPr lang="zh-TW" altLang="en-US" smtClean="0"/>
              <a:pPr/>
              <a:t>19</a:t>
            </a:fld>
            <a:endParaRPr lang="zh-TW" altLang="en-US"/>
          </a:p>
        </p:txBody>
      </p:sp>
      <p:pic>
        <p:nvPicPr>
          <p:cNvPr id="1026"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257693" y="1340768"/>
            <a:ext cx="7158806" cy="540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矩形 5"/>
          <p:cNvSpPr/>
          <p:nvPr/>
        </p:nvSpPr>
        <p:spPr>
          <a:xfrm>
            <a:off x="3571900" y="5950006"/>
            <a:ext cx="5572100" cy="738664"/>
          </a:xfrm>
          <a:prstGeom prst="rect">
            <a:avLst/>
          </a:prstGeom>
        </p:spPr>
        <p:txBody>
          <a:bodyPr wrap="square">
            <a:spAutoFit/>
          </a:bodyPr>
          <a:lstStyle/>
          <a:p>
            <a:pPr algn="r"/>
            <a:r>
              <a:rPr lang="zh-TW" altLang="en-US" sz="1400" dirty="0" smtClean="0">
                <a:solidFill>
                  <a:srgbClr val="C00000"/>
                </a:solidFill>
                <a:latin typeface="微軟正黑體" pitchFamily="34" charset="-120"/>
                <a:ea typeface="微軟正黑體" pitchFamily="34" charset="-120"/>
              </a:rPr>
              <a:t/>
            </a:r>
            <a:br>
              <a:rPr lang="zh-TW" altLang="en-US" sz="1400" dirty="0" smtClean="0">
                <a:solidFill>
                  <a:srgbClr val="C00000"/>
                </a:solidFill>
                <a:latin typeface="微軟正黑體" pitchFamily="34" charset="-120"/>
                <a:ea typeface="微軟正黑體" pitchFamily="34" charset="-120"/>
              </a:rPr>
            </a:br>
            <a:r>
              <a:rPr lang="zh-TW" altLang="en-US" sz="1400" dirty="0" smtClean="0">
                <a:solidFill>
                  <a:srgbClr val="C00000"/>
                </a:solidFill>
                <a:latin typeface="微軟正黑體" pitchFamily="34" charset="-120"/>
                <a:ea typeface="微軟正黑體" pitchFamily="34" charset="-120"/>
              </a:rPr>
              <a:t>自由時報  </a:t>
            </a:r>
            <a:r>
              <a:rPr lang="en-US" altLang="zh-TW" sz="1400" dirty="0" smtClean="0">
                <a:solidFill>
                  <a:srgbClr val="C00000"/>
                </a:solidFill>
                <a:latin typeface="微軟正黑體" pitchFamily="34" charset="-120"/>
                <a:ea typeface="微軟正黑體" pitchFamily="34" charset="-120"/>
              </a:rPr>
              <a:t>http://news.ltn.com.tw/news/society/breakingnews/1247950</a:t>
            </a:r>
            <a:endParaRPr lang="zh-TW" altLang="en-US" sz="1400" dirty="0">
              <a:solidFill>
                <a:srgbClr val="C00000"/>
              </a:solidFill>
            </a:endParaRPr>
          </a:p>
        </p:txBody>
      </p:sp>
      <p:sp>
        <p:nvSpPr>
          <p:cNvPr id="7" name="矩形 6"/>
          <p:cNvSpPr/>
          <p:nvPr/>
        </p:nvSpPr>
        <p:spPr>
          <a:xfrm>
            <a:off x="1238759" y="1231355"/>
            <a:ext cx="4525598" cy="369332"/>
          </a:xfrm>
          <a:prstGeom prst="rect">
            <a:avLst/>
          </a:prstGeom>
          <a:solidFill>
            <a:schemeClr val="bg1"/>
          </a:solidFill>
        </p:spPr>
        <p:txBody>
          <a:bodyPr wrap="none">
            <a:spAutoFit/>
          </a:bodyPr>
          <a:lstStyle/>
          <a:p>
            <a:r>
              <a:rPr lang="zh-TW" altLang="en-US" dirty="0" smtClean="0">
                <a:latin typeface="微軟正黑體" pitchFamily="34" charset="-120"/>
                <a:ea typeface="微軟正黑體" pitchFamily="34" charset="-120"/>
              </a:rPr>
              <a:t>癌末里長檢舉廢土被打死  </a:t>
            </a:r>
            <a:r>
              <a:rPr lang="en-US" altLang="zh-TW" dirty="0" smtClean="0">
                <a:latin typeface="微軟正黑體" pitchFamily="34" charset="-120"/>
                <a:ea typeface="微軟正黑體" pitchFamily="34" charset="-120"/>
              </a:rPr>
              <a:t>6</a:t>
            </a:r>
            <a:r>
              <a:rPr lang="zh-TW" altLang="en-US" dirty="0" smtClean="0">
                <a:latin typeface="微軟正黑體" pitchFamily="34" charset="-120"/>
                <a:ea typeface="微軟正黑體" pitchFamily="34" charset="-120"/>
              </a:rPr>
              <a:t>凶嫌判賠</a:t>
            </a:r>
            <a:r>
              <a:rPr lang="en-US" altLang="zh-TW" dirty="0" smtClean="0">
                <a:latin typeface="微軟正黑體" pitchFamily="34" charset="-120"/>
                <a:ea typeface="微軟正黑體" pitchFamily="34" charset="-120"/>
              </a:rPr>
              <a:t>358</a:t>
            </a:r>
            <a:r>
              <a:rPr lang="zh-TW" altLang="en-US" dirty="0" smtClean="0">
                <a:latin typeface="微軟正黑體" pitchFamily="34" charset="-120"/>
                <a:ea typeface="微軟正黑體" pitchFamily="34" charset="-120"/>
              </a:rPr>
              <a:t>萬</a:t>
            </a:r>
            <a:endParaRPr lang="zh-TW" altLang="en-US" dirty="0"/>
          </a:p>
        </p:txBody>
      </p:sp>
    </p:spTree>
    <p:extLst>
      <p:ext uri="{BB962C8B-B14F-4D97-AF65-F5344CB8AC3E}">
        <p14:creationId xmlns="" xmlns:p14="http://schemas.microsoft.com/office/powerpoint/2010/main" val="2423486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428596" y="2110847"/>
            <a:ext cx="8143932" cy="2928958"/>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標題 34"/>
          <p:cNvSpPr>
            <a:spLocks noGrp="1"/>
          </p:cNvSpPr>
          <p:nvPr>
            <p:ph type="title"/>
          </p:nvPr>
        </p:nvSpPr>
        <p:spPr/>
        <p:txBody>
          <a:bodyPr/>
          <a:lstStyle/>
          <a:p>
            <a:r>
              <a:rPr lang="zh-TW" altLang="en-US" dirty="0" smtClean="0">
                <a:latin typeface="微軟正黑體" pitchFamily="34" charset="-120"/>
                <a:ea typeface="微軟正黑體" pitchFamily="34" charset="-120"/>
              </a:rPr>
              <a:t>大綱</a:t>
            </a:r>
            <a:endParaRPr lang="zh-TW" altLang="en-US" dirty="0">
              <a:latin typeface="微軟正黑體" pitchFamily="34" charset="-120"/>
              <a:ea typeface="微軟正黑體" pitchFamily="34" charset="-120"/>
            </a:endParaRPr>
          </a:p>
        </p:txBody>
      </p:sp>
      <p:sp>
        <p:nvSpPr>
          <p:cNvPr id="3" name="投影片編號版面配置區 2"/>
          <p:cNvSpPr>
            <a:spLocks noGrp="1"/>
          </p:cNvSpPr>
          <p:nvPr>
            <p:ph type="sldNum" sz="quarter" idx="12"/>
          </p:nvPr>
        </p:nvSpPr>
        <p:spPr/>
        <p:txBody>
          <a:bodyPr/>
          <a:lstStyle/>
          <a:p>
            <a:fld id="{40202264-1F4C-48EA-9BA7-78D3F45A5E5E}" type="slidenum">
              <a:rPr lang="zh-TW" altLang="en-US" smtClean="0"/>
              <a:pPr/>
              <a:t>2</a:t>
            </a:fld>
            <a:endParaRPr lang="zh-TW" altLang="en-US"/>
          </a:p>
        </p:txBody>
      </p:sp>
      <p:sp>
        <p:nvSpPr>
          <p:cNvPr id="36" name="內容版面配置區 35"/>
          <p:cNvSpPr>
            <a:spLocks noGrp="1"/>
          </p:cNvSpPr>
          <p:nvPr>
            <p:ph sz="quarter" idx="1"/>
          </p:nvPr>
        </p:nvSpPr>
        <p:spPr>
          <a:xfrm>
            <a:off x="466168" y="1530781"/>
            <a:ext cx="4114800" cy="4937760"/>
          </a:xfrm>
        </p:spPr>
        <p:txBody>
          <a:bodyPr>
            <a:normAutofit/>
          </a:bodyPr>
          <a:lstStyle/>
          <a:p>
            <a:pPr lvl="0">
              <a:spcAft>
                <a:spcPts val="1200"/>
              </a:spcAft>
            </a:pPr>
            <a:r>
              <a:rPr lang="zh-TW" altLang="en-US" sz="2800" dirty="0" smtClean="0">
                <a:latin typeface="微軟正黑體" pitchFamily="34" charset="-120"/>
                <a:ea typeface="微軟正黑體" pitchFamily="34" charset="-120"/>
              </a:rPr>
              <a:t>前言</a:t>
            </a:r>
            <a:endParaRPr lang="en-US" altLang="zh-TW" sz="2800" dirty="0" smtClean="0">
              <a:latin typeface="微軟正黑體" pitchFamily="34" charset="-120"/>
              <a:ea typeface="微軟正黑體" pitchFamily="34" charset="-120"/>
            </a:endParaRPr>
          </a:p>
          <a:p>
            <a:pPr lvl="0">
              <a:spcAft>
                <a:spcPts val="600"/>
              </a:spcAft>
            </a:pPr>
            <a:r>
              <a:rPr lang="zh-TW" altLang="en-US" sz="2800" dirty="0" smtClean="0">
                <a:solidFill>
                  <a:schemeClr val="accent2">
                    <a:lumMod val="50000"/>
                  </a:schemeClr>
                </a:solidFill>
                <a:latin typeface="微軟正黑體" pitchFamily="34" charset="-120"/>
                <a:ea typeface="微軟正黑體" pitchFamily="34" charset="-120"/>
              </a:rPr>
              <a:t>賄賂</a:t>
            </a:r>
          </a:p>
          <a:p>
            <a:pPr lvl="0">
              <a:spcAft>
                <a:spcPts val="600"/>
              </a:spcAft>
            </a:pPr>
            <a:r>
              <a:rPr lang="zh-TW" altLang="en-US" sz="2800" dirty="0" smtClean="0">
                <a:solidFill>
                  <a:schemeClr val="accent2">
                    <a:lumMod val="50000"/>
                  </a:schemeClr>
                </a:solidFill>
                <a:latin typeface="微軟正黑體" pitchFamily="34" charset="-120"/>
                <a:ea typeface="微軟正黑體" pitchFamily="34" charset="-120"/>
              </a:rPr>
              <a:t>保護證人及檢舉人</a:t>
            </a:r>
          </a:p>
          <a:p>
            <a:pPr lvl="0">
              <a:spcAft>
                <a:spcPts val="600"/>
              </a:spcAft>
            </a:pPr>
            <a:r>
              <a:rPr lang="zh-TW" altLang="en-US" sz="2800" dirty="0" smtClean="0">
                <a:solidFill>
                  <a:schemeClr val="accent2">
                    <a:lumMod val="50000"/>
                  </a:schemeClr>
                </a:solidFill>
                <a:latin typeface="微軟正黑體" pitchFamily="34" charset="-120"/>
                <a:ea typeface="微軟正黑體" pitchFamily="34" charset="-120"/>
              </a:rPr>
              <a:t>窩裡反條款</a:t>
            </a:r>
          </a:p>
          <a:p>
            <a:pPr lvl="0">
              <a:spcAft>
                <a:spcPts val="600"/>
              </a:spcAft>
            </a:pPr>
            <a:r>
              <a:rPr lang="zh-TW" altLang="en-US" sz="2800" dirty="0" smtClean="0">
                <a:solidFill>
                  <a:schemeClr val="accent2">
                    <a:lumMod val="50000"/>
                  </a:schemeClr>
                </a:solidFill>
                <a:latin typeface="微軟正黑體" pitchFamily="34" charset="-120"/>
                <a:ea typeface="微軟正黑體" pitchFamily="34" charset="-120"/>
              </a:rPr>
              <a:t>財產來源不明</a:t>
            </a:r>
            <a:endParaRPr lang="en-US" altLang="zh-TW" sz="2800" dirty="0" smtClean="0">
              <a:solidFill>
                <a:schemeClr val="accent2">
                  <a:lumMod val="50000"/>
                </a:schemeClr>
              </a:solidFill>
              <a:latin typeface="微軟正黑體" pitchFamily="34" charset="-120"/>
              <a:ea typeface="微軟正黑體" pitchFamily="34" charset="-120"/>
            </a:endParaRPr>
          </a:p>
          <a:p>
            <a:pPr>
              <a:spcAft>
                <a:spcPts val="600"/>
              </a:spcAft>
            </a:pPr>
            <a:r>
              <a:rPr lang="zh-TW" altLang="en-US" sz="2800" dirty="0" smtClean="0">
                <a:solidFill>
                  <a:schemeClr val="accent2">
                    <a:lumMod val="50000"/>
                  </a:schemeClr>
                </a:solidFill>
                <a:latin typeface="微軟正黑體" pitchFamily="34" charset="-120"/>
                <a:ea typeface="微軟正黑體" pitchFamily="34" charset="-120"/>
              </a:rPr>
              <a:t>洗錢</a:t>
            </a:r>
            <a:endParaRPr lang="en-US" altLang="zh-TW" sz="2800" dirty="0" smtClean="0">
              <a:solidFill>
                <a:schemeClr val="accent2">
                  <a:lumMod val="50000"/>
                </a:schemeClr>
              </a:solidFill>
              <a:latin typeface="微軟正黑體" pitchFamily="34" charset="-120"/>
              <a:ea typeface="微軟正黑體" pitchFamily="34" charset="-120"/>
            </a:endParaRPr>
          </a:p>
          <a:p>
            <a:pPr>
              <a:spcBef>
                <a:spcPts val="1200"/>
              </a:spcBef>
              <a:spcAft>
                <a:spcPts val="600"/>
              </a:spcAft>
            </a:pPr>
            <a:r>
              <a:rPr lang="zh-TW" altLang="en-US" sz="2800" dirty="0" smtClean="0">
                <a:solidFill>
                  <a:schemeClr val="tx2"/>
                </a:solidFill>
                <a:latin typeface="微軟正黑體" pitchFamily="34" charset="-120"/>
                <a:ea typeface="微軟正黑體" pitchFamily="34" charset="-120"/>
              </a:rPr>
              <a:t>結語</a:t>
            </a:r>
          </a:p>
          <a:p>
            <a:pPr lvl="0">
              <a:spcAft>
                <a:spcPts val="600"/>
              </a:spcAft>
            </a:pPr>
            <a:endParaRPr lang="en-US" altLang="zh-TW" sz="2800" dirty="0" smtClean="0">
              <a:latin typeface="微軟正黑體" pitchFamily="34" charset="-120"/>
              <a:ea typeface="微軟正黑體" pitchFamily="34" charset="-120"/>
            </a:endParaRPr>
          </a:p>
          <a:p>
            <a:pPr lvl="0">
              <a:spcAft>
                <a:spcPts val="600"/>
              </a:spcAft>
            </a:pPr>
            <a:endParaRPr lang="zh-TW" altLang="en-US" sz="2800" dirty="0" smtClean="0">
              <a:latin typeface="微軟正黑體" pitchFamily="34" charset="-120"/>
              <a:ea typeface="微軟正黑體" pitchFamily="34" charset="-120"/>
            </a:endParaRPr>
          </a:p>
        </p:txBody>
      </p:sp>
      <p:sp>
        <p:nvSpPr>
          <p:cNvPr id="37" name="內容版面配置區 35"/>
          <p:cNvSpPr txBox="1">
            <a:spLocks/>
          </p:cNvSpPr>
          <p:nvPr/>
        </p:nvSpPr>
        <p:spPr>
          <a:xfrm>
            <a:off x="4714876" y="1618951"/>
            <a:ext cx="4114800" cy="493776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600"/>
              </a:spcAft>
              <a:buClr>
                <a:schemeClr val="accent1"/>
              </a:buClr>
              <a:buSzPct val="76000"/>
              <a:buFont typeface="Wingdings 3"/>
              <a:buChar char=""/>
              <a:tabLst/>
              <a:defRPr/>
            </a:pPr>
            <a:endParaRPr kumimoji="0" lang="en-US" altLang="zh-TW" sz="2800" b="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endParaRPr>
          </a:p>
          <a:p>
            <a:pPr marL="274320" marR="0" lvl="0" indent="-274320" algn="l" defTabSz="914400" rtl="0" eaLnBrk="1" fontAlgn="auto" latinLnBrk="0" hangingPunct="1">
              <a:lnSpc>
                <a:spcPct val="100000"/>
              </a:lnSpc>
              <a:spcBef>
                <a:spcPts val="600"/>
              </a:spcBef>
              <a:spcAft>
                <a:spcPts val="600"/>
              </a:spcAft>
              <a:buClr>
                <a:schemeClr val="accent1"/>
              </a:buClr>
              <a:buSzPct val="76000"/>
              <a:buFont typeface="Wingdings 3"/>
              <a:buChar char=""/>
              <a:tabLst/>
              <a:defRPr/>
            </a:pPr>
            <a:r>
              <a:rPr kumimoji="0" lang="zh-TW" altLang="en-US" sz="2800" b="0" i="0" u="none" strike="noStrike" kern="1200" cap="none" spc="0" normalizeH="0" baseline="0" noProof="0" dirty="0" smtClean="0">
                <a:ln>
                  <a:noFill/>
                </a:ln>
                <a:solidFill>
                  <a:schemeClr val="accent2">
                    <a:lumMod val="50000"/>
                  </a:schemeClr>
                </a:solidFill>
                <a:uLnTx/>
                <a:uFillTx/>
                <a:latin typeface="微軟正黑體" pitchFamily="34" charset="-120"/>
                <a:ea typeface="微軟正黑體" pitchFamily="34" charset="-120"/>
                <a:cs typeface="+mn-cs"/>
              </a:rPr>
              <a:t>反貪腐專責機構</a:t>
            </a:r>
          </a:p>
          <a:p>
            <a:pPr marL="274320" marR="0" lvl="0" indent="-274320" algn="l" defTabSz="914400" rtl="0" eaLnBrk="1" fontAlgn="auto" latinLnBrk="0" hangingPunct="1">
              <a:lnSpc>
                <a:spcPct val="100000"/>
              </a:lnSpc>
              <a:spcBef>
                <a:spcPts val="600"/>
              </a:spcBef>
              <a:spcAft>
                <a:spcPts val="600"/>
              </a:spcAft>
              <a:buClr>
                <a:schemeClr val="accent1"/>
              </a:buClr>
              <a:buSzPct val="76000"/>
              <a:buFont typeface="Wingdings 3"/>
              <a:buChar char=""/>
              <a:tabLst/>
              <a:defRPr/>
            </a:pPr>
            <a:r>
              <a:rPr kumimoji="0" lang="zh-TW" altLang="en-US" sz="2800" b="0" i="0" u="none" strike="noStrike" kern="1200" cap="none" spc="0" normalizeH="0" baseline="0" noProof="0" dirty="0" smtClean="0">
                <a:ln>
                  <a:noFill/>
                </a:ln>
                <a:solidFill>
                  <a:schemeClr val="accent2">
                    <a:lumMod val="50000"/>
                  </a:schemeClr>
                </a:solidFill>
                <a:uLnTx/>
                <a:uFillTx/>
                <a:latin typeface="微軟正黑體" pitchFamily="34" charset="-120"/>
                <a:ea typeface="微軟正黑體" pitchFamily="34" charset="-120"/>
                <a:cs typeface="+mn-cs"/>
              </a:rPr>
              <a:t>私部門會計及審計</a:t>
            </a:r>
          </a:p>
          <a:p>
            <a:pPr marL="274320" marR="0" lvl="0" indent="-274320" algn="l" defTabSz="914400" rtl="0" eaLnBrk="1" fontAlgn="auto" latinLnBrk="0" hangingPunct="1">
              <a:lnSpc>
                <a:spcPct val="100000"/>
              </a:lnSpc>
              <a:spcBef>
                <a:spcPts val="600"/>
              </a:spcBef>
              <a:spcAft>
                <a:spcPts val="600"/>
              </a:spcAft>
              <a:buClr>
                <a:schemeClr val="accent1"/>
              </a:buClr>
              <a:buSzPct val="76000"/>
              <a:buFont typeface="Wingdings 3"/>
              <a:buChar char=""/>
              <a:tabLst/>
              <a:defRPr/>
            </a:pPr>
            <a:r>
              <a:rPr kumimoji="0" lang="zh-TW" altLang="en-US" sz="2800" b="0" i="0" u="none" strike="noStrike" kern="1200" cap="none" spc="0" normalizeH="0" baseline="0" noProof="0" dirty="0" smtClean="0">
                <a:ln>
                  <a:noFill/>
                </a:ln>
                <a:solidFill>
                  <a:schemeClr val="accent2">
                    <a:lumMod val="50000"/>
                  </a:schemeClr>
                </a:solidFill>
                <a:uLnTx/>
                <a:uFillTx/>
                <a:latin typeface="微軟正黑體" pitchFamily="34" charset="-120"/>
                <a:ea typeface="微軟正黑體" pitchFamily="34" charset="-120"/>
                <a:cs typeface="+mn-cs"/>
              </a:rPr>
              <a:t>旋轉門條款</a:t>
            </a:r>
          </a:p>
          <a:p>
            <a:pPr marL="274320" marR="0" lvl="0" indent="-274320" algn="l" defTabSz="914400" rtl="0" eaLnBrk="1" fontAlgn="auto" latinLnBrk="0" hangingPunct="1">
              <a:lnSpc>
                <a:spcPct val="100000"/>
              </a:lnSpc>
              <a:spcBef>
                <a:spcPts val="600"/>
              </a:spcBef>
              <a:spcAft>
                <a:spcPts val="600"/>
              </a:spcAft>
              <a:buClr>
                <a:schemeClr val="accent1"/>
              </a:buClr>
              <a:buSzPct val="76000"/>
              <a:buFont typeface="Wingdings 3"/>
              <a:buChar char=""/>
              <a:tabLst/>
              <a:defRPr/>
            </a:pPr>
            <a:r>
              <a:rPr kumimoji="0" lang="zh-TW" altLang="en-US" sz="2800" b="0" i="0" u="none" strike="noStrike" kern="1200" cap="none" spc="0" normalizeH="0" baseline="0" noProof="0" dirty="0" smtClean="0">
                <a:ln>
                  <a:noFill/>
                </a:ln>
                <a:solidFill>
                  <a:schemeClr val="accent2">
                    <a:lumMod val="50000"/>
                  </a:schemeClr>
                </a:solidFill>
                <a:uLnTx/>
                <a:uFillTx/>
                <a:latin typeface="微軟正黑體" pitchFamily="34" charset="-120"/>
                <a:ea typeface="微軟正黑體" pitchFamily="34" charset="-120"/>
                <a:cs typeface="+mn-cs"/>
              </a:rPr>
              <a:t>政府財政透明</a:t>
            </a:r>
            <a:endParaRPr kumimoji="0" lang="zh-TW" altLang="en-US" sz="2600" b="0" i="0" u="none" strike="noStrike" kern="1200" cap="none" spc="0" normalizeH="0" baseline="0" noProof="0" dirty="0">
              <a:ln>
                <a:noFill/>
              </a:ln>
              <a:solidFill>
                <a:schemeClr val="accent2">
                  <a:lumMod val="50000"/>
                </a:schemeClr>
              </a:solidFill>
              <a:uLnTx/>
              <a:uFillTx/>
              <a:latin typeface="+mn-lt"/>
              <a:ea typeface="+mn-ea"/>
              <a:cs typeface="+mn-cs"/>
            </a:endParaRPr>
          </a:p>
        </p:txBody>
      </p:sp>
    </p:spTree>
    <p:extLst>
      <p:ext uri="{BB962C8B-B14F-4D97-AF65-F5344CB8AC3E}">
        <p14:creationId xmlns="" xmlns:p14="http://schemas.microsoft.com/office/powerpoint/2010/main" val="2222702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normAutofit fontScale="90000"/>
          </a:bodyPr>
          <a:lstStyle/>
          <a:p>
            <a:r>
              <a:rPr lang="en-US" altLang="zh-TW" dirty="0" smtClean="0">
                <a:latin typeface="微軟正黑體" pitchFamily="34" charset="-120"/>
                <a:ea typeface="微軟正黑體" pitchFamily="34" charset="-120"/>
              </a:rPr>
              <a:t/>
            </a:r>
            <a:br>
              <a:rPr lang="en-US" altLang="zh-TW" dirty="0" smtClean="0">
                <a:latin typeface="微軟正黑體" pitchFamily="34" charset="-120"/>
                <a:ea typeface="微軟正黑體" pitchFamily="34" charset="-120"/>
              </a:rPr>
            </a:br>
            <a:endParaRPr lang="zh-TW" altLang="en-US" dirty="0"/>
          </a:p>
        </p:txBody>
      </p:sp>
      <p:sp>
        <p:nvSpPr>
          <p:cNvPr id="4" name="投影片編號版面配置區 3"/>
          <p:cNvSpPr>
            <a:spLocks noGrp="1"/>
          </p:cNvSpPr>
          <p:nvPr>
            <p:ph type="sldNum" sz="quarter" idx="12"/>
          </p:nvPr>
        </p:nvSpPr>
        <p:spPr/>
        <p:txBody>
          <a:bodyPr/>
          <a:lstStyle/>
          <a:p>
            <a:fld id="{40202264-1F4C-48EA-9BA7-78D3F45A5E5E}" type="slidenum">
              <a:rPr lang="zh-TW" altLang="en-US" smtClean="0"/>
              <a:pPr/>
              <a:t>20</a:t>
            </a:fld>
            <a:endParaRPr lang="zh-TW" altLang="en-US"/>
          </a:p>
        </p:txBody>
      </p:sp>
      <p:sp>
        <p:nvSpPr>
          <p:cNvPr id="10" name="內容版面配置區 9"/>
          <p:cNvSpPr>
            <a:spLocks noGrp="1"/>
          </p:cNvSpPr>
          <p:nvPr>
            <p:ph sz="quarter" idx="1"/>
          </p:nvPr>
        </p:nvSpPr>
        <p:spPr>
          <a:xfrm>
            <a:off x="507999" y="1269999"/>
            <a:ext cx="3829048" cy="4937760"/>
          </a:xfrm>
          <a:ln w="12700">
            <a:solidFill>
              <a:schemeClr val="accent2">
                <a:lumMod val="60000"/>
                <a:lumOff val="40000"/>
              </a:schemeClr>
            </a:solidFill>
          </a:ln>
        </p:spPr>
        <p:txBody>
          <a:bodyPr/>
          <a:lstStyle/>
          <a:p>
            <a:pPr lvl="0" algn="just"/>
            <a:endParaRPr lang="en-US" altLang="zh-TW" sz="2800" dirty="0" smtClean="0">
              <a:solidFill>
                <a:schemeClr val="tx2"/>
              </a:solidFill>
              <a:latin typeface="微軟正黑體" pitchFamily="34" charset="-120"/>
              <a:ea typeface="微軟正黑體" pitchFamily="34" charset="-120"/>
            </a:endParaRPr>
          </a:p>
          <a:p>
            <a:pPr lvl="0" algn="just">
              <a:buNone/>
            </a:pPr>
            <a:r>
              <a:rPr lang="zh-TW" altLang="en-US" sz="2800" dirty="0" smtClean="0">
                <a:solidFill>
                  <a:srgbClr val="C00000"/>
                </a:solidFill>
                <a:latin typeface="微軟正黑體" pitchFamily="34" charset="-120"/>
                <a:ea typeface="微軟正黑體" pitchFamily="34" charset="-120"/>
              </a:rPr>
              <a:t>證人保護法</a:t>
            </a:r>
          </a:p>
          <a:p>
            <a:pPr marL="627063" lvl="0" indent="-185738" algn="just">
              <a:spcAft>
                <a:spcPts val="0"/>
              </a:spcAft>
              <a:buFont typeface="Wingdings" pitchFamily="2" charset="2"/>
              <a:buChar char="l"/>
              <a:tabLst>
                <a:tab pos="4130675" algn="l"/>
              </a:tabLst>
            </a:pPr>
            <a:endParaRPr lang="en-US" altLang="zh-TW" sz="2400" dirty="0" smtClean="0">
              <a:solidFill>
                <a:schemeClr val="tx2"/>
              </a:solidFill>
              <a:latin typeface="微軟正黑體" pitchFamily="34" charset="-120"/>
              <a:ea typeface="微軟正黑體" pitchFamily="34" charset="-120"/>
            </a:endParaRPr>
          </a:p>
          <a:p>
            <a:pPr marL="627063" lvl="0" indent="-185738" algn="just">
              <a:spcAft>
                <a:spcPts val="0"/>
              </a:spcAft>
              <a:buFont typeface="Wingdings" pitchFamily="2" charset="2"/>
              <a:buChar char="l"/>
              <a:tabLst>
                <a:tab pos="4130675" algn="l"/>
              </a:tabLst>
            </a:pPr>
            <a:endParaRPr lang="en-US" altLang="zh-TW" sz="2400" dirty="0" smtClean="0">
              <a:solidFill>
                <a:schemeClr val="tx2"/>
              </a:solidFill>
              <a:latin typeface="微軟正黑體" pitchFamily="34" charset="-120"/>
              <a:ea typeface="微軟正黑體" pitchFamily="34" charset="-120"/>
            </a:endParaRPr>
          </a:p>
          <a:p>
            <a:pPr marL="0" lvl="0" indent="1588" algn="just">
              <a:spcAft>
                <a:spcPts val="0"/>
              </a:spcAft>
              <a:buNone/>
              <a:tabLst>
                <a:tab pos="4130675" algn="l"/>
              </a:tabLst>
            </a:pPr>
            <a:r>
              <a:rPr lang="zh-TW" altLang="en-US" sz="2400" dirty="0" smtClean="0">
                <a:solidFill>
                  <a:schemeClr val="tx2"/>
                </a:solidFill>
                <a:latin typeface="微軟正黑體" pitchFamily="34" charset="-120"/>
                <a:ea typeface="微軟正黑體" pitchFamily="34" charset="-120"/>
              </a:rPr>
              <a:t>第</a:t>
            </a:r>
            <a:r>
              <a:rPr lang="en-US" altLang="en-US" sz="2400" dirty="0" smtClean="0">
                <a:solidFill>
                  <a:schemeClr val="tx2"/>
                </a:solidFill>
                <a:latin typeface="微軟正黑體" pitchFamily="34" charset="-120"/>
                <a:ea typeface="微軟正黑體" pitchFamily="34" charset="-120"/>
              </a:rPr>
              <a:t>15</a:t>
            </a:r>
            <a:r>
              <a:rPr lang="zh-TW" altLang="en-US" sz="2400" dirty="0" smtClean="0">
                <a:solidFill>
                  <a:schemeClr val="tx2"/>
                </a:solidFill>
                <a:latin typeface="微軟正黑體" pitchFamily="34" charset="-120"/>
                <a:ea typeface="微軟正黑體" pitchFamily="34" charset="-120"/>
              </a:rPr>
              <a:t>條：「檢舉人、告發人、告訴人或被害人有保護必要時，準用保護證人之規定。」</a:t>
            </a:r>
          </a:p>
          <a:p>
            <a:pPr algn="just"/>
            <a:endParaRPr lang="zh-TW" altLang="en-US" dirty="0">
              <a:solidFill>
                <a:schemeClr val="tx2"/>
              </a:solidFill>
            </a:endParaRPr>
          </a:p>
        </p:txBody>
      </p:sp>
      <p:pic>
        <p:nvPicPr>
          <p:cNvPr id="5" name="Picture 1"/>
          <p:cNvPicPr>
            <a:picLocks noChangeAspect="1" noChangeArrowheads="1"/>
          </p:cNvPicPr>
          <p:nvPr/>
        </p:nvPicPr>
        <p:blipFill>
          <a:blip r:embed="rId3">
            <a:lum bright="40000" contrast="-40000"/>
          </a:blip>
          <a:srcRect/>
          <a:stretch>
            <a:fillRect/>
          </a:stretch>
        </p:blipFill>
        <p:spPr bwMode="auto">
          <a:xfrm>
            <a:off x="6542845" y="116316"/>
            <a:ext cx="2601155" cy="928670"/>
          </a:xfrm>
          <a:prstGeom prst="rect">
            <a:avLst/>
          </a:prstGeom>
          <a:noFill/>
          <a:ln w="9525">
            <a:noFill/>
            <a:miter lim="800000"/>
            <a:headEnd/>
            <a:tailEnd/>
          </a:ln>
          <a:effectLst/>
        </p:spPr>
      </p:pic>
      <p:sp>
        <p:nvSpPr>
          <p:cNvPr id="11" name="標題 1"/>
          <p:cNvSpPr txBox="1">
            <a:spLocks/>
          </p:cNvSpPr>
          <p:nvPr/>
        </p:nvSpPr>
        <p:spPr>
          <a:xfrm>
            <a:off x="457203" y="152403"/>
            <a:ext cx="8229600" cy="990600"/>
          </a:xfrm>
          <a:prstGeom prst="rect">
            <a:avLst/>
          </a:prstGeom>
        </p:spPr>
        <p:txBody>
          <a:bodyPr vert="horz"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3200" b="0" i="0" u="none" strike="noStrike" kern="1200" cap="none" spc="0" normalizeH="0" baseline="0" noProof="0" dirty="0" smtClean="0">
                <a:ln>
                  <a:noFill/>
                </a:ln>
                <a:solidFill>
                  <a:schemeClr val="tx2"/>
                </a:solidFill>
                <a:effectLst/>
                <a:uLnTx/>
                <a:uFillTx/>
                <a:latin typeface="微軟正黑體" pitchFamily="34" charset="-120"/>
                <a:ea typeface="微軟正黑體" pitchFamily="34" charset="-120"/>
                <a:cs typeface="+mj-cs"/>
              </a:rPr>
              <a:t>保護證人及檢舉人</a:t>
            </a:r>
            <a:endParaRPr kumimoji="0" lang="zh-TW" altLang="en-US" sz="1300" b="0" i="0" u="none" strike="noStrike" kern="1200" cap="none" spc="0" normalizeH="0" baseline="0" noProof="0" dirty="0">
              <a:ln>
                <a:noFill/>
              </a:ln>
              <a:solidFill>
                <a:schemeClr val="tx2"/>
              </a:solidFill>
              <a:effectLst/>
              <a:uLnTx/>
              <a:uFillTx/>
              <a:latin typeface="+mj-lt"/>
              <a:ea typeface="+mj-ea"/>
              <a:cs typeface="+mj-cs"/>
            </a:endParaRPr>
          </a:p>
        </p:txBody>
      </p:sp>
      <p:sp>
        <p:nvSpPr>
          <p:cNvPr id="12" name="內容版面配置區 9"/>
          <p:cNvSpPr txBox="1">
            <a:spLocks/>
          </p:cNvSpPr>
          <p:nvPr/>
        </p:nvSpPr>
        <p:spPr>
          <a:xfrm>
            <a:off x="4694237" y="1265221"/>
            <a:ext cx="3929090" cy="4937760"/>
          </a:xfrm>
          <a:prstGeom prst="rect">
            <a:avLst/>
          </a:prstGeom>
          <a:ln w="12700">
            <a:solidFill>
              <a:schemeClr val="accent2">
                <a:lumMod val="60000"/>
                <a:lumOff val="40000"/>
              </a:schemeClr>
            </a:solidFill>
          </a:ln>
        </p:spPr>
        <p:txBody>
          <a:bodyPr vert="horz">
            <a:normAutofit/>
          </a:bodyPr>
          <a:lstStyle/>
          <a:p>
            <a:pPr lvl="0"/>
            <a:endParaRPr lang="en-US" altLang="zh-TW" sz="2800" dirty="0" smtClean="0">
              <a:solidFill>
                <a:schemeClr val="tx2"/>
              </a:solidFill>
              <a:latin typeface="微軟正黑體" pitchFamily="34" charset="-120"/>
              <a:ea typeface="微軟正黑體" pitchFamily="34" charset="-120"/>
            </a:endParaRPr>
          </a:p>
          <a:p>
            <a:pPr lvl="0"/>
            <a:r>
              <a:rPr lang="zh-TW" altLang="en-US" sz="2800" dirty="0" smtClean="0">
                <a:solidFill>
                  <a:srgbClr val="C00000"/>
                </a:solidFill>
                <a:latin typeface="微軟正黑體" pitchFamily="34" charset="-120"/>
                <a:ea typeface="微軟正黑體" pitchFamily="34" charset="-120"/>
              </a:rPr>
              <a:t>貪污治罪條例</a:t>
            </a:r>
            <a:endParaRPr lang="en-US" altLang="zh-TW" sz="2800" dirty="0" smtClean="0">
              <a:solidFill>
                <a:srgbClr val="C00000"/>
              </a:solidFill>
              <a:latin typeface="微軟正黑體" pitchFamily="34" charset="-120"/>
              <a:ea typeface="微軟正黑體" pitchFamily="34" charset="-120"/>
            </a:endParaRPr>
          </a:p>
          <a:p>
            <a:pPr lvl="0" algn="just">
              <a:spcBef>
                <a:spcPts val="600"/>
              </a:spcBef>
            </a:pPr>
            <a:r>
              <a:rPr lang="zh-TW" altLang="en-US" sz="2400" dirty="0" smtClean="0">
                <a:solidFill>
                  <a:schemeClr val="tx2"/>
                </a:solidFill>
                <a:latin typeface="微軟正黑體" pitchFamily="34" charset="-120"/>
                <a:ea typeface="微軟正黑體" pitchFamily="34" charset="-120"/>
              </a:rPr>
              <a:t>第</a:t>
            </a:r>
            <a:r>
              <a:rPr lang="en-US" altLang="en-US" sz="2400" dirty="0" smtClean="0">
                <a:solidFill>
                  <a:schemeClr val="tx2"/>
                </a:solidFill>
                <a:latin typeface="微軟正黑體" pitchFamily="34" charset="-120"/>
                <a:ea typeface="微軟正黑體" pitchFamily="34" charset="-120"/>
              </a:rPr>
              <a:t>18</a:t>
            </a:r>
            <a:r>
              <a:rPr lang="zh-TW" altLang="en-US" sz="2400" dirty="0" smtClean="0">
                <a:solidFill>
                  <a:schemeClr val="tx2"/>
                </a:solidFill>
                <a:latin typeface="微軟正黑體" pitchFamily="34" charset="-120"/>
                <a:ea typeface="微軟正黑體" pitchFamily="34" charset="-120"/>
              </a:rPr>
              <a:t>條：「貪污瀆職案件之檢舉人應予獎勵及保護；其辦法由行政院定之。」</a:t>
            </a:r>
            <a:endParaRPr lang="en-US" altLang="zh-TW" sz="2400" dirty="0" smtClean="0">
              <a:solidFill>
                <a:schemeClr val="tx2"/>
              </a:solidFill>
              <a:latin typeface="微軟正黑體" pitchFamily="34" charset="-120"/>
              <a:ea typeface="微軟正黑體" pitchFamily="34" charset="-120"/>
            </a:endParaRPr>
          </a:p>
          <a:p>
            <a:pPr lvl="0"/>
            <a:endParaRPr lang="en-US" altLang="zh-TW" sz="2400" dirty="0" smtClean="0">
              <a:solidFill>
                <a:schemeClr val="tx2"/>
              </a:solidFill>
              <a:latin typeface="微軟正黑體" pitchFamily="34" charset="-120"/>
              <a:ea typeface="微軟正黑體" pitchFamily="34" charset="-120"/>
            </a:endParaRPr>
          </a:p>
          <a:p>
            <a:pPr marL="541338"/>
            <a:endParaRPr lang="en-US" altLang="zh-TW" sz="2400" dirty="0" smtClean="0">
              <a:solidFill>
                <a:schemeClr val="tx2"/>
              </a:solidFill>
              <a:latin typeface="微軟正黑體" pitchFamily="34" charset="-120"/>
              <a:ea typeface="微軟正黑體" pitchFamily="34" charset="-120"/>
            </a:endParaRPr>
          </a:p>
          <a:p>
            <a:pPr marL="541338"/>
            <a:endParaRPr lang="en-US" altLang="zh-TW" sz="2400" dirty="0" smtClean="0">
              <a:solidFill>
                <a:schemeClr val="tx2"/>
              </a:solidFill>
              <a:latin typeface="微軟正黑體" pitchFamily="34" charset="-120"/>
              <a:ea typeface="微軟正黑體" pitchFamily="34" charset="-120"/>
            </a:endParaRPr>
          </a:p>
          <a:p>
            <a:pPr algn="just"/>
            <a:r>
              <a:rPr lang="zh-TW" altLang="en-US" sz="2400" dirty="0" smtClean="0">
                <a:solidFill>
                  <a:srgbClr val="C00000"/>
                </a:solidFill>
                <a:latin typeface="微軟正黑體" pitchFamily="34" charset="-120"/>
                <a:ea typeface="微軟正黑體" pitchFamily="34" charset="-120"/>
              </a:rPr>
              <a:t>獎勵保護檢舉貪污瀆職辦法</a:t>
            </a:r>
          </a:p>
          <a:p>
            <a:pPr lvl="0"/>
            <a:endParaRPr lang="zh-TW" altLang="en-US" sz="2400" dirty="0" smtClean="0">
              <a:solidFill>
                <a:schemeClr val="tx2"/>
              </a:solidFill>
              <a:latin typeface="微軟正黑體" pitchFamily="34" charset="-120"/>
              <a:ea typeface="微軟正黑體" pitchFamily="34" charset="-120"/>
            </a:endParaRPr>
          </a:p>
          <a:p>
            <a:pPr marL="627063" marR="0" lvl="0" indent="-185738" algn="just" defTabSz="914400" rtl="0" eaLnBrk="1" fontAlgn="auto" latinLnBrk="0" hangingPunct="1">
              <a:lnSpc>
                <a:spcPct val="100000"/>
              </a:lnSpc>
              <a:spcBef>
                <a:spcPts val="600"/>
              </a:spcBef>
              <a:spcAft>
                <a:spcPts val="0"/>
              </a:spcAft>
              <a:buClr>
                <a:schemeClr val="accent1"/>
              </a:buClr>
              <a:buSzPct val="76000"/>
              <a:buFont typeface="Wingdings" pitchFamily="2" charset="2"/>
              <a:buChar char="l"/>
              <a:tabLst>
                <a:tab pos="4130675" algn="l"/>
              </a:tabLst>
              <a:defRPr/>
            </a:pPr>
            <a:endParaRPr kumimoji="0" lang="en-US" altLang="zh-TW" sz="2400" b="0" i="0" u="none" strike="noStrike" kern="1200" cap="none" spc="0" normalizeH="0" baseline="0" noProof="0" dirty="0" smtClean="0">
              <a:ln>
                <a:noFill/>
              </a:ln>
              <a:solidFill>
                <a:schemeClr val="tx2"/>
              </a:solidFill>
              <a:effectLst/>
              <a:uLnTx/>
              <a:uFillTx/>
              <a:latin typeface="微軟正黑體" pitchFamily="34" charset="-120"/>
              <a:ea typeface="微軟正黑體" pitchFamily="34" charset="-120"/>
              <a:cs typeface="+mn-cs"/>
            </a:endParaRPr>
          </a:p>
        </p:txBody>
      </p:sp>
      <p:sp>
        <p:nvSpPr>
          <p:cNvPr id="14" name="向下箭號 13"/>
          <p:cNvSpPr/>
          <p:nvPr/>
        </p:nvSpPr>
        <p:spPr>
          <a:xfrm>
            <a:off x="500034" y="2428868"/>
            <a:ext cx="714380" cy="571504"/>
          </a:xfrm>
          <a:prstGeom prst="downArrow">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向下箭號 14"/>
          <p:cNvSpPr/>
          <p:nvPr/>
        </p:nvSpPr>
        <p:spPr>
          <a:xfrm>
            <a:off x="4714876" y="3571876"/>
            <a:ext cx="714380" cy="571504"/>
          </a:xfrm>
          <a:prstGeom prst="downArrow">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 xmlns:p14="http://schemas.microsoft.com/office/powerpoint/2010/main" val="9915354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lum bright="40000" contrast="-40000"/>
          </a:blip>
          <a:srcRect/>
          <a:stretch>
            <a:fillRect/>
          </a:stretch>
        </p:blipFill>
        <p:spPr bwMode="auto">
          <a:xfrm>
            <a:off x="6542845" y="116316"/>
            <a:ext cx="2601155" cy="928670"/>
          </a:xfrm>
          <a:prstGeom prst="rect">
            <a:avLst/>
          </a:prstGeom>
          <a:noFill/>
          <a:ln w="9525">
            <a:noFill/>
            <a:miter lim="800000"/>
            <a:headEnd/>
            <a:tailEnd/>
          </a:ln>
          <a:effectLst/>
        </p:spPr>
      </p:pic>
      <p:sp>
        <p:nvSpPr>
          <p:cNvPr id="6" name="標題 5"/>
          <p:cNvSpPr>
            <a:spLocks noGrp="1"/>
          </p:cNvSpPr>
          <p:nvPr>
            <p:ph type="title"/>
          </p:nvPr>
        </p:nvSpPr>
        <p:spPr/>
        <p:txBody>
          <a:bodyPr>
            <a:normAutofit/>
          </a:bodyPr>
          <a:lstStyle/>
          <a:p>
            <a:pPr lvl="0"/>
            <a:r>
              <a:rPr lang="zh-TW" altLang="en-US" dirty="0" smtClean="0">
                <a:latin typeface="微軟正黑體" pitchFamily="34" charset="-120"/>
                <a:ea typeface="微軟正黑體" pitchFamily="34" charset="-120"/>
              </a:rPr>
              <a:t>保護證人及檢舉人</a:t>
            </a:r>
            <a:endParaRPr lang="zh-TW" altLang="en-US" dirty="0"/>
          </a:p>
        </p:txBody>
      </p:sp>
      <p:sp>
        <p:nvSpPr>
          <p:cNvPr id="4" name="投影片編號版面配置區 3"/>
          <p:cNvSpPr>
            <a:spLocks noGrp="1"/>
          </p:cNvSpPr>
          <p:nvPr>
            <p:ph type="sldNum" sz="quarter" idx="12"/>
          </p:nvPr>
        </p:nvSpPr>
        <p:spPr/>
        <p:txBody>
          <a:bodyPr/>
          <a:lstStyle/>
          <a:p>
            <a:fld id="{40202264-1F4C-48EA-9BA7-78D3F45A5E5E}" type="slidenum">
              <a:rPr lang="zh-TW" altLang="en-US" smtClean="0"/>
              <a:pPr/>
              <a:t>21</a:t>
            </a:fld>
            <a:endParaRPr lang="zh-TW" altLang="en-US"/>
          </a:p>
        </p:txBody>
      </p:sp>
      <p:sp>
        <p:nvSpPr>
          <p:cNvPr id="8" name="內容版面配置區 7"/>
          <p:cNvSpPr>
            <a:spLocks noGrp="1"/>
          </p:cNvSpPr>
          <p:nvPr>
            <p:ph sz="quarter" idx="1"/>
          </p:nvPr>
        </p:nvSpPr>
        <p:spPr>
          <a:xfrm>
            <a:off x="457200" y="1388530"/>
            <a:ext cx="8229600" cy="4937760"/>
          </a:xfrm>
        </p:spPr>
        <p:txBody>
          <a:bodyPr>
            <a:normAutofit lnSpcReduction="10000"/>
          </a:bodyPr>
          <a:lstStyle/>
          <a:p>
            <a:r>
              <a:rPr lang="zh-TW" altLang="en-US" dirty="0" smtClean="0">
                <a:solidFill>
                  <a:srgbClr val="C00000"/>
                </a:solidFill>
                <a:latin typeface="微軟正黑體" pitchFamily="34" charset="-120"/>
                <a:ea typeface="微軟正黑體" pitchFamily="34" charset="-120"/>
              </a:rPr>
              <a:t>證人保護</a:t>
            </a:r>
          </a:p>
          <a:p>
            <a:pPr lvl="1">
              <a:buFont typeface="Wingdings" pitchFamily="2" charset="2"/>
              <a:buChar char="l"/>
            </a:pPr>
            <a:r>
              <a:rPr lang="zh-TW" altLang="en-US" sz="2400" dirty="0" smtClean="0">
                <a:latin typeface="微軟正黑體" pitchFamily="34" charset="-120"/>
                <a:ea typeface="微軟正黑體" pitchFamily="34" charset="-120"/>
              </a:rPr>
              <a:t>組織犯罪防制條例</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第</a:t>
            </a:r>
            <a:r>
              <a:rPr lang="en-US" altLang="zh-TW" sz="2400" dirty="0" smtClean="0">
                <a:latin typeface="微軟正黑體" pitchFamily="34" charset="-120"/>
                <a:ea typeface="微軟正黑體" pitchFamily="34" charset="-120"/>
              </a:rPr>
              <a:t>12</a:t>
            </a:r>
            <a:r>
              <a:rPr lang="zh-TW" altLang="en-US" sz="2400" dirty="0" smtClean="0">
                <a:latin typeface="微軟正黑體" pitchFamily="34" charset="-120"/>
                <a:ea typeface="微軟正黑體" pitchFamily="34" charset="-120"/>
              </a:rPr>
              <a:t>條</a:t>
            </a:r>
          </a:p>
          <a:p>
            <a:pPr lvl="1">
              <a:buFont typeface="Wingdings" pitchFamily="2" charset="2"/>
              <a:buChar char="l"/>
            </a:pPr>
            <a:r>
              <a:rPr lang="zh-TW" altLang="en-US" sz="2400" dirty="0" smtClean="0">
                <a:latin typeface="微軟正黑體" pitchFamily="34" charset="-120"/>
                <a:ea typeface="微軟正黑體" pitchFamily="34" charset="-120"/>
              </a:rPr>
              <a:t>家庭暴力防治法</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第</a:t>
            </a:r>
            <a:r>
              <a:rPr lang="en-US" altLang="zh-TW" sz="2400" dirty="0" smtClean="0">
                <a:latin typeface="微軟正黑體" pitchFamily="34" charset="-120"/>
                <a:ea typeface="微軟正黑體" pitchFamily="34" charset="-120"/>
              </a:rPr>
              <a:t>19</a:t>
            </a:r>
            <a:r>
              <a:rPr lang="zh-TW" altLang="en-US" sz="2400" dirty="0" smtClean="0">
                <a:latin typeface="微軟正黑體" pitchFamily="34" charset="-120"/>
                <a:ea typeface="微軟正黑體" pitchFamily="34" charset="-120"/>
              </a:rPr>
              <a:t>條</a:t>
            </a:r>
          </a:p>
          <a:p>
            <a:pPr lvl="1">
              <a:buFont typeface="Wingdings" pitchFamily="2" charset="2"/>
              <a:buChar char="l"/>
            </a:pPr>
            <a:r>
              <a:rPr lang="zh-TW" altLang="en-US" sz="2400" dirty="0" smtClean="0">
                <a:latin typeface="微軟正黑體" pitchFamily="34" charset="-120"/>
                <a:ea typeface="微軟正黑體" pitchFamily="34" charset="-120"/>
              </a:rPr>
              <a:t>入出國及移民法</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第</a:t>
            </a:r>
            <a:r>
              <a:rPr lang="en-US" altLang="zh-TW" sz="2400" dirty="0" smtClean="0">
                <a:latin typeface="微軟正黑體" pitchFamily="34" charset="-120"/>
                <a:ea typeface="微軟正黑體" pitchFamily="34" charset="-120"/>
              </a:rPr>
              <a:t>43</a:t>
            </a:r>
            <a:r>
              <a:rPr lang="zh-TW" altLang="en-US" sz="2400" dirty="0" smtClean="0">
                <a:latin typeface="微軟正黑體" pitchFamily="34" charset="-120"/>
                <a:ea typeface="微軟正黑體" pitchFamily="34" charset="-120"/>
              </a:rPr>
              <a:t>條</a:t>
            </a:r>
            <a:endParaRPr lang="en-US" altLang="zh-TW" sz="2400" dirty="0" smtClean="0">
              <a:latin typeface="微軟正黑體" pitchFamily="34" charset="-120"/>
              <a:ea typeface="微軟正黑體" pitchFamily="34" charset="-120"/>
            </a:endParaRPr>
          </a:p>
          <a:p>
            <a:pPr>
              <a:spcBef>
                <a:spcPts val="1200"/>
              </a:spcBef>
            </a:pPr>
            <a:r>
              <a:rPr lang="zh-TW" altLang="en-US" dirty="0" smtClean="0">
                <a:solidFill>
                  <a:srgbClr val="C00000"/>
                </a:solidFill>
                <a:latin typeface="微軟正黑體" pitchFamily="34" charset="-120"/>
                <a:ea typeface="微軟正黑體" pitchFamily="34" charset="-120"/>
              </a:rPr>
              <a:t>被害人保護</a:t>
            </a:r>
          </a:p>
          <a:p>
            <a:pPr lvl="1">
              <a:buFont typeface="Wingdings" pitchFamily="2" charset="2"/>
              <a:buChar char="l"/>
            </a:pPr>
            <a:r>
              <a:rPr lang="zh-TW" altLang="en-US" sz="2400" dirty="0" smtClean="0">
                <a:latin typeface="微軟正黑體" pitchFamily="34" charset="-120"/>
                <a:ea typeface="微軟正黑體" pitchFamily="34" charset="-120"/>
              </a:rPr>
              <a:t>性侵害犯罪防治法</a:t>
            </a:r>
          </a:p>
          <a:p>
            <a:pPr lvl="1">
              <a:buFont typeface="Wingdings" pitchFamily="2" charset="2"/>
              <a:buChar char="l"/>
            </a:pPr>
            <a:r>
              <a:rPr lang="zh-TW" altLang="en-US" sz="2400" dirty="0" smtClean="0">
                <a:latin typeface="微軟正黑體" pitchFamily="34" charset="-120"/>
                <a:ea typeface="微軟正黑體" pitchFamily="34" charset="-120"/>
              </a:rPr>
              <a:t>兒童及少年性交易防制條例</a:t>
            </a:r>
          </a:p>
          <a:p>
            <a:pPr lvl="1">
              <a:buFont typeface="Wingdings" pitchFamily="2" charset="2"/>
              <a:buChar char="l"/>
            </a:pPr>
            <a:r>
              <a:rPr lang="zh-TW" altLang="en-US" sz="2400" dirty="0" smtClean="0">
                <a:latin typeface="微軟正黑體" pitchFamily="34" charset="-120"/>
                <a:ea typeface="微軟正黑體" pitchFamily="34" charset="-120"/>
              </a:rPr>
              <a:t>家庭暴力防治法</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第</a:t>
            </a:r>
            <a:r>
              <a:rPr lang="en-US" altLang="zh-TW" sz="2400" dirty="0" smtClean="0">
                <a:latin typeface="微軟正黑體" pitchFamily="34" charset="-120"/>
                <a:ea typeface="微軟正黑體" pitchFamily="34" charset="-120"/>
              </a:rPr>
              <a:t>19</a:t>
            </a:r>
            <a:r>
              <a:rPr lang="zh-TW" altLang="en-US" sz="2400" dirty="0" smtClean="0">
                <a:latin typeface="微軟正黑體" pitchFamily="34" charset="-120"/>
                <a:ea typeface="微軟正黑體" pitchFamily="34" charset="-120"/>
              </a:rPr>
              <a:t>條</a:t>
            </a:r>
          </a:p>
          <a:p>
            <a:pPr lvl="1">
              <a:buFont typeface="Wingdings" pitchFamily="2" charset="2"/>
              <a:buChar char="l"/>
            </a:pPr>
            <a:r>
              <a:rPr lang="zh-TW" altLang="en-US" sz="2400" dirty="0" smtClean="0">
                <a:latin typeface="微軟正黑體" pitchFamily="34" charset="-120"/>
                <a:ea typeface="微軟正黑體" pitchFamily="34" charset="-120"/>
              </a:rPr>
              <a:t>入出國及移民法</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第</a:t>
            </a:r>
            <a:r>
              <a:rPr lang="en-US" altLang="zh-TW" sz="2400" dirty="0" smtClean="0">
                <a:latin typeface="微軟正黑體" pitchFamily="34" charset="-120"/>
                <a:ea typeface="微軟正黑體" pitchFamily="34" charset="-120"/>
              </a:rPr>
              <a:t>7</a:t>
            </a:r>
            <a:r>
              <a:rPr lang="zh-TW" altLang="en-US" sz="2400" dirty="0" smtClean="0">
                <a:latin typeface="微軟正黑體" pitchFamily="34" charset="-120"/>
                <a:ea typeface="微軟正黑體" pitchFamily="34" charset="-120"/>
              </a:rPr>
              <a:t>章 跨國（境）人口販運防制及被害人保護</a:t>
            </a:r>
          </a:p>
          <a:p>
            <a:pPr>
              <a:spcBef>
                <a:spcPts val="1200"/>
              </a:spcBef>
            </a:pPr>
            <a:r>
              <a:rPr lang="zh-TW" altLang="en-US" dirty="0" smtClean="0">
                <a:solidFill>
                  <a:srgbClr val="C00000"/>
                </a:solidFill>
                <a:latin typeface="微軟正黑體" pitchFamily="34" charset="-120"/>
                <a:ea typeface="微軟正黑體" pitchFamily="34" charset="-120"/>
              </a:rPr>
              <a:t>檢舉人保護</a:t>
            </a:r>
          </a:p>
          <a:p>
            <a:pPr lvl="1">
              <a:buFont typeface="Wingdings" pitchFamily="2" charset="2"/>
              <a:buChar char="l"/>
            </a:pPr>
            <a:r>
              <a:rPr lang="zh-TW" altLang="en-US" sz="2400" dirty="0" smtClean="0">
                <a:latin typeface="微軟正黑體" pitchFamily="34" charset="-120"/>
                <a:ea typeface="微軟正黑體" pitchFamily="34" charset="-120"/>
              </a:rPr>
              <a:t>組織犯罪防制條例</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第</a:t>
            </a:r>
            <a:r>
              <a:rPr lang="en-US" altLang="zh-TW" sz="2400" dirty="0" smtClean="0">
                <a:latin typeface="微軟正黑體" pitchFamily="34" charset="-120"/>
                <a:ea typeface="微軟正黑體" pitchFamily="34" charset="-120"/>
              </a:rPr>
              <a:t>11</a:t>
            </a:r>
            <a:r>
              <a:rPr lang="zh-TW" altLang="en-US" sz="2400" dirty="0" smtClean="0">
                <a:latin typeface="微軟正黑體" pitchFamily="34" charset="-120"/>
                <a:ea typeface="微軟正黑體" pitchFamily="34" charset="-120"/>
              </a:rPr>
              <a:t>條</a:t>
            </a:r>
          </a:p>
          <a:p>
            <a:endParaRPr lang="en-US" altLang="zh-TW" dirty="0" smtClean="0">
              <a:latin typeface="微軟正黑體" pitchFamily="34" charset="-120"/>
              <a:ea typeface="微軟正黑體" pitchFamily="34" charset="-120"/>
            </a:endParaRPr>
          </a:p>
          <a:p>
            <a:endParaRPr lang="zh-TW" altLang="en-US" dirty="0" smtClean="0">
              <a:latin typeface="微軟正黑體" pitchFamily="34" charset="-120"/>
              <a:ea typeface="微軟正黑體" pitchFamily="34" charset="-120"/>
            </a:endParaRPr>
          </a:p>
          <a:p>
            <a:endParaRPr lang="zh-TW" altLang="en-US" dirty="0">
              <a:latin typeface="微軟正黑體" pitchFamily="34" charset="-120"/>
              <a:ea typeface="微軟正黑體" pitchFamily="34" charset="-120"/>
            </a:endParaRPr>
          </a:p>
        </p:txBody>
      </p:sp>
    </p:spTree>
    <p:extLst>
      <p:ext uri="{BB962C8B-B14F-4D97-AF65-F5344CB8AC3E}">
        <p14:creationId xmlns="" xmlns:p14="http://schemas.microsoft.com/office/powerpoint/2010/main" val="3696145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lum bright="40000" contrast="-40000"/>
          </a:blip>
          <a:srcRect/>
          <a:stretch>
            <a:fillRect/>
          </a:stretch>
        </p:blipFill>
        <p:spPr bwMode="auto">
          <a:xfrm>
            <a:off x="6542845" y="116316"/>
            <a:ext cx="2601155" cy="928670"/>
          </a:xfrm>
          <a:prstGeom prst="rect">
            <a:avLst/>
          </a:prstGeom>
          <a:noFill/>
          <a:ln w="9525">
            <a:noFill/>
            <a:miter lim="800000"/>
            <a:headEnd/>
            <a:tailEnd/>
          </a:ln>
          <a:effectLst/>
        </p:spPr>
      </p:pic>
      <p:sp>
        <p:nvSpPr>
          <p:cNvPr id="6" name="標題 5"/>
          <p:cNvSpPr>
            <a:spLocks noGrp="1"/>
          </p:cNvSpPr>
          <p:nvPr>
            <p:ph type="title"/>
          </p:nvPr>
        </p:nvSpPr>
        <p:spPr/>
        <p:txBody>
          <a:bodyPr>
            <a:normAutofit/>
          </a:bodyPr>
          <a:lstStyle/>
          <a:p>
            <a:pPr lvl="0"/>
            <a:r>
              <a:rPr lang="zh-TW" altLang="en-US" dirty="0" smtClean="0">
                <a:latin typeface="微軟正黑體" pitchFamily="34" charset="-120"/>
                <a:ea typeface="微軟正黑體" pitchFamily="34" charset="-120"/>
              </a:rPr>
              <a:t>保護證人及檢舉人</a:t>
            </a:r>
            <a:endParaRPr lang="zh-TW" altLang="en-US" dirty="0"/>
          </a:p>
        </p:txBody>
      </p:sp>
      <p:sp>
        <p:nvSpPr>
          <p:cNvPr id="4" name="投影片編號版面配置區 3"/>
          <p:cNvSpPr>
            <a:spLocks noGrp="1"/>
          </p:cNvSpPr>
          <p:nvPr>
            <p:ph type="sldNum" sz="quarter" idx="12"/>
          </p:nvPr>
        </p:nvSpPr>
        <p:spPr/>
        <p:txBody>
          <a:bodyPr/>
          <a:lstStyle/>
          <a:p>
            <a:fld id="{40202264-1F4C-48EA-9BA7-78D3F45A5E5E}" type="slidenum">
              <a:rPr lang="zh-TW" altLang="en-US" smtClean="0"/>
              <a:pPr/>
              <a:t>22</a:t>
            </a:fld>
            <a:endParaRPr lang="zh-TW" altLang="en-US"/>
          </a:p>
        </p:txBody>
      </p:sp>
      <p:sp>
        <p:nvSpPr>
          <p:cNvPr id="8" name="內容版面配置區 7"/>
          <p:cNvSpPr>
            <a:spLocks noGrp="1"/>
          </p:cNvSpPr>
          <p:nvPr>
            <p:ph sz="quarter" idx="1"/>
          </p:nvPr>
        </p:nvSpPr>
        <p:spPr>
          <a:xfrm>
            <a:off x="457200" y="1388530"/>
            <a:ext cx="8229600" cy="4937760"/>
          </a:xfrm>
        </p:spPr>
        <p:txBody>
          <a:bodyPr>
            <a:normAutofit fontScale="92500" lnSpcReduction="10000"/>
          </a:bodyPr>
          <a:lstStyle/>
          <a:p>
            <a:pPr marL="0" lvl="0" indent="0">
              <a:buNone/>
            </a:pPr>
            <a:r>
              <a:rPr lang="en-US" altLang="zh-TW" sz="2800" dirty="0" smtClean="0">
                <a:solidFill>
                  <a:schemeClr val="accent2">
                    <a:lumMod val="75000"/>
                  </a:schemeClr>
                </a:solidFill>
                <a:latin typeface="微軟正黑體" pitchFamily="34" charset="-120"/>
                <a:ea typeface="微軟正黑體" pitchFamily="34" charset="-120"/>
              </a:rPr>
              <a:t>※</a:t>
            </a:r>
            <a:r>
              <a:rPr lang="zh-TW" altLang="en-US" sz="2800" dirty="0" smtClean="0">
                <a:solidFill>
                  <a:schemeClr val="accent2">
                    <a:lumMod val="75000"/>
                  </a:schemeClr>
                </a:solidFill>
                <a:latin typeface="微軟正黑體" pitchFamily="34" charset="-120"/>
                <a:ea typeface="微軟正黑體" pitchFamily="34" charset="-120"/>
              </a:rPr>
              <a:t>  現行法不足之處   </a:t>
            </a:r>
            <a:r>
              <a:rPr lang="en-US" altLang="zh-TW" sz="2800" dirty="0" smtClean="0">
                <a:solidFill>
                  <a:schemeClr val="accent2">
                    <a:lumMod val="75000"/>
                  </a:schemeClr>
                </a:solidFill>
                <a:latin typeface="微軟正黑體" pitchFamily="34" charset="-120"/>
                <a:ea typeface="微軟正黑體" pitchFamily="34" charset="-120"/>
              </a:rPr>
              <a:t>※</a:t>
            </a:r>
          </a:p>
          <a:p>
            <a:pPr marL="7938" lvl="0" indent="0"/>
            <a:endParaRPr lang="en-US" altLang="zh-TW" sz="2400" dirty="0" smtClean="0">
              <a:solidFill>
                <a:srgbClr val="C00000"/>
              </a:solidFill>
              <a:latin typeface="微軟正黑體" pitchFamily="34" charset="-120"/>
              <a:ea typeface="微軟正黑體" pitchFamily="34" charset="-120"/>
            </a:endParaRPr>
          </a:p>
          <a:p>
            <a:pPr marL="7938" lvl="0" indent="0">
              <a:spcBef>
                <a:spcPts val="1200"/>
              </a:spcBef>
            </a:pPr>
            <a:r>
              <a:rPr lang="zh-TW" altLang="en-US" sz="2800" dirty="0" smtClean="0">
                <a:solidFill>
                  <a:srgbClr val="C00000"/>
                </a:solidFill>
                <a:latin typeface="微軟正黑體" pitchFamily="34" charset="-120"/>
                <a:ea typeface="微軟正黑體" pitchFamily="34" charset="-120"/>
              </a:rPr>
              <a:t>獎勵保護檢舉貪污瀆職辦法</a:t>
            </a:r>
          </a:p>
          <a:p>
            <a:pPr marL="541338" lvl="2" indent="-260350" algn="just">
              <a:buFont typeface="Wingdings" pitchFamily="2" charset="2"/>
              <a:buChar char="l"/>
            </a:pPr>
            <a:r>
              <a:rPr lang="zh-TW" altLang="en-US" sz="2400" dirty="0" smtClean="0">
                <a:solidFill>
                  <a:schemeClr val="tx2"/>
                </a:solidFill>
                <a:latin typeface="微軟正黑體" pitchFamily="34" charset="-120"/>
                <a:ea typeface="微軟正黑體" pitchFamily="34" charset="-120"/>
              </a:rPr>
              <a:t>著重獎金之給與，但欠缺對於揭弊者之具體保護措施。</a:t>
            </a:r>
          </a:p>
          <a:p>
            <a:pPr marL="7938" lvl="0" indent="0">
              <a:spcBef>
                <a:spcPts val="1200"/>
              </a:spcBef>
            </a:pPr>
            <a:r>
              <a:rPr lang="zh-TW" altLang="en-US" sz="2800" dirty="0" smtClean="0">
                <a:solidFill>
                  <a:srgbClr val="C00000"/>
                </a:solidFill>
                <a:latin typeface="微軟正黑體" pitchFamily="34" charset="-120"/>
                <a:ea typeface="微軟正黑體" pitchFamily="34" charset="-120"/>
              </a:rPr>
              <a:t>證人保護法</a:t>
            </a:r>
          </a:p>
          <a:p>
            <a:pPr marL="541338" lvl="2" indent="-260350" algn="just">
              <a:buFont typeface="Wingdings" pitchFamily="2" charset="2"/>
              <a:buChar char="l"/>
            </a:pPr>
            <a:r>
              <a:rPr lang="zh-TW" altLang="en-US" sz="2400" dirty="0" smtClean="0">
                <a:solidFill>
                  <a:schemeClr val="tx2"/>
                </a:solidFill>
                <a:latin typeface="微軟正黑體" pitchFamily="34" charset="-120"/>
                <a:ea typeface="微軟正黑體" pitchFamily="34" charset="-120"/>
              </a:rPr>
              <a:t>雖有保護證人之規定，然僅規範特定重大刑事案件證人之保護，對於揭發政府機關濫用行政資源之揭弊者，則不在保護之列。</a:t>
            </a:r>
          </a:p>
          <a:p>
            <a:pPr marL="7938" lvl="0" indent="0">
              <a:spcBef>
                <a:spcPts val="1200"/>
              </a:spcBef>
            </a:pPr>
            <a:r>
              <a:rPr lang="zh-TW" altLang="en-US" sz="2800" dirty="0" smtClean="0">
                <a:solidFill>
                  <a:srgbClr val="C00000"/>
                </a:solidFill>
                <a:latin typeface="微軟正黑體" pitchFamily="34" charset="-120"/>
                <a:ea typeface="微軟正黑體" pitchFamily="34" charset="-120"/>
              </a:rPr>
              <a:t>公務人員保障法</a:t>
            </a:r>
          </a:p>
          <a:p>
            <a:pPr marL="541338" lvl="2" indent="-260350" algn="just">
              <a:buFont typeface="Wingdings" pitchFamily="2" charset="2"/>
              <a:buChar char="l"/>
            </a:pPr>
            <a:r>
              <a:rPr lang="zh-TW" altLang="en-US" sz="2400" dirty="0" smtClean="0">
                <a:solidFill>
                  <a:schemeClr val="tx2"/>
                </a:solidFill>
                <a:latin typeface="微軟正黑體" pitchFamily="34" charset="-120"/>
                <a:ea typeface="微軟正黑體" pitchFamily="34" charset="-120"/>
              </a:rPr>
              <a:t>雖提供公務人員有關權益之保障及救濟，惟對於揭弊者身分保密及人身安全之保障亦付之闕如，且尚無法適用於揭發政府機關貪腐行為之社會大眾。</a:t>
            </a:r>
          </a:p>
          <a:p>
            <a:endParaRPr lang="en-US" altLang="zh-TW" dirty="0" smtClean="0">
              <a:latin typeface="微軟正黑體" pitchFamily="34" charset="-120"/>
              <a:ea typeface="微軟正黑體" pitchFamily="34" charset="-120"/>
            </a:endParaRPr>
          </a:p>
          <a:p>
            <a:endParaRPr lang="zh-TW" altLang="en-US" dirty="0" smtClean="0">
              <a:latin typeface="微軟正黑體" pitchFamily="34" charset="-120"/>
              <a:ea typeface="微軟正黑體" pitchFamily="34" charset="-120"/>
            </a:endParaRPr>
          </a:p>
          <a:p>
            <a:endParaRPr lang="zh-TW" altLang="en-US" dirty="0">
              <a:latin typeface="微軟正黑體" pitchFamily="34" charset="-120"/>
              <a:ea typeface="微軟正黑體" pitchFamily="34" charset="-120"/>
            </a:endParaRPr>
          </a:p>
        </p:txBody>
      </p:sp>
    </p:spTree>
    <p:extLst>
      <p:ext uri="{BB962C8B-B14F-4D97-AF65-F5344CB8AC3E}">
        <p14:creationId xmlns="" xmlns:p14="http://schemas.microsoft.com/office/powerpoint/2010/main" val="36961457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lum bright="40000" contrast="-40000"/>
          </a:blip>
          <a:srcRect/>
          <a:stretch>
            <a:fillRect/>
          </a:stretch>
        </p:blipFill>
        <p:spPr bwMode="auto">
          <a:xfrm>
            <a:off x="6542845" y="116316"/>
            <a:ext cx="2601155" cy="928670"/>
          </a:xfrm>
          <a:prstGeom prst="rect">
            <a:avLst/>
          </a:prstGeom>
          <a:noFill/>
          <a:ln w="9525">
            <a:noFill/>
            <a:miter lim="800000"/>
            <a:headEnd/>
            <a:tailEnd/>
          </a:ln>
          <a:effectLst/>
        </p:spPr>
      </p:pic>
      <p:sp>
        <p:nvSpPr>
          <p:cNvPr id="6" name="標題 5"/>
          <p:cNvSpPr>
            <a:spLocks noGrp="1"/>
          </p:cNvSpPr>
          <p:nvPr>
            <p:ph type="title"/>
          </p:nvPr>
        </p:nvSpPr>
        <p:spPr/>
        <p:txBody>
          <a:bodyPr>
            <a:normAutofit/>
          </a:bodyPr>
          <a:lstStyle/>
          <a:p>
            <a:pPr lvl="0"/>
            <a:r>
              <a:rPr lang="zh-TW" altLang="en-US" dirty="0" smtClean="0">
                <a:latin typeface="微軟正黑體" pitchFamily="34" charset="-120"/>
                <a:ea typeface="微軟正黑體" pitchFamily="34" charset="-120"/>
              </a:rPr>
              <a:t>保護證人及檢舉人</a:t>
            </a:r>
            <a:endParaRPr lang="zh-TW" altLang="en-US" dirty="0"/>
          </a:p>
        </p:txBody>
      </p:sp>
      <p:sp>
        <p:nvSpPr>
          <p:cNvPr id="4" name="投影片編號版面配置區 3"/>
          <p:cNvSpPr>
            <a:spLocks noGrp="1"/>
          </p:cNvSpPr>
          <p:nvPr>
            <p:ph type="sldNum" sz="quarter" idx="12"/>
          </p:nvPr>
        </p:nvSpPr>
        <p:spPr/>
        <p:txBody>
          <a:bodyPr/>
          <a:lstStyle/>
          <a:p>
            <a:fld id="{40202264-1F4C-48EA-9BA7-78D3F45A5E5E}" type="slidenum">
              <a:rPr lang="zh-TW" altLang="en-US" smtClean="0"/>
              <a:pPr/>
              <a:t>23</a:t>
            </a:fld>
            <a:endParaRPr lang="zh-TW" altLang="en-US"/>
          </a:p>
        </p:txBody>
      </p:sp>
      <p:sp>
        <p:nvSpPr>
          <p:cNvPr id="8" name="內容版面配置區 7"/>
          <p:cNvSpPr>
            <a:spLocks noGrp="1"/>
          </p:cNvSpPr>
          <p:nvPr>
            <p:ph sz="quarter" idx="1"/>
          </p:nvPr>
        </p:nvSpPr>
        <p:spPr>
          <a:xfrm>
            <a:off x="710642" y="1214422"/>
            <a:ext cx="8229600" cy="4937760"/>
          </a:xfrm>
        </p:spPr>
        <p:txBody>
          <a:bodyPr>
            <a:noAutofit/>
          </a:bodyPr>
          <a:lstStyle/>
          <a:p>
            <a:pPr marL="0" lvl="0" indent="0">
              <a:buNone/>
            </a:pPr>
            <a:r>
              <a:rPr lang="en-US" altLang="zh-TW" sz="2400" dirty="0" smtClean="0">
                <a:solidFill>
                  <a:schemeClr val="accent2">
                    <a:lumMod val="75000"/>
                  </a:schemeClr>
                </a:solidFill>
                <a:latin typeface="微軟正黑體" pitchFamily="34" charset="-120"/>
                <a:ea typeface="微軟正黑體" pitchFamily="34" charset="-120"/>
              </a:rPr>
              <a:t>※</a:t>
            </a:r>
            <a:r>
              <a:rPr lang="zh-TW" altLang="en-US" sz="2400" dirty="0" smtClean="0">
                <a:solidFill>
                  <a:schemeClr val="accent2">
                    <a:lumMod val="75000"/>
                  </a:schemeClr>
                </a:solidFill>
                <a:latin typeface="微軟正黑體" pitchFamily="34" charset="-120"/>
                <a:ea typeface="微軟正黑體" pitchFamily="34" charset="-120"/>
              </a:rPr>
              <a:t> 「揭弊者保護法」草案  </a:t>
            </a:r>
            <a:r>
              <a:rPr lang="en-US" altLang="zh-TW" sz="2400" dirty="0" smtClean="0">
                <a:solidFill>
                  <a:schemeClr val="accent2">
                    <a:lumMod val="75000"/>
                  </a:schemeClr>
                </a:solidFill>
                <a:latin typeface="微軟正黑體" pitchFamily="34" charset="-120"/>
                <a:ea typeface="微軟正黑體" pitchFamily="34" charset="-120"/>
              </a:rPr>
              <a:t>※</a:t>
            </a:r>
          </a:p>
          <a:p>
            <a:pPr marL="7938" lvl="0" indent="0"/>
            <a:r>
              <a:rPr lang="zh-TW" altLang="en-US" sz="2000" dirty="0" smtClean="0">
                <a:solidFill>
                  <a:srgbClr val="C00000"/>
                </a:solidFill>
                <a:latin typeface="微軟正黑體" pitchFamily="34" charset="-120"/>
                <a:ea typeface="微軟正黑體" pitchFamily="34" charset="-120"/>
              </a:rPr>
              <a:t>揭弊範圍</a:t>
            </a:r>
          </a:p>
          <a:p>
            <a:pPr marL="282258" lvl="1" indent="0">
              <a:buFont typeface="Wingdings" pitchFamily="2" charset="2"/>
              <a:buChar char="l"/>
            </a:pPr>
            <a:r>
              <a:rPr lang="zh-TW" altLang="en-US" sz="2000" dirty="0" smtClean="0">
                <a:latin typeface="微軟正黑體" pitchFamily="34" charset="-120"/>
                <a:ea typeface="微軟正黑體" pitchFamily="34" charset="-120"/>
              </a:rPr>
              <a:t>故意犯刑法瀆職罪章之罪。</a:t>
            </a:r>
          </a:p>
          <a:p>
            <a:pPr marL="282258" lvl="1" indent="0">
              <a:buFont typeface="Wingdings" pitchFamily="2" charset="2"/>
              <a:buChar char="l"/>
            </a:pPr>
            <a:r>
              <a:rPr lang="zh-TW" altLang="en-US" sz="2000" dirty="0" smtClean="0">
                <a:latin typeface="微軟正黑體" pitchFamily="34" charset="-120"/>
                <a:ea typeface="微軟正黑體" pitchFamily="34" charset="-120"/>
              </a:rPr>
              <a:t>犯貪污治罪條例之罪。</a:t>
            </a:r>
          </a:p>
          <a:p>
            <a:pPr marL="282258" lvl="1" indent="0">
              <a:buFont typeface="Wingdings" pitchFamily="2" charset="2"/>
              <a:buChar char="l"/>
            </a:pPr>
            <a:r>
              <a:rPr lang="zh-TW" altLang="en-US" sz="2000" dirty="0" smtClean="0">
                <a:latin typeface="微軟正黑體" pitchFamily="34" charset="-120"/>
                <a:ea typeface="微軟正黑體" pitchFamily="34" charset="-120"/>
              </a:rPr>
              <a:t>違反公務員服務法而情節重大。</a:t>
            </a:r>
          </a:p>
          <a:p>
            <a:pPr marL="282258" lvl="1" indent="0">
              <a:buFont typeface="Wingdings" pitchFamily="2" charset="2"/>
              <a:buChar char="l"/>
            </a:pPr>
            <a:r>
              <a:rPr lang="zh-TW" altLang="en-US" sz="2000" dirty="0" smtClean="0">
                <a:latin typeface="微軟正黑體" pitchFamily="34" charset="-120"/>
                <a:ea typeface="微軟正黑體" pitchFamily="34" charset="-120"/>
              </a:rPr>
              <a:t>違反公職人員利益衝突迴避法而情節重大。</a:t>
            </a:r>
          </a:p>
          <a:p>
            <a:pPr marL="7938" lvl="0" indent="0"/>
            <a:r>
              <a:rPr lang="zh-TW" altLang="en-US" sz="2000" dirty="0" smtClean="0">
                <a:solidFill>
                  <a:srgbClr val="C00000"/>
                </a:solidFill>
                <a:latin typeface="微軟正黑體" pitchFamily="34" charset="-120"/>
                <a:ea typeface="微軟正黑體" pitchFamily="34" charset="-120"/>
              </a:rPr>
              <a:t>保護對象</a:t>
            </a:r>
          </a:p>
          <a:p>
            <a:pPr marL="439738" lvl="1" indent="-158750">
              <a:buFont typeface="Wingdings" pitchFamily="2" charset="2"/>
              <a:buChar char="l"/>
            </a:pPr>
            <a:r>
              <a:rPr lang="zh-TW" altLang="en-US" sz="2000" dirty="0" smtClean="0">
                <a:latin typeface="微軟正黑體" pitchFamily="34" charset="-120"/>
                <a:ea typeface="微軟正黑體" pitchFamily="34" charset="-120"/>
              </a:rPr>
              <a:t>揭弊者</a:t>
            </a:r>
          </a:p>
          <a:p>
            <a:pPr marL="439738" lvl="1" indent="-158750">
              <a:buFont typeface="Wingdings" pitchFamily="2" charset="2"/>
              <a:buChar char="l"/>
            </a:pPr>
            <a:r>
              <a:rPr lang="zh-TW" altLang="en-US" sz="2000" dirty="0" smtClean="0">
                <a:latin typeface="微軟正黑體" pitchFamily="34" charset="-120"/>
                <a:ea typeface="微軟正黑體" pitchFamily="34" charset="-120"/>
              </a:rPr>
              <a:t>揭弊者之密切關係人（揭弊者之配偶、直系血親或其他身分上或生活上有密切關係之人）</a:t>
            </a:r>
          </a:p>
          <a:p>
            <a:pPr marL="7938" lvl="0" indent="0"/>
            <a:r>
              <a:rPr lang="zh-TW" altLang="en-US" sz="2000" dirty="0" smtClean="0">
                <a:solidFill>
                  <a:srgbClr val="C00000"/>
                </a:solidFill>
                <a:latin typeface="微軟正黑體" pitchFamily="34" charset="-120"/>
                <a:ea typeface="微軟正黑體" pitchFamily="34" charset="-120"/>
              </a:rPr>
              <a:t>不當措施之禁止</a:t>
            </a:r>
          </a:p>
          <a:p>
            <a:pPr marL="439738" lvl="1" indent="-158750">
              <a:buFont typeface="Wingdings" pitchFamily="2" charset="2"/>
              <a:buChar char="l"/>
            </a:pPr>
            <a:r>
              <a:rPr lang="zh-TW" altLang="en-US" sz="2000" dirty="0" smtClean="0">
                <a:latin typeface="微軟正黑體" pitchFamily="34" charset="-120"/>
                <a:ea typeface="微軟正黑體" pitchFamily="34" charset="-120"/>
              </a:rPr>
              <a:t>不利於其身分、官職等級、俸給薪資、獎金之處分、不合理之管理措施或有關工作條件之處置。</a:t>
            </a:r>
          </a:p>
          <a:p>
            <a:pPr marL="439738" lvl="1" indent="-158750">
              <a:buFont typeface="Wingdings" pitchFamily="2" charset="2"/>
              <a:buChar char="l"/>
            </a:pPr>
            <a:r>
              <a:rPr lang="zh-TW" altLang="en-US" sz="2000" dirty="0" smtClean="0">
                <a:latin typeface="微軟正黑體" pitchFamily="34" charset="-120"/>
                <a:ea typeface="微軟正黑體" pitchFamily="34" charset="-120"/>
              </a:rPr>
              <a:t>終止、解除或變更其依法令、契約或習慣上所應享有之權益。</a:t>
            </a:r>
          </a:p>
          <a:p>
            <a:pPr marL="439738" lvl="1" indent="-158750">
              <a:buFont typeface="Wingdings" pitchFamily="2" charset="2"/>
              <a:buChar char="l"/>
            </a:pPr>
            <a:r>
              <a:rPr lang="zh-TW" altLang="en-US" sz="2000" dirty="0" smtClean="0">
                <a:latin typeface="微軟正黑體" pitchFamily="34" charset="-120"/>
                <a:ea typeface="微軟正黑體" pitchFamily="34" charset="-120"/>
              </a:rPr>
              <a:t>為強暴、脅迫、侮辱、騷擾或其他干擾之行為。</a:t>
            </a:r>
          </a:p>
          <a:p>
            <a:endParaRPr lang="en-US" altLang="zh-TW" sz="2400" dirty="0" smtClean="0">
              <a:latin typeface="微軟正黑體" pitchFamily="34" charset="-120"/>
              <a:ea typeface="微軟正黑體" pitchFamily="34" charset="-120"/>
            </a:endParaRPr>
          </a:p>
          <a:p>
            <a:endParaRPr lang="zh-TW" altLang="en-US" sz="2400" dirty="0" smtClean="0">
              <a:latin typeface="微軟正黑體" pitchFamily="34" charset="-120"/>
              <a:ea typeface="微軟正黑體" pitchFamily="34" charset="-120"/>
            </a:endParaRPr>
          </a:p>
          <a:p>
            <a:endParaRPr lang="zh-TW" altLang="en-US" sz="2400" dirty="0">
              <a:latin typeface="微軟正黑體" pitchFamily="34" charset="-120"/>
              <a:ea typeface="微軟正黑體" pitchFamily="34" charset="-120"/>
            </a:endParaRPr>
          </a:p>
        </p:txBody>
      </p:sp>
    </p:spTree>
    <p:extLst>
      <p:ext uri="{BB962C8B-B14F-4D97-AF65-F5344CB8AC3E}">
        <p14:creationId xmlns="" xmlns:p14="http://schemas.microsoft.com/office/powerpoint/2010/main" val="3696145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lum bright="40000" contrast="-40000"/>
          </a:blip>
          <a:srcRect/>
          <a:stretch>
            <a:fillRect/>
          </a:stretch>
        </p:blipFill>
        <p:spPr bwMode="auto">
          <a:xfrm>
            <a:off x="6542845" y="116316"/>
            <a:ext cx="2601155" cy="928670"/>
          </a:xfrm>
          <a:prstGeom prst="rect">
            <a:avLst/>
          </a:prstGeom>
          <a:noFill/>
          <a:ln w="9525">
            <a:noFill/>
            <a:miter lim="800000"/>
            <a:headEnd/>
            <a:tailEnd/>
          </a:ln>
          <a:effectLst/>
        </p:spPr>
      </p:pic>
      <p:sp>
        <p:nvSpPr>
          <p:cNvPr id="6" name="標題 5"/>
          <p:cNvSpPr>
            <a:spLocks noGrp="1"/>
          </p:cNvSpPr>
          <p:nvPr>
            <p:ph type="title"/>
          </p:nvPr>
        </p:nvSpPr>
        <p:spPr/>
        <p:txBody>
          <a:bodyPr>
            <a:normAutofit/>
          </a:bodyPr>
          <a:lstStyle/>
          <a:p>
            <a:pPr lvl="0"/>
            <a:r>
              <a:rPr lang="zh-TW" altLang="en-US" dirty="0" smtClean="0">
                <a:latin typeface="微軟正黑體" pitchFamily="34" charset="-120"/>
                <a:ea typeface="微軟正黑體" pitchFamily="34" charset="-120"/>
              </a:rPr>
              <a:t>保護證人及檢舉人</a:t>
            </a:r>
            <a:endParaRPr lang="zh-TW" altLang="en-US" dirty="0"/>
          </a:p>
        </p:txBody>
      </p:sp>
      <p:sp>
        <p:nvSpPr>
          <p:cNvPr id="4" name="投影片編號版面配置區 3"/>
          <p:cNvSpPr>
            <a:spLocks noGrp="1"/>
          </p:cNvSpPr>
          <p:nvPr>
            <p:ph type="sldNum" sz="quarter" idx="12"/>
          </p:nvPr>
        </p:nvSpPr>
        <p:spPr/>
        <p:txBody>
          <a:bodyPr/>
          <a:lstStyle/>
          <a:p>
            <a:fld id="{40202264-1F4C-48EA-9BA7-78D3F45A5E5E}" type="slidenum">
              <a:rPr lang="zh-TW" altLang="en-US" smtClean="0"/>
              <a:pPr/>
              <a:t>24</a:t>
            </a:fld>
            <a:endParaRPr lang="zh-TW" altLang="en-US"/>
          </a:p>
        </p:txBody>
      </p:sp>
      <p:sp>
        <p:nvSpPr>
          <p:cNvPr id="8" name="內容版面配置區 7"/>
          <p:cNvSpPr>
            <a:spLocks noGrp="1"/>
          </p:cNvSpPr>
          <p:nvPr>
            <p:ph sz="quarter" idx="1"/>
          </p:nvPr>
        </p:nvSpPr>
        <p:spPr>
          <a:xfrm>
            <a:off x="710642" y="1163623"/>
            <a:ext cx="8229600" cy="4937760"/>
          </a:xfrm>
        </p:spPr>
        <p:txBody>
          <a:bodyPr>
            <a:noAutofit/>
          </a:bodyPr>
          <a:lstStyle/>
          <a:p>
            <a:pPr marL="0" lvl="0" indent="0">
              <a:buNone/>
            </a:pPr>
            <a:r>
              <a:rPr lang="en-US" altLang="zh-TW" sz="2400" dirty="0" smtClean="0">
                <a:solidFill>
                  <a:schemeClr val="accent2">
                    <a:lumMod val="75000"/>
                  </a:schemeClr>
                </a:solidFill>
                <a:latin typeface="微軟正黑體" pitchFamily="34" charset="-120"/>
                <a:ea typeface="微軟正黑體" pitchFamily="34" charset="-120"/>
              </a:rPr>
              <a:t>※</a:t>
            </a:r>
            <a:r>
              <a:rPr lang="zh-TW" altLang="en-US" sz="2400" dirty="0" smtClean="0">
                <a:solidFill>
                  <a:schemeClr val="accent2">
                    <a:lumMod val="75000"/>
                  </a:schemeClr>
                </a:solidFill>
                <a:latin typeface="微軟正黑體" pitchFamily="34" charset="-120"/>
                <a:ea typeface="微軟正黑體" pitchFamily="34" charset="-120"/>
              </a:rPr>
              <a:t> 「公益通報者保護法」草案  </a:t>
            </a:r>
            <a:r>
              <a:rPr lang="en-US" altLang="zh-TW" sz="2400" dirty="0" smtClean="0">
                <a:solidFill>
                  <a:schemeClr val="accent2">
                    <a:lumMod val="75000"/>
                  </a:schemeClr>
                </a:solidFill>
                <a:latin typeface="微軟正黑體" pitchFamily="34" charset="-120"/>
                <a:ea typeface="微軟正黑體" pitchFamily="34" charset="-120"/>
              </a:rPr>
              <a:t>※</a:t>
            </a:r>
          </a:p>
          <a:p>
            <a:pPr lvl="0"/>
            <a:r>
              <a:rPr lang="zh-TW" altLang="en-US" sz="2000" dirty="0" smtClean="0">
                <a:solidFill>
                  <a:srgbClr val="C00000"/>
                </a:solidFill>
                <a:latin typeface="微軟正黑體" pitchFamily="34" charset="-120"/>
                <a:ea typeface="微軟正黑體" pitchFamily="34" charset="-120"/>
              </a:rPr>
              <a:t>公益通報者</a:t>
            </a:r>
          </a:p>
          <a:p>
            <a:pPr lvl="1">
              <a:spcAft>
                <a:spcPts val="0"/>
              </a:spcAft>
              <a:buFont typeface="Wingdings" pitchFamily="2" charset="2"/>
              <a:buChar char="l"/>
            </a:pPr>
            <a:r>
              <a:rPr lang="zh-TW" altLang="en-US" sz="1800" dirty="0" smtClean="0">
                <a:latin typeface="微軟正黑體" pitchFamily="34" charset="-120"/>
                <a:ea typeface="微軟正黑體" pitchFamily="34" charset="-120"/>
              </a:rPr>
              <a:t>受雇主之僱用而從事工作獲致工資者。</a:t>
            </a:r>
          </a:p>
          <a:p>
            <a:pPr lvl="1">
              <a:spcAft>
                <a:spcPts val="0"/>
              </a:spcAft>
              <a:buFont typeface="Wingdings" pitchFamily="2" charset="2"/>
              <a:buChar char="l"/>
            </a:pPr>
            <a:r>
              <a:rPr lang="zh-TW" altLang="en-US" sz="1800" dirty="0" smtClean="0">
                <a:latin typeface="微軟正黑體" pitchFamily="34" charset="-120"/>
                <a:ea typeface="微軟正黑體" pitchFamily="34" charset="-120"/>
              </a:rPr>
              <a:t>承攬契約之承攬人。</a:t>
            </a:r>
          </a:p>
          <a:p>
            <a:pPr lvl="1">
              <a:spcAft>
                <a:spcPts val="0"/>
              </a:spcAft>
              <a:buFont typeface="Wingdings" pitchFamily="2" charset="2"/>
              <a:buChar char="l"/>
            </a:pPr>
            <a:r>
              <a:rPr lang="zh-TW" altLang="en-US" sz="1800" dirty="0" smtClean="0">
                <a:latin typeface="微軟正黑體" pitchFamily="34" charset="-120"/>
                <a:ea typeface="微軟正黑體" pitchFamily="34" charset="-120"/>
              </a:rPr>
              <a:t>委任契約之受任人。</a:t>
            </a:r>
          </a:p>
          <a:p>
            <a:pPr lvl="1">
              <a:spcAft>
                <a:spcPts val="0"/>
              </a:spcAft>
              <a:buFont typeface="Wingdings" pitchFamily="2" charset="2"/>
              <a:buChar char="l"/>
            </a:pPr>
            <a:r>
              <a:rPr lang="zh-TW" altLang="en-US" sz="1800" dirty="0" smtClean="0">
                <a:latin typeface="微軟正黑體" pitchFamily="34" charset="-120"/>
                <a:ea typeface="微軟正黑體" pitchFamily="34" charset="-120"/>
              </a:rPr>
              <a:t>派遣契約之派遣勞工。</a:t>
            </a:r>
          </a:p>
          <a:p>
            <a:pPr lvl="1">
              <a:spcAft>
                <a:spcPts val="0"/>
              </a:spcAft>
              <a:buFont typeface="Wingdings" pitchFamily="2" charset="2"/>
              <a:buChar char="l"/>
            </a:pPr>
            <a:r>
              <a:rPr lang="zh-TW" altLang="en-US" sz="1800" dirty="0" smtClean="0">
                <a:latin typeface="微軟正黑體" pitchFamily="34" charset="-120"/>
                <a:ea typeface="微軟正黑體" pitchFamily="34" charset="-120"/>
              </a:rPr>
              <a:t>其他有直接為他人提供勞務但未具勞僱關係者。</a:t>
            </a:r>
          </a:p>
          <a:p>
            <a:pPr lvl="0"/>
            <a:r>
              <a:rPr lang="zh-TW" altLang="en-US" sz="2000" dirty="0" smtClean="0">
                <a:solidFill>
                  <a:srgbClr val="C00000"/>
                </a:solidFill>
                <a:latin typeface="微軟正黑體" pitchFamily="34" charset="-120"/>
                <a:ea typeface="微軟正黑體" pitchFamily="34" charset="-120"/>
              </a:rPr>
              <a:t>公益通報</a:t>
            </a:r>
            <a:r>
              <a:rPr lang="zh-TW" altLang="en-US" sz="2000" dirty="0" smtClean="0">
                <a:solidFill>
                  <a:schemeClr val="bg1"/>
                </a:solidFill>
                <a:latin typeface="微軟正黑體" pitchFamily="34" charset="-120"/>
                <a:ea typeface="微軟正黑體" pitchFamily="34" charset="-120"/>
              </a:rPr>
              <a:t>事由</a:t>
            </a:r>
          </a:p>
          <a:p>
            <a:pPr lvl="1">
              <a:spcAft>
                <a:spcPts val="0"/>
              </a:spcAft>
              <a:buFont typeface="Wingdings" pitchFamily="2" charset="2"/>
              <a:buChar char="l"/>
            </a:pPr>
            <a:r>
              <a:rPr lang="zh-TW" altLang="en-US" sz="1800" dirty="0" smtClean="0">
                <a:solidFill>
                  <a:srgbClr val="00B0F0"/>
                </a:solidFill>
                <a:latin typeface="微軟正黑體" pitchFamily="34" charset="-120"/>
                <a:ea typeface="微軟正黑體" pitchFamily="34" charset="-120"/>
              </a:rPr>
              <a:t>重大刑事案件</a:t>
            </a:r>
            <a:r>
              <a:rPr lang="zh-TW" altLang="en-US" sz="1800" dirty="0" smtClean="0">
                <a:latin typeface="微軟正黑體" pitchFamily="34" charset="-120"/>
                <a:ea typeface="微軟正黑體" pitchFamily="34" charset="-120"/>
              </a:rPr>
              <a:t>（違犯公共危險罪章、侵占罪章、詐欺背信及重利罪章、妨礙電腦使用罪章）</a:t>
            </a:r>
          </a:p>
          <a:p>
            <a:pPr lvl="1">
              <a:spcAft>
                <a:spcPts val="0"/>
              </a:spcAft>
              <a:buFont typeface="Wingdings" pitchFamily="2" charset="2"/>
              <a:buChar char="l"/>
            </a:pPr>
            <a:r>
              <a:rPr lang="zh-TW" altLang="en-US" sz="1800" dirty="0" smtClean="0">
                <a:solidFill>
                  <a:srgbClr val="00B0F0"/>
                </a:solidFill>
                <a:latin typeface="微軟正黑體" pitchFamily="34" charset="-120"/>
                <a:ea typeface="微軟正黑體" pitchFamily="34" charset="-120"/>
              </a:rPr>
              <a:t>金融案件</a:t>
            </a:r>
            <a:r>
              <a:rPr lang="zh-TW" altLang="en-US" sz="1800" dirty="0" smtClean="0">
                <a:latin typeface="微軟正黑體" pitchFamily="34" charset="-120"/>
                <a:ea typeface="微軟正黑體" pitchFamily="34" charset="-120"/>
              </a:rPr>
              <a:t>（違反銀行法、金融控股公司法、信用合作社法、信託業法、票券金融管理法、證券交易法、期貨交易法或公平交易法）</a:t>
            </a:r>
          </a:p>
          <a:p>
            <a:pPr lvl="1">
              <a:spcAft>
                <a:spcPts val="0"/>
              </a:spcAft>
              <a:buFont typeface="Wingdings" pitchFamily="2" charset="2"/>
              <a:buChar char="l"/>
            </a:pPr>
            <a:r>
              <a:rPr lang="zh-TW" altLang="en-US" sz="1800" dirty="0" smtClean="0">
                <a:solidFill>
                  <a:srgbClr val="00B0F0"/>
                </a:solidFill>
                <a:latin typeface="微軟正黑體" pitchFamily="34" charset="-120"/>
                <a:ea typeface="微軟正黑體" pitchFamily="34" charset="-120"/>
              </a:rPr>
              <a:t>污染案件</a:t>
            </a:r>
            <a:r>
              <a:rPr lang="zh-TW" altLang="en-US" sz="1800" dirty="0" smtClean="0">
                <a:latin typeface="微軟正黑體" pitchFamily="34" charset="-120"/>
                <a:ea typeface="微軟正黑體" pitchFamily="34" charset="-120"/>
              </a:rPr>
              <a:t>（違反空氣污染防制法、水污染防治法、海洋污染防治法、廢棄物清理法、環境用藥管理法或土壤及地下水污染整治法）</a:t>
            </a:r>
          </a:p>
          <a:p>
            <a:pPr lvl="1">
              <a:spcAft>
                <a:spcPts val="0"/>
              </a:spcAft>
              <a:buFont typeface="Wingdings" pitchFamily="2" charset="2"/>
              <a:buChar char="l"/>
            </a:pPr>
            <a:r>
              <a:rPr lang="zh-TW" altLang="en-US" sz="1800" dirty="0" smtClean="0">
                <a:solidFill>
                  <a:srgbClr val="00B0F0"/>
                </a:solidFill>
                <a:latin typeface="微軟正黑體" pitchFamily="34" charset="-120"/>
                <a:ea typeface="微軟正黑體" pitchFamily="34" charset="-120"/>
              </a:rPr>
              <a:t>食安案件</a:t>
            </a:r>
            <a:r>
              <a:rPr lang="zh-TW" altLang="en-US" sz="1800" dirty="0" smtClean="0">
                <a:latin typeface="微軟正黑體" pitchFamily="34" charset="-120"/>
                <a:ea typeface="微軟正黑體" pitchFamily="34" charset="-120"/>
              </a:rPr>
              <a:t>（違反食品安全衛生管理法、藥事法）</a:t>
            </a:r>
          </a:p>
          <a:p>
            <a:pPr lvl="1">
              <a:spcAft>
                <a:spcPts val="0"/>
              </a:spcAft>
              <a:buFont typeface="Wingdings" pitchFamily="2" charset="2"/>
              <a:buChar char="l"/>
            </a:pPr>
            <a:r>
              <a:rPr lang="zh-TW" altLang="en-US" sz="1800" dirty="0" smtClean="0">
                <a:solidFill>
                  <a:srgbClr val="00B0F0"/>
                </a:solidFill>
                <a:latin typeface="微軟正黑體" pitchFamily="34" charset="-120"/>
                <a:ea typeface="微軟正黑體" pitchFamily="34" charset="-120"/>
              </a:rPr>
              <a:t>勞動案件</a:t>
            </a:r>
            <a:r>
              <a:rPr lang="zh-TW" altLang="en-US" sz="1800" dirty="0" smtClean="0">
                <a:latin typeface="微軟正黑體" pitchFamily="34" charset="-120"/>
                <a:ea typeface="微軟正黑體" pitchFamily="34" charset="-120"/>
              </a:rPr>
              <a:t>（違反勞動基準法、職業安全衛生法）</a:t>
            </a:r>
          </a:p>
          <a:p>
            <a:pPr lvl="1">
              <a:spcAft>
                <a:spcPts val="0"/>
              </a:spcAft>
              <a:buFont typeface="Wingdings" pitchFamily="2" charset="2"/>
              <a:buChar char="l"/>
            </a:pPr>
            <a:r>
              <a:rPr lang="zh-TW" altLang="en-US" sz="1800" dirty="0" smtClean="0">
                <a:solidFill>
                  <a:srgbClr val="00B0F0"/>
                </a:solidFill>
                <a:latin typeface="微軟正黑體" pitchFamily="34" charset="-120"/>
                <a:ea typeface="微軟正黑體" pitchFamily="34" charset="-120"/>
              </a:rPr>
              <a:t>其他</a:t>
            </a:r>
          </a:p>
          <a:p>
            <a:endParaRPr lang="en-US" altLang="zh-TW" sz="2400" dirty="0" smtClean="0">
              <a:latin typeface="微軟正黑體" pitchFamily="34" charset="-120"/>
              <a:ea typeface="微軟正黑體" pitchFamily="34" charset="-120"/>
            </a:endParaRPr>
          </a:p>
          <a:p>
            <a:endParaRPr lang="zh-TW" altLang="en-US" sz="2400" dirty="0" smtClean="0">
              <a:latin typeface="微軟正黑體" pitchFamily="34" charset="-120"/>
              <a:ea typeface="微軟正黑體" pitchFamily="34" charset="-120"/>
            </a:endParaRPr>
          </a:p>
          <a:p>
            <a:endParaRPr lang="zh-TW" altLang="en-US" sz="2400" dirty="0">
              <a:latin typeface="微軟正黑體" pitchFamily="34" charset="-120"/>
              <a:ea typeface="微軟正黑體" pitchFamily="34" charset="-120"/>
            </a:endParaRPr>
          </a:p>
        </p:txBody>
      </p:sp>
    </p:spTree>
    <p:extLst>
      <p:ext uri="{BB962C8B-B14F-4D97-AF65-F5344CB8AC3E}">
        <p14:creationId xmlns="" xmlns:p14="http://schemas.microsoft.com/office/powerpoint/2010/main" val="36961457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9334"/>
            <a:ext cx="8229600" cy="990600"/>
          </a:xfrm>
        </p:spPr>
        <p:txBody>
          <a:bodyPr>
            <a:normAutofit fontScale="90000"/>
          </a:bodyPr>
          <a:lstStyle/>
          <a:p>
            <a:r>
              <a:rPr lang="zh-TW" altLang="en-US" dirty="0" smtClean="0">
                <a:latin typeface="微軟正黑體" pitchFamily="34" charset="-120"/>
                <a:ea typeface="微軟正黑體" pitchFamily="34" charset="-120"/>
              </a:rPr>
              <a:t>保護證人及檢舉人</a:t>
            </a:r>
            <a:r>
              <a:rPr lang="en-US" altLang="zh-TW" dirty="0" smtClean="0">
                <a:latin typeface="微軟正黑體" pitchFamily="34" charset="-120"/>
                <a:ea typeface="微軟正黑體" pitchFamily="34" charset="-120"/>
              </a:rPr>
              <a:t/>
            </a:r>
            <a:br>
              <a:rPr lang="en-US" altLang="zh-TW" dirty="0" smtClean="0">
                <a:latin typeface="微軟正黑體" pitchFamily="34" charset="-120"/>
                <a:ea typeface="微軟正黑體" pitchFamily="34" charset="-120"/>
              </a:rPr>
            </a:br>
            <a:r>
              <a:rPr lang="zh-TW" altLang="en-US" sz="1600" dirty="0" smtClean="0">
                <a:latin typeface="微軟正黑體" pitchFamily="34" charset="-120"/>
                <a:ea typeface="微軟正黑體" pitchFamily="34" charset="-120"/>
              </a:rPr>
              <a:t>自由時報</a:t>
            </a:r>
            <a:r>
              <a:rPr lang="en-US" altLang="zh-TW" dirty="0" smtClean="0">
                <a:latin typeface="微軟正黑體" pitchFamily="34" charset="-120"/>
                <a:ea typeface="微軟正黑體" pitchFamily="34" charset="-120"/>
              </a:rPr>
              <a:t/>
            </a:r>
            <a:br>
              <a:rPr lang="en-US" altLang="zh-TW" dirty="0" smtClean="0">
                <a:latin typeface="微軟正黑體" pitchFamily="34" charset="-120"/>
                <a:ea typeface="微軟正黑體" pitchFamily="34" charset="-120"/>
              </a:rPr>
            </a:br>
            <a:r>
              <a:rPr lang="en-US" altLang="zh-TW" sz="1600" dirty="0" smtClean="0">
                <a:latin typeface="微軟正黑體" pitchFamily="34" charset="-120"/>
                <a:ea typeface="微軟正黑體" pitchFamily="34" charset="-120"/>
              </a:rPr>
              <a:t>http</a:t>
            </a:r>
            <a:r>
              <a:rPr lang="en-US" altLang="zh-TW" sz="1600" dirty="0">
                <a:latin typeface="微軟正黑體" pitchFamily="34" charset="-120"/>
                <a:ea typeface="微軟正黑體" pitchFamily="34" charset="-120"/>
              </a:rPr>
              <a:t>://news.ltn.com.tw/news/politics/breakingnews/1724215</a:t>
            </a:r>
            <a:endParaRPr lang="zh-TW" altLang="en-US" sz="1600" b="1" dirty="0">
              <a:solidFill>
                <a:schemeClr val="accent5">
                  <a:lumMod val="50000"/>
                </a:schemeClr>
              </a:solidFill>
            </a:endParaRPr>
          </a:p>
        </p:txBody>
      </p:sp>
      <p:pic>
        <p:nvPicPr>
          <p:cNvPr id="5" name="Picture 1"/>
          <p:cNvPicPr>
            <a:picLocks noChangeAspect="1" noChangeArrowheads="1"/>
          </p:cNvPicPr>
          <p:nvPr/>
        </p:nvPicPr>
        <p:blipFill>
          <a:blip r:embed="rId3">
            <a:lum bright="40000" contrast="-40000"/>
          </a:blip>
          <a:srcRect/>
          <a:stretch>
            <a:fillRect/>
          </a:stretch>
        </p:blipFill>
        <p:spPr bwMode="auto">
          <a:xfrm>
            <a:off x="6542845" y="116316"/>
            <a:ext cx="2601155" cy="928670"/>
          </a:xfrm>
          <a:prstGeom prst="rect">
            <a:avLst/>
          </a:prstGeom>
          <a:noFill/>
          <a:ln w="9525">
            <a:noFill/>
            <a:miter lim="800000"/>
            <a:headEnd/>
            <a:tailEnd/>
          </a:ln>
          <a:effectLst/>
        </p:spPr>
      </p:pic>
      <p:sp>
        <p:nvSpPr>
          <p:cNvPr id="4" name="投影片編號版面配置區 3"/>
          <p:cNvSpPr>
            <a:spLocks noGrp="1"/>
          </p:cNvSpPr>
          <p:nvPr>
            <p:ph type="sldNum" sz="quarter" idx="12"/>
          </p:nvPr>
        </p:nvSpPr>
        <p:spPr/>
        <p:txBody>
          <a:bodyPr/>
          <a:lstStyle/>
          <a:p>
            <a:fld id="{40202264-1F4C-48EA-9BA7-78D3F45A5E5E}" type="slidenum">
              <a:rPr lang="zh-TW" altLang="en-US" smtClean="0"/>
              <a:pPr/>
              <a:t>25</a:t>
            </a:fld>
            <a:endParaRPr lang="zh-TW" altLang="en-US"/>
          </a:p>
        </p:txBody>
      </p:sp>
      <p:pic>
        <p:nvPicPr>
          <p:cNvPr id="1026"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212975" y="1186167"/>
            <a:ext cx="5595030" cy="56025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5896775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保護證人及檢舉人</a:t>
            </a:r>
            <a:endParaRPr lang="zh-TW" altLang="en-US" dirty="0"/>
          </a:p>
        </p:txBody>
      </p:sp>
      <p:sp>
        <p:nvSpPr>
          <p:cNvPr id="3" name="內容版面配置區 2"/>
          <p:cNvSpPr>
            <a:spLocks noGrp="1"/>
          </p:cNvSpPr>
          <p:nvPr>
            <p:ph sz="quarter" idx="1"/>
          </p:nvPr>
        </p:nvSpPr>
        <p:spPr>
          <a:xfrm>
            <a:off x="457200" y="1219200"/>
            <a:ext cx="8323498" cy="5162128"/>
          </a:xfrm>
        </p:spPr>
        <p:txBody>
          <a:bodyPr/>
          <a:lstStyle/>
          <a:p>
            <a:pPr>
              <a:spcAft>
                <a:spcPts val="600"/>
              </a:spcAft>
            </a:pPr>
            <a:r>
              <a:rPr lang="zh-TW" altLang="en-US" dirty="0" smtClean="0">
                <a:solidFill>
                  <a:srgbClr val="FF0000"/>
                </a:solidFill>
                <a:latin typeface="微軟正黑體" pitchFamily="34" charset="-120"/>
                <a:ea typeface="微軟正黑體" pitchFamily="34" charset="-120"/>
              </a:rPr>
              <a:t>獎勵保護檢舉貪污瀆職辦法</a:t>
            </a:r>
            <a:endParaRPr lang="en-US" altLang="zh-TW" dirty="0" smtClean="0">
              <a:solidFill>
                <a:srgbClr val="FF0000"/>
              </a:solidFill>
              <a:latin typeface="微軟正黑體" pitchFamily="34" charset="-120"/>
              <a:ea typeface="微軟正黑體" pitchFamily="34" charset="-120"/>
            </a:endParaRPr>
          </a:p>
          <a:p>
            <a:pPr marL="273050" indent="-6350">
              <a:spcAft>
                <a:spcPts val="600"/>
              </a:spcAft>
              <a:buNone/>
            </a:pPr>
            <a:r>
              <a:rPr lang="zh-TW" altLang="en-US" dirty="0" smtClean="0">
                <a:latin typeface="微軟正黑體" pitchFamily="34" charset="-120"/>
                <a:ea typeface="微軟正黑體" pitchFamily="34" charset="-120"/>
              </a:rPr>
              <a:t>「獎勵保護檢舉貪污瀆職辦法」於</a:t>
            </a:r>
            <a:r>
              <a:rPr lang="en-US" dirty="0" smtClean="0">
                <a:latin typeface="微軟正黑體" pitchFamily="34" charset="-120"/>
                <a:ea typeface="微軟正黑體" pitchFamily="34" charset="-120"/>
              </a:rPr>
              <a:t>105</a:t>
            </a:r>
            <a:r>
              <a:rPr lang="zh-TW" altLang="en-US" dirty="0" smtClean="0">
                <a:latin typeface="微軟正黑體" pitchFamily="34" charset="-120"/>
                <a:ea typeface="微軟正黑體" pitchFamily="34" charset="-120"/>
              </a:rPr>
              <a:t>年</a:t>
            </a:r>
            <a:r>
              <a:rPr lang="en-US" dirty="0" smtClean="0">
                <a:latin typeface="微軟正黑體" pitchFamily="34" charset="-120"/>
                <a:ea typeface="微軟正黑體" pitchFamily="34" charset="-120"/>
              </a:rPr>
              <a:t>3</a:t>
            </a:r>
            <a:r>
              <a:rPr lang="zh-TW" altLang="en-US" dirty="0" smtClean="0">
                <a:latin typeface="微軟正黑體" pitchFamily="34" charset="-120"/>
                <a:ea typeface="微軟正黑體" pitchFamily="34" charset="-120"/>
              </a:rPr>
              <a:t>月</a:t>
            </a:r>
            <a:r>
              <a:rPr lang="en-US" dirty="0" smtClean="0">
                <a:latin typeface="微軟正黑體" pitchFamily="34" charset="-120"/>
                <a:ea typeface="微軟正黑體" pitchFamily="34" charset="-120"/>
              </a:rPr>
              <a:t>16</a:t>
            </a:r>
            <a:r>
              <a:rPr lang="zh-TW" altLang="en-US" dirty="0" smtClean="0">
                <a:latin typeface="微軟正黑體" pitchFamily="34" charset="-120"/>
                <a:ea typeface="微軟正黑體" pitchFamily="34" charset="-120"/>
              </a:rPr>
              <a:t>日修正發布，修正重點包含：</a:t>
            </a:r>
            <a:endParaRPr lang="en-US" altLang="zh-TW" dirty="0" smtClean="0">
              <a:latin typeface="微軟正黑體" pitchFamily="34" charset="-120"/>
              <a:ea typeface="微軟正黑體" pitchFamily="34" charset="-120"/>
            </a:endParaRPr>
          </a:p>
          <a:p>
            <a:pPr marL="883920" lvl="1" indent="-342900">
              <a:spcBef>
                <a:spcPts val="600"/>
              </a:spcBef>
              <a:spcAft>
                <a:spcPts val="600"/>
              </a:spcAft>
              <a:buClrTx/>
              <a:buFont typeface="Wingdings" panose="05000000000000000000" pitchFamily="2" charset="2"/>
              <a:buChar char="ü"/>
            </a:pPr>
            <a:r>
              <a:rPr lang="en-US" altLang="zh-TW" sz="2400" dirty="0" smtClean="0">
                <a:latin typeface="微軟正黑體" pitchFamily="34" charset="-120"/>
                <a:ea typeface="微軟正黑體" pitchFamily="34" charset="-120"/>
              </a:rPr>
              <a:t>	</a:t>
            </a:r>
            <a:r>
              <a:rPr lang="zh-TW" altLang="en-US" sz="2400" dirty="0" smtClean="0">
                <a:latin typeface="微軟正黑體" pitchFamily="34" charset="-120"/>
                <a:ea typeface="微軟正黑體" pitchFamily="34" charset="-120"/>
              </a:rPr>
              <a:t>擴大檢舉獎金之給與範圍</a:t>
            </a:r>
            <a:r>
              <a:rPr lang="zh-TW" altLang="en-US" sz="2400" dirty="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883920" lvl="1" indent="-342900">
              <a:spcBef>
                <a:spcPts val="600"/>
              </a:spcBef>
              <a:spcAft>
                <a:spcPts val="600"/>
              </a:spcAft>
              <a:buClrTx/>
              <a:buFont typeface="Wingdings" panose="05000000000000000000" pitchFamily="2" charset="2"/>
              <a:buChar char="ü"/>
            </a:pPr>
            <a:r>
              <a:rPr lang="zh-TW" altLang="en-US" sz="2400" dirty="0" smtClean="0">
                <a:latin typeface="微軟正黑體" pitchFamily="34" charset="-120"/>
                <a:ea typeface="微軟正黑體" pitchFamily="34" charset="-120"/>
              </a:rPr>
              <a:t>對於檢舉事實與判決書所載之事實雖有不同，惟對案件查獲有直接重要幫助者，亦應酌給獎金等。</a:t>
            </a:r>
          </a:p>
          <a:p>
            <a:endParaRPr lang="zh-TW" altLang="en-US" dirty="0"/>
          </a:p>
        </p:txBody>
      </p:sp>
      <p:pic>
        <p:nvPicPr>
          <p:cNvPr id="4" name="圖片 3" descr="廉政署-機場燈片選定版-280X156-機場燈片.jpg"/>
          <p:cNvPicPr>
            <a:picLocks noChangeAspect="1"/>
          </p:cNvPicPr>
          <p:nvPr/>
        </p:nvPicPr>
        <p:blipFill>
          <a:blip r:embed="rId3" cstate="screen"/>
          <a:stretch>
            <a:fillRect/>
          </a:stretch>
        </p:blipFill>
        <p:spPr>
          <a:xfrm>
            <a:off x="5429256" y="4320342"/>
            <a:ext cx="3351442" cy="2060985"/>
          </a:xfrm>
          <a:prstGeom prst="rect">
            <a:avLst/>
          </a:prstGeom>
        </p:spPr>
      </p:pic>
      <p:pic>
        <p:nvPicPr>
          <p:cNvPr id="5" name="Picture 1"/>
          <p:cNvPicPr>
            <a:picLocks noChangeAspect="1" noChangeArrowheads="1"/>
          </p:cNvPicPr>
          <p:nvPr/>
        </p:nvPicPr>
        <p:blipFill>
          <a:blip r:embed="rId4">
            <a:lum bright="40000" contrast="-40000"/>
          </a:blip>
          <a:srcRect/>
          <a:stretch>
            <a:fillRect/>
          </a:stretch>
        </p:blipFill>
        <p:spPr bwMode="auto">
          <a:xfrm>
            <a:off x="6542845" y="116316"/>
            <a:ext cx="2601155" cy="928670"/>
          </a:xfrm>
          <a:prstGeom prst="rect">
            <a:avLst/>
          </a:prstGeom>
          <a:noFill/>
          <a:ln w="9525">
            <a:noFill/>
            <a:miter lim="800000"/>
            <a:headEnd/>
            <a:tailEnd/>
          </a:ln>
          <a:effectLst/>
        </p:spPr>
      </p:pic>
      <p:sp>
        <p:nvSpPr>
          <p:cNvPr id="6" name="投影片編號版面配置區 5"/>
          <p:cNvSpPr>
            <a:spLocks noGrp="1"/>
          </p:cNvSpPr>
          <p:nvPr>
            <p:ph type="sldNum" sz="quarter" idx="12"/>
          </p:nvPr>
        </p:nvSpPr>
        <p:spPr/>
        <p:txBody>
          <a:bodyPr/>
          <a:lstStyle/>
          <a:p>
            <a:fld id="{40202264-1F4C-48EA-9BA7-78D3F45A5E5E}" type="slidenum">
              <a:rPr lang="zh-TW" altLang="en-US" smtClean="0"/>
              <a:pPr/>
              <a:t>26</a:t>
            </a:fld>
            <a:endParaRPr lang="zh-TW"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normAutofit/>
          </a:bodyPr>
          <a:lstStyle/>
          <a:p>
            <a:pPr algn="ctr">
              <a:buNone/>
            </a:pPr>
            <a:endParaRPr lang="en-US" altLang="zh-TW" sz="4000" dirty="0" smtClean="0">
              <a:latin typeface="微軟正黑體" pitchFamily="34" charset="-120"/>
              <a:ea typeface="微軟正黑體" pitchFamily="34" charset="-120"/>
            </a:endParaRPr>
          </a:p>
          <a:p>
            <a:pPr algn="ctr">
              <a:buNone/>
            </a:pPr>
            <a:endParaRPr lang="en-US" altLang="zh-TW" sz="4000" dirty="0" smtClean="0">
              <a:latin typeface="微軟正黑體" pitchFamily="34" charset="-120"/>
              <a:ea typeface="微軟正黑體" pitchFamily="34" charset="-120"/>
            </a:endParaRPr>
          </a:p>
          <a:p>
            <a:pPr algn="ctr">
              <a:buNone/>
            </a:pPr>
            <a:r>
              <a:rPr lang="zh-TW" altLang="en-US" sz="4000" dirty="0" smtClean="0">
                <a:latin typeface="微軟正黑體" pitchFamily="34" charset="-120"/>
                <a:ea typeface="微軟正黑體" pitchFamily="34" charset="-120"/>
              </a:rPr>
              <a:t>窩裡反條款</a:t>
            </a:r>
            <a:endParaRPr lang="zh-TW" altLang="en-US" sz="4000" dirty="0"/>
          </a:p>
        </p:txBody>
      </p:sp>
      <p:pic>
        <p:nvPicPr>
          <p:cNvPr id="4" name="Picture 2" descr="C:\Users\aac2026\Downloads\Praise-06-782013.jpg"/>
          <p:cNvPicPr>
            <a:picLocks noChangeAspect="1" noChangeArrowheads="1"/>
          </p:cNvPicPr>
          <p:nvPr/>
        </p:nvPicPr>
        <p:blipFill>
          <a:blip r:embed="rId3" cstate="print"/>
          <a:srcRect/>
          <a:stretch>
            <a:fillRect/>
          </a:stretch>
        </p:blipFill>
        <p:spPr bwMode="auto">
          <a:xfrm>
            <a:off x="2343975" y="3643314"/>
            <a:ext cx="4480000" cy="2520000"/>
          </a:xfrm>
          <a:prstGeom prst="rect">
            <a:avLst/>
          </a:prstGeom>
          <a:noFill/>
        </p:spPr>
      </p:pic>
      <p:sp>
        <p:nvSpPr>
          <p:cNvPr id="5" name="矩形 4"/>
          <p:cNvSpPr/>
          <p:nvPr/>
        </p:nvSpPr>
        <p:spPr>
          <a:xfrm>
            <a:off x="0" y="0"/>
            <a:ext cx="9144000" cy="2571768"/>
          </a:xfrm>
          <a:prstGeom prst="rect">
            <a:avLst/>
          </a:prstGeom>
        </p:spPr>
        <p:txBody>
          <a:bodyPr wrap="square">
            <a:prstTxWarp prst="textDeflateBottom">
              <a:avLst/>
            </a:prstTxWarp>
            <a:spAutoFit/>
          </a:bodyPr>
          <a:lstStyle/>
          <a:p>
            <a:r>
              <a:rPr lang="zh-TW" altLang="en-US" sz="2000" dirty="0" smtClean="0">
                <a:solidFill>
                  <a:schemeClr val="bg1"/>
                </a:solidFill>
                <a:effectLst>
                  <a:glow rad="228600">
                    <a:schemeClr val="accent5">
                      <a:satMod val="175000"/>
                      <a:alpha val="40000"/>
                    </a:schemeClr>
                  </a:glow>
                </a:effectLst>
                <a:latin typeface="微軟正黑體" pitchFamily="34" charset="-120"/>
                <a:ea typeface="微軟正黑體" pitchFamily="34" charset="-120"/>
              </a:rPr>
              <a:t>賄賂、保護證人及檢舉人、反貪腐專責機構、私部門會計及審計</a:t>
            </a:r>
            <a:endParaRPr lang="en-US" altLang="zh-TW" sz="2000" dirty="0" smtClean="0">
              <a:solidFill>
                <a:schemeClr val="bg1"/>
              </a:solidFill>
              <a:effectLst>
                <a:glow rad="228600">
                  <a:schemeClr val="accent5">
                    <a:satMod val="175000"/>
                    <a:alpha val="40000"/>
                  </a:schemeClr>
                </a:glow>
              </a:effectLst>
              <a:latin typeface="微軟正黑體" pitchFamily="34" charset="-120"/>
              <a:ea typeface="微軟正黑體" pitchFamily="34" charset="-120"/>
            </a:endParaRPr>
          </a:p>
          <a:p>
            <a:r>
              <a:rPr lang="zh-TW" altLang="en-US" sz="2000" dirty="0" smtClean="0">
                <a:solidFill>
                  <a:schemeClr val="bg1"/>
                </a:solidFill>
                <a:effectLst>
                  <a:glow rad="228600">
                    <a:schemeClr val="accent5">
                      <a:satMod val="175000"/>
                      <a:alpha val="40000"/>
                    </a:schemeClr>
                  </a:glow>
                </a:effectLst>
                <a:latin typeface="微軟正黑體" pitchFamily="34" charset="-120"/>
                <a:ea typeface="微軟正黑體" pitchFamily="34" charset="-120"/>
              </a:rPr>
              <a:t>旋轉門條款、財產來源不明、洗錢、窩裡反條款、政府財政透明</a:t>
            </a:r>
            <a:endParaRPr lang="zh-TW" altLang="en-US" sz="2000" dirty="0">
              <a:solidFill>
                <a:schemeClr val="bg1"/>
              </a:solidFill>
              <a:effectLst>
                <a:glow rad="228600">
                  <a:schemeClr val="accent5">
                    <a:satMod val="175000"/>
                    <a:alpha val="40000"/>
                  </a:schemeClr>
                </a:glo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fld id="{40202264-1F4C-48EA-9BA7-78D3F45A5E5E}" type="slidenum">
              <a:rPr lang="zh-TW" altLang="en-US" smtClean="0"/>
              <a:pPr/>
              <a:t>27</a:t>
            </a:fld>
            <a:endParaRPr lang="zh-TW"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窩裡反條款</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fld id="{40202264-1F4C-48EA-9BA7-78D3F45A5E5E}" type="slidenum">
              <a:rPr lang="zh-TW" altLang="en-US" smtClean="0"/>
              <a:pPr/>
              <a:t>28</a:t>
            </a:fld>
            <a:endParaRPr lang="zh-TW" altLang="en-US"/>
          </a:p>
        </p:txBody>
      </p:sp>
      <p:sp>
        <p:nvSpPr>
          <p:cNvPr id="3" name="內容版面配置區 2"/>
          <p:cNvSpPr>
            <a:spLocks noGrp="1"/>
          </p:cNvSpPr>
          <p:nvPr>
            <p:ph sz="quarter" idx="1"/>
          </p:nvPr>
        </p:nvSpPr>
        <p:spPr/>
        <p:txBody>
          <a:bodyPr>
            <a:normAutofit/>
          </a:bodyPr>
          <a:lstStyle/>
          <a:p>
            <a:r>
              <a:rPr lang="zh-TW" altLang="en-US" sz="2800" b="1" dirty="0" smtClean="0">
                <a:solidFill>
                  <a:schemeClr val="accent2">
                    <a:lumMod val="50000"/>
                  </a:schemeClr>
                </a:solidFill>
                <a:latin typeface="微軟正黑體" pitchFamily="34" charset="-120"/>
                <a:ea typeface="微軟正黑體" pitchFamily="34" charset="-120"/>
              </a:rPr>
              <a:t>羅德永會計師願意出面指證</a:t>
            </a:r>
            <a:r>
              <a:rPr lang="en-US" altLang="zh-TW" sz="2800" b="1" dirty="0" smtClean="0">
                <a:solidFill>
                  <a:schemeClr val="accent2">
                    <a:lumMod val="50000"/>
                  </a:schemeClr>
                </a:solidFill>
                <a:latin typeface="微軟正黑體" pitchFamily="34" charset="-120"/>
                <a:ea typeface="微軟正黑體" pitchFamily="34" charset="-120"/>
              </a:rPr>
              <a:t>Z</a:t>
            </a:r>
            <a:r>
              <a:rPr lang="zh-TW" altLang="en-US" sz="2800" b="1" dirty="0" smtClean="0">
                <a:solidFill>
                  <a:schemeClr val="accent2">
                    <a:lumMod val="50000"/>
                  </a:schemeClr>
                </a:solidFill>
                <a:latin typeface="微軟正黑體" pitchFamily="34" charset="-120"/>
                <a:ea typeface="微軟正黑體" pitchFamily="34" charset="-120"/>
              </a:rPr>
              <a:t>基金違法。</a:t>
            </a:r>
            <a:endParaRPr lang="en-US" altLang="zh-TW" sz="2800" b="1" dirty="0" smtClean="0">
              <a:solidFill>
                <a:schemeClr val="accent2">
                  <a:lumMod val="50000"/>
                </a:schemeClr>
              </a:solidFill>
              <a:latin typeface="微軟正黑體" pitchFamily="34" charset="-120"/>
              <a:ea typeface="微軟正黑體" pitchFamily="34" charset="-120"/>
            </a:endParaRPr>
          </a:p>
          <a:p>
            <a:pPr marL="533400" lvl="1" indent="0">
              <a:buNone/>
            </a:pPr>
            <a:endParaRPr lang="en-US" altLang="zh-TW" sz="2600" b="1" dirty="0" smtClean="0">
              <a:latin typeface="微軟正黑體" pitchFamily="34" charset="-120"/>
              <a:ea typeface="微軟正黑體" pitchFamily="34" charset="-120"/>
            </a:endParaRPr>
          </a:p>
          <a:p>
            <a:pPr lvl="0"/>
            <a:r>
              <a:rPr lang="zh-TW" altLang="en-US" sz="2800" dirty="0" smtClean="0">
                <a:solidFill>
                  <a:srgbClr val="FF0000"/>
                </a:solidFill>
                <a:latin typeface="微軟正黑體" pitchFamily="34" charset="-120"/>
                <a:ea typeface="微軟正黑體" pitchFamily="34" charset="-120"/>
              </a:rPr>
              <a:t>公約第</a:t>
            </a:r>
            <a:r>
              <a:rPr lang="en-US" altLang="en-US" sz="2800" dirty="0" smtClean="0">
                <a:solidFill>
                  <a:srgbClr val="FF0000"/>
                </a:solidFill>
                <a:latin typeface="微軟正黑體" pitchFamily="34" charset="-120"/>
                <a:ea typeface="微軟正黑體" pitchFamily="34" charset="-120"/>
              </a:rPr>
              <a:t>37</a:t>
            </a:r>
            <a:r>
              <a:rPr lang="zh-TW" altLang="en-US" sz="2800" dirty="0" smtClean="0">
                <a:solidFill>
                  <a:srgbClr val="FF0000"/>
                </a:solidFill>
                <a:latin typeface="微軟正黑體" pitchFamily="34" charset="-120"/>
                <a:ea typeface="微軟正黑體" pitchFamily="34" charset="-120"/>
              </a:rPr>
              <a:t>條  與執法機關之合作</a:t>
            </a:r>
          </a:p>
          <a:p>
            <a:pPr lvl="1" algn="just">
              <a:spcBef>
                <a:spcPts val="600"/>
              </a:spcBef>
              <a:spcAft>
                <a:spcPts val="600"/>
              </a:spcAft>
              <a:buFont typeface="Wingdings" pitchFamily="2" charset="2"/>
              <a:buChar char="l"/>
            </a:pPr>
            <a:r>
              <a:rPr lang="zh-TW" altLang="en-US" sz="2400" dirty="0" smtClean="0">
                <a:latin typeface="微軟正黑體" pitchFamily="34" charset="-120"/>
                <a:ea typeface="微軟正黑體" pitchFamily="34" charset="-120"/>
              </a:rPr>
              <a:t>鼓勵參與或曾參與觸犯本公約所定犯罪之人提供有助於主管機關偵查和取證之情報。</a:t>
            </a:r>
          </a:p>
          <a:p>
            <a:pPr lvl="1" algn="just">
              <a:spcBef>
                <a:spcPts val="600"/>
              </a:spcBef>
              <a:spcAft>
                <a:spcPts val="600"/>
              </a:spcAft>
              <a:buFont typeface="Wingdings" pitchFamily="2" charset="2"/>
              <a:buChar char="l"/>
            </a:pPr>
            <a:r>
              <a:rPr lang="zh-TW" altLang="en-US" sz="2400" dirty="0" smtClean="0">
                <a:latin typeface="微軟正黑體" pitchFamily="34" charset="-120"/>
                <a:ea typeface="微軟正黑體" pitchFamily="34" charset="-120"/>
              </a:rPr>
              <a:t>對在本公約所定犯罪之偵查或起訴中提供實質性配合（合作）之被告（或人），應考慮訂定在適當之情況減輕處罰之可能性。</a:t>
            </a:r>
          </a:p>
          <a:p>
            <a:pPr lvl="1" algn="just">
              <a:spcBef>
                <a:spcPts val="600"/>
              </a:spcBef>
              <a:spcAft>
                <a:spcPts val="600"/>
              </a:spcAft>
              <a:buFont typeface="Wingdings" pitchFamily="2" charset="2"/>
              <a:buChar char="l"/>
            </a:pPr>
            <a:r>
              <a:rPr lang="zh-TW" altLang="en-US" sz="2400" dirty="0" smtClean="0">
                <a:latin typeface="微軟正黑體" pitchFamily="34" charset="-120"/>
                <a:ea typeface="微軟正黑體" pitchFamily="34" charset="-120"/>
              </a:rPr>
              <a:t>為此類人員提供之保護，準用公約第</a:t>
            </a:r>
            <a:r>
              <a:rPr lang="en-US" altLang="en-US" sz="2400" dirty="0" smtClean="0">
                <a:latin typeface="微軟正黑體" pitchFamily="34" charset="-120"/>
                <a:ea typeface="微軟正黑體" pitchFamily="34" charset="-120"/>
              </a:rPr>
              <a:t>32</a:t>
            </a:r>
            <a:r>
              <a:rPr lang="zh-TW" altLang="en-US" sz="2400" dirty="0" smtClean="0">
                <a:latin typeface="微軟正黑體" pitchFamily="34" charset="-120"/>
                <a:ea typeface="微軟正黑體" pitchFamily="34" charset="-120"/>
              </a:rPr>
              <a:t>條規定。</a:t>
            </a:r>
          </a:p>
          <a:p>
            <a:pPr marL="533400" lvl="1" indent="0">
              <a:buNone/>
            </a:pPr>
            <a:endParaRPr lang="zh-TW" altLang="en-US" sz="2600" b="1" dirty="0">
              <a:latin typeface="微軟正黑體" pitchFamily="34" charset="-120"/>
              <a:ea typeface="微軟正黑體" pitchFamily="34" charset="-120"/>
            </a:endParaRPr>
          </a:p>
        </p:txBody>
      </p:sp>
      <p:sp>
        <p:nvSpPr>
          <p:cNvPr id="4" name="矩形 3"/>
          <p:cNvSpPr/>
          <p:nvPr/>
        </p:nvSpPr>
        <p:spPr>
          <a:xfrm>
            <a:off x="571472" y="1142984"/>
            <a:ext cx="8143932" cy="714380"/>
          </a:xfrm>
          <a:prstGeom prst="rect">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微軟正黑體" pitchFamily="34" charset="-120"/>
                <a:ea typeface="微軟正黑體" pitchFamily="34" charset="-120"/>
              </a:rPr>
              <a:t>窩裡反條款</a:t>
            </a:r>
            <a:endParaRPr lang="zh-TW" altLang="en-US" sz="1800" dirty="0">
              <a:latin typeface="微軟正黑體" pitchFamily="34" charset="-120"/>
              <a:ea typeface="微軟正黑體" pitchFamily="34" charset="-120"/>
            </a:endParaRPr>
          </a:p>
        </p:txBody>
      </p:sp>
      <p:sp>
        <p:nvSpPr>
          <p:cNvPr id="5" name="內容版面配置區 2"/>
          <p:cNvSpPr txBox="1">
            <a:spLocks/>
          </p:cNvSpPr>
          <p:nvPr/>
        </p:nvSpPr>
        <p:spPr>
          <a:xfrm>
            <a:off x="609600" y="1371600"/>
            <a:ext cx="4034408" cy="4937760"/>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zh-TW" altLang="en-US" sz="2400" b="0" i="0" u="none" strike="noStrike" kern="1200" cap="none" spc="0" normalizeH="0" baseline="0" noProof="0" dirty="0" smtClean="0">
                <a:ln>
                  <a:noFill/>
                </a:ln>
                <a:solidFill>
                  <a:schemeClr val="tx2"/>
                </a:solidFill>
                <a:effectLst/>
                <a:uLnTx/>
                <a:uFillTx/>
                <a:latin typeface="微軟正黑體" pitchFamily="34" charset="-120"/>
                <a:ea typeface="微軟正黑體" pitchFamily="34" charset="-120"/>
                <a:cs typeface="+mn-cs"/>
              </a:rPr>
              <a:t>彰化地檢署偵辦頂新飼料油案，越南大幸福負責人楊振益供稱，頂新知道自己購買的是飼料油，也坦承回台串供，他原打算爭取轉為汙點證人，供述罪行以換取減輕或免除刑罰，但彰化地檢署早已掌握更多事證，表明「我們知道的比你講的還要多，為時已晚」，拒絕楊的要求。</a:t>
            </a:r>
            <a:endParaRPr kumimoji="0" lang="zh-TW" altLang="en-US" sz="2400" b="1" i="0" u="none" strike="noStrike" kern="1200" cap="none" spc="0" normalizeH="0" baseline="0" noProof="0" dirty="0">
              <a:ln>
                <a:noFill/>
              </a:ln>
              <a:solidFill>
                <a:schemeClr val="tx2"/>
              </a:solidFill>
              <a:effectLst/>
              <a:uLnTx/>
              <a:uFillTx/>
              <a:latin typeface="微軟正黑體" pitchFamily="34" charset="-120"/>
              <a:ea typeface="微軟正黑體" pitchFamily="34" charset="-120"/>
              <a:cs typeface="+mn-cs"/>
            </a:endParaRPr>
          </a:p>
        </p:txBody>
      </p:sp>
      <p:pic>
        <p:nvPicPr>
          <p:cNvPr id="4" name="Picture 1"/>
          <p:cNvPicPr>
            <a:picLocks noChangeAspect="1" noChangeArrowheads="1"/>
          </p:cNvPicPr>
          <p:nvPr/>
        </p:nvPicPr>
        <p:blipFill>
          <a:blip r:embed="rId3">
            <a:lum bright="40000" contrast="-40000"/>
          </a:blip>
          <a:srcRect/>
          <a:stretch>
            <a:fillRect/>
          </a:stretch>
        </p:blipFill>
        <p:spPr bwMode="auto">
          <a:xfrm>
            <a:off x="6542845" y="116316"/>
            <a:ext cx="2601155" cy="928670"/>
          </a:xfrm>
          <a:prstGeom prst="rect">
            <a:avLst/>
          </a:prstGeom>
          <a:noFill/>
          <a:ln w="9525">
            <a:noFill/>
            <a:miter lim="800000"/>
            <a:headEnd/>
            <a:tailEnd/>
          </a:ln>
          <a:effectLst/>
        </p:spPr>
      </p:pic>
      <p:sp>
        <p:nvSpPr>
          <p:cNvPr id="3" name="投影片編號版面配置區 2"/>
          <p:cNvSpPr>
            <a:spLocks noGrp="1"/>
          </p:cNvSpPr>
          <p:nvPr>
            <p:ph type="sldNum" sz="quarter" idx="12"/>
          </p:nvPr>
        </p:nvSpPr>
        <p:spPr/>
        <p:txBody>
          <a:bodyPr/>
          <a:lstStyle/>
          <a:p>
            <a:fld id="{40202264-1F4C-48EA-9BA7-78D3F45A5E5E}" type="slidenum">
              <a:rPr lang="zh-TW" altLang="en-US" smtClean="0"/>
              <a:pPr/>
              <a:t>29</a:t>
            </a:fld>
            <a:endParaRPr lang="zh-TW" altLang="en-US"/>
          </a:p>
        </p:txBody>
      </p:sp>
      <p:pic>
        <p:nvPicPr>
          <p:cNvPr id="1027"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148064" y="1219203"/>
            <a:ext cx="3776257" cy="49815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矩形 6"/>
          <p:cNvSpPr/>
          <p:nvPr/>
        </p:nvSpPr>
        <p:spPr>
          <a:xfrm>
            <a:off x="3786182" y="6211669"/>
            <a:ext cx="5357818" cy="584775"/>
          </a:xfrm>
          <a:prstGeom prst="rect">
            <a:avLst/>
          </a:prstGeom>
        </p:spPr>
        <p:txBody>
          <a:bodyPr wrap="square">
            <a:spAutoFit/>
          </a:bodyPr>
          <a:lstStyle/>
          <a:p>
            <a:pPr algn="r"/>
            <a:r>
              <a:rPr lang="en-US" altLang="zh-TW" sz="1600" dirty="0" err="1" smtClean="0">
                <a:solidFill>
                  <a:srgbClr val="C00000"/>
                </a:solidFill>
                <a:latin typeface="微軟正黑體" pitchFamily="34" charset="-120"/>
                <a:ea typeface="微軟正黑體" pitchFamily="34" charset="-120"/>
              </a:rPr>
              <a:t>ETtoday</a:t>
            </a:r>
            <a:r>
              <a:rPr lang="zh-TW" altLang="zh-TW" sz="1600" dirty="0" smtClean="0">
                <a:solidFill>
                  <a:srgbClr val="C00000"/>
                </a:solidFill>
                <a:latin typeface="微軟正黑體" pitchFamily="34" charset="-120"/>
                <a:ea typeface="微軟正黑體" pitchFamily="34" charset="-120"/>
              </a:rPr>
              <a:t>東森新聞雲</a:t>
            </a:r>
            <a:r>
              <a:rPr lang="en-US" altLang="zh-TW" sz="1600" dirty="0" smtClean="0">
                <a:solidFill>
                  <a:srgbClr val="C00000"/>
                </a:solidFill>
                <a:latin typeface="微軟正黑體" pitchFamily="34" charset="-120"/>
                <a:ea typeface="微軟正黑體" pitchFamily="34" charset="-120"/>
              </a:rPr>
              <a:t>103.10.19</a:t>
            </a:r>
            <a:r>
              <a:rPr lang="zh-TW" altLang="zh-TW" sz="1600" dirty="0" smtClean="0">
                <a:solidFill>
                  <a:srgbClr val="C00000"/>
                </a:solidFill>
                <a:latin typeface="微軟正黑體" pitchFamily="34" charset="-120"/>
                <a:ea typeface="微軟正黑體" pitchFamily="34" charset="-120"/>
              </a:rPr>
              <a:t/>
            </a:r>
            <a:br>
              <a:rPr lang="zh-TW" altLang="zh-TW" sz="1600" dirty="0" smtClean="0">
                <a:solidFill>
                  <a:srgbClr val="C00000"/>
                </a:solidFill>
                <a:latin typeface="微軟正黑體" pitchFamily="34" charset="-120"/>
                <a:ea typeface="微軟正黑體" pitchFamily="34" charset="-120"/>
              </a:rPr>
            </a:br>
            <a:r>
              <a:rPr lang="en-US" altLang="zh-TW" sz="1600" u="sng" dirty="0" smtClean="0">
                <a:solidFill>
                  <a:srgbClr val="C00000"/>
                </a:solidFill>
                <a:latin typeface="微軟正黑體" pitchFamily="34" charset="-120"/>
                <a:ea typeface="微軟正黑體" pitchFamily="34" charset="-120"/>
              </a:rPr>
              <a:t>http://www.ettoday.net/news/20141019/415094.htm</a:t>
            </a:r>
            <a:endParaRPr lang="zh-TW" altLang="en-US" sz="1600" dirty="0">
              <a:solidFill>
                <a:srgbClr val="C00000"/>
              </a:solidFill>
              <a:latin typeface="微軟正黑體" pitchFamily="34" charset="-120"/>
              <a:ea typeface="微軟正黑體" pitchFamily="34" charset="-120"/>
            </a:endParaRPr>
          </a:p>
        </p:txBody>
      </p:sp>
    </p:spTree>
    <p:extLst>
      <p:ext uri="{BB962C8B-B14F-4D97-AF65-F5344CB8AC3E}">
        <p14:creationId xmlns="" xmlns:p14="http://schemas.microsoft.com/office/powerpoint/2010/main" val="1118288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前言</a:t>
            </a:r>
            <a:endParaRPr lang="zh-TW" altLang="en-US" dirty="0"/>
          </a:p>
        </p:txBody>
      </p:sp>
      <p:sp>
        <p:nvSpPr>
          <p:cNvPr id="3" name="內容版面配置區 2"/>
          <p:cNvSpPr>
            <a:spLocks noGrp="1"/>
          </p:cNvSpPr>
          <p:nvPr>
            <p:ph sz="quarter" idx="1"/>
          </p:nvPr>
        </p:nvSpPr>
        <p:spPr/>
        <p:txBody>
          <a:bodyPr/>
          <a:lstStyle/>
          <a:p>
            <a:pPr algn="just"/>
            <a:r>
              <a:rPr lang="zh-TW" altLang="en-US" sz="2800" b="1" dirty="0" smtClean="0">
                <a:latin typeface="微軟正黑體" pitchFamily="34" charset="-120"/>
                <a:ea typeface="微軟正黑體" pitchFamily="34" charset="-120"/>
              </a:rPr>
              <a:t>電影「</a:t>
            </a:r>
            <a:r>
              <a:rPr lang="en-US" altLang="zh-TW" sz="2800" b="1" dirty="0" smtClean="0">
                <a:latin typeface="微軟正黑體" pitchFamily="34" charset="-120"/>
                <a:ea typeface="微軟正黑體" pitchFamily="34" charset="-120"/>
              </a:rPr>
              <a:t>Z</a:t>
            </a:r>
            <a:r>
              <a:rPr lang="zh-TW" altLang="en-US" sz="2800" b="1" dirty="0" smtClean="0">
                <a:latin typeface="微軟正黑體" pitchFamily="34" charset="-120"/>
                <a:ea typeface="微軟正黑體" pitchFamily="34" charset="-120"/>
              </a:rPr>
              <a:t>風暴」</a:t>
            </a:r>
            <a:endParaRPr lang="en-US" altLang="zh-TW" sz="2800" b="1" dirty="0" smtClean="0">
              <a:latin typeface="微軟正黑體" pitchFamily="34" charset="-120"/>
              <a:ea typeface="微軟正黑體" pitchFamily="34" charset="-120"/>
            </a:endParaRPr>
          </a:p>
          <a:p>
            <a:pPr algn="just"/>
            <a:endParaRPr lang="en-US" altLang="zh-TW" sz="2000" dirty="0" smtClean="0">
              <a:latin typeface="微軟正黑體" pitchFamily="34" charset="-120"/>
              <a:ea typeface="微軟正黑體" pitchFamily="34" charset="-120"/>
            </a:endParaRPr>
          </a:p>
          <a:p>
            <a:pPr lvl="1" algn="just"/>
            <a:r>
              <a:rPr lang="zh-TW" altLang="en-US" sz="2600" dirty="0" smtClean="0">
                <a:latin typeface="微軟正黑體" pitchFamily="34" charset="-120"/>
                <a:ea typeface="微軟正黑體" pitchFamily="34" charset="-120"/>
              </a:rPr>
              <a:t>片長：</a:t>
            </a:r>
            <a:r>
              <a:rPr lang="en-US" altLang="zh-TW" sz="2600" dirty="0" smtClean="0">
                <a:latin typeface="微軟正黑體" pitchFamily="34" charset="-120"/>
                <a:ea typeface="微軟正黑體" pitchFamily="34" charset="-120"/>
              </a:rPr>
              <a:t>92</a:t>
            </a:r>
            <a:r>
              <a:rPr lang="zh-TW" altLang="en-US" sz="2600" dirty="0" smtClean="0">
                <a:latin typeface="微軟正黑體" pitchFamily="34" charset="-120"/>
                <a:ea typeface="微軟正黑體" pitchFamily="34" charset="-120"/>
              </a:rPr>
              <a:t>分</a:t>
            </a:r>
            <a:endParaRPr lang="en-US" altLang="zh-TW" sz="2600" dirty="0" smtClean="0">
              <a:latin typeface="微軟正黑體" pitchFamily="34" charset="-120"/>
              <a:ea typeface="微軟正黑體" pitchFamily="34" charset="-120"/>
            </a:endParaRPr>
          </a:p>
          <a:p>
            <a:pPr lvl="1" algn="just"/>
            <a:r>
              <a:rPr lang="zh-TW" altLang="en-US" sz="2600" dirty="0" smtClean="0">
                <a:latin typeface="微軟正黑體" pitchFamily="34" charset="-120"/>
                <a:ea typeface="微軟正黑體" pitchFamily="34" charset="-120"/>
              </a:rPr>
              <a:t>上映日期：</a:t>
            </a:r>
            <a:r>
              <a:rPr lang="en-US" altLang="zh-TW" sz="2600" dirty="0" smtClean="0">
                <a:latin typeface="微軟正黑體" pitchFamily="34" charset="-120"/>
                <a:ea typeface="微軟正黑體" pitchFamily="34" charset="-120"/>
              </a:rPr>
              <a:t>2014/07/04 </a:t>
            </a:r>
          </a:p>
          <a:p>
            <a:pPr lvl="1" algn="just"/>
            <a:endParaRPr lang="en-US" altLang="zh-TW" sz="2600" dirty="0" smtClean="0">
              <a:latin typeface="微軟正黑體" pitchFamily="34" charset="-120"/>
              <a:ea typeface="微軟正黑體" pitchFamily="34" charset="-120"/>
            </a:endParaRPr>
          </a:p>
          <a:p>
            <a:pPr lvl="1" algn="just"/>
            <a:r>
              <a:rPr lang="zh-TW" altLang="en-US" sz="2600" dirty="0" smtClean="0">
                <a:latin typeface="微軟正黑體" pitchFamily="34" charset="-120"/>
                <a:ea typeface="微軟正黑體" pitchFamily="34" charset="-120"/>
              </a:rPr>
              <a:t>古天樂：「香港廉政公署又花錢買廣告了嗎？」</a:t>
            </a:r>
          </a:p>
        </p:txBody>
      </p:sp>
      <p:pic>
        <p:nvPicPr>
          <p:cNvPr id="53249" name="Picture 1"/>
          <p:cNvPicPr>
            <a:picLocks noChangeAspect="1" noChangeArrowheads="1"/>
          </p:cNvPicPr>
          <p:nvPr/>
        </p:nvPicPr>
        <p:blipFill>
          <a:blip r:embed="rId3">
            <a:lum bright="40000" contrast="-40000"/>
          </a:blip>
          <a:srcRect/>
          <a:stretch>
            <a:fillRect/>
          </a:stretch>
        </p:blipFill>
        <p:spPr bwMode="auto">
          <a:xfrm>
            <a:off x="6542845" y="116316"/>
            <a:ext cx="2601155" cy="928670"/>
          </a:xfrm>
          <a:prstGeom prst="rect">
            <a:avLst/>
          </a:prstGeom>
          <a:noFill/>
          <a:ln w="9525">
            <a:noFill/>
            <a:miter lim="800000"/>
            <a:headEnd/>
            <a:tailEnd/>
          </a:ln>
          <a:effectLst/>
        </p:spPr>
      </p:pic>
      <p:sp>
        <p:nvSpPr>
          <p:cNvPr id="4" name="投影片編號版面配置區 3"/>
          <p:cNvSpPr>
            <a:spLocks noGrp="1"/>
          </p:cNvSpPr>
          <p:nvPr>
            <p:ph type="sldNum" sz="quarter" idx="12"/>
          </p:nvPr>
        </p:nvSpPr>
        <p:spPr/>
        <p:txBody>
          <a:bodyPr/>
          <a:lstStyle/>
          <a:p>
            <a:fld id="{40202264-1F4C-48EA-9BA7-78D3F45A5E5E}" type="slidenum">
              <a:rPr lang="zh-TW" altLang="en-US" smtClean="0"/>
              <a:pPr/>
              <a:t>3</a:t>
            </a:fld>
            <a:endParaRPr lang="zh-TW"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a:lum bright="40000" contrast="-40000"/>
          </a:blip>
          <a:srcRect/>
          <a:stretch>
            <a:fillRect/>
          </a:stretch>
        </p:blipFill>
        <p:spPr bwMode="auto">
          <a:xfrm>
            <a:off x="6542845" y="116316"/>
            <a:ext cx="2601155" cy="928670"/>
          </a:xfrm>
          <a:prstGeom prst="rect">
            <a:avLst/>
          </a:prstGeom>
          <a:noFill/>
          <a:ln w="9525">
            <a:noFill/>
            <a:miter lim="800000"/>
            <a:headEnd/>
            <a:tailEnd/>
          </a:ln>
          <a:effectLst/>
        </p:spPr>
      </p:pic>
      <p:sp>
        <p:nvSpPr>
          <p:cNvPr id="7" name="標題 6"/>
          <p:cNvSpPr>
            <a:spLocks noGrp="1"/>
          </p:cNvSpPr>
          <p:nvPr>
            <p:ph type="title"/>
          </p:nvPr>
        </p:nvSpPr>
        <p:spPr/>
        <p:txBody>
          <a:bodyPr/>
          <a:lstStyle/>
          <a:p>
            <a:r>
              <a:rPr lang="zh-TW" altLang="en-US" dirty="0" smtClean="0">
                <a:latin typeface="微軟正黑體" pitchFamily="34" charset="-120"/>
                <a:ea typeface="微軟正黑體" pitchFamily="34" charset="-120"/>
              </a:rPr>
              <a:t>窩裡反條款</a:t>
            </a:r>
            <a:endParaRPr lang="zh-TW" altLang="en-US" dirty="0"/>
          </a:p>
        </p:txBody>
      </p:sp>
      <p:sp>
        <p:nvSpPr>
          <p:cNvPr id="3" name="投影片編號版面配置區 2"/>
          <p:cNvSpPr>
            <a:spLocks noGrp="1"/>
          </p:cNvSpPr>
          <p:nvPr>
            <p:ph type="sldNum" sz="quarter" idx="12"/>
          </p:nvPr>
        </p:nvSpPr>
        <p:spPr/>
        <p:txBody>
          <a:bodyPr/>
          <a:lstStyle/>
          <a:p>
            <a:fld id="{40202264-1F4C-48EA-9BA7-78D3F45A5E5E}" type="slidenum">
              <a:rPr lang="zh-TW" altLang="en-US" smtClean="0"/>
              <a:pPr/>
              <a:t>30</a:t>
            </a:fld>
            <a:endParaRPr lang="zh-TW" altLang="en-US"/>
          </a:p>
        </p:txBody>
      </p:sp>
      <p:sp>
        <p:nvSpPr>
          <p:cNvPr id="8" name="內容版面配置區 7"/>
          <p:cNvSpPr>
            <a:spLocks noGrp="1"/>
          </p:cNvSpPr>
          <p:nvPr>
            <p:ph sz="quarter" idx="1"/>
          </p:nvPr>
        </p:nvSpPr>
        <p:spPr>
          <a:xfrm>
            <a:off x="457200" y="1219200"/>
            <a:ext cx="8229600" cy="5353072"/>
          </a:xfrm>
        </p:spPr>
        <p:txBody>
          <a:bodyPr>
            <a:normAutofit fontScale="92500" lnSpcReduction="10000"/>
          </a:bodyPr>
          <a:lstStyle/>
          <a:p>
            <a:pPr lvl="0"/>
            <a:r>
              <a:rPr lang="zh-TW" altLang="en-US" sz="2800" dirty="0" smtClean="0">
                <a:solidFill>
                  <a:srgbClr val="C00000"/>
                </a:solidFill>
                <a:latin typeface="微軟正黑體" pitchFamily="34" charset="-120"/>
                <a:ea typeface="微軟正黑體" pitchFamily="34" charset="-120"/>
              </a:rPr>
              <a:t>「貪污治罪條例」第</a:t>
            </a:r>
            <a:r>
              <a:rPr lang="en-US" altLang="en-US" sz="2800" dirty="0" smtClean="0">
                <a:solidFill>
                  <a:srgbClr val="C00000"/>
                </a:solidFill>
                <a:latin typeface="微軟正黑體" pitchFamily="34" charset="-120"/>
                <a:ea typeface="微軟正黑體" pitchFamily="34" charset="-120"/>
              </a:rPr>
              <a:t>8</a:t>
            </a:r>
            <a:r>
              <a:rPr lang="zh-TW" altLang="en-US" sz="2800" dirty="0" smtClean="0">
                <a:solidFill>
                  <a:srgbClr val="C00000"/>
                </a:solidFill>
                <a:latin typeface="微軟正黑體" pitchFamily="34" charset="-120"/>
                <a:ea typeface="微軟正黑體" pitchFamily="34" charset="-120"/>
              </a:rPr>
              <a:t>條</a:t>
            </a:r>
            <a:endParaRPr lang="en-US" altLang="zh-TW" sz="2800" dirty="0" smtClean="0">
              <a:solidFill>
                <a:srgbClr val="C00000"/>
              </a:solidFill>
              <a:latin typeface="微軟正黑體" pitchFamily="34" charset="-120"/>
              <a:ea typeface="微軟正黑體" pitchFamily="34" charset="-120"/>
            </a:endParaRPr>
          </a:p>
          <a:p>
            <a:pPr lvl="1">
              <a:buFont typeface="Wingdings" pitchFamily="2" charset="2"/>
              <a:buChar char="l"/>
            </a:pPr>
            <a:r>
              <a:rPr lang="zh-TW" altLang="en-US" dirty="0" smtClean="0">
                <a:solidFill>
                  <a:schemeClr val="tx2"/>
                </a:solidFill>
                <a:latin typeface="微軟正黑體" pitchFamily="34" charset="-120"/>
                <a:ea typeface="微軟正黑體" pitchFamily="34" charset="-120"/>
              </a:rPr>
              <a:t>於犯罪後自首，因而查獲其他正犯或共犯者，免除其刑。</a:t>
            </a:r>
          </a:p>
          <a:p>
            <a:pPr lvl="1">
              <a:spcBef>
                <a:spcPts val="1200"/>
              </a:spcBef>
              <a:buFont typeface="Wingdings" pitchFamily="2" charset="2"/>
              <a:buChar char="l"/>
            </a:pPr>
            <a:r>
              <a:rPr lang="zh-TW" altLang="en-US" dirty="0" smtClean="0">
                <a:solidFill>
                  <a:schemeClr val="tx2"/>
                </a:solidFill>
                <a:latin typeface="微軟正黑體" pitchFamily="34" charset="-120"/>
                <a:ea typeface="微軟正黑體" pitchFamily="34" charset="-120"/>
              </a:rPr>
              <a:t>在偵查中自白，因而查獲其他正犯或共犯者，減輕或免除其刑。</a:t>
            </a:r>
          </a:p>
          <a:p>
            <a:pPr>
              <a:spcBef>
                <a:spcPts val="1200"/>
              </a:spcBef>
            </a:pPr>
            <a:r>
              <a:rPr lang="zh-TW" altLang="en-US" sz="2800" dirty="0" smtClean="0">
                <a:solidFill>
                  <a:srgbClr val="C00000"/>
                </a:solidFill>
                <a:latin typeface="微軟正黑體" pitchFamily="34" charset="-120"/>
                <a:ea typeface="微軟正黑體" pitchFamily="34" charset="-120"/>
              </a:rPr>
              <a:t>「組織犯罪防制條例」第</a:t>
            </a:r>
            <a:r>
              <a:rPr lang="en-US" altLang="en-US" sz="2800" dirty="0" smtClean="0">
                <a:solidFill>
                  <a:srgbClr val="C00000"/>
                </a:solidFill>
                <a:latin typeface="微軟正黑體" pitchFamily="34" charset="-120"/>
                <a:ea typeface="微軟正黑體" pitchFamily="34" charset="-120"/>
              </a:rPr>
              <a:t>8</a:t>
            </a:r>
            <a:r>
              <a:rPr lang="zh-TW" altLang="en-US" sz="2800" dirty="0" smtClean="0">
                <a:solidFill>
                  <a:srgbClr val="C00000"/>
                </a:solidFill>
                <a:latin typeface="微軟正黑體" pitchFamily="34" charset="-120"/>
                <a:ea typeface="微軟正黑體" pitchFamily="34" charset="-120"/>
              </a:rPr>
              <a:t>條</a:t>
            </a:r>
          </a:p>
          <a:p>
            <a:pPr lvl="1">
              <a:buFont typeface="Wingdings" pitchFamily="2" charset="2"/>
              <a:buChar char="l"/>
            </a:pPr>
            <a:r>
              <a:rPr lang="zh-TW" altLang="en-US" dirty="0" smtClean="0">
                <a:solidFill>
                  <a:schemeClr val="tx2"/>
                </a:solidFill>
                <a:latin typeface="微軟正黑體" pitchFamily="34" charset="-120"/>
                <a:ea typeface="微軟正黑體" pitchFamily="34" charset="-120"/>
              </a:rPr>
              <a:t>發起、主持、操縱或指揮犯罪組織者自首，因其提供資料，而查獲該犯罪組織者，減輕或免除其刑。</a:t>
            </a:r>
          </a:p>
          <a:p>
            <a:pPr lvl="1">
              <a:buFont typeface="Wingdings" pitchFamily="2" charset="2"/>
              <a:buChar char="l"/>
            </a:pPr>
            <a:r>
              <a:rPr lang="zh-TW" altLang="en-US" dirty="0" smtClean="0">
                <a:solidFill>
                  <a:schemeClr val="tx2"/>
                </a:solidFill>
                <a:latin typeface="微軟正黑體" pitchFamily="34" charset="-120"/>
                <a:ea typeface="微軟正黑體" pitchFamily="34" charset="-120"/>
              </a:rPr>
              <a:t>非犯罪組織之成員而資助犯罪組織者自首，並因其提供資料，而查獲其所資助之犯罪組織者，減輕或免除其刑。</a:t>
            </a:r>
          </a:p>
          <a:p>
            <a:pPr>
              <a:spcBef>
                <a:spcPts val="1200"/>
              </a:spcBef>
            </a:pPr>
            <a:r>
              <a:rPr lang="zh-TW" altLang="en-US" sz="2800" dirty="0" smtClean="0">
                <a:solidFill>
                  <a:srgbClr val="C00000"/>
                </a:solidFill>
                <a:latin typeface="微軟正黑體" pitchFamily="34" charset="-120"/>
                <a:ea typeface="微軟正黑體" pitchFamily="34" charset="-120"/>
              </a:rPr>
              <a:t>「槍砲彈藥刀械管制條例」第</a:t>
            </a:r>
            <a:r>
              <a:rPr lang="en-US" altLang="en-US" sz="2800" dirty="0" smtClean="0">
                <a:solidFill>
                  <a:srgbClr val="C00000"/>
                </a:solidFill>
                <a:latin typeface="微軟正黑體" pitchFamily="34" charset="-120"/>
                <a:ea typeface="微軟正黑體" pitchFamily="34" charset="-120"/>
              </a:rPr>
              <a:t>18</a:t>
            </a:r>
            <a:r>
              <a:rPr lang="zh-TW" altLang="en-US" sz="2800" dirty="0" smtClean="0">
                <a:solidFill>
                  <a:srgbClr val="C00000"/>
                </a:solidFill>
                <a:latin typeface="微軟正黑體" pitchFamily="34" charset="-120"/>
                <a:ea typeface="微軟正黑體" pitchFamily="34" charset="-120"/>
              </a:rPr>
              <a:t>條第</a:t>
            </a:r>
            <a:r>
              <a:rPr lang="en-US" altLang="en-US" sz="2800" dirty="0" smtClean="0">
                <a:solidFill>
                  <a:srgbClr val="C00000"/>
                </a:solidFill>
                <a:latin typeface="微軟正黑體" pitchFamily="34" charset="-120"/>
                <a:ea typeface="微軟正黑體" pitchFamily="34" charset="-120"/>
              </a:rPr>
              <a:t>1</a:t>
            </a:r>
            <a:r>
              <a:rPr lang="zh-TW" altLang="en-US" sz="2800" dirty="0" smtClean="0">
                <a:solidFill>
                  <a:srgbClr val="C00000"/>
                </a:solidFill>
                <a:latin typeface="微軟正黑體" pitchFamily="34" charset="-120"/>
                <a:ea typeface="微軟正黑體" pitchFamily="34" charset="-120"/>
              </a:rPr>
              <a:t>項及第</a:t>
            </a:r>
            <a:r>
              <a:rPr lang="en-US" altLang="en-US" sz="2800" dirty="0" smtClean="0">
                <a:solidFill>
                  <a:srgbClr val="C00000"/>
                </a:solidFill>
                <a:latin typeface="微軟正黑體" pitchFamily="34" charset="-120"/>
                <a:ea typeface="微軟正黑體" pitchFamily="34" charset="-120"/>
              </a:rPr>
              <a:t>4</a:t>
            </a:r>
            <a:r>
              <a:rPr lang="zh-TW" altLang="en-US" sz="2800" dirty="0" smtClean="0">
                <a:solidFill>
                  <a:srgbClr val="C00000"/>
                </a:solidFill>
                <a:latin typeface="微軟正黑體" pitchFamily="34" charset="-120"/>
                <a:ea typeface="微軟正黑體" pitchFamily="34" charset="-120"/>
              </a:rPr>
              <a:t>項</a:t>
            </a:r>
          </a:p>
          <a:p>
            <a:pPr lvl="1">
              <a:buFont typeface="Wingdings" pitchFamily="2" charset="2"/>
              <a:buChar char="l"/>
            </a:pPr>
            <a:r>
              <a:rPr lang="zh-TW" altLang="en-US" dirty="0" smtClean="0">
                <a:solidFill>
                  <a:schemeClr val="tx2"/>
                </a:solidFill>
                <a:latin typeface="微軟正黑體" pitchFamily="34" charset="-120"/>
                <a:ea typeface="微軟正黑體" pitchFamily="34" charset="-120"/>
              </a:rPr>
              <a:t>自首或自白，並供述全部槍砲、彈藥、刀械之來源及去向，因而查獲者，減輕或免除其刑。</a:t>
            </a:r>
          </a:p>
          <a:p>
            <a:pPr>
              <a:spcBef>
                <a:spcPts val="1200"/>
              </a:spcBef>
            </a:pPr>
            <a:r>
              <a:rPr lang="zh-TW" altLang="en-US" sz="2800" dirty="0" smtClean="0">
                <a:solidFill>
                  <a:srgbClr val="C00000"/>
                </a:solidFill>
                <a:latin typeface="微軟正黑體" pitchFamily="34" charset="-120"/>
                <a:ea typeface="微軟正黑體" pitchFamily="34" charset="-120"/>
              </a:rPr>
              <a:t>「毒品危害防制條例」第</a:t>
            </a:r>
            <a:r>
              <a:rPr lang="en-US" altLang="en-US" sz="2800" dirty="0" smtClean="0">
                <a:solidFill>
                  <a:srgbClr val="C00000"/>
                </a:solidFill>
                <a:latin typeface="微軟正黑體" pitchFamily="34" charset="-120"/>
                <a:ea typeface="微軟正黑體" pitchFamily="34" charset="-120"/>
              </a:rPr>
              <a:t>17</a:t>
            </a:r>
            <a:r>
              <a:rPr lang="zh-TW" altLang="en-US" sz="2800" dirty="0" smtClean="0">
                <a:solidFill>
                  <a:srgbClr val="C00000"/>
                </a:solidFill>
                <a:latin typeface="微軟正黑體" pitchFamily="34" charset="-120"/>
                <a:ea typeface="微軟正黑體" pitchFamily="34" charset="-120"/>
              </a:rPr>
              <a:t>條</a:t>
            </a:r>
          </a:p>
          <a:p>
            <a:pPr lvl="1">
              <a:buFont typeface="Wingdings" pitchFamily="2" charset="2"/>
              <a:buChar char="l"/>
            </a:pPr>
            <a:r>
              <a:rPr lang="zh-TW" altLang="en-US" dirty="0" smtClean="0">
                <a:solidFill>
                  <a:schemeClr val="tx2"/>
                </a:solidFill>
                <a:latin typeface="微軟正黑體" pitchFamily="34" charset="-120"/>
                <a:ea typeface="微軟正黑體" pitchFamily="34" charset="-120"/>
              </a:rPr>
              <a:t>供出毒品來源，因而查獲其他正犯或共犯者，減輕或免除其刑。</a:t>
            </a:r>
          </a:p>
        </p:txBody>
      </p:sp>
    </p:spTree>
    <p:extLst>
      <p:ext uri="{BB962C8B-B14F-4D97-AF65-F5344CB8AC3E}">
        <p14:creationId xmlns="" xmlns:p14="http://schemas.microsoft.com/office/powerpoint/2010/main" val="22300037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微軟正黑體" pitchFamily="34" charset="-120"/>
                <a:ea typeface="微軟正黑體" pitchFamily="34" charset="-120"/>
              </a:rPr>
              <a:t>窩裡反條款</a:t>
            </a:r>
            <a:endParaRPr lang="zh-TW" altLang="en-US" sz="2700" b="1" dirty="0">
              <a:solidFill>
                <a:schemeClr val="accent5">
                  <a:lumMod val="50000"/>
                </a:schemeClr>
              </a:solidFill>
              <a:latin typeface="微軟正黑體" pitchFamily="34" charset="-120"/>
              <a:ea typeface="微軟正黑體" pitchFamily="34" charset="-120"/>
            </a:endParaRPr>
          </a:p>
        </p:txBody>
      </p:sp>
      <p:sp>
        <p:nvSpPr>
          <p:cNvPr id="3" name="投影片編號版面配置區 2"/>
          <p:cNvSpPr>
            <a:spLocks noGrp="1"/>
          </p:cNvSpPr>
          <p:nvPr>
            <p:ph type="sldNum" sz="quarter" idx="12"/>
          </p:nvPr>
        </p:nvSpPr>
        <p:spPr/>
        <p:txBody>
          <a:bodyPr/>
          <a:lstStyle/>
          <a:p>
            <a:fld id="{40202264-1F4C-48EA-9BA7-78D3F45A5E5E}" type="slidenum">
              <a:rPr lang="zh-TW" altLang="en-US" smtClean="0"/>
              <a:pPr/>
              <a:t>31</a:t>
            </a:fld>
            <a:endParaRPr lang="zh-TW" altLang="en-US"/>
          </a:p>
        </p:txBody>
      </p:sp>
      <p:sp>
        <p:nvSpPr>
          <p:cNvPr id="7" name="內容版面配置區 6"/>
          <p:cNvSpPr>
            <a:spLocks noGrp="1"/>
          </p:cNvSpPr>
          <p:nvPr>
            <p:ph sz="quarter" idx="1"/>
          </p:nvPr>
        </p:nvSpPr>
        <p:spPr/>
        <p:txBody>
          <a:bodyPr/>
          <a:lstStyle/>
          <a:p>
            <a:r>
              <a:rPr lang="zh-TW" altLang="en-US" dirty="0" smtClean="0">
                <a:solidFill>
                  <a:srgbClr val="C00000"/>
                </a:solidFill>
                <a:latin typeface="微軟正黑體" pitchFamily="34" charset="-120"/>
                <a:ea typeface="微軟正黑體" pitchFamily="34" charset="-120"/>
              </a:rPr>
              <a:t>「證人保護法」第</a:t>
            </a:r>
            <a:r>
              <a:rPr lang="en-US" altLang="zh-TW" dirty="0" smtClean="0">
                <a:solidFill>
                  <a:srgbClr val="C00000"/>
                </a:solidFill>
                <a:latin typeface="微軟正黑體" pitchFamily="34" charset="-120"/>
                <a:ea typeface="微軟正黑體" pitchFamily="34" charset="-120"/>
              </a:rPr>
              <a:t>14</a:t>
            </a:r>
            <a:r>
              <a:rPr lang="zh-TW" altLang="en-US" dirty="0" smtClean="0">
                <a:solidFill>
                  <a:srgbClr val="C00000"/>
                </a:solidFill>
                <a:latin typeface="微軟正黑體" pitchFamily="34" charset="-120"/>
                <a:ea typeface="微軟正黑體" pitchFamily="34" charset="-120"/>
              </a:rPr>
              <a:t>條第</a:t>
            </a:r>
            <a:r>
              <a:rPr lang="en-US" altLang="zh-TW" dirty="0" smtClean="0">
                <a:solidFill>
                  <a:srgbClr val="C00000"/>
                </a:solidFill>
                <a:latin typeface="微軟正黑體" pitchFamily="34" charset="-120"/>
                <a:ea typeface="微軟正黑體" pitchFamily="34" charset="-120"/>
              </a:rPr>
              <a:t>1</a:t>
            </a:r>
            <a:r>
              <a:rPr lang="zh-TW" altLang="en-US" dirty="0" smtClean="0">
                <a:solidFill>
                  <a:srgbClr val="C00000"/>
                </a:solidFill>
                <a:latin typeface="微軟正黑體" pitchFamily="34" charset="-120"/>
                <a:ea typeface="微軟正黑體" pitchFamily="34" charset="-120"/>
              </a:rPr>
              <a:t>項</a:t>
            </a:r>
            <a:endParaRPr lang="zh-TW" altLang="en-US" dirty="0" smtClean="0">
              <a:solidFill>
                <a:srgbClr val="C00000"/>
              </a:solidFill>
            </a:endParaRPr>
          </a:p>
          <a:p>
            <a:endParaRPr lang="zh-TW" altLang="en-US" dirty="0"/>
          </a:p>
        </p:txBody>
      </p:sp>
      <p:pic>
        <p:nvPicPr>
          <p:cNvPr id="4" name="Picture 1"/>
          <p:cNvPicPr>
            <a:picLocks noChangeAspect="1" noChangeArrowheads="1"/>
          </p:cNvPicPr>
          <p:nvPr/>
        </p:nvPicPr>
        <p:blipFill>
          <a:blip r:embed="rId3">
            <a:lum bright="40000" contrast="-40000"/>
          </a:blip>
          <a:srcRect/>
          <a:stretch>
            <a:fillRect/>
          </a:stretch>
        </p:blipFill>
        <p:spPr bwMode="auto">
          <a:xfrm>
            <a:off x="6542845" y="116316"/>
            <a:ext cx="2601155" cy="928670"/>
          </a:xfrm>
          <a:prstGeom prst="rect">
            <a:avLst/>
          </a:prstGeom>
          <a:noFill/>
          <a:ln w="9525">
            <a:noFill/>
            <a:miter lim="800000"/>
            <a:headEnd/>
            <a:tailEnd/>
          </a:ln>
          <a:effectLst/>
        </p:spPr>
      </p:pic>
      <p:graphicFrame>
        <p:nvGraphicFramePr>
          <p:cNvPr id="5" name="資料庫圖表 4"/>
          <p:cNvGraphicFramePr/>
          <p:nvPr>
            <p:extLst>
              <p:ext uri="{D42A27DB-BD31-4B8C-83A1-F6EECF244321}">
                <p14:modId xmlns="" xmlns:p14="http://schemas.microsoft.com/office/powerpoint/2010/main" val="2679825452"/>
              </p:ext>
            </p:extLst>
          </p:nvPr>
        </p:nvGraphicFramePr>
        <p:xfrm>
          <a:off x="107504" y="1857364"/>
          <a:ext cx="8928992" cy="46679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25929816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窩裡反條款</a:t>
            </a:r>
            <a:endParaRPr lang="zh-TW" altLang="en-US" dirty="0">
              <a:latin typeface="微軟正黑體" pitchFamily="34" charset="-120"/>
              <a:ea typeface="微軟正黑體" pitchFamily="34" charset="-120"/>
            </a:endParaRPr>
          </a:p>
        </p:txBody>
      </p:sp>
      <p:sp>
        <p:nvSpPr>
          <p:cNvPr id="3" name="投影片編號版面配置區 2"/>
          <p:cNvSpPr>
            <a:spLocks noGrp="1"/>
          </p:cNvSpPr>
          <p:nvPr>
            <p:ph type="sldNum" sz="quarter" idx="12"/>
          </p:nvPr>
        </p:nvSpPr>
        <p:spPr/>
        <p:txBody>
          <a:bodyPr/>
          <a:lstStyle/>
          <a:p>
            <a:fld id="{40202264-1F4C-48EA-9BA7-78D3F45A5E5E}" type="slidenum">
              <a:rPr lang="zh-TW" altLang="en-US" smtClean="0"/>
              <a:pPr/>
              <a:t>32</a:t>
            </a:fld>
            <a:endParaRPr lang="zh-TW" altLang="en-US"/>
          </a:p>
        </p:txBody>
      </p:sp>
      <p:sp>
        <p:nvSpPr>
          <p:cNvPr id="7" name="內容版面配置區 6"/>
          <p:cNvSpPr>
            <a:spLocks noGrp="1"/>
          </p:cNvSpPr>
          <p:nvPr>
            <p:ph sz="quarter" idx="1"/>
          </p:nvPr>
        </p:nvSpPr>
        <p:spPr/>
        <p:txBody>
          <a:bodyPr>
            <a:normAutofit/>
          </a:bodyPr>
          <a:lstStyle/>
          <a:p>
            <a:r>
              <a:rPr lang="zh-TW" altLang="en-US" sz="2800" dirty="0" smtClean="0">
                <a:solidFill>
                  <a:srgbClr val="C00000"/>
                </a:solidFill>
                <a:latin typeface="微軟正黑體" pitchFamily="34" charset="-120"/>
                <a:ea typeface="微軟正黑體" pitchFamily="34" charset="-120"/>
              </a:rPr>
              <a:t>唐．名例律第</a:t>
            </a:r>
            <a:r>
              <a:rPr lang="en-US" altLang="zh-TW" sz="2800" dirty="0" smtClean="0">
                <a:solidFill>
                  <a:srgbClr val="C00000"/>
                </a:solidFill>
                <a:latin typeface="微軟正黑體" pitchFamily="34" charset="-120"/>
                <a:ea typeface="微軟正黑體" pitchFamily="34" charset="-120"/>
              </a:rPr>
              <a:t>32</a:t>
            </a:r>
            <a:r>
              <a:rPr lang="zh-TW" altLang="en-US" sz="2800" dirty="0" smtClean="0">
                <a:solidFill>
                  <a:srgbClr val="C00000"/>
                </a:solidFill>
                <a:latin typeface="微軟正黑體" pitchFamily="34" charset="-120"/>
                <a:ea typeface="微軟正黑體" pitchFamily="34" charset="-120"/>
              </a:rPr>
              <a:t>條</a:t>
            </a:r>
          </a:p>
          <a:p>
            <a:pPr lvl="1">
              <a:buFont typeface="Wingdings" pitchFamily="2" charset="2"/>
              <a:buChar char="l"/>
            </a:pPr>
            <a:r>
              <a:rPr lang="zh-TW" altLang="en-US" sz="2400" dirty="0" smtClean="0">
                <a:latin typeface="微軟正黑體" pitchFamily="34" charset="-120"/>
                <a:ea typeface="微軟正黑體" pitchFamily="34" charset="-120"/>
              </a:rPr>
              <a:t>共犯逃亡，相捕自首可免、減刑罰</a:t>
            </a:r>
          </a:p>
          <a:p>
            <a:endParaRPr lang="en-US" altLang="zh-TW" sz="2800" dirty="0" smtClean="0">
              <a:solidFill>
                <a:srgbClr val="C00000"/>
              </a:solidFill>
              <a:latin typeface="微軟正黑體" pitchFamily="34" charset="-120"/>
              <a:ea typeface="微軟正黑體" pitchFamily="34" charset="-120"/>
            </a:endParaRPr>
          </a:p>
          <a:p>
            <a:r>
              <a:rPr lang="zh-TW" altLang="en-US" sz="2800" dirty="0" smtClean="0">
                <a:solidFill>
                  <a:srgbClr val="C00000"/>
                </a:solidFill>
                <a:latin typeface="微軟正黑體" pitchFamily="34" charset="-120"/>
                <a:ea typeface="微軟正黑體" pitchFamily="34" charset="-120"/>
              </a:rPr>
              <a:t>明．名例律第</a:t>
            </a:r>
            <a:r>
              <a:rPr lang="en-US" altLang="zh-TW" sz="2800" dirty="0" smtClean="0">
                <a:solidFill>
                  <a:srgbClr val="C00000"/>
                </a:solidFill>
                <a:latin typeface="微軟正黑體" pitchFamily="34" charset="-120"/>
                <a:ea typeface="微軟正黑體" pitchFamily="34" charset="-120"/>
              </a:rPr>
              <a:t>26</a:t>
            </a:r>
            <a:r>
              <a:rPr lang="zh-TW" altLang="en-US" sz="2800" dirty="0" smtClean="0">
                <a:solidFill>
                  <a:srgbClr val="C00000"/>
                </a:solidFill>
                <a:latin typeface="微軟正黑體" pitchFamily="34" charset="-120"/>
                <a:ea typeface="微軟正黑體" pitchFamily="34" charset="-120"/>
              </a:rPr>
              <a:t>條</a:t>
            </a:r>
          </a:p>
          <a:p>
            <a:pPr lvl="1">
              <a:buFont typeface="Wingdings" pitchFamily="2" charset="2"/>
              <a:buChar char="l"/>
            </a:pPr>
            <a:r>
              <a:rPr lang="zh-TW" altLang="en-US" sz="2400" dirty="0" smtClean="0">
                <a:latin typeface="微軟正黑體" pitchFamily="34" charset="-120"/>
                <a:ea typeface="微軟正黑體" pitchFamily="34" charset="-120"/>
              </a:rPr>
              <a:t>凡犯罪共逃亡，其輕罪囚能捕獲重罪囚而首告，及輕重罪相等，但獲一半以上首告者，皆免其罪</a:t>
            </a:r>
            <a:r>
              <a:rPr lang="en-US" altLang="zh-TW" sz="2400" dirty="0" smtClean="0">
                <a:latin typeface="微軟正黑體" pitchFamily="34" charset="-120"/>
                <a:ea typeface="微軟正黑體" pitchFamily="34" charset="-120"/>
              </a:rPr>
              <a:t>……</a:t>
            </a:r>
          </a:p>
          <a:p>
            <a:endParaRPr lang="en-US" altLang="zh-TW" sz="2800" dirty="0" smtClean="0">
              <a:solidFill>
                <a:srgbClr val="C00000"/>
              </a:solidFill>
              <a:latin typeface="微軟正黑體" pitchFamily="34" charset="-120"/>
              <a:ea typeface="微軟正黑體" pitchFamily="34" charset="-120"/>
            </a:endParaRPr>
          </a:p>
          <a:p>
            <a:r>
              <a:rPr lang="zh-TW" altLang="en-US" sz="2800" dirty="0" smtClean="0">
                <a:solidFill>
                  <a:srgbClr val="C00000"/>
                </a:solidFill>
                <a:latin typeface="微軟正黑體" pitchFamily="34" charset="-120"/>
                <a:ea typeface="微軟正黑體" pitchFamily="34" charset="-120"/>
              </a:rPr>
              <a:t>清．名例律第</a:t>
            </a:r>
            <a:r>
              <a:rPr lang="en-US" altLang="zh-TW" sz="2800" dirty="0" smtClean="0">
                <a:solidFill>
                  <a:srgbClr val="C00000"/>
                </a:solidFill>
                <a:latin typeface="微軟正黑體" pitchFamily="34" charset="-120"/>
                <a:ea typeface="微軟正黑體" pitchFamily="34" charset="-120"/>
              </a:rPr>
              <a:t>25</a:t>
            </a:r>
            <a:r>
              <a:rPr lang="zh-TW" altLang="en-US" sz="2800" dirty="0" smtClean="0">
                <a:solidFill>
                  <a:srgbClr val="C00000"/>
                </a:solidFill>
                <a:latin typeface="微軟正黑體" pitchFamily="34" charset="-120"/>
                <a:ea typeface="微軟正黑體" pitchFamily="34" charset="-120"/>
              </a:rPr>
              <a:t>條</a:t>
            </a:r>
          </a:p>
          <a:p>
            <a:pPr lvl="1">
              <a:buFont typeface="Wingdings" pitchFamily="2" charset="2"/>
              <a:buChar char="l"/>
            </a:pPr>
            <a:r>
              <a:rPr lang="zh-TW" altLang="en-US" sz="2400" dirty="0" smtClean="0">
                <a:latin typeface="微軟正黑體" pitchFamily="34" charset="-120"/>
                <a:ea typeface="微軟正黑體" pitchFamily="34" charset="-120"/>
              </a:rPr>
              <a:t>其強、竊盜，若能捕獲同伴解官者，亦得免罪，又依常人一體給賞。</a:t>
            </a:r>
          </a:p>
          <a:p>
            <a:endParaRPr lang="zh-TW" altLang="en-US" sz="2800" dirty="0"/>
          </a:p>
        </p:txBody>
      </p:sp>
      <p:pic>
        <p:nvPicPr>
          <p:cNvPr id="4" name="Picture 1"/>
          <p:cNvPicPr>
            <a:picLocks noChangeAspect="1" noChangeArrowheads="1"/>
          </p:cNvPicPr>
          <p:nvPr/>
        </p:nvPicPr>
        <p:blipFill>
          <a:blip r:embed="rId3">
            <a:lum bright="40000" contrast="-40000"/>
          </a:blip>
          <a:srcRect/>
          <a:stretch>
            <a:fillRect/>
          </a:stretch>
        </p:blipFill>
        <p:spPr bwMode="auto">
          <a:xfrm>
            <a:off x="6542845" y="116316"/>
            <a:ext cx="2601155" cy="928670"/>
          </a:xfrm>
          <a:prstGeom prst="rect">
            <a:avLst/>
          </a:prstGeom>
          <a:noFill/>
          <a:ln w="9525">
            <a:noFill/>
            <a:miter lim="800000"/>
            <a:headEnd/>
            <a:tailEnd/>
          </a:ln>
          <a:effectLst/>
        </p:spPr>
      </p:pic>
    </p:spTree>
    <p:extLst>
      <p:ext uri="{BB962C8B-B14F-4D97-AF65-F5344CB8AC3E}">
        <p14:creationId xmlns="" xmlns:p14="http://schemas.microsoft.com/office/powerpoint/2010/main" val="18029409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149831" y="2160590"/>
            <a:ext cx="6347714" cy="3880773"/>
          </a:xfrm>
        </p:spPr>
        <p:txBody>
          <a:bodyPr>
            <a:normAutofit/>
          </a:bodyPr>
          <a:lstStyle/>
          <a:p>
            <a:pPr algn="ctr">
              <a:buNone/>
            </a:pPr>
            <a:r>
              <a:rPr lang="zh-TW" altLang="en-US" sz="4000" dirty="0">
                <a:latin typeface="標楷體" panose="03000509000000000000" pitchFamily="65" charset="-120"/>
                <a:ea typeface="標楷體" panose="03000509000000000000" pitchFamily="65" charset="-120"/>
              </a:rPr>
              <a:t>財產來源不明</a:t>
            </a:r>
          </a:p>
        </p:txBody>
      </p:sp>
      <p:pic>
        <p:nvPicPr>
          <p:cNvPr id="74754" name="Picture 2" descr="http://d2436y6oj07al2.cloudfront.net/spff/hq/A033_C118_0701N7_2K21.jpg"/>
          <p:cNvPicPr>
            <a:picLocks noChangeAspect="1" noChangeArrowheads="1"/>
          </p:cNvPicPr>
          <p:nvPr/>
        </p:nvPicPr>
        <p:blipFill>
          <a:blip r:embed="rId3" cstate="print"/>
          <a:srcRect t="7441" b="5742"/>
          <a:stretch>
            <a:fillRect/>
          </a:stretch>
        </p:blipFill>
        <p:spPr bwMode="auto">
          <a:xfrm>
            <a:off x="1853335" y="3055934"/>
            <a:ext cx="5120000" cy="2500330"/>
          </a:xfrm>
          <a:prstGeom prst="rect">
            <a:avLst/>
          </a:prstGeom>
          <a:noFill/>
        </p:spPr>
      </p:pic>
      <p:sp>
        <p:nvSpPr>
          <p:cNvPr id="5" name="矩形 4"/>
          <p:cNvSpPr/>
          <p:nvPr/>
        </p:nvSpPr>
        <p:spPr>
          <a:xfrm>
            <a:off x="0" y="0"/>
            <a:ext cx="9144000" cy="2571768"/>
          </a:xfrm>
          <a:prstGeom prst="rect">
            <a:avLst/>
          </a:prstGeom>
        </p:spPr>
        <p:txBody>
          <a:bodyPr wrap="square">
            <a:prstTxWarp prst="textDeflateBottom">
              <a:avLst/>
            </a:prstTxWarp>
            <a:spAutoFit/>
          </a:bodyPr>
          <a:lstStyle/>
          <a:p>
            <a:r>
              <a:rPr lang="zh-TW" altLang="en-US" sz="2000" dirty="0">
                <a:solidFill>
                  <a:schemeClr val="bg1"/>
                </a:solidFill>
                <a:effectLst>
                  <a:glow rad="228600">
                    <a:schemeClr val="accent5">
                      <a:satMod val="175000"/>
                      <a:alpha val="40000"/>
                    </a:schemeClr>
                  </a:glow>
                </a:effectLst>
                <a:latin typeface="微軟正黑體" pitchFamily="34" charset="-120"/>
                <a:ea typeface="微軟正黑體" pitchFamily="34" charset="-120"/>
              </a:rPr>
              <a:t>賄賂、保護證人及檢舉人、反貪腐專責機構、私部門會計及審計</a:t>
            </a:r>
            <a:endParaRPr lang="en-US" altLang="zh-TW" sz="2000" dirty="0">
              <a:solidFill>
                <a:schemeClr val="bg1"/>
              </a:solidFill>
              <a:effectLst>
                <a:glow rad="228600">
                  <a:schemeClr val="accent5">
                    <a:satMod val="175000"/>
                    <a:alpha val="40000"/>
                  </a:schemeClr>
                </a:glow>
              </a:effectLst>
              <a:latin typeface="微軟正黑體" pitchFamily="34" charset="-120"/>
              <a:ea typeface="微軟正黑體" pitchFamily="34" charset="-120"/>
            </a:endParaRPr>
          </a:p>
          <a:p>
            <a:r>
              <a:rPr lang="zh-TW" altLang="en-US" sz="2000" dirty="0">
                <a:solidFill>
                  <a:schemeClr val="bg1"/>
                </a:solidFill>
                <a:effectLst>
                  <a:glow rad="228600">
                    <a:schemeClr val="accent5">
                      <a:satMod val="175000"/>
                      <a:alpha val="40000"/>
                    </a:schemeClr>
                  </a:glow>
                </a:effectLst>
                <a:latin typeface="微軟正黑體" pitchFamily="34" charset="-120"/>
                <a:ea typeface="微軟正黑體" pitchFamily="34" charset="-120"/>
              </a:rPr>
              <a:t>旋轉門條款、財產來源不明、洗錢、窩裡反條款、政府財政透明</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188640"/>
            <a:ext cx="6347713" cy="720080"/>
          </a:xfrm>
        </p:spPr>
        <p:txBody>
          <a:bodyPr vert="horz" anchor="b" anchorCtr="0">
            <a:normAutofit/>
          </a:bodyPr>
          <a:lstStyle/>
          <a:p>
            <a:r>
              <a:rPr lang="zh-TW" altLang="en-US" dirty="0">
                <a:solidFill>
                  <a:srgbClr val="C00000"/>
                </a:solidFill>
                <a:latin typeface="標楷體" panose="03000509000000000000" pitchFamily="65" charset="-120"/>
                <a:ea typeface="標楷體" panose="03000509000000000000" pitchFamily="65" charset="-120"/>
              </a:rPr>
              <a:t>財產來源不明</a:t>
            </a:r>
          </a:p>
        </p:txBody>
      </p:sp>
      <p:sp>
        <p:nvSpPr>
          <p:cNvPr id="3" name="內容版面配置區 2"/>
          <p:cNvSpPr>
            <a:spLocks noGrp="1"/>
          </p:cNvSpPr>
          <p:nvPr>
            <p:ph idx="1"/>
          </p:nvPr>
        </p:nvSpPr>
        <p:spPr>
          <a:xfrm>
            <a:off x="644474" y="1268760"/>
            <a:ext cx="7198947" cy="5184576"/>
          </a:xfrm>
        </p:spPr>
        <p:txBody>
          <a:bodyPr vert="horz">
            <a:normAutofit/>
          </a:bodyPr>
          <a:lstStyle/>
          <a:p>
            <a:pPr algn="just"/>
            <a:r>
              <a:rPr lang="zh-TW" altLang="en-US" sz="2800" b="1" dirty="0">
                <a:solidFill>
                  <a:schemeClr val="accent2">
                    <a:lumMod val="50000"/>
                  </a:schemeClr>
                </a:solidFill>
                <a:latin typeface="標楷體" panose="03000509000000000000" pitchFamily="65" charset="-120"/>
                <a:ea typeface="標楷體" panose="03000509000000000000" pitchFamily="65" charset="-120"/>
              </a:rPr>
              <a:t>廉政公署在第一次約談黃文彬警司時，要求其說明在澳門賭場存入現金</a:t>
            </a:r>
            <a:r>
              <a:rPr lang="en-US" altLang="zh-TW" sz="2800" b="1" dirty="0">
                <a:solidFill>
                  <a:schemeClr val="accent2">
                    <a:lumMod val="50000"/>
                  </a:schemeClr>
                </a:solidFill>
                <a:latin typeface="標楷體" panose="03000509000000000000" pitchFamily="65" charset="-120"/>
                <a:ea typeface="標楷體" panose="03000509000000000000" pitchFamily="65" charset="-120"/>
              </a:rPr>
              <a:t>1000</a:t>
            </a:r>
            <a:r>
              <a:rPr lang="zh-TW" altLang="en-US" sz="2800" b="1" dirty="0">
                <a:solidFill>
                  <a:schemeClr val="accent2">
                    <a:lumMod val="50000"/>
                  </a:schemeClr>
                </a:solidFill>
                <a:latin typeface="標楷體" panose="03000509000000000000" pitchFamily="65" charset="-120"/>
                <a:ea typeface="標楷體" panose="03000509000000000000" pitchFamily="65" charset="-120"/>
              </a:rPr>
              <a:t>萬元之來源</a:t>
            </a:r>
            <a:endParaRPr lang="en-US" altLang="zh-TW" sz="2800" b="1" dirty="0">
              <a:solidFill>
                <a:schemeClr val="accent2">
                  <a:lumMod val="50000"/>
                </a:schemeClr>
              </a:solidFill>
              <a:latin typeface="標楷體" panose="03000509000000000000" pitchFamily="65" charset="-120"/>
              <a:ea typeface="標楷體" panose="03000509000000000000" pitchFamily="65" charset="-120"/>
            </a:endParaRPr>
          </a:p>
          <a:p>
            <a:pPr algn="just"/>
            <a:endParaRPr lang="en-US" altLang="zh-TW" sz="2800" b="1" dirty="0">
              <a:latin typeface="+mj-ea"/>
              <a:ea typeface="+mj-ea"/>
            </a:endParaRPr>
          </a:p>
          <a:p>
            <a:r>
              <a:rPr lang="zh-TW" altLang="en-US" sz="2000" b="1" dirty="0">
                <a:latin typeface="標楷體" panose="03000509000000000000" pitchFamily="65" charset="-120"/>
                <a:ea typeface="標楷體" panose="03000509000000000000" pitchFamily="65" charset="-120"/>
              </a:rPr>
              <a:t>公約第</a:t>
            </a:r>
            <a:r>
              <a:rPr lang="en-US" sz="2000" b="1" dirty="0">
                <a:latin typeface="標楷體" panose="03000509000000000000" pitchFamily="65" charset="-120"/>
                <a:ea typeface="標楷體" panose="03000509000000000000" pitchFamily="65" charset="-120"/>
              </a:rPr>
              <a:t>20</a:t>
            </a:r>
            <a:r>
              <a:rPr lang="zh-TW" altLang="en-US" sz="2000" b="1" dirty="0">
                <a:latin typeface="標楷體" panose="03000509000000000000" pitchFamily="65" charset="-120"/>
                <a:ea typeface="標楷體" panose="03000509000000000000" pitchFamily="65" charset="-120"/>
              </a:rPr>
              <a:t>條 </a:t>
            </a:r>
            <a:r>
              <a:rPr lang="zh-TW" altLang="en-US" sz="2000" b="1" i="1" dirty="0">
                <a:latin typeface="標楷體" panose="03000509000000000000" pitchFamily="65" charset="-120"/>
                <a:ea typeface="標楷體" panose="03000509000000000000" pitchFamily="65" charset="-120"/>
              </a:rPr>
              <a:t> </a:t>
            </a:r>
            <a:r>
              <a:rPr lang="zh-TW" altLang="en-US" sz="2000" b="1" dirty="0">
                <a:latin typeface="標楷體" panose="03000509000000000000" pitchFamily="65" charset="-120"/>
                <a:ea typeface="標楷體" panose="03000509000000000000" pitchFamily="65" charset="-120"/>
              </a:rPr>
              <a:t>不法致富（資產非法增加或財產來源不明）</a:t>
            </a:r>
            <a:endParaRPr lang="zh-TW" altLang="en-US" sz="2000" dirty="0">
              <a:latin typeface="標楷體" panose="03000509000000000000" pitchFamily="65" charset="-120"/>
              <a:ea typeface="標楷體" panose="03000509000000000000" pitchFamily="65" charset="-120"/>
            </a:endParaRPr>
          </a:p>
          <a:p>
            <a:pPr marL="273050" indent="-6350">
              <a:buNone/>
            </a:pPr>
            <a:r>
              <a:rPr lang="zh-TW" altLang="zh-TW" sz="2400" dirty="0">
                <a:latin typeface="標楷體" panose="03000509000000000000" pitchFamily="65" charset="-120"/>
                <a:ea typeface="標楷體" panose="03000509000000000000" pitchFamily="65" charset="-120"/>
              </a:rPr>
              <a:t>在</a:t>
            </a:r>
            <a:r>
              <a:rPr lang="zh-TW" altLang="zh-TW" sz="2400" dirty="0">
                <a:solidFill>
                  <a:srgbClr val="FF0000"/>
                </a:solidFill>
                <a:latin typeface="標楷體" panose="03000509000000000000" pitchFamily="65" charset="-120"/>
                <a:ea typeface="標楷體" panose="03000509000000000000" pitchFamily="65" charset="-120"/>
              </a:rPr>
              <a:t>不違背</a:t>
            </a:r>
            <a:r>
              <a:rPr lang="zh-TW" altLang="zh-TW" sz="2400" dirty="0">
                <a:latin typeface="標楷體" panose="03000509000000000000" pitchFamily="65" charset="-120"/>
                <a:ea typeface="標楷體" panose="03000509000000000000" pitchFamily="65" charset="-120"/>
              </a:rPr>
              <a:t>其國家</a:t>
            </a:r>
            <a:r>
              <a:rPr lang="zh-TW" altLang="zh-TW" sz="2400" dirty="0">
                <a:solidFill>
                  <a:srgbClr val="FF0000"/>
                </a:solidFill>
                <a:latin typeface="標楷體" panose="03000509000000000000" pitchFamily="65" charset="-120"/>
                <a:ea typeface="標楷體" panose="03000509000000000000" pitchFamily="65" charset="-120"/>
              </a:rPr>
              <a:t>憲法</a:t>
            </a:r>
            <a:r>
              <a:rPr lang="zh-TW" altLang="zh-TW" sz="2400" dirty="0">
                <a:latin typeface="標楷體" panose="03000509000000000000" pitchFamily="65" charset="-120"/>
                <a:ea typeface="標楷體" panose="03000509000000000000" pitchFamily="65" charset="-120"/>
              </a:rPr>
              <a:t>和</a:t>
            </a:r>
            <a:r>
              <a:rPr lang="zh-TW" altLang="zh-TW" sz="2400" dirty="0">
                <a:solidFill>
                  <a:srgbClr val="FF0000"/>
                </a:solidFill>
                <a:latin typeface="標楷體" panose="03000509000000000000" pitchFamily="65" charset="-120"/>
                <a:ea typeface="標楷體" panose="03000509000000000000" pitchFamily="65" charset="-120"/>
              </a:rPr>
              <a:t>法律制度基本原則</a:t>
            </a:r>
            <a:r>
              <a:rPr lang="zh-TW" altLang="zh-TW" sz="2400" dirty="0">
                <a:latin typeface="標楷體" panose="03000509000000000000" pitchFamily="65" charset="-120"/>
                <a:ea typeface="標楷體" panose="03000509000000000000" pitchFamily="65" charset="-120"/>
              </a:rPr>
              <a:t>之情況，各締約國均應考慮採取必要之立法和其他措施，將故意觸犯之下列行為定為犯罪：</a:t>
            </a:r>
            <a:r>
              <a:rPr lang="zh-TW" altLang="zh-TW" sz="2400" dirty="0">
                <a:solidFill>
                  <a:srgbClr val="FF0000"/>
                </a:solidFill>
                <a:latin typeface="標楷體" panose="03000509000000000000" pitchFamily="65" charset="-120"/>
                <a:ea typeface="標楷體" panose="03000509000000000000" pitchFamily="65" charset="-120"/>
              </a:rPr>
              <a:t>不法致富或資產非法增加，即公職人員之資產顯著增加</a:t>
            </a:r>
            <a:r>
              <a:rPr lang="zh-TW" altLang="zh-TW" sz="2400" dirty="0">
                <a:latin typeface="標楷體" panose="03000509000000000000" pitchFamily="65" charset="-120"/>
                <a:ea typeface="標楷體" panose="03000509000000000000" pitchFamily="65" charset="-120"/>
              </a:rPr>
              <a:t>，</a:t>
            </a:r>
            <a:r>
              <a:rPr lang="zh-TW" altLang="zh-TW" sz="2400" dirty="0">
                <a:solidFill>
                  <a:srgbClr val="FF0000"/>
                </a:solidFill>
                <a:latin typeface="標楷體" panose="03000509000000000000" pitchFamily="65" charset="-120"/>
                <a:ea typeface="標楷體" panose="03000509000000000000" pitchFamily="65" charset="-120"/>
              </a:rPr>
              <a:t>而其本人又無法以其合法收入提出合理解釋</a:t>
            </a:r>
            <a:r>
              <a:rPr lang="zh-TW" altLang="zh-TW" sz="2400" dirty="0">
                <a:latin typeface="標楷體" panose="03000509000000000000" pitchFamily="65" charset="-120"/>
                <a:ea typeface="標楷體" panose="03000509000000000000" pitchFamily="65" charset="-120"/>
              </a:rPr>
              <a:t>。</a:t>
            </a:r>
            <a:endParaRPr lang="zh-TW" altLang="en-US" sz="2400" b="1" dirty="0">
              <a:latin typeface="標楷體" panose="03000509000000000000" pitchFamily="65" charset="-120"/>
              <a:ea typeface="標楷體" panose="03000509000000000000" pitchFamily="65" charset="-120"/>
            </a:endParaRPr>
          </a:p>
        </p:txBody>
      </p:sp>
      <p:pic>
        <p:nvPicPr>
          <p:cNvPr id="5" name="Picture 1"/>
          <p:cNvPicPr>
            <a:picLocks noChangeAspect="1" noChangeArrowheads="1"/>
          </p:cNvPicPr>
          <p:nvPr/>
        </p:nvPicPr>
        <p:blipFill>
          <a:blip r:embed="rId3">
            <a:lum bright="40000" contrast="-40000"/>
          </a:blip>
          <a:srcRect/>
          <a:stretch>
            <a:fillRect/>
          </a:stretch>
        </p:blipFill>
        <p:spPr bwMode="auto">
          <a:xfrm>
            <a:off x="6542845" y="116316"/>
            <a:ext cx="2601155" cy="92867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215067"/>
            <a:ext cx="5933245" cy="731168"/>
          </a:xfrm>
        </p:spPr>
        <p:txBody>
          <a:bodyPr vert="horz" anchor="b" anchorCtr="0">
            <a:normAutofit/>
          </a:bodyPr>
          <a:lstStyle/>
          <a:p>
            <a:r>
              <a:rPr lang="zh-TW" altLang="en-US" dirty="0">
                <a:solidFill>
                  <a:srgbClr val="C00000"/>
                </a:solidFill>
                <a:latin typeface="標楷體" panose="03000509000000000000" pitchFamily="65" charset="-120"/>
                <a:ea typeface="標楷體" panose="03000509000000000000" pitchFamily="65" charset="-120"/>
              </a:rPr>
              <a:t>財產來源不明</a:t>
            </a:r>
            <a:r>
              <a:rPr lang="en-US" altLang="zh-TW" dirty="0">
                <a:solidFill>
                  <a:srgbClr val="C00000"/>
                </a:solidFill>
                <a:latin typeface="標楷體" panose="03000509000000000000" pitchFamily="65" charset="-120"/>
                <a:ea typeface="標楷體" panose="03000509000000000000" pitchFamily="65" charset="-120"/>
              </a:rPr>
              <a:t>-</a:t>
            </a:r>
            <a:r>
              <a:rPr lang="zh-TW" altLang="en-US" dirty="0">
                <a:solidFill>
                  <a:srgbClr val="C00000"/>
                </a:solidFill>
                <a:latin typeface="標楷體" panose="03000509000000000000" pitchFamily="65" charset="-120"/>
                <a:ea typeface="標楷體" panose="03000509000000000000" pitchFamily="65" charset="-120"/>
              </a:rPr>
              <a:t>刑事責任</a:t>
            </a:r>
          </a:p>
        </p:txBody>
      </p:sp>
      <p:sp>
        <p:nvSpPr>
          <p:cNvPr id="3" name="內容版面配置區 2"/>
          <p:cNvSpPr>
            <a:spLocks noGrp="1"/>
          </p:cNvSpPr>
          <p:nvPr>
            <p:ph idx="1"/>
          </p:nvPr>
        </p:nvSpPr>
        <p:spPr>
          <a:xfrm>
            <a:off x="467544" y="946236"/>
            <a:ext cx="6842721" cy="5095128"/>
          </a:xfrm>
        </p:spPr>
        <p:txBody>
          <a:bodyPr vert="horz">
            <a:normAutofit/>
          </a:bodyPr>
          <a:lstStyle/>
          <a:p>
            <a:pPr algn="just"/>
            <a:r>
              <a:rPr lang="zh-TW" altLang="en-US" sz="2900" b="1" dirty="0">
                <a:latin typeface="標楷體" panose="03000509000000000000" pitchFamily="65" charset="-120"/>
                <a:ea typeface="標楷體" panose="03000509000000000000" pitchFamily="65" charset="-120"/>
              </a:rPr>
              <a:t>刑事責任：貪污治罪條例第</a:t>
            </a:r>
            <a:r>
              <a:rPr lang="en-US" altLang="zh-TW" sz="2900" b="1" dirty="0">
                <a:latin typeface="標楷體" panose="03000509000000000000" pitchFamily="65" charset="-120"/>
                <a:ea typeface="標楷體" panose="03000509000000000000" pitchFamily="65" charset="-120"/>
              </a:rPr>
              <a:t>6</a:t>
            </a:r>
            <a:r>
              <a:rPr lang="zh-TW" altLang="en-US" sz="2900" b="1" dirty="0">
                <a:latin typeface="標楷體" panose="03000509000000000000" pitchFamily="65" charset="-120"/>
                <a:ea typeface="標楷體" panose="03000509000000000000" pitchFamily="65" charset="-120"/>
              </a:rPr>
              <a:t>條</a:t>
            </a:r>
            <a:r>
              <a:rPr lang="en-US" altLang="zh-TW" sz="2900" b="1" dirty="0">
                <a:latin typeface="標楷體" panose="03000509000000000000" pitchFamily="65" charset="-120"/>
                <a:ea typeface="標楷體" panose="03000509000000000000" pitchFamily="65" charset="-120"/>
              </a:rPr>
              <a:t>-1</a:t>
            </a:r>
          </a:p>
          <a:p>
            <a:pPr marL="273050" indent="-6350" algn="just">
              <a:lnSpc>
                <a:spcPts val="4000"/>
              </a:lnSpc>
              <a:buNone/>
            </a:pPr>
            <a:r>
              <a:rPr lang="zh-TW" altLang="en-US" sz="2300" dirty="0">
                <a:solidFill>
                  <a:srgbClr val="FF0000"/>
                </a:solidFill>
                <a:latin typeface="標楷體" panose="03000509000000000000" pitchFamily="65" charset="-120"/>
                <a:ea typeface="標楷體" panose="03000509000000000000" pitchFamily="65" charset="-120"/>
              </a:rPr>
              <a:t>公務員犯下列</a:t>
            </a:r>
            <a:r>
              <a:rPr lang="zh-TW" altLang="en-US" sz="2300" dirty="0">
                <a:latin typeface="標楷體" panose="03000509000000000000" pitchFamily="65" charset="-120"/>
                <a:ea typeface="標楷體" panose="03000509000000000000" pitchFamily="65" charset="-120"/>
              </a:rPr>
              <a:t>各款所列罪嫌之一，公務員犯特定罪嫌，</a:t>
            </a:r>
            <a:r>
              <a:rPr lang="zh-TW" altLang="en-US" sz="2300" dirty="0">
                <a:solidFill>
                  <a:srgbClr val="FF0000"/>
                </a:solidFill>
                <a:latin typeface="標楷體" panose="03000509000000000000" pitchFamily="65" charset="-120"/>
                <a:ea typeface="標楷體" panose="03000509000000000000" pitchFamily="65" charset="-120"/>
              </a:rPr>
              <a:t>檢察官於偵查中</a:t>
            </a:r>
            <a:r>
              <a:rPr lang="zh-TW" altLang="en-US" sz="2300" dirty="0">
                <a:latin typeface="標楷體" panose="03000509000000000000" pitchFamily="65" charset="-120"/>
                <a:ea typeface="標楷體" panose="03000509000000000000" pitchFamily="65" charset="-120"/>
              </a:rPr>
              <a:t>，發現公務員本人及其配偶、未成年子女自</a:t>
            </a:r>
            <a:r>
              <a:rPr lang="zh-TW" altLang="en-US" sz="2300" dirty="0">
                <a:solidFill>
                  <a:srgbClr val="FF0000"/>
                </a:solidFill>
                <a:latin typeface="標楷體" panose="03000509000000000000" pitchFamily="65" charset="-120"/>
                <a:ea typeface="標楷體" panose="03000509000000000000" pitchFamily="65" charset="-120"/>
              </a:rPr>
              <a:t>公務員涉嫌犯罪時及其後三年內</a:t>
            </a:r>
            <a:r>
              <a:rPr lang="zh-TW" altLang="en-US" sz="2300" dirty="0">
                <a:latin typeface="標楷體" panose="03000509000000000000" pitchFamily="65" charset="-120"/>
                <a:ea typeface="標楷體" panose="03000509000000000000" pitchFamily="65" charset="-120"/>
              </a:rPr>
              <a:t>，</a:t>
            </a:r>
            <a:r>
              <a:rPr lang="zh-TW" altLang="en-US" sz="2300" dirty="0">
                <a:solidFill>
                  <a:srgbClr val="FF0000"/>
                </a:solidFill>
                <a:latin typeface="標楷體" panose="03000509000000000000" pitchFamily="65" charset="-120"/>
                <a:ea typeface="標楷體" panose="03000509000000000000" pitchFamily="65" charset="-120"/>
              </a:rPr>
              <a:t>有財產增加與收入顯不相當</a:t>
            </a:r>
            <a:r>
              <a:rPr lang="zh-TW" altLang="en-US" sz="2300" dirty="0">
                <a:latin typeface="標楷體" panose="03000509000000000000" pitchFamily="65" charset="-120"/>
                <a:ea typeface="標楷體" panose="03000509000000000000" pitchFamily="65" charset="-120"/>
              </a:rPr>
              <a:t>時，得</a:t>
            </a:r>
            <a:r>
              <a:rPr lang="zh-TW" altLang="en-US" sz="2300" dirty="0">
                <a:solidFill>
                  <a:srgbClr val="FF0000"/>
                </a:solidFill>
                <a:latin typeface="標楷體" panose="03000509000000000000" pitchFamily="65" charset="-120"/>
                <a:ea typeface="標楷體" panose="03000509000000000000" pitchFamily="65" charset="-120"/>
              </a:rPr>
              <a:t>命</a:t>
            </a:r>
            <a:r>
              <a:rPr lang="zh-TW" altLang="en-US" sz="2300" dirty="0">
                <a:latin typeface="標楷體" panose="03000509000000000000" pitchFamily="65" charset="-120"/>
                <a:ea typeface="標楷體" panose="03000509000000000000" pitchFamily="65" charset="-120"/>
              </a:rPr>
              <a:t>本人就</a:t>
            </a:r>
            <a:r>
              <a:rPr lang="zh-TW" altLang="en-US" sz="2300" dirty="0">
                <a:solidFill>
                  <a:srgbClr val="FF0000"/>
                </a:solidFill>
                <a:latin typeface="標楷體" panose="03000509000000000000" pitchFamily="65" charset="-120"/>
                <a:ea typeface="標楷體" panose="03000509000000000000" pitchFamily="65" charset="-120"/>
              </a:rPr>
              <a:t>來源可疑之財產</a:t>
            </a:r>
            <a:r>
              <a:rPr lang="zh-TW" altLang="en-US" sz="2300" dirty="0">
                <a:latin typeface="標楷體" panose="03000509000000000000" pitchFamily="65" charset="-120"/>
                <a:ea typeface="標楷體" panose="03000509000000000000" pitchFamily="65" charset="-120"/>
              </a:rPr>
              <a:t>提出</a:t>
            </a:r>
            <a:r>
              <a:rPr lang="zh-TW" altLang="en-US" sz="2300" dirty="0">
                <a:solidFill>
                  <a:srgbClr val="FF0000"/>
                </a:solidFill>
                <a:latin typeface="標楷體" panose="03000509000000000000" pitchFamily="65" charset="-120"/>
                <a:ea typeface="標楷體" panose="03000509000000000000" pitchFamily="65" charset="-120"/>
              </a:rPr>
              <a:t>說明</a:t>
            </a:r>
            <a:r>
              <a:rPr lang="zh-TW" altLang="en-US" sz="2300" dirty="0">
                <a:latin typeface="標楷體" panose="03000509000000000000" pitchFamily="65" charset="-120"/>
                <a:ea typeface="標楷體" panose="03000509000000000000" pitchFamily="65" charset="-120"/>
              </a:rPr>
              <a:t>，</a:t>
            </a:r>
            <a:r>
              <a:rPr lang="zh-TW" altLang="en-US" sz="2300" dirty="0">
                <a:solidFill>
                  <a:srgbClr val="FF0000"/>
                </a:solidFill>
                <a:latin typeface="標楷體" panose="03000509000000000000" pitchFamily="65" charset="-120"/>
                <a:ea typeface="標楷體" panose="03000509000000000000" pitchFamily="65" charset="-120"/>
              </a:rPr>
              <a:t>無正當理由未為說明、無法提出合理說明或說明不實者</a:t>
            </a:r>
            <a:r>
              <a:rPr lang="zh-TW" altLang="en-US" sz="2300" dirty="0">
                <a:latin typeface="標楷體" panose="03000509000000000000" pitchFamily="65" charset="-120"/>
                <a:ea typeface="標楷體" panose="03000509000000000000" pitchFamily="65" charset="-120"/>
              </a:rPr>
              <a:t>，處五年以下有期徒刑、拘役或科或併科不明來源財產額度以下之罰金：</a:t>
            </a:r>
            <a:endParaRPr lang="en-US" altLang="zh-TW" sz="2300" dirty="0">
              <a:latin typeface="標楷體" panose="03000509000000000000" pitchFamily="65" charset="-120"/>
              <a:ea typeface="標楷體" panose="03000509000000000000" pitchFamily="65" charset="-120"/>
            </a:endParaRPr>
          </a:p>
        </p:txBody>
      </p:sp>
      <p:pic>
        <p:nvPicPr>
          <p:cNvPr id="4" name="Picture 1"/>
          <p:cNvPicPr>
            <a:picLocks noChangeAspect="1" noChangeArrowheads="1"/>
          </p:cNvPicPr>
          <p:nvPr/>
        </p:nvPicPr>
        <p:blipFill>
          <a:blip r:embed="rId3">
            <a:lum bright="40000" contrast="-40000"/>
          </a:blip>
          <a:srcRect/>
          <a:stretch>
            <a:fillRect/>
          </a:stretch>
        </p:blipFill>
        <p:spPr bwMode="auto">
          <a:xfrm>
            <a:off x="6542845" y="116316"/>
            <a:ext cx="2601155" cy="928670"/>
          </a:xfrm>
          <a:prstGeom prst="rect">
            <a:avLst/>
          </a:prstGeom>
          <a:noFill/>
          <a:ln w="9525">
            <a:noFill/>
            <a:miter lim="800000"/>
            <a:headEnd/>
            <a:tailEnd/>
          </a:ln>
          <a:effectLst/>
        </p:spPr>
      </p:pic>
      <p:pic>
        <p:nvPicPr>
          <p:cNvPr id="5" name="圖片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164288" y="4869160"/>
            <a:ext cx="1728192" cy="183379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313818"/>
            <a:ext cx="6144468" cy="731168"/>
          </a:xfrm>
        </p:spPr>
        <p:txBody>
          <a:bodyPr>
            <a:normAutofit fontScale="90000"/>
          </a:bodyPr>
          <a:lstStyle/>
          <a:p>
            <a:r>
              <a:rPr lang="zh-TW" altLang="en-US" b="1" dirty="0">
                <a:solidFill>
                  <a:srgbClr val="C00000"/>
                </a:solidFill>
                <a:latin typeface="標楷體" panose="03000509000000000000" pitchFamily="65" charset="-120"/>
                <a:ea typeface="標楷體" panose="03000509000000000000" pitchFamily="65" charset="-120"/>
              </a:rPr>
              <a:t>刑事責任：貪污治罪條例第</a:t>
            </a:r>
            <a:r>
              <a:rPr lang="en-US" altLang="zh-TW" b="1" dirty="0">
                <a:solidFill>
                  <a:srgbClr val="C00000"/>
                </a:solidFill>
                <a:latin typeface="標楷體" panose="03000509000000000000" pitchFamily="65" charset="-120"/>
                <a:ea typeface="標楷體" panose="03000509000000000000" pitchFamily="65" charset="-120"/>
              </a:rPr>
              <a:t>6</a:t>
            </a:r>
            <a:r>
              <a:rPr lang="zh-TW" altLang="en-US" b="1" dirty="0">
                <a:solidFill>
                  <a:srgbClr val="C00000"/>
                </a:solidFill>
                <a:latin typeface="標楷體" panose="03000509000000000000" pitchFamily="65" charset="-120"/>
                <a:ea typeface="標楷體" panose="03000509000000000000" pitchFamily="65" charset="-120"/>
              </a:rPr>
              <a:t>條</a:t>
            </a:r>
            <a:r>
              <a:rPr lang="en-US" altLang="zh-TW" b="1" dirty="0">
                <a:solidFill>
                  <a:srgbClr val="C00000"/>
                </a:solidFill>
                <a:latin typeface="標楷體" panose="03000509000000000000" pitchFamily="65" charset="-120"/>
                <a:ea typeface="標楷體" panose="03000509000000000000" pitchFamily="65" charset="-120"/>
              </a:rPr>
              <a:t>-1</a:t>
            </a:r>
            <a:br>
              <a:rPr lang="en-US" altLang="zh-TW" b="1" dirty="0">
                <a:solidFill>
                  <a:srgbClr val="C00000"/>
                </a:solidFill>
                <a:latin typeface="標楷體" panose="03000509000000000000" pitchFamily="65" charset="-120"/>
                <a:ea typeface="標楷體" panose="03000509000000000000" pitchFamily="65" charset="-120"/>
              </a:rPr>
            </a:br>
            <a:endParaRPr lang="zh-TW" altLang="en-US" dirty="0">
              <a:solidFill>
                <a:srgbClr val="C00000"/>
              </a:solidFill>
            </a:endParaRPr>
          </a:p>
        </p:txBody>
      </p:sp>
      <p:sp>
        <p:nvSpPr>
          <p:cNvPr id="3" name="內容版面配置區 2"/>
          <p:cNvSpPr>
            <a:spLocks noGrp="1"/>
          </p:cNvSpPr>
          <p:nvPr>
            <p:ph idx="1"/>
          </p:nvPr>
        </p:nvSpPr>
        <p:spPr>
          <a:xfrm>
            <a:off x="609598" y="1196752"/>
            <a:ext cx="7490794" cy="4844611"/>
          </a:xfrm>
        </p:spPr>
        <p:txBody>
          <a:bodyPr>
            <a:normAutofit fontScale="62500" lnSpcReduction="20000"/>
          </a:bodyPr>
          <a:lstStyle/>
          <a:p>
            <a:r>
              <a:rPr lang="zh-TW" altLang="en-US" sz="2200" dirty="0">
                <a:latin typeface="標楷體" panose="03000509000000000000" pitchFamily="65" charset="-120"/>
                <a:ea typeface="標楷體" panose="03000509000000000000" pitchFamily="65" charset="-120"/>
              </a:rPr>
              <a:t>一、</a:t>
            </a:r>
            <a:r>
              <a:rPr lang="zh-TW" altLang="en-US" sz="2200" dirty="0">
                <a:solidFill>
                  <a:srgbClr val="FF0000"/>
                </a:solidFill>
                <a:latin typeface="標楷體" panose="03000509000000000000" pitchFamily="65" charset="-120"/>
                <a:ea typeface="標楷體" panose="03000509000000000000" pitchFamily="65" charset="-120"/>
              </a:rPr>
              <a:t>第四條至前條之罪</a:t>
            </a:r>
            <a:r>
              <a:rPr lang="zh-TW" altLang="en-US" sz="2200" dirty="0">
                <a:latin typeface="標楷體" panose="03000509000000000000" pitchFamily="65" charset="-120"/>
                <a:ea typeface="標楷體" panose="03000509000000000000" pitchFamily="65" charset="-120"/>
              </a:rPr>
              <a:t>。</a:t>
            </a:r>
          </a:p>
          <a:p>
            <a:r>
              <a:rPr lang="zh-TW" altLang="en-US" dirty="0">
                <a:latin typeface="標楷體" panose="03000509000000000000" pitchFamily="65" charset="-120"/>
                <a:ea typeface="標楷體" panose="03000509000000000000" pitchFamily="65" charset="-120"/>
              </a:rPr>
              <a:t>二、刑法第一百二十一條第一項、第一百二十二條第一項至第三項、第一</a:t>
            </a:r>
          </a:p>
          <a:p>
            <a:r>
              <a:rPr lang="zh-TW" altLang="en-US" dirty="0">
                <a:latin typeface="標楷體" panose="03000509000000000000" pitchFamily="65" charset="-120"/>
                <a:ea typeface="標楷體" panose="03000509000000000000" pitchFamily="65" charset="-120"/>
              </a:rPr>
              <a:t>    百二十三條至第一百二十五條、第一百二十七條第一項、第一百二十</a:t>
            </a:r>
          </a:p>
          <a:p>
            <a:r>
              <a:rPr lang="zh-TW" altLang="en-US" dirty="0">
                <a:latin typeface="標楷體" panose="03000509000000000000" pitchFamily="65" charset="-120"/>
                <a:ea typeface="標楷體" panose="03000509000000000000" pitchFamily="65" charset="-120"/>
              </a:rPr>
              <a:t>    八條至第一百三十條、第一百三十一條第一項、第一百三十二條第一</a:t>
            </a:r>
          </a:p>
          <a:p>
            <a:r>
              <a:rPr lang="zh-TW" altLang="en-US" dirty="0">
                <a:latin typeface="標楷體" panose="03000509000000000000" pitchFamily="65" charset="-120"/>
                <a:ea typeface="標楷體" panose="03000509000000000000" pitchFamily="65" charset="-120"/>
              </a:rPr>
              <a:t>    項、第一百三十三條、第二百三十一條第二項、第二百三十一條之一</a:t>
            </a:r>
          </a:p>
          <a:p>
            <a:r>
              <a:rPr lang="zh-TW" altLang="en-US" dirty="0">
                <a:latin typeface="標楷體" panose="03000509000000000000" pitchFamily="65" charset="-120"/>
                <a:ea typeface="標楷體" panose="03000509000000000000" pitchFamily="65" charset="-120"/>
              </a:rPr>
              <a:t>    第三項、第二百七十條、第二百九十六條之一第五項之罪。</a:t>
            </a:r>
          </a:p>
          <a:p>
            <a:r>
              <a:rPr lang="zh-TW" altLang="en-US" dirty="0">
                <a:latin typeface="標楷體" panose="03000509000000000000" pitchFamily="65" charset="-120"/>
                <a:ea typeface="標楷體" panose="03000509000000000000" pitchFamily="65" charset="-120"/>
              </a:rPr>
              <a:t>三、組織犯罪防制條例第九條之罪。</a:t>
            </a:r>
          </a:p>
          <a:p>
            <a:r>
              <a:rPr lang="zh-TW" altLang="en-US" dirty="0">
                <a:latin typeface="標楷體" panose="03000509000000000000" pitchFamily="65" charset="-120"/>
                <a:ea typeface="標楷體" panose="03000509000000000000" pitchFamily="65" charset="-120"/>
              </a:rPr>
              <a:t>四、懲治走私條例第十條第一項之罪。</a:t>
            </a:r>
          </a:p>
          <a:p>
            <a:r>
              <a:rPr lang="zh-TW" altLang="en-US" dirty="0">
                <a:latin typeface="標楷體" panose="03000509000000000000" pitchFamily="65" charset="-120"/>
                <a:ea typeface="標楷體" panose="03000509000000000000" pitchFamily="65" charset="-120"/>
              </a:rPr>
              <a:t>五、毒品危害防制條例第十五條之罪。</a:t>
            </a:r>
          </a:p>
          <a:p>
            <a:r>
              <a:rPr lang="zh-TW" altLang="en-US" dirty="0">
                <a:latin typeface="標楷體" panose="03000509000000000000" pitchFamily="65" charset="-120"/>
                <a:ea typeface="標楷體" panose="03000509000000000000" pitchFamily="65" charset="-120"/>
              </a:rPr>
              <a:t>六、人口販運防制法第三十六條之罪。</a:t>
            </a:r>
          </a:p>
          <a:p>
            <a:r>
              <a:rPr lang="zh-TW" altLang="en-US" dirty="0">
                <a:latin typeface="標楷體" panose="03000509000000000000" pitchFamily="65" charset="-120"/>
                <a:ea typeface="標楷體" panose="03000509000000000000" pitchFamily="65" charset="-120"/>
              </a:rPr>
              <a:t>七、槍砲彈藥刀械管制條例第十六條之罪。</a:t>
            </a:r>
          </a:p>
          <a:p>
            <a:r>
              <a:rPr lang="zh-TW" altLang="en-US" dirty="0">
                <a:latin typeface="標楷體" panose="03000509000000000000" pitchFamily="65" charset="-120"/>
                <a:ea typeface="標楷體" panose="03000509000000000000" pitchFamily="65" charset="-120"/>
              </a:rPr>
              <a:t>八、藥事法第八十九條之罪。</a:t>
            </a:r>
          </a:p>
          <a:p>
            <a:r>
              <a:rPr lang="zh-TW" altLang="en-US" dirty="0">
                <a:latin typeface="標楷體" panose="03000509000000000000" pitchFamily="65" charset="-120"/>
                <a:ea typeface="標楷體" panose="03000509000000000000" pitchFamily="65" charset="-120"/>
              </a:rPr>
              <a:t>九、包庇他人犯兒童及少年性剝削防制條例之罪。</a:t>
            </a:r>
          </a:p>
          <a:p>
            <a:r>
              <a:rPr lang="zh-TW" altLang="en-US" dirty="0">
                <a:latin typeface="標楷體" panose="03000509000000000000" pitchFamily="65" charset="-120"/>
                <a:ea typeface="標楷體" panose="03000509000000000000" pitchFamily="65" charset="-120"/>
              </a:rPr>
              <a:t>十、其他假借職務上之權力、機會或方法所犯之罪。</a:t>
            </a:r>
          </a:p>
          <a:p>
            <a:pPr marL="273050" indent="-6350" algn="just">
              <a:buNone/>
            </a:pPr>
            <a:endParaRPr lang="en-US" altLang="zh-TW" b="1" dirty="0">
              <a:latin typeface="微軟正黑體" pitchFamily="34" charset="-120"/>
              <a:ea typeface="微軟正黑體" pitchFamily="34" charset="-120"/>
            </a:endParaRPr>
          </a:p>
          <a:p>
            <a:endParaRPr lang="zh-TW" altLang="en-US" dirty="0"/>
          </a:p>
        </p:txBody>
      </p:sp>
      <p:pic>
        <p:nvPicPr>
          <p:cNvPr id="1026" name="Picture 2" descr="C:\Users\User\Desktop\簡報工作\多媒體PNG1\png-0154.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754068" y="4418169"/>
            <a:ext cx="1625600" cy="162560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1"/>
          <p:cNvPicPr>
            <a:picLocks noChangeAspect="1" noChangeArrowheads="1"/>
          </p:cNvPicPr>
          <p:nvPr/>
        </p:nvPicPr>
        <p:blipFill>
          <a:blip r:embed="rId4">
            <a:lum bright="40000" contrast="-40000"/>
          </a:blip>
          <a:srcRect/>
          <a:stretch>
            <a:fillRect/>
          </a:stretch>
        </p:blipFill>
        <p:spPr bwMode="auto">
          <a:xfrm>
            <a:off x="6542845" y="116316"/>
            <a:ext cx="2601155" cy="928670"/>
          </a:xfrm>
          <a:prstGeom prst="rect">
            <a:avLst/>
          </a:prstGeom>
          <a:noFill/>
          <a:ln w="9525">
            <a:noFill/>
            <a:miter lim="800000"/>
            <a:headEnd/>
            <a:tailEnd/>
          </a:ln>
          <a:effectLst/>
        </p:spPr>
      </p:pic>
    </p:spTree>
    <p:extLst>
      <p:ext uri="{BB962C8B-B14F-4D97-AF65-F5344CB8AC3E}">
        <p14:creationId xmlns="" xmlns:p14="http://schemas.microsoft.com/office/powerpoint/2010/main" val="3239574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609600"/>
            <a:ext cx="6347713" cy="731168"/>
          </a:xfrm>
        </p:spPr>
        <p:txBody>
          <a:bodyPr/>
          <a:lstStyle/>
          <a:p>
            <a:r>
              <a:rPr lang="zh-TW" altLang="en-US" dirty="0">
                <a:solidFill>
                  <a:srgbClr val="C00000"/>
                </a:solidFill>
                <a:latin typeface="標楷體" panose="03000509000000000000" pitchFamily="65" charset="-120"/>
                <a:ea typeface="標楷體" panose="03000509000000000000" pitchFamily="65" charset="-120"/>
              </a:rPr>
              <a:t>財產來源不明</a:t>
            </a:r>
          </a:p>
        </p:txBody>
      </p:sp>
      <p:sp>
        <p:nvSpPr>
          <p:cNvPr id="3" name="內容版面配置區 2"/>
          <p:cNvSpPr>
            <a:spLocks noGrp="1"/>
          </p:cNvSpPr>
          <p:nvPr>
            <p:ph idx="1"/>
          </p:nvPr>
        </p:nvSpPr>
        <p:spPr>
          <a:xfrm>
            <a:off x="609599" y="1556793"/>
            <a:ext cx="6914730" cy="2952328"/>
          </a:xfrm>
        </p:spPr>
        <p:txBody>
          <a:bodyPr>
            <a:normAutofit/>
          </a:bodyPr>
          <a:lstStyle/>
          <a:p>
            <a:pPr algn="just"/>
            <a:r>
              <a:rPr lang="zh-TW" altLang="en-US" sz="2000" b="1" dirty="0">
                <a:latin typeface="標楷體" panose="03000509000000000000" pitchFamily="65" charset="-120"/>
                <a:ea typeface="標楷體" panose="03000509000000000000" pitchFamily="65" charset="-120"/>
              </a:rPr>
              <a:t>行政責任：公職人員財產申報法第</a:t>
            </a:r>
            <a:r>
              <a:rPr lang="en-US" altLang="zh-TW" sz="2000" b="1" dirty="0">
                <a:latin typeface="標楷體" panose="03000509000000000000" pitchFamily="65" charset="-120"/>
                <a:ea typeface="標楷體" panose="03000509000000000000" pitchFamily="65" charset="-120"/>
              </a:rPr>
              <a:t>12</a:t>
            </a:r>
            <a:r>
              <a:rPr lang="zh-TW" altLang="en-US" sz="2000" b="1" dirty="0">
                <a:latin typeface="標楷體" panose="03000509000000000000" pitchFamily="65" charset="-120"/>
                <a:ea typeface="標楷體" panose="03000509000000000000" pitchFamily="65" charset="-120"/>
              </a:rPr>
              <a:t>條第</a:t>
            </a:r>
            <a:r>
              <a:rPr lang="en-US" altLang="zh-TW" sz="2000" b="1" dirty="0">
                <a:latin typeface="標楷體" panose="03000509000000000000" pitchFamily="65" charset="-120"/>
                <a:ea typeface="標楷體" panose="03000509000000000000" pitchFamily="65" charset="-120"/>
              </a:rPr>
              <a:t>2</a:t>
            </a:r>
            <a:r>
              <a:rPr lang="zh-TW" altLang="en-US" sz="2000" b="1" dirty="0">
                <a:latin typeface="標楷體" panose="03000509000000000000" pitchFamily="65" charset="-120"/>
                <a:ea typeface="標楷體" panose="03000509000000000000" pitchFamily="65" charset="-120"/>
              </a:rPr>
              <a:t>項</a:t>
            </a:r>
            <a:endParaRPr lang="en-US" altLang="zh-TW" sz="2000" b="1" dirty="0">
              <a:latin typeface="標楷體" panose="03000509000000000000" pitchFamily="65" charset="-120"/>
              <a:ea typeface="標楷體" panose="03000509000000000000" pitchFamily="65" charset="-120"/>
            </a:endParaRPr>
          </a:p>
          <a:p>
            <a:pPr marL="273050" indent="-6350" algn="just">
              <a:buNone/>
            </a:pPr>
            <a:r>
              <a:rPr lang="zh-TW" altLang="en-US" sz="2000" dirty="0">
                <a:latin typeface="標楷體" panose="03000509000000000000" pitchFamily="65" charset="-120"/>
                <a:ea typeface="標楷體" panose="03000509000000000000" pitchFamily="65" charset="-120"/>
              </a:rPr>
              <a:t>有申報義務之人其前後年度申報之財產經比對後，增加總額逾其本人、配偶、未成年子女全年薪資所得總額一倍以上者，受理申報機關（構）應定一個月以上期間</a:t>
            </a:r>
            <a:r>
              <a:rPr lang="zh-TW" altLang="en-US" sz="2000" dirty="0">
                <a:solidFill>
                  <a:srgbClr val="FF0000"/>
                </a:solidFill>
                <a:latin typeface="標楷體" panose="03000509000000000000" pitchFamily="65" charset="-120"/>
                <a:ea typeface="標楷體" panose="03000509000000000000" pitchFamily="65" charset="-120"/>
              </a:rPr>
              <a:t>通知有申報義務之人提出說明</a:t>
            </a:r>
            <a:r>
              <a:rPr lang="zh-TW" altLang="en-US" sz="2000" dirty="0">
                <a:latin typeface="標楷體" panose="03000509000000000000" pitchFamily="65" charset="-120"/>
                <a:ea typeface="標楷體" panose="03000509000000000000" pitchFamily="65" charset="-120"/>
              </a:rPr>
              <a:t>，</a:t>
            </a:r>
            <a:r>
              <a:rPr lang="zh-TW" altLang="en-US" sz="2000" dirty="0">
                <a:solidFill>
                  <a:srgbClr val="FF0000"/>
                </a:solidFill>
                <a:latin typeface="標楷體" panose="03000509000000000000" pitchFamily="65" charset="-120"/>
                <a:ea typeface="標楷體" panose="03000509000000000000" pitchFamily="65" charset="-120"/>
              </a:rPr>
              <a:t>無正當理由未為說明</a:t>
            </a:r>
            <a:r>
              <a:rPr lang="zh-TW" altLang="en-US" sz="2000" dirty="0">
                <a:latin typeface="標楷體" panose="03000509000000000000" pitchFamily="65" charset="-120"/>
                <a:ea typeface="標楷體" panose="03000509000000000000" pitchFamily="65" charset="-120"/>
              </a:rPr>
              <a:t>、</a:t>
            </a:r>
            <a:r>
              <a:rPr lang="zh-TW" altLang="en-US" sz="2000" dirty="0">
                <a:solidFill>
                  <a:srgbClr val="FF0000"/>
                </a:solidFill>
                <a:latin typeface="標楷體" panose="03000509000000000000" pitchFamily="65" charset="-120"/>
                <a:ea typeface="標楷體" panose="03000509000000000000" pitchFamily="65" charset="-120"/>
              </a:rPr>
              <a:t>無法提出合理說明</a:t>
            </a:r>
            <a:r>
              <a:rPr lang="zh-TW" altLang="en-US" sz="2000" dirty="0">
                <a:latin typeface="標楷體" panose="03000509000000000000" pitchFamily="65" charset="-120"/>
                <a:ea typeface="標楷體" panose="03000509000000000000" pitchFamily="65" charset="-120"/>
              </a:rPr>
              <a:t>或</a:t>
            </a:r>
            <a:r>
              <a:rPr lang="zh-TW" altLang="en-US" sz="2000" dirty="0">
                <a:solidFill>
                  <a:srgbClr val="FF0000"/>
                </a:solidFill>
                <a:latin typeface="標楷體" panose="03000509000000000000" pitchFamily="65" charset="-120"/>
                <a:ea typeface="標楷體" panose="03000509000000000000" pitchFamily="65" charset="-120"/>
              </a:rPr>
              <a:t>說明不實</a:t>
            </a:r>
            <a:r>
              <a:rPr lang="zh-TW" altLang="en-US" sz="2000" dirty="0">
                <a:latin typeface="標楷體" panose="03000509000000000000" pitchFamily="65" charset="-120"/>
                <a:ea typeface="標楷體" panose="03000509000000000000" pitchFamily="65" charset="-120"/>
              </a:rPr>
              <a:t>者，處新臺幣十五萬元以上三百萬元以下</a:t>
            </a:r>
            <a:r>
              <a:rPr lang="zh-TW" altLang="en-US" sz="2000" dirty="0">
                <a:solidFill>
                  <a:srgbClr val="FF0000"/>
                </a:solidFill>
                <a:latin typeface="標楷體" panose="03000509000000000000" pitchFamily="65" charset="-120"/>
                <a:ea typeface="標楷體" panose="03000509000000000000" pitchFamily="65" charset="-120"/>
              </a:rPr>
              <a:t>罰鍰</a:t>
            </a:r>
            <a:endParaRPr lang="zh-TW" altLang="en-US" sz="2000" b="1" dirty="0">
              <a:solidFill>
                <a:srgbClr val="FF0000"/>
              </a:solidFill>
              <a:latin typeface="標楷體" panose="03000509000000000000" pitchFamily="65" charset="-120"/>
              <a:ea typeface="標楷體" panose="03000509000000000000" pitchFamily="65" charset="-120"/>
            </a:endParaRPr>
          </a:p>
          <a:p>
            <a:endParaRPr lang="zh-TW" altLang="en-US" dirty="0"/>
          </a:p>
        </p:txBody>
      </p:sp>
      <p:pic>
        <p:nvPicPr>
          <p:cNvPr id="4" name="Picture 1"/>
          <p:cNvPicPr>
            <a:picLocks noChangeAspect="1" noChangeArrowheads="1"/>
          </p:cNvPicPr>
          <p:nvPr/>
        </p:nvPicPr>
        <p:blipFill>
          <a:blip r:embed="rId2">
            <a:lum bright="40000" contrast="-40000"/>
          </a:blip>
          <a:srcRect/>
          <a:stretch>
            <a:fillRect/>
          </a:stretch>
        </p:blipFill>
        <p:spPr bwMode="auto">
          <a:xfrm>
            <a:off x="6542845" y="0"/>
            <a:ext cx="2601155" cy="928670"/>
          </a:xfrm>
          <a:prstGeom prst="rect">
            <a:avLst/>
          </a:prstGeom>
          <a:noFill/>
          <a:ln w="9525">
            <a:noFill/>
            <a:miter lim="800000"/>
            <a:headEnd/>
            <a:tailEnd/>
          </a:ln>
          <a:effectLst/>
        </p:spPr>
      </p:pic>
      <p:pic>
        <p:nvPicPr>
          <p:cNvPr id="5" name="圖片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017801" y="4509120"/>
            <a:ext cx="1651242" cy="1647840"/>
          </a:xfrm>
          <a:prstGeom prst="rect">
            <a:avLst/>
          </a:prstGeom>
        </p:spPr>
      </p:pic>
    </p:spTree>
    <p:extLst>
      <p:ext uri="{BB962C8B-B14F-4D97-AF65-F5344CB8AC3E}">
        <p14:creationId xmlns="" xmlns:p14="http://schemas.microsoft.com/office/powerpoint/2010/main" val="2124085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244016"/>
            <a:ext cx="5618585" cy="731168"/>
          </a:xfrm>
        </p:spPr>
        <p:txBody>
          <a:bodyPr vert="horz" anchor="b" anchorCtr="0">
            <a:normAutofit/>
          </a:bodyPr>
          <a:lstStyle/>
          <a:p>
            <a:r>
              <a:rPr lang="zh-TW" altLang="en-US" dirty="0">
                <a:solidFill>
                  <a:srgbClr val="C00000"/>
                </a:solidFill>
                <a:latin typeface="標楷體" panose="03000509000000000000" pitchFamily="65" charset="-120"/>
                <a:ea typeface="標楷體" panose="03000509000000000000" pitchFamily="65" charset="-120"/>
              </a:rPr>
              <a:t>財產來源不明</a:t>
            </a:r>
            <a:r>
              <a:rPr lang="en-US" altLang="zh-TW" dirty="0">
                <a:solidFill>
                  <a:srgbClr val="C00000"/>
                </a:solidFill>
                <a:latin typeface="標楷體" panose="03000509000000000000" pitchFamily="65" charset="-120"/>
                <a:ea typeface="標楷體" panose="03000509000000000000" pitchFamily="65" charset="-120"/>
              </a:rPr>
              <a:t>-</a:t>
            </a:r>
            <a:r>
              <a:rPr lang="zh-TW" altLang="en-US" dirty="0">
                <a:solidFill>
                  <a:srgbClr val="C00000"/>
                </a:solidFill>
                <a:latin typeface="標楷體" panose="03000509000000000000" pitchFamily="65" charset="-120"/>
                <a:ea typeface="標楷體" panose="03000509000000000000" pitchFamily="65" charset="-120"/>
              </a:rPr>
              <a:t>案例</a:t>
            </a:r>
          </a:p>
        </p:txBody>
      </p:sp>
      <p:sp>
        <p:nvSpPr>
          <p:cNvPr id="3" name="內容版面配置區 2"/>
          <p:cNvSpPr>
            <a:spLocks noGrp="1"/>
          </p:cNvSpPr>
          <p:nvPr>
            <p:ph idx="1"/>
          </p:nvPr>
        </p:nvSpPr>
        <p:spPr>
          <a:xfrm>
            <a:off x="609598" y="1340768"/>
            <a:ext cx="6914730" cy="4700595"/>
          </a:xfrm>
        </p:spPr>
        <p:txBody>
          <a:bodyPr vert="horz">
            <a:normAutofit/>
          </a:bodyPr>
          <a:lstStyle/>
          <a:p>
            <a:pPr algn="just"/>
            <a:r>
              <a:rPr lang="zh-TW" altLang="en-US" sz="2400" dirty="0">
                <a:latin typeface="標楷體" panose="03000509000000000000" pitchFamily="65" charset="-120"/>
                <a:ea typeface="標楷體" panose="03000509000000000000" pitchFamily="65" charset="-120"/>
              </a:rPr>
              <a:t>行政院前秘書長林益世涉嫌向爐渣業者陳啟祥收賄</a:t>
            </a:r>
            <a:r>
              <a:rPr lang="en-US" altLang="zh-TW" sz="2400" dirty="0">
                <a:latin typeface="標楷體" panose="03000509000000000000" pitchFamily="65" charset="-120"/>
                <a:ea typeface="標楷體" panose="03000509000000000000" pitchFamily="65" charset="-120"/>
              </a:rPr>
              <a:t>6,300</a:t>
            </a:r>
            <a:r>
              <a:rPr lang="zh-TW" altLang="en-US" sz="2400" dirty="0">
                <a:latin typeface="標楷體" panose="03000509000000000000" pitchFamily="65" charset="-120"/>
                <a:ea typeface="標楷體" panose="03000509000000000000" pitchFamily="65" charset="-120"/>
              </a:rPr>
              <a:t>萬元，依財產來源不明判處</a:t>
            </a: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年徒刑。</a:t>
            </a:r>
            <a:endParaRPr lang="en-US" altLang="zh-TW" sz="2400" dirty="0">
              <a:latin typeface="標楷體" panose="03000509000000000000" pitchFamily="65" charset="-120"/>
              <a:ea typeface="標楷體" panose="03000509000000000000" pitchFamily="65" charset="-120"/>
            </a:endParaRPr>
          </a:p>
          <a:p>
            <a:pPr algn="just"/>
            <a:endParaRPr lang="en-US" altLang="zh-TW" b="1" dirty="0">
              <a:latin typeface="標楷體" panose="03000509000000000000" pitchFamily="65" charset="-120"/>
              <a:ea typeface="標楷體" panose="03000509000000000000" pitchFamily="65" charset="-120"/>
            </a:endParaRPr>
          </a:p>
          <a:p>
            <a:pPr algn="just"/>
            <a:r>
              <a:rPr lang="zh-TW" altLang="en-US" sz="2400" dirty="0">
                <a:latin typeface="標楷體" panose="03000509000000000000" pitchFamily="65" charset="-120"/>
                <a:ea typeface="標楷體" panose="03000509000000000000" pitchFamily="65" charset="-120"/>
              </a:rPr>
              <a:t>前營建署長、桃園縣副縣長葉世文在涉嫌林口</a:t>
            </a:r>
            <a:r>
              <a:rPr lang="en-US" altLang="zh-TW" sz="2400" dirty="0">
                <a:latin typeface="標楷體" panose="03000509000000000000" pitchFamily="65" charset="-120"/>
                <a:ea typeface="標楷體" panose="03000509000000000000" pitchFamily="65" charset="-120"/>
              </a:rPr>
              <a:t>A7</a:t>
            </a:r>
            <a:r>
              <a:rPr lang="zh-TW" altLang="en-US" sz="2400" dirty="0">
                <a:latin typeface="標楷體" panose="03000509000000000000" pitchFamily="65" charset="-120"/>
                <a:ea typeface="標楷體" panose="03000509000000000000" pitchFamily="65" charset="-120"/>
              </a:rPr>
              <a:t>合宜住宅案後，將多筆來源不明的金錢，存放在女性友人名下兩個銀行帳戶，總金額達</a:t>
            </a:r>
            <a:r>
              <a:rPr lang="en-US" altLang="zh-TW" sz="2400" dirty="0">
                <a:latin typeface="標楷體" panose="03000509000000000000" pitchFamily="65" charset="-120"/>
                <a:ea typeface="標楷體" panose="03000509000000000000" pitchFamily="65" charset="-120"/>
              </a:rPr>
              <a:t>3,317</a:t>
            </a:r>
            <a:r>
              <a:rPr lang="zh-TW" altLang="en-US" sz="2400" dirty="0">
                <a:latin typeface="標楷體" panose="03000509000000000000" pitchFamily="65" charset="-120"/>
                <a:ea typeface="標楷體" panose="03000509000000000000" pitchFamily="65" charset="-120"/>
              </a:rPr>
              <a:t>萬</a:t>
            </a:r>
            <a:r>
              <a:rPr lang="en-US" altLang="zh-TW" sz="2400" dirty="0">
                <a:latin typeface="標楷體" panose="03000509000000000000" pitchFamily="65" charset="-120"/>
                <a:ea typeface="標楷體" panose="03000509000000000000" pitchFamily="65" charset="-120"/>
              </a:rPr>
              <a:t>5,678</a:t>
            </a:r>
            <a:r>
              <a:rPr lang="zh-TW" altLang="en-US" sz="2400" dirty="0">
                <a:latin typeface="標楷體" panose="03000509000000000000" pitchFamily="65" charset="-120"/>
                <a:ea typeface="標楷體" panose="03000509000000000000" pitchFamily="65" charset="-120"/>
              </a:rPr>
              <a:t>元，因拒絕說明來源判處</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年徒刑外，併科相當於該筆不明財產金額的罰金</a:t>
            </a:r>
            <a:r>
              <a:rPr lang="en-US" altLang="zh-TW" sz="2400" dirty="0">
                <a:latin typeface="標楷體" panose="03000509000000000000" pitchFamily="65" charset="-120"/>
                <a:ea typeface="標楷體" panose="03000509000000000000" pitchFamily="65" charset="-120"/>
              </a:rPr>
              <a:t>3,317</a:t>
            </a:r>
            <a:r>
              <a:rPr lang="zh-TW" altLang="en-US" sz="2400" dirty="0">
                <a:latin typeface="標楷體" panose="03000509000000000000" pitchFamily="65" charset="-120"/>
                <a:ea typeface="標楷體" panose="03000509000000000000" pitchFamily="65" charset="-120"/>
              </a:rPr>
              <a:t>萬元。</a:t>
            </a:r>
            <a:endParaRPr lang="en-US" altLang="zh-TW" dirty="0">
              <a:latin typeface="標楷體" panose="03000509000000000000" pitchFamily="65" charset="-120"/>
              <a:ea typeface="標楷體" panose="03000509000000000000" pitchFamily="65" charset="-120"/>
            </a:endParaRPr>
          </a:p>
          <a:p>
            <a:pPr algn="just"/>
            <a:endParaRPr lang="en-US" altLang="zh-TW" dirty="0">
              <a:latin typeface="標楷體" panose="03000509000000000000" pitchFamily="65" charset="-120"/>
              <a:ea typeface="標楷體" panose="03000509000000000000" pitchFamily="65" charset="-120"/>
            </a:endParaRPr>
          </a:p>
          <a:p>
            <a:pPr algn="just"/>
            <a:r>
              <a:rPr lang="zh-TW" altLang="en-US" sz="2400" u="sng" dirty="0">
                <a:solidFill>
                  <a:srgbClr val="FF0000"/>
                </a:solidFill>
                <a:latin typeface="標楷體" panose="03000509000000000000" pitchFamily="65" charset="-120"/>
                <a:ea typeface="標楷體" panose="03000509000000000000" pitchFamily="65" charset="-120"/>
              </a:rPr>
              <a:t>財產來源不明罪是否違背不自證己罪原則？</a:t>
            </a:r>
          </a:p>
        </p:txBody>
      </p:sp>
      <p:pic>
        <p:nvPicPr>
          <p:cNvPr id="4" name="Picture 1"/>
          <p:cNvPicPr>
            <a:picLocks noChangeAspect="1" noChangeArrowheads="1"/>
          </p:cNvPicPr>
          <p:nvPr/>
        </p:nvPicPr>
        <p:blipFill>
          <a:blip r:embed="rId3">
            <a:lum bright="40000" contrast="-40000"/>
          </a:blip>
          <a:srcRect/>
          <a:stretch>
            <a:fillRect/>
          </a:stretch>
        </p:blipFill>
        <p:spPr bwMode="auto">
          <a:xfrm>
            <a:off x="6542845" y="0"/>
            <a:ext cx="2601155" cy="928670"/>
          </a:xfrm>
          <a:prstGeom prst="rect">
            <a:avLst/>
          </a:prstGeom>
          <a:noFill/>
          <a:ln w="9525">
            <a:noFill/>
            <a:miter lim="800000"/>
            <a:headEnd/>
            <a:tailEnd/>
          </a:ln>
          <a:effectLst/>
        </p:spPr>
      </p:pic>
      <p:pic>
        <p:nvPicPr>
          <p:cNvPr id="5" name="圖片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524328" y="4941168"/>
            <a:ext cx="1505530" cy="1728193"/>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5879" y="260648"/>
            <a:ext cx="6347713" cy="1320800"/>
          </a:xfrm>
        </p:spPr>
        <p:txBody>
          <a:bodyPr/>
          <a:lstStyle/>
          <a:p>
            <a:r>
              <a:rPr lang="zh-TW" altLang="en-US" dirty="0">
                <a:solidFill>
                  <a:srgbClr val="C00000"/>
                </a:solidFill>
                <a:latin typeface="標楷體" panose="03000509000000000000" pitchFamily="65" charset="-120"/>
                <a:ea typeface="標楷體" panose="03000509000000000000" pitchFamily="65" charset="-120"/>
              </a:rPr>
              <a:t>司法實踐</a:t>
            </a:r>
            <a:r>
              <a:rPr lang="en-US" altLang="zh-TW" dirty="0">
                <a:solidFill>
                  <a:srgbClr val="C00000"/>
                </a:solidFill>
                <a:latin typeface="標楷體" panose="03000509000000000000" pitchFamily="65" charset="-120"/>
                <a:ea typeface="標楷體" panose="03000509000000000000" pitchFamily="65" charset="-120"/>
              </a:rPr>
              <a:t>-101</a:t>
            </a:r>
            <a:r>
              <a:rPr lang="zh-TW" altLang="en-US" dirty="0">
                <a:solidFill>
                  <a:srgbClr val="C00000"/>
                </a:solidFill>
                <a:latin typeface="標楷體" panose="03000509000000000000" pitchFamily="65" charset="-120"/>
                <a:ea typeface="標楷體" panose="03000509000000000000" pitchFamily="65" charset="-120"/>
              </a:rPr>
              <a:t>年度金訴字第</a:t>
            </a:r>
            <a:r>
              <a:rPr lang="en-US" altLang="zh-TW" dirty="0">
                <a:solidFill>
                  <a:srgbClr val="C00000"/>
                </a:solidFill>
                <a:latin typeface="標楷體" panose="03000509000000000000" pitchFamily="65" charset="-120"/>
                <a:ea typeface="標楷體" panose="03000509000000000000" pitchFamily="65" charset="-120"/>
              </a:rPr>
              <a:t>47</a:t>
            </a:r>
            <a:r>
              <a:rPr lang="zh-TW" altLang="en-US" dirty="0">
                <a:solidFill>
                  <a:srgbClr val="C00000"/>
                </a:solidFill>
                <a:latin typeface="標楷體" panose="03000509000000000000" pitchFamily="65" charset="-120"/>
                <a:ea typeface="標楷體" panose="03000509000000000000" pitchFamily="65" charset="-120"/>
              </a:rPr>
              <a:t>號（林益世）</a:t>
            </a:r>
          </a:p>
        </p:txBody>
      </p:sp>
      <p:sp>
        <p:nvSpPr>
          <p:cNvPr id="3" name="內容版面配置區 2"/>
          <p:cNvSpPr>
            <a:spLocks noGrp="1"/>
          </p:cNvSpPr>
          <p:nvPr>
            <p:ph idx="1"/>
          </p:nvPr>
        </p:nvSpPr>
        <p:spPr>
          <a:xfrm>
            <a:off x="609598" y="1700808"/>
            <a:ext cx="7778825" cy="4680520"/>
          </a:xfrm>
        </p:spPr>
        <p:txBody>
          <a:bodyPr>
            <a:normAutofit/>
          </a:bodyPr>
          <a:lstStyle/>
          <a:p>
            <a:r>
              <a:rPr lang="zh-TW" altLang="en-US" sz="2000" dirty="0">
                <a:latin typeface="標楷體" panose="03000509000000000000" pitchFamily="65" charset="-120"/>
                <a:ea typeface="標楷體" panose="03000509000000000000" pitchFamily="65" charset="-120"/>
              </a:rPr>
              <a:t>說明可疑財產來源之義務</a:t>
            </a:r>
            <a:endParaRPr lang="en-US" altLang="zh-TW" sz="2000" dirty="0">
              <a:latin typeface="標楷體" panose="03000509000000000000" pitchFamily="65" charset="-120"/>
              <a:ea typeface="標楷體" panose="03000509000000000000" pitchFamily="65" charset="-120"/>
            </a:endParaRPr>
          </a:p>
          <a:p>
            <a:pPr lvl="1"/>
            <a:r>
              <a:rPr lang="zh-TW" altLang="en-US" sz="2000" dirty="0">
                <a:latin typeface="標楷體" panose="03000509000000000000" pitchFamily="65" charset="-120"/>
                <a:ea typeface="標楷體" panose="03000509000000000000" pitchFamily="65" charset="-120"/>
              </a:rPr>
              <a:t>    </a:t>
            </a:r>
            <a:r>
              <a:rPr lang="zh-TW" altLang="en-US" sz="2000" dirty="0">
                <a:solidFill>
                  <a:srgbClr val="FF0000"/>
                </a:solidFill>
                <a:latin typeface="標楷體" panose="03000509000000000000" pitchFamily="65" charset="-120"/>
                <a:ea typeface="標楷體" panose="03000509000000000000" pitchFamily="65" charset="-120"/>
              </a:rPr>
              <a:t>僅要求</a:t>
            </a:r>
            <a:r>
              <a:rPr lang="zh-TW" altLang="en-US" sz="2000" dirty="0">
                <a:latin typeface="標楷體" panose="03000509000000000000" pitchFamily="65" charset="-120"/>
                <a:ea typeface="標楷體" panose="03000509000000000000" pitchFamily="65" charset="-120"/>
              </a:rPr>
              <a:t>該公務員</a:t>
            </a:r>
            <a:r>
              <a:rPr lang="zh-TW" altLang="en-US" sz="2000" dirty="0">
                <a:solidFill>
                  <a:srgbClr val="FF0000"/>
                </a:solidFill>
                <a:latin typeface="標楷體" panose="03000509000000000000" pitchFamily="65" charset="-120"/>
                <a:ea typeface="標楷體" panose="03000509000000000000" pitchFamily="65" charset="-120"/>
              </a:rPr>
              <a:t>單純透露</a:t>
            </a:r>
            <a:r>
              <a:rPr lang="zh-TW" altLang="en-US" sz="2000" dirty="0">
                <a:latin typeface="標楷體" panose="03000509000000000000" pitchFamily="65" charset="-120"/>
                <a:ea typeface="標楷體" panose="03000509000000000000" pitchFamily="65" charset="-120"/>
              </a:rPr>
              <a:t>可疑財產</a:t>
            </a:r>
            <a:r>
              <a:rPr lang="zh-TW" altLang="en-US" sz="2000" dirty="0">
                <a:solidFill>
                  <a:srgbClr val="FF0000"/>
                </a:solidFill>
                <a:latin typeface="標楷體" panose="03000509000000000000" pitchFamily="65" charset="-120"/>
                <a:ea typeface="標楷體" panose="03000509000000000000" pitchFamily="65" charset="-120"/>
              </a:rPr>
              <a:t>係自何人或何處取得</a:t>
            </a:r>
            <a:r>
              <a:rPr lang="zh-TW" altLang="en-US" sz="2000" dirty="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pPr lvl="1"/>
            <a:r>
              <a:rPr lang="zh-TW" altLang="en-US" sz="2000" dirty="0">
                <a:latin typeface="標楷體" panose="03000509000000000000" pitchFamily="65" charset="-120"/>
                <a:ea typeface="標楷體" panose="03000509000000000000" pitchFamily="65" charset="-120"/>
              </a:rPr>
              <a:t>    </a:t>
            </a:r>
            <a:r>
              <a:rPr lang="zh-TW" altLang="en-US" sz="2000" dirty="0">
                <a:solidFill>
                  <a:srgbClr val="FF0000"/>
                </a:solidFill>
                <a:latin typeface="標楷體" panose="03000509000000000000" pitchFamily="65" charset="-120"/>
                <a:ea typeface="標楷體" panose="03000509000000000000" pitchFamily="65" charset="-120"/>
              </a:rPr>
              <a:t>非強令</a:t>
            </a:r>
            <a:r>
              <a:rPr lang="zh-TW" altLang="en-US" sz="2000" dirty="0">
                <a:latin typeface="標楷體" panose="03000509000000000000" pitchFamily="65" charset="-120"/>
                <a:ea typeface="標楷體" panose="03000509000000000000" pitchFamily="65" charset="-120"/>
              </a:rPr>
              <a:t>其</a:t>
            </a:r>
            <a:r>
              <a:rPr lang="zh-TW" altLang="en-US" sz="2000" dirty="0">
                <a:solidFill>
                  <a:srgbClr val="FF0000"/>
                </a:solidFill>
                <a:latin typeface="標楷體" panose="03000509000000000000" pitchFamily="65" charset="-120"/>
                <a:ea typeface="標楷體" panose="03000509000000000000" pitchFamily="65" charset="-120"/>
              </a:rPr>
              <a:t>自證</a:t>
            </a:r>
            <a:r>
              <a:rPr lang="zh-TW" altLang="en-US" sz="2000" dirty="0">
                <a:latin typeface="標楷體" panose="03000509000000000000" pitchFamily="65" charset="-120"/>
                <a:ea typeface="標楷體" panose="03000509000000000000" pitchFamily="65" charset="-120"/>
              </a:rPr>
              <a:t>取得財產所由生之</a:t>
            </a:r>
            <a:r>
              <a:rPr lang="zh-TW" altLang="en-US" sz="2000" dirty="0">
                <a:solidFill>
                  <a:srgbClr val="FF0000"/>
                </a:solidFill>
                <a:latin typeface="標楷體" panose="03000509000000000000" pitchFamily="65" charset="-120"/>
                <a:ea typeface="標楷體" panose="03000509000000000000" pitchFamily="65" charset="-120"/>
              </a:rPr>
              <a:t>原因事實</a:t>
            </a:r>
            <a:r>
              <a:rPr lang="zh-TW" altLang="en-US" sz="2000" dirty="0">
                <a:latin typeface="標楷體" panose="03000509000000000000" pitchFamily="65" charset="-120"/>
                <a:ea typeface="標楷體" panose="03000509000000000000" pitchFamily="65" charset="-120"/>
              </a:rPr>
              <a:t>或</a:t>
            </a:r>
            <a:r>
              <a:rPr lang="zh-TW" altLang="en-US" sz="2000" dirty="0">
                <a:solidFill>
                  <a:srgbClr val="FF0000"/>
                </a:solidFill>
                <a:latin typeface="標楷體" panose="03000509000000000000" pitchFamily="65" charset="-120"/>
                <a:ea typeface="標楷體" panose="03000509000000000000" pitchFamily="65" charset="-120"/>
              </a:rPr>
              <a:t>法律關係</a:t>
            </a:r>
            <a:r>
              <a:rPr lang="zh-TW" altLang="en-US" sz="2000" dirty="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理由（界限：不自證己罪特權）：</a:t>
            </a:r>
            <a:endParaRPr lang="en-US" altLang="zh-TW" sz="2000" dirty="0">
              <a:latin typeface="標楷體" panose="03000509000000000000" pitchFamily="65" charset="-120"/>
              <a:ea typeface="標楷體" panose="03000509000000000000" pitchFamily="65" charset="-120"/>
            </a:endParaRPr>
          </a:p>
          <a:p>
            <a:pPr lvl="1"/>
            <a:r>
              <a:rPr lang="zh-TW" altLang="zh-TW" sz="2000" dirty="0">
                <a:latin typeface="標楷體" panose="03000509000000000000" pitchFamily="65" charset="-120"/>
                <a:ea typeface="標楷體" panose="03000509000000000000" pitchFamily="65" charset="-120"/>
              </a:rPr>
              <a:t>憲法</a:t>
            </a:r>
            <a:r>
              <a:rPr lang="zh-TW" altLang="zh-TW" sz="2000" dirty="0">
                <a:solidFill>
                  <a:srgbClr val="FF0000"/>
                </a:solidFill>
                <a:latin typeface="標楷體" panose="03000509000000000000" pitchFamily="65" charset="-120"/>
                <a:ea typeface="標楷體" panose="03000509000000000000" pitchFamily="65" charset="-120"/>
              </a:rPr>
              <a:t>第</a:t>
            </a:r>
            <a:r>
              <a:rPr lang="en-US" altLang="zh-TW" sz="2000" dirty="0">
                <a:solidFill>
                  <a:srgbClr val="FF0000"/>
                </a:solidFill>
                <a:latin typeface="標楷體" panose="03000509000000000000" pitchFamily="65" charset="-120"/>
                <a:ea typeface="標楷體" panose="03000509000000000000" pitchFamily="65" charset="-120"/>
              </a:rPr>
              <a:t>16</a:t>
            </a:r>
            <a:r>
              <a:rPr lang="zh-TW" altLang="zh-TW" sz="2000" dirty="0">
                <a:solidFill>
                  <a:srgbClr val="FF0000"/>
                </a:solidFill>
                <a:latin typeface="標楷體" panose="03000509000000000000" pitchFamily="65" charset="-120"/>
                <a:ea typeface="標楷體" panose="03000509000000000000" pitchFamily="65" charset="-120"/>
              </a:rPr>
              <a:t>條人民之訴訟權</a:t>
            </a:r>
            <a:r>
              <a:rPr lang="zh-TW" altLang="zh-TW" sz="2000" dirty="0">
                <a:latin typeface="標楷體" panose="03000509000000000000" pitchFamily="65" charset="-120"/>
                <a:ea typeface="標楷體" panose="03000509000000000000" pitchFamily="65" charset="-120"/>
              </a:rPr>
              <a:t>、</a:t>
            </a:r>
            <a:r>
              <a:rPr lang="zh-TW" altLang="zh-TW" sz="2000" dirty="0">
                <a:solidFill>
                  <a:srgbClr val="FF0000"/>
                </a:solidFill>
                <a:latin typeface="標楷體" panose="03000509000000000000" pitchFamily="65" charset="-120"/>
                <a:ea typeface="標楷體" panose="03000509000000000000" pitchFamily="65" charset="-120"/>
              </a:rPr>
              <a:t>第</a:t>
            </a:r>
            <a:r>
              <a:rPr lang="en-US" altLang="zh-TW" sz="2000" dirty="0">
                <a:solidFill>
                  <a:srgbClr val="FF0000"/>
                </a:solidFill>
                <a:latin typeface="標楷體" panose="03000509000000000000" pitchFamily="65" charset="-120"/>
                <a:ea typeface="標楷體" panose="03000509000000000000" pitchFamily="65" charset="-120"/>
              </a:rPr>
              <a:t>8 </a:t>
            </a:r>
            <a:r>
              <a:rPr lang="zh-TW" altLang="zh-TW" sz="2000" dirty="0">
                <a:solidFill>
                  <a:srgbClr val="FF0000"/>
                </a:solidFill>
                <a:latin typeface="標楷體" panose="03000509000000000000" pitchFamily="65" charset="-120"/>
                <a:ea typeface="標楷體" panose="03000509000000000000" pitchFamily="65" charset="-120"/>
              </a:rPr>
              <a:t>條正當法律程序原則</a:t>
            </a:r>
            <a:r>
              <a:rPr lang="zh-TW" altLang="zh-TW" sz="2000" dirty="0">
                <a:latin typeface="標楷體" panose="03000509000000000000" pitchFamily="65" charset="-120"/>
                <a:ea typeface="標楷體" panose="03000509000000000000" pitchFamily="65" charset="-120"/>
              </a:rPr>
              <a:t>衍生而出之</a:t>
            </a:r>
            <a:r>
              <a:rPr lang="zh-TW" altLang="zh-TW" sz="2000" dirty="0">
                <a:solidFill>
                  <a:srgbClr val="FF0000"/>
                </a:solidFill>
                <a:latin typeface="標楷體" panose="03000509000000000000" pitchFamily="65" charset="-120"/>
                <a:ea typeface="標楷體" panose="03000509000000000000" pitchFamily="65" charset="-120"/>
              </a:rPr>
              <a:t>防禦權核心領域</a:t>
            </a:r>
            <a:endParaRPr lang="en-US" altLang="zh-TW" sz="2000" dirty="0">
              <a:solidFill>
                <a:srgbClr val="FF0000"/>
              </a:solidFill>
              <a:latin typeface="標楷體" panose="03000509000000000000" pitchFamily="65" charset="-120"/>
              <a:ea typeface="標楷體" panose="03000509000000000000" pitchFamily="65" charset="-120"/>
            </a:endParaRPr>
          </a:p>
          <a:p>
            <a:pPr lvl="1"/>
            <a:r>
              <a:rPr lang="zh-TW" altLang="zh-TW" sz="2000" dirty="0">
                <a:latin typeface="標楷體" panose="03000509000000000000" pitchFamily="65" charset="-120"/>
                <a:ea typeface="標楷體" panose="03000509000000000000" pitchFamily="65" charset="-120"/>
              </a:rPr>
              <a:t>國內法化之</a:t>
            </a:r>
            <a:r>
              <a:rPr lang="zh-TW" altLang="zh-TW" sz="2000" dirty="0">
                <a:solidFill>
                  <a:srgbClr val="FF0000"/>
                </a:solidFill>
                <a:latin typeface="標楷體" panose="03000509000000000000" pitchFamily="65" charset="-120"/>
                <a:ea typeface="標楷體" panose="03000509000000000000" pitchFamily="65" charset="-120"/>
              </a:rPr>
              <a:t>公民與政治權利國際公約</a:t>
            </a:r>
            <a:r>
              <a:rPr lang="zh-TW" altLang="zh-TW" sz="2000" dirty="0">
                <a:latin typeface="標楷體" panose="03000509000000000000" pitchFamily="65" charset="-120"/>
                <a:ea typeface="標楷體" panose="03000509000000000000" pitchFamily="65" charset="-120"/>
              </a:rPr>
              <a:t>第</a:t>
            </a:r>
            <a:r>
              <a:rPr lang="en-US" altLang="zh-TW" sz="2000" dirty="0">
                <a:latin typeface="標楷體" panose="03000509000000000000" pitchFamily="65" charset="-120"/>
                <a:ea typeface="標楷體" panose="03000509000000000000" pitchFamily="65" charset="-120"/>
              </a:rPr>
              <a:t>14</a:t>
            </a:r>
            <a:r>
              <a:rPr lang="zh-TW" altLang="zh-TW" sz="2000" dirty="0">
                <a:latin typeface="標楷體" panose="03000509000000000000" pitchFamily="65" charset="-120"/>
                <a:ea typeface="標楷體" panose="03000509000000000000" pitchFamily="65" charset="-120"/>
              </a:rPr>
              <a:t>條第</a:t>
            </a:r>
            <a:r>
              <a:rPr lang="en-US" altLang="zh-TW" sz="2000" dirty="0">
                <a:latin typeface="標楷體" panose="03000509000000000000" pitchFamily="65" charset="-120"/>
                <a:ea typeface="標楷體" panose="03000509000000000000" pitchFamily="65" charset="-120"/>
              </a:rPr>
              <a:t>3 </a:t>
            </a:r>
            <a:r>
              <a:rPr lang="zh-TW" altLang="zh-TW" sz="2000" dirty="0">
                <a:latin typeface="標楷體" panose="03000509000000000000" pitchFamily="65" charset="-120"/>
                <a:ea typeface="標楷體" panose="03000509000000000000" pitchFamily="65" charset="-120"/>
              </a:rPr>
              <a:t>項第</a:t>
            </a:r>
            <a:r>
              <a:rPr lang="en-US" altLang="zh-TW" sz="2000" dirty="0">
                <a:latin typeface="標楷體" panose="03000509000000000000" pitchFamily="65" charset="-120"/>
                <a:ea typeface="標楷體" panose="03000509000000000000" pitchFamily="65" charset="-120"/>
              </a:rPr>
              <a:t>7 </a:t>
            </a:r>
            <a:r>
              <a:rPr lang="zh-TW" altLang="zh-TW" sz="2000" dirty="0">
                <a:latin typeface="標楷體" panose="03000509000000000000" pitchFamily="65" charset="-120"/>
                <a:ea typeface="標楷體" panose="03000509000000000000" pitchFamily="65" charset="-120"/>
              </a:rPr>
              <a:t>款明定，審判被控刑事犯罪時，「</a:t>
            </a:r>
            <a:r>
              <a:rPr lang="zh-TW" altLang="zh-TW" sz="2000" dirty="0">
                <a:solidFill>
                  <a:srgbClr val="FF0000"/>
                </a:solidFill>
                <a:latin typeface="標楷體" panose="03000509000000000000" pitchFamily="65" charset="-120"/>
                <a:ea typeface="標楷體" panose="03000509000000000000" pitchFamily="65" charset="-120"/>
              </a:rPr>
              <a:t>不得強迫被告自供或認罪</a:t>
            </a:r>
            <a:r>
              <a:rPr lang="zh-TW" altLang="zh-TW" sz="2000" dirty="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p:txBody>
      </p:sp>
      <p:pic>
        <p:nvPicPr>
          <p:cNvPr id="6" name="圖片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020272" y="4817194"/>
            <a:ext cx="1867272" cy="2071348"/>
          </a:xfrm>
          <a:prstGeom prst="rect">
            <a:avLst/>
          </a:prstGeom>
        </p:spPr>
      </p:pic>
      <p:pic>
        <p:nvPicPr>
          <p:cNvPr id="5" name="Picture 1"/>
          <p:cNvPicPr>
            <a:picLocks noChangeAspect="1" noChangeArrowheads="1"/>
          </p:cNvPicPr>
          <p:nvPr/>
        </p:nvPicPr>
        <p:blipFill>
          <a:blip r:embed="rId4">
            <a:lum bright="40000" contrast="-40000"/>
          </a:blip>
          <a:srcRect/>
          <a:stretch>
            <a:fillRect/>
          </a:stretch>
        </p:blipFill>
        <p:spPr bwMode="auto">
          <a:xfrm>
            <a:off x="6542845" y="0"/>
            <a:ext cx="2601155" cy="928670"/>
          </a:xfrm>
          <a:prstGeom prst="rect">
            <a:avLst/>
          </a:prstGeom>
          <a:noFill/>
          <a:ln w="9525">
            <a:noFill/>
            <a:miter lim="800000"/>
            <a:headEnd/>
            <a:tailEnd/>
          </a:ln>
          <a:effectLst/>
        </p:spPr>
      </p:pic>
    </p:spTree>
    <p:extLst>
      <p:ext uri="{BB962C8B-B14F-4D97-AF65-F5344CB8AC3E}">
        <p14:creationId xmlns="" xmlns:p14="http://schemas.microsoft.com/office/powerpoint/2010/main" val="2622240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前言</a:t>
            </a:r>
            <a:endParaRPr lang="zh-TW" altLang="en-US" dirty="0"/>
          </a:p>
        </p:txBody>
      </p:sp>
      <p:sp>
        <p:nvSpPr>
          <p:cNvPr id="3" name="內容版面配置區 2"/>
          <p:cNvSpPr>
            <a:spLocks noGrp="1"/>
          </p:cNvSpPr>
          <p:nvPr>
            <p:ph sz="quarter" idx="1"/>
          </p:nvPr>
        </p:nvSpPr>
        <p:spPr/>
        <p:txBody>
          <a:bodyPr/>
          <a:lstStyle/>
          <a:p>
            <a:pPr algn="just"/>
            <a:r>
              <a:rPr lang="zh-TW" altLang="en-US" b="1" dirty="0" smtClean="0">
                <a:latin typeface="微軟正黑體" pitchFamily="34" charset="-120"/>
                <a:ea typeface="微軟正黑體" pitchFamily="34" charset="-120"/>
              </a:rPr>
              <a:t>「聯合國反貪腐公約」是什麼？</a:t>
            </a:r>
            <a:endParaRPr lang="en-US" altLang="zh-TW" b="1" dirty="0" smtClean="0">
              <a:latin typeface="微軟正黑體" pitchFamily="34" charset="-120"/>
              <a:ea typeface="微軟正黑體" pitchFamily="34" charset="-120"/>
            </a:endParaRPr>
          </a:p>
          <a:p>
            <a:pPr algn="just"/>
            <a:endParaRPr lang="en-US" altLang="zh-TW" sz="2000" dirty="0" smtClean="0">
              <a:latin typeface="微軟正黑體" pitchFamily="34" charset="-120"/>
              <a:ea typeface="微軟正黑體" pitchFamily="34" charset="-120"/>
            </a:endParaRPr>
          </a:p>
          <a:p>
            <a:pPr lvl="1" algn="just"/>
            <a:r>
              <a:rPr lang="en-US" altLang="zh-TW" sz="2400" dirty="0" smtClean="0">
                <a:latin typeface="微軟正黑體" pitchFamily="34" charset="-120"/>
                <a:ea typeface="微軟正黑體" pitchFamily="34" charset="-120"/>
              </a:rPr>
              <a:t>2003</a:t>
            </a:r>
            <a:r>
              <a:rPr lang="zh-TW" altLang="en-US" sz="2400" dirty="0" smtClean="0">
                <a:latin typeface="微軟正黑體" pitchFamily="34" charset="-120"/>
                <a:ea typeface="微軟正黑體" pitchFamily="34" charset="-120"/>
              </a:rPr>
              <a:t>年</a:t>
            </a:r>
            <a:r>
              <a:rPr lang="en-US" sz="2400" dirty="0" smtClean="0">
                <a:latin typeface="微軟正黑體" pitchFamily="34" charset="-120"/>
                <a:ea typeface="微軟正黑體" pitchFamily="34" charset="-120"/>
              </a:rPr>
              <a:t>10</a:t>
            </a:r>
            <a:r>
              <a:rPr lang="zh-TW" altLang="en-US" sz="2400" dirty="0" smtClean="0">
                <a:latin typeface="微軟正黑體" pitchFamily="34" charset="-120"/>
                <a:ea typeface="微軟正黑體" pitchFamily="34" charset="-120"/>
              </a:rPr>
              <a:t>月底經聯合國大會通過，</a:t>
            </a:r>
            <a:r>
              <a:rPr lang="en-US" altLang="zh-TW" sz="2400" dirty="0" smtClean="0">
                <a:latin typeface="微軟正黑體" pitchFamily="34" charset="-120"/>
                <a:ea typeface="微軟正黑體" pitchFamily="34" charset="-120"/>
              </a:rPr>
              <a:t>2005</a:t>
            </a:r>
            <a:r>
              <a:rPr lang="zh-TW" altLang="en-US" sz="2400" dirty="0" smtClean="0">
                <a:latin typeface="微軟正黑體" pitchFamily="34" charset="-120"/>
                <a:ea typeface="微軟正黑體" pitchFamily="34" charset="-120"/>
              </a:rPr>
              <a:t>年</a:t>
            </a:r>
            <a:r>
              <a:rPr lang="en-US" sz="2400" dirty="0" smtClean="0">
                <a:latin typeface="微軟正黑體" pitchFamily="34" charset="-120"/>
                <a:ea typeface="微軟正黑體" pitchFamily="34" charset="-120"/>
              </a:rPr>
              <a:t>12</a:t>
            </a:r>
            <a:r>
              <a:rPr lang="zh-TW" altLang="en-US" sz="2400" dirty="0" smtClean="0">
                <a:latin typeface="微軟正黑體" pitchFamily="34" charset="-120"/>
                <a:ea typeface="微軟正黑體" pitchFamily="34" charset="-120"/>
              </a:rPr>
              <a:t>月生效，包含歐盟在內，締約的國際組織已超過</a:t>
            </a:r>
            <a:r>
              <a:rPr lang="en-US" altLang="zh-TW" sz="2400" dirty="0" smtClean="0">
                <a:latin typeface="微軟正黑體" pitchFamily="34" charset="-120"/>
                <a:ea typeface="微軟正黑體" pitchFamily="34" charset="-120"/>
              </a:rPr>
              <a:t>175</a:t>
            </a:r>
            <a:r>
              <a:rPr lang="zh-TW" altLang="en-US" sz="2400" dirty="0" smtClean="0">
                <a:latin typeface="微軟正黑體" pitchFamily="34" charset="-120"/>
                <a:ea typeface="微軟正黑體" pitchFamily="34" charset="-120"/>
              </a:rPr>
              <a:t>個，在國際上普遍受到重視，是聯合國第一份用來指導國際反貪腐的法律文件。</a:t>
            </a:r>
            <a:endParaRPr lang="en-US" altLang="zh-TW" sz="2400" dirty="0" smtClean="0">
              <a:latin typeface="微軟正黑體" pitchFamily="34" charset="-120"/>
              <a:ea typeface="微軟正黑體" pitchFamily="34" charset="-120"/>
            </a:endParaRPr>
          </a:p>
          <a:p>
            <a:pPr lvl="1" algn="just"/>
            <a:endParaRPr lang="en-US" altLang="zh-TW" sz="2400" dirty="0" smtClean="0">
              <a:latin typeface="微軟正黑體" pitchFamily="34" charset="-120"/>
              <a:ea typeface="微軟正黑體" pitchFamily="34" charset="-120"/>
            </a:endParaRPr>
          </a:p>
          <a:p>
            <a:pPr lvl="1" algn="just"/>
            <a:r>
              <a:rPr lang="zh-TW" altLang="en-US" sz="2400" dirty="0" smtClean="0">
                <a:latin typeface="微軟正黑體" pitchFamily="34" charset="-120"/>
                <a:ea typeface="微軟正黑體" pitchFamily="34" charset="-120"/>
              </a:rPr>
              <a:t>指導並提供各國政府反貪腐的法制和政策，內容包括貪腐行為的預防措施、定罪、國際合作和追繳資產等，建立起全球反貪腐法律架構。</a:t>
            </a:r>
          </a:p>
        </p:txBody>
      </p:sp>
      <p:pic>
        <p:nvPicPr>
          <p:cNvPr id="6" name="Picture 1"/>
          <p:cNvPicPr>
            <a:picLocks noChangeAspect="1" noChangeArrowheads="1"/>
          </p:cNvPicPr>
          <p:nvPr/>
        </p:nvPicPr>
        <p:blipFill>
          <a:blip r:embed="rId3">
            <a:lum bright="40000" contrast="-40000"/>
          </a:blip>
          <a:srcRect/>
          <a:stretch>
            <a:fillRect/>
          </a:stretch>
        </p:blipFill>
        <p:spPr bwMode="auto">
          <a:xfrm>
            <a:off x="6542845" y="116316"/>
            <a:ext cx="2601155" cy="928670"/>
          </a:xfrm>
          <a:prstGeom prst="rect">
            <a:avLst/>
          </a:prstGeom>
          <a:noFill/>
          <a:ln w="9525">
            <a:noFill/>
            <a:miter lim="800000"/>
            <a:headEnd/>
            <a:tailEnd/>
          </a:ln>
          <a:effectLst/>
        </p:spPr>
      </p:pic>
      <p:sp>
        <p:nvSpPr>
          <p:cNvPr id="4" name="投影片編號版面配置區 3"/>
          <p:cNvSpPr>
            <a:spLocks noGrp="1"/>
          </p:cNvSpPr>
          <p:nvPr>
            <p:ph type="sldNum" sz="quarter" idx="12"/>
          </p:nvPr>
        </p:nvSpPr>
        <p:spPr/>
        <p:txBody>
          <a:bodyPr/>
          <a:lstStyle/>
          <a:p>
            <a:fld id="{40202264-1F4C-48EA-9BA7-78D3F45A5E5E}" type="slidenum">
              <a:rPr lang="zh-TW" altLang="en-US" smtClean="0"/>
              <a:pPr/>
              <a:t>4</a:t>
            </a:fld>
            <a:endParaRPr lang="zh-TW"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188640"/>
            <a:ext cx="6347713" cy="1320800"/>
          </a:xfrm>
        </p:spPr>
        <p:txBody>
          <a:bodyPr>
            <a:normAutofit fontScale="90000"/>
          </a:bodyPr>
          <a:lstStyle/>
          <a:p>
            <a:r>
              <a:rPr lang="zh-TW" altLang="en-US" b="1" u="sng" dirty="0">
                <a:solidFill>
                  <a:srgbClr val="C00000"/>
                </a:solidFill>
                <a:latin typeface="標楷體" panose="03000509000000000000" pitchFamily="65" charset="-120"/>
                <a:ea typeface="標楷體" panose="03000509000000000000" pitchFamily="65" charset="-120"/>
              </a:rPr>
              <a:t>司法實踐</a:t>
            </a:r>
            <a:r>
              <a:rPr lang="en-US" altLang="zh-TW" b="1" u="sng" dirty="0">
                <a:solidFill>
                  <a:srgbClr val="C00000"/>
                </a:solidFill>
                <a:latin typeface="標楷體" panose="03000509000000000000" pitchFamily="65" charset="-120"/>
                <a:ea typeface="標楷體" panose="03000509000000000000" pitchFamily="65" charset="-120"/>
              </a:rPr>
              <a:t>-</a:t>
            </a:r>
            <a:br>
              <a:rPr lang="en-US" altLang="zh-TW" b="1" u="sng" dirty="0">
                <a:solidFill>
                  <a:srgbClr val="C00000"/>
                </a:solidFill>
                <a:latin typeface="標楷體" panose="03000509000000000000" pitchFamily="65" charset="-120"/>
                <a:ea typeface="標楷體" panose="03000509000000000000" pitchFamily="65" charset="-120"/>
              </a:rPr>
            </a:br>
            <a:r>
              <a:rPr lang="zh-TW" altLang="zh-TW" b="1" u="sng" dirty="0">
                <a:solidFill>
                  <a:srgbClr val="C00000"/>
                </a:solidFill>
                <a:latin typeface="標楷體" panose="03000509000000000000" pitchFamily="65" charset="-120"/>
                <a:ea typeface="標楷體" panose="03000509000000000000" pitchFamily="65" charset="-120"/>
              </a:rPr>
              <a:t>公務員財產來源不明罪之說明義務範圍之圖說</a:t>
            </a:r>
            <a:endParaRPr lang="zh-TW" altLang="en-US" dirty="0">
              <a:solidFill>
                <a:srgbClr val="C00000"/>
              </a:solidFill>
              <a:latin typeface="標楷體" panose="03000509000000000000" pitchFamily="65" charset="-120"/>
              <a:ea typeface="標楷體" panose="03000509000000000000" pitchFamily="65" charset="-120"/>
            </a:endParaRPr>
          </a:p>
        </p:txBody>
      </p:sp>
      <p:pic>
        <p:nvPicPr>
          <p:cNvPr id="307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tretch>
            <a:fillRect/>
          </a:stretch>
        </p:blipFill>
        <p:spPr bwMode="auto">
          <a:xfrm>
            <a:off x="395536" y="2060848"/>
            <a:ext cx="8568952" cy="44644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 name="Picture 1"/>
          <p:cNvPicPr>
            <a:picLocks noChangeAspect="1" noChangeArrowheads="1"/>
          </p:cNvPicPr>
          <p:nvPr/>
        </p:nvPicPr>
        <p:blipFill>
          <a:blip r:embed="rId3">
            <a:lum bright="40000" contrast="-40000"/>
          </a:blip>
          <a:srcRect/>
          <a:stretch>
            <a:fillRect/>
          </a:stretch>
        </p:blipFill>
        <p:spPr bwMode="auto">
          <a:xfrm>
            <a:off x="6542845" y="0"/>
            <a:ext cx="2601155" cy="928670"/>
          </a:xfrm>
          <a:prstGeom prst="rect">
            <a:avLst/>
          </a:prstGeom>
          <a:noFill/>
          <a:ln w="9525">
            <a:noFill/>
            <a:miter lim="800000"/>
            <a:headEnd/>
            <a:tailEnd/>
          </a:ln>
          <a:effectLst/>
        </p:spPr>
      </p:pic>
    </p:spTree>
    <p:extLst>
      <p:ext uri="{BB962C8B-B14F-4D97-AF65-F5344CB8AC3E}">
        <p14:creationId xmlns="" xmlns:p14="http://schemas.microsoft.com/office/powerpoint/2010/main" val="3016856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3548" y="101501"/>
            <a:ext cx="6347713" cy="1320800"/>
          </a:xfrm>
        </p:spPr>
        <p:txBody>
          <a:bodyPr/>
          <a:lstStyle/>
          <a:p>
            <a:r>
              <a:rPr lang="zh-TW" altLang="en-US" dirty="0">
                <a:solidFill>
                  <a:srgbClr val="C00000"/>
                </a:solidFill>
                <a:latin typeface="標楷體" panose="03000509000000000000" pitchFamily="65" charset="-120"/>
                <a:ea typeface="標楷體" panose="03000509000000000000" pitchFamily="65" charset="-120"/>
              </a:rPr>
              <a:t>財產來源不明罪</a:t>
            </a:r>
            <a:r>
              <a:rPr lang="en-US" altLang="zh-TW" dirty="0">
                <a:solidFill>
                  <a:srgbClr val="C00000"/>
                </a:solidFill>
                <a:latin typeface="標楷體" panose="03000509000000000000" pitchFamily="65" charset="-120"/>
                <a:ea typeface="標楷體" panose="03000509000000000000" pitchFamily="65" charset="-120"/>
              </a:rPr>
              <a:t>-</a:t>
            </a:r>
            <a:r>
              <a:rPr lang="zh-TW" altLang="en-US" dirty="0">
                <a:solidFill>
                  <a:srgbClr val="C00000"/>
                </a:solidFill>
                <a:latin typeface="標楷體" panose="03000509000000000000" pitchFamily="65" charset="-120"/>
                <a:ea typeface="標楷體" panose="03000509000000000000" pitchFamily="65" charset="-120"/>
              </a:rPr>
              <a:t>學說見解</a:t>
            </a:r>
            <a:r>
              <a:rPr lang="en-US" altLang="zh-TW" dirty="0">
                <a:solidFill>
                  <a:srgbClr val="C00000"/>
                </a:solidFill>
                <a:latin typeface="標楷體" panose="03000509000000000000" pitchFamily="65" charset="-120"/>
                <a:ea typeface="標楷體" panose="03000509000000000000" pitchFamily="65" charset="-120"/>
              </a:rPr>
              <a:t>-</a:t>
            </a:r>
            <a:r>
              <a:rPr lang="zh-TW" altLang="en-US" dirty="0">
                <a:solidFill>
                  <a:srgbClr val="C00000"/>
                </a:solidFill>
                <a:latin typeface="標楷體" panose="03000509000000000000" pitchFamily="65" charset="-120"/>
                <a:ea typeface="標楷體" panose="03000509000000000000" pitchFamily="65" charset="-120"/>
              </a:rPr>
              <a:t>應予刪除</a:t>
            </a:r>
          </a:p>
        </p:txBody>
      </p:sp>
      <p:sp>
        <p:nvSpPr>
          <p:cNvPr id="4" name="AutoShape 6"/>
          <p:cNvSpPr>
            <a:spLocks noGrp="1" noChangeArrowheads="1"/>
          </p:cNvSpPr>
          <p:nvPr>
            <p:ph idx="1"/>
          </p:nvPr>
        </p:nvSpPr>
        <p:spPr bwMode="auto">
          <a:xfrm>
            <a:off x="470967" y="1268760"/>
            <a:ext cx="8229600" cy="1656183"/>
          </a:xfrm>
          <a:prstGeom prst="roundRect">
            <a:avLst>
              <a:gd name="adj" fmla="val 16667"/>
            </a:avLst>
          </a:prstGeom>
          <a:gradFill rotWithShape="1">
            <a:gsLst>
              <a:gs pos="0">
                <a:srgbClr val="FF9999"/>
              </a:gs>
              <a:gs pos="100000">
                <a:srgbClr val="FFFFCC"/>
              </a:gs>
            </a:gsLst>
            <a:lin ang="5400000" scaled="1"/>
          </a:gradFill>
          <a:ln>
            <a:noFill/>
          </a:ln>
          <a:effectLst/>
          <a:scene3d>
            <a:camera prst="legacyObliqueTopRight"/>
            <a:lightRig rig="legacyFlat3" dir="b"/>
          </a:scene3d>
          <a:sp3d extrusionH="201600" prstMaterial="legacyMatte">
            <a:bevelT w="13500" h="13500" prst="angle"/>
            <a:bevelB w="13500" h="13500" prst="angle"/>
            <a:extrusionClr>
              <a:srgbClr val="FF9999"/>
            </a:extrusionClr>
            <a:contourClr>
              <a:srgbClr val="FF9999"/>
            </a:contourClr>
          </a:sp3d>
          <a:extLst>
            <a:ext uri="{91240B29-F687-4F45-9708-019B960494DF}">
              <a14:hiddenLine xmlns="" xmlns:a14="http://schemas.microsoft.com/office/drawing/2010/main" w="9525" algn="ctr">
                <a:no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normAutofit/>
            <a:flatTx/>
          </a:bodyPr>
          <a:lstStyle/>
          <a:p>
            <a:pPr marL="0" indent="0" algn="ctr">
              <a:spcBef>
                <a:spcPts val="600"/>
              </a:spcBef>
              <a:buSzPct val="76000"/>
              <a:buNone/>
            </a:pPr>
            <a:r>
              <a:rPr lang="zh-TW" altLang="en-US" sz="2800" dirty="0">
                <a:solidFill>
                  <a:schemeClr val="tx1"/>
                </a:solidFill>
                <a:latin typeface="標楷體" panose="03000509000000000000" pitchFamily="65" charset="-120"/>
                <a:ea typeface="標楷體" panose="03000509000000000000" pitchFamily="65" charset="-120"/>
              </a:rPr>
              <a:t>違反憲法保障訴訟權之核心</a:t>
            </a:r>
            <a:r>
              <a:rPr lang="en-US" altLang="zh-TW" sz="2800" dirty="0">
                <a:solidFill>
                  <a:schemeClr val="tx1"/>
                </a:solidFill>
                <a:latin typeface="標楷體" panose="03000509000000000000" pitchFamily="65" charset="-120"/>
                <a:ea typeface="標楷體" panose="03000509000000000000" pitchFamily="65" charset="-120"/>
              </a:rPr>
              <a:t>-</a:t>
            </a:r>
            <a:r>
              <a:rPr lang="zh-TW" altLang="en-US" sz="2800" dirty="0">
                <a:solidFill>
                  <a:schemeClr val="tx1"/>
                </a:solidFill>
                <a:latin typeface="標楷體" panose="03000509000000000000" pitchFamily="65" charset="-120"/>
                <a:ea typeface="標楷體" panose="03000509000000000000" pitchFamily="65" charset="-120"/>
              </a:rPr>
              <a:t>防禦權</a:t>
            </a:r>
            <a:r>
              <a:rPr lang="en-US" altLang="zh-TW" sz="2800" dirty="0">
                <a:solidFill>
                  <a:schemeClr val="tx1"/>
                </a:solidFill>
                <a:latin typeface="標楷體" panose="03000509000000000000" pitchFamily="65" charset="-120"/>
                <a:ea typeface="標楷體" panose="03000509000000000000" pitchFamily="65" charset="-120"/>
              </a:rPr>
              <a:t>-</a:t>
            </a:r>
          </a:p>
          <a:p>
            <a:pPr marL="0" indent="0" algn="ctr">
              <a:spcBef>
                <a:spcPts val="600"/>
              </a:spcBef>
              <a:buSzPct val="76000"/>
              <a:buNone/>
            </a:pPr>
            <a:r>
              <a:rPr lang="zh-TW" altLang="en-US" sz="2800" dirty="0">
                <a:solidFill>
                  <a:schemeClr val="tx1"/>
                </a:solidFill>
                <a:latin typeface="標楷體" panose="03000509000000000000" pitchFamily="65" charset="-120"/>
                <a:ea typeface="標楷體" panose="03000509000000000000" pitchFamily="65" charset="-120"/>
              </a:rPr>
              <a:t>不自證己罪原則</a:t>
            </a:r>
            <a:endParaRPr lang="en-US" altLang="zh-TW" sz="2800" dirty="0">
              <a:solidFill>
                <a:schemeClr val="tx1"/>
              </a:solidFill>
              <a:latin typeface="標楷體" panose="03000509000000000000" pitchFamily="65" charset="-120"/>
              <a:ea typeface="標楷體" panose="03000509000000000000" pitchFamily="65" charset="-120"/>
            </a:endParaRPr>
          </a:p>
          <a:p>
            <a:endParaRPr lang="zh-TW" altLang="en-US" dirty="0"/>
          </a:p>
        </p:txBody>
      </p:sp>
      <p:sp>
        <p:nvSpPr>
          <p:cNvPr id="5" name="AutoShape 5"/>
          <p:cNvSpPr>
            <a:spLocks noChangeArrowheads="1"/>
          </p:cNvSpPr>
          <p:nvPr/>
        </p:nvSpPr>
        <p:spPr bwMode="auto">
          <a:xfrm>
            <a:off x="403548" y="3140968"/>
            <a:ext cx="8291264" cy="1511300"/>
          </a:xfrm>
          <a:prstGeom prst="roundRect">
            <a:avLst>
              <a:gd name="adj" fmla="val 16667"/>
            </a:avLst>
          </a:prstGeom>
          <a:gradFill rotWithShape="1">
            <a:gsLst>
              <a:gs pos="0">
                <a:srgbClr val="FFFF66"/>
              </a:gs>
              <a:gs pos="100000">
                <a:srgbClr val="DBFFB7"/>
              </a:gs>
            </a:gsLst>
            <a:lin ang="5400000" scaled="1"/>
          </a:gradFill>
          <a:ln>
            <a:noFill/>
          </a:ln>
          <a:effectLst/>
          <a:scene3d>
            <a:camera prst="legacyObliqueTopRight"/>
            <a:lightRig rig="legacyFlat3" dir="b"/>
          </a:scene3d>
          <a:sp3d extrusionH="201600" prstMaterial="legacyMatte">
            <a:bevelT w="13500" h="13500" prst="angle"/>
            <a:bevelB w="13500" h="13500" prst="angle"/>
            <a:extrusionClr>
              <a:srgbClr val="FFFF66"/>
            </a:extrusionClr>
            <a:contourClr>
              <a:srgbClr val="FFFF66"/>
            </a:contourClr>
          </a:sp3d>
          <a:extLst>
            <a:ext uri="{91240B29-F687-4F45-9708-019B960494DF}">
              <a14:hiddenLine xmlns="" xmlns:a14="http://schemas.microsoft.com/office/drawing/2010/main" w="9525" algn="ctr">
                <a:no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flatTx/>
          </a:bodyPr>
          <a:lstStyle/>
          <a:p>
            <a:pPr algn="ctr">
              <a:spcBef>
                <a:spcPts val="600"/>
              </a:spcBef>
              <a:buClr>
                <a:schemeClr val="accent1"/>
              </a:buClr>
              <a:buSzPct val="76000"/>
            </a:pPr>
            <a:r>
              <a:rPr lang="zh-TW" altLang="en-US" sz="2800" dirty="0">
                <a:latin typeface="標楷體" panose="03000509000000000000" pitchFamily="65" charset="-120"/>
                <a:ea typeface="標楷體" panose="03000509000000000000" pitchFamily="65" charset="-120"/>
              </a:rPr>
              <a:t>架空刑事訴訟法第</a:t>
            </a:r>
            <a:r>
              <a:rPr lang="en-US" altLang="zh-TW" sz="2800" dirty="0">
                <a:latin typeface="標楷體" panose="03000509000000000000" pitchFamily="65" charset="-120"/>
                <a:ea typeface="標楷體" panose="03000509000000000000" pitchFamily="65" charset="-120"/>
              </a:rPr>
              <a:t>95</a:t>
            </a:r>
            <a:r>
              <a:rPr lang="zh-TW" altLang="en-US" sz="2800" dirty="0">
                <a:latin typeface="標楷體" panose="03000509000000000000" pitchFamily="65" charset="-120"/>
                <a:ea typeface="標楷體" panose="03000509000000000000" pitchFamily="65" charset="-120"/>
              </a:rPr>
              <a:t>條告知義務中，</a:t>
            </a:r>
            <a:endParaRPr lang="en-US" altLang="zh-TW" sz="2800" dirty="0">
              <a:latin typeface="標楷體" panose="03000509000000000000" pitchFamily="65" charset="-120"/>
              <a:ea typeface="標楷體" panose="03000509000000000000" pitchFamily="65" charset="-120"/>
            </a:endParaRPr>
          </a:p>
          <a:p>
            <a:pPr algn="ctr">
              <a:spcBef>
                <a:spcPts val="600"/>
              </a:spcBef>
              <a:buClr>
                <a:schemeClr val="accent1"/>
              </a:buClr>
              <a:buSzPct val="76000"/>
            </a:pPr>
            <a:r>
              <a:rPr lang="zh-TW" altLang="en-US" sz="2800" dirty="0">
                <a:latin typeface="標楷體" panose="03000509000000000000" pitchFamily="65" charset="-120"/>
                <a:ea typeface="標楷體" panose="03000509000000000000" pitchFamily="65" charset="-120"/>
              </a:rPr>
              <a:t>行使緘默權之權利</a:t>
            </a:r>
            <a:endParaRPr lang="en-US" altLang="zh-TW" sz="2800" dirty="0">
              <a:latin typeface="標楷體" panose="03000509000000000000" pitchFamily="65" charset="-120"/>
              <a:ea typeface="標楷體" panose="03000509000000000000" pitchFamily="65" charset="-120"/>
            </a:endParaRPr>
          </a:p>
        </p:txBody>
      </p:sp>
      <p:sp>
        <p:nvSpPr>
          <p:cNvPr id="6" name="AutoShape 5"/>
          <p:cNvSpPr>
            <a:spLocks noChangeArrowheads="1"/>
          </p:cNvSpPr>
          <p:nvPr/>
        </p:nvSpPr>
        <p:spPr bwMode="auto">
          <a:xfrm>
            <a:off x="440060" y="4941168"/>
            <a:ext cx="8208912" cy="1511300"/>
          </a:xfrm>
          <a:prstGeom prst="roundRect">
            <a:avLst>
              <a:gd name="adj" fmla="val 16667"/>
            </a:avLst>
          </a:prstGeom>
          <a:gradFill rotWithShape="1">
            <a:gsLst>
              <a:gs pos="0">
                <a:srgbClr val="9D9DFF"/>
              </a:gs>
              <a:gs pos="100000">
                <a:srgbClr val="CCECFF"/>
              </a:gs>
            </a:gsLst>
            <a:lin ang="5400000" scaled="1"/>
          </a:gradFill>
          <a:ln>
            <a:noFill/>
          </a:ln>
          <a:effectLst/>
          <a:scene3d>
            <a:camera prst="legacyObliqueTopRight"/>
            <a:lightRig rig="legacyFlat3" dir="b"/>
          </a:scene3d>
          <a:sp3d extrusionH="201600" prstMaterial="legacyMatte">
            <a:bevelT w="13500" h="13500" prst="angle"/>
            <a:bevelB w="13500" h="13500" prst="angle"/>
            <a:extrusionClr>
              <a:srgbClr val="9D9DFF"/>
            </a:extrusionClr>
            <a:contourClr>
              <a:srgbClr val="9D9DFF"/>
            </a:contourClr>
          </a:sp3d>
          <a:extLst>
            <a:ext uri="{91240B29-F687-4F45-9708-019B960494DF}">
              <a14:hiddenLine xmlns="" xmlns:a14="http://schemas.microsoft.com/office/drawing/2010/main" w="9525" algn="ctr">
                <a:no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zh-TW" altLang="en-US" sz="2800" dirty="0">
                <a:latin typeface="標楷體" panose="03000509000000000000" pitchFamily="65" charset="-120"/>
                <a:ea typeface="標楷體" panose="03000509000000000000" pitchFamily="65" charset="-120"/>
              </a:rPr>
              <a:t>違反比例原則</a:t>
            </a:r>
          </a:p>
        </p:txBody>
      </p:sp>
      <p:pic>
        <p:nvPicPr>
          <p:cNvPr id="7" name="Picture 1"/>
          <p:cNvPicPr>
            <a:picLocks noChangeAspect="1" noChangeArrowheads="1"/>
          </p:cNvPicPr>
          <p:nvPr/>
        </p:nvPicPr>
        <p:blipFill>
          <a:blip r:embed="rId3">
            <a:lum bright="40000" contrast="-40000"/>
          </a:blip>
          <a:srcRect/>
          <a:stretch>
            <a:fillRect/>
          </a:stretch>
        </p:blipFill>
        <p:spPr bwMode="auto">
          <a:xfrm>
            <a:off x="6542845" y="0"/>
            <a:ext cx="2601155" cy="928670"/>
          </a:xfrm>
          <a:prstGeom prst="rect">
            <a:avLst/>
          </a:prstGeom>
          <a:noFill/>
          <a:ln w="9525">
            <a:noFill/>
            <a:miter lim="800000"/>
            <a:headEnd/>
            <a:tailEnd/>
          </a:ln>
          <a:effectLst/>
        </p:spPr>
      </p:pic>
    </p:spTree>
    <p:extLst>
      <p:ext uri="{BB962C8B-B14F-4D97-AF65-F5344CB8AC3E}">
        <p14:creationId xmlns="" xmlns:p14="http://schemas.microsoft.com/office/powerpoint/2010/main" val="26682979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7912" y="0"/>
            <a:ext cx="6347713" cy="1320800"/>
          </a:xfrm>
        </p:spPr>
        <p:txBody>
          <a:bodyPr/>
          <a:lstStyle/>
          <a:p>
            <a:r>
              <a:rPr lang="zh-TW" altLang="en-US" dirty="0">
                <a:solidFill>
                  <a:srgbClr val="C00000"/>
                </a:solidFill>
                <a:latin typeface="標楷體" panose="03000509000000000000" pitchFamily="65" charset="-120"/>
                <a:ea typeface="標楷體" panose="03000509000000000000" pitchFamily="65" charset="-120"/>
              </a:rPr>
              <a:t>財產來源不明</a:t>
            </a:r>
            <a:r>
              <a:rPr lang="en-US" altLang="zh-TW" dirty="0">
                <a:solidFill>
                  <a:srgbClr val="C00000"/>
                </a:solidFill>
                <a:latin typeface="標楷體" panose="03000509000000000000" pitchFamily="65" charset="-120"/>
                <a:ea typeface="標楷體" panose="03000509000000000000" pitchFamily="65" charset="-120"/>
              </a:rPr>
              <a:t>-</a:t>
            </a:r>
            <a:r>
              <a:rPr lang="zh-TW" altLang="en-US" dirty="0">
                <a:solidFill>
                  <a:srgbClr val="C00000"/>
                </a:solidFill>
                <a:latin typeface="標楷體" panose="03000509000000000000" pitchFamily="65" charset="-120"/>
                <a:ea typeface="標楷體" panose="03000509000000000000" pitchFamily="65" charset="-120"/>
              </a:rPr>
              <a:t>構成要件行為爭議</a:t>
            </a:r>
          </a:p>
        </p:txBody>
      </p:sp>
      <p:sp>
        <p:nvSpPr>
          <p:cNvPr id="3" name="內容版面配置區 2"/>
          <p:cNvSpPr>
            <a:spLocks noGrp="1"/>
          </p:cNvSpPr>
          <p:nvPr>
            <p:ph idx="1"/>
          </p:nvPr>
        </p:nvSpPr>
        <p:spPr/>
        <p:txBody>
          <a:bodyPr/>
          <a:lstStyle/>
          <a:p>
            <a:pPr marL="0" indent="0">
              <a:buNone/>
            </a:pPr>
            <a:endParaRPr lang="en-US" altLang="zh-TW" dirty="0"/>
          </a:p>
          <a:p>
            <a:pPr marL="0" indent="0">
              <a:buNone/>
            </a:pPr>
            <a:endParaRPr lang="en-US" altLang="zh-TW" dirty="0"/>
          </a:p>
        </p:txBody>
      </p:sp>
      <p:grpSp>
        <p:nvGrpSpPr>
          <p:cNvPr id="4" name="Group 3"/>
          <p:cNvGrpSpPr>
            <a:grpSpLocks/>
          </p:cNvGrpSpPr>
          <p:nvPr/>
        </p:nvGrpSpPr>
        <p:grpSpPr bwMode="auto">
          <a:xfrm>
            <a:off x="517825" y="1531966"/>
            <a:ext cx="3610743" cy="4394199"/>
            <a:chOff x="703" y="934"/>
            <a:chExt cx="4446" cy="2768"/>
          </a:xfrm>
        </p:grpSpPr>
        <p:grpSp>
          <p:nvGrpSpPr>
            <p:cNvPr id="5" name="Group 4"/>
            <p:cNvGrpSpPr>
              <a:grpSpLocks/>
            </p:cNvGrpSpPr>
            <p:nvPr/>
          </p:nvGrpSpPr>
          <p:grpSpPr bwMode="auto">
            <a:xfrm>
              <a:off x="703" y="934"/>
              <a:ext cx="4446" cy="873"/>
              <a:chOff x="703" y="935"/>
              <a:chExt cx="4446" cy="460"/>
            </a:xfrm>
          </p:grpSpPr>
          <p:sp>
            <p:nvSpPr>
              <p:cNvPr id="12" name="Rectangle 5"/>
              <p:cNvSpPr>
                <a:spLocks noChangeArrowheads="1"/>
              </p:cNvSpPr>
              <p:nvPr/>
            </p:nvSpPr>
            <p:spPr bwMode="auto">
              <a:xfrm>
                <a:off x="703" y="935"/>
                <a:ext cx="454" cy="454"/>
              </a:xfrm>
              <a:prstGeom prst="rect">
                <a:avLst/>
              </a:prstGeom>
              <a:solidFill>
                <a:srgbClr val="3C643C"/>
              </a:solidFill>
              <a:ln>
                <a:noFill/>
              </a:ln>
              <a:effectLst>
                <a:outerShdw dist="71842" dir="2700000" algn="ctr" rotWithShape="0">
                  <a:srgbClr val="006600">
                    <a:alpha val="50000"/>
                  </a:srgbClr>
                </a:outerShdw>
              </a:effectLst>
              <a:extLst>
                <a:ext uri="{91240B29-F687-4F45-9708-019B960494DF}">
                  <a14:hiddenLine xmlns="" xmlns:a14="http://schemas.microsoft.com/office/drawing/2010/main" w="9525" algn="ctr">
                    <a:solidFill>
                      <a:schemeClr val="tx1"/>
                    </a:solidFill>
                    <a:miter lim="800000"/>
                    <a:headEnd/>
                    <a:tailEnd/>
                  </a14:hiddenLine>
                </a:ext>
              </a:extLst>
            </p:spPr>
            <p:txBody>
              <a:bodyPr wrap="none" anchor="ctr"/>
              <a:lstStyle/>
              <a:p>
                <a:pPr algn="ctr"/>
                <a:r>
                  <a:rPr lang="en-US" altLang="zh-TW" sz="3200" b="1">
                    <a:solidFill>
                      <a:schemeClr val="bg1"/>
                    </a:solidFill>
                    <a:ea typeface="標楷體" panose="03000509000000000000" pitchFamily="65" charset="-120"/>
                    <a:cs typeface="Arial" panose="020B0604020202020204" pitchFamily="34" charset="0"/>
                  </a:rPr>
                  <a:t>1</a:t>
                </a:r>
                <a:endParaRPr lang="en-US" altLang="ja-JP" sz="3200" b="1">
                  <a:solidFill>
                    <a:schemeClr val="bg1"/>
                  </a:solidFill>
                  <a:ea typeface="標楷體" panose="03000509000000000000" pitchFamily="65" charset="-120"/>
                  <a:cs typeface="Arial" panose="020B0604020202020204" pitchFamily="34" charset="0"/>
                </a:endParaRPr>
              </a:p>
            </p:txBody>
          </p:sp>
          <p:sp>
            <p:nvSpPr>
              <p:cNvPr id="13" name="Rectangle 6"/>
              <p:cNvSpPr>
                <a:spLocks noChangeArrowheads="1"/>
              </p:cNvSpPr>
              <p:nvPr/>
            </p:nvSpPr>
            <p:spPr bwMode="auto">
              <a:xfrm>
                <a:off x="1157" y="941"/>
                <a:ext cx="3992" cy="454"/>
              </a:xfrm>
              <a:prstGeom prst="rect">
                <a:avLst/>
              </a:prstGeom>
              <a:solidFill>
                <a:srgbClr val="C1F7C1"/>
              </a:solidFill>
              <a:ln>
                <a:noFill/>
              </a:ln>
              <a:effectLst>
                <a:outerShdw dist="71842" dir="2700000" algn="ctr" rotWithShape="0">
                  <a:srgbClr val="006600">
                    <a:alpha val="50000"/>
                  </a:srgbClr>
                </a:outerShdw>
              </a:effectLst>
              <a:extLst>
                <a:ext uri="{91240B29-F687-4F45-9708-019B960494DF}">
                  <a14:hiddenLine xmlns="" xmlns:a14="http://schemas.microsoft.com/office/drawing/2010/main" w="9525" algn="ctr">
                    <a:solidFill>
                      <a:schemeClr val="tx1"/>
                    </a:solidFill>
                    <a:miter lim="800000"/>
                    <a:headEnd/>
                    <a:tailEnd/>
                  </a14:hiddenLine>
                </a:ext>
              </a:extLst>
            </p:spPr>
            <p:txBody>
              <a:bodyPr wrap="none" anchor="ctr"/>
              <a:lstStyle/>
              <a:p>
                <a:r>
                  <a:rPr lang="zh-TW" altLang="en-US" sz="3200" dirty="0">
                    <a:latin typeface="標楷體" panose="03000509000000000000" pitchFamily="65" charset="-120"/>
                    <a:ea typeface="標楷體" panose="03000509000000000000" pitchFamily="65" charset="-120"/>
                  </a:rPr>
                  <a:t>持有說</a:t>
                </a:r>
                <a:endParaRPr lang="ja-JP" altLang="en-US" sz="3200" dirty="0">
                  <a:latin typeface="標楷體" panose="03000509000000000000" pitchFamily="65" charset="-120"/>
                  <a:ea typeface="標楷體" panose="03000509000000000000" pitchFamily="65" charset="-120"/>
                </a:endParaRPr>
              </a:p>
            </p:txBody>
          </p:sp>
        </p:grpSp>
        <p:grpSp>
          <p:nvGrpSpPr>
            <p:cNvPr id="6" name="Group 7"/>
            <p:cNvGrpSpPr>
              <a:grpSpLocks/>
            </p:cNvGrpSpPr>
            <p:nvPr/>
          </p:nvGrpSpPr>
          <p:grpSpPr bwMode="auto">
            <a:xfrm>
              <a:off x="703" y="1888"/>
              <a:ext cx="4446" cy="873"/>
              <a:chOff x="703" y="935"/>
              <a:chExt cx="4446" cy="460"/>
            </a:xfrm>
          </p:grpSpPr>
          <p:sp>
            <p:nvSpPr>
              <p:cNvPr id="10" name="Rectangle 8"/>
              <p:cNvSpPr>
                <a:spLocks noChangeArrowheads="1"/>
              </p:cNvSpPr>
              <p:nvPr/>
            </p:nvSpPr>
            <p:spPr bwMode="auto">
              <a:xfrm>
                <a:off x="703" y="935"/>
                <a:ext cx="454" cy="454"/>
              </a:xfrm>
              <a:prstGeom prst="rect">
                <a:avLst/>
              </a:prstGeom>
              <a:solidFill>
                <a:srgbClr val="3C643C"/>
              </a:solidFill>
              <a:ln>
                <a:noFill/>
              </a:ln>
              <a:effectLst>
                <a:outerShdw dist="71842" dir="2700000" algn="ctr" rotWithShape="0">
                  <a:srgbClr val="006600">
                    <a:alpha val="50000"/>
                  </a:srgbClr>
                </a:outerShdw>
              </a:effectLst>
              <a:extLst>
                <a:ext uri="{91240B29-F687-4F45-9708-019B960494DF}">
                  <a14:hiddenLine xmlns="" xmlns:a14="http://schemas.microsoft.com/office/drawing/2010/main" w="9525" algn="ctr">
                    <a:solidFill>
                      <a:schemeClr val="tx1"/>
                    </a:solidFill>
                    <a:miter lim="800000"/>
                    <a:headEnd/>
                    <a:tailEnd/>
                  </a14:hiddenLine>
                </a:ext>
              </a:extLst>
            </p:spPr>
            <p:txBody>
              <a:bodyPr wrap="none" anchor="ctr"/>
              <a:lstStyle/>
              <a:p>
                <a:pPr algn="ctr"/>
                <a:r>
                  <a:rPr lang="en-US" altLang="zh-TW" sz="3200" b="1">
                    <a:solidFill>
                      <a:schemeClr val="bg1"/>
                    </a:solidFill>
                    <a:ea typeface="標楷體" panose="03000509000000000000" pitchFamily="65" charset="-120"/>
                    <a:cs typeface="Arial" panose="020B0604020202020204" pitchFamily="34" charset="0"/>
                  </a:rPr>
                  <a:t>2</a:t>
                </a:r>
                <a:endParaRPr lang="en-US" altLang="ja-JP" sz="3200" b="1">
                  <a:solidFill>
                    <a:schemeClr val="bg1"/>
                  </a:solidFill>
                  <a:ea typeface="標楷體" panose="03000509000000000000" pitchFamily="65" charset="-120"/>
                  <a:cs typeface="Arial" panose="020B0604020202020204" pitchFamily="34" charset="0"/>
                </a:endParaRPr>
              </a:p>
            </p:txBody>
          </p:sp>
          <p:sp>
            <p:nvSpPr>
              <p:cNvPr id="11" name="Rectangle 9"/>
              <p:cNvSpPr>
                <a:spLocks noChangeArrowheads="1"/>
              </p:cNvSpPr>
              <p:nvPr/>
            </p:nvSpPr>
            <p:spPr bwMode="auto">
              <a:xfrm>
                <a:off x="1157" y="941"/>
                <a:ext cx="3992" cy="454"/>
              </a:xfrm>
              <a:prstGeom prst="rect">
                <a:avLst/>
              </a:prstGeom>
              <a:solidFill>
                <a:srgbClr val="C1F7C1"/>
              </a:solidFill>
              <a:ln>
                <a:noFill/>
              </a:ln>
              <a:effectLst>
                <a:outerShdw dist="71842" dir="2700000" algn="ctr" rotWithShape="0">
                  <a:srgbClr val="006600">
                    <a:alpha val="50000"/>
                  </a:srgbClr>
                </a:outerShdw>
              </a:effectLst>
              <a:extLst>
                <a:ext uri="{91240B29-F687-4F45-9708-019B960494DF}">
                  <a14:hiddenLine xmlns="" xmlns:a14="http://schemas.microsoft.com/office/drawing/2010/main" w="9525" algn="ctr">
                    <a:solidFill>
                      <a:schemeClr val="tx1"/>
                    </a:solidFill>
                    <a:miter lim="800000"/>
                    <a:headEnd/>
                    <a:tailEnd/>
                  </a14:hiddenLine>
                </a:ext>
              </a:extLst>
            </p:spPr>
            <p:txBody>
              <a:bodyPr wrap="none" anchor="ctr"/>
              <a:lstStyle/>
              <a:p>
                <a:r>
                  <a:rPr lang="zh-TW" altLang="en-US" sz="3200" dirty="0">
                    <a:latin typeface="標楷體" panose="03000509000000000000" pitchFamily="65" charset="-120"/>
                    <a:ea typeface="標楷體" panose="03000509000000000000" pitchFamily="65" charset="-120"/>
                  </a:rPr>
                  <a:t>不作為說（通說）</a:t>
                </a:r>
                <a:endParaRPr lang="ja-JP" altLang="en-US" sz="3200" dirty="0">
                  <a:latin typeface="標楷體" panose="03000509000000000000" pitchFamily="65" charset="-120"/>
                  <a:ea typeface="標楷體" panose="03000509000000000000" pitchFamily="65" charset="-120"/>
                </a:endParaRPr>
              </a:p>
            </p:txBody>
          </p:sp>
        </p:grpSp>
        <p:grpSp>
          <p:nvGrpSpPr>
            <p:cNvPr id="7" name="Group 10"/>
            <p:cNvGrpSpPr>
              <a:grpSpLocks/>
            </p:cNvGrpSpPr>
            <p:nvPr/>
          </p:nvGrpSpPr>
          <p:grpSpPr bwMode="auto">
            <a:xfrm>
              <a:off x="703" y="2840"/>
              <a:ext cx="4446" cy="862"/>
              <a:chOff x="703" y="935"/>
              <a:chExt cx="4446" cy="454"/>
            </a:xfrm>
          </p:grpSpPr>
          <p:sp>
            <p:nvSpPr>
              <p:cNvPr id="8" name="Rectangle 11"/>
              <p:cNvSpPr>
                <a:spLocks noChangeArrowheads="1"/>
              </p:cNvSpPr>
              <p:nvPr/>
            </p:nvSpPr>
            <p:spPr bwMode="auto">
              <a:xfrm>
                <a:off x="703" y="935"/>
                <a:ext cx="454" cy="454"/>
              </a:xfrm>
              <a:prstGeom prst="rect">
                <a:avLst/>
              </a:prstGeom>
              <a:solidFill>
                <a:srgbClr val="3C643C"/>
              </a:solidFill>
              <a:ln>
                <a:noFill/>
              </a:ln>
              <a:effectLst>
                <a:outerShdw dist="71842" dir="2700000" algn="ctr" rotWithShape="0">
                  <a:srgbClr val="006600">
                    <a:alpha val="50000"/>
                  </a:srgbClr>
                </a:outerShdw>
              </a:effectLst>
              <a:extLst>
                <a:ext uri="{91240B29-F687-4F45-9708-019B960494DF}">
                  <a14:hiddenLine xmlns="" xmlns:a14="http://schemas.microsoft.com/office/drawing/2010/main" w="9525" algn="ctr">
                    <a:solidFill>
                      <a:schemeClr val="tx1"/>
                    </a:solidFill>
                    <a:miter lim="800000"/>
                    <a:headEnd/>
                    <a:tailEnd/>
                  </a14:hiddenLine>
                </a:ext>
              </a:extLst>
            </p:spPr>
            <p:txBody>
              <a:bodyPr wrap="none" anchor="ctr"/>
              <a:lstStyle/>
              <a:p>
                <a:pPr algn="ctr"/>
                <a:r>
                  <a:rPr lang="en-US" altLang="zh-TW" sz="3200" b="1">
                    <a:solidFill>
                      <a:schemeClr val="bg1"/>
                    </a:solidFill>
                    <a:ea typeface="標楷體" panose="03000509000000000000" pitchFamily="65" charset="-120"/>
                    <a:cs typeface="Arial" panose="020B0604020202020204" pitchFamily="34" charset="0"/>
                  </a:rPr>
                  <a:t>3</a:t>
                </a:r>
                <a:endParaRPr lang="en-US" altLang="ja-JP" sz="3200" b="1">
                  <a:solidFill>
                    <a:schemeClr val="bg1"/>
                  </a:solidFill>
                  <a:ea typeface="標楷體" panose="03000509000000000000" pitchFamily="65" charset="-120"/>
                  <a:cs typeface="Arial" panose="020B0604020202020204" pitchFamily="34" charset="0"/>
                </a:endParaRPr>
              </a:p>
            </p:txBody>
          </p:sp>
          <p:sp>
            <p:nvSpPr>
              <p:cNvPr id="9" name="Rectangle 12"/>
              <p:cNvSpPr>
                <a:spLocks noChangeArrowheads="1"/>
              </p:cNvSpPr>
              <p:nvPr/>
            </p:nvSpPr>
            <p:spPr bwMode="auto">
              <a:xfrm>
                <a:off x="1157" y="935"/>
                <a:ext cx="3992" cy="454"/>
              </a:xfrm>
              <a:prstGeom prst="rect">
                <a:avLst/>
              </a:prstGeom>
              <a:solidFill>
                <a:srgbClr val="C1F7C1"/>
              </a:solidFill>
              <a:ln>
                <a:noFill/>
              </a:ln>
              <a:effectLst>
                <a:outerShdw dist="71842" dir="2700000" algn="ctr" rotWithShape="0">
                  <a:srgbClr val="006600">
                    <a:alpha val="50000"/>
                  </a:srgbClr>
                </a:outerShdw>
              </a:effectLst>
              <a:extLst>
                <a:ext uri="{91240B29-F687-4F45-9708-019B960494DF}">
                  <a14:hiddenLine xmlns="" xmlns:a14="http://schemas.microsoft.com/office/drawing/2010/main" w="9525" algn="ctr">
                    <a:solidFill>
                      <a:schemeClr val="tx1"/>
                    </a:solidFill>
                    <a:miter lim="800000"/>
                    <a:headEnd/>
                    <a:tailEnd/>
                  </a14:hiddenLine>
                </a:ext>
              </a:extLst>
            </p:spPr>
            <p:txBody>
              <a:bodyPr wrap="none" anchor="ctr"/>
              <a:lstStyle/>
              <a:p>
                <a:r>
                  <a:rPr lang="zh-TW" altLang="en-US" sz="3200" dirty="0">
                    <a:ea typeface="標楷體" panose="03000509000000000000" pitchFamily="65" charset="-120"/>
                  </a:rPr>
                  <a:t>持有暨不作為說</a:t>
                </a:r>
                <a:endParaRPr lang="ja-JP" altLang="en-US" sz="3200" dirty="0">
                  <a:ea typeface="標楷體" panose="03000509000000000000" pitchFamily="65" charset="-120"/>
                </a:endParaRPr>
              </a:p>
            </p:txBody>
          </p:sp>
        </p:grpSp>
      </p:grpSp>
      <p:sp>
        <p:nvSpPr>
          <p:cNvPr id="15" name="AutoShape 17"/>
          <p:cNvSpPr>
            <a:spLocks noChangeArrowheads="1"/>
          </p:cNvSpPr>
          <p:nvPr/>
        </p:nvSpPr>
        <p:spPr bwMode="auto">
          <a:xfrm>
            <a:off x="4248150" y="3170778"/>
            <a:ext cx="647700" cy="1004888"/>
          </a:xfrm>
          <a:prstGeom prst="rightArrow">
            <a:avLst>
              <a:gd name="adj1" fmla="val 58926"/>
              <a:gd name="adj2" fmla="val 54167"/>
            </a:avLst>
          </a:prstGeom>
          <a:gradFill rotWithShape="1">
            <a:gsLst>
              <a:gs pos="0">
                <a:srgbClr val="FF9999"/>
              </a:gs>
              <a:gs pos="100000">
                <a:srgbClr val="FFFF99"/>
              </a:gs>
            </a:gsLst>
            <a:lin ang="5400000" scaled="1"/>
          </a:gradFill>
          <a:ln>
            <a:noFill/>
          </a:ln>
          <a:effectLst/>
          <a:scene3d>
            <a:camera prst="legacyObliqueTopRight"/>
            <a:lightRig rig="legacyFlat3" dir="b"/>
          </a:scene3d>
          <a:sp3d extrusionH="125400" prstMaterial="legacyMatte">
            <a:bevelT w="13500" h="13500" prst="angle"/>
            <a:bevelB w="13500" h="13500" prst="angle"/>
            <a:extrusionClr>
              <a:srgbClr val="FF9999"/>
            </a:extrusionClr>
            <a:contourClr>
              <a:srgbClr val="FF9999"/>
            </a:contourClr>
          </a:sp3d>
          <a:extLst>
            <a:ext uri="{91240B29-F687-4F45-9708-019B960494DF}">
              <a14:hiddenLine xmlns="" xmlns:a14="http://schemas.microsoft.com/office/drawing/2010/main" w="9525" algn="ctr">
                <a:no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flatTx/>
          </a:bodyPr>
          <a:lstStyle/>
          <a:p>
            <a:r>
              <a:rPr lang="zh-TW" altLang="en-US" dirty="0">
                <a:latin typeface="標楷體" panose="03000509000000000000" pitchFamily="65" charset="-120"/>
                <a:ea typeface="標楷體" panose="03000509000000000000" pitchFamily="65" charset="-120"/>
              </a:rPr>
              <a:t>實益</a:t>
            </a:r>
          </a:p>
        </p:txBody>
      </p:sp>
      <p:sp>
        <p:nvSpPr>
          <p:cNvPr id="16" name="AutoShape 5"/>
          <p:cNvSpPr>
            <a:spLocks noChangeArrowheads="1"/>
          </p:cNvSpPr>
          <p:nvPr/>
        </p:nvSpPr>
        <p:spPr bwMode="auto">
          <a:xfrm>
            <a:off x="5079468" y="1292435"/>
            <a:ext cx="4032448" cy="4875821"/>
          </a:xfrm>
          <a:prstGeom prst="roundRect">
            <a:avLst>
              <a:gd name="adj" fmla="val 16667"/>
            </a:avLst>
          </a:prstGeom>
          <a:gradFill rotWithShape="1">
            <a:gsLst>
              <a:gs pos="0">
                <a:srgbClr val="9D9DFF"/>
              </a:gs>
              <a:gs pos="100000">
                <a:srgbClr val="CCECFF"/>
              </a:gs>
            </a:gsLst>
            <a:lin ang="5400000" scaled="1"/>
          </a:gradFill>
          <a:ln>
            <a:noFill/>
          </a:ln>
          <a:effectLst/>
          <a:scene3d>
            <a:camera prst="legacyObliqueTopRight"/>
            <a:lightRig rig="legacyFlat3" dir="b"/>
          </a:scene3d>
          <a:sp3d extrusionH="201600" prstMaterial="legacyMatte">
            <a:bevelT w="13500" h="13500" prst="angle"/>
            <a:bevelB w="13500" h="13500" prst="angle"/>
            <a:extrusionClr>
              <a:srgbClr val="9D9DFF"/>
            </a:extrusionClr>
            <a:contourClr>
              <a:srgbClr val="9D9DFF"/>
            </a:contourClr>
          </a:sp3d>
          <a:extLst>
            <a:ext uri="{91240B29-F687-4F45-9708-019B960494DF}">
              <a14:hiddenLine xmlns="" xmlns:a14="http://schemas.microsoft.com/office/drawing/2010/main" w="9525" algn="ctr">
                <a:no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flatTx/>
          </a:bodyPr>
          <a:lstStyle/>
          <a:p>
            <a:r>
              <a:rPr lang="en-US" altLang="zh-TW" sz="2000" dirty="0">
                <a:latin typeface="標楷體" panose="03000509000000000000" pitchFamily="65" charset="-120"/>
                <a:ea typeface="標楷體" panose="03000509000000000000" pitchFamily="65" charset="-120"/>
              </a:rPr>
              <a:t>2009</a:t>
            </a:r>
            <a:r>
              <a:rPr lang="zh-TW" altLang="en-US" sz="2000" dirty="0">
                <a:latin typeface="標楷體" panose="03000509000000000000" pitchFamily="65" charset="-120"/>
                <a:ea typeface="標楷體" panose="03000509000000000000" pitchFamily="65" charset="-120"/>
              </a:rPr>
              <a:t>年以前無財產來源不明罪；</a:t>
            </a:r>
            <a:endParaRPr lang="en-US" altLang="zh-TW" sz="2000" dirty="0">
              <a:latin typeface="標楷體" panose="03000509000000000000" pitchFamily="65" charset="-120"/>
              <a:ea typeface="標楷體" panose="03000509000000000000" pitchFamily="65" charset="-120"/>
            </a:endParaRPr>
          </a:p>
          <a:p>
            <a:endParaRPr lang="en-US" altLang="zh-TW" sz="2000" dirty="0">
              <a:latin typeface="標楷體" panose="03000509000000000000" pitchFamily="65" charset="-120"/>
              <a:ea typeface="標楷體" panose="03000509000000000000" pitchFamily="65" charset="-120"/>
            </a:endParaRPr>
          </a:p>
          <a:p>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2009</a:t>
            </a:r>
            <a:r>
              <a:rPr lang="zh-TW" altLang="en-US" sz="2000" dirty="0">
                <a:latin typeface="標楷體" panose="03000509000000000000" pitchFamily="65" charset="-120"/>
                <a:ea typeface="標楷體" panose="03000509000000000000" pitchFamily="65" charset="-120"/>
              </a:rPr>
              <a:t>至</a:t>
            </a:r>
            <a:r>
              <a:rPr lang="en-US" altLang="zh-TW" sz="2000" dirty="0">
                <a:latin typeface="標楷體" panose="03000509000000000000" pitchFamily="65" charset="-120"/>
                <a:ea typeface="標楷體" panose="03000509000000000000" pitchFamily="65" charset="-120"/>
              </a:rPr>
              <a:t>2011</a:t>
            </a:r>
            <a:r>
              <a:rPr lang="zh-TW" altLang="en-US" sz="2000" dirty="0">
                <a:latin typeface="標楷體" panose="03000509000000000000" pitchFamily="65" charset="-120"/>
                <a:ea typeface="標楷體" panose="03000509000000000000" pitchFamily="65" charset="-120"/>
              </a:rPr>
              <a:t>年有財產來源不明罪，</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為</a:t>
            </a:r>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年以下有期徒刑；</a:t>
            </a:r>
            <a:endParaRPr lang="en-US" altLang="zh-TW" sz="2000" dirty="0">
              <a:latin typeface="標楷體" panose="03000509000000000000" pitchFamily="65" charset="-120"/>
              <a:ea typeface="標楷體" panose="03000509000000000000" pitchFamily="65" charset="-120"/>
            </a:endParaRPr>
          </a:p>
          <a:p>
            <a:endParaRPr lang="en-US" altLang="zh-TW" sz="2000" dirty="0">
              <a:latin typeface="標楷體" panose="03000509000000000000" pitchFamily="65" charset="-120"/>
              <a:ea typeface="標楷體" panose="03000509000000000000" pitchFamily="65" charset="-120"/>
            </a:endParaRPr>
          </a:p>
          <a:p>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2011</a:t>
            </a:r>
            <a:r>
              <a:rPr lang="zh-TW" altLang="en-US" sz="2000" dirty="0">
                <a:latin typeface="標楷體" panose="03000509000000000000" pitchFamily="65" charset="-120"/>
                <a:ea typeface="標楷體" panose="03000509000000000000" pitchFamily="65" charset="-120"/>
              </a:rPr>
              <a:t>年加重為</a:t>
            </a:r>
            <a:r>
              <a:rPr lang="en-US" altLang="zh-TW" sz="2000" dirty="0">
                <a:latin typeface="標楷體" panose="03000509000000000000" pitchFamily="65" charset="-120"/>
                <a:ea typeface="標楷體" panose="03000509000000000000" pitchFamily="65" charset="-120"/>
              </a:rPr>
              <a:t>5</a:t>
            </a:r>
            <a:r>
              <a:rPr lang="zh-TW" altLang="en-US" sz="2000" dirty="0">
                <a:latin typeface="標楷體" panose="03000509000000000000" pitchFamily="65" charset="-120"/>
                <a:ea typeface="標楷體" panose="03000509000000000000" pitchFamily="65" charset="-120"/>
              </a:rPr>
              <a:t>年以下有期徒刑</a:t>
            </a:r>
          </a:p>
        </p:txBody>
      </p:sp>
      <p:pic>
        <p:nvPicPr>
          <p:cNvPr id="17" name="Picture 1"/>
          <p:cNvPicPr>
            <a:picLocks noChangeAspect="1" noChangeArrowheads="1"/>
          </p:cNvPicPr>
          <p:nvPr/>
        </p:nvPicPr>
        <p:blipFill>
          <a:blip r:embed="rId3">
            <a:lum bright="40000" contrast="-40000"/>
          </a:blip>
          <a:srcRect/>
          <a:stretch>
            <a:fillRect/>
          </a:stretch>
        </p:blipFill>
        <p:spPr bwMode="auto">
          <a:xfrm>
            <a:off x="6542845" y="0"/>
            <a:ext cx="2601155" cy="928670"/>
          </a:xfrm>
          <a:prstGeom prst="rect">
            <a:avLst/>
          </a:prstGeom>
          <a:noFill/>
          <a:ln w="9525">
            <a:noFill/>
            <a:miter lim="800000"/>
            <a:headEnd/>
            <a:tailEnd/>
          </a:ln>
          <a:effectLst/>
        </p:spPr>
      </p:pic>
    </p:spTree>
    <p:extLst>
      <p:ext uri="{BB962C8B-B14F-4D97-AF65-F5344CB8AC3E}">
        <p14:creationId xmlns="" xmlns:p14="http://schemas.microsoft.com/office/powerpoint/2010/main" val="108967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259632" y="2160590"/>
            <a:ext cx="6347714" cy="3880773"/>
          </a:xfrm>
        </p:spPr>
        <p:txBody>
          <a:bodyPr>
            <a:normAutofit/>
          </a:bodyPr>
          <a:lstStyle/>
          <a:p>
            <a:pPr algn="ctr">
              <a:buNone/>
            </a:pPr>
            <a:r>
              <a:rPr lang="zh-TW" altLang="en-US" sz="4400" dirty="0">
                <a:latin typeface="標楷體" panose="03000509000000000000" pitchFamily="65" charset="-120"/>
                <a:ea typeface="標楷體" panose="03000509000000000000" pitchFamily="65" charset="-120"/>
              </a:rPr>
              <a:t>洗錢</a:t>
            </a:r>
          </a:p>
        </p:txBody>
      </p:sp>
      <p:pic>
        <p:nvPicPr>
          <p:cNvPr id="76804" name="Picture 4" descr="http://d2436y6oj07al2.cloudfront.net/spff/hq/20003-14.jpg"/>
          <p:cNvPicPr>
            <a:picLocks noChangeAspect="1" noChangeArrowheads="1"/>
          </p:cNvPicPr>
          <p:nvPr/>
        </p:nvPicPr>
        <p:blipFill>
          <a:blip r:embed="rId3" cstate="print"/>
          <a:srcRect/>
          <a:stretch>
            <a:fillRect/>
          </a:stretch>
        </p:blipFill>
        <p:spPr bwMode="auto">
          <a:xfrm>
            <a:off x="2339752" y="3140968"/>
            <a:ext cx="4160000" cy="2340000"/>
          </a:xfrm>
          <a:prstGeom prst="rect">
            <a:avLst/>
          </a:prstGeom>
          <a:noFill/>
        </p:spPr>
      </p:pic>
      <p:sp>
        <p:nvSpPr>
          <p:cNvPr id="6" name="矩形 5"/>
          <p:cNvSpPr/>
          <p:nvPr/>
        </p:nvSpPr>
        <p:spPr>
          <a:xfrm>
            <a:off x="0" y="0"/>
            <a:ext cx="9144000" cy="2571768"/>
          </a:xfrm>
          <a:prstGeom prst="rect">
            <a:avLst/>
          </a:prstGeom>
        </p:spPr>
        <p:txBody>
          <a:bodyPr wrap="square">
            <a:prstTxWarp prst="textDeflateBottom">
              <a:avLst/>
            </a:prstTxWarp>
            <a:spAutoFit/>
          </a:bodyPr>
          <a:lstStyle/>
          <a:p>
            <a:r>
              <a:rPr lang="zh-TW" altLang="en-US" sz="2000" dirty="0">
                <a:solidFill>
                  <a:schemeClr val="bg1"/>
                </a:solidFill>
                <a:effectLst>
                  <a:glow rad="228600">
                    <a:schemeClr val="accent5">
                      <a:satMod val="175000"/>
                      <a:alpha val="40000"/>
                    </a:schemeClr>
                  </a:glow>
                </a:effectLst>
                <a:latin typeface="微軟正黑體" pitchFamily="34" charset="-120"/>
                <a:ea typeface="微軟正黑體" pitchFamily="34" charset="-120"/>
              </a:rPr>
              <a:t>賄賂、保護證人及檢舉人、反貪腐專責機構、私部門會計及審計</a:t>
            </a:r>
            <a:endParaRPr lang="en-US" altLang="zh-TW" sz="2000" dirty="0">
              <a:solidFill>
                <a:schemeClr val="bg1"/>
              </a:solidFill>
              <a:effectLst>
                <a:glow rad="228600">
                  <a:schemeClr val="accent5">
                    <a:satMod val="175000"/>
                    <a:alpha val="40000"/>
                  </a:schemeClr>
                </a:glow>
              </a:effectLst>
              <a:latin typeface="微軟正黑體" pitchFamily="34" charset="-120"/>
              <a:ea typeface="微軟正黑體" pitchFamily="34" charset="-120"/>
            </a:endParaRPr>
          </a:p>
          <a:p>
            <a:r>
              <a:rPr lang="zh-TW" altLang="en-US" sz="2000" dirty="0">
                <a:solidFill>
                  <a:schemeClr val="bg1"/>
                </a:solidFill>
                <a:effectLst>
                  <a:glow rad="228600">
                    <a:schemeClr val="accent5">
                      <a:satMod val="175000"/>
                      <a:alpha val="40000"/>
                    </a:schemeClr>
                  </a:glow>
                </a:effectLst>
                <a:latin typeface="微軟正黑體" pitchFamily="34" charset="-120"/>
                <a:ea typeface="微軟正黑體" pitchFamily="34" charset="-120"/>
              </a:rPr>
              <a:t>旋轉門條款、財產來源不明、洗錢、窩裡反條款、政府財政透明</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609600"/>
            <a:ext cx="6347713" cy="533384"/>
          </a:xfrm>
        </p:spPr>
        <p:txBody>
          <a:bodyPr vert="horz" anchor="b" anchorCtr="0">
            <a:normAutofit fontScale="90000"/>
          </a:bodyPr>
          <a:lstStyle/>
          <a:p>
            <a:r>
              <a:rPr lang="zh-TW" altLang="en-US" dirty="0">
                <a:solidFill>
                  <a:srgbClr val="C00000"/>
                </a:solidFill>
                <a:latin typeface="標楷體" panose="03000509000000000000" pitchFamily="65" charset="-120"/>
                <a:ea typeface="標楷體" panose="03000509000000000000" pitchFamily="65" charset="-120"/>
              </a:rPr>
              <a:t>洗錢</a:t>
            </a:r>
          </a:p>
        </p:txBody>
      </p:sp>
      <p:sp>
        <p:nvSpPr>
          <p:cNvPr id="3" name="內容版面配置區 2"/>
          <p:cNvSpPr>
            <a:spLocks noGrp="1"/>
          </p:cNvSpPr>
          <p:nvPr>
            <p:ph idx="1"/>
          </p:nvPr>
        </p:nvSpPr>
        <p:spPr>
          <a:xfrm>
            <a:off x="609599" y="1484784"/>
            <a:ext cx="6914730" cy="4556579"/>
          </a:xfrm>
        </p:spPr>
        <p:txBody>
          <a:bodyPr vert="horz">
            <a:normAutofit/>
          </a:bodyPr>
          <a:lstStyle/>
          <a:p>
            <a:pPr algn="just"/>
            <a:r>
              <a:rPr lang="zh-TW" altLang="en-US" sz="2800" b="1" dirty="0">
                <a:solidFill>
                  <a:schemeClr val="accent2">
                    <a:lumMod val="50000"/>
                  </a:schemeClr>
                </a:solidFill>
                <a:latin typeface="+mj-ea"/>
                <a:ea typeface="+mj-ea"/>
              </a:rPr>
              <a:t>黃文彬警司去澳門賭場洗錢，並常在健身房接受業者交付賄款</a:t>
            </a:r>
            <a:endParaRPr lang="en-US" altLang="zh-TW" sz="2800" b="1" dirty="0">
              <a:latin typeface="微軟正黑體" pitchFamily="34" charset="-120"/>
              <a:ea typeface="微軟正黑體" pitchFamily="34" charset="-120"/>
            </a:endParaRPr>
          </a:p>
          <a:p>
            <a:r>
              <a:rPr lang="zh-TW" altLang="en-US" sz="2000" b="1" dirty="0">
                <a:solidFill>
                  <a:srgbClr val="0070C0"/>
                </a:solidFill>
                <a:latin typeface="標楷體" panose="03000509000000000000" pitchFamily="65" charset="-120"/>
                <a:ea typeface="標楷體" panose="03000509000000000000" pitchFamily="65" charset="-120"/>
              </a:rPr>
              <a:t>公約第</a:t>
            </a:r>
            <a:r>
              <a:rPr lang="en-US" sz="2000" b="1" dirty="0">
                <a:solidFill>
                  <a:srgbClr val="0070C0"/>
                </a:solidFill>
                <a:latin typeface="標楷體" panose="03000509000000000000" pitchFamily="65" charset="-120"/>
                <a:ea typeface="標楷體" panose="03000509000000000000" pitchFamily="65" charset="-120"/>
              </a:rPr>
              <a:t>23</a:t>
            </a:r>
            <a:r>
              <a:rPr lang="zh-TW" altLang="en-US" sz="2000" b="1" dirty="0">
                <a:solidFill>
                  <a:srgbClr val="0070C0"/>
                </a:solidFill>
                <a:latin typeface="標楷體" panose="03000509000000000000" pitchFamily="65" charset="-120"/>
                <a:ea typeface="標楷體" panose="03000509000000000000" pitchFamily="65" charset="-120"/>
              </a:rPr>
              <a:t>條</a:t>
            </a:r>
            <a:r>
              <a:rPr lang="en-US" sz="2000" b="1" i="1" dirty="0">
                <a:solidFill>
                  <a:srgbClr val="0070C0"/>
                </a:solidFill>
                <a:latin typeface="標楷體" panose="03000509000000000000" pitchFamily="65" charset="-120"/>
                <a:ea typeface="標楷體" panose="03000509000000000000" pitchFamily="65" charset="-120"/>
              </a:rPr>
              <a:t>  </a:t>
            </a:r>
            <a:r>
              <a:rPr lang="zh-TW" altLang="en-US" sz="2000" b="1" dirty="0">
                <a:solidFill>
                  <a:srgbClr val="0070C0"/>
                </a:solidFill>
                <a:latin typeface="標楷體" panose="03000509000000000000" pitchFamily="65" charset="-120"/>
                <a:ea typeface="標楷體" panose="03000509000000000000" pitchFamily="65" charset="-120"/>
              </a:rPr>
              <a:t>犯罪所得之洗錢行為</a:t>
            </a:r>
            <a:endParaRPr lang="en-US" altLang="zh-TW" sz="2000" b="1" dirty="0">
              <a:solidFill>
                <a:srgbClr val="0070C0"/>
              </a:solidFill>
              <a:latin typeface="標楷體" panose="03000509000000000000" pitchFamily="65" charset="-120"/>
              <a:ea typeface="標楷體" panose="03000509000000000000" pitchFamily="65" charset="-120"/>
            </a:endParaRPr>
          </a:p>
          <a:p>
            <a:pPr marL="273050" lvl="0" indent="-6350" algn="just">
              <a:buNone/>
            </a:pPr>
            <a:r>
              <a:rPr lang="zh-TW" altLang="en-US" sz="2400" dirty="0">
                <a:solidFill>
                  <a:srgbClr val="FF0000"/>
                </a:solidFill>
                <a:latin typeface="標楷體" panose="03000509000000000000" pitchFamily="65" charset="-120"/>
                <a:ea typeface="標楷體" panose="03000509000000000000" pitchFamily="65" charset="-120"/>
              </a:rPr>
              <a:t>明知</a:t>
            </a:r>
            <a:r>
              <a:rPr lang="zh-TW" altLang="en-US" sz="2400" dirty="0">
                <a:latin typeface="標楷體" panose="03000509000000000000" pitchFamily="65" charset="-120"/>
                <a:ea typeface="標楷體" panose="03000509000000000000" pitchFamily="65" charset="-120"/>
              </a:rPr>
              <a:t>財產</a:t>
            </a:r>
            <a:r>
              <a:rPr lang="zh-TW" altLang="en-US" sz="2400" dirty="0">
                <a:solidFill>
                  <a:srgbClr val="FF0000"/>
                </a:solidFill>
                <a:latin typeface="標楷體" panose="03000509000000000000" pitchFamily="65" charset="-120"/>
                <a:ea typeface="標楷體" panose="03000509000000000000" pitchFamily="65" charset="-120"/>
              </a:rPr>
              <a:t>為犯罪所得</a:t>
            </a:r>
            <a:r>
              <a:rPr lang="zh-TW" altLang="en-US" sz="2400" dirty="0">
                <a:latin typeface="標楷體" panose="03000509000000000000" pitchFamily="65" charset="-120"/>
                <a:ea typeface="標楷體" panose="03000509000000000000" pitchFamily="65" charset="-120"/>
              </a:rPr>
              <a:t>，為了</a:t>
            </a:r>
            <a:r>
              <a:rPr lang="zh-TW" altLang="en-US" sz="2400" dirty="0">
                <a:solidFill>
                  <a:srgbClr val="FF0000"/>
                </a:solidFill>
                <a:latin typeface="標楷體" panose="03000509000000000000" pitchFamily="65" charset="-120"/>
                <a:ea typeface="標楷體" panose="03000509000000000000" pitchFamily="65" charset="-120"/>
              </a:rPr>
              <a:t>隱匿或掩飾</a:t>
            </a:r>
            <a:r>
              <a:rPr lang="zh-TW" altLang="en-US" sz="2400" dirty="0">
                <a:latin typeface="標楷體" panose="03000509000000000000" pitchFamily="65" charset="-120"/>
                <a:ea typeface="標楷體" panose="03000509000000000000" pitchFamily="65" charset="-120"/>
              </a:rPr>
              <a:t>該財產之</a:t>
            </a:r>
            <a:r>
              <a:rPr lang="zh-TW" altLang="en-US" sz="2400" dirty="0">
                <a:solidFill>
                  <a:srgbClr val="FF0000"/>
                </a:solidFill>
                <a:latin typeface="標楷體" panose="03000509000000000000" pitchFamily="65" charset="-120"/>
                <a:ea typeface="標楷體" panose="03000509000000000000" pitchFamily="65" charset="-120"/>
              </a:rPr>
              <a:t>非法來源</a:t>
            </a:r>
            <a:r>
              <a:rPr lang="zh-TW" altLang="en-US" sz="2400" dirty="0">
                <a:latin typeface="標楷體" panose="03000509000000000000" pitchFamily="65" charset="-120"/>
                <a:ea typeface="標楷體" panose="03000509000000000000" pitchFamily="65" charset="-120"/>
              </a:rPr>
              <a:t>，或</a:t>
            </a:r>
            <a:r>
              <a:rPr lang="zh-TW" altLang="en-US" sz="2400" dirty="0">
                <a:solidFill>
                  <a:srgbClr val="FF0000"/>
                </a:solidFill>
                <a:latin typeface="標楷體" panose="03000509000000000000" pitchFamily="65" charset="-120"/>
                <a:ea typeface="標楷體" panose="03000509000000000000" pitchFamily="65" charset="-120"/>
              </a:rPr>
              <a:t>幫助</a:t>
            </a:r>
            <a:r>
              <a:rPr lang="zh-TW" altLang="en-US" sz="2400" dirty="0">
                <a:latin typeface="標楷體" panose="03000509000000000000" pitchFamily="65" charset="-120"/>
                <a:ea typeface="標楷體" panose="03000509000000000000" pitchFamily="65" charset="-120"/>
              </a:rPr>
              <a:t>任何參與觸犯前置犯罪者</a:t>
            </a:r>
            <a:r>
              <a:rPr lang="zh-TW" altLang="en-US" sz="2400" dirty="0">
                <a:solidFill>
                  <a:srgbClr val="FF0000"/>
                </a:solidFill>
                <a:latin typeface="標楷體" panose="03000509000000000000" pitchFamily="65" charset="-120"/>
                <a:ea typeface="標楷體" panose="03000509000000000000" pitchFamily="65" charset="-120"/>
              </a:rPr>
              <a:t>逃避</a:t>
            </a:r>
            <a:r>
              <a:rPr lang="zh-TW" altLang="en-US" sz="2400" dirty="0">
                <a:latin typeface="標楷體" panose="03000509000000000000" pitchFamily="65" charset="-120"/>
                <a:ea typeface="標楷體" panose="03000509000000000000" pitchFamily="65" charset="-120"/>
              </a:rPr>
              <a:t>其行為之</a:t>
            </a:r>
            <a:r>
              <a:rPr lang="zh-TW" altLang="en-US" sz="2400" dirty="0">
                <a:solidFill>
                  <a:srgbClr val="FF0000"/>
                </a:solidFill>
                <a:latin typeface="標楷體" panose="03000509000000000000" pitchFamily="65" charset="-120"/>
                <a:ea typeface="標楷體" panose="03000509000000000000" pitchFamily="65" charset="-120"/>
              </a:rPr>
              <a:t>法律後果</a:t>
            </a:r>
            <a:r>
              <a:rPr lang="zh-TW" altLang="en-US" sz="2400" dirty="0">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轉換或轉移該財產</a:t>
            </a:r>
          </a:p>
          <a:p>
            <a:pPr marL="273050" indent="-6350" algn="just">
              <a:buNone/>
            </a:pPr>
            <a:r>
              <a:rPr lang="zh-TW" altLang="en-US" sz="2400" dirty="0">
                <a:solidFill>
                  <a:srgbClr val="FF0000"/>
                </a:solidFill>
                <a:latin typeface="標楷體" panose="03000509000000000000" pitchFamily="65" charset="-120"/>
                <a:ea typeface="標楷體" panose="03000509000000000000" pitchFamily="65" charset="-120"/>
              </a:rPr>
              <a:t>明知</a:t>
            </a:r>
            <a:r>
              <a:rPr lang="zh-TW" altLang="en-US" sz="2400" dirty="0">
                <a:latin typeface="標楷體" panose="03000509000000000000" pitchFamily="65" charset="-120"/>
                <a:ea typeface="標楷體" panose="03000509000000000000" pitchFamily="65" charset="-120"/>
              </a:rPr>
              <a:t>財產</a:t>
            </a:r>
            <a:r>
              <a:rPr lang="zh-TW" altLang="en-US" sz="2400" dirty="0">
                <a:solidFill>
                  <a:srgbClr val="FF0000"/>
                </a:solidFill>
                <a:latin typeface="標楷體" panose="03000509000000000000" pitchFamily="65" charset="-120"/>
                <a:ea typeface="標楷體" panose="03000509000000000000" pitchFamily="65" charset="-120"/>
              </a:rPr>
              <a:t>為犯罪所得</a:t>
            </a:r>
            <a:r>
              <a:rPr lang="zh-TW" altLang="en-US" sz="2400" dirty="0">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隱匿或掩飾</a:t>
            </a:r>
            <a:r>
              <a:rPr lang="zh-TW" altLang="en-US" sz="2400" dirty="0">
                <a:latin typeface="標楷體" panose="03000509000000000000" pitchFamily="65" charset="-120"/>
                <a:ea typeface="標楷體" panose="03000509000000000000" pitchFamily="65" charset="-120"/>
              </a:rPr>
              <a:t>該財產之</a:t>
            </a:r>
            <a:r>
              <a:rPr lang="zh-TW" altLang="en-US" sz="2400" dirty="0">
                <a:solidFill>
                  <a:srgbClr val="FF0000"/>
                </a:solidFill>
                <a:latin typeface="標楷體" panose="03000509000000000000" pitchFamily="65" charset="-120"/>
                <a:ea typeface="標楷體" panose="03000509000000000000" pitchFamily="65" charset="-120"/>
              </a:rPr>
              <a:t>真實性質</a:t>
            </a:r>
            <a:r>
              <a:rPr lang="zh-TW" altLang="en-US" sz="2400" dirty="0">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來源</a:t>
            </a:r>
            <a:r>
              <a:rPr lang="zh-TW" altLang="en-US" sz="2400" dirty="0">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所在地</a:t>
            </a:r>
            <a:r>
              <a:rPr lang="zh-TW" altLang="en-US" sz="2400" dirty="0">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處分</a:t>
            </a:r>
            <a:r>
              <a:rPr lang="zh-TW" altLang="en-US" sz="2400" dirty="0">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轉移</a:t>
            </a:r>
            <a:r>
              <a:rPr lang="zh-TW" altLang="en-US" sz="2400" dirty="0">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所有權或有關權利</a:t>
            </a:r>
            <a:endParaRPr lang="en-US" altLang="zh-TW" sz="2400" b="1" dirty="0">
              <a:solidFill>
                <a:srgbClr val="FF0000"/>
              </a:solidFill>
              <a:latin typeface="標楷體" panose="03000509000000000000" pitchFamily="65" charset="-120"/>
              <a:ea typeface="標楷體" panose="03000509000000000000" pitchFamily="65" charset="-120"/>
            </a:endParaRPr>
          </a:p>
          <a:p>
            <a:pPr algn="just"/>
            <a:endParaRPr lang="en-US" altLang="zh-TW" sz="2800" b="1" dirty="0">
              <a:latin typeface="微軟正黑體" pitchFamily="34" charset="-120"/>
              <a:ea typeface="微軟正黑體" pitchFamily="34" charset="-120"/>
            </a:endParaRPr>
          </a:p>
          <a:p>
            <a:pPr algn="just"/>
            <a:endParaRPr lang="en-US" altLang="zh-TW" sz="2800" b="1" dirty="0">
              <a:latin typeface="微軟正黑體" pitchFamily="34" charset="-120"/>
              <a:ea typeface="微軟正黑體" pitchFamily="34" charset="-120"/>
            </a:endParaRPr>
          </a:p>
          <a:p>
            <a:pPr algn="just"/>
            <a:endParaRPr lang="zh-TW" altLang="en-US" sz="2800" b="1" dirty="0">
              <a:latin typeface="微軟正黑體" pitchFamily="34" charset="-120"/>
              <a:ea typeface="微軟正黑體" pitchFamily="34" charset="-120"/>
            </a:endParaRPr>
          </a:p>
        </p:txBody>
      </p:sp>
      <p:pic>
        <p:nvPicPr>
          <p:cNvPr id="5" name="Picture 1"/>
          <p:cNvPicPr>
            <a:picLocks noChangeAspect="1" noChangeArrowheads="1"/>
          </p:cNvPicPr>
          <p:nvPr/>
        </p:nvPicPr>
        <p:blipFill>
          <a:blip r:embed="rId3">
            <a:lum bright="40000" contrast="-40000"/>
          </a:blip>
          <a:srcRect/>
          <a:stretch>
            <a:fillRect/>
          </a:stretch>
        </p:blipFill>
        <p:spPr bwMode="auto">
          <a:xfrm>
            <a:off x="6542845" y="116316"/>
            <a:ext cx="2601155" cy="928670"/>
          </a:xfrm>
          <a:prstGeom prst="rect">
            <a:avLst/>
          </a:prstGeom>
          <a:noFill/>
          <a:ln w="9525">
            <a:noFill/>
            <a:miter lim="800000"/>
            <a:headEnd/>
            <a:tailEnd/>
          </a:ln>
          <a:effectLst/>
        </p:spPr>
      </p:pic>
      <p:pic>
        <p:nvPicPr>
          <p:cNvPr id="2051" name="Picture 3" descr="C:\Users\User\Desktop\簡報工作\多媒體PNG1\png-0227.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788024" y="4869160"/>
            <a:ext cx="2520280" cy="165618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5" y="268270"/>
            <a:ext cx="6085266" cy="1320800"/>
          </a:xfrm>
        </p:spPr>
        <p:txBody>
          <a:bodyPr/>
          <a:lstStyle/>
          <a:p>
            <a:r>
              <a:rPr lang="zh-TW" altLang="en-US" dirty="0">
                <a:solidFill>
                  <a:srgbClr val="C00000"/>
                </a:solidFill>
                <a:latin typeface="標楷體" panose="03000509000000000000" pitchFamily="65" charset="-120"/>
                <a:ea typeface="標楷體" panose="03000509000000000000" pitchFamily="65" charset="-120"/>
              </a:rPr>
              <a:t>洗錢防制法所保護之法益</a:t>
            </a:r>
            <a:r>
              <a:rPr lang="en-US" altLang="zh-TW" dirty="0">
                <a:solidFill>
                  <a:srgbClr val="C00000"/>
                </a:solidFill>
                <a:latin typeface="標楷體" panose="03000509000000000000" pitchFamily="65" charset="-120"/>
                <a:ea typeface="標楷體" panose="03000509000000000000" pitchFamily="65" charset="-120"/>
              </a:rPr>
              <a:t>-</a:t>
            </a:r>
            <a:br>
              <a:rPr lang="en-US" altLang="zh-TW" dirty="0">
                <a:solidFill>
                  <a:srgbClr val="C00000"/>
                </a:solidFill>
                <a:latin typeface="標楷體" panose="03000509000000000000" pitchFamily="65" charset="-120"/>
                <a:ea typeface="標楷體" panose="03000509000000000000" pitchFamily="65" charset="-120"/>
              </a:rPr>
            </a:br>
            <a:r>
              <a:rPr lang="zh-TW" altLang="en-US" dirty="0">
                <a:solidFill>
                  <a:srgbClr val="C00000"/>
                </a:solidFill>
                <a:latin typeface="標楷體" panose="03000509000000000000" pitchFamily="65" charset="-120"/>
                <a:ea typeface="標楷體" panose="03000509000000000000" pitchFamily="65" charset="-120"/>
              </a:rPr>
              <a:t>處罰之必要性</a:t>
            </a:r>
          </a:p>
        </p:txBody>
      </p:sp>
      <p:sp>
        <p:nvSpPr>
          <p:cNvPr id="3" name="內容版面配置區 2"/>
          <p:cNvSpPr>
            <a:spLocks noGrp="1"/>
          </p:cNvSpPr>
          <p:nvPr>
            <p:ph idx="1"/>
          </p:nvPr>
        </p:nvSpPr>
        <p:spPr>
          <a:xfrm>
            <a:off x="609599" y="1772816"/>
            <a:ext cx="6347714" cy="4608512"/>
          </a:xfrm>
        </p:spPr>
        <p:txBody>
          <a:bodyPr>
            <a:normAutofit fontScale="92500" lnSpcReduction="10000"/>
          </a:bodyPr>
          <a:lstStyle/>
          <a:p>
            <a:r>
              <a:rPr lang="zh-TW" altLang="en-US" sz="2000" dirty="0">
                <a:solidFill>
                  <a:srgbClr val="7030A0"/>
                </a:solidFill>
                <a:latin typeface="標楷體" panose="03000509000000000000" pitchFamily="65" charset="-120"/>
                <a:ea typeface="標楷體" panose="03000509000000000000" pitchFamily="65" charset="-120"/>
              </a:rPr>
              <a:t>洗錢防制法第</a:t>
            </a:r>
            <a:r>
              <a:rPr lang="en-US" altLang="zh-TW" sz="2000" dirty="0">
                <a:solidFill>
                  <a:srgbClr val="7030A0"/>
                </a:solidFill>
                <a:latin typeface="標楷體" panose="03000509000000000000" pitchFamily="65" charset="-120"/>
                <a:ea typeface="標楷體" panose="03000509000000000000" pitchFamily="65" charset="-120"/>
              </a:rPr>
              <a:t>2</a:t>
            </a:r>
            <a:r>
              <a:rPr lang="zh-TW" altLang="en-US" sz="2000" dirty="0">
                <a:solidFill>
                  <a:srgbClr val="7030A0"/>
                </a:solidFill>
                <a:latin typeface="標楷體" panose="03000509000000000000" pitchFamily="65" charset="-120"/>
                <a:ea typeface="標楷體" panose="03000509000000000000" pitchFamily="65" charset="-120"/>
              </a:rPr>
              <a:t>條第</a:t>
            </a:r>
            <a:r>
              <a:rPr lang="en-US" altLang="zh-TW" sz="2000" dirty="0">
                <a:solidFill>
                  <a:srgbClr val="7030A0"/>
                </a:solidFill>
                <a:latin typeface="標楷體" panose="03000509000000000000" pitchFamily="65" charset="-120"/>
                <a:ea typeface="標楷體" panose="03000509000000000000" pitchFamily="65" charset="-120"/>
              </a:rPr>
              <a:t>1</a:t>
            </a:r>
            <a:r>
              <a:rPr lang="zh-TW" altLang="en-US" sz="2000" dirty="0">
                <a:solidFill>
                  <a:srgbClr val="7030A0"/>
                </a:solidFill>
                <a:latin typeface="標楷體" panose="03000509000000000000" pitchFamily="65" charset="-120"/>
                <a:ea typeface="標楷體" panose="03000509000000000000" pitchFamily="65" charset="-120"/>
              </a:rPr>
              <a:t>款：</a:t>
            </a:r>
            <a:r>
              <a:rPr lang="zh-TW" altLang="en-US" sz="2000" dirty="0">
                <a:latin typeface="標楷體" panose="03000509000000000000" pitchFamily="65" charset="-120"/>
                <a:ea typeface="標楷體" panose="03000509000000000000" pitchFamily="65" charset="-120"/>
              </a:rPr>
              <a:t>本法所稱洗錢，指下列行為：</a:t>
            </a:r>
            <a:r>
              <a:rPr lang="zh-TW" altLang="en-US" sz="2000" dirty="0">
                <a:solidFill>
                  <a:srgbClr val="FF0000"/>
                </a:solidFill>
                <a:latin typeface="標楷體" panose="03000509000000000000" pitchFamily="65" charset="-120"/>
                <a:ea typeface="標楷體" panose="03000509000000000000" pitchFamily="65" charset="-120"/>
              </a:rPr>
              <a:t>掩飾</a:t>
            </a:r>
            <a:r>
              <a:rPr lang="zh-TW" altLang="en-US" sz="2000" dirty="0">
                <a:latin typeface="標楷體" panose="03000509000000000000" pitchFamily="65" charset="-120"/>
                <a:ea typeface="標楷體" panose="03000509000000000000" pitchFamily="65" charset="-120"/>
              </a:rPr>
              <a:t>或</a:t>
            </a:r>
            <a:r>
              <a:rPr lang="zh-TW" altLang="en-US" sz="2000" dirty="0">
                <a:solidFill>
                  <a:srgbClr val="FF0000"/>
                </a:solidFill>
                <a:latin typeface="標楷體" panose="03000509000000000000" pitchFamily="65" charset="-120"/>
                <a:ea typeface="標楷體" panose="03000509000000000000" pitchFamily="65" charset="-120"/>
              </a:rPr>
              <a:t>隱匿</a:t>
            </a:r>
            <a:r>
              <a:rPr lang="zh-TW" altLang="en-US" sz="2000" dirty="0">
                <a:latin typeface="標楷體" panose="03000509000000000000" pitchFamily="65" charset="-120"/>
                <a:ea typeface="標楷體" panose="03000509000000000000" pitchFamily="65" charset="-120"/>
              </a:rPr>
              <a:t>因</a:t>
            </a:r>
            <a:r>
              <a:rPr lang="zh-TW" altLang="en-US" sz="2000" dirty="0">
                <a:solidFill>
                  <a:srgbClr val="0070C0"/>
                </a:solidFill>
                <a:latin typeface="標楷體" panose="03000509000000000000" pitchFamily="65" charset="-120"/>
                <a:ea typeface="標楷體" panose="03000509000000000000" pitchFamily="65" charset="-120"/>
              </a:rPr>
              <a:t>自己</a:t>
            </a:r>
            <a:r>
              <a:rPr lang="zh-TW" altLang="en-US" sz="2000" dirty="0">
                <a:solidFill>
                  <a:srgbClr val="FF0000"/>
                </a:solidFill>
                <a:latin typeface="標楷體" panose="03000509000000000000" pitchFamily="65" charset="-120"/>
                <a:ea typeface="標楷體" panose="03000509000000000000" pitchFamily="65" charset="-120"/>
              </a:rPr>
              <a:t>重大犯罪</a:t>
            </a:r>
            <a:r>
              <a:rPr lang="zh-TW" altLang="en-US" sz="2000" dirty="0">
                <a:solidFill>
                  <a:srgbClr val="00B050"/>
                </a:solidFill>
                <a:latin typeface="標楷體" panose="03000509000000000000" pitchFamily="65" charset="-120"/>
                <a:ea typeface="標楷體" panose="03000509000000000000" pitchFamily="65" charset="-120"/>
              </a:rPr>
              <a:t>所得財物或財產上利益</a:t>
            </a:r>
            <a:endParaRPr lang="en-US" altLang="zh-TW" sz="2000" dirty="0">
              <a:solidFill>
                <a:srgbClr val="7030A0"/>
              </a:solidFill>
              <a:latin typeface="標楷體" panose="03000509000000000000" pitchFamily="65" charset="-120"/>
              <a:ea typeface="標楷體" panose="03000509000000000000" pitchFamily="65" charset="-120"/>
            </a:endParaRPr>
          </a:p>
          <a:p>
            <a:r>
              <a:rPr lang="zh-TW" altLang="en-US" sz="2000" dirty="0">
                <a:solidFill>
                  <a:srgbClr val="7030A0"/>
                </a:solidFill>
                <a:latin typeface="標楷體" panose="03000509000000000000" pitchFamily="65" charset="-120"/>
                <a:ea typeface="標楷體" panose="03000509000000000000" pitchFamily="65" charset="-120"/>
              </a:rPr>
              <a:t>問題</a:t>
            </a:r>
            <a:r>
              <a:rPr lang="zh-TW" altLang="en-US" sz="2000" dirty="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pPr marL="357188" indent="-357188">
              <a:buNone/>
            </a:pPr>
            <a:r>
              <a:rPr lang="zh-TW" altLang="en-US" sz="2000" dirty="0">
                <a:latin typeface="標楷體" panose="03000509000000000000" pitchFamily="65" charset="-120"/>
                <a:ea typeface="標楷體" panose="03000509000000000000" pitchFamily="65" charset="-120"/>
              </a:rPr>
              <a:t>   </a:t>
            </a:r>
            <a:r>
              <a:rPr lang="zh-TW" altLang="en-US" sz="2000" dirty="0">
                <a:solidFill>
                  <a:schemeClr val="accent5">
                    <a:lumMod val="75000"/>
                  </a:schemeClr>
                </a:solidFill>
                <a:latin typeface="標楷體" panose="03000509000000000000" pitchFamily="65" charset="-120"/>
                <a:ea typeface="標楷體" panose="03000509000000000000" pitchFamily="65" charset="-120"/>
              </a:rPr>
              <a:t>刑法第一百六十五條湮滅刑事證據罪不處罰刑事案 件被告自己湮滅證據之行為</a:t>
            </a:r>
            <a:r>
              <a:rPr lang="zh-TW" altLang="en-US" sz="2000" dirty="0">
                <a:latin typeface="標楷體" panose="03000509000000000000" pitchFamily="65" charset="-120"/>
                <a:ea typeface="標楷體" panose="03000509000000000000" pitchFamily="65" charset="-120"/>
              </a:rPr>
              <a:t>→</a:t>
            </a:r>
            <a:r>
              <a:rPr lang="zh-TW" altLang="en-US" sz="2000" dirty="0">
                <a:solidFill>
                  <a:srgbClr val="7030A0"/>
                </a:solidFill>
                <a:latin typeface="標楷體" panose="03000509000000000000" pitchFamily="65" charset="-120"/>
                <a:ea typeface="標楷體" panose="03000509000000000000" pitchFamily="65" charset="-120"/>
              </a:rPr>
              <a:t>期待可能性；不罰後行為</a:t>
            </a:r>
            <a:endParaRPr lang="en-US" altLang="zh-TW" sz="2000" dirty="0">
              <a:solidFill>
                <a:srgbClr val="7030A0"/>
              </a:solidFill>
              <a:latin typeface="標楷體" panose="03000509000000000000" pitchFamily="65" charset="-120"/>
              <a:ea typeface="標楷體" panose="03000509000000000000" pitchFamily="65" charset="-120"/>
            </a:endParaRPr>
          </a:p>
          <a:p>
            <a:pPr marL="0" indent="0">
              <a:buNone/>
            </a:pPr>
            <a:endParaRPr lang="en-US" altLang="zh-TW" sz="2000" dirty="0">
              <a:latin typeface="標楷體" panose="03000509000000000000" pitchFamily="65" charset="-120"/>
              <a:ea typeface="標楷體" panose="03000509000000000000" pitchFamily="65" charset="-120"/>
            </a:endParaRPr>
          </a:p>
          <a:p>
            <a:r>
              <a:rPr lang="zh-TW" altLang="en-US" sz="2000" b="1" dirty="0">
                <a:solidFill>
                  <a:schemeClr val="tx2">
                    <a:lumMod val="75000"/>
                  </a:schemeClr>
                </a:solidFill>
                <a:latin typeface="標楷體" panose="03000509000000000000" pitchFamily="65" charset="-120"/>
                <a:ea typeface="標楷體" panose="03000509000000000000" pitchFamily="65" charset="-120"/>
              </a:rPr>
              <a:t>學說見解：</a:t>
            </a:r>
            <a:endParaRPr lang="en-US" altLang="zh-TW" sz="2000" b="1" dirty="0">
              <a:solidFill>
                <a:schemeClr val="tx2">
                  <a:lumMod val="75000"/>
                </a:schemeClr>
              </a:solidFill>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     一、</a:t>
            </a:r>
            <a:r>
              <a:rPr lang="zh-TW" altLang="en-US" sz="2000" dirty="0">
                <a:solidFill>
                  <a:srgbClr val="C00000"/>
                </a:solidFill>
                <a:latin typeface="標楷體" panose="03000509000000000000" pitchFamily="65" charset="-120"/>
                <a:ea typeface="標楷體" panose="03000509000000000000" pitchFamily="65" charset="-120"/>
              </a:rPr>
              <a:t>社會之公共法益並兼具保護國家司法任務</a:t>
            </a:r>
            <a:endParaRPr lang="en-US" altLang="zh-TW" sz="2000" dirty="0">
              <a:solidFill>
                <a:srgbClr val="C00000"/>
              </a:solidFill>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     二、</a:t>
            </a:r>
            <a:r>
              <a:rPr lang="zh-TW" altLang="en-US" sz="2000" dirty="0">
                <a:solidFill>
                  <a:srgbClr val="0070C0"/>
                </a:solidFill>
                <a:latin typeface="標楷體" panose="03000509000000000000" pitchFamily="65" charset="-120"/>
                <a:ea typeface="標楷體" panose="03000509000000000000" pitchFamily="65" charset="-120"/>
              </a:rPr>
              <a:t>社會法益說</a:t>
            </a:r>
            <a:endParaRPr lang="en-US" altLang="zh-TW" sz="2000" dirty="0">
              <a:solidFill>
                <a:srgbClr val="0070C0"/>
              </a:solidFill>
              <a:latin typeface="標楷體" panose="03000509000000000000" pitchFamily="65" charset="-120"/>
              <a:ea typeface="標楷體" panose="03000509000000000000" pitchFamily="65" charset="-120"/>
            </a:endParaRPr>
          </a:p>
          <a:p>
            <a:r>
              <a:rPr lang="zh-TW" altLang="en-US" sz="2000" b="1" dirty="0">
                <a:solidFill>
                  <a:schemeClr val="accent3">
                    <a:lumMod val="50000"/>
                  </a:schemeClr>
                </a:solidFill>
                <a:latin typeface="標楷體" panose="03000509000000000000" pitchFamily="65" charset="-120"/>
                <a:ea typeface="標楷體" panose="03000509000000000000" pitchFamily="65" charset="-120"/>
              </a:rPr>
              <a:t>實務見解：</a:t>
            </a:r>
            <a:endParaRPr lang="en-US" altLang="zh-TW" sz="2000" b="1" dirty="0">
              <a:solidFill>
                <a:schemeClr val="accent3">
                  <a:lumMod val="50000"/>
                </a:schemeClr>
              </a:solidFill>
              <a:latin typeface="標楷體" panose="03000509000000000000" pitchFamily="65" charset="-120"/>
              <a:ea typeface="標楷體" panose="03000509000000000000" pitchFamily="65" charset="-120"/>
            </a:endParaRPr>
          </a:p>
          <a:p>
            <a:pPr marL="0" indent="0">
              <a:buNone/>
            </a:pPr>
            <a:r>
              <a:rPr lang="zh-TW" altLang="en-US" sz="2000" dirty="0">
                <a:latin typeface="標楷體" panose="03000509000000000000" pitchFamily="65" charset="-120"/>
                <a:ea typeface="標楷體" panose="03000509000000000000" pitchFamily="65" charset="-120"/>
              </a:rPr>
              <a:t>     </a:t>
            </a:r>
            <a:r>
              <a:rPr lang="zh-TW" altLang="en-US" sz="2000" dirty="0">
                <a:solidFill>
                  <a:srgbClr val="002060"/>
                </a:solidFill>
                <a:latin typeface="標楷體" panose="03000509000000000000" pitchFamily="65" charset="-120"/>
                <a:ea typeface="標楷體" panose="03000509000000000000" pitchFamily="65" charset="-120"/>
              </a:rPr>
              <a:t>妨礙國家對於重大犯罪之追訴及處罰</a:t>
            </a:r>
            <a:endParaRPr lang="en-US" altLang="zh-TW" sz="2000" dirty="0">
              <a:solidFill>
                <a:srgbClr val="002060"/>
              </a:solidFill>
              <a:latin typeface="標楷體" panose="03000509000000000000" pitchFamily="65" charset="-120"/>
              <a:ea typeface="標楷體" panose="03000509000000000000" pitchFamily="65" charset="-120"/>
            </a:endParaRPr>
          </a:p>
          <a:p>
            <a:pPr marL="0" indent="0">
              <a:buNone/>
            </a:pPr>
            <a:endParaRPr lang="en-US" altLang="zh-TW" sz="2000" dirty="0">
              <a:latin typeface="標楷體" panose="03000509000000000000" pitchFamily="65" charset="-120"/>
              <a:ea typeface="標楷體" panose="03000509000000000000" pitchFamily="65" charset="-120"/>
            </a:endParaRPr>
          </a:p>
          <a:p>
            <a:pPr marL="0" indent="0">
              <a:buNone/>
            </a:pPr>
            <a:r>
              <a:rPr lang="zh-TW" altLang="en-US" sz="2000" dirty="0">
                <a:solidFill>
                  <a:srgbClr val="FF0000"/>
                </a:solidFill>
                <a:latin typeface="標楷體" panose="03000509000000000000" pitchFamily="65" charset="-120"/>
                <a:ea typeface="標楷體" panose="03000509000000000000" pitchFamily="65" charset="-120"/>
              </a:rPr>
              <a:t>區別實益</a:t>
            </a:r>
            <a:r>
              <a:rPr lang="zh-TW" altLang="en-US" sz="2000" dirty="0">
                <a:latin typeface="標楷體" panose="03000509000000000000" pitchFamily="65" charset="-120"/>
                <a:ea typeface="標楷體" panose="03000509000000000000" pitchFamily="65" charset="-120"/>
              </a:rPr>
              <a:t>：</a:t>
            </a:r>
            <a:r>
              <a:rPr lang="zh-TW" altLang="en-US" sz="2000" dirty="0">
                <a:solidFill>
                  <a:srgbClr val="7030A0"/>
                </a:solidFill>
                <a:latin typeface="標楷體" panose="03000509000000000000" pitchFamily="65" charset="-120"/>
                <a:ea typeface="標楷體" panose="03000509000000000000" pitchFamily="65" charset="-120"/>
              </a:rPr>
              <a:t>是否過度評價</a:t>
            </a:r>
            <a:r>
              <a:rPr lang="zh-TW" altLang="en-US" sz="2000" dirty="0">
                <a:latin typeface="標楷體" panose="03000509000000000000" pitchFamily="65" charset="-120"/>
                <a:ea typeface="標楷體" panose="03000509000000000000" pitchFamily="65" charset="-120"/>
              </a:rPr>
              <a:t>、</a:t>
            </a:r>
            <a:r>
              <a:rPr lang="zh-TW" altLang="en-US" sz="2000" dirty="0">
                <a:solidFill>
                  <a:schemeClr val="accent5">
                    <a:lumMod val="50000"/>
                  </a:schemeClr>
                </a:solidFill>
                <a:latin typeface="標楷體" panose="03000509000000000000" pitchFamily="65" charset="-120"/>
                <a:ea typeface="標楷體" panose="03000509000000000000" pitchFamily="65" charset="-120"/>
              </a:rPr>
              <a:t>得否自訴</a:t>
            </a:r>
            <a:endParaRPr lang="en-US" altLang="zh-TW" sz="2000" dirty="0">
              <a:solidFill>
                <a:schemeClr val="accent5">
                  <a:lumMod val="50000"/>
                </a:schemeClr>
              </a:solidFill>
              <a:latin typeface="標楷體" panose="03000509000000000000" pitchFamily="65" charset="-120"/>
              <a:ea typeface="標楷體" panose="03000509000000000000" pitchFamily="65" charset="-120"/>
            </a:endParaRPr>
          </a:p>
          <a:p>
            <a:endParaRPr lang="en-US" altLang="zh-TW" sz="2000" dirty="0"/>
          </a:p>
          <a:p>
            <a:endParaRPr lang="en-US" altLang="zh-TW" dirty="0"/>
          </a:p>
          <a:p>
            <a:endParaRPr lang="zh-TW" altLang="en-US" dirty="0"/>
          </a:p>
        </p:txBody>
      </p:sp>
      <p:pic>
        <p:nvPicPr>
          <p:cNvPr id="5" name="Picture 1"/>
          <p:cNvPicPr>
            <a:picLocks noChangeAspect="1" noChangeArrowheads="1"/>
          </p:cNvPicPr>
          <p:nvPr/>
        </p:nvPicPr>
        <p:blipFill>
          <a:blip r:embed="rId3">
            <a:lum bright="40000" contrast="-40000"/>
          </a:blip>
          <a:srcRect/>
          <a:stretch>
            <a:fillRect/>
          </a:stretch>
        </p:blipFill>
        <p:spPr bwMode="auto">
          <a:xfrm>
            <a:off x="6552810" y="0"/>
            <a:ext cx="2601155" cy="928670"/>
          </a:xfrm>
          <a:prstGeom prst="rect">
            <a:avLst/>
          </a:prstGeom>
          <a:noFill/>
          <a:ln w="9525">
            <a:noFill/>
            <a:miter lim="800000"/>
            <a:headEnd/>
            <a:tailEnd/>
          </a:ln>
          <a:effectLst/>
        </p:spPr>
      </p:pic>
      <p:pic>
        <p:nvPicPr>
          <p:cNvPr id="3075" name="Picture 3" descr="C:\Users\User\Desktop\簡報工作\多媒體PNG1\png-0529.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634187" y="1787103"/>
            <a:ext cx="1219200" cy="1219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017161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309055"/>
            <a:ext cx="5834609" cy="731168"/>
          </a:xfrm>
        </p:spPr>
        <p:txBody>
          <a:bodyPr/>
          <a:lstStyle/>
          <a:p>
            <a:r>
              <a:rPr lang="zh-TW" altLang="en-US" dirty="0">
                <a:solidFill>
                  <a:srgbClr val="C00000"/>
                </a:solidFill>
                <a:latin typeface="標楷體" panose="03000509000000000000" pitchFamily="65" charset="-120"/>
                <a:ea typeface="標楷體" panose="03000509000000000000" pitchFamily="65" charset="-120"/>
              </a:rPr>
              <a:t>洗錢</a:t>
            </a:r>
            <a:r>
              <a:rPr lang="en-US" altLang="zh-TW" dirty="0">
                <a:solidFill>
                  <a:srgbClr val="C00000"/>
                </a:solidFill>
                <a:latin typeface="標楷體" panose="03000509000000000000" pitchFamily="65" charset="-120"/>
                <a:ea typeface="標楷體" panose="03000509000000000000" pitchFamily="65" charset="-120"/>
              </a:rPr>
              <a:t>-</a:t>
            </a:r>
            <a:r>
              <a:rPr lang="zh-TW" altLang="en-US" dirty="0">
                <a:solidFill>
                  <a:srgbClr val="C00000"/>
                </a:solidFill>
                <a:latin typeface="標楷體" panose="03000509000000000000" pitchFamily="65" charset="-120"/>
                <a:ea typeface="標楷體" panose="03000509000000000000" pitchFamily="65" charset="-120"/>
              </a:rPr>
              <a:t>案例</a:t>
            </a:r>
          </a:p>
        </p:txBody>
      </p:sp>
      <p:sp>
        <p:nvSpPr>
          <p:cNvPr id="3" name="內容版面配置區 2"/>
          <p:cNvSpPr>
            <a:spLocks noGrp="1"/>
          </p:cNvSpPr>
          <p:nvPr>
            <p:ph idx="1"/>
          </p:nvPr>
        </p:nvSpPr>
        <p:spPr>
          <a:xfrm>
            <a:off x="467544" y="1062451"/>
            <a:ext cx="6347714" cy="4526789"/>
          </a:xfrm>
        </p:spPr>
        <p:txBody>
          <a:bodyPr>
            <a:normAutofit fontScale="77500" lnSpcReduction="20000"/>
          </a:bodyPr>
          <a:lstStyle/>
          <a:p>
            <a:pPr algn="just"/>
            <a:r>
              <a:rPr lang="zh-TW" altLang="en-US" dirty="0">
                <a:solidFill>
                  <a:srgbClr val="FF0000"/>
                </a:solidFill>
                <a:latin typeface="標楷體" panose="03000509000000000000" pitchFamily="65" charset="-120"/>
                <a:ea typeface="標楷體" panose="03000509000000000000" pitchFamily="65" charset="-120"/>
              </a:rPr>
              <a:t>劉泰英</a:t>
            </a:r>
            <a:r>
              <a:rPr lang="zh-TW" altLang="en-US" dirty="0">
                <a:latin typeface="標楷體" panose="03000509000000000000" pitchFamily="65" charset="-120"/>
                <a:ea typeface="標楷體" panose="03000509000000000000" pitchFamily="65" charset="-120"/>
              </a:rPr>
              <a:t>於</a:t>
            </a:r>
            <a:r>
              <a:rPr lang="en-US" altLang="zh-TW" dirty="0">
                <a:latin typeface="標楷體" panose="03000509000000000000" pitchFamily="65" charset="-120"/>
                <a:ea typeface="標楷體" panose="03000509000000000000" pitchFamily="65" charset="-120"/>
              </a:rPr>
              <a:t>88</a:t>
            </a:r>
            <a:r>
              <a:rPr lang="zh-TW" altLang="en-US" dirty="0">
                <a:latin typeface="標楷體" panose="03000509000000000000" pitchFamily="65" charset="-120"/>
                <a:ea typeface="標楷體" panose="03000509000000000000" pitchFamily="65" charset="-120"/>
              </a:rPr>
              <a:t>年間，與當時國家安全局局長將國安秘帳「奉天專案」經費</a:t>
            </a:r>
            <a:r>
              <a:rPr lang="en-US" altLang="zh-TW" dirty="0">
                <a:latin typeface="標楷體" panose="03000509000000000000" pitchFamily="65" charset="-120"/>
                <a:ea typeface="標楷體" panose="03000509000000000000" pitchFamily="65" charset="-120"/>
              </a:rPr>
              <a:t>750</a:t>
            </a:r>
            <a:r>
              <a:rPr lang="zh-TW" altLang="en-US" dirty="0">
                <a:latin typeface="標楷體" panose="03000509000000000000" pitchFamily="65" charset="-120"/>
                <a:ea typeface="標楷體" panose="03000509000000000000" pitchFamily="65" charset="-120"/>
              </a:rPr>
              <a:t>萬美金公款，存入國外人頭帳戶，並換成美金旅行支票，利用不知內情之人，兌換成新臺幣，再以人頭捐獻方式，充作台灣綜合研究院財產。經檢察官起訴，涉犯貪污侵占公有財物及洗錢罪嫌，判處有期徒刑三年，全案定讞。（</a:t>
            </a:r>
            <a:r>
              <a:rPr lang="en-US" altLang="zh-TW" dirty="0">
                <a:latin typeface="標楷體" panose="03000509000000000000" pitchFamily="65" charset="-120"/>
                <a:ea typeface="標楷體" panose="03000509000000000000" pitchFamily="65" charset="-120"/>
              </a:rPr>
              <a:t>104.11</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algn="just"/>
            <a:r>
              <a:rPr lang="zh-TW" altLang="en-US" dirty="0">
                <a:latin typeface="標楷體" panose="03000509000000000000" pitchFamily="65" charset="-120"/>
                <a:ea typeface="標楷體" panose="03000509000000000000" pitchFamily="65" charset="-120"/>
              </a:rPr>
              <a:t>瑞士金融市場監督管理局表示，「</a:t>
            </a:r>
            <a:r>
              <a:rPr lang="zh-TW" altLang="en-US" dirty="0">
                <a:solidFill>
                  <a:srgbClr val="FF0000"/>
                </a:solidFill>
                <a:latin typeface="標楷體" panose="03000509000000000000" pitchFamily="65" charset="-120"/>
                <a:ea typeface="標楷體" panose="03000509000000000000" pitchFamily="65" charset="-120"/>
              </a:rPr>
              <a:t>瑞意銀行</a:t>
            </a:r>
            <a:r>
              <a:rPr lang="zh-TW" altLang="en-US" dirty="0">
                <a:latin typeface="標楷體" panose="03000509000000000000" pitchFamily="65" charset="-120"/>
                <a:ea typeface="標楷體" panose="03000509000000000000" pitchFamily="65" charset="-120"/>
              </a:rPr>
              <a:t>」違反反洗錢規定，在幾年內執行了無數次目的不明的大型交易，雖然發現明顯可疑的跡象，卻不去釐清這些交易的背景，未能察覺疑似洗錢的行為，尤其在政界人士進行規模達數十億美元的可疑交易時，未能善盡監督責任，批准解散瑞意銀行。 （</a:t>
            </a:r>
            <a:r>
              <a:rPr lang="en-US" altLang="zh-TW" dirty="0">
                <a:latin typeface="標楷體" panose="03000509000000000000" pitchFamily="65" charset="-120"/>
                <a:ea typeface="標楷體" panose="03000509000000000000" pitchFamily="65" charset="-120"/>
              </a:rPr>
              <a:t>105.5</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marL="0" indent="0" algn="just">
              <a:buNone/>
            </a:pPr>
            <a:endParaRPr lang="en-US" altLang="zh-TW" dirty="0">
              <a:latin typeface="標楷體" panose="03000509000000000000" pitchFamily="65" charset="-120"/>
              <a:ea typeface="標楷體" panose="03000509000000000000" pitchFamily="65" charset="-120"/>
            </a:endParaRPr>
          </a:p>
          <a:p>
            <a:pPr algn="just"/>
            <a:r>
              <a:rPr lang="zh-TW" altLang="en-US" u="sng" dirty="0">
                <a:solidFill>
                  <a:srgbClr val="FF0000"/>
                </a:solidFill>
                <a:latin typeface="標楷體" panose="03000509000000000000" pitchFamily="65" charset="-120"/>
                <a:ea typeface="標楷體" panose="03000509000000000000" pitchFamily="65" charset="-120"/>
              </a:rPr>
              <a:t>洗錢應如何預防？</a:t>
            </a:r>
          </a:p>
          <a:p>
            <a:pPr algn="just"/>
            <a:endParaRPr lang="zh-TW" altLang="en-US" dirty="0">
              <a:latin typeface="微軟正黑體" pitchFamily="34" charset="-120"/>
              <a:ea typeface="微軟正黑體" pitchFamily="34" charset="-120"/>
            </a:endParaRPr>
          </a:p>
        </p:txBody>
      </p:sp>
      <p:pic>
        <p:nvPicPr>
          <p:cNvPr id="4" name="Picture 1"/>
          <p:cNvPicPr>
            <a:picLocks noChangeAspect="1" noChangeArrowheads="1"/>
          </p:cNvPicPr>
          <p:nvPr/>
        </p:nvPicPr>
        <p:blipFill>
          <a:blip r:embed="rId3">
            <a:lum bright="40000" contrast="-40000"/>
          </a:blip>
          <a:srcRect/>
          <a:stretch>
            <a:fillRect/>
          </a:stretch>
        </p:blipFill>
        <p:spPr bwMode="auto">
          <a:xfrm>
            <a:off x="6542845" y="116316"/>
            <a:ext cx="2601155" cy="928670"/>
          </a:xfrm>
          <a:prstGeom prst="rect">
            <a:avLst/>
          </a:prstGeom>
          <a:noFill/>
          <a:ln w="9525">
            <a:noFill/>
            <a:miter lim="800000"/>
            <a:headEnd/>
            <a:tailEnd/>
          </a:ln>
          <a:effectLst/>
        </p:spPr>
      </p:pic>
      <p:pic>
        <p:nvPicPr>
          <p:cNvPr id="4098" name="Picture 2" descr="C:\Users\User\Desktop\簡報工作\多媒體PNG1\png-0168.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030622" y="3979068"/>
            <a:ext cx="1625600" cy="16256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609600"/>
            <a:ext cx="6347713" cy="587152"/>
          </a:xfrm>
        </p:spPr>
        <p:txBody>
          <a:bodyPr>
            <a:normAutofit/>
          </a:bodyPr>
          <a:lstStyle/>
          <a:p>
            <a:r>
              <a:rPr lang="zh-TW" altLang="en-US" dirty="0">
                <a:solidFill>
                  <a:srgbClr val="C00000"/>
                </a:solidFill>
                <a:latin typeface="標楷體" panose="03000509000000000000" pitchFamily="65" charset="-120"/>
                <a:ea typeface="標楷體" panose="03000509000000000000" pitchFamily="65" charset="-120"/>
              </a:rPr>
              <a:t>洗錢</a:t>
            </a:r>
            <a:r>
              <a:rPr lang="en-US" altLang="zh-TW" dirty="0">
                <a:solidFill>
                  <a:srgbClr val="C00000"/>
                </a:solidFill>
                <a:latin typeface="標楷體" panose="03000509000000000000" pitchFamily="65" charset="-120"/>
                <a:ea typeface="標楷體" panose="03000509000000000000" pitchFamily="65" charset="-120"/>
              </a:rPr>
              <a:t>-</a:t>
            </a:r>
            <a:r>
              <a:rPr lang="zh-TW" altLang="en-US" dirty="0">
                <a:solidFill>
                  <a:srgbClr val="C00000"/>
                </a:solidFill>
                <a:latin typeface="標楷體" panose="03000509000000000000" pitchFamily="65" charset="-120"/>
                <a:ea typeface="標楷體" panose="03000509000000000000" pitchFamily="65" charset="-120"/>
              </a:rPr>
              <a:t>相關法條</a:t>
            </a:r>
          </a:p>
        </p:txBody>
      </p:sp>
      <p:sp>
        <p:nvSpPr>
          <p:cNvPr id="3" name="內容版面配置區 2"/>
          <p:cNvSpPr>
            <a:spLocks noGrp="1"/>
          </p:cNvSpPr>
          <p:nvPr>
            <p:ph idx="1"/>
          </p:nvPr>
        </p:nvSpPr>
        <p:spPr>
          <a:xfrm>
            <a:off x="609598" y="1268760"/>
            <a:ext cx="7850833" cy="4772603"/>
          </a:xfrm>
        </p:spPr>
        <p:txBody>
          <a:bodyPr>
            <a:normAutofit fontScale="62500" lnSpcReduction="20000"/>
          </a:bodyPr>
          <a:lstStyle/>
          <a:p>
            <a:r>
              <a:rPr lang="zh-TW" altLang="en-US" sz="2900" b="1" dirty="0">
                <a:latin typeface="標楷體" panose="03000509000000000000" pitchFamily="65" charset="-120"/>
                <a:ea typeface="標楷體" panose="03000509000000000000" pitchFamily="65" charset="-120"/>
              </a:rPr>
              <a:t>洗錢防制法第</a:t>
            </a:r>
            <a:r>
              <a:rPr lang="en-US" altLang="zh-TW" sz="2900" b="1" dirty="0">
                <a:latin typeface="標楷體" panose="03000509000000000000" pitchFamily="65" charset="-120"/>
                <a:ea typeface="標楷體" panose="03000509000000000000" pitchFamily="65" charset="-120"/>
              </a:rPr>
              <a:t>2</a:t>
            </a:r>
            <a:r>
              <a:rPr lang="zh-TW" altLang="en-US" sz="2900" b="1" dirty="0">
                <a:latin typeface="標楷體" panose="03000509000000000000" pitchFamily="65" charset="-120"/>
                <a:ea typeface="標楷體" panose="03000509000000000000" pitchFamily="65" charset="-120"/>
              </a:rPr>
              <a:t>、</a:t>
            </a:r>
            <a:r>
              <a:rPr lang="en-US" altLang="zh-TW" sz="2900" b="1" dirty="0">
                <a:latin typeface="標楷體" panose="03000509000000000000" pitchFamily="65" charset="-120"/>
                <a:ea typeface="標楷體" panose="03000509000000000000" pitchFamily="65" charset="-120"/>
              </a:rPr>
              <a:t>11</a:t>
            </a:r>
            <a:r>
              <a:rPr lang="zh-TW" altLang="en-US" sz="2900" b="1" dirty="0">
                <a:latin typeface="標楷體" panose="03000509000000000000" pitchFamily="65" charset="-120"/>
                <a:ea typeface="標楷體" panose="03000509000000000000" pitchFamily="65" charset="-120"/>
              </a:rPr>
              <a:t>條</a:t>
            </a:r>
            <a:endParaRPr lang="en-US" altLang="zh-TW" sz="2900" b="1" dirty="0">
              <a:latin typeface="標楷體" panose="03000509000000000000" pitchFamily="65" charset="-120"/>
              <a:ea typeface="標楷體" panose="03000509000000000000" pitchFamily="65" charset="-120"/>
            </a:endParaRPr>
          </a:p>
          <a:p>
            <a:pPr marL="273050" indent="-6350">
              <a:buNone/>
            </a:pPr>
            <a:r>
              <a:rPr lang="zh-TW" altLang="en-US" sz="2900" dirty="0">
                <a:latin typeface="標楷體" panose="03000509000000000000" pitchFamily="65" charset="-120"/>
                <a:ea typeface="標楷體" panose="03000509000000000000" pitchFamily="65" charset="-120"/>
              </a:rPr>
              <a:t>第</a:t>
            </a:r>
            <a:r>
              <a:rPr lang="en-US" altLang="zh-TW" sz="2900" dirty="0">
                <a:latin typeface="標楷體" panose="03000509000000000000" pitchFamily="65" charset="-120"/>
                <a:ea typeface="標楷體" panose="03000509000000000000" pitchFamily="65" charset="-120"/>
              </a:rPr>
              <a:t>2</a:t>
            </a:r>
            <a:r>
              <a:rPr lang="zh-TW" altLang="en-US" sz="2900" dirty="0">
                <a:latin typeface="標楷體" panose="03000509000000000000" pitchFamily="65" charset="-120"/>
                <a:ea typeface="標楷體" panose="03000509000000000000" pitchFamily="65" charset="-120"/>
              </a:rPr>
              <a:t>條：</a:t>
            </a:r>
            <a:endParaRPr lang="en-US" altLang="zh-TW" sz="2900" dirty="0">
              <a:latin typeface="標楷體" panose="03000509000000000000" pitchFamily="65" charset="-120"/>
              <a:ea typeface="標楷體" panose="03000509000000000000" pitchFamily="65" charset="-120"/>
            </a:endParaRPr>
          </a:p>
          <a:p>
            <a:pPr marL="273050" indent="-6350">
              <a:buNone/>
            </a:pPr>
            <a:r>
              <a:rPr lang="zh-TW" altLang="en-US" sz="2900" dirty="0">
                <a:solidFill>
                  <a:srgbClr val="FF0000"/>
                </a:solidFill>
                <a:latin typeface="標楷體" panose="03000509000000000000" pitchFamily="65" charset="-120"/>
                <a:ea typeface="標楷體" panose="03000509000000000000" pitchFamily="65" charset="-120"/>
              </a:rPr>
              <a:t>掩飾</a:t>
            </a:r>
            <a:r>
              <a:rPr lang="zh-TW" altLang="en-US" sz="2900" dirty="0">
                <a:latin typeface="標楷體" panose="03000509000000000000" pitchFamily="65" charset="-120"/>
                <a:ea typeface="標楷體" panose="03000509000000000000" pitchFamily="65" charset="-120"/>
              </a:rPr>
              <a:t>或</a:t>
            </a:r>
            <a:r>
              <a:rPr lang="zh-TW" altLang="en-US" sz="2900" dirty="0">
                <a:solidFill>
                  <a:srgbClr val="FF0000"/>
                </a:solidFill>
                <a:latin typeface="標楷體" panose="03000509000000000000" pitchFamily="65" charset="-120"/>
                <a:ea typeface="標楷體" panose="03000509000000000000" pitchFamily="65" charset="-120"/>
              </a:rPr>
              <a:t>隱匿</a:t>
            </a:r>
            <a:r>
              <a:rPr lang="zh-TW" altLang="en-US" sz="2900" dirty="0">
                <a:latin typeface="標楷體" panose="03000509000000000000" pitchFamily="65" charset="-120"/>
                <a:ea typeface="標楷體" panose="03000509000000000000" pitchFamily="65" charset="-120"/>
              </a:rPr>
              <a:t>因</a:t>
            </a:r>
            <a:r>
              <a:rPr lang="zh-TW" altLang="en-US" sz="2900" dirty="0">
                <a:solidFill>
                  <a:srgbClr val="0070C0"/>
                </a:solidFill>
                <a:latin typeface="標楷體" panose="03000509000000000000" pitchFamily="65" charset="-120"/>
                <a:ea typeface="標楷體" panose="03000509000000000000" pitchFamily="65" charset="-120"/>
              </a:rPr>
              <a:t>自己</a:t>
            </a:r>
            <a:r>
              <a:rPr lang="zh-TW" altLang="en-US" sz="2900" dirty="0">
                <a:solidFill>
                  <a:srgbClr val="FF0000"/>
                </a:solidFill>
                <a:latin typeface="標楷體" panose="03000509000000000000" pitchFamily="65" charset="-120"/>
                <a:ea typeface="標楷體" panose="03000509000000000000" pitchFamily="65" charset="-120"/>
              </a:rPr>
              <a:t>重大犯罪</a:t>
            </a:r>
            <a:r>
              <a:rPr lang="zh-TW" altLang="en-US" sz="2900" dirty="0">
                <a:solidFill>
                  <a:srgbClr val="00B050"/>
                </a:solidFill>
                <a:latin typeface="標楷體" panose="03000509000000000000" pitchFamily="65" charset="-120"/>
                <a:ea typeface="標楷體" panose="03000509000000000000" pitchFamily="65" charset="-120"/>
              </a:rPr>
              <a:t>所得財物或財產上利益</a:t>
            </a:r>
            <a:endParaRPr lang="en-US" altLang="zh-TW" sz="2900" dirty="0">
              <a:solidFill>
                <a:srgbClr val="00B050"/>
              </a:solidFill>
              <a:latin typeface="標楷體" panose="03000509000000000000" pitchFamily="65" charset="-120"/>
              <a:ea typeface="標楷體" panose="03000509000000000000" pitchFamily="65" charset="-120"/>
            </a:endParaRPr>
          </a:p>
          <a:p>
            <a:pPr marL="273050" indent="-6350">
              <a:buNone/>
            </a:pPr>
            <a:r>
              <a:rPr lang="zh-TW" altLang="en-US" sz="2900" dirty="0">
                <a:solidFill>
                  <a:srgbClr val="FF0000"/>
                </a:solidFill>
                <a:latin typeface="標楷體" panose="03000509000000000000" pitchFamily="65" charset="-120"/>
                <a:ea typeface="標楷體" panose="03000509000000000000" pitchFamily="65" charset="-120"/>
              </a:rPr>
              <a:t>掩飾、收受、搬運、寄藏、故買或牙保</a:t>
            </a:r>
            <a:r>
              <a:rPr lang="zh-TW" altLang="en-US" sz="2900" dirty="0">
                <a:solidFill>
                  <a:srgbClr val="0070C0"/>
                </a:solidFill>
                <a:latin typeface="標楷體" panose="03000509000000000000" pitchFamily="65" charset="-120"/>
                <a:ea typeface="標楷體" panose="03000509000000000000" pitchFamily="65" charset="-120"/>
              </a:rPr>
              <a:t>他人</a:t>
            </a:r>
            <a:r>
              <a:rPr lang="zh-TW" altLang="en-US" sz="2900" dirty="0">
                <a:latin typeface="標楷體" panose="03000509000000000000" pitchFamily="65" charset="-120"/>
                <a:ea typeface="標楷體" panose="03000509000000000000" pitchFamily="65" charset="-120"/>
              </a:rPr>
              <a:t>因重大犯罪所得財物或財產上利益</a:t>
            </a:r>
            <a:endParaRPr lang="en-US" altLang="zh-TW" sz="2900" dirty="0">
              <a:latin typeface="標楷體" panose="03000509000000000000" pitchFamily="65" charset="-120"/>
              <a:ea typeface="標楷體" panose="03000509000000000000" pitchFamily="65" charset="-120"/>
            </a:endParaRPr>
          </a:p>
          <a:p>
            <a:pPr marL="273050" indent="-6350">
              <a:buNone/>
            </a:pPr>
            <a:endParaRPr lang="en-US" altLang="zh-TW" sz="2900" dirty="0">
              <a:latin typeface="標楷體" panose="03000509000000000000" pitchFamily="65" charset="-120"/>
              <a:ea typeface="標楷體" panose="03000509000000000000" pitchFamily="65" charset="-120"/>
            </a:endParaRPr>
          </a:p>
          <a:p>
            <a:pPr marL="273050" indent="-6350">
              <a:buNone/>
            </a:pPr>
            <a:r>
              <a:rPr lang="zh-TW" altLang="en-US" sz="2900" dirty="0">
                <a:latin typeface="標楷體" panose="03000509000000000000" pitchFamily="65" charset="-120"/>
                <a:ea typeface="標楷體" panose="03000509000000000000" pitchFamily="65" charset="-120"/>
              </a:rPr>
              <a:t>第</a:t>
            </a:r>
            <a:r>
              <a:rPr lang="en-US" altLang="zh-TW" sz="2900" dirty="0">
                <a:latin typeface="標楷體" panose="03000509000000000000" pitchFamily="65" charset="-120"/>
                <a:ea typeface="標楷體" panose="03000509000000000000" pitchFamily="65" charset="-120"/>
              </a:rPr>
              <a:t>11</a:t>
            </a:r>
            <a:r>
              <a:rPr lang="zh-TW" altLang="en-US" sz="2900" dirty="0">
                <a:latin typeface="標楷體" panose="03000509000000000000" pitchFamily="65" charset="-120"/>
                <a:ea typeface="標楷體" panose="03000509000000000000" pitchFamily="65" charset="-120"/>
              </a:rPr>
              <a:t>條</a:t>
            </a:r>
            <a:r>
              <a:rPr lang="en-US" altLang="zh-TW" sz="2900" dirty="0">
                <a:latin typeface="標楷體" panose="03000509000000000000" pitchFamily="65" charset="-120"/>
                <a:ea typeface="標楷體" panose="03000509000000000000" pitchFamily="65" charset="-120"/>
              </a:rPr>
              <a:t>1</a:t>
            </a:r>
            <a:r>
              <a:rPr lang="zh-TW" altLang="en-US" sz="2900" dirty="0">
                <a:latin typeface="標楷體" panose="03000509000000000000" pitchFamily="65" charset="-120"/>
                <a:ea typeface="標楷體" panose="03000509000000000000" pitchFamily="65" charset="-120"/>
              </a:rPr>
              <a:t>至</a:t>
            </a:r>
            <a:r>
              <a:rPr lang="en-US" altLang="zh-TW" sz="2900" dirty="0">
                <a:latin typeface="標楷體" panose="03000509000000000000" pitchFamily="65" charset="-120"/>
                <a:ea typeface="標楷體" panose="03000509000000000000" pitchFamily="65" charset="-120"/>
              </a:rPr>
              <a:t>3</a:t>
            </a:r>
            <a:r>
              <a:rPr lang="zh-TW" altLang="en-US" sz="2900" dirty="0">
                <a:latin typeface="標楷體" panose="03000509000000000000" pitchFamily="65" charset="-120"/>
                <a:ea typeface="標楷體" panose="03000509000000000000" pitchFamily="65" charset="-120"/>
              </a:rPr>
              <a:t>項</a:t>
            </a:r>
            <a:endParaRPr lang="en-US" altLang="zh-TW" sz="2900" dirty="0">
              <a:latin typeface="標楷體" panose="03000509000000000000" pitchFamily="65" charset="-120"/>
              <a:ea typeface="標楷體" panose="03000509000000000000" pitchFamily="65" charset="-120"/>
            </a:endParaRPr>
          </a:p>
          <a:p>
            <a:pPr marL="273050" indent="-6350">
              <a:buNone/>
            </a:pPr>
            <a:r>
              <a:rPr lang="zh-TW" altLang="en-US" sz="2900" dirty="0">
                <a:latin typeface="標楷體" panose="03000509000000000000" pitchFamily="65" charset="-120"/>
                <a:ea typeface="標楷體" panose="03000509000000000000" pitchFamily="65" charset="-120"/>
              </a:rPr>
              <a:t>有</a:t>
            </a:r>
            <a:r>
              <a:rPr lang="zh-TW" altLang="en-US" sz="2900" dirty="0">
                <a:solidFill>
                  <a:srgbClr val="FF0000"/>
                </a:solidFill>
                <a:latin typeface="標楷體" panose="03000509000000000000" pitchFamily="65" charset="-120"/>
                <a:ea typeface="標楷體" panose="03000509000000000000" pitchFamily="65" charset="-120"/>
              </a:rPr>
              <a:t>第二條第一款</a:t>
            </a:r>
            <a:r>
              <a:rPr lang="zh-TW" altLang="en-US" sz="2900" dirty="0">
                <a:latin typeface="標楷體" panose="03000509000000000000" pitchFamily="65" charset="-120"/>
                <a:ea typeface="標楷體" panose="03000509000000000000" pitchFamily="65" charset="-120"/>
              </a:rPr>
              <a:t>之洗錢行為者，處</a:t>
            </a:r>
            <a:r>
              <a:rPr lang="zh-TW" altLang="en-US" sz="2900" dirty="0">
                <a:solidFill>
                  <a:srgbClr val="FF0000"/>
                </a:solidFill>
                <a:latin typeface="標楷體" panose="03000509000000000000" pitchFamily="65" charset="-120"/>
                <a:ea typeface="標楷體" panose="03000509000000000000" pitchFamily="65" charset="-120"/>
              </a:rPr>
              <a:t>五年以下有期徒刑</a:t>
            </a:r>
            <a:r>
              <a:rPr lang="zh-TW" altLang="en-US" sz="2900" dirty="0">
                <a:latin typeface="標楷體" panose="03000509000000000000" pitchFamily="65" charset="-120"/>
                <a:ea typeface="標楷體" panose="03000509000000000000" pitchFamily="65" charset="-120"/>
              </a:rPr>
              <a:t>，得併科新臺幣三百</a:t>
            </a:r>
          </a:p>
          <a:p>
            <a:pPr marL="273050" indent="-6350">
              <a:buNone/>
            </a:pPr>
            <a:r>
              <a:rPr lang="zh-TW" altLang="en-US" sz="2900" dirty="0">
                <a:latin typeface="標楷體" panose="03000509000000000000" pitchFamily="65" charset="-120"/>
                <a:ea typeface="標楷體" panose="03000509000000000000" pitchFamily="65" charset="-120"/>
              </a:rPr>
              <a:t>萬元以下罰金。（</a:t>
            </a:r>
            <a:r>
              <a:rPr lang="zh-TW" altLang="en-US" sz="2900" dirty="0">
                <a:solidFill>
                  <a:srgbClr val="FF0000"/>
                </a:solidFill>
                <a:latin typeface="標楷體" panose="03000509000000000000" pitchFamily="65" charset="-120"/>
                <a:ea typeface="標楷體" panose="03000509000000000000" pitchFamily="65" charset="-120"/>
              </a:rPr>
              <a:t>自己洗錢</a:t>
            </a:r>
            <a:r>
              <a:rPr lang="zh-TW" altLang="en-US" sz="2900" dirty="0">
                <a:latin typeface="標楷體" panose="03000509000000000000" pitchFamily="65" charset="-120"/>
                <a:ea typeface="標楷體" panose="03000509000000000000" pitchFamily="65" charset="-120"/>
              </a:rPr>
              <a:t>）</a:t>
            </a:r>
          </a:p>
          <a:p>
            <a:pPr marL="273050" indent="-6350">
              <a:buNone/>
            </a:pPr>
            <a:r>
              <a:rPr lang="zh-TW" altLang="en-US" sz="2900" dirty="0">
                <a:latin typeface="標楷體" panose="03000509000000000000" pitchFamily="65" charset="-120"/>
                <a:ea typeface="標楷體" panose="03000509000000000000" pitchFamily="65" charset="-120"/>
              </a:rPr>
              <a:t>有</a:t>
            </a:r>
            <a:r>
              <a:rPr lang="zh-TW" altLang="en-US" sz="2900" dirty="0">
                <a:solidFill>
                  <a:srgbClr val="FF0000"/>
                </a:solidFill>
                <a:latin typeface="標楷體" panose="03000509000000000000" pitchFamily="65" charset="-120"/>
                <a:ea typeface="標楷體" panose="03000509000000000000" pitchFamily="65" charset="-120"/>
              </a:rPr>
              <a:t>第二條第二款</a:t>
            </a:r>
            <a:r>
              <a:rPr lang="zh-TW" altLang="en-US" sz="2900" dirty="0">
                <a:latin typeface="標楷體" panose="03000509000000000000" pitchFamily="65" charset="-120"/>
                <a:ea typeface="標楷體" panose="03000509000000000000" pitchFamily="65" charset="-120"/>
              </a:rPr>
              <a:t>之洗錢行為者，</a:t>
            </a:r>
            <a:r>
              <a:rPr lang="zh-TW" altLang="en-US" sz="2900" dirty="0">
                <a:solidFill>
                  <a:srgbClr val="FF0000"/>
                </a:solidFill>
                <a:latin typeface="標楷體" panose="03000509000000000000" pitchFamily="65" charset="-120"/>
                <a:ea typeface="標楷體" panose="03000509000000000000" pitchFamily="65" charset="-120"/>
              </a:rPr>
              <a:t>處七年以下有期徒刑</a:t>
            </a:r>
            <a:r>
              <a:rPr lang="zh-TW" altLang="en-US" sz="2900" dirty="0">
                <a:latin typeface="標楷體" panose="03000509000000000000" pitchFamily="65" charset="-120"/>
                <a:ea typeface="標楷體" panose="03000509000000000000" pitchFamily="65" charset="-120"/>
              </a:rPr>
              <a:t>，得併科新臺幣五百</a:t>
            </a:r>
          </a:p>
          <a:p>
            <a:pPr marL="273050" indent="-6350">
              <a:buNone/>
            </a:pPr>
            <a:r>
              <a:rPr lang="zh-TW" altLang="en-US" sz="2900" dirty="0">
                <a:latin typeface="標楷體" panose="03000509000000000000" pitchFamily="65" charset="-120"/>
                <a:ea typeface="標楷體" panose="03000509000000000000" pitchFamily="65" charset="-120"/>
              </a:rPr>
              <a:t>萬元以下罰金。（</a:t>
            </a:r>
            <a:r>
              <a:rPr lang="zh-TW" altLang="en-US" sz="2900" dirty="0">
                <a:solidFill>
                  <a:srgbClr val="FF0000"/>
                </a:solidFill>
                <a:latin typeface="標楷體" panose="03000509000000000000" pitchFamily="65" charset="-120"/>
                <a:ea typeface="標楷體" panose="03000509000000000000" pitchFamily="65" charset="-120"/>
              </a:rPr>
              <a:t>他人洗錢</a:t>
            </a:r>
            <a:r>
              <a:rPr lang="zh-TW" altLang="en-US" sz="2900" dirty="0">
                <a:latin typeface="標楷體" panose="03000509000000000000" pitchFamily="65" charset="-120"/>
                <a:ea typeface="標楷體" panose="03000509000000000000" pitchFamily="65" charset="-120"/>
              </a:rPr>
              <a:t>）</a:t>
            </a:r>
          </a:p>
          <a:p>
            <a:pPr marL="273050" indent="-6350">
              <a:buNone/>
            </a:pPr>
            <a:r>
              <a:rPr lang="zh-TW" altLang="en-US" sz="2900" dirty="0">
                <a:latin typeface="標楷體" panose="03000509000000000000" pitchFamily="65" charset="-120"/>
                <a:ea typeface="標楷體" panose="03000509000000000000" pitchFamily="65" charset="-120"/>
              </a:rPr>
              <a:t>收集、提供財物或財產上利益，供自己或他人實行下列犯罪之一，而恐嚇</a:t>
            </a:r>
          </a:p>
          <a:p>
            <a:pPr marL="273050" indent="-6350">
              <a:buNone/>
            </a:pPr>
            <a:r>
              <a:rPr lang="zh-TW" altLang="en-US" sz="2900" dirty="0">
                <a:latin typeface="標楷體" panose="03000509000000000000" pitchFamily="65" charset="-120"/>
                <a:ea typeface="標楷體" panose="03000509000000000000" pitchFamily="65" charset="-120"/>
              </a:rPr>
              <a:t>公眾或脅迫政府、外國政府、機構或國際組織者，處一年以上七年以下有</a:t>
            </a:r>
          </a:p>
          <a:p>
            <a:pPr marL="273050" indent="-6350">
              <a:buNone/>
            </a:pPr>
            <a:r>
              <a:rPr lang="zh-TW" altLang="en-US" sz="2900" dirty="0">
                <a:latin typeface="標楷體" panose="03000509000000000000" pitchFamily="65" charset="-120"/>
                <a:ea typeface="標楷體" panose="03000509000000000000" pitchFamily="65" charset="-120"/>
              </a:rPr>
              <a:t>期徒刑，得併科新臺幣一千萬元以下罰金：</a:t>
            </a:r>
            <a:endParaRPr lang="en-US" altLang="zh-TW" sz="2900" dirty="0">
              <a:latin typeface="標楷體" panose="03000509000000000000" pitchFamily="65" charset="-120"/>
              <a:ea typeface="標楷體" panose="03000509000000000000" pitchFamily="65" charset="-120"/>
            </a:endParaRPr>
          </a:p>
          <a:p>
            <a:pPr marL="273050" indent="-6350">
              <a:buNone/>
            </a:pPr>
            <a:endParaRPr lang="en-US" altLang="zh-TW" dirty="0">
              <a:latin typeface="+mj-ea"/>
              <a:ea typeface="+mj-ea"/>
            </a:endParaRPr>
          </a:p>
        </p:txBody>
      </p:sp>
      <p:pic>
        <p:nvPicPr>
          <p:cNvPr id="4" name="Picture 1"/>
          <p:cNvPicPr>
            <a:picLocks noChangeAspect="1" noChangeArrowheads="1"/>
          </p:cNvPicPr>
          <p:nvPr/>
        </p:nvPicPr>
        <p:blipFill>
          <a:blip r:embed="rId3">
            <a:lum bright="40000" contrast="-40000"/>
          </a:blip>
          <a:srcRect/>
          <a:stretch>
            <a:fillRect/>
          </a:stretch>
        </p:blipFill>
        <p:spPr bwMode="auto">
          <a:xfrm>
            <a:off x="6542845" y="116316"/>
            <a:ext cx="2601155" cy="928670"/>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1" y="287075"/>
            <a:ext cx="5114528" cy="587152"/>
          </a:xfrm>
        </p:spPr>
        <p:txBody>
          <a:bodyPr>
            <a:normAutofit/>
          </a:bodyPr>
          <a:lstStyle/>
          <a:p>
            <a:r>
              <a:rPr lang="zh-TW" altLang="en-US" dirty="0">
                <a:solidFill>
                  <a:srgbClr val="C00000"/>
                </a:solidFill>
                <a:latin typeface="標楷體" panose="03000509000000000000" pitchFamily="65" charset="-120"/>
                <a:ea typeface="標楷體" panose="03000509000000000000" pitchFamily="65" charset="-120"/>
              </a:rPr>
              <a:t>洗錢</a:t>
            </a:r>
            <a:r>
              <a:rPr lang="en-US" altLang="zh-TW" dirty="0">
                <a:solidFill>
                  <a:srgbClr val="C00000"/>
                </a:solidFill>
                <a:latin typeface="標楷體" panose="03000509000000000000" pitchFamily="65" charset="-120"/>
                <a:ea typeface="標楷體" panose="03000509000000000000" pitchFamily="65" charset="-120"/>
              </a:rPr>
              <a:t>-</a:t>
            </a:r>
            <a:r>
              <a:rPr lang="zh-TW" altLang="en-US" dirty="0">
                <a:solidFill>
                  <a:srgbClr val="C00000"/>
                </a:solidFill>
                <a:latin typeface="標楷體" panose="03000509000000000000" pitchFamily="65" charset="-120"/>
                <a:ea typeface="標楷體" panose="03000509000000000000" pitchFamily="65" charset="-120"/>
              </a:rPr>
              <a:t>相關法條</a:t>
            </a:r>
          </a:p>
        </p:txBody>
      </p:sp>
      <p:sp>
        <p:nvSpPr>
          <p:cNvPr id="3" name="內容版面配置區 2"/>
          <p:cNvSpPr>
            <a:spLocks noGrp="1"/>
          </p:cNvSpPr>
          <p:nvPr>
            <p:ph idx="1"/>
          </p:nvPr>
        </p:nvSpPr>
        <p:spPr>
          <a:xfrm>
            <a:off x="539552" y="1033876"/>
            <a:ext cx="7632848" cy="4483356"/>
          </a:xfrm>
        </p:spPr>
        <p:txBody>
          <a:bodyPr>
            <a:normAutofit fontScale="92500" lnSpcReduction="20000"/>
          </a:bodyPr>
          <a:lstStyle/>
          <a:p>
            <a:r>
              <a:rPr lang="zh-TW" altLang="en-US" b="1" dirty="0">
                <a:latin typeface="標楷體" panose="03000509000000000000" pitchFamily="65" charset="-120"/>
                <a:ea typeface="標楷體" panose="03000509000000000000" pitchFamily="65" charset="-120"/>
              </a:rPr>
              <a:t>公約第</a:t>
            </a:r>
            <a:r>
              <a:rPr lang="en-US" b="1" dirty="0">
                <a:latin typeface="標楷體" panose="03000509000000000000" pitchFamily="65" charset="-120"/>
                <a:ea typeface="標楷體" panose="03000509000000000000" pitchFamily="65" charset="-120"/>
              </a:rPr>
              <a:t>14</a:t>
            </a:r>
            <a:r>
              <a:rPr lang="zh-TW" altLang="en-US" b="1" dirty="0">
                <a:latin typeface="標楷體" panose="03000509000000000000" pitchFamily="65" charset="-120"/>
                <a:ea typeface="標楷體" panose="03000509000000000000" pitchFamily="65" charset="-120"/>
              </a:rPr>
              <a:t>條 </a:t>
            </a:r>
            <a:r>
              <a:rPr lang="zh-TW" altLang="en-US" b="1" i="1" dirty="0">
                <a:latin typeface="標楷體" panose="03000509000000000000" pitchFamily="65" charset="-120"/>
                <a:ea typeface="標楷體" panose="03000509000000000000" pitchFamily="65" charset="-120"/>
              </a:rPr>
              <a:t> </a:t>
            </a:r>
            <a:r>
              <a:rPr lang="zh-TW" altLang="en-US" b="1" dirty="0">
                <a:latin typeface="標楷體" panose="03000509000000000000" pitchFamily="65" charset="-120"/>
                <a:ea typeface="標楷體" panose="03000509000000000000" pitchFamily="65" charset="-120"/>
              </a:rPr>
              <a:t>預防洗錢措施</a:t>
            </a:r>
            <a:endParaRPr lang="en-US" altLang="zh-TW" b="1" dirty="0">
              <a:latin typeface="標楷體" panose="03000509000000000000" pitchFamily="65" charset="-120"/>
              <a:ea typeface="標楷體" panose="03000509000000000000" pitchFamily="65" charset="-120"/>
            </a:endParaRPr>
          </a:p>
          <a:p>
            <a:pPr marL="273050" indent="-6350" algn="just">
              <a:buNone/>
            </a:pPr>
            <a:r>
              <a:rPr lang="zh-TW" altLang="en-US" dirty="0">
                <a:solidFill>
                  <a:srgbClr val="FF0000"/>
                </a:solidFill>
                <a:latin typeface="標楷體" panose="03000509000000000000" pitchFamily="65" charset="-120"/>
                <a:ea typeface="標楷體" panose="03000509000000000000" pitchFamily="65" charset="-120"/>
              </a:rPr>
              <a:t>建立</a:t>
            </a:r>
            <a:r>
              <a:rPr lang="zh-TW" altLang="en-US" dirty="0">
                <a:latin typeface="標楷體" panose="03000509000000000000" pitchFamily="65" charset="-120"/>
                <a:ea typeface="標楷體" panose="03000509000000000000" pitchFamily="65" charset="-120"/>
              </a:rPr>
              <a:t>全面性之國內</a:t>
            </a:r>
            <a:r>
              <a:rPr lang="zh-TW" altLang="en-US" dirty="0">
                <a:solidFill>
                  <a:srgbClr val="FF0000"/>
                </a:solidFill>
                <a:latin typeface="標楷體" panose="03000509000000000000" pitchFamily="65" charset="-120"/>
                <a:ea typeface="標楷體" panose="03000509000000000000" pitchFamily="65" charset="-120"/>
              </a:rPr>
              <a:t>管理及監督制度</a:t>
            </a:r>
            <a:r>
              <a:rPr lang="zh-TW" altLang="en-US" dirty="0">
                <a:latin typeface="標楷體" panose="03000509000000000000" pitchFamily="65" charset="-120"/>
                <a:ea typeface="標楷體" panose="03000509000000000000" pitchFamily="65" charset="-120"/>
              </a:rPr>
              <a:t>，以利遏制並監測各種形式之洗錢；此種</a:t>
            </a:r>
            <a:r>
              <a:rPr lang="zh-TW" altLang="en-US" dirty="0">
                <a:solidFill>
                  <a:srgbClr val="FF0000"/>
                </a:solidFill>
                <a:latin typeface="標楷體" panose="03000509000000000000" pitchFamily="65" charset="-120"/>
                <a:ea typeface="標楷體" panose="03000509000000000000" pitchFamily="65" charset="-120"/>
              </a:rPr>
              <a:t>制度應著重於</a:t>
            </a:r>
            <a:r>
              <a:rPr lang="zh-TW" altLang="en-US" dirty="0">
                <a:solidFill>
                  <a:srgbClr val="0070C0"/>
                </a:solidFill>
                <a:latin typeface="標楷體" panose="03000509000000000000" pitchFamily="65" charset="-120"/>
                <a:ea typeface="標楷體" panose="03000509000000000000" pitchFamily="65" charset="-120"/>
              </a:rPr>
              <a:t>訂定驗證客戶身分</a:t>
            </a:r>
            <a:r>
              <a:rPr lang="zh-TW" altLang="en-US" dirty="0">
                <a:latin typeface="標楷體" panose="03000509000000000000" pitchFamily="65" charset="-120"/>
                <a:ea typeface="標楷體" panose="03000509000000000000" pitchFamily="65" charset="-120"/>
              </a:rPr>
              <a:t>，並視情況</a:t>
            </a:r>
            <a:r>
              <a:rPr lang="zh-TW" altLang="en-US" dirty="0">
                <a:solidFill>
                  <a:schemeClr val="accent5">
                    <a:lumMod val="75000"/>
                  </a:schemeClr>
                </a:solidFill>
                <a:latin typeface="標楷體" panose="03000509000000000000" pitchFamily="65" charset="-120"/>
                <a:ea typeface="標楷體" panose="03000509000000000000" pitchFamily="65" charset="-120"/>
              </a:rPr>
              <a:t>驗證實際受益人身分</a:t>
            </a:r>
            <a:r>
              <a:rPr lang="zh-TW" altLang="en-US" dirty="0">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保存紀錄</a:t>
            </a:r>
            <a:r>
              <a:rPr lang="zh-TW" altLang="en-US" dirty="0">
                <a:latin typeface="標楷體" panose="03000509000000000000" pitchFamily="65" charset="-120"/>
                <a:ea typeface="標楷體" panose="03000509000000000000" pitchFamily="65" charset="-120"/>
              </a:rPr>
              <a:t>，及</a:t>
            </a:r>
            <a:r>
              <a:rPr lang="zh-TW" altLang="en-US" dirty="0">
                <a:solidFill>
                  <a:srgbClr val="FF0000"/>
                </a:solidFill>
                <a:latin typeface="標楷體" panose="03000509000000000000" pitchFamily="65" charset="-120"/>
                <a:ea typeface="標楷體" panose="03000509000000000000" pitchFamily="65" charset="-120"/>
              </a:rPr>
              <a:t>報告可疑交易</a:t>
            </a:r>
            <a:r>
              <a:rPr lang="zh-TW" altLang="en-US" dirty="0">
                <a:latin typeface="標楷體" panose="03000509000000000000" pitchFamily="65" charset="-120"/>
                <a:ea typeface="標楷體" panose="03000509000000000000" pitchFamily="65" charset="-120"/>
              </a:rPr>
              <a:t>等規定</a:t>
            </a:r>
            <a:endParaRPr lang="en-US" altLang="zh-TW" dirty="0">
              <a:latin typeface="標楷體" panose="03000509000000000000" pitchFamily="65" charset="-120"/>
              <a:ea typeface="標楷體" panose="03000509000000000000" pitchFamily="65" charset="-120"/>
            </a:endParaRPr>
          </a:p>
          <a:p>
            <a:pPr marL="273050" indent="-6350" algn="just">
              <a:buNone/>
            </a:pPr>
            <a:endParaRPr lang="en-US" altLang="zh-TW" dirty="0">
              <a:latin typeface="標楷體" panose="03000509000000000000" pitchFamily="65" charset="-120"/>
              <a:ea typeface="標楷體" panose="03000509000000000000" pitchFamily="65" charset="-120"/>
            </a:endParaRPr>
          </a:p>
          <a:p>
            <a:pPr marL="273050" indent="-6350">
              <a:buNone/>
            </a:pPr>
            <a:endParaRPr lang="en-US" altLang="zh-TW" b="1" dirty="0">
              <a:latin typeface="標楷體" panose="03000509000000000000" pitchFamily="65" charset="-120"/>
              <a:ea typeface="標楷體" panose="03000509000000000000" pitchFamily="65" charset="-120"/>
            </a:endParaRPr>
          </a:p>
          <a:p>
            <a:pPr marL="273050" indent="-273050"/>
            <a:r>
              <a:rPr lang="zh-TW" altLang="en-US" b="1" dirty="0">
                <a:latin typeface="標楷體" panose="03000509000000000000" pitchFamily="65" charset="-120"/>
                <a:ea typeface="標楷體" panose="03000509000000000000" pitchFamily="65" charset="-120"/>
              </a:rPr>
              <a:t>洗錢防制法第</a:t>
            </a:r>
            <a:r>
              <a:rPr lang="en-US" altLang="zh-TW" b="1" dirty="0">
                <a:latin typeface="標楷體" panose="03000509000000000000" pitchFamily="65" charset="-120"/>
                <a:ea typeface="標楷體" panose="03000509000000000000" pitchFamily="65" charset="-120"/>
              </a:rPr>
              <a:t>6</a:t>
            </a:r>
            <a:r>
              <a:rPr lang="zh-TW" altLang="en-US" b="1" dirty="0">
                <a:latin typeface="標楷體" panose="03000509000000000000" pitchFamily="65" charset="-120"/>
                <a:ea typeface="標楷體" panose="03000509000000000000" pitchFamily="65" charset="-120"/>
              </a:rPr>
              <a:t>、</a:t>
            </a:r>
            <a:r>
              <a:rPr lang="en-US" altLang="zh-TW" b="1" dirty="0">
                <a:latin typeface="標楷體" panose="03000509000000000000" pitchFamily="65" charset="-120"/>
                <a:ea typeface="標楷體" panose="03000509000000000000" pitchFamily="65" charset="-120"/>
              </a:rPr>
              <a:t>7</a:t>
            </a:r>
            <a:r>
              <a:rPr lang="zh-TW" altLang="en-US" b="1" dirty="0">
                <a:latin typeface="標楷體" panose="03000509000000000000" pitchFamily="65" charset="-120"/>
                <a:ea typeface="標楷體" panose="03000509000000000000" pitchFamily="65" charset="-120"/>
              </a:rPr>
              <a:t>、</a:t>
            </a:r>
            <a:r>
              <a:rPr lang="en-US" altLang="zh-TW" b="1" dirty="0">
                <a:latin typeface="標楷體" panose="03000509000000000000" pitchFamily="65" charset="-120"/>
                <a:ea typeface="標楷體" panose="03000509000000000000" pitchFamily="65" charset="-120"/>
              </a:rPr>
              <a:t>8</a:t>
            </a:r>
            <a:r>
              <a:rPr lang="zh-TW" altLang="en-US" b="1" dirty="0">
                <a:latin typeface="標楷體" panose="03000509000000000000" pitchFamily="65" charset="-120"/>
                <a:ea typeface="標楷體" panose="03000509000000000000" pitchFamily="65" charset="-120"/>
              </a:rPr>
              <a:t>條</a:t>
            </a:r>
            <a:endParaRPr lang="en-US" altLang="zh-TW" b="1" dirty="0">
              <a:latin typeface="標楷體" panose="03000509000000000000" pitchFamily="65" charset="-120"/>
              <a:ea typeface="標楷體" panose="03000509000000000000" pitchFamily="65" charset="-120"/>
            </a:endParaRPr>
          </a:p>
          <a:p>
            <a:pPr marL="273050" indent="-6350" algn="just">
              <a:buNone/>
            </a:pPr>
            <a:r>
              <a:rPr lang="zh-TW" altLang="en-US" dirty="0">
                <a:latin typeface="標楷體" panose="03000509000000000000" pitchFamily="65" charset="-120"/>
                <a:ea typeface="標楷體" panose="03000509000000000000" pitchFamily="65" charset="-120"/>
              </a:rPr>
              <a:t>金融機構應訂定防制洗錢注意事項；金融機構對於達</a:t>
            </a:r>
            <a:r>
              <a:rPr lang="zh-TW" altLang="en-US" dirty="0">
                <a:solidFill>
                  <a:srgbClr val="FF0000"/>
                </a:solidFill>
                <a:latin typeface="標楷體" panose="03000509000000000000" pitchFamily="65" charset="-120"/>
                <a:ea typeface="標楷體" panose="03000509000000000000" pitchFamily="65" charset="-120"/>
              </a:rPr>
              <a:t>一定金額以上之通貨交易</a:t>
            </a:r>
            <a:r>
              <a:rPr lang="zh-TW" altLang="en-US" dirty="0">
                <a:latin typeface="標楷體" panose="03000509000000000000" pitchFamily="65" charset="-120"/>
                <a:ea typeface="標楷體" panose="03000509000000000000" pitchFamily="65" charset="-120"/>
              </a:rPr>
              <a:t>，應</a:t>
            </a:r>
            <a:r>
              <a:rPr lang="zh-TW" altLang="en-US" dirty="0">
                <a:solidFill>
                  <a:srgbClr val="FF0000"/>
                </a:solidFill>
                <a:latin typeface="標楷體" panose="03000509000000000000" pitchFamily="65" charset="-120"/>
                <a:ea typeface="標楷體" panose="03000509000000000000" pitchFamily="65" charset="-120"/>
              </a:rPr>
              <a:t>確認客戶身分</a:t>
            </a:r>
            <a:r>
              <a:rPr lang="zh-TW" altLang="en-US" dirty="0">
                <a:latin typeface="標楷體" panose="03000509000000000000" pitchFamily="65" charset="-120"/>
                <a:ea typeface="標楷體" panose="03000509000000000000" pitchFamily="65" charset="-120"/>
              </a:rPr>
              <a:t>及</a:t>
            </a:r>
            <a:r>
              <a:rPr lang="zh-TW" altLang="en-US" dirty="0">
                <a:solidFill>
                  <a:srgbClr val="FF0000"/>
                </a:solidFill>
                <a:latin typeface="標楷體" panose="03000509000000000000" pitchFamily="65" charset="-120"/>
                <a:ea typeface="標楷體" panose="03000509000000000000" pitchFamily="65" charset="-120"/>
              </a:rPr>
              <a:t>留存交易紀錄憑證</a:t>
            </a:r>
            <a:r>
              <a:rPr lang="zh-TW" altLang="en-US" dirty="0">
                <a:latin typeface="標楷體" panose="03000509000000000000" pitchFamily="65" charset="-120"/>
                <a:ea typeface="標楷體" panose="03000509000000000000" pitchFamily="65" charset="-120"/>
              </a:rPr>
              <a:t>，並</a:t>
            </a:r>
            <a:r>
              <a:rPr lang="zh-TW" altLang="en-US" dirty="0">
                <a:solidFill>
                  <a:srgbClr val="FF0000"/>
                </a:solidFill>
                <a:latin typeface="標楷體" panose="03000509000000000000" pitchFamily="65" charset="-120"/>
                <a:ea typeface="標楷體" panose="03000509000000000000" pitchFamily="65" charset="-120"/>
              </a:rPr>
              <a:t>應向法務部調查局申報</a:t>
            </a:r>
            <a:r>
              <a:rPr lang="zh-TW" altLang="en-US" dirty="0">
                <a:latin typeface="標楷體" panose="03000509000000000000" pitchFamily="65" charset="-120"/>
                <a:ea typeface="標楷體" panose="03000509000000000000" pitchFamily="65" charset="-120"/>
              </a:rPr>
              <a:t>；對</a:t>
            </a:r>
            <a:r>
              <a:rPr lang="zh-TW" altLang="en-US" dirty="0">
                <a:solidFill>
                  <a:srgbClr val="FF0000"/>
                </a:solidFill>
                <a:latin typeface="標楷體" panose="03000509000000000000" pitchFamily="65" charset="-120"/>
                <a:ea typeface="標楷體" panose="03000509000000000000" pitchFamily="65" charset="-120"/>
              </a:rPr>
              <a:t>疑似洗錢交易</a:t>
            </a:r>
            <a:r>
              <a:rPr lang="zh-TW" altLang="en-US" dirty="0">
                <a:latin typeface="標楷體" panose="03000509000000000000" pitchFamily="65" charset="-120"/>
                <a:ea typeface="標楷體" panose="03000509000000000000" pitchFamily="65" charset="-120"/>
              </a:rPr>
              <a:t>，應</a:t>
            </a:r>
            <a:r>
              <a:rPr lang="zh-TW" altLang="en-US" dirty="0">
                <a:solidFill>
                  <a:srgbClr val="FF0000"/>
                </a:solidFill>
                <a:latin typeface="標楷體" panose="03000509000000000000" pitchFamily="65" charset="-120"/>
                <a:ea typeface="標楷體" panose="03000509000000000000" pitchFamily="65" charset="-120"/>
              </a:rPr>
              <a:t>確認客戶身分</a:t>
            </a:r>
            <a:r>
              <a:rPr lang="zh-TW" altLang="en-US" dirty="0">
                <a:latin typeface="標楷體" panose="03000509000000000000" pitchFamily="65" charset="-120"/>
                <a:ea typeface="標楷體" panose="03000509000000000000" pitchFamily="65" charset="-120"/>
              </a:rPr>
              <a:t>及</a:t>
            </a:r>
            <a:r>
              <a:rPr lang="zh-TW" altLang="en-US" dirty="0">
                <a:solidFill>
                  <a:srgbClr val="FF0000"/>
                </a:solidFill>
                <a:latin typeface="標楷體" panose="03000509000000000000" pitchFamily="65" charset="-120"/>
                <a:ea typeface="標楷體" panose="03000509000000000000" pitchFamily="65" charset="-120"/>
              </a:rPr>
              <a:t>留存交易紀錄憑證</a:t>
            </a:r>
            <a:r>
              <a:rPr lang="zh-TW" altLang="en-US" dirty="0">
                <a:latin typeface="標楷體" panose="03000509000000000000" pitchFamily="65" charset="-120"/>
                <a:ea typeface="標楷體" panose="03000509000000000000" pitchFamily="65" charset="-120"/>
              </a:rPr>
              <a:t>，並</a:t>
            </a:r>
            <a:r>
              <a:rPr lang="zh-TW" altLang="en-US" dirty="0">
                <a:solidFill>
                  <a:srgbClr val="FF0000"/>
                </a:solidFill>
                <a:latin typeface="標楷體" panose="03000509000000000000" pitchFamily="65" charset="-120"/>
                <a:ea typeface="標楷體" panose="03000509000000000000" pitchFamily="65" charset="-120"/>
              </a:rPr>
              <a:t>應向法務部調查局申報</a:t>
            </a:r>
            <a:endParaRPr lang="en-US" altLang="zh-TW" dirty="0">
              <a:solidFill>
                <a:srgbClr val="FF0000"/>
              </a:solidFill>
              <a:latin typeface="標楷體" panose="03000509000000000000" pitchFamily="65" charset="-120"/>
              <a:ea typeface="標楷體" panose="03000509000000000000" pitchFamily="65" charset="-120"/>
            </a:endParaRPr>
          </a:p>
          <a:p>
            <a:pPr marL="273050" indent="-6350" algn="just">
              <a:buNone/>
            </a:pPr>
            <a:endParaRPr lang="en-US" altLang="zh-TW" dirty="0">
              <a:latin typeface="微軟正黑體" pitchFamily="34" charset="-120"/>
              <a:ea typeface="微軟正黑體" pitchFamily="34" charset="-120"/>
            </a:endParaRPr>
          </a:p>
          <a:p>
            <a:endParaRPr lang="en-US" altLang="zh-TW" b="1" dirty="0">
              <a:latin typeface="微軟正黑體" pitchFamily="34" charset="-120"/>
              <a:ea typeface="微軟正黑體" pitchFamily="34" charset="-120"/>
            </a:endParaRPr>
          </a:p>
          <a:p>
            <a:endParaRPr lang="zh-TW" altLang="en-US" dirty="0"/>
          </a:p>
          <a:p>
            <a:endParaRPr lang="zh-TW" altLang="en-US" dirty="0"/>
          </a:p>
        </p:txBody>
      </p:sp>
      <p:pic>
        <p:nvPicPr>
          <p:cNvPr id="4" name="Picture 1"/>
          <p:cNvPicPr>
            <a:picLocks noChangeAspect="1" noChangeArrowheads="1"/>
          </p:cNvPicPr>
          <p:nvPr/>
        </p:nvPicPr>
        <p:blipFill>
          <a:blip r:embed="rId3">
            <a:lum bright="40000" contrast="-40000"/>
          </a:blip>
          <a:srcRect/>
          <a:stretch>
            <a:fillRect/>
          </a:stretch>
        </p:blipFill>
        <p:spPr bwMode="auto">
          <a:xfrm>
            <a:off x="6542845" y="116316"/>
            <a:ext cx="2601155" cy="928670"/>
          </a:xfrm>
          <a:prstGeom prst="rect">
            <a:avLst/>
          </a:prstGeom>
          <a:noFill/>
          <a:ln w="9525">
            <a:noFill/>
            <a:miter lim="800000"/>
            <a:headEnd/>
            <a:tailEnd/>
          </a:ln>
          <a:effectLst/>
        </p:spPr>
      </p:pic>
      <p:pic>
        <p:nvPicPr>
          <p:cNvPr id="5122" name="Picture 2" descr="C:\Users\User\Desktop\簡報工作\多媒體PNG1\png-0120.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503616" y="5301208"/>
            <a:ext cx="1337568" cy="133756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213" y="404664"/>
            <a:ext cx="6347713" cy="870823"/>
          </a:xfrm>
        </p:spPr>
        <p:txBody>
          <a:bodyPr/>
          <a:lstStyle/>
          <a:p>
            <a:r>
              <a:rPr lang="zh-TW" altLang="en-US" dirty="0">
                <a:solidFill>
                  <a:srgbClr val="C00000"/>
                </a:solidFill>
                <a:latin typeface="標楷體" panose="03000509000000000000" pitchFamily="65" charset="-120"/>
                <a:ea typeface="標楷體" panose="03000509000000000000" pitchFamily="65" charset="-120"/>
              </a:rPr>
              <a:t>調查局洗錢防制處</a:t>
            </a:r>
            <a:r>
              <a:rPr lang="en-US" altLang="zh-TW" dirty="0">
                <a:solidFill>
                  <a:srgbClr val="C00000"/>
                </a:solidFill>
                <a:latin typeface="標楷體" panose="03000509000000000000" pitchFamily="65" charset="-120"/>
                <a:ea typeface="標楷體" panose="03000509000000000000" pitchFamily="65" charset="-120"/>
              </a:rPr>
              <a:t>-</a:t>
            </a:r>
            <a:r>
              <a:rPr lang="zh-TW" altLang="en-US" dirty="0">
                <a:solidFill>
                  <a:srgbClr val="C00000"/>
                </a:solidFill>
                <a:latin typeface="標楷體" panose="03000509000000000000" pitchFamily="65" charset="-120"/>
                <a:ea typeface="標楷體" panose="03000509000000000000" pitchFamily="65" charset="-120"/>
              </a:rPr>
              <a:t>國際合作</a:t>
            </a:r>
          </a:p>
        </p:txBody>
      </p:sp>
      <p:pic>
        <p:nvPicPr>
          <p:cNvPr id="6" name="內容版面配置區 4"/>
          <p:cNvPicPr>
            <a:picLocks noGrp="1"/>
          </p:cNvPicPr>
          <p:nvPr>
            <p:ph idx="1"/>
          </p:nvPr>
        </p:nvPicPr>
        <p:blipFill rotWithShape="1">
          <a:blip r:embed="rId2"/>
          <a:srcRect t="14993" b="-8353"/>
          <a:stretch/>
        </p:blipFill>
        <p:spPr bwMode="auto">
          <a:xfrm>
            <a:off x="251520" y="1484784"/>
            <a:ext cx="8568952" cy="5373216"/>
          </a:xfrm>
          <a:prstGeom prst="rect">
            <a:avLst/>
          </a:prstGeom>
          <a:ln>
            <a:noFill/>
          </a:ln>
          <a:extLst>
            <a:ext uri="{53640926-AAD7-44D8-BBD7-CCE9431645EC}">
              <a14:shadowObscured xmlns="" xmlns:a14="http://schemas.microsoft.com/office/drawing/2010/main"/>
            </a:ext>
          </a:extLst>
        </p:spPr>
      </p:pic>
      <p:pic>
        <p:nvPicPr>
          <p:cNvPr id="4" name="Picture 1"/>
          <p:cNvPicPr>
            <a:picLocks noChangeAspect="1" noChangeArrowheads="1"/>
          </p:cNvPicPr>
          <p:nvPr/>
        </p:nvPicPr>
        <p:blipFill>
          <a:blip r:embed="rId3">
            <a:lum bright="40000" contrast="-40000"/>
          </a:blip>
          <a:srcRect/>
          <a:stretch>
            <a:fillRect/>
          </a:stretch>
        </p:blipFill>
        <p:spPr bwMode="auto">
          <a:xfrm>
            <a:off x="6542844" y="0"/>
            <a:ext cx="2601155" cy="928670"/>
          </a:xfrm>
          <a:prstGeom prst="rect">
            <a:avLst/>
          </a:prstGeom>
          <a:noFill/>
          <a:ln w="9525">
            <a:noFill/>
            <a:miter lim="800000"/>
            <a:headEnd/>
            <a:tailEnd/>
          </a:ln>
          <a:effectLst/>
        </p:spPr>
      </p:pic>
    </p:spTree>
    <p:extLst>
      <p:ext uri="{BB962C8B-B14F-4D97-AF65-F5344CB8AC3E}">
        <p14:creationId xmlns="" xmlns:p14="http://schemas.microsoft.com/office/powerpoint/2010/main" val="2623253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normAutofit/>
          </a:bodyPr>
          <a:lstStyle/>
          <a:p>
            <a:pPr marL="273050" indent="-273050" algn="ctr">
              <a:buNone/>
            </a:pPr>
            <a:endParaRPr lang="en-US" altLang="zh-TW" sz="4400" dirty="0" smtClean="0">
              <a:latin typeface="微軟正黑體" pitchFamily="34" charset="-120"/>
              <a:ea typeface="微軟正黑體" pitchFamily="34" charset="-120"/>
            </a:endParaRPr>
          </a:p>
          <a:p>
            <a:pPr marL="273050" indent="-273050" algn="ctr">
              <a:buNone/>
            </a:pPr>
            <a:endParaRPr lang="en-US" altLang="zh-TW" sz="4400" dirty="0" smtClean="0">
              <a:latin typeface="微軟正黑體" pitchFamily="34" charset="-120"/>
              <a:ea typeface="微軟正黑體" pitchFamily="34" charset="-120"/>
            </a:endParaRPr>
          </a:p>
          <a:p>
            <a:pPr marL="273050" indent="-273050" algn="ctr">
              <a:buNone/>
            </a:pPr>
            <a:r>
              <a:rPr lang="zh-TW" altLang="en-US" sz="4400" dirty="0" smtClean="0">
                <a:latin typeface="微軟正黑體" pitchFamily="34" charset="-120"/>
                <a:ea typeface="微軟正黑體" pitchFamily="34" charset="-120"/>
              </a:rPr>
              <a:t>賄賂</a:t>
            </a:r>
            <a:endParaRPr lang="en-US" altLang="zh-TW" sz="4400" dirty="0" smtClean="0">
              <a:latin typeface="微軟正黑體" pitchFamily="34" charset="-120"/>
              <a:ea typeface="微軟正黑體" pitchFamily="34" charset="-120"/>
            </a:endParaRPr>
          </a:p>
        </p:txBody>
      </p:sp>
      <p:sp>
        <p:nvSpPr>
          <p:cNvPr id="5" name="矩形 4"/>
          <p:cNvSpPr/>
          <p:nvPr/>
        </p:nvSpPr>
        <p:spPr>
          <a:xfrm>
            <a:off x="0" y="0"/>
            <a:ext cx="9144000" cy="2571768"/>
          </a:xfrm>
          <a:prstGeom prst="rect">
            <a:avLst/>
          </a:prstGeom>
        </p:spPr>
        <p:txBody>
          <a:bodyPr wrap="square">
            <a:prstTxWarp prst="textDeflateBottom">
              <a:avLst/>
            </a:prstTxWarp>
            <a:spAutoFit/>
          </a:bodyPr>
          <a:lstStyle/>
          <a:p>
            <a:r>
              <a:rPr lang="zh-TW" altLang="en-US" sz="2000" dirty="0" smtClean="0">
                <a:solidFill>
                  <a:schemeClr val="bg1"/>
                </a:solidFill>
                <a:effectLst>
                  <a:glow rad="228600">
                    <a:schemeClr val="accent5">
                      <a:satMod val="175000"/>
                      <a:alpha val="40000"/>
                    </a:schemeClr>
                  </a:glow>
                </a:effectLst>
                <a:latin typeface="微軟正黑體" pitchFamily="34" charset="-120"/>
                <a:ea typeface="微軟正黑體" pitchFamily="34" charset="-120"/>
              </a:rPr>
              <a:t>賄賂、保護證人及檢舉人、反貪腐專責機構、私部門會計及審計</a:t>
            </a:r>
            <a:endParaRPr lang="en-US" altLang="zh-TW" sz="2000" dirty="0" smtClean="0">
              <a:solidFill>
                <a:schemeClr val="bg1"/>
              </a:solidFill>
              <a:effectLst>
                <a:glow rad="228600">
                  <a:schemeClr val="accent5">
                    <a:satMod val="175000"/>
                    <a:alpha val="40000"/>
                  </a:schemeClr>
                </a:glow>
              </a:effectLst>
              <a:latin typeface="微軟正黑體" pitchFamily="34" charset="-120"/>
              <a:ea typeface="微軟正黑體" pitchFamily="34" charset="-120"/>
            </a:endParaRPr>
          </a:p>
          <a:p>
            <a:r>
              <a:rPr lang="zh-TW" altLang="en-US" sz="2000" dirty="0" smtClean="0">
                <a:solidFill>
                  <a:schemeClr val="bg1"/>
                </a:solidFill>
                <a:effectLst>
                  <a:glow rad="228600">
                    <a:schemeClr val="accent5">
                      <a:satMod val="175000"/>
                      <a:alpha val="40000"/>
                    </a:schemeClr>
                  </a:glow>
                </a:effectLst>
                <a:latin typeface="微軟正黑體" pitchFamily="34" charset="-120"/>
                <a:ea typeface="微軟正黑體" pitchFamily="34" charset="-120"/>
              </a:rPr>
              <a:t>旋轉門條款、財產來源不明、洗錢、窩裡反條款、政府財政透明</a:t>
            </a:r>
            <a:endParaRPr lang="zh-TW" altLang="en-US" sz="2000" dirty="0">
              <a:solidFill>
                <a:schemeClr val="bg1"/>
              </a:solidFill>
              <a:effectLst>
                <a:glow rad="228600">
                  <a:schemeClr val="accent5">
                    <a:satMod val="175000"/>
                    <a:alpha val="40000"/>
                  </a:schemeClr>
                </a:glow>
              </a:effectLst>
              <a:latin typeface="微軟正黑體" pitchFamily="34" charset="-120"/>
              <a:ea typeface="微軟正黑體" pitchFamily="34" charset="-120"/>
            </a:endParaRPr>
          </a:p>
        </p:txBody>
      </p:sp>
      <p:pic>
        <p:nvPicPr>
          <p:cNvPr id="16388" name="Picture 4" descr="http://d2436y6oj07al2.cloudfront.net/spff/hq/A033_C069_0701AK_4K169.jpg"/>
          <p:cNvPicPr>
            <a:picLocks noChangeAspect="1" noChangeArrowheads="1"/>
          </p:cNvPicPr>
          <p:nvPr/>
        </p:nvPicPr>
        <p:blipFill>
          <a:blip r:embed="rId3" cstate="print"/>
          <a:srcRect/>
          <a:stretch>
            <a:fillRect/>
          </a:stretch>
        </p:blipFill>
        <p:spPr bwMode="auto">
          <a:xfrm>
            <a:off x="2496213" y="3857628"/>
            <a:ext cx="4160000" cy="2340000"/>
          </a:xfrm>
          <a:prstGeom prst="rect">
            <a:avLst/>
          </a:prstGeom>
          <a:noFill/>
        </p:spPr>
      </p:pic>
      <p:sp>
        <p:nvSpPr>
          <p:cNvPr id="2" name="投影片編號版面配置區 1"/>
          <p:cNvSpPr>
            <a:spLocks noGrp="1"/>
          </p:cNvSpPr>
          <p:nvPr>
            <p:ph type="sldNum" sz="quarter" idx="12"/>
          </p:nvPr>
        </p:nvSpPr>
        <p:spPr/>
        <p:txBody>
          <a:bodyPr/>
          <a:lstStyle/>
          <a:p>
            <a:fld id="{40202264-1F4C-48EA-9BA7-78D3F45A5E5E}" type="slidenum">
              <a:rPr lang="zh-TW" altLang="en-US" smtClean="0"/>
              <a:pPr/>
              <a:t>5</a:t>
            </a:fld>
            <a:endParaRPr lang="zh-TW"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9352" y="152400"/>
            <a:ext cx="5554960" cy="612304"/>
          </a:xfrm>
        </p:spPr>
        <p:txBody>
          <a:bodyPr>
            <a:normAutofit/>
          </a:bodyPr>
          <a:lstStyle/>
          <a:p>
            <a:r>
              <a:rPr lang="zh-TW" altLang="en-US" dirty="0">
                <a:solidFill>
                  <a:srgbClr val="C00000"/>
                </a:solidFill>
                <a:latin typeface="標楷體" panose="03000509000000000000" pitchFamily="65" charset="-120"/>
                <a:ea typeface="標楷體" panose="03000509000000000000" pitchFamily="65" charset="-120"/>
              </a:rPr>
              <a:t>艾格蒙聯盟</a:t>
            </a:r>
            <a:r>
              <a:rPr lang="en-US" altLang="zh-TW" dirty="0">
                <a:solidFill>
                  <a:srgbClr val="C00000"/>
                </a:solidFill>
                <a:latin typeface="標楷體" panose="03000509000000000000" pitchFamily="65" charset="-120"/>
                <a:ea typeface="標楷體" panose="03000509000000000000" pitchFamily="65" charset="-120"/>
              </a:rPr>
              <a:t>(Egmont Group)</a:t>
            </a:r>
            <a:endParaRPr lang="zh-TW" altLang="en-US" dirty="0">
              <a:solidFill>
                <a:srgbClr val="C00000"/>
              </a:solidFill>
              <a:latin typeface="標楷體" panose="03000509000000000000" pitchFamily="65" charset="-120"/>
              <a:ea typeface="標楷體" panose="03000509000000000000" pitchFamily="65" charset="-120"/>
            </a:endParaRPr>
          </a:p>
        </p:txBody>
      </p:sp>
      <p:pic>
        <p:nvPicPr>
          <p:cNvPr id="4" name="內容版面配置區 3" descr="艾格蒙聯盟 The Egmont Group">
            <a:hlinkClick r:id="rId3"/>
          </p:cNvPr>
          <p:cNvPicPr>
            <a:picLocks noGrp="1"/>
          </p:cNvPicPr>
          <p:nvPr>
            <p:ph idx="1"/>
          </p:nvPr>
        </p:nvPicPr>
        <p:blipFill>
          <a:blip r:embed="rId4">
            <a:extLst>
              <a:ext uri="{28A0092B-C50C-407E-A947-70E740481C1C}">
                <a14:useLocalDpi xmlns="" xmlns:a14="http://schemas.microsoft.com/office/drawing/2010/main" val="0"/>
              </a:ext>
            </a:extLst>
          </a:blip>
          <a:srcRect/>
          <a:stretch>
            <a:fillRect/>
          </a:stretch>
        </p:blipFill>
        <p:spPr bwMode="auto">
          <a:xfrm>
            <a:off x="18443" y="1855098"/>
            <a:ext cx="1440160" cy="1534003"/>
          </a:xfrm>
          <a:prstGeom prst="rect">
            <a:avLst/>
          </a:prstGeom>
          <a:noFill/>
          <a:ln>
            <a:noFill/>
          </a:ln>
        </p:spPr>
      </p:pic>
      <p:pic>
        <p:nvPicPr>
          <p:cNvPr id="6" name="圖片 5" descr="法務部調查局洗錢防制處藝術文字圖">
            <a:hlinkClick r:id="rId5"/>
          </p:cNvPr>
          <p:cNvPicPr/>
          <p:nvPr/>
        </p:nvPicPr>
        <p:blipFill>
          <a:blip r:embed="rId6">
            <a:extLst>
              <a:ext uri="{28A0092B-C50C-407E-A947-70E740481C1C}">
                <a14:useLocalDpi xmlns="" xmlns:a14="http://schemas.microsoft.com/office/drawing/2010/main" val="0"/>
              </a:ext>
            </a:extLst>
          </a:blip>
          <a:srcRect/>
          <a:stretch>
            <a:fillRect/>
          </a:stretch>
        </p:blipFill>
        <p:spPr bwMode="auto">
          <a:xfrm>
            <a:off x="2229150" y="1116200"/>
            <a:ext cx="6697980" cy="1128395"/>
          </a:xfrm>
          <a:prstGeom prst="rect">
            <a:avLst/>
          </a:prstGeom>
          <a:noFill/>
          <a:ln>
            <a:noFill/>
          </a:ln>
        </p:spPr>
      </p:pic>
      <p:sp>
        <p:nvSpPr>
          <p:cNvPr id="8" name="AutoShape 21"/>
          <p:cNvSpPr>
            <a:spLocks noChangeArrowheads="1"/>
          </p:cNvSpPr>
          <p:nvPr/>
        </p:nvSpPr>
        <p:spPr bwMode="auto">
          <a:xfrm rot="8046535">
            <a:off x="7688504" y="2499270"/>
            <a:ext cx="1410532" cy="1656184"/>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99CCFF"/>
              </a:gs>
              <a:gs pos="100000">
                <a:srgbClr val="99CCFF">
                  <a:gamma/>
                  <a:shade val="63529"/>
                  <a:invGamma/>
                </a:srgbClr>
              </a:gs>
            </a:gsLst>
            <a:lin ang="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 name="矩形 8"/>
          <p:cNvSpPr/>
          <p:nvPr/>
        </p:nvSpPr>
        <p:spPr>
          <a:xfrm>
            <a:off x="3408312" y="1967106"/>
            <a:ext cx="4572000" cy="646331"/>
          </a:xfrm>
          <a:prstGeom prst="rect">
            <a:avLst/>
          </a:prstGeom>
        </p:spPr>
        <p:txBody>
          <a:bodyPr>
            <a:spAutoFit/>
          </a:bodyPr>
          <a:lstStyle/>
          <a:p>
            <a:r>
              <a:rPr lang="zh-TW" altLang="en-US" dirty="0"/>
              <a:t>「</a:t>
            </a:r>
            <a:r>
              <a:rPr lang="zh-TW" altLang="en-US" dirty="0">
                <a:solidFill>
                  <a:srgbClr val="FF0000"/>
                </a:solidFill>
              </a:rPr>
              <a:t>金融情報中心</a:t>
            </a:r>
            <a:r>
              <a:rPr lang="zh-TW" altLang="en-US" dirty="0"/>
              <a:t>」</a:t>
            </a:r>
            <a:r>
              <a:rPr lang="en-US" altLang="zh-TW" dirty="0"/>
              <a:t>( Financial Intelligence Unit, </a:t>
            </a:r>
            <a:r>
              <a:rPr lang="en-US" altLang="zh-TW" dirty="0">
                <a:solidFill>
                  <a:srgbClr val="FF0000"/>
                </a:solidFill>
              </a:rPr>
              <a:t>FIU</a:t>
            </a:r>
            <a:r>
              <a:rPr lang="en-US" altLang="zh-TW" dirty="0"/>
              <a:t>)</a:t>
            </a:r>
            <a:endParaRPr lang="zh-TW" altLang="en-US" dirty="0"/>
          </a:p>
        </p:txBody>
      </p:sp>
      <p:pic>
        <p:nvPicPr>
          <p:cNvPr id="10" name="圖片 9" descr="https://upload.wikimedia.org/wikipedia/commons/1/1a/Panorama_of_Palais_Egmont_-_cour_-_2043-0269-0.jpg">
            <a:hlinkClick r:id="rId7" tgtFrame="&quot;_blank&quot;"/>
          </p:cNvPr>
          <p:cNvPicPr/>
          <p:nvPr/>
        </p:nvPicPr>
        <p:blipFill>
          <a:blip r:embed="rId8" cstate="print">
            <a:extLst>
              <a:ext uri="{28A0092B-C50C-407E-A947-70E740481C1C}">
                <a14:useLocalDpi xmlns="" xmlns:a14="http://schemas.microsoft.com/office/drawing/2010/main"/>
              </a:ext>
            </a:extLst>
          </a:blip>
          <a:srcRect/>
          <a:stretch>
            <a:fillRect/>
          </a:stretch>
        </p:blipFill>
        <p:spPr bwMode="auto">
          <a:xfrm>
            <a:off x="119643" y="3327363"/>
            <a:ext cx="7849870" cy="2968625"/>
          </a:xfrm>
          <a:prstGeom prst="rect">
            <a:avLst/>
          </a:prstGeom>
          <a:noFill/>
          <a:ln>
            <a:noFill/>
          </a:ln>
        </p:spPr>
      </p:pic>
      <p:pic>
        <p:nvPicPr>
          <p:cNvPr id="11" name="Picture 1"/>
          <p:cNvPicPr>
            <a:picLocks noChangeAspect="1" noChangeArrowheads="1"/>
          </p:cNvPicPr>
          <p:nvPr/>
        </p:nvPicPr>
        <p:blipFill>
          <a:blip r:embed="rId9">
            <a:lum bright="40000" contrast="-40000"/>
          </a:blip>
          <a:srcRect/>
          <a:stretch>
            <a:fillRect/>
          </a:stretch>
        </p:blipFill>
        <p:spPr bwMode="auto">
          <a:xfrm>
            <a:off x="6542844" y="0"/>
            <a:ext cx="2601155" cy="928670"/>
          </a:xfrm>
          <a:prstGeom prst="rect">
            <a:avLst/>
          </a:prstGeom>
          <a:noFill/>
          <a:ln w="9525">
            <a:noFill/>
            <a:miter lim="800000"/>
            <a:headEnd/>
            <a:tailEnd/>
          </a:ln>
          <a:effectLst/>
        </p:spPr>
      </p:pic>
    </p:spTree>
    <p:extLst>
      <p:ext uri="{BB962C8B-B14F-4D97-AF65-F5344CB8AC3E}">
        <p14:creationId xmlns="" xmlns:p14="http://schemas.microsoft.com/office/powerpoint/2010/main" val="42913514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577" y="152400"/>
            <a:ext cx="8229600" cy="684312"/>
          </a:xfrm>
        </p:spPr>
        <p:txBody>
          <a:bodyPr>
            <a:normAutofit/>
          </a:bodyPr>
          <a:lstStyle/>
          <a:p>
            <a:r>
              <a:rPr lang="en-US" altLang="zh-TW" dirty="0">
                <a:solidFill>
                  <a:srgbClr val="C00000"/>
                </a:solidFill>
              </a:rPr>
              <a:t>APG</a:t>
            </a:r>
            <a:r>
              <a:rPr lang="en-US" altLang="zh-TW" sz="2200" dirty="0">
                <a:solidFill>
                  <a:srgbClr val="C00000"/>
                </a:solidFill>
              </a:rPr>
              <a:t>(The Asia/Pacific Group on Money Laundering , APG)</a:t>
            </a:r>
            <a:endParaRPr lang="zh-TW" altLang="en-US" sz="2200" dirty="0">
              <a:solidFill>
                <a:srgbClr val="C00000"/>
              </a:solidFill>
            </a:endParaRPr>
          </a:p>
        </p:txBody>
      </p:sp>
      <p:pic>
        <p:nvPicPr>
          <p:cNvPr id="4" name="內容版面配置區 3"/>
          <p:cNvPicPr>
            <a:picLocks noGrp="1"/>
          </p:cNvPicPr>
          <p:nvPr>
            <p:ph idx="1"/>
          </p:nvPr>
        </p:nvPicPr>
        <p:blipFill rotWithShape="1">
          <a:blip r:embed="rId3" cstate="print"/>
          <a:srcRect t="25042"/>
          <a:stretch/>
        </p:blipFill>
        <p:spPr bwMode="auto">
          <a:xfrm>
            <a:off x="467544" y="4725144"/>
            <a:ext cx="4618856" cy="1668025"/>
          </a:xfrm>
          <a:prstGeom prst="rect">
            <a:avLst/>
          </a:prstGeom>
          <a:ln>
            <a:noFill/>
          </a:ln>
          <a:extLst>
            <a:ext uri="{53640926-AAD7-44D8-BBD7-CCE9431645EC}">
              <a14:shadowObscured xmlns="" xmlns:a14="http://schemas.microsoft.com/office/drawing/2010/main"/>
            </a:ext>
          </a:extLst>
        </p:spPr>
      </p:pic>
      <p:pic>
        <p:nvPicPr>
          <p:cNvPr id="5" name="圖片 4"/>
          <p:cNvPicPr/>
          <p:nvPr/>
        </p:nvPicPr>
        <p:blipFill rotWithShape="1">
          <a:blip r:embed="rId4" cstate="print"/>
          <a:srcRect t="13799"/>
          <a:stretch/>
        </p:blipFill>
        <p:spPr bwMode="auto">
          <a:xfrm>
            <a:off x="488499" y="2276407"/>
            <a:ext cx="4536504" cy="1506617"/>
          </a:xfrm>
          <a:prstGeom prst="rect">
            <a:avLst/>
          </a:prstGeom>
          <a:ln>
            <a:noFill/>
          </a:ln>
          <a:extLst>
            <a:ext uri="{53640926-AAD7-44D8-BBD7-CCE9431645EC}">
              <a14:shadowObscured xmlns="" xmlns:a14="http://schemas.microsoft.com/office/drawing/2010/main"/>
            </a:ext>
          </a:extLst>
        </p:spPr>
      </p:pic>
      <p:pic>
        <p:nvPicPr>
          <p:cNvPr id="6" name="圖片 5" descr="法務部調查局洗錢防制處藝術文字圖">
            <a:hlinkClick r:id="rId5"/>
          </p:cNvPr>
          <p:cNvPicPr/>
          <p:nvPr/>
        </p:nvPicPr>
        <p:blipFill>
          <a:blip r:embed="rId6">
            <a:extLst>
              <a:ext uri="{28A0092B-C50C-407E-A947-70E740481C1C}">
                <a14:useLocalDpi xmlns="" xmlns:a14="http://schemas.microsoft.com/office/drawing/2010/main" val="0"/>
              </a:ext>
            </a:extLst>
          </a:blip>
          <a:srcRect/>
          <a:stretch>
            <a:fillRect/>
          </a:stretch>
        </p:blipFill>
        <p:spPr bwMode="auto">
          <a:xfrm>
            <a:off x="2446020" y="979484"/>
            <a:ext cx="6697980" cy="1128395"/>
          </a:xfrm>
          <a:prstGeom prst="rect">
            <a:avLst/>
          </a:prstGeom>
          <a:noFill/>
          <a:ln>
            <a:noFill/>
          </a:ln>
        </p:spPr>
      </p:pic>
      <p:sp>
        <p:nvSpPr>
          <p:cNvPr id="7" name="AutoShape 21"/>
          <p:cNvSpPr>
            <a:spLocks noChangeArrowheads="1"/>
          </p:cNvSpPr>
          <p:nvPr/>
        </p:nvSpPr>
        <p:spPr bwMode="auto">
          <a:xfrm rot="10800000">
            <a:off x="5148064" y="1844823"/>
            <a:ext cx="3538736" cy="501317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99CCFF"/>
              </a:gs>
              <a:gs pos="100000">
                <a:srgbClr val="99CCFF">
                  <a:gamma/>
                  <a:shade val="63529"/>
                  <a:invGamma/>
                </a:srgbClr>
              </a:gs>
            </a:gsLst>
            <a:lin ang="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8" name="矩形 7"/>
          <p:cNvSpPr/>
          <p:nvPr/>
        </p:nvSpPr>
        <p:spPr>
          <a:xfrm>
            <a:off x="442953" y="3933056"/>
            <a:ext cx="4572000" cy="646331"/>
          </a:xfrm>
          <a:prstGeom prst="rect">
            <a:avLst/>
          </a:prstGeom>
        </p:spPr>
        <p:txBody>
          <a:bodyPr>
            <a:spAutoFit/>
          </a:bodyPr>
          <a:lstStyle/>
          <a:p>
            <a:r>
              <a:rPr lang="zh-TW" altLang="en-US" dirty="0">
                <a:latin typeface="+mj-ea"/>
                <a:ea typeface="+mj-ea"/>
              </a:rPr>
              <a:t>「國際防制洗錢金融行動工作組織」（</a:t>
            </a:r>
            <a:r>
              <a:rPr lang="en-US" altLang="zh-TW" dirty="0">
                <a:latin typeface="+mj-ea"/>
                <a:ea typeface="+mj-ea"/>
              </a:rPr>
              <a:t>FATF</a:t>
            </a:r>
            <a:r>
              <a:rPr lang="zh-TW" altLang="en-US" dirty="0">
                <a:latin typeface="+mj-ea"/>
                <a:ea typeface="+mj-ea"/>
              </a:rPr>
              <a:t>）之</a:t>
            </a:r>
            <a:r>
              <a:rPr lang="zh-TW" altLang="en-US" dirty="0">
                <a:solidFill>
                  <a:srgbClr val="FF0000"/>
                </a:solidFill>
                <a:latin typeface="+mj-ea"/>
                <a:ea typeface="+mj-ea"/>
              </a:rPr>
              <a:t>區域性防制洗錢組織</a:t>
            </a:r>
            <a:r>
              <a:rPr lang="zh-TW" altLang="en-US" dirty="0">
                <a:latin typeface="+mj-ea"/>
                <a:ea typeface="+mj-ea"/>
              </a:rPr>
              <a:t>「</a:t>
            </a:r>
            <a:r>
              <a:rPr lang="zh-TW" altLang="en-US" dirty="0">
                <a:solidFill>
                  <a:srgbClr val="0070C0"/>
                </a:solidFill>
                <a:latin typeface="+mj-ea"/>
                <a:ea typeface="+mj-ea"/>
              </a:rPr>
              <a:t>亞太防制洗錢組織</a:t>
            </a:r>
            <a:r>
              <a:rPr lang="zh-TW" altLang="en-US" dirty="0"/>
              <a:t>」</a:t>
            </a:r>
          </a:p>
        </p:txBody>
      </p:sp>
    </p:spTree>
    <p:extLst>
      <p:ext uri="{BB962C8B-B14F-4D97-AF65-F5344CB8AC3E}">
        <p14:creationId xmlns="" xmlns:p14="http://schemas.microsoft.com/office/powerpoint/2010/main" val="5787464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0777" y="251071"/>
            <a:ext cx="5965399" cy="659160"/>
          </a:xfrm>
        </p:spPr>
        <p:txBody>
          <a:bodyPr/>
          <a:lstStyle/>
          <a:p>
            <a:r>
              <a:rPr lang="zh-TW" altLang="en-US" dirty="0">
                <a:solidFill>
                  <a:srgbClr val="C00000"/>
                </a:solidFill>
                <a:latin typeface="標楷體" panose="03000509000000000000" pitchFamily="65" charset="-120"/>
                <a:ea typeface="標楷體" panose="03000509000000000000" pitchFamily="65" charset="-120"/>
              </a:rPr>
              <a:t>我國洗錢防制法</a:t>
            </a:r>
            <a:r>
              <a:rPr lang="en-US" altLang="zh-TW" dirty="0">
                <a:solidFill>
                  <a:srgbClr val="C00000"/>
                </a:solidFill>
                <a:latin typeface="標楷體" panose="03000509000000000000" pitchFamily="65" charset="-120"/>
                <a:ea typeface="標楷體" panose="03000509000000000000" pitchFamily="65" charset="-120"/>
              </a:rPr>
              <a:t>-</a:t>
            </a:r>
            <a:r>
              <a:rPr lang="zh-TW" altLang="en-US" dirty="0">
                <a:solidFill>
                  <a:srgbClr val="C00000"/>
                </a:solidFill>
                <a:latin typeface="標楷體" panose="03000509000000000000" pitchFamily="65" charset="-120"/>
                <a:ea typeface="標楷體" panose="03000509000000000000" pitchFamily="65" charset="-120"/>
              </a:rPr>
              <a:t>規制對象：</a:t>
            </a:r>
          </a:p>
        </p:txBody>
      </p:sp>
      <p:sp>
        <p:nvSpPr>
          <p:cNvPr id="3" name="內容版面配置區 2"/>
          <p:cNvSpPr>
            <a:spLocks noGrp="1"/>
          </p:cNvSpPr>
          <p:nvPr>
            <p:ph idx="1"/>
          </p:nvPr>
        </p:nvSpPr>
        <p:spPr>
          <a:xfrm>
            <a:off x="323528" y="1556792"/>
            <a:ext cx="8280920" cy="4536504"/>
          </a:xfrm>
        </p:spPr>
        <p:txBody>
          <a:bodyPr>
            <a:normAutofit/>
          </a:bodyPr>
          <a:lstStyle/>
          <a:p>
            <a:r>
              <a:rPr lang="zh-TW" altLang="en-US" sz="2400" dirty="0">
                <a:solidFill>
                  <a:srgbClr val="FF0000"/>
                </a:solidFill>
                <a:latin typeface="標楷體" panose="03000509000000000000" pitchFamily="65" charset="-120"/>
                <a:ea typeface="標楷體" panose="03000509000000000000" pitchFamily="65" charset="-120"/>
              </a:rPr>
              <a:t>自己或他人</a:t>
            </a:r>
            <a:r>
              <a:rPr lang="zh-TW" altLang="en-US" sz="2400" dirty="0">
                <a:latin typeface="標楷體" panose="03000509000000000000" pitchFamily="65" charset="-120"/>
                <a:ea typeface="標楷體" panose="03000509000000000000" pitchFamily="65" charset="-120"/>
              </a:rPr>
              <a:t>因</a:t>
            </a:r>
            <a:r>
              <a:rPr lang="zh-TW" altLang="en-US" sz="2400" dirty="0">
                <a:solidFill>
                  <a:srgbClr val="FF0000"/>
                </a:solidFill>
                <a:latin typeface="標楷體" panose="03000509000000000000" pitchFamily="65" charset="-120"/>
                <a:ea typeface="標楷體" panose="03000509000000000000" pitchFamily="65" charset="-120"/>
              </a:rPr>
              <a:t>重大犯罪之洗錢行為</a:t>
            </a:r>
            <a:r>
              <a:rPr lang="zh-TW" altLang="en-US" sz="2400" dirty="0">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刑罰</a:t>
            </a:r>
            <a:r>
              <a:rPr lang="zh-TW" altLang="en-US" sz="2400" dirty="0">
                <a:latin typeface="標楷體" panose="03000509000000000000" pitchFamily="65" charset="-120"/>
                <a:ea typeface="標楷體" panose="03000509000000000000" pitchFamily="65" charset="-120"/>
              </a:rPr>
              <a:t>）（第</a:t>
            </a: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11</a:t>
            </a:r>
            <a:r>
              <a:rPr lang="zh-TW" altLang="en-US" sz="2400" dirty="0">
                <a:latin typeface="標楷體" panose="03000509000000000000" pitchFamily="65" charset="-120"/>
                <a:ea typeface="標楷體" panose="03000509000000000000" pitchFamily="65" charset="-120"/>
              </a:rPr>
              <a:t>條）</a:t>
            </a:r>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r>
              <a:rPr lang="zh-TW" altLang="en-US" sz="2400" dirty="0">
                <a:solidFill>
                  <a:srgbClr val="FF0000"/>
                </a:solidFill>
                <a:latin typeface="標楷體" panose="03000509000000000000" pitchFamily="65" charset="-120"/>
                <a:ea typeface="標楷體" panose="03000509000000000000" pitchFamily="65" charset="-120"/>
              </a:rPr>
              <a:t>金融機構</a:t>
            </a:r>
            <a:r>
              <a:rPr lang="zh-TW" altLang="en-US" sz="2400" dirty="0">
                <a:latin typeface="標楷體" panose="03000509000000000000" pitchFamily="65" charset="-120"/>
                <a:ea typeface="標楷體" panose="03000509000000000000" pitchFamily="65" charset="-120"/>
              </a:rPr>
              <a:t>之制定規範、審查（一定金額交易及疑似洗錢交易）及申報義務（</a:t>
            </a:r>
            <a:r>
              <a:rPr lang="zh-TW" altLang="en-US" sz="2400" dirty="0">
                <a:solidFill>
                  <a:srgbClr val="FF0000"/>
                </a:solidFill>
                <a:latin typeface="標楷體" panose="03000509000000000000" pitchFamily="65" charset="-120"/>
                <a:ea typeface="標楷體" panose="03000509000000000000" pitchFamily="65" charset="-120"/>
              </a:rPr>
              <a:t>行政罰</a:t>
            </a:r>
            <a:r>
              <a:rPr lang="zh-TW" altLang="en-US" sz="2400" dirty="0">
                <a:latin typeface="標楷體" panose="03000509000000000000" pitchFamily="65" charset="-120"/>
                <a:ea typeface="標楷體" panose="03000509000000000000" pitchFamily="65" charset="-120"/>
              </a:rPr>
              <a:t>）（第</a:t>
            </a:r>
            <a:r>
              <a:rPr lang="en-US" altLang="zh-TW" sz="2400" dirty="0">
                <a:latin typeface="標楷體" panose="03000509000000000000" pitchFamily="65" charset="-120"/>
                <a:ea typeface="標楷體" panose="03000509000000000000" pitchFamily="65" charset="-120"/>
              </a:rPr>
              <a:t>6</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7</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8</a:t>
            </a:r>
            <a:r>
              <a:rPr lang="zh-TW" altLang="en-US" sz="2400" dirty="0">
                <a:latin typeface="標楷體" panose="03000509000000000000" pitchFamily="65" charset="-120"/>
                <a:ea typeface="標楷體" panose="03000509000000000000" pitchFamily="65" charset="-120"/>
              </a:rPr>
              <a:t>條）</a:t>
            </a:r>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r>
              <a:rPr lang="zh-TW" altLang="en-US" sz="2400" dirty="0">
                <a:solidFill>
                  <a:srgbClr val="FF0000"/>
                </a:solidFill>
                <a:latin typeface="標楷體" panose="03000509000000000000" pitchFamily="65" charset="-120"/>
                <a:ea typeface="標楷體" panose="03000509000000000000" pitchFamily="65" charset="-120"/>
              </a:rPr>
              <a:t>檢察官、法官</a:t>
            </a:r>
            <a:r>
              <a:rPr lang="zh-TW" altLang="en-US" sz="2400" dirty="0">
                <a:latin typeface="標楷體" panose="03000509000000000000" pitchFamily="65" charset="-120"/>
                <a:ea typeface="標楷體" panose="03000509000000000000" pitchFamily="65" charset="-120"/>
              </a:rPr>
              <a:t>，偵查中、審判中之</a:t>
            </a:r>
            <a:r>
              <a:rPr lang="zh-TW" altLang="en-US" sz="2400" dirty="0">
                <a:solidFill>
                  <a:srgbClr val="FF0000"/>
                </a:solidFill>
                <a:latin typeface="標楷體" panose="03000509000000000000" pitchFamily="65" charset="-120"/>
                <a:ea typeface="標楷體" panose="03000509000000000000" pitchFamily="65" charset="-120"/>
              </a:rPr>
              <a:t>禁止處分命令</a:t>
            </a:r>
            <a:r>
              <a:rPr lang="zh-TW" altLang="en-US" sz="2400" dirty="0">
                <a:latin typeface="標楷體" panose="03000509000000000000" pitchFamily="65" charset="-120"/>
                <a:ea typeface="標楷體" panose="03000509000000000000" pitchFamily="65" charset="-120"/>
              </a:rPr>
              <a:t>（第</a:t>
            </a:r>
            <a:r>
              <a:rPr lang="en-US" altLang="zh-TW" sz="2400" dirty="0">
                <a:latin typeface="標楷體" panose="03000509000000000000" pitchFamily="65" charset="-120"/>
                <a:ea typeface="標楷體" panose="03000509000000000000" pitchFamily="65" charset="-120"/>
              </a:rPr>
              <a:t>9</a:t>
            </a:r>
            <a:r>
              <a:rPr lang="zh-TW" altLang="en-US" sz="2400" dirty="0">
                <a:latin typeface="標楷體" panose="03000509000000000000" pitchFamily="65" charset="-120"/>
                <a:ea typeface="標楷體" panose="03000509000000000000" pitchFamily="65" charset="-120"/>
              </a:rPr>
              <a:t>條）</a:t>
            </a:r>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r>
              <a:rPr lang="zh-TW" altLang="en-US" sz="2400" dirty="0">
                <a:solidFill>
                  <a:srgbClr val="FF0000"/>
                </a:solidFill>
                <a:latin typeface="標楷體" panose="03000509000000000000" pitchFamily="65" charset="-120"/>
                <a:ea typeface="標楷體" panose="03000509000000000000" pitchFamily="65" charset="-120"/>
              </a:rPr>
              <a:t>旅客及隨交通工具服務之人員</a:t>
            </a:r>
            <a:r>
              <a:rPr lang="zh-TW" altLang="en-US" sz="2400" dirty="0">
                <a:solidFill>
                  <a:srgbClr val="0070C0"/>
                </a:solidFill>
                <a:latin typeface="標楷體" panose="03000509000000000000" pitchFamily="65" charset="-120"/>
                <a:ea typeface="標楷體" panose="03000509000000000000" pitchFamily="65" charset="-120"/>
              </a:rPr>
              <a:t>出入國境</a:t>
            </a:r>
            <a:r>
              <a:rPr lang="zh-TW" altLang="en-US" sz="2400" dirty="0">
                <a:latin typeface="標楷體" panose="03000509000000000000" pitchFamily="65" charset="-120"/>
                <a:ea typeface="標楷體" panose="03000509000000000000" pitchFamily="65" charset="-120"/>
              </a:rPr>
              <a:t>之</a:t>
            </a:r>
            <a:r>
              <a:rPr lang="zh-TW" altLang="en-US" sz="2400" dirty="0">
                <a:solidFill>
                  <a:srgbClr val="FF0000"/>
                </a:solidFill>
                <a:latin typeface="標楷體" panose="03000509000000000000" pitchFamily="65" charset="-120"/>
                <a:ea typeface="標楷體" panose="03000509000000000000" pitchFamily="65" charset="-120"/>
              </a:rPr>
              <a:t>申報義務</a:t>
            </a:r>
            <a:r>
              <a:rPr lang="zh-TW" altLang="en-US" sz="2400" dirty="0">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行政罰</a:t>
            </a:r>
            <a:r>
              <a:rPr lang="zh-TW" altLang="en-US" sz="2400" dirty="0">
                <a:latin typeface="標楷體" panose="03000509000000000000" pitchFamily="65" charset="-120"/>
                <a:ea typeface="標楷體" panose="03000509000000000000" pitchFamily="65" charset="-120"/>
              </a:rPr>
              <a:t>）（第</a:t>
            </a:r>
            <a:r>
              <a:rPr lang="en-US" altLang="zh-TW" sz="2400" dirty="0">
                <a:latin typeface="標楷體" panose="03000509000000000000" pitchFamily="65" charset="-120"/>
                <a:ea typeface="標楷體" panose="03000509000000000000" pitchFamily="65" charset="-120"/>
              </a:rPr>
              <a:t>10</a:t>
            </a:r>
            <a:r>
              <a:rPr lang="zh-TW" altLang="en-US" sz="2400" dirty="0">
                <a:latin typeface="標楷體" panose="03000509000000000000" pitchFamily="65" charset="-120"/>
                <a:ea typeface="標楷體" panose="03000509000000000000" pitchFamily="65" charset="-120"/>
              </a:rPr>
              <a:t>條）</a:t>
            </a:r>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zh-TW" altLang="en-US" dirty="0"/>
          </a:p>
        </p:txBody>
      </p:sp>
      <p:pic>
        <p:nvPicPr>
          <p:cNvPr id="5" name="Picture 1"/>
          <p:cNvPicPr>
            <a:picLocks noChangeAspect="1" noChangeArrowheads="1"/>
          </p:cNvPicPr>
          <p:nvPr/>
        </p:nvPicPr>
        <p:blipFill>
          <a:blip r:embed="rId3">
            <a:lum bright="40000" contrast="-40000"/>
          </a:blip>
          <a:srcRect/>
          <a:stretch>
            <a:fillRect/>
          </a:stretch>
        </p:blipFill>
        <p:spPr bwMode="auto">
          <a:xfrm>
            <a:off x="6542845" y="15649"/>
            <a:ext cx="2601155" cy="928670"/>
          </a:xfrm>
          <a:prstGeom prst="rect">
            <a:avLst/>
          </a:prstGeom>
          <a:noFill/>
          <a:ln w="9525">
            <a:noFill/>
            <a:miter lim="800000"/>
            <a:headEnd/>
            <a:tailEnd/>
          </a:ln>
          <a:effectLst/>
        </p:spPr>
      </p:pic>
    </p:spTree>
    <p:extLst>
      <p:ext uri="{BB962C8B-B14F-4D97-AF65-F5344CB8AC3E}">
        <p14:creationId xmlns="" xmlns:p14="http://schemas.microsoft.com/office/powerpoint/2010/main" val="23679016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362" y="181799"/>
            <a:ext cx="6347713" cy="1320800"/>
          </a:xfrm>
        </p:spPr>
        <p:txBody>
          <a:bodyPr>
            <a:normAutofit/>
          </a:bodyPr>
          <a:lstStyle/>
          <a:p>
            <a:r>
              <a:rPr lang="zh-TW" altLang="en-US" dirty="0">
                <a:solidFill>
                  <a:srgbClr val="C00000"/>
                </a:solidFill>
                <a:latin typeface="標楷體" panose="03000509000000000000" pitchFamily="65" charset="-120"/>
                <a:ea typeface="標楷體" panose="03000509000000000000" pitchFamily="65" charset="-120"/>
              </a:rPr>
              <a:t>洗錢防制法第七條及第八條相關法令、規則及函（釋）</a:t>
            </a:r>
          </a:p>
        </p:txBody>
      </p:sp>
      <p:sp>
        <p:nvSpPr>
          <p:cNvPr id="3" name="內容版面配置區 2"/>
          <p:cNvSpPr>
            <a:spLocks noGrp="1"/>
          </p:cNvSpPr>
          <p:nvPr>
            <p:ph idx="1"/>
          </p:nvPr>
        </p:nvSpPr>
        <p:spPr>
          <a:xfrm>
            <a:off x="609598" y="1509440"/>
            <a:ext cx="7706817" cy="4079800"/>
          </a:xfrm>
        </p:spPr>
        <p:txBody>
          <a:bodyPr>
            <a:noAutofit/>
          </a:bodyPr>
          <a:lstStyle/>
          <a:p>
            <a:pPr marL="0" indent="0">
              <a:buNone/>
            </a:pPr>
            <a:endParaRPr lang="en-US" altLang="zh-TW" sz="2000" dirty="0">
              <a:latin typeface="標楷體" panose="03000509000000000000" pitchFamily="65" charset="-120"/>
              <a:ea typeface="標楷體" panose="03000509000000000000" pitchFamily="65" charset="-120"/>
            </a:endParaRPr>
          </a:p>
          <a:p>
            <a:pPr marL="0" indent="0">
              <a:buNone/>
            </a:pPr>
            <a:endParaRPr lang="zh-TW" altLang="en-US" sz="2000" dirty="0">
              <a:latin typeface="標楷體" panose="03000509000000000000" pitchFamily="65" charset="-120"/>
              <a:ea typeface="標楷體" panose="03000509000000000000" pitchFamily="65" charset="-120"/>
            </a:endParaRPr>
          </a:p>
          <a:p>
            <a:pPr marL="0" indent="0">
              <a:buNone/>
            </a:pPr>
            <a:endParaRPr lang="zh-TW" altLang="en-US" sz="2000" dirty="0">
              <a:latin typeface="標楷體" panose="03000509000000000000" pitchFamily="65" charset="-120"/>
              <a:ea typeface="標楷體" panose="03000509000000000000" pitchFamily="65" charset="-120"/>
            </a:endParaRPr>
          </a:p>
          <a:p>
            <a:endParaRPr lang="zh-TW" altLang="en-US" sz="2000" dirty="0">
              <a:latin typeface="標楷體" panose="03000509000000000000" pitchFamily="65" charset="-120"/>
              <a:ea typeface="標楷體" panose="03000509000000000000" pitchFamily="65" charset="-120"/>
            </a:endParaRPr>
          </a:p>
          <a:p>
            <a:pPr marL="0" indent="0">
              <a:buNone/>
            </a:pPr>
            <a:endParaRPr lang="en-US" altLang="zh-TW" sz="2000" dirty="0">
              <a:latin typeface="標楷體" panose="03000509000000000000" pitchFamily="65" charset="-120"/>
              <a:ea typeface="標楷體" panose="03000509000000000000" pitchFamily="65" charset="-120"/>
            </a:endParaRPr>
          </a:p>
          <a:p>
            <a:pPr marL="0" indent="0">
              <a:buNone/>
            </a:pPr>
            <a:endParaRPr lang="zh-TW" altLang="en-US" sz="2000" dirty="0">
              <a:latin typeface="標楷體" panose="03000509000000000000" pitchFamily="65" charset="-120"/>
              <a:ea typeface="標楷體" panose="03000509000000000000" pitchFamily="65" charset="-120"/>
            </a:endParaRPr>
          </a:p>
          <a:p>
            <a:endParaRPr lang="zh-TW" altLang="en-US" sz="2000" dirty="0">
              <a:latin typeface="標楷體" panose="03000509000000000000" pitchFamily="65" charset="-120"/>
              <a:ea typeface="標楷體" panose="03000509000000000000" pitchFamily="65" charset="-120"/>
            </a:endParaRPr>
          </a:p>
          <a:p>
            <a:pPr marL="0" indent="0">
              <a:buNone/>
            </a:pPr>
            <a:endParaRPr lang="zh-TW" altLang="en-US" sz="2000" dirty="0">
              <a:latin typeface="標楷體" panose="03000509000000000000" pitchFamily="65" charset="-120"/>
              <a:ea typeface="標楷體" panose="03000509000000000000" pitchFamily="65" charset="-120"/>
            </a:endParaRPr>
          </a:p>
        </p:txBody>
      </p:sp>
      <p:sp>
        <p:nvSpPr>
          <p:cNvPr id="5" name="AutoShape 4"/>
          <p:cNvSpPr>
            <a:spLocks noChangeArrowheads="1"/>
          </p:cNvSpPr>
          <p:nvPr/>
        </p:nvSpPr>
        <p:spPr bwMode="auto">
          <a:xfrm>
            <a:off x="123982" y="1662463"/>
            <a:ext cx="8539338" cy="806067"/>
          </a:xfrm>
          <a:prstGeom prst="roundRect">
            <a:avLst>
              <a:gd name="adj" fmla="val 16667"/>
            </a:avLst>
          </a:prstGeom>
          <a:gradFill rotWithShape="1">
            <a:gsLst>
              <a:gs pos="0">
                <a:srgbClr val="FF9999"/>
              </a:gs>
              <a:gs pos="100000">
                <a:srgbClr val="FFCC99"/>
              </a:gs>
            </a:gsLst>
            <a:lin ang="5400000" scaled="1"/>
          </a:gradFill>
          <a:ln>
            <a:noFill/>
          </a:ln>
          <a:effectLst/>
          <a:scene3d>
            <a:camera prst="legacyObliqueTopRight"/>
            <a:lightRig rig="legacyFlat3" dir="b"/>
          </a:scene3d>
          <a:sp3d extrusionH="201600" prstMaterial="legacyMatte">
            <a:bevelT w="13500" h="13500" prst="angle"/>
            <a:bevelB w="13500" h="13500" prst="angle"/>
            <a:extrusionClr>
              <a:srgbClr val="FF9999"/>
            </a:extrusionClr>
          </a:sp3d>
          <a:extLst>
            <a:ext uri="{91240B29-F687-4F45-9708-019B960494DF}">
              <a14:hiddenLine xmlns="" xmlns:a14="http://schemas.microsoft.com/office/drawing/2010/main" w="9525" algn="ctr">
                <a:no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flatTx/>
          </a:bodyPr>
          <a:lstStyle/>
          <a:p>
            <a:r>
              <a:rPr lang="zh-TW" altLang="en-US" sz="2400" dirty="0">
                <a:latin typeface="標楷體" panose="03000509000000000000" pitchFamily="65" charset="-120"/>
                <a:ea typeface="標楷體" panose="03000509000000000000" pitchFamily="65" charset="-120"/>
              </a:rPr>
              <a:t>金融機構對達一定金額以上通貨交易及疑似洗錢交易申報辦法</a:t>
            </a:r>
          </a:p>
          <a:p>
            <a:endParaRPr lang="zh-TW" altLang="en-US" dirty="0"/>
          </a:p>
        </p:txBody>
      </p:sp>
      <p:sp>
        <p:nvSpPr>
          <p:cNvPr id="6" name="AutoShape 4"/>
          <p:cNvSpPr>
            <a:spLocks noChangeArrowheads="1"/>
          </p:cNvSpPr>
          <p:nvPr/>
        </p:nvSpPr>
        <p:spPr bwMode="auto">
          <a:xfrm>
            <a:off x="134362" y="2708920"/>
            <a:ext cx="8528958" cy="792087"/>
          </a:xfrm>
          <a:prstGeom prst="roundRect">
            <a:avLst>
              <a:gd name="adj" fmla="val 16667"/>
            </a:avLst>
          </a:prstGeom>
          <a:gradFill rotWithShape="1">
            <a:gsLst>
              <a:gs pos="0">
                <a:srgbClr val="FF9999"/>
              </a:gs>
              <a:gs pos="100000">
                <a:srgbClr val="FFCC99"/>
              </a:gs>
            </a:gsLst>
            <a:lin ang="5400000" scaled="1"/>
          </a:gradFill>
          <a:ln>
            <a:noFill/>
          </a:ln>
          <a:effectLst/>
          <a:scene3d>
            <a:camera prst="legacyObliqueTopRight"/>
            <a:lightRig rig="legacyFlat3" dir="b"/>
          </a:scene3d>
          <a:sp3d extrusionH="201600" prstMaterial="legacyMatte">
            <a:bevelT w="13500" h="13500" prst="angle"/>
            <a:bevelB w="13500" h="13500" prst="angle"/>
            <a:extrusionClr>
              <a:srgbClr val="FF9999"/>
            </a:extrusionClr>
          </a:sp3d>
          <a:extLst>
            <a:ext uri="{91240B29-F687-4F45-9708-019B960494DF}">
              <a14:hiddenLine xmlns="" xmlns:a14="http://schemas.microsoft.com/office/drawing/2010/main" w="9525" algn="ctr">
                <a:no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flatTx/>
          </a:bodyPr>
          <a:lstStyle/>
          <a:p>
            <a:r>
              <a:rPr lang="zh-TW" altLang="en-US" sz="2000" dirty="0">
                <a:latin typeface="標楷體" panose="03000509000000000000" pitchFamily="65" charset="-120"/>
                <a:ea typeface="標楷體" panose="03000509000000000000" pitchFamily="65" charset="-120"/>
              </a:rPr>
              <a:t>農業金融機構對達一定金額以上通貨交易及疑似洗錢交易申報辦法</a:t>
            </a:r>
          </a:p>
        </p:txBody>
      </p:sp>
      <p:sp>
        <p:nvSpPr>
          <p:cNvPr id="7" name="AutoShape 4"/>
          <p:cNvSpPr>
            <a:spLocks noChangeArrowheads="1"/>
          </p:cNvSpPr>
          <p:nvPr/>
        </p:nvSpPr>
        <p:spPr bwMode="auto">
          <a:xfrm>
            <a:off x="123364" y="3789040"/>
            <a:ext cx="8528958" cy="755650"/>
          </a:xfrm>
          <a:prstGeom prst="roundRect">
            <a:avLst>
              <a:gd name="adj" fmla="val 16667"/>
            </a:avLst>
          </a:prstGeom>
          <a:gradFill rotWithShape="1">
            <a:gsLst>
              <a:gs pos="0">
                <a:srgbClr val="FF9999"/>
              </a:gs>
              <a:gs pos="100000">
                <a:srgbClr val="FFCC99"/>
              </a:gs>
            </a:gsLst>
            <a:lin ang="5400000" scaled="1"/>
          </a:gradFill>
          <a:ln>
            <a:noFill/>
          </a:ln>
          <a:effectLst/>
          <a:scene3d>
            <a:camera prst="legacyObliqueTopRight"/>
            <a:lightRig rig="legacyFlat3" dir="b"/>
          </a:scene3d>
          <a:sp3d extrusionH="201600" prstMaterial="legacyMatte">
            <a:bevelT w="13500" h="13500" prst="angle"/>
            <a:bevelB w="13500" h="13500" prst="angle"/>
            <a:extrusionClr>
              <a:srgbClr val="FF9999"/>
            </a:extrusionClr>
          </a:sp3d>
          <a:extLst>
            <a:ext uri="{91240B29-F687-4F45-9708-019B960494DF}">
              <a14:hiddenLine xmlns="" xmlns:a14="http://schemas.microsoft.com/office/drawing/2010/main" w="9525" algn="ctr">
                <a:no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flatTx/>
          </a:bodyPr>
          <a:lstStyle/>
          <a:p>
            <a:r>
              <a:rPr lang="zh-TW" altLang="en-US" sz="2000" dirty="0">
                <a:latin typeface="標楷體" panose="03000509000000000000" pitchFamily="65" charset="-120"/>
                <a:ea typeface="標楷體" panose="03000509000000000000" pitchFamily="65" charset="-120"/>
              </a:rPr>
              <a:t>銀樓業對達一定金額以上通貨交易及疑似洗錢交易申報辦法</a:t>
            </a:r>
          </a:p>
        </p:txBody>
      </p:sp>
      <p:sp>
        <p:nvSpPr>
          <p:cNvPr id="8" name="AutoShape 4"/>
          <p:cNvSpPr>
            <a:spLocks noChangeArrowheads="1"/>
          </p:cNvSpPr>
          <p:nvPr/>
        </p:nvSpPr>
        <p:spPr bwMode="auto">
          <a:xfrm>
            <a:off x="128845" y="4797152"/>
            <a:ext cx="8517997" cy="720080"/>
          </a:xfrm>
          <a:prstGeom prst="roundRect">
            <a:avLst>
              <a:gd name="adj" fmla="val 16667"/>
            </a:avLst>
          </a:prstGeom>
          <a:gradFill rotWithShape="1">
            <a:gsLst>
              <a:gs pos="0">
                <a:srgbClr val="FF9999"/>
              </a:gs>
              <a:gs pos="100000">
                <a:srgbClr val="FFCC99"/>
              </a:gs>
            </a:gsLst>
            <a:lin ang="5400000" scaled="1"/>
          </a:gradFill>
          <a:ln>
            <a:noFill/>
          </a:ln>
          <a:effectLst/>
          <a:scene3d>
            <a:camera prst="legacyObliqueTopRight"/>
            <a:lightRig rig="legacyFlat3" dir="b"/>
          </a:scene3d>
          <a:sp3d extrusionH="201600" prstMaterial="legacyMatte">
            <a:bevelT w="13500" h="13500" prst="angle"/>
            <a:bevelB w="13500" h="13500" prst="angle"/>
            <a:extrusionClr>
              <a:srgbClr val="FF9999"/>
            </a:extrusionClr>
          </a:sp3d>
          <a:extLst>
            <a:ext uri="{91240B29-F687-4F45-9708-019B960494DF}">
              <a14:hiddenLine xmlns="" xmlns:a14="http://schemas.microsoft.com/office/drawing/2010/main" w="9525" algn="ctr">
                <a:no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flatTx/>
          </a:bodyPr>
          <a:lstStyle/>
          <a:p>
            <a:r>
              <a:rPr lang="zh-TW" altLang="en-US" sz="2000" dirty="0">
                <a:latin typeface="標楷體" panose="03000509000000000000" pitchFamily="65" charset="-120"/>
                <a:ea typeface="標楷體" panose="03000509000000000000" pitchFamily="65" charset="-120"/>
              </a:rPr>
              <a:t>外幣收兌處設置及管理辦法</a:t>
            </a:r>
          </a:p>
        </p:txBody>
      </p:sp>
      <p:pic>
        <p:nvPicPr>
          <p:cNvPr id="9" name="Picture 1"/>
          <p:cNvPicPr>
            <a:picLocks noChangeAspect="1" noChangeArrowheads="1"/>
          </p:cNvPicPr>
          <p:nvPr/>
        </p:nvPicPr>
        <p:blipFill>
          <a:blip r:embed="rId3">
            <a:lum bright="40000" contrast="-40000"/>
          </a:blip>
          <a:srcRect/>
          <a:stretch>
            <a:fillRect/>
          </a:stretch>
        </p:blipFill>
        <p:spPr bwMode="auto">
          <a:xfrm>
            <a:off x="6542845" y="15649"/>
            <a:ext cx="2601155" cy="928670"/>
          </a:xfrm>
          <a:prstGeom prst="rect">
            <a:avLst/>
          </a:prstGeom>
          <a:noFill/>
          <a:ln w="9525">
            <a:noFill/>
            <a:miter lim="800000"/>
            <a:headEnd/>
            <a:tailEnd/>
          </a:ln>
          <a:effectLst/>
        </p:spPr>
      </p:pic>
    </p:spTree>
    <p:extLst>
      <p:ext uri="{BB962C8B-B14F-4D97-AF65-F5344CB8AC3E}">
        <p14:creationId xmlns="" xmlns:p14="http://schemas.microsoft.com/office/powerpoint/2010/main" val="11101654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400"/>
            <a:ext cx="8229600" cy="892586"/>
          </a:xfrm>
        </p:spPr>
        <p:txBody>
          <a:bodyPr>
            <a:noAutofit/>
          </a:bodyPr>
          <a:lstStyle/>
          <a:p>
            <a:r>
              <a:rPr lang="zh-TW" altLang="en-US" sz="2000" dirty="0">
                <a:solidFill>
                  <a:srgbClr val="C00000"/>
                </a:solidFill>
                <a:latin typeface="標楷體" panose="03000509000000000000" pitchFamily="65" charset="-120"/>
                <a:ea typeface="標楷體" panose="03000509000000000000" pitchFamily="65" charset="-120"/>
              </a:rPr>
              <a:t>疑似洗錢交易之行為</a:t>
            </a:r>
            <a:r>
              <a:rPr lang="en-US" altLang="zh-TW" sz="2000" dirty="0">
                <a:solidFill>
                  <a:srgbClr val="C00000"/>
                </a:solidFill>
                <a:latin typeface="標楷體" panose="03000509000000000000" pitchFamily="65" charset="-120"/>
                <a:ea typeface="標楷體" panose="03000509000000000000" pitchFamily="65" charset="-120"/>
              </a:rPr>
              <a:t>--</a:t>
            </a:r>
            <a:br>
              <a:rPr lang="en-US" altLang="zh-TW" sz="2000" dirty="0">
                <a:solidFill>
                  <a:srgbClr val="C00000"/>
                </a:solidFill>
                <a:latin typeface="標楷體" panose="03000509000000000000" pitchFamily="65" charset="-120"/>
                <a:ea typeface="標楷體" panose="03000509000000000000" pitchFamily="65" charset="-120"/>
              </a:rPr>
            </a:br>
            <a:r>
              <a:rPr lang="zh-TW" altLang="en-US" sz="2000" dirty="0">
                <a:solidFill>
                  <a:srgbClr val="C00000"/>
                </a:solidFill>
                <a:latin typeface="標楷體" panose="03000509000000000000" pitchFamily="65" charset="-120"/>
                <a:ea typeface="標楷體" panose="03000509000000000000" pitchFamily="65" charset="-120"/>
              </a:rPr>
              <a:t>金融機構對達一定金額以上通貨交易及疑似洗錢交易申報辦法第</a:t>
            </a:r>
            <a:r>
              <a:rPr lang="en-US" altLang="zh-TW" sz="2000" dirty="0">
                <a:solidFill>
                  <a:srgbClr val="C00000"/>
                </a:solidFill>
                <a:latin typeface="標楷體" panose="03000509000000000000" pitchFamily="65" charset="-120"/>
                <a:ea typeface="標楷體" panose="03000509000000000000" pitchFamily="65" charset="-120"/>
              </a:rPr>
              <a:t>7</a:t>
            </a:r>
            <a:r>
              <a:rPr lang="zh-TW" altLang="en-US" sz="2000" dirty="0">
                <a:solidFill>
                  <a:srgbClr val="C00000"/>
                </a:solidFill>
                <a:latin typeface="標楷體" panose="03000509000000000000" pitchFamily="65" charset="-120"/>
                <a:ea typeface="標楷體" panose="03000509000000000000" pitchFamily="65" charset="-120"/>
              </a:rPr>
              <a:t>條</a:t>
            </a:r>
          </a:p>
        </p:txBody>
      </p:sp>
      <p:sp>
        <p:nvSpPr>
          <p:cNvPr id="3" name="內容版面配置區 2"/>
          <p:cNvSpPr>
            <a:spLocks noGrp="1"/>
          </p:cNvSpPr>
          <p:nvPr>
            <p:ph idx="1"/>
          </p:nvPr>
        </p:nvSpPr>
        <p:spPr>
          <a:xfrm>
            <a:off x="457200" y="1044986"/>
            <a:ext cx="8229600" cy="5984414"/>
          </a:xfrm>
        </p:spPr>
        <p:txBody>
          <a:bodyPr>
            <a:noAutofit/>
          </a:bodyPr>
          <a:lstStyle/>
          <a:p>
            <a:pPr>
              <a:lnSpc>
                <a:spcPts val="2400"/>
              </a:lnSpc>
            </a:pPr>
            <a:r>
              <a:rPr lang="zh-TW" altLang="en-US" sz="2000" dirty="0">
                <a:latin typeface="標楷體" panose="03000509000000000000" pitchFamily="65" charset="-120"/>
                <a:ea typeface="標楷體" panose="03000509000000000000" pitchFamily="65" charset="-120"/>
              </a:rPr>
              <a:t>有下列情形之一，金融機構應確認客戶身分及留存交易紀錄憑證，並應向法務部調查局為疑似洗錢交易之申報：</a:t>
            </a:r>
            <a:endParaRPr lang="en-US" altLang="zh-TW" sz="2000" dirty="0">
              <a:latin typeface="標楷體" panose="03000509000000000000" pitchFamily="65" charset="-120"/>
              <a:ea typeface="標楷體" panose="03000509000000000000" pitchFamily="65" charset="-120"/>
            </a:endParaRPr>
          </a:p>
          <a:p>
            <a:pPr>
              <a:lnSpc>
                <a:spcPts val="2400"/>
              </a:lnSpc>
            </a:pPr>
            <a:r>
              <a:rPr lang="zh-TW" altLang="en-US" sz="2000" dirty="0">
                <a:latin typeface="標楷體" panose="03000509000000000000" pitchFamily="65" charset="-120"/>
                <a:ea typeface="標楷體" panose="03000509000000000000" pitchFamily="65" charset="-120"/>
              </a:rPr>
              <a:t> 一、同一</a:t>
            </a:r>
            <a:r>
              <a:rPr lang="zh-TW" altLang="en-US" sz="2000" dirty="0">
                <a:solidFill>
                  <a:srgbClr val="FF0000"/>
                </a:solidFill>
                <a:latin typeface="標楷體" panose="03000509000000000000" pitchFamily="65" charset="-120"/>
                <a:ea typeface="標楷體" panose="03000509000000000000" pitchFamily="65" charset="-120"/>
              </a:rPr>
              <a:t>帳戶</a:t>
            </a:r>
            <a:r>
              <a:rPr lang="zh-TW" altLang="en-US" sz="2000" dirty="0">
                <a:latin typeface="標楷體" panose="03000509000000000000" pitchFamily="65" charset="-120"/>
                <a:ea typeface="標楷體" panose="03000509000000000000" pitchFamily="65" charset="-120"/>
              </a:rPr>
              <a:t>於</a:t>
            </a:r>
            <a:r>
              <a:rPr lang="zh-TW" altLang="en-US" sz="2000" dirty="0">
                <a:solidFill>
                  <a:srgbClr val="FF0000"/>
                </a:solidFill>
                <a:latin typeface="標楷體" panose="03000509000000000000" pitchFamily="65" charset="-120"/>
                <a:ea typeface="標楷體" panose="03000509000000000000" pitchFamily="65" charset="-120"/>
              </a:rPr>
              <a:t>同一營業日</a:t>
            </a:r>
            <a:r>
              <a:rPr lang="zh-TW" altLang="en-US" sz="2000" dirty="0">
                <a:latin typeface="標楷體" panose="03000509000000000000" pitchFamily="65" charset="-120"/>
                <a:ea typeface="標楷體" panose="03000509000000000000" pitchFamily="65" charset="-120"/>
              </a:rPr>
              <a:t>之</a:t>
            </a:r>
            <a:r>
              <a:rPr lang="zh-TW" altLang="en-US" sz="2000" dirty="0">
                <a:solidFill>
                  <a:srgbClr val="FF0000"/>
                </a:solidFill>
                <a:latin typeface="標楷體" panose="03000509000000000000" pitchFamily="65" charset="-120"/>
                <a:ea typeface="標楷體" panose="03000509000000000000" pitchFamily="65" charset="-120"/>
              </a:rPr>
              <a:t>現金</a:t>
            </a:r>
            <a:r>
              <a:rPr lang="zh-TW" altLang="en-US" sz="2000" dirty="0">
                <a:latin typeface="標楷體" panose="03000509000000000000" pitchFamily="65" charset="-120"/>
                <a:ea typeface="標楷體" panose="03000509000000000000" pitchFamily="65" charset="-120"/>
              </a:rPr>
              <a:t>存、提款交易，分別累計達一定金額以上，且</a:t>
            </a:r>
            <a:r>
              <a:rPr lang="zh-TW" altLang="en-US" sz="2000" dirty="0">
                <a:solidFill>
                  <a:srgbClr val="FF0000"/>
                </a:solidFill>
                <a:latin typeface="標楷體" panose="03000509000000000000" pitchFamily="65" charset="-120"/>
                <a:ea typeface="標楷體" panose="03000509000000000000" pitchFamily="65" charset="-120"/>
              </a:rPr>
              <a:t>該交易與客戶身分、收入顯不相當</a:t>
            </a:r>
            <a:r>
              <a:rPr lang="zh-TW" altLang="en-US" sz="2000" dirty="0">
                <a:latin typeface="標楷體" panose="03000509000000000000" pitchFamily="65" charset="-120"/>
                <a:ea typeface="標楷體" panose="03000509000000000000" pitchFamily="65" charset="-120"/>
              </a:rPr>
              <a:t>，或</a:t>
            </a:r>
            <a:r>
              <a:rPr lang="zh-TW" altLang="en-US" sz="2000" dirty="0">
                <a:solidFill>
                  <a:srgbClr val="FF0000"/>
                </a:solidFill>
                <a:latin typeface="標楷體" panose="03000509000000000000" pitchFamily="65" charset="-120"/>
                <a:ea typeface="標楷體" panose="03000509000000000000" pitchFamily="65" charset="-120"/>
              </a:rPr>
              <a:t>與其營業性質無關者</a:t>
            </a:r>
            <a:r>
              <a:rPr lang="zh-TW" altLang="en-US" sz="2000" dirty="0">
                <a:latin typeface="標楷體" panose="03000509000000000000" pitchFamily="65" charset="-120"/>
                <a:ea typeface="標楷體" panose="03000509000000000000" pitchFamily="65" charset="-120"/>
              </a:rPr>
              <a:t>。 </a:t>
            </a:r>
            <a:endParaRPr lang="en-US" altLang="zh-TW" sz="2000" dirty="0">
              <a:latin typeface="標楷體" panose="03000509000000000000" pitchFamily="65" charset="-120"/>
              <a:ea typeface="標楷體" panose="03000509000000000000" pitchFamily="65" charset="-120"/>
            </a:endParaRPr>
          </a:p>
          <a:p>
            <a:pPr>
              <a:lnSpc>
                <a:spcPts val="2400"/>
              </a:lnSpc>
            </a:pPr>
            <a:r>
              <a:rPr lang="zh-TW" altLang="en-US" sz="2000" dirty="0">
                <a:latin typeface="標楷體" panose="03000509000000000000" pitchFamily="65" charset="-120"/>
                <a:ea typeface="標楷體" panose="03000509000000000000" pitchFamily="65" charset="-120"/>
              </a:rPr>
              <a:t>二、同一</a:t>
            </a:r>
            <a:r>
              <a:rPr lang="zh-TW" altLang="en-US" sz="2000" dirty="0">
                <a:solidFill>
                  <a:srgbClr val="FF0000"/>
                </a:solidFill>
                <a:latin typeface="標楷體" panose="03000509000000000000" pitchFamily="65" charset="-120"/>
                <a:ea typeface="標楷體" panose="03000509000000000000" pitchFamily="65" charset="-120"/>
              </a:rPr>
              <a:t>客戶</a:t>
            </a:r>
            <a:r>
              <a:rPr lang="zh-TW" altLang="en-US" sz="2000" dirty="0">
                <a:latin typeface="標楷體" panose="03000509000000000000" pitchFamily="65" charset="-120"/>
                <a:ea typeface="標楷體" panose="03000509000000000000" pitchFamily="65" charset="-120"/>
              </a:rPr>
              <a:t>於</a:t>
            </a:r>
            <a:r>
              <a:rPr lang="zh-TW" altLang="en-US" sz="2000" dirty="0">
                <a:solidFill>
                  <a:srgbClr val="FF0000"/>
                </a:solidFill>
                <a:latin typeface="標楷體" panose="03000509000000000000" pitchFamily="65" charset="-120"/>
                <a:ea typeface="標楷體" panose="03000509000000000000" pitchFamily="65" charset="-120"/>
              </a:rPr>
              <a:t>同一櫃檯</a:t>
            </a:r>
            <a:r>
              <a:rPr lang="zh-TW" altLang="en-US" sz="2000" dirty="0">
                <a:latin typeface="標楷體" panose="03000509000000000000" pitchFamily="65" charset="-120"/>
                <a:ea typeface="標楷體" panose="03000509000000000000" pitchFamily="65" charset="-120"/>
              </a:rPr>
              <a:t>一次辦理多筆</a:t>
            </a:r>
            <a:r>
              <a:rPr lang="zh-TW" altLang="en-US" sz="2000" dirty="0">
                <a:solidFill>
                  <a:srgbClr val="FF0000"/>
                </a:solidFill>
                <a:latin typeface="標楷體" panose="03000509000000000000" pitchFamily="65" charset="-120"/>
                <a:ea typeface="標楷體" panose="03000509000000000000" pitchFamily="65" charset="-120"/>
              </a:rPr>
              <a:t>現金</a:t>
            </a:r>
            <a:r>
              <a:rPr lang="zh-TW" altLang="en-US" sz="2000" dirty="0">
                <a:latin typeface="標楷體" panose="03000509000000000000" pitchFamily="65" charset="-120"/>
                <a:ea typeface="標楷體" panose="03000509000000000000" pitchFamily="65" charset="-120"/>
              </a:rPr>
              <a:t>存、提款交易，分別累計達一定金額以上，且</a:t>
            </a:r>
            <a:r>
              <a:rPr lang="zh-TW" altLang="en-US" sz="2000" dirty="0">
                <a:solidFill>
                  <a:srgbClr val="FF0000"/>
                </a:solidFill>
                <a:latin typeface="標楷體" panose="03000509000000000000" pitchFamily="65" charset="-120"/>
                <a:ea typeface="標楷體" panose="03000509000000000000" pitchFamily="65" charset="-120"/>
              </a:rPr>
              <a:t>該交易與客戶身分、收入顯不相當</a:t>
            </a:r>
            <a:r>
              <a:rPr lang="zh-TW" altLang="en-US" sz="2000" dirty="0">
                <a:latin typeface="標楷體" panose="03000509000000000000" pitchFamily="65" charset="-120"/>
                <a:ea typeface="標楷體" panose="03000509000000000000" pitchFamily="65" charset="-120"/>
              </a:rPr>
              <a:t>，或</a:t>
            </a:r>
            <a:r>
              <a:rPr lang="zh-TW" altLang="en-US" sz="2000" dirty="0">
                <a:solidFill>
                  <a:srgbClr val="FF0000"/>
                </a:solidFill>
                <a:latin typeface="標楷體" panose="03000509000000000000" pitchFamily="65" charset="-120"/>
                <a:ea typeface="標楷體" panose="03000509000000000000" pitchFamily="65" charset="-120"/>
              </a:rPr>
              <a:t>與其營業 性質無關者</a:t>
            </a:r>
            <a:r>
              <a:rPr lang="zh-TW" altLang="en-US" sz="2000" dirty="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pPr>
              <a:lnSpc>
                <a:spcPts val="2400"/>
              </a:lnSpc>
            </a:pPr>
            <a:r>
              <a:rPr lang="zh-TW" altLang="en-US" sz="2000" dirty="0">
                <a:latin typeface="標楷體" panose="03000509000000000000" pitchFamily="65" charset="-120"/>
                <a:ea typeface="標楷體" panose="03000509000000000000" pitchFamily="65" charset="-120"/>
              </a:rPr>
              <a:t> 三、同一客戶於</a:t>
            </a:r>
            <a:r>
              <a:rPr lang="zh-TW" altLang="en-US" sz="2000" dirty="0">
                <a:solidFill>
                  <a:srgbClr val="FF0000"/>
                </a:solidFill>
                <a:latin typeface="標楷體" panose="03000509000000000000" pitchFamily="65" charset="-120"/>
                <a:ea typeface="標楷體" panose="03000509000000000000" pitchFamily="65" charset="-120"/>
              </a:rPr>
              <a:t>同一櫃檯</a:t>
            </a:r>
            <a:r>
              <a:rPr lang="zh-TW" altLang="en-US" sz="2000" dirty="0">
                <a:latin typeface="標楷體" panose="03000509000000000000" pitchFamily="65" charset="-120"/>
                <a:ea typeface="標楷體" panose="03000509000000000000" pitchFamily="65" charset="-120"/>
              </a:rPr>
              <a:t>一次以</a:t>
            </a:r>
            <a:r>
              <a:rPr lang="zh-TW" altLang="en-US" sz="2000" dirty="0">
                <a:solidFill>
                  <a:srgbClr val="FF0000"/>
                </a:solidFill>
                <a:latin typeface="標楷體" panose="03000509000000000000" pitchFamily="65" charset="-120"/>
                <a:ea typeface="標楷體" panose="03000509000000000000" pitchFamily="65" charset="-120"/>
              </a:rPr>
              <a:t>現金</a:t>
            </a:r>
            <a:r>
              <a:rPr lang="zh-TW" altLang="en-US" sz="2000" dirty="0">
                <a:latin typeface="標楷體" panose="03000509000000000000" pitchFamily="65" charset="-120"/>
                <a:ea typeface="標楷體" panose="03000509000000000000" pitchFamily="65" charset="-120"/>
              </a:rPr>
              <a:t>分多筆</a:t>
            </a:r>
            <a:r>
              <a:rPr lang="zh-TW" altLang="en-US" sz="2000" dirty="0">
                <a:solidFill>
                  <a:srgbClr val="FF0000"/>
                </a:solidFill>
                <a:latin typeface="標楷體" panose="03000509000000000000" pitchFamily="65" charset="-120"/>
                <a:ea typeface="標楷體" panose="03000509000000000000" pitchFamily="65" charset="-120"/>
              </a:rPr>
              <a:t>匯出</a:t>
            </a:r>
            <a:r>
              <a:rPr lang="zh-TW" altLang="en-US" sz="2000" dirty="0">
                <a:latin typeface="標楷體" panose="03000509000000000000" pitchFamily="65" charset="-120"/>
                <a:ea typeface="標楷體" panose="03000509000000000000" pitchFamily="65" charset="-120"/>
              </a:rPr>
              <a:t>、或要求開立票據（如本行支票、存放同業支票、匯票）、申購可轉讓定期存單、旅行支票及其他有價證券，其合計金額達一定金額以上，而</a:t>
            </a:r>
            <a:r>
              <a:rPr lang="zh-TW" altLang="en-US" sz="2000" dirty="0">
                <a:solidFill>
                  <a:srgbClr val="FF0000"/>
                </a:solidFill>
                <a:latin typeface="標楷體" panose="03000509000000000000" pitchFamily="65" charset="-120"/>
                <a:ea typeface="標楷體" panose="03000509000000000000" pitchFamily="65" charset="-120"/>
              </a:rPr>
              <a:t>無法敘明合理 用途者</a:t>
            </a:r>
            <a:r>
              <a:rPr lang="zh-TW" altLang="en-US" sz="2000" dirty="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pPr>
              <a:lnSpc>
                <a:spcPts val="2400"/>
              </a:lnSpc>
            </a:pPr>
            <a:r>
              <a:rPr lang="zh-TW" altLang="en-US" sz="2000" dirty="0">
                <a:latin typeface="標楷體" panose="03000509000000000000" pitchFamily="65" charset="-120"/>
                <a:ea typeface="標楷體" panose="03000509000000000000" pitchFamily="65" charset="-120"/>
              </a:rPr>
              <a:t> 四、</a:t>
            </a:r>
            <a:r>
              <a:rPr lang="zh-TW" altLang="en-US" sz="2000" dirty="0">
                <a:solidFill>
                  <a:srgbClr val="FF0000"/>
                </a:solidFill>
                <a:latin typeface="標楷體" panose="03000509000000000000" pitchFamily="65" charset="-120"/>
                <a:ea typeface="標楷體" panose="03000509000000000000" pitchFamily="65" charset="-120"/>
              </a:rPr>
              <a:t>自</a:t>
            </a:r>
            <a:r>
              <a:rPr lang="zh-TW" altLang="en-US" sz="2000" dirty="0">
                <a:latin typeface="標楷體" panose="03000509000000000000" pitchFamily="65" charset="-120"/>
                <a:ea typeface="標楷體" panose="03000509000000000000" pitchFamily="65" charset="-120"/>
              </a:rPr>
              <a:t>行政院金融監督管理委員會函轉國際防制洗錢組織所</a:t>
            </a:r>
            <a:r>
              <a:rPr lang="zh-TW" altLang="en-US" sz="2000" dirty="0">
                <a:solidFill>
                  <a:srgbClr val="FF0000"/>
                </a:solidFill>
                <a:latin typeface="標楷體" panose="03000509000000000000" pitchFamily="65" charset="-120"/>
                <a:ea typeface="標楷體" panose="03000509000000000000" pitchFamily="65" charset="-120"/>
              </a:rPr>
              <a:t>公告防制洗錢</a:t>
            </a:r>
            <a:r>
              <a:rPr lang="zh-TW" altLang="en-US" sz="2000" dirty="0">
                <a:latin typeface="標楷體" panose="03000509000000000000" pitchFamily="65" charset="-120"/>
                <a:ea typeface="標楷體" panose="03000509000000000000" pitchFamily="65" charset="-120"/>
              </a:rPr>
              <a:t>與</a:t>
            </a:r>
            <a:r>
              <a:rPr lang="zh-TW" altLang="en-US" sz="2000" dirty="0">
                <a:solidFill>
                  <a:srgbClr val="FF0000"/>
                </a:solidFill>
                <a:latin typeface="標楷體" panose="03000509000000000000" pitchFamily="65" charset="-120"/>
                <a:ea typeface="標楷體" panose="03000509000000000000" pitchFamily="65" charset="-120"/>
              </a:rPr>
              <a:t>打擊資助恐怖份子有嚴重缺失之國家或地區</a:t>
            </a:r>
            <a:r>
              <a:rPr lang="zh-TW" altLang="en-US" sz="2000" dirty="0">
                <a:latin typeface="標楷體" panose="03000509000000000000" pitchFamily="65" charset="-120"/>
                <a:ea typeface="標楷體" panose="03000509000000000000" pitchFamily="65" charset="-120"/>
              </a:rPr>
              <a:t>、及其他未遵循或未充分遵循國際防制洗錢組織建議之國家或地區</a:t>
            </a:r>
            <a:r>
              <a:rPr lang="zh-TW" altLang="en-US" sz="2000" dirty="0">
                <a:solidFill>
                  <a:srgbClr val="FF0000"/>
                </a:solidFill>
                <a:latin typeface="標楷體" panose="03000509000000000000" pitchFamily="65" charset="-120"/>
                <a:ea typeface="標楷體" panose="03000509000000000000" pitchFamily="65" charset="-120"/>
              </a:rPr>
              <a:t>匯入</a:t>
            </a:r>
            <a:r>
              <a:rPr lang="zh-TW" altLang="en-US" sz="2000" dirty="0">
                <a:latin typeface="標楷體" panose="03000509000000000000" pitchFamily="65" charset="-120"/>
                <a:ea typeface="標楷體" panose="03000509000000000000" pitchFamily="65" charset="-120"/>
              </a:rPr>
              <a:t>之交易款項，與</a:t>
            </a:r>
            <a:r>
              <a:rPr lang="zh-TW" altLang="en-US" sz="2000" dirty="0">
                <a:solidFill>
                  <a:srgbClr val="FF0000"/>
                </a:solidFill>
                <a:latin typeface="標楷體" panose="03000509000000000000" pitchFamily="65" charset="-120"/>
                <a:ea typeface="標楷體" panose="03000509000000000000" pitchFamily="65" charset="-120"/>
              </a:rPr>
              <a:t>客戶身分、收入顯不相當</a:t>
            </a:r>
            <a:r>
              <a:rPr lang="zh-TW" altLang="en-US" sz="2000" dirty="0">
                <a:latin typeface="標楷體" panose="03000509000000000000" pitchFamily="65" charset="-120"/>
                <a:ea typeface="標楷體" panose="03000509000000000000" pitchFamily="65" charset="-120"/>
              </a:rPr>
              <a:t>，或</a:t>
            </a:r>
            <a:r>
              <a:rPr lang="zh-TW" altLang="en-US" sz="2000" dirty="0">
                <a:solidFill>
                  <a:srgbClr val="FF0000"/>
                </a:solidFill>
                <a:latin typeface="標楷體" panose="03000509000000000000" pitchFamily="65" charset="-120"/>
                <a:ea typeface="標楷體" panose="03000509000000000000" pitchFamily="65" charset="-120"/>
              </a:rPr>
              <a:t>與其營業性質無關</a:t>
            </a:r>
            <a:r>
              <a:rPr lang="zh-TW" altLang="en-US" sz="2000" dirty="0">
                <a:latin typeface="標楷體" panose="03000509000000000000" pitchFamily="65" charset="-120"/>
                <a:ea typeface="標楷體" panose="03000509000000000000" pitchFamily="65" charset="-120"/>
              </a:rPr>
              <a:t>者。 </a:t>
            </a:r>
            <a:endParaRPr lang="en-US" altLang="zh-TW" sz="2000" dirty="0">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24219238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5133" y="244016"/>
            <a:ext cx="5168956" cy="731168"/>
          </a:xfrm>
        </p:spPr>
        <p:txBody>
          <a:bodyPr/>
          <a:lstStyle/>
          <a:p>
            <a:r>
              <a:rPr lang="zh-TW" altLang="en-US" dirty="0">
                <a:solidFill>
                  <a:srgbClr val="C00000"/>
                </a:solidFill>
                <a:latin typeface="標楷體" panose="03000509000000000000" pitchFamily="65" charset="-120"/>
                <a:ea typeface="標楷體" panose="03000509000000000000" pitchFamily="65" charset="-120"/>
              </a:rPr>
              <a:t>疑似洗錢交易之行為</a:t>
            </a:r>
          </a:p>
        </p:txBody>
      </p:sp>
      <p:sp>
        <p:nvSpPr>
          <p:cNvPr id="3" name="內容版面配置區 2"/>
          <p:cNvSpPr>
            <a:spLocks noGrp="1"/>
          </p:cNvSpPr>
          <p:nvPr>
            <p:ph idx="1"/>
          </p:nvPr>
        </p:nvSpPr>
        <p:spPr>
          <a:xfrm>
            <a:off x="609598" y="1412776"/>
            <a:ext cx="7490794" cy="4896544"/>
          </a:xfrm>
        </p:spPr>
        <p:txBody>
          <a:bodyPr>
            <a:normAutofit fontScale="85000" lnSpcReduction="10000"/>
          </a:bodyPr>
          <a:lstStyle/>
          <a:p>
            <a:pPr>
              <a:lnSpc>
                <a:spcPts val="3000"/>
              </a:lnSpc>
            </a:pPr>
            <a:r>
              <a:rPr lang="zh-TW" altLang="en-US" dirty="0">
                <a:latin typeface="標楷體" panose="03000509000000000000" pitchFamily="65" charset="-120"/>
                <a:ea typeface="標楷體" panose="03000509000000000000" pitchFamily="65" charset="-120"/>
              </a:rPr>
              <a:t>五、交易</a:t>
            </a:r>
            <a:r>
              <a:rPr lang="zh-TW" altLang="en-US" dirty="0">
                <a:solidFill>
                  <a:srgbClr val="FF0000"/>
                </a:solidFill>
                <a:latin typeface="標楷體" panose="03000509000000000000" pitchFamily="65" charset="-120"/>
                <a:ea typeface="標楷體" panose="03000509000000000000" pitchFamily="65" charset="-120"/>
              </a:rPr>
              <a:t>最終受益人或交易人</a:t>
            </a:r>
            <a:r>
              <a:rPr lang="zh-TW" altLang="en-US" dirty="0">
                <a:solidFill>
                  <a:srgbClr val="0070C0"/>
                </a:solidFill>
                <a:latin typeface="標楷體" panose="03000509000000000000" pitchFamily="65" charset="-120"/>
                <a:ea typeface="標楷體" panose="03000509000000000000" pitchFamily="65" charset="-120"/>
              </a:rPr>
              <a:t>為</a:t>
            </a:r>
            <a:r>
              <a:rPr lang="zh-TW" altLang="en-US" dirty="0">
                <a:latin typeface="標楷體" panose="03000509000000000000" pitchFamily="65" charset="-120"/>
                <a:ea typeface="標楷體" panose="03000509000000000000" pitchFamily="65" charset="-120"/>
              </a:rPr>
              <a:t>行政院金融監督管理委員會函轉外國    政府所提供之恐怖分子或團體；或國際洗錢防制組織認定或追查之</a:t>
            </a:r>
            <a:r>
              <a:rPr lang="zh-TW" altLang="en-US" dirty="0">
                <a:solidFill>
                  <a:srgbClr val="FF0000"/>
                </a:solidFill>
                <a:latin typeface="標楷體" panose="03000509000000000000" pitchFamily="65" charset="-120"/>
                <a:ea typeface="標楷體" panose="03000509000000000000" pitchFamily="65" charset="-120"/>
              </a:rPr>
              <a:t>恐怖組織</a:t>
            </a:r>
            <a:r>
              <a:rPr lang="zh-TW" altLang="en-US" dirty="0">
                <a:latin typeface="標楷體" panose="03000509000000000000" pitchFamily="65" charset="-120"/>
                <a:ea typeface="標楷體" panose="03000509000000000000" pitchFamily="65" charset="-120"/>
              </a:rPr>
              <a:t>；或交易資金疑似或有合理理由懷疑與恐怖活動、恐怖組織 或資助恐怖主義有關聯者。</a:t>
            </a:r>
            <a:endParaRPr lang="en-US" altLang="zh-TW" dirty="0">
              <a:latin typeface="標楷體" panose="03000509000000000000" pitchFamily="65" charset="-120"/>
              <a:ea typeface="標楷體" panose="03000509000000000000" pitchFamily="65" charset="-120"/>
            </a:endParaRPr>
          </a:p>
          <a:p>
            <a:pPr>
              <a:lnSpc>
                <a:spcPts val="3000"/>
              </a:lnSpc>
            </a:pPr>
            <a:r>
              <a:rPr lang="zh-TW" altLang="en-US" dirty="0">
                <a:latin typeface="標楷體" panose="03000509000000000000" pitchFamily="65" charset="-120"/>
                <a:ea typeface="標楷體" panose="03000509000000000000" pitchFamily="65" charset="-120"/>
              </a:rPr>
              <a:t> 六、</a:t>
            </a:r>
            <a:r>
              <a:rPr lang="zh-TW" altLang="en-US" dirty="0">
                <a:solidFill>
                  <a:srgbClr val="FF0000"/>
                </a:solidFill>
                <a:latin typeface="標楷體" panose="03000509000000000000" pitchFamily="65" charset="-120"/>
                <a:ea typeface="標楷體" panose="03000509000000000000" pitchFamily="65" charset="-120"/>
              </a:rPr>
              <a:t>其他符合防制洗錢注意事項</a:t>
            </a:r>
            <a:r>
              <a:rPr lang="zh-TW" altLang="en-US" dirty="0">
                <a:latin typeface="標楷體" panose="03000509000000000000" pitchFamily="65" charset="-120"/>
                <a:ea typeface="標楷體" panose="03000509000000000000" pitchFamily="65" charset="-120"/>
              </a:rPr>
              <a:t>所列疑似洗錢表徵之交易，</a:t>
            </a:r>
            <a:r>
              <a:rPr lang="zh-TW" altLang="en-US" dirty="0">
                <a:solidFill>
                  <a:srgbClr val="FF0000"/>
                </a:solidFill>
                <a:latin typeface="標楷體" panose="03000509000000000000" pitchFamily="65" charset="-120"/>
                <a:ea typeface="標楷體" panose="03000509000000000000" pitchFamily="65" charset="-120"/>
              </a:rPr>
              <a:t>經金融機構內部程序規定</a:t>
            </a:r>
            <a:r>
              <a:rPr lang="zh-TW" altLang="en-US" dirty="0">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認定屬異常交易</a:t>
            </a:r>
            <a:r>
              <a:rPr lang="zh-TW" altLang="en-US" dirty="0">
                <a:latin typeface="標楷體" panose="03000509000000000000" pitchFamily="65" charset="-120"/>
                <a:ea typeface="標楷體" panose="03000509000000000000" pitchFamily="65" charset="-120"/>
              </a:rPr>
              <a:t>者。</a:t>
            </a:r>
            <a:endParaRPr lang="en-US" altLang="zh-TW" dirty="0">
              <a:latin typeface="標楷體" panose="03000509000000000000" pitchFamily="65" charset="-120"/>
              <a:ea typeface="標楷體" panose="03000509000000000000" pitchFamily="65" charset="-120"/>
            </a:endParaRPr>
          </a:p>
          <a:p>
            <a:pPr>
              <a:lnSpc>
                <a:spcPts val="3000"/>
              </a:lnSpc>
            </a:pPr>
            <a:r>
              <a:rPr lang="zh-TW" altLang="en-US" dirty="0">
                <a:latin typeface="標楷體" panose="03000509000000000000" pitchFamily="65" charset="-120"/>
                <a:ea typeface="標楷體" panose="03000509000000000000" pitchFamily="65" charset="-120"/>
              </a:rPr>
              <a:t>金融機構</a:t>
            </a:r>
            <a:r>
              <a:rPr lang="zh-TW" altLang="en-US" dirty="0">
                <a:solidFill>
                  <a:srgbClr val="FF0000"/>
                </a:solidFill>
                <a:latin typeface="標楷體" panose="03000509000000000000" pitchFamily="65" charset="-120"/>
                <a:ea typeface="標楷體" panose="03000509000000000000" pitchFamily="65" charset="-120"/>
              </a:rPr>
              <a:t>對前項以外之其他經認定有疑似洗錢交易情形</a:t>
            </a:r>
            <a:r>
              <a:rPr lang="zh-TW" altLang="en-US" dirty="0">
                <a:latin typeface="標楷體" panose="03000509000000000000" pitchFamily="65" charset="-120"/>
                <a:ea typeface="標楷體" panose="03000509000000000000" pitchFamily="65" charset="-120"/>
              </a:rPr>
              <a:t>者（含現金及轉帳交易），</a:t>
            </a:r>
            <a:r>
              <a:rPr lang="zh-TW" altLang="en-US" dirty="0">
                <a:solidFill>
                  <a:srgbClr val="FF0000"/>
                </a:solidFill>
                <a:latin typeface="標楷體" panose="03000509000000000000" pitchFamily="65" charset="-120"/>
                <a:ea typeface="標楷體" panose="03000509000000000000" pitchFamily="65" charset="-120"/>
              </a:rPr>
              <a:t>不論交易金額多寡</a:t>
            </a:r>
            <a:r>
              <a:rPr lang="zh-TW" altLang="en-US" dirty="0">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應向法務部調查局</a:t>
            </a:r>
            <a:r>
              <a:rPr lang="zh-TW" altLang="en-US" dirty="0">
                <a:latin typeface="標楷體" panose="03000509000000000000" pitchFamily="65" charset="-120"/>
                <a:ea typeface="標楷體" panose="03000509000000000000" pitchFamily="65" charset="-120"/>
              </a:rPr>
              <a:t>為疑似洗錢交易之</a:t>
            </a:r>
            <a:r>
              <a:rPr lang="zh-TW" altLang="en-US" dirty="0">
                <a:solidFill>
                  <a:srgbClr val="FF0000"/>
                </a:solidFill>
                <a:latin typeface="標楷體" panose="03000509000000000000" pitchFamily="65" charset="-120"/>
                <a:ea typeface="標楷體" panose="03000509000000000000" pitchFamily="65" charset="-120"/>
              </a:rPr>
              <a:t>申報</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a:lnSpc>
                <a:spcPts val="3000"/>
              </a:lnSpc>
            </a:pPr>
            <a:r>
              <a:rPr lang="zh-TW" altLang="en-US" dirty="0">
                <a:latin typeface="標楷體" panose="03000509000000000000" pitchFamily="65" charset="-120"/>
                <a:ea typeface="標楷體" panose="03000509000000000000" pitchFamily="65" charset="-120"/>
              </a:rPr>
              <a:t>前二項</a:t>
            </a:r>
            <a:r>
              <a:rPr lang="zh-TW" altLang="en-US" dirty="0">
                <a:solidFill>
                  <a:srgbClr val="FF0000"/>
                </a:solidFill>
                <a:latin typeface="標楷體" panose="03000509000000000000" pitchFamily="65" charset="-120"/>
                <a:ea typeface="標楷體" panose="03000509000000000000" pitchFamily="65" charset="-120"/>
              </a:rPr>
              <a:t>交易未完成</a:t>
            </a:r>
            <a:r>
              <a:rPr lang="zh-TW" altLang="en-US" dirty="0">
                <a:latin typeface="標楷體" panose="03000509000000000000" pitchFamily="65" charset="-120"/>
                <a:ea typeface="標楷體" panose="03000509000000000000" pitchFamily="65" charset="-120"/>
              </a:rPr>
              <a:t>者，金融機構</a:t>
            </a:r>
            <a:r>
              <a:rPr lang="zh-TW" altLang="en-US" dirty="0">
                <a:solidFill>
                  <a:srgbClr val="FF0000"/>
                </a:solidFill>
                <a:latin typeface="標楷體" panose="03000509000000000000" pitchFamily="65" charset="-120"/>
                <a:ea typeface="標楷體" panose="03000509000000000000" pitchFamily="65" charset="-120"/>
              </a:rPr>
              <a:t>亦應向法務部調查局</a:t>
            </a:r>
            <a:r>
              <a:rPr lang="zh-TW" altLang="en-US" dirty="0">
                <a:latin typeface="標楷體" panose="03000509000000000000" pitchFamily="65" charset="-120"/>
                <a:ea typeface="標楷體" panose="03000509000000000000" pitchFamily="65" charset="-120"/>
              </a:rPr>
              <a:t>為疑似洗錢交易之</a:t>
            </a:r>
            <a:r>
              <a:rPr lang="zh-TW" altLang="en-US" dirty="0">
                <a:solidFill>
                  <a:srgbClr val="FF0000"/>
                </a:solidFill>
                <a:latin typeface="標楷體" panose="03000509000000000000" pitchFamily="65" charset="-120"/>
                <a:ea typeface="標楷體" panose="03000509000000000000" pitchFamily="65" charset="-120"/>
              </a:rPr>
              <a:t>申報</a:t>
            </a:r>
          </a:p>
        </p:txBody>
      </p:sp>
      <p:pic>
        <p:nvPicPr>
          <p:cNvPr id="4" name="Picture 1"/>
          <p:cNvPicPr>
            <a:picLocks noChangeAspect="1" noChangeArrowheads="1"/>
          </p:cNvPicPr>
          <p:nvPr/>
        </p:nvPicPr>
        <p:blipFill>
          <a:blip r:embed="rId3">
            <a:lum bright="40000" contrast="-40000"/>
          </a:blip>
          <a:srcRect/>
          <a:stretch>
            <a:fillRect/>
          </a:stretch>
        </p:blipFill>
        <p:spPr bwMode="auto">
          <a:xfrm>
            <a:off x="6551114" y="0"/>
            <a:ext cx="2601155" cy="928670"/>
          </a:xfrm>
          <a:prstGeom prst="rect">
            <a:avLst/>
          </a:prstGeom>
          <a:noFill/>
          <a:ln w="9525">
            <a:noFill/>
            <a:miter lim="800000"/>
            <a:headEnd/>
            <a:tailEnd/>
          </a:ln>
          <a:effectLst/>
        </p:spPr>
      </p:pic>
    </p:spTree>
    <p:extLst>
      <p:ext uri="{BB962C8B-B14F-4D97-AF65-F5344CB8AC3E}">
        <p14:creationId xmlns="" xmlns:p14="http://schemas.microsoft.com/office/powerpoint/2010/main" val="39167012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148818"/>
            <a:ext cx="6363333" cy="990600"/>
          </a:xfrm>
        </p:spPr>
        <p:txBody>
          <a:bodyPr>
            <a:normAutofit fontScale="90000"/>
          </a:bodyPr>
          <a:lstStyle/>
          <a:p>
            <a:r>
              <a:rPr lang="zh-TW" altLang="en-US" dirty="0">
                <a:solidFill>
                  <a:srgbClr val="C00000"/>
                </a:solidFill>
                <a:latin typeface="標楷體" panose="03000509000000000000" pitchFamily="65" charset="-120"/>
                <a:ea typeface="標楷體" panose="03000509000000000000" pitchFamily="65" charset="-120"/>
              </a:rPr>
              <a:t>聯合國反貪腐公約施行法第</a:t>
            </a:r>
            <a:r>
              <a:rPr lang="en-US" altLang="zh-TW" dirty="0">
                <a:solidFill>
                  <a:srgbClr val="C00000"/>
                </a:solidFill>
                <a:latin typeface="標楷體" panose="03000509000000000000" pitchFamily="65" charset="-120"/>
                <a:ea typeface="標楷體" panose="03000509000000000000" pitchFamily="65" charset="-120"/>
              </a:rPr>
              <a:t>7</a:t>
            </a:r>
            <a:r>
              <a:rPr lang="zh-TW" altLang="en-US" dirty="0">
                <a:solidFill>
                  <a:srgbClr val="C00000"/>
                </a:solidFill>
                <a:latin typeface="標楷體" panose="03000509000000000000" pitchFamily="65" charset="-120"/>
                <a:ea typeface="標楷體" panose="03000509000000000000" pitchFamily="65" charset="-120"/>
              </a:rPr>
              <a:t>條</a:t>
            </a:r>
            <a:r>
              <a:rPr lang="en-US" altLang="zh-TW" dirty="0">
                <a:solidFill>
                  <a:srgbClr val="C00000"/>
                </a:solidFill>
                <a:latin typeface="標楷體" panose="03000509000000000000" pitchFamily="65" charset="-120"/>
                <a:ea typeface="標楷體" panose="03000509000000000000" pitchFamily="65" charset="-120"/>
              </a:rPr>
              <a:t>-</a:t>
            </a:r>
            <a:r>
              <a:rPr lang="zh-TW" altLang="en-US" dirty="0">
                <a:solidFill>
                  <a:srgbClr val="C00000"/>
                </a:solidFill>
                <a:latin typeface="標楷體" panose="03000509000000000000" pitchFamily="65" charset="-120"/>
                <a:ea typeface="標楷體" panose="03000509000000000000" pitchFamily="65" charset="-120"/>
              </a:rPr>
              <a:t>要求符合公約規定</a:t>
            </a:r>
          </a:p>
        </p:txBody>
      </p:sp>
      <p:sp>
        <p:nvSpPr>
          <p:cNvPr id="3" name="內容版面配置區 2"/>
          <p:cNvSpPr>
            <a:spLocks noGrp="1"/>
          </p:cNvSpPr>
          <p:nvPr>
            <p:ph idx="1"/>
          </p:nvPr>
        </p:nvSpPr>
        <p:spPr>
          <a:xfrm>
            <a:off x="179512" y="1484784"/>
            <a:ext cx="8229600" cy="4752528"/>
          </a:xfrm>
        </p:spPr>
        <p:txBody>
          <a:bodyPr>
            <a:noAutofit/>
          </a:bodyPr>
          <a:lstStyle/>
          <a:p>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聯合國反貪腐公約</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23</a:t>
            </a:r>
            <a:r>
              <a:rPr lang="zh-TW" altLang="en-US" sz="2800" dirty="0">
                <a:latin typeface="標楷體" panose="03000509000000000000" pitchFamily="65" charset="-120"/>
                <a:ea typeface="標楷體" panose="03000509000000000000" pitchFamily="65" charset="-120"/>
              </a:rPr>
              <a:t>條第</a:t>
            </a: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項第</a:t>
            </a: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款（</a:t>
            </a:r>
            <a:r>
              <a:rPr lang="en-US" altLang="zh-TW" sz="2800" dirty="0">
                <a:latin typeface="標楷體" panose="03000509000000000000" pitchFamily="65" charset="-120"/>
                <a:ea typeface="標楷體" panose="03000509000000000000" pitchFamily="65" charset="-120"/>
              </a:rPr>
              <a:t>b</a:t>
            </a:r>
            <a:r>
              <a:rPr lang="zh-TW" altLang="en-US" sz="2800" dirty="0">
                <a:latin typeface="標楷體" panose="03000509000000000000" pitchFamily="65" charset="-120"/>
                <a:ea typeface="標楷體" panose="03000509000000000000" pitchFamily="65" charset="-120"/>
              </a:rPr>
              <a:t>）款規定，</a:t>
            </a:r>
            <a:r>
              <a:rPr lang="zh-TW" altLang="en-US" sz="2800" dirty="0">
                <a:solidFill>
                  <a:srgbClr val="FF0000"/>
                </a:solidFill>
                <a:latin typeface="標楷體" panose="03000509000000000000" pitchFamily="65" charset="-120"/>
                <a:ea typeface="標楷體" panose="03000509000000000000" pitchFamily="65" charset="-120"/>
              </a:rPr>
              <a:t>至少將本公約所定之各類犯罪定為前置犯罪</a:t>
            </a:r>
            <a:r>
              <a:rPr lang="zh-TW" altLang="en-US" sz="2800"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pPr marL="0" indent="0">
              <a:buNone/>
            </a:pP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對照我國</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洗錢防制法</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條、第</a:t>
            </a:r>
            <a:r>
              <a:rPr lang="en-US" altLang="zh-TW" sz="2800" dirty="0">
                <a:latin typeface="標楷體" panose="03000509000000000000" pitchFamily="65" charset="-120"/>
                <a:ea typeface="標楷體" panose="03000509000000000000" pitchFamily="65" charset="-120"/>
              </a:rPr>
              <a:t>3</a:t>
            </a:r>
            <a:r>
              <a:rPr lang="zh-TW" altLang="en-US" sz="2800" dirty="0">
                <a:latin typeface="標楷體" panose="03000509000000000000" pitchFamily="65" charset="-120"/>
                <a:ea typeface="標楷體" panose="03000509000000000000" pitchFamily="65" charset="-120"/>
              </a:rPr>
              <a:t>條所稱之「重大犯罪」，並</a:t>
            </a:r>
            <a:r>
              <a:rPr lang="zh-TW" altLang="en-US" sz="2800" dirty="0">
                <a:solidFill>
                  <a:srgbClr val="FF0000"/>
                </a:solidFill>
                <a:latin typeface="標楷體" panose="03000509000000000000" pitchFamily="65" charset="-120"/>
                <a:ea typeface="標楷體" panose="03000509000000000000" pitchFamily="65" charset="-120"/>
              </a:rPr>
              <a:t>無法包含我國</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貪污治罪條例</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之所有犯罪類型</a:t>
            </a:r>
            <a:r>
              <a:rPr lang="zh-TW" altLang="en-US" sz="2800" dirty="0">
                <a:latin typeface="標楷體" panose="03000509000000000000" pitchFamily="65" charset="-120"/>
                <a:ea typeface="標楷體" panose="03000509000000000000" pitchFamily="65" charset="-120"/>
              </a:rPr>
              <a:t>，如</a:t>
            </a:r>
            <a:r>
              <a:rPr lang="zh-TW" altLang="en-US" sz="2800" dirty="0">
                <a:solidFill>
                  <a:srgbClr val="FF0000"/>
                </a:solidFill>
                <a:latin typeface="標楷體" panose="03000509000000000000" pitchFamily="65" charset="-120"/>
                <a:ea typeface="標楷體" panose="03000509000000000000" pitchFamily="65" charset="-120"/>
              </a:rPr>
              <a:t>第</a:t>
            </a:r>
            <a:r>
              <a:rPr lang="en-US" altLang="zh-TW" sz="2800" dirty="0">
                <a:solidFill>
                  <a:srgbClr val="FF0000"/>
                </a:solidFill>
                <a:latin typeface="標楷體" panose="03000509000000000000" pitchFamily="65" charset="-120"/>
                <a:ea typeface="標楷體" panose="03000509000000000000" pitchFamily="65" charset="-120"/>
              </a:rPr>
              <a:t>6</a:t>
            </a:r>
            <a:r>
              <a:rPr lang="zh-TW" altLang="en-US" sz="2800" dirty="0">
                <a:solidFill>
                  <a:srgbClr val="FF0000"/>
                </a:solidFill>
                <a:latin typeface="標楷體" panose="03000509000000000000" pitchFamily="65" charset="-120"/>
                <a:ea typeface="標楷體" panose="03000509000000000000" pitchFamily="65" charset="-120"/>
              </a:rPr>
              <a:t>條之</a:t>
            </a:r>
            <a:r>
              <a:rPr lang="en-US" altLang="zh-TW" sz="2800" dirty="0">
                <a:solidFill>
                  <a:srgbClr val="FF0000"/>
                </a:solidFill>
                <a:latin typeface="標楷體" panose="03000509000000000000" pitchFamily="65" charset="-120"/>
                <a:ea typeface="標楷體" panose="03000509000000000000" pitchFamily="65" charset="-120"/>
              </a:rPr>
              <a:t>1</a:t>
            </a:r>
            <a:r>
              <a:rPr lang="zh-TW" altLang="en-US" sz="2800" dirty="0">
                <a:solidFill>
                  <a:srgbClr val="FF0000"/>
                </a:solidFill>
                <a:latin typeface="標楷體" panose="03000509000000000000" pitchFamily="65" charset="-120"/>
                <a:ea typeface="標楷體" panose="03000509000000000000" pitchFamily="65" charset="-120"/>
              </a:rPr>
              <a:t>「財產來源不明罪」</a:t>
            </a:r>
            <a:r>
              <a:rPr lang="zh-TW" altLang="en-US" sz="2800" dirty="0">
                <a:latin typeface="標楷體" panose="03000509000000000000" pitchFamily="65" charset="-120"/>
                <a:ea typeface="標楷體" panose="03000509000000000000" pitchFamily="65" charset="-120"/>
              </a:rPr>
              <a:t>（同樣為</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聯合國反貪府公約</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所規定之犯罪類型，</a:t>
            </a:r>
            <a:r>
              <a:rPr lang="zh-TW" altLang="en-US" sz="2800" dirty="0">
                <a:solidFill>
                  <a:srgbClr val="FF0000"/>
                </a:solidFill>
                <a:latin typeface="標楷體" panose="03000509000000000000" pitchFamily="65" charset="-120"/>
                <a:ea typeface="標楷體" panose="03000509000000000000" pitchFamily="65" charset="-120"/>
              </a:rPr>
              <a:t>且為「強制性要求」</a:t>
            </a:r>
            <a:r>
              <a:rPr lang="zh-TW" altLang="en-US" sz="2800" dirty="0">
                <a:latin typeface="標楷體" panose="03000509000000000000" pitchFamily="65" charset="-120"/>
                <a:ea typeface="標楷體" panose="03000509000000000000" pitchFamily="65" charset="-120"/>
              </a:rPr>
              <a:t>）</a:t>
            </a:r>
          </a:p>
        </p:txBody>
      </p:sp>
      <p:pic>
        <p:nvPicPr>
          <p:cNvPr id="4" name="Picture 1"/>
          <p:cNvPicPr>
            <a:picLocks noChangeAspect="1" noChangeArrowheads="1"/>
          </p:cNvPicPr>
          <p:nvPr/>
        </p:nvPicPr>
        <p:blipFill>
          <a:blip r:embed="rId3">
            <a:lum bright="40000" contrast="-40000"/>
          </a:blip>
          <a:srcRect/>
          <a:stretch>
            <a:fillRect/>
          </a:stretch>
        </p:blipFill>
        <p:spPr bwMode="auto">
          <a:xfrm>
            <a:off x="6542845" y="116316"/>
            <a:ext cx="2601155" cy="928670"/>
          </a:xfrm>
          <a:prstGeom prst="rect">
            <a:avLst/>
          </a:prstGeom>
          <a:noFill/>
          <a:ln w="9525">
            <a:noFill/>
            <a:miter lim="800000"/>
            <a:headEnd/>
            <a:tailEnd/>
          </a:ln>
          <a:effectLst/>
        </p:spPr>
      </p:pic>
    </p:spTree>
    <p:extLst>
      <p:ext uri="{BB962C8B-B14F-4D97-AF65-F5344CB8AC3E}">
        <p14:creationId xmlns="" xmlns:p14="http://schemas.microsoft.com/office/powerpoint/2010/main" val="2194880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微軟正黑體" pitchFamily="34" charset="-120"/>
                <a:ea typeface="微軟正黑體" pitchFamily="34" charset="-120"/>
              </a:rPr>
              <a:t>賄賂</a:t>
            </a:r>
            <a:endParaRPr lang="zh-TW" altLang="en-US" dirty="0">
              <a:latin typeface="微軟正黑體" pitchFamily="34" charset="-120"/>
              <a:ea typeface="微軟正黑體" pitchFamily="34" charset="-120"/>
            </a:endParaRPr>
          </a:p>
        </p:txBody>
      </p:sp>
      <p:sp>
        <p:nvSpPr>
          <p:cNvPr id="3" name="內容版面配置區 2"/>
          <p:cNvSpPr>
            <a:spLocks noGrp="1"/>
          </p:cNvSpPr>
          <p:nvPr>
            <p:ph sz="quarter" idx="1"/>
          </p:nvPr>
        </p:nvSpPr>
        <p:spPr/>
        <p:txBody>
          <a:bodyPr/>
          <a:lstStyle/>
          <a:p>
            <a:pPr algn="just"/>
            <a:r>
              <a:rPr lang="zh-TW" altLang="en-US" sz="2800" b="1" dirty="0" smtClean="0">
                <a:solidFill>
                  <a:schemeClr val="accent2">
                    <a:lumMod val="50000"/>
                  </a:schemeClr>
                </a:solidFill>
                <a:latin typeface="微軟正黑體" pitchFamily="34" charset="-120"/>
                <a:ea typeface="微軟正黑體" pitchFamily="34" charset="-120"/>
              </a:rPr>
              <a:t>胡志勇律師以女色（梁安瑩）、金錢等利益，賄賂黃文彬警司，共同協助其利用</a:t>
            </a:r>
            <a:r>
              <a:rPr lang="en-US" altLang="zh-TW" sz="2800" b="1" dirty="0" smtClean="0">
                <a:solidFill>
                  <a:schemeClr val="accent2">
                    <a:lumMod val="50000"/>
                  </a:schemeClr>
                </a:solidFill>
                <a:latin typeface="微軟正黑體" pitchFamily="34" charset="-120"/>
                <a:ea typeface="微軟正黑體" pitchFamily="34" charset="-120"/>
              </a:rPr>
              <a:t>Z</a:t>
            </a:r>
            <a:r>
              <a:rPr lang="zh-TW" altLang="en-US" sz="2800" b="1" dirty="0" smtClean="0">
                <a:solidFill>
                  <a:schemeClr val="accent2">
                    <a:lumMod val="50000"/>
                  </a:schemeClr>
                </a:solidFill>
                <a:latin typeface="微軟正黑體" pitchFamily="34" charset="-120"/>
                <a:ea typeface="微軟正黑體" pitchFamily="34" charset="-120"/>
              </a:rPr>
              <a:t>基金掏空政府關懷基金之計畫。</a:t>
            </a:r>
            <a:endParaRPr lang="en-US" altLang="zh-TW" sz="2800" b="1" dirty="0" smtClean="0">
              <a:solidFill>
                <a:schemeClr val="accent2">
                  <a:lumMod val="50000"/>
                </a:schemeClr>
              </a:solidFill>
              <a:latin typeface="微軟正黑體" pitchFamily="34" charset="-120"/>
              <a:ea typeface="微軟正黑體" pitchFamily="34" charset="-120"/>
            </a:endParaRPr>
          </a:p>
          <a:p>
            <a:pPr algn="just"/>
            <a:endParaRPr lang="en-US" altLang="zh-TW" sz="2800" b="1" dirty="0">
              <a:solidFill>
                <a:schemeClr val="accent2">
                  <a:lumMod val="50000"/>
                </a:schemeClr>
              </a:solidFill>
              <a:latin typeface="微軟正黑體" pitchFamily="34" charset="-120"/>
              <a:ea typeface="微軟正黑體" pitchFamily="34" charset="-120"/>
            </a:endParaRPr>
          </a:p>
          <a:p>
            <a:pPr algn="just"/>
            <a:r>
              <a:rPr lang="zh-TW" altLang="en-US" sz="2800" b="1" u="sng" dirty="0">
                <a:solidFill>
                  <a:srgbClr val="FF0000"/>
                </a:solidFill>
                <a:latin typeface="微軟正黑體" pitchFamily="34" charset="-120"/>
                <a:ea typeface="微軟正黑體" pitchFamily="34" charset="-120"/>
              </a:rPr>
              <a:t>不是公務員也會犯賄賂罪嗎</a:t>
            </a:r>
            <a:r>
              <a:rPr lang="zh-TW" altLang="en-US" sz="2800" b="1" u="sng" dirty="0" smtClean="0">
                <a:solidFill>
                  <a:srgbClr val="FF0000"/>
                </a:solidFill>
                <a:latin typeface="微軟正黑體" pitchFamily="34" charset="-120"/>
                <a:ea typeface="微軟正黑體" pitchFamily="34" charset="-120"/>
              </a:rPr>
              <a:t>？</a:t>
            </a:r>
            <a:endParaRPr lang="en-US" altLang="zh-TW" sz="2800" b="1" dirty="0" smtClean="0">
              <a:solidFill>
                <a:schemeClr val="accent2">
                  <a:lumMod val="50000"/>
                </a:schemeClr>
              </a:solidFill>
              <a:latin typeface="微軟正黑體" pitchFamily="34" charset="-120"/>
              <a:ea typeface="微軟正黑體" pitchFamily="34" charset="-120"/>
            </a:endParaRPr>
          </a:p>
        </p:txBody>
      </p:sp>
      <p:sp>
        <p:nvSpPr>
          <p:cNvPr id="5" name="矩形 4"/>
          <p:cNvSpPr/>
          <p:nvPr/>
        </p:nvSpPr>
        <p:spPr>
          <a:xfrm>
            <a:off x="571472" y="1142984"/>
            <a:ext cx="8143932" cy="1571636"/>
          </a:xfrm>
          <a:prstGeom prst="rect">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p:cNvSpPr>
            <a:spLocks noGrp="1"/>
          </p:cNvSpPr>
          <p:nvPr>
            <p:ph type="sldNum" sz="quarter" idx="12"/>
          </p:nvPr>
        </p:nvSpPr>
        <p:spPr/>
        <p:txBody>
          <a:bodyPr/>
          <a:lstStyle/>
          <a:p>
            <a:fld id="{40202264-1F4C-48EA-9BA7-78D3F45A5E5E}" type="slidenum">
              <a:rPr lang="zh-TW" altLang="en-US" smtClean="0"/>
              <a:pPr/>
              <a:t>6</a:t>
            </a:fld>
            <a:endParaRPr lang="zh-TW"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賄賂</a:t>
            </a:r>
            <a:endParaRPr lang="zh-TW" altLang="en-US" dirty="0"/>
          </a:p>
        </p:txBody>
      </p:sp>
      <p:sp>
        <p:nvSpPr>
          <p:cNvPr id="3" name="投影片編號版面配置區 2"/>
          <p:cNvSpPr>
            <a:spLocks noGrp="1"/>
          </p:cNvSpPr>
          <p:nvPr>
            <p:ph type="sldNum" sz="quarter" idx="12"/>
          </p:nvPr>
        </p:nvSpPr>
        <p:spPr/>
        <p:txBody>
          <a:bodyPr/>
          <a:lstStyle/>
          <a:p>
            <a:fld id="{40202264-1F4C-48EA-9BA7-78D3F45A5E5E}" type="slidenum">
              <a:rPr lang="zh-TW" altLang="en-US" smtClean="0"/>
              <a:pPr/>
              <a:t>7</a:t>
            </a:fld>
            <a:endParaRPr lang="zh-TW" altLang="en-US"/>
          </a:p>
        </p:txBody>
      </p:sp>
      <p:sp>
        <p:nvSpPr>
          <p:cNvPr id="7" name="內容版面配置區 6"/>
          <p:cNvSpPr>
            <a:spLocks noGrp="1"/>
          </p:cNvSpPr>
          <p:nvPr>
            <p:ph sz="quarter" idx="1"/>
          </p:nvPr>
        </p:nvSpPr>
        <p:spPr/>
        <p:txBody>
          <a:bodyPr/>
          <a:lstStyle/>
          <a:p>
            <a:pPr lvl="0"/>
            <a:r>
              <a:rPr lang="zh-TW" altLang="en-US" sz="2800" dirty="0" smtClean="0">
                <a:solidFill>
                  <a:srgbClr val="FF0000"/>
                </a:solidFill>
                <a:latin typeface="微軟正黑體" pitchFamily="34" charset="-120"/>
                <a:ea typeface="微軟正黑體" pitchFamily="34" charset="-120"/>
              </a:rPr>
              <a:t>公約第</a:t>
            </a:r>
            <a:r>
              <a:rPr lang="en-US" altLang="en-US" sz="2800" dirty="0" smtClean="0">
                <a:solidFill>
                  <a:srgbClr val="FF0000"/>
                </a:solidFill>
                <a:latin typeface="微軟正黑體" pitchFamily="34" charset="-120"/>
                <a:ea typeface="微軟正黑體" pitchFamily="34" charset="-120"/>
              </a:rPr>
              <a:t>15</a:t>
            </a:r>
            <a:r>
              <a:rPr lang="zh-TW" altLang="en-US" sz="2800" dirty="0" smtClean="0">
                <a:solidFill>
                  <a:srgbClr val="FF0000"/>
                </a:solidFill>
                <a:latin typeface="微軟正黑體" pitchFamily="34" charset="-120"/>
                <a:ea typeface="微軟正黑體" pitchFamily="34" charset="-120"/>
              </a:rPr>
              <a:t>條</a:t>
            </a:r>
          </a:p>
          <a:p>
            <a:pPr lvl="1">
              <a:buFont typeface="Wingdings" pitchFamily="2" charset="2"/>
              <a:buChar char="l"/>
            </a:pPr>
            <a:r>
              <a:rPr lang="zh-TW" altLang="en-US" sz="2400" dirty="0" smtClean="0">
                <a:latin typeface="微軟正黑體" pitchFamily="34" charset="-120"/>
                <a:ea typeface="微軟正黑體" pitchFamily="34" charset="-120"/>
              </a:rPr>
              <a:t>向公職人員直接或間接行求、期約或交付不正當利益於其本人、其他人員或實體，以使該公職人員於執行公務時作為或不作為</a:t>
            </a:r>
          </a:p>
          <a:p>
            <a:pPr lvl="1">
              <a:buFont typeface="Wingdings" pitchFamily="2" charset="2"/>
              <a:buChar char="l"/>
            </a:pPr>
            <a:r>
              <a:rPr lang="zh-TW" altLang="en-US" sz="2400" dirty="0" smtClean="0">
                <a:latin typeface="微軟正黑體" pitchFamily="34" charset="-120"/>
                <a:ea typeface="微軟正黑體" pitchFamily="34" charset="-120"/>
              </a:rPr>
              <a:t>公職人員為其本人、其他人員或實體直接或間接要求或收受不正當利益，以作為該公職人員於執行公務時作為或不作為之條件</a:t>
            </a:r>
          </a:p>
          <a:p>
            <a:endParaRPr lang="en-US" altLang="zh-TW" sz="2800" dirty="0" smtClean="0">
              <a:solidFill>
                <a:srgbClr val="FF0000"/>
              </a:solidFill>
              <a:latin typeface="微軟正黑體" pitchFamily="34" charset="-120"/>
              <a:ea typeface="微軟正黑體" pitchFamily="34" charset="-120"/>
            </a:endParaRPr>
          </a:p>
          <a:p>
            <a:r>
              <a:rPr lang="zh-TW" altLang="en-US" sz="2800" dirty="0" smtClean="0">
                <a:solidFill>
                  <a:srgbClr val="FF0000"/>
                </a:solidFill>
                <a:latin typeface="微軟正黑體" pitchFamily="34" charset="-120"/>
                <a:ea typeface="微軟正黑體" pitchFamily="34" charset="-120"/>
              </a:rPr>
              <a:t>公約第</a:t>
            </a:r>
            <a:r>
              <a:rPr lang="en-US" altLang="en-US" sz="2800" dirty="0" smtClean="0">
                <a:solidFill>
                  <a:srgbClr val="FF0000"/>
                </a:solidFill>
                <a:latin typeface="微軟正黑體" pitchFamily="34" charset="-120"/>
                <a:ea typeface="微軟正黑體" pitchFamily="34" charset="-120"/>
              </a:rPr>
              <a:t>16</a:t>
            </a:r>
            <a:r>
              <a:rPr lang="zh-TW" altLang="en-US" sz="2800" dirty="0" smtClean="0">
                <a:solidFill>
                  <a:srgbClr val="FF0000"/>
                </a:solidFill>
                <a:latin typeface="微軟正黑體" pitchFamily="34" charset="-120"/>
                <a:ea typeface="微軟正黑體" pitchFamily="34" charset="-120"/>
              </a:rPr>
              <a:t>條</a:t>
            </a:r>
            <a:endParaRPr lang="en-US" altLang="zh-TW" sz="2800" dirty="0" smtClean="0">
              <a:solidFill>
                <a:srgbClr val="FF0000"/>
              </a:solidFill>
              <a:latin typeface="微軟正黑體" pitchFamily="34" charset="-120"/>
              <a:ea typeface="微軟正黑體" pitchFamily="34" charset="-120"/>
            </a:endParaRPr>
          </a:p>
          <a:p>
            <a:pPr lvl="1">
              <a:buFont typeface="Wingdings" pitchFamily="2" charset="2"/>
              <a:buChar char="l"/>
            </a:pPr>
            <a:r>
              <a:rPr lang="zh-TW" altLang="en-US" sz="2400" dirty="0" smtClean="0">
                <a:latin typeface="微軟正黑體" pitchFamily="34" charset="-120"/>
                <a:ea typeface="微軟正黑體" pitchFamily="34" charset="-120"/>
              </a:rPr>
              <a:t>賄賂外國公職人員或國際組織官員</a:t>
            </a:r>
          </a:p>
          <a:p>
            <a:pPr lvl="1"/>
            <a:endParaRPr lang="zh-TW" altLang="en-US" dirty="0"/>
          </a:p>
        </p:txBody>
      </p:sp>
      <p:pic>
        <p:nvPicPr>
          <p:cNvPr id="4" name="Picture 1"/>
          <p:cNvPicPr>
            <a:picLocks noChangeAspect="1" noChangeArrowheads="1"/>
          </p:cNvPicPr>
          <p:nvPr/>
        </p:nvPicPr>
        <p:blipFill>
          <a:blip r:embed="rId3">
            <a:lum bright="40000" contrast="-40000"/>
          </a:blip>
          <a:srcRect/>
          <a:stretch>
            <a:fillRect/>
          </a:stretch>
        </p:blipFill>
        <p:spPr bwMode="auto">
          <a:xfrm>
            <a:off x="6542845" y="116316"/>
            <a:ext cx="2601155" cy="9286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賄賂</a:t>
            </a:r>
            <a:endParaRPr lang="zh-TW" altLang="en-US" dirty="0"/>
          </a:p>
        </p:txBody>
      </p:sp>
      <p:sp>
        <p:nvSpPr>
          <p:cNvPr id="7" name="投影片編號版面配置區 6"/>
          <p:cNvSpPr>
            <a:spLocks noGrp="1"/>
          </p:cNvSpPr>
          <p:nvPr>
            <p:ph type="sldNum" sz="quarter" idx="12"/>
          </p:nvPr>
        </p:nvSpPr>
        <p:spPr/>
        <p:txBody>
          <a:bodyPr/>
          <a:lstStyle/>
          <a:p>
            <a:fld id="{40202264-1F4C-48EA-9BA7-78D3F45A5E5E}" type="slidenum">
              <a:rPr lang="zh-TW" altLang="en-US" smtClean="0"/>
              <a:pPr/>
              <a:t>8</a:t>
            </a:fld>
            <a:endParaRPr lang="zh-TW" altLang="en-US"/>
          </a:p>
        </p:txBody>
      </p:sp>
      <p:sp>
        <p:nvSpPr>
          <p:cNvPr id="6" name="內容版面配置區 5"/>
          <p:cNvSpPr>
            <a:spLocks noGrp="1"/>
          </p:cNvSpPr>
          <p:nvPr>
            <p:ph sz="quarter" idx="1"/>
          </p:nvPr>
        </p:nvSpPr>
        <p:spPr/>
        <p:txBody>
          <a:bodyPr>
            <a:normAutofit/>
          </a:bodyPr>
          <a:lstStyle/>
          <a:p>
            <a:pPr lvl="0"/>
            <a:r>
              <a:rPr lang="en-US" altLang="en-US"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記者楊國文／台北報導</a:t>
            </a:r>
            <a:r>
              <a:rPr lang="en-US" altLang="en-US"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備受矚目的遠雄集團創辦人趙藤雄涉林口</a:t>
            </a:r>
            <a:r>
              <a:rPr lang="en-US" altLang="en-US" dirty="0" smtClean="0">
                <a:latin typeface="微軟正黑體" pitchFamily="34" charset="-120"/>
                <a:ea typeface="微軟正黑體" pitchFamily="34" charset="-120"/>
              </a:rPr>
              <a:t>A7</a:t>
            </a:r>
            <a:r>
              <a:rPr lang="zh-TW" altLang="en-US" dirty="0" smtClean="0">
                <a:latin typeface="微軟正黑體" pitchFamily="34" charset="-120"/>
                <a:ea typeface="微軟正黑體" pitchFamily="34" charset="-120"/>
              </a:rPr>
              <a:t>、桃園八德等合宜住宅行賄弊案，一審判趙</a:t>
            </a:r>
            <a:r>
              <a:rPr lang="en-US" altLang="en-US" dirty="0" smtClean="0">
                <a:latin typeface="微軟正黑體" pitchFamily="34" charset="-120"/>
                <a:ea typeface="微軟正黑體" pitchFamily="34" charset="-120"/>
              </a:rPr>
              <a:t>4</a:t>
            </a:r>
            <a:r>
              <a:rPr lang="zh-TW" altLang="en-US" dirty="0" smtClean="0">
                <a:latin typeface="微軟正黑體" pitchFamily="34" charset="-120"/>
                <a:ea typeface="微軟正黑體" pitchFamily="34" charset="-120"/>
              </a:rPr>
              <a:t>年半，前營建署長、桃園縣副縣長葉世文涉收賄重判</a:t>
            </a:r>
            <a:r>
              <a:rPr lang="en-US" altLang="en-US" dirty="0" smtClean="0">
                <a:latin typeface="微軟正黑體" pitchFamily="34" charset="-120"/>
                <a:ea typeface="微軟正黑體" pitchFamily="34" charset="-120"/>
              </a:rPr>
              <a:t>19</a:t>
            </a:r>
            <a:r>
              <a:rPr lang="zh-TW" altLang="en-US" dirty="0" smtClean="0">
                <a:latin typeface="微軟正黑體" pitchFamily="34" charset="-120"/>
                <a:ea typeface="微軟正黑體" pitchFamily="34" charset="-120"/>
              </a:rPr>
              <a:t>年徒刑，但趙日前改口全部認罪，連一審判無罪的新竹眷改案也承認期約行賄，高等法院今判趙藤雄</a:t>
            </a:r>
            <a:r>
              <a:rPr lang="en-US" altLang="en-US" dirty="0" smtClean="0">
                <a:latin typeface="微軟正黑體" pitchFamily="34" charset="-120"/>
                <a:ea typeface="微軟正黑體" pitchFamily="34" charset="-120"/>
              </a:rPr>
              <a:t>2</a:t>
            </a:r>
            <a:r>
              <a:rPr lang="zh-TW" altLang="en-US" dirty="0" smtClean="0">
                <a:latin typeface="微軟正黑體" pitchFamily="34" charset="-120"/>
                <a:ea typeface="微軟正黑體" pitchFamily="34" charset="-120"/>
              </a:rPr>
              <a:t>年、緩刑</a:t>
            </a:r>
            <a:r>
              <a:rPr lang="en-US" altLang="en-US" dirty="0" smtClean="0">
                <a:latin typeface="微軟正黑體" pitchFamily="34" charset="-120"/>
                <a:ea typeface="微軟正黑體" pitchFamily="34" charset="-120"/>
              </a:rPr>
              <a:t>5</a:t>
            </a:r>
            <a:r>
              <a:rPr lang="zh-TW" altLang="en-US" dirty="0" smtClean="0">
                <a:latin typeface="微軟正黑體" pitchFamily="34" charset="-120"/>
                <a:ea typeface="微軟正黑體" pitchFamily="34" charset="-120"/>
              </a:rPr>
              <a:t>年，繳國庫</a:t>
            </a:r>
            <a:r>
              <a:rPr lang="en-US" altLang="en-US" dirty="0" smtClean="0">
                <a:latin typeface="微軟正黑體" pitchFamily="34" charset="-120"/>
                <a:ea typeface="微軟正黑體" pitchFamily="34" charset="-120"/>
              </a:rPr>
              <a:t>2</a:t>
            </a:r>
            <a:r>
              <a:rPr lang="zh-TW" altLang="en-US" dirty="0" smtClean="0">
                <a:latin typeface="微軟正黑體" pitchFamily="34" charset="-120"/>
                <a:ea typeface="微軟正黑體" pitchFamily="34" charset="-120"/>
              </a:rPr>
              <a:t>億，趙涉案部份已定讞；葉被判</a:t>
            </a:r>
            <a:r>
              <a:rPr lang="en-US" altLang="en-US" dirty="0" smtClean="0">
                <a:latin typeface="微軟正黑體" pitchFamily="34" charset="-120"/>
                <a:ea typeface="微軟正黑體" pitchFamily="34" charset="-120"/>
              </a:rPr>
              <a:t>21</a:t>
            </a:r>
            <a:r>
              <a:rPr lang="zh-TW" altLang="en-US" dirty="0" smtClean="0">
                <a:latin typeface="微軟正黑體" pitchFamily="34" charset="-120"/>
                <a:ea typeface="微軟正黑體" pitchFamily="34" charset="-120"/>
              </a:rPr>
              <a:t>年，還可上訴。（臺灣高等法院</a:t>
            </a:r>
            <a:r>
              <a:rPr lang="en-US" altLang="en-US" dirty="0" smtClean="0">
                <a:latin typeface="微軟正黑體" pitchFamily="34" charset="-120"/>
                <a:ea typeface="微軟正黑體" pitchFamily="34" charset="-120"/>
              </a:rPr>
              <a:t>104</a:t>
            </a:r>
            <a:r>
              <a:rPr lang="zh-TW" altLang="en-US" dirty="0" smtClean="0">
                <a:latin typeface="微軟正黑體" pitchFamily="34" charset="-120"/>
                <a:ea typeface="微軟正黑體" pitchFamily="34" charset="-120"/>
              </a:rPr>
              <a:t>年度矚上訴字第</a:t>
            </a:r>
            <a:r>
              <a:rPr lang="en-US" altLang="en-US" dirty="0" smtClean="0">
                <a:latin typeface="微軟正黑體" pitchFamily="34" charset="-120"/>
                <a:ea typeface="微軟正黑體" pitchFamily="34" charset="-120"/>
              </a:rPr>
              <a:t>5</a:t>
            </a:r>
            <a:r>
              <a:rPr lang="zh-TW" altLang="en-US" dirty="0" smtClean="0">
                <a:latin typeface="微軟正黑體" pitchFamily="34" charset="-120"/>
                <a:ea typeface="微軟正黑體" pitchFamily="34" charset="-120"/>
              </a:rPr>
              <a:t>號）</a:t>
            </a:r>
            <a:endParaRPr lang="en-US" altLang="zh-TW" dirty="0" smtClean="0">
              <a:latin typeface="微軟正黑體" pitchFamily="34" charset="-120"/>
              <a:ea typeface="微軟正黑體" pitchFamily="34" charset="-120"/>
            </a:endParaRPr>
          </a:p>
          <a:p>
            <a:pPr lvl="0"/>
            <a:endParaRPr lang="en-US" altLang="zh-TW" dirty="0" smtClean="0">
              <a:latin typeface="微軟正黑體" pitchFamily="34" charset="-120"/>
              <a:ea typeface="微軟正黑體" pitchFamily="34" charset="-120"/>
            </a:endParaRPr>
          </a:p>
          <a:p>
            <a:pPr lvl="0" algn="r">
              <a:buNone/>
            </a:pPr>
            <a:r>
              <a:rPr lang="zh-TW" altLang="en-US" sz="2000" dirty="0" smtClean="0">
                <a:solidFill>
                  <a:srgbClr val="C00000"/>
                </a:solidFill>
                <a:latin typeface="微軟正黑體" pitchFamily="34" charset="-120"/>
                <a:ea typeface="微軟正黑體" pitchFamily="34" charset="-120"/>
              </a:rPr>
              <a:t>自由時報</a:t>
            </a:r>
            <a:r>
              <a:rPr lang="en-US" altLang="en-US" sz="2000" dirty="0" smtClean="0">
                <a:solidFill>
                  <a:srgbClr val="C00000"/>
                </a:solidFill>
                <a:latin typeface="微軟正黑體" pitchFamily="34" charset="-120"/>
                <a:ea typeface="微軟正黑體" pitchFamily="34" charset="-120"/>
              </a:rPr>
              <a:t>104.12.25</a:t>
            </a:r>
          </a:p>
          <a:p>
            <a:pPr lvl="0" algn="r">
              <a:buNone/>
            </a:pPr>
            <a:r>
              <a:rPr lang="en-US" altLang="en-US" sz="2000" dirty="0" smtClean="0">
                <a:solidFill>
                  <a:srgbClr val="C00000"/>
                </a:solidFill>
                <a:latin typeface="微軟正黑體" pitchFamily="34" charset="-120"/>
                <a:ea typeface="微軟正黑體" pitchFamily="34" charset="-120"/>
              </a:rPr>
              <a:t>http://news.ltn.com.tw/news/society/breakingnews/1551381</a:t>
            </a:r>
            <a:endParaRPr lang="zh-TW" altLang="en-US" sz="2000" dirty="0" smtClean="0">
              <a:solidFill>
                <a:srgbClr val="C00000"/>
              </a:solidFill>
              <a:latin typeface="微軟正黑體" pitchFamily="34" charset="-120"/>
              <a:ea typeface="微軟正黑體" pitchFamily="34" charset="-120"/>
            </a:endParaRPr>
          </a:p>
          <a:p>
            <a:pPr lvl="0"/>
            <a:endParaRPr lang="zh-TW" altLang="en-US" dirty="0" smtClean="0">
              <a:latin typeface="微軟正黑體" pitchFamily="34" charset="-120"/>
              <a:ea typeface="微軟正黑體" pitchFamily="34" charset="-120"/>
            </a:endParaRPr>
          </a:p>
          <a:p>
            <a:endParaRPr lang="zh-TW" altLang="en-US" dirty="0"/>
          </a:p>
        </p:txBody>
      </p:sp>
      <p:pic>
        <p:nvPicPr>
          <p:cNvPr id="4" name="Picture 1"/>
          <p:cNvPicPr>
            <a:picLocks noChangeAspect="1" noChangeArrowheads="1"/>
          </p:cNvPicPr>
          <p:nvPr/>
        </p:nvPicPr>
        <p:blipFill>
          <a:blip r:embed="rId3">
            <a:lum bright="40000" contrast="-40000"/>
          </a:blip>
          <a:srcRect/>
          <a:stretch>
            <a:fillRect/>
          </a:stretch>
        </p:blipFill>
        <p:spPr bwMode="auto">
          <a:xfrm>
            <a:off x="6542845" y="116316"/>
            <a:ext cx="2601155" cy="928670"/>
          </a:xfrm>
          <a:prstGeom prst="rect">
            <a:avLst/>
          </a:prstGeom>
          <a:noFill/>
          <a:ln w="9525">
            <a:noFill/>
            <a:miter lim="800000"/>
            <a:headEnd/>
            <a:tailEnd/>
          </a:ln>
          <a:effectLst/>
        </p:spPr>
      </p:pic>
    </p:spTree>
    <p:extLst>
      <p:ext uri="{BB962C8B-B14F-4D97-AF65-F5344CB8AC3E}">
        <p14:creationId xmlns="" xmlns:p14="http://schemas.microsoft.com/office/powerpoint/2010/main" val="1057103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賄賂</a:t>
            </a:r>
            <a:endParaRPr lang="zh-TW" altLang="en-US" dirty="0"/>
          </a:p>
        </p:txBody>
      </p:sp>
      <p:sp>
        <p:nvSpPr>
          <p:cNvPr id="7" name="投影片編號版面配置區 6"/>
          <p:cNvSpPr>
            <a:spLocks noGrp="1"/>
          </p:cNvSpPr>
          <p:nvPr>
            <p:ph type="sldNum" sz="quarter" idx="12"/>
          </p:nvPr>
        </p:nvSpPr>
        <p:spPr/>
        <p:txBody>
          <a:bodyPr/>
          <a:lstStyle/>
          <a:p>
            <a:fld id="{40202264-1F4C-48EA-9BA7-78D3F45A5E5E}" type="slidenum">
              <a:rPr lang="zh-TW" altLang="en-US" smtClean="0"/>
              <a:pPr/>
              <a:t>9</a:t>
            </a:fld>
            <a:endParaRPr lang="zh-TW" altLang="en-US"/>
          </a:p>
        </p:txBody>
      </p:sp>
      <p:sp>
        <p:nvSpPr>
          <p:cNvPr id="6" name="內容版面配置區 5"/>
          <p:cNvSpPr>
            <a:spLocks noGrp="1"/>
          </p:cNvSpPr>
          <p:nvPr>
            <p:ph sz="quarter" idx="1"/>
          </p:nvPr>
        </p:nvSpPr>
        <p:spPr/>
        <p:txBody>
          <a:bodyPr>
            <a:normAutofit/>
          </a:bodyPr>
          <a:lstStyle/>
          <a:p>
            <a:pPr lvl="0" algn="just"/>
            <a:r>
              <a:rPr lang="zh-TW" altLang="en-US" sz="2800" dirty="0" smtClean="0">
                <a:latin typeface="微軟正黑體" pitchFamily="34" charset="-120"/>
                <a:ea typeface="微軟正黑體" pitchFamily="34" charset="-120"/>
              </a:rPr>
              <a:t>新竹縣五峰鄉鄉長、鄉公所祕書、公所建設課長及公所主計室主任，涉嫌於</a:t>
            </a:r>
            <a:r>
              <a:rPr lang="en-US" altLang="en-US" sz="2800" dirty="0" smtClean="0">
                <a:latin typeface="微軟正黑體" pitchFamily="34" charset="-120"/>
                <a:ea typeface="微軟正黑體" pitchFamily="34" charset="-120"/>
              </a:rPr>
              <a:t>2010</a:t>
            </a:r>
            <a:r>
              <a:rPr lang="zh-TW" altLang="en-US" sz="2800" dirty="0" smtClean="0">
                <a:latin typeface="微軟正黑體" pitchFamily="34" charset="-120"/>
                <a:ea typeface="微軟正黑體" pitchFamily="34" charset="-120"/>
              </a:rPr>
              <a:t>年</a:t>
            </a:r>
            <a:r>
              <a:rPr lang="en-US" altLang="en-US" sz="2800" dirty="0" smtClean="0">
                <a:latin typeface="微軟正黑體" pitchFamily="34" charset="-120"/>
                <a:ea typeface="微軟正黑體" pitchFamily="34" charset="-120"/>
              </a:rPr>
              <a:t>8</a:t>
            </a:r>
            <a:r>
              <a:rPr lang="zh-TW" altLang="en-US" sz="2800" dirty="0" smtClean="0">
                <a:latin typeface="微軟正黑體" pitchFamily="34" charset="-120"/>
                <a:ea typeface="微軟正黑體" pitchFamily="34" charset="-120"/>
              </a:rPr>
              <a:t>月到</a:t>
            </a:r>
            <a:r>
              <a:rPr lang="en-US" altLang="en-US" sz="2800" dirty="0" smtClean="0">
                <a:latin typeface="微軟正黑體" pitchFamily="34" charset="-120"/>
                <a:ea typeface="微軟正黑體" pitchFamily="34" charset="-120"/>
              </a:rPr>
              <a:t>2012</a:t>
            </a:r>
            <a:r>
              <a:rPr lang="zh-TW" altLang="en-US" sz="2800" dirty="0" smtClean="0">
                <a:latin typeface="微軟正黑體" pitchFamily="34" charset="-120"/>
                <a:ea typeface="微軟正黑體" pitchFamily="34" charset="-120"/>
              </a:rPr>
              <a:t>年</a:t>
            </a:r>
            <a:r>
              <a:rPr lang="en-US" altLang="en-US" sz="2800" dirty="0" smtClean="0">
                <a:latin typeface="微軟正黑體" pitchFamily="34" charset="-120"/>
                <a:ea typeface="微軟正黑體" pitchFamily="34" charset="-120"/>
              </a:rPr>
              <a:t>6</a:t>
            </a:r>
            <a:r>
              <a:rPr lang="zh-TW" altLang="en-US" sz="2800" dirty="0" smtClean="0">
                <a:latin typeface="微軟正黑體" pitchFamily="34" charset="-120"/>
                <a:ea typeface="微軟正黑體" pitchFamily="34" charset="-120"/>
              </a:rPr>
              <a:t>月間，分別以「賣水果」等理由掩護，收受廠商現金賄賂，率領下屬一起去喝花酒，廠商除支付包廂、酒女鐘點費外，每次還提供</a:t>
            </a:r>
            <a:r>
              <a:rPr lang="en-US" altLang="en-US" sz="2800" dirty="0" smtClean="0">
                <a:latin typeface="微軟正黑體" pitchFamily="34" charset="-120"/>
                <a:ea typeface="微軟正黑體" pitchFamily="34" charset="-120"/>
              </a:rPr>
              <a:t>5</a:t>
            </a:r>
            <a:r>
              <a:rPr lang="zh-TW" altLang="en-US" sz="2800" dirty="0" smtClean="0">
                <a:latin typeface="微軟正黑體" pitchFamily="34" charset="-120"/>
                <a:ea typeface="微軟正黑體" pitchFamily="34" charset="-120"/>
              </a:rPr>
              <a:t>千元讓官員裝闊給小費，鄉長一審判決應執行有期徒刑</a:t>
            </a:r>
            <a:r>
              <a:rPr lang="en-US" altLang="en-US" sz="2800" dirty="0" smtClean="0">
                <a:latin typeface="微軟正黑體" pitchFamily="34" charset="-120"/>
                <a:ea typeface="微軟正黑體" pitchFamily="34" charset="-120"/>
              </a:rPr>
              <a:t>6</a:t>
            </a:r>
            <a:r>
              <a:rPr lang="zh-TW" altLang="en-US" sz="2800" dirty="0" smtClean="0">
                <a:latin typeface="微軟正黑體" pitchFamily="34" charset="-120"/>
                <a:ea typeface="微軟正黑體" pitchFamily="34" charset="-120"/>
              </a:rPr>
              <a:t>年</a:t>
            </a:r>
            <a:r>
              <a:rPr lang="en-US" altLang="en-US" sz="2800" dirty="0" smtClean="0">
                <a:latin typeface="微軟正黑體" pitchFamily="34" charset="-120"/>
                <a:ea typeface="微軟正黑體" pitchFamily="34" charset="-120"/>
              </a:rPr>
              <a:t>6</a:t>
            </a:r>
            <a:r>
              <a:rPr lang="zh-TW" altLang="en-US" sz="2800" dirty="0" smtClean="0">
                <a:latin typeface="微軟正黑體" pitchFamily="34" charset="-120"/>
                <a:ea typeface="微軟正黑體" pitchFamily="34" charset="-120"/>
              </a:rPr>
              <a:t>月，褫奪公權</a:t>
            </a:r>
            <a:r>
              <a:rPr lang="en-US" altLang="en-US" sz="2800" dirty="0" smtClean="0">
                <a:latin typeface="微軟正黑體" pitchFamily="34" charset="-120"/>
                <a:ea typeface="微軟正黑體" pitchFamily="34" charset="-120"/>
              </a:rPr>
              <a:t>5</a:t>
            </a:r>
            <a:r>
              <a:rPr lang="zh-TW" altLang="en-US" sz="2800" dirty="0" smtClean="0">
                <a:latin typeface="微軟正黑體" pitchFamily="34" charset="-120"/>
                <a:ea typeface="微軟正黑體" pitchFamily="34" charset="-120"/>
              </a:rPr>
              <a:t>年。（臺灣新竹地方法院</a:t>
            </a:r>
            <a:r>
              <a:rPr lang="en-US" altLang="en-US" sz="2800" dirty="0" smtClean="0">
                <a:latin typeface="微軟正黑體" pitchFamily="34" charset="-120"/>
                <a:ea typeface="微軟正黑體" pitchFamily="34" charset="-120"/>
              </a:rPr>
              <a:t>102</a:t>
            </a:r>
            <a:r>
              <a:rPr lang="zh-TW" altLang="en-US" sz="2800" dirty="0" smtClean="0">
                <a:latin typeface="微軟正黑體" pitchFamily="34" charset="-120"/>
                <a:ea typeface="微軟正黑體" pitchFamily="34" charset="-120"/>
              </a:rPr>
              <a:t>年度原訴字第</a:t>
            </a:r>
            <a:r>
              <a:rPr lang="en-US" altLang="en-US" sz="2800" dirty="0" smtClean="0">
                <a:latin typeface="微軟正黑體" pitchFamily="34" charset="-120"/>
                <a:ea typeface="微軟正黑體" pitchFamily="34" charset="-120"/>
              </a:rPr>
              <a:t>2</a:t>
            </a:r>
            <a:r>
              <a:rPr lang="zh-TW" altLang="en-US" sz="2800" dirty="0" smtClean="0">
                <a:latin typeface="微軟正黑體" pitchFamily="34" charset="-120"/>
                <a:ea typeface="微軟正黑體" pitchFamily="34" charset="-120"/>
              </a:rPr>
              <a:t>號刑事判決）</a:t>
            </a:r>
          </a:p>
          <a:p>
            <a:pPr lvl="0"/>
            <a:endParaRPr lang="en-US" altLang="zh-TW" dirty="0" smtClean="0">
              <a:latin typeface="微軟正黑體" pitchFamily="34" charset="-120"/>
              <a:ea typeface="微軟正黑體" pitchFamily="34" charset="-120"/>
            </a:endParaRPr>
          </a:p>
          <a:p>
            <a:pPr lvl="0" algn="r">
              <a:buNone/>
            </a:pPr>
            <a:r>
              <a:rPr lang="en-US" altLang="en-US" sz="2000" dirty="0" err="1" smtClean="0">
                <a:solidFill>
                  <a:srgbClr val="C00000"/>
                </a:solidFill>
                <a:latin typeface="微軟正黑體" pitchFamily="34" charset="-120"/>
                <a:ea typeface="微軟正黑體" pitchFamily="34" charset="-120"/>
              </a:rPr>
              <a:t>ETtoday</a:t>
            </a:r>
            <a:r>
              <a:rPr lang="zh-TW" altLang="en-US" sz="2000" dirty="0" smtClean="0">
                <a:solidFill>
                  <a:srgbClr val="C00000"/>
                </a:solidFill>
                <a:latin typeface="微軟正黑體" pitchFamily="34" charset="-120"/>
                <a:ea typeface="微軟正黑體" pitchFamily="34" charset="-120"/>
              </a:rPr>
              <a:t>東森新聞雲</a:t>
            </a:r>
            <a:r>
              <a:rPr lang="en-US" altLang="en-US" sz="2000" dirty="0" smtClean="0">
                <a:solidFill>
                  <a:srgbClr val="C00000"/>
                </a:solidFill>
                <a:latin typeface="微軟正黑體" pitchFamily="34" charset="-120"/>
                <a:ea typeface="微軟正黑體" pitchFamily="34" charset="-120"/>
              </a:rPr>
              <a:t>102.7.10</a:t>
            </a:r>
          </a:p>
          <a:p>
            <a:pPr lvl="0" algn="r">
              <a:buNone/>
            </a:pPr>
            <a:r>
              <a:rPr lang="en-US" altLang="en-US" sz="2000" dirty="0" smtClean="0">
                <a:solidFill>
                  <a:srgbClr val="C00000"/>
                </a:solidFill>
                <a:latin typeface="微軟正黑體" pitchFamily="34" charset="-120"/>
                <a:ea typeface="微軟正黑體" pitchFamily="34" charset="-120"/>
              </a:rPr>
              <a:t>http://www.ettoday.net/news/20130710/238794.htm</a:t>
            </a:r>
            <a:endParaRPr lang="zh-TW" altLang="en-US" sz="2000" dirty="0" smtClean="0">
              <a:solidFill>
                <a:srgbClr val="C00000"/>
              </a:solidFill>
              <a:latin typeface="微軟正黑體" pitchFamily="34" charset="-120"/>
              <a:ea typeface="微軟正黑體" pitchFamily="34" charset="-120"/>
            </a:endParaRPr>
          </a:p>
          <a:p>
            <a:pPr lvl="0"/>
            <a:endParaRPr lang="zh-TW" altLang="en-US" dirty="0" smtClean="0">
              <a:latin typeface="微軟正黑體" pitchFamily="34" charset="-120"/>
              <a:ea typeface="微軟正黑體" pitchFamily="34" charset="-120"/>
            </a:endParaRPr>
          </a:p>
          <a:p>
            <a:endParaRPr lang="zh-TW" altLang="en-US" dirty="0"/>
          </a:p>
        </p:txBody>
      </p:sp>
      <p:pic>
        <p:nvPicPr>
          <p:cNvPr id="4" name="Picture 1"/>
          <p:cNvPicPr>
            <a:picLocks noChangeAspect="1" noChangeArrowheads="1"/>
          </p:cNvPicPr>
          <p:nvPr/>
        </p:nvPicPr>
        <p:blipFill>
          <a:blip r:embed="rId3">
            <a:lum bright="40000" contrast="-40000"/>
          </a:blip>
          <a:srcRect/>
          <a:stretch>
            <a:fillRect/>
          </a:stretch>
        </p:blipFill>
        <p:spPr bwMode="auto">
          <a:xfrm>
            <a:off x="6542845" y="116316"/>
            <a:ext cx="2601155" cy="928670"/>
          </a:xfrm>
          <a:prstGeom prst="rect">
            <a:avLst/>
          </a:prstGeom>
          <a:noFill/>
          <a:ln w="9525">
            <a:noFill/>
            <a:miter lim="800000"/>
            <a:headEnd/>
            <a:tailEnd/>
          </a:ln>
          <a:effectLst/>
        </p:spPr>
      </p:pic>
    </p:spTree>
    <p:extLst>
      <p:ext uri="{BB962C8B-B14F-4D97-AF65-F5344CB8AC3E}">
        <p14:creationId xmlns="" xmlns:p14="http://schemas.microsoft.com/office/powerpoint/2010/main" val="10571038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原創">
  <a:themeElements>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原創">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原創">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2785</TotalTime>
  <Words>9298</Words>
  <Application>Microsoft Office PowerPoint</Application>
  <PresentationFormat>如螢幕大小 (4:3)</PresentationFormat>
  <Paragraphs>672</Paragraphs>
  <Slides>56</Slides>
  <Notes>50</Notes>
  <HiddenSlides>0</HiddenSlides>
  <MMClips>0</MMClips>
  <ScaleCrop>false</ScaleCrop>
  <HeadingPairs>
    <vt:vector size="4" baseType="variant">
      <vt:variant>
        <vt:lpstr>佈景主題</vt:lpstr>
      </vt:variant>
      <vt:variant>
        <vt:i4>1</vt:i4>
      </vt:variant>
      <vt:variant>
        <vt:lpstr>投影片標題</vt:lpstr>
      </vt:variant>
      <vt:variant>
        <vt:i4>56</vt:i4>
      </vt:variant>
    </vt:vector>
  </HeadingPairs>
  <TitlesOfParts>
    <vt:vector size="57" baseType="lpstr">
      <vt:lpstr>原創</vt:lpstr>
      <vt:lpstr>投影片 1</vt:lpstr>
      <vt:lpstr>大綱</vt:lpstr>
      <vt:lpstr>前言</vt:lpstr>
      <vt:lpstr>前言</vt:lpstr>
      <vt:lpstr>投影片 5</vt:lpstr>
      <vt:lpstr>賄賂</vt:lpstr>
      <vt:lpstr>賄賂</vt:lpstr>
      <vt:lpstr>賄賂</vt:lpstr>
      <vt:lpstr>賄賂</vt:lpstr>
      <vt:lpstr>賄賂</vt:lpstr>
      <vt:lpstr>賄賂</vt:lpstr>
      <vt:lpstr>賄賂</vt:lpstr>
      <vt:lpstr>賄賂</vt:lpstr>
      <vt:lpstr>賄賂</vt:lpstr>
      <vt:lpstr>投影片 15</vt:lpstr>
      <vt:lpstr>保護證人及檢舉人</vt:lpstr>
      <vt:lpstr>保護證人及檢舉人</vt:lpstr>
      <vt:lpstr>保護證人及檢舉人</vt:lpstr>
      <vt:lpstr>保護證人及檢舉人</vt:lpstr>
      <vt:lpstr> </vt:lpstr>
      <vt:lpstr>保護證人及檢舉人</vt:lpstr>
      <vt:lpstr>保護證人及檢舉人</vt:lpstr>
      <vt:lpstr>保護證人及檢舉人</vt:lpstr>
      <vt:lpstr>保護證人及檢舉人</vt:lpstr>
      <vt:lpstr>保護證人及檢舉人 自由時報 http://news.ltn.com.tw/news/politics/breakingnews/1724215</vt:lpstr>
      <vt:lpstr>保護證人及檢舉人</vt:lpstr>
      <vt:lpstr>投影片 27</vt:lpstr>
      <vt:lpstr>窩裡反條款</vt:lpstr>
      <vt:lpstr>窩裡反條款</vt:lpstr>
      <vt:lpstr>窩裡反條款</vt:lpstr>
      <vt:lpstr>窩裡反條款</vt:lpstr>
      <vt:lpstr>窩裡反條款</vt:lpstr>
      <vt:lpstr>投影片 33</vt:lpstr>
      <vt:lpstr>財產來源不明</vt:lpstr>
      <vt:lpstr>財產來源不明-刑事責任</vt:lpstr>
      <vt:lpstr>刑事責任：貪污治罪條例第6條-1 </vt:lpstr>
      <vt:lpstr>財產來源不明</vt:lpstr>
      <vt:lpstr>財產來源不明-案例</vt:lpstr>
      <vt:lpstr>司法實踐-101年度金訴字第47號（林益世）</vt:lpstr>
      <vt:lpstr>司法實踐- 公務員財產來源不明罪之說明義務範圍之圖說</vt:lpstr>
      <vt:lpstr>財產來源不明罪-學說見解-應予刪除</vt:lpstr>
      <vt:lpstr>財產來源不明-構成要件行為爭議</vt:lpstr>
      <vt:lpstr>投影片 43</vt:lpstr>
      <vt:lpstr>洗錢</vt:lpstr>
      <vt:lpstr>洗錢防制法所保護之法益- 處罰之必要性</vt:lpstr>
      <vt:lpstr>洗錢-案例</vt:lpstr>
      <vt:lpstr>洗錢-相關法條</vt:lpstr>
      <vt:lpstr>洗錢-相關法條</vt:lpstr>
      <vt:lpstr>調查局洗錢防制處-國際合作</vt:lpstr>
      <vt:lpstr>艾格蒙聯盟(Egmont Group)</vt:lpstr>
      <vt:lpstr>APG(The Asia/Pacific Group on Money Laundering , APG)</vt:lpstr>
      <vt:lpstr>我國洗錢防制法-規制對象：</vt:lpstr>
      <vt:lpstr>洗錢防制法第七條及第八條相關法令、規則及函（釋）</vt:lpstr>
      <vt:lpstr>疑似洗錢交易之行為-- 金融機構對達一定金額以上通貨交易及疑似洗錢交易申報辦法第7條</vt:lpstr>
      <vt:lpstr>疑似洗錢交易之行為</vt:lpstr>
      <vt:lpstr>聯合國反貪腐公約施行法第7條-要求符合公約規定</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aac2026</dc:creator>
  <cp:lastModifiedBy>aac2026</cp:lastModifiedBy>
  <cp:revision>216</cp:revision>
  <dcterms:created xsi:type="dcterms:W3CDTF">2016-05-25T09:11:19Z</dcterms:created>
  <dcterms:modified xsi:type="dcterms:W3CDTF">2016-07-07T02:08:13Z</dcterms:modified>
</cp:coreProperties>
</file>