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96" r:id="rId5"/>
    <p:sldId id="297" r:id="rId6"/>
    <p:sldId id="258" r:id="rId7"/>
    <p:sldId id="264" r:id="rId8"/>
    <p:sldId id="261" r:id="rId9"/>
    <p:sldId id="298" r:id="rId10"/>
    <p:sldId id="266" r:id="rId11"/>
    <p:sldId id="276" r:id="rId12"/>
    <p:sldId id="300" r:id="rId13"/>
    <p:sldId id="268" r:id="rId14"/>
    <p:sldId id="301" r:id="rId15"/>
    <p:sldId id="269" r:id="rId16"/>
    <p:sldId id="299" r:id="rId17"/>
    <p:sldId id="270" r:id="rId18"/>
    <p:sldId id="288" r:id="rId19"/>
    <p:sldId id="280" r:id="rId20"/>
    <p:sldId id="291" r:id="rId21"/>
    <p:sldId id="302" r:id="rId22"/>
    <p:sldId id="303" r:id="rId23"/>
    <p:sldId id="304" r:id="rId24"/>
    <p:sldId id="306" r:id="rId25"/>
    <p:sldId id="305" r:id="rId26"/>
    <p:sldId id="307" r:id="rId2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3" autoAdjust="0"/>
    <p:restoredTop sz="94660"/>
  </p:normalViewPr>
  <p:slideViewPr>
    <p:cSldViewPr snapToGrid="0">
      <p:cViewPr varScale="1">
        <p:scale>
          <a:sx n="47" d="100"/>
          <a:sy n="47" d="100"/>
        </p:scale>
        <p:origin x="72"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F0FA54-23F4-4D1B-A0F7-98614DFD34CD}"/>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AACB6079-9835-42C0-847B-C482BA0D8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D442001-A223-4698-8806-CA257D5E1E13}"/>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5" name="頁尾版面配置區 4">
            <a:extLst>
              <a:ext uri="{FF2B5EF4-FFF2-40B4-BE49-F238E27FC236}">
                <a16:creationId xmlns:a16="http://schemas.microsoft.com/office/drawing/2014/main" id="{67D090C6-9D43-4041-8547-91100CE92C9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E796EB7-7507-4E57-A99C-02A57E4BE01C}"/>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75653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ECC2C4-8BDD-4A9A-888D-AE0169C5E14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BE2B189-AA89-4B72-BF4B-FF0B5D6F5903}"/>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300ECC0-5E52-4ADA-A81F-E703E833B37F}"/>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5" name="頁尾版面配置區 4">
            <a:extLst>
              <a:ext uri="{FF2B5EF4-FFF2-40B4-BE49-F238E27FC236}">
                <a16:creationId xmlns:a16="http://schemas.microsoft.com/office/drawing/2014/main" id="{F807F9B4-CB98-4C35-915D-D9C73CCF4A0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4705532-C041-4D7F-AD7D-7B20EFDDAB2C}"/>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158233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878DD4E-0469-4543-8DAC-967D6652CE00}"/>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5C7EDC95-43C0-49A9-B575-5714CB6BB42D}"/>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E4205A8-A255-4A19-8726-E5EF2750E16E}"/>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5" name="頁尾版面配置區 4">
            <a:extLst>
              <a:ext uri="{FF2B5EF4-FFF2-40B4-BE49-F238E27FC236}">
                <a16:creationId xmlns:a16="http://schemas.microsoft.com/office/drawing/2014/main" id="{12B5EC0D-8D72-4019-BE0B-B3B6D7AB4E7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E8966A4-45BD-4D5A-98B1-AEFF61674BAC}"/>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145032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32C906-B6C4-4F4A-9087-0A39EA4BBCA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659723A-2586-4749-8D17-E4AF6B84140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AD526F3-AA1F-4198-928D-42D4E1C83CE2}"/>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5" name="頁尾版面配置區 4">
            <a:extLst>
              <a:ext uri="{FF2B5EF4-FFF2-40B4-BE49-F238E27FC236}">
                <a16:creationId xmlns:a16="http://schemas.microsoft.com/office/drawing/2014/main" id="{6F693B1E-3A98-4C57-8063-B86CD136EE3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8681EA9-73FB-48ED-B3DE-87FCC29016D3}"/>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413699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7BC63D-6CE5-4D07-AFB0-34D974A2FF3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ABE98A99-2AB9-43E3-800A-03646B9417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6E9CD2C4-562A-4CF8-A614-7F1B04A2403C}"/>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5" name="頁尾版面配置區 4">
            <a:extLst>
              <a:ext uri="{FF2B5EF4-FFF2-40B4-BE49-F238E27FC236}">
                <a16:creationId xmlns:a16="http://schemas.microsoft.com/office/drawing/2014/main" id="{89EDBE3F-0C4B-499D-B813-EB95623E940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304EB92-B0A2-455D-9892-AD42D785F4A3}"/>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114885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97F19B-1705-4E3F-9FDB-F1C92E6A70F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C7E4985-EB8C-4227-8EEA-5BC58A979880}"/>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2D421910-1398-4DDE-9976-3AEA15F2BA4C}"/>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C74017C2-4EB1-4FAA-A073-8427C40E4EE7}"/>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6" name="頁尾版面配置區 5">
            <a:extLst>
              <a:ext uri="{FF2B5EF4-FFF2-40B4-BE49-F238E27FC236}">
                <a16:creationId xmlns:a16="http://schemas.microsoft.com/office/drawing/2014/main" id="{E9557F9B-9370-499C-BDC4-FF69858E403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195842C-BFF1-435F-ACF9-BEED4D467A08}"/>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30128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5C1930-1007-42B7-A745-B81DCE0947FE}"/>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8798B26-F11A-49F2-9405-D196146327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BEDDF2A0-0901-4582-A3D6-4424F121B1A4}"/>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09DC0C1-943D-4B63-993F-3F1C2CF8E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4D43996C-21F8-4DF7-8BDE-598337584954}"/>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E266D851-A040-4B57-8709-34998519E8BA}"/>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8" name="頁尾版面配置區 7">
            <a:extLst>
              <a:ext uri="{FF2B5EF4-FFF2-40B4-BE49-F238E27FC236}">
                <a16:creationId xmlns:a16="http://schemas.microsoft.com/office/drawing/2014/main" id="{F60BBDEC-5274-4E34-A5B0-881C123E20C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14D09F53-F634-4E97-BB05-02A1C398667C}"/>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36077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5C5014-23BD-4321-BA04-A7F8C62DDD4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F923474C-CB54-4603-B713-9566DE453711}"/>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4" name="頁尾版面配置區 3">
            <a:extLst>
              <a:ext uri="{FF2B5EF4-FFF2-40B4-BE49-F238E27FC236}">
                <a16:creationId xmlns:a16="http://schemas.microsoft.com/office/drawing/2014/main" id="{B1745A4F-7BC5-430C-9A0F-590E8349043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5131652-AD1E-4022-AAE3-7D3689EB37E2}"/>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309174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F7ECC56-2818-4F38-981B-511D9D40714D}"/>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3" name="頁尾版面配置區 2">
            <a:extLst>
              <a:ext uri="{FF2B5EF4-FFF2-40B4-BE49-F238E27FC236}">
                <a16:creationId xmlns:a16="http://schemas.microsoft.com/office/drawing/2014/main" id="{D30DE98D-A26E-4BC3-9414-8F2ED13D29D9}"/>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ABFD253-5438-4975-9E33-6E693F4D33B3}"/>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69501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275C77-8A93-4F57-8411-DE9E75C0F0E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3F4E1E3-8C0F-4D09-8BE4-890CB63907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C700E58-4301-4C0F-8ABE-3C67B9C348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1C9FE9C4-2AE7-4B18-8DFD-E717C6FB2BA7}"/>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6" name="頁尾版面配置區 5">
            <a:extLst>
              <a:ext uri="{FF2B5EF4-FFF2-40B4-BE49-F238E27FC236}">
                <a16:creationId xmlns:a16="http://schemas.microsoft.com/office/drawing/2014/main" id="{361BB274-C8EA-4A42-8268-D29BA57D1DB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25227FE-C162-41A4-BAA2-C5DD3C9F5B25}"/>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231854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7080B-EED7-4F64-89D7-0C4D7E14E3E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54388F2-D05A-4927-A194-F466B9BBE4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934DAE8-99CE-4230-B9F5-B361961E9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0FFD5D9D-F9E3-43FD-A857-0F0A57AA1FC3}"/>
              </a:ext>
            </a:extLst>
          </p:cNvPr>
          <p:cNvSpPr>
            <a:spLocks noGrp="1"/>
          </p:cNvSpPr>
          <p:nvPr>
            <p:ph type="dt" sz="half" idx="10"/>
          </p:nvPr>
        </p:nvSpPr>
        <p:spPr/>
        <p:txBody>
          <a:bodyPr/>
          <a:lstStyle/>
          <a:p>
            <a:fld id="{503807F8-6DF2-4C1C-B807-2DAECA493286}" type="datetimeFigureOut">
              <a:rPr lang="zh-TW" altLang="en-US" smtClean="0"/>
              <a:t>2025/2/25</a:t>
            </a:fld>
            <a:endParaRPr lang="zh-TW" altLang="en-US"/>
          </a:p>
        </p:txBody>
      </p:sp>
      <p:sp>
        <p:nvSpPr>
          <p:cNvPr id="6" name="頁尾版面配置區 5">
            <a:extLst>
              <a:ext uri="{FF2B5EF4-FFF2-40B4-BE49-F238E27FC236}">
                <a16:creationId xmlns:a16="http://schemas.microsoft.com/office/drawing/2014/main" id="{AFD853DA-94AA-4C21-9386-14E147841DC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A980984-93F9-4490-8672-4001FCF15DEC}"/>
              </a:ext>
            </a:extLst>
          </p:cNvPr>
          <p:cNvSpPr>
            <a:spLocks noGrp="1"/>
          </p:cNvSpPr>
          <p:nvPr>
            <p:ph type="sldNum" sz="quarter" idx="12"/>
          </p:nvPr>
        </p:nvSpPr>
        <p:spPr/>
        <p:txBody>
          <a:body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225583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9C40011-E9F0-408D-932F-8F3C09287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42EBC8C-C328-46EA-B201-C83631AAF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62D3236-417D-485D-A669-2B6DD9AD2C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807F8-6DF2-4C1C-B807-2DAECA493286}" type="datetimeFigureOut">
              <a:rPr lang="zh-TW" altLang="en-US" smtClean="0"/>
              <a:t>2025/2/25</a:t>
            </a:fld>
            <a:endParaRPr lang="zh-TW" altLang="en-US"/>
          </a:p>
        </p:txBody>
      </p:sp>
      <p:sp>
        <p:nvSpPr>
          <p:cNvPr id="5" name="頁尾版面配置區 4">
            <a:extLst>
              <a:ext uri="{FF2B5EF4-FFF2-40B4-BE49-F238E27FC236}">
                <a16:creationId xmlns:a16="http://schemas.microsoft.com/office/drawing/2014/main" id="{5D83879F-1D3C-42DC-991E-E74FA681E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CDCB8E53-6DD1-4CF6-9DEB-36486207EE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E7CA1-A246-4220-B86D-EAE2576493A3}" type="slidenum">
              <a:rPr lang="zh-TW" altLang="en-US" smtClean="0"/>
              <a:t>‹#›</a:t>
            </a:fld>
            <a:endParaRPr lang="zh-TW" altLang="en-US"/>
          </a:p>
        </p:txBody>
      </p:sp>
    </p:spTree>
    <p:extLst>
      <p:ext uri="{BB962C8B-B14F-4D97-AF65-F5344CB8AC3E}">
        <p14:creationId xmlns:p14="http://schemas.microsoft.com/office/powerpoint/2010/main" val="810606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67AA10-7AD4-4DD0-A900-F9683BB4C1E5}"/>
              </a:ext>
            </a:extLst>
          </p:cNvPr>
          <p:cNvSpPr>
            <a:spLocks noGrp="1"/>
          </p:cNvSpPr>
          <p:nvPr>
            <p:ph type="ctrTitle"/>
          </p:nvPr>
        </p:nvSpPr>
        <p:spPr>
          <a:xfrm>
            <a:off x="1524000" y="2498164"/>
            <a:ext cx="9144000" cy="1861671"/>
          </a:xfrm>
        </p:spPr>
        <p:txBody>
          <a:bodyPr>
            <a:normAutofit/>
          </a:bodyPr>
          <a:lstStyle/>
          <a:p>
            <a:r>
              <a:rPr lang="zh-TW" altLang="en-US" dirty="0">
                <a:latin typeface="微軟正黑體" panose="020B0604030504040204" pitchFamily="34" charset="-120"/>
                <a:ea typeface="微軟正黑體" panose="020B0604030504040204" pitchFamily="34" charset="-120"/>
              </a:rPr>
              <a:t>臺北榮民總醫院教學部</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【111</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獲獎事蹟</a:t>
            </a:r>
          </a:p>
        </p:txBody>
      </p:sp>
    </p:spTree>
    <p:extLst>
      <p:ext uri="{BB962C8B-B14F-4D97-AF65-F5344CB8AC3E}">
        <p14:creationId xmlns:p14="http://schemas.microsoft.com/office/powerpoint/2010/main" val="1350113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_111</a:t>
            </a:r>
            <a:r>
              <a:rPr lang="zh-TW" altLang="en-US" kern="0" dirty="0">
                <a:latin typeface="微軟正黑體" panose="020B0604030504040204" pitchFamily="34" charset="-120"/>
                <a:ea typeface="微軟正黑體" panose="020B0604030504040204" pitchFamily="34" charset="-120"/>
              </a:rPr>
              <a:t>年醫病共享決策</a:t>
            </a:r>
            <a:r>
              <a:rPr lang="en-US" altLang="zh-TW" kern="0" dirty="0">
                <a:latin typeface="微軟正黑體" panose="020B0604030504040204" pitchFamily="34" charset="-120"/>
                <a:ea typeface="微軟正黑體" panose="020B0604030504040204" pitchFamily="34" charset="-120"/>
              </a:rPr>
              <a:t>(SDM)</a:t>
            </a:r>
            <a:r>
              <a:rPr lang="zh-TW" altLang="en-US" kern="0" dirty="0">
                <a:latin typeface="微軟正黑體" panose="020B0604030504040204" pitchFamily="34" charset="-120"/>
                <a:ea typeface="微軟正黑體" panose="020B0604030504040204" pitchFamily="34" charset="-120"/>
              </a:rPr>
              <a:t>醫療機構實踐運動</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醫療機構推廣組</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實踐績優獎</a:t>
            </a:r>
            <a:r>
              <a:rPr lang="en-US" altLang="zh-TW" kern="0" dirty="0">
                <a:latin typeface="微軟正黑體" panose="020B0604030504040204" pitchFamily="34" charset="-120"/>
                <a:ea typeface="微軟正黑體" panose="020B0604030504040204" pitchFamily="34" charset="-120"/>
              </a:rPr>
              <a:t>】</a:t>
            </a:r>
          </a:p>
        </p:txBody>
      </p:sp>
      <p:sp>
        <p:nvSpPr>
          <p:cNvPr id="2" name="Rectangle 2">
            <a:extLst>
              <a:ext uri="{FF2B5EF4-FFF2-40B4-BE49-F238E27FC236}">
                <a16:creationId xmlns:a16="http://schemas.microsoft.com/office/drawing/2014/main" id="{483EEFEE-FB82-4EC7-B0C8-DCD78C606F6B}"/>
              </a:ext>
            </a:extLst>
          </p:cNvPr>
          <p:cNvSpPr>
            <a:spLocks noChangeArrowheads="1"/>
          </p:cNvSpPr>
          <p:nvPr/>
        </p:nvSpPr>
        <p:spPr bwMode="auto">
          <a:xfrm>
            <a:off x="0" y="-1"/>
            <a:ext cx="237321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graphicFrame>
        <p:nvGraphicFramePr>
          <p:cNvPr id="7" name="物件 6">
            <a:extLst>
              <a:ext uri="{FF2B5EF4-FFF2-40B4-BE49-F238E27FC236}">
                <a16:creationId xmlns:a16="http://schemas.microsoft.com/office/drawing/2014/main" id="{F8EC9076-33FD-48D8-9720-0B1A7A03D5B7}"/>
              </a:ext>
            </a:extLst>
          </p:cNvPr>
          <p:cNvGraphicFramePr>
            <a:graphicFrameLocks noChangeAspect="1"/>
          </p:cNvGraphicFramePr>
          <p:nvPr>
            <p:extLst>
              <p:ext uri="{D42A27DB-BD31-4B8C-83A1-F6EECF244321}">
                <p14:modId xmlns:p14="http://schemas.microsoft.com/office/powerpoint/2010/main" val="1407708998"/>
              </p:ext>
            </p:extLst>
          </p:nvPr>
        </p:nvGraphicFramePr>
        <p:xfrm>
          <a:off x="188924" y="0"/>
          <a:ext cx="7763264" cy="5617028"/>
        </p:xfrm>
        <a:graphic>
          <a:graphicData uri="http://schemas.openxmlformats.org/presentationml/2006/ole">
            <mc:AlternateContent xmlns:mc="http://schemas.openxmlformats.org/markup-compatibility/2006">
              <mc:Choice xmlns:v="urn:schemas-microsoft-com:vml" Requires="v">
                <p:oleObj spid="_x0000_s13347" r:id="rId3" imgW="7036162" imgH="5105662" progId="PBrush">
                  <p:embed/>
                </p:oleObj>
              </mc:Choice>
              <mc:Fallback>
                <p:oleObj r:id="rId3" imgW="7036162" imgH="5105662" progId="PBrus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24" y="0"/>
                        <a:ext cx="7763264" cy="5617028"/>
                      </a:xfrm>
                      <a:prstGeom prst="rect">
                        <a:avLst/>
                      </a:prstGeom>
                      <a:noFill/>
                    </p:spPr>
                  </p:pic>
                </p:oleObj>
              </mc:Fallback>
            </mc:AlternateContent>
          </a:graphicData>
        </a:graphic>
      </p:graphicFrame>
      <p:pic>
        <p:nvPicPr>
          <p:cNvPr id="9" name="圖片 8">
            <a:extLst>
              <a:ext uri="{FF2B5EF4-FFF2-40B4-BE49-F238E27FC236}">
                <a16:creationId xmlns:a16="http://schemas.microsoft.com/office/drawing/2014/main" id="{3136D822-4897-4D10-BFE9-A7C3E14A7D9A}"/>
              </a:ext>
            </a:extLst>
          </p:cNvPr>
          <p:cNvPicPr>
            <a:picLocks noChangeAspect="1"/>
          </p:cNvPicPr>
          <p:nvPr/>
        </p:nvPicPr>
        <p:blipFill rotWithShape="1">
          <a:blip r:embed="rId5">
            <a:extLst>
              <a:ext uri="{28A0092B-C50C-407E-A947-70E740481C1C}">
                <a14:useLocalDpi xmlns:a14="http://schemas.microsoft.com/office/drawing/2010/main" val="0"/>
              </a:ext>
            </a:extLst>
          </a:blip>
          <a:srcRect b="1333"/>
          <a:stretch/>
        </p:blipFill>
        <p:spPr>
          <a:xfrm>
            <a:off x="7952188" y="-2"/>
            <a:ext cx="4037145" cy="5617028"/>
          </a:xfrm>
          <a:prstGeom prst="rect">
            <a:avLst/>
          </a:prstGeom>
        </p:spPr>
      </p:pic>
    </p:spTree>
    <p:extLst>
      <p:ext uri="{BB962C8B-B14F-4D97-AF65-F5344CB8AC3E}">
        <p14:creationId xmlns:p14="http://schemas.microsoft.com/office/powerpoint/2010/main" val="16652439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202351" y="5931930"/>
            <a:ext cx="9787298"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國家科學及技術委員會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未來科技獎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李重賓主任：「仿生一氧化氮前體奈米藥物</a:t>
            </a:r>
            <a:r>
              <a:rPr lang="en-US" altLang="zh-TW" kern="0" dirty="0" err="1">
                <a:latin typeface="微軟正黑體" panose="020B0604030504040204" pitchFamily="34" charset="-120"/>
                <a:ea typeface="微軟正黑體" panose="020B0604030504040204" pitchFamily="34" charset="-120"/>
              </a:rPr>
              <a:t>NanoNO</a:t>
            </a:r>
            <a:r>
              <a:rPr lang="zh-TW" altLang="en-US" kern="0" dirty="0">
                <a:latin typeface="微軟正黑體" panose="020B0604030504040204" pitchFamily="34" charset="-120"/>
                <a:ea typeface="微軟正黑體" panose="020B0604030504040204" pitchFamily="34" charset="-120"/>
              </a:rPr>
              <a:t>用於治療癌症」</a:t>
            </a:r>
            <a:endParaRPr lang="en-US" altLang="zh-TW" kern="0" dirty="0">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ED9049D9-0261-40E0-9EE3-3BDFADCE6ED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72909" y="0"/>
            <a:ext cx="8446181" cy="5780314"/>
          </a:xfrm>
          <a:prstGeom prst="rect">
            <a:avLst/>
          </a:prstGeom>
        </p:spPr>
      </p:pic>
    </p:spTree>
    <p:extLst>
      <p:ext uri="{BB962C8B-B14F-4D97-AF65-F5344CB8AC3E}">
        <p14:creationId xmlns:p14="http://schemas.microsoft.com/office/powerpoint/2010/main" val="1839062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202351" y="5931930"/>
            <a:ext cx="9787298"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國家新創獎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學研新創獎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「以居家血壓預測心血管疾病風險的機器學習模型」</a:t>
            </a:r>
            <a:endParaRPr lang="en-US" altLang="zh-TW" kern="0"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A968A369-6055-44E2-86BB-ECD0948C2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39783" y="824945"/>
            <a:ext cx="5634067" cy="3984171"/>
          </a:xfrm>
          <a:prstGeom prst="rect">
            <a:avLst/>
          </a:prstGeom>
        </p:spPr>
      </p:pic>
      <p:pic>
        <p:nvPicPr>
          <p:cNvPr id="9" name="圖片 8">
            <a:extLst>
              <a:ext uri="{FF2B5EF4-FFF2-40B4-BE49-F238E27FC236}">
                <a16:creationId xmlns:a16="http://schemas.microsoft.com/office/drawing/2014/main" id="{350FD5F0-6270-4DF6-AAC8-5E92FC2BD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336" y="-2"/>
            <a:ext cx="7510393" cy="5634066"/>
          </a:xfrm>
          <a:prstGeom prst="rect">
            <a:avLst/>
          </a:prstGeom>
        </p:spPr>
      </p:pic>
    </p:spTree>
    <p:extLst>
      <p:ext uri="{BB962C8B-B14F-4D97-AF65-F5344CB8AC3E}">
        <p14:creationId xmlns:p14="http://schemas.microsoft.com/office/powerpoint/2010/main" val="1576909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台灣醫學教育學會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一般醫學師資培育及</a:t>
            </a:r>
            <a:r>
              <a:rPr lang="en-US" altLang="zh-TW" kern="0" dirty="0">
                <a:latin typeface="微軟正黑體" panose="020B0604030504040204" pitchFamily="34" charset="-120"/>
                <a:ea typeface="微軟正黑體" panose="020B0604030504040204" pitchFamily="34" charset="-120"/>
              </a:rPr>
              <a:t>PGY OSCE</a:t>
            </a:r>
            <a:r>
              <a:rPr lang="zh-TW" altLang="en-US" kern="0" dirty="0">
                <a:latin typeface="微軟正黑體" panose="020B0604030504040204" pitchFamily="34" charset="-120"/>
                <a:ea typeface="微軟正黑體" panose="020B0604030504040204" pitchFamily="34" charset="-120"/>
              </a:rPr>
              <a:t>教學影片競賽</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第一名</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「多元化虛擬教材於學員面對「急性心臟衰竭併呼吸衰竭」病患之教學應用」</a:t>
            </a:r>
            <a:endParaRPr lang="en-US" altLang="zh-TW" kern="0" dirty="0">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86CEEBC4-B60B-476E-B3A7-A933D9CE5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842" y="726621"/>
            <a:ext cx="6138157" cy="4604656"/>
          </a:xfrm>
          <a:prstGeom prst="rect">
            <a:avLst/>
          </a:prstGeom>
        </p:spPr>
      </p:pic>
      <p:pic>
        <p:nvPicPr>
          <p:cNvPr id="6" name="圖片 5">
            <a:extLst>
              <a:ext uri="{FF2B5EF4-FFF2-40B4-BE49-F238E27FC236}">
                <a16:creationId xmlns:a16="http://schemas.microsoft.com/office/drawing/2014/main" id="{6D81F126-C440-4659-AA52-735493F0DD0D}"/>
              </a:ext>
            </a:extLst>
          </p:cNvPr>
          <p:cNvPicPr>
            <a:picLocks noChangeAspect="1"/>
          </p:cNvPicPr>
          <p:nvPr/>
        </p:nvPicPr>
        <p:blipFill rotWithShape="1">
          <a:blip r:embed="rId3">
            <a:extLst>
              <a:ext uri="{28A0092B-C50C-407E-A947-70E740481C1C}">
                <a14:useLocalDpi xmlns:a14="http://schemas.microsoft.com/office/drawing/2010/main" val="0"/>
              </a:ext>
            </a:extLst>
          </a:blip>
          <a:srcRect t="4416"/>
          <a:stretch/>
        </p:blipFill>
        <p:spPr>
          <a:xfrm>
            <a:off x="0" y="726621"/>
            <a:ext cx="6421780" cy="4604657"/>
          </a:xfrm>
          <a:prstGeom prst="rect">
            <a:avLst/>
          </a:prstGeom>
        </p:spPr>
      </p:pic>
    </p:spTree>
    <p:extLst>
      <p:ext uri="{BB962C8B-B14F-4D97-AF65-F5344CB8AC3E}">
        <p14:creationId xmlns:p14="http://schemas.microsoft.com/office/powerpoint/2010/main" val="42315708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臺灣兒科醫學會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兒科醫學教育貢獻獎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楊令瑀教授</a:t>
            </a:r>
            <a:endParaRPr lang="en-US" altLang="zh-TW" kern="0"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EAE1B198-884F-41D0-935E-E02D0DAEA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875"/>
            <a:ext cx="6153121" cy="4615882"/>
          </a:xfrm>
          <a:prstGeom prst="rect">
            <a:avLst/>
          </a:prstGeom>
        </p:spPr>
      </p:pic>
      <p:pic>
        <p:nvPicPr>
          <p:cNvPr id="6" name="圖片 5">
            <a:extLst>
              <a:ext uri="{FF2B5EF4-FFF2-40B4-BE49-F238E27FC236}">
                <a16:creationId xmlns:a16="http://schemas.microsoft.com/office/drawing/2014/main" id="{9A2B0DD3-E669-4CAA-A750-F959CB7F3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878" y="788876"/>
            <a:ext cx="6153121" cy="4615882"/>
          </a:xfrm>
          <a:prstGeom prst="rect">
            <a:avLst/>
          </a:prstGeom>
        </p:spPr>
      </p:pic>
    </p:spTree>
    <p:extLst>
      <p:ext uri="{BB962C8B-B14F-4D97-AF65-F5344CB8AC3E}">
        <p14:creationId xmlns:p14="http://schemas.microsoft.com/office/powerpoint/2010/main" val="20370338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233422" y="5839333"/>
            <a:ext cx="11725154"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台灣擬真醫學教育學會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全國擬真醫學教育優秀期刊論文獎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特優獎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「運用虛擬實境教材訓練可增強院內健康照護者及家屬氣切相關的知識及照護技巧：前瞻性研究」</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6A029358-DCD8-4B3A-94A9-BE1AE849B849}"/>
              </a:ext>
            </a:extLst>
          </p:cNvPr>
          <p:cNvSpPr>
            <a:spLocks noChangeArrowheads="1"/>
          </p:cNvSpPr>
          <p:nvPr/>
        </p:nvSpPr>
        <p:spPr bwMode="auto">
          <a:xfrm>
            <a:off x="1005840" y="-1"/>
            <a:ext cx="48202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5" name="圖片 4">
            <a:extLst>
              <a:ext uri="{FF2B5EF4-FFF2-40B4-BE49-F238E27FC236}">
                <a16:creationId xmlns:a16="http://schemas.microsoft.com/office/drawing/2014/main" id="{3E73A0F0-3F4E-4D4B-A1B9-5C9AFC24BF4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735477" y="-1"/>
            <a:ext cx="4721044" cy="5610739"/>
          </a:xfrm>
          <a:prstGeom prst="rect">
            <a:avLst/>
          </a:prstGeom>
        </p:spPr>
      </p:pic>
    </p:spTree>
    <p:extLst>
      <p:ext uri="{BB962C8B-B14F-4D97-AF65-F5344CB8AC3E}">
        <p14:creationId xmlns:p14="http://schemas.microsoft.com/office/powerpoint/2010/main" val="4409541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233422" y="5839333"/>
            <a:ext cx="11725154"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台灣擬真醫學教育學會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全國擬真醫學教育優秀期刊論文獎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佳作獎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「運用虛擬實境視聽教材可增強實習醫學生治療處置前的溝通技巧的學習及臨床轉換：前瞻性兩年的教學研究」</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6A029358-DCD8-4B3A-94A9-BE1AE849B849}"/>
              </a:ext>
            </a:extLst>
          </p:cNvPr>
          <p:cNvSpPr>
            <a:spLocks noChangeArrowheads="1"/>
          </p:cNvSpPr>
          <p:nvPr/>
        </p:nvSpPr>
        <p:spPr bwMode="auto">
          <a:xfrm>
            <a:off x="1005840" y="-1"/>
            <a:ext cx="48202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6" name="圖片 5">
            <a:extLst>
              <a:ext uri="{FF2B5EF4-FFF2-40B4-BE49-F238E27FC236}">
                <a16:creationId xmlns:a16="http://schemas.microsoft.com/office/drawing/2014/main" id="{41AE5DFA-10FF-464A-AE24-E0BC2B4D52C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955913" y="-1"/>
            <a:ext cx="4280172" cy="5623561"/>
          </a:xfrm>
          <a:prstGeom prst="rect">
            <a:avLst/>
          </a:prstGeom>
        </p:spPr>
      </p:pic>
    </p:spTree>
    <p:extLst>
      <p:ext uri="{BB962C8B-B14F-4D97-AF65-F5344CB8AC3E}">
        <p14:creationId xmlns:p14="http://schemas.microsoft.com/office/powerpoint/2010/main" val="36330062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148443" y="5892453"/>
            <a:ext cx="9895114"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台灣擬真醫學教育學會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擬真醫學訓練應用教案及影片競賽</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擬真醫學教育訓練教學影片</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佳作獎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「多元化虛擬教材於學員面對「急性心臟衰竭併呼吸衰竭」病患之教學應用」</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AB64EFF4-36D9-4C38-8403-56A454BB15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5" name="圖片 4">
            <a:extLst>
              <a:ext uri="{FF2B5EF4-FFF2-40B4-BE49-F238E27FC236}">
                <a16:creationId xmlns:a16="http://schemas.microsoft.com/office/drawing/2014/main" id="{B6F9D9EE-B7DE-4B84-9576-9F36482EB6E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29095" y="0"/>
            <a:ext cx="4533810" cy="5763947"/>
          </a:xfrm>
          <a:prstGeom prst="rect">
            <a:avLst/>
          </a:prstGeom>
        </p:spPr>
      </p:pic>
    </p:spTree>
    <p:extLst>
      <p:ext uri="{BB962C8B-B14F-4D97-AF65-F5344CB8AC3E}">
        <p14:creationId xmlns:p14="http://schemas.microsoft.com/office/powerpoint/2010/main" val="23493954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601287" y="5931930"/>
            <a:ext cx="10989425"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國家圖書館</a:t>
            </a:r>
            <a:r>
              <a:rPr lang="en-US" altLang="zh-TW" kern="0" dirty="0">
                <a:latin typeface="微軟正黑體" panose="020B0604030504040204" pitchFamily="34" charset="-120"/>
                <a:ea typeface="微軟正黑體" panose="020B0604030504040204" pitchFamily="34" charset="-120"/>
              </a:rPr>
              <a:t>_111</a:t>
            </a:r>
            <a:r>
              <a:rPr lang="zh-TW" altLang="en-US" kern="0" dirty="0">
                <a:latin typeface="微軟正黑體" panose="020B0604030504040204" pitchFamily="34" charset="-120"/>
                <a:ea typeface="微軟正黑體" panose="020B0604030504040204" pitchFamily="34" charset="-120"/>
              </a:rPr>
              <a:t>年度全國圖書書目資訊網（</a:t>
            </a:r>
            <a:r>
              <a:rPr lang="en-US" altLang="zh-TW" kern="0" dirty="0" err="1">
                <a:latin typeface="微軟正黑體" panose="020B0604030504040204" pitchFamily="34" charset="-120"/>
                <a:ea typeface="微軟正黑體" panose="020B0604030504040204" pitchFamily="34" charset="-120"/>
              </a:rPr>
              <a:t>NBINet</a:t>
            </a:r>
            <a:r>
              <a:rPr lang="zh-TW" altLang="en-US" kern="0" dirty="0">
                <a:latin typeface="微軟正黑體" panose="020B0604030504040204" pitchFamily="34" charset="-120"/>
                <a:ea typeface="微軟正黑體" panose="020B0604030504040204" pitchFamily="34" charset="-120"/>
              </a:rPr>
              <a:t>）</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金心獎</a:t>
            </a:r>
            <a:r>
              <a:rPr lang="en-US" altLang="zh-TW" kern="0" dirty="0">
                <a:latin typeface="微軟正黑體" panose="020B0604030504040204" pitchFamily="34" charset="-120"/>
                <a:ea typeface="微軟正黑體" panose="020B0604030504040204" pitchFamily="34" charset="-120"/>
              </a:rPr>
              <a:t>】</a:t>
            </a:r>
          </a:p>
        </p:txBody>
      </p:sp>
      <p:sp>
        <p:nvSpPr>
          <p:cNvPr id="2" name="Rectangle 2">
            <a:extLst>
              <a:ext uri="{FF2B5EF4-FFF2-40B4-BE49-F238E27FC236}">
                <a16:creationId xmlns:a16="http://schemas.microsoft.com/office/drawing/2014/main" id="{ABF6C553-2BA6-4B9B-A55D-FA19393D7420}"/>
              </a:ext>
            </a:extLst>
          </p:cNvPr>
          <p:cNvSpPr>
            <a:spLocks noChangeArrowheads="1"/>
          </p:cNvSpPr>
          <p:nvPr/>
        </p:nvSpPr>
        <p:spPr bwMode="auto">
          <a:xfrm>
            <a:off x="1253524" y="0"/>
            <a:ext cx="345918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7" name="圖片 6" descr="111年金心獎">
            <a:extLst>
              <a:ext uri="{FF2B5EF4-FFF2-40B4-BE49-F238E27FC236}">
                <a16:creationId xmlns:a16="http://schemas.microsoft.com/office/drawing/2014/main" id="{CDDB85F6-412E-451A-8A16-0C3603ECD83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2419" y="0"/>
            <a:ext cx="3947160" cy="5597525"/>
          </a:xfrm>
          <a:prstGeom prst="rect">
            <a:avLst/>
          </a:prstGeom>
          <a:noFill/>
          <a:ln>
            <a:noFill/>
          </a:ln>
        </p:spPr>
      </p:pic>
    </p:spTree>
    <p:extLst>
      <p:ext uri="{BB962C8B-B14F-4D97-AF65-F5344CB8AC3E}">
        <p14:creationId xmlns:p14="http://schemas.microsoft.com/office/powerpoint/2010/main" val="2705331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臺北榮民總醫院</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臨床教學績優獎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李重賓科主任</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8" name="圖片 7">
            <a:extLst>
              <a:ext uri="{FF2B5EF4-FFF2-40B4-BE49-F238E27FC236}">
                <a16:creationId xmlns:a16="http://schemas.microsoft.com/office/drawing/2014/main" id="{E77112EC-0BDF-4FEB-9ED0-EB425EB24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073" y="-1"/>
            <a:ext cx="3613146" cy="5750924"/>
          </a:xfrm>
          <a:prstGeom prst="rect">
            <a:avLst/>
          </a:prstGeom>
        </p:spPr>
      </p:pic>
    </p:spTree>
    <p:extLst>
      <p:ext uri="{BB962C8B-B14F-4D97-AF65-F5344CB8AC3E}">
        <p14:creationId xmlns:p14="http://schemas.microsoft.com/office/powerpoint/2010/main" val="12348130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智慧醫療類─智慧解決方案組─教學研究領域</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標章</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參賽主題：「醫界新血的急性心臟衰竭整體照護及氣道處置低接觸醫學教育的智慧模式」</a:t>
            </a:r>
            <a:endParaRPr lang="zh-TW" altLang="en-US"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25A0EC0E-E0D9-4783-AA42-DBA02A8C539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4095070" cy="5747657"/>
          </a:xfrm>
          <a:prstGeom prst="rect">
            <a:avLst/>
          </a:prstGeom>
        </p:spPr>
      </p:pic>
      <p:pic>
        <p:nvPicPr>
          <p:cNvPr id="7" name="圖片 6">
            <a:extLst>
              <a:ext uri="{FF2B5EF4-FFF2-40B4-BE49-F238E27FC236}">
                <a16:creationId xmlns:a16="http://schemas.microsoft.com/office/drawing/2014/main" id="{3F38BF30-60B7-4EF5-AED7-3A9EF9FAA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070" y="510319"/>
            <a:ext cx="8096930" cy="5237338"/>
          </a:xfrm>
          <a:prstGeom prst="rect">
            <a:avLst/>
          </a:prstGeom>
        </p:spPr>
      </p:pic>
    </p:spTree>
    <p:extLst>
      <p:ext uri="{BB962C8B-B14F-4D97-AF65-F5344CB8AC3E}">
        <p14:creationId xmlns:p14="http://schemas.microsoft.com/office/powerpoint/2010/main" val="271815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臺北榮民總醫院</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醫學教育學術新創優秀論文獎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金獎</a:t>
            </a:r>
            <a:r>
              <a:rPr lang="en-US" altLang="zh-TW" kern="0" dirty="0">
                <a:latin typeface="微軟正黑體" panose="020B0604030504040204" pitchFamily="34" charset="-120"/>
                <a:ea typeface="微軟正黑體" panose="020B0604030504040204" pitchFamily="34" charset="-120"/>
              </a:rPr>
              <a:t>】</a:t>
            </a: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6" name="圖片 5">
            <a:extLst>
              <a:ext uri="{FF2B5EF4-FFF2-40B4-BE49-F238E27FC236}">
                <a16:creationId xmlns:a16="http://schemas.microsoft.com/office/drawing/2014/main" id="{AF5CAB68-3374-4D86-A119-1EA37494C50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93026" y="0"/>
            <a:ext cx="3825240" cy="5761990"/>
          </a:xfrm>
          <a:prstGeom prst="rect">
            <a:avLst/>
          </a:prstGeom>
          <a:noFill/>
          <a:ln>
            <a:noFill/>
          </a:ln>
        </p:spPr>
      </p:pic>
    </p:spTree>
    <p:extLst>
      <p:ext uri="{BB962C8B-B14F-4D97-AF65-F5344CB8AC3E}">
        <p14:creationId xmlns:p14="http://schemas.microsoft.com/office/powerpoint/2010/main" val="1994831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臺北榮民總醫院</a:t>
            </a:r>
            <a:r>
              <a:rPr lang="en-US" altLang="zh-TW" kern="0" dirty="0">
                <a:latin typeface="微軟正黑體" panose="020B0604030504040204" pitchFamily="34" charset="-120"/>
                <a:ea typeface="微軟正黑體" panose="020B0604030504040204" pitchFamily="34" charset="-120"/>
              </a:rPr>
              <a:t>_2022</a:t>
            </a:r>
            <a:r>
              <a:rPr lang="zh-TW" altLang="en-US" kern="0" dirty="0">
                <a:latin typeface="微軟正黑體" panose="020B0604030504040204" pitchFamily="34" charset="-120"/>
                <a:ea typeface="微軟正黑體" panose="020B0604030504040204" pitchFamily="34" charset="-120"/>
              </a:rPr>
              <a:t>國際醫學教育研討會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研究論文摘要海報競賽</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銀獎</a:t>
            </a:r>
            <a:r>
              <a:rPr lang="en-US" altLang="zh-TW" kern="0" dirty="0">
                <a:latin typeface="微軟正黑體" panose="020B0604030504040204" pitchFamily="34" charset="-120"/>
                <a:ea typeface="微軟正黑體" panose="020B0604030504040204" pitchFamily="34" charset="-120"/>
              </a:rPr>
              <a:t>】</a:t>
            </a: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7" name="圖片 6">
            <a:extLst>
              <a:ext uri="{FF2B5EF4-FFF2-40B4-BE49-F238E27FC236}">
                <a16:creationId xmlns:a16="http://schemas.microsoft.com/office/drawing/2014/main" id="{5DD94D49-5982-4FB7-B720-8338399E3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678" y="0"/>
            <a:ext cx="4326644" cy="5656218"/>
          </a:xfrm>
          <a:prstGeom prst="rect">
            <a:avLst/>
          </a:prstGeom>
        </p:spPr>
      </p:pic>
    </p:spTree>
    <p:extLst>
      <p:ext uri="{BB962C8B-B14F-4D97-AF65-F5344CB8AC3E}">
        <p14:creationId xmlns:p14="http://schemas.microsoft.com/office/powerpoint/2010/main" val="18653025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臺北榮民總醫院</a:t>
            </a:r>
            <a:r>
              <a:rPr lang="en-US" altLang="zh-TW" kern="0" dirty="0">
                <a:latin typeface="微軟正黑體" panose="020B0604030504040204" pitchFamily="34" charset="-120"/>
                <a:ea typeface="微軟正黑體" panose="020B0604030504040204" pitchFamily="34" charset="-120"/>
              </a:rPr>
              <a:t>_2022</a:t>
            </a:r>
            <a:r>
              <a:rPr lang="zh-TW" altLang="en-US" kern="0" dirty="0">
                <a:latin typeface="微軟正黑體" panose="020B0604030504040204" pitchFamily="34" charset="-120"/>
                <a:ea typeface="微軟正黑體" panose="020B0604030504040204" pitchFamily="34" charset="-120"/>
              </a:rPr>
              <a:t>國際醫學教育研討會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研究論文摘要海報競賽</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優選</a:t>
            </a:r>
            <a:r>
              <a:rPr lang="en-US" altLang="zh-TW" kern="0" dirty="0">
                <a:latin typeface="微軟正黑體" panose="020B0604030504040204" pitchFamily="34" charset="-120"/>
                <a:ea typeface="微軟正黑體" panose="020B0604030504040204" pitchFamily="34" charset="-120"/>
              </a:rPr>
              <a:t>】</a:t>
            </a: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7" name="圖片 6">
            <a:extLst>
              <a:ext uri="{FF2B5EF4-FFF2-40B4-BE49-F238E27FC236}">
                <a16:creationId xmlns:a16="http://schemas.microsoft.com/office/drawing/2014/main" id="{A8B53621-7C70-4673-BA0D-76E626308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48" y="0"/>
            <a:ext cx="3876995" cy="5763986"/>
          </a:xfrm>
          <a:prstGeom prst="rect">
            <a:avLst/>
          </a:prstGeom>
        </p:spPr>
      </p:pic>
    </p:spTree>
    <p:extLst>
      <p:ext uri="{BB962C8B-B14F-4D97-AF65-F5344CB8AC3E}">
        <p14:creationId xmlns:p14="http://schemas.microsoft.com/office/powerpoint/2010/main" val="7309164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臺北榮民總醫院</a:t>
            </a:r>
            <a:r>
              <a:rPr lang="en-US" altLang="zh-TW" kern="0" dirty="0">
                <a:latin typeface="微軟正黑體" panose="020B0604030504040204" pitchFamily="34" charset="-120"/>
                <a:ea typeface="微軟正黑體" panose="020B0604030504040204" pitchFamily="34" charset="-120"/>
              </a:rPr>
              <a:t>_2022</a:t>
            </a:r>
            <a:r>
              <a:rPr lang="zh-TW" altLang="en-US" kern="0" dirty="0">
                <a:latin typeface="微軟正黑體" panose="020B0604030504040204" pitchFamily="34" charset="-120"/>
                <a:ea typeface="微軟正黑體" panose="020B0604030504040204" pitchFamily="34" charset="-120"/>
              </a:rPr>
              <a:t>國際醫學教育研討會</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研究論文摘要海報競賽</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佳作</a:t>
            </a:r>
            <a:r>
              <a:rPr lang="en-US" altLang="zh-TW" kern="0" dirty="0">
                <a:latin typeface="微軟正黑體" panose="020B0604030504040204" pitchFamily="34" charset="-120"/>
                <a:ea typeface="微軟正黑體" panose="020B0604030504040204" pitchFamily="34" charset="-120"/>
              </a:rPr>
              <a:t>】</a:t>
            </a: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8" name="圖片 7">
            <a:extLst>
              <a:ext uri="{FF2B5EF4-FFF2-40B4-BE49-F238E27FC236}">
                <a16:creationId xmlns:a16="http://schemas.microsoft.com/office/drawing/2014/main" id="{C9CCE692-4748-4322-9C88-9F3225E9F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589" y="0"/>
            <a:ext cx="4710822" cy="5659484"/>
          </a:xfrm>
          <a:prstGeom prst="rect">
            <a:avLst/>
          </a:prstGeom>
        </p:spPr>
      </p:pic>
    </p:spTree>
    <p:extLst>
      <p:ext uri="{BB962C8B-B14F-4D97-AF65-F5344CB8AC3E}">
        <p14:creationId xmlns:p14="http://schemas.microsoft.com/office/powerpoint/2010/main" val="3198445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國立陽明交通大學</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校級優良教學教師獎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鄭浩民科主任</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5" name="圖片 4">
            <a:extLst>
              <a:ext uri="{FF2B5EF4-FFF2-40B4-BE49-F238E27FC236}">
                <a16:creationId xmlns:a16="http://schemas.microsoft.com/office/drawing/2014/main" id="{475E69D2-8FA7-4490-BE33-397DF476B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782" y="-1"/>
            <a:ext cx="10372436" cy="5834495"/>
          </a:xfrm>
          <a:prstGeom prst="rect">
            <a:avLst/>
          </a:prstGeom>
        </p:spPr>
      </p:pic>
      <p:sp>
        <p:nvSpPr>
          <p:cNvPr id="7" name="矩形 6">
            <a:extLst>
              <a:ext uri="{FF2B5EF4-FFF2-40B4-BE49-F238E27FC236}">
                <a16:creationId xmlns:a16="http://schemas.microsoft.com/office/drawing/2014/main" id="{B7A1F60C-9610-46DB-B323-BCB721344516}"/>
              </a:ext>
            </a:extLst>
          </p:cNvPr>
          <p:cNvSpPr/>
          <p:nvPr/>
        </p:nvSpPr>
        <p:spPr>
          <a:xfrm>
            <a:off x="7555345" y="1995055"/>
            <a:ext cx="1801091" cy="259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271272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國立陽明交通大學</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醫學院院級優良教師獎</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楊盈盈部主任</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5" name="圖片 4">
            <a:extLst>
              <a:ext uri="{FF2B5EF4-FFF2-40B4-BE49-F238E27FC236}">
                <a16:creationId xmlns:a16="http://schemas.microsoft.com/office/drawing/2014/main" id="{A4906452-FDC4-49C0-93A4-D879C070213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62546" y="-1"/>
            <a:ext cx="3886200" cy="5878195"/>
          </a:xfrm>
          <a:prstGeom prst="rect">
            <a:avLst/>
          </a:prstGeom>
          <a:noFill/>
          <a:ln>
            <a:noFill/>
          </a:ln>
        </p:spPr>
      </p:pic>
    </p:spTree>
    <p:extLst>
      <p:ext uri="{BB962C8B-B14F-4D97-AF65-F5344CB8AC3E}">
        <p14:creationId xmlns:p14="http://schemas.microsoft.com/office/powerpoint/2010/main" val="37604403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381965" y="5931930"/>
            <a:ext cx="11447362"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國立陽明交通大學</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醫學系</a:t>
            </a:r>
            <a:r>
              <a:rPr lang="en-US" altLang="zh-TW" kern="0" dirty="0">
                <a:latin typeface="微軟正黑體" panose="020B0604030504040204" pitchFamily="34" charset="-120"/>
                <a:ea typeface="微軟正黑體" panose="020B0604030504040204" pitchFamily="34" charset="-120"/>
              </a:rPr>
              <a:t>110</a:t>
            </a:r>
            <a:r>
              <a:rPr lang="zh-TW" altLang="en-US" kern="0" dirty="0">
                <a:latin typeface="微軟正黑體" panose="020B0604030504040204" pitchFamily="34" charset="-120"/>
                <a:ea typeface="微軟正黑體" panose="020B0604030504040204" pitchFamily="34" charset="-120"/>
              </a:rPr>
              <a:t>學年度學生網路教學評量優良教師</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黃加璋醫師</a:t>
            </a:r>
            <a:endParaRPr lang="en-US" altLang="zh-TW" kern="0" dirty="0">
              <a:latin typeface="微軟正黑體" panose="020B0604030504040204" pitchFamily="34" charset="-120"/>
              <a:ea typeface="微軟正黑體" panose="020B0604030504040204" pitchFamily="34" charset="-120"/>
            </a:endParaRPr>
          </a:p>
        </p:txBody>
      </p:sp>
      <p:sp>
        <p:nvSpPr>
          <p:cNvPr id="2" name="Rectangle 2">
            <a:extLst>
              <a:ext uri="{FF2B5EF4-FFF2-40B4-BE49-F238E27FC236}">
                <a16:creationId xmlns:a16="http://schemas.microsoft.com/office/drawing/2014/main" id="{DE7B8065-CABD-411B-94F6-0C0E0DA7A7CC}"/>
              </a:ext>
            </a:extLst>
          </p:cNvPr>
          <p:cNvSpPr>
            <a:spLocks noChangeArrowheads="1"/>
          </p:cNvSpPr>
          <p:nvPr/>
        </p:nvSpPr>
        <p:spPr bwMode="auto">
          <a:xfrm>
            <a:off x="4030979" y="-1"/>
            <a:ext cx="1825011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pic>
        <p:nvPicPr>
          <p:cNvPr id="5" name="圖片 4" descr="網路教學評估優良教師110-2">
            <a:extLst>
              <a:ext uri="{FF2B5EF4-FFF2-40B4-BE49-F238E27FC236}">
                <a16:creationId xmlns:a16="http://schemas.microsoft.com/office/drawing/2014/main" id="{86F4AAAD-281E-47B6-BF65-F3D823C73DF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4854" y="-1"/>
            <a:ext cx="4182292" cy="5750925"/>
          </a:xfrm>
          <a:prstGeom prst="rect">
            <a:avLst/>
          </a:prstGeom>
          <a:noFill/>
          <a:ln>
            <a:noFill/>
          </a:ln>
        </p:spPr>
      </p:pic>
    </p:spTree>
    <p:extLst>
      <p:ext uri="{BB962C8B-B14F-4D97-AF65-F5344CB8AC3E}">
        <p14:creationId xmlns:p14="http://schemas.microsoft.com/office/powerpoint/2010/main" val="33134830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134902" y="5892156"/>
            <a:ext cx="9922195"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智慧醫療類─智慧解決方案組─教學研究領域</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標章</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參賽主題：「疫情下應用</a:t>
            </a:r>
            <a:r>
              <a:rPr lang="en-US" altLang="zh-TW" kern="0" dirty="0">
                <a:latin typeface="微軟正黑體" panose="020B0604030504040204" pitchFamily="34" charset="-120"/>
                <a:ea typeface="微軟正黑體" panose="020B0604030504040204" pitchFamily="34" charset="-120"/>
              </a:rPr>
              <a:t>AR</a:t>
            </a:r>
            <a:r>
              <a:rPr lang="zh-TW" altLang="en-US" kern="0" dirty="0">
                <a:latin typeface="微軟正黑體" panose="020B0604030504040204" pitchFamily="34" charset="-120"/>
                <a:ea typeface="微軟正黑體" panose="020B0604030504040204" pitchFamily="34" charset="-120"/>
              </a:rPr>
              <a:t>虛擬教師運動教學系統強化病患肌力與心肺功能」</a:t>
            </a:r>
            <a:endParaRPr lang="zh-TW" altLang="en-US"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65443946-13B0-4347-A999-977498A3A71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4066041" cy="5617029"/>
          </a:xfrm>
          <a:prstGeom prst="rect">
            <a:avLst/>
          </a:prstGeom>
        </p:spPr>
      </p:pic>
      <p:pic>
        <p:nvPicPr>
          <p:cNvPr id="8" name="圖片 7">
            <a:extLst>
              <a:ext uri="{FF2B5EF4-FFF2-40B4-BE49-F238E27FC236}">
                <a16:creationId xmlns:a16="http://schemas.microsoft.com/office/drawing/2014/main" id="{B4E2CC35-7A15-4629-8B3B-AC7753657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040" y="360914"/>
            <a:ext cx="8125959" cy="5256115"/>
          </a:xfrm>
          <a:prstGeom prst="rect">
            <a:avLst/>
          </a:prstGeom>
        </p:spPr>
      </p:pic>
    </p:spTree>
    <p:extLst>
      <p:ext uri="{BB962C8B-B14F-4D97-AF65-F5344CB8AC3E}">
        <p14:creationId xmlns:p14="http://schemas.microsoft.com/office/powerpoint/2010/main" val="13044337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134902" y="5892156"/>
            <a:ext cx="9922195" cy="646331"/>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智慧醫療類─智慧解決方案組─</a:t>
            </a:r>
            <a:r>
              <a:rPr lang="zh-TW" altLang="en-US" kern="0" dirty="0">
                <a:latin typeface="微軟正黑體" panose="020B0604030504040204" pitchFamily="34" charset="-120"/>
                <a:ea typeface="微軟正黑體" panose="020B0604030504040204" pitchFamily="34" charset="-120"/>
              </a:rPr>
              <a:t>行政管理</a:t>
            </a:r>
            <a:r>
              <a:rPr lang="zh-TW" altLang="zh-TW" kern="0" dirty="0">
                <a:latin typeface="微軟正黑體" panose="020B0604030504040204" pitchFamily="34" charset="-120"/>
                <a:ea typeface="微軟正黑體" panose="020B0604030504040204" pitchFamily="34" charset="-120"/>
              </a:rPr>
              <a:t>領域</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標章</a:t>
            </a:r>
            <a:r>
              <a:rPr lang="en-US" altLang="zh-TW" kern="0" dirty="0">
                <a:latin typeface="微軟正黑體" panose="020B0604030504040204" pitchFamily="34" charset="-120"/>
                <a:ea typeface="微軟正黑體" panose="020B0604030504040204" pitchFamily="34" charset="-120"/>
              </a:rPr>
              <a:t>】</a:t>
            </a:r>
          </a:p>
          <a:p>
            <a:pPr algn="ctr"/>
            <a:r>
              <a:rPr lang="zh-TW" altLang="en-US" kern="0" dirty="0">
                <a:latin typeface="微軟正黑體" panose="020B0604030504040204" pitchFamily="34" charset="-120"/>
                <a:ea typeface="微軟正黑體" panose="020B0604030504040204" pitchFamily="34" charset="-120"/>
              </a:rPr>
              <a:t>參賽主題：「創造國內、外臨床培訓人員以及行政服務團隊雙贏的智慧化雲端管理系統 </a:t>
            </a:r>
            <a:r>
              <a:rPr lang="en-US" altLang="zh-TW" kern="0" dirty="0">
                <a:latin typeface="微軟正黑體" panose="020B0604030504040204" pitchFamily="34" charset="-120"/>
                <a:ea typeface="微軟正黑體" panose="020B0604030504040204" pitchFamily="34" charset="-120"/>
              </a:rPr>
              <a:t>TAMS</a:t>
            </a:r>
            <a:r>
              <a:rPr lang="zh-TW" altLang="en-US" kern="0"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BC0F9150-AF94-49C6-A78E-ED5C40BC0D1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4201024" cy="5646057"/>
          </a:xfrm>
          <a:prstGeom prst="rect">
            <a:avLst/>
          </a:prstGeom>
        </p:spPr>
      </p:pic>
      <p:pic>
        <p:nvPicPr>
          <p:cNvPr id="5" name="圖片 4">
            <a:extLst>
              <a:ext uri="{FF2B5EF4-FFF2-40B4-BE49-F238E27FC236}">
                <a16:creationId xmlns:a16="http://schemas.microsoft.com/office/drawing/2014/main" id="{7384C0F5-2E6E-4816-9C96-B0EEFB6B5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1024" y="477254"/>
            <a:ext cx="7990976" cy="5168804"/>
          </a:xfrm>
          <a:prstGeom prst="rect">
            <a:avLst/>
          </a:prstGeom>
        </p:spPr>
      </p:pic>
    </p:spTree>
    <p:extLst>
      <p:ext uri="{BB962C8B-B14F-4D97-AF65-F5344CB8AC3E}">
        <p14:creationId xmlns:p14="http://schemas.microsoft.com/office/powerpoint/2010/main" val="30996345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擬真情境類</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急重症照護組</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金獎</a:t>
            </a:r>
            <a:r>
              <a:rPr lang="en-US" altLang="zh-TW" kern="0" dirty="0">
                <a:latin typeface="微軟正黑體" panose="020B0604030504040204" pitchFamily="34" charset="-120"/>
                <a:ea typeface="微軟正黑體" panose="020B0604030504040204" pitchFamily="34" charset="-120"/>
              </a:rPr>
              <a:t>】</a:t>
            </a:r>
          </a:p>
        </p:txBody>
      </p:sp>
      <p:pic>
        <p:nvPicPr>
          <p:cNvPr id="4" name="圖片 3">
            <a:extLst>
              <a:ext uri="{FF2B5EF4-FFF2-40B4-BE49-F238E27FC236}">
                <a16:creationId xmlns:a16="http://schemas.microsoft.com/office/drawing/2014/main" id="{DAEDCEDF-3245-45B4-9B47-E80118AC0C1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829" y="0"/>
            <a:ext cx="8175171" cy="5680248"/>
          </a:xfrm>
          <a:prstGeom prst="rect">
            <a:avLst/>
          </a:prstGeom>
          <a:noFill/>
          <a:ln>
            <a:noFill/>
          </a:ln>
        </p:spPr>
      </p:pic>
      <p:pic>
        <p:nvPicPr>
          <p:cNvPr id="5" name="圖片 4">
            <a:extLst>
              <a:ext uri="{FF2B5EF4-FFF2-40B4-BE49-F238E27FC236}">
                <a16:creationId xmlns:a16="http://schemas.microsoft.com/office/drawing/2014/main" id="{9B537202-D60D-4B6C-BA31-7A4AFD17F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16829" cy="5680248"/>
          </a:xfrm>
          <a:prstGeom prst="rect">
            <a:avLst/>
          </a:prstGeom>
        </p:spPr>
      </p:pic>
    </p:spTree>
    <p:extLst>
      <p:ext uri="{BB962C8B-B14F-4D97-AF65-F5344CB8AC3E}">
        <p14:creationId xmlns:p14="http://schemas.microsoft.com/office/powerpoint/2010/main" val="4154919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擬真情境類</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新人組</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銀獎</a:t>
            </a:r>
            <a:r>
              <a:rPr lang="en-US" altLang="zh-TW" kern="0" dirty="0">
                <a:latin typeface="微軟正黑體" panose="020B0604030504040204" pitchFamily="34" charset="-120"/>
                <a:ea typeface="微軟正黑體" panose="020B0604030504040204" pitchFamily="34" charset="-120"/>
              </a:rPr>
              <a:t>】</a:t>
            </a:r>
          </a:p>
        </p:txBody>
      </p:sp>
      <p:pic>
        <p:nvPicPr>
          <p:cNvPr id="5" name="圖片 4">
            <a:extLst>
              <a:ext uri="{FF2B5EF4-FFF2-40B4-BE49-F238E27FC236}">
                <a16:creationId xmlns:a16="http://schemas.microsoft.com/office/drawing/2014/main" id="{425ACFB8-74E0-494B-88C2-B9F40117106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4209" y="0"/>
            <a:ext cx="7786517" cy="5682343"/>
          </a:xfrm>
          <a:prstGeom prst="rect">
            <a:avLst/>
          </a:prstGeom>
          <a:noFill/>
          <a:ln>
            <a:noFill/>
          </a:ln>
        </p:spPr>
      </p:pic>
      <p:pic>
        <p:nvPicPr>
          <p:cNvPr id="4" name="圖片 3">
            <a:extLst>
              <a:ext uri="{FF2B5EF4-FFF2-40B4-BE49-F238E27FC236}">
                <a16:creationId xmlns:a16="http://schemas.microsoft.com/office/drawing/2014/main" id="{82A69ED6-6FB3-4832-88DC-42BA8E52E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672" y="0"/>
            <a:ext cx="1706537" cy="5682343"/>
          </a:xfrm>
          <a:prstGeom prst="rect">
            <a:avLst/>
          </a:prstGeom>
        </p:spPr>
      </p:pic>
    </p:spTree>
    <p:extLst>
      <p:ext uri="{BB962C8B-B14F-4D97-AF65-F5344CB8AC3E}">
        <p14:creationId xmlns:p14="http://schemas.microsoft.com/office/powerpoint/2010/main" val="35101106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實證醫學類</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文獻查證菁英組</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金獎</a:t>
            </a:r>
            <a:r>
              <a:rPr lang="en-US" altLang="zh-TW" kern="0" dirty="0">
                <a:latin typeface="微軟正黑體" panose="020B0604030504040204" pitchFamily="34" charset="-120"/>
                <a:ea typeface="微軟正黑體" panose="020B0604030504040204" pitchFamily="34" charset="-120"/>
              </a:rPr>
              <a:t>】</a:t>
            </a:r>
          </a:p>
        </p:txBody>
      </p:sp>
      <p:pic>
        <p:nvPicPr>
          <p:cNvPr id="10" name="圖片 9">
            <a:extLst>
              <a:ext uri="{FF2B5EF4-FFF2-40B4-BE49-F238E27FC236}">
                <a16:creationId xmlns:a16="http://schemas.microsoft.com/office/drawing/2014/main" id="{FCA8A327-0895-42A1-BA30-C32CC98E6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364" y="0"/>
            <a:ext cx="4003272" cy="5661078"/>
          </a:xfrm>
          <a:prstGeom prst="rect">
            <a:avLst/>
          </a:prstGeom>
        </p:spPr>
      </p:pic>
    </p:spTree>
    <p:extLst>
      <p:ext uri="{BB962C8B-B14F-4D97-AF65-F5344CB8AC3E}">
        <p14:creationId xmlns:p14="http://schemas.microsoft.com/office/powerpoint/2010/main" val="3392242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實證醫學類</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文獻查證臨床組</a:t>
            </a:r>
            <a:r>
              <a:rPr lang="en-US" altLang="zh-TW" kern="0" dirty="0">
                <a:latin typeface="微軟正黑體" panose="020B0604030504040204" pitchFamily="34" charset="-120"/>
                <a:ea typeface="微軟正黑體" panose="020B0604030504040204" pitchFamily="34" charset="-120"/>
              </a:rPr>
              <a:t>(</a:t>
            </a:r>
            <a:r>
              <a:rPr lang="zh-TW" altLang="en-US" kern="0" dirty="0">
                <a:latin typeface="微軟正黑體" panose="020B0604030504040204" pitchFamily="34" charset="-120"/>
                <a:ea typeface="微軟正黑體" panose="020B0604030504040204" pitchFamily="34" charset="-120"/>
              </a:rPr>
              <a:t>北區</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佳作</a:t>
            </a:r>
            <a:r>
              <a:rPr lang="en-US" altLang="zh-TW" kern="0" dirty="0">
                <a:latin typeface="微軟正黑體" panose="020B0604030504040204" pitchFamily="34" charset="-120"/>
                <a:ea typeface="微軟正黑體" panose="020B0604030504040204" pitchFamily="34" charset="-120"/>
              </a:rPr>
              <a:t>】</a:t>
            </a:r>
          </a:p>
        </p:txBody>
      </p:sp>
      <p:pic>
        <p:nvPicPr>
          <p:cNvPr id="6" name="圖片 5">
            <a:extLst>
              <a:ext uri="{FF2B5EF4-FFF2-40B4-BE49-F238E27FC236}">
                <a16:creationId xmlns:a16="http://schemas.microsoft.com/office/drawing/2014/main" id="{3C53C1B7-CB26-4345-B082-59CD24F37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259" y="0"/>
            <a:ext cx="3937482" cy="5568043"/>
          </a:xfrm>
          <a:prstGeom prst="rect">
            <a:avLst/>
          </a:prstGeom>
        </p:spPr>
      </p:pic>
    </p:spTree>
    <p:extLst>
      <p:ext uri="{BB962C8B-B14F-4D97-AF65-F5344CB8AC3E}">
        <p14:creationId xmlns:p14="http://schemas.microsoft.com/office/powerpoint/2010/main" val="34242613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6131A9F2-8E00-40EF-BC67-D6A9335B1590}"/>
              </a:ext>
            </a:extLst>
          </p:cNvPr>
          <p:cNvSpPr txBox="1"/>
          <p:nvPr/>
        </p:nvSpPr>
        <p:spPr>
          <a:xfrm>
            <a:off x="1532743" y="5908781"/>
            <a:ext cx="9126512" cy="369332"/>
          </a:xfrm>
          <a:prstGeom prst="rect">
            <a:avLst/>
          </a:prstGeom>
          <a:noFill/>
        </p:spPr>
        <p:txBody>
          <a:bodyPr wrap="square" rtlCol="0">
            <a:spAutoFit/>
          </a:bodyPr>
          <a:lstStyle/>
          <a:p>
            <a:pPr algn="ctr"/>
            <a:r>
              <a:rPr lang="zh-TW" altLang="en-US" kern="0" dirty="0">
                <a:latin typeface="微軟正黑體" panose="020B0604030504040204" pitchFamily="34" charset="-120"/>
                <a:ea typeface="微軟正黑體" panose="020B0604030504040204" pitchFamily="34" charset="-120"/>
              </a:rPr>
              <a:t>醫策會</a:t>
            </a:r>
            <a:r>
              <a:rPr lang="en-US" altLang="zh-TW" kern="0" dirty="0">
                <a:latin typeface="微軟正黑體" panose="020B0604030504040204" pitchFamily="34" charset="-120"/>
                <a:ea typeface="微軟正黑體" panose="020B0604030504040204" pitchFamily="34" charset="-120"/>
              </a:rPr>
              <a:t>_</a:t>
            </a:r>
            <a:r>
              <a:rPr lang="zh-TW" altLang="zh-TW" kern="0" dirty="0">
                <a:latin typeface="微軟正黑體" panose="020B0604030504040204" pitchFamily="34" charset="-120"/>
                <a:ea typeface="微軟正黑體" panose="020B0604030504040204" pitchFamily="34" charset="-120"/>
              </a:rPr>
              <a:t>國家醫療品質獎</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實證醫學類</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文獻查證臨床組</a:t>
            </a:r>
            <a:r>
              <a:rPr lang="en-US" altLang="zh-TW" kern="0" dirty="0">
                <a:latin typeface="微軟正黑體" panose="020B0604030504040204" pitchFamily="34" charset="-120"/>
                <a:ea typeface="微軟正黑體" panose="020B0604030504040204" pitchFamily="34" charset="-120"/>
              </a:rPr>
              <a:t>(</a:t>
            </a:r>
            <a:r>
              <a:rPr lang="zh-TW" altLang="en-US" kern="0" dirty="0">
                <a:latin typeface="微軟正黑體" panose="020B0604030504040204" pitchFamily="34" charset="-120"/>
                <a:ea typeface="微軟正黑體" panose="020B0604030504040204" pitchFamily="34" charset="-120"/>
              </a:rPr>
              <a:t>北區</a:t>
            </a:r>
            <a:r>
              <a:rPr lang="en-US" altLang="zh-TW" kern="0" dirty="0">
                <a:latin typeface="微軟正黑體" panose="020B0604030504040204" pitchFamily="34" charset="-120"/>
                <a:ea typeface="微軟正黑體" panose="020B0604030504040204" pitchFamily="34" charset="-120"/>
              </a:rPr>
              <a:t>)_【</a:t>
            </a:r>
            <a:r>
              <a:rPr lang="zh-TW" altLang="en-US" kern="0" dirty="0">
                <a:latin typeface="微軟正黑體" panose="020B0604030504040204" pitchFamily="34" charset="-120"/>
                <a:ea typeface="微軟正黑體" panose="020B0604030504040204" pitchFamily="34" charset="-120"/>
              </a:rPr>
              <a:t>潛力獎</a:t>
            </a:r>
            <a:r>
              <a:rPr lang="en-US" altLang="zh-TW" kern="0" dirty="0">
                <a:latin typeface="微軟正黑體" panose="020B0604030504040204" pitchFamily="34" charset="-120"/>
                <a:ea typeface="微軟正黑體" panose="020B0604030504040204" pitchFamily="34" charset="-120"/>
              </a:rPr>
              <a:t>】</a:t>
            </a:r>
          </a:p>
        </p:txBody>
      </p:sp>
      <p:pic>
        <p:nvPicPr>
          <p:cNvPr id="6" name="圖片 5">
            <a:extLst>
              <a:ext uri="{FF2B5EF4-FFF2-40B4-BE49-F238E27FC236}">
                <a16:creationId xmlns:a16="http://schemas.microsoft.com/office/drawing/2014/main" id="{31392E18-D983-405B-B7F7-D482FF163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392" y="0"/>
            <a:ext cx="3995216" cy="5649686"/>
          </a:xfrm>
          <a:prstGeom prst="rect">
            <a:avLst/>
          </a:prstGeom>
        </p:spPr>
      </p:pic>
    </p:spTree>
    <p:extLst>
      <p:ext uri="{BB962C8B-B14F-4D97-AF65-F5344CB8AC3E}">
        <p14:creationId xmlns:p14="http://schemas.microsoft.com/office/powerpoint/2010/main" val="19105468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FFFFFF"/>
      </a:dk1>
      <a:lt1>
        <a:sysClr val="window" lastClr="00000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714</Words>
  <Application>Microsoft Office PowerPoint</Application>
  <PresentationFormat>寬螢幕</PresentationFormat>
  <Paragraphs>38</Paragraphs>
  <Slides>26</Slides>
  <Notes>0</Notes>
  <HiddenSlides>0</HiddenSlides>
  <MMClips>0</MMClips>
  <ScaleCrop>false</ScaleCrop>
  <HeadingPairs>
    <vt:vector size="8" baseType="variant">
      <vt:variant>
        <vt:lpstr>使用字型</vt:lpstr>
      </vt:variant>
      <vt:variant>
        <vt:i4>5</vt:i4>
      </vt:variant>
      <vt:variant>
        <vt:lpstr>佈景主題</vt:lpstr>
      </vt:variant>
      <vt:variant>
        <vt:i4>1</vt:i4>
      </vt:variant>
      <vt:variant>
        <vt:lpstr>內嵌 OLE 伺服程式</vt:lpstr>
      </vt:variant>
      <vt:variant>
        <vt:i4>1</vt:i4>
      </vt:variant>
      <vt:variant>
        <vt:lpstr>投影片標題</vt:lpstr>
      </vt:variant>
      <vt:variant>
        <vt:i4>26</vt:i4>
      </vt:variant>
    </vt:vector>
  </HeadingPairs>
  <TitlesOfParts>
    <vt:vector size="33" baseType="lpstr">
      <vt:lpstr>微軟正黑體</vt:lpstr>
      <vt:lpstr>新細明體</vt:lpstr>
      <vt:lpstr>Arial</vt:lpstr>
      <vt:lpstr>Calibri</vt:lpstr>
      <vt:lpstr>Calibri Light</vt:lpstr>
      <vt:lpstr>Office 佈景主題</vt:lpstr>
      <vt:lpstr>PBrush</vt:lpstr>
      <vt:lpstr>臺北榮民總醫院教學部 【111年】獲獎事蹟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臺北榮民總醫院教學部【113年】獲獎事蹟</dc:title>
  <dc:creator>vghuser</dc:creator>
  <cp:lastModifiedBy>楊于萱</cp:lastModifiedBy>
  <cp:revision>144</cp:revision>
  <dcterms:created xsi:type="dcterms:W3CDTF">2025-02-14T05:06:53Z</dcterms:created>
  <dcterms:modified xsi:type="dcterms:W3CDTF">2025-02-25T06:32:49Z</dcterms:modified>
</cp:coreProperties>
</file>