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64" r:id="rId6"/>
    <p:sldId id="261" r:id="rId7"/>
    <p:sldId id="262" r:id="rId8"/>
    <p:sldId id="265" r:id="rId9"/>
    <p:sldId id="263" r:id="rId10"/>
    <p:sldId id="266" r:id="rId11"/>
    <p:sldId id="282" r:id="rId12"/>
    <p:sldId id="283" r:id="rId13"/>
    <p:sldId id="276" r:id="rId14"/>
    <p:sldId id="267" r:id="rId15"/>
    <p:sldId id="277" r:id="rId16"/>
    <p:sldId id="289" r:id="rId17"/>
    <p:sldId id="278" r:id="rId18"/>
    <p:sldId id="268" r:id="rId19"/>
    <p:sldId id="269" r:id="rId20"/>
    <p:sldId id="270" r:id="rId21"/>
    <p:sldId id="284" r:id="rId22"/>
    <p:sldId id="285" r:id="rId23"/>
    <p:sldId id="271" r:id="rId24"/>
    <p:sldId id="286" r:id="rId25"/>
    <p:sldId id="287" r:id="rId26"/>
    <p:sldId id="274" r:id="rId27"/>
    <p:sldId id="288" r:id="rId28"/>
    <p:sldId id="290" r:id="rId29"/>
    <p:sldId id="280" r:id="rId30"/>
    <p:sldId id="291" r:id="rId31"/>
    <p:sldId id="292" r:id="rId32"/>
    <p:sldId id="293" r:id="rId33"/>
    <p:sldId id="294" r:id="rId34"/>
    <p:sldId id="295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3" autoAdjust="0"/>
    <p:restoredTop sz="94660"/>
  </p:normalViewPr>
  <p:slideViewPr>
    <p:cSldViewPr snapToGrid="0">
      <p:cViewPr varScale="1">
        <p:scale>
          <a:sx n="47" d="100"/>
          <a:sy n="47" d="100"/>
        </p:scale>
        <p:origin x="7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F0FA54-23F4-4D1B-A0F7-98614DFD3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CB6079-9835-42C0-847B-C482BA0D8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442001-A223-4698-8806-CA257D5E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D090C6-9D43-4041-8547-91100CE9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796EB7-7507-4E57-A99C-02A57E4B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53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ECC2C4-8BDD-4A9A-888D-AE0169C5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BE2B189-AA89-4B72-BF4B-FF0B5D6F5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300ECC0-5E52-4ADA-A81F-E703E833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07F9B4-CB98-4C35-915D-D9C73CCF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705532-C041-4D7F-AD7D-7B20EFDD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233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878DD4E-0469-4543-8DAC-967D6652C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C7EDC95-43C0-49A9-B575-5714CB6BB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4205A8-A255-4A19-8726-E5EF2750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B5EC0D-8D72-4019-BE0B-B3B6D7AB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8966A4-45BD-4D5A-98B1-AEFF6167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32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2C906-B6C4-4F4A-9087-0A39EA4B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59723A-2586-4749-8D17-E4AF6B841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D526F3-AA1F-4198-928D-42D4E1C8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693B1E-3A98-4C57-8063-B86CD136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681EA9-73FB-48ED-B3DE-87FCC290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99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7BC63D-6CE5-4D07-AFB0-34D974A2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E98A99-2AB9-43E3-800A-03646B9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9CD2C4-562A-4CF8-A614-7F1B04A2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EDBE3F-0C4B-499D-B813-EB95623E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04EB92-B0A2-455D-9892-AD42D785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85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7F19B-1705-4E3F-9FDB-F1C92E6A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7E4985-EB8C-4227-8EEA-5BC58A97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D421910-1398-4DDE-9976-3AEA15F2B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4017C2-4EB1-4FAA-A073-8427C40E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557F9B-9370-499C-BDC4-FF69858E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95842C-BFF1-435F-ACF9-BEED4D46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8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C1930-1007-42B7-A745-B81DCE09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798B26-F11A-49F2-9405-D19614632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EDDF2A0-0901-4582-A3D6-4424F121B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09DC0C1-943D-4B63-993F-3F1C2CF8E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D43996C-21F8-4DF7-8BDE-598337584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266D851-A040-4B57-8709-34998519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60BBDEC-5274-4E34-A5B0-881C123E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4D09F53-F634-4E97-BB05-02A1C398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7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C5014-23BD-4321-BA04-A7F8C62D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923474C-CB54-4603-B713-9566DE45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1745A4F-7BC5-430C-9A0F-590E8349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131652-AD1E-4022-AAE3-7D3689EB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74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F7ECC56-2818-4F38-981B-511D9D40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30DE98D-A26E-4BC3-9414-8F2ED13D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ABFD253-5438-4975-9E33-6E693F4D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01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275C77-8A93-4F57-8411-DE9E75C0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F4E1E3-8C0F-4D09-8BE4-890CB6390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C700E58-4301-4C0F-8ABE-3C67B9C34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C9FE9C4-2AE7-4B18-8DFD-E717C6FB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61BB274-C8EA-4A42-8268-D29BA57D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25227FE-C162-41A4-BAA2-C5DD3C9F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54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7080B-EED7-4F64-89D7-0C4D7E14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54388F2-D05A-4927-A194-F466B9BBE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934DAE8-99CE-4230-B9F5-B361961E9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FD5D9D-F9E3-43FD-A857-0F0A57AA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D853DA-94AA-4C21-9386-14E14784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980984-93F9-4490-8672-4001FCF1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83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9C40011-E9F0-408D-932F-8F3C0928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2EBC8C-C328-46EA-B201-C83631AAF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2D3236-417D-485D-A669-2B6DD9AD2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D83879F-1D3C-42DC-991E-E74FA681E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CB8E53-6DD1-4CF6-9DEB-36486207E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60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7AA10-7AD4-4DD0-A900-F9683BB4C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8164"/>
            <a:ext cx="9144000" cy="186167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臺北榮民總醫院教學部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【112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獲獎事蹟</a:t>
            </a:r>
          </a:p>
        </p:txBody>
      </p:sp>
    </p:spTree>
    <p:extLst>
      <p:ext uri="{BB962C8B-B14F-4D97-AF65-F5344CB8AC3E}">
        <p14:creationId xmlns:p14="http://schemas.microsoft.com/office/powerpoint/2010/main" val="1350113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_112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醫療機構實踐運動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醫療機構推廣組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實踐績優獎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178D86-711E-42BD-84AA-EFB9597A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13" y="-2"/>
            <a:ext cx="4032586" cy="570253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7EBA1D9-4A35-48D9-BCDD-FDD93A5ED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1"/>
            <a:ext cx="4276898" cy="57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3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_112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醫療機構實踐運動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醫療機構推廣組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73469E-AC00-4E39-82E7-C91707619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27" y="-1"/>
            <a:ext cx="4009072" cy="56692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D24D232-2E52-43D7-B1BC-4147EA002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1"/>
            <a:ext cx="4276898" cy="57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050174" y="5908781"/>
            <a:ext cx="1009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_112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醫療機構實踐運動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臨床運用組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優秀團隊獎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 descr="1709881394377">
            <a:extLst>
              <a:ext uri="{FF2B5EF4-FFF2-40B4-BE49-F238E27FC236}">
                <a16:creationId xmlns:a16="http://schemas.microsoft.com/office/drawing/2014/main" id="{631F9A37-16E2-4FCD-9325-923B7C2C953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0" y="0"/>
            <a:ext cx="6555739" cy="5636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529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國家生技醫療產業策進會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國家新創獎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鄭浩民主任：「基於多模態學習之心衰竭病人再入院與死亡風險預測」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IMG_3104">
            <a:extLst>
              <a:ext uri="{FF2B5EF4-FFF2-40B4-BE49-F238E27FC236}">
                <a16:creationId xmlns:a16="http://schemas.microsoft.com/office/drawing/2014/main" id="{C1B7DA58-1FA3-4696-80E0-CAD9513E15A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480"/>
            <a:ext cx="6096000" cy="413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IMG_3105">
            <a:extLst>
              <a:ext uri="{FF2B5EF4-FFF2-40B4-BE49-F238E27FC236}">
                <a16:creationId xmlns:a16="http://schemas.microsoft.com/office/drawing/2014/main" id="{0BE5DB5A-AF9F-4703-9F41-D98DDD56F9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73480"/>
            <a:ext cx="6096000" cy="4130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0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台北市政府衛生局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_112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年醫療安全品質提升提案獎勵活動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「科技輔助擴增實境系統預防肌少症及強化心肺功能」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53AB5B-8CA1-495A-BFD9-ECEA478E4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53" y="0"/>
            <a:ext cx="4106692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18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12EF635-42BD-433E-80BC-642B0F728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9" y="0"/>
            <a:ext cx="8628611" cy="575240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國軍退除役官兵輔導委員會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_112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廉政楷模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李重賓主任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0159D8F-CA3F-4BF6-9611-BF6803422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64943" cy="57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09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國軍退除役官兵輔導委員會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_112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優良醫師獎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黃加璋醫師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C2E3E3B-376E-4ED2-A982-7C776AACD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813" y="0"/>
            <a:ext cx="26847964" cy="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6A0719AC-56C2-4C5E-ABF4-463F65528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174371"/>
              </p:ext>
            </p:extLst>
          </p:nvPr>
        </p:nvGraphicFramePr>
        <p:xfrm>
          <a:off x="217714" y="-2"/>
          <a:ext cx="4062153" cy="5806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r:id="rId3" imgW="3701587" imgH="5283472" progId="PBrush">
                  <p:embed/>
                </p:oleObj>
              </mc:Choice>
              <mc:Fallback>
                <p:oleObj r:id="rId3" imgW="3701587" imgH="5283472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14" y="-2"/>
                        <a:ext cx="4062153" cy="58065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B86FD8AE-AAC0-4799-905B-226259293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67" y="-2"/>
            <a:ext cx="7740351" cy="580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7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台北市醫師公會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屆杏林獎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黃加璋醫師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50963">
            <a:extLst>
              <a:ext uri="{FF2B5EF4-FFF2-40B4-BE49-F238E27FC236}">
                <a16:creationId xmlns:a16="http://schemas.microsoft.com/office/drawing/2014/main" id="{510F99CD-2EA3-4E5F-BA57-D01DB56526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807720"/>
            <a:ext cx="5821680" cy="466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50959">
            <a:extLst>
              <a:ext uri="{FF2B5EF4-FFF2-40B4-BE49-F238E27FC236}">
                <a16:creationId xmlns:a16="http://schemas.microsoft.com/office/drawing/2014/main" id="{0518D8DD-A9A4-48E5-8A3A-5442F58761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720"/>
            <a:ext cx="6370320" cy="4660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043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一般醫學師資培育及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PGY OSCE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「透過眼球追蹤系統評估眼科手術病患之術後成效」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0C6F405-CDC2-4C66-8C16-7798A164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32" y="0"/>
            <a:ext cx="8034536" cy="567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0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233422" y="5839333"/>
            <a:ext cx="11725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全國擬真醫學教育優秀期刊論文獎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 Single-Center, Cross-Sectional Study Of Cross-Professional </a:t>
            </a:r>
            <a:r>
              <a:rPr lang="en-US" altLang="zh-TW" kern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Faculties’Perception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To Virtual Class Under Different Scenarios: A Stepwise Approach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單一機構、跨職系教職員對不同情境下虛擬教室的看法：一個逐步方法的橫斷研究」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A029358-DCD8-4B3A-94A9-BE1AE849B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" y="-1"/>
            <a:ext cx="482027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A139E81D-961B-4885-A25D-F8F2846E1D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309145"/>
              </p:ext>
            </p:extLst>
          </p:nvPr>
        </p:nvGraphicFramePr>
        <p:xfrm>
          <a:off x="1005840" y="0"/>
          <a:ext cx="10180320" cy="572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r:id="rId3" imgW="8477686" imgH="4794496" progId="PBrush">
                  <p:embed/>
                </p:oleObj>
              </mc:Choice>
              <mc:Fallback>
                <p:oleObj r:id="rId3" imgW="8477686" imgH="4794496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840" y="0"/>
                        <a:ext cx="10180320" cy="5724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954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智慧醫療類─智慧解決方案組─教學研究領域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參賽主題：「透過眼球追蹤系統評估眼科手術病患之術後成效─以白內障手術為例」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78FDFE-C619-47FA-A67A-B1717366F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96" y="1071353"/>
            <a:ext cx="8166704" cy="45937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DE336A8-2590-420D-B660-873A40DDC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06132" cy="56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年會海報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「研發建置搭配穿戴式感測器的</a:t>
            </a:r>
            <a:r>
              <a:rPr lang="en-US" altLang="zh-TW" kern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CPR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互動網，以突破目前傳統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CPR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上課的困境」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DB650C6D-3CB8-4519-80AC-C8A58DD0B8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833899"/>
              </p:ext>
            </p:extLst>
          </p:nvPr>
        </p:nvGraphicFramePr>
        <p:xfrm>
          <a:off x="1409459" y="0"/>
          <a:ext cx="9373080" cy="5785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r:id="rId3" imgW="8261775" imgH="5092962" progId="PBrush">
                  <p:embed/>
                </p:oleObj>
              </mc:Choice>
              <mc:Fallback>
                <p:oleObj r:id="rId3" imgW="8261775" imgH="5092962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459" y="0"/>
                        <a:ext cx="9373080" cy="57856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939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年會海報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「開發多功能可電擊性心律不整急救訓練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 (</a:t>
            </a:r>
            <a:r>
              <a:rPr lang="en-US" altLang="zh-TW" kern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Mf_SA_App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，以提高實施心肺復甦術過程中，對美國心臟協會指南的依從性」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DB650C6D-3CB8-4519-80AC-C8A58DD0B8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922958"/>
              </p:ext>
            </p:extLst>
          </p:nvPr>
        </p:nvGraphicFramePr>
        <p:xfrm>
          <a:off x="1409459" y="0"/>
          <a:ext cx="9373080" cy="5785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r:id="rId3" imgW="8261775" imgH="5092962" progId="PBrush">
                  <p:embed/>
                </p:oleObj>
              </mc:Choice>
              <mc:Fallback>
                <p:oleObj r:id="rId3" imgW="8261775" imgH="5092962" progId="PBrush">
                  <p:embed/>
                  <p:pic>
                    <p:nvPicPr>
                      <p:cNvPr id="4" name="物件 3">
                        <a:extLst>
                          <a:ext uri="{FF2B5EF4-FFF2-40B4-BE49-F238E27FC236}">
                            <a16:creationId xmlns:a16="http://schemas.microsoft.com/office/drawing/2014/main" id="{DB650C6D-3CB8-4519-80AC-C8A58DD0B8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459" y="0"/>
                        <a:ext cx="9373080" cy="57856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3098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年會海報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最佳潛力獎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「建置多人協作虛擬化內科系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OSCE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教案評量人工智慧語音辨識系統」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8DF75EF-7ADB-410B-8604-C85D05812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7" name="物件 6">
            <a:extLst>
              <a:ext uri="{FF2B5EF4-FFF2-40B4-BE49-F238E27FC236}">
                <a16:creationId xmlns:a16="http://schemas.microsoft.com/office/drawing/2014/main" id="{3068C7BD-B402-43C5-8D2B-EBED3C8C7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461792"/>
              </p:ext>
            </p:extLst>
          </p:nvPr>
        </p:nvGraphicFramePr>
        <p:xfrm>
          <a:off x="1390371" y="0"/>
          <a:ext cx="9411255" cy="5719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r:id="rId3" imgW="8337978" imgH="5099312" progId="PBrush">
                  <p:embed/>
                </p:oleObj>
              </mc:Choice>
              <mc:Fallback>
                <p:oleObj r:id="rId3" imgW="8337978" imgH="5099312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371" y="0"/>
                        <a:ext cx="9411255" cy="5719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522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102710" y="5931930"/>
            <a:ext cx="998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擬真醫學教育訓練教學影片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「創造課程設計者與學員雙贏之智慧眼鏡：專注力、持續力與解決力之眼球追蹤系統」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F6C553-2BA6-4B9B-A55D-FA19393D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24" y="0"/>
            <a:ext cx="345918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F5C424A4-944A-4048-B9E4-D14AA16327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744860"/>
              </p:ext>
            </p:extLst>
          </p:nvPr>
        </p:nvGraphicFramePr>
        <p:xfrm>
          <a:off x="1253525" y="0"/>
          <a:ext cx="9684950" cy="5769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r:id="rId3" imgW="8331628" imgH="4965955" progId="PBrush">
                  <p:embed/>
                </p:oleObj>
              </mc:Choice>
              <mc:Fallback>
                <p:oleObj r:id="rId3" imgW="8331628" imgH="4965955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3525" y="0"/>
                        <a:ext cx="9684950" cy="57690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9772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102710" y="5931930"/>
            <a:ext cx="998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擬真醫學教育訓練教學影片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優等獎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「透過眼球追蹤系統評估眼科手術病患之術後成效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以白內障手術為例」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F6C553-2BA6-4B9B-A55D-FA19393D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24" y="0"/>
            <a:ext cx="345918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F5C424A4-944A-4048-B9E4-D14AA16327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3525" y="0"/>
          <a:ext cx="9684950" cy="5769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r:id="rId3" imgW="8331628" imgH="4965955" progId="PBrush">
                  <p:embed/>
                </p:oleObj>
              </mc:Choice>
              <mc:Fallback>
                <p:oleObj r:id="rId3" imgW="8331628" imgH="4965955" progId="PBrush">
                  <p:embed/>
                  <p:pic>
                    <p:nvPicPr>
                      <p:cNvPr id="4" name="物件 3">
                        <a:extLst>
                          <a:ext uri="{FF2B5EF4-FFF2-40B4-BE49-F238E27FC236}">
                            <a16:creationId xmlns:a16="http://schemas.microsoft.com/office/drawing/2014/main" id="{F5C424A4-944A-4048-B9E4-D14AA16327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3525" y="0"/>
                        <a:ext cx="9684950" cy="57690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0973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專科護理師及護理師醫療合作擬真情境競賽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內科組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優選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AF994769-6773-4FE6-855E-FC7F775D2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040874"/>
              </p:ext>
            </p:extLst>
          </p:nvPr>
        </p:nvGraphicFramePr>
        <p:xfrm>
          <a:off x="4047556" y="1076634"/>
          <a:ext cx="8144444" cy="4648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r:id="rId3" imgW="8534839" imgH="4800847" progId="PBrush">
                  <p:embed/>
                </p:oleObj>
              </mc:Choice>
              <mc:Fallback>
                <p:oleObj r:id="rId3" imgW="8534839" imgH="4800847" progId="PBrush">
                  <p:embed/>
                  <p:pic>
                    <p:nvPicPr>
                      <p:cNvPr id="10" name="物件 9">
                        <a:extLst>
                          <a:ext uri="{FF2B5EF4-FFF2-40B4-BE49-F238E27FC236}">
                            <a16:creationId xmlns:a16="http://schemas.microsoft.com/office/drawing/2014/main" id="{34BDF028-46BA-4F7A-8CA6-F0C01DC53C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7556" y="1076634"/>
                        <a:ext cx="8144444" cy="46486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C7D2C1D0-C622-4829-BC2E-373B9DFA1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47556" cy="57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81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專科護理師及護理師醫療合作擬真情境競賽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外科組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36731AEA-7D70-446E-80AA-D3A184EBD5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152596"/>
              </p:ext>
            </p:extLst>
          </p:nvPr>
        </p:nvGraphicFramePr>
        <p:xfrm>
          <a:off x="4083210" y="1203766"/>
          <a:ext cx="8116583" cy="457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r:id="rId3" imgW="8560240" imgH="4819898" progId="PBrush">
                  <p:embed/>
                </p:oleObj>
              </mc:Choice>
              <mc:Fallback>
                <p:oleObj r:id="rId3" imgW="8560240" imgH="4819898" progId="PBrush">
                  <p:embed/>
                  <p:pic>
                    <p:nvPicPr>
                      <p:cNvPr id="8" name="物件 7">
                        <a:extLst>
                          <a:ext uri="{FF2B5EF4-FFF2-40B4-BE49-F238E27FC236}">
                            <a16:creationId xmlns:a16="http://schemas.microsoft.com/office/drawing/2014/main" id="{F2EBBF6B-EDFB-46CA-956D-A419D38A4F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210" y="1203766"/>
                        <a:ext cx="8116583" cy="45720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5FACD2C6-F746-4926-BCD8-B4B2C1523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83210" cy="57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00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601287" y="5931930"/>
            <a:ext cx="1098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臺灣醫學圖書館學會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年會暨第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屆醫學圖書館工作人員研討會學術海報比賽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佳作、最佳人氣獎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「探尋以闖關互動挑戰進行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PGY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學員圖書館利用教育之可行創新模式」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F6C553-2BA6-4B9B-A55D-FA19393D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24" y="0"/>
            <a:ext cx="345918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 descr="一張含有 服裝, 人員, 室內, 人的臉孔 的圖片&#10;&#10;自動產生的描述">
            <a:extLst>
              <a:ext uri="{FF2B5EF4-FFF2-40B4-BE49-F238E27FC236}">
                <a16:creationId xmlns:a16="http://schemas.microsoft.com/office/drawing/2014/main" id="{F1F57CCF-1A72-6F57-5924-76AE44BCE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54187" y="188299"/>
            <a:ext cx="4897726" cy="5606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 descr="一張含有 服裝, 人員, 室內, 人的臉孔 的圖片&#10;&#10;自動產生的描述">
            <a:extLst>
              <a:ext uri="{FF2B5EF4-FFF2-40B4-BE49-F238E27FC236}">
                <a16:creationId xmlns:a16="http://schemas.microsoft.com/office/drawing/2014/main" id="{3BE5D7F8-59C6-A304-F0C5-C1AB145812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40089" y="182876"/>
            <a:ext cx="4067693" cy="5606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331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臨床教學績優獎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梁仁峯主任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A23E736-2DAB-4D49-BBB3-1FB51D3B8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2" y="-1"/>
            <a:ext cx="7618967" cy="57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5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臨床教學績優獎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黃加璋醫師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4F484469-E7F6-44A5-813D-B4846FDEE5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583113"/>
              </p:ext>
            </p:extLst>
          </p:nvPr>
        </p:nvGraphicFramePr>
        <p:xfrm>
          <a:off x="0" y="-3"/>
          <a:ext cx="4130040" cy="5862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r:id="rId3" imgW="3714941" imgH="5270771" progId="PBrush">
                  <p:embed/>
                </p:oleObj>
              </mc:Choice>
              <mc:Fallback>
                <p:oleObj r:id="rId3" imgW="3714941" imgH="5270771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"/>
                        <a:ext cx="4130040" cy="58623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712C3990-D7AC-4205-8210-631321EDE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0" y="-2"/>
            <a:ext cx="8061961" cy="58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1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134902" y="5892156"/>
            <a:ext cx="992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智慧醫療類─智慧解決方案組─教學研究領域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參賽主題：「創造課程設計者與學員雙贏之智慧眼鏡：專注力、持續力與解決力之眼球追蹤系統」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C26B31-D93E-40FE-939F-F409A6863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90" y="1208050"/>
            <a:ext cx="7896710" cy="44418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022B4D1-064F-418D-AE91-9D006256A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995402" cy="56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醫學教育學術新創優秀論文獎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79924E8-535C-423E-8A0D-68FBA8E4F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35" y="-1"/>
            <a:ext cx="8525329" cy="568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31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醫學教育學術新創優秀論文獎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8CC15F1-17C3-470E-8CA8-EF802969D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53" y="-1"/>
            <a:ext cx="8583386" cy="57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09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醫學教育學術新創優秀論文獎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4CA8EFC-1496-4C07-90BD-9E0536AFC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39" y="0"/>
            <a:ext cx="8510814" cy="56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1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醫學教育學術新創優秀論文獎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0092162-D053-4198-8639-06A28C68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231"/>
            <a:ext cx="6302120" cy="42014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ABD8D9D-1B61-4A4C-86C8-81EB5F594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80" y="1076231"/>
            <a:ext cx="6302120" cy="42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醫學教育學術新創優秀論文獎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E2BA8C-0FE0-41AC-BEAA-F23A92B5A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78" y="0"/>
            <a:ext cx="8641443" cy="57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6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擬真情境類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優選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57CDB6-A63F-4105-8921-574E17DD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3628"/>
            <a:ext cx="6938694" cy="390252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C4F2824-8DD0-4D43-AD79-3F0BFD0C7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98" y="1256216"/>
            <a:ext cx="2759702" cy="390253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A5D75E9-D7B6-4C7D-9621-AE94A2C72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41" y="1273627"/>
            <a:ext cx="2927557" cy="39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0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文獻查證菁英組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CB14A0-56B6-4AE2-B546-138FD6C95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24" y="0"/>
            <a:ext cx="3976551" cy="56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6E8DC4-F41D-4F86-BCD1-03DA666F0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64" y="0"/>
            <a:ext cx="4009072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臨床運用組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626900-C36E-45FA-B643-8038F5A47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64" y="0"/>
            <a:ext cx="4009072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98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文獻查證臨床組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優選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68AAE5-CAD4-4760-8A7B-181F18FA6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24" y="0"/>
            <a:ext cx="3976551" cy="56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12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文獻查證臨床組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7FA9BE-802D-4073-A33A-6A7C3C2AD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24" y="0"/>
            <a:ext cx="3976551" cy="56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95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957</Words>
  <Application>Microsoft Office PowerPoint</Application>
  <PresentationFormat>寬螢幕</PresentationFormat>
  <Paragraphs>50</Paragraphs>
  <Slides>34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1" baseType="lpstr">
      <vt:lpstr>微軟正黑體</vt:lpstr>
      <vt:lpstr>新細明體</vt:lpstr>
      <vt:lpstr>Arial</vt:lpstr>
      <vt:lpstr>Calibri</vt:lpstr>
      <vt:lpstr>Calibri Light</vt:lpstr>
      <vt:lpstr>Office 佈景主題</vt:lpstr>
      <vt:lpstr>PBrush</vt:lpstr>
      <vt:lpstr>臺北榮民總醫院教學部 【112年】獲獎事蹟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臺北榮民總醫院教學部【113年】獲獎事蹟</dc:title>
  <dc:creator>vghuser</dc:creator>
  <cp:lastModifiedBy>楊于萱</cp:lastModifiedBy>
  <cp:revision>116</cp:revision>
  <dcterms:created xsi:type="dcterms:W3CDTF">2025-02-14T05:06:53Z</dcterms:created>
  <dcterms:modified xsi:type="dcterms:W3CDTF">2025-02-25T06:37:22Z</dcterms:modified>
</cp:coreProperties>
</file>