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8" r:id="rId2"/>
    <p:sldId id="257" r:id="rId3"/>
    <p:sldId id="261" r:id="rId4"/>
    <p:sldId id="262" r:id="rId5"/>
    <p:sldId id="263" r:id="rId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3300"/>
    <a:srgbClr val="FFFFCC"/>
    <a:srgbClr val="CCFFCC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6" autoAdjust="0"/>
    <p:restoredTop sz="94660"/>
  </p:normalViewPr>
  <p:slideViewPr>
    <p:cSldViewPr snapToGrid="0">
      <p:cViewPr varScale="1">
        <p:scale>
          <a:sx n="44" d="100"/>
          <a:sy n="44" d="100"/>
        </p:scale>
        <p:origin x="64" y="5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989E6E-0ADD-499A-81E7-9B49A68355E0}" type="datetimeFigureOut">
              <a:rPr lang="zh-TW" altLang="en-US" smtClean="0"/>
              <a:t>2022/7/25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90B7DD-26D5-4571-A68E-273644C6143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0545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投影片圖像版面配置區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dirty="0" smtClean="0">
              <a:latin typeface="Arial" pitchFamily="34" charset="0"/>
            </a:endParaRPr>
          </a:p>
        </p:txBody>
      </p:sp>
      <p:sp>
        <p:nvSpPr>
          <p:cNvPr id="15364" name="日期版面配置區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 defTabSz="917575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 defTabSz="917575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 defTabSz="917575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 defTabSz="917575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fld id="{AA575180-6CC4-4AC7-BEAA-8FB262C2EDBE}" type="datetime3">
              <a:rPr lang="zh-TW" altLang="en-US" sz="1200" smtClean="0">
                <a:latin typeface="Arial" pitchFamily="34" charset="0"/>
              </a:rPr>
              <a:pPr/>
              <a:t>111年7月25日</a:t>
            </a:fld>
            <a:endParaRPr lang="en-US" altLang="zh-TW" sz="1200" smtClean="0">
              <a:latin typeface="Arial" pitchFamily="34" charset="0"/>
            </a:endParaRPr>
          </a:p>
        </p:txBody>
      </p:sp>
      <p:sp>
        <p:nvSpPr>
          <p:cNvPr id="15365" name="投影片編號版面配置區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 defTabSz="917575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 defTabSz="917575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 defTabSz="917575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 defTabSz="917575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fld id="{090F27B0-1998-4668-9E8F-A8E3C05222CA}" type="slidenum">
              <a:rPr lang="en-US" altLang="zh-TW" sz="1200">
                <a:latin typeface="Arial" pitchFamily="34" charset="0"/>
              </a:rPr>
              <a:pPr/>
              <a:t>1</a:t>
            </a:fld>
            <a:endParaRPr lang="en-US" altLang="zh-TW" sz="12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601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F1A92-88BE-4D43-94BD-B85188502C0E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2022/7/25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467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FE89-2AD0-484E-B89A-631439B3F48E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2022/7/25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 b="1">
                <a:solidFill>
                  <a:srgbClr val="FF0000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defRPr>
            </a:lvl1pPr>
          </a:lstStyle>
          <a:p>
            <a:fld id="{B474A86F-FE2F-462C-BC35-5F1752E4954B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31612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DDD1E-E2CA-4F5B-89EF-22465FDCC871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2022/7/25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4A86F-FE2F-462C-BC35-5F1752E4954B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621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706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75814-988A-4A05-AD79-55945F83E46D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2022/7/25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 b="1">
                <a:solidFill>
                  <a:srgbClr val="FF0000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defRPr>
            </a:lvl1pPr>
          </a:lstStyle>
          <a:p>
            <a:fld id="{B474A86F-FE2F-462C-BC35-5F1752E4954B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05330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DE299-D795-48E7-AB3C-D49894593616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2022/7/25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4A86F-FE2F-462C-BC35-5F1752E4954B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908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9DDC9-35E1-45AD-883D-A60C36ED4727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2022/7/25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4A86F-FE2F-462C-BC35-5F1752E4954B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256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24FDF-B378-4CC4-89E9-786874466359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2022/7/25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4A86F-FE2F-462C-BC35-5F1752E4954B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789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F95A2-5510-457C-8370-4E99A86FA673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2022/7/25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4A86F-FE2F-462C-BC35-5F1752E4954B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373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71E62-AF86-4891-9E70-7973CF4DFE01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2022/7/25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4A86F-FE2F-462C-BC35-5F1752E4954B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281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A18A2-3DE2-40AB-9E7F-7D4E2E816D08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2022/7/25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4A86F-FE2F-462C-BC35-5F1752E4954B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106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83803-9985-4951-BD32-9FF07D1CC717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2022/7/25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4A86F-FE2F-462C-BC35-5F1752E4954B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835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77737-5164-40B8-AF36-D63D84D0D01A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2022/7/25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圖片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1524"/>
            <a:ext cx="12188952" cy="6854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938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0646" y="1670994"/>
            <a:ext cx="754063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文字方塊 6"/>
          <p:cNvSpPr txBox="1"/>
          <p:nvPr/>
        </p:nvSpPr>
        <p:spPr>
          <a:xfrm>
            <a:off x="2441365" y="4041943"/>
            <a:ext cx="587592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zh-TW" alt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華康粗黑體(P)" panose="020B0700000000000000" pitchFamily="34" charset="-120"/>
                <a:ea typeface="華康粗黑體(P)" panose="020B0700000000000000" pitchFamily="34" charset="-120"/>
                <a:cs typeface="Beirut" pitchFamily="2" charset="-78"/>
              </a:rPr>
              <a:t>醫學</a:t>
            </a:r>
            <a:r>
              <a:rPr lang="zh-TW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華康粗黑體(P)" panose="020B0700000000000000" pitchFamily="34" charset="-120"/>
                <a:ea typeface="華康粗黑體(P)" panose="020B0700000000000000" pitchFamily="34" charset="-120"/>
                <a:cs typeface="Beirut" pitchFamily="2" charset="-78"/>
              </a:rPr>
              <a:t>研究部  </a:t>
            </a:r>
            <a:r>
              <a:rPr lang="zh-TW" alt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華康粗黑體(P)" panose="020B0700000000000000" pitchFamily="34" charset="-120"/>
                <a:ea typeface="華康粗黑體(P)" panose="020B0700000000000000" pitchFamily="34" charset="-120"/>
                <a:cs typeface="Beirut" pitchFamily="2" charset="-78"/>
              </a:rPr>
              <a:t>提供</a:t>
            </a:r>
            <a:endParaRPr lang="en-US" altLang="zh-TW" sz="3200" b="1" dirty="0" smtClean="0">
              <a:solidFill>
                <a:schemeClr val="tx1">
                  <a:lumMod val="85000"/>
                  <a:lumOff val="15000"/>
                </a:schemeClr>
              </a:solidFill>
              <a:latin typeface="華康粗黑體(P)" panose="020B0700000000000000" pitchFamily="34" charset="-120"/>
              <a:ea typeface="華康粗黑體(P)" panose="020B0700000000000000" pitchFamily="34" charset="-120"/>
              <a:cs typeface="Beirut" pitchFamily="2" charset="-78"/>
            </a:endParaRPr>
          </a:p>
          <a:p>
            <a:pPr eaLnBrk="1" hangingPunct="1">
              <a:defRPr/>
            </a:pPr>
            <a:endParaRPr lang="en-US" altLang="zh-TW" sz="3200" b="1" dirty="0">
              <a:solidFill>
                <a:schemeClr val="tx1">
                  <a:lumMod val="85000"/>
                  <a:lumOff val="15000"/>
                </a:schemeClr>
              </a:solidFill>
              <a:latin typeface="華康粗黑體(P)" panose="020B0700000000000000" pitchFamily="34" charset="-120"/>
              <a:ea typeface="華康粗黑體(P)" panose="020B0700000000000000" pitchFamily="34" charset="-120"/>
              <a:cs typeface="Beirut" pitchFamily="2" charset="-78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4A86F-FE2F-462C-BC35-5F1752E4954B}" type="slidenum">
              <a:rPr lang="zh-TW" altLang="en-US" smtClean="0"/>
              <a:pPr/>
              <a:t>1</a:t>
            </a:fld>
            <a:endParaRPr lang="zh-TW" altLang="en-US" dirty="0"/>
          </a:p>
        </p:txBody>
      </p:sp>
      <p:sp>
        <p:nvSpPr>
          <p:cNvPr id="6" name="文字方塊 3"/>
          <p:cNvSpPr txBox="1">
            <a:spLocks noChangeArrowheads="1"/>
          </p:cNvSpPr>
          <p:nvPr/>
        </p:nvSpPr>
        <p:spPr bwMode="auto">
          <a:xfrm>
            <a:off x="2441365" y="2675886"/>
            <a:ext cx="7694791" cy="830997"/>
          </a:xfrm>
          <a:prstGeom prst="rect">
            <a:avLst/>
          </a:prstGeom>
          <a:solidFill>
            <a:srgbClr val="FFFF00"/>
          </a:solidFill>
          <a:ln/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pPr algn="ctr"/>
            <a:r>
              <a:rPr lang="zh-TW" altLang="en-US" sz="4800" b="1" dirty="0">
                <a:solidFill>
                  <a:srgbClr val="C0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院內外研究</a:t>
            </a:r>
            <a:r>
              <a:rPr lang="zh-TW" altLang="en-US" sz="4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計畫總覽</a:t>
            </a:r>
            <a:endParaRPr lang="zh-TW" altLang="zh-TW" sz="4800" b="1" dirty="0">
              <a:solidFill>
                <a:srgbClr val="C0000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6790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9020654"/>
              </p:ext>
            </p:extLst>
          </p:nvPr>
        </p:nvGraphicFramePr>
        <p:xfrm>
          <a:off x="3017840" y="1858118"/>
          <a:ext cx="5328450" cy="256127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06569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6569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6569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6569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6569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55391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輔導會</a:t>
                      </a:r>
                      <a:r>
                        <a:rPr lang="en-US" altLang="zh-TW" sz="1800" u="none" strike="noStrike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TW" altLang="en-US" sz="1800" u="none" strike="noStrike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本院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3777" marR="3777" marT="3777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zh-TW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036" marR="5036" marT="5036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zh-TW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036" marR="5036" marT="5036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zh-TW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036" marR="5036" marT="5036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zh-TW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036" marR="5036" marT="5036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7272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1" u="none" strike="noStrike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榮總院</a:t>
                      </a:r>
                      <a:r>
                        <a:rPr lang="zh-TW" altLang="en-US" sz="1200" b="1" u="none" strike="noStrike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內研究計畫</a:t>
                      </a:r>
                      <a:endParaRPr lang="zh-TW" altLang="en-US" sz="1200" b="1" i="0" u="none" strike="noStrike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3777" marR="3777" marT="37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1" u="none" strike="noStrike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榮總台灣聯合大學合作研究計畫</a:t>
                      </a:r>
                      <a:endParaRPr lang="zh-TW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3777" marR="3777" marT="37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1" u="none" strike="noStrike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榮總三總中研院合作研究計畫</a:t>
                      </a:r>
                      <a:endParaRPr lang="zh-TW" altLang="en-US" sz="1200" b="1" i="0" u="none" strike="noStrike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3777" marR="3777" marT="37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1" u="none" strike="noStrike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榮總台大兩院合作研究計畫</a:t>
                      </a:r>
                      <a:endParaRPr lang="zh-TW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3777" marR="3777" marT="37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u="none" strike="noStrike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教學部</a:t>
                      </a:r>
                      <a:endParaRPr lang="en-US" altLang="zh-TW" sz="1200" b="1" u="none" strike="noStrike" dirty="0" smtClean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 dirty="0" err="1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CiC</a:t>
                      </a:r>
                      <a:endParaRPr lang="en-US" sz="1200" b="1" i="0" u="none" strike="noStrike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3777" marR="3777" marT="3777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66598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院內專題研究</a:t>
                      </a:r>
                      <a:r>
                        <a:rPr lang="zh-TW" altLang="en-US" sz="1200" u="none" strike="noStrike" dirty="0" smtClean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計畫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3777" marR="3777" marT="37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dirty="0" smtClean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榮總</a:t>
                      </a:r>
                      <a:r>
                        <a:rPr lang="zh-TW" altLang="en-US" sz="1200" u="none" strike="noStrike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和台灣聯合大學</a:t>
                      </a:r>
                      <a:r>
                        <a:rPr lang="zh-TW" altLang="en-US" sz="1200" u="none" strike="noStrike" dirty="0" smtClean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系統合作整合</a:t>
                      </a:r>
                      <a:r>
                        <a:rPr lang="zh-TW" altLang="en-US" sz="1200" u="none" strike="noStrike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型計畫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3777" marR="3777" marT="37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與中央</a:t>
                      </a:r>
                      <a:r>
                        <a:rPr lang="zh-TW" altLang="en-US" sz="1200" u="none" strike="noStrike" dirty="0" smtClean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研究院合作整合</a:t>
                      </a:r>
                      <a:r>
                        <a:rPr lang="zh-TW" altLang="en-US" sz="1200" u="none" strike="noStrike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型</a:t>
                      </a:r>
                      <a:r>
                        <a:rPr lang="zh-TW" altLang="en-US" sz="1200" u="none" strike="noStrike" dirty="0" smtClean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計畫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3777" marR="3777" marT="37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推行榮總台大兩院合作</a:t>
                      </a:r>
                      <a:r>
                        <a:rPr lang="zh-TW" altLang="en-US" sz="1200" u="none" strike="noStrike" dirty="0" smtClean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研究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3777" marR="3777" marT="37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鼓勵本院</a:t>
                      </a:r>
                      <a:r>
                        <a:rPr lang="zh-TW" altLang="en-US" sz="1200" u="none" strike="noStrike" dirty="0" smtClean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員工創造</a:t>
                      </a:r>
                      <a:r>
                        <a:rPr lang="zh-TW" altLang="en-US" sz="1200" u="none" strike="noStrike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更優質的醫療照護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3777" marR="3777" marT="3777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22067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ABC</a:t>
                      </a:r>
                      <a:r>
                        <a:rPr lang="zh-TW" alt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：</a:t>
                      </a:r>
                      <a:endParaRPr lang="en-US" altLang="zh-TW" sz="1400" b="1" i="0" u="none" strike="noStrike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algn="l" fontAlgn="ctr"/>
                      <a:r>
                        <a:rPr lang="en-US" altLang="zh-TW" sz="14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zh-TW" altLang="en-US" sz="14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月中</a:t>
                      </a:r>
                      <a:r>
                        <a:rPr lang="en-US" altLang="zh-TW" sz="14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-6</a:t>
                      </a:r>
                      <a:r>
                        <a:rPr lang="zh-TW" altLang="en-US" sz="14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月底</a:t>
                      </a:r>
                      <a:endParaRPr lang="en-US" altLang="zh-TW" sz="1400" b="1" i="0" u="none" strike="noStrike" dirty="0" smtClean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algn="l" fontAlgn="ctr"/>
                      <a:r>
                        <a:rPr lang="en-US" altLang="zh-TW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DE</a:t>
                      </a:r>
                      <a:r>
                        <a:rPr lang="zh-TW" alt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altLang="zh-TW" sz="14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zh-TW" altLang="en-US" sz="14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月</a:t>
                      </a:r>
                      <a:endParaRPr lang="en-US" altLang="zh-TW" sz="1400" b="1" i="0" u="none" strike="noStrike" dirty="0" smtClean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3777" marR="3777" marT="37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6/15~7/15</a:t>
                      </a:r>
                      <a:endParaRPr lang="zh-TW" altLang="en-US" sz="14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3777" marR="3777" marT="37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6/1~7/15</a:t>
                      </a:r>
                    </a:p>
                  </a:txBody>
                  <a:tcPr marL="3777" marR="3777" marT="37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8/1~8/31</a:t>
                      </a:r>
                      <a:endParaRPr lang="zh-TW" altLang="en-US" sz="14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3777" marR="3777" marT="37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隨到隨審</a:t>
                      </a:r>
                      <a:endParaRPr lang="zh-TW" altLang="en-US" sz="14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3777" marR="3777" marT="3777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1646128"/>
              </p:ext>
            </p:extLst>
          </p:nvPr>
        </p:nvGraphicFramePr>
        <p:xfrm>
          <a:off x="8434371" y="1841469"/>
          <a:ext cx="3574128" cy="2601377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{21E4AEA4-8DFA-4A89-87EB-49C32662AFE0}</a:tableStyleId>
              </a:tblPr>
              <a:tblGrid>
                <a:gridCol w="119137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913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9137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6274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基金會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777" marR="3777" marT="3777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zh-TW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036" marR="5036" marT="5036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zh-TW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036" marR="5036" marT="5036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9558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1" u="none" strike="noStrike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嚴慶齡醫學研究中心研究計畫</a:t>
                      </a:r>
                      <a:endParaRPr lang="zh-TW" altLang="en-US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3777" marR="3777" marT="37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1" u="none" strike="noStrike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沈力揚教授醫學教育獎學紀念基金會</a:t>
                      </a:r>
                      <a:endParaRPr lang="zh-TW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3777" marR="3777" marT="37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1" u="none" strike="noStrike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李美蓉癌症醫學研究基金會研究計畫</a:t>
                      </a:r>
                      <a:endParaRPr lang="zh-TW" altLang="en-US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3777" marR="3777" marT="3777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0988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u="none" strike="noStrike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促進醫學研究，開創新的研究</a:t>
                      </a:r>
                      <a:r>
                        <a:rPr lang="zh-TW" altLang="en-US" sz="1200" b="0" u="none" strike="noStrike" dirty="0" smtClean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領域</a:t>
                      </a:r>
                      <a:endParaRPr lang="en-US" altLang="zh-TW" sz="1200" b="0" u="none" strike="noStrike" dirty="0" smtClean="0"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3777" marR="3777" marT="37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u="none" strike="noStrike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講師級研究進修獎助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3777" marR="3777" marT="37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u="none" strike="noStrike" dirty="0" smtClean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促進癌症</a:t>
                      </a:r>
                      <a:r>
                        <a:rPr lang="zh-TW" altLang="en-US" sz="1200" b="0" u="none" strike="noStrike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醫學研究</a:t>
                      </a:r>
                      <a:r>
                        <a:rPr lang="zh-TW" altLang="en-US" sz="1200" b="0" u="none" strike="noStrike" dirty="0" smtClean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發展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3777" marR="3777" marT="3777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17809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zh-TW" altLang="en-US" sz="14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月中</a:t>
                      </a:r>
                      <a:r>
                        <a:rPr lang="en-US" altLang="zh-TW" sz="14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-5</a:t>
                      </a:r>
                      <a:r>
                        <a:rPr lang="zh-TW" altLang="en-US" sz="14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月底</a:t>
                      </a:r>
                      <a:endParaRPr lang="zh-TW" altLang="en-US" sz="1400" b="1" i="0" u="none" strike="noStrike" dirty="0" smtClean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3777" marR="3777" marT="37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每年</a:t>
                      </a:r>
                      <a:r>
                        <a:rPr lang="en-US" altLang="zh-TW" sz="13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zh-TW" altLang="en-US" sz="13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月</a:t>
                      </a:r>
                      <a:r>
                        <a:rPr lang="en-US" altLang="zh-TW" sz="13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31</a:t>
                      </a:r>
                      <a:r>
                        <a:rPr lang="zh-TW" altLang="en-US" sz="13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日前</a:t>
                      </a:r>
                      <a:endParaRPr lang="zh-TW" altLang="en-US" sz="13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3777" marR="3777" marT="37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每年</a:t>
                      </a:r>
                      <a:r>
                        <a:rPr lang="en-US" altLang="zh-TW" sz="13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zh-TW" altLang="en-US" sz="13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月</a:t>
                      </a:r>
                      <a:r>
                        <a:rPr lang="en-US" altLang="zh-TW" sz="13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31</a:t>
                      </a:r>
                      <a:r>
                        <a:rPr lang="zh-TW" altLang="en-US" sz="13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日前</a:t>
                      </a:r>
                      <a:endParaRPr lang="zh-TW" altLang="en-US" sz="13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3777" marR="3777" marT="3777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617638"/>
              </p:ext>
            </p:extLst>
          </p:nvPr>
        </p:nvGraphicFramePr>
        <p:xfrm>
          <a:off x="3051460" y="4484244"/>
          <a:ext cx="8989996" cy="231530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{93296810-A885-4BE3-A3E7-6D5BEEA58F35}</a:tableStyleId>
              </a:tblPr>
              <a:tblGrid>
                <a:gridCol w="230305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2325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1618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24749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21552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科技部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3777" marR="3777" marT="37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國衛院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3777" marR="3777" marT="37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中研院生醫所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3777" marR="3777" marT="37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經濟部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3777" marR="3777" marT="3777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95492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u="none" strike="noStrike" dirty="0">
                          <a:solidFill>
                            <a:srgbClr val="0033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專題研究計畫</a:t>
                      </a:r>
                      <a:endParaRPr lang="zh-TW" altLang="en-US" sz="1200" b="1" i="0" u="none" strike="noStrike" dirty="0">
                        <a:solidFill>
                          <a:srgbClr val="0033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3777" marR="3777" marT="37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u="none" strike="noStrike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整合性醫藥衛生科技研究計畫</a:t>
                      </a:r>
                      <a:endParaRPr lang="zh-TW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3777" marR="3777" marT="37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rgbClr val="0033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CRC</a:t>
                      </a:r>
                      <a:r>
                        <a:rPr lang="zh-TW" altLang="en-US" sz="1200" b="1" u="none" strike="noStrike" dirty="0">
                          <a:solidFill>
                            <a:srgbClr val="0033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計畫</a:t>
                      </a:r>
                      <a:endParaRPr lang="zh-TW" altLang="en-US" sz="1200" b="1" i="0" u="none" strike="noStrike" dirty="0">
                        <a:solidFill>
                          <a:srgbClr val="0033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3777" marR="3777" marT="37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u="none" strike="noStrike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科研成果價值創造計畫</a:t>
                      </a:r>
                      <a:endParaRPr lang="zh-TW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3777" marR="3777" marT="3777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3204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補助大專院校及學術研究</a:t>
                      </a:r>
                      <a:r>
                        <a:rPr lang="zh-TW" altLang="en-US" sz="1200" u="none" strike="noStrike" dirty="0" smtClean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機構執行</a:t>
                      </a:r>
                      <a:r>
                        <a:rPr lang="zh-TW" altLang="en-US" sz="1200" u="none" strike="noStrike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科學技術研究相關</a:t>
                      </a:r>
                      <a:r>
                        <a:rPr lang="zh-TW" altLang="en-US" sz="1200" u="none" strike="noStrike" dirty="0" smtClean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工作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3777" marR="3777" marT="37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dirty="0" smtClean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整合性</a:t>
                      </a:r>
                      <a:r>
                        <a:rPr lang="zh-TW" altLang="en-US" sz="1200" u="none" strike="noStrike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之醫藥衛生科技</a:t>
                      </a:r>
                      <a:r>
                        <a:rPr lang="zh-TW" altLang="en-US" sz="1200" u="none" strike="noStrike" dirty="0" smtClean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研究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3777" marR="3777" marT="37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dirty="0" smtClean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臨床</a:t>
                      </a:r>
                      <a:r>
                        <a:rPr lang="zh-TW" altLang="en-US" sz="1200" u="none" strike="noStrike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與基礎醫學</a:t>
                      </a:r>
                      <a:r>
                        <a:rPr lang="zh-TW" altLang="en-US" sz="1200" u="none" strike="noStrike" dirty="0" smtClean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合作，</a:t>
                      </a:r>
                      <a:endParaRPr lang="en-US" altLang="zh-TW" sz="1200" u="none" strike="noStrike" dirty="0" smtClean="0"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algn="l" fontAlgn="ctr"/>
                      <a:r>
                        <a:rPr lang="zh-TW" altLang="en-US" sz="1200" u="none" strike="noStrike" dirty="0" smtClean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統合</a:t>
                      </a:r>
                      <a:r>
                        <a:rPr lang="zh-TW" altLang="en-US" sz="1200" u="none" strike="noStrike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型轉譯醫學研究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3777" marR="3777" marT="37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dirty="0" smtClean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補助學界培育技術</a:t>
                      </a:r>
                      <a:r>
                        <a:rPr lang="zh-TW" altLang="en-US" sz="1200" u="none" strike="noStrike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團隊之新創</a:t>
                      </a:r>
                      <a:r>
                        <a:rPr lang="zh-TW" altLang="en-US" sz="1200" u="none" strike="noStrike" dirty="0" smtClean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事業，推動科技</a:t>
                      </a:r>
                      <a:r>
                        <a:rPr lang="zh-TW" altLang="en-US" sz="1200" u="none" strike="noStrike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產業</a:t>
                      </a:r>
                      <a:r>
                        <a:rPr lang="zh-TW" altLang="en-US" sz="1200" u="none" strike="noStrike" dirty="0" smtClean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發展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3777" marR="3777" marT="3777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6621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每年</a:t>
                      </a:r>
                      <a:r>
                        <a:rPr lang="en-US" altLang="zh-TW" sz="14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zh-TW" altLang="en-US" sz="14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月</a:t>
                      </a:r>
                      <a:r>
                        <a:rPr lang="en-US" altLang="zh-TW" sz="14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31</a:t>
                      </a:r>
                      <a:r>
                        <a:rPr lang="zh-TW" altLang="en-US" sz="14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日前大批申請</a:t>
                      </a:r>
                      <a:endParaRPr lang="zh-TW" altLang="en-US" sz="14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3777" marR="3777" marT="37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每年</a:t>
                      </a:r>
                      <a:r>
                        <a:rPr lang="en-US" altLang="zh-TW" sz="14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zh-TW" altLang="en-US" sz="14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月</a:t>
                      </a:r>
                      <a:r>
                        <a:rPr lang="en-US" altLang="zh-TW" sz="14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31</a:t>
                      </a:r>
                      <a:r>
                        <a:rPr lang="zh-TW" altLang="en-US" sz="14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日前</a:t>
                      </a:r>
                      <a:endParaRPr lang="zh-TW" altLang="en-US" sz="14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3777" marR="3777" marT="37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每年</a:t>
                      </a:r>
                      <a:r>
                        <a:rPr lang="en-US" altLang="zh-TW" sz="14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zh-TW" altLang="en-US" sz="14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月</a:t>
                      </a:r>
                      <a:r>
                        <a:rPr lang="en-US" altLang="zh-TW" sz="14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zh-TW" altLang="en-US" sz="14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日前</a:t>
                      </a:r>
                      <a:endParaRPr lang="zh-TW" altLang="en-US" sz="14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3777" marR="3777" marT="37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每年</a:t>
                      </a:r>
                      <a:r>
                        <a:rPr lang="en-US" altLang="zh-TW" sz="14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zh-TW" altLang="en-US" sz="14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月</a:t>
                      </a:r>
                      <a:r>
                        <a:rPr lang="en-US" altLang="zh-TW" sz="14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30</a:t>
                      </a:r>
                      <a:r>
                        <a:rPr lang="zh-TW" altLang="en-US" sz="14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日前</a:t>
                      </a:r>
                    </a:p>
                  </a:txBody>
                  <a:tcPr marL="3777" marR="3777" marT="3777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81280" y="150812"/>
            <a:ext cx="3444240" cy="58270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3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DejaVu Serif" panose="02060603050605020204" pitchFamily="18" charset="0"/>
              </a:rPr>
              <a:t>院內外計劃綜整</a:t>
            </a: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3200" y="59898"/>
            <a:ext cx="7599680" cy="1347240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sp>
        <p:nvSpPr>
          <p:cNvPr id="10" name="文字方塊 9"/>
          <p:cNvSpPr txBox="1"/>
          <p:nvPr/>
        </p:nvSpPr>
        <p:spPr>
          <a:xfrm>
            <a:off x="81280" y="1230368"/>
            <a:ext cx="2844800" cy="4708981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b="1" dirty="0" smtClean="0">
                <a:solidFill>
                  <a:srgbClr val="0000FF"/>
                </a:solidFill>
              </a:rPr>
              <a:t>研究計劃包括輔導會、本院部分，各基金會，以及各部會</a:t>
            </a:r>
            <a:r>
              <a:rPr lang="en-US" altLang="zh-TW" sz="2000" b="1" dirty="0" smtClean="0">
                <a:solidFill>
                  <a:srgbClr val="0000FF"/>
                </a:solidFill>
              </a:rPr>
              <a:t>(</a:t>
            </a:r>
            <a:r>
              <a:rPr lang="zh-TW" altLang="en-US" sz="2000" b="1" dirty="0" smtClean="0">
                <a:solidFill>
                  <a:srgbClr val="0000FF"/>
                </a:solidFill>
              </a:rPr>
              <a:t>科技部、國衛院、中研院、經濟部等</a:t>
            </a:r>
            <a:r>
              <a:rPr lang="en-US" altLang="zh-TW" sz="2000" b="1" dirty="0" smtClean="0">
                <a:solidFill>
                  <a:srgbClr val="0000FF"/>
                </a:solidFill>
              </a:rPr>
              <a:t>)</a:t>
            </a:r>
          </a:p>
          <a:p>
            <a:pPr>
              <a:lnSpc>
                <a:spcPct val="150000"/>
              </a:lnSpc>
            </a:pPr>
            <a:endParaRPr lang="en-US" altLang="zh-TW" sz="2000" b="1" dirty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</a:pPr>
            <a:endParaRPr lang="en-US" altLang="zh-TW" sz="2000" b="1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</a:pPr>
            <a:endParaRPr lang="en-US" altLang="zh-TW" sz="2000" b="1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</a:pPr>
            <a:r>
              <a:rPr lang="zh-TW" altLang="en-US" sz="2000" b="1" dirty="0" smtClean="0">
                <a:solidFill>
                  <a:srgbClr val="C00000"/>
                </a:solidFill>
              </a:rPr>
              <a:t>連絡人</a:t>
            </a:r>
            <a:r>
              <a:rPr lang="en-US" altLang="zh-TW" sz="2000" b="1" dirty="0" smtClean="0">
                <a:solidFill>
                  <a:srgbClr val="C00000"/>
                </a:solidFill>
              </a:rPr>
              <a:t>:</a:t>
            </a:r>
            <a:r>
              <a:rPr lang="zh-TW" altLang="en-US" sz="2000" b="1" dirty="0" smtClean="0">
                <a:solidFill>
                  <a:srgbClr val="C00000"/>
                </a:solidFill>
              </a:rPr>
              <a:t>醫研部梁恭豪、吳盈萱 </a:t>
            </a:r>
            <a:r>
              <a:rPr lang="en-US" altLang="zh-TW" b="1" dirty="0">
                <a:solidFill>
                  <a:srgbClr val="0000FF"/>
                </a:solidFill>
              </a:rPr>
              <a:t>(02-28757434#279)</a:t>
            </a:r>
            <a:endParaRPr lang="zh-TW" altLang="en-US" b="1" dirty="0">
              <a:solidFill>
                <a:srgbClr val="0000FF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169920" y="1459878"/>
            <a:ext cx="8818880" cy="369332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zh-TW" altLang="en-US" b="1" dirty="0" smtClean="0"/>
              <a:t>計劃一覽表網址</a:t>
            </a:r>
            <a:r>
              <a:rPr lang="en-US" altLang="zh-TW" b="1" dirty="0" smtClean="0"/>
              <a:t>:</a:t>
            </a:r>
            <a:r>
              <a:rPr lang="zh-TW" altLang="en-US" b="1" dirty="0" smtClean="0"/>
              <a:t> https</a:t>
            </a:r>
            <a:r>
              <a:rPr lang="zh-TW" altLang="en-US" b="1" dirty="0"/>
              <a:t>://wd.vghtpe.gov.tw/mre/Fpage.action?muid=15223&amp;fid=13929</a:t>
            </a:r>
          </a:p>
        </p:txBody>
      </p:sp>
    </p:spTree>
    <p:extLst>
      <p:ext uri="{BB962C8B-B14F-4D97-AF65-F5344CB8AC3E}">
        <p14:creationId xmlns:p14="http://schemas.microsoft.com/office/powerpoint/2010/main" val="2810530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4A86F-FE2F-462C-BC35-5F1752E4954B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1764737" y="5727078"/>
            <a:ext cx="8818880" cy="369332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zh-TW" altLang="en-US" b="1" dirty="0" smtClean="0"/>
              <a:t>計劃一覽表網址</a:t>
            </a:r>
            <a:r>
              <a:rPr lang="en-US" altLang="zh-TW" b="1" dirty="0" smtClean="0"/>
              <a:t>:</a:t>
            </a:r>
            <a:r>
              <a:rPr lang="zh-TW" altLang="en-US" b="1" dirty="0" smtClean="0"/>
              <a:t> https</a:t>
            </a:r>
            <a:r>
              <a:rPr lang="zh-TW" altLang="en-US" b="1" dirty="0"/>
              <a:t>://wd.vghtpe.gov.tw/mre/Fpage.action?muid=15223&amp;fid=13929</a:t>
            </a:r>
          </a:p>
        </p:txBody>
      </p:sp>
      <p:sp>
        <p:nvSpPr>
          <p:cNvPr id="6" name="矩形 5"/>
          <p:cNvSpPr/>
          <p:nvPr/>
        </p:nvSpPr>
        <p:spPr>
          <a:xfrm>
            <a:off x="81280" y="150812"/>
            <a:ext cx="11592560" cy="58270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3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DejaVu Serif" panose="02060603050605020204" pitchFamily="18" charset="0"/>
              </a:rPr>
              <a:t>院內外計劃綜</a:t>
            </a:r>
            <a:r>
              <a:rPr kumimoji="1" lang="zh-TW" altLang="en-US" sz="32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DejaVu Serif" panose="02060603050605020204" pitchFamily="18" charset="0"/>
              </a:rPr>
              <a:t>整</a:t>
            </a:r>
            <a:r>
              <a:rPr kumimoji="1" lang="en-US" altLang="zh-TW" sz="32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DejaVu Serif" panose="02060603050605020204" pitchFamily="18" charset="0"/>
              </a:rPr>
              <a:t>-</a:t>
            </a:r>
            <a:r>
              <a:rPr kumimoji="1" lang="zh-TW" altLang="en-US" sz="3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DejaVu Serif" panose="02060603050605020204" pitchFamily="18" charset="0"/>
              </a:rPr>
              <a:t>輔導會</a:t>
            </a:r>
            <a:r>
              <a:rPr kumimoji="1" lang="en-US" altLang="zh-TW" sz="3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DejaVu Serif" panose="02060603050605020204" pitchFamily="18" charset="0"/>
              </a:rPr>
              <a:t>/</a:t>
            </a:r>
            <a:r>
              <a:rPr kumimoji="1" lang="zh-TW" altLang="en-US" sz="3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DejaVu Serif" panose="02060603050605020204" pitchFamily="18" charset="0"/>
              </a:rPr>
              <a:t>本</a:t>
            </a:r>
            <a:r>
              <a:rPr kumimoji="1" lang="zh-TW" altLang="en-US" sz="32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DejaVu Serif" panose="02060603050605020204" pitchFamily="18" charset="0"/>
              </a:rPr>
              <a:t>院部分</a:t>
            </a:r>
            <a:endParaRPr kumimoji="1" lang="zh-TW" altLang="en-US" sz="32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DejaVu Serif" panose="02060603050605020204" pitchFamily="18" charset="0"/>
            </a:endParaRPr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558" y="1066993"/>
            <a:ext cx="11933237" cy="3697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71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4A86F-FE2F-462C-BC35-5F1752E4954B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1764737" y="5727078"/>
            <a:ext cx="8818880" cy="369332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zh-TW" altLang="en-US" b="1" dirty="0" smtClean="0"/>
              <a:t>計劃一覽表網址</a:t>
            </a:r>
            <a:r>
              <a:rPr lang="en-US" altLang="zh-TW" b="1" dirty="0" smtClean="0"/>
              <a:t>:</a:t>
            </a:r>
            <a:r>
              <a:rPr lang="zh-TW" altLang="en-US" b="1" dirty="0" smtClean="0"/>
              <a:t> https</a:t>
            </a:r>
            <a:r>
              <a:rPr lang="zh-TW" altLang="en-US" b="1" dirty="0"/>
              <a:t>://wd.vghtpe.gov.tw/mre/Fpage.action?muid=15223&amp;fid=13929</a:t>
            </a:r>
          </a:p>
        </p:txBody>
      </p:sp>
      <p:sp>
        <p:nvSpPr>
          <p:cNvPr id="6" name="矩形 5"/>
          <p:cNvSpPr/>
          <p:nvPr/>
        </p:nvSpPr>
        <p:spPr>
          <a:xfrm>
            <a:off x="81280" y="150812"/>
            <a:ext cx="11592560" cy="58270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3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DejaVu Serif" panose="02060603050605020204" pitchFamily="18" charset="0"/>
              </a:rPr>
              <a:t>院內外計劃綜</a:t>
            </a:r>
            <a:r>
              <a:rPr kumimoji="1" lang="zh-TW" altLang="en-US" sz="32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DejaVu Serif" panose="02060603050605020204" pitchFamily="18" charset="0"/>
              </a:rPr>
              <a:t>整</a:t>
            </a:r>
            <a:r>
              <a:rPr kumimoji="1" lang="en-US" altLang="zh-TW" sz="32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DejaVu Serif" panose="02060603050605020204" pitchFamily="18" charset="0"/>
              </a:rPr>
              <a:t>-</a:t>
            </a:r>
            <a:r>
              <a:rPr kumimoji="1" lang="zh-TW" altLang="en-US" sz="32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DejaVu Serif" panose="02060603050605020204" pitchFamily="18" charset="0"/>
              </a:rPr>
              <a:t>基金會部分</a:t>
            </a:r>
            <a:endParaRPr kumimoji="1" lang="zh-TW" altLang="en-US" sz="32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DejaVu Serif" panose="02060603050605020204" pitchFamily="18" charset="0"/>
            </a:endParaRPr>
          </a:p>
        </p:txBody>
      </p:sp>
      <p:pic>
        <p:nvPicPr>
          <p:cNvPr id="13" name="圖片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5317" y="870142"/>
            <a:ext cx="3463403" cy="974320"/>
          </a:xfrm>
          <a:prstGeom prst="rect">
            <a:avLst/>
          </a:prstGeom>
        </p:spPr>
      </p:pic>
      <p:pic>
        <p:nvPicPr>
          <p:cNvPr id="14" name="圖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7439" y="1937619"/>
            <a:ext cx="7216641" cy="824184"/>
          </a:xfrm>
          <a:prstGeom prst="rect">
            <a:avLst/>
          </a:prstGeom>
          <a:ln w="25400">
            <a:solidFill>
              <a:srgbClr val="FF0000"/>
            </a:solidFill>
          </a:ln>
        </p:spPr>
      </p:pic>
      <p:pic>
        <p:nvPicPr>
          <p:cNvPr id="15" name="圖片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280" y="2915920"/>
            <a:ext cx="11798538" cy="2551216"/>
          </a:xfrm>
          <a:prstGeom prst="rect">
            <a:avLst/>
          </a:prstGeom>
        </p:spPr>
      </p:pic>
      <p:pic>
        <p:nvPicPr>
          <p:cNvPr id="16" name="圖片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72796" y="870142"/>
            <a:ext cx="4225266" cy="974320"/>
          </a:xfrm>
          <a:prstGeom prst="rect">
            <a:avLst/>
          </a:prstGeom>
          <a:ln w="25400">
            <a:solidFill>
              <a:srgbClr val="333300"/>
            </a:solidFill>
          </a:ln>
        </p:spPr>
      </p:pic>
    </p:spTree>
    <p:extLst>
      <p:ext uri="{BB962C8B-B14F-4D97-AF65-F5344CB8AC3E}">
        <p14:creationId xmlns:p14="http://schemas.microsoft.com/office/powerpoint/2010/main" val="228519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4A86F-FE2F-462C-BC35-5F1752E4954B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1764737" y="5727078"/>
            <a:ext cx="8818880" cy="369332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zh-TW" altLang="en-US" b="1" dirty="0" smtClean="0"/>
              <a:t>計劃一覽表網址</a:t>
            </a:r>
            <a:r>
              <a:rPr lang="en-US" altLang="zh-TW" b="1" dirty="0" smtClean="0"/>
              <a:t>:</a:t>
            </a:r>
            <a:r>
              <a:rPr lang="zh-TW" altLang="en-US" b="1" dirty="0" smtClean="0"/>
              <a:t> https</a:t>
            </a:r>
            <a:r>
              <a:rPr lang="zh-TW" altLang="en-US" b="1" dirty="0"/>
              <a:t>://wd.vghtpe.gov.tw/mre/Fpage.action?muid=15223&amp;fid=13929</a:t>
            </a:r>
          </a:p>
        </p:txBody>
      </p:sp>
      <p:sp>
        <p:nvSpPr>
          <p:cNvPr id="6" name="矩形 5"/>
          <p:cNvSpPr/>
          <p:nvPr/>
        </p:nvSpPr>
        <p:spPr>
          <a:xfrm>
            <a:off x="81280" y="150812"/>
            <a:ext cx="11592560" cy="58270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3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DejaVu Serif" panose="02060603050605020204" pitchFamily="18" charset="0"/>
              </a:rPr>
              <a:t>院內外計劃綜</a:t>
            </a:r>
            <a:r>
              <a:rPr kumimoji="1" lang="zh-TW" altLang="en-US" sz="32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DejaVu Serif" panose="02060603050605020204" pitchFamily="18" charset="0"/>
              </a:rPr>
              <a:t>整</a:t>
            </a:r>
            <a:r>
              <a:rPr kumimoji="1" lang="en-US" altLang="zh-TW" sz="32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DejaVu Serif" panose="02060603050605020204" pitchFamily="18" charset="0"/>
              </a:rPr>
              <a:t>-</a:t>
            </a:r>
            <a:r>
              <a:rPr kumimoji="1" lang="zh-TW" altLang="en-US" sz="32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DejaVu Serif" panose="02060603050605020204" pitchFamily="18" charset="0"/>
              </a:rPr>
              <a:t>各</a:t>
            </a:r>
            <a:r>
              <a:rPr kumimoji="1" lang="zh-TW" altLang="en-US" sz="3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DejaVu Serif" panose="02060603050605020204" pitchFamily="18" charset="0"/>
              </a:rPr>
              <a:t>部</a:t>
            </a:r>
            <a:r>
              <a:rPr kumimoji="1" lang="zh-TW" altLang="en-US" sz="32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DejaVu Serif" panose="02060603050605020204" pitchFamily="18" charset="0"/>
              </a:rPr>
              <a:t>會部分</a:t>
            </a:r>
            <a:endParaRPr kumimoji="1" lang="zh-TW" altLang="en-US" sz="32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DejaVu Serif" panose="02060603050605020204" pitchFamily="18" charset="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" y="1565308"/>
            <a:ext cx="11845290" cy="3464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06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466</Words>
  <Application>Microsoft Office PowerPoint</Application>
  <PresentationFormat>寬螢幕</PresentationFormat>
  <Paragraphs>67</Paragraphs>
  <Slides>5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6" baseType="lpstr">
      <vt:lpstr>Arial Unicode MS</vt:lpstr>
      <vt:lpstr>Beirut</vt:lpstr>
      <vt:lpstr>華康粗黑體(P)</vt:lpstr>
      <vt:lpstr>微軟正黑體</vt:lpstr>
      <vt:lpstr>新細明體</vt:lpstr>
      <vt:lpstr>Arial</vt:lpstr>
      <vt:lpstr>Calibri</vt:lpstr>
      <vt:lpstr>Calibri Light</vt:lpstr>
      <vt:lpstr>DejaVu Serif</vt:lpstr>
      <vt:lpstr>Times New Roman</vt:lpstr>
      <vt:lpstr>1_Office 佈景主題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臺北榮民總醫院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vghuser</dc:creator>
  <cp:lastModifiedBy>vghuser</cp:lastModifiedBy>
  <cp:revision>15</cp:revision>
  <dcterms:created xsi:type="dcterms:W3CDTF">2022-07-18T03:22:44Z</dcterms:created>
  <dcterms:modified xsi:type="dcterms:W3CDTF">2022-07-25T06:30:17Z</dcterms:modified>
</cp:coreProperties>
</file>