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446" r:id="rId3"/>
    <p:sldId id="448" r:id="rId4"/>
    <p:sldId id="447" r:id="rId5"/>
    <p:sldId id="332" r:id="rId6"/>
    <p:sldId id="381" r:id="rId7"/>
    <p:sldId id="382" r:id="rId8"/>
    <p:sldId id="383" r:id="rId9"/>
    <p:sldId id="449" r:id="rId10"/>
    <p:sldId id="378" r:id="rId11"/>
    <p:sldId id="379" r:id="rId12"/>
    <p:sldId id="380" r:id="rId13"/>
    <p:sldId id="330" r:id="rId14"/>
    <p:sldId id="396" r:id="rId15"/>
    <p:sldId id="450" r:id="rId16"/>
    <p:sldId id="397" r:id="rId17"/>
    <p:sldId id="418" r:id="rId18"/>
    <p:sldId id="402" r:id="rId19"/>
    <p:sldId id="401" r:id="rId20"/>
    <p:sldId id="417" r:id="rId21"/>
    <p:sldId id="404" r:id="rId22"/>
    <p:sldId id="451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0BDFD6CB-1F00-4961-922C-EDDCB4D1FB9C}">
          <p14:sldIdLst>
            <p14:sldId id="256"/>
            <p14:sldId id="271"/>
            <p14:sldId id="273"/>
            <p14:sldId id="263"/>
            <p14:sldId id="274"/>
            <p14:sldId id="276"/>
            <p14:sldId id="280"/>
            <p14:sldId id="279"/>
            <p14:sldId id="277"/>
            <p14:sldId id="278"/>
            <p14:sldId id="281"/>
            <p14:sldId id="257"/>
            <p14:sldId id="446"/>
            <p14:sldId id="275"/>
            <p14:sldId id="282"/>
            <p14:sldId id="349"/>
            <p14:sldId id="344"/>
            <p14:sldId id="341"/>
            <p14:sldId id="432"/>
            <p14:sldId id="343"/>
            <p14:sldId id="431"/>
            <p14:sldId id="342"/>
            <p14:sldId id="433"/>
            <p14:sldId id="434"/>
            <p14:sldId id="283"/>
            <p14:sldId id="267"/>
            <p14:sldId id="264"/>
            <p14:sldId id="266"/>
            <p14:sldId id="448"/>
            <p14:sldId id="262"/>
            <p14:sldId id="265"/>
            <p14:sldId id="268"/>
            <p14:sldId id="269"/>
            <p14:sldId id="270"/>
            <p14:sldId id="284"/>
            <p14:sldId id="285"/>
            <p14:sldId id="287"/>
            <p14:sldId id="288"/>
            <p14:sldId id="442"/>
            <p14:sldId id="289"/>
            <p14:sldId id="435"/>
            <p14:sldId id="445"/>
            <p14:sldId id="292"/>
            <p14:sldId id="436"/>
            <p14:sldId id="437"/>
            <p14:sldId id="293"/>
            <p14:sldId id="294"/>
            <p14:sldId id="295"/>
            <p14:sldId id="443"/>
            <p14:sldId id="296"/>
            <p14:sldId id="297"/>
            <p14:sldId id="298"/>
            <p14:sldId id="299"/>
            <p14:sldId id="447"/>
            <p14:sldId id="444"/>
            <p14:sldId id="300"/>
            <p14:sldId id="302"/>
            <p14:sldId id="301"/>
            <p14:sldId id="439"/>
            <p14:sldId id="304"/>
            <p14:sldId id="305"/>
            <p14:sldId id="440"/>
            <p14:sldId id="307"/>
            <p14:sldId id="306"/>
            <p14:sldId id="308"/>
            <p14:sldId id="310"/>
            <p14:sldId id="309"/>
            <p14:sldId id="311"/>
            <p14:sldId id="312"/>
            <p14:sldId id="318"/>
            <p14:sldId id="319"/>
            <p14:sldId id="317"/>
            <p14:sldId id="313"/>
            <p14:sldId id="314"/>
            <p14:sldId id="316"/>
            <p14:sldId id="315"/>
            <p14:sldId id="320"/>
            <p14:sldId id="321"/>
            <p14:sldId id="258"/>
            <p14:sldId id="322"/>
            <p14:sldId id="333"/>
            <p14:sldId id="441"/>
            <p14:sldId id="324"/>
            <p14:sldId id="323"/>
            <p14:sldId id="326"/>
            <p14:sldId id="329"/>
            <p14:sldId id="327"/>
            <p14:sldId id="328"/>
            <p14:sldId id="392"/>
            <p14:sldId id="376"/>
            <p14:sldId id="260"/>
            <p14:sldId id="334"/>
            <p14:sldId id="337"/>
            <p14:sldId id="335"/>
            <p14:sldId id="338"/>
            <p14:sldId id="356"/>
            <p14:sldId id="357"/>
            <p14:sldId id="366"/>
            <p14:sldId id="367"/>
            <p14:sldId id="368"/>
            <p14:sldId id="369"/>
            <p14:sldId id="370"/>
            <p14:sldId id="371"/>
            <p14:sldId id="365"/>
            <p14:sldId id="351"/>
            <p14:sldId id="347"/>
            <p14:sldId id="358"/>
            <p14:sldId id="336"/>
            <p14:sldId id="339"/>
            <p14:sldId id="373"/>
            <p14:sldId id="377"/>
            <p14:sldId id="374"/>
            <p14:sldId id="375"/>
            <p14:sldId id="332"/>
            <p14:sldId id="381"/>
            <p14:sldId id="382"/>
            <p14:sldId id="383"/>
            <p14:sldId id="385"/>
            <p14:sldId id="386"/>
            <p14:sldId id="387"/>
            <p14:sldId id="388"/>
            <p14:sldId id="389"/>
            <p14:sldId id="390"/>
            <p14:sldId id="391"/>
            <p14:sldId id="378"/>
            <p14:sldId id="379"/>
            <p14:sldId id="380"/>
            <p14:sldId id="330"/>
            <p14:sldId id="396"/>
            <p14:sldId id="399"/>
            <p14:sldId id="394"/>
            <p14:sldId id="395"/>
            <p14:sldId id="397"/>
            <p14:sldId id="398"/>
            <p14:sldId id="418"/>
            <p14:sldId id="402"/>
            <p14:sldId id="401"/>
            <p14:sldId id="417"/>
            <p14:sldId id="404"/>
            <p14:sldId id="406"/>
            <p14:sldId id="407"/>
            <p14:sldId id="409"/>
            <p14:sldId id="408"/>
            <p14:sldId id="405"/>
            <p14:sldId id="393"/>
            <p14:sldId id="413"/>
            <p14:sldId id="412"/>
            <p14:sldId id="414"/>
            <p14:sldId id="419"/>
            <p14:sldId id="411"/>
            <p14:sldId id="421"/>
            <p14:sldId id="420"/>
            <p14:sldId id="422"/>
            <p14:sldId id="415"/>
            <p14:sldId id="424"/>
            <p14:sldId id="423"/>
            <p14:sldId id="425"/>
            <p14:sldId id="428"/>
            <p14:sldId id="426"/>
            <p14:sldId id="429"/>
            <p14:sldId id="261"/>
            <p14:sldId id="4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0" autoAdjust="0"/>
  </p:normalViewPr>
  <p:slideViewPr>
    <p:cSldViewPr>
      <p:cViewPr varScale="1">
        <p:scale>
          <a:sx n="91" d="100"/>
          <a:sy n="91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C1AA-D07A-41A9-ADF2-E5B6E9D2D45B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06683-0E45-419D-9689-CB8B10EC09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478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0431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http://endocrinediseases.org/adrenal/paraganglioma.shtml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326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http://www.greenkid.idv.tw/NM/NP59/NP59.htm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7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http://www2.estrellamountain.edu/faculty/farabee/biobk/biobookendocr.html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http://www.answers.com/topic/apud-cell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http://medical-dictionary.thefreedictionary.com/APUD+system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5950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 smtClean="0"/>
              <a:t>Serotonin and dopamine biosynthetic pathways. </a:t>
            </a:r>
            <a:r>
              <a:rPr lang="en-US" altLang="zh-TW" dirty="0" smtClean="0"/>
              <a:t>Serotonin and dopamine are synthesized from the aromatic amino acids tryptophan and tyrosine, respectively. The first and rate-limiting step in synthesis is carried out by a neurotransmitter-specific aromatic amino acid hydroxylase enzyme, either tryptophan or tyrosine hydroxylase. In </a:t>
            </a:r>
            <a:r>
              <a:rPr lang="en-US" altLang="zh-TW" i="1" dirty="0" smtClean="0"/>
              <a:t>C. </a:t>
            </a:r>
            <a:r>
              <a:rPr lang="en-US" altLang="zh-TW" i="1" dirty="0" err="1" smtClean="0"/>
              <a:t>elegans</a:t>
            </a:r>
            <a:r>
              <a:rPr lang="en-US" altLang="zh-TW" dirty="0" smtClean="0"/>
              <a:t>, these genes are encoded by the </a:t>
            </a:r>
            <a:r>
              <a:rPr lang="en-US" altLang="zh-TW" i="1" dirty="0" smtClean="0"/>
              <a:t>tph-1 </a:t>
            </a:r>
            <a:r>
              <a:rPr lang="en-US" altLang="zh-TW" dirty="0" smtClean="0"/>
              <a:t>and </a:t>
            </a:r>
            <a:r>
              <a:rPr lang="en-US" altLang="zh-TW" i="1" dirty="0" smtClean="0"/>
              <a:t>cat-2 </a:t>
            </a:r>
            <a:r>
              <a:rPr lang="en-US" altLang="zh-TW" dirty="0" smtClean="0"/>
              <a:t>genes, respectively [19, 25]. The second synthetic step for both neurotransmitters shares the aromatic L-amino acid decarboxylase (AADC) enzyme, which has a relatively broad substrate specificity, and is also known as 5-hydroxytryptophan decarboxylase or </a:t>
            </a:r>
            <a:r>
              <a:rPr lang="en-US" altLang="zh-TW" dirty="0" err="1" smtClean="0"/>
              <a:t>dopa</a:t>
            </a:r>
            <a:r>
              <a:rPr lang="en-US" altLang="zh-TW" dirty="0" smtClean="0"/>
              <a:t> decarboxylase. </a:t>
            </a:r>
          </a:p>
          <a:p>
            <a:r>
              <a:rPr lang="en-US" altLang="zh-TW" dirty="0" smtClean="0"/>
              <a:t>Hare and </a:t>
            </a:r>
            <a:r>
              <a:rPr lang="en-US" altLang="zh-TW" dirty="0" err="1" smtClean="0"/>
              <a:t>Loer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BMC Evolutionary Biology</a:t>
            </a:r>
            <a:r>
              <a:rPr lang="en-US" altLang="zh-TW" dirty="0" smtClean="0"/>
              <a:t> 2004 </a:t>
            </a:r>
            <a:r>
              <a:rPr lang="en-US" altLang="zh-TW" b="1" dirty="0" smtClean="0"/>
              <a:t>4</a:t>
            </a:r>
            <a:r>
              <a:rPr lang="en-US" altLang="zh-TW" dirty="0" smtClean="0"/>
              <a:t>:24 doi:10.1186/1471-2148-4-24</a:t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http://www.biomedcentral.com/1471-2148/4/24/figure/F1</a:t>
            </a:r>
          </a:p>
          <a:p>
            <a:r>
              <a:rPr lang="en-US" altLang="zh-TW" dirty="0" smtClean="0"/>
              <a:t>http://faculty.weber.edu/ewalker/Medicinal_Chemistry/topics/Antihistam_local_anesth/antihista.htm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714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http://faculty.weber.edu/ewalker/Medicinal_Chemistry/topics/Adrenergic/adrenerg.htm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608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http://kelwww.cgmh-mi.com/examnm/i-131-mibg-scan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06683-0E45-419D-9689-CB8B10EC094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324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2014/9/15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975104"/>
          </a:xfrm>
        </p:spPr>
        <p:txBody>
          <a:bodyPr/>
          <a:lstStyle/>
          <a:p>
            <a:r>
              <a:rPr lang="en-US" altLang="zh-TW" dirty="0" smtClean="0"/>
              <a:t>Pathophysiology and mechanisms of radiopharmaceutical localization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772400" cy="16561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胡蓮欣</a:t>
            </a:r>
            <a:endParaRPr lang="en-US" altLang="zh-TW" dirty="0" smtClean="0"/>
          </a:p>
          <a:p>
            <a:r>
              <a:rPr lang="en-US" altLang="zh-TW" dirty="0" smtClean="0"/>
              <a:t>20140915 morning meeting</a:t>
            </a:r>
          </a:p>
        </p:txBody>
      </p:sp>
      <p:sp>
        <p:nvSpPr>
          <p:cNvPr id="4" name="矩形 3"/>
          <p:cNvSpPr/>
          <p:nvPr/>
        </p:nvSpPr>
        <p:spPr>
          <a:xfrm>
            <a:off x="2632666" y="6309320"/>
            <a:ext cx="6511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The Pathophysiological basis of Nuclear Medicine 2</a:t>
            </a:r>
            <a:r>
              <a:rPr lang="en-US" altLang="zh-TW" i="1" baseline="30000" dirty="0" smtClean="0"/>
              <a:t>nd</a:t>
            </a:r>
            <a:r>
              <a:rPr lang="en-US" altLang="zh-TW" i="1" dirty="0" smtClean="0"/>
              <a:t> ed. Springer. </a:t>
            </a:r>
            <a:endParaRPr lang="zh-TW" alt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7857707" cy="4752528"/>
          </a:xfrm>
        </p:spPr>
      </p:pic>
      <p:sp>
        <p:nvSpPr>
          <p:cNvPr id="5" name="文字方塊 4"/>
          <p:cNvSpPr txBox="1"/>
          <p:nvPr/>
        </p:nvSpPr>
        <p:spPr>
          <a:xfrm flipH="1">
            <a:off x="5724128" y="6550223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/>
              <a:t>from: </a:t>
            </a:r>
            <a:r>
              <a:rPr lang="en-US" altLang="zh-TW" sz="1400" i="1" dirty="0" err="1" smtClean="0"/>
              <a:t>Estrella</a:t>
            </a:r>
            <a:r>
              <a:rPr lang="en-US" altLang="zh-TW" sz="1400" i="1" dirty="0" smtClean="0"/>
              <a:t> </a:t>
            </a:r>
            <a:r>
              <a:rPr lang="en-US" altLang="zh-TW" sz="1400" i="1" dirty="0" err="1" smtClean="0"/>
              <a:t>Moutain</a:t>
            </a:r>
            <a:r>
              <a:rPr lang="en-US" altLang="zh-TW" sz="1400" i="1" dirty="0" smtClean="0"/>
              <a:t> Community college</a:t>
            </a:r>
            <a:endParaRPr lang="zh-TW" altLang="en-US" sz="1400" i="1" dirty="0"/>
          </a:p>
        </p:txBody>
      </p:sp>
      <p:sp>
        <p:nvSpPr>
          <p:cNvPr id="6" name="矩形 5"/>
          <p:cNvSpPr/>
          <p:nvPr/>
        </p:nvSpPr>
        <p:spPr>
          <a:xfrm>
            <a:off x="827584" y="836712"/>
            <a:ext cx="6458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Relationship between: </a:t>
            </a:r>
          </a:p>
          <a:p>
            <a:r>
              <a:rPr lang="en-US" altLang="zh-TW" sz="2400" dirty="0" smtClean="0"/>
              <a:t>Steroid, cholesterol and adrenocortical hormones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-34893"/>
            <a:ext cx="7200800" cy="6391243"/>
          </a:xfrm>
          <a:solidFill>
            <a:schemeClr val="tx1"/>
          </a:solidFill>
        </p:spPr>
      </p:pic>
      <p:sp>
        <p:nvSpPr>
          <p:cNvPr id="5" name="矩形 4"/>
          <p:cNvSpPr/>
          <p:nvPr/>
        </p:nvSpPr>
        <p:spPr>
          <a:xfrm>
            <a:off x="6988923" y="6519446"/>
            <a:ext cx="215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Wikipedia, steroid</a:t>
            </a:r>
            <a:endParaRPr lang="zh-TW" altLang="en-US" sz="1600" i="1" dirty="0"/>
          </a:p>
        </p:txBody>
      </p:sp>
      <p:sp>
        <p:nvSpPr>
          <p:cNvPr id="6" name="橢圓 5"/>
          <p:cNvSpPr/>
          <p:nvPr/>
        </p:nvSpPr>
        <p:spPr>
          <a:xfrm>
            <a:off x="3203848" y="1340768"/>
            <a:ext cx="14401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716016" y="3645024"/>
            <a:ext cx="3600400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635896" y="105273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progesterone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80312" y="49411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estrogen</a:t>
            </a:r>
            <a:endParaRPr lang="zh-TW" alt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3447" y="4293096"/>
            <a:ext cx="6399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b="1" dirty="0" smtClean="0">
                <a:solidFill>
                  <a:schemeClr val="bg1"/>
                </a:solidFill>
              </a:rPr>
              <a:t>(DHEA)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660232" y="2420888"/>
            <a:ext cx="172819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4932040" y="11875"/>
            <a:ext cx="2884975" cy="1052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115616" y="3645024"/>
            <a:ext cx="3456383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076097" y="6093296"/>
            <a:ext cx="5469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b="1" dirty="0" smtClean="0">
                <a:solidFill>
                  <a:schemeClr val="bg1"/>
                </a:solidFill>
              </a:rPr>
              <a:t>(DHT)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6416" y="2313900"/>
            <a:ext cx="889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Zona </a:t>
            </a:r>
          </a:p>
          <a:p>
            <a:r>
              <a:rPr lang="en-US" altLang="zh-TW" sz="1200" b="1" dirty="0" smtClean="0"/>
              <a:t>fasciculata</a:t>
            </a:r>
            <a:endParaRPr lang="en-US" altLang="zh-TW" sz="1200" b="1" dirty="0"/>
          </a:p>
        </p:txBody>
      </p:sp>
      <p:sp>
        <p:nvSpPr>
          <p:cNvPr id="15" name="矩形 14"/>
          <p:cNvSpPr/>
          <p:nvPr/>
        </p:nvSpPr>
        <p:spPr>
          <a:xfrm>
            <a:off x="8244408" y="31858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Zona </a:t>
            </a:r>
          </a:p>
          <a:p>
            <a:r>
              <a:rPr lang="en-US" altLang="zh-TW" sz="1200" b="1" dirty="0" smtClean="0"/>
              <a:t>glomerulosa</a:t>
            </a:r>
            <a:endParaRPr lang="en-US" altLang="zh-TW" sz="1200" b="1" dirty="0"/>
          </a:p>
        </p:txBody>
      </p:sp>
      <p:sp>
        <p:nvSpPr>
          <p:cNvPr id="16" name="矩形 15"/>
          <p:cNvSpPr/>
          <p:nvPr/>
        </p:nvSpPr>
        <p:spPr>
          <a:xfrm>
            <a:off x="107007" y="3869032"/>
            <a:ext cx="840295" cy="46166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1200" b="1" dirty="0" smtClean="0"/>
              <a:t>Zona </a:t>
            </a:r>
          </a:p>
          <a:p>
            <a:r>
              <a:rPr lang="en-US" altLang="zh-TW" sz="1200" b="1" dirty="0" err="1" smtClean="0"/>
              <a:t>reticularis</a:t>
            </a:r>
            <a:endParaRPr lang="en-US" altLang="zh-TW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278607_fig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5531"/>
          <a:stretch>
            <a:fillRect/>
          </a:stretch>
        </p:blipFill>
        <p:spPr>
          <a:xfrm>
            <a:off x="107504" y="404664"/>
            <a:ext cx="3241240" cy="387111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249" t="59499" r="42514" b="24401"/>
          <a:stretch>
            <a:fillRect/>
          </a:stretch>
        </p:blipFill>
        <p:spPr bwMode="auto">
          <a:xfrm>
            <a:off x="3203848" y="1124744"/>
            <a:ext cx="355065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403648" y="443711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TW" dirty="0" smtClean="0"/>
              <a:t>ER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72000" y="4437112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smtClean="0"/>
              <a:t>PR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107504" y="2060848"/>
            <a:ext cx="504056" cy="432048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3203848" y="3284984"/>
            <a:ext cx="504056" cy="432048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76056" y="3356992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TW" dirty="0" smtClean="0">
                <a:solidFill>
                  <a:schemeClr val="bg1"/>
                </a:solidFill>
              </a:rPr>
              <a:t>[F-18] FENP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8304" y="3933056"/>
            <a:ext cx="1521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Z-[ 123 I]MIVE</a:t>
            </a:r>
            <a:endParaRPr lang="en-US" dirty="0"/>
          </a:p>
        </p:txBody>
      </p:sp>
      <p:sp>
        <p:nvSpPr>
          <p:cNvPr id="14" name="矩形 13"/>
          <p:cNvSpPr/>
          <p:nvPr/>
        </p:nvSpPr>
        <p:spPr>
          <a:xfrm>
            <a:off x="7884368" y="436510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TW" dirty="0" smtClean="0"/>
              <a:t>ER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91205" y="493668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zh-TW" dirty="0" smtClean="0"/>
              <a:t>SPECT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501317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F-18 FES PET</a:t>
            </a:r>
          </a:p>
          <a:p>
            <a:r>
              <a:rPr lang="en-US" altLang="zh-TW" dirty="0" smtClean="0"/>
              <a:t>Potential for detecting ER(+) metastatic foci of breast ca.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03232" cy="914400"/>
          </a:xfrm>
        </p:spPr>
        <p:txBody>
          <a:bodyPr/>
          <a:lstStyle/>
          <a:p>
            <a:r>
              <a:rPr lang="en-US" altLang="zh-TW" dirty="0" smtClean="0"/>
              <a:t>Specific Receptor Binding—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>
                <a:solidFill>
                  <a:srgbClr val="FFC000"/>
                </a:solidFill>
              </a:rPr>
              <a:t>Adrenergic presynaptic </a:t>
            </a:r>
            <a:r>
              <a:rPr lang="en-US" altLang="zh-TW" sz="2800" dirty="0" smtClean="0">
                <a:solidFill>
                  <a:srgbClr val="FFC000"/>
                </a:solidFill>
              </a:rPr>
              <a:t>receptors </a:t>
            </a:r>
            <a:r>
              <a:rPr lang="en-US" altLang="zh-TW" sz="2800" dirty="0">
                <a:solidFill>
                  <a:srgbClr val="FFC000"/>
                </a:solidFill>
              </a:rPr>
              <a:t>&amp; storage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813792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APUD: amine precursor uptake and decarboxylation</a:t>
            </a:r>
          </a:p>
          <a:p>
            <a:r>
              <a:rPr lang="en-US" altLang="zh-TW" dirty="0" smtClean="0"/>
              <a:t>a group of cells of </a:t>
            </a:r>
            <a:r>
              <a:rPr lang="en-US" altLang="zh-TW" dirty="0" smtClean="0">
                <a:solidFill>
                  <a:srgbClr val="FFFF00"/>
                </a:solidFill>
              </a:rPr>
              <a:t>common embryonic origin </a:t>
            </a:r>
            <a:r>
              <a:rPr lang="en-US" altLang="zh-TW" dirty="0" smtClean="0"/>
              <a:t>that secrete most of the body's hormones, with the exception of </a:t>
            </a:r>
            <a:r>
              <a:rPr lang="en-US" altLang="zh-TW" dirty="0" smtClean="0">
                <a:solidFill>
                  <a:srgbClr val="FFFF00"/>
                </a:solidFill>
              </a:rPr>
              <a:t>steroids</a:t>
            </a:r>
            <a:r>
              <a:rPr lang="en-US" altLang="zh-TW" dirty="0" smtClean="0"/>
              <a:t>. APUD cells comprise both specialized neurons and other endocrine cells. These cells synthesize structurally related </a:t>
            </a:r>
            <a:r>
              <a:rPr lang="en-US" altLang="zh-TW" dirty="0" smtClean="0">
                <a:solidFill>
                  <a:srgbClr val="FFFF00"/>
                </a:solidFill>
              </a:rPr>
              <a:t>polypeptides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FF00"/>
                </a:solidFill>
              </a:rPr>
              <a:t>biogenic amines</a:t>
            </a:r>
            <a:r>
              <a:rPr lang="en-US" altLang="zh-TW" dirty="0" smtClean="0"/>
              <a:t>. The acronym APUD derives from the fact that polypeptide production is linked to the uptake of a precursor amino acid and its decarboxylation in the cell to produce an amine. </a:t>
            </a:r>
          </a:p>
          <a:p>
            <a:r>
              <a:rPr lang="en-US" altLang="zh-TW" u="sng" dirty="0" smtClean="0"/>
              <a:t>Peptide hormones </a:t>
            </a:r>
            <a:r>
              <a:rPr lang="en-US" altLang="zh-TW" dirty="0" smtClean="0"/>
              <a:t>, ex: </a:t>
            </a:r>
            <a:r>
              <a:rPr lang="en-US" altLang="zh-TW" dirty="0" smtClean="0">
                <a:solidFill>
                  <a:srgbClr val="FFFF00"/>
                </a:solidFill>
              </a:rPr>
              <a:t>insulin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ACTH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glucagon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FF00"/>
                </a:solidFill>
              </a:rPr>
              <a:t>antidiuretic hormone</a:t>
            </a:r>
            <a:endParaRPr lang="en-US" altLang="zh-TW" dirty="0" smtClean="0"/>
          </a:p>
          <a:p>
            <a:r>
              <a:rPr lang="en-US" altLang="zh-TW" u="sng" dirty="0" smtClean="0"/>
              <a:t>Amine hormones </a:t>
            </a:r>
            <a:r>
              <a:rPr lang="en-US" altLang="zh-TW" dirty="0" smtClean="0"/>
              <a:t>,ex: </a:t>
            </a:r>
            <a:r>
              <a:rPr lang="en-US" altLang="zh-TW" dirty="0" smtClean="0">
                <a:solidFill>
                  <a:srgbClr val="FFFF00"/>
                </a:solidFill>
              </a:rPr>
              <a:t>dopamine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norepinephrine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FFFF00"/>
                </a:solidFill>
              </a:rPr>
              <a:t>serotonin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FFFF00"/>
                </a:solidFill>
              </a:rPr>
              <a:t>histamine</a:t>
            </a: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6988923" y="6519446"/>
            <a:ext cx="179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Answers.com</a:t>
            </a:r>
            <a:endParaRPr lang="zh-TW" altLang="en-US" sz="1600" i="1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459416" y="1556792"/>
            <a:ext cx="684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>脫羧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APUD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morphologic and functional subgroup of the endocrine system, encompassing: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C-cells </a:t>
            </a:r>
            <a:r>
              <a:rPr lang="en-US" altLang="zh-TW" dirty="0"/>
              <a:t>of the </a:t>
            </a:r>
            <a:r>
              <a:rPr lang="en-US" altLang="zh-TW" dirty="0" smtClean="0"/>
              <a:t>thyroid</a:t>
            </a:r>
          </a:p>
          <a:p>
            <a:pPr lvl="1"/>
            <a:r>
              <a:rPr lang="en-US" altLang="zh-TW" dirty="0"/>
              <a:t>T</a:t>
            </a:r>
            <a:r>
              <a:rPr lang="en-US" altLang="zh-TW" dirty="0" smtClean="0"/>
              <a:t>ype-I </a:t>
            </a:r>
            <a:r>
              <a:rPr lang="en-US" altLang="zh-TW" dirty="0"/>
              <a:t>cells of the carotid body and </a:t>
            </a:r>
            <a:r>
              <a:rPr lang="en-US" altLang="zh-TW" dirty="0" smtClean="0"/>
              <a:t>paraganglia </a:t>
            </a:r>
          </a:p>
          <a:p>
            <a:pPr lvl="1"/>
            <a:r>
              <a:rPr lang="en-US" altLang="zh-TW" dirty="0" smtClean="0"/>
              <a:t>Norepinephrine </a:t>
            </a:r>
            <a:r>
              <a:rPr lang="en-US" altLang="zh-TW" dirty="0"/>
              <a:t>and epinephrine-producing cells of the adrenal </a:t>
            </a:r>
            <a:r>
              <a:rPr lang="en-US" altLang="zh-TW" dirty="0" smtClean="0"/>
              <a:t>medulla</a:t>
            </a:r>
          </a:p>
          <a:p>
            <a:pPr lvl="1"/>
            <a:r>
              <a:rPr lang="en-US" altLang="zh-TW" dirty="0" smtClean="0"/>
              <a:t>Melanoblasts</a:t>
            </a:r>
          </a:p>
          <a:p>
            <a:pPr lvl="1"/>
            <a:r>
              <a:rPr lang="en-US" altLang="zh-TW" dirty="0" smtClean="0"/>
              <a:t>Pineal gland</a:t>
            </a:r>
          </a:p>
          <a:p>
            <a:pPr lvl="1"/>
            <a:r>
              <a:rPr lang="en-US" altLang="zh-TW" dirty="0"/>
              <a:t>P</a:t>
            </a:r>
            <a:r>
              <a:rPr lang="en-US" altLang="zh-TW" dirty="0" smtClean="0"/>
              <a:t>osterior </a:t>
            </a:r>
            <a:r>
              <a:rPr lang="en-US" altLang="zh-TW" dirty="0"/>
              <a:t>pituitary </a:t>
            </a:r>
            <a:r>
              <a:rPr lang="en-US" altLang="zh-TW" dirty="0" smtClean="0"/>
              <a:t>cells</a:t>
            </a:r>
          </a:p>
          <a:p>
            <a:r>
              <a:rPr lang="en-US" altLang="zh-TW" dirty="0" smtClean="0"/>
              <a:t>APUD </a:t>
            </a:r>
            <a:r>
              <a:rPr lang="en-US" altLang="zh-TW" dirty="0"/>
              <a:t>cells take up tryptophan, converting it to 5-HT (serotonin), which is converted to mono-amine oxidase (MAO) </a:t>
            </a:r>
            <a:r>
              <a:rPr lang="en-US" altLang="zh-TW" dirty="0" smtClean="0"/>
              <a:t>5HIAA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term APUD system is little used in the working parlance and has been replaced by </a:t>
            </a:r>
            <a:r>
              <a:rPr lang="en-US" altLang="zh-TW" dirty="0">
                <a:solidFill>
                  <a:srgbClr val="FFFF00"/>
                </a:solidFill>
              </a:rPr>
              <a:t>neuroendocrine </a:t>
            </a:r>
            <a:r>
              <a:rPr lang="en-US" altLang="zh-TW" dirty="0" smtClean="0">
                <a:solidFill>
                  <a:srgbClr val="FFFF00"/>
                </a:solidFill>
              </a:rPr>
              <a:t>system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35878" y="6519446"/>
            <a:ext cx="3208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The Free Dictionary by FARLEX</a:t>
            </a:r>
            <a:endParaRPr lang="zh-TW" altLang="en-US" sz="1600" i="1" dirty="0"/>
          </a:p>
        </p:txBody>
      </p:sp>
      <p:sp>
        <p:nvSpPr>
          <p:cNvPr id="5" name="矩形 4"/>
          <p:cNvSpPr/>
          <p:nvPr/>
        </p:nvSpPr>
        <p:spPr>
          <a:xfrm>
            <a:off x="6876255" y="2276872"/>
            <a:ext cx="191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ym typeface="Wingdings" panose="05000000000000000000" pitchFamily="2" charset="2"/>
              </a:rPr>
              <a:t> release noradrenalin</a:t>
            </a:r>
            <a:endParaRPr lang="en-US" altLang="zh-TW" sz="1400" dirty="0"/>
          </a:p>
        </p:txBody>
      </p:sp>
    </p:spTree>
    <p:extLst>
      <p:ext uri="{BB962C8B-B14F-4D97-AF65-F5344CB8AC3E}">
        <p14:creationId xmlns="" xmlns:p14="http://schemas.microsoft.com/office/powerpoint/2010/main" val="36205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450" y="27098"/>
            <a:ext cx="7283100" cy="3218680"/>
          </a:xfrm>
        </p:spPr>
      </p:pic>
      <p:pic>
        <p:nvPicPr>
          <p:cNvPr id="5" name="圖片 4" descr="histami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429000"/>
            <a:ext cx="5976664" cy="33008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10563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1"/>
            <a:ext cx="7006792" cy="68580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="" xmlns:p14="http://schemas.microsoft.com/office/powerpoint/2010/main" val="7382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Specific Receptor Binding— </a:t>
            </a:r>
            <a:br>
              <a:rPr lang="en-US" altLang="zh-TW" dirty="0"/>
            </a:br>
            <a:r>
              <a:rPr lang="en-US" altLang="zh-TW" sz="2800" dirty="0">
                <a:solidFill>
                  <a:srgbClr val="FFC000"/>
                </a:solidFill>
              </a:rPr>
              <a:t>Adrenergic presynaptic recptors &amp; storage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I-131 meta-iodobenzyl-guanidine (I-131 MIBG)</a:t>
            </a:r>
          </a:p>
          <a:p>
            <a:pPr lvl="1"/>
            <a:r>
              <a:rPr lang="en-US" altLang="zh-TW" dirty="0" smtClean="0"/>
              <a:t>An analog of noradrenaline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accumulate in </a:t>
            </a:r>
            <a:r>
              <a:rPr lang="en-US" altLang="zh-TW" dirty="0" smtClean="0"/>
              <a:t>catecholamine storing chromophil cells of adrenal medulla</a:t>
            </a:r>
          </a:p>
          <a:p>
            <a:pPr lvl="1"/>
            <a:r>
              <a:rPr lang="en-US" altLang="zh-TW" sz="2000" dirty="0" smtClean="0">
                <a:sym typeface="Wingdings" panose="05000000000000000000" pitchFamily="2" charset="2"/>
              </a:rPr>
              <a:t>is believed to be transported into the cell by the </a:t>
            </a:r>
            <a:r>
              <a:rPr lang="en-US" altLang="zh-TW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reuptake pathways of the adrenergic presynaptic neurons</a:t>
            </a:r>
            <a:r>
              <a:rPr lang="en-US" altLang="zh-TW" sz="2000" dirty="0" smtClean="0">
                <a:sym typeface="Wingdings" panose="05000000000000000000" pitchFamily="2" charset="2"/>
              </a:rPr>
              <a:t>. Within the cells, MIBG is transported into the catecholamine-</a:t>
            </a:r>
            <a:r>
              <a:rPr lang="en-US" altLang="zh-TW" sz="2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storing</a:t>
            </a:r>
            <a:r>
              <a:rPr lang="en-US" altLang="zh-TW" sz="2000" dirty="0" smtClean="0">
                <a:sym typeface="Wingdings" panose="05000000000000000000" pitchFamily="2" charset="2"/>
              </a:rPr>
              <a:t> granules by means of the ATPase-dependent proton pump. The major difference bt MIBG and noradrenaline is that MIBG dose not bind to postsynaptic adrenergic receptors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TW" sz="2400" dirty="0" smtClean="0"/>
              <a:t>Reduced uptake if using: labetalol, CCBs, antipsychotic &amp; sympathomimetic agents</a:t>
            </a:r>
          </a:p>
        </p:txBody>
      </p:sp>
      <p:sp>
        <p:nvSpPr>
          <p:cNvPr id="9" name="矩形 8"/>
          <p:cNvSpPr/>
          <p:nvPr/>
        </p:nvSpPr>
        <p:spPr>
          <a:xfrm>
            <a:off x="4932040" y="6093296"/>
            <a:ext cx="37261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 smtClean="0"/>
              <a:t>MIBG</a:t>
            </a:r>
            <a:r>
              <a:rPr lang="zh-TW" altLang="en-US" sz="1100" dirty="0"/>
              <a:t>因為結構類似 </a:t>
            </a:r>
            <a:r>
              <a:rPr lang="en-US" altLang="zh-TW" sz="1100" dirty="0"/>
              <a:t>norepinephrine</a:t>
            </a:r>
            <a:r>
              <a:rPr lang="zh-TW" altLang="en-US" sz="1100" dirty="0"/>
              <a:t>，必須緩慢注射以免引起高血壓的危險性。藥物注射後，建議請受檢者在檢查室休息半小時後，無異狀再</a:t>
            </a:r>
            <a:r>
              <a:rPr lang="zh-TW" altLang="en-US" sz="1100" dirty="0" smtClean="0"/>
              <a:t>離開</a:t>
            </a:r>
            <a:r>
              <a:rPr lang="en-US" altLang="zh-TW" sz="1100" dirty="0" smtClean="0"/>
              <a:t>___ CGMH protocol</a:t>
            </a:r>
            <a:endParaRPr lang="zh-TW" alt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5675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783560"/>
            <a:ext cx="889248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I-131 </a:t>
            </a:r>
            <a:r>
              <a:rPr lang="en-US" altLang="zh-TW" dirty="0" smtClean="0"/>
              <a:t>meta-iodobenzyl-guanidine </a:t>
            </a:r>
            <a:r>
              <a:rPr lang="en-US" altLang="zh-TW" dirty="0"/>
              <a:t>(I-131 MIBG</a:t>
            </a:r>
            <a:r>
              <a:rPr lang="en-US" altLang="zh-TW" dirty="0" smtClean="0"/>
              <a:t>) (cont.)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/>
              <a:t>Pheochromocytoma… from adrenal medulla</a:t>
            </a:r>
          </a:p>
          <a:p>
            <a:pPr lvl="1"/>
            <a:r>
              <a:rPr lang="en-US" altLang="zh-TW" dirty="0"/>
              <a:t>Paraganglioma (extra-adrenal pheochromocytoma</a:t>
            </a:r>
            <a:r>
              <a:rPr lang="en-US" altLang="zh-TW" dirty="0" smtClean="0"/>
              <a:t>)… </a:t>
            </a:r>
            <a:r>
              <a:rPr lang="en-US" altLang="zh-TW" dirty="0"/>
              <a:t>extra-adrenal adrenergic system (special chemoreceptors, chiefly in carotid body, aortic body and may also be located along major arteries)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Medullary thyroid carcinoma</a:t>
            </a:r>
          </a:p>
          <a:p>
            <a:pPr lvl="1"/>
            <a:r>
              <a:rPr lang="en-US" altLang="zh-TW" dirty="0" smtClean="0"/>
              <a:t>Retinoblastoma</a:t>
            </a:r>
          </a:p>
          <a:p>
            <a:pPr lvl="1"/>
            <a:r>
              <a:rPr lang="en-US" altLang="zh-TW" dirty="0" smtClean="0"/>
              <a:t>Melanoma</a:t>
            </a:r>
          </a:p>
          <a:p>
            <a:pPr lvl="1"/>
            <a:r>
              <a:rPr lang="en-US" altLang="zh-TW" dirty="0" smtClean="0"/>
              <a:t>Bronchial carcinoma</a:t>
            </a: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altLang="zh-TW" dirty="0"/>
              <a:t>Specific Receptor Binding— </a:t>
            </a:r>
            <a:br>
              <a:rPr lang="en-US" altLang="zh-TW" dirty="0"/>
            </a:br>
            <a:r>
              <a:rPr lang="en-US" altLang="zh-TW" sz="2800" dirty="0">
                <a:solidFill>
                  <a:srgbClr val="FFC000"/>
                </a:solidFill>
              </a:rPr>
              <a:t>Adrenergic presynaptic recptors &amp; storage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71800" y="4333746"/>
            <a:ext cx="190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92D050"/>
                </a:solidFill>
              </a:rPr>
              <a:t>laterally, used in…</a:t>
            </a:r>
            <a:endParaRPr lang="zh-TW" altLang="en-US" sz="1050" dirty="0">
              <a:solidFill>
                <a:srgbClr val="92D05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792" y="2204864"/>
            <a:ext cx="18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92D050"/>
                </a:solidFill>
              </a:rPr>
              <a:t>initially, used in…</a:t>
            </a:r>
            <a:endParaRPr lang="zh-TW" altLang="en-US" sz="1050" dirty="0">
              <a:solidFill>
                <a:srgbClr val="92D05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97544" y="3979803"/>
            <a:ext cx="41464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</a:t>
            </a:r>
          </a:p>
          <a:p>
            <a:r>
              <a:rPr lang="en-US" altLang="zh-TW" sz="1600" i="1" dirty="0" smtClean="0"/>
              <a:t>The American Association of Endocrine Surgeons</a:t>
            </a:r>
          </a:p>
          <a:p>
            <a:r>
              <a:rPr lang="en-US" altLang="zh-TW" sz="1600" i="1" dirty="0" smtClean="0"/>
              <a:t>Patient Education Site</a:t>
            </a:r>
          </a:p>
          <a:p>
            <a:r>
              <a:rPr lang="en-US" altLang="zh-TW" sz="1600" i="1" dirty="0" smtClean="0"/>
              <a:t>Paraganglioma</a:t>
            </a:r>
            <a:endParaRPr lang="zh-TW" alt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882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12064"/>
            <a:ext cx="8208912" cy="914400"/>
          </a:xfrm>
        </p:spPr>
        <p:txBody>
          <a:bodyPr/>
          <a:lstStyle/>
          <a:p>
            <a:r>
              <a:rPr lang="en-US" altLang="zh-TW" sz="3600" dirty="0"/>
              <a:t>Possible sites of Paraganglioma</a:t>
            </a:r>
            <a:endParaRPr lang="zh-TW" altLang="en-US" sz="3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3867497" cy="5569196"/>
          </a:xfrm>
        </p:spPr>
      </p:pic>
      <p:sp>
        <p:nvSpPr>
          <p:cNvPr id="5" name="矩形 4"/>
          <p:cNvSpPr/>
          <p:nvPr/>
        </p:nvSpPr>
        <p:spPr>
          <a:xfrm>
            <a:off x="6012160" y="5085184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Artwork by </a:t>
            </a:r>
          </a:p>
          <a:p>
            <a:r>
              <a:rPr lang="en-US" altLang="zh-TW" dirty="0"/>
              <a:t>Elizabeth Chabot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860032" y="5661248"/>
            <a:ext cx="41464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</a:t>
            </a:r>
          </a:p>
          <a:p>
            <a:r>
              <a:rPr lang="en-US" altLang="zh-TW" sz="1600" i="1" dirty="0" smtClean="0"/>
              <a:t>The American Association of Endocrine Surgeons</a:t>
            </a:r>
          </a:p>
          <a:p>
            <a:r>
              <a:rPr lang="en-US" altLang="zh-TW" sz="1600" i="1" dirty="0" smtClean="0"/>
              <a:t>Patient Education Site</a:t>
            </a:r>
          </a:p>
          <a:p>
            <a:r>
              <a:rPr lang="en-US" altLang="zh-TW" sz="1600" i="1" dirty="0" smtClean="0"/>
              <a:t>Paraganglioma</a:t>
            </a:r>
            <a:endParaRPr lang="zh-TW" alt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33506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The mechanisms of radioisotope localization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6753944" cy="4021704"/>
          </a:xfrm>
        </p:spPr>
        <p:txBody>
          <a:bodyPr>
            <a:normAutofit fontScale="55000" lnSpcReduction="2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Isotope dilution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Capillary blockade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Physicochemical adsorption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Cellular migration and sequestration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Membrane transport</a:t>
            </a:r>
          </a:p>
          <a:p>
            <a:pPr marL="969264" lvl="1" indent="-514350"/>
            <a:r>
              <a:rPr lang="en-US" altLang="zh-TW" dirty="0" smtClean="0"/>
              <a:t>Simple diffusion</a:t>
            </a:r>
          </a:p>
          <a:p>
            <a:pPr marL="1225296" lvl="2" indent="-457200"/>
            <a:r>
              <a:rPr lang="en-US" altLang="zh-TW" dirty="0" smtClean="0"/>
              <a:t>Diffusion and intracellular metabolism/binding</a:t>
            </a:r>
          </a:p>
          <a:p>
            <a:pPr marL="1225296" lvl="2" indent="-457200"/>
            <a:r>
              <a:rPr lang="en-US" altLang="zh-TW" dirty="0" smtClean="0"/>
              <a:t>Diffusion and mitochondrial binding</a:t>
            </a:r>
          </a:p>
          <a:p>
            <a:pPr marL="1225296" lvl="2" indent="-457200"/>
            <a:r>
              <a:rPr lang="en-US" altLang="zh-TW" dirty="0" smtClean="0"/>
              <a:t>Diffusion and increased capillary and plasma membrane permeability</a:t>
            </a:r>
          </a:p>
          <a:p>
            <a:pPr marL="969264" lvl="1" indent="-514350"/>
            <a:r>
              <a:rPr lang="en-US" altLang="zh-TW" dirty="0" smtClean="0"/>
              <a:t>Facilitated diffusion</a:t>
            </a:r>
          </a:p>
          <a:p>
            <a:pPr marL="969264" lvl="1" indent="-514350"/>
            <a:r>
              <a:rPr lang="en-US" altLang="zh-TW" dirty="0" smtClean="0"/>
              <a:t>Active transport</a:t>
            </a:r>
          </a:p>
          <a:p>
            <a:pPr marL="969264" lvl="1" indent="-514350"/>
            <a:r>
              <a:rPr lang="en-US" altLang="zh-TW" dirty="0" smtClean="0"/>
              <a:t>Phagocytosis</a:t>
            </a:r>
          </a:p>
          <a:p>
            <a:pPr marL="969264" lvl="1" indent="-514350"/>
            <a:r>
              <a:rPr lang="en-US" altLang="zh-TW" dirty="0" smtClean="0"/>
              <a:t>Receptor-mediated endocytosis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Metabolic Substrates and Precursors</a:t>
            </a:r>
          </a:p>
          <a:p>
            <a:pPr marL="969264" lvl="1" indent="-514350"/>
            <a:r>
              <a:rPr lang="en-US" altLang="zh-TW" dirty="0" smtClean="0"/>
              <a:t>Precursors: Radiolabeled Amino Acids </a:t>
            </a:r>
          </a:p>
          <a:p>
            <a:pPr marL="582930" indent="-514350">
              <a:buFont typeface="+mj-lt"/>
              <a:buAutoNum type="arabicPeriod"/>
            </a:pPr>
            <a:r>
              <a:rPr lang="en-US" altLang="zh-TW" dirty="0" smtClean="0"/>
              <a:t>Tissue Hypoxia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56388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In vivo, MUGA, RBC scan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67944" y="1988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MAA lung perfusion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44008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MDP bone scan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32040" y="26369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WBC scan, denatured RBC spleen scan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29969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Xe-133 ventilation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08104" y="3284984"/>
            <a:ext cx="3392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HMPAO/ECD brain perfusion scan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36096" y="3501008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Tc-99m MIBI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8264" y="3717032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Gallium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63888" y="393305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FDG, IDA derivatives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19872" y="41490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Radioiodine, pertecnetate, </a:t>
            </a:r>
            <a:r>
              <a:rPr lang="en-US" altLang="zh-TW" dirty="0" err="1" smtClean="0">
                <a:solidFill>
                  <a:srgbClr val="FFFF00"/>
                </a:solidFill>
              </a:rPr>
              <a:t>TlCl</a:t>
            </a:r>
            <a:r>
              <a:rPr lang="en-US" altLang="zh-TW" dirty="0" smtClean="0">
                <a:solidFill>
                  <a:srgbClr val="FFFF00"/>
                </a:solidFill>
              </a:rPr>
              <a:t>, Rb +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47864" y="4365104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SC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27984" y="4581128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Gallium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04048" y="4869160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FDG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788024" y="5157192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Amino acids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3131840" y="5373216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F-MISO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1637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Specific Receptor Binding—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 smtClean="0">
                <a:solidFill>
                  <a:srgbClr val="FFC000"/>
                </a:solidFill>
              </a:rPr>
              <a:t>LDL recptors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131 I-6</a:t>
            </a:r>
            <a:r>
              <a:rPr lang="zh-TW" altLang="zh-TW" dirty="0" smtClean="0"/>
              <a:t>β</a:t>
            </a:r>
            <a:r>
              <a:rPr lang="en-US" altLang="zh-TW" dirty="0" smtClean="0"/>
              <a:t>-iodomethyl-19-norcholesterol  (NP-59)</a:t>
            </a:r>
          </a:p>
          <a:p>
            <a:r>
              <a:rPr lang="en-US" altLang="zh-TW" dirty="0" smtClean="0"/>
              <a:t>131 I-6-iodocholesterol  (Ioderin)</a:t>
            </a:r>
          </a:p>
          <a:p>
            <a:r>
              <a:rPr lang="en-US" altLang="zh-TW" dirty="0" smtClean="0"/>
              <a:t>75 Se-</a:t>
            </a:r>
            <a:r>
              <a:rPr lang="zh-TW" altLang="zh-TW" dirty="0" smtClean="0"/>
              <a:t>β</a:t>
            </a:r>
            <a:r>
              <a:rPr lang="en-US" altLang="zh-TW" dirty="0" smtClean="0"/>
              <a:t>-iodomethyl-19-norcholesterol (Scintadren)</a:t>
            </a:r>
          </a:p>
          <a:p>
            <a:r>
              <a:rPr lang="en-US" altLang="zh-TW" dirty="0" smtClean="0"/>
              <a:t>Mechanism of uptake: </a:t>
            </a:r>
          </a:p>
          <a:p>
            <a:pPr lvl="1"/>
            <a:r>
              <a:rPr lang="en-US" altLang="zh-TW" dirty="0" smtClean="0"/>
              <a:t>transported by plasma LDL and are accumulated in the adrenal cortex via LDL receptors</a:t>
            </a:r>
          </a:p>
          <a:p>
            <a:pPr lvl="1"/>
            <a:r>
              <a:rPr lang="en-US" altLang="zh-TW" dirty="0" smtClean="0"/>
              <a:t>esterified like cholesterol and stored intracellularly without further metabolism or incorporation into adrenocortical steroid hormones</a:t>
            </a:r>
          </a:p>
        </p:txBody>
      </p:sp>
    </p:spTree>
    <p:extLst>
      <p:ext uri="{BB962C8B-B14F-4D97-AF65-F5344CB8AC3E}">
        <p14:creationId xmlns="" xmlns:p14="http://schemas.microsoft.com/office/powerpoint/2010/main" val="13348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NP-59 Adrenal Cortical Scintigraphy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50868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利用</a:t>
            </a:r>
            <a:r>
              <a:rPr lang="en-US" altLang="zh-TW" sz="2000" dirty="0"/>
              <a:t>NP-59</a:t>
            </a:r>
            <a:r>
              <a:rPr lang="zh-TW" altLang="en-US" sz="2000" dirty="0"/>
              <a:t>檢查</a:t>
            </a:r>
            <a:r>
              <a:rPr lang="zh-TW" altLang="en-US" sz="2000" dirty="0" smtClean="0"/>
              <a:t>時有</a:t>
            </a:r>
            <a:r>
              <a:rPr lang="zh-TW" altLang="en-US" sz="2000" dirty="0"/>
              <a:t>不同的</a:t>
            </a:r>
            <a:r>
              <a:rPr lang="zh-TW" altLang="en-US" sz="2000" dirty="0" smtClean="0"/>
              <a:t>步驟</a:t>
            </a:r>
            <a:r>
              <a:rPr lang="en-US" altLang="zh-TW" sz="2000" dirty="0" smtClean="0"/>
              <a:t>:</a:t>
            </a:r>
          </a:p>
          <a:p>
            <a:pPr lvl="1"/>
            <a:r>
              <a:rPr lang="zh-TW" altLang="en-US" sz="2000" dirty="0" smtClean="0"/>
              <a:t>當</a:t>
            </a:r>
            <a:r>
              <a:rPr lang="zh-TW" altLang="en-US" sz="2000" dirty="0"/>
              <a:t>懷疑是庫辛氏症時直接注射</a:t>
            </a:r>
            <a:r>
              <a:rPr lang="en-US" altLang="zh-TW" sz="2000" dirty="0"/>
              <a:t>NP-59</a:t>
            </a:r>
            <a:r>
              <a:rPr lang="zh-TW" altLang="en-US" sz="2000" dirty="0"/>
              <a:t>檢查即可，藉著影像表現的不同來判斷是</a:t>
            </a:r>
            <a:r>
              <a:rPr lang="en-US" altLang="zh-TW" sz="2000" dirty="0"/>
              <a:t>ACTH</a:t>
            </a:r>
            <a:r>
              <a:rPr lang="zh-TW" altLang="en-US" sz="2000" dirty="0"/>
              <a:t>依賴型或是非依賴</a:t>
            </a:r>
            <a:r>
              <a:rPr lang="zh-TW" altLang="en-US" sz="2000" dirty="0" smtClean="0"/>
              <a:t>型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若</a:t>
            </a:r>
            <a:r>
              <a:rPr lang="zh-TW" altLang="en-US" sz="2000" dirty="0"/>
              <a:t>懷疑是原發性醛固酮過多症則必須先以</a:t>
            </a:r>
            <a:r>
              <a:rPr lang="en-US" altLang="zh-TW" sz="2000" dirty="0"/>
              <a:t>dexamethasone(DS)</a:t>
            </a:r>
            <a:r>
              <a:rPr lang="zh-TW" altLang="en-US" sz="2000" dirty="0"/>
              <a:t>進行抑制</a:t>
            </a:r>
            <a:r>
              <a:rPr lang="en-US" altLang="zh-TW" sz="2000" dirty="0"/>
              <a:t>ACTH</a:t>
            </a:r>
            <a:r>
              <a:rPr lang="zh-TW" altLang="en-US" sz="2000" dirty="0"/>
              <a:t>分泌再注射</a:t>
            </a:r>
            <a:r>
              <a:rPr lang="en-US" altLang="zh-TW" sz="2000" dirty="0" smtClean="0"/>
              <a:t>NP-59</a:t>
            </a:r>
          </a:p>
          <a:p>
            <a:endParaRPr lang="en-US" altLang="zh-TW" sz="2000" b="1" dirty="0" smtClean="0"/>
          </a:p>
          <a:p>
            <a:r>
              <a:rPr lang="zh-TW" altLang="en-US" sz="2000" b="1" dirty="0" smtClean="0"/>
              <a:t>適應症</a:t>
            </a:r>
            <a:r>
              <a:rPr lang="en-US" altLang="zh-TW" sz="2000" b="1" dirty="0" smtClean="0"/>
              <a:t>: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>1</a:t>
            </a:r>
            <a:r>
              <a:rPr lang="zh-TW" altLang="en-US" sz="2000" dirty="0"/>
              <a:t>、診斷原發性醛固酮過多症是腺瘤或是腎上腺皮質增生所</a:t>
            </a:r>
            <a:r>
              <a:rPr lang="zh-TW" altLang="en-US" sz="2000" dirty="0" smtClean="0"/>
              <a:t>引起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>2</a:t>
            </a:r>
            <a:r>
              <a:rPr lang="zh-TW" altLang="en-US" sz="2000" dirty="0"/>
              <a:t>、當</a:t>
            </a:r>
            <a:r>
              <a:rPr lang="en-US" altLang="zh-TW" sz="2000" dirty="0"/>
              <a:t>CT</a:t>
            </a:r>
            <a:r>
              <a:rPr lang="zh-TW" altLang="en-US" sz="2000" dirty="0"/>
              <a:t>、</a:t>
            </a:r>
            <a:r>
              <a:rPr lang="en-US" altLang="zh-TW" sz="2000" dirty="0"/>
              <a:t>MRI</a:t>
            </a:r>
            <a:r>
              <a:rPr lang="zh-TW" altLang="en-US" sz="2000" dirty="0"/>
              <a:t>、超音波發現腎上腺有腫塊時可以鑑定腫塊的功能及</a:t>
            </a:r>
            <a:r>
              <a:rPr lang="zh-TW" altLang="en-US" sz="2000" dirty="0" smtClean="0"/>
              <a:t>特性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>3</a:t>
            </a:r>
            <a:r>
              <a:rPr lang="zh-TW" altLang="en-US" sz="2000" dirty="0"/>
              <a:t>、診斷庫辛氏症</a:t>
            </a:r>
            <a:r>
              <a:rPr lang="en-US" altLang="zh-TW" sz="2000" dirty="0"/>
              <a:t>(Cushing's syndrome)</a:t>
            </a:r>
            <a:r>
              <a:rPr lang="zh-TW" altLang="en-US" sz="2000" dirty="0"/>
              <a:t>是</a:t>
            </a:r>
            <a:r>
              <a:rPr lang="en-US" altLang="zh-TW" sz="2000" dirty="0"/>
              <a:t>ACTH</a:t>
            </a:r>
            <a:r>
              <a:rPr lang="zh-TW" altLang="en-US" sz="2000" dirty="0"/>
              <a:t>依賴型或是非依賴</a:t>
            </a:r>
            <a:r>
              <a:rPr lang="zh-TW" altLang="en-US" sz="2000" dirty="0" smtClean="0"/>
              <a:t>型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>4</a:t>
            </a:r>
            <a:r>
              <a:rPr lang="zh-TW" altLang="en-US" sz="2000" dirty="0"/>
              <a:t>、診斷女性多毛症或無月經是否因腎上腺雄性素分泌過高</a:t>
            </a:r>
            <a:r>
              <a:rPr lang="zh-TW" altLang="en-US" sz="2000" dirty="0" smtClean="0"/>
              <a:t>引起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7596336" y="6519446"/>
            <a:ext cx="1476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i="1" dirty="0" smtClean="0"/>
              <a:t>From: Green kid</a:t>
            </a:r>
            <a:endParaRPr lang="zh-TW" altLang="en-US" sz="1600" i="1" dirty="0"/>
          </a:p>
        </p:txBody>
      </p:sp>
    </p:spTree>
    <p:extLst>
      <p:ext uri="{BB962C8B-B14F-4D97-AF65-F5344CB8AC3E}">
        <p14:creationId xmlns="" xmlns:p14="http://schemas.microsoft.com/office/powerpoint/2010/main" val="2708142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Thanks your attention.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AutoNum type="arabicPeriod" startAt="8"/>
            </a:pPr>
            <a:r>
              <a:rPr lang="en-US" altLang="zh-TW" dirty="0" smtClean="0"/>
              <a:t>Cell Proliferation</a:t>
            </a:r>
          </a:p>
          <a:p>
            <a:pPr marL="582930" indent="-514350">
              <a:buAutoNum type="arabicPeriod" startAt="8"/>
            </a:pPr>
            <a:r>
              <a:rPr lang="en-US" altLang="zh-TW" dirty="0" smtClean="0"/>
              <a:t>Specific Receptor Binding</a:t>
            </a:r>
          </a:p>
          <a:p>
            <a:pPr marL="969264" lvl="1" indent="-514350"/>
            <a:r>
              <a:rPr lang="en-US" altLang="zh-TW" dirty="0" smtClean="0"/>
              <a:t>Radiolabeled Peptides</a:t>
            </a:r>
          </a:p>
          <a:p>
            <a:pPr marL="969264" lvl="1" indent="-514350"/>
            <a:r>
              <a:rPr lang="en-US" altLang="zh-TW" dirty="0" smtClean="0"/>
              <a:t>Steroid Hormone Receptors</a:t>
            </a:r>
          </a:p>
          <a:p>
            <a:pPr marL="969264" lvl="1" indent="-514350"/>
            <a:r>
              <a:rPr lang="en-US" altLang="zh-TW" dirty="0" smtClean="0"/>
              <a:t>Adrenergic Presynaptic Receptors and Storage</a:t>
            </a:r>
          </a:p>
          <a:p>
            <a:pPr marL="969264" lvl="1" indent="-514350"/>
            <a:r>
              <a:rPr lang="en-US" altLang="zh-TW" dirty="0" smtClean="0"/>
              <a:t>LDL Receptors</a:t>
            </a:r>
          </a:p>
          <a:p>
            <a:pPr marL="969264" lvl="1" indent="-514350"/>
            <a:r>
              <a:rPr lang="en-US" altLang="zh-TW" dirty="0" smtClean="0"/>
              <a:t>Radiolabeled Antibodies</a:t>
            </a:r>
          </a:p>
          <a:p>
            <a:pPr marL="582930" indent="-514350">
              <a:buAutoNum type="arabicPeriod" startAt="10"/>
            </a:pPr>
            <a:r>
              <a:rPr lang="en-US" altLang="zh-TW" dirty="0" smtClean="0"/>
              <a:t>Imaging Gene Expression</a:t>
            </a:r>
          </a:p>
        </p:txBody>
      </p:sp>
      <p:sp>
        <p:nvSpPr>
          <p:cNvPr id="4" name="矩形 3"/>
          <p:cNvSpPr/>
          <p:nvPr/>
        </p:nvSpPr>
        <p:spPr>
          <a:xfrm>
            <a:off x="4644008" y="1844824"/>
            <a:ext cx="30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R</a:t>
            </a:r>
            <a:r>
              <a:rPr lang="zh-TW" altLang="zh-TW" dirty="0" smtClean="0">
                <a:solidFill>
                  <a:srgbClr val="FFFF00"/>
                </a:solidFill>
              </a:rPr>
              <a:t>ibonucleic acid</a:t>
            </a:r>
            <a:r>
              <a:rPr lang="en-US" altLang="zh-TW" dirty="0" smtClean="0">
                <a:solidFill>
                  <a:srgbClr val="FFFF00"/>
                </a:solidFill>
              </a:rPr>
              <a:t>s, ex: F-18 FLT 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08104" y="2924944"/>
            <a:ext cx="205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SST  analogues, VIP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Specific </a:t>
            </a:r>
            <a:r>
              <a:rPr lang="en-US" altLang="zh-TW" dirty="0"/>
              <a:t>Receptor Binding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0" indent="-514350"/>
            <a:r>
              <a:rPr lang="en-US" altLang="zh-TW" dirty="0"/>
              <a:t>Radiolabeled </a:t>
            </a:r>
            <a:r>
              <a:rPr lang="en-US" altLang="zh-TW" dirty="0" smtClean="0"/>
              <a:t>Peptides</a:t>
            </a:r>
          </a:p>
          <a:p>
            <a:pPr marL="969264" lvl="1" indent="-514350"/>
            <a:r>
              <a:rPr lang="en-US" altLang="zh-TW" dirty="0" smtClean="0"/>
              <a:t>SST receptors</a:t>
            </a:r>
          </a:p>
          <a:p>
            <a:pPr marL="969264" lvl="1" indent="-514350"/>
            <a:r>
              <a:rPr lang="en-US" altLang="zh-TW" dirty="0" smtClean="0"/>
              <a:t>VIP receptors</a:t>
            </a:r>
            <a:endParaRPr lang="en-US" altLang="zh-TW" dirty="0"/>
          </a:p>
          <a:p>
            <a:pPr marL="640080" indent="-514350"/>
            <a:r>
              <a:rPr lang="en-US" altLang="zh-TW" dirty="0"/>
              <a:t>Steroid Hormone Receptors</a:t>
            </a:r>
          </a:p>
          <a:p>
            <a:pPr marL="640080" indent="-514350"/>
            <a:r>
              <a:rPr lang="en-US" altLang="zh-TW" dirty="0"/>
              <a:t>Adrenergic Presynaptic Receptors and Storage</a:t>
            </a:r>
          </a:p>
          <a:p>
            <a:pPr marL="640080" indent="-514350"/>
            <a:r>
              <a:rPr lang="en-US" altLang="zh-TW" dirty="0"/>
              <a:t>LDL Receptors</a:t>
            </a:r>
          </a:p>
          <a:p>
            <a:pPr marL="640080" indent="-514350"/>
            <a:r>
              <a:rPr lang="en-US" altLang="zh-TW" dirty="0"/>
              <a:t>Radiolabeled Antibodies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780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Specific Receptor Binding— </a:t>
            </a:r>
            <a:r>
              <a:rPr lang="en-US" altLang="zh-TW" dirty="0" smtClean="0">
                <a:solidFill>
                  <a:srgbClr val="FFC000"/>
                </a:solidFill>
              </a:rPr>
              <a:t>Steroid hormone receptors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Steroid, cholesterol, adrenocortical hormones</a:t>
            </a:r>
          </a:p>
          <a:p>
            <a:r>
              <a:rPr lang="en-US" altLang="zh-TW" dirty="0" smtClean="0"/>
              <a:t>Application of steroid hormone imaging agents</a:t>
            </a:r>
          </a:p>
          <a:p>
            <a:pPr lvl="1"/>
            <a:r>
              <a:rPr lang="en-US" altLang="zh-TW" dirty="0" smtClean="0"/>
              <a:t>Breast cancer</a:t>
            </a:r>
          </a:p>
          <a:p>
            <a:r>
              <a:rPr lang="en-US" altLang="zh-TW" dirty="0" smtClean="0"/>
              <a:t>ER &amp; PR agents</a:t>
            </a:r>
          </a:p>
          <a:p>
            <a:pPr lvl="1"/>
            <a:r>
              <a:rPr lang="es-ES" altLang="zh-TW" dirty="0" smtClean="0"/>
              <a:t>16</a:t>
            </a:r>
            <a:r>
              <a:rPr lang="zh-TW" altLang="zh-TW" dirty="0" smtClean="0"/>
              <a:t>α</a:t>
            </a:r>
            <a:r>
              <a:rPr lang="en-US" altLang="zh-TW" dirty="0" smtClean="0"/>
              <a:t>-</a:t>
            </a:r>
            <a:r>
              <a:rPr lang="es-ES" altLang="zh-TW" dirty="0" smtClean="0"/>
              <a:t>F-18 fluoro-17</a:t>
            </a:r>
            <a:r>
              <a:rPr lang="zh-TW" altLang="zh-TW" dirty="0" smtClean="0"/>
              <a:t>β</a:t>
            </a:r>
            <a:r>
              <a:rPr lang="es-ES" altLang="zh-TW" dirty="0" smtClean="0"/>
              <a:t>-estradiol (FES): ER</a:t>
            </a:r>
          </a:p>
          <a:p>
            <a:pPr lvl="1"/>
            <a:r>
              <a:rPr lang="it-IT" altLang="zh-TW" dirty="0" smtClean="0"/>
              <a:t> 21-F-18 fluoro-16</a:t>
            </a:r>
            <a:r>
              <a:rPr lang="zh-TW" altLang="zh-TW" dirty="0" smtClean="0"/>
              <a:t>α</a:t>
            </a:r>
            <a:r>
              <a:rPr lang="it-IT" altLang="zh-TW" dirty="0" smtClean="0"/>
              <a:t>-ethyl-19-norprogesterone (FENP): PR</a:t>
            </a:r>
          </a:p>
          <a:p>
            <a:pPr lvl="1"/>
            <a:r>
              <a:rPr lang="en-US" altLang="zh-TW" dirty="0" smtClean="0"/>
              <a:t>I-123 cis-11</a:t>
            </a:r>
            <a:r>
              <a:rPr lang="zh-TW" altLang="zh-TW" dirty="0" smtClean="0"/>
              <a:t>β</a:t>
            </a:r>
            <a:r>
              <a:rPr lang="en-US" altLang="zh-TW" dirty="0" smtClean="0"/>
              <a:t>-methoxy-17</a:t>
            </a:r>
            <a:r>
              <a:rPr lang="zh-TW" altLang="zh-TW" dirty="0" smtClean="0"/>
              <a:t>α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iodovinylestradiol</a:t>
            </a:r>
            <a:r>
              <a:rPr lang="en-US" altLang="zh-TW" dirty="0" smtClean="0"/>
              <a:t>  (Z-[ 123 I]MIVE): ER, in breast cancer</a:t>
            </a:r>
          </a:p>
          <a:p>
            <a:pPr lvl="1">
              <a:buNone/>
            </a:pPr>
            <a:r>
              <a:rPr lang="en-US" altLang="zh-TW" dirty="0" smtClean="0">
                <a:sym typeface="Wingdings" pitchFamily="2" charset="2"/>
              </a:rPr>
              <a:t> Passive diffusion, bind to steroid receptors in the </a:t>
            </a:r>
            <a:r>
              <a:rPr lang="en-US" altLang="zh-TW" dirty="0" smtClean="0">
                <a:solidFill>
                  <a:srgbClr val="FFFF00"/>
                </a:solidFill>
                <a:sym typeface="Wingdings" pitchFamily="2" charset="2"/>
              </a:rPr>
              <a:t>nucleus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Steroid, cholesterol &amp; adrenocortical hormones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Steroid</a:t>
            </a:r>
          </a:p>
          <a:p>
            <a:pPr lvl="1"/>
            <a:r>
              <a:rPr lang="en-US" altLang="zh-TW" dirty="0" smtClean="0"/>
              <a:t>An organic compound of a characteristic </a:t>
            </a:r>
            <a:r>
              <a:rPr lang="en-US" altLang="zh-TW" dirty="0" smtClean="0">
                <a:solidFill>
                  <a:srgbClr val="FFFF00"/>
                </a:solidFill>
              </a:rPr>
              <a:t>four cycloalkane</a:t>
            </a:r>
            <a:r>
              <a:rPr lang="en-US" altLang="zh-TW" dirty="0" smtClean="0"/>
              <a:t> rings</a:t>
            </a:r>
          </a:p>
          <a:p>
            <a:pPr lvl="2"/>
            <a:r>
              <a:rPr lang="en-US" altLang="zh-TW" dirty="0" smtClean="0"/>
              <a:t>Cyclo</a:t>
            </a:r>
            <a:r>
              <a:rPr lang="en-US" altLang="zh-TW" u="sng" dirty="0" smtClean="0"/>
              <a:t>alkane</a:t>
            </a:r>
            <a:r>
              <a:rPr lang="en-US" altLang="zh-TW" dirty="0" smtClean="0"/>
              <a:t> </a:t>
            </a:r>
            <a:r>
              <a:rPr lang="zh-TW" altLang="en-US" dirty="0" smtClean="0"/>
              <a:t>環烷烴</a:t>
            </a:r>
            <a:endParaRPr lang="en-US" altLang="zh-TW" dirty="0" smtClean="0"/>
          </a:p>
          <a:p>
            <a:pPr lvl="3"/>
            <a:r>
              <a:rPr lang="en-US" altLang="zh-TW" dirty="0" smtClean="0"/>
              <a:t>Cyclic alkane </a:t>
            </a:r>
            <a:r>
              <a:rPr lang="en-US" altLang="zh-TW" dirty="0"/>
              <a:t>(</a:t>
            </a:r>
            <a:r>
              <a:rPr lang="zh-TW" altLang="en-US" dirty="0"/>
              <a:t>通式</a:t>
            </a:r>
            <a:r>
              <a:rPr lang="en-US" altLang="zh-TW" dirty="0"/>
              <a:t>: </a:t>
            </a:r>
            <a:r>
              <a:rPr lang="en-US" altLang="zh-TW" dirty="0" smtClean="0"/>
              <a:t>C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H</a:t>
            </a:r>
            <a:r>
              <a:rPr lang="en-US" altLang="zh-TW" baseline="-25000" dirty="0" smtClean="0"/>
              <a:t>2(n+1-g</a:t>
            </a:r>
            <a:r>
              <a:rPr lang="en-US" altLang="zh-TW" dirty="0" smtClean="0"/>
              <a:t>, n</a:t>
            </a:r>
            <a:r>
              <a:rPr lang="en-US" altLang="zh-TW" dirty="0"/>
              <a:t>: </a:t>
            </a:r>
            <a:r>
              <a:rPr lang="zh-TW" altLang="en-US" dirty="0"/>
              <a:t>碳原子</a:t>
            </a:r>
            <a:r>
              <a:rPr lang="zh-TW" altLang="en-US" dirty="0" smtClean="0"/>
              <a:t>個數</a:t>
            </a:r>
            <a:r>
              <a:rPr lang="en-US" altLang="zh-TW" dirty="0" smtClean="0"/>
              <a:t>, g: </a:t>
            </a:r>
            <a:r>
              <a:rPr lang="zh-TW" altLang="en-US" dirty="0" smtClean="0"/>
              <a:t>環數</a:t>
            </a:r>
            <a:r>
              <a:rPr lang="en-US" altLang="zh-TW" dirty="0" smtClean="0"/>
              <a:t>)</a:t>
            </a:r>
          </a:p>
          <a:p>
            <a:pPr lvl="3"/>
            <a:r>
              <a:rPr lang="en-US" altLang="zh-TW" dirty="0" smtClean="0"/>
              <a:t>Alkane </a:t>
            </a:r>
            <a:r>
              <a:rPr lang="zh-TW" altLang="en-US" dirty="0" smtClean="0"/>
              <a:t>烷烴</a:t>
            </a:r>
            <a:endParaRPr lang="en-US" altLang="zh-TW" dirty="0" smtClean="0"/>
          </a:p>
          <a:p>
            <a:pPr lvl="4"/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FF0000"/>
                </a:solidFill>
              </a:rPr>
              <a:t>saturated</a:t>
            </a:r>
            <a:r>
              <a:rPr lang="en-US" altLang="zh-TW" dirty="0"/>
              <a:t> </a:t>
            </a:r>
            <a:r>
              <a:rPr lang="en-US" altLang="zh-TW" dirty="0" smtClean="0"/>
              <a:t>hydrocarbon compound, consisting </a:t>
            </a:r>
            <a:r>
              <a:rPr lang="en-US" altLang="zh-TW" dirty="0"/>
              <a:t>only of </a:t>
            </a:r>
            <a:r>
              <a:rPr lang="en-US" altLang="zh-TW" dirty="0">
                <a:solidFill>
                  <a:srgbClr val="FF0000"/>
                </a:solidFill>
              </a:rPr>
              <a:t>hydrogen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carbon</a:t>
            </a:r>
            <a:r>
              <a:rPr lang="en-US" altLang="zh-TW" dirty="0"/>
              <a:t> atoms and all bonds are single </a:t>
            </a:r>
            <a:r>
              <a:rPr lang="en-US" altLang="zh-TW" dirty="0" smtClean="0"/>
              <a:t>bonds. (</a:t>
            </a:r>
            <a:r>
              <a:rPr lang="zh-TW" altLang="en-US" dirty="0" smtClean="0"/>
              <a:t>通式</a:t>
            </a:r>
            <a:r>
              <a:rPr lang="en-US" altLang="zh-TW" dirty="0" smtClean="0"/>
              <a:t>: C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H</a:t>
            </a:r>
            <a:r>
              <a:rPr lang="en-US" altLang="zh-TW" baseline="-25000" dirty="0" smtClean="0"/>
              <a:t>2n+2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n: </a:t>
            </a:r>
            <a:r>
              <a:rPr lang="zh-TW" altLang="en-US" dirty="0" smtClean="0"/>
              <a:t>碳原子個數</a:t>
            </a:r>
            <a:r>
              <a:rPr lang="en-US" altLang="zh-TW" dirty="0" smtClean="0"/>
              <a:t>)</a:t>
            </a:r>
          </a:p>
          <a:p>
            <a:pPr lvl="5"/>
            <a:r>
              <a:rPr lang="en-US" altLang="zh-TW" dirty="0" smtClean="0"/>
              <a:t>Methane </a:t>
            </a:r>
            <a:r>
              <a:rPr lang="zh-TW" altLang="en-US" dirty="0" smtClean="0"/>
              <a:t>甲烷</a:t>
            </a:r>
            <a:r>
              <a:rPr lang="en-US" altLang="zh-TW" dirty="0" smtClean="0"/>
              <a:t>, Ethane </a:t>
            </a:r>
            <a:r>
              <a:rPr lang="zh-TW" altLang="en-US" dirty="0" smtClean="0"/>
              <a:t>乙烷</a:t>
            </a:r>
            <a:r>
              <a:rPr lang="en-US" altLang="zh-TW" dirty="0" smtClean="0"/>
              <a:t>, Propane </a:t>
            </a:r>
            <a:r>
              <a:rPr lang="zh-TW" altLang="en-US" dirty="0" smtClean="0"/>
              <a:t>丙烷</a:t>
            </a:r>
            <a:r>
              <a:rPr lang="en-US" altLang="zh-TW" dirty="0" smtClean="0"/>
              <a:t>, Butane </a:t>
            </a:r>
            <a:r>
              <a:rPr lang="zh-TW" altLang="en-US" dirty="0" smtClean="0"/>
              <a:t>丁烷</a:t>
            </a:r>
            <a:r>
              <a:rPr lang="en-US" altLang="zh-TW" dirty="0" smtClean="0"/>
              <a:t>, Pentane </a:t>
            </a:r>
            <a:r>
              <a:rPr lang="zh-TW" altLang="en-US" dirty="0"/>
              <a:t>戊</a:t>
            </a:r>
            <a:r>
              <a:rPr lang="zh-TW" altLang="en-US" dirty="0" smtClean="0"/>
              <a:t>烷</a:t>
            </a:r>
            <a:r>
              <a:rPr lang="en-US" altLang="zh-TW" dirty="0" smtClean="0"/>
              <a:t>, Hexane</a:t>
            </a:r>
            <a:r>
              <a:rPr lang="zh-TW" altLang="en-US" dirty="0" smtClean="0"/>
              <a:t> 己烷</a:t>
            </a:r>
            <a:r>
              <a:rPr lang="en-US" altLang="zh-TW" dirty="0" smtClean="0"/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621622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Propane </a:t>
            </a:r>
            <a:r>
              <a:rPr lang="zh-TW" altLang="en-US" dirty="0" smtClean="0"/>
              <a:t>環丙烷</a:t>
            </a:r>
            <a:r>
              <a:rPr lang="en-US" altLang="zh-TW" dirty="0"/>
              <a:t>, </a:t>
            </a:r>
            <a:r>
              <a:rPr lang="en-US" altLang="zh-TW" dirty="0" smtClean="0"/>
              <a:t>Butane </a:t>
            </a:r>
            <a:r>
              <a:rPr lang="zh-TW" altLang="en-US" dirty="0" smtClean="0"/>
              <a:t>環丁烷</a:t>
            </a:r>
            <a:r>
              <a:rPr lang="en-US" altLang="zh-TW" dirty="0"/>
              <a:t>, </a:t>
            </a:r>
            <a:r>
              <a:rPr lang="en-US" altLang="zh-TW" dirty="0" smtClean="0"/>
              <a:t>Pentane</a:t>
            </a:r>
            <a:r>
              <a:rPr lang="zh-TW" altLang="en-US" dirty="0"/>
              <a:t>環</a:t>
            </a:r>
            <a:r>
              <a:rPr lang="zh-TW" altLang="en-US" dirty="0" smtClean="0"/>
              <a:t>戊</a:t>
            </a:r>
            <a:r>
              <a:rPr lang="zh-TW" altLang="en-US" dirty="0"/>
              <a:t>烷</a:t>
            </a:r>
            <a:r>
              <a:rPr lang="en-US" altLang="zh-TW" dirty="0"/>
              <a:t>, </a:t>
            </a:r>
            <a:r>
              <a:rPr lang="en-US" altLang="zh-TW" dirty="0" smtClean="0"/>
              <a:t>Hexane </a:t>
            </a:r>
            <a:r>
              <a:rPr lang="zh-TW" altLang="en-US" dirty="0" smtClean="0"/>
              <a:t>環己</a:t>
            </a:r>
            <a:r>
              <a:rPr lang="zh-TW" altLang="en-US" dirty="0"/>
              <a:t>烷</a:t>
            </a:r>
          </a:p>
        </p:txBody>
      </p:sp>
      <p:sp>
        <p:nvSpPr>
          <p:cNvPr id="5" name="上-下雙向箭號 4"/>
          <p:cNvSpPr/>
          <p:nvPr/>
        </p:nvSpPr>
        <p:spPr>
          <a:xfrm>
            <a:off x="2987824" y="6021288"/>
            <a:ext cx="54997" cy="26846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50994" y="6030979"/>
            <a:ext cx="2520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直鏈烷與環烷，相對應的命名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 flipH="1">
            <a:off x="5513175" y="655419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/>
              <a:t>from: Wikipedia, Steroid/ Cycloalkane/ Alkane</a:t>
            </a:r>
            <a:endParaRPr lang="zh-TW" altLang="en-US" sz="1400" i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2799" y="1954193"/>
            <a:ext cx="864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/>
              <a:t>一類化合物</a:t>
            </a:r>
            <a:endParaRPr lang="zh-TW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Steroid, cholesterol &amp; adrenocortical hormones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Steroid (cont.)</a:t>
            </a:r>
          </a:p>
          <a:p>
            <a:pPr lvl="1"/>
            <a:r>
              <a:rPr lang="en-US" altLang="zh-TW" dirty="0"/>
              <a:t>17 carbon, four cycloalkane: three </a:t>
            </a:r>
            <a:r>
              <a:rPr lang="en-US" altLang="zh-TW" dirty="0">
                <a:solidFill>
                  <a:srgbClr val="FFFF00"/>
                </a:solidFill>
              </a:rPr>
              <a:t>cyclohexane </a:t>
            </a:r>
            <a:r>
              <a:rPr lang="en-US" altLang="zh-TW" dirty="0"/>
              <a:t>rings </a:t>
            </a:r>
            <a:r>
              <a:rPr lang="en-US" altLang="zh-TW" dirty="0" smtClean="0"/>
              <a:t>(A</a:t>
            </a:r>
            <a:r>
              <a:rPr lang="en-US" altLang="zh-TW" dirty="0"/>
              <a:t>, B and C </a:t>
            </a:r>
            <a:r>
              <a:rPr lang="en-US" altLang="zh-TW" dirty="0" smtClean="0"/>
              <a:t>rings) </a:t>
            </a:r>
            <a:r>
              <a:rPr lang="en-US" altLang="zh-TW" dirty="0"/>
              <a:t>and one </a:t>
            </a:r>
            <a:r>
              <a:rPr lang="en-US" altLang="zh-TW" dirty="0">
                <a:solidFill>
                  <a:srgbClr val="FFFF00"/>
                </a:solidFill>
              </a:rPr>
              <a:t>cyclopentane</a:t>
            </a:r>
            <a:r>
              <a:rPr lang="en-US" altLang="zh-TW" dirty="0"/>
              <a:t> ring (the D ring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Examples of steroid:</a:t>
            </a:r>
          </a:p>
          <a:p>
            <a:pPr lvl="2"/>
            <a:r>
              <a:rPr lang="en-US" altLang="zh-TW" dirty="0" smtClean="0"/>
              <a:t>Lipid cholesterol</a:t>
            </a:r>
          </a:p>
          <a:p>
            <a:pPr lvl="2"/>
            <a:r>
              <a:rPr lang="en-US" altLang="zh-TW" dirty="0" smtClean="0"/>
              <a:t>Sex hormones (estradiol, testosterone)</a:t>
            </a:r>
          </a:p>
          <a:p>
            <a:pPr lvl="2"/>
            <a:r>
              <a:rPr lang="en-US" altLang="zh-TW" dirty="0" smtClean="0"/>
              <a:t>Bile acids</a:t>
            </a:r>
          </a:p>
          <a:p>
            <a:pPr lvl="2"/>
            <a:r>
              <a:rPr lang="en-US" altLang="zh-TW" dirty="0" smtClean="0"/>
              <a:t>Drugs (ex: dexamethasone)</a:t>
            </a:r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188640"/>
            <a:ext cx="2820837" cy="21536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文字方塊 7"/>
          <p:cNvSpPr txBox="1"/>
          <p:nvPr/>
        </p:nvSpPr>
        <p:spPr>
          <a:xfrm flipH="1">
            <a:off x="5513175" y="655419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/>
              <a:t>from: Wikipedia, Steroid/ Cycloalkane/ Alkane</a:t>
            </a:r>
            <a:endParaRPr lang="zh-TW" altLang="en-US" sz="1400" i="1" dirty="0"/>
          </a:p>
        </p:txBody>
      </p:sp>
    </p:spTree>
    <p:extLst>
      <p:ext uri="{BB962C8B-B14F-4D97-AF65-F5344CB8AC3E}">
        <p14:creationId xmlns="" xmlns:p14="http://schemas.microsoft.com/office/powerpoint/2010/main" val="18824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Steroid, cholesterol &amp; adrenocortical hormones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72816"/>
            <a:ext cx="7772400" cy="42377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Sterol (a.k.a. steroid alcohols) </a:t>
            </a:r>
            <a:r>
              <a:rPr lang="zh-TW" altLang="en-US" dirty="0" smtClean="0"/>
              <a:t>甾醇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subgroup of steroids with an -OH group at the 3-position of the A-ring</a:t>
            </a:r>
          </a:p>
          <a:p>
            <a:pPr lvl="1"/>
            <a:r>
              <a:rPr lang="en-US" altLang="zh-TW" dirty="0" smtClean="0"/>
              <a:t>occur naturally in </a:t>
            </a:r>
            <a:r>
              <a:rPr lang="en-US" altLang="zh-TW" dirty="0" smtClean="0">
                <a:solidFill>
                  <a:srgbClr val="FFFF00"/>
                </a:solidFill>
              </a:rPr>
              <a:t>plants, animals, and fungi</a:t>
            </a:r>
            <a:r>
              <a:rPr lang="en-US" altLang="zh-TW" dirty="0" smtClean="0"/>
              <a:t>, with the most familiar type of animal sterol being </a:t>
            </a:r>
            <a:r>
              <a:rPr lang="en-US" altLang="zh-TW" dirty="0" smtClean="0">
                <a:solidFill>
                  <a:srgbClr val="FFFF00"/>
                </a:solidFill>
              </a:rPr>
              <a:t>cholesterol</a:t>
            </a:r>
            <a:endParaRPr lang="en-US" altLang="zh-TW" dirty="0" smtClean="0"/>
          </a:p>
          <a:p>
            <a:r>
              <a:rPr lang="en-US" altLang="zh-TW" dirty="0" smtClean="0"/>
              <a:t>Cholesterol</a:t>
            </a:r>
          </a:p>
          <a:p>
            <a:pPr lvl="1"/>
            <a:r>
              <a:rPr lang="en-US" altLang="zh-TW" dirty="0" smtClean="0"/>
              <a:t>It </a:t>
            </a:r>
            <a:r>
              <a:rPr lang="en-US" altLang="zh-TW" dirty="0"/>
              <a:t>is a </a:t>
            </a:r>
            <a:r>
              <a:rPr lang="en-US" altLang="zh-TW" u="sng" dirty="0"/>
              <a:t>sterol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is biosynthesized by </a:t>
            </a:r>
            <a:r>
              <a:rPr lang="en-US" altLang="zh-TW" dirty="0">
                <a:solidFill>
                  <a:srgbClr val="FFFF00"/>
                </a:solidFill>
              </a:rPr>
              <a:t>all animal cells </a:t>
            </a:r>
            <a:r>
              <a:rPr lang="en-US" altLang="zh-TW" dirty="0"/>
              <a:t>because it is an essential structural component of animal </a:t>
            </a:r>
            <a:r>
              <a:rPr lang="en-US" altLang="zh-TW" dirty="0">
                <a:solidFill>
                  <a:srgbClr val="FFFF00"/>
                </a:solidFill>
              </a:rPr>
              <a:t>cell membranes </a:t>
            </a:r>
            <a:r>
              <a:rPr lang="en-US" altLang="zh-TW" dirty="0"/>
              <a:t>that is required to maintain both membrane structural integrity and </a:t>
            </a:r>
            <a:r>
              <a:rPr lang="en-US" altLang="zh-TW" dirty="0" smtClean="0"/>
              <a:t>fluidity</a:t>
            </a:r>
          </a:p>
          <a:p>
            <a:pPr lvl="1"/>
            <a:r>
              <a:rPr lang="en-US" altLang="zh-TW" dirty="0" smtClean="0"/>
              <a:t>C-17: functional group</a:t>
            </a:r>
          </a:p>
          <a:p>
            <a:pPr lvl="1"/>
            <a:r>
              <a:rPr lang="en-US" altLang="zh-TW" dirty="0" smtClean="0"/>
              <a:t>Precursors of sex hormones</a:t>
            </a:r>
          </a:p>
        </p:txBody>
      </p:sp>
      <p:sp>
        <p:nvSpPr>
          <p:cNvPr id="8" name="文字方塊 7"/>
          <p:cNvSpPr txBox="1"/>
          <p:nvPr/>
        </p:nvSpPr>
        <p:spPr>
          <a:xfrm flipH="1">
            <a:off x="6489308" y="6554199"/>
            <a:ext cx="276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/>
              <a:t>from: Wikipedia, </a:t>
            </a:r>
            <a:r>
              <a:rPr lang="en-US" altLang="zh-TW" sz="1400" i="1" dirty="0" err="1" smtClean="0"/>
              <a:t>choleterol</a:t>
            </a:r>
            <a:r>
              <a:rPr lang="en-US" altLang="zh-TW" sz="1400" i="1" dirty="0" smtClean="0"/>
              <a:t>, steroid</a:t>
            </a:r>
            <a:endParaRPr lang="zh-TW" altLang="en-US" sz="1400" i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5536" y="3645024"/>
            <a:ext cx="864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/>
              <a:t>一種化合物</a:t>
            </a:r>
            <a:endParaRPr lang="zh-TW" altLang="en-US" sz="105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95536" y="1916832"/>
            <a:ext cx="864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50" dirty="0" smtClean="0"/>
              <a:t>一類化合物</a:t>
            </a:r>
            <a:endParaRPr lang="zh-TW" altLang="en-US" sz="1050" dirty="0"/>
          </a:p>
        </p:txBody>
      </p:sp>
    </p:spTree>
    <p:extLst>
      <p:ext uri="{BB962C8B-B14F-4D97-AF65-F5344CB8AC3E}">
        <p14:creationId xmlns="" xmlns:p14="http://schemas.microsoft.com/office/powerpoint/2010/main" val="26915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971600" y="2780928"/>
            <a:ext cx="3357470" cy="1944216"/>
            <a:chOff x="2965366" y="5685794"/>
            <a:chExt cx="2205342" cy="117618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366" y="5685794"/>
              <a:ext cx="2205342" cy="117618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文字方塊 5"/>
            <p:cNvSpPr txBox="1"/>
            <p:nvPr/>
          </p:nvSpPr>
          <p:spPr>
            <a:xfrm>
              <a:off x="3211944" y="6392982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FF0000"/>
                  </a:solidFill>
                </a:rPr>
                <a:t>3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975888" y="5685794"/>
              <a:ext cx="7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Sterol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148064" y="2780928"/>
            <a:ext cx="3096344" cy="1988840"/>
            <a:chOff x="6047656" y="118077"/>
            <a:chExt cx="3096344" cy="20900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656" y="118077"/>
              <a:ext cx="3096344" cy="209003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0" name="文字方塊 9"/>
            <p:cNvSpPr txBox="1"/>
            <p:nvPr/>
          </p:nvSpPr>
          <p:spPr>
            <a:xfrm>
              <a:off x="6417302" y="1657758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 smtClean="0">
                  <a:solidFill>
                    <a:srgbClr val="FF0000"/>
                  </a:solidFill>
                </a:rPr>
                <a:t>3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74874" y="148132"/>
              <a:ext cx="13244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</a:rPr>
                <a:t>Cholesterol</a:t>
              </a:r>
            </a:p>
          </p:txBody>
        </p:sp>
      </p:grpSp>
      <p:sp>
        <p:nvSpPr>
          <p:cNvPr id="12" name="文字方塊 11"/>
          <p:cNvSpPr txBox="1"/>
          <p:nvPr/>
        </p:nvSpPr>
        <p:spPr>
          <a:xfrm flipH="1">
            <a:off x="6489308" y="6554199"/>
            <a:ext cx="276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 smtClean="0"/>
              <a:t>from: Wikipedia, </a:t>
            </a:r>
            <a:r>
              <a:rPr lang="en-US" altLang="zh-TW" sz="1400" i="1" dirty="0" err="1" smtClean="0"/>
              <a:t>choleterol</a:t>
            </a:r>
            <a:r>
              <a:rPr lang="en-US" altLang="zh-TW" sz="1400" i="1" dirty="0" smtClean="0"/>
              <a:t>, steroid</a:t>
            </a:r>
            <a:endParaRPr lang="zh-TW" altLang="en-US" sz="1400" i="1" dirty="0"/>
          </a:p>
        </p:txBody>
      </p:sp>
      <p:sp>
        <p:nvSpPr>
          <p:cNvPr id="13" name="文字方塊 12"/>
          <p:cNvSpPr txBox="1"/>
          <p:nvPr/>
        </p:nvSpPr>
        <p:spPr>
          <a:xfrm flipH="1">
            <a:off x="6804248" y="3573016"/>
            <a:ext cx="342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>
                <a:solidFill>
                  <a:srgbClr val="FF0000"/>
                </a:solidFill>
              </a:rPr>
              <a:t>17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21666</TotalTime>
  <Words>1333</Words>
  <Application>Microsoft Office PowerPoint</Application>
  <PresentationFormat>如螢幕大小 (4:3)</PresentationFormat>
  <Paragraphs>212</Paragraphs>
  <Slides>22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地鐵</vt:lpstr>
      <vt:lpstr>Pathophysiology and mechanisms of radiopharmaceutical localization</vt:lpstr>
      <vt:lpstr>The mechanisms of radioisotope localization</vt:lpstr>
      <vt:lpstr>投影片 3</vt:lpstr>
      <vt:lpstr>Specific Receptor Binding</vt:lpstr>
      <vt:lpstr>Specific Receptor Binding— Steroid hormone receptors</vt:lpstr>
      <vt:lpstr>Steroid, cholesterol &amp; adrenocortical hormones</vt:lpstr>
      <vt:lpstr>Steroid, cholesterol &amp; adrenocortical hormones</vt:lpstr>
      <vt:lpstr>Steroid, cholesterol &amp; adrenocortical hormones</vt:lpstr>
      <vt:lpstr>投影片 9</vt:lpstr>
      <vt:lpstr>投影片 10</vt:lpstr>
      <vt:lpstr>投影片 11</vt:lpstr>
      <vt:lpstr>投影片 12</vt:lpstr>
      <vt:lpstr>Specific Receptor Binding—  Adrenergic presynaptic receptors &amp; storage</vt:lpstr>
      <vt:lpstr>APUD system</vt:lpstr>
      <vt:lpstr>投影片 15</vt:lpstr>
      <vt:lpstr>投影片 16</vt:lpstr>
      <vt:lpstr>Specific Receptor Binding—  Adrenergic presynaptic recptors &amp; storage</vt:lpstr>
      <vt:lpstr>Specific Receptor Binding—  Adrenergic presynaptic recptors &amp; storage</vt:lpstr>
      <vt:lpstr>Possible sites of Paraganglioma</vt:lpstr>
      <vt:lpstr>Specific Receptor Binding—  LDL recptors</vt:lpstr>
      <vt:lpstr>NP-59 Adrenal Cortical Scintigraphy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sherry</dc:creator>
  <cp:lastModifiedBy>doctors</cp:lastModifiedBy>
  <cp:revision>1613</cp:revision>
  <dcterms:created xsi:type="dcterms:W3CDTF">2012-08-18T03:16:36Z</dcterms:created>
  <dcterms:modified xsi:type="dcterms:W3CDTF">2014-09-14T23:58:43Z</dcterms:modified>
</cp:coreProperties>
</file>