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84" r:id="rId3"/>
    <p:sldMasterId id="2147483686" r:id="rId4"/>
  </p:sldMasterIdLst>
  <p:notesMasterIdLst>
    <p:notesMasterId r:id="rId58"/>
  </p:notesMasterIdLst>
  <p:sldIdLst>
    <p:sldId id="256" r:id="rId5"/>
    <p:sldId id="322" r:id="rId6"/>
    <p:sldId id="261" r:id="rId7"/>
    <p:sldId id="307" r:id="rId8"/>
    <p:sldId id="269" r:id="rId9"/>
    <p:sldId id="323" r:id="rId10"/>
    <p:sldId id="272" r:id="rId11"/>
    <p:sldId id="324" r:id="rId12"/>
    <p:sldId id="325" r:id="rId13"/>
    <p:sldId id="327" r:id="rId14"/>
    <p:sldId id="328" r:id="rId15"/>
    <p:sldId id="329" r:id="rId16"/>
    <p:sldId id="330" r:id="rId17"/>
    <p:sldId id="334" r:id="rId18"/>
    <p:sldId id="335" r:id="rId19"/>
    <p:sldId id="332" r:id="rId20"/>
    <p:sldId id="336" r:id="rId21"/>
    <p:sldId id="333" r:id="rId22"/>
    <p:sldId id="337" r:id="rId23"/>
    <p:sldId id="338" r:id="rId24"/>
    <p:sldId id="339" r:id="rId25"/>
    <p:sldId id="326" r:id="rId26"/>
    <p:sldId id="309" r:id="rId27"/>
    <p:sldId id="275" r:id="rId28"/>
    <p:sldId id="340" r:id="rId29"/>
    <p:sldId id="341" r:id="rId30"/>
    <p:sldId id="361" r:id="rId31"/>
    <p:sldId id="362" r:id="rId32"/>
    <p:sldId id="342" r:id="rId33"/>
    <p:sldId id="344" r:id="rId34"/>
    <p:sldId id="347" r:id="rId35"/>
    <p:sldId id="345" r:id="rId36"/>
    <p:sldId id="346" r:id="rId37"/>
    <p:sldId id="343" r:id="rId38"/>
    <p:sldId id="348" r:id="rId39"/>
    <p:sldId id="349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68" r:id="rId48"/>
    <p:sldId id="369" r:id="rId49"/>
    <p:sldId id="359" r:id="rId50"/>
    <p:sldId id="367" r:id="rId51"/>
    <p:sldId id="364" r:id="rId52"/>
    <p:sldId id="365" r:id="rId53"/>
    <p:sldId id="310" r:id="rId54"/>
    <p:sldId id="366" r:id="rId55"/>
    <p:sldId id="358" r:id="rId56"/>
    <p:sldId id="30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  <a:srgbClr val="A5A5A5"/>
    <a:srgbClr val="595959"/>
    <a:srgbClr val="E5AD00"/>
    <a:srgbClr val="7397B7"/>
    <a:srgbClr val="0E4776"/>
    <a:srgbClr val="4D4D4D"/>
    <a:srgbClr val="F15922"/>
    <a:srgbClr val="004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2086" autoAdjust="0"/>
  </p:normalViewPr>
  <p:slideViewPr>
    <p:cSldViewPr snapToGrid="0">
      <p:cViewPr varScale="1">
        <p:scale>
          <a:sx n="65" d="100"/>
          <a:sy n="65" d="100"/>
        </p:scale>
        <p:origin x="948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5D744-03BC-47FC-9878-C782EF3D6844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28135-E15A-4B38-9B97-116425737D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41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monosomy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d744abee0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d744abee0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94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70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40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在小片段的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探針上以缺口轉化法（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nick translation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）標定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Dig-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Biotin-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，接著取一片經由福馬林（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）固定好的組織切片，將帶有標定的單股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探針與之進行雜合，完成之後使用螢光標定的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Anti-Dig/Biotin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抗體（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antibodies linked with a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fluorophor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）進行檢測。此抗體會專一性結合上樣本中已經被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Dig/Biotin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標記引子雜合的核酸，螢光標定的抗體可在螢光顯微鏡下被觀測到螢光。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096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CGH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的原理係使用正常細胞與待測細胞的基因體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，分別標定兩種不同顏色的螢光染劑後，同時與固定於玻璃片上的正常細胞中期染色體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(metaphase chromosome)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作競爭性雜合反應，再以一般螢光顯微鏡觀察讀取訊號，觀察那些特定位置的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有增加（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）或減少（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deletion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）然而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CGH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受限於模板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(template)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染色體太大與光學顯微鏡解像力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 um)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之限緣故，只能偵測到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個百萬鹼基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(Mb)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大小的基因體變化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57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CGH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的原理係使用正常細胞與待測細胞的基因體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，分別標定兩種不同顏色的螢光染劑後，同時與固定於玻璃片上的正常細胞中期染色體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(metaphase chromosome)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作競爭性雜合反應，再以一般螢光顯微鏡觀察讀取訊號，觀察那些特定位置的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有增加（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）或減少（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deletion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CGH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受限於模板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(template)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染色體太大與光學顯微鏡解像力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 um)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之限緣故，只能偵測到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個百萬鹼基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(Mb)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大小的基因體變化。因此，有些研究學者提出以微陣列晶片來分析的概念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Solinas-Toldo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al, 1997)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，將基因體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片段有順序的排列在玻璃片或尼龍膜上，來取代傳統的細胞中期染色體為模板，這便是以微陣列為基礎的比較性基因體雜合技術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(Microarray-based comparative genome hybridization)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667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014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d744abee0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d744abee0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65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 smtClean="0"/>
              <a:t>Some commercial microarrays combine CGH and SNP detection on the same array.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02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85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75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696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307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580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CGH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受限於模板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(template)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染色體太大與光學顯微鏡解像力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 um)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之限緣故，只能偵測到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個百萬鹼基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(Mb)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大小的基因體變化。因此，有些研究學者提出以微陣列晶片來分析的概念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Solinas-Toldo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al, 1997)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，將基因體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片段有順序的排列在玻璃片或尼龍膜上，來取代傳統的細胞中期染色體為模板，這便是以微陣列為基礎的比較性基因體雜合技術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(Microarray-based comparative genome hybridization)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其優點包括：可將偵測的靈敏度提高至數百個千鹼基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(Kb)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大小、不必繁瑣地製備染色體模板、自動化的微陣列晶片製程可大大縮短實驗時間、對於有套數變化的區域可直接找出所在基因的序列資訊、與提昇實驗的準確性。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188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然而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CGH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受限於模板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(template)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染色體太大與光學顯微鏡解像力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只能到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 um)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之限緣故，只能偵測到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個百萬鹼基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(Mb)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大小的基因體變化。因此，有些研究學者提出以微陣列晶片來分析的概念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en-US" altLang="zh-TW" sz="24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Solinas-Toldo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al, 1997)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，將基因體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片段有順序的排列在玻璃片或尼龍膜上，來取代傳統的細胞中期染色體為模板，這便是以微陣列為基礎的比較性基因體雜合技術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(Microarray-based comparative genome hybridization)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2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其優點包括：可將偵測的靈敏度提高至數百個千鹼基</a:t>
            </a:r>
            <a:r>
              <a:rPr lang="en-US" altLang="zh-TW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(Kb)</a:t>
            </a:r>
            <a:r>
              <a:rPr lang="zh-TW" altLang="en-US" sz="2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大小、不必繁瑣地製備染色體模板、自動化的微陣列晶片製程可大大縮短實驗時間、對於有套數變化的區域可直接找出所在基因的序列資訊、與提昇實驗的準確性。</a:t>
            </a:r>
            <a:endParaRPr lang="zh-TW" altLang="en-US" sz="2400" dirty="0" smtClean="0"/>
          </a:p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610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885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349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UPD:</a:t>
            </a:r>
            <a:r>
              <a:rPr lang="en-US" altLang="zh-TW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 not affect number and structure of chromosomes. UPD therefore escapes cytogenetic detection</a:t>
            </a:r>
            <a:endParaRPr lang="en-US" altLang="zh-TW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Uniparental </a:t>
            </a:r>
            <a:r>
              <a:rPr lang="en-US" altLang="zh-TW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isodisomy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means that both chromosomes or chromosomal regions are identical (typically the result of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earn more about monosomy from ScienceDirect's AI-generated Topic Pages"/>
              </a:rPr>
              <a:t>monosomy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rescue by duplication)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94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467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023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63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d744abee0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d744abee0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352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第一，將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打散成碎片（稱作散彈槍法）。第二，把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碎片擴增，提高序列能被偵測的濃度，基本上都是使用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，但各家花樣百出（如圖一）。第三，平行定序，同時用機器大量讀取定序資料，再透過機器的演算法（同樣各有各的方法），把序列拼起來。市場上活躍的廠商有：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Roche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ThermoFisher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Illumina (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Solexa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等，其中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Illumina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以後起之秀，現在幾乎囊括整個市場。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008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Extraction: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any sample that yields DNA or RNA (e.g., cell cultures, fresh-frozen tissues, formalin-fixed paraffin-embedded (FFPE) tissues, blood, saliva, and bone marrow</a:t>
            </a: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第一，將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打散成碎片（稱作散彈槍法）。第二，把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碎片擴增，提高序列能被偵測的濃度，基本上都是使用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，但各家花樣百出（如圖一）。第三，平行定序，同時用機器大量讀取定序資料，再透過機器的演算法（同樣各有各的方法），把序列拼起來。市場上活躍的廠商有：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Roche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ThermoFisher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Illumina (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Solexa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等，其中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Illumina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以後起之秀，現在幾乎囊括整個市場。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970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375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81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97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8368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d744abee0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d744abee0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9878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 smtClean="0"/>
              <a:t>The use of SNP</a:t>
            </a:r>
            <a:r>
              <a:rPr lang="en-US" altLang="zh-TW" sz="2400" baseline="0" dirty="0" smtClean="0"/>
              <a:t> </a:t>
            </a:r>
            <a:r>
              <a:rPr lang="en-US" altLang="zh-TW" sz="2400" dirty="0" smtClean="0"/>
              <a:t>arrays may uncover substantial stretches of homozygosity due to</a:t>
            </a:r>
            <a:r>
              <a:rPr lang="en-US" altLang="zh-TW" sz="2400" baseline="0" dirty="0" smtClean="0"/>
              <a:t> </a:t>
            </a:r>
            <a:r>
              <a:rPr lang="en-US" altLang="zh-TW" sz="2400" dirty="0" smtClean="0"/>
              <a:t>consanguineous or even incestuous relationships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>
                <a:solidFill>
                  <a:prstClr val="black"/>
                </a:solidFill>
              </a:rPr>
              <a:pPr/>
              <a:t>51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將染色體進行溫和的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trypsin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分解後用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Giemsa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染劑染色，染出的深色線條為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G-banding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。深色區為富含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的區域。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傳統染色體分析</a:t>
            </a:r>
            <a:r>
              <a:rPr lang="en-US" altLang="zh-TW" dirty="0" smtClean="0"/>
              <a:t>(G-banding)</a:t>
            </a:r>
            <a:r>
              <a:rPr lang="zh-TW" altLang="en-US" dirty="0" smtClean="0"/>
              <a:t>可偵測染色體數量及結構上的異常，然受限於光學顯微鏡的解析度，低於</a:t>
            </a:r>
            <a:r>
              <a:rPr lang="en-US" altLang="zh-TW" dirty="0" smtClean="0"/>
              <a:t>5Mb </a:t>
            </a:r>
            <a:r>
              <a:rPr lang="zh-TW" altLang="en-US" dirty="0" smtClean="0"/>
              <a:t>以下的染色體細微變化就無法檢出，</a:t>
            </a:r>
          </a:p>
          <a:p>
            <a:r>
              <a:rPr lang="zh-TW" altLang="en-US" dirty="0" smtClean="0"/>
              <a:t>屬於第二代的染色體分析技術。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53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將染色體進行溫和的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trypsin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分解後用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Giemsa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染劑染色，染出的深色線條為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G-banding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。深色區為富含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的區域。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傳統染色體分析</a:t>
            </a:r>
            <a:r>
              <a:rPr lang="en-US" altLang="zh-TW" dirty="0" smtClean="0"/>
              <a:t>(G-banding)</a:t>
            </a:r>
            <a:r>
              <a:rPr lang="zh-TW" altLang="en-US" dirty="0" smtClean="0"/>
              <a:t>可偵測染色體數量及結構上的異常，然受限於光學顯微鏡的解析度，低於</a:t>
            </a:r>
            <a:r>
              <a:rPr lang="en-US" altLang="zh-TW" dirty="0" smtClean="0"/>
              <a:t>5Mb </a:t>
            </a:r>
            <a:r>
              <a:rPr lang="zh-TW" altLang="en-US" dirty="0" smtClean="0"/>
              <a:t>以下的染色體細微變化就無法檢出，</a:t>
            </a:r>
          </a:p>
          <a:p>
            <a:r>
              <a:rPr lang="zh-TW" altLang="en-US" dirty="0" smtClean="0"/>
              <a:t>屬於第二代的染色體分析技術。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11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將染色體進行溫和的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trypsin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分解後用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Giemsa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染劑染色，染出的深色線條為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G-banding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。深色區為富含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的區域。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傳統染色體分析</a:t>
            </a:r>
            <a:r>
              <a:rPr lang="en-US" altLang="zh-TW" dirty="0" smtClean="0"/>
              <a:t>(G-banding)</a:t>
            </a:r>
            <a:r>
              <a:rPr lang="zh-TW" altLang="en-US" dirty="0" smtClean="0"/>
              <a:t>可偵測染色體數量及結構上的異常，然受限於光學顯微鏡的解析度，低於</a:t>
            </a:r>
            <a:r>
              <a:rPr lang="en-US" altLang="zh-TW" dirty="0" smtClean="0"/>
              <a:t>5Mb </a:t>
            </a:r>
            <a:r>
              <a:rPr lang="zh-TW" altLang="en-US" dirty="0" smtClean="0"/>
              <a:t>以下的染色體細微變化就無法檢出，</a:t>
            </a:r>
          </a:p>
          <a:p>
            <a:r>
              <a:rPr lang="zh-TW" altLang="en-US" dirty="0" smtClean="0"/>
              <a:t>屬於第二代的染色體分析技術。</a:t>
            </a:r>
            <a:endParaRPr lang="en-US" altLang="zh-TW" dirty="0" smtClean="0"/>
          </a:p>
          <a:p>
            <a:endParaRPr lang="en-US" altLang="zh-TW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R-banding</a:t>
            </a:r>
            <a:b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G-banding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的相反線條型，其染色的方法為在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Giemsa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染色前，染色體先在生理食鹽水中加熱變性，是染富含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的區域。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49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Constitutive heterochromatin,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by definition, has no direct phenotypic effect and, in general, is devoid of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active genes.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53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Constitutive heterochromatin,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by definition, has no direct phenotypic effect and, in general, is devoid of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active genes.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35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8135-E15A-4B38-9B97-116425737DA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80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0474" y="1122363"/>
            <a:ext cx="7385538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F1592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0474" y="3602038"/>
            <a:ext cx="738553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9706" y="635634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2812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=""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=""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=""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=""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=""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=""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=""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=""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=""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=""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=""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=""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=""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=""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=""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=""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=""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=""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=""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=""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=""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=""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=""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=""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=""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=""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=""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=""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=""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=""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=""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=""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=""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=""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=""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=""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=""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=""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04816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C96D246-ABCB-4A2C-A2FD-5B789E2184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3000">
                <a:schemeClr val="accent3"/>
              </a:gs>
              <a:gs pos="33000">
                <a:schemeClr val="accent4">
                  <a:lumMod val="85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36DE818A-C3DB-49F5-B882-FFC95EF35C9E}"/>
              </a:ext>
            </a:extLst>
          </p:cNvPr>
          <p:cNvSpPr/>
          <p:nvPr/>
        </p:nvSpPr>
        <p:spPr>
          <a:xfrm rot="7585316">
            <a:off x="1062496" y="4682929"/>
            <a:ext cx="668361" cy="2915645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57278C10-63C6-47B3-B402-85698C8991BF}"/>
              </a:ext>
            </a:extLst>
          </p:cNvPr>
          <p:cNvSpPr/>
          <p:nvPr userDrawn="1"/>
        </p:nvSpPr>
        <p:spPr>
          <a:xfrm rot="2700000">
            <a:off x="5357021" y="-2166980"/>
            <a:ext cx="3185171" cy="11865198"/>
          </a:xfrm>
          <a:custGeom>
            <a:avLst/>
            <a:gdLst>
              <a:gd name="connsiteX0" fmla="*/ 580433 w 3185171"/>
              <a:gd name="connsiteY0" fmla="*/ 10991076 h 11865198"/>
              <a:gd name="connsiteX1" fmla="*/ 730150 w 3185171"/>
              <a:gd name="connsiteY1" fmla="*/ 10841979 h 11865198"/>
              <a:gd name="connsiteX2" fmla="*/ 1165461 w 3185171"/>
              <a:gd name="connsiteY2" fmla="*/ 10453358 h 11865198"/>
              <a:gd name="connsiteX3" fmla="*/ 1318996 w 3185171"/>
              <a:gd name="connsiteY3" fmla="*/ 10579476 h 11865198"/>
              <a:gd name="connsiteX4" fmla="*/ 33274 w 3185171"/>
              <a:gd name="connsiteY4" fmla="*/ 11865198 h 11865198"/>
              <a:gd name="connsiteX5" fmla="*/ 43303 w 3185171"/>
              <a:gd name="connsiteY5" fmla="*/ 11819253 h 11865198"/>
              <a:gd name="connsiteX6" fmla="*/ 580433 w 3185171"/>
              <a:gd name="connsiteY6" fmla="*/ 10991076 h 11865198"/>
              <a:gd name="connsiteX7" fmla="*/ 520806 w 3185171"/>
              <a:gd name="connsiteY7" fmla="*/ 8767093 h 11865198"/>
              <a:gd name="connsiteX8" fmla="*/ 622428 w 3185171"/>
              <a:gd name="connsiteY8" fmla="*/ 9033846 h 11865198"/>
              <a:gd name="connsiteX9" fmla="*/ 765331 w 3185171"/>
              <a:gd name="connsiteY9" fmla="*/ 9256143 h 11865198"/>
              <a:gd name="connsiteX10" fmla="*/ 809789 w 3185171"/>
              <a:gd name="connsiteY10" fmla="*/ 9313305 h 11865198"/>
              <a:gd name="connsiteX11" fmla="*/ 2365855 w 3185171"/>
              <a:gd name="connsiteY11" fmla="*/ 9313305 h 11865198"/>
              <a:gd name="connsiteX12" fmla="*/ 2407139 w 3185171"/>
              <a:gd name="connsiteY12" fmla="*/ 9256143 h 11865198"/>
              <a:gd name="connsiteX13" fmla="*/ 2540515 w 3185171"/>
              <a:gd name="connsiteY13" fmla="*/ 9033846 h 11865198"/>
              <a:gd name="connsiteX14" fmla="*/ 2632610 w 3185171"/>
              <a:gd name="connsiteY14" fmla="*/ 8767093 h 11865198"/>
              <a:gd name="connsiteX15" fmla="*/ 733574 w 3185171"/>
              <a:gd name="connsiteY15" fmla="*/ 7985884 h 11865198"/>
              <a:gd name="connsiteX16" fmla="*/ 612899 w 3185171"/>
              <a:gd name="connsiteY16" fmla="*/ 8173246 h 11865198"/>
              <a:gd name="connsiteX17" fmla="*/ 504928 w 3185171"/>
              <a:gd name="connsiteY17" fmla="*/ 8490812 h 11865198"/>
              <a:gd name="connsiteX18" fmla="*/ 501754 w 3185171"/>
              <a:gd name="connsiteY18" fmla="*/ 8528920 h 11865198"/>
              <a:gd name="connsiteX19" fmla="*/ 2635785 w 3185171"/>
              <a:gd name="connsiteY19" fmla="*/ 8528920 h 11865198"/>
              <a:gd name="connsiteX20" fmla="*/ 2629433 w 3185171"/>
              <a:gd name="connsiteY20" fmla="*/ 8490812 h 11865198"/>
              <a:gd name="connsiteX21" fmla="*/ 2508761 w 3185171"/>
              <a:gd name="connsiteY21" fmla="*/ 8173247 h 11865198"/>
              <a:gd name="connsiteX22" fmla="*/ 2388085 w 3185171"/>
              <a:gd name="connsiteY22" fmla="*/ 7985884 h 11865198"/>
              <a:gd name="connsiteX23" fmla="*/ 819317 w 3185171"/>
              <a:gd name="connsiteY23" fmla="*/ 1841012 h 11865198"/>
              <a:gd name="connsiteX24" fmla="*/ 889180 w 3185171"/>
              <a:gd name="connsiteY24" fmla="*/ 2126820 h 11865198"/>
              <a:gd name="connsiteX25" fmla="*/ 997152 w 3185171"/>
              <a:gd name="connsiteY25" fmla="*/ 2349114 h 11865198"/>
              <a:gd name="connsiteX26" fmla="*/ 1003503 w 3185171"/>
              <a:gd name="connsiteY26" fmla="*/ 2355466 h 11865198"/>
              <a:gd name="connsiteX27" fmla="*/ 2489705 w 3185171"/>
              <a:gd name="connsiteY27" fmla="*/ 2355467 h 11865198"/>
              <a:gd name="connsiteX28" fmla="*/ 2492882 w 3185171"/>
              <a:gd name="connsiteY28" fmla="*/ 2349114 h 11865198"/>
              <a:gd name="connsiteX29" fmla="*/ 2600854 w 3185171"/>
              <a:gd name="connsiteY29" fmla="*/ 2126820 h 11865198"/>
              <a:gd name="connsiteX30" fmla="*/ 2673893 w 3185171"/>
              <a:gd name="connsiteY30" fmla="*/ 1841011 h 11865198"/>
              <a:gd name="connsiteX31" fmla="*/ 1865672 w 3185171"/>
              <a:gd name="connsiteY31" fmla="*/ 334123 h 11865198"/>
              <a:gd name="connsiteX32" fmla="*/ 2199795 w 3185171"/>
              <a:gd name="connsiteY32" fmla="*/ 0 h 11865198"/>
              <a:gd name="connsiteX33" fmla="*/ 2312620 w 3185171"/>
              <a:gd name="connsiteY33" fmla="*/ 111270 h 11865198"/>
              <a:gd name="connsiteX34" fmla="*/ 3185171 w 3185171"/>
              <a:gd name="connsiteY34" fmla="*/ 1682228 h 11865198"/>
              <a:gd name="connsiteX35" fmla="*/ 2210249 w 3185171"/>
              <a:gd name="connsiteY35" fmla="*/ 3378023 h 11865198"/>
              <a:gd name="connsiteX36" fmla="*/ 1994304 w 3185171"/>
              <a:gd name="connsiteY36" fmla="*/ 3203364 h 11865198"/>
              <a:gd name="connsiteX37" fmla="*/ 1838699 w 3185171"/>
              <a:gd name="connsiteY37" fmla="*/ 3079514 h 11865198"/>
              <a:gd name="connsiteX38" fmla="*/ 2337274 w 3185171"/>
              <a:gd name="connsiteY38" fmla="*/ 2584112 h 11865198"/>
              <a:gd name="connsiteX39" fmla="*/ 1165462 w 3185171"/>
              <a:gd name="connsiteY39" fmla="*/ 2584113 h 11865198"/>
              <a:gd name="connsiteX40" fmla="*/ 1683091 w 3185171"/>
              <a:gd name="connsiteY40" fmla="*/ 3079514 h 11865198"/>
              <a:gd name="connsiteX41" fmla="*/ 1721199 w 3185171"/>
              <a:gd name="connsiteY41" fmla="*/ 3111269 h 11865198"/>
              <a:gd name="connsiteX42" fmla="*/ 1759308 w 3185171"/>
              <a:gd name="connsiteY42" fmla="*/ 3143025 h 11865198"/>
              <a:gd name="connsiteX43" fmla="*/ 1921266 w 3185171"/>
              <a:gd name="connsiteY43" fmla="*/ 3273227 h 11865198"/>
              <a:gd name="connsiteX44" fmla="*/ 2130857 w 3185171"/>
              <a:gd name="connsiteY44" fmla="*/ 3441537 h 11865198"/>
              <a:gd name="connsiteX45" fmla="*/ 2168965 w 3185171"/>
              <a:gd name="connsiteY45" fmla="*/ 3473294 h 11865198"/>
              <a:gd name="connsiteX46" fmla="*/ 2207075 w 3185171"/>
              <a:gd name="connsiteY46" fmla="*/ 3505050 h 11865198"/>
              <a:gd name="connsiteX47" fmla="*/ 3067672 w 3185171"/>
              <a:gd name="connsiteY47" fmla="*/ 4613349 h 11865198"/>
              <a:gd name="connsiteX48" fmla="*/ 2540515 w 3185171"/>
              <a:gd name="connsiteY48" fmla="*/ 4613348 h 11865198"/>
              <a:gd name="connsiteX49" fmla="*/ 2483353 w 3185171"/>
              <a:gd name="connsiteY49" fmla="*/ 4499025 h 11865198"/>
              <a:gd name="connsiteX50" fmla="*/ 908236 w 3185171"/>
              <a:gd name="connsiteY50" fmla="*/ 4499025 h 11865198"/>
              <a:gd name="connsiteX51" fmla="*/ 828844 w 3185171"/>
              <a:gd name="connsiteY51" fmla="*/ 4629227 h 11865198"/>
              <a:gd name="connsiteX52" fmla="*/ 746278 w 3185171"/>
              <a:gd name="connsiteY52" fmla="*/ 4946792 h 11865198"/>
              <a:gd name="connsiteX53" fmla="*/ 749453 w 3185171"/>
              <a:gd name="connsiteY53" fmla="*/ 5016657 h 11865198"/>
              <a:gd name="connsiteX54" fmla="*/ 1816469 w 3185171"/>
              <a:gd name="connsiteY54" fmla="*/ 5016657 h 11865198"/>
              <a:gd name="connsiteX55" fmla="*/ 1816469 w 3185171"/>
              <a:gd name="connsiteY55" fmla="*/ 5238952 h 11865198"/>
              <a:gd name="connsiteX56" fmla="*/ 778035 w 3185171"/>
              <a:gd name="connsiteY56" fmla="*/ 5238952 h 11865198"/>
              <a:gd name="connsiteX57" fmla="*/ 857424 w 3185171"/>
              <a:gd name="connsiteY57" fmla="*/ 5486652 h 11865198"/>
              <a:gd name="connsiteX58" fmla="*/ 965396 w 3185171"/>
              <a:gd name="connsiteY58" fmla="*/ 5708948 h 11865198"/>
              <a:gd name="connsiteX59" fmla="*/ 993977 w 3185171"/>
              <a:gd name="connsiteY59" fmla="*/ 5753406 h 11865198"/>
              <a:gd name="connsiteX60" fmla="*/ 2413490 w 3185171"/>
              <a:gd name="connsiteY60" fmla="*/ 5753406 h 11865198"/>
              <a:gd name="connsiteX61" fmla="*/ 2442071 w 3185171"/>
              <a:gd name="connsiteY61" fmla="*/ 5708948 h 11865198"/>
              <a:gd name="connsiteX62" fmla="*/ 2489705 w 3185171"/>
              <a:gd name="connsiteY62" fmla="*/ 5626379 h 11865198"/>
              <a:gd name="connsiteX63" fmla="*/ 3029565 w 3185171"/>
              <a:gd name="connsiteY63" fmla="*/ 5626379 h 11865198"/>
              <a:gd name="connsiteX64" fmla="*/ 2060994 w 3185171"/>
              <a:gd name="connsiteY64" fmla="*/ 6801368 h 11865198"/>
              <a:gd name="connsiteX65" fmla="*/ 2022886 w 3185171"/>
              <a:gd name="connsiteY65" fmla="*/ 6833124 h 11865198"/>
              <a:gd name="connsiteX66" fmla="*/ 1984777 w 3185171"/>
              <a:gd name="connsiteY66" fmla="*/ 6864882 h 11865198"/>
              <a:gd name="connsiteX67" fmla="*/ 1673564 w 3185171"/>
              <a:gd name="connsiteY67" fmla="*/ 7115758 h 11865198"/>
              <a:gd name="connsiteX68" fmla="*/ 1613228 w 3185171"/>
              <a:gd name="connsiteY68" fmla="*/ 7163392 h 11865198"/>
              <a:gd name="connsiteX69" fmla="*/ 1571945 w 3185171"/>
              <a:gd name="connsiteY69" fmla="*/ 7195148 h 11865198"/>
              <a:gd name="connsiteX70" fmla="*/ 1530661 w 3185171"/>
              <a:gd name="connsiteY70" fmla="*/ 7223729 h 11865198"/>
              <a:gd name="connsiteX71" fmla="*/ 936816 w 3185171"/>
              <a:gd name="connsiteY71" fmla="*/ 7747710 h 11865198"/>
              <a:gd name="connsiteX72" fmla="*/ 2200722 w 3185171"/>
              <a:gd name="connsiteY72" fmla="*/ 7747710 h 11865198"/>
              <a:gd name="connsiteX73" fmla="*/ 1689443 w 3185171"/>
              <a:gd name="connsiteY73" fmla="*/ 7230082 h 11865198"/>
              <a:gd name="connsiteX74" fmla="*/ 1746604 w 3185171"/>
              <a:gd name="connsiteY74" fmla="*/ 7185621 h 11865198"/>
              <a:gd name="connsiteX75" fmla="*/ 2057817 w 3185171"/>
              <a:gd name="connsiteY75" fmla="*/ 6931570 h 11865198"/>
              <a:gd name="connsiteX76" fmla="*/ 3140712 w 3185171"/>
              <a:gd name="connsiteY76" fmla="*/ 8621014 h 11865198"/>
              <a:gd name="connsiteX77" fmla="*/ 3134828 w 3185171"/>
              <a:gd name="connsiteY77" fmla="*/ 8740118 h 11865198"/>
              <a:gd name="connsiteX78" fmla="*/ 3130761 w 3185171"/>
              <a:gd name="connsiteY78" fmla="*/ 8767711 h 11865198"/>
              <a:gd name="connsiteX79" fmla="*/ 1796494 w 3185171"/>
              <a:gd name="connsiteY79" fmla="*/ 10101978 h 11865198"/>
              <a:gd name="connsiteX80" fmla="*/ 1683091 w 3185171"/>
              <a:gd name="connsiteY80" fmla="*/ 10008771 h 11865198"/>
              <a:gd name="connsiteX81" fmla="*/ 2168966 w 3185171"/>
              <a:gd name="connsiteY81" fmla="*/ 9545126 h 11865198"/>
              <a:gd name="connsiteX82" fmla="*/ 1019382 w 3185171"/>
              <a:gd name="connsiteY82" fmla="*/ 9545126 h 11865198"/>
              <a:gd name="connsiteX83" fmla="*/ 1527485 w 3185171"/>
              <a:gd name="connsiteY83" fmla="*/ 10008771 h 11865198"/>
              <a:gd name="connsiteX84" fmla="*/ 1565593 w 3185171"/>
              <a:gd name="connsiteY84" fmla="*/ 10040527 h 11865198"/>
              <a:gd name="connsiteX85" fmla="*/ 1603702 w 3185171"/>
              <a:gd name="connsiteY85" fmla="*/ 10072284 h 11865198"/>
              <a:gd name="connsiteX86" fmla="*/ 1724760 w 3185171"/>
              <a:gd name="connsiteY86" fmla="*/ 10173712 h 11865198"/>
              <a:gd name="connsiteX87" fmla="*/ 1389641 w 3185171"/>
              <a:gd name="connsiteY87" fmla="*/ 10508831 h 11865198"/>
              <a:gd name="connsiteX88" fmla="*/ 1238502 w 3185171"/>
              <a:gd name="connsiteY88" fmla="*/ 10383497 h 11865198"/>
              <a:gd name="connsiteX89" fmla="*/ 1200393 w 3185171"/>
              <a:gd name="connsiteY89" fmla="*/ 10351740 h 11865198"/>
              <a:gd name="connsiteX90" fmla="*/ 1162287 w 3185171"/>
              <a:gd name="connsiteY90" fmla="*/ 10319984 h 11865198"/>
              <a:gd name="connsiteX91" fmla="*/ 0 w 3185171"/>
              <a:gd name="connsiteY91" fmla="*/ 8592432 h 11865198"/>
              <a:gd name="connsiteX92" fmla="*/ 1200393 w 3185171"/>
              <a:gd name="connsiteY92" fmla="*/ 6890287 h 11865198"/>
              <a:gd name="connsiteX93" fmla="*/ 1238501 w 3185171"/>
              <a:gd name="connsiteY93" fmla="*/ 6858530 h 11865198"/>
              <a:gd name="connsiteX94" fmla="*/ 1276610 w 3185171"/>
              <a:gd name="connsiteY94" fmla="*/ 6826773 h 11865198"/>
              <a:gd name="connsiteX95" fmla="*/ 1343298 w 3185171"/>
              <a:gd name="connsiteY95" fmla="*/ 6772789 h 11865198"/>
              <a:gd name="connsiteX96" fmla="*/ 1648159 w 3185171"/>
              <a:gd name="connsiteY96" fmla="*/ 6528264 h 11865198"/>
              <a:gd name="connsiteX97" fmla="*/ 1686268 w 3185171"/>
              <a:gd name="connsiteY97" fmla="*/ 6496507 h 11865198"/>
              <a:gd name="connsiteX98" fmla="*/ 1724374 w 3185171"/>
              <a:gd name="connsiteY98" fmla="*/ 6464750 h 11865198"/>
              <a:gd name="connsiteX99" fmla="*/ 2245180 w 3185171"/>
              <a:gd name="connsiteY99" fmla="*/ 5966174 h 11865198"/>
              <a:gd name="connsiteX100" fmla="*/ 1146409 w 3185171"/>
              <a:gd name="connsiteY100" fmla="*/ 5966174 h 11865198"/>
              <a:gd name="connsiteX101" fmla="*/ 1575119 w 3185171"/>
              <a:gd name="connsiteY101" fmla="*/ 6458399 h 11865198"/>
              <a:gd name="connsiteX102" fmla="*/ 1270259 w 3185171"/>
              <a:gd name="connsiteY102" fmla="*/ 6702924 h 11865198"/>
              <a:gd name="connsiteX103" fmla="*/ 1203570 w 3185171"/>
              <a:gd name="connsiteY103" fmla="*/ 6756910 h 11865198"/>
              <a:gd name="connsiteX104" fmla="*/ 247702 w 3185171"/>
              <a:gd name="connsiteY104" fmla="*/ 4934090 h 11865198"/>
              <a:gd name="connsiteX105" fmla="*/ 1298838 w 3185171"/>
              <a:gd name="connsiteY105" fmla="*/ 3485995 h 11865198"/>
              <a:gd name="connsiteX106" fmla="*/ 1517958 w 3185171"/>
              <a:gd name="connsiteY106" fmla="*/ 3663832 h 11865198"/>
              <a:gd name="connsiteX107" fmla="*/ 1673565 w 3185171"/>
              <a:gd name="connsiteY107" fmla="*/ 3787681 h 11865198"/>
              <a:gd name="connsiteX108" fmla="*/ 1105126 w 3185171"/>
              <a:gd name="connsiteY108" fmla="*/ 4264030 h 11865198"/>
              <a:gd name="connsiteX109" fmla="*/ 2334099 w 3185171"/>
              <a:gd name="connsiteY109" fmla="*/ 4264030 h 11865198"/>
              <a:gd name="connsiteX110" fmla="*/ 1838697 w 3185171"/>
              <a:gd name="connsiteY110" fmla="*/ 3790858 h 11865198"/>
              <a:gd name="connsiteX111" fmla="*/ 1800591 w 3185171"/>
              <a:gd name="connsiteY111" fmla="*/ 3759102 h 11865198"/>
              <a:gd name="connsiteX112" fmla="*/ 1759308 w 3185171"/>
              <a:gd name="connsiteY112" fmla="*/ 3727345 h 11865198"/>
              <a:gd name="connsiteX113" fmla="*/ 1594175 w 3185171"/>
              <a:gd name="connsiteY113" fmla="*/ 3593968 h 11865198"/>
              <a:gd name="connsiteX114" fmla="*/ 1384582 w 3185171"/>
              <a:gd name="connsiteY114" fmla="*/ 3425658 h 11865198"/>
              <a:gd name="connsiteX115" fmla="*/ 1346473 w 3185171"/>
              <a:gd name="connsiteY115" fmla="*/ 3393902 h 11865198"/>
              <a:gd name="connsiteX116" fmla="*/ 1308367 w 3185171"/>
              <a:gd name="connsiteY116" fmla="*/ 3362145 h 11865198"/>
              <a:gd name="connsiteX117" fmla="*/ 339298 w 3185171"/>
              <a:gd name="connsiteY117" fmla="*/ 1943624 h 11865198"/>
              <a:gd name="connsiteX118" fmla="*/ 330348 w 3185171"/>
              <a:gd name="connsiteY118" fmla="*/ 1869447 h 11865198"/>
              <a:gd name="connsiteX119" fmla="*/ 899326 w 3185171"/>
              <a:gd name="connsiteY119" fmla="*/ 1300469 h 11865198"/>
              <a:gd name="connsiteX120" fmla="*/ 859012 w 3185171"/>
              <a:gd name="connsiteY120" fmla="*/ 1395627 h 11865198"/>
              <a:gd name="connsiteX121" fmla="*/ 819318 w 3185171"/>
              <a:gd name="connsiteY121" fmla="*/ 1552026 h 11865198"/>
              <a:gd name="connsiteX122" fmla="*/ 809790 w 3185171"/>
              <a:gd name="connsiteY122" fmla="*/ 1615540 h 11865198"/>
              <a:gd name="connsiteX123" fmla="*/ 2683420 w 3185171"/>
              <a:gd name="connsiteY123" fmla="*/ 1615540 h 11865198"/>
              <a:gd name="connsiteX124" fmla="*/ 2677068 w 3185171"/>
              <a:gd name="connsiteY124" fmla="*/ 1552027 h 11865198"/>
              <a:gd name="connsiteX125" fmla="*/ 2578624 w 3185171"/>
              <a:gd name="connsiteY125" fmla="*/ 1234464 h 11865198"/>
              <a:gd name="connsiteX126" fmla="*/ 2508760 w 3185171"/>
              <a:gd name="connsiteY126" fmla="*/ 1097910 h 11865198"/>
              <a:gd name="connsiteX127" fmla="*/ 1101885 w 3185171"/>
              <a:gd name="connsiteY127" fmla="*/ 1097910 h 11865198"/>
              <a:gd name="connsiteX128" fmla="*/ 1314652 w 3185171"/>
              <a:gd name="connsiteY128" fmla="*/ 885143 h 11865198"/>
              <a:gd name="connsiteX129" fmla="*/ 2362680 w 3185171"/>
              <a:gd name="connsiteY129" fmla="*/ 885143 h 11865198"/>
              <a:gd name="connsiteX130" fmla="*/ 1946472 w 3185171"/>
              <a:gd name="connsiteY130" fmla="*/ 414899 h 118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185171" h="11865198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6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F911EF6-C546-4CF0-9282-B87CD7E0EC34}"/>
              </a:ext>
            </a:extLst>
          </p:cNvPr>
          <p:cNvSpPr/>
          <p:nvPr userDrawn="1"/>
        </p:nvSpPr>
        <p:spPr>
          <a:xfrm rot="2700000">
            <a:off x="10611807" y="3783420"/>
            <a:ext cx="826822" cy="3671652"/>
          </a:xfrm>
          <a:custGeom>
            <a:avLst/>
            <a:gdLst>
              <a:gd name="connsiteX0" fmla="*/ 189536 w 826822"/>
              <a:gd name="connsiteY0" fmla="*/ 3340572 h 3671652"/>
              <a:gd name="connsiteX1" fmla="*/ 302537 w 826822"/>
              <a:gd name="connsiteY1" fmla="*/ 3239692 h 3671652"/>
              <a:gd name="connsiteX2" fmla="*/ 371781 w 826822"/>
              <a:gd name="connsiteY2" fmla="*/ 3296572 h 3671652"/>
              <a:gd name="connsiteX3" fmla="*/ 397337 w 826822"/>
              <a:gd name="connsiteY3" fmla="*/ 3318005 h 3671652"/>
              <a:gd name="connsiteX4" fmla="*/ 129423 w 826822"/>
              <a:gd name="connsiteY4" fmla="*/ 3671652 h 3671652"/>
              <a:gd name="connsiteX5" fmla="*/ 1 w 826822"/>
              <a:gd name="connsiteY5" fmla="*/ 3671652 h 3671652"/>
              <a:gd name="connsiteX6" fmla="*/ 189536 w 826822"/>
              <a:gd name="connsiteY6" fmla="*/ 3340572 h 3671652"/>
              <a:gd name="connsiteX7" fmla="*/ 135194 w 826822"/>
              <a:gd name="connsiteY7" fmla="*/ 2801963 h 3671652"/>
              <a:gd name="connsiteX8" fmla="*/ 161573 w 826822"/>
              <a:gd name="connsiteY8" fmla="*/ 2871208 h 3671652"/>
              <a:gd name="connsiteX9" fmla="*/ 198669 w 826822"/>
              <a:gd name="connsiteY9" fmla="*/ 2928913 h 3671652"/>
              <a:gd name="connsiteX10" fmla="*/ 210209 w 826822"/>
              <a:gd name="connsiteY10" fmla="*/ 2943752 h 3671652"/>
              <a:gd name="connsiteX11" fmla="*/ 614141 w 826822"/>
              <a:gd name="connsiteY11" fmla="*/ 2943752 h 3671652"/>
              <a:gd name="connsiteX12" fmla="*/ 624857 w 826822"/>
              <a:gd name="connsiteY12" fmla="*/ 2928913 h 3671652"/>
              <a:gd name="connsiteX13" fmla="*/ 659479 w 826822"/>
              <a:gd name="connsiteY13" fmla="*/ 2871208 h 3671652"/>
              <a:gd name="connsiteX14" fmla="*/ 683386 w 826822"/>
              <a:gd name="connsiteY14" fmla="*/ 2801964 h 3671652"/>
              <a:gd name="connsiteX15" fmla="*/ 190425 w 826822"/>
              <a:gd name="connsiteY15" fmla="*/ 2599174 h 3671652"/>
              <a:gd name="connsiteX16" fmla="*/ 159100 w 826822"/>
              <a:gd name="connsiteY16" fmla="*/ 2647810 h 3671652"/>
              <a:gd name="connsiteX17" fmla="*/ 131072 w 826822"/>
              <a:gd name="connsiteY17" fmla="*/ 2730245 h 3671652"/>
              <a:gd name="connsiteX18" fmla="*/ 130248 w 826822"/>
              <a:gd name="connsiteY18" fmla="*/ 2740137 h 3671652"/>
              <a:gd name="connsiteX19" fmla="*/ 684211 w 826822"/>
              <a:gd name="connsiteY19" fmla="*/ 2740137 h 3671652"/>
              <a:gd name="connsiteX20" fmla="*/ 682562 w 826822"/>
              <a:gd name="connsiteY20" fmla="*/ 2730245 h 3671652"/>
              <a:gd name="connsiteX21" fmla="*/ 651237 w 826822"/>
              <a:gd name="connsiteY21" fmla="*/ 2647810 h 3671652"/>
              <a:gd name="connsiteX22" fmla="*/ 619911 w 826822"/>
              <a:gd name="connsiteY22" fmla="*/ 2599173 h 3671652"/>
              <a:gd name="connsiteX23" fmla="*/ 212682 w 826822"/>
              <a:gd name="connsiteY23" fmla="*/ 1004057 h 3671652"/>
              <a:gd name="connsiteX24" fmla="*/ 230818 w 826822"/>
              <a:gd name="connsiteY24" fmla="*/ 1078248 h 3671652"/>
              <a:gd name="connsiteX25" fmla="*/ 258846 w 826822"/>
              <a:gd name="connsiteY25" fmla="*/ 1135953 h 3671652"/>
              <a:gd name="connsiteX26" fmla="*/ 260494 w 826822"/>
              <a:gd name="connsiteY26" fmla="*/ 1137602 h 3671652"/>
              <a:gd name="connsiteX27" fmla="*/ 646290 w 826822"/>
              <a:gd name="connsiteY27" fmla="*/ 1137602 h 3671652"/>
              <a:gd name="connsiteX28" fmla="*/ 647115 w 826822"/>
              <a:gd name="connsiteY28" fmla="*/ 1135953 h 3671652"/>
              <a:gd name="connsiteX29" fmla="*/ 675143 w 826822"/>
              <a:gd name="connsiteY29" fmla="*/ 1078248 h 3671652"/>
              <a:gd name="connsiteX30" fmla="*/ 694103 w 826822"/>
              <a:gd name="connsiteY30" fmla="*/ 1004057 h 3671652"/>
              <a:gd name="connsiteX31" fmla="*/ 259670 w 826822"/>
              <a:gd name="connsiteY31" fmla="*/ 811159 h 3671652"/>
              <a:gd name="connsiteX32" fmla="*/ 240710 w 826822"/>
              <a:gd name="connsiteY32" fmla="*/ 846607 h 3671652"/>
              <a:gd name="connsiteX33" fmla="*/ 212683 w 826822"/>
              <a:gd name="connsiteY33" fmla="*/ 929041 h 3671652"/>
              <a:gd name="connsiteX34" fmla="*/ 210210 w 826822"/>
              <a:gd name="connsiteY34" fmla="*/ 945528 h 3671652"/>
              <a:gd name="connsiteX35" fmla="*/ 696576 w 826822"/>
              <a:gd name="connsiteY35" fmla="*/ 945528 h 3671652"/>
              <a:gd name="connsiteX36" fmla="*/ 694927 w 826822"/>
              <a:gd name="connsiteY36" fmla="*/ 929041 h 3671652"/>
              <a:gd name="connsiteX37" fmla="*/ 669372 w 826822"/>
              <a:gd name="connsiteY37" fmla="*/ 846606 h 3671652"/>
              <a:gd name="connsiteX38" fmla="*/ 651236 w 826822"/>
              <a:gd name="connsiteY38" fmla="*/ 811159 h 3671652"/>
              <a:gd name="connsiteX39" fmla="*/ 520365 w 826822"/>
              <a:gd name="connsiteY39" fmla="*/ 292702 h 3671652"/>
              <a:gd name="connsiteX40" fmla="*/ 610158 w 826822"/>
              <a:gd name="connsiteY40" fmla="*/ 382495 h 3671652"/>
              <a:gd name="connsiteX41" fmla="*/ 540773 w 826822"/>
              <a:gd name="connsiteY41" fmla="*/ 463284 h 3671652"/>
              <a:gd name="connsiteX42" fmla="*/ 532529 w 826822"/>
              <a:gd name="connsiteY42" fmla="*/ 473176 h 3671652"/>
              <a:gd name="connsiteX43" fmla="*/ 524287 w 826822"/>
              <a:gd name="connsiteY43" fmla="*/ 483068 h 3671652"/>
              <a:gd name="connsiteX44" fmla="*/ 472353 w 826822"/>
              <a:gd name="connsiteY44" fmla="*/ 542421 h 3671652"/>
              <a:gd name="connsiteX45" fmla="*/ 443500 w 826822"/>
              <a:gd name="connsiteY45" fmla="*/ 574571 h 3671652"/>
              <a:gd name="connsiteX46" fmla="*/ 435257 w 826822"/>
              <a:gd name="connsiteY46" fmla="*/ 584463 h 3671652"/>
              <a:gd name="connsiteX47" fmla="*/ 427013 w 826822"/>
              <a:gd name="connsiteY47" fmla="*/ 594355 h 3671652"/>
              <a:gd name="connsiteX48" fmla="*/ 296766 w 826822"/>
              <a:gd name="connsiteY48" fmla="*/ 755928 h 3671652"/>
              <a:gd name="connsiteX49" fmla="*/ 613316 w 826822"/>
              <a:gd name="connsiteY49" fmla="*/ 755928 h 3671652"/>
              <a:gd name="connsiteX50" fmla="*/ 464109 w 826822"/>
              <a:gd name="connsiteY50" fmla="*/ 592707 h 3671652"/>
              <a:gd name="connsiteX51" fmla="*/ 495435 w 826822"/>
              <a:gd name="connsiteY51" fmla="*/ 557259 h 3671652"/>
              <a:gd name="connsiteX52" fmla="*/ 544895 w 826822"/>
              <a:gd name="connsiteY52" fmla="*/ 500379 h 3671652"/>
              <a:gd name="connsiteX53" fmla="*/ 826822 w 826822"/>
              <a:gd name="connsiteY53" fmla="*/ 962839 h 3671652"/>
              <a:gd name="connsiteX54" fmla="*/ 573748 w 826822"/>
              <a:gd name="connsiteY54" fmla="*/ 1403042 h 3671652"/>
              <a:gd name="connsiteX55" fmla="*/ 517692 w 826822"/>
              <a:gd name="connsiteY55" fmla="*/ 1357703 h 3671652"/>
              <a:gd name="connsiteX56" fmla="*/ 477299 w 826822"/>
              <a:gd name="connsiteY56" fmla="*/ 1325553 h 3671652"/>
              <a:gd name="connsiteX57" fmla="*/ 606721 w 826822"/>
              <a:gd name="connsiteY57" fmla="*/ 1196955 h 3671652"/>
              <a:gd name="connsiteX58" fmla="*/ 302536 w 826822"/>
              <a:gd name="connsiteY58" fmla="*/ 1196955 h 3671652"/>
              <a:gd name="connsiteX59" fmla="*/ 436905 w 826822"/>
              <a:gd name="connsiteY59" fmla="*/ 1325554 h 3671652"/>
              <a:gd name="connsiteX60" fmla="*/ 446798 w 826822"/>
              <a:gd name="connsiteY60" fmla="*/ 1333796 h 3671652"/>
              <a:gd name="connsiteX61" fmla="*/ 456690 w 826822"/>
              <a:gd name="connsiteY61" fmla="*/ 1342040 h 3671652"/>
              <a:gd name="connsiteX62" fmla="*/ 498732 w 826822"/>
              <a:gd name="connsiteY62" fmla="*/ 1375838 h 3671652"/>
              <a:gd name="connsiteX63" fmla="*/ 553139 w 826822"/>
              <a:gd name="connsiteY63" fmla="*/ 1419529 h 3671652"/>
              <a:gd name="connsiteX64" fmla="*/ 563031 w 826822"/>
              <a:gd name="connsiteY64" fmla="*/ 1427773 h 3671652"/>
              <a:gd name="connsiteX65" fmla="*/ 572924 w 826822"/>
              <a:gd name="connsiteY65" fmla="*/ 1436016 h 3671652"/>
              <a:gd name="connsiteX66" fmla="*/ 796322 w 826822"/>
              <a:gd name="connsiteY66" fmla="*/ 1723714 h 3671652"/>
              <a:gd name="connsiteX67" fmla="*/ 659479 w 826822"/>
              <a:gd name="connsiteY67" fmla="*/ 1723714 h 3671652"/>
              <a:gd name="connsiteX68" fmla="*/ 644642 w 826822"/>
              <a:gd name="connsiteY68" fmla="*/ 1694037 h 3671652"/>
              <a:gd name="connsiteX69" fmla="*/ 235764 w 826822"/>
              <a:gd name="connsiteY69" fmla="*/ 1694037 h 3671652"/>
              <a:gd name="connsiteX70" fmla="*/ 215155 w 826822"/>
              <a:gd name="connsiteY70" fmla="*/ 1727836 h 3671652"/>
              <a:gd name="connsiteX71" fmla="*/ 193722 w 826822"/>
              <a:gd name="connsiteY71" fmla="*/ 1810271 h 3671652"/>
              <a:gd name="connsiteX72" fmla="*/ 194546 w 826822"/>
              <a:gd name="connsiteY72" fmla="*/ 1828407 h 3671652"/>
              <a:gd name="connsiteX73" fmla="*/ 471528 w 826822"/>
              <a:gd name="connsiteY73" fmla="*/ 1828406 h 3671652"/>
              <a:gd name="connsiteX74" fmla="*/ 471529 w 826822"/>
              <a:gd name="connsiteY74" fmla="*/ 1886111 h 3671652"/>
              <a:gd name="connsiteX75" fmla="*/ 201966 w 826822"/>
              <a:gd name="connsiteY75" fmla="*/ 1886111 h 3671652"/>
              <a:gd name="connsiteX76" fmla="*/ 222574 w 826822"/>
              <a:gd name="connsiteY76" fmla="*/ 1950411 h 3671652"/>
              <a:gd name="connsiteX77" fmla="*/ 250602 w 826822"/>
              <a:gd name="connsiteY77" fmla="*/ 2008115 h 3671652"/>
              <a:gd name="connsiteX78" fmla="*/ 258021 w 826822"/>
              <a:gd name="connsiteY78" fmla="*/ 2019656 h 3671652"/>
              <a:gd name="connsiteX79" fmla="*/ 626506 w 826822"/>
              <a:gd name="connsiteY79" fmla="*/ 2019656 h 3671652"/>
              <a:gd name="connsiteX80" fmla="*/ 633925 w 826822"/>
              <a:gd name="connsiteY80" fmla="*/ 2008115 h 3671652"/>
              <a:gd name="connsiteX81" fmla="*/ 646290 w 826822"/>
              <a:gd name="connsiteY81" fmla="*/ 1986682 h 3671652"/>
              <a:gd name="connsiteX82" fmla="*/ 786429 w 826822"/>
              <a:gd name="connsiteY82" fmla="*/ 1986682 h 3671652"/>
              <a:gd name="connsiteX83" fmla="*/ 535003 w 826822"/>
              <a:gd name="connsiteY83" fmla="*/ 2291691 h 3671652"/>
              <a:gd name="connsiteX84" fmla="*/ 525111 w 826822"/>
              <a:gd name="connsiteY84" fmla="*/ 2299934 h 3671652"/>
              <a:gd name="connsiteX85" fmla="*/ 515219 w 826822"/>
              <a:gd name="connsiteY85" fmla="*/ 2308178 h 3671652"/>
              <a:gd name="connsiteX86" fmla="*/ 434432 w 826822"/>
              <a:gd name="connsiteY86" fmla="*/ 2373302 h 3671652"/>
              <a:gd name="connsiteX87" fmla="*/ 418770 w 826822"/>
              <a:gd name="connsiteY87" fmla="*/ 2385667 h 3671652"/>
              <a:gd name="connsiteX88" fmla="*/ 408053 w 826822"/>
              <a:gd name="connsiteY88" fmla="*/ 2393910 h 3671652"/>
              <a:gd name="connsiteX89" fmla="*/ 397337 w 826822"/>
              <a:gd name="connsiteY89" fmla="*/ 2401329 h 3671652"/>
              <a:gd name="connsiteX90" fmla="*/ 243183 w 826822"/>
              <a:gd name="connsiteY90" fmla="*/ 2537347 h 3671652"/>
              <a:gd name="connsiteX91" fmla="*/ 571274 w 826822"/>
              <a:gd name="connsiteY91" fmla="*/ 2537346 h 3671652"/>
              <a:gd name="connsiteX92" fmla="*/ 438554 w 826822"/>
              <a:gd name="connsiteY92" fmla="*/ 2402978 h 3671652"/>
              <a:gd name="connsiteX93" fmla="*/ 453392 w 826822"/>
              <a:gd name="connsiteY93" fmla="*/ 2391437 h 3671652"/>
              <a:gd name="connsiteX94" fmla="*/ 534179 w 826822"/>
              <a:gd name="connsiteY94" fmla="*/ 2325489 h 3671652"/>
              <a:gd name="connsiteX95" fmla="*/ 815282 w 826822"/>
              <a:gd name="connsiteY95" fmla="*/ 2764044 h 3671652"/>
              <a:gd name="connsiteX96" fmla="*/ 531706 w 826822"/>
              <a:gd name="connsiteY96" fmla="*/ 3202597 h 3671652"/>
              <a:gd name="connsiteX97" fmla="*/ 497083 w 826822"/>
              <a:gd name="connsiteY97" fmla="*/ 3173745 h 3671652"/>
              <a:gd name="connsiteX98" fmla="*/ 436906 w 826822"/>
              <a:gd name="connsiteY98" fmla="*/ 3124284 h 3671652"/>
              <a:gd name="connsiteX99" fmla="*/ 563031 w 826822"/>
              <a:gd name="connsiteY99" fmla="*/ 3003929 h 3671652"/>
              <a:gd name="connsiteX100" fmla="*/ 264616 w 826822"/>
              <a:gd name="connsiteY100" fmla="*/ 3003929 h 3671652"/>
              <a:gd name="connsiteX101" fmla="*/ 396512 w 826822"/>
              <a:gd name="connsiteY101" fmla="*/ 3124284 h 3671652"/>
              <a:gd name="connsiteX102" fmla="*/ 406404 w 826822"/>
              <a:gd name="connsiteY102" fmla="*/ 3132528 h 3671652"/>
              <a:gd name="connsiteX103" fmla="*/ 416297 w 826822"/>
              <a:gd name="connsiteY103" fmla="*/ 3140771 h 3671652"/>
              <a:gd name="connsiteX104" fmla="*/ 477298 w 826822"/>
              <a:gd name="connsiteY104" fmla="*/ 3191881 h 3671652"/>
              <a:gd name="connsiteX105" fmla="*/ 511097 w 826822"/>
              <a:gd name="connsiteY105" fmla="*/ 3219909 h 3671652"/>
              <a:gd name="connsiteX106" fmla="*/ 520989 w 826822"/>
              <a:gd name="connsiteY106" fmla="*/ 3228152 h 3671652"/>
              <a:gd name="connsiteX107" fmla="*/ 530881 w 826822"/>
              <a:gd name="connsiteY107" fmla="*/ 3236396 h 3671652"/>
              <a:gd name="connsiteX108" fmla="*/ 647256 w 826822"/>
              <a:gd name="connsiteY108" fmla="*/ 3338345 h 3671652"/>
              <a:gd name="connsiteX109" fmla="*/ 655663 w 826822"/>
              <a:gd name="connsiteY109" fmla="*/ 3347259 h 3671652"/>
              <a:gd name="connsiteX110" fmla="*/ 568132 w 826822"/>
              <a:gd name="connsiteY110" fmla="*/ 3434790 h 3671652"/>
              <a:gd name="connsiteX111" fmla="*/ 539395 w 826822"/>
              <a:gd name="connsiteY111" fmla="*/ 3405697 h 3671652"/>
              <a:gd name="connsiteX112" fmla="*/ 436081 w 826822"/>
              <a:gd name="connsiteY112" fmla="*/ 3316357 h 3671652"/>
              <a:gd name="connsiteX113" fmla="*/ 426189 w 826822"/>
              <a:gd name="connsiteY113" fmla="*/ 3308114 h 3671652"/>
              <a:gd name="connsiteX114" fmla="*/ 416297 w 826822"/>
              <a:gd name="connsiteY114" fmla="*/ 3299871 h 3671652"/>
              <a:gd name="connsiteX115" fmla="*/ 389093 w 826822"/>
              <a:gd name="connsiteY115" fmla="*/ 3277613 h 3671652"/>
              <a:gd name="connsiteX116" fmla="*/ 321497 w 826822"/>
              <a:gd name="connsiteY116" fmla="*/ 3221557 h 3671652"/>
              <a:gd name="connsiteX117" fmla="*/ 311604 w 826822"/>
              <a:gd name="connsiteY117" fmla="*/ 3213314 h 3671652"/>
              <a:gd name="connsiteX118" fmla="*/ 301712 w 826822"/>
              <a:gd name="connsiteY118" fmla="*/ 3205071 h 3671652"/>
              <a:gd name="connsiteX119" fmla="*/ 0 w 826822"/>
              <a:gd name="connsiteY119" fmla="*/ 2756624 h 3671652"/>
              <a:gd name="connsiteX120" fmla="*/ 311604 w 826822"/>
              <a:gd name="connsiteY120" fmla="*/ 2314772 h 3671652"/>
              <a:gd name="connsiteX121" fmla="*/ 321496 w 826822"/>
              <a:gd name="connsiteY121" fmla="*/ 2306529 h 3671652"/>
              <a:gd name="connsiteX122" fmla="*/ 331389 w 826822"/>
              <a:gd name="connsiteY122" fmla="*/ 2298285 h 3671652"/>
              <a:gd name="connsiteX123" fmla="*/ 348700 w 826822"/>
              <a:gd name="connsiteY123" fmla="*/ 2284272 h 3671652"/>
              <a:gd name="connsiteX124" fmla="*/ 427838 w 826822"/>
              <a:gd name="connsiteY124" fmla="*/ 2220797 h 3671652"/>
              <a:gd name="connsiteX125" fmla="*/ 437730 w 826822"/>
              <a:gd name="connsiteY125" fmla="*/ 2212553 h 3671652"/>
              <a:gd name="connsiteX126" fmla="*/ 447622 w 826822"/>
              <a:gd name="connsiteY126" fmla="*/ 2204310 h 3671652"/>
              <a:gd name="connsiteX127" fmla="*/ 582815 w 826822"/>
              <a:gd name="connsiteY127" fmla="*/ 2074887 h 3671652"/>
              <a:gd name="connsiteX128" fmla="*/ 297591 w 826822"/>
              <a:gd name="connsiteY128" fmla="*/ 2074887 h 3671652"/>
              <a:gd name="connsiteX129" fmla="*/ 408878 w 826822"/>
              <a:gd name="connsiteY129" fmla="*/ 2202661 h 3671652"/>
              <a:gd name="connsiteX130" fmla="*/ 329740 w 826822"/>
              <a:gd name="connsiteY130" fmla="*/ 2266136 h 3671652"/>
              <a:gd name="connsiteX131" fmla="*/ 312429 w 826822"/>
              <a:gd name="connsiteY131" fmla="*/ 2280150 h 3671652"/>
              <a:gd name="connsiteX132" fmla="*/ 64300 w 826822"/>
              <a:gd name="connsiteY132" fmla="*/ 1806974 h 3671652"/>
              <a:gd name="connsiteX133" fmla="*/ 337159 w 826822"/>
              <a:gd name="connsiteY133" fmla="*/ 1431070 h 3671652"/>
              <a:gd name="connsiteX134" fmla="*/ 394039 w 826822"/>
              <a:gd name="connsiteY134" fmla="*/ 1477234 h 3671652"/>
              <a:gd name="connsiteX135" fmla="*/ 434432 w 826822"/>
              <a:gd name="connsiteY135" fmla="*/ 1509383 h 3671652"/>
              <a:gd name="connsiteX136" fmla="*/ 286874 w 826822"/>
              <a:gd name="connsiteY136" fmla="*/ 1633036 h 3671652"/>
              <a:gd name="connsiteX137" fmla="*/ 605897 w 826822"/>
              <a:gd name="connsiteY137" fmla="*/ 1633036 h 3671652"/>
              <a:gd name="connsiteX138" fmla="*/ 477298 w 826822"/>
              <a:gd name="connsiteY138" fmla="*/ 1510208 h 3671652"/>
              <a:gd name="connsiteX139" fmla="*/ 467407 w 826822"/>
              <a:gd name="connsiteY139" fmla="*/ 1501964 h 3671652"/>
              <a:gd name="connsiteX140" fmla="*/ 456690 w 826822"/>
              <a:gd name="connsiteY140" fmla="*/ 1493721 h 3671652"/>
              <a:gd name="connsiteX141" fmla="*/ 413824 w 826822"/>
              <a:gd name="connsiteY141" fmla="*/ 1459098 h 3671652"/>
              <a:gd name="connsiteX142" fmla="*/ 359417 w 826822"/>
              <a:gd name="connsiteY142" fmla="*/ 1415408 h 3671652"/>
              <a:gd name="connsiteX143" fmla="*/ 349525 w 826822"/>
              <a:gd name="connsiteY143" fmla="*/ 1407164 h 3671652"/>
              <a:gd name="connsiteX144" fmla="*/ 339632 w 826822"/>
              <a:gd name="connsiteY144" fmla="*/ 1398920 h 3671652"/>
              <a:gd name="connsiteX145" fmla="*/ 82435 w 826822"/>
              <a:gd name="connsiteY145" fmla="*/ 959542 h 3671652"/>
              <a:gd name="connsiteX146" fmla="*/ 339633 w 826822"/>
              <a:gd name="connsiteY146" fmla="*/ 505326 h 3671652"/>
              <a:gd name="connsiteX147" fmla="*/ 347877 w 826822"/>
              <a:gd name="connsiteY147" fmla="*/ 495433 h 3671652"/>
              <a:gd name="connsiteX148" fmla="*/ 356119 w 826822"/>
              <a:gd name="connsiteY148" fmla="*/ 485541 h 3671652"/>
              <a:gd name="connsiteX149" fmla="*/ 372606 w 826822"/>
              <a:gd name="connsiteY149" fmla="*/ 467406 h 3671652"/>
              <a:gd name="connsiteX150" fmla="*/ 436905 w 826822"/>
              <a:gd name="connsiteY150" fmla="*/ 394038 h 3671652"/>
              <a:gd name="connsiteX151" fmla="*/ 445149 w 826822"/>
              <a:gd name="connsiteY151" fmla="*/ 384146 h 3671652"/>
              <a:gd name="connsiteX152" fmla="*/ 453392 w 826822"/>
              <a:gd name="connsiteY152" fmla="*/ 374254 h 3671652"/>
              <a:gd name="connsiteX153" fmla="*/ 74191 w 826822"/>
              <a:gd name="connsiteY153" fmla="*/ 0 h 3671652"/>
              <a:gd name="connsiteX154" fmla="*/ 217628 w 826822"/>
              <a:gd name="connsiteY154" fmla="*/ 0 h 3671652"/>
              <a:gd name="connsiteX155" fmla="*/ 244008 w 826822"/>
              <a:gd name="connsiteY155" fmla="*/ 185478 h 3671652"/>
              <a:gd name="connsiteX156" fmla="*/ 416297 w 826822"/>
              <a:gd name="connsiteY156" fmla="*/ 375903 h 3671652"/>
              <a:gd name="connsiteX157" fmla="*/ 349524 w 826822"/>
              <a:gd name="connsiteY157" fmla="*/ 452567 h 3671652"/>
              <a:gd name="connsiteX158" fmla="*/ 336334 w 826822"/>
              <a:gd name="connsiteY158" fmla="*/ 468230 h 3671652"/>
              <a:gd name="connsiteX159" fmla="*/ 136842 w 826822"/>
              <a:gd name="connsiteY159" fmla="*/ 248953 h 3671652"/>
              <a:gd name="connsiteX160" fmla="*/ 74191 w 826822"/>
              <a:gd name="connsiteY160" fmla="*/ 0 h 36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26822" h="367165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A5ADFF98-A988-4C56-849B-E56B01758860}"/>
              </a:ext>
            </a:extLst>
          </p:cNvPr>
          <p:cNvSpPr/>
          <p:nvPr userDrawn="1"/>
        </p:nvSpPr>
        <p:spPr>
          <a:xfrm rot="2700000">
            <a:off x="1031037" y="-1094186"/>
            <a:ext cx="1169612" cy="5100012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511F6DB-9A36-400C-8FF0-D5DE61D5908E}"/>
              </a:ext>
            </a:extLst>
          </p:cNvPr>
          <p:cNvSpPr/>
          <p:nvPr userDrawn="1"/>
        </p:nvSpPr>
        <p:spPr>
          <a:xfrm rot="2613694">
            <a:off x="6204536" y="1338587"/>
            <a:ext cx="1719555" cy="1405706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B8405EAC-939C-4C4A-A652-22978EC323B2}"/>
              </a:ext>
            </a:extLst>
          </p:cNvPr>
          <p:cNvSpPr/>
          <p:nvPr userDrawn="1"/>
        </p:nvSpPr>
        <p:spPr>
          <a:xfrm rot="5400000">
            <a:off x="10559005" y="1597448"/>
            <a:ext cx="1161448" cy="949463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AF3D761A-CEA6-4A9C-BC05-657BD6ED734C}"/>
              </a:ext>
            </a:extLst>
          </p:cNvPr>
          <p:cNvSpPr/>
          <p:nvPr userDrawn="1"/>
        </p:nvSpPr>
        <p:spPr>
          <a:xfrm rot="8257828">
            <a:off x="273193" y="259357"/>
            <a:ext cx="749314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1260B8-53BA-47D3-87D6-323C933B2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7617" y="2316383"/>
            <a:ext cx="18167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937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="" xmlns:a16="http://schemas.microsoft.com/office/drawing/2014/main" id="{C9957A36-A56E-47BD-BCD7-E58C8386058C}"/>
              </a:ext>
            </a:extLst>
          </p:cNvPr>
          <p:cNvSpPr/>
          <p:nvPr/>
        </p:nvSpPr>
        <p:spPr>
          <a:xfrm rot="7811536">
            <a:off x="2659062" y="-2148677"/>
            <a:ext cx="3757650" cy="11821019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573" name="Freeform: Shape 572">
            <a:extLst>
              <a:ext uri="{FF2B5EF4-FFF2-40B4-BE49-F238E27FC236}">
                <a16:creationId xmlns="" xmlns:a16="http://schemas.microsoft.com/office/drawing/2014/main" id="{C1980C87-9FE6-4920-A98A-6BE370D8939F}"/>
              </a:ext>
            </a:extLst>
          </p:cNvPr>
          <p:cNvSpPr/>
          <p:nvPr/>
        </p:nvSpPr>
        <p:spPr>
          <a:xfrm rot="14230131">
            <a:off x="869637" y="89021"/>
            <a:ext cx="840223" cy="3564014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571" name="Freeform: Shape 570">
            <a:extLst>
              <a:ext uri="{FF2B5EF4-FFF2-40B4-BE49-F238E27FC236}">
                <a16:creationId xmlns="" xmlns:a16="http://schemas.microsoft.com/office/drawing/2014/main" id="{9B14B12C-7B22-4D86-9860-BEE024252259}"/>
              </a:ext>
            </a:extLst>
          </p:cNvPr>
          <p:cNvSpPr/>
          <p:nvPr userDrawn="1"/>
        </p:nvSpPr>
        <p:spPr>
          <a:xfrm rot="1800000">
            <a:off x="1871585" y="-680720"/>
            <a:ext cx="1784313" cy="7923565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11091857" y="4908009"/>
            <a:ext cx="394771" cy="1874243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="" xmlns:a16="http://schemas.microsoft.com/office/drawing/2014/main" id="{D1C8C66F-565A-4DE8-BE26-BA5BC930DEEB}"/>
              </a:ext>
            </a:extLst>
          </p:cNvPr>
          <p:cNvGrpSpPr/>
          <p:nvPr userDrawn="1"/>
        </p:nvGrpSpPr>
        <p:grpSpPr>
          <a:xfrm>
            <a:off x="11170" y="472600"/>
            <a:ext cx="3398860" cy="6236782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="" xmlns:a16="http://schemas.microsoft.com/office/drawing/2014/main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="" xmlns:a16="http://schemas.microsoft.com/office/drawing/2014/main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="" xmlns:a16="http://schemas.microsoft.com/office/drawing/2014/main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="" xmlns:a16="http://schemas.microsoft.com/office/drawing/2014/main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="" xmlns:a16="http://schemas.microsoft.com/office/drawing/2014/main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="" xmlns:a16="http://schemas.microsoft.com/office/drawing/2014/main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="" xmlns:a16="http://schemas.microsoft.com/office/drawing/2014/main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="" xmlns:a16="http://schemas.microsoft.com/office/drawing/2014/main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="" xmlns:a16="http://schemas.microsoft.com/office/drawing/2014/main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="" xmlns:a16="http://schemas.microsoft.com/office/drawing/2014/main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="" xmlns:a16="http://schemas.microsoft.com/office/drawing/2014/main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="" xmlns:a16="http://schemas.microsoft.com/office/drawing/2014/main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="" xmlns:a16="http://schemas.microsoft.com/office/drawing/2014/main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="" xmlns:a16="http://schemas.microsoft.com/office/drawing/2014/main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="" xmlns:a16="http://schemas.microsoft.com/office/drawing/2014/main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="" xmlns:a16="http://schemas.microsoft.com/office/drawing/2014/main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="" xmlns:a16="http://schemas.microsoft.com/office/drawing/2014/main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="" xmlns:a16="http://schemas.microsoft.com/office/drawing/2014/main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="" xmlns:a16="http://schemas.microsoft.com/office/drawing/2014/main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="" xmlns:a16="http://schemas.microsoft.com/office/drawing/2014/main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="" xmlns:a16="http://schemas.microsoft.com/office/drawing/2014/main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="" xmlns:a16="http://schemas.microsoft.com/office/drawing/2014/main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="" xmlns:a16="http://schemas.microsoft.com/office/drawing/2014/main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="" xmlns:a16="http://schemas.microsoft.com/office/drawing/2014/main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="" xmlns:a16="http://schemas.microsoft.com/office/drawing/2014/main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="" xmlns:a16="http://schemas.microsoft.com/office/drawing/2014/main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="" xmlns:a16="http://schemas.microsoft.com/office/drawing/2014/main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="" xmlns:a16="http://schemas.microsoft.com/office/drawing/2014/main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="" xmlns:a16="http://schemas.microsoft.com/office/drawing/2014/main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="" xmlns:a16="http://schemas.microsoft.com/office/drawing/2014/main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="" xmlns:a16="http://schemas.microsoft.com/office/drawing/2014/main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="" xmlns:a16="http://schemas.microsoft.com/office/drawing/2014/main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="" xmlns:a16="http://schemas.microsoft.com/office/drawing/2014/main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="" xmlns:a16="http://schemas.microsoft.com/office/drawing/2014/main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="" xmlns:a16="http://schemas.microsoft.com/office/drawing/2014/main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="" xmlns:a16="http://schemas.microsoft.com/office/drawing/2014/main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="" xmlns:a16="http://schemas.microsoft.com/office/drawing/2014/main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="" xmlns:a16="http://schemas.microsoft.com/office/drawing/2014/main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="" xmlns:a16="http://schemas.microsoft.com/office/drawing/2014/main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="" xmlns:a16="http://schemas.microsoft.com/office/drawing/2014/main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915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73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75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29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12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=""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" name="Oval 2">
            <a:extLst>
              <a:ext uri="{FF2B5EF4-FFF2-40B4-BE49-F238E27FC236}">
                <a16:creationId xmlns=""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" name="Oval 2">
            <a:extLst>
              <a:ext uri="{FF2B5EF4-FFF2-40B4-BE49-F238E27FC236}">
                <a16:creationId xmlns=""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1" name="Oval 2">
            <a:extLst>
              <a:ext uri="{FF2B5EF4-FFF2-40B4-BE49-F238E27FC236}">
                <a16:creationId xmlns=""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2" name="Oval 2">
            <a:extLst>
              <a:ext uri="{FF2B5EF4-FFF2-40B4-BE49-F238E27FC236}">
                <a16:creationId xmlns=""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=""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4" name="Oval 2">
            <a:extLst>
              <a:ext uri="{FF2B5EF4-FFF2-40B4-BE49-F238E27FC236}">
                <a16:creationId xmlns=""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5" name="Oval 2">
            <a:extLst>
              <a:ext uri="{FF2B5EF4-FFF2-40B4-BE49-F238E27FC236}">
                <a16:creationId xmlns=""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6" name="Oval 2">
            <a:extLst>
              <a:ext uri="{FF2B5EF4-FFF2-40B4-BE49-F238E27FC236}">
                <a16:creationId xmlns=""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7" name="Oval 2">
            <a:extLst>
              <a:ext uri="{FF2B5EF4-FFF2-40B4-BE49-F238E27FC236}">
                <a16:creationId xmlns=""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9" name="Oval 2">
            <a:extLst>
              <a:ext uri="{FF2B5EF4-FFF2-40B4-BE49-F238E27FC236}">
                <a16:creationId xmlns=""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0" name="Oval 2">
            <a:extLst>
              <a:ext uri="{FF2B5EF4-FFF2-40B4-BE49-F238E27FC236}">
                <a16:creationId xmlns=""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1" name="Oval 2">
            <a:extLst>
              <a:ext uri="{FF2B5EF4-FFF2-40B4-BE49-F238E27FC236}">
                <a16:creationId xmlns=""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2" name="Oval 2">
            <a:extLst>
              <a:ext uri="{FF2B5EF4-FFF2-40B4-BE49-F238E27FC236}">
                <a16:creationId xmlns=""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3" name="Oval 2">
            <a:extLst>
              <a:ext uri="{FF2B5EF4-FFF2-40B4-BE49-F238E27FC236}">
                <a16:creationId xmlns=""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4" name="Oval 2">
            <a:extLst>
              <a:ext uri="{FF2B5EF4-FFF2-40B4-BE49-F238E27FC236}">
                <a16:creationId xmlns=""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6" name="Oval 2">
            <a:extLst>
              <a:ext uri="{FF2B5EF4-FFF2-40B4-BE49-F238E27FC236}">
                <a16:creationId xmlns=""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7" name="Oval 2">
            <a:extLst>
              <a:ext uri="{FF2B5EF4-FFF2-40B4-BE49-F238E27FC236}">
                <a16:creationId xmlns=""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8" name="Oval 2">
            <a:extLst>
              <a:ext uri="{FF2B5EF4-FFF2-40B4-BE49-F238E27FC236}">
                <a16:creationId xmlns=""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3" name="Oval 2">
            <a:extLst>
              <a:ext uri="{FF2B5EF4-FFF2-40B4-BE49-F238E27FC236}">
                <a16:creationId xmlns=""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=""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5" name="Oval 2">
            <a:extLst>
              <a:ext uri="{FF2B5EF4-FFF2-40B4-BE49-F238E27FC236}">
                <a16:creationId xmlns=""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6" name="Oval 2">
            <a:extLst>
              <a:ext uri="{FF2B5EF4-FFF2-40B4-BE49-F238E27FC236}">
                <a16:creationId xmlns=""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8" name="Oval 2">
            <a:extLst>
              <a:ext uri="{FF2B5EF4-FFF2-40B4-BE49-F238E27FC236}">
                <a16:creationId xmlns=""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=""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0" name="Oval 2">
            <a:extLst>
              <a:ext uri="{FF2B5EF4-FFF2-40B4-BE49-F238E27FC236}">
                <a16:creationId xmlns=""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1" name="Oval 2">
            <a:extLst>
              <a:ext uri="{FF2B5EF4-FFF2-40B4-BE49-F238E27FC236}">
                <a16:creationId xmlns=""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=""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3" name="Oval 2">
            <a:extLst>
              <a:ext uri="{FF2B5EF4-FFF2-40B4-BE49-F238E27FC236}">
                <a16:creationId xmlns=""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=""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=""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=""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7" name="Oval 2">
            <a:extLst>
              <a:ext uri="{FF2B5EF4-FFF2-40B4-BE49-F238E27FC236}">
                <a16:creationId xmlns=""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9" name="Oval 2">
            <a:extLst>
              <a:ext uri="{FF2B5EF4-FFF2-40B4-BE49-F238E27FC236}">
                <a16:creationId xmlns=""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=""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=""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=""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=""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45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88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E4776"/>
                </a:solidFill>
                <a:latin typeface="+mj-lt"/>
                <a:cs typeface="Mukta" panose="020B060402020202020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+mn-lt"/>
              </a:defRPr>
            </a:lvl1pPr>
            <a:lvl2pPr>
              <a:defRPr>
                <a:solidFill>
                  <a:srgbClr val="595959"/>
                </a:solidFill>
                <a:latin typeface="+mn-lt"/>
              </a:defRPr>
            </a:lvl2pPr>
            <a:lvl3pPr>
              <a:defRPr>
                <a:solidFill>
                  <a:srgbClr val="595959"/>
                </a:solidFill>
                <a:latin typeface="+mn-lt"/>
              </a:defRPr>
            </a:lvl3pPr>
            <a:lvl4pPr>
              <a:defRPr>
                <a:solidFill>
                  <a:srgbClr val="595959"/>
                </a:solidFill>
                <a:latin typeface="+mn-lt"/>
              </a:defRPr>
            </a:lvl4pPr>
            <a:lvl5pPr>
              <a:defRPr>
                <a:solidFill>
                  <a:srgbClr val="595959"/>
                </a:solidFill>
                <a:latin typeface="+mn-lt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8727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87254" y="538742"/>
            <a:ext cx="6478720" cy="30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8725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31861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54997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5360" y="264012"/>
            <a:ext cx="11521280" cy="63299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00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36453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7742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45163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9004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439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8033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89276"/>
            <a:ext cx="12192000" cy="406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3302815"/>
            <a:ext cx="6096000" cy="3041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070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90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=""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5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&amp;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1931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C0D10032-074E-4CA2-ABA5-9CD5B90CB8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58349" y="520166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484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=""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006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8">
            <a:extLst>
              <a:ext uri="{FF2B5EF4-FFF2-40B4-BE49-F238E27FC236}">
                <a16:creationId xmlns=""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36739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="" xmlns:a16="http://schemas.microsoft.com/office/drawing/2014/main" id="{75F8091E-F1D1-4432-A03D-CA0EF01AD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="" xmlns:a16="http://schemas.microsoft.com/office/drawing/2014/main" id="{0B231A61-2323-46B3-86EA-6D772A043A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882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0451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56621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27670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5875FE7-E5ED-4E41-9EB7-B5DE447AD05E}"/>
              </a:ext>
            </a:extLst>
          </p:cNvPr>
          <p:cNvSpPr>
            <a:spLocks/>
          </p:cNvSpPr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218F5CF-15FE-4EEB-9CE3-3FBB4D1D799E}"/>
              </a:ext>
            </a:extLst>
          </p:cNvPr>
          <p:cNvSpPr>
            <a:spLocks/>
          </p:cNvSpPr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815AE85-5663-49FF-822D-A9BCC638FE7E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7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73882" y="0"/>
            <a:ext cx="8218093" cy="6857979"/>
          </a:xfrm>
          <a:custGeom>
            <a:avLst/>
            <a:gdLst/>
            <a:ahLst/>
            <a:cxnLst/>
            <a:rect l="l" t="t" r="r" b="b"/>
            <a:pathLst>
              <a:path w="47244" h="39425" extrusionOk="0">
                <a:moveTo>
                  <a:pt x="22178" y="0"/>
                </a:moveTo>
                <a:cubicBezTo>
                  <a:pt x="19675" y="1372"/>
                  <a:pt x="17728" y="3558"/>
                  <a:pt x="16882" y="6112"/>
                </a:cubicBezTo>
                <a:cubicBezTo>
                  <a:pt x="15592" y="10138"/>
                  <a:pt x="16964" y="14720"/>
                  <a:pt x="14910" y="18487"/>
                </a:cubicBezTo>
                <a:cubicBezTo>
                  <a:pt x="12590" y="22753"/>
                  <a:pt x="6795" y="24440"/>
                  <a:pt x="3401" y="28049"/>
                </a:cubicBezTo>
                <a:cubicBezTo>
                  <a:pt x="1081" y="30495"/>
                  <a:pt x="1" y="33895"/>
                  <a:pt x="582" y="37080"/>
                </a:cubicBezTo>
                <a:cubicBezTo>
                  <a:pt x="715" y="37870"/>
                  <a:pt x="980" y="38660"/>
                  <a:pt x="1321" y="39425"/>
                </a:cubicBezTo>
                <a:lnTo>
                  <a:pt x="47243" y="39425"/>
                </a:lnTo>
                <a:lnTo>
                  <a:pt x="47243" y="0"/>
                </a:ln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348058" y="371580"/>
            <a:ext cx="8136305" cy="5512787"/>
            <a:chOff x="916725" y="1514875"/>
            <a:chExt cx="495150" cy="335491"/>
          </a:xfrm>
        </p:grpSpPr>
        <p:sp>
          <p:nvSpPr>
            <p:cNvPr id="11" name="Google Shape;11;p2"/>
            <p:cNvSpPr/>
            <p:nvPr/>
          </p:nvSpPr>
          <p:spPr>
            <a:xfrm>
              <a:off x="946300" y="16769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83250" y="1542049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875" y="170105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5625" y="1595650"/>
              <a:ext cx="9725" cy="9825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187" y="1"/>
                  </a:moveTo>
                  <a:cubicBezTo>
                    <a:pt x="94" y="1"/>
                    <a:pt x="0" y="94"/>
                    <a:pt x="0" y="206"/>
                  </a:cubicBezTo>
                  <a:cubicBezTo>
                    <a:pt x="0" y="299"/>
                    <a:pt x="94" y="392"/>
                    <a:pt x="187" y="392"/>
                  </a:cubicBezTo>
                  <a:cubicBezTo>
                    <a:pt x="295" y="392"/>
                    <a:pt x="388" y="299"/>
                    <a:pt x="388" y="206"/>
                  </a:cubicBezTo>
                  <a:cubicBezTo>
                    <a:pt x="388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22875" y="16395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7700" y="1521875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1938" y="1836341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0" y="0"/>
                  </a:moveTo>
                  <a:cubicBezTo>
                    <a:pt x="127" y="0"/>
                    <a:pt x="0" y="127"/>
                    <a:pt x="0" y="280"/>
                  </a:cubicBezTo>
                  <a:cubicBezTo>
                    <a:pt x="0" y="437"/>
                    <a:pt x="127" y="560"/>
                    <a:pt x="280" y="560"/>
                  </a:cubicBezTo>
                  <a:cubicBezTo>
                    <a:pt x="437" y="560"/>
                    <a:pt x="560" y="437"/>
                    <a:pt x="560" y="280"/>
                  </a:cubicBezTo>
                  <a:cubicBezTo>
                    <a:pt x="560" y="127"/>
                    <a:pt x="437" y="0"/>
                    <a:pt x="280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69520" y="1561494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75020" y="156969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04262" y="15564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10375" y="1821527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74782" y="1707250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" name="Google Shape;28;p2"/>
          <p:cNvSpPr/>
          <p:nvPr/>
        </p:nvSpPr>
        <p:spPr>
          <a:xfrm rot="6312029">
            <a:off x="-3027315" y="5177690"/>
            <a:ext cx="6673539" cy="5781175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5815200" y="2383333"/>
            <a:ext cx="5416800" cy="2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7328467" y="4948400"/>
            <a:ext cx="3903200" cy="1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559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960000" y="2867800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9865764" y="-719166"/>
            <a:ext cx="3297232" cy="2676135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-1726067" y="4648135"/>
            <a:ext cx="4184168" cy="3108863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147400" y="3022128"/>
            <a:ext cx="11811648" cy="3418065"/>
            <a:chOff x="916725" y="1641996"/>
            <a:chExt cx="679700" cy="196689"/>
          </a:xfrm>
        </p:grpSpPr>
        <p:sp>
          <p:nvSpPr>
            <p:cNvPr id="36" name="Google Shape;36;p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953903" y="182523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2304032" y="5812532"/>
            <a:ext cx="682453" cy="780091"/>
            <a:chOff x="6144600" y="3520075"/>
            <a:chExt cx="29600" cy="33825"/>
          </a:xfrm>
        </p:grpSpPr>
        <p:sp>
          <p:nvSpPr>
            <p:cNvPr id="47" name="Google Shape;47;p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299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/>
          <p:nvPr/>
        </p:nvSpPr>
        <p:spPr>
          <a:xfrm rot="6312029">
            <a:off x="-4604815" y="-3794510"/>
            <a:ext cx="6673539" cy="5781175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 rot="3776840">
            <a:off x="12570811" y="-2907643"/>
            <a:ext cx="9968383" cy="16843953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960000" y="354661"/>
            <a:ext cx="10272000" cy="1002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3">
                <a:latin typeface="Roboto" panose="020B0604020202020204" charset="0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933">
                <a:latin typeface="Roboto" panose="020B0604020202020204" charset="0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lang="en-US" dirty="0" smtClean="0"/>
          </a:p>
          <a:p>
            <a:pPr lvl="1"/>
            <a:endParaRPr dirty="0"/>
          </a:p>
        </p:txBody>
      </p:sp>
      <p:grpSp>
        <p:nvGrpSpPr>
          <p:cNvPr id="68" name="Google Shape;68;p4"/>
          <p:cNvGrpSpPr/>
          <p:nvPr/>
        </p:nvGrpSpPr>
        <p:grpSpPr>
          <a:xfrm>
            <a:off x="348058" y="4084342"/>
            <a:ext cx="11496237" cy="2463577"/>
            <a:chOff x="916725" y="1740822"/>
            <a:chExt cx="699625" cy="149926"/>
          </a:xfrm>
        </p:grpSpPr>
        <p:sp>
          <p:nvSpPr>
            <p:cNvPr id="69" name="Google Shape;69;p4"/>
            <p:cNvSpPr/>
            <p:nvPr/>
          </p:nvSpPr>
          <p:spPr>
            <a:xfrm>
              <a:off x="916726" y="1740822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480691" y="185000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48916" y="1822797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930748" y="1880923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560671" y="1785764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11379932" y="101549"/>
            <a:ext cx="682453" cy="780091"/>
            <a:chOff x="6144600" y="3520075"/>
            <a:chExt cx="29600" cy="33825"/>
          </a:xfrm>
        </p:grpSpPr>
        <p:sp>
          <p:nvSpPr>
            <p:cNvPr id="79" name="Google Shape;79;p4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457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 rot="-6300004">
            <a:off x="9394833" y="-1190939"/>
            <a:ext cx="6012828" cy="3628832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-1790264" y="5227001"/>
            <a:ext cx="3701104" cy="3628839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960000" y="1785933"/>
            <a:ext cx="4822000" cy="4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2"/>
          </p:nvPr>
        </p:nvSpPr>
        <p:spPr>
          <a:xfrm>
            <a:off x="6409932" y="1785933"/>
            <a:ext cx="4822000" cy="4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5"/>
          <p:cNvGrpSpPr/>
          <p:nvPr/>
        </p:nvGrpSpPr>
        <p:grpSpPr>
          <a:xfrm>
            <a:off x="518899" y="5747965"/>
            <a:ext cx="682453" cy="780091"/>
            <a:chOff x="6144600" y="3520075"/>
            <a:chExt cx="29600" cy="33825"/>
          </a:xfrm>
        </p:grpSpPr>
        <p:sp>
          <p:nvSpPr>
            <p:cNvPr id="102" name="Google Shape;102;p5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347875" y="3326618"/>
            <a:ext cx="11496237" cy="3273247"/>
            <a:chOff x="916725" y="1693928"/>
            <a:chExt cx="699625" cy="199200"/>
          </a:xfrm>
        </p:grpSpPr>
        <p:sp>
          <p:nvSpPr>
            <p:cNvPr id="119" name="Google Shape;119;p5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47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6096000" y="2504333"/>
            <a:ext cx="3657600" cy="11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>
            <a:off x="6096000" y="3563707"/>
            <a:ext cx="365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title" idx="2" hasCustomPrompt="1"/>
          </p:nvPr>
        </p:nvSpPr>
        <p:spPr>
          <a:xfrm>
            <a:off x="6095984" y="1800851"/>
            <a:ext cx="1604400" cy="11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9"/>
          <p:cNvSpPr/>
          <p:nvPr/>
        </p:nvSpPr>
        <p:spPr>
          <a:xfrm rot="5400000" flipH="1">
            <a:off x="-4099716" y="428329"/>
            <a:ext cx="6713327" cy="4071763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 rot="865811">
            <a:off x="-243071" y="5169263"/>
            <a:ext cx="13456228" cy="8121080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" name="Google Shape;228;p9"/>
          <p:cNvGrpSpPr/>
          <p:nvPr/>
        </p:nvGrpSpPr>
        <p:grpSpPr>
          <a:xfrm>
            <a:off x="518899" y="5747965"/>
            <a:ext cx="682453" cy="780091"/>
            <a:chOff x="6144600" y="3520075"/>
            <a:chExt cx="29600" cy="33825"/>
          </a:xfrm>
        </p:grpSpPr>
        <p:sp>
          <p:nvSpPr>
            <p:cNvPr id="229" name="Google Shape;229;p9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347875" y="3326618"/>
            <a:ext cx="11496237" cy="3273247"/>
            <a:chOff x="916725" y="1693928"/>
            <a:chExt cx="699625" cy="199200"/>
          </a:xfrm>
        </p:grpSpPr>
        <p:sp>
          <p:nvSpPr>
            <p:cNvPr id="246" name="Google Shape;246;p9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726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body" idx="1"/>
          </p:nvPr>
        </p:nvSpPr>
        <p:spPr>
          <a:xfrm>
            <a:off x="960000" y="720000"/>
            <a:ext cx="5136000" cy="3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33" b="1">
                <a:solidFill>
                  <a:schemeClr val="accent1"/>
                </a:solidFill>
                <a:latin typeface="Mukta"/>
                <a:ea typeface="Mukta"/>
                <a:cs typeface="Mukta"/>
                <a:sym typeface="Mukta"/>
              </a:defRPr>
            </a:lvl1pPr>
          </a:lstStyle>
          <a:p>
            <a:endParaRPr/>
          </a:p>
        </p:txBody>
      </p:sp>
      <p:sp>
        <p:nvSpPr>
          <p:cNvPr id="256" name="Google Shape;256;p10"/>
          <p:cNvSpPr/>
          <p:nvPr/>
        </p:nvSpPr>
        <p:spPr>
          <a:xfrm rot="2700000">
            <a:off x="3998159" y="6447422"/>
            <a:ext cx="3579631" cy="2171111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10"/>
          <p:cNvSpPr/>
          <p:nvPr/>
        </p:nvSpPr>
        <p:spPr>
          <a:xfrm rot="-1773685">
            <a:off x="-2592403" y="4432198"/>
            <a:ext cx="4963165" cy="5379603"/>
          </a:xfrm>
          <a:custGeom>
            <a:avLst/>
            <a:gdLst/>
            <a:ahLst/>
            <a:cxnLst/>
            <a:rect l="l" t="t" r="r" b="b"/>
            <a:pathLst>
              <a:path w="5661" h="6136" extrusionOk="0">
                <a:moveTo>
                  <a:pt x="4561" y="0"/>
                </a:moveTo>
                <a:cubicBezTo>
                  <a:pt x="4195" y="0"/>
                  <a:pt x="3635" y="144"/>
                  <a:pt x="2862" y="416"/>
                </a:cubicBezTo>
                <a:cubicBezTo>
                  <a:pt x="2862" y="416"/>
                  <a:pt x="840" y="1226"/>
                  <a:pt x="840" y="1879"/>
                </a:cubicBezTo>
                <a:cubicBezTo>
                  <a:pt x="840" y="2013"/>
                  <a:pt x="934" y="2061"/>
                  <a:pt x="1079" y="2061"/>
                </a:cubicBezTo>
                <a:cubicBezTo>
                  <a:pt x="1419" y="2061"/>
                  <a:pt x="2040" y="1798"/>
                  <a:pt x="2366" y="1798"/>
                </a:cubicBezTo>
                <a:cubicBezTo>
                  <a:pt x="2557" y="1798"/>
                  <a:pt x="2646" y="1888"/>
                  <a:pt x="2519" y="2174"/>
                </a:cubicBezTo>
                <a:cubicBezTo>
                  <a:pt x="2082" y="3136"/>
                  <a:pt x="0" y="3323"/>
                  <a:pt x="0" y="4196"/>
                </a:cubicBezTo>
                <a:cubicBezTo>
                  <a:pt x="0" y="5080"/>
                  <a:pt x="1571" y="4629"/>
                  <a:pt x="1168" y="5315"/>
                </a:cubicBezTo>
                <a:cubicBezTo>
                  <a:pt x="912" y="5752"/>
                  <a:pt x="1754" y="6136"/>
                  <a:pt x="2690" y="6136"/>
                </a:cubicBezTo>
                <a:cubicBezTo>
                  <a:pt x="3185" y="6136"/>
                  <a:pt x="3707" y="6028"/>
                  <a:pt x="4105" y="5763"/>
                </a:cubicBezTo>
                <a:cubicBezTo>
                  <a:pt x="5254" y="5017"/>
                  <a:pt x="5661" y="4644"/>
                  <a:pt x="5612" y="4084"/>
                </a:cubicBezTo>
                <a:cubicBezTo>
                  <a:pt x="5552" y="3524"/>
                  <a:pt x="4153" y="3651"/>
                  <a:pt x="4571" y="3043"/>
                </a:cubicBezTo>
                <a:cubicBezTo>
                  <a:pt x="4993" y="2453"/>
                  <a:pt x="5612" y="1737"/>
                  <a:pt x="5381" y="1349"/>
                </a:cubicBezTo>
                <a:cubicBezTo>
                  <a:pt x="5319" y="1248"/>
                  <a:pt x="5215" y="1214"/>
                  <a:pt x="5095" y="1214"/>
                </a:cubicBezTo>
                <a:cubicBezTo>
                  <a:pt x="4856" y="1214"/>
                  <a:pt x="4554" y="1348"/>
                  <a:pt x="4408" y="1348"/>
                </a:cubicBezTo>
                <a:cubicBezTo>
                  <a:pt x="4346" y="1348"/>
                  <a:pt x="4311" y="1324"/>
                  <a:pt x="4321" y="1256"/>
                </a:cubicBezTo>
                <a:cubicBezTo>
                  <a:pt x="4355" y="946"/>
                  <a:pt x="5209" y="651"/>
                  <a:pt x="5067" y="260"/>
                </a:cubicBezTo>
                <a:cubicBezTo>
                  <a:pt x="5007" y="85"/>
                  <a:pt x="4841" y="0"/>
                  <a:pt x="4561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8" name="Google Shape;258;p10"/>
          <p:cNvGrpSpPr/>
          <p:nvPr/>
        </p:nvGrpSpPr>
        <p:grpSpPr>
          <a:xfrm>
            <a:off x="248832" y="2184344"/>
            <a:ext cx="11698397" cy="4415521"/>
            <a:chOff x="910697" y="1624413"/>
            <a:chExt cx="711928" cy="268715"/>
          </a:xfrm>
        </p:grpSpPr>
        <p:sp>
          <p:nvSpPr>
            <p:cNvPr id="259" name="Google Shape;259;p10"/>
            <p:cNvSpPr/>
            <p:nvPr/>
          </p:nvSpPr>
          <p:spPr>
            <a:xfrm>
              <a:off x="920046" y="1693146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32803" y="1837287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1004865" y="1855801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 rot="10800000">
              <a:off x="996328" y="1810360"/>
              <a:ext cx="8206" cy="8102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230590" y="1841588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1103257" y="1841588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910697" y="1624413"/>
              <a:ext cx="9350" cy="9994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1287918" y="1864234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1156518" y="1863988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610526" y="1822750"/>
              <a:ext cx="5825" cy="582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165868" y="1769880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1616349" y="1757043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86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66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5" name="Google Shape;405;p15"/>
          <p:cNvSpPr txBox="1">
            <a:spLocks noGrp="1"/>
          </p:cNvSpPr>
          <p:nvPr>
            <p:ph type="subTitle" idx="1"/>
          </p:nvPr>
        </p:nvSpPr>
        <p:spPr>
          <a:xfrm>
            <a:off x="2607355" y="3199633"/>
            <a:ext cx="3145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6" name="Google Shape;406;p15"/>
          <p:cNvSpPr txBox="1">
            <a:spLocks noGrp="1"/>
          </p:cNvSpPr>
          <p:nvPr>
            <p:ph type="title" idx="2"/>
          </p:nvPr>
        </p:nvSpPr>
        <p:spPr>
          <a:xfrm>
            <a:off x="2782155" y="2897167"/>
            <a:ext cx="2796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07" name="Google Shape;407;p15"/>
          <p:cNvSpPr txBox="1">
            <a:spLocks noGrp="1"/>
          </p:cNvSpPr>
          <p:nvPr>
            <p:ph type="title" idx="3" hasCustomPrompt="1"/>
          </p:nvPr>
        </p:nvSpPr>
        <p:spPr>
          <a:xfrm>
            <a:off x="2921355" y="2129500"/>
            <a:ext cx="25176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4"/>
          </p:nvPr>
        </p:nvSpPr>
        <p:spPr>
          <a:xfrm>
            <a:off x="6439041" y="3199633"/>
            <a:ext cx="3145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9" name="Google Shape;409;p15"/>
          <p:cNvSpPr txBox="1">
            <a:spLocks noGrp="1"/>
          </p:cNvSpPr>
          <p:nvPr>
            <p:ph type="title" idx="5"/>
          </p:nvPr>
        </p:nvSpPr>
        <p:spPr>
          <a:xfrm>
            <a:off x="6613841" y="2897167"/>
            <a:ext cx="2796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 idx="6" hasCustomPrompt="1"/>
          </p:nvPr>
        </p:nvSpPr>
        <p:spPr>
          <a:xfrm>
            <a:off x="6753041" y="2129500"/>
            <a:ext cx="25176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5"/>
          <p:cNvSpPr txBox="1">
            <a:spLocks noGrp="1"/>
          </p:cNvSpPr>
          <p:nvPr>
            <p:ph type="subTitle" idx="7"/>
          </p:nvPr>
        </p:nvSpPr>
        <p:spPr>
          <a:xfrm>
            <a:off x="2607355" y="5206400"/>
            <a:ext cx="3145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title" idx="8"/>
          </p:nvPr>
        </p:nvSpPr>
        <p:spPr>
          <a:xfrm>
            <a:off x="2782155" y="4903933"/>
            <a:ext cx="2796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title" idx="9" hasCustomPrompt="1"/>
          </p:nvPr>
        </p:nvSpPr>
        <p:spPr>
          <a:xfrm>
            <a:off x="2921355" y="4136267"/>
            <a:ext cx="25176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13"/>
          </p:nvPr>
        </p:nvSpPr>
        <p:spPr>
          <a:xfrm>
            <a:off x="6439041" y="5206400"/>
            <a:ext cx="3145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title" idx="14"/>
          </p:nvPr>
        </p:nvSpPr>
        <p:spPr>
          <a:xfrm>
            <a:off x="6613841" y="4903933"/>
            <a:ext cx="2796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title" idx="15" hasCustomPrompt="1"/>
          </p:nvPr>
        </p:nvSpPr>
        <p:spPr>
          <a:xfrm>
            <a:off x="6753041" y="4136267"/>
            <a:ext cx="25176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15"/>
          <p:cNvSpPr/>
          <p:nvPr/>
        </p:nvSpPr>
        <p:spPr>
          <a:xfrm rot="-6053757">
            <a:off x="8663704" y="-862326"/>
            <a:ext cx="6298779" cy="3801429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8" name="Google Shape;418;p15"/>
          <p:cNvSpPr/>
          <p:nvPr/>
        </p:nvSpPr>
        <p:spPr>
          <a:xfrm rot="-7361160">
            <a:off x="-3164424" y="3343643"/>
            <a:ext cx="6298776" cy="3801428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9" name="Google Shape;419;p15"/>
          <p:cNvGrpSpPr/>
          <p:nvPr/>
        </p:nvGrpSpPr>
        <p:grpSpPr>
          <a:xfrm>
            <a:off x="960000" y="3005542"/>
            <a:ext cx="10884295" cy="3620391"/>
            <a:chOff x="953966" y="1675170"/>
            <a:chExt cx="662384" cy="220326"/>
          </a:xfrm>
        </p:grpSpPr>
        <p:sp>
          <p:nvSpPr>
            <p:cNvPr id="420" name="Google Shape;420;p15"/>
            <p:cNvSpPr/>
            <p:nvPr/>
          </p:nvSpPr>
          <p:spPr>
            <a:xfrm>
              <a:off x="953966" y="167517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1043162" y="1797458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996744" y="1743981"/>
              <a:ext cx="9350" cy="9228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1062872" y="1889693"/>
              <a:ext cx="6274" cy="5802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011999" y="169084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flipH="1">
              <a:off x="1458911" y="1878618"/>
              <a:ext cx="10613" cy="11076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585700" y="1729054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549900" y="1759350"/>
              <a:ext cx="5825" cy="582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463251" y="1817247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516122" y="180714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2" name="Google Shape;432;p15"/>
          <p:cNvGrpSpPr/>
          <p:nvPr/>
        </p:nvGrpSpPr>
        <p:grpSpPr>
          <a:xfrm>
            <a:off x="640599" y="4864858"/>
            <a:ext cx="989165" cy="1124276"/>
            <a:chOff x="5912600" y="3521075"/>
            <a:chExt cx="50150" cy="57000"/>
          </a:xfrm>
        </p:grpSpPr>
        <p:sp>
          <p:nvSpPr>
            <p:cNvPr id="433" name="Google Shape;433;p15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032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6"/>
          <p:cNvSpPr txBox="1">
            <a:spLocks noGrp="1"/>
          </p:cNvSpPr>
          <p:nvPr>
            <p:ph type="title"/>
          </p:nvPr>
        </p:nvSpPr>
        <p:spPr>
          <a:xfrm>
            <a:off x="6096000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1"/>
          </p:nvPr>
        </p:nvSpPr>
        <p:spPr>
          <a:xfrm>
            <a:off x="6096000" y="1998000"/>
            <a:ext cx="401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2"/>
          </p:nvPr>
        </p:nvSpPr>
        <p:spPr>
          <a:xfrm>
            <a:off x="6096000" y="1695535"/>
            <a:ext cx="3261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3"/>
          </p:nvPr>
        </p:nvSpPr>
        <p:spPr>
          <a:xfrm>
            <a:off x="6096000" y="3602200"/>
            <a:ext cx="401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4"/>
          </p:nvPr>
        </p:nvSpPr>
        <p:spPr>
          <a:xfrm>
            <a:off x="6096000" y="3299735"/>
            <a:ext cx="3261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subTitle" idx="5"/>
          </p:nvPr>
        </p:nvSpPr>
        <p:spPr>
          <a:xfrm>
            <a:off x="6096000" y="5206400"/>
            <a:ext cx="401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6" name="Google Shape;456;p16"/>
          <p:cNvSpPr txBox="1">
            <a:spLocks noGrp="1"/>
          </p:cNvSpPr>
          <p:nvPr>
            <p:ph type="title" idx="6"/>
          </p:nvPr>
        </p:nvSpPr>
        <p:spPr>
          <a:xfrm>
            <a:off x="6096000" y="4903935"/>
            <a:ext cx="3261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57" name="Google Shape;457;p16"/>
          <p:cNvSpPr/>
          <p:nvPr/>
        </p:nvSpPr>
        <p:spPr>
          <a:xfrm rot="-8100000">
            <a:off x="10143092" y="-681690"/>
            <a:ext cx="3935173" cy="2803407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-3302567" y="3838817"/>
            <a:ext cx="5259427" cy="3429971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59" name="Google Shape;459;p16"/>
          <p:cNvGrpSpPr/>
          <p:nvPr/>
        </p:nvGrpSpPr>
        <p:grpSpPr>
          <a:xfrm>
            <a:off x="164686" y="3657071"/>
            <a:ext cx="11696677" cy="3001565"/>
            <a:chOff x="904527" y="1714820"/>
            <a:chExt cx="711823" cy="182666"/>
          </a:xfrm>
        </p:grpSpPr>
        <p:sp>
          <p:nvSpPr>
            <p:cNvPr id="460" name="Google Shape;460;p16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6"/>
          <p:cNvGrpSpPr/>
          <p:nvPr/>
        </p:nvGrpSpPr>
        <p:grpSpPr>
          <a:xfrm>
            <a:off x="10242832" y="5227925"/>
            <a:ext cx="989165" cy="1124276"/>
            <a:chOff x="5912600" y="3521075"/>
            <a:chExt cx="50150" cy="57000"/>
          </a:xfrm>
        </p:grpSpPr>
        <p:sp>
          <p:nvSpPr>
            <p:cNvPr id="471" name="Google Shape;471;p16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64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3"/>
          <p:cNvSpPr/>
          <p:nvPr/>
        </p:nvSpPr>
        <p:spPr>
          <a:xfrm rot="-5399899" flipH="1">
            <a:off x="3055543" y="-12447442"/>
            <a:ext cx="9968364" cy="16843860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/>
          <p:nvPr/>
        </p:nvSpPr>
        <p:spPr>
          <a:xfrm rot="6312026">
            <a:off x="10535762" y="5424878"/>
            <a:ext cx="1392477" cy="120627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93" name="Google Shape;693;p23"/>
          <p:cNvGrpSpPr/>
          <p:nvPr/>
        </p:nvGrpSpPr>
        <p:grpSpPr>
          <a:xfrm>
            <a:off x="277532" y="5535232"/>
            <a:ext cx="682453" cy="780091"/>
            <a:chOff x="6144600" y="3520075"/>
            <a:chExt cx="29600" cy="33825"/>
          </a:xfrm>
        </p:grpSpPr>
        <p:sp>
          <p:nvSpPr>
            <p:cNvPr id="694" name="Google Shape;694;p2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0" name="Google Shape;710;p23"/>
          <p:cNvGrpSpPr/>
          <p:nvPr/>
        </p:nvGrpSpPr>
        <p:grpSpPr>
          <a:xfrm>
            <a:off x="147400" y="3022128"/>
            <a:ext cx="11811648" cy="3782481"/>
            <a:chOff x="916725" y="1641996"/>
            <a:chExt cx="679700" cy="217659"/>
          </a:xfrm>
        </p:grpSpPr>
        <p:sp>
          <p:nvSpPr>
            <p:cNvPr id="711" name="Google Shape;711;p2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933409" y="1849163"/>
              <a:ext cx="10448" cy="10492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482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6"/>
          <p:cNvSpPr/>
          <p:nvPr/>
        </p:nvSpPr>
        <p:spPr>
          <a:xfrm rot="-5644651">
            <a:off x="611977" y="2717571"/>
            <a:ext cx="13371657" cy="18585916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1" name="Google Shape;801;p26"/>
          <p:cNvSpPr/>
          <p:nvPr/>
        </p:nvSpPr>
        <p:spPr>
          <a:xfrm rot="10800000" flipH="1">
            <a:off x="-3220770" y="-8078679"/>
            <a:ext cx="16375291" cy="9953699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2" name="Google Shape;802;p26"/>
          <p:cNvGrpSpPr/>
          <p:nvPr/>
        </p:nvGrpSpPr>
        <p:grpSpPr>
          <a:xfrm rot="10800000" flipH="1">
            <a:off x="216739" y="2917498"/>
            <a:ext cx="11385252" cy="3620087"/>
            <a:chOff x="902479" y="1514875"/>
            <a:chExt cx="692871" cy="220307"/>
          </a:xfrm>
        </p:grpSpPr>
        <p:sp>
          <p:nvSpPr>
            <p:cNvPr id="803" name="Google Shape;803;p26"/>
            <p:cNvSpPr/>
            <p:nvPr/>
          </p:nvSpPr>
          <p:spPr>
            <a:xfrm>
              <a:off x="927871" y="16357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902479" y="1604892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1180742" y="1539541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1041633" y="161109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914625" y="172508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983160" y="1625494"/>
              <a:ext cx="5388" cy="5641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1456383" y="1568940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1567725" y="15956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1388809" y="1540984"/>
              <a:ext cx="7716" cy="771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1504025" y="1639575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1584900" y="1521875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1528010" y="1575141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8" name="Google Shape;818;p26"/>
          <p:cNvGrpSpPr/>
          <p:nvPr/>
        </p:nvGrpSpPr>
        <p:grpSpPr>
          <a:xfrm>
            <a:off x="518899" y="5747965"/>
            <a:ext cx="682453" cy="780091"/>
            <a:chOff x="6144600" y="3520075"/>
            <a:chExt cx="29600" cy="33825"/>
          </a:xfrm>
        </p:grpSpPr>
        <p:sp>
          <p:nvSpPr>
            <p:cNvPr id="819" name="Google Shape;819;p26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430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7"/>
          <p:cNvSpPr/>
          <p:nvPr/>
        </p:nvSpPr>
        <p:spPr>
          <a:xfrm>
            <a:off x="-2308070" y="4698988"/>
            <a:ext cx="16375291" cy="9953699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27"/>
          <p:cNvSpPr/>
          <p:nvPr/>
        </p:nvSpPr>
        <p:spPr>
          <a:xfrm rot="1052058">
            <a:off x="10872240" y="4913448"/>
            <a:ext cx="873701" cy="856624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38" name="Google Shape;838;p27"/>
          <p:cNvGrpSpPr/>
          <p:nvPr/>
        </p:nvGrpSpPr>
        <p:grpSpPr>
          <a:xfrm>
            <a:off x="518899" y="5747965"/>
            <a:ext cx="682453" cy="780091"/>
            <a:chOff x="6144600" y="3520075"/>
            <a:chExt cx="29600" cy="33825"/>
          </a:xfrm>
        </p:grpSpPr>
        <p:sp>
          <p:nvSpPr>
            <p:cNvPr id="839" name="Google Shape;839;p27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5" name="Google Shape;855;p27"/>
          <p:cNvGrpSpPr/>
          <p:nvPr/>
        </p:nvGrpSpPr>
        <p:grpSpPr>
          <a:xfrm>
            <a:off x="347875" y="3326618"/>
            <a:ext cx="11496237" cy="3273247"/>
            <a:chOff x="916725" y="1693928"/>
            <a:chExt cx="699625" cy="199200"/>
          </a:xfrm>
        </p:grpSpPr>
        <p:sp>
          <p:nvSpPr>
            <p:cNvPr id="856" name="Google Shape;856;p27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7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83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15922"/>
          </a:solidFill>
          <a:latin typeface="Mukt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94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0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>
            <a:alpha val="477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ukta"/>
              <a:buNone/>
              <a:defRPr sz="2800" b="1">
                <a:solidFill>
                  <a:schemeClr val="accent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1680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381" y="2044006"/>
            <a:ext cx="7385538" cy="2387600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dirty="0" smtClean="0">
                <a:solidFill>
                  <a:srgbClr val="4D4D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CHROMOSOME ABNORMALITOES AND GENETIC COUNSELINGS</a:t>
            </a:r>
            <a:endParaRPr lang="en-US" sz="4400" dirty="0">
              <a:solidFill>
                <a:srgbClr val="4D4D4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889;p30"/>
          <p:cNvSpPr txBox="1">
            <a:spLocks/>
          </p:cNvSpPr>
          <p:nvPr/>
        </p:nvSpPr>
        <p:spPr>
          <a:xfrm>
            <a:off x="7643564" y="5900786"/>
            <a:ext cx="4423130" cy="95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sym typeface="Roboto"/>
              </a:rPr>
              <a:t>Presenter: </a:t>
            </a:r>
            <a:r>
              <a:rPr lang="en-US" altLang="zh-TW" sz="2400" kern="0" noProof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R2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sym typeface="Roboto"/>
              </a:rPr>
              <a:t> 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標楷體" panose="03000509000000000000" pitchFamily="65" charset="-120"/>
                <a:sym typeface="Roboto"/>
              </a:rPr>
              <a:t>張家甄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sym typeface="Roboto"/>
              </a:rPr>
              <a:t>Supervisor: 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Fellow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標楷體" panose="03000509000000000000" pitchFamily="65" charset="-120"/>
                <a:sym typeface="Roboto"/>
              </a:rPr>
              <a:t> </a:t>
            </a:r>
            <a:r>
              <a:rPr lang="zh-TW" altLang="en-US" sz="2400" kern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rPr>
              <a:t>楊思婷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標楷體" panose="03000509000000000000" pitchFamily="65" charset="-120"/>
                <a:sym typeface="Roboto"/>
              </a:rPr>
              <a:t>醫師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標楷體" panose="03000509000000000000" pitchFamily="65" charset="-12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789611"/>
            <a:ext cx="10744201" cy="4387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TW" b="1" dirty="0">
                <a:solidFill>
                  <a:srgbClr val="0070C0"/>
                </a:solidFill>
              </a:rPr>
              <a:t>Giemsa or </a:t>
            </a:r>
            <a:r>
              <a:rPr lang="en-US" altLang="zh-TW" b="1" dirty="0" smtClean="0">
                <a:solidFill>
                  <a:srgbClr val="0070C0"/>
                </a:solidFill>
              </a:rPr>
              <a:t>G-banding</a:t>
            </a:r>
            <a:endParaRPr lang="en-US" altLang="zh-TW" dirty="0" smtClean="0"/>
          </a:p>
          <a:p>
            <a:pPr marL="806450" lvl="1"/>
            <a:r>
              <a:rPr lang="en-US" altLang="zh-TW" dirty="0" smtClean="0"/>
              <a:t>The same </a:t>
            </a:r>
            <a:r>
              <a:rPr lang="en-US" altLang="zh-TW" dirty="0"/>
              <a:t>morphology are </a:t>
            </a:r>
            <a:r>
              <a:rPr lang="en-US" altLang="zh-TW" dirty="0" err="1">
                <a:solidFill>
                  <a:srgbClr val="0070C0"/>
                </a:solidFill>
              </a:rPr>
              <a:t>quinacrine</a:t>
            </a:r>
            <a:r>
              <a:rPr lang="en-US" altLang="zh-TW" dirty="0">
                <a:solidFill>
                  <a:srgbClr val="0070C0"/>
                </a:solidFill>
              </a:rPr>
              <a:t> or Q-banding</a:t>
            </a:r>
            <a:r>
              <a:rPr lang="en-US" altLang="zh-TW" dirty="0"/>
              <a:t>, </a:t>
            </a:r>
            <a:endParaRPr lang="en-US" altLang="zh-TW" dirty="0" smtClean="0"/>
          </a:p>
          <a:p>
            <a:pPr marL="577850" lvl="1" indent="0">
              <a:buNone/>
            </a:pPr>
            <a:r>
              <a:rPr lang="en-US" altLang="zh-TW" dirty="0" smtClean="0"/>
              <a:t>   and </a:t>
            </a:r>
            <a:r>
              <a:rPr lang="en-US" altLang="zh-TW" dirty="0"/>
              <a:t>reverse or </a:t>
            </a:r>
            <a:r>
              <a:rPr lang="en-US" altLang="zh-TW" dirty="0">
                <a:solidFill>
                  <a:srgbClr val="0070C0"/>
                </a:solidFill>
              </a:rPr>
              <a:t>R-banding</a:t>
            </a:r>
          </a:p>
          <a:p>
            <a:pPr marL="806450" lvl="1"/>
            <a:endParaRPr lang="en-US" altLang="zh-TW" dirty="0" smtClean="0">
              <a:solidFill>
                <a:srgbClr val="0070C0"/>
              </a:solidFill>
            </a:endParaRPr>
          </a:p>
          <a:p>
            <a:pPr marL="806450"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16156" b="67610"/>
          <a:stretch/>
        </p:blipFill>
        <p:spPr>
          <a:xfrm>
            <a:off x="6038850" y="3266439"/>
            <a:ext cx="5092401" cy="1314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80000"/>
          <a:stretch/>
        </p:blipFill>
        <p:spPr>
          <a:xfrm>
            <a:off x="6038850" y="4340384"/>
            <a:ext cx="5092400" cy="16192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38850" y="605855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/>
              <a:t>FIGURE 2–1 Chromosome pairs 1, 6, 15, 16, and Y and X </a:t>
            </a:r>
            <a:endParaRPr lang="en-US" altLang="zh-TW" sz="1400" dirty="0" smtClean="0"/>
          </a:p>
          <a:p>
            <a:r>
              <a:rPr lang="zh-TW" altLang="en-US" sz="1400" dirty="0" smtClean="0"/>
              <a:t>stained </a:t>
            </a:r>
            <a:r>
              <a:rPr lang="zh-TW" altLang="en-US" sz="1400" dirty="0"/>
              <a:t>by </a:t>
            </a:r>
            <a:r>
              <a:rPr lang="zh-TW" altLang="en-US" sz="1400" dirty="0" smtClean="0"/>
              <a:t>varioustechniques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068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8" y="1789611"/>
            <a:ext cx="11353801" cy="4387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b="1" dirty="0">
                <a:solidFill>
                  <a:srgbClr val="0070C0"/>
                </a:solidFill>
              </a:rPr>
              <a:t>Constitutive or </a:t>
            </a:r>
            <a:r>
              <a:rPr lang="en-US" altLang="zh-TW" b="1" dirty="0" smtClean="0">
                <a:solidFill>
                  <a:srgbClr val="0070C0"/>
                </a:solidFill>
              </a:rPr>
              <a:t>C-banding</a:t>
            </a:r>
          </a:p>
          <a:p>
            <a:pPr marL="514350" indent="-514350">
              <a:buFont typeface="+mj-lt"/>
              <a:buAutoNum type="arabicPeriod" startAt="3"/>
            </a:pPr>
            <a:endParaRPr lang="en-US" altLang="zh-TW" sz="4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dirty="0"/>
              <a:t>Constitutive heterochromatin</a:t>
            </a:r>
            <a:r>
              <a:rPr lang="en-US" altLang="zh-TW" b="1" dirty="0" smtClean="0"/>
              <a:t>: </a:t>
            </a:r>
            <a:r>
              <a:rPr lang="en-US" altLang="zh-TW" dirty="0" smtClean="0"/>
              <a:t>mainly </a:t>
            </a:r>
            <a:r>
              <a:rPr lang="en-US" altLang="zh-TW" dirty="0">
                <a:solidFill>
                  <a:srgbClr val="0070C0"/>
                </a:solidFill>
              </a:rPr>
              <a:t>the </a:t>
            </a:r>
            <a:r>
              <a:rPr lang="en-US" altLang="zh-TW" dirty="0" err="1" smtClean="0">
                <a:solidFill>
                  <a:srgbClr val="0070C0"/>
                </a:solidFill>
              </a:rPr>
              <a:t>centromeric</a:t>
            </a:r>
            <a:r>
              <a:rPr lang="en-US" altLang="zh-TW" dirty="0" smtClean="0">
                <a:solidFill>
                  <a:srgbClr val="0070C0"/>
                </a:solidFill>
              </a:rPr>
              <a:t> heterochromatin</a:t>
            </a:r>
          </a:p>
          <a:p>
            <a:pPr lvl="2"/>
            <a:r>
              <a:rPr lang="en-US" altLang="zh-TW" sz="2400" dirty="0"/>
              <a:t>the short arms of the acrocentric chromosomes</a:t>
            </a:r>
          </a:p>
          <a:p>
            <a:pPr lvl="2"/>
            <a:r>
              <a:rPr lang="en-US" altLang="zh-TW" sz="2400" dirty="0"/>
              <a:t>the distal part of the long arm of the Y chromosome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49508" b="37476"/>
          <a:stretch/>
        </p:blipFill>
        <p:spPr>
          <a:xfrm>
            <a:off x="6261399" y="4695986"/>
            <a:ext cx="5092401" cy="10538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61399" y="601427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/>
              <a:t>FIGURE 2–1 Chromosome pairs 1, 6, 15, 16, and Y and X </a:t>
            </a:r>
            <a:endParaRPr lang="en-US" altLang="zh-TW" sz="1400" dirty="0" smtClean="0"/>
          </a:p>
          <a:p>
            <a:r>
              <a:rPr lang="zh-TW" altLang="en-US" sz="1400" dirty="0" smtClean="0"/>
              <a:t>stained </a:t>
            </a:r>
            <a:r>
              <a:rPr lang="zh-TW" altLang="en-US" sz="1400" dirty="0"/>
              <a:t>by </a:t>
            </a:r>
            <a:r>
              <a:rPr lang="zh-TW" altLang="en-US" sz="1400" dirty="0" smtClean="0"/>
              <a:t>varioustechniques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790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hromosome Banding. Introduction - the earliest techniques stained  chromosomes uniformly, and only allowed a few chromosomes of unusual size  or shape.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8211" r="3564" b="7495"/>
          <a:stretch/>
        </p:blipFill>
        <p:spPr bwMode="auto">
          <a:xfrm>
            <a:off x="1331861" y="365125"/>
            <a:ext cx="9528278" cy="64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8" y="1789611"/>
            <a:ext cx="11353801" cy="4387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b="1" dirty="0">
                <a:solidFill>
                  <a:srgbClr val="0070C0"/>
                </a:solidFill>
              </a:rPr>
              <a:t>Replication </a:t>
            </a:r>
            <a:r>
              <a:rPr lang="en-US" altLang="zh-TW" b="1" dirty="0" smtClean="0">
                <a:solidFill>
                  <a:srgbClr val="0070C0"/>
                </a:solidFill>
              </a:rPr>
              <a:t>banding</a:t>
            </a:r>
          </a:p>
          <a:p>
            <a:pPr marL="514350" indent="-514350">
              <a:buFont typeface="+mj-lt"/>
              <a:buAutoNum type="arabicPeriod" startAt="4"/>
            </a:pPr>
            <a:endParaRPr lang="en-US" altLang="zh-TW" sz="4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/>
              <a:t>Identify </a:t>
            </a:r>
            <a:r>
              <a:rPr lang="en-US" altLang="zh-TW" b="1" dirty="0" smtClean="0"/>
              <a:t>inactive </a:t>
            </a:r>
            <a:r>
              <a:rPr lang="en-US" altLang="zh-TW" b="1" dirty="0"/>
              <a:t>X </a:t>
            </a:r>
            <a:r>
              <a:rPr lang="en-US" altLang="zh-TW" b="1" dirty="0" smtClean="0"/>
              <a:t>chromatin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 smtClean="0"/>
              <a:t>Add a </a:t>
            </a:r>
            <a:r>
              <a:rPr lang="en-US" altLang="zh-TW" b="1" dirty="0"/>
              <a:t>nucleotide analog (</a:t>
            </a:r>
            <a:r>
              <a:rPr lang="en-US" altLang="zh-TW" b="1" dirty="0" err="1"/>
              <a:t>BrdU</a:t>
            </a:r>
            <a:r>
              <a:rPr lang="en-US" altLang="zh-TW" b="1" dirty="0"/>
              <a:t>)</a:t>
            </a:r>
            <a:r>
              <a:rPr lang="en-US" altLang="zh-TW" dirty="0"/>
              <a:t>:</a:t>
            </a:r>
            <a:r>
              <a:rPr lang="en-US" altLang="zh-TW" b="1" dirty="0"/>
              <a:t> </a:t>
            </a:r>
            <a:endParaRPr lang="en-US" altLang="zh-TW" b="1" dirty="0" smtClean="0"/>
          </a:p>
          <a:p>
            <a:pPr lvl="2"/>
            <a:r>
              <a:rPr lang="en-US" altLang="zh-TW" sz="2400" dirty="0" smtClean="0"/>
              <a:t>Distinction of </a:t>
            </a:r>
            <a:r>
              <a:rPr lang="en-US" altLang="zh-TW" sz="2400" dirty="0"/>
              <a:t>chromatin that </a:t>
            </a:r>
            <a:r>
              <a:rPr lang="en-US" altLang="zh-TW" sz="2400" dirty="0" smtClean="0"/>
              <a:t>replicates early from late</a:t>
            </a:r>
            <a:endParaRPr lang="en-US" altLang="zh-TW" sz="2400" dirty="0"/>
          </a:p>
          <a:p>
            <a:pPr lvl="2"/>
            <a:r>
              <a:rPr lang="en-US" altLang="zh-TW" sz="2400" dirty="0" smtClean="0"/>
              <a:t>A banding </a:t>
            </a:r>
            <a:r>
              <a:rPr lang="en-US" altLang="zh-TW" sz="2400" dirty="0"/>
              <a:t>pattern similar to that of </a:t>
            </a:r>
            <a:r>
              <a:rPr lang="en-US" altLang="zh-TW" sz="2400" b="1" dirty="0"/>
              <a:t>R-banding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31722" b="53172"/>
          <a:stretch/>
        </p:blipFill>
        <p:spPr>
          <a:xfrm>
            <a:off x="6261399" y="5114441"/>
            <a:ext cx="5092401" cy="12230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61399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/>
              <a:t>FIGURE 2–1 Chromosome pairs 1, 6, 15, 16, and Y and X </a:t>
            </a:r>
            <a:endParaRPr lang="en-US" altLang="zh-TW" sz="1400" dirty="0" smtClean="0"/>
          </a:p>
          <a:p>
            <a:r>
              <a:rPr lang="zh-TW" altLang="en-US" sz="1400" dirty="0" smtClean="0"/>
              <a:t>stained </a:t>
            </a:r>
            <a:r>
              <a:rPr lang="zh-TW" altLang="en-US" sz="1400" dirty="0"/>
              <a:t>by </a:t>
            </a:r>
            <a:r>
              <a:rPr lang="zh-TW" altLang="en-US" sz="1400" dirty="0" smtClean="0"/>
              <a:t>varioustechniques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969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8" y="1789611"/>
            <a:ext cx="11353801" cy="4387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zh-TW" b="1" dirty="0">
                <a:solidFill>
                  <a:srgbClr val="0070C0"/>
                </a:solidFill>
              </a:rPr>
              <a:t>NOR (silver) </a:t>
            </a:r>
            <a:r>
              <a:rPr lang="en-US" altLang="zh-TW" b="1" dirty="0" smtClean="0">
                <a:solidFill>
                  <a:srgbClr val="0070C0"/>
                </a:solidFill>
              </a:rPr>
              <a:t>staining</a:t>
            </a:r>
          </a:p>
          <a:p>
            <a:pPr marL="514350" indent="-514350">
              <a:buFont typeface="+mj-lt"/>
              <a:buAutoNum type="arabicPeriod" startAt="5"/>
            </a:pPr>
            <a:endParaRPr lang="en-US" altLang="zh-TW" sz="4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/>
              <a:t>Nucleolar </a:t>
            </a:r>
            <a:r>
              <a:rPr lang="en-US" altLang="zh-TW" dirty="0"/>
              <a:t>organizing regions (</a:t>
            </a:r>
            <a:r>
              <a:rPr lang="en-US" altLang="zh-TW" dirty="0" smtClean="0"/>
              <a:t>NOR)</a:t>
            </a:r>
          </a:p>
          <a:p>
            <a:pPr lvl="1"/>
            <a:endParaRPr lang="en-US" altLang="zh-TW" sz="400" dirty="0" smtClean="0"/>
          </a:p>
          <a:p>
            <a:pPr lvl="2"/>
            <a:r>
              <a:rPr lang="en-US" altLang="zh-TW" sz="2400" dirty="0" smtClean="0"/>
              <a:t>Multiple copies </a:t>
            </a:r>
            <a:r>
              <a:rPr lang="en-US" altLang="zh-TW" sz="2400" dirty="0"/>
              <a:t>of genes coding for </a:t>
            </a:r>
            <a:r>
              <a:rPr lang="en-US" altLang="zh-TW" sz="2400" b="1" dirty="0" err="1" smtClean="0"/>
              <a:t>rRNA</a:t>
            </a:r>
            <a:endParaRPr lang="en-US" altLang="zh-TW" sz="2400" b="1" dirty="0" smtClean="0"/>
          </a:p>
          <a:p>
            <a:pPr lvl="2"/>
            <a:endParaRPr lang="en-US" altLang="zh-TW" sz="400" dirty="0"/>
          </a:p>
          <a:p>
            <a:pPr lvl="2"/>
            <a:r>
              <a:rPr lang="en-US" altLang="zh-TW" sz="2400" dirty="0" smtClean="0"/>
              <a:t>Sited </a:t>
            </a:r>
            <a:r>
              <a:rPr lang="en-US" altLang="zh-TW" sz="2400" dirty="0"/>
              <a:t>on the satellite </a:t>
            </a:r>
            <a:r>
              <a:rPr lang="en-US" altLang="zh-TW" sz="2400" dirty="0" smtClean="0"/>
              <a:t>stalks of </a:t>
            </a:r>
            <a:r>
              <a:rPr lang="en-US" altLang="zh-TW" sz="2400" dirty="0"/>
              <a:t>the acrocentric </a:t>
            </a:r>
            <a:r>
              <a:rPr lang="en-US" altLang="zh-TW" sz="2400" dirty="0" smtClean="0"/>
              <a:t>chromosomes</a:t>
            </a:r>
            <a:endParaRPr lang="en-US" altLang="zh-TW" sz="24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64363" b="19412"/>
          <a:stretch/>
        </p:blipFill>
        <p:spPr>
          <a:xfrm>
            <a:off x="6209822" y="5021003"/>
            <a:ext cx="5092401" cy="13137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61399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/>
              <a:t>FIGURE 2–1 Chromosome pairs 1, 6, 15, 16, and Y and X </a:t>
            </a:r>
            <a:endParaRPr lang="en-US" altLang="zh-TW" sz="1400" dirty="0" smtClean="0"/>
          </a:p>
          <a:p>
            <a:r>
              <a:rPr lang="zh-TW" altLang="en-US" sz="1400" dirty="0" smtClean="0"/>
              <a:t>stained </a:t>
            </a:r>
            <a:r>
              <a:rPr lang="zh-TW" altLang="en-US" sz="1400" dirty="0"/>
              <a:t>by </a:t>
            </a:r>
            <a:r>
              <a:rPr lang="zh-TW" altLang="en-US" sz="1400" dirty="0" smtClean="0"/>
              <a:t>varioustechniques</a:t>
            </a:r>
            <a:endParaRPr lang="zh-TW" altLang="en-US" sz="1400" dirty="0"/>
          </a:p>
        </p:txBody>
      </p:sp>
      <p:pic>
        <p:nvPicPr>
          <p:cNvPr id="8194" name="Picture 2" descr="136 Chromosomal basis of heredity Flashcards | Quiz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830575"/>
            <a:ext cx="4102249" cy="30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8" y="1789611"/>
            <a:ext cx="11353801" cy="4387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altLang="zh-TW" b="1" dirty="0">
                <a:solidFill>
                  <a:srgbClr val="0070C0"/>
                </a:solidFill>
              </a:rPr>
              <a:t>Distamycin A/DAPI </a:t>
            </a:r>
            <a:r>
              <a:rPr lang="en-US" altLang="zh-TW" b="1" dirty="0" smtClean="0">
                <a:solidFill>
                  <a:srgbClr val="0070C0"/>
                </a:solidFill>
              </a:rPr>
              <a:t>staining</a:t>
            </a:r>
          </a:p>
          <a:p>
            <a:pPr marL="514350" indent="-514350">
              <a:buFont typeface="+mj-lt"/>
              <a:buAutoNum type="arabicPeriod" startAt="6"/>
            </a:pPr>
            <a:endParaRPr lang="en-US" altLang="zh-TW" sz="4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/>
              <a:t>Fluorescent stain: </a:t>
            </a:r>
          </a:p>
          <a:p>
            <a:pPr lvl="1"/>
            <a:r>
              <a:rPr lang="en-US" altLang="zh-TW" dirty="0" smtClean="0"/>
              <a:t>Identified </a:t>
            </a:r>
            <a:r>
              <a:rPr lang="en-US" altLang="zh-TW" dirty="0"/>
              <a:t>heterochromatin of chromosomes </a:t>
            </a:r>
            <a:r>
              <a:rPr lang="en-US" altLang="zh-TW" b="1" dirty="0" smtClean="0">
                <a:solidFill>
                  <a:srgbClr val="0070C0"/>
                </a:solidFill>
              </a:rPr>
              <a:t>1, 9, 15, 16, and Y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Inverted </a:t>
            </a:r>
            <a:r>
              <a:rPr lang="en-US" altLang="zh-TW" dirty="0">
                <a:solidFill>
                  <a:srgbClr val="0070C0"/>
                </a:solidFill>
              </a:rPr>
              <a:t>duplication 15 chromosome </a:t>
            </a:r>
            <a:r>
              <a:rPr lang="zh-TW" altLang="en-US" sz="2400" dirty="0" smtClean="0"/>
              <a:t>↔ </a:t>
            </a:r>
            <a:r>
              <a:rPr lang="en-US" altLang="zh-TW" sz="2400" dirty="0" smtClean="0"/>
              <a:t>other </a:t>
            </a:r>
            <a:r>
              <a:rPr lang="en-US" altLang="zh-TW" sz="2400" dirty="0"/>
              <a:t>small marker chromosomes</a:t>
            </a:r>
          </a:p>
        </p:txBody>
      </p:sp>
      <p:pic>
        <p:nvPicPr>
          <p:cNvPr id="14338" name="Picture 2" descr="Chromosome Banding.. – The Biotech N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12" y="3863353"/>
            <a:ext cx="4028768" cy="26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004514" y="6557919"/>
            <a:ext cx="3329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00" dirty="0">
                <a:solidFill>
                  <a:schemeClr val="bg1">
                    <a:lumMod val="75000"/>
                  </a:schemeClr>
                </a:solidFill>
              </a:rPr>
              <a:t>https://thebiotechnotes.files.wordpress.com/2019/04/ezy-watermark_26-04-2019_03-50-58pm.jpg?w=616&amp;h=413</a:t>
            </a:r>
          </a:p>
        </p:txBody>
      </p:sp>
    </p:spTree>
    <p:extLst>
      <p:ext uri="{BB962C8B-B14F-4D97-AF65-F5344CB8AC3E}">
        <p14:creationId xmlns:p14="http://schemas.microsoft.com/office/powerpoint/2010/main" val="35705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8" y="1789610"/>
            <a:ext cx="11569702" cy="506838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altLang="zh-TW" b="1" dirty="0">
                <a:solidFill>
                  <a:srgbClr val="0070C0"/>
                </a:solidFill>
              </a:rPr>
              <a:t>Fluorescence in situ hybridization (FISH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Font typeface="+mj-lt"/>
              <a:buAutoNum type="arabicPeriod" startAt="7"/>
            </a:pPr>
            <a:endParaRPr lang="en-US" altLang="zh-TW" sz="4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sz="2400" b="1" dirty="0" smtClean="0"/>
              <a:t>1990s</a:t>
            </a:r>
            <a:r>
              <a:rPr lang="en-US" altLang="zh-TW" dirty="0"/>
              <a:t>: major cytogenetic advance </a:t>
            </a:r>
            <a:endParaRPr lang="en-US" altLang="zh-TW" dirty="0" smtClean="0"/>
          </a:p>
          <a:p>
            <a:pPr lvl="1"/>
            <a:endParaRPr lang="en-US" altLang="zh-TW" sz="400" dirty="0" smtClean="0"/>
          </a:p>
          <a:p>
            <a:pPr lvl="2"/>
            <a:r>
              <a:rPr lang="en-US" altLang="zh-TW" sz="2400" dirty="0" smtClean="0"/>
              <a:t>Identify specific </a:t>
            </a:r>
            <a:r>
              <a:rPr lang="en-US" altLang="zh-TW" sz="2400" dirty="0"/>
              <a:t>chromosomes, and parts of </a:t>
            </a:r>
            <a:r>
              <a:rPr lang="en-US" altLang="zh-TW" sz="2400" dirty="0" smtClean="0"/>
              <a:t>chromosomes</a:t>
            </a:r>
            <a:endParaRPr lang="en-US" altLang="zh-TW" sz="2400" dirty="0"/>
          </a:p>
          <a:p>
            <a:pPr marL="914400" lvl="2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→ </a:t>
            </a:r>
            <a:r>
              <a:rPr lang="en-US" altLang="zh-TW" sz="2400" dirty="0"/>
              <a:t>in situ </a:t>
            </a:r>
            <a:r>
              <a:rPr lang="en-US" altLang="zh-TW" sz="2400" dirty="0" smtClean="0"/>
              <a:t>hybridization with </a:t>
            </a:r>
            <a:r>
              <a:rPr lang="en-US" altLang="zh-TW" sz="2400" dirty="0"/>
              <a:t>labeled </a:t>
            </a:r>
            <a:r>
              <a:rPr lang="en-US" altLang="zh-TW" sz="2400" dirty="0" smtClean="0"/>
              <a:t>probes</a:t>
            </a:r>
          </a:p>
          <a:p>
            <a:pPr marL="914400" lvl="2" indent="0">
              <a:buNone/>
            </a:pPr>
            <a:endParaRPr lang="en-US" altLang="zh-TW" sz="400" dirty="0"/>
          </a:p>
          <a:p>
            <a:pPr lvl="2"/>
            <a:r>
              <a:rPr lang="en-US" altLang="zh-TW" sz="2400" dirty="0" smtClean="0"/>
              <a:t>Widely used: detect </a:t>
            </a:r>
            <a:r>
              <a:rPr lang="en-US" altLang="zh-TW" sz="2400" b="1" dirty="0" smtClean="0"/>
              <a:t>submicroscopic deletions </a:t>
            </a:r>
            <a:r>
              <a:rPr lang="en-US" altLang="zh-TW" sz="2400" dirty="0" smtClean="0"/>
              <a:t>and </a:t>
            </a:r>
            <a:r>
              <a:rPr lang="en-US" altLang="zh-TW" sz="2400" dirty="0"/>
              <a:t>more obvious </a:t>
            </a:r>
            <a:r>
              <a:rPr lang="en-US" altLang="zh-TW" sz="2400" b="1" dirty="0"/>
              <a:t>chromosome </a:t>
            </a:r>
            <a:r>
              <a:rPr lang="en-US" altLang="zh-TW" sz="2400" b="1" dirty="0" smtClean="0"/>
              <a:t>anomalies</a:t>
            </a:r>
          </a:p>
          <a:p>
            <a:pPr lvl="2"/>
            <a:endParaRPr lang="en-US" altLang="zh-TW" sz="400" b="1" dirty="0" smtClean="0"/>
          </a:p>
          <a:p>
            <a:pPr lvl="2"/>
            <a:r>
              <a:rPr lang="en-US" altLang="zh-TW" sz="2400" dirty="0" smtClean="0"/>
              <a:t>Hybridization method</a:t>
            </a:r>
          </a:p>
          <a:p>
            <a:pPr lvl="3"/>
            <a:r>
              <a:rPr lang="en-US" altLang="zh-TW" sz="2200" dirty="0"/>
              <a:t>Direct: attachment of </a:t>
            </a:r>
            <a:r>
              <a:rPr lang="en-US" altLang="zh-TW" sz="2200" dirty="0" smtClean="0"/>
              <a:t>a detectable </a:t>
            </a:r>
            <a:r>
              <a:rPr lang="en-US" altLang="zh-TW" sz="2200" dirty="0"/>
              <a:t>molecule (</a:t>
            </a:r>
            <a:r>
              <a:rPr lang="en-US" altLang="zh-TW" sz="2200" dirty="0" smtClean="0"/>
              <a:t>e.g. a </a:t>
            </a:r>
            <a:r>
              <a:rPr lang="en-US" altLang="zh-TW" sz="2200" dirty="0"/>
              <a:t>fluorophore)</a:t>
            </a:r>
            <a:endParaRPr lang="en-US" altLang="zh-TW" sz="2200" dirty="0" smtClean="0"/>
          </a:p>
          <a:p>
            <a:pPr lvl="3"/>
            <a:r>
              <a:rPr lang="en-US" altLang="zh-TW" sz="2200" dirty="0" smtClean="0"/>
              <a:t>Indirect</a:t>
            </a:r>
            <a:r>
              <a:rPr lang="en-US" altLang="zh-TW" sz="2200" dirty="0"/>
              <a:t>: the probe with a </a:t>
            </a:r>
            <a:r>
              <a:rPr lang="en-US" altLang="zh-TW" sz="2200" dirty="0" err="1"/>
              <a:t>hapten</a:t>
            </a:r>
            <a:r>
              <a:rPr lang="en-US" altLang="zh-TW" sz="2200" dirty="0"/>
              <a:t> detectable </a:t>
            </a:r>
            <a:endParaRPr lang="en-US" altLang="zh-TW" sz="2200" dirty="0" smtClean="0"/>
          </a:p>
          <a:p>
            <a:pPr marL="1371600" lvl="3" indent="0">
              <a:buNone/>
            </a:pPr>
            <a:r>
              <a:rPr lang="en-US" altLang="zh-TW" sz="2200" dirty="0" smtClean="0"/>
              <a:t>   (</a:t>
            </a:r>
            <a:r>
              <a:rPr lang="en-US" altLang="zh-TW" sz="2200" dirty="0">
                <a:solidFill>
                  <a:srgbClr val="0070C0"/>
                </a:solidFill>
              </a:rPr>
              <a:t>biotin–</a:t>
            </a:r>
            <a:r>
              <a:rPr lang="en-US" altLang="zh-TW" sz="2200" dirty="0" err="1">
                <a:solidFill>
                  <a:srgbClr val="0070C0"/>
                </a:solidFill>
              </a:rPr>
              <a:t>avidin</a:t>
            </a:r>
            <a:r>
              <a:rPr lang="en-US" altLang="zh-TW" sz="2200" dirty="0"/>
              <a:t> </a:t>
            </a:r>
            <a:r>
              <a:rPr lang="en-US" altLang="zh-TW" sz="2200" dirty="0" smtClean="0"/>
              <a:t>and </a:t>
            </a:r>
            <a:r>
              <a:rPr lang="en-US" altLang="zh-TW" sz="2200" dirty="0" err="1" smtClean="0">
                <a:solidFill>
                  <a:srgbClr val="0070C0"/>
                </a:solidFill>
              </a:rPr>
              <a:t>digoxigenin</a:t>
            </a:r>
            <a:r>
              <a:rPr lang="en-US" altLang="zh-TW" sz="2200" dirty="0" smtClean="0"/>
              <a:t> systems)</a:t>
            </a:r>
            <a:endParaRPr lang="en-US" altLang="zh-TW" sz="2200" dirty="0"/>
          </a:p>
          <a:p>
            <a:pPr lvl="2"/>
            <a:endParaRPr lang="en-US" altLang="zh-TW" sz="400" dirty="0" smtClean="0"/>
          </a:p>
          <a:p>
            <a:pPr lvl="2"/>
            <a:r>
              <a:rPr lang="en-US" altLang="zh-TW" sz="2400" dirty="0" smtClean="0"/>
              <a:t>Assessment </a:t>
            </a:r>
            <a:r>
              <a:rPr lang="en-US" altLang="zh-TW" sz="2400" dirty="0"/>
              <a:t>of the structural nature of imbalances revealed by </a:t>
            </a:r>
            <a:endParaRPr lang="en-US" altLang="zh-TW" sz="2400" dirty="0" smtClean="0"/>
          </a:p>
          <a:p>
            <a:pPr marL="914400" lvl="2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microarray </a:t>
            </a:r>
            <a:r>
              <a:rPr lang="en-US" altLang="zh-TW" sz="2400" b="1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2007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4" name="Picture 4" descr="Fish Fluorescent In Situ Hybridiz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20" y="128588"/>
            <a:ext cx="8695159" cy="65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8" y="1789611"/>
            <a:ext cx="11353801" cy="4387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altLang="zh-TW" b="1" dirty="0">
                <a:solidFill>
                  <a:srgbClr val="0070C0"/>
                </a:solidFill>
              </a:rPr>
              <a:t>Comparative genomic hybridization (CGH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Font typeface="+mj-lt"/>
              <a:buAutoNum type="arabicPeriod" startAt="8"/>
            </a:pPr>
            <a:endParaRPr lang="en-US" altLang="zh-TW" sz="4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/>
              <a:t>Differentially labeled</a:t>
            </a:r>
            <a:r>
              <a:rPr lang="en-US" altLang="zh-TW" dirty="0"/>
              <a:t>, fluorophore-tagged DNA </a:t>
            </a:r>
            <a:r>
              <a:rPr lang="en-US" altLang="zh-TW" b="1" dirty="0"/>
              <a:t>from the patient and a normal </a:t>
            </a:r>
            <a:r>
              <a:rPr lang="en-US" altLang="zh-TW" b="1" dirty="0" smtClean="0"/>
              <a:t>control</a:t>
            </a:r>
            <a:endParaRPr lang="en-US" altLang="zh-TW" b="1" dirty="0"/>
          </a:p>
          <a:p>
            <a:pPr lvl="1"/>
            <a:endParaRPr lang="en-US" altLang="zh-TW" b="1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b="1" dirty="0">
                <a:solidFill>
                  <a:srgbClr val="0070C0"/>
                </a:solidFill>
              </a:rPr>
              <a:t>metaphase slide </a:t>
            </a:r>
            <a:r>
              <a:rPr lang="en-US" altLang="zh-TW" dirty="0"/>
              <a:t>prepared from </a:t>
            </a:r>
            <a:r>
              <a:rPr lang="en-US" altLang="zh-TW" dirty="0" smtClean="0"/>
              <a:t>a “standard</a:t>
            </a:r>
            <a:r>
              <a:rPr lang="en-US" altLang="zh-TW" dirty="0"/>
              <a:t>” </a:t>
            </a:r>
            <a:r>
              <a:rPr lang="en-US" altLang="zh-TW" dirty="0" smtClean="0"/>
              <a:t>normal person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Relative </a:t>
            </a:r>
            <a:r>
              <a:rPr lang="en-US" altLang="zh-TW" dirty="0"/>
              <a:t>excesses and deficiencies of </a:t>
            </a:r>
            <a:r>
              <a:rPr lang="en-US" altLang="zh-TW" dirty="0" smtClean="0"/>
              <a:t>patient DNA </a:t>
            </a:r>
            <a:r>
              <a:rPr lang="en-US" altLang="zh-TW" dirty="0"/>
              <a:t>bind </a:t>
            </a:r>
            <a:r>
              <a:rPr lang="en-US" altLang="zh-TW" dirty="0" smtClean="0"/>
              <a:t>competitively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b="1" dirty="0" smtClean="0"/>
              <a:t>Small </a:t>
            </a:r>
            <a:r>
              <a:rPr lang="en-US" altLang="zh-TW" b="1" dirty="0"/>
              <a:t>imbalances </a:t>
            </a:r>
            <a:r>
              <a:rPr lang="en-US" altLang="zh-TW" dirty="0" smtClean="0"/>
              <a:t>may be </a:t>
            </a:r>
            <a:r>
              <a:rPr lang="en-US" altLang="zh-TW" dirty="0"/>
              <a:t>identifiable by this approach, </a:t>
            </a:r>
            <a:r>
              <a:rPr lang="en-US" altLang="zh-TW" b="1" dirty="0"/>
              <a:t>~10 Mb or </a:t>
            </a:r>
            <a:r>
              <a:rPr lang="en-US" altLang="zh-TW" b="1" dirty="0" smtClean="0"/>
              <a:t>greater</a:t>
            </a:r>
          </a:p>
        </p:txBody>
      </p:sp>
    </p:spTree>
    <p:extLst>
      <p:ext uri="{BB962C8B-B14F-4D97-AF65-F5344CB8AC3E}">
        <p14:creationId xmlns:p14="http://schemas.microsoft.com/office/powerpoint/2010/main" val="30163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CG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80" y="0"/>
            <a:ext cx="482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661655" y="6676630"/>
            <a:ext cx="26725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</a:rPr>
              <a:t>https://www.wikilectures.eu/images/3/34/CGH.gif</a:t>
            </a:r>
          </a:p>
        </p:txBody>
      </p:sp>
    </p:spTree>
    <p:extLst>
      <p:ext uri="{BB962C8B-B14F-4D97-AF65-F5344CB8AC3E}">
        <p14:creationId xmlns:p14="http://schemas.microsoft.com/office/powerpoint/2010/main" val="3788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014" y="0"/>
            <a:ext cx="6075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Difference Between FISH and CGH in Tabular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08" y="0"/>
            <a:ext cx="6687676" cy="69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Disadvantages of CGH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30068"/>
            <a:ext cx="10515600" cy="4936653"/>
          </a:xfrm>
        </p:spPr>
        <p:txBody>
          <a:bodyPr>
            <a:normAutofit/>
          </a:bodyPr>
          <a:lstStyle/>
          <a:p>
            <a:r>
              <a:rPr lang="en-US" altLang="zh-TW" dirty="0"/>
              <a:t>Inaccuracies in certain regions of chromosomes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sz="2400" dirty="0" smtClean="0"/>
              <a:t>(</a:t>
            </a:r>
            <a:r>
              <a:rPr lang="en-US" altLang="zh-TW" sz="2400" dirty="0"/>
              <a:t>in regions with high amounts of repeat sequences, </a:t>
            </a:r>
            <a:r>
              <a:rPr lang="en-US" altLang="zh-TW" sz="2400" dirty="0" err="1"/>
              <a:t>centromeric</a:t>
            </a:r>
            <a:r>
              <a:rPr lang="en-US" altLang="zh-TW" sz="2400" dirty="0"/>
              <a:t> regions of acrocentric </a:t>
            </a:r>
            <a:r>
              <a:rPr lang="en-US" altLang="zh-TW" sz="2400" dirty="0" smtClean="0"/>
              <a:t>chromosomes, </a:t>
            </a:r>
            <a:r>
              <a:rPr lang="en-US" altLang="zh-TW" sz="2400" dirty="0"/>
              <a:t>in the telomeres of most </a:t>
            </a:r>
            <a:r>
              <a:rPr lang="en-US" altLang="zh-TW" sz="2400" dirty="0" smtClean="0"/>
              <a:t>chromosomes)</a:t>
            </a:r>
            <a:endParaRPr lang="en-US" altLang="zh-TW" sz="2400" dirty="0"/>
          </a:p>
          <a:p>
            <a:endParaRPr lang="en-US" altLang="zh-TW" sz="400" dirty="0" smtClean="0"/>
          </a:p>
          <a:p>
            <a:r>
              <a:rPr lang="en-US" altLang="zh-TW" dirty="0" smtClean="0"/>
              <a:t>Copy </a:t>
            </a:r>
            <a:r>
              <a:rPr lang="en-US" altLang="zh-TW" dirty="0"/>
              <a:t>number changes can only be spotted if more than 50% of cells </a:t>
            </a:r>
            <a:r>
              <a:rPr lang="en-US" altLang="zh-TW" dirty="0" err="1"/>
              <a:t>analysed</a:t>
            </a:r>
            <a:r>
              <a:rPr lang="en-US" altLang="zh-TW" dirty="0"/>
              <a:t> contain a chromosomal gain or loss</a:t>
            </a:r>
          </a:p>
          <a:p>
            <a:endParaRPr lang="en-US" altLang="zh-TW" sz="400" dirty="0" smtClean="0"/>
          </a:p>
          <a:p>
            <a:r>
              <a:rPr lang="en-US" altLang="zh-TW" b="1" dirty="0" smtClean="0"/>
              <a:t>Not </a:t>
            </a:r>
            <a:r>
              <a:rPr lang="en-US" altLang="zh-TW" b="1" dirty="0"/>
              <a:t>been able </a:t>
            </a:r>
            <a:r>
              <a:rPr lang="en-US" altLang="zh-TW" dirty="0"/>
              <a:t>to identify chromosomal abnormalities that are </a:t>
            </a:r>
            <a:r>
              <a:rPr lang="en-US" altLang="zh-TW" dirty="0" smtClean="0">
                <a:solidFill>
                  <a:srgbClr val="0070C0"/>
                </a:solidFill>
              </a:rPr>
              <a:t>balanced</a:t>
            </a:r>
          </a:p>
          <a:p>
            <a:endParaRPr lang="en-US" altLang="zh-TW" sz="400" dirty="0"/>
          </a:p>
          <a:p>
            <a:r>
              <a:rPr lang="en-US" altLang="zh-TW" dirty="0"/>
              <a:t>Decreased sensitivity due to contamination of the test cells with normal cells</a:t>
            </a:r>
          </a:p>
        </p:txBody>
      </p:sp>
    </p:spTree>
    <p:extLst>
      <p:ext uri="{BB962C8B-B14F-4D97-AF65-F5344CB8AC3E}">
        <p14:creationId xmlns:p14="http://schemas.microsoft.com/office/powerpoint/2010/main" val="12489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AutoShape 2" descr="Human Medical Genetics LECTURE 1 Human Chromosomes Human Karyotype Muhammad  Faiyaz-Ul-Haque, M.Phil, PhD Associate Professor and Consultant Molecular  Genetics. - ppt downloa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6" name="Picture 4" descr="Human Medical Genetics LECTURE 1 Human Chromosomes Human Karyotype Muhammad  Faiyaz-Ul-Haque, M.Phil, PhD Associate Professor and Consultant Molecular  Genetics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33"/>
          <p:cNvGrpSpPr/>
          <p:nvPr/>
        </p:nvGrpSpPr>
        <p:grpSpPr>
          <a:xfrm>
            <a:off x="6202631" y="4583599"/>
            <a:ext cx="599135" cy="179400"/>
            <a:chOff x="826998" y="3699099"/>
            <a:chExt cx="449351" cy="134550"/>
          </a:xfrm>
        </p:grpSpPr>
        <p:sp>
          <p:nvSpPr>
            <p:cNvPr id="977" name="Google Shape;977;p33"/>
            <p:cNvSpPr/>
            <p:nvPr/>
          </p:nvSpPr>
          <p:spPr>
            <a:xfrm rot="6311946">
              <a:off x="834358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 rot="6311946">
              <a:off x="1156972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 rot="6311946">
              <a:off x="995665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5" name="Google Shape;1035;p33"/>
          <p:cNvSpPr txBox="1">
            <a:spLocks noGrp="1"/>
          </p:cNvSpPr>
          <p:nvPr>
            <p:ph type="title" idx="2"/>
          </p:nvPr>
        </p:nvSpPr>
        <p:spPr>
          <a:xfrm>
            <a:off x="5999566" y="2846992"/>
            <a:ext cx="4378148" cy="111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5400" dirty="0">
                <a:latin typeface="Calibri" panose="020F0502020204030204" pitchFamily="34" charset="0"/>
                <a:cs typeface="Calibri" panose="020F0502020204030204" pitchFamily="34" charset="0"/>
              </a:rPr>
              <a:t>MICROARRAY ANALYSIS</a:t>
            </a:r>
            <a:r>
              <a:rPr lang="en-US" altLang="zh-TW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TW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oogle Shape;1891;p54"/>
          <p:cNvGrpSpPr/>
          <p:nvPr/>
        </p:nvGrpSpPr>
        <p:grpSpPr>
          <a:xfrm>
            <a:off x="2247441" y="1689253"/>
            <a:ext cx="2993153" cy="3073747"/>
            <a:chOff x="1076800" y="2067550"/>
            <a:chExt cx="1827126" cy="1856701"/>
          </a:xfrm>
        </p:grpSpPr>
        <p:sp>
          <p:nvSpPr>
            <p:cNvPr id="37" name="Google Shape;1892;p54"/>
            <p:cNvSpPr/>
            <p:nvPr/>
          </p:nvSpPr>
          <p:spPr>
            <a:xfrm>
              <a:off x="2243694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1" y="0"/>
                  </a:moveTo>
                  <a:lnTo>
                    <a:pt x="1" y="3350"/>
                  </a:lnTo>
                  <a:cubicBezTo>
                    <a:pt x="1" y="3666"/>
                    <a:pt x="235" y="3900"/>
                    <a:pt x="551" y="3900"/>
                  </a:cubicBezTo>
                  <a:cubicBezTo>
                    <a:pt x="867" y="3900"/>
                    <a:pt x="1107" y="3666"/>
                    <a:pt x="1107" y="3350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893;p54"/>
            <p:cNvSpPr/>
            <p:nvPr/>
          </p:nvSpPr>
          <p:spPr>
            <a:xfrm>
              <a:off x="2264916" y="2392736"/>
              <a:ext cx="141538" cy="374148"/>
            </a:xfrm>
            <a:custGeom>
              <a:avLst/>
              <a:gdLst/>
              <a:ahLst/>
              <a:cxnLst/>
              <a:rect l="l" t="t" r="r" b="b"/>
              <a:pathLst>
                <a:path w="847" h="2239" extrusionOk="0">
                  <a:moveTo>
                    <a:pt x="0" y="1"/>
                  </a:moveTo>
                  <a:lnTo>
                    <a:pt x="0" y="1821"/>
                  </a:lnTo>
                  <a:cubicBezTo>
                    <a:pt x="0" y="2055"/>
                    <a:pt x="190" y="2238"/>
                    <a:pt x="424" y="2238"/>
                  </a:cubicBezTo>
                  <a:cubicBezTo>
                    <a:pt x="664" y="2238"/>
                    <a:pt x="847" y="2055"/>
                    <a:pt x="847" y="1821"/>
                  </a:cubicBezTo>
                  <a:lnTo>
                    <a:pt x="847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894;p54"/>
            <p:cNvSpPr/>
            <p:nvPr/>
          </p:nvSpPr>
          <p:spPr>
            <a:xfrm>
              <a:off x="1565749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666"/>
                    <a:pt x="234" y="3900"/>
                    <a:pt x="550" y="3900"/>
                  </a:cubicBezTo>
                  <a:cubicBezTo>
                    <a:pt x="866" y="3900"/>
                    <a:pt x="1106" y="3666"/>
                    <a:pt x="1106" y="3350"/>
                  </a:cubicBezTo>
                  <a:lnTo>
                    <a:pt x="1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895;p54"/>
            <p:cNvSpPr/>
            <p:nvPr/>
          </p:nvSpPr>
          <p:spPr>
            <a:xfrm>
              <a:off x="1587807" y="2507871"/>
              <a:ext cx="140702" cy="259013"/>
            </a:xfrm>
            <a:custGeom>
              <a:avLst/>
              <a:gdLst/>
              <a:ahLst/>
              <a:cxnLst/>
              <a:rect l="l" t="t" r="r" b="b"/>
              <a:pathLst>
                <a:path w="842" h="1550" extrusionOk="0">
                  <a:moveTo>
                    <a:pt x="1" y="1"/>
                  </a:moveTo>
                  <a:lnTo>
                    <a:pt x="1" y="1132"/>
                  </a:lnTo>
                  <a:cubicBezTo>
                    <a:pt x="1" y="1366"/>
                    <a:pt x="184" y="1549"/>
                    <a:pt x="418" y="1549"/>
                  </a:cubicBezTo>
                  <a:cubicBezTo>
                    <a:pt x="658" y="1549"/>
                    <a:pt x="842" y="1366"/>
                    <a:pt x="842" y="1132"/>
                  </a:cubicBezTo>
                  <a:lnTo>
                    <a:pt x="842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896;p54"/>
            <p:cNvSpPr/>
            <p:nvPr/>
          </p:nvSpPr>
          <p:spPr>
            <a:xfrm>
              <a:off x="1226693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666"/>
                    <a:pt x="241" y="3900"/>
                    <a:pt x="557" y="3900"/>
                  </a:cubicBezTo>
                  <a:cubicBezTo>
                    <a:pt x="841" y="3900"/>
                    <a:pt x="1106" y="3666"/>
                    <a:pt x="1106" y="3350"/>
                  </a:cubicBezTo>
                  <a:lnTo>
                    <a:pt x="1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897;p54"/>
            <p:cNvSpPr/>
            <p:nvPr/>
          </p:nvSpPr>
          <p:spPr>
            <a:xfrm>
              <a:off x="1248918" y="2366333"/>
              <a:ext cx="140535" cy="400551"/>
            </a:xfrm>
            <a:custGeom>
              <a:avLst/>
              <a:gdLst/>
              <a:ahLst/>
              <a:cxnLst/>
              <a:rect l="l" t="t" r="r" b="b"/>
              <a:pathLst>
                <a:path w="841" h="2397" extrusionOk="0">
                  <a:moveTo>
                    <a:pt x="0" y="1"/>
                  </a:moveTo>
                  <a:lnTo>
                    <a:pt x="0" y="1979"/>
                  </a:lnTo>
                  <a:cubicBezTo>
                    <a:pt x="0" y="2213"/>
                    <a:pt x="183" y="2396"/>
                    <a:pt x="424" y="2396"/>
                  </a:cubicBezTo>
                  <a:cubicBezTo>
                    <a:pt x="632" y="2396"/>
                    <a:pt x="841" y="2213"/>
                    <a:pt x="841" y="1979"/>
                  </a:cubicBezTo>
                  <a:lnTo>
                    <a:pt x="841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898;p54"/>
            <p:cNvSpPr/>
            <p:nvPr/>
          </p:nvSpPr>
          <p:spPr>
            <a:xfrm>
              <a:off x="2613330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1" y="0"/>
                  </a:moveTo>
                  <a:lnTo>
                    <a:pt x="1" y="3350"/>
                  </a:lnTo>
                  <a:cubicBezTo>
                    <a:pt x="1" y="3666"/>
                    <a:pt x="235" y="3900"/>
                    <a:pt x="551" y="3900"/>
                  </a:cubicBezTo>
                  <a:cubicBezTo>
                    <a:pt x="841" y="3900"/>
                    <a:pt x="1107" y="3666"/>
                    <a:pt x="1107" y="3350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899;p54"/>
            <p:cNvSpPr/>
            <p:nvPr/>
          </p:nvSpPr>
          <p:spPr>
            <a:xfrm>
              <a:off x="2634552" y="2335753"/>
              <a:ext cx="141705" cy="431131"/>
            </a:xfrm>
            <a:custGeom>
              <a:avLst/>
              <a:gdLst/>
              <a:ahLst/>
              <a:cxnLst/>
              <a:rect l="l" t="t" r="r" b="b"/>
              <a:pathLst>
                <a:path w="848" h="2580" extrusionOk="0">
                  <a:moveTo>
                    <a:pt x="0" y="1"/>
                  </a:moveTo>
                  <a:lnTo>
                    <a:pt x="0" y="2162"/>
                  </a:lnTo>
                  <a:cubicBezTo>
                    <a:pt x="0" y="2396"/>
                    <a:pt x="190" y="2579"/>
                    <a:pt x="424" y="2579"/>
                  </a:cubicBezTo>
                  <a:cubicBezTo>
                    <a:pt x="632" y="2579"/>
                    <a:pt x="847" y="2396"/>
                    <a:pt x="847" y="2162"/>
                  </a:cubicBezTo>
                  <a:lnTo>
                    <a:pt x="847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900;p54"/>
            <p:cNvSpPr/>
            <p:nvPr/>
          </p:nvSpPr>
          <p:spPr>
            <a:xfrm>
              <a:off x="1076800" y="2181515"/>
              <a:ext cx="1827126" cy="66842"/>
            </a:xfrm>
            <a:custGeom>
              <a:avLst/>
              <a:gdLst/>
              <a:ahLst/>
              <a:cxnLst/>
              <a:rect l="l" t="t" r="r" b="b"/>
              <a:pathLst>
                <a:path w="10934" h="400" extrusionOk="0">
                  <a:moveTo>
                    <a:pt x="215" y="1"/>
                  </a:moveTo>
                  <a:cubicBezTo>
                    <a:pt x="107" y="1"/>
                    <a:pt x="0" y="83"/>
                    <a:pt x="0" y="216"/>
                  </a:cubicBezTo>
                  <a:cubicBezTo>
                    <a:pt x="0" y="317"/>
                    <a:pt x="107" y="399"/>
                    <a:pt x="215" y="399"/>
                  </a:cubicBezTo>
                  <a:lnTo>
                    <a:pt x="10719" y="399"/>
                  </a:lnTo>
                  <a:cubicBezTo>
                    <a:pt x="10826" y="399"/>
                    <a:pt x="10934" y="317"/>
                    <a:pt x="10934" y="216"/>
                  </a:cubicBezTo>
                  <a:cubicBezTo>
                    <a:pt x="10934" y="83"/>
                    <a:pt x="10826" y="1"/>
                    <a:pt x="10719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901;p54"/>
            <p:cNvSpPr/>
            <p:nvPr/>
          </p:nvSpPr>
          <p:spPr>
            <a:xfrm>
              <a:off x="1943740" y="2181515"/>
              <a:ext cx="66675" cy="1730205"/>
            </a:xfrm>
            <a:custGeom>
              <a:avLst/>
              <a:gdLst/>
              <a:ahLst/>
              <a:cxnLst/>
              <a:rect l="l" t="t" r="r" b="b"/>
              <a:pathLst>
                <a:path w="399" h="10354" extrusionOk="0">
                  <a:moveTo>
                    <a:pt x="184" y="1"/>
                  </a:moveTo>
                  <a:cubicBezTo>
                    <a:pt x="83" y="1"/>
                    <a:pt x="1" y="83"/>
                    <a:pt x="1" y="184"/>
                  </a:cubicBezTo>
                  <a:lnTo>
                    <a:pt x="1" y="10170"/>
                  </a:lnTo>
                  <a:cubicBezTo>
                    <a:pt x="1" y="10271"/>
                    <a:pt x="83" y="10353"/>
                    <a:pt x="184" y="10353"/>
                  </a:cubicBezTo>
                  <a:lnTo>
                    <a:pt x="241" y="10353"/>
                  </a:lnTo>
                  <a:cubicBezTo>
                    <a:pt x="317" y="10353"/>
                    <a:pt x="399" y="10271"/>
                    <a:pt x="399" y="10170"/>
                  </a:cubicBezTo>
                  <a:lnTo>
                    <a:pt x="399" y="184"/>
                  </a:lnTo>
                  <a:cubicBezTo>
                    <a:pt x="399" y="83"/>
                    <a:pt x="317" y="1"/>
                    <a:pt x="241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1902;p54"/>
            <p:cNvSpPr/>
            <p:nvPr/>
          </p:nvSpPr>
          <p:spPr>
            <a:xfrm>
              <a:off x="1856177" y="2071728"/>
              <a:ext cx="246146" cy="251493"/>
            </a:xfrm>
            <a:custGeom>
              <a:avLst/>
              <a:gdLst/>
              <a:ahLst/>
              <a:cxnLst/>
              <a:rect l="l" t="t" r="r" b="b"/>
              <a:pathLst>
                <a:path w="1473" h="1505" extrusionOk="0">
                  <a:moveTo>
                    <a:pt x="740" y="1"/>
                  </a:moveTo>
                  <a:cubicBezTo>
                    <a:pt x="316" y="1"/>
                    <a:pt x="0" y="342"/>
                    <a:pt x="0" y="740"/>
                  </a:cubicBezTo>
                  <a:cubicBezTo>
                    <a:pt x="0" y="1157"/>
                    <a:pt x="316" y="1505"/>
                    <a:pt x="740" y="1505"/>
                  </a:cubicBezTo>
                  <a:cubicBezTo>
                    <a:pt x="1132" y="1505"/>
                    <a:pt x="1473" y="1157"/>
                    <a:pt x="1473" y="740"/>
                  </a:cubicBezTo>
                  <a:cubicBezTo>
                    <a:pt x="1473" y="342"/>
                    <a:pt x="1132" y="1"/>
                    <a:pt x="740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1903;p54"/>
            <p:cNvSpPr/>
            <p:nvPr/>
          </p:nvSpPr>
          <p:spPr>
            <a:xfrm>
              <a:off x="1904638" y="2124533"/>
              <a:ext cx="149225" cy="145883"/>
            </a:xfrm>
            <a:custGeom>
              <a:avLst/>
              <a:gdLst/>
              <a:ahLst/>
              <a:cxnLst/>
              <a:rect l="l" t="t" r="r" b="b"/>
              <a:pathLst>
                <a:path w="893" h="873" extrusionOk="0">
                  <a:moveTo>
                    <a:pt x="450" y="1"/>
                  </a:moveTo>
                  <a:cubicBezTo>
                    <a:pt x="210" y="1"/>
                    <a:pt x="1" y="184"/>
                    <a:pt x="1" y="424"/>
                  </a:cubicBezTo>
                  <a:cubicBezTo>
                    <a:pt x="1" y="683"/>
                    <a:pt x="210" y="873"/>
                    <a:pt x="450" y="873"/>
                  </a:cubicBezTo>
                  <a:cubicBezTo>
                    <a:pt x="684" y="873"/>
                    <a:pt x="892" y="683"/>
                    <a:pt x="892" y="424"/>
                  </a:cubicBezTo>
                  <a:cubicBezTo>
                    <a:pt x="892" y="184"/>
                    <a:pt x="684" y="1"/>
                    <a:pt x="450" y="1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1904;p54"/>
            <p:cNvSpPr/>
            <p:nvPr/>
          </p:nvSpPr>
          <p:spPr>
            <a:xfrm>
              <a:off x="1512944" y="2071728"/>
              <a:ext cx="286251" cy="66675"/>
            </a:xfrm>
            <a:custGeom>
              <a:avLst/>
              <a:gdLst/>
              <a:ahLst/>
              <a:cxnLst/>
              <a:rect l="l" t="t" r="r" b="b"/>
              <a:pathLst>
                <a:path w="1713" h="399" extrusionOk="0">
                  <a:moveTo>
                    <a:pt x="0" y="1"/>
                  </a:moveTo>
                  <a:lnTo>
                    <a:pt x="0" y="399"/>
                  </a:lnTo>
                  <a:lnTo>
                    <a:pt x="1713" y="399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1905;p54"/>
            <p:cNvSpPr/>
            <p:nvPr/>
          </p:nvSpPr>
          <p:spPr>
            <a:xfrm>
              <a:off x="1169710" y="2067550"/>
              <a:ext cx="286251" cy="70853"/>
            </a:xfrm>
            <a:custGeom>
              <a:avLst/>
              <a:gdLst/>
              <a:ahLst/>
              <a:cxnLst/>
              <a:rect l="l" t="t" r="r" b="b"/>
              <a:pathLst>
                <a:path w="1713" h="424" extrusionOk="0">
                  <a:moveTo>
                    <a:pt x="0" y="0"/>
                  </a:moveTo>
                  <a:lnTo>
                    <a:pt x="0" y="424"/>
                  </a:lnTo>
                  <a:lnTo>
                    <a:pt x="1713" y="424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906;p54"/>
            <p:cNvSpPr/>
            <p:nvPr/>
          </p:nvSpPr>
          <p:spPr>
            <a:xfrm>
              <a:off x="2195066" y="2071728"/>
              <a:ext cx="286418" cy="70853"/>
            </a:xfrm>
            <a:custGeom>
              <a:avLst/>
              <a:gdLst/>
              <a:ahLst/>
              <a:cxnLst/>
              <a:rect l="l" t="t" r="r" b="b"/>
              <a:pathLst>
                <a:path w="1714" h="424" extrusionOk="0">
                  <a:moveTo>
                    <a:pt x="1" y="1"/>
                  </a:moveTo>
                  <a:lnTo>
                    <a:pt x="1" y="424"/>
                  </a:lnTo>
                  <a:lnTo>
                    <a:pt x="1714" y="424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1907;p54"/>
            <p:cNvSpPr/>
            <p:nvPr/>
          </p:nvSpPr>
          <p:spPr>
            <a:xfrm>
              <a:off x="2560524" y="2071728"/>
              <a:ext cx="285415" cy="70853"/>
            </a:xfrm>
            <a:custGeom>
              <a:avLst/>
              <a:gdLst/>
              <a:ahLst/>
              <a:cxnLst/>
              <a:rect l="l" t="t" r="r" b="b"/>
              <a:pathLst>
                <a:path w="1708" h="424" extrusionOk="0">
                  <a:moveTo>
                    <a:pt x="1" y="1"/>
                  </a:moveTo>
                  <a:lnTo>
                    <a:pt x="1" y="424"/>
                  </a:lnTo>
                  <a:lnTo>
                    <a:pt x="1707" y="424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908;p54"/>
            <p:cNvSpPr/>
            <p:nvPr/>
          </p:nvSpPr>
          <p:spPr>
            <a:xfrm>
              <a:off x="1715642" y="3765668"/>
              <a:ext cx="549441" cy="158583"/>
            </a:xfrm>
            <a:custGeom>
              <a:avLst/>
              <a:gdLst/>
              <a:ahLst/>
              <a:cxnLst/>
              <a:rect l="l" t="t" r="r" b="b"/>
              <a:pathLst>
                <a:path w="3288" h="949" extrusionOk="0">
                  <a:moveTo>
                    <a:pt x="1" y="1"/>
                  </a:moveTo>
                  <a:lnTo>
                    <a:pt x="1" y="949"/>
                  </a:lnTo>
                  <a:lnTo>
                    <a:pt x="3287" y="949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909;p54"/>
            <p:cNvSpPr/>
            <p:nvPr/>
          </p:nvSpPr>
          <p:spPr>
            <a:xfrm>
              <a:off x="1156008" y="3194337"/>
              <a:ext cx="568324" cy="729915"/>
            </a:xfrm>
            <a:custGeom>
              <a:avLst/>
              <a:gdLst/>
              <a:ahLst/>
              <a:cxnLst/>
              <a:rect l="l" t="t" r="r" b="b"/>
              <a:pathLst>
                <a:path w="3401" h="4368" extrusionOk="0">
                  <a:moveTo>
                    <a:pt x="0" y="1"/>
                  </a:moveTo>
                  <a:lnTo>
                    <a:pt x="0" y="4368"/>
                  </a:lnTo>
                  <a:lnTo>
                    <a:pt x="3400" y="4368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1910;p54"/>
            <p:cNvSpPr/>
            <p:nvPr/>
          </p:nvSpPr>
          <p:spPr>
            <a:xfrm>
              <a:off x="1156008" y="3576672"/>
              <a:ext cx="568324" cy="347578"/>
            </a:xfrm>
            <a:custGeom>
              <a:avLst/>
              <a:gdLst/>
              <a:ahLst/>
              <a:cxnLst/>
              <a:rect l="l" t="t" r="r" b="b"/>
              <a:pathLst>
                <a:path w="3401" h="2080" extrusionOk="0">
                  <a:moveTo>
                    <a:pt x="0" y="1"/>
                  </a:moveTo>
                  <a:lnTo>
                    <a:pt x="0" y="2080"/>
                  </a:lnTo>
                  <a:lnTo>
                    <a:pt x="3400" y="2080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1911;p54"/>
            <p:cNvSpPr/>
            <p:nvPr/>
          </p:nvSpPr>
          <p:spPr>
            <a:xfrm>
              <a:off x="1103203" y="3132007"/>
              <a:ext cx="678112" cy="168108"/>
            </a:xfrm>
            <a:custGeom>
              <a:avLst/>
              <a:gdLst/>
              <a:ahLst/>
              <a:cxnLst/>
              <a:rect l="l" t="t" r="r" b="b"/>
              <a:pathLst>
                <a:path w="4058" h="1006" extrusionOk="0">
                  <a:moveTo>
                    <a:pt x="0" y="1"/>
                  </a:moveTo>
                  <a:lnTo>
                    <a:pt x="0" y="1006"/>
                  </a:lnTo>
                  <a:lnTo>
                    <a:pt x="4058" y="1006"/>
                  </a:lnTo>
                  <a:lnTo>
                    <a:pt x="4058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1912;p54"/>
            <p:cNvSpPr/>
            <p:nvPr/>
          </p:nvSpPr>
          <p:spPr>
            <a:xfrm>
              <a:off x="1240396" y="3444660"/>
              <a:ext cx="276893" cy="343401"/>
            </a:xfrm>
            <a:custGeom>
              <a:avLst/>
              <a:gdLst/>
              <a:ahLst/>
              <a:cxnLst/>
              <a:rect l="l" t="t" r="r" b="b"/>
              <a:pathLst>
                <a:path w="1657" h="2055" extrusionOk="0">
                  <a:moveTo>
                    <a:pt x="1" y="1"/>
                  </a:moveTo>
                  <a:lnTo>
                    <a:pt x="1" y="2055"/>
                  </a:lnTo>
                  <a:lnTo>
                    <a:pt x="1656" y="2055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1913;p54"/>
            <p:cNvSpPr/>
            <p:nvPr/>
          </p:nvSpPr>
          <p:spPr>
            <a:xfrm>
              <a:off x="1257273" y="3497465"/>
              <a:ext cx="119480" cy="8689"/>
            </a:xfrm>
            <a:custGeom>
              <a:avLst/>
              <a:gdLst/>
              <a:ahLst/>
              <a:cxnLst/>
              <a:rect l="l" t="t" r="r" b="b"/>
              <a:pathLst>
                <a:path w="715" h="52" extrusionOk="0">
                  <a:moveTo>
                    <a:pt x="1" y="1"/>
                  </a:moveTo>
                  <a:lnTo>
                    <a:pt x="1" y="51"/>
                  </a:lnTo>
                  <a:lnTo>
                    <a:pt x="715" y="51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1914;p54"/>
            <p:cNvSpPr/>
            <p:nvPr/>
          </p:nvSpPr>
          <p:spPr>
            <a:xfrm>
              <a:off x="1380931" y="3682282"/>
              <a:ext cx="118477" cy="8689"/>
            </a:xfrm>
            <a:custGeom>
              <a:avLst/>
              <a:gdLst/>
              <a:ahLst/>
              <a:cxnLst/>
              <a:rect l="l" t="t" r="r" b="b"/>
              <a:pathLst>
                <a:path w="709" h="52" extrusionOk="0">
                  <a:moveTo>
                    <a:pt x="0" y="1"/>
                  </a:moveTo>
                  <a:lnTo>
                    <a:pt x="0" y="51"/>
                  </a:lnTo>
                  <a:lnTo>
                    <a:pt x="708" y="51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1915;p54"/>
            <p:cNvSpPr/>
            <p:nvPr/>
          </p:nvSpPr>
          <p:spPr>
            <a:xfrm>
              <a:off x="1336481" y="3682282"/>
              <a:ext cx="30914" cy="8689"/>
            </a:xfrm>
            <a:custGeom>
              <a:avLst/>
              <a:gdLst/>
              <a:ahLst/>
              <a:cxnLst/>
              <a:rect l="l" t="t" r="r" b="b"/>
              <a:pathLst>
                <a:path w="185" h="52" extrusionOk="0">
                  <a:moveTo>
                    <a:pt x="1" y="1"/>
                  </a:moveTo>
                  <a:lnTo>
                    <a:pt x="1" y="51"/>
                  </a:lnTo>
                  <a:lnTo>
                    <a:pt x="184" y="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1916;p54"/>
            <p:cNvSpPr/>
            <p:nvPr/>
          </p:nvSpPr>
          <p:spPr>
            <a:xfrm>
              <a:off x="1257273" y="3682282"/>
              <a:ext cx="66675" cy="8689"/>
            </a:xfrm>
            <a:custGeom>
              <a:avLst/>
              <a:gdLst/>
              <a:ahLst/>
              <a:cxnLst/>
              <a:rect l="l" t="t" r="r" b="b"/>
              <a:pathLst>
                <a:path w="399" h="52" extrusionOk="0">
                  <a:moveTo>
                    <a:pt x="1" y="1"/>
                  </a:moveTo>
                  <a:lnTo>
                    <a:pt x="1" y="51"/>
                  </a:lnTo>
                  <a:lnTo>
                    <a:pt x="399" y="51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1917;p54"/>
            <p:cNvSpPr/>
            <p:nvPr/>
          </p:nvSpPr>
          <p:spPr>
            <a:xfrm>
              <a:off x="1257273" y="3558792"/>
              <a:ext cx="242135" cy="9692"/>
            </a:xfrm>
            <a:custGeom>
              <a:avLst/>
              <a:gdLst/>
              <a:ahLst/>
              <a:cxnLst/>
              <a:rect l="l" t="t" r="r" b="b"/>
              <a:pathLst>
                <a:path w="1449" h="58" extrusionOk="0">
                  <a:moveTo>
                    <a:pt x="1" y="0"/>
                  </a:moveTo>
                  <a:lnTo>
                    <a:pt x="1" y="57"/>
                  </a:lnTo>
                  <a:lnTo>
                    <a:pt x="1448" y="57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918;p54"/>
            <p:cNvSpPr/>
            <p:nvPr/>
          </p:nvSpPr>
          <p:spPr>
            <a:xfrm>
              <a:off x="1257273" y="3621122"/>
              <a:ext cx="242135" cy="8522"/>
            </a:xfrm>
            <a:custGeom>
              <a:avLst/>
              <a:gdLst/>
              <a:ahLst/>
              <a:cxnLst/>
              <a:rect l="l" t="t" r="r" b="b"/>
              <a:pathLst>
                <a:path w="1449" h="51" extrusionOk="0">
                  <a:moveTo>
                    <a:pt x="1" y="0"/>
                  </a:moveTo>
                  <a:lnTo>
                    <a:pt x="1" y="51"/>
                  </a:lnTo>
                  <a:lnTo>
                    <a:pt x="1448" y="51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2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789611"/>
            <a:ext cx="10787743" cy="4387352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2010s</a:t>
            </a:r>
            <a:r>
              <a:rPr lang="en-US" altLang="zh-TW" dirty="0" smtClean="0"/>
              <a:t>: </a:t>
            </a:r>
          </a:p>
          <a:p>
            <a:r>
              <a:rPr lang="en-US" altLang="zh-TW" b="1" dirty="0">
                <a:solidFill>
                  <a:srgbClr val="0070C0"/>
                </a:solidFill>
              </a:rPr>
              <a:t>M</a:t>
            </a:r>
            <a:r>
              <a:rPr lang="en-US" altLang="zh-TW" b="1" dirty="0" smtClean="0">
                <a:solidFill>
                  <a:srgbClr val="0070C0"/>
                </a:solidFill>
              </a:rPr>
              <a:t>icroarray</a:t>
            </a:r>
            <a:r>
              <a:rPr lang="en-US" altLang="zh-TW" dirty="0" smtClean="0"/>
              <a:t> </a:t>
            </a:r>
            <a:r>
              <a:rPr lang="en-US" altLang="zh-TW" dirty="0"/>
              <a:t>has become the </a:t>
            </a:r>
            <a:r>
              <a:rPr lang="en-US" altLang="zh-TW" b="1" dirty="0"/>
              <a:t>first-tier clinical </a:t>
            </a:r>
            <a:r>
              <a:rPr lang="en-US" altLang="zh-TW" b="1" dirty="0" smtClean="0"/>
              <a:t>diagnostic test 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 smtClean="0"/>
              <a:t>Developmental </a:t>
            </a:r>
            <a:r>
              <a:rPr lang="en-US" altLang="zh-TW" dirty="0"/>
              <a:t>disabilities or congenital </a:t>
            </a:r>
            <a:r>
              <a:rPr lang="en-US" altLang="zh-TW" dirty="0" smtClean="0"/>
              <a:t>anomalies</a:t>
            </a:r>
          </a:p>
          <a:p>
            <a:pPr lvl="1"/>
            <a:endParaRPr lang="en-US" altLang="zh-TW" dirty="0" smtClean="0">
              <a:solidFill>
                <a:srgbClr val="4472C4"/>
              </a:solidFill>
            </a:endParaRPr>
          </a:p>
          <a:p>
            <a:r>
              <a:rPr lang="en-US" altLang="zh-TW" dirty="0" smtClean="0"/>
              <a:t>Microarray </a:t>
            </a:r>
            <a:r>
              <a:rPr lang="en-US" altLang="zh-TW" dirty="0"/>
              <a:t>techniques in </a:t>
            </a:r>
            <a:r>
              <a:rPr lang="en-US" altLang="zh-TW" dirty="0" smtClean="0"/>
              <a:t>use:</a:t>
            </a:r>
          </a:p>
          <a:p>
            <a:endParaRPr lang="en-US" altLang="zh-TW" sz="400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CGH approach</a:t>
            </a:r>
          </a:p>
          <a:p>
            <a:pPr lvl="1"/>
            <a:endParaRPr lang="en-US" altLang="zh-TW" sz="4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Single nucleotide </a:t>
            </a:r>
            <a:r>
              <a:rPr lang="en-US" altLang="zh-TW" b="1" dirty="0">
                <a:solidFill>
                  <a:srgbClr val="0070C0"/>
                </a:solidFill>
              </a:rPr>
              <a:t>polymorphisms (</a:t>
            </a:r>
            <a:r>
              <a:rPr lang="en-US" altLang="zh-TW" b="1" dirty="0" smtClean="0">
                <a:solidFill>
                  <a:srgbClr val="0070C0"/>
                </a:solidFill>
              </a:rPr>
              <a:t>SNP): </a:t>
            </a:r>
            <a:r>
              <a:rPr lang="en-US" altLang="zh-TW" dirty="0" smtClean="0"/>
              <a:t>the </a:t>
            </a:r>
            <a:r>
              <a:rPr lang="en-US" altLang="zh-TW" dirty="0"/>
              <a:t>number of </a:t>
            </a:r>
            <a:r>
              <a:rPr lang="en-US" altLang="zh-TW" b="1" dirty="0"/>
              <a:t>alleles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45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2171" y="1789611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2010s</a:t>
            </a:r>
            <a:r>
              <a:rPr lang="en-US" altLang="zh-TW" dirty="0" smtClean="0"/>
              <a:t>: </a:t>
            </a:r>
          </a:p>
          <a:p>
            <a:r>
              <a:rPr lang="en-US" altLang="zh-TW" b="1" dirty="0">
                <a:solidFill>
                  <a:srgbClr val="0070C0"/>
                </a:solidFill>
              </a:rPr>
              <a:t>M</a:t>
            </a:r>
            <a:r>
              <a:rPr lang="en-US" altLang="zh-TW" b="1" dirty="0" smtClean="0">
                <a:solidFill>
                  <a:srgbClr val="0070C0"/>
                </a:solidFill>
              </a:rPr>
              <a:t>icroarray</a:t>
            </a:r>
            <a:r>
              <a:rPr lang="en-US" altLang="zh-TW" dirty="0" smtClean="0"/>
              <a:t> </a:t>
            </a:r>
            <a:r>
              <a:rPr lang="en-US" altLang="zh-TW" dirty="0"/>
              <a:t>has become the </a:t>
            </a:r>
            <a:r>
              <a:rPr lang="en-US" altLang="zh-TW" b="1" dirty="0"/>
              <a:t>first-tier clinical </a:t>
            </a:r>
            <a:r>
              <a:rPr lang="en-US" altLang="zh-TW" b="1" dirty="0" smtClean="0"/>
              <a:t>diagnostic test 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 smtClean="0"/>
              <a:t>Developmental </a:t>
            </a:r>
            <a:r>
              <a:rPr lang="en-US" altLang="zh-TW" dirty="0"/>
              <a:t>disabilities or congenital </a:t>
            </a:r>
            <a:r>
              <a:rPr lang="en-US" altLang="zh-TW" dirty="0" smtClean="0"/>
              <a:t>anomalies</a:t>
            </a:r>
          </a:p>
          <a:p>
            <a:pPr lvl="1"/>
            <a:endParaRPr lang="en-US" altLang="zh-TW" sz="1000" dirty="0" smtClean="0">
              <a:solidFill>
                <a:srgbClr val="4472C4"/>
              </a:solidFill>
            </a:endParaRPr>
          </a:p>
          <a:p>
            <a:r>
              <a:rPr lang="en-US" altLang="zh-TW" dirty="0" smtClean="0"/>
              <a:t>Microarray </a:t>
            </a:r>
            <a:r>
              <a:rPr lang="en-US" altLang="zh-TW" dirty="0"/>
              <a:t>techniques in </a:t>
            </a:r>
            <a:r>
              <a:rPr lang="en-US" altLang="zh-TW" dirty="0" smtClean="0"/>
              <a:t>use:</a:t>
            </a:r>
          </a:p>
          <a:p>
            <a:endParaRPr lang="en-US" altLang="zh-TW" sz="400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CGH approach</a:t>
            </a:r>
          </a:p>
          <a:p>
            <a:pPr lvl="1"/>
            <a:endParaRPr lang="en-US" altLang="zh-TW" sz="4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Single nucleotide </a:t>
            </a:r>
            <a:r>
              <a:rPr lang="en-US" altLang="zh-TW" b="1" dirty="0">
                <a:solidFill>
                  <a:srgbClr val="0070C0"/>
                </a:solidFill>
              </a:rPr>
              <a:t>polymorphisms (</a:t>
            </a:r>
            <a:r>
              <a:rPr lang="en-US" altLang="zh-TW" b="1" dirty="0" smtClean="0">
                <a:solidFill>
                  <a:srgbClr val="0070C0"/>
                </a:solidFill>
              </a:rPr>
              <a:t>SNP): </a:t>
            </a:r>
            <a:r>
              <a:rPr lang="en-US" altLang="zh-TW" dirty="0" smtClean="0"/>
              <a:t>the </a:t>
            </a:r>
            <a:r>
              <a:rPr lang="en-US" altLang="zh-TW" dirty="0"/>
              <a:t>number of </a:t>
            </a:r>
            <a:r>
              <a:rPr lang="en-US" altLang="zh-TW" b="1" dirty="0"/>
              <a:t>alleles</a:t>
            </a:r>
            <a:r>
              <a:rPr lang="en-US" altLang="zh-TW" dirty="0"/>
              <a:t> </a:t>
            </a:r>
          </a:p>
          <a:p>
            <a:pPr lvl="1"/>
            <a:endParaRPr lang="en-US" altLang="zh-TW" sz="400" dirty="0" smtClean="0"/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 smtClean="0"/>
              <a:t>most </a:t>
            </a:r>
            <a:r>
              <a:rPr lang="en-US" altLang="zh-TW" dirty="0"/>
              <a:t>microarrays comprise </a:t>
            </a:r>
            <a:r>
              <a:rPr lang="en-US" altLang="zh-TW" b="1" dirty="0"/>
              <a:t>thousands of spots </a:t>
            </a:r>
            <a:r>
              <a:rPr lang="en-US" altLang="zh-TW" dirty="0"/>
              <a:t>of reference </a:t>
            </a:r>
            <a:r>
              <a:rPr lang="en-US" altLang="zh-TW" dirty="0" smtClean="0"/>
              <a:t>DNA sequences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3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2171" y="1789611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/>
              <a:t>Not that classical cytogenetics is likely to fade altogether from </a:t>
            </a:r>
            <a:r>
              <a:rPr lang="en-US" altLang="zh-TW" dirty="0" smtClean="0"/>
              <a:t>view: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TW" sz="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Not all array </a:t>
            </a:r>
            <a:r>
              <a:rPr lang="en-US" altLang="zh-TW" dirty="0"/>
              <a:t>results can give a definitive </a:t>
            </a:r>
            <a:r>
              <a:rPr lang="en-US" altLang="zh-TW" dirty="0" smtClean="0"/>
              <a:t>construction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TW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The </a:t>
            </a:r>
            <a:r>
              <a:rPr lang="en-US" altLang="zh-TW" dirty="0"/>
              <a:t>array </a:t>
            </a:r>
            <a:r>
              <a:rPr lang="en-US" altLang="zh-TW" b="1" dirty="0">
                <a:solidFill>
                  <a:srgbClr val="0070C0"/>
                </a:solidFill>
              </a:rPr>
              <a:t>cannot </a:t>
            </a:r>
            <a:r>
              <a:rPr lang="en-US" altLang="zh-TW" b="1" dirty="0" smtClean="0">
                <a:solidFill>
                  <a:srgbClr val="0070C0"/>
                </a:solidFill>
              </a:rPr>
              <a:t>detect balanced rearrangements</a:t>
            </a:r>
            <a:r>
              <a:rPr lang="en-US" altLang="zh-TW" dirty="0" smtClean="0"/>
              <a:t>, and </a:t>
            </a:r>
            <a:r>
              <a:rPr lang="en-US" altLang="zh-TW" dirty="0"/>
              <a:t>recognition of the carrier state will continue </a:t>
            </a:r>
            <a:r>
              <a:rPr lang="en-US" altLang="zh-TW" dirty="0" smtClean="0"/>
              <a:t>to need </a:t>
            </a:r>
            <a:r>
              <a:rPr lang="en-US" altLang="zh-TW" dirty="0"/>
              <a:t>an old-fashioned chromosome </a:t>
            </a:r>
            <a:r>
              <a:rPr lang="en-US" altLang="zh-TW" dirty="0" smtClean="0"/>
              <a:t>test.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TW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The molecular cytogeneticist/</a:t>
            </a:r>
            <a:r>
              <a:rPr lang="en-US" altLang="zh-TW" dirty="0" err="1" smtClean="0"/>
              <a:t>cytogenomicist</a:t>
            </a:r>
            <a:r>
              <a:rPr lang="en-US" altLang="zh-TW" dirty="0" smtClean="0"/>
              <a:t> </a:t>
            </a:r>
            <a:r>
              <a:rPr lang="en-US" altLang="zh-TW" dirty="0"/>
              <a:t>will not lose the intuitive understanding </a:t>
            </a:r>
            <a:r>
              <a:rPr lang="en-US" altLang="zh-TW" dirty="0" smtClean="0"/>
              <a:t>of what </a:t>
            </a:r>
            <a:r>
              <a:rPr lang="en-US" altLang="zh-TW" dirty="0"/>
              <a:t>chromosomes are really </a:t>
            </a:r>
            <a:r>
              <a:rPr lang="en-US" altLang="zh-TW" dirty="0" smtClean="0"/>
              <a:t>like.</a:t>
            </a:r>
          </a:p>
        </p:txBody>
      </p:sp>
    </p:spTree>
    <p:extLst>
      <p:ext uri="{BB962C8B-B14F-4D97-AF65-F5344CB8AC3E}">
        <p14:creationId xmlns:p14="http://schemas.microsoft.com/office/powerpoint/2010/main" val="24968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2171" y="1611570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Balanced Chromosomal Rearrangements</a:t>
            </a:r>
            <a:endParaRPr lang="en-US" altLang="zh-TW" b="1" dirty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/>
              <a:t>All </a:t>
            </a:r>
            <a:r>
              <a:rPr lang="en-US" altLang="zh-TW" dirty="0"/>
              <a:t>of the </a:t>
            </a:r>
            <a:r>
              <a:rPr lang="en-US" altLang="zh-TW" b="1" dirty="0"/>
              <a:t>genetic information </a:t>
            </a:r>
            <a:r>
              <a:rPr lang="en-US" altLang="zh-TW" dirty="0"/>
              <a:t>is present in the </a:t>
            </a:r>
            <a:r>
              <a:rPr lang="en-US" altLang="zh-TW" b="1" dirty="0"/>
              <a:t>correct</a:t>
            </a:r>
            <a:r>
              <a:rPr lang="en-US" altLang="zh-TW" dirty="0"/>
              <a:t> amount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But </a:t>
            </a:r>
            <a:r>
              <a:rPr lang="en-US" altLang="zh-TW" dirty="0"/>
              <a:t>it is in the </a:t>
            </a:r>
            <a:r>
              <a:rPr lang="en-US" altLang="zh-TW" b="1" dirty="0"/>
              <a:t>wrong location or in a different </a:t>
            </a:r>
            <a:r>
              <a:rPr lang="en-US" altLang="zh-TW" b="1" dirty="0" smtClean="0"/>
              <a:t>order</a:t>
            </a:r>
          </a:p>
          <a:p>
            <a:pPr lvl="1"/>
            <a:endParaRPr lang="en-US" altLang="zh-TW" b="1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929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2171" y="1611570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Balanced Chromosomal Rearrangements</a:t>
            </a:r>
            <a:endParaRPr lang="en-US" altLang="zh-TW" b="1" dirty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/>
              <a:t>All </a:t>
            </a:r>
            <a:r>
              <a:rPr lang="en-US" altLang="zh-TW" dirty="0"/>
              <a:t>of the </a:t>
            </a:r>
            <a:r>
              <a:rPr lang="en-US" altLang="zh-TW" b="1" dirty="0"/>
              <a:t>genetic information </a:t>
            </a:r>
            <a:r>
              <a:rPr lang="en-US" altLang="zh-TW" dirty="0"/>
              <a:t>is present in the </a:t>
            </a:r>
            <a:r>
              <a:rPr lang="en-US" altLang="zh-TW" b="1" dirty="0"/>
              <a:t>correct</a:t>
            </a:r>
            <a:r>
              <a:rPr lang="en-US" altLang="zh-TW" dirty="0"/>
              <a:t> amount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But </a:t>
            </a:r>
            <a:r>
              <a:rPr lang="en-US" altLang="zh-TW" dirty="0"/>
              <a:t>it is in the </a:t>
            </a:r>
            <a:r>
              <a:rPr lang="en-US" altLang="zh-TW" b="1" dirty="0"/>
              <a:t>wrong location or in a different </a:t>
            </a:r>
            <a:r>
              <a:rPr lang="en-US" altLang="zh-TW" b="1" dirty="0" smtClean="0"/>
              <a:t>order</a:t>
            </a:r>
          </a:p>
          <a:p>
            <a:pPr lvl="1"/>
            <a:endParaRPr lang="en-US" altLang="zh-TW" b="1" dirty="0" smtClean="0"/>
          </a:p>
          <a:p>
            <a:pPr lvl="1"/>
            <a:endParaRPr lang="en-US" altLang="zh-TW" dirty="0" smtClean="0"/>
          </a:p>
        </p:txBody>
      </p:sp>
      <p:pic>
        <p:nvPicPr>
          <p:cNvPr id="28674" name="Picture 2" descr="http://viafet.ae/media/files/balanced_inversions_translocation_viaf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16" y="2082800"/>
            <a:ext cx="878816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632700" y="667333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600" dirty="0">
                <a:solidFill>
                  <a:schemeClr val="bg1">
                    <a:lumMod val="65000"/>
                  </a:schemeClr>
                </a:solidFill>
              </a:rPr>
              <a:t>http://viafet.ae/media/files/balanced_inversions_translocation_viafet.jpg</a:t>
            </a:r>
          </a:p>
        </p:txBody>
      </p:sp>
    </p:spTree>
    <p:extLst>
      <p:ext uri="{BB962C8B-B14F-4D97-AF65-F5344CB8AC3E}">
        <p14:creationId xmlns:p14="http://schemas.microsoft.com/office/powerpoint/2010/main" val="41642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288163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/>
              <a:t>The fundamental principle is essentially the same as in </a:t>
            </a:r>
            <a:r>
              <a:rPr lang="en-US" altLang="zh-TW" dirty="0" smtClean="0"/>
              <a:t>chromosomal CGH, </a:t>
            </a:r>
            <a:r>
              <a:rPr lang="en-US" altLang="zh-TW" dirty="0"/>
              <a:t>but using the </a:t>
            </a:r>
            <a:r>
              <a:rPr lang="en-US" altLang="zh-TW" dirty="0">
                <a:solidFill>
                  <a:srgbClr val="0070C0"/>
                </a:solidFill>
              </a:rPr>
              <a:t>array</a:t>
            </a:r>
            <a:r>
              <a:rPr lang="en-US" altLang="zh-TW" dirty="0"/>
              <a:t>, rather than </a:t>
            </a:r>
            <a:r>
              <a:rPr lang="en-US" altLang="zh-TW" dirty="0">
                <a:solidFill>
                  <a:srgbClr val="0070C0"/>
                </a:solidFill>
              </a:rPr>
              <a:t>the metaphase </a:t>
            </a:r>
            <a:r>
              <a:rPr lang="en-US" altLang="zh-TW" dirty="0" smtClean="0">
                <a:solidFill>
                  <a:srgbClr val="0070C0"/>
                </a:solidFill>
              </a:rPr>
              <a:t>spread</a:t>
            </a:r>
            <a:r>
              <a:rPr lang="en-US" altLang="zh-TW" dirty="0" smtClean="0"/>
              <a:t>, as </a:t>
            </a:r>
            <a:r>
              <a:rPr lang="en-US" altLang="zh-TW" dirty="0"/>
              <a:t>substrate</a:t>
            </a:r>
            <a:r>
              <a:rPr lang="en-US" altLang="zh-TW" dirty="0" smtClean="0"/>
              <a:t>.</a:t>
            </a:r>
          </a:p>
          <a:p>
            <a:endParaRPr lang="en-US" altLang="zh-TW" sz="400" dirty="0" smtClean="0"/>
          </a:p>
          <a:p>
            <a:r>
              <a:rPr lang="en-US" altLang="zh-TW" dirty="0"/>
              <a:t>The fluorescent intensities of each dye </a:t>
            </a:r>
            <a:r>
              <a:rPr lang="en-US" altLang="zh-TW" dirty="0" smtClean="0"/>
              <a:t>are measured</a:t>
            </a:r>
          </a:p>
          <a:p>
            <a:endParaRPr lang="en-US" altLang="zh-TW" sz="400" dirty="0"/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xcess </a:t>
            </a:r>
            <a:r>
              <a:rPr lang="en-US" altLang="zh-TW" dirty="0"/>
              <a:t>at a </a:t>
            </a:r>
            <a:r>
              <a:rPr lang="en-US" altLang="zh-TW" dirty="0" smtClean="0"/>
              <a:t>locus(</a:t>
            </a:r>
            <a:r>
              <a:rPr lang="en-US" altLang="zh-TW" b="1" dirty="0" smtClean="0"/>
              <a:t>duplication</a:t>
            </a:r>
            <a:r>
              <a:rPr lang="en-US" altLang="zh-TW" dirty="0" smtClean="0"/>
              <a:t> </a:t>
            </a:r>
            <a:r>
              <a:rPr lang="en-US" altLang="zh-TW" dirty="0"/>
              <a:t>or </a:t>
            </a:r>
            <a:r>
              <a:rPr lang="en-US" altLang="zh-TW" b="1" dirty="0" smtClean="0"/>
              <a:t>aneuploidy</a:t>
            </a:r>
            <a:r>
              <a:rPr lang="en-US" altLang="zh-TW" dirty="0" smtClean="0"/>
              <a:t>)</a:t>
            </a:r>
          </a:p>
          <a:p>
            <a:pPr marL="457200" lvl="1" indent="0">
              <a:buNone/>
            </a:pPr>
            <a:r>
              <a:rPr lang="en-US" altLang="zh-TW" dirty="0" smtClean="0"/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en-US" altLang="zh-TW" dirty="0" smtClean="0"/>
              <a:t>more </a:t>
            </a:r>
            <a:r>
              <a:rPr lang="en-US" altLang="zh-TW" dirty="0"/>
              <a:t>reflect the dye of the </a:t>
            </a:r>
            <a:r>
              <a:rPr lang="en-US" altLang="zh-TW" dirty="0" smtClean="0">
                <a:solidFill>
                  <a:srgbClr val="0070C0"/>
                </a:solidFill>
              </a:rPr>
              <a:t>patient’s</a:t>
            </a:r>
            <a:r>
              <a:rPr lang="en-US" altLang="zh-TW" dirty="0" smtClean="0"/>
              <a:t> DNA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eficiency </a:t>
            </a:r>
            <a:r>
              <a:rPr lang="en-US" altLang="zh-TW" dirty="0"/>
              <a:t>at a locus(</a:t>
            </a:r>
            <a:r>
              <a:rPr lang="en-US" altLang="zh-TW" b="1" dirty="0"/>
              <a:t>deletion</a:t>
            </a:r>
            <a:r>
              <a:rPr lang="en-US" altLang="zh-TW" dirty="0"/>
              <a:t> </a:t>
            </a:r>
            <a:r>
              <a:rPr lang="en-US" altLang="zh-TW" dirty="0" smtClean="0"/>
              <a:t>or </a:t>
            </a:r>
            <a:r>
              <a:rPr lang="en-US" altLang="zh-TW" b="1" dirty="0" smtClean="0"/>
              <a:t>unbalanced </a:t>
            </a:r>
            <a:r>
              <a:rPr lang="en-US" altLang="zh-TW" b="1" dirty="0"/>
              <a:t>translocation</a:t>
            </a:r>
            <a:r>
              <a:rPr lang="en-US" altLang="zh-TW" dirty="0" smtClean="0"/>
              <a:t>)</a:t>
            </a:r>
          </a:p>
          <a:p>
            <a:pPr marL="457200" lvl="1" indent="0">
              <a:buNone/>
            </a:pPr>
            <a:r>
              <a:rPr lang="en-US" altLang="zh-TW" dirty="0" smtClean="0"/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en-US" altLang="zh-TW" dirty="0" smtClean="0"/>
              <a:t>more </a:t>
            </a:r>
            <a:r>
              <a:rPr lang="en-US" altLang="zh-TW" dirty="0"/>
              <a:t>reflect the dye </a:t>
            </a:r>
            <a:r>
              <a:rPr lang="en-US" altLang="zh-TW" dirty="0" smtClean="0"/>
              <a:t>of the </a:t>
            </a:r>
            <a:r>
              <a:rPr lang="en-US" altLang="zh-TW" dirty="0">
                <a:solidFill>
                  <a:srgbClr val="0070C0"/>
                </a:solidFill>
              </a:rPr>
              <a:t>control</a:t>
            </a:r>
            <a:r>
              <a:rPr lang="en-US" altLang="zh-TW" dirty="0"/>
              <a:t> DNA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fluorescent intensities are presented as a </a:t>
            </a:r>
            <a:r>
              <a:rPr lang="en-US" altLang="zh-TW" b="1" dirty="0"/>
              <a:t>log </a:t>
            </a:r>
            <a:r>
              <a:rPr lang="en-US" altLang="zh-TW" b="1" dirty="0" smtClean="0"/>
              <a:t>ratio of </a:t>
            </a:r>
            <a:r>
              <a:rPr lang="en-US" altLang="zh-TW" b="1" dirty="0"/>
              <a:t>each of the dyes</a:t>
            </a:r>
            <a:endParaRPr lang="en-US" altLang="zh-TW" b="1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7244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6"/>
                </a:solidFill>
              </a:rPr>
              <a:t>Comparative Genomic Hybridization</a:t>
            </a:r>
          </a:p>
        </p:txBody>
      </p:sp>
    </p:spTree>
    <p:extLst>
      <p:ext uri="{BB962C8B-B14F-4D97-AF65-F5344CB8AC3E}">
        <p14:creationId xmlns:p14="http://schemas.microsoft.com/office/powerpoint/2010/main" val="14027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3034553" y="266017"/>
            <a:ext cx="61916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4800" b="1" dirty="0">
                <a:solidFill>
                  <a:srgbClr val="0E4776"/>
                </a:solidFill>
                <a:ea typeface="Cambria" panose="02040503050406030204" pitchFamily="18" charset="0"/>
                <a:cs typeface="Mukta" panose="020B0604020202020204" charset="0"/>
              </a:rPr>
              <a:t>Outline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45" name="Group 844">
            <a:extLst>
              <a:ext uri="{FF2B5EF4-FFF2-40B4-BE49-F238E27FC236}">
                <a16:creationId xmlns="" xmlns:a16="http://schemas.microsoft.com/office/drawing/2014/main" id="{FE201556-6448-4B77-90AF-281FB291257D}"/>
              </a:ext>
            </a:extLst>
          </p:cNvPr>
          <p:cNvGrpSpPr/>
          <p:nvPr/>
        </p:nvGrpSpPr>
        <p:grpSpPr>
          <a:xfrm>
            <a:off x="0" y="1206304"/>
            <a:ext cx="2886695" cy="2557892"/>
            <a:chOff x="384518" y="800016"/>
            <a:chExt cx="4279063" cy="3235226"/>
          </a:xfrm>
        </p:grpSpPr>
        <p:sp>
          <p:nvSpPr>
            <p:cNvPr id="341" name="Oval 340">
              <a:extLst>
                <a:ext uri="{FF2B5EF4-FFF2-40B4-BE49-F238E27FC236}">
                  <a16:creationId xmlns="" xmlns:a16="http://schemas.microsoft.com/office/drawing/2014/main" id="{BB510E5A-94DA-425E-AEBA-F2737578249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="" xmlns:a16="http://schemas.microsoft.com/office/drawing/2014/main" id="{F05F0D01-77C9-4B1F-9C7D-1322D259C346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="" xmlns:a16="http://schemas.microsoft.com/office/drawing/2014/main" id="{504853F7-9366-42EC-B016-42CECBE20F8E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="" xmlns:a16="http://schemas.microsoft.com/office/drawing/2014/main" id="{C5A0342F-EF58-46E3-9DC8-B9D99EA661DF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="" xmlns:a16="http://schemas.microsoft.com/office/drawing/2014/main" id="{D8F73058-AFDD-4194-BFF3-E188DC2310B3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="" xmlns:a16="http://schemas.microsoft.com/office/drawing/2014/main" id="{B6E64169-8C70-49F3-A8EE-F9C8E73DA1BA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="" xmlns:a16="http://schemas.microsoft.com/office/drawing/2014/main" id="{B126C293-AA09-4590-97AE-D53E42376018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="" xmlns:a16="http://schemas.microsoft.com/office/drawing/2014/main" id="{A7388F35-4F39-489A-9395-6CF8573CC087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="" xmlns:a16="http://schemas.microsoft.com/office/drawing/2014/main" id="{F9441D84-96DD-4F46-8DB8-B0C06CB8D26B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="" xmlns:a16="http://schemas.microsoft.com/office/drawing/2014/main" id="{832F201B-6FF5-481E-9C9D-2478B737D945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="" xmlns:a16="http://schemas.microsoft.com/office/drawing/2014/main" id="{7BDC072A-A0A0-4D4F-A70F-D6D733455785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="" xmlns:a16="http://schemas.microsoft.com/office/drawing/2014/main" id="{1E22EA12-402E-48B2-A88D-B138C3B8DC4D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="" xmlns:a16="http://schemas.microsoft.com/office/drawing/2014/main" id="{7110310E-B169-4E2F-9810-1F14A0E42F19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="" xmlns:a16="http://schemas.microsoft.com/office/drawing/2014/main" id="{88D84019-9573-4890-BEDC-378BB3B393AD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="" xmlns:a16="http://schemas.microsoft.com/office/drawing/2014/main" id="{6EE053A7-438E-40DA-B5D7-D4A67D543B6E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="" xmlns:a16="http://schemas.microsoft.com/office/drawing/2014/main" id="{5C36D9B3-35FE-48E1-9A39-45657784AC86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="" xmlns:a16="http://schemas.microsoft.com/office/drawing/2014/main" id="{E451F1E8-220A-4821-8ED5-ABB679A054BE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="" xmlns:a16="http://schemas.microsoft.com/office/drawing/2014/main" id="{E7CBC7A4-3219-46A3-8E0B-495ACF1C2163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9" name="Oval 358">
              <a:extLst>
                <a:ext uri="{FF2B5EF4-FFF2-40B4-BE49-F238E27FC236}">
                  <a16:creationId xmlns="" xmlns:a16="http://schemas.microsoft.com/office/drawing/2014/main" id="{3BAC02F0-FD12-4963-83E3-149C53A7CC08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="" xmlns:a16="http://schemas.microsoft.com/office/drawing/2014/main" id="{C7AA0109-47FA-44C0-B378-59F789E478C0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="" xmlns:a16="http://schemas.microsoft.com/office/drawing/2014/main" id="{8280EB50-AE62-463D-A8A0-B3B619F34458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="" xmlns:a16="http://schemas.microsoft.com/office/drawing/2014/main" id="{76EA4F93-1E23-4E25-9287-BA15EA2549D6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="" xmlns:a16="http://schemas.microsoft.com/office/drawing/2014/main" id="{8CAC1E5E-18FB-409D-9AB2-54C8C49E18D4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="" xmlns:a16="http://schemas.microsoft.com/office/drawing/2014/main" id="{FE81F316-355F-4AD4-9A90-D14890F87E00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5" name="Oval 364">
              <a:extLst>
                <a:ext uri="{FF2B5EF4-FFF2-40B4-BE49-F238E27FC236}">
                  <a16:creationId xmlns="" xmlns:a16="http://schemas.microsoft.com/office/drawing/2014/main" id="{4E5D91AE-F7A1-43FC-933A-5F2A19FE249F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="" xmlns:a16="http://schemas.microsoft.com/office/drawing/2014/main" id="{946F8940-33B6-4522-9EAB-ADB05DAD50C3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366">
              <a:extLst>
                <a:ext uri="{FF2B5EF4-FFF2-40B4-BE49-F238E27FC236}">
                  <a16:creationId xmlns="" xmlns:a16="http://schemas.microsoft.com/office/drawing/2014/main" id="{E0B0BA87-817F-4019-9B77-E9C9AFB8C917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="" xmlns:a16="http://schemas.microsoft.com/office/drawing/2014/main" id="{F3B639A5-37DE-4A58-8AF5-A8F64A4B00A8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="" xmlns:a16="http://schemas.microsoft.com/office/drawing/2014/main" id="{58B77B53-DEAD-4E2A-9DBF-6052781C2625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="" xmlns:a16="http://schemas.microsoft.com/office/drawing/2014/main" id="{E992C5A3-052A-4ABC-8AA5-CEE98896CA37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="" xmlns:a16="http://schemas.microsoft.com/office/drawing/2014/main" id="{BCDB8CB0-FA13-4E1B-88C3-60B590843D43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2" name="Oval 371">
              <a:extLst>
                <a:ext uri="{FF2B5EF4-FFF2-40B4-BE49-F238E27FC236}">
                  <a16:creationId xmlns="" xmlns:a16="http://schemas.microsoft.com/office/drawing/2014/main" id="{0C63C7DE-FF36-491C-A942-E311456B8280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="" xmlns:a16="http://schemas.microsoft.com/office/drawing/2014/main" id="{8AEF6B84-1296-4E81-9D59-2FC4059F5C79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="" xmlns:a16="http://schemas.microsoft.com/office/drawing/2014/main" id="{FB933766-4792-469C-AB79-5DEC0F1B92A3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="" xmlns:a16="http://schemas.microsoft.com/office/drawing/2014/main" id="{D30A3C0E-9979-48F2-9385-52F6B0666364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="" xmlns:a16="http://schemas.microsoft.com/office/drawing/2014/main" id="{3D43DDB9-8B3D-466F-B3BB-F3C2579EFBB8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="" xmlns:a16="http://schemas.microsoft.com/office/drawing/2014/main" id="{CAD19CA5-E57F-46C8-B74F-9EC294EE06C1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="" xmlns:a16="http://schemas.microsoft.com/office/drawing/2014/main" id="{95153682-1461-4E09-B2B5-3B4AEB511B98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="" xmlns:a16="http://schemas.microsoft.com/office/drawing/2014/main" id="{06EA25B0-20ED-4340-AD88-02B1269560D0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="" xmlns:a16="http://schemas.microsoft.com/office/drawing/2014/main" id="{81ECBE08-81E1-4D11-A600-3363435F1D37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="" xmlns:a16="http://schemas.microsoft.com/office/drawing/2014/main" id="{53E6DF12-B78A-4F5D-8DBA-3800B23EB456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2" name="Oval 381">
              <a:extLst>
                <a:ext uri="{FF2B5EF4-FFF2-40B4-BE49-F238E27FC236}">
                  <a16:creationId xmlns="" xmlns:a16="http://schemas.microsoft.com/office/drawing/2014/main" id="{6AAC9BFF-AB82-4317-A412-EA6CB4A8CD70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="" xmlns:a16="http://schemas.microsoft.com/office/drawing/2014/main" id="{9102C302-DCB6-4795-BC2A-1A17AA8E43BC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="" xmlns:a16="http://schemas.microsoft.com/office/drawing/2014/main" id="{14D8EA7C-56F4-4F09-9AFF-091DCAB73A61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="" xmlns:a16="http://schemas.microsoft.com/office/drawing/2014/main" id="{874FC70B-2006-4E48-BBF1-BF1E2E0F94E5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="" xmlns:a16="http://schemas.microsoft.com/office/drawing/2014/main" id="{3CD7AE88-9C62-4533-8BEB-07015743B6A0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="" xmlns:a16="http://schemas.microsoft.com/office/drawing/2014/main" id="{49756BE5-AB6C-4A4E-B52B-2898342D321B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="" xmlns:a16="http://schemas.microsoft.com/office/drawing/2014/main" id="{3C95B55A-DCF6-43CB-98B2-D55F5B623C0F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="" xmlns:a16="http://schemas.microsoft.com/office/drawing/2014/main" id="{6E426A8A-148F-4F5D-AF34-BECC3DF7BBBF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="" xmlns:a16="http://schemas.microsoft.com/office/drawing/2014/main" id="{51A2E756-F40E-495A-A88F-FA5F9EF3A5E6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="" xmlns:a16="http://schemas.microsoft.com/office/drawing/2014/main" id="{75D8F53A-0C42-4D5A-B2AF-5701291405C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="" xmlns:a16="http://schemas.microsoft.com/office/drawing/2014/main" id="{DB3D1EEE-5486-4C1B-B9CF-2BC4178CC11D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="" xmlns:a16="http://schemas.microsoft.com/office/drawing/2014/main" id="{7D51A525-8573-41DC-8BE7-E24A37C9F43E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="" xmlns:a16="http://schemas.microsoft.com/office/drawing/2014/main" id="{AC41904D-1A0E-443C-9841-9413FDC1D09F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02BACF84-0819-471E-9934-E8DA0B9F3709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="" xmlns:a16="http://schemas.microsoft.com/office/drawing/2014/main" id="{BBC6F626-6E77-4264-B29D-3EAEB4F31126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472B72FC-43A9-4DA1-A6ED-C60B78286EB8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976EA325-A82C-4A56-987A-5F75E73DA73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="" xmlns:a16="http://schemas.microsoft.com/office/drawing/2014/main" id="{114A8FD0-2726-4FEC-9B80-0CF08AA8F420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="" xmlns:a16="http://schemas.microsoft.com/office/drawing/2014/main" id="{E4896BFE-69C6-431A-ACE6-AB08107645B9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1" name="Oval 400">
              <a:extLst>
                <a:ext uri="{FF2B5EF4-FFF2-40B4-BE49-F238E27FC236}">
                  <a16:creationId xmlns="" xmlns:a16="http://schemas.microsoft.com/office/drawing/2014/main" id="{6BE02274-D259-4D70-96E7-28E51EAD543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="" xmlns:a16="http://schemas.microsoft.com/office/drawing/2014/main" id="{AAC3FD98-C5E0-478E-B9AD-2E6BBB53D8D3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="" xmlns:a16="http://schemas.microsoft.com/office/drawing/2014/main" id="{680955D6-738C-461D-920D-E46AEB4B828B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="" xmlns:a16="http://schemas.microsoft.com/office/drawing/2014/main" id="{D3D07437-8647-445B-A5C4-755B6A3A577C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="" xmlns:a16="http://schemas.microsoft.com/office/drawing/2014/main" id="{2BF1951D-36AE-4D53-8437-D5484A719DE6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="" xmlns:a16="http://schemas.microsoft.com/office/drawing/2014/main" id="{1ECCCE68-72B6-4CE6-A71C-82E974196231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="" xmlns:a16="http://schemas.microsoft.com/office/drawing/2014/main" id="{E8FC1BC3-706D-427F-A52F-72F9F93C4C60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="" xmlns:a16="http://schemas.microsoft.com/office/drawing/2014/main" id="{E75BF05A-28E5-467D-8F59-6E827E1AD9B8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="" xmlns:a16="http://schemas.microsoft.com/office/drawing/2014/main" id="{4F0CD6DD-4348-4E54-82F1-31148BCFCB12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="" xmlns:a16="http://schemas.microsoft.com/office/drawing/2014/main" id="{9A44337C-7C38-45AF-BDBD-128A03153348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="" xmlns:a16="http://schemas.microsoft.com/office/drawing/2014/main" id="{B6BD30FA-D3DD-454A-8C29-05C0D7C08F6B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="" xmlns:a16="http://schemas.microsoft.com/office/drawing/2014/main" id="{605D22A5-3886-4497-B065-ED80C5DC444E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="" xmlns:a16="http://schemas.microsoft.com/office/drawing/2014/main" id="{938B6B75-1978-4102-B1A4-DD62AD6E1419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="" xmlns:a16="http://schemas.microsoft.com/office/drawing/2014/main" id="{CF87DE4C-8800-4E1C-BE45-D3DC83F2B6A8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="" xmlns:a16="http://schemas.microsoft.com/office/drawing/2014/main" id="{728F0C62-95DE-466F-BC5E-CED7BFAAA7F6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6" name="Oval 415">
              <a:extLst>
                <a:ext uri="{FF2B5EF4-FFF2-40B4-BE49-F238E27FC236}">
                  <a16:creationId xmlns="" xmlns:a16="http://schemas.microsoft.com/office/drawing/2014/main" id="{A3E30B37-F669-43CB-90E0-42B4B7FFF0E1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="" xmlns:a16="http://schemas.microsoft.com/office/drawing/2014/main" id="{2CE26A01-13D3-498C-81F0-DC556D6A86FE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="" xmlns:a16="http://schemas.microsoft.com/office/drawing/2014/main" id="{74C5D1BB-626A-4F24-82CE-FB370AABDFDC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="" xmlns:a16="http://schemas.microsoft.com/office/drawing/2014/main" id="{0005A740-F7D6-457D-9415-93CA2D5959F7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0" name="Oval 419">
              <a:extLst>
                <a:ext uri="{FF2B5EF4-FFF2-40B4-BE49-F238E27FC236}">
                  <a16:creationId xmlns="" xmlns:a16="http://schemas.microsoft.com/office/drawing/2014/main" id="{7DC9178A-70B0-4D4A-93DA-632AB2F39EE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="" xmlns:a16="http://schemas.microsoft.com/office/drawing/2014/main" id="{DD1E1437-A8A8-4D42-8C5A-137E4E348275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="" xmlns:a16="http://schemas.microsoft.com/office/drawing/2014/main" id="{63EB9403-F07A-404E-B7DF-AEB2A53D57E7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="" xmlns:a16="http://schemas.microsoft.com/office/drawing/2014/main" id="{7314FA47-D53A-4AE2-A21D-6076AB00A4BB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="" xmlns:a16="http://schemas.microsoft.com/office/drawing/2014/main" id="{761D858E-1F7C-413A-A707-368371146116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="" xmlns:a16="http://schemas.microsoft.com/office/drawing/2014/main" id="{57D7645F-CF23-4426-9999-17F6C68F7F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="" xmlns:a16="http://schemas.microsoft.com/office/drawing/2014/main" id="{19101FAD-B2D8-491F-8483-7C831E2324A8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="" xmlns:a16="http://schemas.microsoft.com/office/drawing/2014/main" id="{AA11D810-0FA2-440D-84B6-3B24A7F80654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427">
              <a:extLst>
                <a:ext uri="{FF2B5EF4-FFF2-40B4-BE49-F238E27FC236}">
                  <a16:creationId xmlns="" xmlns:a16="http://schemas.microsoft.com/office/drawing/2014/main" id="{B513434F-044F-4DAA-A55B-0A5FE064D1B0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="" xmlns:a16="http://schemas.microsoft.com/office/drawing/2014/main" id="{5669F0F2-4B99-44CF-BCFE-E6266ECB9683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="" xmlns:a16="http://schemas.microsoft.com/office/drawing/2014/main" id="{0FEDA098-121C-4315-9BC2-DA2172C03E2C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="" xmlns:a16="http://schemas.microsoft.com/office/drawing/2014/main" id="{6A4F53FF-44CD-4A4E-8E51-F458C613D6BC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="" xmlns:a16="http://schemas.microsoft.com/office/drawing/2014/main" id="{88B2E9D5-A137-4DBD-B67A-AE31F5FC0DE9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="" xmlns:a16="http://schemas.microsoft.com/office/drawing/2014/main" id="{B51ED068-0CFD-4560-B627-C3561F2F498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="" xmlns:a16="http://schemas.microsoft.com/office/drawing/2014/main" id="{A6174D56-4CAD-4A24-84C2-52B9034E1489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5" name="Oval 434">
              <a:extLst>
                <a:ext uri="{FF2B5EF4-FFF2-40B4-BE49-F238E27FC236}">
                  <a16:creationId xmlns="" xmlns:a16="http://schemas.microsoft.com/office/drawing/2014/main" id="{02F9B4E5-EA1F-4951-93A2-0BF1D8A29BD4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="" xmlns:a16="http://schemas.microsoft.com/office/drawing/2014/main" id="{23231F99-2361-4544-97EC-9909BD75FED1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="" xmlns:a16="http://schemas.microsoft.com/office/drawing/2014/main" id="{8B24BAAC-DACD-4464-BB85-E219EAA412D1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="" xmlns:a16="http://schemas.microsoft.com/office/drawing/2014/main" id="{C257C4E8-311D-4B6A-AC94-19663EE9A31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9" name="Oval 438">
              <a:extLst>
                <a:ext uri="{FF2B5EF4-FFF2-40B4-BE49-F238E27FC236}">
                  <a16:creationId xmlns="" xmlns:a16="http://schemas.microsoft.com/office/drawing/2014/main" id="{244BB4EE-7BAF-4DEA-89A4-79461CF0BAAB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="" xmlns:a16="http://schemas.microsoft.com/office/drawing/2014/main" id="{4378146F-9B5C-40CA-BC3F-CD2CE5B1D65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="" xmlns:a16="http://schemas.microsoft.com/office/drawing/2014/main" id="{CAF059A2-FD5E-43F8-8401-6AAB9B856C17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="" xmlns:a16="http://schemas.microsoft.com/office/drawing/2014/main" id="{9BC04A74-498F-43E2-817F-047E04339D97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Oval 442">
              <a:extLst>
                <a:ext uri="{FF2B5EF4-FFF2-40B4-BE49-F238E27FC236}">
                  <a16:creationId xmlns="" xmlns:a16="http://schemas.microsoft.com/office/drawing/2014/main" id="{50DC046A-8241-4F13-B32C-A436471642DC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="" xmlns:a16="http://schemas.microsoft.com/office/drawing/2014/main" id="{E4F8D137-C6CC-4BE9-9BB1-01718378E47D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="" xmlns:a16="http://schemas.microsoft.com/office/drawing/2014/main" id="{D8487843-6CB6-4A2A-8C36-7824FC99CBA1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="" xmlns:a16="http://schemas.microsoft.com/office/drawing/2014/main" id="{60C3492F-0C68-4893-9184-E349BBD6029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="" xmlns:a16="http://schemas.microsoft.com/office/drawing/2014/main" id="{AD909D06-B936-4966-845F-BAE8BF32EBC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="" xmlns:a16="http://schemas.microsoft.com/office/drawing/2014/main" id="{CF3B3069-421E-4335-B003-ADBD70EFDDC8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="" xmlns:a16="http://schemas.microsoft.com/office/drawing/2014/main" id="{CB19F968-6C8C-48E5-9CC8-27077D39CCAE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="" xmlns:a16="http://schemas.microsoft.com/office/drawing/2014/main" id="{7F18BA10-BD9F-420F-AF28-9F8D98EBF30B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="" xmlns:a16="http://schemas.microsoft.com/office/drawing/2014/main" id="{F485BD93-8AA2-487D-BD3F-E7E415D69C5D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="" xmlns:a16="http://schemas.microsoft.com/office/drawing/2014/main" id="{D55F741E-AEEC-4B6A-9A0A-97A11A0294AC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="" xmlns:a16="http://schemas.microsoft.com/office/drawing/2014/main" id="{2A4CA725-06F7-4CFB-B6F1-80BB67F02ADA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="" xmlns:a16="http://schemas.microsoft.com/office/drawing/2014/main" id="{710112E8-F716-4CC8-ADAE-8D113FBD95D6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="" xmlns:a16="http://schemas.microsoft.com/office/drawing/2014/main" id="{7739E74B-25FA-4CF3-BC8A-2D5B623B2C18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="" xmlns:a16="http://schemas.microsoft.com/office/drawing/2014/main" id="{279490B1-4D6C-4E4F-9455-FD66EB06B4C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7" name="Oval 456">
              <a:extLst>
                <a:ext uri="{FF2B5EF4-FFF2-40B4-BE49-F238E27FC236}">
                  <a16:creationId xmlns="" xmlns:a16="http://schemas.microsoft.com/office/drawing/2014/main" id="{9B700434-7F05-4945-BE00-9FA62A65AA9E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8" name="Oval 457">
              <a:extLst>
                <a:ext uri="{FF2B5EF4-FFF2-40B4-BE49-F238E27FC236}">
                  <a16:creationId xmlns="" xmlns:a16="http://schemas.microsoft.com/office/drawing/2014/main" id="{834C3802-DE55-40E2-A4EB-90F3BA82AFAB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9" name="Oval 458">
              <a:extLst>
                <a:ext uri="{FF2B5EF4-FFF2-40B4-BE49-F238E27FC236}">
                  <a16:creationId xmlns="" xmlns:a16="http://schemas.microsoft.com/office/drawing/2014/main" id="{02C00AEF-E4A4-4FE1-9F9F-B79807C3F53B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0" name="Oval 459">
              <a:extLst>
                <a:ext uri="{FF2B5EF4-FFF2-40B4-BE49-F238E27FC236}">
                  <a16:creationId xmlns="" xmlns:a16="http://schemas.microsoft.com/office/drawing/2014/main" id="{C1432F3E-0A6C-4DF0-826A-0E3E053AD24E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1" name="Oval 460">
              <a:extLst>
                <a:ext uri="{FF2B5EF4-FFF2-40B4-BE49-F238E27FC236}">
                  <a16:creationId xmlns="" xmlns:a16="http://schemas.microsoft.com/office/drawing/2014/main" id="{729813AC-C451-4E72-A069-006B9CEAF7AF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2" name="Oval 461">
              <a:extLst>
                <a:ext uri="{FF2B5EF4-FFF2-40B4-BE49-F238E27FC236}">
                  <a16:creationId xmlns="" xmlns:a16="http://schemas.microsoft.com/office/drawing/2014/main" id="{4E524747-1B01-45C9-9480-2AC27D562D22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Oval 462">
              <a:extLst>
                <a:ext uri="{FF2B5EF4-FFF2-40B4-BE49-F238E27FC236}">
                  <a16:creationId xmlns="" xmlns:a16="http://schemas.microsoft.com/office/drawing/2014/main" id="{0F46C912-DCBC-43CF-AEB7-7208AD0EB05D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="" xmlns:a16="http://schemas.microsoft.com/office/drawing/2014/main" id="{A5964B47-BD4D-49E2-9761-99ED14E10E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5" name="Oval 464">
              <a:extLst>
                <a:ext uri="{FF2B5EF4-FFF2-40B4-BE49-F238E27FC236}">
                  <a16:creationId xmlns="" xmlns:a16="http://schemas.microsoft.com/office/drawing/2014/main" id="{3D47FF8A-8F29-4A2D-BE2B-AFFD2E1175DB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6" name="Oval 465">
              <a:extLst>
                <a:ext uri="{FF2B5EF4-FFF2-40B4-BE49-F238E27FC236}">
                  <a16:creationId xmlns="" xmlns:a16="http://schemas.microsoft.com/office/drawing/2014/main" id="{DF138822-100B-4CF4-949B-E920F1B68549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7" name="Oval 466">
              <a:extLst>
                <a:ext uri="{FF2B5EF4-FFF2-40B4-BE49-F238E27FC236}">
                  <a16:creationId xmlns="" xmlns:a16="http://schemas.microsoft.com/office/drawing/2014/main" id="{26B17C47-AE01-43AD-87D4-E07AAD1FE6ED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8" name="Oval 467">
              <a:extLst>
                <a:ext uri="{FF2B5EF4-FFF2-40B4-BE49-F238E27FC236}">
                  <a16:creationId xmlns="" xmlns:a16="http://schemas.microsoft.com/office/drawing/2014/main" id="{9BF310C0-8571-48BC-8725-E6FC46260657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9" name="Oval 468">
              <a:extLst>
                <a:ext uri="{FF2B5EF4-FFF2-40B4-BE49-F238E27FC236}">
                  <a16:creationId xmlns="" xmlns:a16="http://schemas.microsoft.com/office/drawing/2014/main" id="{48B5E690-68B4-430F-95AC-3F990ECEEFF1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0" name="Oval 469">
              <a:extLst>
                <a:ext uri="{FF2B5EF4-FFF2-40B4-BE49-F238E27FC236}">
                  <a16:creationId xmlns="" xmlns:a16="http://schemas.microsoft.com/office/drawing/2014/main" id="{1234CE99-DA8B-49C6-BD34-173BCF32261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1" name="Oval 470">
              <a:extLst>
                <a:ext uri="{FF2B5EF4-FFF2-40B4-BE49-F238E27FC236}">
                  <a16:creationId xmlns="" xmlns:a16="http://schemas.microsoft.com/office/drawing/2014/main" id="{897B8D33-58C2-4355-A13A-2AB21D52E2FF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2" name="Oval 471">
              <a:extLst>
                <a:ext uri="{FF2B5EF4-FFF2-40B4-BE49-F238E27FC236}">
                  <a16:creationId xmlns="" xmlns:a16="http://schemas.microsoft.com/office/drawing/2014/main" id="{A54CAFC6-1BD7-4CFE-8FD7-D35EAFE33149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3" name="Oval 472">
              <a:extLst>
                <a:ext uri="{FF2B5EF4-FFF2-40B4-BE49-F238E27FC236}">
                  <a16:creationId xmlns="" xmlns:a16="http://schemas.microsoft.com/office/drawing/2014/main" id="{6C4AA74E-BFAE-4A10-9222-54100202DD5C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="" xmlns:a16="http://schemas.microsoft.com/office/drawing/2014/main" id="{A2CC84B0-2CFF-457D-8CD2-2191C1E310A0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5" name="Oval 474">
              <a:extLst>
                <a:ext uri="{FF2B5EF4-FFF2-40B4-BE49-F238E27FC236}">
                  <a16:creationId xmlns="" xmlns:a16="http://schemas.microsoft.com/office/drawing/2014/main" id="{0BB85C5F-D2A7-4AAC-8A2E-FDABD5317957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6" name="Oval 475">
              <a:extLst>
                <a:ext uri="{FF2B5EF4-FFF2-40B4-BE49-F238E27FC236}">
                  <a16:creationId xmlns="" xmlns:a16="http://schemas.microsoft.com/office/drawing/2014/main" id="{0D776CB5-D669-4766-A83E-9FA41F496BDF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7" name="Oval 476">
              <a:extLst>
                <a:ext uri="{FF2B5EF4-FFF2-40B4-BE49-F238E27FC236}">
                  <a16:creationId xmlns="" xmlns:a16="http://schemas.microsoft.com/office/drawing/2014/main" id="{A33DA03F-3D5A-4CD9-8A07-2169761C044E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8" name="Oval 477">
              <a:extLst>
                <a:ext uri="{FF2B5EF4-FFF2-40B4-BE49-F238E27FC236}">
                  <a16:creationId xmlns="" xmlns:a16="http://schemas.microsoft.com/office/drawing/2014/main" id="{8ACD93DC-A6BB-48A8-8B4D-9B796C14EE4E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9" name="Oval 478">
              <a:extLst>
                <a:ext uri="{FF2B5EF4-FFF2-40B4-BE49-F238E27FC236}">
                  <a16:creationId xmlns="" xmlns:a16="http://schemas.microsoft.com/office/drawing/2014/main" id="{43C07B22-BB4B-47D0-B5FA-DED6CD531A6D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0" name="Oval 479">
              <a:extLst>
                <a:ext uri="{FF2B5EF4-FFF2-40B4-BE49-F238E27FC236}">
                  <a16:creationId xmlns="" xmlns:a16="http://schemas.microsoft.com/office/drawing/2014/main" id="{CD5DBE65-FCBF-4A0F-AEF0-85A3822F8490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1" name="Oval 480">
              <a:extLst>
                <a:ext uri="{FF2B5EF4-FFF2-40B4-BE49-F238E27FC236}">
                  <a16:creationId xmlns="" xmlns:a16="http://schemas.microsoft.com/office/drawing/2014/main" id="{0F3FC2F1-AB08-4B3A-820C-ABE06204D5F7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2" name="Oval 481">
              <a:extLst>
                <a:ext uri="{FF2B5EF4-FFF2-40B4-BE49-F238E27FC236}">
                  <a16:creationId xmlns="" xmlns:a16="http://schemas.microsoft.com/office/drawing/2014/main" id="{096A7DF1-CFF4-4B34-8A28-1D02C36F15CB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3" name="Oval 482">
              <a:extLst>
                <a:ext uri="{FF2B5EF4-FFF2-40B4-BE49-F238E27FC236}">
                  <a16:creationId xmlns="" xmlns:a16="http://schemas.microsoft.com/office/drawing/2014/main" id="{89532BE8-C153-4825-810F-A80457684CF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4" name="Oval 483">
              <a:extLst>
                <a:ext uri="{FF2B5EF4-FFF2-40B4-BE49-F238E27FC236}">
                  <a16:creationId xmlns="" xmlns:a16="http://schemas.microsoft.com/office/drawing/2014/main" id="{0B76E7A9-0BFF-4770-B990-F652B39FFCE1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5" name="Oval 484">
              <a:extLst>
                <a:ext uri="{FF2B5EF4-FFF2-40B4-BE49-F238E27FC236}">
                  <a16:creationId xmlns="" xmlns:a16="http://schemas.microsoft.com/office/drawing/2014/main" id="{959F8D33-2329-4E9D-A27B-FEFDF8E39F5D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6" name="Oval 485">
              <a:extLst>
                <a:ext uri="{FF2B5EF4-FFF2-40B4-BE49-F238E27FC236}">
                  <a16:creationId xmlns="" xmlns:a16="http://schemas.microsoft.com/office/drawing/2014/main" id="{E653578B-5B49-45B1-A2AC-953B529A385E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7" name="Oval 486">
              <a:extLst>
                <a:ext uri="{FF2B5EF4-FFF2-40B4-BE49-F238E27FC236}">
                  <a16:creationId xmlns="" xmlns:a16="http://schemas.microsoft.com/office/drawing/2014/main" id="{F54F0C9B-8306-45D0-B122-82030E8CD650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8" name="Oval 487">
              <a:extLst>
                <a:ext uri="{FF2B5EF4-FFF2-40B4-BE49-F238E27FC236}">
                  <a16:creationId xmlns="" xmlns:a16="http://schemas.microsoft.com/office/drawing/2014/main" id="{A626CAFF-B760-49AF-869D-E386C1CF1A73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9" name="Oval 488">
              <a:extLst>
                <a:ext uri="{FF2B5EF4-FFF2-40B4-BE49-F238E27FC236}">
                  <a16:creationId xmlns="" xmlns:a16="http://schemas.microsoft.com/office/drawing/2014/main" id="{DA893B1D-F2A5-4B95-BCDF-D04993A39CF0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90" name="Oval 489">
              <a:extLst>
                <a:ext uri="{FF2B5EF4-FFF2-40B4-BE49-F238E27FC236}">
                  <a16:creationId xmlns="" xmlns:a16="http://schemas.microsoft.com/office/drawing/2014/main" id="{3FFF4CEB-E3FF-4755-8F31-B7B02DB511C1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1" name="Oval 490">
              <a:extLst>
                <a:ext uri="{FF2B5EF4-FFF2-40B4-BE49-F238E27FC236}">
                  <a16:creationId xmlns="" xmlns:a16="http://schemas.microsoft.com/office/drawing/2014/main" id="{92B4853B-7309-427F-AD49-93A154F63FD5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2" name="Oval 491">
              <a:extLst>
                <a:ext uri="{FF2B5EF4-FFF2-40B4-BE49-F238E27FC236}">
                  <a16:creationId xmlns="" xmlns:a16="http://schemas.microsoft.com/office/drawing/2014/main" id="{52EDEAB6-B374-4B82-B0DD-9D0E39321C1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3" name="Oval 492">
              <a:extLst>
                <a:ext uri="{FF2B5EF4-FFF2-40B4-BE49-F238E27FC236}">
                  <a16:creationId xmlns="" xmlns:a16="http://schemas.microsoft.com/office/drawing/2014/main" id="{969C83D9-E098-4C4C-9056-D8525A672B94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4" name="Oval 493">
              <a:extLst>
                <a:ext uri="{FF2B5EF4-FFF2-40B4-BE49-F238E27FC236}">
                  <a16:creationId xmlns="" xmlns:a16="http://schemas.microsoft.com/office/drawing/2014/main" id="{A596BC48-52FD-44B1-9E68-39DF3F99CAD1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5" name="Oval 494">
              <a:extLst>
                <a:ext uri="{FF2B5EF4-FFF2-40B4-BE49-F238E27FC236}">
                  <a16:creationId xmlns="" xmlns:a16="http://schemas.microsoft.com/office/drawing/2014/main" id="{7B182224-0D50-461A-84BD-EF24F13B1360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6" name="Oval 495">
              <a:extLst>
                <a:ext uri="{FF2B5EF4-FFF2-40B4-BE49-F238E27FC236}">
                  <a16:creationId xmlns="" xmlns:a16="http://schemas.microsoft.com/office/drawing/2014/main" id="{6CE00C80-D9EA-48C4-BE53-DCFF096D4824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7" name="Oval 496">
              <a:extLst>
                <a:ext uri="{FF2B5EF4-FFF2-40B4-BE49-F238E27FC236}">
                  <a16:creationId xmlns="" xmlns:a16="http://schemas.microsoft.com/office/drawing/2014/main" id="{D98BEBD2-15C2-46C3-A325-78AD880956C7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8" name="Oval 497">
              <a:extLst>
                <a:ext uri="{FF2B5EF4-FFF2-40B4-BE49-F238E27FC236}">
                  <a16:creationId xmlns="" xmlns:a16="http://schemas.microsoft.com/office/drawing/2014/main" id="{A5F9933D-8925-465A-8482-E403C1E1BF52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9" name="Oval 498">
              <a:extLst>
                <a:ext uri="{FF2B5EF4-FFF2-40B4-BE49-F238E27FC236}">
                  <a16:creationId xmlns="" xmlns:a16="http://schemas.microsoft.com/office/drawing/2014/main" id="{FEF3E5F5-95C2-4CA1-BAC7-9C6E3F1DF51C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0" name="Oval 499">
              <a:extLst>
                <a:ext uri="{FF2B5EF4-FFF2-40B4-BE49-F238E27FC236}">
                  <a16:creationId xmlns="" xmlns:a16="http://schemas.microsoft.com/office/drawing/2014/main" id="{85D3F867-F764-49CB-9736-236F5282518E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1" name="Oval 500">
              <a:extLst>
                <a:ext uri="{FF2B5EF4-FFF2-40B4-BE49-F238E27FC236}">
                  <a16:creationId xmlns="" xmlns:a16="http://schemas.microsoft.com/office/drawing/2014/main" id="{801AB91C-BBFD-48C8-8800-3B8C4111ECB3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2" name="Oval 501">
              <a:extLst>
                <a:ext uri="{FF2B5EF4-FFF2-40B4-BE49-F238E27FC236}">
                  <a16:creationId xmlns="" xmlns:a16="http://schemas.microsoft.com/office/drawing/2014/main" id="{11E326CE-87E4-4035-9AA6-EA4D149DF199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3" name="Oval 502">
              <a:extLst>
                <a:ext uri="{FF2B5EF4-FFF2-40B4-BE49-F238E27FC236}">
                  <a16:creationId xmlns="" xmlns:a16="http://schemas.microsoft.com/office/drawing/2014/main" id="{F00E69E8-CCB3-4ECD-9B2A-385AA96F0646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4" name="Oval 503">
              <a:extLst>
                <a:ext uri="{FF2B5EF4-FFF2-40B4-BE49-F238E27FC236}">
                  <a16:creationId xmlns="" xmlns:a16="http://schemas.microsoft.com/office/drawing/2014/main" id="{3D94D279-2E61-4AB7-B4A4-00147EF505D5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5" name="Oval 504">
              <a:extLst>
                <a:ext uri="{FF2B5EF4-FFF2-40B4-BE49-F238E27FC236}">
                  <a16:creationId xmlns="" xmlns:a16="http://schemas.microsoft.com/office/drawing/2014/main" id="{2C7AB699-35A7-4096-A1A6-6C838D124A69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6" name="Oval 505">
              <a:extLst>
                <a:ext uri="{FF2B5EF4-FFF2-40B4-BE49-F238E27FC236}">
                  <a16:creationId xmlns="" xmlns:a16="http://schemas.microsoft.com/office/drawing/2014/main" id="{CF98915D-9165-4E9D-A1DB-68D0AD51FED6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7" name="Oval 506">
              <a:extLst>
                <a:ext uri="{FF2B5EF4-FFF2-40B4-BE49-F238E27FC236}">
                  <a16:creationId xmlns="" xmlns:a16="http://schemas.microsoft.com/office/drawing/2014/main" id="{D01EFFF6-6D71-4AFD-AE23-65A848B6C2D7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8" name="Oval 507">
              <a:extLst>
                <a:ext uri="{FF2B5EF4-FFF2-40B4-BE49-F238E27FC236}">
                  <a16:creationId xmlns="" xmlns:a16="http://schemas.microsoft.com/office/drawing/2014/main" id="{29F17D57-F302-43E0-B041-7220F9E80C6A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09" name="Oval 508">
              <a:extLst>
                <a:ext uri="{FF2B5EF4-FFF2-40B4-BE49-F238E27FC236}">
                  <a16:creationId xmlns="" xmlns:a16="http://schemas.microsoft.com/office/drawing/2014/main" id="{A726BB42-29C0-43D9-98C4-EFBBE4A7E02B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0" name="Oval 509">
              <a:extLst>
                <a:ext uri="{FF2B5EF4-FFF2-40B4-BE49-F238E27FC236}">
                  <a16:creationId xmlns="" xmlns:a16="http://schemas.microsoft.com/office/drawing/2014/main" id="{1B62244D-5A5D-4E90-8B86-20EEB9652619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1" name="Oval 510">
              <a:extLst>
                <a:ext uri="{FF2B5EF4-FFF2-40B4-BE49-F238E27FC236}">
                  <a16:creationId xmlns="" xmlns:a16="http://schemas.microsoft.com/office/drawing/2014/main" id="{E580D944-1B2E-45FC-BC59-FCD3C4A4BC96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2" name="Oval 511">
              <a:extLst>
                <a:ext uri="{FF2B5EF4-FFF2-40B4-BE49-F238E27FC236}">
                  <a16:creationId xmlns="" xmlns:a16="http://schemas.microsoft.com/office/drawing/2014/main" id="{D8A03D24-2794-4E43-8F2D-56CD07A2F5D6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3" name="Oval 512">
              <a:extLst>
                <a:ext uri="{FF2B5EF4-FFF2-40B4-BE49-F238E27FC236}">
                  <a16:creationId xmlns="" xmlns:a16="http://schemas.microsoft.com/office/drawing/2014/main" id="{CD269EBC-6B9D-4602-BDF1-2295313C2634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4" name="Oval 513">
              <a:extLst>
                <a:ext uri="{FF2B5EF4-FFF2-40B4-BE49-F238E27FC236}">
                  <a16:creationId xmlns="" xmlns:a16="http://schemas.microsoft.com/office/drawing/2014/main" id="{6125B69B-328A-44F0-A08B-5162C1336F56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5" name="Oval 514">
              <a:extLst>
                <a:ext uri="{FF2B5EF4-FFF2-40B4-BE49-F238E27FC236}">
                  <a16:creationId xmlns="" xmlns:a16="http://schemas.microsoft.com/office/drawing/2014/main" id="{B2049339-68A7-4251-9E4E-025D6345015A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6" name="Oval 515">
              <a:extLst>
                <a:ext uri="{FF2B5EF4-FFF2-40B4-BE49-F238E27FC236}">
                  <a16:creationId xmlns="" xmlns:a16="http://schemas.microsoft.com/office/drawing/2014/main" id="{39A80A42-1218-462D-968B-AB2745E0BF2B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7" name="Oval 516">
              <a:extLst>
                <a:ext uri="{FF2B5EF4-FFF2-40B4-BE49-F238E27FC236}">
                  <a16:creationId xmlns="" xmlns:a16="http://schemas.microsoft.com/office/drawing/2014/main" id="{24EDD504-C621-4F0F-8419-AE3734750D5C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8" name="Oval 517">
              <a:extLst>
                <a:ext uri="{FF2B5EF4-FFF2-40B4-BE49-F238E27FC236}">
                  <a16:creationId xmlns="" xmlns:a16="http://schemas.microsoft.com/office/drawing/2014/main" id="{79D624E6-D6E2-4AB2-9208-010959765F7B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9" name="Oval 518">
              <a:extLst>
                <a:ext uri="{FF2B5EF4-FFF2-40B4-BE49-F238E27FC236}">
                  <a16:creationId xmlns="" xmlns:a16="http://schemas.microsoft.com/office/drawing/2014/main" id="{C102B926-D8C2-43BB-AFFC-4E2AD08E4722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0" name="Oval 519">
              <a:extLst>
                <a:ext uri="{FF2B5EF4-FFF2-40B4-BE49-F238E27FC236}">
                  <a16:creationId xmlns="" xmlns:a16="http://schemas.microsoft.com/office/drawing/2014/main" id="{8404E26A-D7A6-4A10-B046-6AFB699E27DE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1" name="Oval 520">
              <a:extLst>
                <a:ext uri="{FF2B5EF4-FFF2-40B4-BE49-F238E27FC236}">
                  <a16:creationId xmlns="" xmlns:a16="http://schemas.microsoft.com/office/drawing/2014/main" id="{6FD07409-4B8A-4383-BFC0-4EA12539BEEE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2" name="Oval 521">
              <a:extLst>
                <a:ext uri="{FF2B5EF4-FFF2-40B4-BE49-F238E27FC236}">
                  <a16:creationId xmlns="" xmlns:a16="http://schemas.microsoft.com/office/drawing/2014/main" id="{F95E2BEC-AE3D-4362-B1C0-1032C5942FEB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3" name="Oval 522">
              <a:extLst>
                <a:ext uri="{FF2B5EF4-FFF2-40B4-BE49-F238E27FC236}">
                  <a16:creationId xmlns="" xmlns:a16="http://schemas.microsoft.com/office/drawing/2014/main" id="{CFDB41DF-EF9E-4C05-8DD4-A87ABF3A6B71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4" name="Oval 523">
              <a:extLst>
                <a:ext uri="{FF2B5EF4-FFF2-40B4-BE49-F238E27FC236}">
                  <a16:creationId xmlns="" xmlns:a16="http://schemas.microsoft.com/office/drawing/2014/main" id="{88D882A3-DAE7-44EE-BB80-ED3996CB527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5" name="Oval 524">
              <a:extLst>
                <a:ext uri="{FF2B5EF4-FFF2-40B4-BE49-F238E27FC236}">
                  <a16:creationId xmlns="" xmlns:a16="http://schemas.microsoft.com/office/drawing/2014/main" id="{69CA8C23-8129-451C-8D65-F3578DDE0CE7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6" name="Oval 525">
              <a:extLst>
                <a:ext uri="{FF2B5EF4-FFF2-40B4-BE49-F238E27FC236}">
                  <a16:creationId xmlns="" xmlns:a16="http://schemas.microsoft.com/office/drawing/2014/main" id="{C6CD55C5-6EDA-4766-825D-E17D52FB86DD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7" name="Oval 526">
              <a:extLst>
                <a:ext uri="{FF2B5EF4-FFF2-40B4-BE49-F238E27FC236}">
                  <a16:creationId xmlns="" xmlns:a16="http://schemas.microsoft.com/office/drawing/2014/main" id="{18F98C62-EB41-42AC-A27D-DFEECD0ABC7E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8" name="Oval 527">
              <a:extLst>
                <a:ext uri="{FF2B5EF4-FFF2-40B4-BE49-F238E27FC236}">
                  <a16:creationId xmlns="" xmlns:a16="http://schemas.microsoft.com/office/drawing/2014/main" id="{BD0402A8-886F-43AB-A4DA-74175DD9B116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9" name="Oval 528">
              <a:extLst>
                <a:ext uri="{FF2B5EF4-FFF2-40B4-BE49-F238E27FC236}">
                  <a16:creationId xmlns="" xmlns:a16="http://schemas.microsoft.com/office/drawing/2014/main" id="{7E44BAAD-ED19-48E4-980A-C59C3D038C23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0" name="Oval 529">
              <a:extLst>
                <a:ext uri="{FF2B5EF4-FFF2-40B4-BE49-F238E27FC236}">
                  <a16:creationId xmlns="" xmlns:a16="http://schemas.microsoft.com/office/drawing/2014/main" id="{1E576252-775C-4236-853C-82B1005CBDF8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1" name="Oval 530">
              <a:extLst>
                <a:ext uri="{FF2B5EF4-FFF2-40B4-BE49-F238E27FC236}">
                  <a16:creationId xmlns="" xmlns:a16="http://schemas.microsoft.com/office/drawing/2014/main" id="{38B75D12-4FEE-4628-A3C4-CAD856D8D468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2" name="Oval 531">
              <a:extLst>
                <a:ext uri="{FF2B5EF4-FFF2-40B4-BE49-F238E27FC236}">
                  <a16:creationId xmlns="" xmlns:a16="http://schemas.microsoft.com/office/drawing/2014/main" id="{386EC247-9572-4AC9-84B9-7D4B35CDE1A1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3" name="Oval 532">
              <a:extLst>
                <a:ext uri="{FF2B5EF4-FFF2-40B4-BE49-F238E27FC236}">
                  <a16:creationId xmlns="" xmlns:a16="http://schemas.microsoft.com/office/drawing/2014/main" id="{5388B100-5294-46BD-9AA2-ED126F009C59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4" name="Oval 533">
              <a:extLst>
                <a:ext uri="{FF2B5EF4-FFF2-40B4-BE49-F238E27FC236}">
                  <a16:creationId xmlns="" xmlns:a16="http://schemas.microsoft.com/office/drawing/2014/main" id="{69B24E70-5274-4F67-9D47-7D08D09F42BA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5" name="Oval 534">
              <a:extLst>
                <a:ext uri="{FF2B5EF4-FFF2-40B4-BE49-F238E27FC236}">
                  <a16:creationId xmlns="" xmlns:a16="http://schemas.microsoft.com/office/drawing/2014/main" id="{8CB9C088-B219-47A6-A352-97E6020E34D9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6" name="Oval 535">
              <a:extLst>
                <a:ext uri="{FF2B5EF4-FFF2-40B4-BE49-F238E27FC236}">
                  <a16:creationId xmlns="" xmlns:a16="http://schemas.microsoft.com/office/drawing/2014/main" id="{ADFCF978-7E7A-4D82-A6BC-8932B28F4849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7" name="Oval 536">
              <a:extLst>
                <a:ext uri="{FF2B5EF4-FFF2-40B4-BE49-F238E27FC236}">
                  <a16:creationId xmlns="" xmlns:a16="http://schemas.microsoft.com/office/drawing/2014/main" id="{AC822C28-DE74-4CD4-B000-BAF2D8D95111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8" name="Oval 537">
              <a:extLst>
                <a:ext uri="{FF2B5EF4-FFF2-40B4-BE49-F238E27FC236}">
                  <a16:creationId xmlns="" xmlns:a16="http://schemas.microsoft.com/office/drawing/2014/main" id="{BA27C1F8-5AD4-4175-8A80-DB7113132D6B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9" name="Oval 538">
              <a:extLst>
                <a:ext uri="{FF2B5EF4-FFF2-40B4-BE49-F238E27FC236}">
                  <a16:creationId xmlns="" xmlns:a16="http://schemas.microsoft.com/office/drawing/2014/main" id="{64FF306C-3C31-4D15-8196-054D0DE26E9D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0" name="Oval 539">
              <a:extLst>
                <a:ext uri="{FF2B5EF4-FFF2-40B4-BE49-F238E27FC236}">
                  <a16:creationId xmlns="" xmlns:a16="http://schemas.microsoft.com/office/drawing/2014/main" id="{5A61B251-2E62-4B41-AAB5-F3A19561A8F9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1" name="Oval 540">
              <a:extLst>
                <a:ext uri="{FF2B5EF4-FFF2-40B4-BE49-F238E27FC236}">
                  <a16:creationId xmlns="" xmlns:a16="http://schemas.microsoft.com/office/drawing/2014/main" id="{4E3C6818-3E51-4B8E-9A34-2910ED737F6C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2" name="Oval 541">
              <a:extLst>
                <a:ext uri="{FF2B5EF4-FFF2-40B4-BE49-F238E27FC236}">
                  <a16:creationId xmlns="" xmlns:a16="http://schemas.microsoft.com/office/drawing/2014/main" id="{698A2C06-0C01-426F-9142-A76256FF9A88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3" name="Oval 542">
              <a:extLst>
                <a:ext uri="{FF2B5EF4-FFF2-40B4-BE49-F238E27FC236}">
                  <a16:creationId xmlns="" xmlns:a16="http://schemas.microsoft.com/office/drawing/2014/main" id="{49C1DF29-F154-4319-BE8D-7A459A88D21D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4" name="Oval 543">
              <a:extLst>
                <a:ext uri="{FF2B5EF4-FFF2-40B4-BE49-F238E27FC236}">
                  <a16:creationId xmlns="" xmlns:a16="http://schemas.microsoft.com/office/drawing/2014/main" id="{8F460B9E-C989-42E5-AD11-A1FDA9F8A20E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5" name="Oval 544">
              <a:extLst>
                <a:ext uri="{FF2B5EF4-FFF2-40B4-BE49-F238E27FC236}">
                  <a16:creationId xmlns="" xmlns:a16="http://schemas.microsoft.com/office/drawing/2014/main" id="{53B70FD2-98EF-40BC-AC04-7D5AE93C2EE9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6" name="Oval 545">
              <a:extLst>
                <a:ext uri="{FF2B5EF4-FFF2-40B4-BE49-F238E27FC236}">
                  <a16:creationId xmlns="" xmlns:a16="http://schemas.microsoft.com/office/drawing/2014/main" id="{578A62A0-B2BD-4D4F-8002-CEB269B9D529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47" name="Oval 546">
              <a:extLst>
                <a:ext uri="{FF2B5EF4-FFF2-40B4-BE49-F238E27FC236}">
                  <a16:creationId xmlns="" xmlns:a16="http://schemas.microsoft.com/office/drawing/2014/main" id="{06A73A5A-41EF-463D-92DD-FF83995390B1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8" name="Oval 547">
              <a:extLst>
                <a:ext uri="{FF2B5EF4-FFF2-40B4-BE49-F238E27FC236}">
                  <a16:creationId xmlns="" xmlns:a16="http://schemas.microsoft.com/office/drawing/2014/main" id="{1770D275-36EA-4579-8AA0-DDD8660B9E00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9" name="Oval 548">
              <a:extLst>
                <a:ext uri="{FF2B5EF4-FFF2-40B4-BE49-F238E27FC236}">
                  <a16:creationId xmlns="" xmlns:a16="http://schemas.microsoft.com/office/drawing/2014/main" id="{1023EF15-F624-435D-9FDC-A3A23592A1E4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0" name="Oval 549">
              <a:extLst>
                <a:ext uri="{FF2B5EF4-FFF2-40B4-BE49-F238E27FC236}">
                  <a16:creationId xmlns="" xmlns:a16="http://schemas.microsoft.com/office/drawing/2014/main" id="{374FC308-8945-4C91-81FB-7D1C8B3F717B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1" name="Oval 550">
              <a:extLst>
                <a:ext uri="{FF2B5EF4-FFF2-40B4-BE49-F238E27FC236}">
                  <a16:creationId xmlns="" xmlns:a16="http://schemas.microsoft.com/office/drawing/2014/main" id="{100F5578-F0AA-447A-BCB4-4CA99D5F2E3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2" name="Oval 551">
              <a:extLst>
                <a:ext uri="{FF2B5EF4-FFF2-40B4-BE49-F238E27FC236}">
                  <a16:creationId xmlns="" xmlns:a16="http://schemas.microsoft.com/office/drawing/2014/main" id="{744D16DD-0D9F-4472-8E20-8B321CDFF79E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3" name="Oval 552">
              <a:extLst>
                <a:ext uri="{FF2B5EF4-FFF2-40B4-BE49-F238E27FC236}">
                  <a16:creationId xmlns="" xmlns:a16="http://schemas.microsoft.com/office/drawing/2014/main" id="{1AA04EE7-5215-4AB3-817C-CF71125E5D3D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4" name="Oval 553">
              <a:extLst>
                <a:ext uri="{FF2B5EF4-FFF2-40B4-BE49-F238E27FC236}">
                  <a16:creationId xmlns="" xmlns:a16="http://schemas.microsoft.com/office/drawing/2014/main" id="{04A23999-B61C-42DF-A648-1049059EFC7B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5" name="Oval 554">
              <a:extLst>
                <a:ext uri="{FF2B5EF4-FFF2-40B4-BE49-F238E27FC236}">
                  <a16:creationId xmlns="" xmlns:a16="http://schemas.microsoft.com/office/drawing/2014/main" id="{63357A71-F443-40FB-9DE1-5329349DD947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6" name="Oval 555">
              <a:extLst>
                <a:ext uri="{FF2B5EF4-FFF2-40B4-BE49-F238E27FC236}">
                  <a16:creationId xmlns="" xmlns:a16="http://schemas.microsoft.com/office/drawing/2014/main" id="{26CCF78C-6B72-45C2-8A99-5BC178C588C6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7" name="Oval 556">
              <a:extLst>
                <a:ext uri="{FF2B5EF4-FFF2-40B4-BE49-F238E27FC236}">
                  <a16:creationId xmlns="" xmlns:a16="http://schemas.microsoft.com/office/drawing/2014/main" id="{1A65FDC0-303F-4EB4-91E8-75AA0253D048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8" name="Oval 557">
              <a:extLst>
                <a:ext uri="{FF2B5EF4-FFF2-40B4-BE49-F238E27FC236}">
                  <a16:creationId xmlns="" xmlns:a16="http://schemas.microsoft.com/office/drawing/2014/main" id="{601AAEBA-023E-4DE9-B6C4-D59301D27F5D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9" name="Oval 558">
              <a:extLst>
                <a:ext uri="{FF2B5EF4-FFF2-40B4-BE49-F238E27FC236}">
                  <a16:creationId xmlns="" xmlns:a16="http://schemas.microsoft.com/office/drawing/2014/main" id="{AE499942-B5EC-4B2A-82C7-7EED2A10F540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0" name="Oval 559">
              <a:extLst>
                <a:ext uri="{FF2B5EF4-FFF2-40B4-BE49-F238E27FC236}">
                  <a16:creationId xmlns="" xmlns:a16="http://schemas.microsoft.com/office/drawing/2014/main" id="{F2529063-2E24-4F40-A8F5-C7224F84C51C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1" name="Oval 560">
              <a:extLst>
                <a:ext uri="{FF2B5EF4-FFF2-40B4-BE49-F238E27FC236}">
                  <a16:creationId xmlns="" xmlns:a16="http://schemas.microsoft.com/office/drawing/2014/main" id="{28900518-34E7-465B-A30B-18FB56238326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2" name="Oval 561">
              <a:extLst>
                <a:ext uri="{FF2B5EF4-FFF2-40B4-BE49-F238E27FC236}">
                  <a16:creationId xmlns="" xmlns:a16="http://schemas.microsoft.com/office/drawing/2014/main" id="{B91AB333-9507-45DE-884E-9B95B9F15539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3" name="Oval 562">
              <a:extLst>
                <a:ext uri="{FF2B5EF4-FFF2-40B4-BE49-F238E27FC236}">
                  <a16:creationId xmlns="" xmlns:a16="http://schemas.microsoft.com/office/drawing/2014/main" id="{C0EB7085-5215-479D-814D-E696F9CEC2D0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4" name="Oval 563">
              <a:extLst>
                <a:ext uri="{FF2B5EF4-FFF2-40B4-BE49-F238E27FC236}">
                  <a16:creationId xmlns="" xmlns:a16="http://schemas.microsoft.com/office/drawing/2014/main" id="{F5052161-AD07-464D-9F4A-169FB57F3EC2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5" name="Oval 564">
              <a:extLst>
                <a:ext uri="{FF2B5EF4-FFF2-40B4-BE49-F238E27FC236}">
                  <a16:creationId xmlns="" xmlns:a16="http://schemas.microsoft.com/office/drawing/2014/main" id="{369995A4-C2A4-4F2C-AB19-EA6836C24BF5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66" name="Oval 565">
              <a:extLst>
                <a:ext uri="{FF2B5EF4-FFF2-40B4-BE49-F238E27FC236}">
                  <a16:creationId xmlns="" xmlns:a16="http://schemas.microsoft.com/office/drawing/2014/main" id="{38A29F36-ED27-4C55-B26B-4DE9293E8CCB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7" name="Oval 566">
              <a:extLst>
                <a:ext uri="{FF2B5EF4-FFF2-40B4-BE49-F238E27FC236}">
                  <a16:creationId xmlns="" xmlns:a16="http://schemas.microsoft.com/office/drawing/2014/main" id="{63739FC7-F71A-4A33-A095-9E3AFBC0D211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8" name="Oval 567">
              <a:extLst>
                <a:ext uri="{FF2B5EF4-FFF2-40B4-BE49-F238E27FC236}">
                  <a16:creationId xmlns="" xmlns:a16="http://schemas.microsoft.com/office/drawing/2014/main" id="{5F1C3253-86D3-4319-BC1A-BBE6440FEC9C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9" name="Oval 568">
              <a:extLst>
                <a:ext uri="{FF2B5EF4-FFF2-40B4-BE49-F238E27FC236}">
                  <a16:creationId xmlns="" xmlns:a16="http://schemas.microsoft.com/office/drawing/2014/main" id="{2915D7D1-AB27-42F5-B887-AE09571705B3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0" name="Oval 569">
              <a:extLst>
                <a:ext uri="{FF2B5EF4-FFF2-40B4-BE49-F238E27FC236}">
                  <a16:creationId xmlns="" xmlns:a16="http://schemas.microsoft.com/office/drawing/2014/main" id="{83CCE91E-36F9-4091-8D68-A495888CAE74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1" name="Oval 570">
              <a:extLst>
                <a:ext uri="{FF2B5EF4-FFF2-40B4-BE49-F238E27FC236}">
                  <a16:creationId xmlns="" xmlns:a16="http://schemas.microsoft.com/office/drawing/2014/main" id="{B4F4810D-16E4-43AA-B079-98AF0735B67F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2" name="Oval 571">
              <a:extLst>
                <a:ext uri="{FF2B5EF4-FFF2-40B4-BE49-F238E27FC236}">
                  <a16:creationId xmlns="" xmlns:a16="http://schemas.microsoft.com/office/drawing/2014/main" id="{A1F1EE7C-DE3E-4669-9413-F6B7BA097B7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3" name="Oval 572">
              <a:extLst>
                <a:ext uri="{FF2B5EF4-FFF2-40B4-BE49-F238E27FC236}">
                  <a16:creationId xmlns="" xmlns:a16="http://schemas.microsoft.com/office/drawing/2014/main" id="{ACFEA464-0DD3-4735-A27E-601E9535A730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4" name="Oval 573">
              <a:extLst>
                <a:ext uri="{FF2B5EF4-FFF2-40B4-BE49-F238E27FC236}">
                  <a16:creationId xmlns="" xmlns:a16="http://schemas.microsoft.com/office/drawing/2014/main" id="{1440A999-2F41-4EE8-BBA9-F1D75BA93ADF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5" name="Oval 574">
              <a:extLst>
                <a:ext uri="{FF2B5EF4-FFF2-40B4-BE49-F238E27FC236}">
                  <a16:creationId xmlns="" xmlns:a16="http://schemas.microsoft.com/office/drawing/2014/main" id="{D7B10D40-C11F-434E-B63E-5445F2B8A12B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6" name="Oval 575">
              <a:extLst>
                <a:ext uri="{FF2B5EF4-FFF2-40B4-BE49-F238E27FC236}">
                  <a16:creationId xmlns="" xmlns:a16="http://schemas.microsoft.com/office/drawing/2014/main" id="{AED2132A-8381-4B12-BBC0-BD5487A56C64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7" name="Oval 576">
              <a:extLst>
                <a:ext uri="{FF2B5EF4-FFF2-40B4-BE49-F238E27FC236}">
                  <a16:creationId xmlns="" xmlns:a16="http://schemas.microsoft.com/office/drawing/2014/main" id="{BA4E1519-442B-4F6A-94FF-04978A3BCE8D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8" name="Oval 577">
              <a:extLst>
                <a:ext uri="{FF2B5EF4-FFF2-40B4-BE49-F238E27FC236}">
                  <a16:creationId xmlns="" xmlns:a16="http://schemas.microsoft.com/office/drawing/2014/main" id="{C31C1EDB-BD21-4262-B67C-CFE6F2B91BE3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9" name="Oval 578">
              <a:extLst>
                <a:ext uri="{FF2B5EF4-FFF2-40B4-BE49-F238E27FC236}">
                  <a16:creationId xmlns="" xmlns:a16="http://schemas.microsoft.com/office/drawing/2014/main" id="{5CB5F17E-8C88-4AF7-A0D4-F9551CAB942B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0" name="Oval 579">
              <a:extLst>
                <a:ext uri="{FF2B5EF4-FFF2-40B4-BE49-F238E27FC236}">
                  <a16:creationId xmlns="" xmlns:a16="http://schemas.microsoft.com/office/drawing/2014/main" id="{F54A7836-415C-4E50-9A6B-6B00A5E8CF2B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1" name="Oval 580">
              <a:extLst>
                <a:ext uri="{FF2B5EF4-FFF2-40B4-BE49-F238E27FC236}">
                  <a16:creationId xmlns="" xmlns:a16="http://schemas.microsoft.com/office/drawing/2014/main" id="{63541967-CA80-489B-AD55-11609ECF00D7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2" name="Oval 581">
              <a:extLst>
                <a:ext uri="{FF2B5EF4-FFF2-40B4-BE49-F238E27FC236}">
                  <a16:creationId xmlns="" xmlns:a16="http://schemas.microsoft.com/office/drawing/2014/main" id="{BE59DCBA-F575-48F5-852D-CF268D4A8855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3" name="Oval 582">
              <a:extLst>
                <a:ext uri="{FF2B5EF4-FFF2-40B4-BE49-F238E27FC236}">
                  <a16:creationId xmlns="" xmlns:a16="http://schemas.microsoft.com/office/drawing/2014/main" id="{4D9C4D60-8545-493F-8BAB-15B598DDFCF1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4" name="Oval 583">
              <a:extLst>
                <a:ext uri="{FF2B5EF4-FFF2-40B4-BE49-F238E27FC236}">
                  <a16:creationId xmlns="" xmlns:a16="http://schemas.microsoft.com/office/drawing/2014/main" id="{E47435B7-489E-40D8-A36D-52BC70DDC7C5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5" name="Oval 584">
              <a:extLst>
                <a:ext uri="{FF2B5EF4-FFF2-40B4-BE49-F238E27FC236}">
                  <a16:creationId xmlns="" xmlns:a16="http://schemas.microsoft.com/office/drawing/2014/main" id="{CC0DCC4A-726F-4F63-B2B1-E6C6A74960DD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6" name="Oval 585">
              <a:extLst>
                <a:ext uri="{FF2B5EF4-FFF2-40B4-BE49-F238E27FC236}">
                  <a16:creationId xmlns="" xmlns:a16="http://schemas.microsoft.com/office/drawing/2014/main" id="{AAC96A2A-FDCB-4D15-BCC9-B064525E772B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87" name="Oval 586">
              <a:extLst>
                <a:ext uri="{FF2B5EF4-FFF2-40B4-BE49-F238E27FC236}">
                  <a16:creationId xmlns="" xmlns:a16="http://schemas.microsoft.com/office/drawing/2014/main" id="{F0679534-3A0F-4794-BFE8-9B2DCEC1C823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8" name="Oval 587">
              <a:extLst>
                <a:ext uri="{FF2B5EF4-FFF2-40B4-BE49-F238E27FC236}">
                  <a16:creationId xmlns="" xmlns:a16="http://schemas.microsoft.com/office/drawing/2014/main" id="{6E722795-774A-4BDD-8707-06EE0FD9AC80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9" name="Oval 588">
              <a:extLst>
                <a:ext uri="{FF2B5EF4-FFF2-40B4-BE49-F238E27FC236}">
                  <a16:creationId xmlns="" xmlns:a16="http://schemas.microsoft.com/office/drawing/2014/main" id="{13A69A8F-33AA-440A-824B-31E1C2FB88E0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0" name="Oval 589">
              <a:extLst>
                <a:ext uri="{FF2B5EF4-FFF2-40B4-BE49-F238E27FC236}">
                  <a16:creationId xmlns="" xmlns:a16="http://schemas.microsoft.com/office/drawing/2014/main" id="{087759B2-9600-4899-AF67-BBA65C176F33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1" name="Oval 590">
              <a:extLst>
                <a:ext uri="{FF2B5EF4-FFF2-40B4-BE49-F238E27FC236}">
                  <a16:creationId xmlns="" xmlns:a16="http://schemas.microsoft.com/office/drawing/2014/main" id="{DEA4E899-47F3-4C54-9949-6EB8AC0C0A39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2" name="Oval 591">
              <a:extLst>
                <a:ext uri="{FF2B5EF4-FFF2-40B4-BE49-F238E27FC236}">
                  <a16:creationId xmlns="" xmlns:a16="http://schemas.microsoft.com/office/drawing/2014/main" id="{DF555885-2E74-48C1-8D4E-6A577B463113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3" name="Oval 592">
              <a:extLst>
                <a:ext uri="{FF2B5EF4-FFF2-40B4-BE49-F238E27FC236}">
                  <a16:creationId xmlns="" xmlns:a16="http://schemas.microsoft.com/office/drawing/2014/main" id="{67C54ECA-B7B0-462E-B52D-FD9BB02F3F49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4" name="Oval 593">
              <a:extLst>
                <a:ext uri="{FF2B5EF4-FFF2-40B4-BE49-F238E27FC236}">
                  <a16:creationId xmlns="" xmlns:a16="http://schemas.microsoft.com/office/drawing/2014/main" id="{38767628-9D55-4467-89E6-EB89A6B47BD1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5" name="Oval 594">
              <a:extLst>
                <a:ext uri="{FF2B5EF4-FFF2-40B4-BE49-F238E27FC236}">
                  <a16:creationId xmlns="" xmlns:a16="http://schemas.microsoft.com/office/drawing/2014/main" id="{B439C638-0565-44AD-9092-084DA3E98B23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6" name="Oval 595">
              <a:extLst>
                <a:ext uri="{FF2B5EF4-FFF2-40B4-BE49-F238E27FC236}">
                  <a16:creationId xmlns="" xmlns:a16="http://schemas.microsoft.com/office/drawing/2014/main" id="{3FEBFE59-43AF-4AF5-9818-BB6FC65B8A40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7" name="Oval 596">
              <a:extLst>
                <a:ext uri="{FF2B5EF4-FFF2-40B4-BE49-F238E27FC236}">
                  <a16:creationId xmlns="" xmlns:a16="http://schemas.microsoft.com/office/drawing/2014/main" id="{4DA48B8F-CD1E-4300-B98F-B1F671994DA6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8" name="Oval 597">
              <a:extLst>
                <a:ext uri="{FF2B5EF4-FFF2-40B4-BE49-F238E27FC236}">
                  <a16:creationId xmlns="" xmlns:a16="http://schemas.microsoft.com/office/drawing/2014/main" id="{A39ECBC2-F1FC-4B28-B6E9-D4C7220BD4E6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9" name="Oval 598">
              <a:extLst>
                <a:ext uri="{FF2B5EF4-FFF2-40B4-BE49-F238E27FC236}">
                  <a16:creationId xmlns="" xmlns:a16="http://schemas.microsoft.com/office/drawing/2014/main" id="{5FFEE65B-9BDF-4787-B874-E5EE5C79C5A6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0" name="Oval 599">
              <a:extLst>
                <a:ext uri="{FF2B5EF4-FFF2-40B4-BE49-F238E27FC236}">
                  <a16:creationId xmlns="" xmlns:a16="http://schemas.microsoft.com/office/drawing/2014/main" id="{96F83328-0C1B-4497-A7C6-6DAC539E7814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1" name="Oval 600">
              <a:extLst>
                <a:ext uri="{FF2B5EF4-FFF2-40B4-BE49-F238E27FC236}">
                  <a16:creationId xmlns="" xmlns:a16="http://schemas.microsoft.com/office/drawing/2014/main" id="{D21268EB-A762-4DF7-9D8B-4C2C873AC03A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02" name="Oval 601">
              <a:extLst>
                <a:ext uri="{FF2B5EF4-FFF2-40B4-BE49-F238E27FC236}">
                  <a16:creationId xmlns="" xmlns:a16="http://schemas.microsoft.com/office/drawing/2014/main" id="{CBBC8B8C-A1B8-46CC-8EB5-6EC8449F85B0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3" name="Oval 602">
              <a:extLst>
                <a:ext uri="{FF2B5EF4-FFF2-40B4-BE49-F238E27FC236}">
                  <a16:creationId xmlns="" xmlns:a16="http://schemas.microsoft.com/office/drawing/2014/main" id="{E96400A7-59C5-483D-91A6-0B82282BEF22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4" name="Oval 603">
              <a:extLst>
                <a:ext uri="{FF2B5EF4-FFF2-40B4-BE49-F238E27FC236}">
                  <a16:creationId xmlns="" xmlns:a16="http://schemas.microsoft.com/office/drawing/2014/main" id="{D53A8095-369A-4DFA-A46E-29E295A8D556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5" name="Oval 604">
              <a:extLst>
                <a:ext uri="{FF2B5EF4-FFF2-40B4-BE49-F238E27FC236}">
                  <a16:creationId xmlns="" xmlns:a16="http://schemas.microsoft.com/office/drawing/2014/main" id="{2B5EB40F-0214-4201-A1AA-19A7AA1A2FFD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6" name="Oval 605">
              <a:extLst>
                <a:ext uri="{FF2B5EF4-FFF2-40B4-BE49-F238E27FC236}">
                  <a16:creationId xmlns="" xmlns:a16="http://schemas.microsoft.com/office/drawing/2014/main" id="{69C7EFE4-7A5E-4D9B-9973-6C93192DC489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7" name="Oval 606">
              <a:extLst>
                <a:ext uri="{FF2B5EF4-FFF2-40B4-BE49-F238E27FC236}">
                  <a16:creationId xmlns="" xmlns:a16="http://schemas.microsoft.com/office/drawing/2014/main" id="{14B46096-5851-4417-8EA3-745E7D201EF1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8" name="Oval 607">
              <a:extLst>
                <a:ext uri="{FF2B5EF4-FFF2-40B4-BE49-F238E27FC236}">
                  <a16:creationId xmlns="" xmlns:a16="http://schemas.microsoft.com/office/drawing/2014/main" id="{64A4BD56-944A-4ED3-BF6C-8F91CFE6E9CD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9" name="Oval 608">
              <a:extLst>
                <a:ext uri="{FF2B5EF4-FFF2-40B4-BE49-F238E27FC236}">
                  <a16:creationId xmlns="" xmlns:a16="http://schemas.microsoft.com/office/drawing/2014/main" id="{F9EC40EC-9A9B-4EB2-96B4-104F3A814DB0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0" name="Oval 609">
              <a:extLst>
                <a:ext uri="{FF2B5EF4-FFF2-40B4-BE49-F238E27FC236}">
                  <a16:creationId xmlns="" xmlns:a16="http://schemas.microsoft.com/office/drawing/2014/main" id="{590B2AC8-EF1A-4E0A-9C59-E2D81A02E028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1" name="Oval 610">
              <a:extLst>
                <a:ext uri="{FF2B5EF4-FFF2-40B4-BE49-F238E27FC236}">
                  <a16:creationId xmlns="" xmlns:a16="http://schemas.microsoft.com/office/drawing/2014/main" id="{C4482B21-3D51-40FA-B6EF-CD3C62F47BC5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2" name="Oval 611">
              <a:extLst>
                <a:ext uri="{FF2B5EF4-FFF2-40B4-BE49-F238E27FC236}">
                  <a16:creationId xmlns="" xmlns:a16="http://schemas.microsoft.com/office/drawing/2014/main" id="{6B6B74F8-0C0F-4C55-A029-5C5A5B159224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3" name="Oval 612">
              <a:extLst>
                <a:ext uri="{FF2B5EF4-FFF2-40B4-BE49-F238E27FC236}">
                  <a16:creationId xmlns="" xmlns:a16="http://schemas.microsoft.com/office/drawing/2014/main" id="{DEE0BB88-C96A-4CEF-A0B4-917B84A932A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4" name="Oval 613">
              <a:extLst>
                <a:ext uri="{FF2B5EF4-FFF2-40B4-BE49-F238E27FC236}">
                  <a16:creationId xmlns="" xmlns:a16="http://schemas.microsoft.com/office/drawing/2014/main" id="{EEB7513F-4722-4FC8-979E-842700449DAD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5" name="Oval 614">
              <a:extLst>
                <a:ext uri="{FF2B5EF4-FFF2-40B4-BE49-F238E27FC236}">
                  <a16:creationId xmlns="" xmlns:a16="http://schemas.microsoft.com/office/drawing/2014/main" id="{F2141680-DA64-48A8-BD16-C417F311529C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6" name="Oval 615">
              <a:extLst>
                <a:ext uri="{FF2B5EF4-FFF2-40B4-BE49-F238E27FC236}">
                  <a16:creationId xmlns="" xmlns:a16="http://schemas.microsoft.com/office/drawing/2014/main" id="{ABAFAFD8-52DA-4592-8F07-4BC605347D2A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17" name="Oval 616">
              <a:extLst>
                <a:ext uri="{FF2B5EF4-FFF2-40B4-BE49-F238E27FC236}">
                  <a16:creationId xmlns="" xmlns:a16="http://schemas.microsoft.com/office/drawing/2014/main" id="{6687F3E9-2258-436A-A078-7F24AB6E857D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8" name="Oval 617">
              <a:extLst>
                <a:ext uri="{FF2B5EF4-FFF2-40B4-BE49-F238E27FC236}">
                  <a16:creationId xmlns="" xmlns:a16="http://schemas.microsoft.com/office/drawing/2014/main" id="{ADF4491B-B36C-4273-8BE0-8EC7F6786598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9" name="Oval 618">
              <a:extLst>
                <a:ext uri="{FF2B5EF4-FFF2-40B4-BE49-F238E27FC236}">
                  <a16:creationId xmlns="" xmlns:a16="http://schemas.microsoft.com/office/drawing/2014/main" id="{10C5EC5D-294F-4B4D-A236-32C3F51B850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0" name="Oval 619">
              <a:extLst>
                <a:ext uri="{FF2B5EF4-FFF2-40B4-BE49-F238E27FC236}">
                  <a16:creationId xmlns="" xmlns:a16="http://schemas.microsoft.com/office/drawing/2014/main" id="{C3419938-4200-42EF-9CFA-C27A805F2399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1" name="Oval 620">
              <a:extLst>
                <a:ext uri="{FF2B5EF4-FFF2-40B4-BE49-F238E27FC236}">
                  <a16:creationId xmlns="" xmlns:a16="http://schemas.microsoft.com/office/drawing/2014/main" id="{36DA1E16-ACCA-4BB5-96F6-AFA9E70B2322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2" name="Oval 621">
              <a:extLst>
                <a:ext uri="{FF2B5EF4-FFF2-40B4-BE49-F238E27FC236}">
                  <a16:creationId xmlns="" xmlns:a16="http://schemas.microsoft.com/office/drawing/2014/main" id="{900D2D97-B82E-4878-820D-FD1C222D5B00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3" name="Oval 622">
              <a:extLst>
                <a:ext uri="{FF2B5EF4-FFF2-40B4-BE49-F238E27FC236}">
                  <a16:creationId xmlns="" xmlns:a16="http://schemas.microsoft.com/office/drawing/2014/main" id="{068C0297-3115-4781-B9A9-E2BAC306F434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4" name="Oval 623">
              <a:extLst>
                <a:ext uri="{FF2B5EF4-FFF2-40B4-BE49-F238E27FC236}">
                  <a16:creationId xmlns="" xmlns:a16="http://schemas.microsoft.com/office/drawing/2014/main" id="{EA52CAE6-BB94-4F58-BFA5-2FCECE659A97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5" name="Oval 624">
              <a:extLst>
                <a:ext uri="{FF2B5EF4-FFF2-40B4-BE49-F238E27FC236}">
                  <a16:creationId xmlns="" xmlns:a16="http://schemas.microsoft.com/office/drawing/2014/main" id="{9EDA086E-D4D8-4909-A4A9-C39A99F47EB5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6" name="Oval 625">
              <a:extLst>
                <a:ext uri="{FF2B5EF4-FFF2-40B4-BE49-F238E27FC236}">
                  <a16:creationId xmlns="" xmlns:a16="http://schemas.microsoft.com/office/drawing/2014/main" id="{35E18B36-E004-43D7-A2D3-5C4938EEA6CE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7" name="Oval 626">
              <a:extLst>
                <a:ext uri="{FF2B5EF4-FFF2-40B4-BE49-F238E27FC236}">
                  <a16:creationId xmlns="" xmlns:a16="http://schemas.microsoft.com/office/drawing/2014/main" id="{5D5F7B73-43EC-4290-9279-BC0D5DA73A2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8" name="Oval 627">
              <a:extLst>
                <a:ext uri="{FF2B5EF4-FFF2-40B4-BE49-F238E27FC236}">
                  <a16:creationId xmlns="" xmlns:a16="http://schemas.microsoft.com/office/drawing/2014/main" id="{548805EA-FE49-4C56-B4DB-E04FC266D74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9" name="Oval 628">
              <a:extLst>
                <a:ext uri="{FF2B5EF4-FFF2-40B4-BE49-F238E27FC236}">
                  <a16:creationId xmlns="" xmlns:a16="http://schemas.microsoft.com/office/drawing/2014/main" id="{B8A099DB-4D3D-4071-A930-4231E1A8CD5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0" name="Oval 629">
              <a:extLst>
                <a:ext uri="{FF2B5EF4-FFF2-40B4-BE49-F238E27FC236}">
                  <a16:creationId xmlns="" xmlns:a16="http://schemas.microsoft.com/office/drawing/2014/main" id="{430FE4C7-24EC-46F6-8BC7-402006E8E7D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1" name="Oval 630">
              <a:extLst>
                <a:ext uri="{FF2B5EF4-FFF2-40B4-BE49-F238E27FC236}">
                  <a16:creationId xmlns="" xmlns:a16="http://schemas.microsoft.com/office/drawing/2014/main" id="{BE2F4A73-6B32-40AA-8901-C79106000A02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2" name="Oval 631">
              <a:extLst>
                <a:ext uri="{FF2B5EF4-FFF2-40B4-BE49-F238E27FC236}">
                  <a16:creationId xmlns="" xmlns:a16="http://schemas.microsoft.com/office/drawing/2014/main" id="{E22F5039-D8E8-4268-B7CA-6ECA8DC8796E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3" name="Oval 632">
              <a:extLst>
                <a:ext uri="{FF2B5EF4-FFF2-40B4-BE49-F238E27FC236}">
                  <a16:creationId xmlns="" xmlns:a16="http://schemas.microsoft.com/office/drawing/2014/main" id="{36272681-D864-4B50-9A3B-EDD40BFF517C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4" name="Oval 633">
              <a:extLst>
                <a:ext uri="{FF2B5EF4-FFF2-40B4-BE49-F238E27FC236}">
                  <a16:creationId xmlns="" xmlns:a16="http://schemas.microsoft.com/office/drawing/2014/main" id="{CD8559C4-ED52-4EC8-9445-997A31C9C7F6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5" name="Oval 634">
              <a:extLst>
                <a:ext uri="{FF2B5EF4-FFF2-40B4-BE49-F238E27FC236}">
                  <a16:creationId xmlns="" xmlns:a16="http://schemas.microsoft.com/office/drawing/2014/main" id="{E06D6A10-AB1C-40F2-B99E-2B6C0F85DF0C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6" name="Oval 635">
              <a:extLst>
                <a:ext uri="{FF2B5EF4-FFF2-40B4-BE49-F238E27FC236}">
                  <a16:creationId xmlns="" xmlns:a16="http://schemas.microsoft.com/office/drawing/2014/main" id="{301A5FF0-9F36-4C1A-919B-59C0658F3550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37" name="Oval 636">
              <a:extLst>
                <a:ext uri="{FF2B5EF4-FFF2-40B4-BE49-F238E27FC236}">
                  <a16:creationId xmlns="" xmlns:a16="http://schemas.microsoft.com/office/drawing/2014/main" id="{F5BAF44C-FE68-42C4-9132-1FF9F8E2D93C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8" name="Oval 637">
              <a:extLst>
                <a:ext uri="{FF2B5EF4-FFF2-40B4-BE49-F238E27FC236}">
                  <a16:creationId xmlns="" xmlns:a16="http://schemas.microsoft.com/office/drawing/2014/main" id="{DD0811B0-B5E8-49C6-B07B-F755B84E3690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9" name="Oval 638">
              <a:extLst>
                <a:ext uri="{FF2B5EF4-FFF2-40B4-BE49-F238E27FC236}">
                  <a16:creationId xmlns="" xmlns:a16="http://schemas.microsoft.com/office/drawing/2014/main" id="{A09267EF-A7E2-4C16-B918-8F5A62C9DFEF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0" name="Oval 639">
              <a:extLst>
                <a:ext uri="{FF2B5EF4-FFF2-40B4-BE49-F238E27FC236}">
                  <a16:creationId xmlns="" xmlns:a16="http://schemas.microsoft.com/office/drawing/2014/main" id="{829D9B14-1564-4E24-9F26-4EED959602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1" name="Oval 640">
              <a:extLst>
                <a:ext uri="{FF2B5EF4-FFF2-40B4-BE49-F238E27FC236}">
                  <a16:creationId xmlns="" xmlns:a16="http://schemas.microsoft.com/office/drawing/2014/main" id="{092C726D-8F34-4F3F-8AB0-848D2A32A58D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2" name="Oval 641">
              <a:extLst>
                <a:ext uri="{FF2B5EF4-FFF2-40B4-BE49-F238E27FC236}">
                  <a16:creationId xmlns="" xmlns:a16="http://schemas.microsoft.com/office/drawing/2014/main" id="{B95828F8-BDDC-4550-9A4D-B9C6205C4409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3" name="Oval 642">
              <a:extLst>
                <a:ext uri="{FF2B5EF4-FFF2-40B4-BE49-F238E27FC236}">
                  <a16:creationId xmlns="" xmlns:a16="http://schemas.microsoft.com/office/drawing/2014/main" id="{8E3E067B-4D90-4304-83E3-7573ADBC075C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4" name="Oval 643">
              <a:extLst>
                <a:ext uri="{FF2B5EF4-FFF2-40B4-BE49-F238E27FC236}">
                  <a16:creationId xmlns="" xmlns:a16="http://schemas.microsoft.com/office/drawing/2014/main" id="{49625ACA-C774-43F6-BE71-17E20A41FA5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5" name="Oval 644">
              <a:extLst>
                <a:ext uri="{FF2B5EF4-FFF2-40B4-BE49-F238E27FC236}">
                  <a16:creationId xmlns="" xmlns:a16="http://schemas.microsoft.com/office/drawing/2014/main" id="{0E01C9EB-3A31-4779-8CB0-4C4C0260BA8E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6" name="Oval 645">
              <a:extLst>
                <a:ext uri="{FF2B5EF4-FFF2-40B4-BE49-F238E27FC236}">
                  <a16:creationId xmlns="" xmlns:a16="http://schemas.microsoft.com/office/drawing/2014/main" id="{21138543-EF30-4D59-9ED7-453598783F92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7" name="Oval 646">
              <a:extLst>
                <a:ext uri="{FF2B5EF4-FFF2-40B4-BE49-F238E27FC236}">
                  <a16:creationId xmlns="" xmlns:a16="http://schemas.microsoft.com/office/drawing/2014/main" id="{AD7888B6-65ED-400D-939F-F9BB250F4CD4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8" name="Oval 647">
              <a:extLst>
                <a:ext uri="{FF2B5EF4-FFF2-40B4-BE49-F238E27FC236}">
                  <a16:creationId xmlns="" xmlns:a16="http://schemas.microsoft.com/office/drawing/2014/main" id="{FC5AF39B-2842-445F-94D8-35DF5F2722D3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9" name="Oval 648">
              <a:extLst>
                <a:ext uri="{FF2B5EF4-FFF2-40B4-BE49-F238E27FC236}">
                  <a16:creationId xmlns="" xmlns:a16="http://schemas.microsoft.com/office/drawing/2014/main" id="{F69D0317-159A-44AE-B203-ADE281DB9D3B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0" name="Oval 649">
              <a:extLst>
                <a:ext uri="{FF2B5EF4-FFF2-40B4-BE49-F238E27FC236}">
                  <a16:creationId xmlns="" xmlns:a16="http://schemas.microsoft.com/office/drawing/2014/main" id="{E784729F-E8D3-47CA-93D2-24F303A0AB51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1" name="Oval 650">
              <a:extLst>
                <a:ext uri="{FF2B5EF4-FFF2-40B4-BE49-F238E27FC236}">
                  <a16:creationId xmlns="" xmlns:a16="http://schemas.microsoft.com/office/drawing/2014/main" id="{6111C3A9-18F6-4099-8A6D-13F6E363E8AB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2" name="Oval 651">
              <a:extLst>
                <a:ext uri="{FF2B5EF4-FFF2-40B4-BE49-F238E27FC236}">
                  <a16:creationId xmlns="" xmlns:a16="http://schemas.microsoft.com/office/drawing/2014/main" id="{75BCACBA-EFEC-43E6-A551-CB8BA020BD1D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3" name="Oval 652">
              <a:extLst>
                <a:ext uri="{FF2B5EF4-FFF2-40B4-BE49-F238E27FC236}">
                  <a16:creationId xmlns="" xmlns:a16="http://schemas.microsoft.com/office/drawing/2014/main" id="{B83D4C64-2499-4750-A4D2-0718FFDBB33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4" name="Oval 653">
              <a:extLst>
                <a:ext uri="{FF2B5EF4-FFF2-40B4-BE49-F238E27FC236}">
                  <a16:creationId xmlns="" xmlns:a16="http://schemas.microsoft.com/office/drawing/2014/main" id="{0748B2EC-73F3-42E5-82EE-DE43ED47372B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5" name="Oval 654">
              <a:extLst>
                <a:ext uri="{FF2B5EF4-FFF2-40B4-BE49-F238E27FC236}">
                  <a16:creationId xmlns="" xmlns:a16="http://schemas.microsoft.com/office/drawing/2014/main" id="{28DEC68B-17FB-4D54-8281-257BFA51D101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6" name="Oval 655">
              <a:extLst>
                <a:ext uri="{FF2B5EF4-FFF2-40B4-BE49-F238E27FC236}">
                  <a16:creationId xmlns="" xmlns:a16="http://schemas.microsoft.com/office/drawing/2014/main" id="{877DC7BF-0B42-47FF-A113-8FFB8A4CF92F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7" name="Oval 656">
              <a:extLst>
                <a:ext uri="{FF2B5EF4-FFF2-40B4-BE49-F238E27FC236}">
                  <a16:creationId xmlns="" xmlns:a16="http://schemas.microsoft.com/office/drawing/2014/main" id="{5D26F10D-E5DF-4112-ABF2-24E68BE2F7F7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8" name="Oval 657">
              <a:extLst>
                <a:ext uri="{FF2B5EF4-FFF2-40B4-BE49-F238E27FC236}">
                  <a16:creationId xmlns="" xmlns:a16="http://schemas.microsoft.com/office/drawing/2014/main" id="{48F5573A-F599-4C93-8A77-212F1F0C7C29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9" name="Oval 658">
              <a:extLst>
                <a:ext uri="{FF2B5EF4-FFF2-40B4-BE49-F238E27FC236}">
                  <a16:creationId xmlns="" xmlns:a16="http://schemas.microsoft.com/office/drawing/2014/main" id="{DEBB051C-17DC-4DBB-8B68-FF5DF5356BE5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0" name="Oval 659">
              <a:extLst>
                <a:ext uri="{FF2B5EF4-FFF2-40B4-BE49-F238E27FC236}">
                  <a16:creationId xmlns="" xmlns:a16="http://schemas.microsoft.com/office/drawing/2014/main" id="{D42D4609-23A5-4CC5-A4B7-B5BED8C8965D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1" name="Oval 660">
              <a:extLst>
                <a:ext uri="{FF2B5EF4-FFF2-40B4-BE49-F238E27FC236}">
                  <a16:creationId xmlns="" xmlns:a16="http://schemas.microsoft.com/office/drawing/2014/main" id="{E2680047-8190-430F-883E-C7A74380FE61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2" name="Oval 661">
              <a:extLst>
                <a:ext uri="{FF2B5EF4-FFF2-40B4-BE49-F238E27FC236}">
                  <a16:creationId xmlns="" xmlns:a16="http://schemas.microsoft.com/office/drawing/2014/main" id="{8A9DB4C8-FB9A-4DA5-88A0-04845AD4431D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3" name="Oval 662">
              <a:extLst>
                <a:ext uri="{FF2B5EF4-FFF2-40B4-BE49-F238E27FC236}">
                  <a16:creationId xmlns="" xmlns:a16="http://schemas.microsoft.com/office/drawing/2014/main" id="{4871B53D-2EE4-41BD-958F-173CF9B8E057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4" name="Oval 663">
              <a:extLst>
                <a:ext uri="{FF2B5EF4-FFF2-40B4-BE49-F238E27FC236}">
                  <a16:creationId xmlns="" xmlns:a16="http://schemas.microsoft.com/office/drawing/2014/main" id="{9E38C685-DB8D-4063-A09B-E7F9B67663DE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5" name="Oval 664">
              <a:extLst>
                <a:ext uri="{FF2B5EF4-FFF2-40B4-BE49-F238E27FC236}">
                  <a16:creationId xmlns="" xmlns:a16="http://schemas.microsoft.com/office/drawing/2014/main" id="{E0806834-9D0A-4F77-8085-4C25A42B175D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6" name="Oval 665">
              <a:extLst>
                <a:ext uri="{FF2B5EF4-FFF2-40B4-BE49-F238E27FC236}">
                  <a16:creationId xmlns="" xmlns:a16="http://schemas.microsoft.com/office/drawing/2014/main" id="{46B9551F-C790-4F9A-9E8A-FEACF17A179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7" name="Oval 666">
              <a:extLst>
                <a:ext uri="{FF2B5EF4-FFF2-40B4-BE49-F238E27FC236}">
                  <a16:creationId xmlns="" xmlns:a16="http://schemas.microsoft.com/office/drawing/2014/main" id="{4058EAFF-DB18-4376-A84F-420818A31134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8" name="Oval 667">
              <a:extLst>
                <a:ext uri="{FF2B5EF4-FFF2-40B4-BE49-F238E27FC236}">
                  <a16:creationId xmlns="" xmlns:a16="http://schemas.microsoft.com/office/drawing/2014/main" id="{7FD09E7F-C7B7-48CB-B9F8-1A5DA7CCA6C3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9" name="Oval 668">
              <a:extLst>
                <a:ext uri="{FF2B5EF4-FFF2-40B4-BE49-F238E27FC236}">
                  <a16:creationId xmlns="" xmlns:a16="http://schemas.microsoft.com/office/drawing/2014/main" id="{243B912E-6A0D-4ABD-9DE4-C457268ED87D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0" name="Oval 669">
              <a:extLst>
                <a:ext uri="{FF2B5EF4-FFF2-40B4-BE49-F238E27FC236}">
                  <a16:creationId xmlns="" xmlns:a16="http://schemas.microsoft.com/office/drawing/2014/main" id="{7330EDE6-2ABB-480E-B658-FDA15356BD49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1" name="Oval 670">
              <a:extLst>
                <a:ext uri="{FF2B5EF4-FFF2-40B4-BE49-F238E27FC236}">
                  <a16:creationId xmlns="" xmlns:a16="http://schemas.microsoft.com/office/drawing/2014/main" id="{F53CFD44-D0DE-4EF8-A5B6-8EB08E05F1D5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2" name="Oval 671">
              <a:extLst>
                <a:ext uri="{FF2B5EF4-FFF2-40B4-BE49-F238E27FC236}">
                  <a16:creationId xmlns="" xmlns:a16="http://schemas.microsoft.com/office/drawing/2014/main" id="{8F4FB290-DD3E-41B2-9987-94A3DF6356EA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3" name="Oval 672">
              <a:extLst>
                <a:ext uri="{FF2B5EF4-FFF2-40B4-BE49-F238E27FC236}">
                  <a16:creationId xmlns="" xmlns:a16="http://schemas.microsoft.com/office/drawing/2014/main" id="{4A7DBCFE-F07D-4996-BC00-AAAF0C1A47C0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4" name="Oval 673">
              <a:extLst>
                <a:ext uri="{FF2B5EF4-FFF2-40B4-BE49-F238E27FC236}">
                  <a16:creationId xmlns="" xmlns:a16="http://schemas.microsoft.com/office/drawing/2014/main" id="{0802DA57-AB47-4B15-BDC2-8C8A675288AB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5" name="Oval 674">
              <a:extLst>
                <a:ext uri="{FF2B5EF4-FFF2-40B4-BE49-F238E27FC236}">
                  <a16:creationId xmlns="" xmlns:a16="http://schemas.microsoft.com/office/drawing/2014/main" id="{8D39483C-83ED-411B-9498-DC0E8BAC0D36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6" name="Oval 675">
              <a:extLst>
                <a:ext uri="{FF2B5EF4-FFF2-40B4-BE49-F238E27FC236}">
                  <a16:creationId xmlns="" xmlns:a16="http://schemas.microsoft.com/office/drawing/2014/main" id="{4A284118-798C-4C9A-BAF6-0AACDBB4FAB3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7" name="Oval 676">
              <a:extLst>
                <a:ext uri="{FF2B5EF4-FFF2-40B4-BE49-F238E27FC236}">
                  <a16:creationId xmlns="" xmlns:a16="http://schemas.microsoft.com/office/drawing/2014/main" id="{A0E9E47B-A7B5-499B-95BE-AC0E61065231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8" name="Oval 677">
              <a:extLst>
                <a:ext uri="{FF2B5EF4-FFF2-40B4-BE49-F238E27FC236}">
                  <a16:creationId xmlns="" xmlns:a16="http://schemas.microsoft.com/office/drawing/2014/main" id="{CF003D74-0EBA-4636-B114-FDB918FE94B7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9" name="Oval 678">
              <a:extLst>
                <a:ext uri="{FF2B5EF4-FFF2-40B4-BE49-F238E27FC236}">
                  <a16:creationId xmlns="" xmlns:a16="http://schemas.microsoft.com/office/drawing/2014/main" id="{B8244A27-6C49-4B7B-94FA-BBEFA6C83CE0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0" name="Oval 679">
              <a:extLst>
                <a:ext uri="{FF2B5EF4-FFF2-40B4-BE49-F238E27FC236}">
                  <a16:creationId xmlns="" xmlns:a16="http://schemas.microsoft.com/office/drawing/2014/main" id="{A94821F9-FE62-42DF-B8AE-7BE69DFC7FE3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1" name="Oval 680">
              <a:extLst>
                <a:ext uri="{FF2B5EF4-FFF2-40B4-BE49-F238E27FC236}">
                  <a16:creationId xmlns="" xmlns:a16="http://schemas.microsoft.com/office/drawing/2014/main" id="{3CF800C7-94C6-4788-873E-597905EEB6D4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2" name="Oval 681">
              <a:extLst>
                <a:ext uri="{FF2B5EF4-FFF2-40B4-BE49-F238E27FC236}">
                  <a16:creationId xmlns="" xmlns:a16="http://schemas.microsoft.com/office/drawing/2014/main" id="{C1C29A9B-595C-4CBA-AAD4-EB8CF830D21B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3" name="Oval 682">
              <a:extLst>
                <a:ext uri="{FF2B5EF4-FFF2-40B4-BE49-F238E27FC236}">
                  <a16:creationId xmlns="" xmlns:a16="http://schemas.microsoft.com/office/drawing/2014/main" id="{F70CA38E-E86A-42FD-8064-555F8FF8FC71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4" name="Oval 683">
              <a:extLst>
                <a:ext uri="{FF2B5EF4-FFF2-40B4-BE49-F238E27FC236}">
                  <a16:creationId xmlns="" xmlns:a16="http://schemas.microsoft.com/office/drawing/2014/main" id="{8097AB8F-F6F8-4952-BB90-4BF57C26868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5" name="Oval 684">
              <a:extLst>
                <a:ext uri="{FF2B5EF4-FFF2-40B4-BE49-F238E27FC236}">
                  <a16:creationId xmlns="" xmlns:a16="http://schemas.microsoft.com/office/drawing/2014/main" id="{7538E74B-9116-40C5-8E1A-835E8557C941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6" name="Oval 685">
              <a:extLst>
                <a:ext uri="{FF2B5EF4-FFF2-40B4-BE49-F238E27FC236}">
                  <a16:creationId xmlns="" xmlns:a16="http://schemas.microsoft.com/office/drawing/2014/main" id="{B56037C3-4706-4A83-A9E8-158409F3B0D5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7" name="Oval 686">
              <a:extLst>
                <a:ext uri="{FF2B5EF4-FFF2-40B4-BE49-F238E27FC236}">
                  <a16:creationId xmlns="" xmlns:a16="http://schemas.microsoft.com/office/drawing/2014/main" id="{DCE936F8-C32C-47AB-9ED8-414DD26AEC92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8" name="Oval 687">
              <a:extLst>
                <a:ext uri="{FF2B5EF4-FFF2-40B4-BE49-F238E27FC236}">
                  <a16:creationId xmlns="" xmlns:a16="http://schemas.microsoft.com/office/drawing/2014/main" id="{3D43B738-D6DF-4ED8-ACCF-9C2662BABFD1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9" name="Oval 688">
              <a:extLst>
                <a:ext uri="{FF2B5EF4-FFF2-40B4-BE49-F238E27FC236}">
                  <a16:creationId xmlns="" xmlns:a16="http://schemas.microsoft.com/office/drawing/2014/main" id="{3D1AEEC6-B97F-47FF-904E-8C8CE42A76BF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="" xmlns:a16="http://schemas.microsoft.com/office/drawing/2014/main" id="{CE75F450-009E-4436-B6C0-6F2CA6BAF935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1" name="Oval 690">
              <a:extLst>
                <a:ext uri="{FF2B5EF4-FFF2-40B4-BE49-F238E27FC236}">
                  <a16:creationId xmlns="" xmlns:a16="http://schemas.microsoft.com/office/drawing/2014/main" id="{AB0474AA-AC9A-4334-AAAC-5319A38C6C82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2" name="Oval 691">
              <a:extLst>
                <a:ext uri="{FF2B5EF4-FFF2-40B4-BE49-F238E27FC236}">
                  <a16:creationId xmlns="" xmlns:a16="http://schemas.microsoft.com/office/drawing/2014/main" id="{EA4D8BB4-C0F3-4E44-8CD8-1F53112DBC0B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3" name="Oval 692">
              <a:extLst>
                <a:ext uri="{FF2B5EF4-FFF2-40B4-BE49-F238E27FC236}">
                  <a16:creationId xmlns="" xmlns:a16="http://schemas.microsoft.com/office/drawing/2014/main" id="{ADBCC15B-1D72-41D0-A83F-42CA85793D1F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4" name="Oval 693">
              <a:extLst>
                <a:ext uri="{FF2B5EF4-FFF2-40B4-BE49-F238E27FC236}">
                  <a16:creationId xmlns="" xmlns:a16="http://schemas.microsoft.com/office/drawing/2014/main" id="{17140615-1062-46C8-8099-12DA974F07EA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5" name="Oval 694">
              <a:extLst>
                <a:ext uri="{FF2B5EF4-FFF2-40B4-BE49-F238E27FC236}">
                  <a16:creationId xmlns="" xmlns:a16="http://schemas.microsoft.com/office/drawing/2014/main" id="{7E1302A4-AB9C-4347-B1CC-EF36805286E7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6" name="Oval 695">
              <a:extLst>
                <a:ext uri="{FF2B5EF4-FFF2-40B4-BE49-F238E27FC236}">
                  <a16:creationId xmlns="" xmlns:a16="http://schemas.microsoft.com/office/drawing/2014/main" id="{662D6691-385E-445E-BC17-9B81F8FAD758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7" name="Oval 696">
              <a:extLst>
                <a:ext uri="{FF2B5EF4-FFF2-40B4-BE49-F238E27FC236}">
                  <a16:creationId xmlns="" xmlns:a16="http://schemas.microsoft.com/office/drawing/2014/main" id="{5129767F-9047-48E2-B144-7A522E34BA8A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8" name="Oval 697">
              <a:extLst>
                <a:ext uri="{FF2B5EF4-FFF2-40B4-BE49-F238E27FC236}">
                  <a16:creationId xmlns="" xmlns:a16="http://schemas.microsoft.com/office/drawing/2014/main" id="{9327E995-0DC6-418D-977F-BDD5258F8D85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9" name="Oval 698">
              <a:extLst>
                <a:ext uri="{FF2B5EF4-FFF2-40B4-BE49-F238E27FC236}">
                  <a16:creationId xmlns="" xmlns:a16="http://schemas.microsoft.com/office/drawing/2014/main" id="{1C083084-B260-4B41-82B1-7ADFD4A87AD5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0" name="Oval 699">
              <a:extLst>
                <a:ext uri="{FF2B5EF4-FFF2-40B4-BE49-F238E27FC236}">
                  <a16:creationId xmlns="" xmlns:a16="http://schemas.microsoft.com/office/drawing/2014/main" id="{07AF210D-D8DB-46F3-B2D1-D64361980762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1" name="Oval 700">
              <a:extLst>
                <a:ext uri="{FF2B5EF4-FFF2-40B4-BE49-F238E27FC236}">
                  <a16:creationId xmlns="" xmlns:a16="http://schemas.microsoft.com/office/drawing/2014/main" id="{52D75221-8B51-4FEB-8BB4-461484E770E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2" name="Oval 701">
              <a:extLst>
                <a:ext uri="{FF2B5EF4-FFF2-40B4-BE49-F238E27FC236}">
                  <a16:creationId xmlns="" xmlns:a16="http://schemas.microsoft.com/office/drawing/2014/main" id="{B7E791D9-235A-4C0F-B533-B21D8DD5C8A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03" name="Oval 702">
              <a:extLst>
                <a:ext uri="{FF2B5EF4-FFF2-40B4-BE49-F238E27FC236}">
                  <a16:creationId xmlns="" xmlns:a16="http://schemas.microsoft.com/office/drawing/2014/main" id="{3ABAAB3A-1D13-46AF-8E91-735AE01DACE5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4" name="Oval 703">
              <a:extLst>
                <a:ext uri="{FF2B5EF4-FFF2-40B4-BE49-F238E27FC236}">
                  <a16:creationId xmlns="" xmlns:a16="http://schemas.microsoft.com/office/drawing/2014/main" id="{BC88828B-B4D3-4088-95E0-96DC0CEC9C06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5" name="Oval 704">
              <a:extLst>
                <a:ext uri="{FF2B5EF4-FFF2-40B4-BE49-F238E27FC236}">
                  <a16:creationId xmlns="" xmlns:a16="http://schemas.microsoft.com/office/drawing/2014/main" id="{A2746150-4BF1-4F75-90B8-0E70B2CF505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6" name="Oval 705">
              <a:extLst>
                <a:ext uri="{FF2B5EF4-FFF2-40B4-BE49-F238E27FC236}">
                  <a16:creationId xmlns="" xmlns:a16="http://schemas.microsoft.com/office/drawing/2014/main" id="{9E99C5F3-0B28-4D0A-B3B2-F40A42CBF0F0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7" name="Oval 706">
              <a:extLst>
                <a:ext uri="{FF2B5EF4-FFF2-40B4-BE49-F238E27FC236}">
                  <a16:creationId xmlns="" xmlns:a16="http://schemas.microsoft.com/office/drawing/2014/main" id="{5B63D7F1-78D1-4518-8D99-BA9B6B51E974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8" name="Oval 707">
              <a:extLst>
                <a:ext uri="{FF2B5EF4-FFF2-40B4-BE49-F238E27FC236}">
                  <a16:creationId xmlns="" xmlns:a16="http://schemas.microsoft.com/office/drawing/2014/main" id="{9023DBE5-54D0-4D11-A26E-D287FD6E1AFC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9" name="Oval 708">
              <a:extLst>
                <a:ext uri="{FF2B5EF4-FFF2-40B4-BE49-F238E27FC236}">
                  <a16:creationId xmlns="" xmlns:a16="http://schemas.microsoft.com/office/drawing/2014/main" id="{00F86650-7791-4491-99A3-622ED85548EE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0" name="Oval 709">
              <a:extLst>
                <a:ext uri="{FF2B5EF4-FFF2-40B4-BE49-F238E27FC236}">
                  <a16:creationId xmlns="" xmlns:a16="http://schemas.microsoft.com/office/drawing/2014/main" id="{1BDD4BD8-0932-4ADF-ACA7-909BD1845EAA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1" name="Oval 710">
              <a:extLst>
                <a:ext uri="{FF2B5EF4-FFF2-40B4-BE49-F238E27FC236}">
                  <a16:creationId xmlns="" xmlns:a16="http://schemas.microsoft.com/office/drawing/2014/main" id="{F326573F-FEC5-4739-9429-6668BEFA4EF0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2" name="Oval 711">
              <a:extLst>
                <a:ext uri="{FF2B5EF4-FFF2-40B4-BE49-F238E27FC236}">
                  <a16:creationId xmlns="" xmlns:a16="http://schemas.microsoft.com/office/drawing/2014/main" id="{EF6A84B2-7688-45F7-A358-B3E36BCF7F9D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3" name="Oval 712">
              <a:extLst>
                <a:ext uri="{FF2B5EF4-FFF2-40B4-BE49-F238E27FC236}">
                  <a16:creationId xmlns="" xmlns:a16="http://schemas.microsoft.com/office/drawing/2014/main" id="{CFF15241-1961-484B-B7B5-2E9CB12BC94E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4" name="Oval 713">
              <a:extLst>
                <a:ext uri="{FF2B5EF4-FFF2-40B4-BE49-F238E27FC236}">
                  <a16:creationId xmlns="" xmlns:a16="http://schemas.microsoft.com/office/drawing/2014/main" id="{FE647074-FC95-48ED-98C0-8D46FDE3818D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5" name="Oval 714">
              <a:extLst>
                <a:ext uri="{FF2B5EF4-FFF2-40B4-BE49-F238E27FC236}">
                  <a16:creationId xmlns="" xmlns:a16="http://schemas.microsoft.com/office/drawing/2014/main" id="{857AD3A2-8F22-4982-843D-40F9E3EF93D4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16" name="Oval 715">
              <a:extLst>
                <a:ext uri="{FF2B5EF4-FFF2-40B4-BE49-F238E27FC236}">
                  <a16:creationId xmlns="" xmlns:a16="http://schemas.microsoft.com/office/drawing/2014/main" id="{E871E7B8-1852-4D22-9EDB-5B3AEF577E15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7" name="Oval 716">
              <a:extLst>
                <a:ext uri="{FF2B5EF4-FFF2-40B4-BE49-F238E27FC236}">
                  <a16:creationId xmlns="" xmlns:a16="http://schemas.microsoft.com/office/drawing/2014/main" id="{593A7CBB-EA8E-48BD-97A4-9D34ADA5C11A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8" name="Oval 717">
              <a:extLst>
                <a:ext uri="{FF2B5EF4-FFF2-40B4-BE49-F238E27FC236}">
                  <a16:creationId xmlns="" xmlns:a16="http://schemas.microsoft.com/office/drawing/2014/main" id="{1DCCB5ED-84B2-415D-A2A2-99989A82B053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9" name="Oval 718">
              <a:extLst>
                <a:ext uri="{FF2B5EF4-FFF2-40B4-BE49-F238E27FC236}">
                  <a16:creationId xmlns="" xmlns:a16="http://schemas.microsoft.com/office/drawing/2014/main" id="{5F4AC4B8-800F-44E9-8D31-A5ECD8A211C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0" name="Oval 719">
              <a:extLst>
                <a:ext uri="{FF2B5EF4-FFF2-40B4-BE49-F238E27FC236}">
                  <a16:creationId xmlns="" xmlns:a16="http://schemas.microsoft.com/office/drawing/2014/main" id="{08261F9F-8966-41F3-915E-A06A5B9BD08E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1" name="Oval 720">
              <a:extLst>
                <a:ext uri="{FF2B5EF4-FFF2-40B4-BE49-F238E27FC236}">
                  <a16:creationId xmlns="" xmlns:a16="http://schemas.microsoft.com/office/drawing/2014/main" id="{B41FC584-2D23-4AC2-A88A-F31F6A30EC6A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2" name="Oval 721">
              <a:extLst>
                <a:ext uri="{FF2B5EF4-FFF2-40B4-BE49-F238E27FC236}">
                  <a16:creationId xmlns="" xmlns:a16="http://schemas.microsoft.com/office/drawing/2014/main" id="{C621F00C-2F37-480E-BFB7-770AC015E7D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3" name="Oval 722">
              <a:extLst>
                <a:ext uri="{FF2B5EF4-FFF2-40B4-BE49-F238E27FC236}">
                  <a16:creationId xmlns="" xmlns:a16="http://schemas.microsoft.com/office/drawing/2014/main" id="{CD9D820C-2DE4-4B56-96A8-9876E8C864BC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4" name="Oval 723">
              <a:extLst>
                <a:ext uri="{FF2B5EF4-FFF2-40B4-BE49-F238E27FC236}">
                  <a16:creationId xmlns="" xmlns:a16="http://schemas.microsoft.com/office/drawing/2014/main" id="{DE2230F4-EEA9-405C-B3B5-63B99459E21B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5" name="Oval 724">
              <a:extLst>
                <a:ext uri="{FF2B5EF4-FFF2-40B4-BE49-F238E27FC236}">
                  <a16:creationId xmlns="" xmlns:a16="http://schemas.microsoft.com/office/drawing/2014/main" id="{D53C8F71-AAF5-40A3-B2C1-2BDF4DC09294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6" name="Oval 725">
              <a:extLst>
                <a:ext uri="{FF2B5EF4-FFF2-40B4-BE49-F238E27FC236}">
                  <a16:creationId xmlns="" xmlns:a16="http://schemas.microsoft.com/office/drawing/2014/main" id="{1BA16B1C-C591-4EE1-997C-8BF6CF8792DA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27" name="Oval 726">
              <a:extLst>
                <a:ext uri="{FF2B5EF4-FFF2-40B4-BE49-F238E27FC236}">
                  <a16:creationId xmlns="" xmlns:a16="http://schemas.microsoft.com/office/drawing/2014/main" id="{6A871506-9C2E-4B34-B011-8BE14F477BB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8" name="Oval 727">
              <a:extLst>
                <a:ext uri="{FF2B5EF4-FFF2-40B4-BE49-F238E27FC236}">
                  <a16:creationId xmlns="" xmlns:a16="http://schemas.microsoft.com/office/drawing/2014/main" id="{95339E80-2D36-49A8-8D8F-34168EA84EC0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9" name="Oval 728">
              <a:extLst>
                <a:ext uri="{FF2B5EF4-FFF2-40B4-BE49-F238E27FC236}">
                  <a16:creationId xmlns="" xmlns:a16="http://schemas.microsoft.com/office/drawing/2014/main" id="{AF7C4152-496A-48E3-BDA7-50A3E46A53C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0" name="Oval 729">
              <a:extLst>
                <a:ext uri="{FF2B5EF4-FFF2-40B4-BE49-F238E27FC236}">
                  <a16:creationId xmlns="" xmlns:a16="http://schemas.microsoft.com/office/drawing/2014/main" id="{E89B9B1A-C6BF-4B1B-A0C6-4ABD37DCF929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1" name="Oval 730">
              <a:extLst>
                <a:ext uri="{FF2B5EF4-FFF2-40B4-BE49-F238E27FC236}">
                  <a16:creationId xmlns="" xmlns:a16="http://schemas.microsoft.com/office/drawing/2014/main" id="{31EC0D94-27EF-47FF-A6AC-76EDBBFBA012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2" name="Oval 731">
              <a:extLst>
                <a:ext uri="{FF2B5EF4-FFF2-40B4-BE49-F238E27FC236}">
                  <a16:creationId xmlns="" xmlns:a16="http://schemas.microsoft.com/office/drawing/2014/main" id="{64E5B552-0760-4D79-B9A5-4BDF78351DFA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3" name="Oval 732">
              <a:extLst>
                <a:ext uri="{FF2B5EF4-FFF2-40B4-BE49-F238E27FC236}">
                  <a16:creationId xmlns="" xmlns:a16="http://schemas.microsoft.com/office/drawing/2014/main" id="{8253CE6A-B807-4A01-862A-9449BCF1A492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4" name="Oval 733">
              <a:extLst>
                <a:ext uri="{FF2B5EF4-FFF2-40B4-BE49-F238E27FC236}">
                  <a16:creationId xmlns="" xmlns:a16="http://schemas.microsoft.com/office/drawing/2014/main" id="{69F694B7-DEC5-45DF-9685-91EA1570B884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5" name="Oval 734">
              <a:extLst>
                <a:ext uri="{FF2B5EF4-FFF2-40B4-BE49-F238E27FC236}">
                  <a16:creationId xmlns="" xmlns:a16="http://schemas.microsoft.com/office/drawing/2014/main" id="{76F6B2C7-4633-4E76-95F2-08EE00C59C3E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6" name="Oval 735">
              <a:extLst>
                <a:ext uri="{FF2B5EF4-FFF2-40B4-BE49-F238E27FC236}">
                  <a16:creationId xmlns="" xmlns:a16="http://schemas.microsoft.com/office/drawing/2014/main" id="{438081DB-87C9-46D7-A2C7-8D75B871A859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7" name="Oval 736">
              <a:extLst>
                <a:ext uri="{FF2B5EF4-FFF2-40B4-BE49-F238E27FC236}">
                  <a16:creationId xmlns="" xmlns:a16="http://schemas.microsoft.com/office/drawing/2014/main" id="{B596AB5B-06DE-4A8D-AFEE-2A2FB12CEDDA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8" name="Oval 737">
              <a:extLst>
                <a:ext uri="{FF2B5EF4-FFF2-40B4-BE49-F238E27FC236}">
                  <a16:creationId xmlns="" xmlns:a16="http://schemas.microsoft.com/office/drawing/2014/main" id="{40EAD5FE-D7FC-421F-B31F-4BA44CDC7421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39" name="Oval 738">
              <a:extLst>
                <a:ext uri="{FF2B5EF4-FFF2-40B4-BE49-F238E27FC236}">
                  <a16:creationId xmlns="" xmlns:a16="http://schemas.microsoft.com/office/drawing/2014/main" id="{1E02E2CF-040D-42D2-BC0A-69DAA15AA787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0" name="Oval 739">
              <a:extLst>
                <a:ext uri="{FF2B5EF4-FFF2-40B4-BE49-F238E27FC236}">
                  <a16:creationId xmlns="" xmlns:a16="http://schemas.microsoft.com/office/drawing/2014/main" id="{0B44E2EC-A064-4C5D-A0BF-EED4897451B6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1" name="Oval 740">
              <a:extLst>
                <a:ext uri="{FF2B5EF4-FFF2-40B4-BE49-F238E27FC236}">
                  <a16:creationId xmlns="" xmlns:a16="http://schemas.microsoft.com/office/drawing/2014/main" id="{28BE5DD2-C777-4640-BD8F-B02C2171AC8F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2" name="Oval 741">
              <a:extLst>
                <a:ext uri="{FF2B5EF4-FFF2-40B4-BE49-F238E27FC236}">
                  <a16:creationId xmlns="" xmlns:a16="http://schemas.microsoft.com/office/drawing/2014/main" id="{F678C7D7-5AAE-4CBF-9498-F1482356080A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3" name="Oval 742">
              <a:extLst>
                <a:ext uri="{FF2B5EF4-FFF2-40B4-BE49-F238E27FC236}">
                  <a16:creationId xmlns="" xmlns:a16="http://schemas.microsoft.com/office/drawing/2014/main" id="{D99E52FD-5542-4A97-AA4C-53240DDAC1A7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4" name="Oval 743">
              <a:extLst>
                <a:ext uri="{FF2B5EF4-FFF2-40B4-BE49-F238E27FC236}">
                  <a16:creationId xmlns="" xmlns:a16="http://schemas.microsoft.com/office/drawing/2014/main" id="{2958086F-FA34-416F-970C-7DA926036FBA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5" name="Oval 744">
              <a:extLst>
                <a:ext uri="{FF2B5EF4-FFF2-40B4-BE49-F238E27FC236}">
                  <a16:creationId xmlns="" xmlns:a16="http://schemas.microsoft.com/office/drawing/2014/main" id="{9689E26B-5EE2-4A7B-AC1E-DE7B02497618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6" name="Oval 745">
              <a:extLst>
                <a:ext uri="{FF2B5EF4-FFF2-40B4-BE49-F238E27FC236}">
                  <a16:creationId xmlns="" xmlns:a16="http://schemas.microsoft.com/office/drawing/2014/main" id="{DC3B1B58-A8D7-4814-B89E-20B387ADEE73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7" name="Oval 746">
              <a:extLst>
                <a:ext uri="{FF2B5EF4-FFF2-40B4-BE49-F238E27FC236}">
                  <a16:creationId xmlns="" xmlns:a16="http://schemas.microsoft.com/office/drawing/2014/main" id="{A982EC2D-C473-4071-BAF0-8EC25E270FDD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8" name="Oval 747">
              <a:extLst>
                <a:ext uri="{FF2B5EF4-FFF2-40B4-BE49-F238E27FC236}">
                  <a16:creationId xmlns="" xmlns:a16="http://schemas.microsoft.com/office/drawing/2014/main" id="{7E24BE5F-A83E-4267-99F4-2AE946BF5485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9" name="Oval 748">
              <a:extLst>
                <a:ext uri="{FF2B5EF4-FFF2-40B4-BE49-F238E27FC236}">
                  <a16:creationId xmlns="" xmlns:a16="http://schemas.microsoft.com/office/drawing/2014/main" id="{AA919F0E-91EC-43AF-A275-53A6DE16C079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0" name="Oval 749">
              <a:extLst>
                <a:ext uri="{FF2B5EF4-FFF2-40B4-BE49-F238E27FC236}">
                  <a16:creationId xmlns="" xmlns:a16="http://schemas.microsoft.com/office/drawing/2014/main" id="{1837D4CC-3291-4208-A7F1-4362848A2F98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51" name="Oval 750">
              <a:extLst>
                <a:ext uri="{FF2B5EF4-FFF2-40B4-BE49-F238E27FC236}">
                  <a16:creationId xmlns="" xmlns:a16="http://schemas.microsoft.com/office/drawing/2014/main" id="{99ECA179-8F0F-449B-9DFC-45540E7D3246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2" name="Oval 751">
              <a:extLst>
                <a:ext uri="{FF2B5EF4-FFF2-40B4-BE49-F238E27FC236}">
                  <a16:creationId xmlns="" xmlns:a16="http://schemas.microsoft.com/office/drawing/2014/main" id="{6E140519-FCD2-41C6-9663-285F3C477C4F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3" name="Oval 752">
              <a:extLst>
                <a:ext uri="{FF2B5EF4-FFF2-40B4-BE49-F238E27FC236}">
                  <a16:creationId xmlns="" xmlns:a16="http://schemas.microsoft.com/office/drawing/2014/main" id="{A539DB52-228E-4622-89E0-D5038B9ECB5B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4" name="Oval 753">
              <a:extLst>
                <a:ext uri="{FF2B5EF4-FFF2-40B4-BE49-F238E27FC236}">
                  <a16:creationId xmlns="" xmlns:a16="http://schemas.microsoft.com/office/drawing/2014/main" id="{94877EC2-28B0-4B17-BCBE-D641C7E0CD9D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5" name="Oval 754">
              <a:extLst>
                <a:ext uri="{FF2B5EF4-FFF2-40B4-BE49-F238E27FC236}">
                  <a16:creationId xmlns="" xmlns:a16="http://schemas.microsoft.com/office/drawing/2014/main" id="{6CFC5F19-A200-4338-B5D5-D18DE5065AE4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6" name="Oval 755">
              <a:extLst>
                <a:ext uri="{FF2B5EF4-FFF2-40B4-BE49-F238E27FC236}">
                  <a16:creationId xmlns="" xmlns:a16="http://schemas.microsoft.com/office/drawing/2014/main" id="{856E807A-18DF-4855-AAC3-A685D6F38684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7" name="Oval 756">
              <a:extLst>
                <a:ext uri="{FF2B5EF4-FFF2-40B4-BE49-F238E27FC236}">
                  <a16:creationId xmlns="" xmlns:a16="http://schemas.microsoft.com/office/drawing/2014/main" id="{7E714C93-8A1F-497A-BE4D-E16D1C841CB6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8" name="Oval 757">
              <a:extLst>
                <a:ext uri="{FF2B5EF4-FFF2-40B4-BE49-F238E27FC236}">
                  <a16:creationId xmlns="" xmlns:a16="http://schemas.microsoft.com/office/drawing/2014/main" id="{6BC9B44F-8B30-4694-88A4-5B2F81387611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9" name="Oval 758">
              <a:extLst>
                <a:ext uri="{FF2B5EF4-FFF2-40B4-BE49-F238E27FC236}">
                  <a16:creationId xmlns="" xmlns:a16="http://schemas.microsoft.com/office/drawing/2014/main" id="{629D109B-B40F-4463-85B2-9412089D460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0" name="Oval 759">
              <a:extLst>
                <a:ext uri="{FF2B5EF4-FFF2-40B4-BE49-F238E27FC236}">
                  <a16:creationId xmlns="" xmlns:a16="http://schemas.microsoft.com/office/drawing/2014/main" id="{201C2E5B-E968-47FF-9933-EB161E4973A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1" name="Oval 760">
              <a:extLst>
                <a:ext uri="{FF2B5EF4-FFF2-40B4-BE49-F238E27FC236}">
                  <a16:creationId xmlns="" xmlns:a16="http://schemas.microsoft.com/office/drawing/2014/main" id="{0449040A-B16A-4D2A-9B20-8CAA708931F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2" name="Oval 761">
              <a:extLst>
                <a:ext uri="{FF2B5EF4-FFF2-40B4-BE49-F238E27FC236}">
                  <a16:creationId xmlns="" xmlns:a16="http://schemas.microsoft.com/office/drawing/2014/main" id="{5285C6C3-A0F3-43E6-BE17-E1B30C8A75C3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3" name="Oval 762">
              <a:extLst>
                <a:ext uri="{FF2B5EF4-FFF2-40B4-BE49-F238E27FC236}">
                  <a16:creationId xmlns="" xmlns:a16="http://schemas.microsoft.com/office/drawing/2014/main" id="{B1174550-AB00-4A7F-A855-3371B090C148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4" name="Oval 763">
              <a:extLst>
                <a:ext uri="{FF2B5EF4-FFF2-40B4-BE49-F238E27FC236}">
                  <a16:creationId xmlns="" xmlns:a16="http://schemas.microsoft.com/office/drawing/2014/main" id="{0FE94F4A-3154-4581-A8DB-2FFE56A6BF3F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5" name="Oval 764">
              <a:extLst>
                <a:ext uri="{FF2B5EF4-FFF2-40B4-BE49-F238E27FC236}">
                  <a16:creationId xmlns="" xmlns:a16="http://schemas.microsoft.com/office/drawing/2014/main" id="{27F8312B-4DC9-4527-B79E-B541AA13A233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66" name="Oval 765">
              <a:extLst>
                <a:ext uri="{FF2B5EF4-FFF2-40B4-BE49-F238E27FC236}">
                  <a16:creationId xmlns="" xmlns:a16="http://schemas.microsoft.com/office/drawing/2014/main" id="{8D6E4516-2FA3-4014-8C35-0E63C774309A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7" name="Oval 766">
              <a:extLst>
                <a:ext uri="{FF2B5EF4-FFF2-40B4-BE49-F238E27FC236}">
                  <a16:creationId xmlns="" xmlns:a16="http://schemas.microsoft.com/office/drawing/2014/main" id="{CD65E461-218E-4329-BE67-83430C1FF96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8" name="Oval 767">
              <a:extLst>
                <a:ext uri="{FF2B5EF4-FFF2-40B4-BE49-F238E27FC236}">
                  <a16:creationId xmlns="" xmlns:a16="http://schemas.microsoft.com/office/drawing/2014/main" id="{FAAEA19B-FA50-41BC-9DA5-4773BBB00964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9" name="Oval 768">
              <a:extLst>
                <a:ext uri="{FF2B5EF4-FFF2-40B4-BE49-F238E27FC236}">
                  <a16:creationId xmlns="" xmlns:a16="http://schemas.microsoft.com/office/drawing/2014/main" id="{F4D984A4-9032-462A-8649-C559FDB38365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0" name="Oval 769">
              <a:extLst>
                <a:ext uri="{FF2B5EF4-FFF2-40B4-BE49-F238E27FC236}">
                  <a16:creationId xmlns="" xmlns:a16="http://schemas.microsoft.com/office/drawing/2014/main" id="{07A7060B-6AF9-48BB-9D52-11F623B24EAC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1" name="Oval 770">
              <a:extLst>
                <a:ext uri="{FF2B5EF4-FFF2-40B4-BE49-F238E27FC236}">
                  <a16:creationId xmlns="" xmlns:a16="http://schemas.microsoft.com/office/drawing/2014/main" id="{54667FA9-1669-4541-B5B2-F7561E1ACD14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2" name="Oval 771">
              <a:extLst>
                <a:ext uri="{FF2B5EF4-FFF2-40B4-BE49-F238E27FC236}">
                  <a16:creationId xmlns="" xmlns:a16="http://schemas.microsoft.com/office/drawing/2014/main" id="{4186434F-B0C3-4687-BA3E-7A675B617D78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3" name="Oval 772">
              <a:extLst>
                <a:ext uri="{FF2B5EF4-FFF2-40B4-BE49-F238E27FC236}">
                  <a16:creationId xmlns="" xmlns:a16="http://schemas.microsoft.com/office/drawing/2014/main" id="{25850A69-4B6A-4BFE-8581-959FAEFDE410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4" name="Oval 773">
              <a:extLst>
                <a:ext uri="{FF2B5EF4-FFF2-40B4-BE49-F238E27FC236}">
                  <a16:creationId xmlns="" xmlns:a16="http://schemas.microsoft.com/office/drawing/2014/main" id="{39A84C48-09F8-4924-B031-567498EB5D3C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5" name="Oval 774">
              <a:extLst>
                <a:ext uri="{FF2B5EF4-FFF2-40B4-BE49-F238E27FC236}">
                  <a16:creationId xmlns="" xmlns:a16="http://schemas.microsoft.com/office/drawing/2014/main" id="{33365CEF-A438-4091-8D94-C84854DED342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6" name="Oval 775">
              <a:extLst>
                <a:ext uri="{FF2B5EF4-FFF2-40B4-BE49-F238E27FC236}">
                  <a16:creationId xmlns="" xmlns:a16="http://schemas.microsoft.com/office/drawing/2014/main" id="{17FC71F0-DFD7-4750-9F5D-B061F0C24862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7" name="Oval 776">
              <a:extLst>
                <a:ext uri="{FF2B5EF4-FFF2-40B4-BE49-F238E27FC236}">
                  <a16:creationId xmlns="" xmlns:a16="http://schemas.microsoft.com/office/drawing/2014/main" id="{6DE2D7CC-5D6D-46D7-ADB6-CB9DAA94FBE0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8" name="Oval 777">
              <a:extLst>
                <a:ext uri="{FF2B5EF4-FFF2-40B4-BE49-F238E27FC236}">
                  <a16:creationId xmlns="" xmlns:a16="http://schemas.microsoft.com/office/drawing/2014/main" id="{F82637CC-05A4-4992-9AB3-CE62B3C85EEB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9" name="Oval 778">
              <a:extLst>
                <a:ext uri="{FF2B5EF4-FFF2-40B4-BE49-F238E27FC236}">
                  <a16:creationId xmlns="" xmlns:a16="http://schemas.microsoft.com/office/drawing/2014/main" id="{67582BDF-F7CF-43E1-9997-333DFCDF723F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0" name="Oval 779">
              <a:extLst>
                <a:ext uri="{FF2B5EF4-FFF2-40B4-BE49-F238E27FC236}">
                  <a16:creationId xmlns="" xmlns:a16="http://schemas.microsoft.com/office/drawing/2014/main" id="{24FE856A-9D8F-4504-9EAD-D950B5CA76FB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1" name="Oval 780">
              <a:extLst>
                <a:ext uri="{FF2B5EF4-FFF2-40B4-BE49-F238E27FC236}">
                  <a16:creationId xmlns="" xmlns:a16="http://schemas.microsoft.com/office/drawing/2014/main" id="{C0C962A0-58C1-4B09-84D8-107220CCB29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2" name="Oval 781">
              <a:extLst>
                <a:ext uri="{FF2B5EF4-FFF2-40B4-BE49-F238E27FC236}">
                  <a16:creationId xmlns="" xmlns:a16="http://schemas.microsoft.com/office/drawing/2014/main" id="{8302C01A-3AE7-4BD0-B813-B3EB8552E430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3" name="Oval 782">
              <a:extLst>
                <a:ext uri="{FF2B5EF4-FFF2-40B4-BE49-F238E27FC236}">
                  <a16:creationId xmlns="" xmlns:a16="http://schemas.microsoft.com/office/drawing/2014/main" id="{464552C9-77C4-4082-A282-067A5D4C0B04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4" name="Oval 783">
              <a:extLst>
                <a:ext uri="{FF2B5EF4-FFF2-40B4-BE49-F238E27FC236}">
                  <a16:creationId xmlns="" xmlns:a16="http://schemas.microsoft.com/office/drawing/2014/main" id="{B3F7184D-AD82-423A-801C-6A685D652ACB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5" name="Oval 784">
              <a:extLst>
                <a:ext uri="{FF2B5EF4-FFF2-40B4-BE49-F238E27FC236}">
                  <a16:creationId xmlns="" xmlns:a16="http://schemas.microsoft.com/office/drawing/2014/main" id="{71263A61-09DA-4943-A825-62726905C199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6" name="Oval 785">
              <a:extLst>
                <a:ext uri="{FF2B5EF4-FFF2-40B4-BE49-F238E27FC236}">
                  <a16:creationId xmlns="" xmlns:a16="http://schemas.microsoft.com/office/drawing/2014/main" id="{F064F8AA-A1D2-4D2B-9403-AA76ECF9CEC0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7" name="Oval 786">
              <a:extLst>
                <a:ext uri="{FF2B5EF4-FFF2-40B4-BE49-F238E27FC236}">
                  <a16:creationId xmlns="" xmlns:a16="http://schemas.microsoft.com/office/drawing/2014/main" id="{C40C91AB-0304-40A7-A238-2161012E41D0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88" name="Group 787">
            <a:extLst>
              <a:ext uri="{FF2B5EF4-FFF2-40B4-BE49-F238E27FC236}">
                <a16:creationId xmlns="" xmlns:a16="http://schemas.microsoft.com/office/drawing/2014/main" id="{442B5339-DDA0-4502-87C4-0E71EF76298D}"/>
              </a:ext>
            </a:extLst>
          </p:cNvPr>
          <p:cNvGrpSpPr/>
          <p:nvPr/>
        </p:nvGrpSpPr>
        <p:grpSpPr>
          <a:xfrm>
            <a:off x="1024929" y="3575391"/>
            <a:ext cx="782919" cy="2740405"/>
            <a:chOff x="9124747" y="3738224"/>
            <a:chExt cx="1206402" cy="3207331"/>
          </a:xfrm>
        </p:grpSpPr>
        <p:sp>
          <p:nvSpPr>
            <p:cNvPr id="789" name="Oval 788">
              <a:extLst>
                <a:ext uri="{FF2B5EF4-FFF2-40B4-BE49-F238E27FC236}">
                  <a16:creationId xmlns="" xmlns:a16="http://schemas.microsoft.com/office/drawing/2014/main" id="{4ED2EAD0-F76E-41F2-B9EF-C72D80CA178F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90" name="그룹 247">
              <a:extLst>
                <a:ext uri="{FF2B5EF4-FFF2-40B4-BE49-F238E27FC236}">
                  <a16:creationId xmlns="" xmlns:a16="http://schemas.microsoft.com/office/drawing/2014/main" id="{224D4F53-4A98-48C0-A32F-CD9FD04D51A5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837" name="Oval 836">
                <a:extLst>
                  <a:ext uri="{FF2B5EF4-FFF2-40B4-BE49-F238E27FC236}">
                    <a16:creationId xmlns="" xmlns:a16="http://schemas.microsoft.com/office/drawing/2014/main" id="{E8F65CD6-6076-48D1-B8C7-2A4FAD09AC11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8" name="Rectangle 837">
                <a:extLst>
                  <a:ext uri="{FF2B5EF4-FFF2-40B4-BE49-F238E27FC236}">
                    <a16:creationId xmlns="" xmlns:a16="http://schemas.microsoft.com/office/drawing/2014/main" id="{B31C1CAE-FCF8-4CC6-AE43-7C1F6765CC2C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="" xmlns:a16="http://schemas.microsoft.com/office/drawing/2014/main" id="{19FF6E8E-7692-4D3D-89DC-0F4FAD344AB6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0" name="Rectangle 839">
                <a:extLst>
                  <a:ext uri="{FF2B5EF4-FFF2-40B4-BE49-F238E27FC236}">
                    <a16:creationId xmlns="" xmlns:a16="http://schemas.microsoft.com/office/drawing/2014/main" id="{918B8829-A9AE-4E9D-A54D-C8B23C049BD0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="" xmlns:a16="http://schemas.microsoft.com/office/drawing/2014/main" id="{C5E41B70-114B-4167-ADF1-6AC2673FF399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2" name="Rectangle 841">
                <a:extLst>
                  <a:ext uri="{FF2B5EF4-FFF2-40B4-BE49-F238E27FC236}">
                    <a16:creationId xmlns="" xmlns:a16="http://schemas.microsoft.com/office/drawing/2014/main" id="{8C3E143B-E87C-4336-925F-CD2777561095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1" name="그룹 246">
              <a:extLst>
                <a:ext uri="{FF2B5EF4-FFF2-40B4-BE49-F238E27FC236}">
                  <a16:creationId xmlns="" xmlns:a16="http://schemas.microsoft.com/office/drawing/2014/main" id="{80322B37-FA56-4A8C-8358-10934561A6FD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828" name="Oval 827">
                <a:extLst>
                  <a:ext uri="{FF2B5EF4-FFF2-40B4-BE49-F238E27FC236}">
                    <a16:creationId xmlns="" xmlns:a16="http://schemas.microsoft.com/office/drawing/2014/main" id="{2950395D-8239-4BE3-8FA6-D3AA3F7070CE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="" xmlns:a16="http://schemas.microsoft.com/office/drawing/2014/main" id="{183F39AE-229C-434F-8077-2684198BEC20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="" xmlns:a16="http://schemas.microsoft.com/office/drawing/2014/main" id="{B4BC5BFC-A7F3-4117-AD6A-A97B4DFBAE00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="" xmlns:a16="http://schemas.microsoft.com/office/drawing/2014/main" id="{A3D77060-E860-4337-B92D-B32D3011DB2E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="" xmlns:a16="http://schemas.microsoft.com/office/drawing/2014/main" id="{59C69B59-057A-476C-896B-E6688B1C32B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="" xmlns:a16="http://schemas.microsoft.com/office/drawing/2014/main" id="{3564521B-F88E-4BBB-8311-5A1E0DBE201F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4" name="Rectangle 833">
                <a:extLst>
                  <a:ext uri="{FF2B5EF4-FFF2-40B4-BE49-F238E27FC236}">
                    <a16:creationId xmlns="" xmlns:a16="http://schemas.microsoft.com/office/drawing/2014/main" id="{46E53437-084A-4702-A9B0-E191A716C326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="" xmlns:a16="http://schemas.microsoft.com/office/drawing/2014/main" id="{D85D2E49-DB6D-4919-8A8F-A34D2B1ED3FB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6" name="Rectangle 835">
                <a:extLst>
                  <a:ext uri="{FF2B5EF4-FFF2-40B4-BE49-F238E27FC236}">
                    <a16:creationId xmlns="" xmlns:a16="http://schemas.microsoft.com/office/drawing/2014/main" id="{F448828E-5A10-4908-B045-0C7BBCC1490D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2" name="그룹 243">
              <a:extLst>
                <a:ext uri="{FF2B5EF4-FFF2-40B4-BE49-F238E27FC236}">
                  <a16:creationId xmlns="" xmlns:a16="http://schemas.microsoft.com/office/drawing/2014/main" id="{5A787A5C-D2BC-4446-B550-733703EF9C9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822" name="Oval 821">
                <a:extLst>
                  <a:ext uri="{FF2B5EF4-FFF2-40B4-BE49-F238E27FC236}">
                    <a16:creationId xmlns="" xmlns:a16="http://schemas.microsoft.com/office/drawing/2014/main" id="{381A1293-C694-441E-B8EB-0A89911C104E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3" name="Rectangle 822">
                <a:extLst>
                  <a:ext uri="{FF2B5EF4-FFF2-40B4-BE49-F238E27FC236}">
                    <a16:creationId xmlns="" xmlns:a16="http://schemas.microsoft.com/office/drawing/2014/main" id="{3FB94838-14E3-4B51-A4AF-3E055D5B50EF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="" xmlns:a16="http://schemas.microsoft.com/office/drawing/2014/main" id="{46992CA4-5931-496E-A41F-DAFFCC933C6D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5" name="Rectangle 824">
                <a:extLst>
                  <a:ext uri="{FF2B5EF4-FFF2-40B4-BE49-F238E27FC236}">
                    <a16:creationId xmlns="" xmlns:a16="http://schemas.microsoft.com/office/drawing/2014/main" id="{B85BDB35-923B-439A-90C1-EE1F1BFF4A56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="" xmlns:a16="http://schemas.microsoft.com/office/drawing/2014/main" id="{ADC004F8-30E0-4737-9473-E8ABD35BFA1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7" name="Rectangle 826">
                <a:extLst>
                  <a:ext uri="{FF2B5EF4-FFF2-40B4-BE49-F238E27FC236}">
                    <a16:creationId xmlns="" xmlns:a16="http://schemas.microsoft.com/office/drawing/2014/main" id="{FFDE091E-E856-47AC-AFCC-19A1C3136AE6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3" name="그룹 259">
              <a:extLst>
                <a:ext uri="{FF2B5EF4-FFF2-40B4-BE49-F238E27FC236}">
                  <a16:creationId xmlns="" xmlns:a16="http://schemas.microsoft.com/office/drawing/2014/main" id="{B20778D7-B9F5-4E56-BF63-6E4D8ED26A0B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814" name="Rectangle 813">
                <a:extLst>
                  <a:ext uri="{FF2B5EF4-FFF2-40B4-BE49-F238E27FC236}">
                    <a16:creationId xmlns="" xmlns:a16="http://schemas.microsoft.com/office/drawing/2014/main" id="{B7C09506-8B07-485D-9762-20A719BD7ED2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="" xmlns:a16="http://schemas.microsoft.com/office/drawing/2014/main" id="{E281E546-425B-494E-8D55-6136E5E2BE8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="" xmlns:a16="http://schemas.microsoft.com/office/drawing/2014/main" id="{BDBED28F-3654-498B-9CEC-B03C0A3C7771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7" name="Rectangle 816">
                <a:extLst>
                  <a:ext uri="{FF2B5EF4-FFF2-40B4-BE49-F238E27FC236}">
                    <a16:creationId xmlns="" xmlns:a16="http://schemas.microsoft.com/office/drawing/2014/main" id="{291F7F1A-3DE1-4092-BD9E-DDB6438DB708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="" xmlns:a16="http://schemas.microsoft.com/office/drawing/2014/main" id="{9B42C29A-235F-4A27-BF3F-58B63C135938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9" name="Rectangle 818">
                <a:extLst>
                  <a:ext uri="{FF2B5EF4-FFF2-40B4-BE49-F238E27FC236}">
                    <a16:creationId xmlns="" xmlns:a16="http://schemas.microsoft.com/office/drawing/2014/main" id="{A969F082-CBDC-4071-B5C4-B36B4278C77A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4" name="그룹 245">
              <a:extLst>
                <a:ext uri="{FF2B5EF4-FFF2-40B4-BE49-F238E27FC236}">
                  <a16:creationId xmlns="" xmlns:a16="http://schemas.microsoft.com/office/drawing/2014/main" id="{20BB5E2E-9E0A-40AD-9527-09A9C2D5EB85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806" name="Rectangle 805">
                <a:extLst>
                  <a:ext uri="{FF2B5EF4-FFF2-40B4-BE49-F238E27FC236}">
                    <a16:creationId xmlns="" xmlns:a16="http://schemas.microsoft.com/office/drawing/2014/main" id="{717D4DB7-7FA3-4C94-A218-EF55C6B2D6D9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="" xmlns:a16="http://schemas.microsoft.com/office/drawing/2014/main" id="{7A139CE8-E414-44ED-8525-D9EA9F1D5EA8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="" xmlns:a16="http://schemas.microsoft.com/office/drawing/2014/main" id="{8BB4C5CA-827F-414C-865E-FB9282ACD9B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9" name="Rectangle 808">
                <a:extLst>
                  <a:ext uri="{FF2B5EF4-FFF2-40B4-BE49-F238E27FC236}">
                    <a16:creationId xmlns="" xmlns:a16="http://schemas.microsoft.com/office/drawing/2014/main" id="{269509C1-3838-47CB-9FE2-C102AC21E2D6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="" xmlns:a16="http://schemas.microsoft.com/office/drawing/2014/main" id="{F9AA408E-7BA2-4F04-BC7C-E95BC02A5FCF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1" name="Rectangle 810">
                <a:extLst>
                  <a:ext uri="{FF2B5EF4-FFF2-40B4-BE49-F238E27FC236}">
                    <a16:creationId xmlns="" xmlns:a16="http://schemas.microsoft.com/office/drawing/2014/main" id="{B6CFB2C2-CC49-4C06-ADF0-B724E58D8C8B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="" xmlns:a16="http://schemas.microsoft.com/office/drawing/2014/main" id="{AA5422F4-EE64-4EB2-A408-5914DD7316FC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3" name="Rectangle 812">
                <a:extLst>
                  <a:ext uri="{FF2B5EF4-FFF2-40B4-BE49-F238E27FC236}">
                    <a16:creationId xmlns="" xmlns:a16="http://schemas.microsoft.com/office/drawing/2014/main" id="{741191D0-0D56-4190-87E3-0D1435E099BC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5" name="그룹 244">
              <a:extLst>
                <a:ext uri="{FF2B5EF4-FFF2-40B4-BE49-F238E27FC236}">
                  <a16:creationId xmlns="" xmlns:a16="http://schemas.microsoft.com/office/drawing/2014/main" id="{AB8BBBD2-A95E-4382-A451-8DBD363AF68B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796" name="Oval 795">
                <a:extLst>
                  <a:ext uri="{FF2B5EF4-FFF2-40B4-BE49-F238E27FC236}">
                    <a16:creationId xmlns="" xmlns:a16="http://schemas.microsoft.com/office/drawing/2014/main" id="{9B34CF3C-BDFF-4FA8-9605-808415B17B3F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="" xmlns:a16="http://schemas.microsoft.com/office/drawing/2014/main" id="{E6F3F2DF-5CB3-4507-8E8D-42A7A20D0072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="" xmlns:a16="http://schemas.microsoft.com/office/drawing/2014/main" id="{A8228CE1-C769-4418-B40A-1A26E05A428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1" name="Rectangle 800">
                <a:extLst>
                  <a:ext uri="{FF2B5EF4-FFF2-40B4-BE49-F238E27FC236}">
                    <a16:creationId xmlns="" xmlns:a16="http://schemas.microsoft.com/office/drawing/2014/main" id="{174E4B2F-BCD6-4F08-80D7-BCFF600AC24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="" xmlns:a16="http://schemas.microsoft.com/office/drawing/2014/main" id="{3A39D288-B900-49F9-9C1A-6EA51BFC461C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3" name="Rectangle 802">
                <a:extLst>
                  <a:ext uri="{FF2B5EF4-FFF2-40B4-BE49-F238E27FC236}">
                    <a16:creationId xmlns="" xmlns:a16="http://schemas.microsoft.com/office/drawing/2014/main" id="{B9F8263C-91DB-4494-86D0-D8B598E4E08D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="" xmlns:a16="http://schemas.microsoft.com/office/drawing/2014/main" id="{A8521AF9-96ED-4A5D-8671-2F6B2CE78F9F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5" name="Rectangle 804">
                <a:extLst>
                  <a:ext uri="{FF2B5EF4-FFF2-40B4-BE49-F238E27FC236}">
                    <a16:creationId xmlns="" xmlns:a16="http://schemas.microsoft.com/office/drawing/2014/main" id="{20BC6130-BE45-4094-A523-D7B1318742CA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98" name="內容版面配置區 4"/>
          <p:cNvSpPr txBox="1">
            <a:spLocks/>
          </p:cNvSpPr>
          <p:nvPr/>
        </p:nvSpPr>
        <p:spPr>
          <a:xfrm>
            <a:off x="3179931" y="1138934"/>
            <a:ext cx="8100647" cy="54084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ONE: BASIC </a:t>
            </a:r>
            <a:r>
              <a:rPr lang="en-US" altLang="zh-TW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en-US" altLang="zh-TW" sz="1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Chromosome 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0" indent="0">
              <a:buNone/>
            </a:pPr>
            <a:endParaRPr lang="en-US" altLang="zh-TW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1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Arial" panose="020B0604020202020204" pitchFamily="34" charset="0"/>
              <a:buChar char="–"/>
            </a:pPr>
            <a:endParaRPr lang="en-US" altLang="zh-TW" sz="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CYTOGENETIC 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>
              <a:buFont typeface="Arial" panose="020B0604020202020204" pitchFamily="34" charset="0"/>
              <a:buChar char="–"/>
            </a:pPr>
            <a:endParaRPr lang="en-US" altLang="zh-TW" sz="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MICROARRAY </a:t>
            </a: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>
              <a:buFont typeface="Arial" panose="020B0604020202020204" pitchFamily="34" charset="0"/>
              <a:buChar char="–"/>
            </a:pPr>
            <a:endParaRPr lang="en-US" altLang="zh-TW" sz="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COUNSELING CONSIDERATIONS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CG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0" y="0"/>
            <a:ext cx="482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9780" y="6707406"/>
            <a:ext cx="21210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00" dirty="0">
                <a:solidFill>
                  <a:schemeClr val="bg1">
                    <a:lumMod val="65000"/>
                  </a:schemeClr>
                </a:solidFill>
              </a:rPr>
              <a:t>https://www.wikilectures.eu/images/3/34/CGH.gif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715" y="256637"/>
            <a:ext cx="7122995" cy="568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853" y="365125"/>
            <a:ext cx="8374293" cy="64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1027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/>
              <a:t>Construction of Microarray-based </a:t>
            </a:r>
            <a:r>
              <a:rPr lang="en-US" altLang="zh-TW" dirty="0" smtClean="0"/>
              <a:t>CGH</a:t>
            </a:r>
          </a:p>
          <a:p>
            <a:endParaRPr lang="en-US" altLang="zh-TW" sz="400" dirty="0" smtClean="0"/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Bacterial </a:t>
            </a:r>
            <a:r>
              <a:rPr lang="en-US" altLang="zh-TW" dirty="0">
                <a:solidFill>
                  <a:srgbClr val="0070C0"/>
                </a:solidFill>
              </a:rPr>
              <a:t>artificial </a:t>
            </a:r>
            <a:r>
              <a:rPr lang="en-US" altLang="zh-TW" dirty="0" smtClean="0">
                <a:solidFill>
                  <a:srgbClr val="0070C0"/>
                </a:solidFill>
              </a:rPr>
              <a:t>chromosomes (BACs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r>
              <a:rPr lang="en-US" altLang="zh-TW" dirty="0"/>
              <a:t> or </a:t>
            </a:r>
            <a:r>
              <a:rPr lang="en-US" altLang="zh-TW" dirty="0" smtClean="0">
                <a:solidFill>
                  <a:srgbClr val="0070C0"/>
                </a:solidFill>
              </a:rPr>
              <a:t>oligonucleotides</a:t>
            </a:r>
            <a:endParaRPr lang="en-US" altLang="zh-TW" dirty="0"/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 smtClean="0"/>
              <a:t>An </a:t>
            </a:r>
            <a:r>
              <a:rPr lang="en-US" altLang="zh-TW" dirty="0"/>
              <a:t>array with </a:t>
            </a:r>
            <a:r>
              <a:rPr lang="en-US" altLang="zh-TW" b="1" dirty="0"/>
              <a:t>3,000 BAC </a:t>
            </a:r>
            <a:r>
              <a:rPr lang="en-US" altLang="zh-TW" dirty="0"/>
              <a:t>spots could detect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  unbalanced rearrangements </a:t>
            </a:r>
            <a:r>
              <a:rPr lang="en-US" altLang="zh-TW" dirty="0"/>
              <a:t>at a </a:t>
            </a:r>
            <a:r>
              <a:rPr lang="en-US" altLang="zh-TW" b="1" dirty="0"/>
              <a:t>1 Mb resolution </a:t>
            </a:r>
            <a:r>
              <a:rPr lang="en-US" altLang="zh-TW" dirty="0"/>
              <a:t>across the entire </a:t>
            </a:r>
            <a:r>
              <a:rPr lang="en-US" altLang="zh-TW" dirty="0" smtClean="0"/>
              <a:t>genome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smtClean="0"/>
              <a:t>A </a:t>
            </a:r>
            <a:r>
              <a:rPr lang="en-US" altLang="zh-TW" dirty="0"/>
              <a:t>study from </a:t>
            </a:r>
            <a:r>
              <a:rPr lang="en-US" altLang="zh-TW" dirty="0" smtClean="0"/>
              <a:t>Finland </a:t>
            </a:r>
          </a:p>
          <a:p>
            <a:pPr lvl="1"/>
            <a:r>
              <a:rPr lang="en-US" altLang="zh-TW" dirty="0" smtClean="0"/>
              <a:t>Approximately </a:t>
            </a:r>
            <a:r>
              <a:rPr lang="en-US" altLang="zh-TW" dirty="0"/>
              <a:t>20% of </a:t>
            </a:r>
            <a:r>
              <a:rPr lang="en-US" altLang="zh-TW" dirty="0" smtClean="0"/>
              <a:t>150 patients </a:t>
            </a:r>
            <a:r>
              <a:rPr lang="en-US" altLang="zh-TW" dirty="0"/>
              <a:t>with mental </a:t>
            </a:r>
            <a:r>
              <a:rPr lang="en-US" altLang="zh-TW" dirty="0" smtClean="0"/>
              <a:t>retardation</a:t>
            </a:r>
          </a:p>
          <a:p>
            <a:pPr lvl="2"/>
            <a:r>
              <a:rPr lang="en-US" altLang="zh-TW" sz="2400" dirty="0" smtClean="0"/>
              <a:t>whose </a:t>
            </a:r>
            <a:r>
              <a:rPr lang="en-US" altLang="zh-TW" sz="2400" dirty="0"/>
              <a:t>G-banded </a:t>
            </a:r>
            <a:r>
              <a:rPr lang="en-US" altLang="zh-TW" sz="2400" dirty="0" smtClean="0"/>
              <a:t>karyotypes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en-US" altLang="zh-TW" sz="2400" dirty="0" smtClean="0"/>
              <a:t>normal</a:t>
            </a:r>
          </a:p>
          <a:p>
            <a:pPr lvl="2"/>
            <a:r>
              <a:rPr lang="en-US" altLang="zh-TW" sz="2400" dirty="0" smtClean="0"/>
              <a:t>Microarray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en-US" altLang="zh-TW" sz="2400" dirty="0" smtClean="0"/>
              <a:t>A </a:t>
            </a:r>
            <a:r>
              <a:rPr lang="en-US" altLang="zh-TW" sz="2400" dirty="0"/>
              <a:t>presumed </a:t>
            </a:r>
            <a:r>
              <a:rPr lang="en-US" altLang="zh-TW" sz="2400" dirty="0" smtClean="0"/>
              <a:t>pathogenic imbalance</a:t>
            </a:r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7244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6"/>
                </a:solidFill>
              </a:rPr>
              <a:t>Comparative Genomic Hybridization</a:t>
            </a:r>
          </a:p>
        </p:txBody>
      </p:sp>
      <p:sp>
        <p:nvSpPr>
          <p:cNvPr id="5" name="矩形 4"/>
          <p:cNvSpPr/>
          <p:nvPr/>
        </p:nvSpPr>
        <p:spPr>
          <a:xfrm>
            <a:off x="8431349" y="6396335"/>
            <a:ext cx="4373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" i="1" dirty="0">
                <a:solidFill>
                  <a:schemeClr val="bg1">
                    <a:lumMod val="50000"/>
                  </a:schemeClr>
                </a:solidFill>
              </a:rPr>
              <a:t>Siggberg L, Ala-Mello S, Jaakkola E, et al. Array CGH in molecular diagnosis of</a:t>
            </a:r>
          </a:p>
          <a:p>
            <a:r>
              <a:rPr lang="zh-TW" altLang="en-US" sz="800" i="1" dirty="0">
                <a:solidFill>
                  <a:schemeClr val="bg1">
                    <a:lumMod val="50000"/>
                  </a:schemeClr>
                </a:solidFill>
              </a:rPr>
              <a:t>mental retardation—A study of 150 Finnish patients. Am J Med Genet 152A:</a:t>
            </a:r>
          </a:p>
          <a:p>
            <a:r>
              <a:rPr lang="zh-TW" altLang="en-US" sz="800" i="1" dirty="0">
                <a:solidFill>
                  <a:schemeClr val="bg1">
                    <a:lumMod val="50000"/>
                  </a:schemeClr>
                </a:solidFill>
              </a:rPr>
              <a:t>1398–1410, 2010.</a:t>
            </a:r>
          </a:p>
        </p:txBody>
      </p:sp>
    </p:spTree>
    <p:extLst>
      <p:ext uri="{BB962C8B-B14F-4D97-AF65-F5344CB8AC3E}">
        <p14:creationId xmlns:p14="http://schemas.microsoft.com/office/powerpoint/2010/main" val="19650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1027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Characteristics </a:t>
            </a:r>
            <a:r>
              <a:rPr lang="en-US" altLang="zh-TW" dirty="0"/>
              <a:t>of Microarray-based </a:t>
            </a:r>
            <a:r>
              <a:rPr lang="en-US" altLang="zh-TW" dirty="0" smtClean="0"/>
              <a:t>CGH</a:t>
            </a:r>
          </a:p>
          <a:p>
            <a:endParaRPr lang="en-US" altLang="zh-TW" sz="400" dirty="0" smtClean="0"/>
          </a:p>
          <a:p>
            <a:pPr lvl="1"/>
            <a:r>
              <a:rPr lang="en-US" altLang="zh-TW" b="1" dirty="0"/>
              <a:t>E</a:t>
            </a:r>
            <a:r>
              <a:rPr lang="en-US" altLang="zh-TW" b="1" dirty="0" smtClean="0"/>
              <a:t>fficiently </a:t>
            </a:r>
            <a:r>
              <a:rPr lang="en-US" altLang="zh-TW" dirty="0" smtClean="0"/>
              <a:t>detect </a:t>
            </a:r>
            <a:r>
              <a:rPr lang="en-US" altLang="zh-TW" b="1" dirty="0"/>
              <a:t>copy number variations (CNVs)</a:t>
            </a:r>
            <a:r>
              <a:rPr lang="en-US" altLang="zh-TW" dirty="0"/>
              <a:t> across the whole </a:t>
            </a:r>
            <a:r>
              <a:rPr lang="en-US" altLang="zh-TW" dirty="0" smtClean="0"/>
              <a:t>genome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Efficiently detect </a:t>
            </a:r>
            <a:r>
              <a:rPr lang="en-US" altLang="zh-TW" dirty="0"/>
              <a:t>the </a:t>
            </a:r>
            <a:r>
              <a:rPr lang="en-US" altLang="zh-TW" b="1" dirty="0">
                <a:solidFill>
                  <a:srgbClr val="0070C0"/>
                </a:solidFill>
              </a:rPr>
              <a:t>amplifications and deletions </a:t>
            </a:r>
            <a:r>
              <a:rPr lang="en-US" altLang="zh-TW" dirty="0"/>
              <a:t>on a specific </a:t>
            </a:r>
            <a:r>
              <a:rPr lang="en-US" altLang="zh-TW" dirty="0" smtClean="0"/>
              <a:t>chromosome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b="1" dirty="0" smtClean="0"/>
              <a:t>Cannot detect </a:t>
            </a:r>
            <a:r>
              <a:rPr lang="en-US" altLang="zh-TW" dirty="0" smtClean="0"/>
              <a:t>the </a:t>
            </a:r>
            <a:r>
              <a:rPr lang="en-US" altLang="zh-TW" b="1" dirty="0" smtClean="0">
                <a:solidFill>
                  <a:srgbClr val="0070C0"/>
                </a:solidFill>
              </a:rPr>
              <a:t>inversions</a:t>
            </a:r>
            <a:r>
              <a:rPr lang="en-US" altLang="zh-TW" dirty="0" smtClean="0"/>
              <a:t> and </a:t>
            </a:r>
            <a:r>
              <a:rPr lang="en-US" altLang="zh-TW" b="1" dirty="0" smtClean="0">
                <a:solidFill>
                  <a:srgbClr val="0070C0"/>
                </a:solidFill>
              </a:rPr>
              <a:t>balanced</a:t>
            </a:r>
            <a:r>
              <a:rPr lang="en-US" altLang="zh-TW" dirty="0" smtClean="0">
                <a:solidFill>
                  <a:srgbClr val="0070C0"/>
                </a:solidFill>
              </a:rPr>
              <a:t> reciprocal rearrangements</a:t>
            </a:r>
          </a:p>
          <a:p>
            <a:pPr lvl="1"/>
            <a:endParaRPr lang="en-US" altLang="zh-TW" dirty="0">
              <a:solidFill>
                <a:srgbClr val="0070C0"/>
              </a:solidFill>
            </a:endParaRPr>
          </a:p>
          <a:p>
            <a:pPr lvl="1"/>
            <a:r>
              <a:rPr lang="en-US" altLang="zh-TW" dirty="0"/>
              <a:t>Widely used to diagnose postnatal cases with </a:t>
            </a:r>
            <a:r>
              <a:rPr lang="en-US" altLang="zh-TW" b="1" dirty="0"/>
              <a:t>developmental delay (DD), autism</a:t>
            </a:r>
            <a:r>
              <a:rPr lang="en-US" altLang="zh-TW" dirty="0"/>
              <a:t>, and/or </a:t>
            </a:r>
            <a:r>
              <a:rPr lang="en-US" altLang="zh-TW" b="1" dirty="0"/>
              <a:t>congenital </a:t>
            </a:r>
            <a:r>
              <a:rPr lang="en-US" altLang="zh-TW" b="1" dirty="0" smtClean="0"/>
              <a:t>abnormalities.</a:t>
            </a:r>
            <a:endParaRPr lang="en-US" altLang="zh-TW" b="1" dirty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7244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6"/>
                </a:solidFill>
              </a:rPr>
              <a:t>Comparative Genomic Hybridization</a:t>
            </a:r>
          </a:p>
        </p:txBody>
      </p:sp>
    </p:spTree>
    <p:extLst>
      <p:ext uri="{BB962C8B-B14F-4D97-AF65-F5344CB8AC3E}">
        <p14:creationId xmlns:p14="http://schemas.microsoft.com/office/powerpoint/2010/main" val="37800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1027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Detect the </a:t>
            </a:r>
            <a:r>
              <a:rPr lang="en-US" altLang="zh-TW" dirty="0"/>
              <a:t>number of </a:t>
            </a:r>
            <a:r>
              <a:rPr lang="en-US" altLang="zh-TW" dirty="0">
                <a:solidFill>
                  <a:srgbClr val="0070C0"/>
                </a:solidFill>
              </a:rPr>
              <a:t>alleles</a:t>
            </a:r>
            <a:r>
              <a:rPr lang="en-US" altLang="zh-TW" dirty="0"/>
              <a:t> in a </a:t>
            </a:r>
            <a:r>
              <a:rPr lang="en-US" altLang="zh-TW" dirty="0" smtClean="0"/>
              <a:t>specimen</a:t>
            </a:r>
          </a:p>
          <a:p>
            <a:endParaRPr lang="en-US" altLang="zh-TW" sz="400" dirty="0"/>
          </a:p>
          <a:p>
            <a:r>
              <a:rPr lang="en-US" altLang="zh-TW" dirty="0" smtClean="0"/>
              <a:t>Provide </a:t>
            </a:r>
            <a:r>
              <a:rPr lang="en-US" altLang="zh-TW" dirty="0"/>
              <a:t>two types </a:t>
            </a:r>
            <a:r>
              <a:rPr lang="en-US" altLang="zh-TW" dirty="0" smtClean="0"/>
              <a:t>of information</a:t>
            </a:r>
          </a:p>
          <a:p>
            <a:pPr lvl="1"/>
            <a:r>
              <a:rPr lang="en-US" altLang="zh-TW" b="1" dirty="0" smtClean="0"/>
              <a:t>Intensity </a:t>
            </a:r>
            <a:r>
              <a:rPr lang="en-US" altLang="zh-TW" b="1" dirty="0"/>
              <a:t>of the signal arising from each </a:t>
            </a:r>
            <a:r>
              <a:rPr lang="en-US" altLang="zh-TW" b="1" dirty="0" smtClean="0"/>
              <a:t>SNP</a:t>
            </a:r>
            <a:r>
              <a:rPr lang="zh-TW" altLang="en-US" b="1" dirty="0" smtClean="0"/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en-US" altLang="zh-TW" b="1" dirty="0" smtClean="0"/>
              <a:t>A </a:t>
            </a:r>
            <a:r>
              <a:rPr lang="en-US" altLang="zh-TW" b="1" dirty="0"/>
              <a:t>log </a:t>
            </a:r>
            <a:r>
              <a:rPr lang="en-US" altLang="zh-TW" b="1" dirty="0" smtClean="0"/>
              <a:t>ratio</a:t>
            </a:r>
            <a:r>
              <a:rPr lang="en-US" altLang="zh-TW" dirty="0" smtClean="0"/>
              <a:t> </a:t>
            </a:r>
          </a:p>
          <a:p>
            <a:pPr lvl="1"/>
            <a:endParaRPr lang="en-US" altLang="zh-TW" sz="400" dirty="0" smtClean="0"/>
          </a:p>
          <a:p>
            <a:pPr lvl="2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↑</a:t>
            </a:r>
            <a:r>
              <a:rPr lang="en-US" altLang="zh-TW" sz="2400" dirty="0"/>
              <a:t>signal intensity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400" dirty="0"/>
              <a:t>Copy number </a:t>
            </a:r>
            <a:r>
              <a:rPr lang="en-US" altLang="zh-TW" sz="2400" dirty="0" smtClean="0"/>
              <a:t>gain</a:t>
            </a:r>
          </a:p>
          <a:p>
            <a:pPr lvl="2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sz="2400" dirty="0" smtClean="0"/>
              <a:t>signal intensity:  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Deletion </a:t>
            </a:r>
          </a:p>
          <a:p>
            <a:pPr lvl="1"/>
            <a:endParaRPr lang="en-US" altLang="zh-TW" sz="400" dirty="0" smtClean="0"/>
          </a:p>
          <a:p>
            <a:pPr lvl="1"/>
            <a:endParaRPr lang="en-US" altLang="zh-TW" sz="400" dirty="0"/>
          </a:p>
          <a:p>
            <a:pPr lvl="1"/>
            <a:r>
              <a:rPr lang="en-US" altLang="zh-TW" dirty="0"/>
              <a:t>SNP arrays produce </a:t>
            </a:r>
            <a:r>
              <a:rPr lang="en-US" altLang="zh-TW" b="1" dirty="0"/>
              <a:t>genotyping </a:t>
            </a:r>
            <a:r>
              <a:rPr lang="en-US" altLang="zh-TW" b="1" dirty="0" smtClean="0"/>
              <a:t>information</a:t>
            </a:r>
          </a:p>
          <a:p>
            <a:pPr lvl="2"/>
            <a:r>
              <a:rPr lang="en-US" altLang="zh-TW" sz="2400" b="1" dirty="0" smtClean="0"/>
              <a:t>Heterozygosity</a:t>
            </a:r>
          </a:p>
          <a:p>
            <a:pPr lvl="2"/>
            <a:r>
              <a:rPr lang="en-US" altLang="zh-TW" sz="2400" b="1" dirty="0" smtClean="0"/>
              <a:t>Homozygosity</a:t>
            </a:r>
            <a:r>
              <a:rPr lang="en-US" altLang="zh-TW" sz="2400" b="1" dirty="0"/>
              <a:t>: </a:t>
            </a:r>
            <a:r>
              <a:rPr lang="en-US" altLang="zh-TW" sz="2400" dirty="0"/>
              <a:t>a loss </a:t>
            </a:r>
            <a:r>
              <a:rPr lang="en-US" altLang="zh-TW" sz="2400" dirty="0" smtClean="0"/>
              <a:t>of DNA</a:t>
            </a:r>
            <a:r>
              <a:rPr lang="en-US" altLang="zh-TW" sz="2400" dirty="0"/>
              <a:t>, such as a </a:t>
            </a:r>
            <a:r>
              <a:rPr lang="en-US" altLang="zh-TW" sz="2400" dirty="0">
                <a:solidFill>
                  <a:srgbClr val="0070C0"/>
                </a:solidFill>
              </a:rPr>
              <a:t>deletion</a:t>
            </a:r>
          </a:p>
          <a:p>
            <a:pPr lvl="2"/>
            <a:r>
              <a:rPr lang="en-US" altLang="zh-TW" sz="2400" b="1" dirty="0" smtClean="0"/>
              <a:t>Three allele</a:t>
            </a:r>
            <a:r>
              <a:rPr lang="en-US" altLang="zh-TW" sz="2400" b="1" dirty="0"/>
              <a:t>:  </a:t>
            </a:r>
            <a:r>
              <a:rPr lang="en-US" altLang="zh-TW" sz="2400" dirty="0"/>
              <a:t>a gain of </a:t>
            </a:r>
            <a:r>
              <a:rPr lang="en-US" altLang="zh-TW" sz="2400" dirty="0" smtClean="0"/>
              <a:t>DNA copy </a:t>
            </a:r>
            <a:r>
              <a:rPr lang="en-US" altLang="zh-TW" sz="2400" dirty="0"/>
              <a:t>number, such as a </a:t>
            </a:r>
            <a:r>
              <a:rPr lang="en-US" altLang="zh-TW" sz="2400" dirty="0">
                <a:solidFill>
                  <a:srgbClr val="0070C0"/>
                </a:solidFill>
              </a:rPr>
              <a:t>duplication or trisomy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lvl="2"/>
            <a:endParaRPr lang="en-US" altLang="zh-TW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781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6"/>
                </a:solidFill>
              </a:rPr>
              <a:t>Single Nucleotide Polymorphism (SNP)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0"/>
            <a:ext cx="7128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647951" y="1"/>
            <a:ext cx="6515100" cy="6857999"/>
            <a:chOff x="2738437" y="204787"/>
            <a:chExt cx="5819775" cy="592455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7487" y="204787"/>
              <a:ext cx="5800725" cy="366712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8437" y="3871912"/>
              <a:ext cx="5819775" cy="2257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40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1027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Added advantage</a:t>
            </a:r>
            <a:r>
              <a:rPr lang="en-US" altLang="zh-TW" dirty="0"/>
              <a:t>	</a:t>
            </a:r>
            <a:endParaRPr lang="en-US" altLang="zh-TW" dirty="0" smtClean="0"/>
          </a:p>
          <a:p>
            <a:endParaRPr lang="en-US" altLang="zh-TW" sz="400" dirty="0" smtClean="0"/>
          </a:p>
          <a:p>
            <a:pPr lvl="1"/>
            <a:r>
              <a:rPr lang="en-US" altLang="zh-TW" dirty="0" smtClean="0"/>
              <a:t>Detecting </a:t>
            </a:r>
            <a:r>
              <a:rPr lang="en-US" altLang="zh-TW" b="1" dirty="0">
                <a:solidFill>
                  <a:srgbClr val="0070C0"/>
                </a:solidFill>
              </a:rPr>
              <a:t>uniparental </a:t>
            </a:r>
            <a:r>
              <a:rPr lang="en-US" altLang="zh-TW" b="1" dirty="0" err="1" smtClean="0">
                <a:solidFill>
                  <a:srgbClr val="0070C0"/>
                </a:solidFill>
              </a:rPr>
              <a:t>disomy</a:t>
            </a:r>
            <a:r>
              <a:rPr lang="en-US" altLang="zh-TW" b="1" dirty="0" smtClean="0">
                <a:solidFill>
                  <a:srgbClr val="0070C0"/>
                </a:solidFill>
              </a:rPr>
              <a:t> (UPD)</a:t>
            </a:r>
          </a:p>
          <a:p>
            <a:pPr lvl="2"/>
            <a:r>
              <a:rPr lang="en-US" altLang="zh-TW" sz="2400" dirty="0"/>
              <a:t>T</a:t>
            </a:r>
            <a:r>
              <a:rPr lang="en-US" altLang="zh-TW" sz="2400" dirty="0" smtClean="0"/>
              <a:t>he </a:t>
            </a:r>
            <a:r>
              <a:rPr lang="en-US" altLang="zh-TW" sz="2400" dirty="0"/>
              <a:t>exceptional inheritance of the two chromosomes of a pair from the </a:t>
            </a:r>
            <a:r>
              <a:rPr lang="en-US" altLang="zh-TW" sz="2400" b="1" dirty="0"/>
              <a:t>same </a:t>
            </a:r>
            <a:r>
              <a:rPr lang="en-US" altLang="zh-TW" sz="2400" b="1" dirty="0" smtClean="0"/>
              <a:t>parent</a:t>
            </a:r>
          </a:p>
          <a:p>
            <a:pPr lvl="2"/>
            <a:endParaRPr lang="en-US" altLang="zh-TW" sz="400" dirty="0" smtClean="0"/>
          </a:p>
          <a:p>
            <a:pPr lvl="2"/>
            <a:r>
              <a:rPr lang="en-US" altLang="zh-TW" sz="2400" dirty="0" smtClean="0"/>
              <a:t>Not </a:t>
            </a:r>
            <a:r>
              <a:rPr lang="en-US" altLang="zh-TW" sz="2400" dirty="0"/>
              <a:t>affect </a:t>
            </a:r>
            <a:r>
              <a:rPr lang="en-US" altLang="zh-TW" sz="2400" b="1" dirty="0"/>
              <a:t>number and structure </a:t>
            </a:r>
            <a:r>
              <a:rPr lang="en-US" altLang="zh-TW" sz="2400" dirty="0"/>
              <a:t>of chromosomes </a:t>
            </a:r>
            <a:endParaRPr lang="en-US" altLang="zh-TW" sz="2400" dirty="0" smtClean="0"/>
          </a:p>
          <a:p>
            <a:pPr marL="914400" lvl="2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en-US" altLang="zh-TW" sz="2400" dirty="0" smtClean="0"/>
              <a:t>escapes </a:t>
            </a:r>
            <a:r>
              <a:rPr lang="en-US" altLang="zh-TW" sz="2400" dirty="0"/>
              <a:t>cytogenetic </a:t>
            </a:r>
            <a:r>
              <a:rPr lang="en-US" altLang="zh-TW" sz="2400" dirty="0" smtClean="0"/>
              <a:t>detection</a:t>
            </a:r>
          </a:p>
          <a:p>
            <a:pPr marL="914400" lvl="2" indent="0">
              <a:buNone/>
            </a:pPr>
            <a:endParaRPr lang="en-US" altLang="zh-TW" sz="2400" dirty="0"/>
          </a:p>
          <a:p>
            <a:pPr lvl="1"/>
            <a:endParaRPr lang="en-US" altLang="zh-TW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781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6"/>
                </a:solidFill>
              </a:rPr>
              <a:t>Single Nucleotide Polymorphism (SNP)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03" y="166914"/>
            <a:ext cx="8306176" cy="66910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19207" y="6642556"/>
            <a:ext cx="25827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dirty="0">
                <a:solidFill>
                  <a:schemeClr val="bg1">
                    <a:lumMod val="65000"/>
                  </a:schemeClr>
                </a:solidFill>
              </a:rPr>
              <a:t>Genes 2020, 11, 1454; doi:10.3390/genes11121454</a:t>
            </a:r>
          </a:p>
        </p:txBody>
      </p:sp>
    </p:spTree>
    <p:extLst>
      <p:ext uri="{BB962C8B-B14F-4D97-AF65-F5344CB8AC3E}">
        <p14:creationId xmlns:p14="http://schemas.microsoft.com/office/powerpoint/2010/main" val="35441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1027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Disadvantages</a:t>
            </a:r>
            <a:r>
              <a:rPr lang="en-US" altLang="zh-TW" dirty="0"/>
              <a:t>	</a:t>
            </a:r>
            <a:endParaRPr lang="en-US" altLang="zh-TW" dirty="0" smtClean="0"/>
          </a:p>
          <a:p>
            <a:endParaRPr lang="en-US" altLang="zh-TW" sz="400" dirty="0" smtClean="0"/>
          </a:p>
          <a:p>
            <a:pPr lvl="1"/>
            <a:r>
              <a:rPr lang="en-US" altLang="zh-TW" dirty="0" smtClean="0"/>
              <a:t>Probe </a:t>
            </a:r>
            <a:r>
              <a:rPr lang="en-US" altLang="zh-TW" dirty="0"/>
              <a:t>spacing and genome coverage are limited by the nonrandom distribution of SNPs in the genome. </a:t>
            </a:r>
            <a:endParaRPr lang="en-US" altLang="zh-TW" sz="2400" dirty="0"/>
          </a:p>
          <a:p>
            <a:pPr lvl="1"/>
            <a:endParaRPr lang="en-US" altLang="zh-TW" b="1" dirty="0" smtClean="0"/>
          </a:p>
          <a:p>
            <a:pPr lvl="1"/>
            <a:r>
              <a:rPr lang="en-US" altLang="zh-TW" dirty="0"/>
              <a:t>Regions of segmental duplications are usually poorly or not at all covered.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781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6"/>
                </a:solidFill>
              </a:rPr>
              <a:t>Single Nucleotide Polymorphism (SNP)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33"/>
          <p:cNvGrpSpPr/>
          <p:nvPr/>
        </p:nvGrpSpPr>
        <p:grpSpPr>
          <a:xfrm>
            <a:off x="6202631" y="4583599"/>
            <a:ext cx="599135" cy="179400"/>
            <a:chOff x="826998" y="3699099"/>
            <a:chExt cx="449351" cy="134550"/>
          </a:xfrm>
        </p:grpSpPr>
        <p:sp>
          <p:nvSpPr>
            <p:cNvPr id="977" name="Google Shape;977;p33"/>
            <p:cNvSpPr/>
            <p:nvPr/>
          </p:nvSpPr>
          <p:spPr>
            <a:xfrm rot="6311946">
              <a:off x="834358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 rot="6311946">
              <a:off x="1156972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 rot="6311946">
              <a:off x="995665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5" name="Google Shape;1035;p33"/>
          <p:cNvSpPr txBox="1">
            <a:spLocks noGrp="1"/>
          </p:cNvSpPr>
          <p:nvPr>
            <p:ph type="title" idx="2"/>
          </p:nvPr>
        </p:nvSpPr>
        <p:spPr>
          <a:xfrm>
            <a:off x="6112205" y="1904342"/>
            <a:ext cx="5757004" cy="27423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01 </a:t>
            </a:r>
            <a:b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grpSp>
        <p:nvGrpSpPr>
          <p:cNvPr id="36" name="Google Shape;1891;p54"/>
          <p:cNvGrpSpPr/>
          <p:nvPr/>
        </p:nvGrpSpPr>
        <p:grpSpPr>
          <a:xfrm>
            <a:off x="2247441" y="1689253"/>
            <a:ext cx="2993153" cy="3073747"/>
            <a:chOff x="1076800" y="2067550"/>
            <a:chExt cx="1827126" cy="1856701"/>
          </a:xfrm>
        </p:grpSpPr>
        <p:sp>
          <p:nvSpPr>
            <p:cNvPr id="37" name="Google Shape;1892;p54"/>
            <p:cNvSpPr/>
            <p:nvPr/>
          </p:nvSpPr>
          <p:spPr>
            <a:xfrm>
              <a:off x="2243694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1" y="0"/>
                  </a:moveTo>
                  <a:lnTo>
                    <a:pt x="1" y="3350"/>
                  </a:lnTo>
                  <a:cubicBezTo>
                    <a:pt x="1" y="3666"/>
                    <a:pt x="235" y="3900"/>
                    <a:pt x="551" y="3900"/>
                  </a:cubicBezTo>
                  <a:cubicBezTo>
                    <a:pt x="867" y="3900"/>
                    <a:pt x="1107" y="3666"/>
                    <a:pt x="1107" y="3350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893;p54"/>
            <p:cNvSpPr/>
            <p:nvPr/>
          </p:nvSpPr>
          <p:spPr>
            <a:xfrm>
              <a:off x="2264916" y="2392736"/>
              <a:ext cx="141538" cy="374148"/>
            </a:xfrm>
            <a:custGeom>
              <a:avLst/>
              <a:gdLst/>
              <a:ahLst/>
              <a:cxnLst/>
              <a:rect l="l" t="t" r="r" b="b"/>
              <a:pathLst>
                <a:path w="847" h="2239" extrusionOk="0">
                  <a:moveTo>
                    <a:pt x="0" y="1"/>
                  </a:moveTo>
                  <a:lnTo>
                    <a:pt x="0" y="1821"/>
                  </a:lnTo>
                  <a:cubicBezTo>
                    <a:pt x="0" y="2055"/>
                    <a:pt x="190" y="2238"/>
                    <a:pt x="424" y="2238"/>
                  </a:cubicBezTo>
                  <a:cubicBezTo>
                    <a:pt x="664" y="2238"/>
                    <a:pt x="847" y="2055"/>
                    <a:pt x="847" y="1821"/>
                  </a:cubicBezTo>
                  <a:lnTo>
                    <a:pt x="847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894;p54"/>
            <p:cNvSpPr/>
            <p:nvPr/>
          </p:nvSpPr>
          <p:spPr>
            <a:xfrm>
              <a:off x="1565749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666"/>
                    <a:pt x="234" y="3900"/>
                    <a:pt x="550" y="3900"/>
                  </a:cubicBezTo>
                  <a:cubicBezTo>
                    <a:pt x="866" y="3900"/>
                    <a:pt x="1106" y="3666"/>
                    <a:pt x="1106" y="3350"/>
                  </a:cubicBezTo>
                  <a:lnTo>
                    <a:pt x="1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895;p54"/>
            <p:cNvSpPr/>
            <p:nvPr/>
          </p:nvSpPr>
          <p:spPr>
            <a:xfrm>
              <a:off x="1587807" y="2507871"/>
              <a:ext cx="140702" cy="259013"/>
            </a:xfrm>
            <a:custGeom>
              <a:avLst/>
              <a:gdLst/>
              <a:ahLst/>
              <a:cxnLst/>
              <a:rect l="l" t="t" r="r" b="b"/>
              <a:pathLst>
                <a:path w="842" h="1550" extrusionOk="0">
                  <a:moveTo>
                    <a:pt x="1" y="1"/>
                  </a:moveTo>
                  <a:lnTo>
                    <a:pt x="1" y="1132"/>
                  </a:lnTo>
                  <a:cubicBezTo>
                    <a:pt x="1" y="1366"/>
                    <a:pt x="184" y="1549"/>
                    <a:pt x="418" y="1549"/>
                  </a:cubicBezTo>
                  <a:cubicBezTo>
                    <a:pt x="658" y="1549"/>
                    <a:pt x="842" y="1366"/>
                    <a:pt x="842" y="1132"/>
                  </a:cubicBezTo>
                  <a:lnTo>
                    <a:pt x="842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896;p54"/>
            <p:cNvSpPr/>
            <p:nvPr/>
          </p:nvSpPr>
          <p:spPr>
            <a:xfrm>
              <a:off x="1226693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666"/>
                    <a:pt x="241" y="3900"/>
                    <a:pt x="557" y="3900"/>
                  </a:cubicBezTo>
                  <a:cubicBezTo>
                    <a:pt x="841" y="3900"/>
                    <a:pt x="1106" y="3666"/>
                    <a:pt x="1106" y="3350"/>
                  </a:cubicBezTo>
                  <a:lnTo>
                    <a:pt x="1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897;p54"/>
            <p:cNvSpPr/>
            <p:nvPr/>
          </p:nvSpPr>
          <p:spPr>
            <a:xfrm>
              <a:off x="1248918" y="2366333"/>
              <a:ext cx="140535" cy="400551"/>
            </a:xfrm>
            <a:custGeom>
              <a:avLst/>
              <a:gdLst/>
              <a:ahLst/>
              <a:cxnLst/>
              <a:rect l="l" t="t" r="r" b="b"/>
              <a:pathLst>
                <a:path w="841" h="2397" extrusionOk="0">
                  <a:moveTo>
                    <a:pt x="0" y="1"/>
                  </a:moveTo>
                  <a:lnTo>
                    <a:pt x="0" y="1979"/>
                  </a:lnTo>
                  <a:cubicBezTo>
                    <a:pt x="0" y="2213"/>
                    <a:pt x="183" y="2396"/>
                    <a:pt x="424" y="2396"/>
                  </a:cubicBezTo>
                  <a:cubicBezTo>
                    <a:pt x="632" y="2396"/>
                    <a:pt x="841" y="2213"/>
                    <a:pt x="841" y="1979"/>
                  </a:cubicBezTo>
                  <a:lnTo>
                    <a:pt x="841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898;p54"/>
            <p:cNvSpPr/>
            <p:nvPr/>
          </p:nvSpPr>
          <p:spPr>
            <a:xfrm>
              <a:off x="2613330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1" y="0"/>
                  </a:moveTo>
                  <a:lnTo>
                    <a:pt x="1" y="3350"/>
                  </a:lnTo>
                  <a:cubicBezTo>
                    <a:pt x="1" y="3666"/>
                    <a:pt x="235" y="3900"/>
                    <a:pt x="551" y="3900"/>
                  </a:cubicBezTo>
                  <a:cubicBezTo>
                    <a:pt x="841" y="3900"/>
                    <a:pt x="1107" y="3666"/>
                    <a:pt x="1107" y="3350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899;p54"/>
            <p:cNvSpPr/>
            <p:nvPr/>
          </p:nvSpPr>
          <p:spPr>
            <a:xfrm>
              <a:off x="2634552" y="2335753"/>
              <a:ext cx="141705" cy="431131"/>
            </a:xfrm>
            <a:custGeom>
              <a:avLst/>
              <a:gdLst/>
              <a:ahLst/>
              <a:cxnLst/>
              <a:rect l="l" t="t" r="r" b="b"/>
              <a:pathLst>
                <a:path w="848" h="2580" extrusionOk="0">
                  <a:moveTo>
                    <a:pt x="0" y="1"/>
                  </a:moveTo>
                  <a:lnTo>
                    <a:pt x="0" y="2162"/>
                  </a:lnTo>
                  <a:cubicBezTo>
                    <a:pt x="0" y="2396"/>
                    <a:pt x="190" y="2579"/>
                    <a:pt x="424" y="2579"/>
                  </a:cubicBezTo>
                  <a:cubicBezTo>
                    <a:pt x="632" y="2579"/>
                    <a:pt x="847" y="2396"/>
                    <a:pt x="847" y="2162"/>
                  </a:cubicBezTo>
                  <a:lnTo>
                    <a:pt x="847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900;p54"/>
            <p:cNvSpPr/>
            <p:nvPr/>
          </p:nvSpPr>
          <p:spPr>
            <a:xfrm>
              <a:off x="1076800" y="2181515"/>
              <a:ext cx="1827126" cy="66842"/>
            </a:xfrm>
            <a:custGeom>
              <a:avLst/>
              <a:gdLst/>
              <a:ahLst/>
              <a:cxnLst/>
              <a:rect l="l" t="t" r="r" b="b"/>
              <a:pathLst>
                <a:path w="10934" h="400" extrusionOk="0">
                  <a:moveTo>
                    <a:pt x="215" y="1"/>
                  </a:moveTo>
                  <a:cubicBezTo>
                    <a:pt x="107" y="1"/>
                    <a:pt x="0" y="83"/>
                    <a:pt x="0" y="216"/>
                  </a:cubicBezTo>
                  <a:cubicBezTo>
                    <a:pt x="0" y="317"/>
                    <a:pt x="107" y="399"/>
                    <a:pt x="215" y="399"/>
                  </a:cubicBezTo>
                  <a:lnTo>
                    <a:pt x="10719" y="399"/>
                  </a:lnTo>
                  <a:cubicBezTo>
                    <a:pt x="10826" y="399"/>
                    <a:pt x="10934" y="317"/>
                    <a:pt x="10934" y="216"/>
                  </a:cubicBezTo>
                  <a:cubicBezTo>
                    <a:pt x="10934" y="83"/>
                    <a:pt x="10826" y="1"/>
                    <a:pt x="10719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901;p54"/>
            <p:cNvSpPr/>
            <p:nvPr/>
          </p:nvSpPr>
          <p:spPr>
            <a:xfrm>
              <a:off x="1943740" y="2181515"/>
              <a:ext cx="66675" cy="1730205"/>
            </a:xfrm>
            <a:custGeom>
              <a:avLst/>
              <a:gdLst/>
              <a:ahLst/>
              <a:cxnLst/>
              <a:rect l="l" t="t" r="r" b="b"/>
              <a:pathLst>
                <a:path w="399" h="10354" extrusionOk="0">
                  <a:moveTo>
                    <a:pt x="184" y="1"/>
                  </a:moveTo>
                  <a:cubicBezTo>
                    <a:pt x="83" y="1"/>
                    <a:pt x="1" y="83"/>
                    <a:pt x="1" y="184"/>
                  </a:cubicBezTo>
                  <a:lnTo>
                    <a:pt x="1" y="10170"/>
                  </a:lnTo>
                  <a:cubicBezTo>
                    <a:pt x="1" y="10271"/>
                    <a:pt x="83" y="10353"/>
                    <a:pt x="184" y="10353"/>
                  </a:cubicBezTo>
                  <a:lnTo>
                    <a:pt x="241" y="10353"/>
                  </a:lnTo>
                  <a:cubicBezTo>
                    <a:pt x="317" y="10353"/>
                    <a:pt x="399" y="10271"/>
                    <a:pt x="399" y="10170"/>
                  </a:cubicBezTo>
                  <a:lnTo>
                    <a:pt x="399" y="184"/>
                  </a:lnTo>
                  <a:cubicBezTo>
                    <a:pt x="399" y="83"/>
                    <a:pt x="317" y="1"/>
                    <a:pt x="241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1902;p54"/>
            <p:cNvSpPr/>
            <p:nvPr/>
          </p:nvSpPr>
          <p:spPr>
            <a:xfrm>
              <a:off x="1856177" y="2071728"/>
              <a:ext cx="246146" cy="251493"/>
            </a:xfrm>
            <a:custGeom>
              <a:avLst/>
              <a:gdLst/>
              <a:ahLst/>
              <a:cxnLst/>
              <a:rect l="l" t="t" r="r" b="b"/>
              <a:pathLst>
                <a:path w="1473" h="1505" extrusionOk="0">
                  <a:moveTo>
                    <a:pt x="740" y="1"/>
                  </a:moveTo>
                  <a:cubicBezTo>
                    <a:pt x="316" y="1"/>
                    <a:pt x="0" y="342"/>
                    <a:pt x="0" y="740"/>
                  </a:cubicBezTo>
                  <a:cubicBezTo>
                    <a:pt x="0" y="1157"/>
                    <a:pt x="316" y="1505"/>
                    <a:pt x="740" y="1505"/>
                  </a:cubicBezTo>
                  <a:cubicBezTo>
                    <a:pt x="1132" y="1505"/>
                    <a:pt x="1473" y="1157"/>
                    <a:pt x="1473" y="740"/>
                  </a:cubicBezTo>
                  <a:cubicBezTo>
                    <a:pt x="1473" y="342"/>
                    <a:pt x="1132" y="1"/>
                    <a:pt x="740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1903;p54"/>
            <p:cNvSpPr/>
            <p:nvPr/>
          </p:nvSpPr>
          <p:spPr>
            <a:xfrm>
              <a:off x="1904638" y="2124533"/>
              <a:ext cx="149225" cy="145883"/>
            </a:xfrm>
            <a:custGeom>
              <a:avLst/>
              <a:gdLst/>
              <a:ahLst/>
              <a:cxnLst/>
              <a:rect l="l" t="t" r="r" b="b"/>
              <a:pathLst>
                <a:path w="893" h="873" extrusionOk="0">
                  <a:moveTo>
                    <a:pt x="450" y="1"/>
                  </a:moveTo>
                  <a:cubicBezTo>
                    <a:pt x="210" y="1"/>
                    <a:pt x="1" y="184"/>
                    <a:pt x="1" y="424"/>
                  </a:cubicBezTo>
                  <a:cubicBezTo>
                    <a:pt x="1" y="683"/>
                    <a:pt x="210" y="873"/>
                    <a:pt x="450" y="873"/>
                  </a:cubicBezTo>
                  <a:cubicBezTo>
                    <a:pt x="684" y="873"/>
                    <a:pt x="892" y="683"/>
                    <a:pt x="892" y="424"/>
                  </a:cubicBezTo>
                  <a:cubicBezTo>
                    <a:pt x="892" y="184"/>
                    <a:pt x="684" y="1"/>
                    <a:pt x="450" y="1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1904;p54"/>
            <p:cNvSpPr/>
            <p:nvPr/>
          </p:nvSpPr>
          <p:spPr>
            <a:xfrm>
              <a:off x="1512944" y="2071728"/>
              <a:ext cx="286251" cy="66675"/>
            </a:xfrm>
            <a:custGeom>
              <a:avLst/>
              <a:gdLst/>
              <a:ahLst/>
              <a:cxnLst/>
              <a:rect l="l" t="t" r="r" b="b"/>
              <a:pathLst>
                <a:path w="1713" h="399" extrusionOk="0">
                  <a:moveTo>
                    <a:pt x="0" y="1"/>
                  </a:moveTo>
                  <a:lnTo>
                    <a:pt x="0" y="399"/>
                  </a:lnTo>
                  <a:lnTo>
                    <a:pt x="1713" y="399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1905;p54"/>
            <p:cNvSpPr/>
            <p:nvPr/>
          </p:nvSpPr>
          <p:spPr>
            <a:xfrm>
              <a:off x="1169710" y="2067550"/>
              <a:ext cx="286251" cy="70853"/>
            </a:xfrm>
            <a:custGeom>
              <a:avLst/>
              <a:gdLst/>
              <a:ahLst/>
              <a:cxnLst/>
              <a:rect l="l" t="t" r="r" b="b"/>
              <a:pathLst>
                <a:path w="1713" h="424" extrusionOk="0">
                  <a:moveTo>
                    <a:pt x="0" y="0"/>
                  </a:moveTo>
                  <a:lnTo>
                    <a:pt x="0" y="424"/>
                  </a:lnTo>
                  <a:lnTo>
                    <a:pt x="1713" y="424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906;p54"/>
            <p:cNvSpPr/>
            <p:nvPr/>
          </p:nvSpPr>
          <p:spPr>
            <a:xfrm>
              <a:off x="2195066" y="2071728"/>
              <a:ext cx="286418" cy="70853"/>
            </a:xfrm>
            <a:custGeom>
              <a:avLst/>
              <a:gdLst/>
              <a:ahLst/>
              <a:cxnLst/>
              <a:rect l="l" t="t" r="r" b="b"/>
              <a:pathLst>
                <a:path w="1714" h="424" extrusionOk="0">
                  <a:moveTo>
                    <a:pt x="1" y="1"/>
                  </a:moveTo>
                  <a:lnTo>
                    <a:pt x="1" y="424"/>
                  </a:lnTo>
                  <a:lnTo>
                    <a:pt x="1714" y="424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1907;p54"/>
            <p:cNvSpPr/>
            <p:nvPr/>
          </p:nvSpPr>
          <p:spPr>
            <a:xfrm>
              <a:off x="2560524" y="2071728"/>
              <a:ext cx="285415" cy="70853"/>
            </a:xfrm>
            <a:custGeom>
              <a:avLst/>
              <a:gdLst/>
              <a:ahLst/>
              <a:cxnLst/>
              <a:rect l="l" t="t" r="r" b="b"/>
              <a:pathLst>
                <a:path w="1708" h="424" extrusionOk="0">
                  <a:moveTo>
                    <a:pt x="1" y="1"/>
                  </a:moveTo>
                  <a:lnTo>
                    <a:pt x="1" y="424"/>
                  </a:lnTo>
                  <a:lnTo>
                    <a:pt x="1707" y="424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908;p54"/>
            <p:cNvSpPr/>
            <p:nvPr/>
          </p:nvSpPr>
          <p:spPr>
            <a:xfrm>
              <a:off x="1715642" y="3765668"/>
              <a:ext cx="549441" cy="158583"/>
            </a:xfrm>
            <a:custGeom>
              <a:avLst/>
              <a:gdLst/>
              <a:ahLst/>
              <a:cxnLst/>
              <a:rect l="l" t="t" r="r" b="b"/>
              <a:pathLst>
                <a:path w="3288" h="949" extrusionOk="0">
                  <a:moveTo>
                    <a:pt x="1" y="1"/>
                  </a:moveTo>
                  <a:lnTo>
                    <a:pt x="1" y="949"/>
                  </a:lnTo>
                  <a:lnTo>
                    <a:pt x="3287" y="949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909;p54"/>
            <p:cNvSpPr/>
            <p:nvPr/>
          </p:nvSpPr>
          <p:spPr>
            <a:xfrm>
              <a:off x="1156008" y="3194337"/>
              <a:ext cx="568324" cy="729915"/>
            </a:xfrm>
            <a:custGeom>
              <a:avLst/>
              <a:gdLst/>
              <a:ahLst/>
              <a:cxnLst/>
              <a:rect l="l" t="t" r="r" b="b"/>
              <a:pathLst>
                <a:path w="3401" h="4368" extrusionOk="0">
                  <a:moveTo>
                    <a:pt x="0" y="1"/>
                  </a:moveTo>
                  <a:lnTo>
                    <a:pt x="0" y="4368"/>
                  </a:lnTo>
                  <a:lnTo>
                    <a:pt x="3400" y="4368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1910;p54"/>
            <p:cNvSpPr/>
            <p:nvPr/>
          </p:nvSpPr>
          <p:spPr>
            <a:xfrm>
              <a:off x="1156008" y="3576672"/>
              <a:ext cx="568324" cy="347578"/>
            </a:xfrm>
            <a:custGeom>
              <a:avLst/>
              <a:gdLst/>
              <a:ahLst/>
              <a:cxnLst/>
              <a:rect l="l" t="t" r="r" b="b"/>
              <a:pathLst>
                <a:path w="3401" h="2080" extrusionOk="0">
                  <a:moveTo>
                    <a:pt x="0" y="1"/>
                  </a:moveTo>
                  <a:lnTo>
                    <a:pt x="0" y="2080"/>
                  </a:lnTo>
                  <a:lnTo>
                    <a:pt x="3400" y="2080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1911;p54"/>
            <p:cNvSpPr/>
            <p:nvPr/>
          </p:nvSpPr>
          <p:spPr>
            <a:xfrm>
              <a:off x="1103203" y="3132007"/>
              <a:ext cx="678112" cy="168108"/>
            </a:xfrm>
            <a:custGeom>
              <a:avLst/>
              <a:gdLst/>
              <a:ahLst/>
              <a:cxnLst/>
              <a:rect l="l" t="t" r="r" b="b"/>
              <a:pathLst>
                <a:path w="4058" h="1006" extrusionOk="0">
                  <a:moveTo>
                    <a:pt x="0" y="1"/>
                  </a:moveTo>
                  <a:lnTo>
                    <a:pt x="0" y="1006"/>
                  </a:lnTo>
                  <a:lnTo>
                    <a:pt x="4058" y="1006"/>
                  </a:lnTo>
                  <a:lnTo>
                    <a:pt x="4058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1912;p54"/>
            <p:cNvSpPr/>
            <p:nvPr/>
          </p:nvSpPr>
          <p:spPr>
            <a:xfrm>
              <a:off x="1240396" y="3444660"/>
              <a:ext cx="276893" cy="343401"/>
            </a:xfrm>
            <a:custGeom>
              <a:avLst/>
              <a:gdLst/>
              <a:ahLst/>
              <a:cxnLst/>
              <a:rect l="l" t="t" r="r" b="b"/>
              <a:pathLst>
                <a:path w="1657" h="2055" extrusionOk="0">
                  <a:moveTo>
                    <a:pt x="1" y="1"/>
                  </a:moveTo>
                  <a:lnTo>
                    <a:pt x="1" y="2055"/>
                  </a:lnTo>
                  <a:lnTo>
                    <a:pt x="1656" y="2055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1913;p54"/>
            <p:cNvSpPr/>
            <p:nvPr/>
          </p:nvSpPr>
          <p:spPr>
            <a:xfrm>
              <a:off x="1257273" y="3497465"/>
              <a:ext cx="119480" cy="8689"/>
            </a:xfrm>
            <a:custGeom>
              <a:avLst/>
              <a:gdLst/>
              <a:ahLst/>
              <a:cxnLst/>
              <a:rect l="l" t="t" r="r" b="b"/>
              <a:pathLst>
                <a:path w="715" h="52" extrusionOk="0">
                  <a:moveTo>
                    <a:pt x="1" y="1"/>
                  </a:moveTo>
                  <a:lnTo>
                    <a:pt x="1" y="51"/>
                  </a:lnTo>
                  <a:lnTo>
                    <a:pt x="715" y="51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1914;p54"/>
            <p:cNvSpPr/>
            <p:nvPr/>
          </p:nvSpPr>
          <p:spPr>
            <a:xfrm>
              <a:off x="1380931" y="3682282"/>
              <a:ext cx="118477" cy="8689"/>
            </a:xfrm>
            <a:custGeom>
              <a:avLst/>
              <a:gdLst/>
              <a:ahLst/>
              <a:cxnLst/>
              <a:rect l="l" t="t" r="r" b="b"/>
              <a:pathLst>
                <a:path w="709" h="52" extrusionOk="0">
                  <a:moveTo>
                    <a:pt x="0" y="1"/>
                  </a:moveTo>
                  <a:lnTo>
                    <a:pt x="0" y="51"/>
                  </a:lnTo>
                  <a:lnTo>
                    <a:pt x="708" y="51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1915;p54"/>
            <p:cNvSpPr/>
            <p:nvPr/>
          </p:nvSpPr>
          <p:spPr>
            <a:xfrm>
              <a:off x="1336481" y="3682282"/>
              <a:ext cx="30914" cy="8689"/>
            </a:xfrm>
            <a:custGeom>
              <a:avLst/>
              <a:gdLst/>
              <a:ahLst/>
              <a:cxnLst/>
              <a:rect l="l" t="t" r="r" b="b"/>
              <a:pathLst>
                <a:path w="185" h="52" extrusionOk="0">
                  <a:moveTo>
                    <a:pt x="1" y="1"/>
                  </a:moveTo>
                  <a:lnTo>
                    <a:pt x="1" y="51"/>
                  </a:lnTo>
                  <a:lnTo>
                    <a:pt x="184" y="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1916;p54"/>
            <p:cNvSpPr/>
            <p:nvPr/>
          </p:nvSpPr>
          <p:spPr>
            <a:xfrm>
              <a:off x="1257273" y="3682282"/>
              <a:ext cx="66675" cy="8689"/>
            </a:xfrm>
            <a:custGeom>
              <a:avLst/>
              <a:gdLst/>
              <a:ahLst/>
              <a:cxnLst/>
              <a:rect l="l" t="t" r="r" b="b"/>
              <a:pathLst>
                <a:path w="399" h="52" extrusionOk="0">
                  <a:moveTo>
                    <a:pt x="1" y="1"/>
                  </a:moveTo>
                  <a:lnTo>
                    <a:pt x="1" y="51"/>
                  </a:lnTo>
                  <a:lnTo>
                    <a:pt x="399" y="51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1917;p54"/>
            <p:cNvSpPr/>
            <p:nvPr/>
          </p:nvSpPr>
          <p:spPr>
            <a:xfrm>
              <a:off x="1257273" y="3558792"/>
              <a:ext cx="242135" cy="9692"/>
            </a:xfrm>
            <a:custGeom>
              <a:avLst/>
              <a:gdLst/>
              <a:ahLst/>
              <a:cxnLst/>
              <a:rect l="l" t="t" r="r" b="b"/>
              <a:pathLst>
                <a:path w="1449" h="58" extrusionOk="0">
                  <a:moveTo>
                    <a:pt x="1" y="0"/>
                  </a:moveTo>
                  <a:lnTo>
                    <a:pt x="1" y="57"/>
                  </a:lnTo>
                  <a:lnTo>
                    <a:pt x="1448" y="57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918;p54"/>
            <p:cNvSpPr/>
            <p:nvPr/>
          </p:nvSpPr>
          <p:spPr>
            <a:xfrm>
              <a:off x="1257273" y="3621122"/>
              <a:ext cx="242135" cy="8522"/>
            </a:xfrm>
            <a:custGeom>
              <a:avLst/>
              <a:gdLst/>
              <a:ahLst/>
              <a:cxnLst/>
              <a:rect l="l" t="t" r="r" b="b"/>
              <a:pathLst>
                <a:path w="1449" h="51" extrusionOk="0">
                  <a:moveTo>
                    <a:pt x="1" y="0"/>
                  </a:moveTo>
                  <a:lnTo>
                    <a:pt x="1" y="51"/>
                  </a:lnTo>
                  <a:lnTo>
                    <a:pt x="1448" y="51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5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1027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An </a:t>
            </a:r>
            <a:r>
              <a:rPr lang="en-US" altLang="zh-TW" b="1" dirty="0"/>
              <a:t>efficient and cost-effective </a:t>
            </a:r>
            <a:r>
              <a:rPr lang="en-US" altLang="zh-TW" dirty="0"/>
              <a:t>molecular tool to copy or amplify small segments of </a:t>
            </a:r>
            <a:r>
              <a:rPr lang="en-US" altLang="zh-TW" b="1" dirty="0"/>
              <a:t>DNA or </a:t>
            </a:r>
            <a:r>
              <a:rPr lang="en-US" altLang="zh-TW" b="1" dirty="0" smtClean="0"/>
              <a:t>RNA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Use </a:t>
            </a:r>
            <a:r>
              <a:rPr lang="en-US" altLang="zh-TW" b="1" dirty="0"/>
              <a:t>specific primers </a:t>
            </a:r>
            <a:r>
              <a:rPr lang="en-US" altLang="zh-TW" dirty="0"/>
              <a:t>to amplify segments of DNA to </a:t>
            </a:r>
            <a:r>
              <a:rPr lang="en-US" altLang="zh-TW" dirty="0" smtClean="0"/>
              <a:t>determine copy </a:t>
            </a:r>
            <a:r>
              <a:rPr lang="en-US" altLang="zh-TW" dirty="0"/>
              <a:t>number and identify deletions or </a:t>
            </a:r>
            <a:r>
              <a:rPr lang="en-US" altLang="zh-TW" dirty="0" smtClean="0"/>
              <a:t>aneuploidy</a:t>
            </a:r>
          </a:p>
          <a:p>
            <a:endParaRPr lang="en-US" altLang="zh-TW" sz="400" dirty="0" smtClean="0"/>
          </a:p>
          <a:p>
            <a:pPr lvl="1"/>
            <a:r>
              <a:rPr lang="fr-FR" altLang="zh-TW" dirty="0" smtClean="0"/>
              <a:t>Quantitative </a:t>
            </a:r>
            <a:r>
              <a:rPr lang="fr-FR" altLang="zh-TW" dirty="0"/>
              <a:t>fluorescent polymerase chain reaction (</a:t>
            </a:r>
            <a:r>
              <a:rPr lang="fr-FR" altLang="zh-TW" b="1" dirty="0"/>
              <a:t>QF-PCR</a:t>
            </a:r>
            <a:r>
              <a:rPr lang="fr-FR" altLang="zh-TW" dirty="0" smtClean="0"/>
              <a:t>)</a:t>
            </a:r>
          </a:p>
          <a:p>
            <a:pPr lvl="1"/>
            <a:r>
              <a:rPr lang="fr-FR" altLang="zh-TW" dirty="0" smtClean="0"/>
              <a:t>Multiplex </a:t>
            </a:r>
            <a:r>
              <a:rPr lang="fr-FR" altLang="zh-TW" dirty="0"/>
              <a:t>ligation-dependent probe amplification (</a:t>
            </a:r>
            <a:r>
              <a:rPr lang="fr-FR" altLang="zh-TW" b="1" dirty="0"/>
              <a:t>MLPA</a:t>
            </a:r>
            <a:r>
              <a:rPr lang="fr-FR" altLang="zh-TW" dirty="0" smtClean="0"/>
              <a:t>)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9984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accent6"/>
                </a:solidFill>
              </a:rPr>
              <a:t>POLYMERASE CHAIN REACTION-BASED APPLICATIONS</a:t>
            </a:r>
            <a:endParaRPr lang="zh-TW" alt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Steps of Polymerase Chain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79" y="1591992"/>
            <a:ext cx="9164242" cy="47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1027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Applications</a:t>
            </a:r>
          </a:p>
          <a:p>
            <a:endParaRPr lang="en-US" altLang="zh-TW" sz="400" dirty="0" smtClean="0"/>
          </a:p>
          <a:p>
            <a:pPr lvl="1"/>
            <a:r>
              <a:rPr lang="en-US" altLang="zh-TW" dirty="0"/>
              <a:t>Identification and characterization of infectious </a:t>
            </a:r>
            <a:r>
              <a:rPr lang="en-US" altLang="zh-TW" dirty="0" smtClean="0"/>
              <a:t>agents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/>
              <a:t>Genetic fingerprinting (forensic application/paternity testing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sz="400" dirty="0"/>
          </a:p>
          <a:p>
            <a:pPr lvl="1"/>
            <a:r>
              <a:rPr lang="en-US" altLang="zh-TW" dirty="0" smtClean="0"/>
              <a:t>Detection </a:t>
            </a:r>
            <a:r>
              <a:rPr lang="en-US" altLang="zh-TW" dirty="0"/>
              <a:t>of mutation (investigation of genetic diseases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/>
              <a:t>Cloning </a:t>
            </a:r>
            <a:r>
              <a:rPr lang="en-US" altLang="zh-TW" dirty="0" smtClean="0"/>
              <a:t>genes</a:t>
            </a:r>
          </a:p>
          <a:p>
            <a:pPr lvl="1"/>
            <a:endParaRPr lang="en-US" altLang="zh-TW" sz="400" dirty="0"/>
          </a:p>
          <a:p>
            <a:pPr lvl="1"/>
            <a:r>
              <a:rPr lang="en-US" altLang="zh-TW" dirty="0"/>
              <a:t>PCR sequencing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9984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accent6"/>
                </a:solidFill>
              </a:rPr>
              <a:t>POLYMERASE CHAIN REACTION-BASED APPLICATIONS</a:t>
            </a:r>
            <a:endParaRPr lang="zh-TW" alt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1027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Based on massively </a:t>
            </a:r>
            <a:r>
              <a:rPr lang="en-US" altLang="zh-TW" b="1" dirty="0" smtClean="0"/>
              <a:t>parallel genomic sequencing</a:t>
            </a:r>
          </a:p>
          <a:p>
            <a:endParaRPr lang="en-US" altLang="zh-TW" sz="400" b="1" dirty="0" smtClean="0"/>
          </a:p>
          <a:p>
            <a:pPr lvl="1"/>
            <a:r>
              <a:rPr lang="en-US" altLang="zh-TW" dirty="0" smtClean="0"/>
              <a:t>With </a:t>
            </a:r>
            <a:r>
              <a:rPr lang="en-US" altLang="zh-TW" dirty="0"/>
              <a:t>the entire expressed genetic complement, </a:t>
            </a:r>
            <a:r>
              <a:rPr lang="en-US" altLang="zh-TW" dirty="0" smtClean="0"/>
              <a:t>the “</a:t>
            </a:r>
            <a:r>
              <a:rPr lang="en-US" altLang="zh-TW" b="1" dirty="0" smtClean="0"/>
              <a:t>exome</a:t>
            </a:r>
            <a:r>
              <a:rPr lang="en-US" altLang="zh-TW" dirty="0"/>
              <a:t>,” and even the </a:t>
            </a:r>
            <a:r>
              <a:rPr lang="en-US" altLang="zh-TW" b="1" dirty="0"/>
              <a:t>whole </a:t>
            </a:r>
            <a:r>
              <a:rPr lang="en-US" altLang="zh-TW" b="1" dirty="0" smtClean="0"/>
              <a:t>genome</a:t>
            </a:r>
          </a:p>
          <a:p>
            <a:pPr lvl="1"/>
            <a:endParaRPr lang="en-US" altLang="zh-TW" sz="400" b="1" dirty="0"/>
          </a:p>
          <a:p>
            <a:pPr lvl="1"/>
            <a:r>
              <a:rPr lang="en-US" altLang="zh-TW" dirty="0" smtClean="0"/>
              <a:t>As </a:t>
            </a:r>
            <a:r>
              <a:rPr lang="en-US" altLang="zh-TW" dirty="0"/>
              <a:t>a </a:t>
            </a:r>
            <a:r>
              <a:rPr lang="en-US" altLang="zh-TW" b="1" dirty="0"/>
              <a:t>highly </a:t>
            </a:r>
            <a:r>
              <a:rPr lang="en-US" altLang="zh-TW" b="1" dirty="0" smtClean="0"/>
              <a:t>accurate </a:t>
            </a:r>
            <a:r>
              <a:rPr lang="en-US" altLang="zh-TW" dirty="0" smtClean="0"/>
              <a:t>molecular </a:t>
            </a:r>
            <a:r>
              <a:rPr lang="en-US" altLang="zh-TW" dirty="0"/>
              <a:t>counting tool, sequencing cell-free DNA circulating in </a:t>
            </a:r>
            <a:r>
              <a:rPr lang="en-US" altLang="zh-TW" dirty="0" smtClean="0"/>
              <a:t>the </a:t>
            </a:r>
            <a:r>
              <a:rPr lang="en-US" altLang="zh-TW" dirty="0"/>
              <a:t>maternal plasma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en-US" altLang="zh-TW" dirty="0" smtClean="0"/>
              <a:t>mapping </a:t>
            </a:r>
            <a:r>
              <a:rPr lang="en-US" altLang="zh-TW" dirty="0"/>
              <a:t>each sequence read back to its </a:t>
            </a:r>
            <a:r>
              <a:rPr lang="en-US" altLang="zh-TW" b="1" dirty="0" smtClean="0"/>
              <a:t>chromosome of origin</a:t>
            </a:r>
          </a:p>
          <a:p>
            <a:pPr lvl="1"/>
            <a:endParaRPr lang="en-US" altLang="zh-TW" b="1" dirty="0"/>
          </a:p>
          <a:p>
            <a:pPr lvl="1"/>
            <a:endParaRPr lang="en-US" altLang="zh-TW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6973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6"/>
                </a:solidFill>
              </a:rPr>
              <a:t>NEXT-GENERATION SEQUENCING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6973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6"/>
                </a:solidFill>
              </a:rPr>
              <a:t>NEXT-GENERATION SEQUENCING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  <p:pic>
        <p:nvPicPr>
          <p:cNvPr id="26626" name="Picture 2" descr="https://irepertoire.com/wp-content/uploads/2020/03/Sequencing-Workflow-1-1024x6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27" y="2272593"/>
            <a:ext cx="7262352" cy="43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0248899" y="6396335"/>
            <a:ext cx="1943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" dirty="0">
                <a:solidFill>
                  <a:schemeClr val="bg1">
                    <a:lumMod val="65000"/>
                  </a:schemeClr>
                </a:solidFill>
              </a:rPr>
              <a:t>https://irepertoire.com/wp-content/uploads/2020/03/Sequencing-Workflow-1-1024x614.jpg</a:t>
            </a:r>
          </a:p>
        </p:txBody>
      </p:sp>
      <p:sp>
        <p:nvSpPr>
          <p:cNvPr id="7" name="矩形 6"/>
          <p:cNvSpPr/>
          <p:nvPr/>
        </p:nvSpPr>
        <p:spPr>
          <a:xfrm>
            <a:off x="3698240" y="6139358"/>
            <a:ext cx="2157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2060"/>
                </a:solidFill>
              </a:rPr>
              <a:t>e.g. Illumina </a:t>
            </a:r>
            <a:r>
              <a:rPr lang="en-US" altLang="zh-TW" sz="1400" dirty="0">
                <a:solidFill>
                  <a:srgbClr val="002060"/>
                </a:solidFill>
              </a:rPr>
              <a:t>(</a:t>
            </a:r>
            <a:r>
              <a:rPr lang="en-US" altLang="zh-TW" sz="1400" dirty="0" err="1">
                <a:solidFill>
                  <a:srgbClr val="002060"/>
                </a:solidFill>
              </a:rPr>
              <a:t>Solexa</a:t>
            </a:r>
            <a:r>
              <a:rPr lang="en-US" altLang="zh-TW" sz="1400" dirty="0">
                <a:solidFill>
                  <a:srgbClr val="002060"/>
                </a:solidFill>
              </a:rPr>
              <a:t>) </a:t>
            </a:r>
            <a:endParaRPr lang="zh-TW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b="2795"/>
          <a:stretch/>
        </p:blipFill>
        <p:spPr>
          <a:xfrm>
            <a:off x="1551185" y="0"/>
            <a:ext cx="9349584" cy="6858000"/>
          </a:xfrm>
        </p:spPr>
      </p:pic>
    </p:spTree>
    <p:extLst>
      <p:ext uri="{BB962C8B-B14F-4D97-AF65-F5344CB8AC3E}">
        <p14:creationId xmlns:p14="http://schemas.microsoft.com/office/powerpoint/2010/main" val="24353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319006"/>
            <a:ext cx="11509829" cy="438735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Characteristics</a:t>
            </a:r>
          </a:p>
          <a:p>
            <a:endParaRPr lang="en-US" altLang="zh-TW" sz="400" dirty="0" smtClean="0"/>
          </a:p>
          <a:p>
            <a:pPr lvl="1"/>
            <a:r>
              <a:rPr lang="en-US" altLang="zh-TW" b="1" dirty="0"/>
              <a:t>Low-coverage genome </a:t>
            </a:r>
            <a:r>
              <a:rPr lang="en-US" altLang="zh-TW" b="1" dirty="0" smtClean="0"/>
              <a:t>sequencing</a:t>
            </a:r>
          </a:p>
          <a:p>
            <a:pPr lvl="2"/>
            <a:r>
              <a:rPr lang="en-US" altLang="zh-TW" sz="2400" dirty="0" smtClean="0"/>
              <a:t>with </a:t>
            </a:r>
            <a:r>
              <a:rPr lang="en-US" altLang="zh-TW" sz="2400" dirty="0"/>
              <a:t>100% sensitivity, copy number variants diagnosed </a:t>
            </a:r>
            <a:r>
              <a:rPr lang="en-US" altLang="zh-TW" sz="2400" dirty="0" smtClean="0"/>
              <a:t>by microarray</a:t>
            </a:r>
          </a:p>
          <a:p>
            <a:pPr lvl="2"/>
            <a:r>
              <a:rPr lang="en-US" altLang="zh-TW" sz="2400" dirty="0" smtClean="0"/>
              <a:t>The </a:t>
            </a:r>
            <a:r>
              <a:rPr lang="en-US" altLang="zh-TW" sz="2400" dirty="0"/>
              <a:t>additional </a:t>
            </a:r>
            <a:r>
              <a:rPr lang="en-US" altLang="zh-TW" sz="2400" dirty="0" smtClean="0"/>
              <a:t>benefit: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detecting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balanced </a:t>
            </a:r>
            <a:r>
              <a:rPr lang="en-US" altLang="zh-TW" sz="2400" b="1" dirty="0">
                <a:solidFill>
                  <a:srgbClr val="0070C0"/>
                </a:solidFill>
              </a:rPr>
              <a:t>chromosome rearrangements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b="1" dirty="0" smtClean="0"/>
              <a:t>Higher </a:t>
            </a:r>
            <a:r>
              <a:rPr lang="en-US" altLang="zh-TW" b="1" dirty="0"/>
              <a:t>levels of coverage</a:t>
            </a:r>
            <a:endParaRPr lang="en-US" altLang="zh-TW" b="1" dirty="0" smtClean="0"/>
          </a:p>
          <a:p>
            <a:pPr lvl="2"/>
            <a:r>
              <a:rPr lang="en-US" altLang="zh-TW" sz="2400" dirty="0" smtClean="0"/>
              <a:t>Considerable diagnostic </a:t>
            </a:r>
            <a:r>
              <a:rPr lang="en-US" altLang="zh-TW" sz="2400" dirty="0"/>
              <a:t>yield </a:t>
            </a:r>
          </a:p>
          <a:p>
            <a:pPr marL="914400" lvl="2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→ </a:t>
            </a:r>
            <a:r>
              <a:rPr lang="en-US" altLang="zh-TW" sz="2400" dirty="0" smtClean="0"/>
              <a:t>for </a:t>
            </a:r>
            <a:r>
              <a:rPr lang="en-US" altLang="zh-TW" sz="2400" dirty="0"/>
              <a:t>the diagnosis of </a:t>
            </a:r>
            <a:r>
              <a:rPr lang="en-US" altLang="zh-TW" sz="2400" dirty="0">
                <a:solidFill>
                  <a:srgbClr val="0070C0"/>
                </a:solidFill>
              </a:rPr>
              <a:t>sequence-level mutations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lvl="1"/>
            <a:endParaRPr lang="en-US" altLang="zh-TW" sz="400" b="1" dirty="0"/>
          </a:p>
          <a:p>
            <a:r>
              <a:rPr lang="en-US" altLang="zh-TW" dirty="0"/>
              <a:t>Disadvantages</a:t>
            </a:r>
          </a:p>
          <a:p>
            <a:pPr lvl="1"/>
            <a:endParaRPr lang="en-US" altLang="zh-TW" sz="400" dirty="0"/>
          </a:p>
          <a:p>
            <a:pPr lvl="1"/>
            <a:r>
              <a:rPr lang="en-US" altLang="zh-TW" dirty="0"/>
              <a:t>More </a:t>
            </a:r>
            <a:r>
              <a:rPr lang="en-US" altLang="zh-TW" dirty="0" smtClean="0"/>
              <a:t>expensive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6973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6"/>
                </a:solidFill>
              </a:rPr>
              <a:t>NEXT-GENERATION SEQUENCING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4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73863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Coverage is variable within a sample and typical coverage ranges from 30 or less to &gt;1000 reads for typical human genetic and cancer applications, respectively.</a:t>
            </a:r>
            <a:endParaRPr lang="en-US" altLang="zh-TW" sz="2400" b="1" dirty="0"/>
          </a:p>
          <a:p>
            <a:pPr lvl="1"/>
            <a:endParaRPr lang="en-US" altLang="zh-TW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6973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6"/>
                </a:solidFill>
              </a:rPr>
              <a:t>NEXT-GENERATION SEQUENCING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  <p:pic>
        <p:nvPicPr>
          <p:cNvPr id="29698" name="Picture 2" descr="https://irepertoire.com/wp-content/uploads/2020/05/NGS-Considerations-Sequencing-Workflow-1024x76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13997" r="14677" b="13334"/>
          <a:stretch/>
        </p:blipFill>
        <p:spPr bwMode="auto">
          <a:xfrm>
            <a:off x="3587488" y="2991744"/>
            <a:ext cx="4795801" cy="3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383289" y="6576505"/>
            <a:ext cx="3964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" dirty="0">
                <a:solidFill>
                  <a:schemeClr val="bg1">
                    <a:lumMod val="65000"/>
                  </a:schemeClr>
                </a:solidFill>
              </a:rPr>
              <a:t>https://irepertoire.com/wp-content/uploads/2020/05/NGS-Considerations-Sequencing-Workflow-1024x768.png</a:t>
            </a:r>
          </a:p>
        </p:txBody>
      </p:sp>
    </p:spTree>
    <p:extLst>
      <p:ext uri="{BB962C8B-B14F-4D97-AF65-F5344CB8AC3E}">
        <p14:creationId xmlns:p14="http://schemas.microsoft.com/office/powerpoint/2010/main" val="428309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73863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Intuitive </a:t>
            </a:r>
            <a:r>
              <a:rPr lang="en-US" altLang="zh-TW" dirty="0"/>
              <a:t>pictorial </a:t>
            </a:r>
            <a:r>
              <a:rPr lang="en-US" altLang="zh-TW" dirty="0" smtClean="0"/>
              <a:t>form</a:t>
            </a:r>
          </a:p>
          <a:p>
            <a:r>
              <a:rPr lang="en-US" altLang="zh-TW" dirty="0" smtClean="0"/>
              <a:t>May </a:t>
            </a:r>
            <a:r>
              <a:rPr lang="en-US" altLang="zh-TW" dirty="0"/>
              <a:t>also include a listing of </a:t>
            </a:r>
            <a:endParaRPr lang="en-US" altLang="zh-TW" dirty="0" smtClean="0"/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 smtClean="0"/>
              <a:t>Presumed significant </a:t>
            </a:r>
            <a:r>
              <a:rPr lang="en-US" altLang="zh-TW" dirty="0"/>
              <a:t>genes in the </a:t>
            </a:r>
            <a:r>
              <a:rPr lang="en-US" altLang="zh-TW" dirty="0" smtClean="0"/>
              <a:t>region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comment upon </a:t>
            </a:r>
            <a:r>
              <a:rPr lang="en-US" altLang="zh-TW" dirty="0" smtClean="0"/>
              <a:t>imprinting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dirty="0" smtClean="0"/>
              <a:t>The likelihood </a:t>
            </a:r>
            <a:r>
              <a:rPr lang="en-US" altLang="zh-TW" dirty="0"/>
              <a:t>of benign versus causative genomic </a:t>
            </a:r>
            <a:r>
              <a:rPr lang="en-US" altLang="zh-TW" dirty="0" smtClean="0"/>
              <a:t>changes</a:t>
            </a:r>
            <a:endParaRPr lang="en-US" altLang="zh-TW" dirty="0"/>
          </a:p>
          <a:p>
            <a:pPr lvl="1"/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9447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6"/>
                </a:solidFill>
              </a:rPr>
              <a:t>CYTOGENETIC (OR CYTOGENOMIC) REPORTS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MICROARRAY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73863"/>
            <a:ext cx="11509829" cy="43873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Intuitive </a:t>
            </a:r>
            <a:r>
              <a:rPr lang="en-US" altLang="zh-TW" dirty="0"/>
              <a:t>pictorial </a:t>
            </a:r>
            <a:r>
              <a:rPr lang="en-US" altLang="zh-TW" dirty="0" smtClean="0"/>
              <a:t>form</a:t>
            </a:r>
          </a:p>
          <a:p>
            <a:endParaRPr lang="en-US" altLang="zh-TW" dirty="0"/>
          </a:p>
          <a:p>
            <a:pPr lvl="1"/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1589088"/>
            <a:ext cx="9447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6"/>
                </a:solidFill>
              </a:rPr>
              <a:t>CYTOGENETIC (OR CYTOGENOMIC) REPORTS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55" y="2286000"/>
            <a:ext cx="68358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INTRODUCTION: Clinical </a:t>
            </a:r>
            <a:r>
              <a:rPr lang="en-US" altLang="zh-TW" dirty="0"/>
              <a:t>cytogenetics</a:t>
            </a:r>
            <a:endParaRPr lang="zh-TW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="" xmlns:a16="http://schemas.microsoft.com/office/drawing/2014/main" id="{D5A9A7DB-CC5B-423F-AE07-21BFFE99FD8B}"/>
              </a:ext>
            </a:extLst>
          </p:cNvPr>
          <p:cNvCxnSpPr>
            <a:cxnSpLocks/>
          </p:cNvCxnSpPr>
          <p:nvPr/>
        </p:nvCxnSpPr>
        <p:spPr>
          <a:xfrm flipV="1">
            <a:off x="-188686" y="3901807"/>
            <a:ext cx="12482286" cy="52955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5">
            <a:extLst>
              <a:ext uri="{FF2B5EF4-FFF2-40B4-BE49-F238E27FC236}">
                <a16:creationId xmlns="" xmlns:a16="http://schemas.microsoft.com/office/drawing/2014/main" id="{348CE40B-6925-4337-9E66-01C78A9B14F3}"/>
              </a:ext>
            </a:extLst>
          </p:cNvPr>
          <p:cNvGrpSpPr/>
          <p:nvPr/>
        </p:nvGrpSpPr>
        <p:grpSpPr>
          <a:xfrm rot="10800000">
            <a:off x="4486514" y="3543187"/>
            <a:ext cx="648072" cy="1109112"/>
            <a:chOff x="4137552" y="3133232"/>
            <a:chExt cx="648072" cy="1109112"/>
          </a:xfrm>
        </p:grpSpPr>
        <p:cxnSp>
          <p:nvCxnSpPr>
            <p:cNvPr id="9" name="Straight Connector 7">
              <a:extLst>
                <a:ext uri="{FF2B5EF4-FFF2-40B4-BE49-F238E27FC236}">
                  <a16:creationId xmlns="" xmlns:a16="http://schemas.microsoft.com/office/drawing/2014/main" id="{2F610E7B-506C-4EDC-AE2A-7A0D4295AC1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8">
              <a:extLst>
                <a:ext uri="{FF2B5EF4-FFF2-40B4-BE49-F238E27FC236}">
                  <a16:creationId xmlns="" xmlns:a16="http://schemas.microsoft.com/office/drawing/2014/main" id="{9278EA71-8379-4FFE-B92A-A3346EEA6C5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31">
            <a:extLst>
              <a:ext uri="{FF2B5EF4-FFF2-40B4-BE49-F238E27FC236}">
                <a16:creationId xmlns="" xmlns:a16="http://schemas.microsoft.com/office/drawing/2014/main" id="{55A641CF-7019-488B-8CC0-7DA7A9FA6055}"/>
              </a:ext>
            </a:extLst>
          </p:cNvPr>
          <p:cNvSpPr txBox="1"/>
          <p:nvPr/>
        </p:nvSpPr>
        <p:spPr>
          <a:xfrm>
            <a:off x="2152464" y="4869246"/>
            <a:ext cx="535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zh-TW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Molecular methodologies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-243417" y="2567674"/>
            <a:ext cx="3436759" cy="3281788"/>
            <a:chOff x="8857906" y="2539216"/>
            <a:chExt cx="3436759" cy="3281788"/>
          </a:xfrm>
        </p:grpSpPr>
        <p:grpSp>
          <p:nvGrpSpPr>
            <p:cNvPr id="17" name="그룹 8">
              <a:extLst>
                <a:ext uri="{FF2B5EF4-FFF2-40B4-BE49-F238E27FC236}">
                  <a16:creationId xmlns="" xmlns:a16="http://schemas.microsoft.com/office/drawing/2014/main" id="{19DB6398-2FF9-40D2-92F7-49BFD53401DE}"/>
                </a:ext>
              </a:extLst>
            </p:cNvPr>
            <p:cNvGrpSpPr/>
            <p:nvPr/>
          </p:nvGrpSpPr>
          <p:grpSpPr>
            <a:xfrm>
              <a:off x="10229008" y="3528314"/>
              <a:ext cx="648072" cy="1128950"/>
              <a:chOff x="10229008" y="3594272"/>
              <a:chExt cx="648072" cy="1128950"/>
            </a:xfrm>
          </p:grpSpPr>
          <p:cxnSp>
            <p:nvCxnSpPr>
              <p:cNvPr id="18" name="Straight Connector 16">
                <a:extLst>
                  <a:ext uri="{FF2B5EF4-FFF2-40B4-BE49-F238E27FC236}">
                    <a16:creationId xmlns="" xmlns:a16="http://schemas.microsoft.com/office/drawing/2014/main" id="{A9932096-D3CB-471E-AD4B-FD6862CCB667}"/>
                  </a:ext>
                </a:extLst>
              </p:cNvPr>
              <p:cNvCxnSpPr/>
              <p:nvPr/>
            </p:nvCxnSpPr>
            <p:spPr>
              <a:xfrm flipV="1">
                <a:off x="10553044" y="3942367"/>
                <a:ext cx="0" cy="780855"/>
              </a:xfrm>
              <a:prstGeom prst="line">
                <a:avLst/>
              </a:prstGeom>
              <a:ln w="101600">
                <a:solidFill>
                  <a:schemeClr val="accent5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7">
                <a:extLst>
                  <a:ext uri="{FF2B5EF4-FFF2-40B4-BE49-F238E27FC236}">
                    <a16:creationId xmlns="" xmlns:a16="http://schemas.microsoft.com/office/drawing/2014/main" id="{67C14B85-43F7-43C8-B388-245103241109}"/>
                  </a:ext>
                </a:extLst>
              </p:cNvPr>
              <p:cNvSpPr/>
              <p:nvPr/>
            </p:nvSpPr>
            <p:spPr>
              <a:xfrm>
                <a:off x="10229008" y="3594272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8">
              <a:extLst>
                <a:ext uri="{FF2B5EF4-FFF2-40B4-BE49-F238E27FC236}">
                  <a16:creationId xmlns="" xmlns:a16="http://schemas.microsoft.com/office/drawing/2014/main" id="{BAD76CD5-3FE8-468B-921C-F260BEC3297A}"/>
                </a:ext>
              </a:extLst>
            </p:cNvPr>
            <p:cNvSpPr txBox="1"/>
            <p:nvPr/>
          </p:nvSpPr>
          <p:spPr>
            <a:xfrm>
              <a:off x="9524110" y="2539216"/>
              <a:ext cx="222694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286"/>
              <a:r>
                <a:rPr lang="en-US" altLang="ko-KR" sz="2400" b="1" dirty="0" smtClean="0">
                  <a:solidFill>
                    <a:srgbClr val="7397B7"/>
                  </a:solidFill>
                  <a:cs typeface="Arial" pitchFamily="34" charset="0"/>
                </a:rPr>
                <a:t>The first </a:t>
              </a:r>
            </a:p>
            <a:p>
              <a:pPr algn="ctr" defTabSz="914286"/>
              <a:r>
                <a:rPr lang="en-US" altLang="ko-KR" sz="2400" b="1" dirty="0" smtClean="0">
                  <a:solidFill>
                    <a:srgbClr val="7397B7"/>
                  </a:solidFill>
                  <a:cs typeface="Arial" pitchFamily="34" charset="0"/>
                </a:rPr>
                <a:t>Half-century </a:t>
              </a:r>
              <a:endParaRPr lang="ko-KR" altLang="en-US" sz="2400" b="1" dirty="0">
                <a:solidFill>
                  <a:srgbClr val="7397B7"/>
                </a:solidFill>
                <a:cs typeface="Arial" pitchFamily="34" charset="0"/>
              </a:endParaRPr>
            </a:p>
          </p:txBody>
        </p:sp>
        <p:grpSp>
          <p:nvGrpSpPr>
            <p:cNvPr id="21" name="Group 19">
              <a:extLst>
                <a:ext uri="{FF2B5EF4-FFF2-40B4-BE49-F238E27FC236}">
                  <a16:creationId xmlns="" xmlns:a16="http://schemas.microsoft.com/office/drawing/2014/main" id="{A1CD7BFB-D5EB-4FED-9D36-D57A6CF7A24F}"/>
                </a:ext>
              </a:extLst>
            </p:cNvPr>
            <p:cNvGrpSpPr/>
            <p:nvPr/>
          </p:nvGrpSpPr>
          <p:grpSpPr>
            <a:xfrm>
              <a:off x="8857906" y="4849035"/>
              <a:ext cx="3436759" cy="971969"/>
              <a:chOff x="7006283" y="4557309"/>
              <a:chExt cx="1523980" cy="695611"/>
            </a:xfrm>
          </p:grpSpPr>
          <p:sp>
            <p:nvSpPr>
              <p:cNvPr id="22" name="TextBox 20">
                <a:extLst>
                  <a:ext uri="{FF2B5EF4-FFF2-40B4-BE49-F238E27FC236}">
                    <a16:creationId xmlns="" xmlns:a16="http://schemas.microsoft.com/office/drawing/2014/main" id="{96D2E598-6C44-49E7-9E74-2CC4A02CF780}"/>
                  </a:ext>
                </a:extLst>
              </p:cNvPr>
              <p:cNvSpPr txBox="1"/>
              <p:nvPr/>
            </p:nvSpPr>
            <p:spPr>
              <a:xfrm>
                <a:off x="7030553" y="4557309"/>
                <a:ext cx="1499710" cy="33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86"/>
                <a:r>
                  <a:rPr lang="en-US" altLang="zh-TW" sz="24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Microscopy</a:t>
                </a:r>
                <a:endParaRPr lang="ko-KR" alt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1">
                <a:extLst>
                  <a:ext uri="{FF2B5EF4-FFF2-40B4-BE49-F238E27FC236}">
                    <a16:creationId xmlns="" xmlns:a16="http://schemas.microsoft.com/office/drawing/2014/main" id="{12B4308F-90E9-4282-8A2D-EB3709066836}"/>
                  </a:ext>
                </a:extLst>
              </p:cNvPr>
              <p:cNvSpPr txBox="1"/>
              <p:nvPr/>
            </p:nvSpPr>
            <p:spPr>
              <a:xfrm>
                <a:off x="7006283" y="5054680"/>
                <a:ext cx="1499710" cy="19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86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" name="Oval 50">
              <a:extLst>
                <a:ext uri="{FF2B5EF4-FFF2-40B4-BE49-F238E27FC236}">
                  <a16:creationId xmlns=""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0047" y="3649884"/>
              <a:ext cx="404389" cy="456732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0" name="Freeform: Shape 74">
            <a:extLst>
              <a:ext uri="{FF2B5EF4-FFF2-40B4-BE49-F238E27FC236}">
                <a16:creationId xmlns="" xmlns:a16="http://schemas.microsoft.com/office/drawing/2014/main" id="{F1866953-D6CB-4223-8AA1-8369CC5766E2}"/>
              </a:ext>
            </a:extLst>
          </p:cNvPr>
          <p:cNvSpPr/>
          <p:nvPr/>
        </p:nvSpPr>
        <p:spPr>
          <a:xfrm>
            <a:off x="11459781" y="1982041"/>
            <a:ext cx="687171" cy="4276261"/>
          </a:xfrm>
          <a:custGeom>
            <a:avLst/>
            <a:gdLst>
              <a:gd name="connsiteX0" fmla="*/ 349567 w 972505"/>
              <a:gd name="connsiteY0" fmla="*/ 3743325 h 4242435"/>
              <a:gd name="connsiteX1" fmla="*/ 429577 w 972505"/>
              <a:gd name="connsiteY1" fmla="*/ 3809047 h 4242435"/>
              <a:gd name="connsiteX2" fmla="*/ 459105 w 972505"/>
              <a:gd name="connsiteY2" fmla="*/ 3833812 h 4242435"/>
              <a:gd name="connsiteX3" fmla="*/ 149542 w 972505"/>
              <a:gd name="connsiteY3" fmla="*/ 4242435 h 4242435"/>
              <a:gd name="connsiteX4" fmla="*/ 0 w 972505"/>
              <a:gd name="connsiteY4" fmla="*/ 4242435 h 4242435"/>
              <a:gd name="connsiteX5" fmla="*/ 349567 w 972505"/>
              <a:gd name="connsiteY5" fmla="*/ 3743325 h 4242435"/>
              <a:gd name="connsiteX6" fmla="*/ 156210 w 972505"/>
              <a:gd name="connsiteY6" fmla="*/ 3237547 h 4242435"/>
              <a:gd name="connsiteX7" fmla="*/ 186690 w 972505"/>
              <a:gd name="connsiteY7" fmla="*/ 3317557 h 4242435"/>
              <a:gd name="connsiteX8" fmla="*/ 229552 w 972505"/>
              <a:gd name="connsiteY8" fmla="*/ 3384232 h 4242435"/>
              <a:gd name="connsiteX9" fmla="*/ 243840 w 972505"/>
              <a:gd name="connsiteY9" fmla="*/ 3401377 h 4242435"/>
              <a:gd name="connsiteX10" fmla="*/ 710565 w 972505"/>
              <a:gd name="connsiteY10" fmla="*/ 3401377 h 4242435"/>
              <a:gd name="connsiteX11" fmla="*/ 722947 w 972505"/>
              <a:gd name="connsiteY11" fmla="*/ 3384232 h 4242435"/>
              <a:gd name="connsiteX12" fmla="*/ 762952 w 972505"/>
              <a:gd name="connsiteY12" fmla="*/ 3317557 h 4242435"/>
              <a:gd name="connsiteX13" fmla="*/ 789622 w 972505"/>
              <a:gd name="connsiteY13" fmla="*/ 3237547 h 4242435"/>
              <a:gd name="connsiteX14" fmla="*/ 220027 w 972505"/>
              <a:gd name="connsiteY14" fmla="*/ 3004185 h 4242435"/>
              <a:gd name="connsiteX15" fmla="*/ 183832 w 972505"/>
              <a:gd name="connsiteY15" fmla="*/ 3060382 h 4242435"/>
              <a:gd name="connsiteX16" fmla="*/ 151447 w 972505"/>
              <a:gd name="connsiteY16" fmla="*/ 3155632 h 4242435"/>
              <a:gd name="connsiteX17" fmla="*/ 150495 w 972505"/>
              <a:gd name="connsiteY17" fmla="*/ 3167062 h 4242435"/>
              <a:gd name="connsiteX18" fmla="*/ 790575 w 972505"/>
              <a:gd name="connsiteY18" fmla="*/ 3167062 h 4242435"/>
              <a:gd name="connsiteX19" fmla="*/ 788670 w 972505"/>
              <a:gd name="connsiteY19" fmla="*/ 3155632 h 4242435"/>
              <a:gd name="connsiteX20" fmla="*/ 752475 w 972505"/>
              <a:gd name="connsiteY20" fmla="*/ 3060382 h 4242435"/>
              <a:gd name="connsiteX21" fmla="*/ 716280 w 972505"/>
              <a:gd name="connsiteY21" fmla="*/ 3004185 h 4242435"/>
              <a:gd name="connsiteX22" fmla="*/ 233362 w 972505"/>
              <a:gd name="connsiteY22" fmla="*/ 2179320 h 4242435"/>
              <a:gd name="connsiteX23" fmla="*/ 257175 w 972505"/>
              <a:gd name="connsiteY23" fmla="*/ 2253615 h 4242435"/>
              <a:gd name="connsiteX24" fmla="*/ 289560 w 972505"/>
              <a:gd name="connsiteY24" fmla="*/ 2320290 h 4242435"/>
              <a:gd name="connsiteX25" fmla="*/ 298132 w 972505"/>
              <a:gd name="connsiteY25" fmla="*/ 2333625 h 4242435"/>
              <a:gd name="connsiteX26" fmla="*/ 298132 w 972505"/>
              <a:gd name="connsiteY26" fmla="*/ 2334577 h 4242435"/>
              <a:gd name="connsiteX27" fmla="*/ 724852 w 972505"/>
              <a:gd name="connsiteY27" fmla="*/ 2334577 h 4242435"/>
              <a:gd name="connsiteX28" fmla="*/ 733425 w 972505"/>
              <a:gd name="connsiteY28" fmla="*/ 2321242 h 4242435"/>
              <a:gd name="connsiteX29" fmla="*/ 747712 w 972505"/>
              <a:gd name="connsiteY29" fmla="*/ 2296477 h 4242435"/>
              <a:gd name="connsiteX30" fmla="*/ 746760 w 972505"/>
              <a:gd name="connsiteY30" fmla="*/ 2296477 h 4242435"/>
              <a:gd name="connsiteX31" fmla="*/ 766762 w 972505"/>
              <a:gd name="connsiteY31" fmla="*/ 2253615 h 4242435"/>
              <a:gd name="connsiteX32" fmla="*/ 787717 w 972505"/>
              <a:gd name="connsiteY32" fmla="*/ 2179320 h 4242435"/>
              <a:gd name="connsiteX33" fmla="*/ 544830 w 972505"/>
              <a:gd name="connsiteY33" fmla="*/ 2179320 h 4242435"/>
              <a:gd name="connsiteX34" fmla="*/ 543877 w 972505"/>
              <a:gd name="connsiteY34" fmla="*/ 2179320 h 4242435"/>
              <a:gd name="connsiteX35" fmla="*/ 272415 w 972505"/>
              <a:gd name="connsiteY35" fmla="*/ 1956435 h 4242435"/>
              <a:gd name="connsiteX36" fmla="*/ 248602 w 972505"/>
              <a:gd name="connsiteY36" fmla="*/ 1995487 h 4242435"/>
              <a:gd name="connsiteX37" fmla="*/ 223837 w 972505"/>
              <a:gd name="connsiteY37" fmla="*/ 2090737 h 4242435"/>
              <a:gd name="connsiteX38" fmla="*/ 224790 w 972505"/>
              <a:gd name="connsiteY38" fmla="*/ 2111692 h 4242435"/>
              <a:gd name="connsiteX39" fmla="*/ 543877 w 972505"/>
              <a:gd name="connsiteY39" fmla="*/ 2111692 h 4242435"/>
              <a:gd name="connsiteX40" fmla="*/ 544830 w 972505"/>
              <a:gd name="connsiteY40" fmla="*/ 2111692 h 4242435"/>
              <a:gd name="connsiteX41" fmla="*/ 791527 w 972505"/>
              <a:gd name="connsiteY41" fmla="*/ 2111692 h 4242435"/>
              <a:gd name="connsiteX42" fmla="*/ 789622 w 972505"/>
              <a:gd name="connsiteY42" fmla="*/ 2090737 h 4242435"/>
              <a:gd name="connsiteX43" fmla="*/ 763905 w 972505"/>
              <a:gd name="connsiteY43" fmla="*/ 1995487 h 4242435"/>
              <a:gd name="connsiteX44" fmla="*/ 762000 w 972505"/>
              <a:gd name="connsiteY44" fmla="*/ 1990725 h 4242435"/>
              <a:gd name="connsiteX45" fmla="*/ 744855 w 972505"/>
              <a:gd name="connsiteY45" fmla="*/ 1956435 h 4242435"/>
              <a:gd name="connsiteX46" fmla="*/ 245745 w 972505"/>
              <a:gd name="connsiteY46" fmla="*/ 1160145 h 4242435"/>
              <a:gd name="connsiteX47" fmla="*/ 266700 w 972505"/>
              <a:gd name="connsiteY47" fmla="*/ 1245870 h 4242435"/>
              <a:gd name="connsiteX48" fmla="*/ 299085 w 972505"/>
              <a:gd name="connsiteY48" fmla="*/ 1312545 h 4242435"/>
              <a:gd name="connsiteX49" fmla="*/ 300990 w 972505"/>
              <a:gd name="connsiteY49" fmla="*/ 1314450 h 4242435"/>
              <a:gd name="connsiteX50" fmla="*/ 746760 w 972505"/>
              <a:gd name="connsiteY50" fmla="*/ 1314450 h 4242435"/>
              <a:gd name="connsiteX51" fmla="*/ 747712 w 972505"/>
              <a:gd name="connsiteY51" fmla="*/ 1312545 h 4242435"/>
              <a:gd name="connsiteX52" fmla="*/ 780097 w 972505"/>
              <a:gd name="connsiteY52" fmla="*/ 1245870 h 4242435"/>
              <a:gd name="connsiteX53" fmla="*/ 802005 w 972505"/>
              <a:gd name="connsiteY53" fmla="*/ 1160145 h 4242435"/>
              <a:gd name="connsiteX54" fmla="*/ 300037 w 972505"/>
              <a:gd name="connsiteY54" fmla="*/ 937260 h 4242435"/>
              <a:gd name="connsiteX55" fmla="*/ 278130 w 972505"/>
              <a:gd name="connsiteY55" fmla="*/ 978217 h 4242435"/>
              <a:gd name="connsiteX56" fmla="*/ 245745 w 972505"/>
              <a:gd name="connsiteY56" fmla="*/ 1073467 h 4242435"/>
              <a:gd name="connsiteX57" fmla="*/ 242887 w 972505"/>
              <a:gd name="connsiteY57" fmla="*/ 1092517 h 4242435"/>
              <a:gd name="connsiteX58" fmla="*/ 804862 w 972505"/>
              <a:gd name="connsiteY58" fmla="*/ 1092517 h 4242435"/>
              <a:gd name="connsiteX59" fmla="*/ 802957 w 972505"/>
              <a:gd name="connsiteY59" fmla="*/ 1073467 h 4242435"/>
              <a:gd name="connsiteX60" fmla="*/ 773430 w 972505"/>
              <a:gd name="connsiteY60" fmla="*/ 978217 h 4242435"/>
              <a:gd name="connsiteX61" fmla="*/ 752475 w 972505"/>
              <a:gd name="connsiteY61" fmla="*/ 937260 h 4242435"/>
              <a:gd name="connsiteX62" fmla="*/ 762000 w 972505"/>
              <a:gd name="connsiteY62" fmla="*/ 0 h 4242435"/>
              <a:gd name="connsiteX63" fmla="*/ 903922 w 972505"/>
              <a:gd name="connsiteY63" fmla="*/ 0 h 4242435"/>
              <a:gd name="connsiteX64" fmla="*/ 816292 w 972505"/>
              <a:gd name="connsiteY64" fmla="*/ 288607 h 4242435"/>
              <a:gd name="connsiteX65" fmla="*/ 624840 w 972505"/>
              <a:gd name="connsiteY65" fmla="*/ 535305 h 4242435"/>
              <a:gd name="connsiteX66" fmla="*/ 615315 w 972505"/>
              <a:gd name="connsiteY66" fmla="*/ 546735 h 4242435"/>
              <a:gd name="connsiteX67" fmla="*/ 605790 w 972505"/>
              <a:gd name="connsiteY67" fmla="*/ 558165 h 4242435"/>
              <a:gd name="connsiteX68" fmla="*/ 545782 w 972505"/>
              <a:gd name="connsiteY68" fmla="*/ 626745 h 4242435"/>
              <a:gd name="connsiteX69" fmla="*/ 512445 w 972505"/>
              <a:gd name="connsiteY69" fmla="*/ 663892 h 4242435"/>
              <a:gd name="connsiteX70" fmla="*/ 502920 w 972505"/>
              <a:gd name="connsiteY70" fmla="*/ 675322 h 4242435"/>
              <a:gd name="connsiteX71" fmla="*/ 493395 w 972505"/>
              <a:gd name="connsiteY71" fmla="*/ 686752 h 4242435"/>
              <a:gd name="connsiteX72" fmla="*/ 342900 w 972505"/>
              <a:gd name="connsiteY72" fmla="*/ 873442 h 4242435"/>
              <a:gd name="connsiteX73" fmla="*/ 708660 w 972505"/>
              <a:gd name="connsiteY73" fmla="*/ 873442 h 4242435"/>
              <a:gd name="connsiteX74" fmla="*/ 536257 w 972505"/>
              <a:gd name="connsiteY74" fmla="*/ 684847 h 4242435"/>
              <a:gd name="connsiteX75" fmla="*/ 572452 w 972505"/>
              <a:gd name="connsiteY75" fmla="*/ 643890 h 4242435"/>
              <a:gd name="connsiteX76" fmla="*/ 629602 w 972505"/>
              <a:gd name="connsiteY76" fmla="*/ 578167 h 4242435"/>
              <a:gd name="connsiteX77" fmla="*/ 955357 w 972505"/>
              <a:gd name="connsiteY77" fmla="*/ 1112520 h 4242435"/>
              <a:gd name="connsiteX78" fmla="*/ 662940 w 972505"/>
              <a:gd name="connsiteY78" fmla="*/ 1621155 h 4242435"/>
              <a:gd name="connsiteX79" fmla="*/ 598170 w 972505"/>
              <a:gd name="connsiteY79" fmla="*/ 1568767 h 4242435"/>
              <a:gd name="connsiteX80" fmla="*/ 551497 w 972505"/>
              <a:gd name="connsiteY80" fmla="*/ 1531620 h 4242435"/>
              <a:gd name="connsiteX81" fmla="*/ 701040 w 972505"/>
              <a:gd name="connsiteY81" fmla="*/ 1383030 h 4242435"/>
              <a:gd name="connsiteX82" fmla="*/ 349567 w 972505"/>
              <a:gd name="connsiteY82" fmla="*/ 1383030 h 4242435"/>
              <a:gd name="connsiteX83" fmla="*/ 504825 w 972505"/>
              <a:gd name="connsiteY83" fmla="*/ 1531620 h 4242435"/>
              <a:gd name="connsiteX84" fmla="*/ 516255 w 972505"/>
              <a:gd name="connsiteY84" fmla="*/ 1541145 h 4242435"/>
              <a:gd name="connsiteX85" fmla="*/ 527685 w 972505"/>
              <a:gd name="connsiteY85" fmla="*/ 1550670 h 4242435"/>
              <a:gd name="connsiteX86" fmla="*/ 576262 w 972505"/>
              <a:gd name="connsiteY86" fmla="*/ 1589722 h 4242435"/>
              <a:gd name="connsiteX87" fmla="*/ 639127 w 972505"/>
              <a:gd name="connsiteY87" fmla="*/ 1640205 h 4242435"/>
              <a:gd name="connsiteX88" fmla="*/ 650557 w 972505"/>
              <a:gd name="connsiteY88" fmla="*/ 1649730 h 4242435"/>
              <a:gd name="connsiteX89" fmla="*/ 661987 w 972505"/>
              <a:gd name="connsiteY89" fmla="*/ 1659255 h 4242435"/>
              <a:gd name="connsiteX90" fmla="*/ 920115 w 972505"/>
              <a:gd name="connsiteY90" fmla="*/ 1991677 h 4242435"/>
              <a:gd name="connsiteX91" fmla="*/ 919162 w 972505"/>
              <a:gd name="connsiteY91" fmla="*/ 1991677 h 4242435"/>
              <a:gd name="connsiteX92" fmla="*/ 940117 w 972505"/>
              <a:gd name="connsiteY92" fmla="*/ 2129790 h 4242435"/>
              <a:gd name="connsiteX93" fmla="*/ 906780 w 972505"/>
              <a:gd name="connsiteY93" fmla="*/ 2296477 h 4242435"/>
              <a:gd name="connsiteX94" fmla="*/ 907732 w 972505"/>
              <a:gd name="connsiteY94" fmla="*/ 2296477 h 4242435"/>
              <a:gd name="connsiteX95" fmla="*/ 617220 w 972505"/>
              <a:gd name="connsiteY95" fmla="*/ 2648902 h 4242435"/>
              <a:gd name="connsiteX96" fmla="*/ 605790 w 972505"/>
              <a:gd name="connsiteY96" fmla="*/ 2658427 h 4242435"/>
              <a:gd name="connsiteX97" fmla="*/ 594360 w 972505"/>
              <a:gd name="connsiteY97" fmla="*/ 2667952 h 4242435"/>
              <a:gd name="connsiteX98" fmla="*/ 501015 w 972505"/>
              <a:gd name="connsiteY98" fmla="*/ 2743200 h 4242435"/>
              <a:gd name="connsiteX99" fmla="*/ 482917 w 972505"/>
              <a:gd name="connsiteY99" fmla="*/ 2757487 h 4242435"/>
              <a:gd name="connsiteX100" fmla="*/ 470535 w 972505"/>
              <a:gd name="connsiteY100" fmla="*/ 2767012 h 4242435"/>
              <a:gd name="connsiteX101" fmla="*/ 459105 w 972505"/>
              <a:gd name="connsiteY101" fmla="*/ 2776537 h 4242435"/>
              <a:gd name="connsiteX102" fmla="*/ 280987 w 972505"/>
              <a:gd name="connsiteY102" fmla="*/ 2933700 h 4242435"/>
              <a:gd name="connsiteX103" fmla="*/ 661035 w 972505"/>
              <a:gd name="connsiteY103" fmla="*/ 2933700 h 4242435"/>
              <a:gd name="connsiteX104" fmla="*/ 507682 w 972505"/>
              <a:gd name="connsiteY104" fmla="*/ 2778442 h 4242435"/>
              <a:gd name="connsiteX105" fmla="*/ 524827 w 972505"/>
              <a:gd name="connsiteY105" fmla="*/ 2765107 h 4242435"/>
              <a:gd name="connsiteX106" fmla="*/ 618172 w 972505"/>
              <a:gd name="connsiteY106" fmla="*/ 2688907 h 4242435"/>
              <a:gd name="connsiteX107" fmla="*/ 942975 w 972505"/>
              <a:gd name="connsiteY107" fmla="*/ 3195637 h 4242435"/>
              <a:gd name="connsiteX108" fmla="*/ 615315 w 972505"/>
              <a:gd name="connsiteY108" fmla="*/ 3702367 h 4242435"/>
              <a:gd name="connsiteX109" fmla="*/ 575310 w 972505"/>
              <a:gd name="connsiteY109" fmla="*/ 3669030 h 4242435"/>
              <a:gd name="connsiteX110" fmla="*/ 505777 w 972505"/>
              <a:gd name="connsiteY110" fmla="*/ 3611880 h 4242435"/>
              <a:gd name="connsiteX111" fmla="*/ 651510 w 972505"/>
              <a:gd name="connsiteY111" fmla="*/ 3472815 h 4242435"/>
              <a:gd name="connsiteX112" fmla="*/ 306705 w 972505"/>
              <a:gd name="connsiteY112" fmla="*/ 3472815 h 4242435"/>
              <a:gd name="connsiteX113" fmla="*/ 459105 w 972505"/>
              <a:gd name="connsiteY113" fmla="*/ 3611880 h 4242435"/>
              <a:gd name="connsiteX114" fmla="*/ 470535 w 972505"/>
              <a:gd name="connsiteY114" fmla="*/ 3621405 h 4242435"/>
              <a:gd name="connsiteX115" fmla="*/ 481965 w 972505"/>
              <a:gd name="connsiteY115" fmla="*/ 3630930 h 4242435"/>
              <a:gd name="connsiteX116" fmla="*/ 552450 w 972505"/>
              <a:gd name="connsiteY116" fmla="*/ 3689985 h 4242435"/>
              <a:gd name="connsiteX117" fmla="*/ 591502 w 972505"/>
              <a:gd name="connsiteY117" fmla="*/ 3722370 h 4242435"/>
              <a:gd name="connsiteX118" fmla="*/ 602932 w 972505"/>
              <a:gd name="connsiteY118" fmla="*/ 3731895 h 4242435"/>
              <a:gd name="connsiteX119" fmla="*/ 614362 w 972505"/>
              <a:gd name="connsiteY119" fmla="*/ 3741420 h 4242435"/>
              <a:gd name="connsiteX120" fmla="*/ 972502 w 972505"/>
              <a:gd name="connsiteY120" fmla="*/ 4240530 h 4242435"/>
              <a:gd name="connsiteX121" fmla="*/ 822960 w 972505"/>
              <a:gd name="connsiteY121" fmla="*/ 4240530 h 4242435"/>
              <a:gd name="connsiteX122" fmla="*/ 503872 w 972505"/>
              <a:gd name="connsiteY122" fmla="*/ 3831907 h 4242435"/>
              <a:gd name="connsiteX123" fmla="*/ 492442 w 972505"/>
              <a:gd name="connsiteY123" fmla="*/ 3822382 h 4242435"/>
              <a:gd name="connsiteX124" fmla="*/ 481012 w 972505"/>
              <a:gd name="connsiteY124" fmla="*/ 3812857 h 4242435"/>
              <a:gd name="connsiteX125" fmla="*/ 449580 w 972505"/>
              <a:gd name="connsiteY125" fmla="*/ 3787140 h 4242435"/>
              <a:gd name="connsiteX126" fmla="*/ 371475 w 972505"/>
              <a:gd name="connsiteY126" fmla="*/ 3722370 h 4242435"/>
              <a:gd name="connsiteX127" fmla="*/ 360045 w 972505"/>
              <a:gd name="connsiteY127" fmla="*/ 3712845 h 4242435"/>
              <a:gd name="connsiteX128" fmla="*/ 348615 w 972505"/>
              <a:gd name="connsiteY128" fmla="*/ 3703320 h 4242435"/>
              <a:gd name="connsiteX129" fmla="*/ 0 w 972505"/>
              <a:gd name="connsiteY129" fmla="*/ 3185160 h 4242435"/>
              <a:gd name="connsiteX130" fmla="*/ 360045 w 972505"/>
              <a:gd name="connsiteY130" fmla="*/ 2674620 h 4242435"/>
              <a:gd name="connsiteX131" fmla="*/ 371475 w 972505"/>
              <a:gd name="connsiteY131" fmla="*/ 2665095 h 4242435"/>
              <a:gd name="connsiteX132" fmla="*/ 382905 w 972505"/>
              <a:gd name="connsiteY132" fmla="*/ 2655570 h 4242435"/>
              <a:gd name="connsiteX133" fmla="*/ 402907 w 972505"/>
              <a:gd name="connsiteY133" fmla="*/ 2639377 h 4242435"/>
              <a:gd name="connsiteX134" fmla="*/ 494347 w 972505"/>
              <a:gd name="connsiteY134" fmla="*/ 2566035 h 4242435"/>
              <a:gd name="connsiteX135" fmla="*/ 505777 w 972505"/>
              <a:gd name="connsiteY135" fmla="*/ 2556510 h 4242435"/>
              <a:gd name="connsiteX136" fmla="*/ 517207 w 972505"/>
              <a:gd name="connsiteY136" fmla="*/ 2546985 h 4242435"/>
              <a:gd name="connsiteX137" fmla="*/ 673417 w 972505"/>
              <a:gd name="connsiteY137" fmla="*/ 2397442 h 4242435"/>
              <a:gd name="connsiteX138" fmla="*/ 343852 w 972505"/>
              <a:gd name="connsiteY138" fmla="*/ 2397442 h 4242435"/>
              <a:gd name="connsiteX139" fmla="*/ 472440 w 972505"/>
              <a:gd name="connsiteY139" fmla="*/ 2545080 h 4242435"/>
              <a:gd name="connsiteX140" fmla="*/ 381000 w 972505"/>
              <a:gd name="connsiteY140" fmla="*/ 2618422 h 4242435"/>
              <a:gd name="connsiteX141" fmla="*/ 360997 w 972505"/>
              <a:gd name="connsiteY141" fmla="*/ 2634615 h 4242435"/>
              <a:gd name="connsiteX142" fmla="*/ 74295 w 972505"/>
              <a:gd name="connsiteY142" fmla="*/ 2087880 h 4242435"/>
              <a:gd name="connsiteX143" fmla="*/ 389572 w 972505"/>
              <a:gd name="connsiteY143" fmla="*/ 1653540 h 4242435"/>
              <a:gd name="connsiteX144" fmla="*/ 455295 w 972505"/>
              <a:gd name="connsiteY144" fmla="*/ 1706880 h 4242435"/>
              <a:gd name="connsiteX145" fmla="*/ 501967 w 972505"/>
              <a:gd name="connsiteY145" fmla="*/ 1744027 h 4242435"/>
              <a:gd name="connsiteX146" fmla="*/ 331470 w 972505"/>
              <a:gd name="connsiteY146" fmla="*/ 1886902 h 4242435"/>
              <a:gd name="connsiteX147" fmla="*/ 700087 w 972505"/>
              <a:gd name="connsiteY147" fmla="*/ 1886902 h 4242435"/>
              <a:gd name="connsiteX148" fmla="*/ 551497 w 972505"/>
              <a:gd name="connsiteY148" fmla="*/ 1744980 h 4242435"/>
              <a:gd name="connsiteX149" fmla="*/ 540067 w 972505"/>
              <a:gd name="connsiteY149" fmla="*/ 1735455 h 4242435"/>
              <a:gd name="connsiteX150" fmla="*/ 527685 w 972505"/>
              <a:gd name="connsiteY150" fmla="*/ 1725930 h 4242435"/>
              <a:gd name="connsiteX151" fmla="*/ 478155 w 972505"/>
              <a:gd name="connsiteY151" fmla="*/ 1685925 h 4242435"/>
              <a:gd name="connsiteX152" fmla="*/ 415290 w 972505"/>
              <a:gd name="connsiteY152" fmla="*/ 1635442 h 4242435"/>
              <a:gd name="connsiteX153" fmla="*/ 403860 w 972505"/>
              <a:gd name="connsiteY153" fmla="*/ 1625917 h 4242435"/>
              <a:gd name="connsiteX154" fmla="*/ 392430 w 972505"/>
              <a:gd name="connsiteY154" fmla="*/ 1616392 h 4242435"/>
              <a:gd name="connsiteX155" fmla="*/ 95250 w 972505"/>
              <a:gd name="connsiteY155" fmla="*/ 1108710 h 4242435"/>
              <a:gd name="connsiteX156" fmla="*/ 392430 w 972505"/>
              <a:gd name="connsiteY156" fmla="*/ 583882 h 4242435"/>
              <a:gd name="connsiteX157" fmla="*/ 401955 w 972505"/>
              <a:gd name="connsiteY157" fmla="*/ 572452 h 4242435"/>
              <a:gd name="connsiteX158" fmla="*/ 411480 w 972505"/>
              <a:gd name="connsiteY158" fmla="*/ 561022 h 4242435"/>
              <a:gd name="connsiteX159" fmla="*/ 430530 w 972505"/>
              <a:gd name="connsiteY159" fmla="*/ 540067 h 4242435"/>
              <a:gd name="connsiteX160" fmla="*/ 504825 w 972505"/>
              <a:gd name="connsiteY160" fmla="*/ 455295 h 4242435"/>
              <a:gd name="connsiteX161" fmla="*/ 514350 w 972505"/>
              <a:gd name="connsiteY161" fmla="*/ 443865 h 4242435"/>
              <a:gd name="connsiteX162" fmla="*/ 523875 w 972505"/>
              <a:gd name="connsiteY162" fmla="*/ 432435 h 4242435"/>
              <a:gd name="connsiteX163" fmla="*/ 689610 w 972505"/>
              <a:gd name="connsiteY163" fmla="*/ 217170 h 4242435"/>
              <a:gd name="connsiteX164" fmla="*/ 762000 w 972505"/>
              <a:gd name="connsiteY164" fmla="*/ 0 h 4242435"/>
              <a:gd name="connsiteX165" fmla="*/ 85725 w 972505"/>
              <a:gd name="connsiteY165" fmla="*/ 0 h 4242435"/>
              <a:gd name="connsiteX166" fmla="*/ 251460 w 972505"/>
              <a:gd name="connsiteY166" fmla="*/ 0 h 4242435"/>
              <a:gd name="connsiteX167" fmla="*/ 281940 w 972505"/>
              <a:gd name="connsiteY167" fmla="*/ 214312 h 4242435"/>
              <a:gd name="connsiteX168" fmla="*/ 481013 w 972505"/>
              <a:gd name="connsiteY168" fmla="*/ 434340 h 4242435"/>
              <a:gd name="connsiteX169" fmla="*/ 403860 w 972505"/>
              <a:gd name="connsiteY169" fmla="*/ 522922 h 4242435"/>
              <a:gd name="connsiteX170" fmla="*/ 388620 w 972505"/>
              <a:gd name="connsiteY170" fmla="*/ 541020 h 4242435"/>
              <a:gd name="connsiteX171" fmla="*/ 158115 w 972505"/>
              <a:gd name="connsiteY171" fmla="*/ 287655 h 4242435"/>
              <a:gd name="connsiteX172" fmla="*/ 85725 w 972505"/>
              <a:gd name="connsiteY172" fmla="*/ 0 h 424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972505" h="4242435">
                <a:moveTo>
                  <a:pt x="349567" y="3743325"/>
                </a:moveTo>
                <a:cubicBezTo>
                  <a:pt x="375285" y="3765232"/>
                  <a:pt x="401955" y="3787140"/>
                  <a:pt x="429577" y="3809047"/>
                </a:cubicBezTo>
                <a:cubicBezTo>
                  <a:pt x="439102" y="3817620"/>
                  <a:pt x="449580" y="3825240"/>
                  <a:pt x="459105" y="3833812"/>
                </a:cubicBezTo>
                <a:cubicBezTo>
                  <a:pt x="294322" y="3974782"/>
                  <a:pt x="149542" y="4109085"/>
                  <a:pt x="149542" y="4242435"/>
                </a:cubicBezTo>
                <a:lnTo>
                  <a:pt x="0" y="4242435"/>
                </a:lnTo>
                <a:cubicBezTo>
                  <a:pt x="0" y="4056697"/>
                  <a:pt x="169545" y="3896677"/>
                  <a:pt x="349567" y="3743325"/>
                </a:cubicBezTo>
                <a:close/>
                <a:moveTo>
                  <a:pt x="156210" y="3237547"/>
                </a:moveTo>
                <a:cubicBezTo>
                  <a:pt x="161925" y="3264217"/>
                  <a:pt x="172402" y="3290887"/>
                  <a:pt x="186690" y="3317557"/>
                </a:cubicBezTo>
                <a:cubicBezTo>
                  <a:pt x="198120" y="3339465"/>
                  <a:pt x="213360" y="3362325"/>
                  <a:pt x="229552" y="3384232"/>
                </a:cubicBezTo>
                <a:cubicBezTo>
                  <a:pt x="233362" y="3389947"/>
                  <a:pt x="238125" y="3395662"/>
                  <a:pt x="243840" y="3401377"/>
                </a:cubicBezTo>
                <a:lnTo>
                  <a:pt x="710565" y="3401377"/>
                </a:lnTo>
                <a:cubicBezTo>
                  <a:pt x="714375" y="3395662"/>
                  <a:pt x="719137" y="3389947"/>
                  <a:pt x="722947" y="3384232"/>
                </a:cubicBezTo>
                <a:cubicBezTo>
                  <a:pt x="739140" y="3362325"/>
                  <a:pt x="752475" y="3340417"/>
                  <a:pt x="762952" y="3317557"/>
                </a:cubicBezTo>
                <a:cubicBezTo>
                  <a:pt x="775335" y="3290887"/>
                  <a:pt x="784860" y="3264217"/>
                  <a:pt x="789622" y="3237547"/>
                </a:cubicBezTo>
                <a:close/>
                <a:moveTo>
                  <a:pt x="220027" y="3004185"/>
                </a:moveTo>
                <a:cubicBezTo>
                  <a:pt x="206692" y="3022282"/>
                  <a:pt x="194310" y="3041332"/>
                  <a:pt x="183832" y="3060382"/>
                </a:cubicBezTo>
                <a:cubicBezTo>
                  <a:pt x="166687" y="3090862"/>
                  <a:pt x="156210" y="3123247"/>
                  <a:pt x="151447" y="3155632"/>
                </a:cubicBezTo>
                <a:cubicBezTo>
                  <a:pt x="150495" y="3159442"/>
                  <a:pt x="150495" y="3163252"/>
                  <a:pt x="150495" y="3167062"/>
                </a:cubicBezTo>
                <a:lnTo>
                  <a:pt x="790575" y="3167062"/>
                </a:lnTo>
                <a:cubicBezTo>
                  <a:pt x="789622" y="3163252"/>
                  <a:pt x="789622" y="3159442"/>
                  <a:pt x="788670" y="3155632"/>
                </a:cubicBezTo>
                <a:cubicBezTo>
                  <a:pt x="782002" y="3124200"/>
                  <a:pt x="769620" y="3091815"/>
                  <a:pt x="752475" y="3060382"/>
                </a:cubicBezTo>
                <a:cubicBezTo>
                  <a:pt x="741997" y="3041332"/>
                  <a:pt x="729615" y="3023235"/>
                  <a:pt x="716280" y="3004185"/>
                </a:cubicBezTo>
                <a:close/>
                <a:moveTo>
                  <a:pt x="233362" y="2179320"/>
                </a:moveTo>
                <a:cubicBezTo>
                  <a:pt x="239077" y="2204085"/>
                  <a:pt x="247650" y="2228850"/>
                  <a:pt x="257175" y="2253615"/>
                </a:cubicBezTo>
                <a:cubicBezTo>
                  <a:pt x="265747" y="2276475"/>
                  <a:pt x="277177" y="2298382"/>
                  <a:pt x="289560" y="2320290"/>
                </a:cubicBezTo>
                <a:cubicBezTo>
                  <a:pt x="292417" y="2324100"/>
                  <a:pt x="295275" y="2328862"/>
                  <a:pt x="298132" y="2333625"/>
                </a:cubicBezTo>
                <a:lnTo>
                  <a:pt x="298132" y="2334577"/>
                </a:lnTo>
                <a:lnTo>
                  <a:pt x="724852" y="2334577"/>
                </a:lnTo>
                <a:cubicBezTo>
                  <a:pt x="727710" y="2330767"/>
                  <a:pt x="730567" y="2326005"/>
                  <a:pt x="733425" y="2321242"/>
                </a:cubicBezTo>
                <a:cubicBezTo>
                  <a:pt x="738187" y="2312670"/>
                  <a:pt x="742950" y="2305050"/>
                  <a:pt x="747712" y="2296477"/>
                </a:cubicBezTo>
                <a:lnTo>
                  <a:pt x="746760" y="2296477"/>
                </a:lnTo>
                <a:cubicBezTo>
                  <a:pt x="754380" y="2282190"/>
                  <a:pt x="761047" y="2267902"/>
                  <a:pt x="766762" y="2253615"/>
                </a:cubicBezTo>
                <a:cubicBezTo>
                  <a:pt x="776287" y="2229802"/>
                  <a:pt x="783907" y="2205037"/>
                  <a:pt x="787717" y="2179320"/>
                </a:cubicBezTo>
                <a:lnTo>
                  <a:pt x="544830" y="2179320"/>
                </a:lnTo>
                <a:lnTo>
                  <a:pt x="543877" y="2179320"/>
                </a:lnTo>
                <a:close/>
                <a:moveTo>
                  <a:pt x="272415" y="1956435"/>
                </a:moveTo>
                <a:cubicBezTo>
                  <a:pt x="263842" y="1969770"/>
                  <a:pt x="255270" y="1982152"/>
                  <a:pt x="248602" y="1995487"/>
                </a:cubicBezTo>
                <a:cubicBezTo>
                  <a:pt x="233362" y="2025967"/>
                  <a:pt x="223837" y="2057400"/>
                  <a:pt x="223837" y="2090737"/>
                </a:cubicBezTo>
                <a:cubicBezTo>
                  <a:pt x="223837" y="2097405"/>
                  <a:pt x="223837" y="2105025"/>
                  <a:pt x="224790" y="2111692"/>
                </a:cubicBezTo>
                <a:lnTo>
                  <a:pt x="543877" y="2111692"/>
                </a:lnTo>
                <a:lnTo>
                  <a:pt x="544830" y="2111692"/>
                </a:lnTo>
                <a:lnTo>
                  <a:pt x="791527" y="2111692"/>
                </a:lnTo>
                <a:cubicBezTo>
                  <a:pt x="790575" y="2104072"/>
                  <a:pt x="790575" y="2097405"/>
                  <a:pt x="789622" y="2090737"/>
                </a:cubicBezTo>
                <a:cubicBezTo>
                  <a:pt x="785812" y="2057400"/>
                  <a:pt x="777240" y="2025015"/>
                  <a:pt x="763905" y="1995487"/>
                </a:cubicBezTo>
                <a:cubicBezTo>
                  <a:pt x="763905" y="1993582"/>
                  <a:pt x="762952" y="1992630"/>
                  <a:pt x="762000" y="1990725"/>
                </a:cubicBezTo>
                <a:cubicBezTo>
                  <a:pt x="757237" y="1979295"/>
                  <a:pt x="751522" y="1967865"/>
                  <a:pt x="744855" y="1956435"/>
                </a:cubicBezTo>
                <a:close/>
                <a:moveTo>
                  <a:pt x="245745" y="1160145"/>
                </a:moveTo>
                <a:cubicBezTo>
                  <a:pt x="249555" y="1189672"/>
                  <a:pt x="256222" y="1218247"/>
                  <a:pt x="266700" y="1245870"/>
                </a:cubicBezTo>
                <a:cubicBezTo>
                  <a:pt x="275272" y="1268730"/>
                  <a:pt x="286702" y="1291590"/>
                  <a:pt x="299085" y="1312545"/>
                </a:cubicBezTo>
                <a:cubicBezTo>
                  <a:pt x="300037" y="1313497"/>
                  <a:pt x="300037" y="1313497"/>
                  <a:pt x="300990" y="1314450"/>
                </a:cubicBezTo>
                <a:lnTo>
                  <a:pt x="746760" y="1314450"/>
                </a:lnTo>
                <a:cubicBezTo>
                  <a:pt x="746760" y="1313497"/>
                  <a:pt x="747712" y="1313497"/>
                  <a:pt x="747712" y="1312545"/>
                </a:cubicBezTo>
                <a:cubicBezTo>
                  <a:pt x="760095" y="1291590"/>
                  <a:pt x="771525" y="1268730"/>
                  <a:pt x="780097" y="1245870"/>
                </a:cubicBezTo>
                <a:cubicBezTo>
                  <a:pt x="790575" y="1219200"/>
                  <a:pt x="798195" y="1189672"/>
                  <a:pt x="802005" y="1160145"/>
                </a:cubicBezTo>
                <a:close/>
                <a:moveTo>
                  <a:pt x="300037" y="937260"/>
                </a:moveTo>
                <a:cubicBezTo>
                  <a:pt x="292417" y="951547"/>
                  <a:pt x="284797" y="964882"/>
                  <a:pt x="278130" y="978217"/>
                </a:cubicBezTo>
                <a:cubicBezTo>
                  <a:pt x="261937" y="1010602"/>
                  <a:pt x="250507" y="1042987"/>
                  <a:pt x="245745" y="1073467"/>
                </a:cubicBezTo>
                <a:cubicBezTo>
                  <a:pt x="244792" y="1080135"/>
                  <a:pt x="243840" y="1086802"/>
                  <a:pt x="242887" y="1092517"/>
                </a:cubicBezTo>
                <a:lnTo>
                  <a:pt x="804862" y="1092517"/>
                </a:lnTo>
                <a:cubicBezTo>
                  <a:pt x="804862" y="1085850"/>
                  <a:pt x="803910" y="1080135"/>
                  <a:pt x="802957" y="1073467"/>
                </a:cubicBezTo>
                <a:cubicBezTo>
                  <a:pt x="798195" y="1042035"/>
                  <a:pt x="787717" y="1009650"/>
                  <a:pt x="773430" y="978217"/>
                </a:cubicBezTo>
                <a:cubicBezTo>
                  <a:pt x="767715" y="963930"/>
                  <a:pt x="760095" y="950595"/>
                  <a:pt x="752475" y="937260"/>
                </a:cubicBezTo>
                <a:close/>
                <a:moveTo>
                  <a:pt x="762000" y="0"/>
                </a:moveTo>
                <a:lnTo>
                  <a:pt x="903922" y="0"/>
                </a:lnTo>
                <a:cubicBezTo>
                  <a:pt x="898207" y="89535"/>
                  <a:pt x="872490" y="184785"/>
                  <a:pt x="816292" y="288607"/>
                </a:cubicBezTo>
                <a:cubicBezTo>
                  <a:pt x="766762" y="377190"/>
                  <a:pt x="693420" y="456247"/>
                  <a:pt x="624840" y="535305"/>
                </a:cubicBezTo>
                <a:cubicBezTo>
                  <a:pt x="621982" y="539115"/>
                  <a:pt x="618172" y="542925"/>
                  <a:pt x="615315" y="546735"/>
                </a:cubicBezTo>
                <a:cubicBezTo>
                  <a:pt x="612457" y="550545"/>
                  <a:pt x="608647" y="554355"/>
                  <a:pt x="605790" y="558165"/>
                </a:cubicBezTo>
                <a:cubicBezTo>
                  <a:pt x="585787" y="581025"/>
                  <a:pt x="565785" y="603885"/>
                  <a:pt x="545782" y="626745"/>
                </a:cubicBezTo>
                <a:cubicBezTo>
                  <a:pt x="534352" y="639127"/>
                  <a:pt x="522922" y="651510"/>
                  <a:pt x="512445" y="663892"/>
                </a:cubicBezTo>
                <a:cubicBezTo>
                  <a:pt x="509587" y="667702"/>
                  <a:pt x="505777" y="671512"/>
                  <a:pt x="502920" y="675322"/>
                </a:cubicBezTo>
                <a:cubicBezTo>
                  <a:pt x="500062" y="679132"/>
                  <a:pt x="496252" y="682942"/>
                  <a:pt x="493395" y="686752"/>
                </a:cubicBezTo>
                <a:cubicBezTo>
                  <a:pt x="437197" y="750570"/>
                  <a:pt x="385762" y="813435"/>
                  <a:pt x="342900" y="873442"/>
                </a:cubicBezTo>
                <a:lnTo>
                  <a:pt x="708660" y="873442"/>
                </a:lnTo>
                <a:cubicBezTo>
                  <a:pt x="661035" y="810577"/>
                  <a:pt x="601027" y="748665"/>
                  <a:pt x="536257" y="684847"/>
                </a:cubicBezTo>
                <a:cubicBezTo>
                  <a:pt x="548640" y="671512"/>
                  <a:pt x="560070" y="657225"/>
                  <a:pt x="572452" y="643890"/>
                </a:cubicBezTo>
                <a:cubicBezTo>
                  <a:pt x="591502" y="621982"/>
                  <a:pt x="610552" y="600075"/>
                  <a:pt x="629602" y="578167"/>
                </a:cubicBezTo>
                <a:cubicBezTo>
                  <a:pt x="803910" y="746760"/>
                  <a:pt x="955357" y="912495"/>
                  <a:pt x="955357" y="1112520"/>
                </a:cubicBezTo>
                <a:cubicBezTo>
                  <a:pt x="955357" y="1332547"/>
                  <a:pt x="819150" y="1488757"/>
                  <a:pt x="662940" y="1621155"/>
                </a:cubicBezTo>
                <a:cubicBezTo>
                  <a:pt x="641032" y="1603057"/>
                  <a:pt x="620077" y="1585912"/>
                  <a:pt x="598170" y="1568767"/>
                </a:cubicBezTo>
                <a:cubicBezTo>
                  <a:pt x="582930" y="1556385"/>
                  <a:pt x="566737" y="1544002"/>
                  <a:pt x="551497" y="1531620"/>
                </a:cubicBezTo>
                <a:cubicBezTo>
                  <a:pt x="606742" y="1484947"/>
                  <a:pt x="659130" y="1435417"/>
                  <a:pt x="701040" y="1383030"/>
                </a:cubicBezTo>
                <a:lnTo>
                  <a:pt x="349567" y="1383030"/>
                </a:lnTo>
                <a:cubicBezTo>
                  <a:pt x="393382" y="1435417"/>
                  <a:pt x="447675" y="1483995"/>
                  <a:pt x="504825" y="1531620"/>
                </a:cubicBezTo>
                <a:cubicBezTo>
                  <a:pt x="508635" y="1534477"/>
                  <a:pt x="512445" y="1538287"/>
                  <a:pt x="516255" y="1541145"/>
                </a:cubicBezTo>
                <a:cubicBezTo>
                  <a:pt x="520065" y="1544002"/>
                  <a:pt x="523875" y="1547812"/>
                  <a:pt x="527685" y="1550670"/>
                </a:cubicBezTo>
                <a:cubicBezTo>
                  <a:pt x="543877" y="1563052"/>
                  <a:pt x="560070" y="1576387"/>
                  <a:pt x="576262" y="1589722"/>
                </a:cubicBezTo>
                <a:cubicBezTo>
                  <a:pt x="597217" y="1606867"/>
                  <a:pt x="618172" y="1623060"/>
                  <a:pt x="639127" y="1640205"/>
                </a:cubicBezTo>
                <a:cubicBezTo>
                  <a:pt x="642937" y="1643062"/>
                  <a:pt x="646747" y="1646872"/>
                  <a:pt x="650557" y="1649730"/>
                </a:cubicBezTo>
                <a:cubicBezTo>
                  <a:pt x="654367" y="1652587"/>
                  <a:pt x="658177" y="1656397"/>
                  <a:pt x="661987" y="1659255"/>
                </a:cubicBezTo>
                <a:cubicBezTo>
                  <a:pt x="774382" y="1753552"/>
                  <a:pt x="877252" y="1856422"/>
                  <a:pt x="920115" y="1991677"/>
                </a:cubicBezTo>
                <a:lnTo>
                  <a:pt x="919162" y="1991677"/>
                </a:lnTo>
                <a:cubicBezTo>
                  <a:pt x="932497" y="2034540"/>
                  <a:pt x="940117" y="2080260"/>
                  <a:pt x="940117" y="2129790"/>
                </a:cubicBezTo>
                <a:cubicBezTo>
                  <a:pt x="940117" y="2188845"/>
                  <a:pt x="927735" y="2244090"/>
                  <a:pt x="906780" y="2296477"/>
                </a:cubicBezTo>
                <a:lnTo>
                  <a:pt x="907732" y="2296477"/>
                </a:lnTo>
                <a:cubicBezTo>
                  <a:pt x="853440" y="2431732"/>
                  <a:pt x="739140" y="2546032"/>
                  <a:pt x="617220" y="2648902"/>
                </a:cubicBezTo>
                <a:cubicBezTo>
                  <a:pt x="613410" y="2651760"/>
                  <a:pt x="609600" y="2655570"/>
                  <a:pt x="605790" y="2658427"/>
                </a:cubicBezTo>
                <a:cubicBezTo>
                  <a:pt x="601980" y="2661285"/>
                  <a:pt x="598170" y="2665095"/>
                  <a:pt x="594360" y="2667952"/>
                </a:cubicBezTo>
                <a:cubicBezTo>
                  <a:pt x="562927" y="2693670"/>
                  <a:pt x="531495" y="2718435"/>
                  <a:pt x="501015" y="2743200"/>
                </a:cubicBezTo>
                <a:cubicBezTo>
                  <a:pt x="494347" y="2747962"/>
                  <a:pt x="488632" y="2752725"/>
                  <a:pt x="482917" y="2757487"/>
                </a:cubicBezTo>
                <a:cubicBezTo>
                  <a:pt x="478155" y="2760345"/>
                  <a:pt x="474345" y="2764155"/>
                  <a:pt x="470535" y="2767012"/>
                </a:cubicBezTo>
                <a:cubicBezTo>
                  <a:pt x="466725" y="2769870"/>
                  <a:pt x="462915" y="2773680"/>
                  <a:pt x="459105" y="2776537"/>
                </a:cubicBezTo>
                <a:cubicBezTo>
                  <a:pt x="394335" y="2829877"/>
                  <a:pt x="332422" y="2881312"/>
                  <a:pt x="280987" y="2933700"/>
                </a:cubicBezTo>
                <a:lnTo>
                  <a:pt x="661035" y="2933700"/>
                </a:lnTo>
                <a:cubicBezTo>
                  <a:pt x="616267" y="2882265"/>
                  <a:pt x="562927" y="2830830"/>
                  <a:pt x="507682" y="2778442"/>
                </a:cubicBezTo>
                <a:cubicBezTo>
                  <a:pt x="513397" y="2774632"/>
                  <a:pt x="519112" y="2769870"/>
                  <a:pt x="524827" y="2765107"/>
                </a:cubicBezTo>
                <a:cubicBezTo>
                  <a:pt x="555307" y="2740342"/>
                  <a:pt x="586740" y="2714625"/>
                  <a:pt x="618172" y="2688907"/>
                </a:cubicBezTo>
                <a:cubicBezTo>
                  <a:pt x="787717" y="2850832"/>
                  <a:pt x="942975" y="3005137"/>
                  <a:pt x="942975" y="3195637"/>
                </a:cubicBezTo>
                <a:cubicBezTo>
                  <a:pt x="942975" y="3388042"/>
                  <a:pt x="789622" y="3549967"/>
                  <a:pt x="615315" y="3702367"/>
                </a:cubicBezTo>
                <a:cubicBezTo>
                  <a:pt x="601980" y="3690937"/>
                  <a:pt x="588645" y="3680460"/>
                  <a:pt x="575310" y="3669030"/>
                </a:cubicBezTo>
                <a:cubicBezTo>
                  <a:pt x="552450" y="3649980"/>
                  <a:pt x="528637" y="3630930"/>
                  <a:pt x="505777" y="3611880"/>
                </a:cubicBezTo>
                <a:cubicBezTo>
                  <a:pt x="558165" y="3566160"/>
                  <a:pt x="607695" y="3519487"/>
                  <a:pt x="651510" y="3472815"/>
                </a:cubicBezTo>
                <a:lnTo>
                  <a:pt x="306705" y="3472815"/>
                </a:lnTo>
                <a:cubicBezTo>
                  <a:pt x="352425" y="3519487"/>
                  <a:pt x="404812" y="3566160"/>
                  <a:pt x="459105" y="3611880"/>
                </a:cubicBezTo>
                <a:cubicBezTo>
                  <a:pt x="462915" y="3614737"/>
                  <a:pt x="466725" y="3618547"/>
                  <a:pt x="470535" y="3621405"/>
                </a:cubicBezTo>
                <a:cubicBezTo>
                  <a:pt x="474345" y="3624262"/>
                  <a:pt x="478155" y="3628072"/>
                  <a:pt x="481965" y="3630930"/>
                </a:cubicBezTo>
                <a:cubicBezTo>
                  <a:pt x="504825" y="3650932"/>
                  <a:pt x="528637" y="3670935"/>
                  <a:pt x="552450" y="3689985"/>
                </a:cubicBezTo>
                <a:cubicBezTo>
                  <a:pt x="565785" y="3700462"/>
                  <a:pt x="578167" y="3711892"/>
                  <a:pt x="591502" y="3722370"/>
                </a:cubicBezTo>
                <a:cubicBezTo>
                  <a:pt x="595312" y="3725227"/>
                  <a:pt x="599122" y="3729037"/>
                  <a:pt x="602932" y="3731895"/>
                </a:cubicBezTo>
                <a:cubicBezTo>
                  <a:pt x="606742" y="3734752"/>
                  <a:pt x="610552" y="3738562"/>
                  <a:pt x="614362" y="3741420"/>
                </a:cubicBezTo>
                <a:cubicBezTo>
                  <a:pt x="800100" y="3896677"/>
                  <a:pt x="973455" y="4057650"/>
                  <a:pt x="972502" y="4240530"/>
                </a:cubicBezTo>
                <a:lnTo>
                  <a:pt x="822960" y="4240530"/>
                </a:lnTo>
                <a:cubicBezTo>
                  <a:pt x="822960" y="4109085"/>
                  <a:pt x="668655" y="3969067"/>
                  <a:pt x="503872" y="3831907"/>
                </a:cubicBezTo>
                <a:cubicBezTo>
                  <a:pt x="500062" y="3829050"/>
                  <a:pt x="496252" y="3825240"/>
                  <a:pt x="492442" y="3822382"/>
                </a:cubicBezTo>
                <a:cubicBezTo>
                  <a:pt x="488632" y="3819525"/>
                  <a:pt x="484822" y="3815715"/>
                  <a:pt x="481012" y="3812857"/>
                </a:cubicBezTo>
                <a:cubicBezTo>
                  <a:pt x="470535" y="3804285"/>
                  <a:pt x="460057" y="3795712"/>
                  <a:pt x="449580" y="3787140"/>
                </a:cubicBezTo>
                <a:cubicBezTo>
                  <a:pt x="423862" y="3766185"/>
                  <a:pt x="397192" y="3744277"/>
                  <a:pt x="371475" y="3722370"/>
                </a:cubicBezTo>
                <a:cubicBezTo>
                  <a:pt x="367665" y="3719512"/>
                  <a:pt x="363855" y="3715702"/>
                  <a:pt x="360045" y="3712845"/>
                </a:cubicBezTo>
                <a:cubicBezTo>
                  <a:pt x="356235" y="3709987"/>
                  <a:pt x="352425" y="3706177"/>
                  <a:pt x="348615" y="3703320"/>
                </a:cubicBezTo>
                <a:cubicBezTo>
                  <a:pt x="163830" y="3546157"/>
                  <a:pt x="0" y="3381375"/>
                  <a:pt x="0" y="3185160"/>
                </a:cubicBezTo>
                <a:cubicBezTo>
                  <a:pt x="0" y="2981325"/>
                  <a:pt x="175260" y="2825115"/>
                  <a:pt x="360045" y="2674620"/>
                </a:cubicBezTo>
                <a:cubicBezTo>
                  <a:pt x="363855" y="2671762"/>
                  <a:pt x="367665" y="2667952"/>
                  <a:pt x="371475" y="2665095"/>
                </a:cubicBezTo>
                <a:cubicBezTo>
                  <a:pt x="375285" y="2662237"/>
                  <a:pt x="379095" y="2658427"/>
                  <a:pt x="382905" y="2655570"/>
                </a:cubicBezTo>
                <a:cubicBezTo>
                  <a:pt x="389572" y="2649855"/>
                  <a:pt x="396240" y="2645092"/>
                  <a:pt x="402907" y="2639377"/>
                </a:cubicBezTo>
                <a:cubicBezTo>
                  <a:pt x="433387" y="2615565"/>
                  <a:pt x="464820" y="2590800"/>
                  <a:pt x="494347" y="2566035"/>
                </a:cubicBezTo>
                <a:cubicBezTo>
                  <a:pt x="498157" y="2563177"/>
                  <a:pt x="501967" y="2559367"/>
                  <a:pt x="505777" y="2556510"/>
                </a:cubicBezTo>
                <a:cubicBezTo>
                  <a:pt x="509587" y="2553652"/>
                  <a:pt x="513397" y="2549842"/>
                  <a:pt x="517207" y="2546985"/>
                </a:cubicBezTo>
                <a:cubicBezTo>
                  <a:pt x="574357" y="2498407"/>
                  <a:pt x="628650" y="2448877"/>
                  <a:pt x="673417" y="2397442"/>
                </a:cubicBezTo>
                <a:lnTo>
                  <a:pt x="343852" y="2397442"/>
                </a:lnTo>
                <a:cubicBezTo>
                  <a:pt x="381000" y="2447925"/>
                  <a:pt x="425767" y="2497455"/>
                  <a:pt x="472440" y="2545080"/>
                </a:cubicBezTo>
                <a:cubicBezTo>
                  <a:pt x="441960" y="2569845"/>
                  <a:pt x="411480" y="2593657"/>
                  <a:pt x="381000" y="2618422"/>
                </a:cubicBezTo>
                <a:cubicBezTo>
                  <a:pt x="374332" y="2624137"/>
                  <a:pt x="367665" y="2628900"/>
                  <a:pt x="360997" y="2634615"/>
                </a:cubicBezTo>
                <a:cubicBezTo>
                  <a:pt x="209550" y="2480310"/>
                  <a:pt x="74295" y="2305050"/>
                  <a:pt x="74295" y="2087880"/>
                </a:cubicBezTo>
                <a:cubicBezTo>
                  <a:pt x="74295" y="1908810"/>
                  <a:pt x="222885" y="1783080"/>
                  <a:pt x="389572" y="1653540"/>
                </a:cubicBezTo>
                <a:cubicBezTo>
                  <a:pt x="411480" y="1671637"/>
                  <a:pt x="433387" y="1689735"/>
                  <a:pt x="455295" y="1706880"/>
                </a:cubicBezTo>
                <a:cubicBezTo>
                  <a:pt x="471487" y="1719262"/>
                  <a:pt x="486727" y="1731645"/>
                  <a:pt x="501967" y="1744027"/>
                </a:cubicBezTo>
                <a:cubicBezTo>
                  <a:pt x="438150" y="1793557"/>
                  <a:pt x="379095" y="1840230"/>
                  <a:pt x="331470" y="1886902"/>
                </a:cubicBezTo>
                <a:lnTo>
                  <a:pt x="700087" y="1886902"/>
                </a:lnTo>
                <a:cubicBezTo>
                  <a:pt x="659130" y="1838325"/>
                  <a:pt x="607695" y="1791652"/>
                  <a:pt x="551497" y="1744980"/>
                </a:cubicBezTo>
                <a:cubicBezTo>
                  <a:pt x="547687" y="1742122"/>
                  <a:pt x="543877" y="1738312"/>
                  <a:pt x="540067" y="1735455"/>
                </a:cubicBezTo>
                <a:cubicBezTo>
                  <a:pt x="535305" y="1732597"/>
                  <a:pt x="531495" y="1728787"/>
                  <a:pt x="527685" y="1725930"/>
                </a:cubicBezTo>
                <a:cubicBezTo>
                  <a:pt x="511492" y="1712595"/>
                  <a:pt x="495300" y="1699260"/>
                  <a:pt x="478155" y="1685925"/>
                </a:cubicBezTo>
                <a:cubicBezTo>
                  <a:pt x="457200" y="1669732"/>
                  <a:pt x="436245" y="1652587"/>
                  <a:pt x="415290" y="1635442"/>
                </a:cubicBezTo>
                <a:cubicBezTo>
                  <a:pt x="411480" y="1632585"/>
                  <a:pt x="407670" y="1628775"/>
                  <a:pt x="403860" y="1625917"/>
                </a:cubicBezTo>
                <a:cubicBezTo>
                  <a:pt x="400050" y="1623060"/>
                  <a:pt x="396240" y="1619250"/>
                  <a:pt x="392430" y="1616392"/>
                </a:cubicBezTo>
                <a:cubicBezTo>
                  <a:pt x="240030" y="1488757"/>
                  <a:pt x="95250" y="1337310"/>
                  <a:pt x="95250" y="1108710"/>
                </a:cubicBezTo>
                <a:cubicBezTo>
                  <a:pt x="95250" y="936307"/>
                  <a:pt x="235267" y="764857"/>
                  <a:pt x="392430" y="583882"/>
                </a:cubicBezTo>
                <a:cubicBezTo>
                  <a:pt x="395287" y="580072"/>
                  <a:pt x="398145" y="576262"/>
                  <a:pt x="401955" y="572452"/>
                </a:cubicBezTo>
                <a:cubicBezTo>
                  <a:pt x="404812" y="568642"/>
                  <a:pt x="407670" y="564832"/>
                  <a:pt x="411480" y="561022"/>
                </a:cubicBezTo>
                <a:cubicBezTo>
                  <a:pt x="418147" y="554355"/>
                  <a:pt x="423862" y="547687"/>
                  <a:pt x="430530" y="540067"/>
                </a:cubicBezTo>
                <a:cubicBezTo>
                  <a:pt x="455295" y="512445"/>
                  <a:pt x="480060" y="483870"/>
                  <a:pt x="504825" y="455295"/>
                </a:cubicBezTo>
                <a:cubicBezTo>
                  <a:pt x="507682" y="451485"/>
                  <a:pt x="511492" y="447675"/>
                  <a:pt x="514350" y="443865"/>
                </a:cubicBezTo>
                <a:cubicBezTo>
                  <a:pt x="517207" y="440055"/>
                  <a:pt x="521017" y="436245"/>
                  <a:pt x="523875" y="432435"/>
                </a:cubicBezTo>
                <a:cubicBezTo>
                  <a:pt x="583882" y="361950"/>
                  <a:pt x="641985" y="290512"/>
                  <a:pt x="689610" y="217170"/>
                </a:cubicBezTo>
                <a:cubicBezTo>
                  <a:pt x="731520" y="152400"/>
                  <a:pt x="755332" y="76200"/>
                  <a:pt x="762000" y="0"/>
                </a:cubicBezTo>
                <a:close/>
                <a:moveTo>
                  <a:pt x="85725" y="0"/>
                </a:moveTo>
                <a:lnTo>
                  <a:pt x="251460" y="0"/>
                </a:lnTo>
                <a:cubicBezTo>
                  <a:pt x="243840" y="72390"/>
                  <a:pt x="251460" y="144780"/>
                  <a:pt x="281940" y="214312"/>
                </a:cubicBezTo>
                <a:cubicBezTo>
                  <a:pt x="319088" y="299085"/>
                  <a:pt x="407670" y="362902"/>
                  <a:pt x="481013" y="434340"/>
                </a:cubicBezTo>
                <a:cubicBezTo>
                  <a:pt x="455295" y="463867"/>
                  <a:pt x="429578" y="493395"/>
                  <a:pt x="403860" y="522922"/>
                </a:cubicBezTo>
                <a:cubicBezTo>
                  <a:pt x="399098" y="528637"/>
                  <a:pt x="393383" y="535305"/>
                  <a:pt x="388620" y="541020"/>
                </a:cubicBezTo>
                <a:cubicBezTo>
                  <a:pt x="305753" y="461010"/>
                  <a:pt x="210503" y="384810"/>
                  <a:pt x="158115" y="287655"/>
                </a:cubicBezTo>
                <a:cubicBezTo>
                  <a:pt x="104775" y="188595"/>
                  <a:pt x="84773" y="91440"/>
                  <a:pt x="8572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4606601" y="3676626"/>
            <a:ext cx="442942" cy="443546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18">
            <a:extLst>
              <a:ext uri="{FF2B5EF4-FFF2-40B4-BE49-F238E27FC236}">
                <a16:creationId xmlns="" xmlns:a16="http://schemas.microsoft.com/office/drawing/2014/main" id="{BAD76CD5-3FE8-468B-921C-F260BEC3297A}"/>
              </a:ext>
            </a:extLst>
          </p:cNvPr>
          <p:cNvSpPr txBox="1"/>
          <p:nvPr/>
        </p:nvSpPr>
        <p:spPr>
          <a:xfrm>
            <a:off x="3336761" y="2719279"/>
            <a:ext cx="29826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2800" b="1" dirty="0" smtClean="0">
                <a:solidFill>
                  <a:srgbClr val="7397B7"/>
                </a:solidFill>
                <a:cs typeface="Arial" pitchFamily="34" charset="0"/>
              </a:rPr>
              <a:t>This century </a:t>
            </a:r>
            <a:endParaRPr lang="ko-KR" altLang="en-US" sz="2800" b="1" dirty="0">
              <a:solidFill>
                <a:srgbClr val="7397B7"/>
              </a:solidFill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29191" y="4877493"/>
            <a:ext cx="4424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Modern </a:t>
            </a:r>
            <a:r>
              <a:rPr lang="zh-TW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cytogenomic </a:t>
            </a:r>
            <a:r>
              <a:rPr lang="en-US" altLang="zh-TW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sophisticated 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33"/>
          <p:cNvGrpSpPr/>
          <p:nvPr/>
        </p:nvGrpSpPr>
        <p:grpSpPr>
          <a:xfrm>
            <a:off x="6202631" y="4583599"/>
            <a:ext cx="599135" cy="179400"/>
            <a:chOff x="826998" y="3699099"/>
            <a:chExt cx="449351" cy="134550"/>
          </a:xfrm>
        </p:grpSpPr>
        <p:sp>
          <p:nvSpPr>
            <p:cNvPr id="977" name="Google Shape;977;p33"/>
            <p:cNvSpPr/>
            <p:nvPr/>
          </p:nvSpPr>
          <p:spPr>
            <a:xfrm rot="6311946">
              <a:off x="834358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 rot="6311946">
              <a:off x="1156972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 rot="6311946">
              <a:off x="995665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5" name="Google Shape;1035;p33"/>
          <p:cNvSpPr txBox="1">
            <a:spLocks noGrp="1"/>
          </p:cNvSpPr>
          <p:nvPr>
            <p:ph type="title" idx="2"/>
          </p:nvPr>
        </p:nvSpPr>
        <p:spPr>
          <a:xfrm>
            <a:off x="6112205" y="1783588"/>
            <a:ext cx="4617633" cy="290929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r>
              <a:rPr lang="e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GENETIC COUNSELING CONSIDERATIONS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oogle Shape;1891;p54"/>
          <p:cNvGrpSpPr/>
          <p:nvPr/>
        </p:nvGrpSpPr>
        <p:grpSpPr>
          <a:xfrm>
            <a:off x="2247441" y="1689253"/>
            <a:ext cx="2993153" cy="3073747"/>
            <a:chOff x="1076800" y="2067550"/>
            <a:chExt cx="1827126" cy="1856701"/>
          </a:xfrm>
        </p:grpSpPr>
        <p:sp>
          <p:nvSpPr>
            <p:cNvPr id="37" name="Google Shape;1892;p54"/>
            <p:cNvSpPr/>
            <p:nvPr/>
          </p:nvSpPr>
          <p:spPr>
            <a:xfrm>
              <a:off x="2243694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1" y="0"/>
                  </a:moveTo>
                  <a:lnTo>
                    <a:pt x="1" y="3350"/>
                  </a:lnTo>
                  <a:cubicBezTo>
                    <a:pt x="1" y="3666"/>
                    <a:pt x="235" y="3900"/>
                    <a:pt x="551" y="3900"/>
                  </a:cubicBezTo>
                  <a:cubicBezTo>
                    <a:pt x="867" y="3900"/>
                    <a:pt x="1107" y="3666"/>
                    <a:pt x="1107" y="3350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893;p54"/>
            <p:cNvSpPr/>
            <p:nvPr/>
          </p:nvSpPr>
          <p:spPr>
            <a:xfrm>
              <a:off x="2264916" y="2392736"/>
              <a:ext cx="141538" cy="374148"/>
            </a:xfrm>
            <a:custGeom>
              <a:avLst/>
              <a:gdLst/>
              <a:ahLst/>
              <a:cxnLst/>
              <a:rect l="l" t="t" r="r" b="b"/>
              <a:pathLst>
                <a:path w="847" h="2239" extrusionOk="0">
                  <a:moveTo>
                    <a:pt x="0" y="1"/>
                  </a:moveTo>
                  <a:lnTo>
                    <a:pt x="0" y="1821"/>
                  </a:lnTo>
                  <a:cubicBezTo>
                    <a:pt x="0" y="2055"/>
                    <a:pt x="190" y="2238"/>
                    <a:pt x="424" y="2238"/>
                  </a:cubicBezTo>
                  <a:cubicBezTo>
                    <a:pt x="664" y="2238"/>
                    <a:pt x="847" y="2055"/>
                    <a:pt x="847" y="1821"/>
                  </a:cubicBezTo>
                  <a:lnTo>
                    <a:pt x="847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894;p54"/>
            <p:cNvSpPr/>
            <p:nvPr/>
          </p:nvSpPr>
          <p:spPr>
            <a:xfrm>
              <a:off x="1565749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666"/>
                    <a:pt x="234" y="3900"/>
                    <a:pt x="550" y="3900"/>
                  </a:cubicBezTo>
                  <a:cubicBezTo>
                    <a:pt x="866" y="3900"/>
                    <a:pt x="1106" y="3666"/>
                    <a:pt x="1106" y="3350"/>
                  </a:cubicBezTo>
                  <a:lnTo>
                    <a:pt x="1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895;p54"/>
            <p:cNvSpPr/>
            <p:nvPr/>
          </p:nvSpPr>
          <p:spPr>
            <a:xfrm>
              <a:off x="1587807" y="2507871"/>
              <a:ext cx="140702" cy="259013"/>
            </a:xfrm>
            <a:custGeom>
              <a:avLst/>
              <a:gdLst/>
              <a:ahLst/>
              <a:cxnLst/>
              <a:rect l="l" t="t" r="r" b="b"/>
              <a:pathLst>
                <a:path w="842" h="1550" extrusionOk="0">
                  <a:moveTo>
                    <a:pt x="1" y="1"/>
                  </a:moveTo>
                  <a:lnTo>
                    <a:pt x="1" y="1132"/>
                  </a:lnTo>
                  <a:cubicBezTo>
                    <a:pt x="1" y="1366"/>
                    <a:pt x="184" y="1549"/>
                    <a:pt x="418" y="1549"/>
                  </a:cubicBezTo>
                  <a:cubicBezTo>
                    <a:pt x="658" y="1549"/>
                    <a:pt x="842" y="1366"/>
                    <a:pt x="842" y="1132"/>
                  </a:cubicBezTo>
                  <a:lnTo>
                    <a:pt x="842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896;p54"/>
            <p:cNvSpPr/>
            <p:nvPr/>
          </p:nvSpPr>
          <p:spPr>
            <a:xfrm>
              <a:off x="1226693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666"/>
                    <a:pt x="241" y="3900"/>
                    <a:pt x="557" y="3900"/>
                  </a:cubicBezTo>
                  <a:cubicBezTo>
                    <a:pt x="841" y="3900"/>
                    <a:pt x="1106" y="3666"/>
                    <a:pt x="1106" y="3350"/>
                  </a:cubicBezTo>
                  <a:lnTo>
                    <a:pt x="1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897;p54"/>
            <p:cNvSpPr/>
            <p:nvPr/>
          </p:nvSpPr>
          <p:spPr>
            <a:xfrm>
              <a:off x="1248918" y="2366333"/>
              <a:ext cx="140535" cy="400551"/>
            </a:xfrm>
            <a:custGeom>
              <a:avLst/>
              <a:gdLst/>
              <a:ahLst/>
              <a:cxnLst/>
              <a:rect l="l" t="t" r="r" b="b"/>
              <a:pathLst>
                <a:path w="841" h="2397" extrusionOk="0">
                  <a:moveTo>
                    <a:pt x="0" y="1"/>
                  </a:moveTo>
                  <a:lnTo>
                    <a:pt x="0" y="1979"/>
                  </a:lnTo>
                  <a:cubicBezTo>
                    <a:pt x="0" y="2213"/>
                    <a:pt x="183" y="2396"/>
                    <a:pt x="424" y="2396"/>
                  </a:cubicBezTo>
                  <a:cubicBezTo>
                    <a:pt x="632" y="2396"/>
                    <a:pt x="841" y="2213"/>
                    <a:pt x="841" y="1979"/>
                  </a:cubicBezTo>
                  <a:lnTo>
                    <a:pt x="841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898;p54"/>
            <p:cNvSpPr/>
            <p:nvPr/>
          </p:nvSpPr>
          <p:spPr>
            <a:xfrm>
              <a:off x="2613330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1" y="0"/>
                  </a:moveTo>
                  <a:lnTo>
                    <a:pt x="1" y="3350"/>
                  </a:lnTo>
                  <a:cubicBezTo>
                    <a:pt x="1" y="3666"/>
                    <a:pt x="235" y="3900"/>
                    <a:pt x="551" y="3900"/>
                  </a:cubicBezTo>
                  <a:cubicBezTo>
                    <a:pt x="841" y="3900"/>
                    <a:pt x="1107" y="3666"/>
                    <a:pt x="1107" y="3350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899;p54"/>
            <p:cNvSpPr/>
            <p:nvPr/>
          </p:nvSpPr>
          <p:spPr>
            <a:xfrm>
              <a:off x="2634552" y="2335753"/>
              <a:ext cx="141705" cy="431131"/>
            </a:xfrm>
            <a:custGeom>
              <a:avLst/>
              <a:gdLst/>
              <a:ahLst/>
              <a:cxnLst/>
              <a:rect l="l" t="t" r="r" b="b"/>
              <a:pathLst>
                <a:path w="848" h="2580" extrusionOk="0">
                  <a:moveTo>
                    <a:pt x="0" y="1"/>
                  </a:moveTo>
                  <a:lnTo>
                    <a:pt x="0" y="2162"/>
                  </a:lnTo>
                  <a:cubicBezTo>
                    <a:pt x="0" y="2396"/>
                    <a:pt x="190" y="2579"/>
                    <a:pt x="424" y="2579"/>
                  </a:cubicBezTo>
                  <a:cubicBezTo>
                    <a:pt x="632" y="2579"/>
                    <a:pt x="847" y="2396"/>
                    <a:pt x="847" y="2162"/>
                  </a:cubicBezTo>
                  <a:lnTo>
                    <a:pt x="847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900;p54"/>
            <p:cNvSpPr/>
            <p:nvPr/>
          </p:nvSpPr>
          <p:spPr>
            <a:xfrm>
              <a:off x="1076800" y="2181515"/>
              <a:ext cx="1827126" cy="66842"/>
            </a:xfrm>
            <a:custGeom>
              <a:avLst/>
              <a:gdLst/>
              <a:ahLst/>
              <a:cxnLst/>
              <a:rect l="l" t="t" r="r" b="b"/>
              <a:pathLst>
                <a:path w="10934" h="400" extrusionOk="0">
                  <a:moveTo>
                    <a:pt x="215" y="1"/>
                  </a:moveTo>
                  <a:cubicBezTo>
                    <a:pt x="107" y="1"/>
                    <a:pt x="0" y="83"/>
                    <a:pt x="0" y="216"/>
                  </a:cubicBezTo>
                  <a:cubicBezTo>
                    <a:pt x="0" y="317"/>
                    <a:pt x="107" y="399"/>
                    <a:pt x="215" y="399"/>
                  </a:cubicBezTo>
                  <a:lnTo>
                    <a:pt x="10719" y="399"/>
                  </a:lnTo>
                  <a:cubicBezTo>
                    <a:pt x="10826" y="399"/>
                    <a:pt x="10934" y="317"/>
                    <a:pt x="10934" y="216"/>
                  </a:cubicBezTo>
                  <a:cubicBezTo>
                    <a:pt x="10934" y="83"/>
                    <a:pt x="10826" y="1"/>
                    <a:pt x="10719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901;p54"/>
            <p:cNvSpPr/>
            <p:nvPr/>
          </p:nvSpPr>
          <p:spPr>
            <a:xfrm>
              <a:off x="1943740" y="2181515"/>
              <a:ext cx="66675" cy="1730205"/>
            </a:xfrm>
            <a:custGeom>
              <a:avLst/>
              <a:gdLst/>
              <a:ahLst/>
              <a:cxnLst/>
              <a:rect l="l" t="t" r="r" b="b"/>
              <a:pathLst>
                <a:path w="399" h="10354" extrusionOk="0">
                  <a:moveTo>
                    <a:pt x="184" y="1"/>
                  </a:moveTo>
                  <a:cubicBezTo>
                    <a:pt x="83" y="1"/>
                    <a:pt x="1" y="83"/>
                    <a:pt x="1" y="184"/>
                  </a:cubicBezTo>
                  <a:lnTo>
                    <a:pt x="1" y="10170"/>
                  </a:lnTo>
                  <a:cubicBezTo>
                    <a:pt x="1" y="10271"/>
                    <a:pt x="83" y="10353"/>
                    <a:pt x="184" y="10353"/>
                  </a:cubicBezTo>
                  <a:lnTo>
                    <a:pt x="241" y="10353"/>
                  </a:lnTo>
                  <a:cubicBezTo>
                    <a:pt x="317" y="10353"/>
                    <a:pt x="399" y="10271"/>
                    <a:pt x="399" y="10170"/>
                  </a:cubicBezTo>
                  <a:lnTo>
                    <a:pt x="399" y="184"/>
                  </a:lnTo>
                  <a:cubicBezTo>
                    <a:pt x="399" y="83"/>
                    <a:pt x="317" y="1"/>
                    <a:pt x="241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1902;p54"/>
            <p:cNvSpPr/>
            <p:nvPr/>
          </p:nvSpPr>
          <p:spPr>
            <a:xfrm>
              <a:off x="1856177" y="2071728"/>
              <a:ext cx="246146" cy="251493"/>
            </a:xfrm>
            <a:custGeom>
              <a:avLst/>
              <a:gdLst/>
              <a:ahLst/>
              <a:cxnLst/>
              <a:rect l="l" t="t" r="r" b="b"/>
              <a:pathLst>
                <a:path w="1473" h="1505" extrusionOk="0">
                  <a:moveTo>
                    <a:pt x="740" y="1"/>
                  </a:moveTo>
                  <a:cubicBezTo>
                    <a:pt x="316" y="1"/>
                    <a:pt x="0" y="342"/>
                    <a:pt x="0" y="740"/>
                  </a:cubicBezTo>
                  <a:cubicBezTo>
                    <a:pt x="0" y="1157"/>
                    <a:pt x="316" y="1505"/>
                    <a:pt x="740" y="1505"/>
                  </a:cubicBezTo>
                  <a:cubicBezTo>
                    <a:pt x="1132" y="1505"/>
                    <a:pt x="1473" y="1157"/>
                    <a:pt x="1473" y="740"/>
                  </a:cubicBezTo>
                  <a:cubicBezTo>
                    <a:pt x="1473" y="342"/>
                    <a:pt x="1132" y="1"/>
                    <a:pt x="740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1903;p54"/>
            <p:cNvSpPr/>
            <p:nvPr/>
          </p:nvSpPr>
          <p:spPr>
            <a:xfrm>
              <a:off x="1904638" y="2124533"/>
              <a:ext cx="149225" cy="145883"/>
            </a:xfrm>
            <a:custGeom>
              <a:avLst/>
              <a:gdLst/>
              <a:ahLst/>
              <a:cxnLst/>
              <a:rect l="l" t="t" r="r" b="b"/>
              <a:pathLst>
                <a:path w="893" h="873" extrusionOk="0">
                  <a:moveTo>
                    <a:pt x="450" y="1"/>
                  </a:moveTo>
                  <a:cubicBezTo>
                    <a:pt x="210" y="1"/>
                    <a:pt x="1" y="184"/>
                    <a:pt x="1" y="424"/>
                  </a:cubicBezTo>
                  <a:cubicBezTo>
                    <a:pt x="1" y="683"/>
                    <a:pt x="210" y="873"/>
                    <a:pt x="450" y="873"/>
                  </a:cubicBezTo>
                  <a:cubicBezTo>
                    <a:pt x="684" y="873"/>
                    <a:pt x="892" y="683"/>
                    <a:pt x="892" y="424"/>
                  </a:cubicBezTo>
                  <a:cubicBezTo>
                    <a:pt x="892" y="184"/>
                    <a:pt x="684" y="1"/>
                    <a:pt x="450" y="1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1904;p54"/>
            <p:cNvSpPr/>
            <p:nvPr/>
          </p:nvSpPr>
          <p:spPr>
            <a:xfrm>
              <a:off x="1512944" y="2071728"/>
              <a:ext cx="286251" cy="66675"/>
            </a:xfrm>
            <a:custGeom>
              <a:avLst/>
              <a:gdLst/>
              <a:ahLst/>
              <a:cxnLst/>
              <a:rect l="l" t="t" r="r" b="b"/>
              <a:pathLst>
                <a:path w="1713" h="399" extrusionOk="0">
                  <a:moveTo>
                    <a:pt x="0" y="1"/>
                  </a:moveTo>
                  <a:lnTo>
                    <a:pt x="0" y="399"/>
                  </a:lnTo>
                  <a:lnTo>
                    <a:pt x="1713" y="399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1905;p54"/>
            <p:cNvSpPr/>
            <p:nvPr/>
          </p:nvSpPr>
          <p:spPr>
            <a:xfrm>
              <a:off x="1169710" y="2067550"/>
              <a:ext cx="286251" cy="70853"/>
            </a:xfrm>
            <a:custGeom>
              <a:avLst/>
              <a:gdLst/>
              <a:ahLst/>
              <a:cxnLst/>
              <a:rect l="l" t="t" r="r" b="b"/>
              <a:pathLst>
                <a:path w="1713" h="424" extrusionOk="0">
                  <a:moveTo>
                    <a:pt x="0" y="0"/>
                  </a:moveTo>
                  <a:lnTo>
                    <a:pt x="0" y="424"/>
                  </a:lnTo>
                  <a:lnTo>
                    <a:pt x="1713" y="424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906;p54"/>
            <p:cNvSpPr/>
            <p:nvPr/>
          </p:nvSpPr>
          <p:spPr>
            <a:xfrm>
              <a:off x="2195066" y="2071728"/>
              <a:ext cx="286418" cy="70853"/>
            </a:xfrm>
            <a:custGeom>
              <a:avLst/>
              <a:gdLst/>
              <a:ahLst/>
              <a:cxnLst/>
              <a:rect l="l" t="t" r="r" b="b"/>
              <a:pathLst>
                <a:path w="1714" h="424" extrusionOk="0">
                  <a:moveTo>
                    <a:pt x="1" y="1"/>
                  </a:moveTo>
                  <a:lnTo>
                    <a:pt x="1" y="424"/>
                  </a:lnTo>
                  <a:lnTo>
                    <a:pt x="1714" y="424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1907;p54"/>
            <p:cNvSpPr/>
            <p:nvPr/>
          </p:nvSpPr>
          <p:spPr>
            <a:xfrm>
              <a:off x="2560524" y="2071728"/>
              <a:ext cx="285415" cy="70853"/>
            </a:xfrm>
            <a:custGeom>
              <a:avLst/>
              <a:gdLst/>
              <a:ahLst/>
              <a:cxnLst/>
              <a:rect l="l" t="t" r="r" b="b"/>
              <a:pathLst>
                <a:path w="1708" h="424" extrusionOk="0">
                  <a:moveTo>
                    <a:pt x="1" y="1"/>
                  </a:moveTo>
                  <a:lnTo>
                    <a:pt x="1" y="424"/>
                  </a:lnTo>
                  <a:lnTo>
                    <a:pt x="1707" y="424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908;p54"/>
            <p:cNvSpPr/>
            <p:nvPr/>
          </p:nvSpPr>
          <p:spPr>
            <a:xfrm>
              <a:off x="1715642" y="3765668"/>
              <a:ext cx="549441" cy="158583"/>
            </a:xfrm>
            <a:custGeom>
              <a:avLst/>
              <a:gdLst/>
              <a:ahLst/>
              <a:cxnLst/>
              <a:rect l="l" t="t" r="r" b="b"/>
              <a:pathLst>
                <a:path w="3288" h="949" extrusionOk="0">
                  <a:moveTo>
                    <a:pt x="1" y="1"/>
                  </a:moveTo>
                  <a:lnTo>
                    <a:pt x="1" y="949"/>
                  </a:lnTo>
                  <a:lnTo>
                    <a:pt x="3287" y="949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909;p54"/>
            <p:cNvSpPr/>
            <p:nvPr/>
          </p:nvSpPr>
          <p:spPr>
            <a:xfrm>
              <a:off x="1156008" y="3194337"/>
              <a:ext cx="568324" cy="729915"/>
            </a:xfrm>
            <a:custGeom>
              <a:avLst/>
              <a:gdLst/>
              <a:ahLst/>
              <a:cxnLst/>
              <a:rect l="l" t="t" r="r" b="b"/>
              <a:pathLst>
                <a:path w="3401" h="4368" extrusionOk="0">
                  <a:moveTo>
                    <a:pt x="0" y="1"/>
                  </a:moveTo>
                  <a:lnTo>
                    <a:pt x="0" y="4368"/>
                  </a:lnTo>
                  <a:lnTo>
                    <a:pt x="3400" y="4368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1910;p54"/>
            <p:cNvSpPr/>
            <p:nvPr/>
          </p:nvSpPr>
          <p:spPr>
            <a:xfrm>
              <a:off x="1156008" y="3576672"/>
              <a:ext cx="568324" cy="347578"/>
            </a:xfrm>
            <a:custGeom>
              <a:avLst/>
              <a:gdLst/>
              <a:ahLst/>
              <a:cxnLst/>
              <a:rect l="l" t="t" r="r" b="b"/>
              <a:pathLst>
                <a:path w="3401" h="2080" extrusionOk="0">
                  <a:moveTo>
                    <a:pt x="0" y="1"/>
                  </a:moveTo>
                  <a:lnTo>
                    <a:pt x="0" y="2080"/>
                  </a:lnTo>
                  <a:lnTo>
                    <a:pt x="3400" y="2080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1911;p54"/>
            <p:cNvSpPr/>
            <p:nvPr/>
          </p:nvSpPr>
          <p:spPr>
            <a:xfrm>
              <a:off x="1103203" y="3132007"/>
              <a:ext cx="678112" cy="168108"/>
            </a:xfrm>
            <a:custGeom>
              <a:avLst/>
              <a:gdLst/>
              <a:ahLst/>
              <a:cxnLst/>
              <a:rect l="l" t="t" r="r" b="b"/>
              <a:pathLst>
                <a:path w="4058" h="1006" extrusionOk="0">
                  <a:moveTo>
                    <a:pt x="0" y="1"/>
                  </a:moveTo>
                  <a:lnTo>
                    <a:pt x="0" y="1006"/>
                  </a:lnTo>
                  <a:lnTo>
                    <a:pt x="4058" y="1006"/>
                  </a:lnTo>
                  <a:lnTo>
                    <a:pt x="4058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1912;p54"/>
            <p:cNvSpPr/>
            <p:nvPr/>
          </p:nvSpPr>
          <p:spPr>
            <a:xfrm>
              <a:off x="1240396" y="3444660"/>
              <a:ext cx="276893" cy="343401"/>
            </a:xfrm>
            <a:custGeom>
              <a:avLst/>
              <a:gdLst/>
              <a:ahLst/>
              <a:cxnLst/>
              <a:rect l="l" t="t" r="r" b="b"/>
              <a:pathLst>
                <a:path w="1657" h="2055" extrusionOk="0">
                  <a:moveTo>
                    <a:pt x="1" y="1"/>
                  </a:moveTo>
                  <a:lnTo>
                    <a:pt x="1" y="2055"/>
                  </a:lnTo>
                  <a:lnTo>
                    <a:pt x="1656" y="2055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1913;p54"/>
            <p:cNvSpPr/>
            <p:nvPr/>
          </p:nvSpPr>
          <p:spPr>
            <a:xfrm>
              <a:off x="1257273" y="3497465"/>
              <a:ext cx="119480" cy="8689"/>
            </a:xfrm>
            <a:custGeom>
              <a:avLst/>
              <a:gdLst/>
              <a:ahLst/>
              <a:cxnLst/>
              <a:rect l="l" t="t" r="r" b="b"/>
              <a:pathLst>
                <a:path w="715" h="52" extrusionOk="0">
                  <a:moveTo>
                    <a:pt x="1" y="1"/>
                  </a:moveTo>
                  <a:lnTo>
                    <a:pt x="1" y="51"/>
                  </a:lnTo>
                  <a:lnTo>
                    <a:pt x="715" y="51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1914;p54"/>
            <p:cNvSpPr/>
            <p:nvPr/>
          </p:nvSpPr>
          <p:spPr>
            <a:xfrm>
              <a:off x="1380931" y="3682282"/>
              <a:ext cx="118477" cy="8689"/>
            </a:xfrm>
            <a:custGeom>
              <a:avLst/>
              <a:gdLst/>
              <a:ahLst/>
              <a:cxnLst/>
              <a:rect l="l" t="t" r="r" b="b"/>
              <a:pathLst>
                <a:path w="709" h="52" extrusionOk="0">
                  <a:moveTo>
                    <a:pt x="0" y="1"/>
                  </a:moveTo>
                  <a:lnTo>
                    <a:pt x="0" y="51"/>
                  </a:lnTo>
                  <a:lnTo>
                    <a:pt x="708" y="51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1915;p54"/>
            <p:cNvSpPr/>
            <p:nvPr/>
          </p:nvSpPr>
          <p:spPr>
            <a:xfrm>
              <a:off x="1336481" y="3682282"/>
              <a:ext cx="30914" cy="8689"/>
            </a:xfrm>
            <a:custGeom>
              <a:avLst/>
              <a:gdLst/>
              <a:ahLst/>
              <a:cxnLst/>
              <a:rect l="l" t="t" r="r" b="b"/>
              <a:pathLst>
                <a:path w="185" h="52" extrusionOk="0">
                  <a:moveTo>
                    <a:pt x="1" y="1"/>
                  </a:moveTo>
                  <a:lnTo>
                    <a:pt x="1" y="51"/>
                  </a:lnTo>
                  <a:lnTo>
                    <a:pt x="184" y="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1916;p54"/>
            <p:cNvSpPr/>
            <p:nvPr/>
          </p:nvSpPr>
          <p:spPr>
            <a:xfrm>
              <a:off x="1257273" y="3682282"/>
              <a:ext cx="66675" cy="8689"/>
            </a:xfrm>
            <a:custGeom>
              <a:avLst/>
              <a:gdLst/>
              <a:ahLst/>
              <a:cxnLst/>
              <a:rect l="l" t="t" r="r" b="b"/>
              <a:pathLst>
                <a:path w="399" h="52" extrusionOk="0">
                  <a:moveTo>
                    <a:pt x="1" y="1"/>
                  </a:moveTo>
                  <a:lnTo>
                    <a:pt x="1" y="51"/>
                  </a:lnTo>
                  <a:lnTo>
                    <a:pt x="399" y="51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1917;p54"/>
            <p:cNvSpPr/>
            <p:nvPr/>
          </p:nvSpPr>
          <p:spPr>
            <a:xfrm>
              <a:off x="1257273" y="3558792"/>
              <a:ext cx="242135" cy="9692"/>
            </a:xfrm>
            <a:custGeom>
              <a:avLst/>
              <a:gdLst/>
              <a:ahLst/>
              <a:cxnLst/>
              <a:rect l="l" t="t" r="r" b="b"/>
              <a:pathLst>
                <a:path w="1449" h="58" extrusionOk="0">
                  <a:moveTo>
                    <a:pt x="1" y="0"/>
                  </a:moveTo>
                  <a:lnTo>
                    <a:pt x="1" y="57"/>
                  </a:lnTo>
                  <a:lnTo>
                    <a:pt x="1448" y="57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918;p54"/>
            <p:cNvSpPr/>
            <p:nvPr/>
          </p:nvSpPr>
          <p:spPr>
            <a:xfrm>
              <a:off x="1257273" y="3621122"/>
              <a:ext cx="242135" cy="8522"/>
            </a:xfrm>
            <a:custGeom>
              <a:avLst/>
              <a:gdLst/>
              <a:ahLst/>
              <a:cxnLst/>
              <a:rect l="l" t="t" r="r" b="b"/>
              <a:pathLst>
                <a:path w="1449" h="51" extrusionOk="0">
                  <a:moveTo>
                    <a:pt x="1" y="0"/>
                  </a:moveTo>
                  <a:lnTo>
                    <a:pt x="1" y="51"/>
                  </a:lnTo>
                  <a:lnTo>
                    <a:pt x="1448" y="51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GENETIC COUNSELING CONSIDERATIONS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74310"/>
            <a:ext cx="11509829" cy="509249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In the majority of </a:t>
            </a:r>
            <a:r>
              <a:rPr lang="en-US" altLang="zh-TW" dirty="0" smtClean="0"/>
              <a:t>cases,</a:t>
            </a:r>
          </a:p>
          <a:p>
            <a:pPr lvl="1"/>
            <a:r>
              <a:rPr lang="en-US" altLang="zh-TW" sz="2600" dirty="0" smtClean="0"/>
              <a:t>The </a:t>
            </a:r>
            <a:r>
              <a:rPr lang="en-US" altLang="zh-TW" sz="2600" dirty="0"/>
              <a:t>abnormalities found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clear clinical relevance for the patient </a:t>
            </a:r>
            <a:r>
              <a:rPr lang="en-US" altLang="zh-TW" sz="2600" dirty="0" smtClean="0"/>
              <a:t>and family</a:t>
            </a:r>
          </a:p>
          <a:p>
            <a:pPr lvl="1"/>
            <a:endParaRPr lang="en-US" altLang="zh-TW" sz="400" dirty="0"/>
          </a:p>
          <a:p>
            <a:pPr lvl="1"/>
            <a:r>
              <a:rPr lang="en-US" altLang="zh-TW" sz="2600" dirty="0" smtClean="0"/>
              <a:t>Uncover </a:t>
            </a:r>
            <a:r>
              <a:rPr lang="en-US" altLang="zh-TW" sz="2600" dirty="0"/>
              <a:t>DNA changes </a:t>
            </a:r>
            <a:r>
              <a:rPr lang="en-US" altLang="zh-TW" sz="2600" dirty="0" smtClean="0"/>
              <a:t>of unclear </a:t>
            </a:r>
            <a:r>
              <a:rPr lang="en-US" altLang="zh-TW" sz="2600" dirty="0"/>
              <a:t>clinical </a:t>
            </a:r>
            <a:r>
              <a:rPr lang="en-US" altLang="zh-TW" sz="2600" dirty="0" smtClean="0"/>
              <a:t>significance</a:t>
            </a:r>
          </a:p>
          <a:p>
            <a:pPr marL="457200" lvl="1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600" dirty="0" smtClean="0"/>
              <a:t>Testing </a:t>
            </a:r>
            <a:r>
              <a:rPr lang="en-US" altLang="zh-TW" sz="2600" dirty="0"/>
              <a:t>of additional family </a:t>
            </a:r>
            <a:r>
              <a:rPr lang="en-US" altLang="zh-TW" sz="2600" dirty="0" smtClean="0"/>
              <a:t>members</a:t>
            </a:r>
          </a:p>
          <a:p>
            <a:pPr lvl="2"/>
            <a:endParaRPr lang="en-US" altLang="zh-TW" sz="400" dirty="0"/>
          </a:p>
          <a:p>
            <a:r>
              <a:rPr lang="en-US" altLang="zh-TW" dirty="0"/>
              <a:t>The possibility of findings of unclear </a:t>
            </a:r>
            <a:r>
              <a:rPr lang="en-US" altLang="zh-TW" dirty="0" smtClean="0"/>
              <a:t>clinical significance </a:t>
            </a:r>
            <a:r>
              <a:rPr lang="en-US" altLang="zh-TW" dirty="0"/>
              <a:t>should be discussed when ordering the </a:t>
            </a:r>
            <a:r>
              <a:rPr lang="en-US" altLang="zh-TW" dirty="0" smtClean="0"/>
              <a:t>test.</a:t>
            </a:r>
          </a:p>
          <a:p>
            <a:endParaRPr lang="en-US" altLang="zh-TW" sz="400" dirty="0" smtClean="0"/>
          </a:p>
          <a:p>
            <a:pPr lvl="1"/>
            <a:r>
              <a:rPr lang="en-US" altLang="zh-TW" sz="2600" dirty="0"/>
              <a:t>molecular-based tests have the ability </a:t>
            </a:r>
            <a:r>
              <a:rPr lang="en-US" altLang="zh-TW" sz="2600" dirty="0" smtClean="0"/>
              <a:t>to interrogate </a:t>
            </a:r>
            <a:r>
              <a:rPr lang="en-US" altLang="zh-TW" sz="2600" dirty="0"/>
              <a:t>the entire </a:t>
            </a:r>
            <a:r>
              <a:rPr lang="en-US" altLang="zh-TW" sz="2600" dirty="0" smtClean="0"/>
              <a:t>genome</a:t>
            </a:r>
          </a:p>
          <a:p>
            <a:pPr lvl="1"/>
            <a:endParaRPr lang="en-US" altLang="zh-TW" sz="400" dirty="0" smtClean="0"/>
          </a:p>
          <a:p>
            <a:pPr lvl="1"/>
            <a:r>
              <a:rPr lang="en-US" altLang="zh-TW" sz="2600" dirty="0"/>
              <a:t>the pretest genetic counseling </a:t>
            </a:r>
            <a:r>
              <a:rPr lang="en-US" altLang="zh-TW" sz="2600" dirty="0" smtClean="0"/>
              <a:t>should include </a:t>
            </a:r>
            <a:r>
              <a:rPr lang="en-US" altLang="zh-TW" sz="2600" dirty="0"/>
              <a:t>information about </a:t>
            </a:r>
            <a:r>
              <a:rPr lang="en-US" altLang="zh-TW" sz="2600" b="1" dirty="0"/>
              <a:t>uncovering unwanted </a:t>
            </a:r>
            <a:r>
              <a:rPr lang="en-US" altLang="zh-TW" sz="2600" b="1" dirty="0" smtClean="0"/>
              <a:t>information</a:t>
            </a:r>
          </a:p>
          <a:p>
            <a:pPr lvl="1"/>
            <a:endParaRPr lang="en-US" altLang="zh-TW" sz="500" b="1" dirty="0"/>
          </a:p>
          <a:p>
            <a:r>
              <a:rPr lang="en-US" altLang="zh-TW" sz="2600" dirty="0" smtClean="0"/>
              <a:t>The </a:t>
            </a:r>
            <a:r>
              <a:rPr lang="en-US" altLang="zh-TW" sz="2600" dirty="0"/>
              <a:t>higher resolution </a:t>
            </a:r>
            <a:r>
              <a:rPr lang="en-US" altLang="zh-TW" sz="2600" dirty="0" smtClean="0"/>
              <a:t>potential of </a:t>
            </a:r>
            <a:r>
              <a:rPr lang="en-US" altLang="zh-TW" sz="2600" dirty="0"/>
              <a:t>these new technologies will increase the detection rate of chromosome abnormalities 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/>
              <a:t>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en-US" altLang="zh-TW" sz="2600" dirty="0" smtClean="0"/>
              <a:t>improve </a:t>
            </a:r>
            <a:r>
              <a:rPr lang="en-US" altLang="zh-TW" sz="2600" dirty="0"/>
              <a:t>our ability to make diagnoses</a:t>
            </a:r>
            <a:endParaRPr lang="en-US" altLang="zh-TW" sz="2600" dirty="0" smtClean="0"/>
          </a:p>
        </p:txBody>
      </p:sp>
    </p:spTree>
    <p:extLst>
      <p:ext uri="{BB962C8B-B14F-4D97-AF65-F5344CB8AC3E}">
        <p14:creationId xmlns:p14="http://schemas.microsoft.com/office/powerpoint/2010/main" val="2592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Take Home Message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Advantages and disadvantages of genetic methods for diagnosing intellectual disability Method Advantages Disadvantages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73" y="1524748"/>
            <a:ext cx="8598415" cy="54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806588" y="6495259"/>
            <a:ext cx="2598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" dirty="0">
                <a:solidFill>
                  <a:schemeClr val="bg1">
                    <a:lumMod val="65000"/>
                  </a:schemeClr>
                </a:solidFill>
              </a:rPr>
              <a:t>Tomac, Višnja &amp; Pušeljić, Silvija &amp; Škrlec, Ivana &amp; Andelic, Mirna &amp; Kos, Martina &amp; Wagner, Jasenka. (2017). Etiology and the Genetic Basis of Intellectual Disability in the Pediatric Population. </a:t>
            </a:r>
            <a:endParaRPr lang="en-US" altLang="zh-TW" sz="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TW" altLang="en-US" sz="600" dirty="0" smtClean="0">
                <a:solidFill>
                  <a:schemeClr val="bg1">
                    <a:lumMod val="65000"/>
                  </a:schemeClr>
                </a:solidFill>
              </a:rPr>
              <a:t>SEEMEDJ</a:t>
            </a:r>
            <a:r>
              <a:rPr lang="zh-TW" altLang="en-US" sz="600" dirty="0">
                <a:solidFill>
                  <a:schemeClr val="bg1">
                    <a:lumMod val="65000"/>
                  </a:schemeClr>
                </a:solidFill>
              </a:rPr>
              <a:t>. 1. 144-153. 10.26332/seemedj.v1i1.28. </a:t>
            </a:r>
          </a:p>
        </p:txBody>
      </p:sp>
    </p:spTree>
    <p:extLst>
      <p:ext uri="{BB962C8B-B14F-4D97-AF65-F5344CB8AC3E}">
        <p14:creationId xmlns:p14="http://schemas.microsoft.com/office/powerpoint/2010/main" val="4017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0" y="480688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</a:t>
            </a:r>
            <a:r>
              <a:rPr lang="en-US" altLang="ko-KR" sz="5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</a:t>
            </a:r>
            <a:r>
              <a:rPr lang="en-US" altLang="zh-TW" sz="5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!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02996017-F34D-4FCC-B4D0-5353373B867F}"/>
              </a:ext>
            </a:extLst>
          </p:cNvPr>
          <p:cNvGrpSpPr/>
          <p:nvPr/>
        </p:nvGrpSpPr>
        <p:grpSpPr>
          <a:xfrm>
            <a:off x="5170233" y="629687"/>
            <a:ext cx="1851534" cy="3819486"/>
            <a:chOff x="4753971" y="164845"/>
            <a:chExt cx="2236706" cy="4614047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476D4137-E416-4395-A1A3-7FF482623713}"/>
                </a:ext>
              </a:extLst>
            </p:cNvPr>
            <p:cNvGrpSpPr/>
            <p:nvPr userDrawn="1"/>
          </p:nvGrpSpPr>
          <p:grpSpPr>
            <a:xfrm rot="2654637" flipH="1">
              <a:off x="5503451" y="164845"/>
              <a:ext cx="971855" cy="4614047"/>
              <a:chOff x="3228371" y="1912891"/>
              <a:chExt cx="981075" cy="4248150"/>
            </a:xfrm>
            <a:solidFill>
              <a:schemeClr val="accent2">
                <a:alpha val="66000"/>
              </a:schemeClr>
            </a:solidFill>
          </p:grpSpPr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xmlns="" id="{8B64F4C6-47DE-4D4D-8110-C99190B41C34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6851FA2F-82CD-4325-B172-738E61F10BA8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xmlns="" id="{71E9CDCB-BDD4-4CB0-A4D7-3435188C976D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" name="Oval 7">
              <a:extLst>
                <a:ext uri="{FF2B5EF4-FFF2-40B4-BE49-F238E27FC236}">
                  <a16:creationId xmlns:a16="http://schemas.microsoft.com/office/drawing/2014/main" xmlns="" id="{5953A101-27DF-49C9-9BFB-BC60025E8D31}"/>
                </a:ext>
              </a:extLst>
            </p:cNvPr>
            <p:cNvSpPr/>
            <p:nvPr userDrawn="1"/>
          </p:nvSpPr>
          <p:spPr>
            <a:xfrm>
              <a:off x="4753971" y="1422241"/>
              <a:ext cx="2236706" cy="2236707"/>
            </a:xfrm>
            <a:prstGeom prst="ellipse">
              <a:avLst/>
            </a:prstGeom>
            <a:noFill/>
            <a:ln w="190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xmlns="" id="{750FFA98-2BEB-4FEA-B100-16FDF0055723}"/>
                </a:ext>
              </a:extLst>
            </p:cNvPr>
            <p:cNvSpPr/>
            <p:nvPr/>
          </p:nvSpPr>
          <p:spPr>
            <a:xfrm rot="2654637" flipH="1">
              <a:off x="5586186" y="2143220"/>
              <a:ext cx="326647" cy="278481"/>
            </a:xfrm>
            <a:custGeom>
              <a:avLst/>
              <a:gdLst>
                <a:gd name="connsiteX0" fmla="*/ 312351 w 326647"/>
                <a:gd name="connsiteY0" fmla="*/ 1925 h 278481"/>
                <a:gd name="connsiteX1" fmla="*/ 160006 w 326647"/>
                <a:gd name="connsiteY1" fmla="*/ 0 h 278481"/>
                <a:gd name="connsiteX2" fmla="*/ 168367 w 326647"/>
                <a:gd name="connsiteY2" fmla="*/ 25774 h 278481"/>
                <a:gd name="connsiteX3" fmla="*/ 177567 w 326647"/>
                <a:gd name="connsiteY3" fmla="*/ 79053 h 278481"/>
                <a:gd name="connsiteX4" fmla="*/ 179454 w 326647"/>
                <a:gd name="connsiteY4" fmla="*/ 101812 h 278481"/>
                <a:gd name="connsiteX5" fmla="*/ 928 w 326647"/>
                <a:gd name="connsiteY5" fmla="*/ 101812 h 278481"/>
                <a:gd name="connsiteX6" fmla="*/ 0 w 326647"/>
                <a:gd name="connsiteY6" fmla="*/ 175265 h 278481"/>
                <a:gd name="connsiteX7" fmla="*/ 175680 w 326647"/>
                <a:gd name="connsiteY7" fmla="*/ 175265 h 278481"/>
                <a:gd name="connsiteX8" fmla="*/ 154921 w 326647"/>
                <a:gd name="connsiteY8" fmla="*/ 255959 h 278481"/>
                <a:gd name="connsiteX9" fmla="*/ 146164 w 326647"/>
                <a:gd name="connsiteY9" fmla="*/ 276534 h 278481"/>
                <a:gd name="connsiteX10" fmla="*/ 300272 w 326647"/>
                <a:gd name="connsiteY10" fmla="*/ 278481 h 278481"/>
                <a:gd name="connsiteX11" fmla="*/ 317919 w 326647"/>
                <a:gd name="connsiteY11" fmla="*/ 214707 h 278481"/>
                <a:gd name="connsiteX12" fmla="*/ 326647 w 326647"/>
                <a:gd name="connsiteY12" fmla="*/ 121469 h 278481"/>
                <a:gd name="connsiteX13" fmla="*/ 321221 w 326647"/>
                <a:gd name="connsiteY13" fmla="*/ 43749 h 27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647" h="278481">
                  <a:moveTo>
                    <a:pt x="312351" y="1925"/>
                  </a:moveTo>
                  <a:lnTo>
                    <a:pt x="160006" y="0"/>
                  </a:lnTo>
                  <a:lnTo>
                    <a:pt x="168367" y="25774"/>
                  </a:lnTo>
                  <a:cubicBezTo>
                    <a:pt x="172613" y="43103"/>
                    <a:pt x="175679" y="60948"/>
                    <a:pt x="177567" y="79053"/>
                  </a:cubicBezTo>
                  <a:cubicBezTo>
                    <a:pt x="178511" y="86295"/>
                    <a:pt x="178511" y="93536"/>
                    <a:pt x="179454" y="101812"/>
                  </a:cubicBezTo>
                  <a:lnTo>
                    <a:pt x="928" y="101812"/>
                  </a:lnTo>
                  <a:lnTo>
                    <a:pt x="0" y="175265"/>
                  </a:lnTo>
                  <a:lnTo>
                    <a:pt x="175680" y="175265"/>
                  </a:lnTo>
                  <a:cubicBezTo>
                    <a:pt x="171905" y="203197"/>
                    <a:pt x="164357" y="230095"/>
                    <a:pt x="154921" y="255959"/>
                  </a:cubicBezTo>
                  <a:lnTo>
                    <a:pt x="146164" y="276534"/>
                  </a:lnTo>
                  <a:lnTo>
                    <a:pt x="300272" y="278481"/>
                  </a:lnTo>
                  <a:lnTo>
                    <a:pt x="317919" y="214707"/>
                  </a:lnTo>
                  <a:cubicBezTo>
                    <a:pt x="323580" y="184576"/>
                    <a:pt x="326647" y="153540"/>
                    <a:pt x="326647" y="121469"/>
                  </a:cubicBezTo>
                  <a:cubicBezTo>
                    <a:pt x="326647" y="94571"/>
                    <a:pt x="324760" y="68708"/>
                    <a:pt x="321221" y="4374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1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33"/>
          <p:cNvGrpSpPr/>
          <p:nvPr/>
        </p:nvGrpSpPr>
        <p:grpSpPr>
          <a:xfrm>
            <a:off x="6202631" y="4583599"/>
            <a:ext cx="599135" cy="179400"/>
            <a:chOff x="826998" y="3699099"/>
            <a:chExt cx="449351" cy="134550"/>
          </a:xfrm>
        </p:grpSpPr>
        <p:sp>
          <p:nvSpPr>
            <p:cNvPr id="977" name="Google Shape;977;p33"/>
            <p:cNvSpPr/>
            <p:nvPr/>
          </p:nvSpPr>
          <p:spPr>
            <a:xfrm rot="6311946">
              <a:off x="834358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 rot="6311946">
              <a:off x="1156972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 rot="6311946">
              <a:off x="995665" y="3715925"/>
              <a:ext cx="112017" cy="100898"/>
            </a:xfrm>
            <a:custGeom>
              <a:avLst/>
              <a:gdLst/>
              <a:ahLst/>
              <a:cxnLst/>
              <a:rect l="l" t="t" r="r" b="b"/>
              <a:pathLst>
                <a:path w="633" h="570" extrusionOk="0">
                  <a:moveTo>
                    <a:pt x="342" y="1"/>
                  </a:moveTo>
                  <a:cubicBezTo>
                    <a:pt x="315" y="1"/>
                    <a:pt x="287" y="5"/>
                    <a:pt x="259" y="14"/>
                  </a:cubicBezTo>
                  <a:cubicBezTo>
                    <a:pt x="101" y="39"/>
                    <a:pt x="0" y="172"/>
                    <a:pt x="25" y="330"/>
                  </a:cubicBezTo>
                  <a:cubicBezTo>
                    <a:pt x="70" y="469"/>
                    <a:pt x="178" y="569"/>
                    <a:pt x="312" y="569"/>
                  </a:cubicBezTo>
                  <a:cubicBezTo>
                    <a:pt x="330" y="569"/>
                    <a:pt x="348" y="567"/>
                    <a:pt x="367" y="564"/>
                  </a:cubicBezTo>
                  <a:cubicBezTo>
                    <a:pt x="525" y="538"/>
                    <a:pt x="632" y="380"/>
                    <a:pt x="607" y="222"/>
                  </a:cubicBezTo>
                  <a:cubicBezTo>
                    <a:pt x="581" y="92"/>
                    <a:pt x="469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5" name="Google Shape;1035;p33"/>
          <p:cNvSpPr txBox="1">
            <a:spLocks noGrp="1"/>
          </p:cNvSpPr>
          <p:nvPr>
            <p:ph type="title" idx="2"/>
          </p:nvPr>
        </p:nvSpPr>
        <p:spPr>
          <a:xfrm>
            <a:off x="6112205" y="1904342"/>
            <a:ext cx="5757004" cy="27423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02 </a:t>
            </a:r>
            <a:b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CLASSICAL CYTOGENETIC ANALYSIS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oogle Shape;1891;p54"/>
          <p:cNvGrpSpPr/>
          <p:nvPr/>
        </p:nvGrpSpPr>
        <p:grpSpPr>
          <a:xfrm>
            <a:off x="2247441" y="1689253"/>
            <a:ext cx="2993153" cy="3073747"/>
            <a:chOff x="1076800" y="2067550"/>
            <a:chExt cx="1827126" cy="1856701"/>
          </a:xfrm>
        </p:grpSpPr>
        <p:sp>
          <p:nvSpPr>
            <p:cNvPr id="37" name="Google Shape;1892;p54"/>
            <p:cNvSpPr/>
            <p:nvPr/>
          </p:nvSpPr>
          <p:spPr>
            <a:xfrm>
              <a:off x="2243694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1" y="0"/>
                  </a:moveTo>
                  <a:lnTo>
                    <a:pt x="1" y="3350"/>
                  </a:lnTo>
                  <a:cubicBezTo>
                    <a:pt x="1" y="3666"/>
                    <a:pt x="235" y="3900"/>
                    <a:pt x="551" y="3900"/>
                  </a:cubicBezTo>
                  <a:cubicBezTo>
                    <a:pt x="867" y="3900"/>
                    <a:pt x="1107" y="3666"/>
                    <a:pt x="1107" y="3350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893;p54"/>
            <p:cNvSpPr/>
            <p:nvPr/>
          </p:nvSpPr>
          <p:spPr>
            <a:xfrm>
              <a:off x="2264916" y="2392736"/>
              <a:ext cx="141538" cy="374148"/>
            </a:xfrm>
            <a:custGeom>
              <a:avLst/>
              <a:gdLst/>
              <a:ahLst/>
              <a:cxnLst/>
              <a:rect l="l" t="t" r="r" b="b"/>
              <a:pathLst>
                <a:path w="847" h="2239" extrusionOk="0">
                  <a:moveTo>
                    <a:pt x="0" y="1"/>
                  </a:moveTo>
                  <a:lnTo>
                    <a:pt x="0" y="1821"/>
                  </a:lnTo>
                  <a:cubicBezTo>
                    <a:pt x="0" y="2055"/>
                    <a:pt x="190" y="2238"/>
                    <a:pt x="424" y="2238"/>
                  </a:cubicBezTo>
                  <a:cubicBezTo>
                    <a:pt x="664" y="2238"/>
                    <a:pt x="847" y="2055"/>
                    <a:pt x="847" y="1821"/>
                  </a:cubicBezTo>
                  <a:lnTo>
                    <a:pt x="847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894;p54"/>
            <p:cNvSpPr/>
            <p:nvPr/>
          </p:nvSpPr>
          <p:spPr>
            <a:xfrm>
              <a:off x="1565749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666"/>
                    <a:pt x="234" y="3900"/>
                    <a:pt x="550" y="3900"/>
                  </a:cubicBezTo>
                  <a:cubicBezTo>
                    <a:pt x="866" y="3900"/>
                    <a:pt x="1106" y="3666"/>
                    <a:pt x="1106" y="3350"/>
                  </a:cubicBezTo>
                  <a:lnTo>
                    <a:pt x="1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895;p54"/>
            <p:cNvSpPr/>
            <p:nvPr/>
          </p:nvSpPr>
          <p:spPr>
            <a:xfrm>
              <a:off x="1587807" y="2507871"/>
              <a:ext cx="140702" cy="259013"/>
            </a:xfrm>
            <a:custGeom>
              <a:avLst/>
              <a:gdLst/>
              <a:ahLst/>
              <a:cxnLst/>
              <a:rect l="l" t="t" r="r" b="b"/>
              <a:pathLst>
                <a:path w="842" h="1550" extrusionOk="0">
                  <a:moveTo>
                    <a:pt x="1" y="1"/>
                  </a:moveTo>
                  <a:lnTo>
                    <a:pt x="1" y="1132"/>
                  </a:lnTo>
                  <a:cubicBezTo>
                    <a:pt x="1" y="1366"/>
                    <a:pt x="184" y="1549"/>
                    <a:pt x="418" y="1549"/>
                  </a:cubicBezTo>
                  <a:cubicBezTo>
                    <a:pt x="658" y="1549"/>
                    <a:pt x="842" y="1366"/>
                    <a:pt x="842" y="1132"/>
                  </a:cubicBezTo>
                  <a:lnTo>
                    <a:pt x="842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896;p54"/>
            <p:cNvSpPr/>
            <p:nvPr/>
          </p:nvSpPr>
          <p:spPr>
            <a:xfrm>
              <a:off x="1226693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666"/>
                    <a:pt x="241" y="3900"/>
                    <a:pt x="557" y="3900"/>
                  </a:cubicBezTo>
                  <a:cubicBezTo>
                    <a:pt x="841" y="3900"/>
                    <a:pt x="1106" y="3666"/>
                    <a:pt x="1106" y="3350"/>
                  </a:cubicBezTo>
                  <a:lnTo>
                    <a:pt x="1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897;p54"/>
            <p:cNvSpPr/>
            <p:nvPr/>
          </p:nvSpPr>
          <p:spPr>
            <a:xfrm>
              <a:off x="1248918" y="2366333"/>
              <a:ext cx="140535" cy="400551"/>
            </a:xfrm>
            <a:custGeom>
              <a:avLst/>
              <a:gdLst/>
              <a:ahLst/>
              <a:cxnLst/>
              <a:rect l="l" t="t" r="r" b="b"/>
              <a:pathLst>
                <a:path w="841" h="2397" extrusionOk="0">
                  <a:moveTo>
                    <a:pt x="0" y="1"/>
                  </a:moveTo>
                  <a:lnTo>
                    <a:pt x="0" y="1979"/>
                  </a:lnTo>
                  <a:cubicBezTo>
                    <a:pt x="0" y="2213"/>
                    <a:pt x="183" y="2396"/>
                    <a:pt x="424" y="2396"/>
                  </a:cubicBezTo>
                  <a:cubicBezTo>
                    <a:pt x="632" y="2396"/>
                    <a:pt x="841" y="2213"/>
                    <a:pt x="841" y="1979"/>
                  </a:cubicBezTo>
                  <a:lnTo>
                    <a:pt x="841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898;p54"/>
            <p:cNvSpPr/>
            <p:nvPr/>
          </p:nvSpPr>
          <p:spPr>
            <a:xfrm>
              <a:off x="2613330" y="2133055"/>
              <a:ext cx="184985" cy="651709"/>
            </a:xfrm>
            <a:custGeom>
              <a:avLst/>
              <a:gdLst/>
              <a:ahLst/>
              <a:cxnLst/>
              <a:rect l="l" t="t" r="r" b="b"/>
              <a:pathLst>
                <a:path w="1107" h="3900" extrusionOk="0">
                  <a:moveTo>
                    <a:pt x="1" y="0"/>
                  </a:moveTo>
                  <a:lnTo>
                    <a:pt x="1" y="3350"/>
                  </a:lnTo>
                  <a:cubicBezTo>
                    <a:pt x="1" y="3666"/>
                    <a:pt x="235" y="3900"/>
                    <a:pt x="551" y="3900"/>
                  </a:cubicBezTo>
                  <a:cubicBezTo>
                    <a:pt x="841" y="3900"/>
                    <a:pt x="1107" y="3666"/>
                    <a:pt x="1107" y="3350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899;p54"/>
            <p:cNvSpPr/>
            <p:nvPr/>
          </p:nvSpPr>
          <p:spPr>
            <a:xfrm>
              <a:off x="2634552" y="2335753"/>
              <a:ext cx="141705" cy="431131"/>
            </a:xfrm>
            <a:custGeom>
              <a:avLst/>
              <a:gdLst/>
              <a:ahLst/>
              <a:cxnLst/>
              <a:rect l="l" t="t" r="r" b="b"/>
              <a:pathLst>
                <a:path w="848" h="2580" extrusionOk="0">
                  <a:moveTo>
                    <a:pt x="0" y="1"/>
                  </a:moveTo>
                  <a:lnTo>
                    <a:pt x="0" y="2162"/>
                  </a:lnTo>
                  <a:cubicBezTo>
                    <a:pt x="0" y="2396"/>
                    <a:pt x="190" y="2579"/>
                    <a:pt x="424" y="2579"/>
                  </a:cubicBezTo>
                  <a:cubicBezTo>
                    <a:pt x="632" y="2579"/>
                    <a:pt x="847" y="2396"/>
                    <a:pt x="847" y="2162"/>
                  </a:cubicBezTo>
                  <a:lnTo>
                    <a:pt x="847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900;p54"/>
            <p:cNvSpPr/>
            <p:nvPr/>
          </p:nvSpPr>
          <p:spPr>
            <a:xfrm>
              <a:off x="1076800" y="2181515"/>
              <a:ext cx="1827126" cy="66842"/>
            </a:xfrm>
            <a:custGeom>
              <a:avLst/>
              <a:gdLst/>
              <a:ahLst/>
              <a:cxnLst/>
              <a:rect l="l" t="t" r="r" b="b"/>
              <a:pathLst>
                <a:path w="10934" h="400" extrusionOk="0">
                  <a:moveTo>
                    <a:pt x="215" y="1"/>
                  </a:moveTo>
                  <a:cubicBezTo>
                    <a:pt x="107" y="1"/>
                    <a:pt x="0" y="83"/>
                    <a:pt x="0" y="216"/>
                  </a:cubicBezTo>
                  <a:cubicBezTo>
                    <a:pt x="0" y="317"/>
                    <a:pt x="107" y="399"/>
                    <a:pt x="215" y="399"/>
                  </a:cubicBezTo>
                  <a:lnTo>
                    <a:pt x="10719" y="399"/>
                  </a:lnTo>
                  <a:cubicBezTo>
                    <a:pt x="10826" y="399"/>
                    <a:pt x="10934" y="317"/>
                    <a:pt x="10934" y="216"/>
                  </a:cubicBezTo>
                  <a:cubicBezTo>
                    <a:pt x="10934" y="83"/>
                    <a:pt x="10826" y="1"/>
                    <a:pt x="10719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901;p54"/>
            <p:cNvSpPr/>
            <p:nvPr/>
          </p:nvSpPr>
          <p:spPr>
            <a:xfrm>
              <a:off x="1943740" y="2181515"/>
              <a:ext cx="66675" cy="1730205"/>
            </a:xfrm>
            <a:custGeom>
              <a:avLst/>
              <a:gdLst/>
              <a:ahLst/>
              <a:cxnLst/>
              <a:rect l="l" t="t" r="r" b="b"/>
              <a:pathLst>
                <a:path w="399" h="10354" extrusionOk="0">
                  <a:moveTo>
                    <a:pt x="184" y="1"/>
                  </a:moveTo>
                  <a:cubicBezTo>
                    <a:pt x="83" y="1"/>
                    <a:pt x="1" y="83"/>
                    <a:pt x="1" y="184"/>
                  </a:cubicBezTo>
                  <a:lnTo>
                    <a:pt x="1" y="10170"/>
                  </a:lnTo>
                  <a:cubicBezTo>
                    <a:pt x="1" y="10271"/>
                    <a:pt x="83" y="10353"/>
                    <a:pt x="184" y="10353"/>
                  </a:cubicBezTo>
                  <a:lnTo>
                    <a:pt x="241" y="10353"/>
                  </a:lnTo>
                  <a:cubicBezTo>
                    <a:pt x="317" y="10353"/>
                    <a:pt x="399" y="10271"/>
                    <a:pt x="399" y="10170"/>
                  </a:cubicBezTo>
                  <a:lnTo>
                    <a:pt x="399" y="184"/>
                  </a:lnTo>
                  <a:cubicBezTo>
                    <a:pt x="399" y="83"/>
                    <a:pt x="317" y="1"/>
                    <a:pt x="241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1902;p54"/>
            <p:cNvSpPr/>
            <p:nvPr/>
          </p:nvSpPr>
          <p:spPr>
            <a:xfrm>
              <a:off x="1856177" y="2071728"/>
              <a:ext cx="246146" cy="251493"/>
            </a:xfrm>
            <a:custGeom>
              <a:avLst/>
              <a:gdLst/>
              <a:ahLst/>
              <a:cxnLst/>
              <a:rect l="l" t="t" r="r" b="b"/>
              <a:pathLst>
                <a:path w="1473" h="1505" extrusionOk="0">
                  <a:moveTo>
                    <a:pt x="740" y="1"/>
                  </a:moveTo>
                  <a:cubicBezTo>
                    <a:pt x="316" y="1"/>
                    <a:pt x="0" y="342"/>
                    <a:pt x="0" y="740"/>
                  </a:cubicBezTo>
                  <a:cubicBezTo>
                    <a:pt x="0" y="1157"/>
                    <a:pt x="316" y="1505"/>
                    <a:pt x="740" y="1505"/>
                  </a:cubicBezTo>
                  <a:cubicBezTo>
                    <a:pt x="1132" y="1505"/>
                    <a:pt x="1473" y="1157"/>
                    <a:pt x="1473" y="740"/>
                  </a:cubicBezTo>
                  <a:cubicBezTo>
                    <a:pt x="1473" y="342"/>
                    <a:pt x="1132" y="1"/>
                    <a:pt x="740" y="1"/>
                  </a:cubicBez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1903;p54"/>
            <p:cNvSpPr/>
            <p:nvPr/>
          </p:nvSpPr>
          <p:spPr>
            <a:xfrm>
              <a:off x="1904638" y="2124533"/>
              <a:ext cx="149225" cy="145883"/>
            </a:xfrm>
            <a:custGeom>
              <a:avLst/>
              <a:gdLst/>
              <a:ahLst/>
              <a:cxnLst/>
              <a:rect l="l" t="t" r="r" b="b"/>
              <a:pathLst>
                <a:path w="893" h="873" extrusionOk="0">
                  <a:moveTo>
                    <a:pt x="450" y="1"/>
                  </a:moveTo>
                  <a:cubicBezTo>
                    <a:pt x="210" y="1"/>
                    <a:pt x="1" y="184"/>
                    <a:pt x="1" y="424"/>
                  </a:cubicBezTo>
                  <a:cubicBezTo>
                    <a:pt x="1" y="683"/>
                    <a:pt x="210" y="873"/>
                    <a:pt x="450" y="873"/>
                  </a:cubicBezTo>
                  <a:cubicBezTo>
                    <a:pt x="684" y="873"/>
                    <a:pt x="892" y="683"/>
                    <a:pt x="892" y="424"/>
                  </a:cubicBezTo>
                  <a:cubicBezTo>
                    <a:pt x="892" y="184"/>
                    <a:pt x="684" y="1"/>
                    <a:pt x="450" y="1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1904;p54"/>
            <p:cNvSpPr/>
            <p:nvPr/>
          </p:nvSpPr>
          <p:spPr>
            <a:xfrm>
              <a:off x="1512944" y="2071728"/>
              <a:ext cx="286251" cy="66675"/>
            </a:xfrm>
            <a:custGeom>
              <a:avLst/>
              <a:gdLst/>
              <a:ahLst/>
              <a:cxnLst/>
              <a:rect l="l" t="t" r="r" b="b"/>
              <a:pathLst>
                <a:path w="1713" h="399" extrusionOk="0">
                  <a:moveTo>
                    <a:pt x="0" y="1"/>
                  </a:moveTo>
                  <a:lnTo>
                    <a:pt x="0" y="399"/>
                  </a:lnTo>
                  <a:lnTo>
                    <a:pt x="1713" y="399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1905;p54"/>
            <p:cNvSpPr/>
            <p:nvPr/>
          </p:nvSpPr>
          <p:spPr>
            <a:xfrm>
              <a:off x="1169710" y="2067550"/>
              <a:ext cx="286251" cy="70853"/>
            </a:xfrm>
            <a:custGeom>
              <a:avLst/>
              <a:gdLst/>
              <a:ahLst/>
              <a:cxnLst/>
              <a:rect l="l" t="t" r="r" b="b"/>
              <a:pathLst>
                <a:path w="1713" h="424" extrusionOk="0">
                  <a:moveTo>
                    <a:pt x="0" y="0"/>
                  </a:moveTo>
                  <a:lnTo>
                    <a:pt x="0" y="424"/>
                  </a:lnTo>
                  <a:lnTo>
                    <a:pt x="1713" y="424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906;p54"/>
            <p:cNvSpPr/>
            <p:nvPr/>
          </p:nvSpPr>
          <p:spPr>
            <a:xfrm>
              <a:off x="2195066" y="2071728"/>
              <a:ext cx="286418" cy="70853"/>
            </a:xfrm>
            <a:custGeom>
              <a:avLst/>
              <a:gdLst/>
              <a:ahLst/>
              <a:cxnLst/>
              <a:rect l="l" t="t" r="r" b="b"/>
              <a:pathLst>
                <a:path w="1714" h="424" extrusionOk="0">
                  <a:moveTo>
                    <a:pt x="1" y="1"/>
                  </a:moveTo>
                  <a:lnTo>
                    <a:pt x="1" y="424"/>
                  </a:lnTo>
                  <a:lnTo>
                    <a:pt x="1714" y="424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1907;p54"/>
            <p:cNvSpPr/>
            <p:nvPr/>
          </p:nvSpPr>
          <p:spPr>
            <a:xfrm>
              <a:off x="2560524" y="2071728"/>
              <a:ext cx="285415" cy="70853"/>
            </a:xfrm>
            <a:custGeom>
              <a:avLst/>
              <a:gdLst/>
              <a:ahLst/>
              <a:cxnLst/>
              <a:rect l="l" t="t" r="r" b="b"/>
              <a:pathLst>
                <a:path w="1708" h="424" extrusionOk="0">
                  <a:moveTo>
                    <a:pt x="1" y="1"/>
                  </a:moveTo>
                  <a:lnTo>
                    <a:pt x="1" y="424"/>
                  </a:lnTo>
                  <a:lnTo>
                    <a:pt x="1707" y="424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908;p54"/>
            <p:cNvSpPr/>
            <p:nvPr/>
          </p:nvSpPr>
          <p:spPr>
            <a:xfrm>
              <a:off x="1715642" y="3765668"/>
              <a:ext cx="549441" cy="158583"/>
            </a:xfrm>
            <a:custGeom>
              <a:avLst/>
              <a:gdLst/>
              <a:ahLst/>
              <a:cxnLst/>
              <a:rect l="l" t="t" r="r" b="b"/>
              <a:pathLst>
                <a:path w="3288" h="949" extrusionOk="0">
                  <a:moveTo>
                    <a:pt x="1" y="1"/>
                  </a:moveTo>
                  <a:lnTo>
                    <a:pt x="1" y="949"/>
                  </a:lnTo>
                  <a:lnTo>
                    <a:pt x="3287" y="949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0E48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909;p54"/>
            <p:cNvSpPr/>
            <p:nvPr/>
          </p:nvSpPr>
          <p:spPr>
            <a:xfrm>
              <a:off x="1156008" y="3194337"/>
              <a:ext cx="568324" cy="729915"/>
            </a:xfrm>
            <a:custGeom>
              <a:avLst/>
              <a:gdLst/>
              <a:ahLst/>
              <a:cxnLst/>
              <a:rect l="l" t="t" r="r" b="b"/>
              <a:pathLst>
                <a:path w="3401" h="4368" extrusionOk="0">
                  <a:moveTo>
                    <a:pt x="0" y="1"/>
                  </a:moveTo>
                  <a:lnTo>
                    <a:pt x="0" y="4368"/>
                  </a:lnTo>
                  <a:lnTo>
                    <a:pt x="3400" y="4368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1910;p54"/>
            <p:cNvSpPr/>
            <p:nvPr/>
          </p:nvSpPr>
          <p:spPr>
            <a:xfrm>
              <a:off x="1156008" y="3576672"/>
              <a:ext cx="568324" cy="347578"/>
            </a:xfrm>
            <a:custGeom>
              <a:avLst/>
              <a:gdLst/>
              <a:ahLst/>
              <a:cxnLst/>
              <a:rect l="l" t="t" r="r" b="b"/>
              <a:pathLst>
                <a:path w="3401" h="2080" extrusionOk="0">
                  <a:moveTo>
                    <a:pt x="0" y="1"/>
                  </a:moveTo>
                  <a:lnTo>
                    <a:pt x="0" y="2080"/>
                  </a:lnTo>
                  <a:lnTo>
                    <a:pt x="3400" y="2080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rgbClr val="ED8A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1911;p54"/>
            <p:cNvSpPr/>
            <p:nvPr/>
          </p:nvSpPr>
          <p:spPr>
            <a:xfrm>
              <a:off x="1103203" y="3132007"/>
              <a:ext cx="678112" cy="168108"/>
            </a:xfrm>
            <a:custGeom>
              <a:avLst/>
              <a:gdLst/>
              <a:ahLst/>
              <a:cxnLst/>
              <a:rect l="l" t="t" r="r" b="b"/>
              <a:pathLst>
                <a:path w="4058" h="1006" extrusionOk="0">
                  <a:moveTo>
                    <a:pt x="0" y="1"/>
                  </a:moveTo>
                  <a:lnTo>
                    <a:pt x="0" y="1006"/>
                  </a:lnTo>
                  <a:lnTo>
                    <a:pt x="4058" y="1006"/>
                  </a:lnTo>
                  <a:lnTo>
                    <a:pt x="4058" y="1"/>
                  </a:ln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1912;p54"/>
            <p:cNvSpPr/>
            <p:nvPr/>
          </p:nvSpPr>
          <p:spPr>
            <a:xfrm>
              <a:off x="1240396" y="3444660"/>
              <a:ext cx="276893" cy="343401"/>
            </a:xfrm>
            <a:custGeom>
              <a:avLst/>
              <a:gdLst/>
              <a:ahLst/>
              <a:cxnLst/>
              <a:rect l="l" t="t" r="r" b="b"/>
              <a:pathLst>
                <a:path w="1657" h="2055" extrusionOk="0">
                  <a:moveTo>
                    <a:pt x="1" y="1"/>
                  </a:moveTo>
                  <a:lnTo>
                    <a:pt x="1" y="2055"/>
                  </a:lnTo>
                  <a:lnTo>
                    <a:pt x="1656" y="2055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1913;p54"/>
            <p:cNvSpPr/>
            <p:nvPr/>
          </p:nvSpPr>
          <p:spPr>
            <a:xfrm>
              <a:off x="1257273" y="3497465"/>
              <a:ext cx="119480" cy="8689"/>
            </a:xfrm>
            <a:custGeom>
              <a:avLst/>
              <a:gdLst/>
              <a:ahLst/>
              <a:cxnLst/>
              <a:rect l="l" t="t" r="r" b="b"/>
              <a:pathLst>
                <a:path w="715" h="52" extrusionOk="0">
                  <a:moveTo>
                    <a:pt x="1" y="1"/>
                  </a:moveTo>
                  <a:lnTo>
                    <a:pt x="1" y="51"/>
                  </a:lnTo>
                  <a:lnTo>
                    <a:pt x="715" y="51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1914;p54"/>
            <p:cNvSpPr/>
            <p:nvPr/>
          </p:nvSpPr>
          <p:spPr>
            <a:xfrm>
              <a:off x="1380931" y="3682282"/>
              <a:ext cx="118477" cy="8689"/>
            </a:xfrm>
            <a:custGeom>
              <a:avLst/>
              <a:gdLst/>
              <a:ahLst/>
              <a:cxnLst/>
              <a:rect l="l" t="t" r="r" b="b"/>
              <a:pathLst>
                <a:path w="709" h="52" extrusionOk="0">
                  <a:moveTo>
                    <a:pt x="0" y="1"/>
                  </a:moveTo>
                  <a:lnTo>
                    <a:pt x="0" y="51"/>
                  </a:lnTo>
                  <a:lnTo>
                    <a:pt x="708" y="51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1915;p54"/>
            <p:cNvSpPr/>
            <p:nvPr/>
          </p:nvSpPr>
          <p:spPr>
            <a:xfrm>
              <a:off x="1336481" y="3682282"/>
              <a:ext cx="30914" cy="8689"/>
            </a:xfrm>
            <a:custGeom>
              <a:avLst/>
              <a:gdLst/>
              <a:ahLst/>
              <a:cxnLst/>
              <a:rect l="l" t="t" r="r" b="b"/>
              <a:pathLst>
                <a:path w="185" h="52" extrusionOk="0">
                  <a:moveTo>
                    <a:pt x="1" y="1"/>
                  </a:moveTo>
                  <a:lnTo>
                    <a:pt x="1" y="51"/>
                  </a:lnTo>
                  <a:lnTo>
                    <a:pt x="184" y="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1916;p54"/>
            <p:cNvSpPr/>
            <p:nvPr/>
          </p:nvSpPr>
          <p:spPr>
            <a:xfrm>
              <a:off x="1257273" y="3682282"/>
              <a:ext cx="66675" cy="8689"/>
            </a:xfrm>
            <a:custGeom>
              <a:avLst/>
              <a:gdLst/>
              <a:ahLst/>
              <a:cxnLst/>
              <a:rect l="l" t="t" r="r" b="b"/>
              <a:pathLst>
                <a:path w="399" h="52" extrusionOk="0">
                  <a:moveTo>
                    <a:pt x="1" y="1"/>
                  </a:moveTo>
                  <a:lnTo>
                    <a:pt x="1" y="51"/>
                  </a:lnTo>
                  <a:lnTo>
                    <a:pt x="399" y="51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1917;p54"/>
            <p:cNvSpPr/>
            <p:nvPr/>
          </p:nvSpPr>
          <p:spPr>
            <a:xfrm>
              <a:off x="1257273" y="3558792"/>
              <a:ext cx="242135" cy="9692"/>
            </a:xfrm>
            <a:custGeom>
              <a:avLst/>
              <a:gdLst/>
              <a:ahLst/>
              <a:cxnLst/>
              <a:rect l="l" t="t" r="r" b="b"/>
              <a:pathLst>
                <a:path w="1449" h="58" extrusionOk="0">
                  <a:moveTo>
                    <a:pt x="1" y="0"/>
                  </a:moveTo>
                  <a:lnTo>
                    <a:pt x="1" y="57"/>
                  </a:lnTo>
                  <a:lnTo>
                    <a:pt x="1448" y="57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918;p54"/>
            <p:cNvSpPr/>
            <p:nvPr/>
          </p:nvSpPr>
          <p:spPr>
            <a:xfrm>
              <a:off x="1257273" y="3621122"/>
              <a:ext cx="242135" cy="8522"/>
            </a:xfrm>
            <a:custGeom>
              <a:avLst/>
              <a:gdLst/>
              <a:ahLst/>
              <a:cxnLst/>
              <a:rect l="l" t="t" r="r" b="b"/>
              <a:pathLst>
                <a:path w="1449" h="51" extrusionOk="0">
                  <a:moveTo>
                    <a:pt x="1" y="0"/>
                  </a:moveTo>
                  <a:lnTo>
                    <a:pt x="1" y="51"/>
                  </a:lnTo>
                  <a:lnTo>
                    <a:pt x="1448" y="51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3B1C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6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789611"/>
            <a:ext cx="10744201" cy="43873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b="1" dirty="0">
                <a:solidFill>
                  <a:srgbClr val="0070C0"/>
                </a:solidFill>
              </a:rPr>
              <a:t>Plain staining (“solid staining</a:t>
            </a:r>
            <a:r>
              <a:rPr lang="en-US" altLang="zh-TW" b="1" dirty="0" smtClean="0">
                <a:solidFill>
                  <a:srgbClr val="0070C0"/>
                </a:solidFill>
              </a:rPr>
              <a:t>”)</a:t>
            </a:r>
            <a:endParaRPr lang="en-US" altLang="zh-TW" b="1" dirty="0">
              <a:solidFill>
                <a:srgbClr val="0070C0"/>
              </a:solidFill>
            </a:endParaRPr>
          </a:p>
          <a:p>
            <a:pPr marL="806450" lvl="1"/>
            <a:r>
              <a:rPr lang="en-US" altLang="zh-TW" dirty="0"/>
              <a:t>Early 1970s: the only stains </a:t>
            </a:r>
            <a:r>
              <a:rPr lang="en-US" altLang="zh-TW" dirty="0" smtClean="0"/>
              <a:t>available</a:t>
            </a:r>
          </a:p>
          <a:p>
            <a:pPr marL="806450" lvl="1"/>
            <a:endParaRPr lang="en-US" altLang="zh-TW" sz="400" dirty="0"/>
          </a:p>
          <a:p>
            <a:pPr marL="806450" lvl="1"/>
            <a:r>
              <a:rPr lang="en-US" altLang="zh-TW" dirty="0" smtClean="0"/>
              <a:t>Giemsa</a:t>
            </a:r>
            <a:r>
              <a:rPr lang="en-US" altLang="zh-TW" dirty="0"/>
              <a:t>, </a:t>
            </a:r>
            <a:r>
              <a:rPr lang="en-US" altLang="zh-TW" dirty="0" err="1"/>
              <a:t>orcein</a:t>
            </a:r>
            <a:r>
              <a:rPr lang="en-US" altLang="zh-TW" dirty="0"/>
              <a:t>, and Leishman</a:t>
            </a:r>
            <a:endParaRPr lang="zh-TW" altLang="en-US" dirty="0"/>
          </a:p>
        </p:txBody>
      </p:sp>
      <p:pic>
        <p:nvPicPr>
          <p:cNvPr id="1026" name="Picture 2" descr="Giemsa Stain- Principle, Procedure, Results, Interpre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554"/>
            <a:ext cx="4629419" cy="24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ver Pathology Made Easy and Understandable I – Introduction - ppt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19" y="3806389"/>
            <a:ext cx="4068814" cy="30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ISHMAN'S STAIN SOLUTION | Staining Solutions | Article No. 0439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r="12622"/>
          <a:stretch/>
        </p:blipFill>
        <p:spPr bwMode="auto">
          <a:xfrm>
            <a:off x="8698233" y="4038600"/>
            <a:ext cx="352947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1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789611"/>
            <a:ext cx="10744201" cy="438735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TW" b="1" dirty="0">
                <a:solidFill>
                  <a:srgbClr val="0070C0"/>
                </a:solidFill>
              </a:rPr>
              <a:t>Giemsa or G-banding</a:t>
            </a:r>
          </a:p>
          <a:p>
            <a:pPr marL="806450" lvl="1"/>
            <a:endParaRPr lang="en-US" altLang="zh-TW" sz="400" dirty="0"/>
          </a:p>
          <a:p>
            <a:pPr marL="806450" lvl="1"/>
            <a:r>
              <a:rPr lang="en-US" altLang="zh-TW" b="1" dirty="0"/>
              <a:t>Main staining </a:t>
            </a:r>
            <a:r>
              <a:rPr lang="en-US" altLang="zh-TW" b="1" dirty="0" smtClean="0"/>
              <a:t>method</a:t>
            </a:r>
            <a:r>
              <a:rPr lang="en-US" altLang="zh-TW" dirty="0" smtClean="0"/>
              <a:t>: routine classical cytogenetics</a:t>
            </a:r>
          </a:p>
          <a:p>
            <a:pPr marL="806450" lvl="1"/>
            <a:endParaRPr lang="en-US" altLang="zh-TW" sz="400" dirty="0" smtClean="0"/>
          </a:p>
          <a:p>
            <a:pPr marL="806450" lvl="1"/>
            <a:r>
              <a:rPr lang="en-US" altLang="zh-TW" b="1" dirty="0" smtClean="0">
                <a:solidFill>
                  <a:srgbClr val="0070C0"/>
                </a:solidFill>
              </a:rPr>
              <a:t>Trypsin</a:t>
            </a:r>
            <a:r>
              <a:rPr lang="en-US" altLang="zh-TW" dirty="0" smtClean="0"/>
              <a:t> </a:t>
            </a:r>
            <a:r>
              <a:rPr lang="en-US" altLang="zh-TW" dirty="0"/>
              <a:t>(</a:t>
            </a:r>
            <a:r>
              <a:rPr lang="en-US" altLang="zh-TW" dirty="0" smtClean="0"/>
              <a:t>protein digestion</a:t>
            </a:r>
            <a:r>
              <a:rPr lang="en-US" altLang="zh-TW" dirty="0"/>
              <a:t>) </a:t>
            </a:r>
            <a:r>
              <a:rPr lang="en-US" altLang="zh-TW" dirty="0" smtClean="0"/>
              <a:t>step</a:t>
            </a:r>
          </a:p>
          <a:p>
            <a:pPr marL="806450" lvl="1"/>
            <a:endParaRPr lang="en-US" altLang="zh-TW" sz="400" dirty="0"/>
          </a:p>
          <a:p>
            <a:pPr marL="806450" lvl="1"/>
            <a:r>
              <a:rPr lang="en-US" altLang="zh-TW" dirty="0" smtClean="0"/>
              <a:t>The </a:t>
            </a:r>
            <a:r>
              <a:rPr lang="en-US" altLang="zh-TW" dirty="0"/>
              <a:t>detection and delineation </a:t>
            </a:r>
            <a:r>
              <a:rPr lang="en-US" altLang="zh-TW" dirty="0" smtClean="0"/>
              <a:t>of chromosomal </a:t>
            </a:r>
            <a:r>
              <a:rPr lang="en-US" altLang="zh-TW" b="1" dirty="0">
                <a:solidFill>
                  <a:srgbClr val="0070C0"/>
                </a:solidFill>
              </a:rPr>
              <a:t>structural </a:t>
            </a:r>
            <a:r>
              <a:rPr lang="en-US" altLang="zh-TW" dirty="0" smtClean="0">
                <a:solidFill>
                  <a:srgbClr val="0070C0"/>
                </a:solidFill>
              </a:rPr>
              <a:t>abnormalities</a:t>
            </a:r>
          </a:p>
          <a:p>
            <a:pPr marL="806450" lvl="1"/>
            <a:endParaRPr lang="en-US" altLang="zh-TW" dirty="0">
              <a:solidFill>
                <a:srgbClr val="0070C0"/>
              </a:solidFill>
            </a:endParaRPr>
          </a:p>
          <a:p>
            <a:pPr marL="806450" lvl="1"/>
            <a:r>
              <a:rPr lang="en-US" altLang="zh-TW" dirty="0"/>
              <a:t>A</a:t>
            </a:r>
            <a:r>
              <a:rPr lang="en-US" altLang="zh-TW" dirty="0" smtClean="0"/>
              <a:t>rrest </a:t>
            </a:r>
            <a:r>
              <a:rPr lang="en-US" altLang="zh-TW" dirty="0"/>
              <a:t>the chromosome in its </a:t>
            </a:r>
            <a:r>
              <a:rPr lang="en-US" altLang="zh-TW" b="1" dirty="0"/>
              <a:t>more elongated state </a:t>
            </a:r>
            <a:endParaRPr lang="en-US" altLang="zh-TW" b="1" dirty="0" smtClean="0"/>
          </a:p>
          <a:p>
            <a:pPr marL="577850" lvl="1" indent="0"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 </a:t>
            </a:r>
            <a:r>
              <a:rPr lang="en-US" altLang="zh-TW" dirty="0" smtClean="0"/>
              <a:t>at </a:t>
            </a:r>
            <a:r>
              <a:rPr lang="en-US" altLang="zh-TW" dirty="0">
                <a:solidFill>
                  <a:srgbClr val="0070C0"/>
                </a:solidFill>
              </a:rPr>
              <a:t>early metaphase</a:t>
            </a:r>
            <a:r>
              <a:rPr lang="en-US" altLang="zh-TW" dirty="0"/>
              <a:t> or </a:t>
            </a:r>
            <a:r>
              <a:rPr lang="en-US" altLang="zh-TW" dirty="0">
                <a:solidFill>
                  <a:srgbClr val="0070C0"/>
                </a:solidFill>
              </a:rPr>
              <a:t>prometaphase</a:t>
            </a:r>
          </a:p>
          <a:p>
            <a:pPr marL="806450" lvl="1"/>
            <a:endParaRPr lang="en-US" altLang="zh-TW" dirty="0">
              <a:solidFill>
                <a:srgbClr val="0070C0"/>
              </a:solidFill>
            </a:endParaRPr>
          </a:p>
          <a:p>
            <a:pPr marL="806450" lvl="1"/>
            <a:endParaRPr lang="en-US" altLang="zh-TW" dirty="0" smtClean="0">
              <a:solidFill>
                <a:srgbClr val="0070C0"/>
              </a:solidFill>
            </a:endParaRPr>
          </a:p>
          <a:p>
            <a:pPr marL="806450" lvl="1"/>
            <a:endParaRPr lang="zh-TW" altLang="en-US" dirty="0"/>
          </a:p>
        </p:txBody>
      </p:sp>
      <p:pic>
        <p:nvPicPr>
          <p:cNvPr id="2050" name="Picture 2" descr="Stages of the Cell Cycle - Mitosis (Metaphase, Anaphase and Telophase) -  Owl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56" y="1836056"/>
            <a:ext cx="5021944" cy="50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CLASSICAL CYTOGENETIC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789611"/>
            <a:ext cx="10744201" cy="4387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TW" b="1" dirty="0">
                <a:solidFill>
                  <a:srgbClr val="0070C0"/>
                </a:solidFill>
              </a:rPr>
              <a:t>Giemsa or G-banding</a:t>
            </a:r>
          </a:p>
          <a:p>
            <a:pPr marL="806450" lvl="1"/>
            <a:endParaRPr lang="en-US" altLang="zh-TW" sz="400" dirty="0"/>
          </a:p>
          <a:p>
            <a:pPr marL="806450" lvl="1"/>
            <a:r>
              <a:rPr lang="en-US" altLang="zh-TW" b="1" dirty="0"/>
              <a:t>Main staining </a:t>
            </a:r>
            <a:r>
              <a:rPr lang="en-US" altLang="zh-TW" b="1" dirty="0" smtClean="0"/>
              <a:t>method</a:t>
            </a:r>
            <a:r>
              <a:rPr lang="en-US" altLang="zh-TW" dirty="0" smtClean="0"/>
              <a:t>: routine classical cytogenetics</a:t>
            </a:r>
          </a:p>
          <a:p>
            <a:pPr marL="806450" lvl="1"/>
            <a:endParaRPr lang="en-US" altLang="zh-TW" sz="400" dirty="0" smtClean="0"/>
          </a:p>
          <a:p>
            <a:pPr marL="806450" lvl="1"/>
            <a:r>
              <a:rPr lang="en-US" altLang="zh-TW" b="1" dirty="0" smtClean="0">
                <a:solidFill>
                  <a:srgbClr val="0070C0"/>
                </a:solidFill>
              </a:rPr>
              <a:t>Trypsin</a:t>
            </a:r>
            <a:r>
              <a:rPr lang="en-US" altLang="zh-TW" dirty="0" smtClean="0"/>
              <a:t> </a:t>
            </a:r>
            <a:r>
              <a:rPr lang="en-US" altLang="zh-TW" dirty="0"/>
              <a:t>(</a:t>
            </a:r>
            <a:r>
              <a:rPr lang="en-US" altLang="zh-TW" dirty="0" smtClean="0"/>
              <a:t>protein digestion</a:t>
            </a:r>
            <a:r>
              <a:rPr lang="en-US" altLang="zh-TW" dirty="0"/>
              <a:t>) </a:t>
            </a:r>
            <a:r>
              <a:rPr lang="en-US" altLang="zh-TW" dirty="0" smtClean="0"/>
              <a:t>step</a:t>
            </a:r>
          </a:p>
          <a:p>
            <a:pPr marL="806450" lvl="1"/>
            <a:endParaRPr lang="en-US" altLang="zh-TW" sz="400" dirty="0"/>
          </a:p>
          <a:p>
            <a:pPr marL="806450" lvl="1"/>
            <a:r>
              <a:rPr lang="en-US" altLang="zh-TW" dirty="0" smtClean="0"/>
              <a:t>The </a:t>
            </a:r>
            <a:r>
              <a:rPr lang="en-US" altLang="zh-TW" dirty="0"/>
              <a:t>detection and delineation </a:t>
            </a:r>
            <a:r>
              <a:rPr lang="en-US" altLang="zh-TW" dirty="0" smtClean="0"/>
              <a:t>of chromosomal </a:t>
            </a:r>
            <a:r>
              <a:rPr lang="en-US" altLang="zh-TW" b="1" dirty="0">
                <a:solidFill>
                  <a:srgbClr val="0070C0"/>
                </a:solidFill>
              </a:rPr>
              <a:t>structural </a:t>
            </a:r>
            <a:r>
              <a:rPr lang="en-US" altLang="zh-TW" dirty="0" smtClean="0">
                <a:solidFill>
                  <a:srgbClr val="0070C0"/>
                </a:solidFill>
              </a:rPr>
              <a:t>abnormalities</a:t>
            </a:r>
          </a:p>
          <a:p>
            <a:pPr marL="806450" lvl="1"/>
            <a:endParaRPr lang="en-US" altLang="zh-TW" dirty="0">
              <a:solidFill>
                <a:srgbClr val="0070C0"/>
              </a:solidFill>
            </a:endParaRPr>
          </a:p>
          <a:p>
            <a:pPr marL="806450" lvl="1"/>
            <a:r>
              <a:rPr lang="en-US" altLang="zh-TW" dirty="0"/>
              <a:t>A</a:t>
            </a:r>
            <a:r>
              <a:rPr lang="en-US" altLang="zh-TW" dirty="0" smtClean="0"/>
              <a:t>rrest </a:t>
            </a:r>
            <a:r>
              <a:rPr lang="en-US" altLang="zh-TW" dirty="0"/>
              <a:t>the chromosome in its </a:t>
            </a:r>
            <a:r>
              <a:rPr lang="en-US" altLang="zh-TW" b="1" dirty="0"/>
              <a:t>more elongated state </a:t>
            </a:r>
            <a:endParaRPr lang="en-US" altLang="zh-TW" b="1" dirty="0" smtClean="0"/>
          </a:p>
          <a:p>
            <a:pPr marL="577850" lvl="1" indent="0"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 </a:t>
            </a:r>
            <a:r>
              <a:rPr lang="en-US" altLang="zh-TW" dirty="0" smtClean="0"/>
              <a:t>at </a:t>
            </a:r>
            <a:r>
              <a:rPr lang="en-US" altLang="zh-TW" dirty="0">
                <a:solidFill>
                  <a:srgbClr val="0070C0"/>
                </a:solidFill>
              </a:rPr>
              <a:t>early metaphase</a:t>
            </a:r>
            <a:r>
              <a:rPr lang="en-US" altLang="zh-TW" dirty="0"/>
              <a:t> or </a:t>
            </a:r>
            <a:r>
              <a:rPr lang="en-US" altLang="zh-TW" dirty="0">
                <a:solidFill>
                  <a:srgbClr val="0070C0"/>
                </a:solidFill>
              </a:rPr>
              <a:t>prometaphase</a:t>
            </a:r>
          </a:p>
          <a:p>
            <a:pPr marL="806450" lvl="1"/>
            <a:endParaRPr lang="en-US" altLang="zh-TW" dirty="0" smtClean="0"/>
          </a:p>
          <a:p>
            <a:pPr marL="806450" lvl="1"/>
            <a:r>
              <a:rPr lang="en-US" altLang="zh-TW" dirty="0" smtClean="0"/>
              <a:t>The same </a:t>
            </a:r>
            <a:r>
              <a:rPr lang="en-US" altLang="zh-TW" dirty="0"/>
              <a:t>morphology are </a:t>
            </a:r>
            <a:r>
              <a:rPr lang="en-US" altLang="zh-TW" dirty="0" err="1">
                <a:solidFill>
                  <a:srgbClr val="0070C0"/>
                </a:solidFill>
              </a:rPr>
              <a:t>quinacrine</a:t>
            </a:r>
            <a:r>
              <a:rPr lang="en-US" altLang="zh-TW" dirty="0">
                <a:solidFill>
                  <a:srgbClr val="0070C0"/>
                </a:solidFill>
              </a:rPr>
              <a:t> or Q-banding</a:t>
            </a:r>
            <a:r>
              <a:rPr lang="en-US" altLang="zh-TW" dirty="0"/>
              <a:t>, </a:t>
            </a:r>
            <a:endParaRPr lang="en-US" altLang="zh-TW" dirty="0" smtClean="0"/>
          </a:p>
          <a:p>
            <a:pPr marL="577850" lvl="1" indent="0">
              <a:buNone/>
            </a:pPr>
            <a:r>
              <a:rPr lang="en-US" altLang="zh-TW" dirty="0" smtClean="0"/>
              <a:t>   and </a:t>
            </a:r>
            <a:r>
              <a:rPr lang="en-US" altLang="zh-TW" dirty="0"/>
              <a:t>reverse or </a:t>
            </a:r>
            <a:r>
              <a:rPr lang="en-US" altLang="zh-TW" dirty="0">
                <a:solidFill>
                  <a:srgbClr val="0070C0"/>
                </a:solidFill>
              </a:rPr>
              <a:t>R-banding</a:t>
            </a:r>
          </a:p>
          <a:p>
            <a:pPr marL="806450" lvl="1"/>
            <a:endParaRPr lang="en-US" altLang="zh-TW" dirty="0" smtClean="0">
              <a:solidFill>
                <a:srgbClr val="0070C0"/>
              </a:solidFill>
            </a:endParaRPr>
          </a:p>
          <a:p>
            <a:pPr marL="806450"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75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JM風格">
      <a:majorFont>
        <a:latin typeface="Calibri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4DAACCB-BA11-44A6-9C9B-CE79C391980F}" vid="{19E1171A-2D23-4786-A0DA-36C1A002E6D3}"/>
    </a:ext>
  </a:extLst>
</a:theme>
</file>

<file path=ppt/theme/theme2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rie Breakthrough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E4776"/>
      </a:accent1>
      <a:accent2>
        <a:srgbClr val="02ACD0"/>
      </a:accent2>
      <a:accent3>
        <a:srgbClr val="AADBEE"/>
      </a:accent3>
      <a:accent4>
        <a:srgbClr val="F5AD9A"/>
      </a:accent4>
      <a:accent5>
        <a:srgbClr val="ED8984"/>
      </a:accent5>
      <a:accent6>
        <a:srgbClr val="EC686A"/>
      </a:accent6>
      <a:hlink>
        <a:srgbClr val="02AC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Big-Data-PowerPoint-Template</Template>
  <TotalTime>9687</TotalTime>
  <Words>2889</Words>
  <Application>Microsoft Office PowerPoint</Application>
  <PresentationFormat>寬螢幕</PresentationFormat>
  <Paragraphs>400</Paragraphs>
  <Slides>53</Slides>
  <Notes>37</Notes>
  <HiddenSlides>4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53</vt:i4>
      </vt:variant>
    </vt:vector>
  </HeadingPairs>
  <TitlesOfParts>
    <vt:vector size="66" baseType="lpstr">
      <vt:lpstr>Arial Unicode MS</vt:lpstr>
      <vt:lpstr>Mukta</vt:lpstr>
      <vt:lpstr>Roboto</vt:lpstr>
      <vt:lpstr>微軟正黑體</vt:lpstr>
      <vt:lpstr>新細明體</vt:lpstr>
      <vt:lpstr>標楷體</vt:lpstr>
      <vt:lpstr>Arial</vt:lpstr>
      <vt:lpstr>Calibri</vt:lpstr>
      <vt:lpstr>Cambria</vt:lpstr>
      <vt:lpstr>Office 佈景主題</vt:lpstr>
      <vt:lpstr>Cover and End Slide Master</vt:lpstr>
      <vt:lpstr>Section Break Slide Master</vt:lpstr>
      <vt:lpstr>Curie Breakthrough by Slidesgo</vt:lpstr>
      <vt:lpstr>CHROMOSOME ABNORMALITOES AND GENETIC COUNSELINGS</vt:lpstr>
      <vt:lpstr>PowerPoint 簡報</vt:lpstr>
      <vt:lpstr>PowerPoint 簡報</vt:lpstr>
      <vt:lpstr>01  INTRODUCTION</vt:lpstr>
      <vt:lpstr>INTRODUCTION: Clinical cytogenetics</vt:lpstr>
      <vt:lpstr>02  CLASSICAL CYTOGENETIC ANALYSIS </vt:lpstr>
      <vt:lpstr>CLASSICAL CYTOGENETIC ANALYSIS</vt:lpstr>
      <vt:lpstr>CLASSICAL CYTOGENETIC ANALYSIS</vt:lpstr>
      <vt:lpstr>CLASSICAL CYTOGENETIC ANALYSIS</vt:lpstr>
      <vt:lpstr>CLASSICAL CYTOGENETIC ANALYSIS</vt:lpstr>
      <vt:lpstr>CLASSICAL CYTOGENETIC ANALYSIS</vt:lpstr>
      <vt:lpstr>PowerPoint 簡報</vt:lpstr>
      <vt:lpstr>CLASSICAL CYTOGENETIC ANALYSIS</vt:lpstr>
      <vt:lpstr>CLASSICAL CYTOGENETIC ANALYSIS</vt:lpstr>
      <vt:lpstr>CLASSICAL CYTOGENETIC ANALYSIS</vt:lpstr>
      <vt:lpstr>CLASSICAL CYTOGENETIC ANALYSIS</vt:lpstr>
      <vt:lpstr>PowerPoint 簡報</vt:lpstr>
      <vt:lpstr>CLASSICAL CYTOGENETIC ANALYSIS</vt:lpstr>
      <vt:lpstr>PowerPoint 簡報</vt:lpstr>
      <vt:lpstr>PowerPoint 簡報</vt:lpstr>
      <vt:lpstr>Disadvantages of CGH</vt:lpstr>
      <vt:lpstr>PowerPoint 簡報</vt:lpstr>
      <vt:lpstr>03 MICROARRAY ANALYSIS </vt:lpstr>
      <vt:lpstr>MICROARRAY ANALYSIS</vt:lpstr>
      <vt:lpstr>MICROARRAY ANALYSIS</vt:lpstr>
      <vt:lpstr>MICROARRAY ANALYSIS</vt:lpstr>
      <vt:lpstr>MICROARRAY ANALYSIS</vt:lpstr>
      <vt:lpstr>MICROARRAY ANALYSIS</vt:lpstr>
      <vt:lpstr>MICROARRAY ANALYSIS</vt:lpstr>
      <vt:lpstr>PowerPoint 簡報</vt:lpstr>
      <vt:lpstr>PowerPoint 簡報</vt:lpstr>
      <vt:lpstr>MICROARRAY ANALYSIS</vt:lpstr>
      <vt:lpstr>MICROARRAY ANALYSIS</vt:lpstr>
      <vt:lpstr>MICROARRAY ANALYSIS</vt:lpstr>
      <vt:lpstr>PowerPoint 簡報</vt:lpstr>
      <vt:lpstr>PowerPoint 簡報</vt:lpstr>
      <vt:lpstr>MICROARRAY ANALYSIS</vt:lpstr>
      <vt:lpstr>PowerPoint 簡報</vt:lpstr>
      <vt:lpstr>MICROARRAY ANALYSIS</vt:lpstr>
      <vt:lpstr>MICROARRAY ANALYSIS</vt:lpstr>
      <vt:lpstr>PowerPoint 簡報</vt:lpstr>
      <vt:lpstr>MICROARRAY ANALYSIS</vt:lpstr>
      <vt:lpstr>MICROARRAY ANALYSIS</vt:lpstr>
      <vt:lpstr>MICROARRAY ANALYSIS</vt:lpstr>
      <vt:lpstr>PowerPoint 簡報</vt:lpstr>
      <vt:lpstr>MICROARRAY ANALYSIS</vt:lpstr>
      <vt:lpstr>MICROARRAY ANALYSIS</vt:lpstr>
      <vt:lpstr>MICROARRAY ANALYSIS</vt:lpstr>
      <vt:lpstr>MICROARRAY ANALYSIS</vt:lpstr>
      <vt:lpstr>04 GENETIC COUNSELING CONSIDERATIONS </vt:lpstr>
      <vt:lpstr>GENETIC COUNSELING CONSIDERATIONS</vt:lpstr>
      <vt:lpstr>Take Home Message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Reading</dc:title>
  <dc:creator>家甄 林</dc:creator>
  <cp:lastModifiedBy>家甄 林</cp:lastModifiedBy>
  <cp:revision>150</cp:revision>
  <dcterms:created xsi:type="dcterms:W3CDTF">2022-06-08T17:06:03Z</dcterms:created>
  <dcterms:modified xsi:type="dcterms:W3CDTF">2022-09-15T22:05:09Z</dcterms:modified>
</cp:coreProperties>
</file>