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91" r:id="rId3"/>
    <p:sldId id="257" r:id="rId4"/>
    <p:sldId id="258" r:id="rId5"/>
    <p:sldId id="259" r:id="rId6"/>
    <p:sldId id="293" r:id="rId7"/>
    <p:sldId id="292" r:id="rId8"/>
    <p:sldId id="260" r:id="rId9"/>
    <p:sldId id="261" r:id="rId10"/>
    <p:sldId id="290" r:id="rId11"/>
    <p:sldId id="262" r:id="rId12"/>
    <p:sldId id="279" r:id="rId13"/>
    <p:sldId id="263" r:id="rId14"/>
    <p:sldId id="264" r:id="rId15"/>
    <p:sldId id="265" r:id="rId16"/>
    <p:sldId id="294" r:id="rId17"/>
    <p:sldId id="295" r:id="rId18"/>
    <p:sldId id="296" r:id="rId19"/>
    <p:sldId id="267" r:id="rId20"/>
    <p:sldId id="297" r:id="rId21"/>
    <p:sldId id="269" r:id="rId22"/>
    <p:sldId id="270" r:id="rId23"/>
    <p:sldId id="298" r:id="rId24"/>
    <p:sldId id="272" r:id="rId25"/>
    <p:sldId id="281" r:id="rId26"/>
    <p:sldId id="282" r:id="rId27"/>
    <p:sldId id="289" r:id="rId28"/>
    <p:sldId id="283" r:id="rId29"/>
    <p:sldId id="288" r:id="rId30"/>
    <p:sldId id="284" r:id="rId31"/>
    <p:sldId id="285" r:id="rId32"/>
    <p:sldId id="286" r:id="rId33"/>
    <p:sldId id="287" r:id="rId34"/>
    <p:sldId id="273" r:id="rId35"/>
    <p:sldId id="274" r:id="rId36"/>
    <p:sldId id="33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3BE"/>
    <a:srgbClr val="A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7689" autoAdjust="0"/>
  </p:normalViewPr>
  <p:slideViewPr>
    <p:cSldViewPr snapToGrid="0">
      <p:cViewPr varScale="1">
        <p:scale>
          <a:sx n="100" d="100"/>
          <a:sy n="100" d="100"/>
        </p:scale>
        <p:origin x="320" y="160"/>
      </p:cViewPr>
      <p:guideLst/>
    </p:cSldViewPr>
  </p:slideViewPr>
  <p:notesTextViewPr>
    <p:cViewPr>
      <p:scale>
        <a:sx n="1" d="1"/>
        <a:sy n="1" d="1"/>
      </p:scale>
      <p:origin x="0" y="-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20BC-D1D3-40E1-9D27-16FAA154DC0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0EBF-76CF-4DF9-B156-D5B87C4999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38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, accounting for 5% of overall cancer-related deaths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The 5-year survival rate decreases markedly with increase in stage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800" dirty="0">
                <a:effectLst/>
                <a:latin typeface="AdvTT5235d5a9"/>
              </a:rPr>
              <a:t>majority of patients recurring, despite achieving complete remission with primary treatment </a:t>
            </a:r>
            <a:endParaRPr lang="en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621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, whether surgery only or ACT (Fig. 3A, B).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3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D, E) Kaplan-</a:t>
            </a:r>
            <a:r>
              <a:rPr lang="en-US" altLang="zh-TW" dirty="0" err="1"/>
              <a:t>meir</a:t>
            </a:r>
            <a:r>
              <a:rPr lang="en-US" altLang="zh-TW" dirty="0"/>
              <a:t> estimates representing the association of </a:t>
            </a:r>
            <a:r>
              <a:rPr lang="en-US" altLang="zh-TW" dirty="0" err="1"/>
              <a:t>ctDNA</a:t>
            </a:r>
            <a:r>
              <a:rPr lang="en-US" altLang="zh-TW" dirty="0"/>
              <a:t> status with RFS; D) at a single time point after completion</a:t>
            </a:r>
            <a:r>
              <a:rPr lang="zh-TW" altLang="en-US" dirty="0"/>
              <a:t> </a:t>
            </a:r>
            <a:r>
              <a:rPr lang="en-US" altLang="zh-TW" dirty="0"/>
              <a:t>of definitive treatment, E) longitudinally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34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D, E) Kaplan-</a:t>
            </a:r>
            <a:r>
              <a:rPr lang="en-US" altLang="zh-TW" dirty="0" err="1"/>
              <a:t>meir</a:t>
            </a:r>
            <a:r>
              <a:rPr lang="en-US" altLang="zh-TW" dirty="0"/>
              <a:t> estimates representing the association of </a:t>
            </a:r>
            <a:r>
              <a:rPr lang="en-US" altLang="zh-TW" dirty="0" err="1"/>
              <a:t>ctDNA</a:t>
            </a:r>
            <a:r>
              <a:rPr lang="en-US" altLang="zh-TW" dirty="0"/>
              <a:t> status with RFS; D) at a single time point after completion</a:t>
            </a:r>
            <a:r>
              <a:rPr lang="zh-TW" altLang="en-US" dirty="0"/>
              <a:t> </a:t>
            </a:r>
            <a:r>
              <a:rPr lang="en-US" altLang="zh-TW" dirty="0"/>
              <a:t>of definitive treatment, E) longitudinally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00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After definitive therapy,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status was compared with CA-125, histology (clear cell vs other), and stage (III, IV vs I, II) using univariate and bivariate Cox regression analyses.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69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, which may help identify patients at highest risk of recurrence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sensitivity and specificity of </a:t>
            </a:r>
            <a:r>
              <a:rPr lang="en-US" altLang="zh-TW" dirty="0" err="1"/>
              <a:t>ctDNA</a:t>
            </a:r>
            <a:r>
              <a:rPr lang="en-US" altLang="zh-TW" dirty="0"/>
              <a:t> monitoring for relapse prediction were observed in all patients (100%) with longitudinal monitoring (p &lt; 0.0001)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Further investigation is warranted and suggest that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status may add important insights to a patient's disease status and clinical outcomes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15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CA-125 was inferior in predicting recurrence when assessed at a single time point after definitive treatment and longitudinally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22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Consistent with previously published studies across solid tumors [16–18], our findings demonstrate that the absence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following primary treatment was associated with improved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" altLang="zh-TW" sz="1800" dirty="0">
                <a:effectLst/>
                <a:latin typeface="AdvTT5235d5a9"/>
              </a:rPr>
              <a:t>breast cancer metastatic recurrence </a:t>
            </a:r>
            <a:r>
              <a:rPr lang="en" altLang="zh-TW" sz="1800" dirty="0">
                <a:solidFill>
                  <a:schemeClr val="tx1"/>
                </a:solidFill>
                <a:effectLst/>
                <a:latin typeface="AdvTT5235d5a9"/>
              </a:rPr>
              <a:t>, </a:t>
            </a:r>
            <a:r>
              <a:rPr lang="en" altLang="zh-TW" sz="1800" dirty="0">
                <a:effectLst/>
                <a:latin typeface="AdvTT5235d5a9"/>
              </a:rPr>
              <a:t>urothelial carcinoma, colorectal cancer </a:t>
            </a:r>
            <a:r>
              <a:rPr lang="en" altLang="zh-TW" sz="1800" dirty="0">
                <a:solidFill>
                  <a:schemeClr val="tx1"/>
                </a:solidFill>
                <a:effectLst/>
                <a:latin typeface="AdvTT5235d5a9"/>
              </a:rPr>
              <a:t>)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Of 5 patients who were MRD-positive after ACT, all recurred (within 4 weeks = 1; &lt; 6 months = 1; &gt; 6 months = 3). Whereas only 2 of 17 patients who were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-negative after ACT recurred, both &gt;12 months from last platinum therapy. These results highlight the potential utility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analysis to monitor patient treatment response and make informed decisions about treatment efficacy ahead of radiological assessment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3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We observed that exclusively targeting these and other driver variants such as BRAF and ARID1A/B (Supplementary Table 1) would have resulted in reduced sensitivity for MRD detection when analyzed longitudinally i.e., 40% vs. 100% for a tumor-informed </a:t>
            </a:r>
            <a:r>
              <a:rPr lang="en-US" altLang="zh-TW" dirty="0" err="1"/>
              <a:t>mPCR</a:t>
            </a:r>
            <a:r>
              <a:rPr lang="en-US" altLang="zh-TW" dirty="0"/>
              <a:t>-NGS-based </a:t>
            </a:r>
            <a:r>
              <a:rPr lang="en-US" altLang="zh-TW" dirty="0" err="1"/>
              <a:t>ctDNA</a:t>
            </a:r>
            <a:r>
              <a:rPr lang="en-US" altLang="zh-TW" dirty="0"/>
              <a:t> assay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14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Historically, early recurrence detection using either second-look laparotomy or CA-125 did not result in improved survival.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Longitudinal monitoring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in the adjuvant and surveillance settings, with a focus on MRD detection and recurrence prediction.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Evolution of maintenance strategies and newer therapies, combined with a more sensitive and specific MRD technologies, could provide an opportunity for early intervention, leading to a survival advantage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Longitudinal monitoring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in the adjuvant and surveillance settings, with a focus on MRD detection and recurrence prediction, can aid in making timely decisions for personalized disease management, thereby improving a patient's chances of survival as well as improving their quality-of-life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28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maintenance strategies systemic chemotherapy [5] and vascular endothelial growth factor (VEGF) inhibition [6]. More recently, poly (ADP-ribose) polymerase inhibitors (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PARPi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) have been introduced into the maintenance and treatment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paradigmy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800" dirty="0">
                <a:effectLst/>
                <a:latin typeface="AdvTT5235d5a9"/>
              </a:rPr>
              <a:t>The magnitude of bene</a:t>
            </a:r>
            <a:r>
              <a:rPr lang="en" altLang="zh-TW" sz="1800" dirty="0">
                <a:effectLst/>
                <a:latin typeface="AdvTT5235d5a9+fb"/>
              </a:rPr>
              <a:t>fi</a:t>
            </a:r>
            <a:r>
              <a:rPr lang="en" altLang="zh-TW" sz="1800" dirty="0">
                <a:effectLst/>
                <a:latin typeface="AdvTT5235d5a9"/>
              </a:rPr>
              <a:t>t with these strategies varies based on patient, pathologic, and molecular characteristics. </a:t>
            </a:r>
            <a:endParaRPr lang="en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85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BAB73-011C-2146-B571-7AC7E6CB7D9D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248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800" dirty="0">
                <a:effectLst/>
                <a:latin typeface="AdvTT5235d5a9"/>
              </a:rPr>
              <a:t>While the approach to treatment selection has evolved, tools for prognosis and prediction of treatment bene</a:t>
            </a:r>
            <a:r>
              <a:rPr lang="en" altLang="zh-TW" sz="1800" dirty="0">
                <a:effectLst/>
                <a:latin typeface="AdvTT5235d5a9+fb"/>
              </a:rPr>
              <a:t>fi</a:t>
            </a:r>
            <a:r>
              <a:rPr lang="en" altLang="zh-TW" sz="1800" dirty="0">
                <a:effectLst/>
                <a:latin typeface="AdvTT5235d5a9"/>
              </a:rPr>
              <a:t>t have not </a:t>
            </a:r>
            <a:endParaRPr lang="en" altLang="zh-TW" dirty="0"/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Approximately 80% of EOC will have elevated levels of CA-125 at diagnosis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08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Approximately 80% of EOC will have elevated levels of CA-125 at diagnosis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81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06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1. whole exome sequencing (WES) was performed on formalin fixed paraffin embedded (FFPE) tumor blocks and matched normal DNA blood samples</a:t>
            </a:r>
            <a:endParaRPr lang="zh-TW" altLang="en-US" dirty="0"/>
          </a:p>
          <a:p>
            <a:r>
              <a:rPr lang="en-US" altLang="zh-TW" dirty="0"/>
              <a:t>2. , 2–16 patient-specific somatic clonal variants were selected for </a:t>
            </a:r>
            <a:r>
              <a:rPr lang="en-US" altLang="zh-TW" dirty="0" err="1"/>
              <a:t>mPCR</a:t>
            </a:r>
            <a:r>
              <a:rPr lang="en-US" altLang="zh-TW" dirty="0"/>
              <a:t> plasma testing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. The most frequent mutations identified were in the following genes: TP53, ARID1A, KRAS, PIK3CA, EPPK1, BRCA2, BRAF, ATM, BRCA1, PTEN, and others associated with cancer pathogenesis (Fig. 1). This profile was consistent with those reported by The Cancer Genome Atlas (TCGA) consortium characteristics for EOC patients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0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Median time to death was 2.5 years (range: 0.08–11.5).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87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0EBF-76CF-4DF9-B156-D5B87C49993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2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0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43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6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2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50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7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50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13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80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18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9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8309517-296F-48B5-8FE3-4B405AD371DF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78B9F94-1789-4FCD-B1B0-11684DDB9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1E591-49EC-AC29-181C-7DB7DE0A0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EDAAE9-F333-5726-3A92-2047E9BE3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572" y="5185848"/>
            <a:ext cx="8767860" cy="1388165"/>
          </a:xfrm>
        </p:spPr>
        <p:txBody>
          <a:bodyPr/>
          <a:lstStyle/>
          <a:p>
            <a:r>
              <a:rPr lang="en-US" altLang="zh-TW" dirty="0"/>
              <a:t>Presenter: R2 </a:t>
            </a:r>
            <a:r>
              <a:rPr lang="zh-TW" altLang="en-US" dirty="0"/>
              <a:t>吳孟芹</a:t>
            </a:r>
            <a:endParaRPr lang="en-US" altLang="zh-TW" dirty="0"/>
          </a:p>
          <a:p>
            <a:r>
              <a:rPr lang="en-US" altLang="zh-TW" dirty="0"/>
              <a:t>Supervisor: </a:t>
            </a:r>
            <a:r>
              <a:rPr lang="zh-TW" altLang="en-US" dirty="0"/>
              <a:t>張家銘 醫師</a:t>
            </a:r>
            <a:endParaRPr lang="en-US" altLang="zh-TW" dirty="0"/>
          </a:p>
          <a:p>
            <a:r>
              <a:rPr lang="en-US" altLang="zh-TW" dirty="0"/>
              <a:t>Date: 2022/10/07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4676D3-B5E7-1236-8344-CE1469D2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9" t="17829" r="14806" b="28837"/>
          <a:stretch/>
        </p:blipFill>
        <p:spPr>
          <a:xfrm>
            <a:off x="661987" y="463453"/>
            <a:ext cx="11072276" cy="4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1E591-49EC-AC29-181C-7DB7DE0A0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EDAAE9-F333-5726-3A92-2047E9BE3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2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12" y="609600"/>
            <a:ext cx="9872871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Patients characteristics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881485-AD78-78E4-4016-C545B427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9" t="41111" r="50973" b="8889"/>
          <a:stretch/>
        </p:blipFill>
        <p:spPr>
          <a:xfrm>
            <a:off x="4670721" y="334653"/>
            <a:ext cx="6607388" cy="6188693"/>
          </a:xfrm>
          <a:prstGeom prst="rect">
            <a:avLst/>
          </a:prstGeom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C438BB78-4067-1F58-AC67-79C10370E879}"/>
              </a:ext>
            </a:extLst>
          </p:cNvPr>
          <p:cNvSpPr/>
          <p:nvPr/>
        </p:nvSpPr>
        <p:spPr>
          <a:xfrm>
            <a:off x="8001000" y="1079500"/>
            <a:ext cx="1803400" cy="3175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C1404BB4-322D-1397-342D-D9FC8478B45A}"/>
              </a:ext>
            </a:extLst>
          </p:cNvPr>
          <p:cNvSpPr/>
          <p:nvPr/>
        </p:nvSpPr>
        <p:spPr>
          <a:xfrm>
            <a:off x="4889500" y="1866900"/>
            <a:ext cx="4000500" cy="9271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65661249-FC80-6E69-B9EB-E14DF76CB85C}"/>
              </a:ext>
            </a:extLst>
          </p:cNvPr>
          <p:cNvSpPr/>
          <p:nvPr/>
        </p:nvSpPr>
        <p:spPr>
          <a:xfrm>
            <a:off x="4902200" y="2965448"/>
            <a:ext cx="4000500" cy="108585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43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930" y="1409700"/>
            <a:ext cx="9872871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Patients cohort (total 69 pts)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6A56E21D-44D4-943A-E852-0905B944A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51708"/>
              </p:ext>
            </p:extLst>
          </p:nvPr>
        </p:nvGraphicFramePr>
        <p:xfrm>
          <a:off x="990930" y="2155071"/>
          <a:ext cx="10368396" cy="27587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91970">
                  <a:extLst>
                    <a:ext uri="{9D8B030D-6E8A-4147-A177-3AD203B41FA5}">
                      <a16:colId xmlns:a16="http://schemas.microsoft.com/office/drawing/2014/main" val="140911589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988982164"/>
                    </a:ext>
                  </a:extLst>
                </a:gridCol>
                <a:gridCol w="4271427">
                  <a:extLst>
                    <a:ext uri="{9D8B030D-6E8A-4147-A177-3AD203B41FA5}">
                      <a16:colId xmlns:a16="http://schemas.microsoft.com/office/drawing/2014/main" val="282071226"/>
                    </a:ext>
                  </a:extLst>
                </a:gridCol>
                <a:gridCol w="2592099">
                  <a:extLst>
                    <a:ext uri="{9D8B030D-6E8A-4147-A177-3AD203B41FA5}">
                      <a16:colId xmlns:a16="http://schemas.microsoft.com/office/drawing/2014/main" val="1757804438"/>
                    </a:ext>
                  </a:extLst>
                </a:gridCol>
              </a:tblGrid>
              <a:tr h="655602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Cohort A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44 pts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rgbClr val="C00000"/>
                          </a:solidFill>
                        </a:rPr>
                        <a:t>pre-surgical</a:t>
                      </a:r>
                      <a:r>
                        <a:rPr lang="en-US" altLang="zh-TW" b="0" dirty="0"/>
                        <a:t> plasma samples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median follow-up: 2.7 </a:t>
                      </a:r>
                      <a:r>
                        <a:rPr lang="en-US" altLang="zh-TW" b="0" dirty="0" err="1"/>
                        <a:t>yrs</a:t>
                      </a:r>
                      <a:endParaRPr lang="zh-TW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31184"/>
                  </a:ext>
                </a:extLst>
              </a:tr>
              <a:tr h="65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/>
                        <a:t>Cohort B</a:t>
                      </a:r>
                      <a:endParaRPr lang="zh-TW" altLang="en-US" b="1" dirty="0"/>
                    </a:p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 pts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collected </a:t>
                      </a:r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post-surgically </a:t>
                      </a:r>
                      <a:r>
                        <a:rPr lang="en-US" altLang="zh-TW" dirty="0"/>
                        <a:t>and serially (every 3 months) during and after adjuvant therapy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median follow-up: 2 </a:t>
                      </a:r>
                      <a:r>
                        <a:rPr lang="en-US" altLang="zh-TW" dirty="0" err="1"/>
                        <a:t>yrs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29888"/>
                  </a:ext>
                </a:extLst>
              </a:tr>
              <a:tr h="655602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Cohort C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 pts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collected serially (every 3 months) following </a:t>
                      </a:r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completion of definitive treatment </a:t>
                      </a:r>
                      <a:r>
                        <a:rPr lang="en-US" altLang="zh-TW" dirty="0"/>
                        <a:t>(surgery with/without ACT) irrespective of maintenance therapy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median follow-up: 2 </a:t>
                      </a:r>
                      <a:r>
                        <a:rPr lang="en-US" altLang="zh-TW" dirty="0" err="1"/>
                        <a:t>yrs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12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4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Genomic profiles of EOC patients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Analysis of tissue whole exome sequencing (WES) data was performed to reveal genomic profile characteristics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262DD8-CEDF-1148-19F5-E213CB5CF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0" t="22469" r="20139" b="21976"/>
          <a:stretch/>
        </p:blipFill>
        <p:spPr>
          <a:xfrm>
            <a:off x="863502" y="769752"/>
            <a:ext cx="10959600" cy="5627362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401FF11D-A5E2-91F8-B89E-BFE7DB4C1F89}"/>
              </a:ext>
            </a:extLst>
          </p:cNvPr>
          <p:cNvSpPr/>
          <p:nvPr/>
        </p:nvSpPr>
        <p:spPr>
          <a:xfrm>
            <a:off x="1043110" y="1854200"/>
            <a:ext cx="479199" cy="1165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5AFBE54-59F5-ABF9-32E2-FC0A818BA519}"/>
              </a:ext>
            </a:extLst>
          </p:cNvPr>
          <p:cNvSpPr txBox="1">
            <a:spLocks/>
          </p:cNvSpPr>
          <p:nvPr/>
        </p:nvSpPr>
        <p:spPr>
          <a:xfrm>
            <a:off x="2227080" y="10618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Genomic profiles of EOC patients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06" y="270421"/>
            <a:ext cx="10718327" cy="135636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Association of pre-surgical </a:t>
            </a:r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with clinical features and patient outcomes (Cohort A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zh-TW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82A86A-5B35-788B-18DD-567CB4670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16297" r="56263" b="22492"/>
          <a:stretch/>
        </p:blipFill>
        <p:spPr>
          <a:xfrm>
            <a:off x="1084521" y="1520457"/>
            <a:ext cx="3827766" cy="4928545"/>
          </a:xfrm>
          <a:prstGeom prst="rect">
            <a:avLst/>
          </a:prstGeom>
        </p:spPr>
      </p:pic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180EAD83-2753-0AC1-6208-A6EEBC219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62344"/>
              </p:ext>
            </p:extLst>
          </p:nvPr>
        </p:nvGraphicFramePr>
        <p:xfrm>
          <a:off x="5359902" y="2282651"/>
          <a:ext cx="6109040" cy="32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520">
                  <a:extLst>
                    <a:ext uri="{9D8B030D-6E8A-4147-A177-3AD203B41FA5}">
                      <a16:colId xmlns:a16="http://schemas.microsoft.com/office/drawing/2014/main" val="3950174653"/>
                    </a:ext>
                  </a:extLst>
                </a:gridCol>
                <a:gridCol w="3054520">
                  <a:extLst>
                    <a:ext uri="{9D8B030D-6E8A-4147-A177-3AD203B41FA5}">
                      <a16:colId xmlns:a16="http://schemas.microsoft.com/office/drawing/2014/main" val="1504355089"/>
                    </a:ext>
                  </a:extLst>
                </a:gridCol>
              </a:tblGrid>
              <a:tr h="61735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Cohort A (n=44)</a:t>
                      </a:r>
                      <a:endParaRPr lang="zh-TW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43641"/>
                  </a:ext>
                </a:extLst>
              </a:tr>
              <a:tr h="617358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high-grade serous ovarian cancer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66% (29/44)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536944"/>
                  </a:ext>
                </a:extLst>
              </a:tr>
              <a:tr h="617358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endometrioid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11% (5/ 44)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984"/>
                  </a:ext>
                </a:extLst>
              </a:tr>
              <a:tr h="617358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clear cell 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7% (3/44)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24698"/>
                  </a:ext>
                </a:extLst>
              </a:tr>
              <a:tr h="617358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other epithelial subtypes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16%  (7/44)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2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06" y="270421"/>
            <a:ext cx="10718327" cy="135636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Association of pre-surgical </a:t>
            </a:r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with clinical features and patient outcomes (Cohort A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zh-TW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82A86A-5B35-788B-18DD-567CB4670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16297" r="56263" b="22492"/>
          <a:stretch/>
        </p:blipFill>
        <p:spPr>
          <a:xfrm>
            <a:off x="896384" y="1499191"/>
            <a:ext cx="3827766" cy="4928545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FBD3DDC-2995-2B63-0D58-58AA3E01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55099"/>
              </p:ext>
            </p:extLst>
          </p:nvPr>
        </p:nvGraphicFramePr>
        <p:xfrm>
          <a:off x="5438224" y="2186527"/>
          <a:ext cx="5718578" cy="302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289">
                  <a:extLst>
                    <a:ext uri="{9D8B030D-6E8A-4147-A177-3AD203B41FA5}">
                      <a16:colId xmlns:a16="http://schemas.microsoft.com/office/drawing/2014/main" val="326426814"/>
                    </a:ext>
                  </a:extLst>
                </a:gridCol>
                <a:gridCol w="2859289">
                  <a:extLst>
                    <a:ext uri="{9D8B030D-6E8A-4147-A177-3AD203B41FA5}">
                      <a16:colId xmlns:a16="http://schemas.microsoft.com/office/drawing/2014/main" val="3914206193"/>
                    </a:ext>
                  </a:extLst>
                </a:gridCol>
              </a:tblGrid>
              <a:tr h="821583"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Histology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 err="1"/>
                        <a:t>ctDNA</a:t>
                      </a:r>
                      <a:r>
                        <a:rPr lang="en-US" altLang="zh-TW" sz="2200" dirty="0"/>
                        <a:t> detection rates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4393"/>
                  </a:ext>
                </a:extLst>
              </a:tr>
              <a:tr h="460087">
                <a:tc>
                  <a:txBody>
                    <a:bodyPr/>
                    <a:lstStyle/>
                    <a:p>
                      <a:r>
                        <a:rPr lang="en-US" altLang="zh-TW" sz="2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endParaRPr lang="zh-TW" altLang="en-US" sz="2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73% (32/44) 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37103"/>
                  </a:ext>
                </a:extLst>
              </a:tr>
              <a:tr h="821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high-grade serous ovarian cancer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69% (20/29)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94808"/>
                  </a:ext>
                </a:extLst>
              </a:tr>
              <a:tr h="460087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endometrioid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80% (4/5) 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4478"/>
                  </a:ext>
                </a:extLst>
              </a:tr>
              <a:tr h="460087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clear cell 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 (3/3) 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92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71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06" y="270421"/>
            <a:ext cx="10718327" cy="135636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Association of pre-surgical </a:t>
            </a:r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with clinical features and patient outcomes (Cohort A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zh-TW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488" y="1915632"/>
            <a:ext cx="9393865" cy="4038600"/>
          </a:xfrm>
        </p:spPr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prevalence and levels were more elevated in high-grade disease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Higher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-positivity rates were observed in advanced-stage (Stage III/IV) vs. early-stage (Stage I/II disease) (72% vs. 60%) (p = 0.1)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A16E73-411C-9DB1-51DD-A8C7D1D94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74" t="16475" r="17391" b="53206"/>
          <a:stretch/>
        </p:blipFill>
        <p:spPr>
          <a:xfrm>
            <a:off x="2611999" y="3449732"/>
            <a:ext cx="6893507" cy="29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06" y="270421"/>
            <a:ext cx="10718327" cy="135636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Association of pre-surgical </a:t>
            </a:r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with clinical features and patient outcomes (Cohort A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zh-TW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265" y="1879895"/>
            <a:ext cx="10159409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Pre-surgical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detection rates and levels were elevated in patients who experienced disease progression and died (p = 0.026)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In the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-positive group, 43% of patients died of cancer compared to 18% in the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-negative group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A16E73-411C-9DB1-51DD-A8C7D1D9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24" t="46542" r="20017" b="24888"/>
          <a:stretch/>
        </p:blipFill>
        <p:spPr>
          <a:xfrm>
            <a:off x="2915388" y="3323938"/>
            <a:ext cx="6943061" cy="306044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6BA6155-E8D2-E09A-EFC0-5DC104A72720}"/>
              </a:ext>
            </a:extLst>
          </p:cNvPr>
          <p:cNvSpPr txBox="1"/>
          <p:nvPr/>
        </p:nvSpPr>
        <p:spPr>
          <a:xfrm>
            <a:off x="8318500" y="621824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tx2">
                    <a:lumMod val="75000"/>
                  </a:schemeClr>
                </a:solidFill>
              </a:rPr>
              <a:t>n=28</a:t>
            </a:r>
            <a:endParaRPr kumimoji="1"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26CEDD-8E10-8F7C-CA4F-F81330EE5193}"/>
              </a:ext>
            </a:extLst>
          </p:cNvPr>
          <p:cNvSpPr txBox="1"/>
          <p:nvPr/>
        </p:nvSpPr>
        <p:spPr>
          <a:xfrm>
            <a:off x="7645400" y="621824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solidFill>
                  <a:schemeClr val="tx2">
                    <a:lumMod val="75000"/>
                  </a:schemeClr>
                </a:solidFill>
              </a:rPr>
              <a:t>n=11</a:t>
            </a:r>
            <a:endParaRPr kumimoji="1"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2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607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rates after surgical debulking and prior to adjuvant therapy (Cohort B)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3" y="1821263"/>
            <a:ext cx="4757166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Post-surgical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was detectable in 33% (4/12) of patients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75% (3/4) of patients experienced radiologic recurrence within a median time to recurrence of 19 months while only 13% (1/8) MRD-negative patients relapsed</a:t>
            </a:r>
          </a:p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MRDpositive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patients had a higher rate of recurrence (not statistical significance)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6EB0DC-71AC-68F7-A53D-DE6CBDD58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3333" r="50074" b="24775"/>
          <a:stretch/>
        </p:blipFill>
        <p:spPr>
          <a:xfrm>
            <a:off x="7514830" y="2149188"/>
            <a:ext cx="4440050" cy="37106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340213F-005A-A51D-F6DF-FACEEAC5B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75712" r="18270" b="17413"/>
          <a:stretch/>
        </p:blipFill>
        <p:spPr>
          <a:xfrm>
            <a:off x="3677093" y="6018696"/>
            <a:ext cx="8135679" cy="47146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31C0A0-B4A4-7FC5-1BBC-F1B91242F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9" t="45926" r="66979" b="22777"/>
          <a:stretch/>
        </p:blipFill>
        <p:spPr>
          <a:xfrm>
            <a:off x="5087098" y="3336414"/>
            <a:ext cx="2657834" cy="2523449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F787AA2-D5F2-D702-4A06-32A53C964303}"/>
              </a:ext>
            </a:extLst>
          </p:cNvPr>
          <p:cNvSpPr/>
          <p:nvPr/>
        </p:nvSpPr>
        <p:spPr>
          <a:xfrm>
            <a:off x="8102009" y="2562447"/>
            <a:ext cx="340242" cy="680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553FDAB-A3AB-E919-AC7A-29A396590A44}"/>
              </a:ext>
            </a:extLst>
          </p:cNvPr>
          <p:cNvSpPr/>
          <p:nvPr/>
        </p:nvSpPr>
        <p:spPr>
          <a:xfrm>
            <a:off x="8084288" y="4586851"/>
            <a:ext cx="340242" cy="2084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AED5D6F-371A-BD8A-511F-81F41DAFAF4F}"/>
              </a:ext>
            </a:extLst>
          </p:cNvPr>
          <p:cNvSpPr/>
          <p:nvPr/>
        </p:nvSpPr>
        <p:spPr>
          <a:xfrm>
            <a:off x="8105551" y="2587258"/>
            <a:ext cx="230375" cy="66630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60D983B-C19D-C7AA-0025-8F45E206C60F}"/>
              </a:ext>
            </a:extLst>
          </p:cNvPr>
          <p:cNvSpPr/>
          <p:nvPr/>
        </p:nvSpPr>
        <p:spPr>
          <a:xfrm>
            <a:off x="8109094" y="3282591"/>
            <a:ext cx="230375" cy="20843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1E591-49EC-AC29-181C-7DB7DE0A0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EDAAE9-F333-5726-3A92-2047E9BE3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43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607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rates after surgical debulking and prior to adjuvant therapy (Cohort B)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510" y="1662430"/>
            <a:ext cx="4757166" cy="4038600"/>
          </a:xfrm>
        </p:spPr>
        <p:txBody>
          <a:bodyPr/>
          <a:lstStyle/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Only 3 pts with plasma samples available before and after completion of ACT were MRD positive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Only one cleared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during ACT with no evidence of disease on imaging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The other two remained positive and eventually progressed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6EB0DC-71AC-68F7-A53D-DE6CBDD58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23333" r="50074" b="24775"/>
          <a:stretch/>
        </p:blipFill>
        <p:spPr>
          <a:xfrm>
            <a:off x="6687879" y="1458082"/>
            <a:ext cx="5267001" cy="440178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340213F-005A-A51D-F6DF-FACEEAC5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75712" r="18270" b="17413"/>
          <a:stretch/>
        </p:blipFill>
        <p:spPr>
          <a:xfrm>
            <a:off x="3677093" y="6018696"/>
            <a:ext cx="8135679" cy="47146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F787AA2-D5F2-D702-4A06-32A53C964303}"/>
              </a:ext>
            </a:extLst>
          </p:cNvPr>
          <p:cNvSpPr/>
          <p:nvPr/>
        </p:nvSpPr>
        <p:spPr>
          <a:xfrm>
            <a:off x="7397601" y="1967023"/>
            <a:ext cx="311004" cy="276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AED5D6F-371A-BD8A-511F-81F41DAFAF4F}"/>
              </a:ext>
            </a:extLst>
          </p:cNvPr>
          <p:cNvSpPr/>
          <p:nvPr/>
        </p:nvSpPr>
        <p:spPr>
          <a:xfrm>
            <a:off x="7437915" y="4378417"/>
            <a:ext cx="230375" cy="20843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56F0028-29E7-01B8-DECB-8B964EC97283}"/>
              </a:ext>
            </a:extLst>
          </p:cNvPr>
          <p:cNvSpPr/>
          <p:nvPr/>
        </p:nvSpPr>
        <p:spPr>
          <a:xfrm>
            <a:off x="7412663" y="2537996"/>
            <a:ext cx="311004" cy="276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89FB951-F7D8-5022-BA6D-B449FD164C74}"/>
              </a:ext>
            </a:extLst>
          </p:cNvPr>
          <p:cNvSpPr/>
          <p:nvPr/>
        </p:nvSpPr>
        <p:spPr>
          <a:xfrm>
            <a:off x="7412662" y="4320382"/>
            <a:ext cx="311004" cy="276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3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22521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rates following the completion of adjuvant therapy (Cohorts B and C)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15" y="1643796"/>
            <a:ext cx="10785499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22 patients from cohorts B&amp;C had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testing following completion of primary therapy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23% (5/22) of patients had detectable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after completion of definitive therapy, all of whom experienced disease progression (p &lt; 0.001) 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372D6DC-2534-D913-81FC-D5F396BACB4A}"/>
              </a:ext>
            </a:extLst>
          </p:cNvPr>
          <p:cNvGrpSpPr/>
          <p:nvPr/>
        </p:nvGrpSpPr>
        <p:grpSpPr>
          <a:xfrm>
            <a:off x="2308553" y="2893273"/>
            <a:ext cx="7574894" cy="3642206"/>
            <a:chOff x="2682374" y="3065190"/>
            <a:chExt cx="7574894" cy="3642206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6B777071-273F-FCF1-5F0F-27A629C01659}"/>
                </a:ext>
              </a:extLst>
            </p:cNvPr>
            <p:cNvGrpSpPr/>
            <p:nvPr/>
          </p:nvGrpSpPr>
          <p:grpSpPr>
            <a:xfrm>
              <a:off x="2682374" y="3065190"/>
              <a:ext cx="7574894" cy="3642206"/>
              <a:chOff x="2682374" y="3065190"/>
              <a:chExt cx="7574894" cy="3642206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5D82FBD4-5338-BC6A-4715-B18009CA0E33}"/>
                  </a:ext>
                </a:extLst>
              </p:cNvPr>
              <p:cNvGrpSpPr/>
              <p:nvPr/>
            </p:nvGrpSpPr>
            <p:grpSpPr>
              <a:xfrm>
                <a:off x="2682374" y="3065190"/>
                <a:ext cx="7574894" cy="3642206"/>
                <a:chOff x="2682374" y="3065190"/>
                <a:chExt cx="7574894" cy="3642206"/>
              </a:xfrm>
            </p:grpSpPr>
            <p:pic>
              <p:nvPicPr>
                <p:cNvPr id="4" name="圖片 3">
                  <a:extLst>
                    <a:ext uri="{FF2B5EF4-FFF2-40B4-BE49-F238E27FC236}">
                      <a16:creationId xmlns:a16="http://schemas.microsoft.com/office/drawing/2014/main" id="{EC28678B-DEAF-FB83-D4D3-E3CA57BB0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5000" t="23333" r="14374" b="16295"/>
                <a:stretch/>
              </p:blipFill>
              <p:spPr>
                <a:xfrm>
                  <a:off x="2682374" y="3065190"/>
                  <a:ext cx="7574894" cy="3642206"/>
                </a:xfrm>
                <a:prstGeom prst="rect">
                  <a:avLst/>
                </a:prstGeom>
              </p:spPr>
            </p:pic>
            <p:sp>
              <p:nvSpPr>
                <p:cNvPr id="5" name="矩形: 圓角 4">
                  <a:extLst>
                    <a:ext uri="{FF2B5EF4-FFF2-40B4-BE49-F238E27FC236}">
                      <a16:creationId xmlns:a16="http://schemas.microsoft.com/office/drawing/2014/main" id="{05EB5D7F-13A8-0638-5339-FDD2C0A05388}"/>
                    </a:ext>
                  </a:extLst>
                </p:cNvPr>
                <p:cNvSpPr/>
                <p:nvPr/>
              </p:nvSpPr>
              <p:spPr>
                <a:xfrm>
                  <a:off x="6919142" y="3336677"/>
                  <a:ext cx="236575" cy="23586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矩形: 圓角 5">
                  <a:extLst>
                    <a:ext uri="{FF2B5EF4-FFF2-40B4-BE49-F238E27FC236}">
                      <a16:creationId xmlns:a16="http://schemas.microsoft.com/office/drawing/2014/main" id="{0AF17824-82F9-AC1E-3563-55CC699F680B}"/>
                    </a:ext>
                  </a:extLst>
                </p:cNvPr>
                <p:cNvSpPr/>
                <p:nvPr/>
              </p:nvSpPr>
              <p:spPr>
                <a:xfrm>
                  <a:off x="6922679" y="3871851"/>
                  <a:ext cx="236575" cy="23586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B35BED81-3623-52CC-83EB-01274198A0BD}"/>
                  </a:ext>
                </a:extLst>
              </p:cNvPr>
              <p:cNvSpPr/>
              <p:nvPr/>
            </p:nvSpPr>
            <p:spPr>
              <a:xfrm>
                <a:off x="3148113" y="3435912"/>
                <a:ext cx="236575" cy="2358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8529CECE-578D-EE8F-454D-EB576D99FF1C}"/>
                  </a:ext>
                </a:extLst>
              </p:cNvPr>
              <p:cNvSpPr/>
              <p:nvPr/>
            </p:nvSpPr>
            <p:spPr>
              <a:xfrm>
                <a:off x="3141022" y="3843503"/>
                <a:ext cx="243666" cy="1736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E5ED786B-3D12-FF19-0ADE-F19311A6C99F}"/>
                </a:ext>
              </a:extLst>
            </p:cNvPr>
            <p:cNvSpPr/>
            <p:nvPr/>
          </p:nvSpPr>
          <p:spPr>
            <a:xfrm>
              <a:off x="3144562" y="4036836"/>
              <a:ext cx="236575" cy="173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24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2674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rates following the completion of adjuvant therapy (Cohorts B and C)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1659034"/>
            <a:ext cx="9872871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Inclusive of additional two patients who became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-positive during surveillance (32%; 7/22), clinical progression was ultimately confirmed by imaging (p &lt; 0.0001)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E6E3B79-D7CF-CA72-47CC-806DC2D01709}"/>
              </a:ext>
            </a:extLst>
          </p:cNvPr>
          <p:cNvGrpSpPr/>
          <p:nvPr/>
        </p:nvGrpSpPr>
        <p:grpSpPr>
          <a:xfrm>
            <a:off x="3722683" y="2574296"/>
            <a:ext cx="7574894" cy="3642206"/>
            <a:chOff x="2682374" y="3065190"/>
            <a:chExt cx="7574894" cy="3642206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0BAAE38-6DCF-4AD3-51E5-9CABC8C6FCE0}"/>
                </a:ext>
              </a:extLst>
            </p:cNvPr>
            <p:cNvGrpSpPr/>
            <p:nvPr/>
          </p:nvGrpSpPr>
          <p:grpSpPr>
            <a:xfrm>
              <a:off x="2682374" y="3065190"/>
              <a:ext cx="7574894" cy="3642206"/>
              <a:chOff x="2682374" y="3065190"/>
              <a:chExt cx="7574894" cy="3642206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B54D2A70-4EE8-8DA9-18B2-3D152A460991}"/>
                  </a:ext>
                </a:extLst>
              </p:cNvPr>
              <p:cNvGrpSpPr/>
              <p:nvPr/>
            </p:nvGrpSpPr>
            <p:grpSpPr>
              <a:xfrm>
                <a:off x="2682374" y="3065190"/>
                <a:ext cx="7574894" cy="3642206"/>
                <a:chOff x="2682374" y="3065190"/>
                <a:chExt cx="7574894" cy="3642206"/>
              </a:xfrm>
            </p:grpSpPr>
            <p:pic>
              <p:nvPicPr>
                <p:cNvPr id="12" name="圖片 11">
                  <a:extLst>
                    <a:ext uri="{FF2B5EF4-FFF2-40B4-BE49-F238E27FC236}">
                      <a16:creationId xmlns:a16="http://schemas.microsoft.com/office/drawing/2014/main" id="{036489D8-9CDF-1F7D-B9DB-3132F6737C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5000" t="23333" r="14374" b="16295"/>
                <a:stretch/>
              </p:blipFill>
              <p:spPr>
                <a:xfrm>
                  <a:off x="2682374" y="3065190"/>
                  <a:ext cx="7574894" cy="3642206"/>
                </a:xfrm>
                <a:prstGeom prst="rect">
                  <a:avLst/>
                </a:prstGeom>
              </p:spPr>
            </p:pic>
            <p:sp>
              <p:nvSpPr>
                <p:cNvPr id="13" name="矩形: 圓角 12">
                  <a:extLst>
                    <a:ext uri="{FF2B5EF4-FFF2-40B4-BE49-F238E27FC236}">
                      <a16:creationId xmlns:a16="http://schemas.microsoft.com/office/drawing/2014/main" id="{AC941523-55C6-DFE6-45BD-75C5225AE517}"/>
                    </a:ext>
                  </a:extLst>
                </p:cNvPr>
                <p:cNvSpPr/>
                <p:nvPr/>
              </p:nvSpPr>
              <p:spPr>
                <a:xfrm>
                  <a:off x="6919142" y="3336677"/>
                  <a:ext cx="236575" cy="23586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矩形: 圓角 13">
                  <a:extLst>
                    <a:ext uri="{FF2B5EF4-FFF2-40B4-BE49-F238E27FC236}">
                      <a16:creationId xmlns:a16="http://schemas.microsoft.com/office/drawing/2014/main" id="{D73B5FE5-04AA-80BF-E7B9-F2323C6F0607}"/>
                    </a:ext>
                  </a:extLst>
                </p:cNvPr>
                <p:cNvSpPr/>
                <p:nvPr/>
              </p:nvSpPr>
              <p:spPr>
                <a:xfrm>
                  <a:off x="6922679" y="3871851"/>
                  <a:ext cx="236575" cy="23586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47C97453-0377-E98D-2328-7FA9049BE19A}"/>
                  </a:ext>
                </a:extLst>
              </p:cNvPr>
              <p:cNvSpPr/>
              <p:nvPr/>
            </p:nvSpPr>
            <p:spPr>
              <a:xfrm>
                <a:off x="3148113" y="3435912"/>
                <a:ext cx="236575" cy="2358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E5339A66-B1BB-E31C-64A0-388751D20B90}"/>
                  </a:ext>
                </a:extLst>
              </p:cNvPr>
              <p:cNvSpPr/>
              <p:nvPr/>
            </p:nvSpPr>
            <p:spPr>
              <a:xfrm>
                <a:off x="3141022" y="3843503"/>
                <a:ext cx="243666" cy="1736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5F3F021D-72BE-081C-8CB2-C0547B087B28}"/>
                </a:ext>
              </a:extLst>
            </p:cNvPr>
            <p:cNvSpPr/>
            <p:nvPr/>
          </p:nvSpPr>
          <p:spPr>
            <a:xfrm>
              <a:off x="3144562" y="4036836"/>
              <a:ext cx="236575" cy="173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D6CBF9F-DC91-3D83-9A82-9AB79B4CE787}"/>
              </a:ext>
            </a:extLst>
          </p:cNvPr>
          <p:cNvSpPr/>
          <p:nvPr/>
        </p:nvSpPr>
        <p:spPr>
          <a:xfrm>
            <a:off x="7959451" y="3062950"/>
            <a:ext cx="243666" cy="31800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0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2674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 detection rates following the completion of adjuvant therapy (Cohorts B and C)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1659034"/>
            <a:ext cx="9872871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Longitudinally,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was detected in patients who experienced relapse with 100% sensitivity (7/7) and 100% specificity (15/15)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CD7FD7E-9A90-9A95-92CA-363B14853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 t="37984" r="3372" b="31008"/>
          <a:stretch/>
        </p:blipFill>
        <p:spPr>
          <a:xfrm>
            <a:off x="967562" y="2594344"/>
            <a:ext cx="10519850" cy="36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23" y="506110"/>
            <a:ext cx="11126972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, CA-125, and routine clinicopathological risk factors to predict risk of recurrence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3" y="2313290"/>
            <a:ext cx="9872871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Association of CA-125 levels post-surgery, after ACT, or longitudinally during surveillance were </a:t>
            </a:r>
            <a:r>
              <a:rPr lang="en-US" altLang="zh-TW" dirty="0">
                <a:solidFill>
                  <a:srgbClr val="C00000"/>
                </a:solidFill>
              </a:rPr>
              <a:t>not prognostic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in cohort B and C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002614-EFA5-1E21-CF0F-3E8A66F7C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6" t="46667" r="17324" b="27751"/>
          <a:stretch/>
        </p:blipFill>
        <p:spPr>
          <a:xfrm>
            <a:off x="908144" y="3429000"/>
            <a:ext cx="10375707" cy="2307266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E374713C-9085-BFE3-CF35-722A9DE0CC3B}"/>
              </a:ext>
            </a:extLst>
          </p:cNvPr>
          <p:cNvSpPr/>
          <p:nvPr/>
        </p:nvSpPr>
        <p:spPr>
          <a:xfrm>
            <a:off x="10345479" y="3806456"/>
            <a:ext cx="839972" cy="18075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82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DA35E6-64E0-A159-1E66-FCCD5675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67" y="1972340"/>
            <a:ext cx="10546883" cy="4038600"/>
          </a:xfrm>
        </p:spPr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was detectable on average 10 months (0–36 months) prior to clinical progression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CA-125 levels had a mean lead time of only ∼1 month (0–17)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C660BE-A576-4AD2-5A43-79ADCC0C7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t="28666" r="17238" b="24341"/>
          <a:stretch/>
        </p:blipFill>
        <p:spPr>
          <a:xfrm>
            <a:off x="1917404" y="2940612"/>
            <a:ext cx="8842652" cy="354524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C2B6952-D47F-C77C-CBEE-4B9C77F6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23" y="506110"/>
            <a:ext cx="11126972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, CA-125, and routine clinicopathological risk factors to predict risk of recurrence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93A01C-41A6-F659-F108-1ECD5045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1862470"/>
            <a:ext cx="9872871" cy="4038600"/>
          </a:xfrm>
        </p:spPr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Stage and </a:t>
            </a:r>
            <a:r>
              <a:rPr lang="en-US" altLang="zh-TW" b="1" dirty="0" err="1">
                <a:solidFill>
                  <a:srgbClr val="C00000"/>
                </a:solidFill>
              </a:rPr>
              <a:t>ctDNA</a:t>
            </a:r>
            <a:r>
              <a:rPr lang="en-US" altLang="zh-TW" b="1" dirty="0">
                <a:solidFill>
                  <a:srgbClr val="C00000"/>
                </a:solidFill>
              </a:rPr>
              <a:t> status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were independently and significantly associated with RFS (p = 0.021 and p = 0.003) and remained strong predictors in bivariate analysis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We did not observe significant association between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</a:rPr>
              <a:t>CA-125 status or histology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with RFS in this dataset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67DE5B-1A8C-BB30-D6A8-9CC971161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26822" r="24389" b="29767"/>
          <a:stretch/>
        </p:blipFill>
        <p:spPr>
          <a:xfrm>
            <a:off x="5061098" y="3135288"/>
            <a:ext cx="6588101" cy="3259132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C22B43E-A832-C281-11AB-F67C12C4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23" y="357254"/>
            <a:ext cx="11126972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, CA-125, and routine clinicopathological risk factors to predict risk of recurrence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9EBC821-6E08-49D1-AE09-130CCCF22FEF}"/>
              </a:ext>
            </a:extLst>
          </p:cNvPr>
          <p:cNvSpPr/>
          <p:nvPr/>
        </p:nvSpPr>
        <p:spPr>
          <a:xfrm>
            <a:off x="5331341" y="3429000"/>
            <a:ext cx="1271478" cy="3030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0CF13C-1D39-7BB3-F4A2-033A4F4F6D5E}"/>
              </a:ext>
            </a:extLst>
          </p:cNvPr>
          <p:cNvSpPr/>
          <p:nvPr/>
        </p:nvSpPr>
        <p:spPr>
          <a:xfrm>
            <a:off x="5363240" y="4219354"/>
            <a:ext cx="1271478" cy="3030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251F21E-0A66-181F-862E-2131CDCB508C}"/>
              </a:ext>
            </a:extLst>
          </p:cNvPr>
          <p:cNvSpPr/>
          <p:nvPr/>
        </p:nvSpPr>
        <p:spPr>
          <a:xfrm>
            <a:off x="10332188" y="3429000"/>
            <a:ext cx="1061483" cy="3030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E318A85-D653-6D60-745E-4D48376DFF19}"/>
              </a:ext>
            </a:extLst>
          </p:cNvPr>
          <p:cNvSpPr/>
          <p:nvPr/>
        </p:nvSpPr>
        <p:spPr>
          <a:xfrm>
            <a:off x="10378263" y="4229989"/>
            <a:ext cx="1061483" cy="3030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F4E6A0A-A0DF-8BFC-BB84-837F045E7281}"/>
              </a:ext>
            </a:extLst>
          </p:cNvPr>
          <p:cNvSpPr/>
          <p:nvPr/>
        </p:nvSpPr>
        <p:spPr>
          <a:xfrm>
            <a:off x="5436338" y="5809805"/>
            <a:ext cx="1271478" cy="5466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EC1209C-BECE-1A7F-D91C-9E8A15D9B8C9}"/>
              </a:ext>
            </a:extLst>
          </p:cNvPr>
          <p:cNvSpPr/>
          <p:nvPr/>
        </p:nvSpPr>
        <p:spPr>
          <a:xfrm>
            <a:off x="10395097" y="5844716"/>
            <a:ext cx="1029143" cy="5117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9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1E591-49EC-AC29-181C-7DB7DE0A0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EDAAE9-F333-5726-3A92-2047E9BE3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4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A0D05-AA31-AC71-4120-9E1CF8EB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Summary of main results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57D79F-EB1B-B4C5-E0AA-DD182881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598042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Detection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following debulking surgery or ACT is highly </a:t>
            </a:r>
            <a:r>
              <a:rPr lang="en-US" altLang="zh-TW" dirty="0">
                <a:solidFill>
                  <a:srgbClr val="C00000"/>
                </a:solidFill>
              </a:rPr>
              <a:t>prognostic</a:t>
            </a:r>
          </a:p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monitoring during surveillance is feasible for early recurrence detection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Both detection and higher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levels in plasma prior to surgery was associated with higher grade histology, stage, and mortality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FFEC91-B11D-D72E-30CD-7483AB5B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36" t="25426" r="16889" b="15686"/>
          <a:stretch/>
        </p:blipFill>
        <p:spPr>
          <a:xfrm>
            <a:off x="7336465" y="2057400"/>
            <a:ext cx="459326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2C49418-FF5C-8616-5C4C-DF3E61C81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2" t="37984" r="3372" b="31008"/>
          <a:stretch/>
        </p:blipFill>
        <p:spPr>
          <a:xfrm>
            <a:off x="4415059" y="3561907"/>
            <a:ext cx="7488786" cy="267940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243A11-F7C0-E577-23EC-1C73041D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92" y="253992"/>
            <a:ext cx="9875520" cy="135636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Summary of main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A4741E-6A1A-816B-CBD2-AA9B4F6C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11" y="3786076"/>
            <a:ext cx="4202789" cy="40386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Presence of </a:t>
            </a:r>
            <a:r>
              <a:rPr lang="en-US" altLang="zh-TW" b="1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 during surveillance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(single time point/longitudinally) is significantly associated with </a:t>
            </a:r>
            <a:r>
              <a:rPr lang="en-US" altLang="zh-TW" dirty="0">
                <a:solidFill>
                  <a:srgbClr val="C00000"/>
                </a:solidFill>
              </a:rPr>
              <a:t>markedly reduced RFS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52CB96B-4683-4EFF-9F73-AE40EBD1D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52840"/>
              </p:ext>
            </p:extLst>
          </p:nvPr>
        </p:nvGraphicFramePr>
        <p:xfrm>
          <a:off x="1081592" y="1538373"/>
          <a:ext cx="8930168" cy="17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084">
                  <a:extLst>
                    <a:ext uri="{9D8B030D-6E8A-4147-A177-3AD203B41FA5}">
                      <a16:colId xmlns:a16="http://schemas.microsoft.com/office/drawing/2014/main" val="827676704"/>
                    </a:ext>
                  </a:extLst>
                </a:gridCol>
                <a:gridCol w="4465084">
                  <a:extLst>
                    <a:ext uri="{9D8B030D-6E8A-4147-A177-3AD203B41FA5}">
                      <a16:colId xmlns:a16="http://schemas.microsoft.com/office/drawing/2014/main" val="367651637"/>
                    </a:ext>
                  </a:extLst>
                </a:gridCol>
              </a:tblGrid>
              <a:tr h="439430">
                <a:tc>
                  <a:txBody>
                    <a:bodyPr/>
                    <a:lstStyle/>
                    <a:p>
                      <a:r>
                        <a:rPr lang="en-US" altLang="zh-TW" sz="2200" dirty="0" err="1"/>
                        <a:t>ctDNA</a:t>
                      </a:r>
                      <a:r>
                        <a:rPr lang="en-US" altLang="zh-TW" sz="2200" dirty="0"/>
                        <a:t> status after resection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Recurrence rate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31622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positive</a:t>
                      </a:r>
                      <a:endParaRPr lang="zh-TW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75% (3/4)</a:t>
                      </a:r>
                      <a:endParaRPr lang="zh-TW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81281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negative</a:t>
                      </a:r>
                      <a:endParaRPr lang="zh-TW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13% (1/8)</a:t>
                      </a:r>
                      <a:endParaRPr lang="zh-TW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91462"/>
                  </a:ext>
                </a:extLst>
              </a:tr>
              <a:tr h="439430">
                <a:tc gridSpan="2"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Association was not statistically significant. Larger sample set is needed.</a:t>
                      </a:r>
                      <a:endParaRPr lang="zh-TW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6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2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9019F-1896-0DD3-8606-4BE6717E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Introduction 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Epithelial ovarian cancer (EOC)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Most lethal gynecologic malignancy worldwide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altLang="zh-TW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leading cancer type in women in the U.S.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The poor survival is largely driven by the advanced stages (III/IV) at which EOC is diagnosed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5-year survival rate:</a:t>
            </a: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stage I: 90%                                                                                                                                                          stage II: 0–40%                                                                                                                                                       stage III: 15–20%                                                                                                                                                     stage IV: &lt;5%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B25E0-3CE4-F6CA-ACA8-9E67630C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Summary of main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D332FB-5515-ACF6-56DA-72B4B422C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zh-TW" b="1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 status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after definitive therapy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zh-TW" dirty="0">
                <a:solidFill>
                  <a:srgbClr val="C00000"/>
                </a:solidFill>
              </a:rPr>
              <a:t>significant prognostic factor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High sensitivity and specificity for relapse prediction </a:t>
            </a: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Limited sample size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not able to perform a more comprehensive analysis including multiple risk factors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Further investigation is warranted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5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AF8647-9349-AEB8-ADC4-8FA3A53B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Summary of main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D0E6D4-1B57-D26F-C98E-D582DD5C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CA-125 was inferior in predicting recurrence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after definitive treatment </a:t>
            </a:r>
          </a:p>
          <a:p>
            <a:r>
              <a:rPr lang="en-US" altLang="zh-TW" b="1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 detection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preceded clinical relapse, on average </a:t>
            </a:r>
            <a:r>
              <a:rPr lang="en-US" altLang="zh-TW" dirty="0">
                <a:solidFill>
                  <a:srgbClr val="C00000"/>
                </a:solidFill>
              </a:rPr>
              <a:t>10 months ahead of radiological findings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, compared to ∼1 month when assessed by CA-125 status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Monitoring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post-surgery and every 3 months during surveillance </a:t>
            </a: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detection of MRD with higher sensitivity than CA-125 screening and ahead of radiologic findings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88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C0F7CB-AFB7-B97F-AD31-3F1896CC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27" y="398505"/>
            <a:ext cx="10457121" cy="135636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Results in the context of published literature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4ADE37-96D6-7F2B-8ED6-D4D61795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Absence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following primary treatment was associated with improved outcomes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Poor sensitivity and specificity of CA-125 for recurrence detection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advantage of using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as a predictive biomarker for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early recurrence detection</a:t>
            </a:r>
          </a:p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was a potential tumor-specific biomarker for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treatment response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monitoring in HGSOC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Assessment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treatment response following adjuvant therapy was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prognostic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CD130-8E48-41CF-8C84-25FA2831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1377"/>
            <a:ext cx="10393326" cy="135636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Results in the context of published literature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11DDE6-D3EC-A9E9-6A6C-F8483E025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Majority of studies have focused on analyzing the most common somatic mutations characteristic of EOC: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TP53, PTEN, PIK3CA, and BRCA1/2 genes</a:t>
            </a:r>
          </a:p>
          <a:p>
            <a:pPr marL="45720" indent="0">
              <a:buNone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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reduced sensitivity for MRD detection</a:t>
            </a:r>
          </a:p>
          <a:p>
            <a:pPr marL="45720" indent="0">
              <a:buNone/>
            </a:pPr>
            <a:endParaRPr lang="en-US" altLang="zh-TW" sz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Assessment of a single mutation or a static panel of variants may not accurately reflect the residual disease level</a:t>
            </a:r>
          </a:p>
          <a:p>
            <a:pPr marL="45720" indent="0">
              <a:buNone/>
            </a:pPr>
            <a:endParaRPr lang="en-US" altLang="zh-TW" sz="9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zh-TW" sz="2200" dirty="0">
                <a:solidFill>
                  <a:srgbClr val="C00000"/>
                </a:solidFill>
              </a:rPr>
              <a:t>personalized, tumor-informed </a:t>
            </a:r>
            <a:r>
              <a:rPr lang="en-US" altLang="zh-TW" sz="2200" dirty="0" err="1">
                <a:solidFill>
                  <a:srgbClr val="C00000"/>
                </a:solidFill>
              </a:rPr>
              <a:t>ctDNA</a:t>
            </a:r>
            <a:r>
              <a:rPr lang="en-US" altLang="zh-TW" sz="2200" dirty="0">
                <a:solidFill>
                  <a:srgbClr val="C00000"/>
                </a:solidFill>
              </a:rPr>
              <a:t> assay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focused on the clonal variants may allow for higher precision when </a:t>
            </a:r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identifying the presence of disease at the molecular level</a:t>
            </a:r>
          </a:p>
        </p:txBody>
      </p:sp>
    </p:spTree>
    <p:extLst>
      <p:ext uri="{BB962C8B-B14F-4D97-AF65-F5344CB8AC3E}">
        <p14:creationId xmlns:p14="http://schemas.microsoft.com/office/powerpoint/2010/main" val="327954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Strengths &amp; weaknesses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Strengths: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Prospective samples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Serially collected at scheduled intervals to demonstrate the potential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monitoring to identify recurrence and evaluate treatment effectiveness</a:t>
            </a: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Limitations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Modest sample size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Heterogenous study population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Loss of follow-up for some patients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6F9BC-B6DB-50E3-4D05-8231E1E3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439479"/>
            <a:ext cx="10552814" cy="135636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Implications for practice and future research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4A8A44-78BD-F4ED-7307-AEF673E6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Evolution of maintenance strategies and newer therapies + MRD technologies</a:t>
            </a: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early intervention, leading to a survival advantage</a:t>
            </a:r>
          </a:p>
          <a:p>
            <a:pPr lvl="1">
              <a:buFont typeface="Wingdings" pitchFamily="2" charset="2"/>
              <a:buChar char="à"/>
            </a:pPr>
            <a:endParaRPr lang="en-US" altLang="zh-TW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Longitudinal monitoring of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in the adjuvant and surveillance settings</a:t>
            </a:r>
            <a:endParaRPr lang="en-US" altLang="zh-TW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personalized disease management</a:t>
            </a: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improving survival </a:t>
            </a:r>
          </a:p>
          <a:p>
            <a:pPr marL="274320" lvl="1" indent="0">
              <a:buNone/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improving quality-of-life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9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D822FF-2862-1B28-8E3D-84ED6B2D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7AF72-1E65-BE34-31D5-E4622E44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160" y="2942099"/>
            <a:ext cx="8157650" cy="973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5400" dirty="0">
                <a:solidFill>
                  <a:schemeClr val="accent1">
                    <a:lumMod val="50000"/>
                  </a:schemeClr>
                </a:solidFill>
              </a:rPr>
              <a:t>Thank You For Listening! </a:t>
            </a:r>
            <a:endParaRPr kumimoji="1" lang="zh-TW" alt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838E06-9BC5-F932-E3A4-612D5F6A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582" y="1850610"/>
            <a:ext cx="2709396" cy="27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9019F-1896-0DD3-8606-4BE6717E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070100"/>
            <a:ext cx="10401300" cy="403860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The current standard of care: surgical debulking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platinum-based chemotherapy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Main factors for decision making regarding duration of therapy and use of maintenance therapy: </a:t>
            </a:r>
          </a:p>
          <a:p>
            <a:pPr marL="45720" indent="0">
              <a:buNone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stage, CA-125 levels, radiologic response, presence of residual disease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after surgery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Maintenance strategies: systemic chemotherapy, VEGF inhibition,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PARPi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37" y="1287780"/>
            <a:ext cx="9872871" cy="5709447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CA-125 levels, physical exam, and imaging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remain the standard for monitoring response to treatment and detecting relapse</a:t>
            </a: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CCA74C1-DA2A-2C58-3938-F73AC793F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71554"/>
              </p:ext>
            </p:extLst>
          </p:nvPr>
        </p:nvGraphicFramePr>
        <p:xfrm>
          <a:off x="1143000" y="2600961"/>
          <a:ext cx="1000932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440">
                  <a:extLst>
                    <a:ext uri="{9D8B030D-6E8A-4147-A177-3AD203B41FA5}">
                      <a16:colId xmlns:a16="http://schemas.microsoft.com/office/drawing/2014/main" val="144584444"/>
                    </a:ext>
                  </a:extLst>
                </a:gridCol>
                <a:gridCol w="3336440">
                  <a:extLst>
                    <a:ext uri="{9D8B030D-6E8A-4147-A177-3AD203B41FA5}">
                      <a16:colId xmlns:a16="http://schemas.microsoft.com/office/drawing/2014/main" val="476799488"/>
                    </a:ext>
                  </a:extLst>
                </a:gridCol>
                <a:gridCol w="3336440">
                  <a:extLst>
                    <a:ext uri="{9D8B030D-6E8A-4147-A177-3AD203B41FA5}">
                      <a16:colId xmlns:a16="http://schemas.microsoft.com/office/drawing/2014/main" val="343701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CA-125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CT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1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Specificity for detection of recurrence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91-100%</a:t>
                      </a:r>
                    </a:p>
                    <a:p>
                      <a:r>
                        <a:rPr lang="en-US" altLang="zh-TW" sz="2200" dirty="0"/>
                        <a:t>lead time 2-5 months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78-87%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63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Sensitivity for detection of recurrence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56-94%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47-75%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2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/>
                        <a:t>Clinical outcomes</a:t>
                      </a:r>
                      <a:endParaRPr lang="zh-TW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200" dirty="0">
                          <a:solidFill>
                            <a:schemeClr val="tx1"/>
                          </a:solidFill>
                        </a:rPr>
                        <a:t>Neither imaging nor CA-125 for early detection of recurrence has been found to improve clinical outcomes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84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39" y="1148553"/>
            <a:ext cx="5715001" cy="5709447"/>
          </a:xfrm>
        </p:spPr>
        <p:txBody>
          <a:bodyPr>
            <a:normAutofit/>
          </a:bodyPr>
          <a:lstStyle/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Circulating tumor DNA (</a:t>
            </a:r>
            <a:r>
              <a:rPr lang="en-US" altLang="zh-TW" b="1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 non-invasive biomarker </a:t>
            </a:r>
          </a:p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Detect residual disease at a molecular level months ahead of radiological findings</a:t>
            </a: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3CB57CF-837C-8F7E-36D4-C7037195D56C}"/>
              </a:ext>
            </a:extLst>
          </p:cNvPr>
          <p:cNvSpPr/>
          <p:nvPr/>
        </p:nvSpPr>
        <p:spPr>
          <a:xfrm>
            <a:off x="1162493" y="4387259"/>
            <a:ext cx="9867014" cy="1706526"/>
          </a:xfrm>
          <a:prstGeom prst="roundRect">
            <a:avLst/>
          </a:prstGeom>
          <a:solidFill>
            <a:srgbClr val="C9D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Clinical validity of </a:t>
            </a:r>
            <a:r>
              <a:rPr lang="en-US" altLang="zh-TW" sz="2200" b="1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 for molecular residual disease (MRD) detection and to predict recurrence during surveillance</a:t>
            </a:r>
          </a:p>
          <a:p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association of </a:t>
            </a:r>
            <a:r>
              <a:rPr lang="en-US" altLang="zh-TW" sz="2200" dirty="0" err="1">
                <a:solidFill>
                  <a:schemeClr val="accent1">
                    <a:lumMod val="50000"/>
                  </a:schemeClr>
                </a:solidFill>
              </a:rPr>
              <a:t>ctDNAbased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</a:rPr>
              <a:t> MRD status with recurrence-free survival (RFS) and overall survival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132CD84-8848-4700-67EE-9023C81F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38" y="389977"/>
            <a:ext cx="4938632" cy="38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80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1E591-49EC-AC29-181C-7DB7DE0A0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methods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EDAAE9-F333-5726-3A92-2047E9BE3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79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9019F-1896-0DD3-8606-4BE6717E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6" y="60960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Patients: diagnosed with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stage I-IV EOC</a:t>
            </a:r>
          </a:p>
          <a:p>
            <a:pPr marL="45720" indent="0">
              <a:buNone/>
            </a:pPr>
            <a:endParaRPr lang="zh-TW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06E24FF-57CE-17E8-CCDD-86F5756F1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39188"/>
              </p:ext>
            </p:extLst>
          </p:nvPr>
        </p:nvGraphicFramePr>
        <p:xfrm>
          <a:off x="777408" y="1460145"/>
          <a:ext cx="10995491" cy="49507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9098">
                  <a:extLst>
                    <a:ext uri="{9D8B030D-6E8A-4147-A177-3AD203B41FA5}">
                      <a16:colId xmlns:a16="http://schemas.microsoft.com/office/drawing/2014/main" val="2269352680"/>
                    </a:ext>
                  </a:extLst>
                </a:gridCol>
                <a:gridCol w="2199098">
                  <a:extLst>
                    <a:ext uri="{9D8B030D-6E8A-4147-A177-3AD203B41FA5}">
                      <a16:colId xmlns:a16="http://schemas.microsoft.com/office/drawing/2014/main" val="4224417578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53084244"/>
                    </a:ext>
                  </a:extLst>
                </a:gridCol>
                <a:gridCol w="1872896">
                  <a:extLst>
                    <a:ext uri="{9D8B030D-6E8A-4147-A177-3AD203B41FA5}">
                      <a16:colId xmlns:a16="http://schemas.microsoft.com/office/drawing/2014/main" val="424636161"/>
                    </a:ext>
                  </a:extLst>
                </a:gridCol>
                <a:gridCol w="2184399">
                  <a:extLst>
                    <a:ext uri="{9D8B030D-6E8A-4147-A177-3AD203B41FA5}">
                      <a16:colId xmlns:a16="http://schemas.microsoft.com/office/drawing/2014/main" val="1928660709"/>
                    </a:ext>
                  </a:extLst>
                </a:gridCol>
              </a:tblGrid>
              <a:tr h="2293914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Cohort A</a:t>
                      </a:r>
                    </a:p>
                    <a:p>
                      <a:r>
                        <a:rPr lang="en-US" altLang="zh-TW" b="1" dirty="0"/>
                        <a:t>(pre-surgery)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University of California San Francisco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Ovarian, fallopian tube, or peritoneal cancer or  adnexal mass suspicious for malignancy on imaging and ultimately found to be malignant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plasma samples from pre-surgery </a:t>
                      </a:r>
                    </a:p>
                    <a:p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02608"/>
                  </a:ext>
                </a:extLst>
              </a:tr>
              <a:tr h="1468105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Cohort B</a:t>
                      </a:r>
                    </a:p>
                    <a:p>
                      <a:r>
                        <a:rPr lang="en-US" altLang="zh-TW" b="1" dirty="0"/>
                        <a:t>(adjuvant setting)</a:t>
                      </a:r>
                      <a:endParaRPr lang="zh-TW" alt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TW" dirty="0"/>
                        <a:t>Columbia University Irving Medical Center, University of Pittsburgh, and Stanford University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Ovarian, fallopian tube, or peritoneal cancers enrolled following cytoreductive surgery</a:t>
                      </a:r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TW" dirty="0"/>
                        <a:t>followed up every 3 months for up to 40 months after the end of definitive therapy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first blood draw: </a:t>
                      </a:r>
                    </a:p>
                    <a:p>
                      <a:r>
                        <a:rPr lang="en-US" altLang="zh-TW" dirty="0"/>
                        <a:t>30 days after surgery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872794"/>
                  </a:ext>
                </a:extLst>
              </a:tr>
              <a:tr h="838394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Cohort C</a:t>
                      </a:r>
                    </a:p>
                    <a:p>
                      <a:r>
                        <a:rPr lang="en-US" altLang="zh-TW" b="1" dirty="0"/>
                        <a:t>(surveillance setting)</a:t>
                      </a:r>
                      <a:endParaRPr lang="zh-TW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After completion of definitive treatment (surgery with/without ACT)</a:t>
                      </a:r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51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5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9019F-1896-0DD3-8606-4BE6717E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92" y="585521"/>
            <a:ext cx="10584712" cy="1356360"/>
          </a:xfrm>
        </p:spPr>
        <p:txBody>
          <a:bodyPr/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Tumor informed, personalized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ctDNA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 assays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4685B-8DA8-1D9D-F721-13464387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240" y="3054651"/>
            <a:ext cx="856960" cy="11114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72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endParaRPr lang="zh-TW" alt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ONC_how it works_MD-01">
            <a:extLst>
              <a:ext uri="{FF2B5EF4-FFF2-40B4-BE49-F238E27FC236}">
                <a16:creationId xmlns:a16="http://schemas.microsoft.com/office/drawing/2014/main" id="{61A65EF3-9EAB-BC82-9B2A-542E2ADF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2" y="1870264"/>
            <a:ext cx="3497440" cy="35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C_how it works_MD-02">
            <a:extLst>
              <a:ext uri="{FF2B5EF4-FFF2-40B4-BE49-F238E27FC236}">
                <a16:creationId xmlns:a16="http://schemas.microsoft.com/office/drawing/2014/main" id="{97DEF2A1-C05E-3D9B-EA77-9DB7690F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37" y="1984442"/>
            <a:ext cx="3392384" cy="33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C_how it works_MD-03">
            <a:extLst>
              <a:ext uri="{FF2B5EF4-FFF2-40B4-BE49-F238E27FC236}">
                <a16:creationId xmlns:a16="http://schemas.microsoft.com/office/drawing/2014/main" id="{B89CA6C2-5BF3-4C47-7D62-5313B9B1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84" y="2148498"/>
            <a:ext cx="3018924" cy="3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AF88578-6489-558C-BA15-2AC7A1F2E031}"/>
              </a:ext>
            </a:extLst>
          </p:cNvPr>
          <p:cNvSpPr txBox="1"/>
          <p:nvPr/>
        </p:nvSpPr>
        <p:spPr>
          <a:xfrm>
            <a:off x="4842038" y="4930829"/>
            <a:ext cx="301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Custom design and manufacture personalized </a:t>
            </a:r>
            <a:r>
              <a:rPr lang="en-US" altLang="zh-TW" dirty="0" err="1"/>
              <a:t>mPCR</a:t>
            </a:r>
            <a:r>
              <a:rPr lang="en-US" altLang="zh-TW" dirty="0"/>
              <a:t> assay for each patient, target the top 16 clonal mutations found in the tumor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FA8E75-F699-1F57-32CB-4DA6D07AA366}"/>
              </a:ext>
            </a:extLst>
          </p:cNvPr>
          <p:cNvSpPr txBox="1"/>
          <p:nvPr/>
        </p:nvSpPr>
        <p:spPr>
          <a:xfrm>
            <a:off x="1093760" y="4941745"/>
            <a:ext cx="297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Sequence (WES) tumor tissue to identify unique signature of tumor mutations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226DB11-39F4-3909-E23D-2B0D39A89CC2}"/>
              </a:ext>
            </a:extLst>
          </p:cNvPr>
          <p:cNvSpPr txBox="1"/>
          <p:nvPr/>
        </p:nvSpPr>
        <p:spPr>
          <a:xfrm>
            <a:off x="8351226" y="4941745"/>
            <a:ext cx="289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 personalized assay to test patient’s blood for presence of circulating tumor DNA</a:t>
            </a:r>
            <a:endParaRPr lang="zh-TW" altLang="en-US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F38D3325-47A4-7A26-F54C-085F466683A0}"/>
              </a:ext>
            </a:extLst>
          </p:cNvPr>
          <p:cNvSpPr txBox="1">
            <a:spLocks/>
          </p:cNvSpPr>
          <p:nvPr/>
        </p:nvSpPr>
        <p:spPr>
          <a:xfrm>
            <a:off x="7068857" y="3091623"/>
            <a:ext cx="856960" cy="111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altLang="zh-TW" sz="7200">
                <a:solidFill>
                  <a:schemeClr val="accent1">
                    <a:lumMod val="50000"/>
                  </a:schemeClr>
                </a:solidFill>
              </a:rPr>
              <a:t>&gt;</a:t>
            </a:r>
            <a:endParaRPr lang="zh-TW" alt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3079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6248</TotalTime>
  <Words>2322</Words>
  <Application>Microsoft Office PowerPoint</Application>
  <PresentationFormat>寬螢幕</PresentationFormat>
  <Paragraphs>241</Paragraphs>
  <Slides>36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基礎</vt:lpstr>
      <vt:lpstr>PowerPoint 簡報</vt:lpstr>
      <vt:lpstr>introduction</vt:lpstr>
      <vt:lpstr>Introduction </vt:lpstr>
      <vt:lpstr>PowerPoint 簡報</vt:lpstr>
      <vt:lpstr>PowerPoint 簡報</vt:lpstr>
      <vt:lpstr>PowerPoint 簡報</vt:lpstr>
      <vt:lpstr>methods</vt:lpstr>
      <vt:lpstr> </vt:lpstr>
      <vt:lpstr>Tumor informed, personalized ctDNA assays</vt:lpstr>
      <vt:lpstr>results</vt:lpstr>
      <vt:lpstr> </vt:lpstr>
      <vt:lpstr>PowerPoint 簡報</vt:lpstr>
      <vt:lpstr>Genomic profiles of EOC patients</vt:lpstr>
      <vt:lpstr>PowerPoint 簡報</vt:lpstr>
      <vt:lpstr>Association of pre-surgical ctDNA detection with clinical features and patient outcomes (Cohort A)</vt:lpstr>
      <vt:lpstr>Association of pre-surgical ctDNA detection with clinical features and patient outcomes (Cohort A)</vt:lpstr>
      <vt:lpstr>Association of pre-surgical ctDNA detection with clinical features and patient outcomes (Cohort A)</vt:lpstr>
      <vt:lpstr>Association of pre-surgical ctDNA detection with clinical features and patient outcomes (Cohort A)</vt:lpstr>
      <vt:lpstr>ctDNA detection rates after surgical debulking and prior to adjuvant therapy (Cohort B)</vt:lpstr>
      <vt:lpstr>ctDNA detection rates after surgical debulking and prior to adjuvant therapy (Cohort B)</vt:lpstr>
      <vt:lpstr>ctDNA detection rates following the completion of adjuvant therapy (Cohorts B and C)</vt:lpstr>
      <vt:lpstr>ctDNA detection rates following the completion of adjuvant therapy (Cohorts B and C)</vt:lpstr>
      <vt:lpstr>ctDNA detection rates following the completion of adjuvant therapy (Cohorts B and C)</vt:lpstr>
      <vt:lpstr>ctDNA, CA-125, and routine clinicopathological risk factors to predict risk of recurrence</vt:lpstr>
      <vt:lpstr>ctDNA, CA-125, and routine clinicopathological risk factors to predict risk of recurrence</vt:lpstr>
      <vt:lpstr>ctDNA, CA-125, and routine clinicopathological risk factors to predict risk of recurrence</vt:lpstr>
      <vt:lpstr>Discussion</vt:lpstr>
      <vt:lpstr>Summary of main results</vt:lpstr>
      <vt:lpstr>Summary of main results</vt:lpstr>
      <vt:lpstr>Summary of main results</vt:lpstr>
      <vt:lpstr>Summary of main results</vt:lpstr>
      <vt:lpstr>Results in the context of published literature</vt:lpstr>
      <vt:lpstr>Results in the context of published literature</vt:lpstr>
      <vt:lpstr>Strengths &amp; weaknesses</vt:lpstr>
      <vt:lpstr>Implications for practice and future research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shailene0818@gmail.com</dc:creator>
  <cp:lastModifiedBy>shailene0818@gmail.com</cp:lastModifiedBy>
  <cp:revision>35</cp:revision>
  <dcterms:created xsi:type="dcterms:W3CDTF">2022-09-20T11:35:29Z</dcterms:created>
  <dcterms:modified xsi:type="dcterms:W3CDTF">2022-10-25T13:31:03Z</dcterms:modified>
</cp:coreProperties>
</file>