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6" r:id="rId3"/>
    <p:sldId id="308" r:id="rId4"/>
    <p:sldId id="267" r:id="rId5"/>
    <p:sldId id="268" r:id="rId6"/>
    <p:sldId id="270" r:id="rId7"/>
    <p:sldId id="269" r:id="rId8"/>
    <p:sldId id="271" r:id="rId9"/>
    <p:sldId id="272" r:id="rId10"/>
    <p:sldId id="309" r:id="rId11"/>
    <p:sldId id="273" r:id="rId12"/>
    <p:sldId id="275" r:id="rId13"/>
    <p:sldId id="277" r:id="rId14"/>
    <p:sldId id="257" r:id="rId15"/>
    <p:sldId id="305" r:id="rId16"/>
    <p:sldId id="306" r:id="rId17"/>
    <p:sldId id="298" r:id="rId18"/>
    <p:sldId id="302" r:id="rId19"/>
    <p:sldId id="303" r:id="rId20"/>
    <p:sldId id="301" r:id="rId21"/>
    <p:sldId id="299" r:id="rId22"/>
    <p:sldId id="300" r:id="rId23"/>
    <p:sldId id="278" r:id="rId24"/>
    <p:sldId id="296" r:id="rId25"/>
    <p:sldId id="279" r:id="rId26"/>
    <p:sldId id="304" r:id="rId27"/>
    <p:sldId id="280" r:id="rId28"/>
    <p:sldId id="282" r:id="rId29"/>
    <p:sldId id="283" r:id="rId30"/>
    <p:sldId id="284" r:id="rId31"/>
    <p:sldId id="281" r:id="rId32"/>
    <p:sldId id="285" r:id="rId33"/>
    <p:sldId id="286" r:id="rId34"/>
    <p:sldId id="297" r:id="rId35"/>
    <p:sldId id="288" r:id="rId36"/>
    <p:sldId id="294" r:id="rId37"/>
    <p:sldId id="289" r:id="rId38"/>
    <p:sldId id="290" r:id="rId39"/>
    <p:sldId id="258" r:id="rId40"/>
    <p:sldId id="295" r:id="rId41"/>
    <p:sldId id="291" r:id="rId42"/>
    <p:sldId id="292" r:id="rId43"/>
    <p:sldId id="293" r:id="rId44"/>
    <p:sldId id="307" r:id="rId4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育嘉 胡" initials="育嘉" lastIdx="1" clrIdx="0">
    <p:extLst>
      <p:ext uri="{19B8F6BF-5375-455C-9EA6-DF929625EA0E}">
        <p15:presenceInfo xmlns:p15="http://schemas.microsoft.com/office/powerpoint/2012/main" userId="27e99292354158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4628"/>
  </p:normalViewPr>
  <p:slideViewPr>
    <p:cSldViewPr snapToGrid="0">
      <p:cViewPr varScale="1">
        <p:scale>
          <a:sx n="102" d="100"/>
          <a:sy n="102" d="100"/>
        </p:scale>
        <p:origin x="81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44893-7E5B-384B-8164-AC085C38C9D8}"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zh-TW" altLang="en-US"/>
        </a:p>
      </dgm:t>
    </dgm:pt>
    <dgm:pt modelId="{CB92FB34-2ABA-BA41-9182-E0C1D37A447B}">
      <dgm:prSet phldrT="[文字]" custT="1"/>
      <dgm:spPr/>
      <dgm:t>
        <a:bodyPr/>
        <a:lstStyle/>
        <a:p>
          <a:r>
            <a:rPr lang="en-US" altLang="zh-TW" sz="3600" dirty="0" err="1">
              <a:latin typeface="微軟正黑體" panose="020B0604030504040204" pitchFamily="34" charset="-120"/>
              <a:ea typeface="微軟正黑體" panose="020B0604030504040204" pitchFamily="34" charset="-120"/>
            </a:rPr>
            <a:t>Abortuses</a:t>
          </a:r>
          <a:endParaRPr lang="zh-TW" altLang="en-US" sz="3600" dirty="0"/>
        </a:p>
      </dgm:t>
    </dgm:pt>
    <dgm:pt modelId="{D5C2479D-FF2F-2A48-B685-39763255EBC7}" type="parTrans" cxnId="{86F605BA-A700-834B-9BA6-2BBA6493260F}">
      <dgm:prSet/>
      <dgm:spPr/>
      <dgm:t>
        <a:bodyPr/>
        <a:lstStyle/>
        <a:p>
          <a:endParaRPr lang="zh-TW" altLang="en-US"/>
        </a:p>
      </dgm:t>
    </dgm:pt>
    <dgm:pt modelId="{C5B59B99-E4F0-8B41-831F-A665C62DFD0A}" type="sibTrans" cxnId="{86F605BA-A700-834B-9BA6-2BBA6493260F}">
      <dgm:prSet/>
      <dgm:spPr/>
      <dgm:t>
        <a:bodyPr/>
        <a:lstStyle/>
        <a:p>
          <a:endParaRPr lang="zh-TW" altLang="en-US"/>
        </a:p>
      </dgm:t>
    </dgm:pt>
    <dgm:pt modelId="{A545E1D9-7F2B-C94D-A7C8-58FC2A1CB94D}">
      <dgm:prSet phldrT="[文字]"/>
      <dgm:spPr/>
      <dgm:t>
        <a:bodyPr/>
        <a:lstStyle/>
        <a:p>
          <a:r>
            <a:rPr lang="en-US" altLang="zh-TW" dirty="0">
              <a:latin typeface="微軟正黑體" panose="020B0604030504040204" pitchFamily="34" charset="-120"/>
              <a:ea typeface="微軟正黑體" panose="020B0604030504040204" pitchFamily="34" charset="-120"/>
            </a:rPr>
            <a:t>Trisomy 16 accounts for approximately 30% </a:t>
          </a:r>
          <a:endParaRPr lang="zh-TW" altLang="en-US" dirty="0"/>
        </a:p>
      </dgm:t>
    </dgm:pt>
    <dgm:pt modelId="{ABDE4E71-F65D-444E-B469-81155E6B23DF}" type="parTrans" cxnId="{BC7E7A45-E129-A24B-A08B-E4272E858C16}">
      <dgm:prSet/>
      <dgm:spPr/>
      <dgm:t>
        <a:bodyPr/>
        <a:lstStyle/>
        <a:p>
          <a:endParaRPr lang="zh-TW" altLang="en-US"/>
        </a:p>
      </dgm:t>
    </dgm:pt>
    <dgm:pt modelId="{031CCA49-A7D7-F748-92D7-3A5D2679CE2D}" type="sibTrans" cxnId="{BC7E7A45-E129-A24B-A08B-E4272E858C16}">
      <dgm:prSet/>
      <dgm:spPr/>
      <dgm:t>
        <a:bodyPr/>
        <a:lstStyle/>
        <a:p>
          <a:endParaRPr lang="zh-TW" altLang="en-US"/>
        </a:p>
      </dgm:t>
    </dgm:pt>
    <dgm:pt modelId="{5C97800F-B6F0-B746-B206-0A4E26B624DD}">
      <dgm:prSet phldrT="[文字]" custT="1"/>
      <dgm:spPr/>
      <dgm:t>
        <a:bodyPr/>
        <a:lstStyle/>
        <a:p>
          <a:pPr marL="0" lvl="0" indent="0" algn="ctr" defTabSz="1600200">
            <a:lnSpc>
              <a:spcPct val="90000"/>
            </a:lnSpc>
            <a:spcBef>
              <a:spcPct val="0"/>
            </a:spcBef>
            <a:spcAft>
              <a:spcPct val="35000"/>
            </a:spcAft>
            <a:buNone/>
          </a:pPr>
          <a:r>
            <a:rPr lang="en-US" altLang="zh-TW" sz="3600" kern="1200" dirty="0" err="1">
              <a:solidFill>
                <a:prstClr val="white"/>
              </a:solidFill>
              <a:latin typeface="微軟正黑體" panose="020B0604030504040204" pitchFamily="34" charset="-120"/>
              <a:ea typeface="微軟正黑體" panose="020B0604030504040204" pitchFamily="34" charset="-120"/>
              <a:cs typeface="+mn-cs"/>
            </a:rPr>
            <a:t>Liveborns</a:t>
          </a:r>
          <a:endParaRPr lang="zh-TW" altLang="en-US" sz="3600" kern="1200" dirty="0">
            <a:solidFill>
              <a:prstClr val="white"/>
            </a:solidFill>
            <a:latin typeface="微軟正黑體" panose="020B0604030504040204" pitchFamily="34" charset="-120"/>
            <a:ea typeface="微軟正黑體" panose="020B0604030504040204" pitchFamily="34" charset="-120"/>
            <a:cs typeface="+mn-cs"/>
          </a:endParaRPr>
        </a:p>
      </dgm:t>
    </dgm:pt>
    <dgm:pt modelId="{0D73C929-8D45-224B-BF9C-1C607A3E1E11}" type="parTrans" cxnId="{3E5A3DCE-C3F0-D04F-9A67-DCCCBEAD23CE}">
      <dgm:prSet/>
      <dgm:spPr/>
      <dgm:t>
        <a:bodyPr/>
        <a:lstStyle/>
        <a:p>
          <a:endParaRPr lang="zh-TW" altLang="en-US"/>
        </a:p>
      </dgm:t>
    </dgm:pt>
    <dgm:pt modelId="{742116D6-0E28-034D-B997-A9699D6DCBC8}" type="sibTrans" cxnId="{3E5A3DCE-C3F0-D04F-9A67-DCCCBEAD23CE}">
      <dgm:prSet/>
      <dgm:spPr/>
      <dgm:t>
        <a:bodyPr/>
        <a:lstStyle/>
        <a:p>
          <a:endParaRPr lang="zh-TW" altLang="en-US"/>
        </a:p>
      </dgm:t>
    </dgm:pt>
    <dgm:pt modelId="{A9BDD10E-654C-5A4C-B2E8-89E39D51DACA}">
      <dgm:prSet phldrT="[文字]" custT="1"/>
      <dgm:spPr/>
      <dgm:t>
        <a:bodyPr/>
        <a:lstStyle/>
        <a:p>
          <a:pPr marL="171450" lvl="1" indent="-171450" algn="l" defTabSz="800100">
            <a:lnSpc>
              <a:spcPct val="90000"/>
            </a:lnSpc>
            <a:spcBef>
              <a:spcPct val="0"/>
            </a:spcBef>
            <a:spcAft>
              <a:spcPct val="15000"/>
            </a:spcAft>
            <a:buChar char="•"/>
          </a:pPr>
          <a:r>
            <a:rPr lang="en-US" altLang="zh-TW"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Chromosomes 1 and 11 have not been reported in either mosaic or </a:t>
          </a:r>
          <a:r>
            <a:rPr lang="en-US" altLang="zh-TW" sz="1800" kern="1200" dirty="0" err="1">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nonmosaic</a:t>
          </a:r>
          <a:endParaRPr lang="zh-TW" altLang="en-US"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dgm:t>
    </dgm:pt>
    <dgm:pt modelId="{52B1AB3E-0520-FD4A-9B00-0E5A065AD939}" type="parTrans" cxnId="{88D2618A-42AD-5D4A-8610-5C6010458C67}">
      <dgm:prSet/>
      <dgm:spPr/>
      <dgm:t>
        <a:bodyPr/>
        <a:lstStyle/>
        <a:p>
          <a:endParaRPr lang="zh-TW" altLang="en-US"/>
        </a:p>
      </dgm:t>
    </dgm:pt>
    <dgm:pt modelId="{29CE2669-F63B-F143-A46C-AE9DBDD15CB6}" type="sibTrans" cxnId="{88D2618A-42AD-5D4A-8610-5C6010458C67}">
      <dgm:prSet/>
      <dgm:spPr/>
      <dgm:t>
        <a:bodyPr/>
        <a:lstStyle/>
        <a:p>
          <a:endParaRPr lang="zh-TW" altLang="en-US"/>
        </a:p>
      </dgm:t>
    </dgm:pt>
    <dgm:pt modelId="{45B1C580-7375-7441-B253-D2993E681A12}">
      <dgm:prSet phldrT="[文字]" custT="1"/>
      <dgm:spPr/>
      <dgm:t>
        <a:bodyPr/>
        <a:lstStyle/>
        <a:p>
          <a:pPr marL="171450" lvl="1" indent="-171450" algn="l" defTabSz="800100">
            <a:lnSpc>
              <a:spcPct val="90000"/>
            </a:lnSpc>
            <a:spcBef>
              <a:spcPct val="0"/>
            </a:spcBef>
            <a:spcAft>
              <a:spcPct val="15000"/>
            </a:spcAft>
            <a:buChar char="•"/>
          </a:pPr>
          <a:r>
            <a:rPr lang="en-US" altLang="zh-TW"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The majority of </a:t>
          </a:r>
          <a:r>
            <a:rPr lang="en-US" altLang="zh-TW" sz="1800" kern="1200" dirty="0" err="1">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trisomies</a:t>
          </a:r>
          <a:r>
            <a:rPr lang="en-US" altLang="zh-TW"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 are 13, 18, and 21</a:t>
          </a:r>
          <a:endParaRPr lang="zh-TW" altLang="en-US"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dgm:t>
    </dgm:pt>
    <dgm:pt modelId="{940328C0-5495-5344-BB71-96807857E7F6}" type="parTrans" cxnId="{14B20942-276A-9A4C-B153-F2B99037BB6F}">
      <dgm:prSet/>
      <dgm:spPr/>
      <dgm:t>
        <a:bodyPr/>
        <a:lstStyle/>
        <a:p>
          <a:endParaRPr lang="zh-TW" altLang="en-US"/>
        </a:p>
      </dgm:t>
    </dgm:pt>
    <dgm:pt modelId="{24E161D4-7207-314D-A514-ADD52B8E1C8F}" type="sibTrans" cxnId="{14B20942-276A-9A4C-B153-F2B99037BB6F}">
      <dgm:prSet/>
      <dgm:spPr/>
      <dgm:t>
        <a:bodyPr/>
        <a:lstStyle/>
        <a:p>
          <a:endParaRPr lang="zh-TW" altLang="en-US"/>
        </a:p>
      </dgm:t>
    </dgm:pt>
    <dgm:pt modelId="{2E46A02F-B926-474E-9ECB-C5A1C7D945AF}" type="pres">
      <dgm:prSet presAssocID="{E0244893-7E5B-384B-8164-AC085C38C9D8}" presName="Name0" presStyleCnt="0">
        <dgm:presLayoutVars>
          <dgm:dir/>
          <dgm:animLvl val="lvl"/>
          <dgm:resizeHandles/>
        </dgm:presLayoutVars>
      </dgm:prSet>
      <dgm:spPr/>
    </dgm:pt>
    <dgm:pt modelId="{84850B7E-E431-B64F-A53D-5823377B926C}" type="pres">
      <dgm:prSet presAssocID="{CB92FB34-2ABA-BA41-9182-E0C1D37A447B}" presName="linNode" presStyleCnt="0"/>
      <dgm:spPr/>
    </dgm:pt>
    <dgm:pt modelId="{066E7EC2-40CD-7843-B4A8-6E72641DB598}" type="pres">
      <dgm:prSet presAssocID="{CB92FB34-2ABA-BA41-9182-E0C1D37A447B}" presName="parentShp" presStyleLbl="node1" presStyleIdx="0" presStyleCnt="2" custScaleX="73907" custScaleY="65227">
        <dgm:presLayoutVars>
          <dgm:bulletEnabled val="1"/>
        </dgm:presLayoutVars>
      </dgm:prSet>
      <dgm:spPr/>
    </dgm:pt>
    <dgm:pt modelId="{92F00355-33BA-2149-90FA-7263CBCCFCF2}" type="pres">
      <dgm:prSet presAssocID="{CB92FB34-2ABA-BA41-9182-E0C1D37A447B}" presName="childShp" presStyleLbl="bgAccFollowNode1" presStyleIdx="0" presStyleCnt="2" custScaleY="57781">
        <dgm:presLayoutVars>
          <dgm:bulletEnabled val="1"/>
        </dgm:presLayoutVars>
      </dgm:prSet>
      <dgm:spPr/>
    </dgm:pt>
    <dgm:pt modelId="{A5582C69-20CC-7345-A3CC-AB5CCBFDFE7E}" type="pres">
      <dgm:prSet presAssocID="{C5B59B99-E4F0-8B41-831F-A665C62DFD0A}" presName="spacing" presStyleCnt="0"/>
      <dgm:spPr/>
    </dgm:pt>
    <dgm:pt modelId="{20E94AB6-E779-7147-A095-C331540ED147}" type="pres">
      <dgm:prSet presAssocID="{5C97800F-B6F0-B746-B206-0A4E26B624DD}" presName="linNode" presStyleCnt="0"/>
      <dgm:spPr/>
    </dgm:pt>
    <dgm:pt modelId="{DCB2508C-10D0-C742-9E5F-E72EAAA11313}" type="pres">
      <dgm:prSet presAssocID="{5C97800F-B6F0-B746-B206-0A4E26B624DD}" presName="parentShp" presStyleLbl="node1" presStyleIdx="1" presStyleCnt="2" custScaleX="73907" custScaleY="63240">
        <dgm:presLayoutVars>
          <dgm:bulletEnabled val="1"/>
        </dgm:presLayoutVars>
      </dgm:prSet>
      <dgm:spPr/>
    </dgm:pt>
    <dgm:pt modelId="{72B610DE-2D19-2147-8A18-74921B5C9592}" type="pres">
      <dgm:prSet presAssocID="{5C97800F-B6F0-B746-B206-0A4E26B624DD}" presName="childShp" presStyleLbl="bgAccFollowNode1" presStyleIdx="1" presStyleCnt="2" custScaleY="74350">
        <dgm:presLayoutVars>
          <dgm:bulletEnabled val="1"/>
        </dgm:presLayoutVars>
      </dgm:prSet>
      <dgm:spPr/>
    </dgm:pt>
  </dgm:ptLst>
  <dgm:cxnLst>
    <dgm:cxn modelId="{B885EE0D-BEDF-B64C-B2E9-95CC57FD4B5A}" type="presOf" srcId="{45B1C580-7375-7441-B253-D2993E681A12}" destId="{72B610DE-2D19-2147-8A18-74921B5C9592}" srcOrd="0" destOrd="1" presId="urn:microsoft.com/office/officeart/2005/8/layout/vList6"/>
    <dgm:cxn modelId="{5062CC38-CB09-8B45-84F9-C9ACE4AF5007}" type="presOf" srcId="{A9BDD10E-654C-5A4C-B2E8-89E39D51DACA}" destId="{72B610DE-2D19-2147-8A18-74921B5C9592}" srcOrd="0" destOrd="0" presId="urn:microsoft.com/office/officeart/2005/8/layout/vList6"/>
    <dgm:cxn modelId="{14B20942-276A-9A4C-B153-F2B99037BB6F}" srcId="{5C97800F-B6F0-B746-B206-0A4E26B624DD}" destId="{45B1C580-7375-7441-B253-D2993E681A12}" srcOrd="1" destOrd="0" parTransId="{940328C0-5495-5344-BB71-96807857E7F6}" sibTransId="{24E161D4-7207-314D-A514-ADD52B8E1C8F}"/>
    <dgm:cxn modelId="{BC7E7A45-E129-A24B-A08B-E4272E858C16}" srcId="{CB92FB34-2ABA-BA41-9182-E0C1D37A447B}" destId="{A545E1D9-7F2B-C94D-A7C8-58FC2A1CB94D}" srcOrd="0" destOrd="0" parTransId="{ABDE4E71-F65D-444E-B469-81155E6B23DF}" sibTransId="{031CCA49-A7D7-F748-92D7-3A5D2679CE2D}"/>
    <dgm:cxn modelId="{88D2618A-42AD-5D4A-8610-5C6010458C67}" srcId="{5C97800F-B6F0-B746-B206-0A4E26B624DD}" destId="{A9BDD10E-654C-5A4C-B2E8-89E39D51DACA}" srcOrd="0" destOrd="0" parTransId="{52B1AB3E-0520-FD4A-9B00-0E5A065AD939}" sibTransId="{29CE2669-F63B-F143-A46C-AE9DBDD15CB6}"/>
    <dgm:cxn modelId="{0FB2AA95-A0F7-5542-A7AD-2C5C285BBB85}" type="presOf" srcId="{5C97800F-B6F0-B746-B206-0A4E26B624DD}" destId="{DCB2508C-10D0-C742-9E5F-E72EAAA11313}" srcOrd="0" destOrd="0" presId="urn:microsoft.com/office/officeart/2005/8/layout/vList6"/>
    <dgm:cxn modelId="{1A2C5BA4-3652-F149-AF7B-06CD6FD81AC8}" type="presOf" srcId="{E0244893-7E5B-384B-8164-AC085C38C9D8}" destId="{2E46A02F-B926-474E-9ECB-C5A1C7D945AF}" srcOrd="0" destOrd="0" presId="urn:microsoft.com/office/officeart/2005/8/layout/vList6"/>
    <dgm:cxn modelId="{86F605BA-A700-834B-9BA6-2BBA6493260F}" srcId="{E0244893-7E5B-384B-8164-AC085C38C9D8}" destId="{CB92FB34-2ABA-BA41-9182-E0C1D37A447B}" srcOrd="0" destOrd="0" parTransId="{D5C2479D-FF2F-2A48-B685-39763255EBC7}" sibTransId="{C5B59B99-E4F0-8B41-831F-A665C62DFD0A}"/>
    <dgm:cxn modelId="{3E5A3DCE-C3F0-D04F-9A67-DCCCBEAD23CE}" srcId="{E0244893-7E5B-384B-8164-AC085C38C9D8}" destId="{5C97800F-B6F0-B746-B206-0A4E26B624DD}" srcOrd="1" destOrd="0" parTransId="{0D73C929-8D45-224B-BF9C-1C607A3E1E11}" sibTransId="{742116D6-0E28-034D-B997-A9699D6DCBC8}"/>
    <dgm:cxn modelId="{EFEC0EEC-BE3B-7E4C-B003-C9B1E1A1FD09}" type="presOf" srcId="{A545E1D9-7F2B-C94D-A7C8-58FC2A1CB94D}" destId="{92F00355-33BA-2149-90FA-7263CBCCFCF2}" srcOrd="0" destOrd="0" presId="urn:microsoft.com/office/officeart/2005/8/layout/vList6"/>
    <dgm:cxn modelId="{89D73DEC-FBDC-3942-84CE-8ED25D83E367}" type="presOf" srcId="{CB92FB34-2ABA-BA41-9182-E0C1D37A447B}" destId="{066E7EC2-40CD-7843-B4A8-6E72641DB598}" srcOrd="0" destOrd="0" presId="urn:microsoft.com/office/officeart/2005/8/layout/vList6"/>
    <dgm:cxn modelId="{52EFA7A4-A517-8F41-A277-F8B9FF3343F6}" type="presParOf" srcId="{2E46A02F-B926-474E-9ECB-C5A1C7D945AF}" destId="{84850B7E-E431-B64F-A53D-5823377B926C}" srcOrd="0" destOrd="0" presId="urn:microsoft.com/office/officeart/2005/8/layout/vList6"/>
    <dgm:cxn modelId="{7C3FBCAF-43A7-254C-89B3-4C171BD0D933}" type="presParOf" srcId="{84850B7E-E431-B64F-A53D-5823377B926C}" destId="{066E7EC2-40CD-7843-B4A8-6E72641DB598}" srcOrd="0" destOrd="0" presId="urn:microsoft.com/office/officeart/2005/8/layout/vList6"/>
    <dgm:cxn modelId="{771A2F27-C146-C14A-AFAC-BEB98FDC5F7C}" type="presParOf" srcId="{84850B7E-E431-B64F-A53D-5823377B926C}" destId="{92F00355-33BA-2149-90FA-7263CBCCFCF2}" srcOrd="1" destOrd="0" presId="urn:microsoft.com/office/officeart/2005/8/layout/vList6"/>
    <dgm:cxn modelId="{1553FFDF-1584-B244-BF9E-7CB16AA45C03}" type="presParOf" srcId="{2E46A02F-B926-474E-9ECB-C5A1C7D945AF}" destId="{A5582C69-20CC-7345-A3CC-AB5CCBFDFE7E}" srcOrd="1" destOrd="0" presId="urn:microsoft.com/office/officeart/2005/8/layout/vList6"/>
    <dgm:cxn modelId="{1D893101-F9E9-E14E-854D-0768721AFFB0}" type="presParOf" srcId="{2E46A02F-B926-474E-9ECB-C5A1C7D945AF}" destId="{20E94AB6-E779-7147-A095-C331540ED147}" srcOrd="2" destOrd="0" presId="urn:microsoft.com/office/officeart/2005/8/layout/vList6"/>
    <dgm:cxn modelId="{3AB63506-5880-B644-A40E-13F985D25B91}" type="presParOf" srcId="{20E94AB6-E779-7147-A095-C331540ED147}" destId="{DCB2508C-10D0-C742-9E5F-E72EAAA11313}" srcOrd="0" destOrd="0" presId="urn:microsoft.com/office/officeart/2005/8/layout/vList6"/>
    <dgm:cxn modelId="{B909DDBA-34B0-7243-AD81-DCCB02CCA1AD}" type="presParOf" srcId="{20E94AB6-E779-7147-A095-C331540ED147}" destId="{72B610DE-2D19-2147-8A18-74921B5C95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00355-33BA-2149-90FA-7263CBCCFCF2}">
      <dsp:nvSpPr>
        <dsp:cNvPr id="0" name=""/>
        <dsp:cNvSpPr/>
      </dsp:nvSpPr>
      <dsp:spPr>
        <a:xfrm>
          <a:off x="3853909" y="81273"/>
          <a:ext cx="6648225" cy="123962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altLang="zh-TW" sz="2200" kern="1200" dirty="0">
              <a:latin typeface="微軟正黑體" panose="020B0604030504040204" pitchFamily="34" charset="-120"/>
              <a:ea typeface="微軟正黑體" panose="020B0604030504040204" pitchFamily="34" charset="-120"/>
            </a:rPr>
            <a:t>Trisomy 16 accounts for approximately 30% </a:t>
          </a:r>
          <a:endParaRPr lang="zh-TW" altLang="en-US" sz="2200" kern="1200" dirty="0"/>
        </a:p>
      </dsp:txBody>
      <dsp:txXfrm>
        <a:off x="3853909" y="236226"/>
        <a:ext cx="6183368" cy="929715"/>
      </dsp:txXfrm>
    </dsp:sp>
    <dsp:sp modelId="{066E7EC2-40CD-7843-B4A8-6E72641DB598}">
      <dsp:nvSpPr>
        <dsp:cNvPr id="0" name=""/>
        <dsp:cNvSpPr/>
      </dsp:nvSpPr>
      <dsp:spPr>
        <a:xfrm>
          <a:off x="578240" y="1400"/>
          <a:ext cx="3275669" cy="1399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TW" sz="3600" kern="1200" dirty="0" err="1">
              <a:latin typeface="微軟正黑體" panose="020B0604030504040204" pitchFamily="34" charset="-120"/>
              <a:ea typeface="微軟正黑體" panose="020B0604030504040204" pitchFamily="34" charset="-120"/>
            </a:rPr>
            <a:t>Abortuses</a:t>
          </a:r>
          <a:endParaRPr lang="zh-TW" altLang="en-US" sz="3600" kern="1200" dirty="0"/>
        </a:p>
      </dsp:txBody>
      <dsp:txXfrm>
        <a:off x="646551" y="69711"/>
        <a:ext cx="3139047" cy="1262743"/>
      </dsp:txXfrm>
    </dsp:sp>
    <dsp:sp modelId="{72B610DE-2D19-2147-8A18-74921B5C9592}">
      <dsp:nvSpPr>
        <dsp:cNvPr id="0" name=""/>
        <dsp:cNvSpPr/>
      </dsp:nvSpPr>
      <dsp:spPr>
        <a:xfrm>
          <a:off x="3853909" y="1615303"/>
          <a:ext cx="6648225" cy="159508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Chromosomes 1 and 11 have not been reported in either mosaic or </a:t>
          </a:r>
          <a:r>
            <a:rPr lang="en-US" altLang="zh-TW" sz="1800" kern="1200" dirty="0" err="1">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nonmosaic</a:t>
          </a:r>
          <a:endParaRPr lang="zh-TW" altLang="en-US"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90000"/>
            </a:lnSpc>
            <a:spcBef>
              <a:spcPct val="0"/>
            </a:spcBef>
            <a:spcAft>
              <a:spcPct val="15000"/>
            </a:spcAft>
            <a:buChar char="•"/>
          </a:pPr>
          <a:r>
            <a:rPr lang="en-US" altLang="zh-TW"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The majority of </a:t>
          </a:r>
          <a:r>
            <a:rPr lang="en-US" altLang="zh-TW" sz="1800" kern="1200" dirty="0" err="1">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trisomies</a:t>
          </a:r>
          <a:r>
            <a:rPr lang="en-US" altLang="zh-TW"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 are 13, 18, and 21</a:t>
          </a:r>
          <a:endParaRPr lang="zh-TW" altLang="en-US" sz="18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dsp:txBody>
      <dsp:txXfrm>
        <a:off x="3853909" y="1814689"/>
        <a:ext cx="6050067" cy="1196316"/>
      </dsp:txXfrm>
    </dsp:sp>
    <dsp:sp modelId="{DCB2508C-10D0-C742-9E5F-E72EAAA11313}">
      <dsp:nvSpPr>
        <dsp:cNvPr id="0" name=""/>
        <dsp:cNvSpPr/>
      </dsp:nvSpPr>
      <dsp:spPr>
        <a:xfrm>
          <a:off x="578240" y="1734479"/>
          <a:ext cx="3275669" cy="13567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altLang="zh-TW" sz="3600" kern="1200" dirty="0" err="1">
              <a:solidFill>
                <a:prstClr val="white"/>
              </a:solidFill>
              <a:latin typeface="微軟正黑體" panose="020B0604030504040204" pitchFamily="34" charset="-120"/>
              <a:ea typeface="微軟正黑體" panose="020B0604030504040204" pitchFamily="34" charset="-120"/>
              <a:cs typeface="+mn-cs"/>
            </a:rPr>
            <a:t>Liveborns</a:t>
          </a:r>
          <a:endParaRPr lang="zh-TW" altLang="en-US" sz="3600" kern="1200" dirty="0">
            <a:solidFill>
              <a:prstClr val="white"/>
            </a:solidFill>
            <a:latin typeface="微軟正黑體" panose="020B0604030504040204" pitchFamily="34" charset="-120"/>
            <a:ea typeface="微軟正黑體" panose="020B0604030504040204" pitchFamily="34" charset="-120"/>
            <a:cs typeface="+mn-cs"/>
          </a:endParaRPr>
        </a:p>
      </dsp:txBody>
      <dsp:txXfrm>
        <a:off x="644470" y="1800709"/>
        <a:ext cx="3143209" cy="122427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191E-39D1-45C8-B97F-5C063E76D55F}" type="datetimeFigureOut">
              <a:rPr lang="zh-TW" altLang="en-US" smtClean="0"/>
              <a:t>2023/2/9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1AFA4-375C-4C30-B149-49C37E2D131E}" type="slidenum">
              <a:rPr lang="zh-TW" altLang="en-US" smtClean="0"/>
              <a:t>‹#›</a:t>
            </a:fld>
            <a:endParaRPr lang="zh-TW" altLang="en-US"/>
          </a:p>
        </p:txBody>
      </p:sp>
    </p:spTree>
    <p:extLst>
      <p:ext uri="{BB962C8B-B14F-4D97-AF65-F5344CB8AC3E}">
        <p14:creationId xmlns:p14="http://schemas.microsoft.com/office/powerpoint/2010/main" val="332190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中文是非整倍體</a:t>
            </a:r>
            <a:endParaRPr lang="en-US" altLang="zh-TW" dirty="0"/>
          </a:p>
          <a:p>
            <a:r>
              <a:rPr lang="zh-TW" altLang="en-US" dirty="0"/>
              <a:t>是一種細胞遺傳學的異常，可能包含一條或是多條其中的全部或是一部分的</a:t>
            </a:r>
            <a:r>
              <a:rPr lang="en-US" altLang="zh-TW" dirty="0"/>
              <a:t>chromosome</a:t>
            </a:r>
            <a:r>
              <a:rPr lang="zh-TW" altLang="en-US" dirty="0"/>
              <a:t>被加入變</a:t>
            </a:r>
            <a:r>
              <a:rPr lang="en-US" altLang="zh-TW" dirty="0"/>
              <a:t>47</a:t>
            </a:r>
            <a:r>
              <a:rPr lang="zh-TW" altLang="en-US" dirty="0"/>
              <a:t>條或是被刪除變</a:t>
            </a:r>
            <a:r>
              <a:rPr lang="en-US" altLang="zh-TW" dirty="0"/>
              <a:t>45</a:t>
            </a:r>
            <a:r>
              <a:rPr lang="zh-TW" altLang="en-US" dirty="0"/>
              <a:t>條</a:t>
            </a:r>
            <a:endParaRPr lang="en-US" altLang="zh-TW" dirty="0"/>
          </a:p>
          <a:p>
            <a:r>
              <a:rPr lang="zh-TW" altLang="en-US" dirty="0"/>
              <a:t>那這也包含了數量上的異常或是結構上的異常，占最大宗的是</a:t>
            </a:r>
            <a:r>
              <a:rPr lang="zh-TW" altLang="en-US" b="0" i="0" dirty="0">
                <a:solidFill>
                  <a:srgbClr val="BDC1C6"/>
                </a:solidFill>
                <a:effectLst/>
                <a:latin typeface="arial" panose="020B0604020202020204" pitchFamily="34" charset="0"/>
              </a:rPr>
              <a:t>染色體三倍體症。如果以整個人來看的話也可以分成只有部分細胞被影響到的</a:t>
            </a:r>
            <a:r>
              <a:rPr lang="en-US" altLang="zh-TW" b="1" dirty="0">
                <a:latin typeface="微軟正黑體" panose="020B0604030504040204" pitchFamily="34" charset="-120"/>
                <a:ea typeface="微軟正黑體" panose="020B0604030504040204" pitchFamily="34" charset="-120"/>
              </a:rPr>
              <a:t>mosaic aneuploidy</a:t>
            </a:r>
            <a:r>
              <a:rPr lang="zh-TW" altLang="en-US" b="0" i="0" dirty="0">
                <a:solidFill>
                  <a:srgbClr val="BDC1C6"/>
                </a:solidFill>
                <a:effectLst/>
                <a:latin typeface="arial" panose="020B0604020202020204" pitchFamily="34" charset="0"/>
              </a:rPr>
              <a:t>或是全部細胞都被影響到的</a:t>
            </a:r>
            <a:r>
              <a:rPr lang="en-US" altLang="zh-TW" b="1" dirty="0" err="1">
                <a:latin typeface="微軟正黑體" panose="020B0604030504040204" pitchFamily="34" charset="-120"/>
                <a:ea typeface="微軟正黑體" panose="020B0604030504040204" pitchFamily="34" charset="-120"/>
              </a:rPr>
              <a:t>nonmosaic</a:t>
            </a:r>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4</a:t>
            </a:fld>
            <a:endParaRPr lang="zh-TW" altLang="en-US"/>
          </a:p>
        </p:txBody>
      </p:sp>
    </p:spTree>
    <p:extLst>
      <p:ext uri="{BB962C8B-B14F-4D97-AF65-F5344CB8AC3E}">
        <p14:creationId xmlns:p14="http://schemas.microsoft.com/office/powerpoint/2010/main" val="4079696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往上斜的眼瞼紋、雙眼皮，鼻樑扁平</a:t>
            </a:r>
            <a:endParaRPr lang="en-US" altLang="zh-TW" dirty="0"/>
          </a:p>
          <a:p>
            <a:r>
              <a:rPr lang="zh-TW" altLang="en-US" dirty="0"/>
              <a:t>小嘴厚唇，舌頭通常外露，眼窩也扁平，小耳</a:t>
            </a:r>
            <a:endParaRPr lang="en-US" altLang="zh-TW" dirty="0"/>
          </a:p>
          <a:p>
            <a:r>
              <a:rPr lang="zh-TW" altLang="en-US" dirty="0"/>
              <a:t>手腳小，有時候會看到小拇指的</a:t>
            </a:r>
            <a:r>
              <a:rPr lang="en-US" altLang="zh-TW" dirty="0" err="1"/>
              <a:t>midphalanx</a:t>
            </a:r>
            <a:r>
              <a:rPr lang="zh-TW" altLang="en-US" dirty="0"/>
              <a:t>比較彎曲且發育不良</a:t>
            </a:r>
            <a:endParaRPr lang="en-US" altLang="zh-TW" dirty="0"/>
          </a:p>
          <a:p>
            <a:r>
              <a:rPr lang="zh-TW" altLang="en-US" dirty="0"/>
              <a:t>斷掌</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26</a:t>
            </a:fld>
            <a:endParaRPr lang="zh-TW" altLang="en-US"/>
          </a:p>
        </p:txBody>
      </p:sp>
    </p:spTree>
    <p:extLst>
      <p:ext uri="{BB962C8B-B14F-4D97-AF65-F5344CB8AC3E}">
        <p14:creationId xmlns:p14="http://schemas.microsoft.com/office/powerpoint/2010/main" val="31282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28</a:t>
            </a:fld>
            <a:endParaRPr lang="zh-TW" altLang="en-US"/>
          </a:p>
        </p:txBody>
      </p:sp>
    </p:spTree>
    <p:extLst>
      <p:ext uri="{BB962C8B-B14F-4D97-AF65-F5344CB8AC3E}">
        <p14:creationId xmlns:p14="http://schemas.microsoft.com/office/powerpoint/2010/main" val="74865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隱睾症</a:t>
            </a:r>
            <a:r>
              <a:rPr lang="zh-TW" altLang="en-US" dirty="0"/>
              <a:t>、多毛，胸骨短小</a:t>
            </a:r>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33</a:t>
            </a:fld>
            <a:endParaRPr lang="zh-TW" altLang="en-US"/>
          </a:p>
        </p:txBody>
      </p:sp>
    </p:spTree>
    <p:extLst>
      <p:ext uri="{BB962C8B-B14F-4D97-AF65-F5344CB8AC3E}">
        <p14:creationId xmlns:p14="http://schemas.microsoft.com/office/powerpoint/2010/main" val="276140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隱睾症</a:t>
            </a:r>
            <a:r>
              <a:rPr lang="zh-TW" altLang="en-US" dirty="0"/>
              <a:t>、多毛，胸骨短小</a:t>
            </a:r>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34</a:t>
            </a:fld>
            <a:endParaRPr lang="zh-TW" altLang="en-US"/>
          </a:p>
        </p:txBody>
      </p:sp>
    </p:spTree>
    <p:extLst>
      <p:ext uri="{BB962C8B-B14F-4D97-AF65-F5344CB8AC3E}">
        <p14:creationId xmlns:p14="http://schemas.microsoft.com/office/powerpoint/2010/main" val="76028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800" b="0" i="0" u="none" strike="noStrike" baseline="0" dirty="0" err="1">
                <a:solidFill>
                  <a:srgbClr val="231F20"/>
                </a:solidFill>
                <a:latin typeface="Times-Roman"/>
              </a:rPr>
              <a:t>Malsegregation</a:t>
            </a:r>
            <a:r>
              <a:rPr lang="en-US" altLang="zh-TW" sz="1800" b="0" i="0" u="none" strike="noStrike" baseline="0" dirty="0">
                <a:solidFill>
                  <a:srgbClr val="231F20"/>
                </a:solidFill>
                <a:latin typeface="Times-Roman"/>
              </a:rPr>
              <a:t> of homologous chromosomes</a:t>
            </a:r>
            <a:r>
              <a:rPr lang="zh-TW" altLang="en-US" sz="1800" b="0" i="0" u="none" strike="noStrike" baseline="0" dirty="0">
                <a:solidFill>
                  <a:srgbClr val="231F20"/>
                </a:solidFill>
                <a:latin typeface="Times-Roman"/>
              </a:rPr>
              <a:t> 同源染色體的錯分離</a:t>
            </a:r>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8</a:t>
            </a:fld>
            <a:endParaRPr lang="zh-TW" altLang="en-US"/>
          </a:p>
        </p:txBody>
      </p:sp>
    </p:spTree>
    <p:extLst>
      <p:ext uri="{BB962C8B-B14F-4D97-AF65-F5344CB8AC3E}">
        <p14:creationId xmlns:p14="http://schemas.microsoft.com/office/powerpoint/2010/main" val="71711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微軟正黑體" panose="020B0604030504040204" pitchFamily="34" charset="-120"/>
                <a:ea typeface="微軟正黑體" panose="020B0604030504040204" pitchFamily="34" charset="-120"/>
              </a:rPr>
              <a:t>Chiasmata</a:t>
            </a:r>
            <a:r>
              <a:rPr lang="zh-TW" altLang="en-US" b="0" i="0" dirty="0">
                <a:solidFill>
                  <a:srgbClr val="BDC1C6"/>
                </a:solidFill>
                <a:effectLst/>
                <a:latin typeface="arial" panose="020B0604020202020204" pitchFamily="34" charset="0"/>
              </a:rPr>
              <a:t>嵌合體是屬於同源染色體的兩個染色單體之間的接觸點</a:t>
            </a:r>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10</a:t>
            </a:fld>
            <a:endParaRPr lang="zh-TW" altLang="en-US"/>
          </a:p>
        </p:txBody>
      </p:sp>
    </p:spTree>
    <p:extLst>
      <p:ext uri="{BB962C8B-B14F-4D97-AF65-F5344CB8AC3E}">
        <p14:creationId xmlns:p14="http://schemas.microsoft.com/office/powerpoint/2010/main" val="112374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微軟正黑體" panose="020B0604030504040204" pitchFamily="34" charset="-120"/>
                <a:ea typeface="微軟正黑體" panose="020B0604030504040204" pitchFamily="34" charset="-120"/>
              </a:rPr>
              <a:t>Chiasmata</a:t>
            </a:r>
            <a:r>
              <a:rPr lang="zh-TW" altLang="en-US" b="0" i="0" dirty="0">
                <a:solidFill>
                  <a:srgbClr val="BDC1C6"/>
                </a:solidFill>
                <a:effectLst/>
                <a:latin typeface="arial" panose="020B0604020202020204" pitchFamily="34" charset="0"/>
              </a:rPr>
              <a:t>嵌合體是屬於同源染色體的兩個染色單體之間的接觸點</a:t>
            </a:r>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11</a:t>
            </a:fld>
            <a:endParaRPr lang="zh-TW" altLang="en-US"/>
          </a:p>
        </p:txBody>
      </p:sp>
    </p:spTree>
    <p:extLst>
      <p:ext uri="{BB962C8B-B14F-4D97-AF65-F5344CB8AC3E}">
        <p14:creationId xmlns:p14="http://schemas.microsoft.com/office/powerpoint/2010/main" val="149445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微軟正黑體" panose="020B0604030504040204" pitchFamily="34" charset="-120"/>
                <a:ea typeface="微軟正黑體" panose="020B0604030504040204" pitchFamily="34" charset="-120"/>
              </a:rPr>
              <a:t>Chiasmata</a:t>
            </a:r>
            <a:r>
              <a:rPr lang="zh-TW" altLang="en-US" b="0" i="0" dirty="0">
                <a:solidFill>
                  <a:srgbClr val="BDC1C6"/>
                </a:solidFill>
                <a:effectLst/>
                <a:latin typeface="arial" panose="020B0604020202020204" pitchFamily="34" charset="0"/>
              </a:rPr>
              <a:t>嵌合體是屬於同源染色體的兩個染色單體之間的接觸點</a:t>
            </a:r>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12</a:t>
            </a:fld>
            <a:endParaRPr lang="zh-TW" altLang="en-US"/>
          </a:p>
        </p:txBody>
      </p:sp>
    </p:spTree>
    <p:extLst>
      <p:ext uri="{BB962C8B-B14F-4D97-AF65-F5344CB8AC3E}">
        <p14:creationId xmlns:p14="http://schemas.microsoft.com/office/powerpoint/2010/main" val="81184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微軟正黑體" panose="020B0604030504040204" pitchFamily="34" charset="-120"/>
                <a:ea typeface="微軟正黑體" panose="020B0604030504040204" pitchFamily="34" charset="-120"/>
              </a:rPr>
              <a:t>Chiasmata</a:t>
            </a:r>
            <a:r>
              <a:rPr lang="zh-TW" altLang="en-US" b="0" i="0" dirty="0">
                <a:solidFill>
                  <a:srgbClr val="BDC1C6"/>
                </a:solidFill>
                <a:effectLst/>
                <a:latin typeface="arial" panose="020B0604020202020204" pitchFamily="34" charset="0"/>
              </a:rPr>
              <a:t>嵌合體是屬於同源染色體的兩個染色單體之間的接觸點</a:t>
            </a:r>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13</a:t>
            </a:fld>
            <a:endParaRPr lang="zh-TW" altLang="en-US"/>
          </a:p>
        </p:txBody>
      </p:sp>
    </p:spTree>
    <p:extLst>
      <p:ext uri="{BB962C8B-B14F-4D97-AF65-F5344CB8AC3E}">
        <p14:creationId xmlns:p14="http://schemas.microsoft.com/office/powerpoint/2010/main" val="30768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往上斜的眼瞼紋、雙眼皮，鼻樑扁平</a:t>
            </a:r>
            <a:endParaRPr lang="en-US" altLang="zh-TW" dirty="0"/>
          </a:p>
          <a:p>
            <a:r>
              <a:rPr lang="zh-TW" altLang="en-US" dirty="0"/>
              <a:t>小嘴厚唇，舌頭通常外露，眼窩也扁平，小耳</a:t>
            </a:r>
            <a:endParaRPr lang="en-US" altLang="zh-TW" dirty="0"/>
          </a:p>
          <a:p>
            <a:r>
              <a:rPr lang="zh-TW" altLang="en-US" dirty="0"/>
              <a:t>手腳小，有時候會看到小拇指的</a:t>
            </a:r>
            <a:r>
              <a:rPr lang="en-US" altLang="zh-TW" dirty="0" err="1"/>
              <a:t>midphalanx</a:t>
            </a:r>
            <a:r>
              <a:rPr lang="zh-TW" altLang="en-US" dirty="0"/>
              <a:t>比較彎曲且發育不良</a:t>
            </a:r>
            <a:endParaRPr lang="en-US" altLang="zh-TW" dirty="0"/>
          </a:p>
          <a:p>
            <a:r>
              <a:rPr lang="zh-TW" altLang="en-US" dirty="0"/>
              <a:t>斷掌</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23</a:t>
            </a:fld>
            <a:endParaRPr lang="zh-TW" altLang="en-US"/>
          </a:p>
        </p:txBody>
      </p:sp>
    </p:spTree>
    <p:extLst>
      <p:ext uri="{BB962C8B-B14F-4D97-AF65-F5344CB8AC3E}">
        <p14:creationId xmlns:p14="http://schemas.microsoft.com/office/powerpoint/2010/main" val="142468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往上斜的眼瞼紋、雙眼皮，鼻樑扁平</a:t>
            </a:r>
            <a:endParaRPr lang="en-US" altLang="zh-TW" dirty="0"/>
          </a:p>
          <a:p>
            <a:r>
              <a:rPr lang="zh-TW" altLang="en-US" dirty="0"/>
              <a:t>小嘴厚唇，舌頭通常外露，眼窩也扁平，小耳</a:t>
            </a:r>
            <a:endParaRPr lang="en-US" altLang="zh-TW" dirty="0"/>
          </a:p>
          <a:p>
            <a:r>
              <a:rPr lang="zh-TW" altLang="en-US" dirty="0"/>
              <a:t>手腳小，有時候會看到小拇指的</a:t>
            </a:r>
            <a:r>
              <a:rPr lang="en-US" altLang="zh-TW" dirty="0" err="1"/>
              <a:t>midphalanx</a:t>
            </a:r>
            <a:r>
              <a:rPr lang="zh-TW" altLang="en-US" dirty="0"/>
              <a:t>比較彎曲且發育不良</a:t>
            </a:r>
            <a:endParaRPr lang="en-US" altLang="zh-TW" dirty="0"/>
          </a:p>
          <a:p>
            <a:r>
              <a:rPr lang="zh-TW" altLang="en-US" dirty="0"/>
              <a:t>斷掌</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24</a:t>
            </a:fld>
            <a:endParaRPr lang="zh-TW" altLang="en-US"/>
          </a:p>
        </p:txBody>
      </p:sp>
    </p:spTree>
    <p:extLst>
      <p:ext uri="{BB962C8B-B14F-4D97-AF65-F5344CB8AC3E}">
        <p14:creationId xmlns:p14="http://schemas.microsoft.com/office/powerpoint/2010/main" val="60541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BDC1C6"/>
                </a:solidFill>
                <a:effectLst/>
                <a:latin typeface="arial" panose="020B0604020202020204" pitchFamily="34" charset="0"/>
              </a:rPr>
              <a:t>暫時性骨髓增生疾病</a:t>
            </a:r>
            <a:endParaRPr lang="zh-TW" altLang="en-US" dirty="0"/>
          </a:p>
        </p:txBody>
      </p:sp>
      <p:sp>
        <p:nvSpPr>
          <p:cNvPr id="4" name="投影片編號版面配置區 3"/>
          <p:cNvSpPr>
            <a:spLocks noGrp="1"/>
          </p:cNvSpPr>
          <p:nvPr>
            <p:ph type="sldNum" sz="quarter" idx="5"/>
          </p:nvPr>
        </p:nvSpPr>
        <p:spPr/>
        <p:txBody>
          <a:bodyPr/>
          <a:lstStyle/>
          <a:p>
            <a:fld id="{4C51AFA4-375C-4C30-B149-49C37E2D131E}" type="slidenum">
              <a:rPr lang="zh-TW" altLang="en-US" smtClean="0"/>
              <a:t>25</a:t>
            </a:fld>
            <a:endParaRPr lang="zh-TW" altLang="en-US"/>
          </a:p>
        </p:txBody>
      </p:sp>
    </p:spTree>
    <p:extLst>
      <p:ext uri="{BB962C8B-B14F-4D97-AF65-F5344CB8AC3E}">
        <p14:creationId xmlns:p14="http://schemas.microsoft.com/office/powerpoint/2010/main" val="330080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8C3B3C-7DCC-4DF6-92D2-0DD7C175627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5DC3AC5-3356-42EE-B0C8-9D9FED3F9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4963880-13BC-4650-9D58-020BAC7B4B06}"/>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5" name="頁尾版面配置區 4">
            <a:extLst>
              <a:ext uri="{FF2B5EF4-FFF2-40B4-BE49-F238E27FC236}">
                <a16:creationId xmlns:a16="http://schemas.microsoft.com/office/drawing/2014/main" id="{50E4103D-5139-4279-A76A-8343B7F9C5E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C1A96FA-7B71-4377-B28C-F039350B0F13}"/>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73805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A16134-6F23-42EE-ADD0-A41D47D9938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062228F-0C85-41FC-BD8F-680E85508F2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1B93292-EF0A-42EC-BF90-D5729F2025C8}"/>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5" name="頁尾版面配置區 4">
            <a:extLst>
              <a:ext uri="{FF2B5EF4-FFF2-40B4-BE49-F238E27FC236}">
                <a16:creationId xmlns:a16="http://schemas.microsoft.com/office/drawing/2014/main" id="{93C6EA60-3C27-426C-B7E8-E84B1B73F9F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D392DCF-542C-408A-81FE-D21FD79F43BE}"/>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327591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D7BCA84-3A4D-46D5-A388-9EF6C9C10AD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EDB2930-DE8D-40F6-8DE4-BBE1DFC416D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24ACF49-971D-490C-92A3-BF6BEE77825E}"/>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5" name="頁尾版面配置區 4">
            <a:extLst>
              <a:ext uri="{FF2B5EF4-FFF2-40B4-BE49-F238E27FC236}">
                <a16:creationId xmlns:a16="http://schemas.microsoft.com/office/drawing/2014/main" id="{D0C5336F-0904-4E0B-989C-6E4BEC9F063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6F776E-A3B6-459A-A51B-C61C627540F5}"/>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203184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9C97E2-8B0F-4563-8DC7-4A3E2292FBD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DC9F5B0-527D-45DF-8D15-4A84CE3F85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DFE2513-13AB-427E-A28E-78191B31EDA2}"/>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5" name="頁尾版面配置區 4">
            <a:extLst>
              <a:ext uri="{FF2B5EF4-FFF2-40B4-BE49-F238E27FC236}">
                <a16:creationId xmlns:a16="http://schemas.microsoft.com/office/drawing/2014/main" id="{B69F1CE4-1246-453E-8662-6A83C1571BE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67073B7-3029-45A1-B739-FEDACFB381FC}"/>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418703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120B56-CA6E-4FB4-9FBC-823B9E2474B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E85B0058-5642-4A3C-A75C-454F6C857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B19A71F-5A6F-4378-804E-14B39350587D}"/>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5" name="頁尾版面配置區 4">
            <a:extLst>
              <a:ext uri="{FF2B5EF4-FFF2-40B4-BE49-F238E27FC236}">
                <a16:creationId xmlns:a16="http://schemas.microsoft.com/office/drawing/2014/main" id="{76FFEE80-ED6F-4EBB-BB63-5B4A03F9266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69AB0A2-8FB7-45FC-B8C0-DCB4BE2C990E}"/>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86245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AEB066-D80B-4468-A0DC-F591D407F52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5968775-9785-4AAB-84AE-D3BB20A4BA0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9BC88FB-44DC-401D-A114-CA945E61546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CA8CFE-A63D-441A-9DA8-793E964BA91C}"/>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6" name="頁尾版面配置區 5">
            <a:extLst>
              <a:ext uri="{FF2B5EF4-FFF2-40B4-BE49-F238E27FC236}">
                <a16:creationId xmlns:a16="http://schemas.microsoft.com/office/drawing/2014/main" id="{9E2BD029-3268-4962-B688-47799A4B4F7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B01F326-D567-4E01-95F7-E42522A1E4F0}"/>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386173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45F36-C2A1-447E-983C-4E20AD6E156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5C842EF-ED29-4F3D-A1A2-7B1C3659E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F970B280-E42B-4AD8-A05F-4B1BE0313CE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41CB3A5-D1FB-4BFE-9038-90DD7841D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556D1F31-AE8C-43F8-B675-96C93287EA7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3AEAB7A-8912-453B-8770-BE61FE588002}"/>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8" name="頁尾版面配置區 7">
            <a:extLst>
              <a:ext uri="{FF2B5EF4-FFF2-40B4-BE49-F238E27FC236}">
                <a16:creationId xmlns:a16="http://schemas.microsoft.com/office/drawing/2014/main" id="{824C628C-96D5-4E31-8AA8-720B90671FA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E144F56-E8CE-4ECC-BF1F-FFFE3F922154}"/>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292259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F1D2B2-43A4-44C0-846C-750ED8A85B6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B96E6DA-D17B-44D0-BCE9-0F1C3AF08212}"/>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4" name="頁尾版面配置區 3">
            <a:extLst>
              <a:ext uri="{FF2B5EF4-FFF2-40B4-BE49-F238E27FC236}">
                <a16:creationId xmlns:a16="http://schemas.microsoft.com/office/drawing/2014/main" id="{C24E1EED-294A-4D9E-A636-5F0CA5B69E6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DE1C0E7-7643-4AAB-9557-CEFE7FCFD2B7}"/>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15260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3994F35-247E-47FB-8828-D97F49B0AF9E}"/>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3" name="頁尾版面配置區 2">
            <a:extLst>
              <a:ext uri="{FF2B5EF4-FFF2-40B4-BE49-F238E27FC236}">
                <a16:creationId xmlns:a16="http://schemas.microsoft.com/office/drawing/2014/main" id="{B3901BDD-0C5C-455E-B3E2-7E9DDCE8952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162379C-C384-4D7E-B6F0-8B51D2735AE9}"/>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369987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83E41A-0104-4E8A-9B56-DD56522648E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4FD2A18-88D8-4F87-88EE-D235ED012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6A81F96-BE34-4259-9682-6D31D5D03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A5D54EE-EDE9-4261-AAEA-30478187496D}"/>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6" name="頁尾版面配置區 5">
            <a:extLst>
              <a:ext uri="{FF2B5EF4-FFF2-40B4-BE49-F238E27FC236}">
                <a16:creationId xmlns:a16="http://schemas.microsoft.com/office/drawing/2014/main" id="{ED070808-3924-4443-90C3-A8D72113E62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EA9C9A3-18CF-438A-948C-408D5DB7341B}"/>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288415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9101CA-A466-406D-A3B1-377D8859517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6A7418A-402B-409B-AAF6-8996969A6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FF17D84-304D-41C4-B333-D55321CDE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C157F69-DF32-4569-BA2E-465FF07BE6E6}"/>
              </a:ext>
            </a:extLst>
          </p:cNvPr>
          <p:cNvSpPr>
            <a:spLocks noGrp="1"/>
          </p:cNvSpPr>
          <p:nvPr>
            <p:ph type="dt" sz="half" idx="10"/>
          </p:nvPr>
        </p:nvSpPr>
        <p:spPr/>
        <p:txBody>
          <a:bodyPr/>
          <a:lstStyle/>
          <a:p>
            <a:fld id="{CAA923E5-E0D5-4715-AC03-29941428FAA7}" type="datetimeFigureOut">
              <a:rPr lang="zh-TW" altLang="en-US" smtClean="0"/>
              <a:t>2023/2/9</a:t>
            </a:fld>
            <a:endParaRPr lang="zh-TW" altLang="en-US"/>
          </a:p>
        </p:txBody>
      </p:sp>
      <p:sp>
        <p:nvSpPr>
          <p:cNvPr id="6" name="頁尾版面配置區 5">
            <a:extLst>
              <a:ext uri="{FF2B5EF4-FFF2-40B4-BE49-F238E27FC236}">
                <a16:creationId xmlns:a16="http://schemas.microsoft.com/office/drawing/2014/main" id="{11DA4D28-AAB7-46C7-94E0-989FD49001A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80C8853-2246-41FE-A4EC-029659751989}"/>
              </a:ext>
            </a:extLst>
          </p:cNvPr>
          <p:cNvSpPr>
            <a:spLocks noGrp="1"/>
          </p:cNvSpPr>
          <p:nvPr>
            <p:ph type="sldNum" sz="quarter" idx="12"/>
          </p:nvPr>
        </p:nvSpPr>
        <p:spPr/>
        <p:txBody>
          <a:body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205313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620068F-C85C-4466-86B6-ACF174B8A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FF74FE3-3F0E-47A6-8446-02060C387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0A30AE2-D534-4868-8CD8-152535F22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923E5-E0D5-4715-AC03-29941428FAA7}" type="datetimeFigureOut">
              <a:rPr lang="zh-TW" altLang="en-US" smtClean="0"/>
              <a:t>2023/2/9</a:t>
            </a:fld>
            <a:endParaRPr lang="zh-TW" altLang="en-US"/>
          </a:p>
        </p:txBody>
      </p:sp>
      <p:sp>
        <p:nvSpPr>
          <p:cNvPr id="5" name="頁尾版面配置區 4">
            <a:extLst>
              <a:ext uri="{FF2B5EF4-FFF2-40B4-BE49-F238E27FC236}">
                <a16:creationId xmlns:a16="http://schemas.microsoft.com/office/drawing/2014/main" id="{FA8A684A-8EB2-4F5C-90AF-861454AFE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44D5812-D7F3-49E8-BAF1-6B4FC4E79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2785B-94C6-4C39-A1E9-423D361B2E7E}" type="slidenum">
              <a:rPr lang="zh-TW" altLang="en-US" smtClean="0"/>
              <a:t>‹#›</a:t>
            </a:fld>
            <a:endParaRPr lang="zh-TW" altLang="en-US"/>
          </a:p>
        </p:txBody>
      </p:sp>
    </p:spTree>
    <p:extLst>
      <p:ext uri="{BB962C8B-B14F-4D97-AF65-F5344CB8AC3E}">
        <p14:creationId xmlns:p14="http://schemas.microsoft.com/office/powerpoint/2010/main" val="3509666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B9154A-DB38-48F1-A3A6-EBBE49604ADE}"/>
              </a:ext>
            </a:extLst>
          </p:cNvPr>
          <p:cNvSpPr>
            <a:spLocks noGrp="1"/>
          </p:cNvSpPr>
          <p:nvPr>
            <p:ph type="ctrTitle"/>
          </p:nvPr>
        </p:nvSpPr>
        <p:spPr/>
        <p:txBody>
          <a:bodyPr/>
          <a:lstStyle/>
          <a:p>
            <a:r>
              <a:rPr lang="en-US" altLang="zh-TW" dirty="0"/>
              <a:t>Autosomal Aneuploidy</a:t>
            </a:r>
            <a:endParaRPr lang="zh-TW" altLang="en-US" dirty="0"/>
          </a:p>
        </p:txBody>
      </p:sp>
      <p:sp>
        <p:nvSpPr>
          <p:cNvPr id="3" name="副標題 2">
            <a:extLst>
              <a:ext uri="{FF2B5EF4-FFF2-40B4-BE49-F238E27FC236}">
                <a16:creationId xmlns:a16="http://schemas.microsoft.com/office/drawing/2014/main" id="{245ED10C-3839-43B1-9229-BA446B6C04C0}"/>
              </a:ext>
            </a:extLst>
          </p:cNvPr>
          <p:cNvSpPr>
            <a:spLocks noGrp="1"/>
          </p:cNvSpPr>
          <p:nvPr>
            <p:ph type="subTitle" idx="1"/>
          </p:nvPr>
        </p:nvSpPr>
        <p:spPr>
          <a:xfrm>
            <a:off x="1524000" y="4742349"/>
            <a:ext cx="9144000" cy="1655762"/>
          </a:xfrm>
        </p:spPr>
        <p:txBody>
          <a:bodyPr/>
          <a:lstStyle/>
          <a:p>
            <a:r>
              <a:rPr lang="en-US" altLang="zh-TW" dirty="0"/>
              <a:t>Speaker : R3 </a:t>
            </a:r>
            <a:r>
              <a:rPr lang="zh-TW" altLang="en-US" dirty="0"/>
              <a:t>胡育嘉</a:t>
            </a:r>
          </a:p>
          <a:p>
            <a:r>
              <a:rPr lang="en-US" altLang="zh-TW" dirty="0"/>
              <a:t>Supervisor: Vs </a:t>
            </a:r>
            <a:r>
              <a:rPr lang="zh-TW" altLang="en-US" dirty="0"/>
              <a:t>楊思婷</a:t>
            </a:r>
          </a:p>
        </p:txBody>
      </p:sp>
    </p:spTree>
    <p:extLst>
      <p:ext uri="{BB962C8B-B14F-4D97-AF65-F5344CB8AC3E}">
        <p14:creationId xmlns:p14="http://schemas.microsoft.com/office/powerpoint/2010/main" val="161498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Mechanism and Etiology</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normAutofit/>
          </a:bodyPr>
          <a:lstStyle/>
          <a:p>
            <a:pPr algn="l"/>
            <a:r>
              <a:rPr lang="en-US" altLang="zh-TW" dirty="0">
                <a:latin typeface="微軟正黑體" panose="020B0604030504040204" pitchFamily="34" charset="-120"/>
                <a:ea typeface="微軟正黑體" panose="020B0604030504040204" pitchFamily="34" charset="-120"/>
              </a:rPr>
              <a:t>It is possible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that more than one mechanism contributes to the observed maternal age effect</a:t>
            </a:r>
          </a:p>
          <a:p>
            <a:pPr lvl="1"/>
            <a:r>
              <a:rPr lang="en-US" altLang="zh-TW" sz="2800" dirty="0">
                <a:latin typeface="微軟正黑體" panose="020B0604030504040204" pitchFamily="34" charset="-120"/>
                <a:ea typeface="微軟正黑體" panose="020B0604030504040204" pitchFamily="34" charset="-120"/>
              </a:rPr>
              <a:t>Production line hypothesis </a:t>
            </a:r>
          </a:p>
          <a:p>
            <a:pPr lvl="1"/>
            <a:r>
              <a:rPr lang="en-US" altLang="zh-TW" sz="2800" dirty="0">
                <a:latin typeface="微軟正黑體" panose="020B0604030504040204" pitchFamily="34" charset="-120"/>
                <a:ea typeface="微軟正黑體" panose="020B0604030504040204" pitchFamily="34" charset="-120"/>
              </a:rPr>
              <a:t>Limited oocyte pool hypothesis</a:t>
            </a:r>
          </a:p>
          <a:p>
            <a:pPr lvl="1"/>
            <a:r>
              <a:rPr lang="en-US" altLang="zh-TW" sz="2800" dirty="0">
                <a:latin typeface="微軟正黑體" panose="020B0604030504040204" pitchFamily="34" charset="-120"/>
                <a:ea typeface="微軟正黑體" panose="020B0604030504040204" pitchFamily="34" charset="-120"/>
              </a:rPr>
              <a:t>Aberrant recombination</a:t>
            </a:r>
          </a:p>
        </p:txBody>
      </p:sp>
    </p:spTree>
    <p:extLst>
      <p:ext uri="{BB962C8B-B14F-4D97-AF65-F5344CB8AC3E}">
        <p14:creationId xmlns:p14="http://schemas.microsoft.com/office/powerpoint/2010/main" val="55426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Mechanism and Etiology</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normAutofit/>
          </a:bodyPr>
          <a:lstStyle/>
          <a:p>
            <a:r>
              <a:rPr lang="en-US" altLang="zh-TW" sz="2800" dirty="0">
                <a:latin typeface="微軟正黑體" panose="020B0604030504040204" pitchFamily="34" charset="-120"/>
                <a:ea typeface="微軟正黑體" panose="020B0604030504040204" pitchFamily="34" charset="-120"/>
              </a:rPr>
              <a:t>Production line hypothesis </a:t>
            </a:r>
          </a:p>
          <a:p>
            <a:pPr lvl="1"/>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Oocytes mature in adult life in the same order as the corresponding oogonia entered</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meiosis in fetal life.</a:t>
            </a:r>
          </a:p>
          <a:p>
            <a:pPr lvl="1"/>
            <a:r>
              <a:rPr lang="en-US" altLang="zh-TW" dirty="0">
                <a:latin typeface="微軟正黑體" panose="020B0604030504040204" pitchFamily="34" charset="-120"/>
                <a:ea typeface="微軟正黑體" panose="020B0604030504040204" pitchFamily="34" charset="-120"/>
              </a:rPr>
              <a:t>Oogonia that </a:t>
            </a:r>
            <a:r>
              <a:rPr lang="en-US" altLang="zh-TW" dirty="0">
                <a:solidFill>
                  <a:srgbClr val="FF0000"/>
                </a:solidFill>
                <a:latin typeface="微軟正黑體" panose="020B0604030504040204" pitchFamily="34" charset="-120"/>
                <a:ea typeface="微軟正黑體" panose="020B0604030504040204" pitchFamily="34" charset="-120"/>
              </a:rPr>
              <a:t>enter meiosis later </a:t>
            </a:r>
            <a:r>
              <a:rPr lang="en-US" altLang="zh-TW" dirty="0">
                <a:latin typeface="微軟正黑體" panose="020B0604030504040204" pitchFamily="34" charset="-120"/>
                <a:ea typeface="微軟正黑體" panose="020B0604030504040204" pitchFamily="34" charset="-120"/>
              </a:rPr>
              <a:t>in development might be </a:t>
            </a:r>
            <a:r>
              <a:rPr lang="en-US" altLang="zh-TW" dirty="0">
                <a:solidFill>
                  <a:srgbClr val="FF0000"/>
                </a:solidFill>
                <a:latin typeface="微軟正黑體" panose="020B0604030504040204" pitchFamily="34" charset="-120"/>
                <a:ea typeface="微軟正黑體" panose="020B0604030504040204" pitchFamily="34" charset="-120"/>
              </a:rPr>
              <a:t>more defective in the</a:t>
            </a:r>
            <a:r>
              <a:rPr lang="zh-TW" altLang="en-US" dirty="0">
                <a:solidFill>
                  <a:srgbClr val="FF0000"/>
                </a:solidFill>
                <a:latin typeface="微軟正黑體" panose="020B0604030504040204" pitchFamily="34" charset="-120"/>
                <a:ea typeface="微軟正黑體" panose="020B0604030504040204" pitchFamily="34" charset="-120"/>
              </a:rPr>
              <a:t> </a:t>
            </a:r>
            <a:r>
              <a:rPr lang="en-US" altLang="zh-TW" dirty="0">
                <a:solidFill>
                  <a:srgbClr val="FF0000"/>
                </a:solidFill>
                <a:latin typeface="微軟正黑體" panose="020B0604030504040204" pitchFamily="34" charset="-120"/>
                <a:ea typeface="微軟正黑體" panose="020B0604030504040204" pitchFamily="34" charset="-120"/>
              </a:rPr>
              <a:t>formation of chiasmata </a:t>
            </a:r>
            <a:r>
              <a:rPr lang="en-US" altLang="zh-TW" dirty="0">
                <a:latin typeface="微軟正黑體" panose="020B0604030504040204" pitchFamily="34" charset="-120"/>
                <a:ea typeface="微軟正黑體" panose="020B0604030504040204" pitchFamily="34" charset="-120"/>
              </a:rPr>
              <a:t>and, thus, more likely to undergo nondisjunction. </a:t>
            </a:r>
          </a:p>
        </p:txBody>
      </p:sp>
    </p:spTree>
    <p:extLst>
      <p:ext uri="{BB962C8B-B14F-4D97-AF65-F5344CB8AC3E}">
        <p14:creationId xmlns:p14="http://schemas.microsoft.com/office/powerpoint/2010/main" val="394216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Mechanism and Etiology</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a:xfrm>
            <a:off x="838200" y="1825625"/>
            <a:ext cx="10515600" cy="4349264"/>
          </a:xfrm>
        </p:spPr>
        <p:txBody>
          <a:bodyPr>
            <a:normAutofit/>
          </a:bodyPr>
          <a:lstStyle/>
          <a:p>
            <a:r>
              <a:rPr lang="en-US" altLang="zh-TW" sz="2800" dirty="0">
                <a:latin typeface="微軟正黑體" panose="020B0604030504040204" pitchFamily="34" charset="-120"/>
                <a:ea typeface="微軟正黑體" panose="020B0604030504040204" pitchFamily="34" charset="-120"/>
              </a:rPr>
              <a:t>Limited oocyte pool hypothesis</a:t>
            </a:r>
          </a:p>
          <a:p>
            <a:pPr lvl="1"/>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The number of follicles in the antral stage decreases with increasing</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maternal age</a:t>
            </a:r>
          </a:p>
          <a:p>
            <a:pPr lvl="1"/>
            <a:r>
              <a:rPr lang="en-US" altLang="zh-TW" dirty="0">
                <a:latin typeface="微軟正黑體" panose="020B0604030504040204" pitchFamily="34" charset="-120"/>
                <a:ea typeface="微軟正黑體" panose="020B0604030504040204" pitchFamily="34" charset="-120"/>
              </a:rPr>
              <a:t>When the number of these follicles is low, it is more likely that an oocyte that is not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the optimal stage will be selected for ovulation</a:t>
            </a:r>
          </a:p>
          <a:p>
            <a:pPr lvl="1"/>
            <a:r>
              <a:rPr lang="en-US" altLang="zh-TW" dirty="0">
                <a:latin typeface="微軟正黑體" panose="020B0604030504040204" pitchFamily="34" charset="-120"/>
                <a:ea typeface="微軟正黑體" panose="020B0604030504040204" pitchFamily="34" charset="-120"/>
              </a:rPr>
              <a:t>Recent data, however, do not appear to support this hypothesis</a:t>
            </a:r>
          </a:p>
        </p:txBody>
      </p:sp>
    </p:spTree>
    <p:extLst>
      <p:ext uri="{BB962C8B-B14F-4D97-AF65-F5344CB8AC3E}">
        <p14:creationId xmlns:p14="http://schemas.microsoft.com/office/powerpoint/2010/main" val="97771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Mechanism and Etiology</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normAutofit/>
          </a:bodyPr>
          <a:lstStyle/>
          <a:p>
            <a:pPr algn="l"/>
            <a:r>
              <a:rPr lang="en-US" altLang="zh-TW" dirty="0">
                <a:latin typeface="微軟正黑體" panose="020B0604030504040204" pitchFamily="34" charset="-120"/>
                <a:ea typeface="微軟正黑體" panose="020B0604030504040204" pitchFamily="34" charset="-120"/>
              </a:rPr>
              <a:t>Aberrant recombination</a:t>
            </a:r>
          </a:p>
          <a:p>
            <a:pPr lvl="1"/>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Data on recombination patterns are available for </a:t>
            </a:r>
            <a:r>
              <a:rPr lang="en-US" altLang="zh-TW" dirty="0" err="1">
                <a:latin typeface="微軟正黑體" panose="020B0604030504040204" pitchFamily="34" charset="-120"/>
                <a:ea typeface="微軟正黑體" panose="020B0604030504040204" pitchFamily="34" charset="-120"/>
              </a:rPr>
              <a:t>trisomies</a:t>
            </a:r>
            <a:r>
              <a:rPr lang="en-US" altLang="zh-TW" dirty="0">
                <a:latin typeface="微軟正黑體" panose="020B0604030504040204" pitchFamily="34" charset="-120"/>
                <a:ea typeface="微軟正黑體" panose="020B0604030504040204" pitchFamily="34" charset="-120"/>
              </a:rPr>
              <a:t> 15, 16, 18</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and 21</a:t>
            </a:r>
          </a:p>
          <a:p>
            <a:pPr lvl="1"/>
            <a:r>
              <a:rPr lang="en-US" altLang="zh-TW" dirty="0">
                <a:latin typeface="微軟正黑體" panose="020B0604030504040204" pitchFamily="34" charset="-120"/>
                <a:ea typeface="微軟正黑體" panose="020B0604030504040204" pitchFamily="34" charset="-120"/>
              </a:rPr>
              <a:t>In these autosomal aneuploidy models, number of recombination events was decreased</a:t>
            </a:r>
          </a:p>
        </p:txBody>
      </p:sp>
    </p:spTree>
    <p:extLst>
      <p:ext uri="{BB962C8B-B14F-4D97-AF65-F5344CB8AC3E}">
        <p14:creationId xmlns:p14="http://schemas.microsoft.com/office/powerpoint/2010/main" val="35172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5691352" y="2740025"/>
            <a:ext cx="5662448" cy="2472998"/>
          </a:xfrm>
        </p:spPr>
        <p:txBody>
          <a:bodyPr>
            <a:normAutofit/>
          </a:bodyPr>
          <a:lstStyle/>
          <a:p>
            <a:r>
              <a:rPr lang="en-US" altLang="zh-TW" sz="2600" dirty="0"/>
              <a:t>Trisomy 21 was the first chromosomal abnormality described in humans</a:t>
            </a:r>
          </a:p>
          <a:p>
            <a:r>
              <a:rPr lang="en-US" altLang="zh-TW" sz="2600" dirty="0"/>
              <a:t>The most common single known cause of mental retardation</a:t>
            </a:r>
          </a:p>
          <a:p>
            <a:r>
              <a:rPr lang="en-US" altLang="zh-TW" sz="2600" dirty="0"/>
              <a:t>Males &gt; Females(1.2:1)</a:t>
            </a:r>
          </a:p>
        </p:txBody>
      </p:sp>
      <p:pic>
        <p:nvPicPr>
          <p:cNvPr id="8" name="內容版面配置區 4">
            <a:extLst>
              <a:ext uri="{FF2B5EF4-FFF2-40B4-BE49-F238E27FC236}">
                <a16:creationId xmlns:a16="http://schemas.microsoft.com/office/drawing/2014/main" id="{75077538-FA58-40FE-A683-C85C30FCB056}"/>
              </a:ext>
            </a:extLst>
          </p:cNvPr>
          <p:cNvPicPr>
            <a:picLocks noChangeAspect="1"/>
          </p:cNvPicPr>
          <p:nvPr/>
        </p:nvPicPr>
        <p:blipFill>
          <a:blip r:embed="rId2"/>
          <a:stretch>
            <a:fillRect/>
          </a:stretch>
        </p:blipFill>
        <p:spPr>
          <a:xfrm>
            <a:off x="612742" y="1544737"/>
            <a:ext cx="4646925" cy="5089491"/>
          </a:xfrm>
          <a:prstGeom prst="rect">
            <a:avLst/>
          </a:prstGeom>
        </p:spPr>
      </p:pic>
    </p:spTree>
    <p:extLst>
      <p:ext uri="{BB962C8B-B14F-4D97-AF65-F5344CB8AC3E}">
        <p14:creationId xmlns:p14="http://schemas.microsoft.com/office/powerpoint/2010/main" val="404831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838200" y="1825625"/>
            <a:ext cx="10515600" cy="4351338"/>
          </a:xfrm>
        </p:spPr>
        <p:txBody>
          <a:bodyPr>
            <a:noAutofit/>
          </a:bodyPr>
          <a:lstStyle/>
          <a:p>
            <a:pPr algn="l">
              <a:buFont typeface="Arial" panose="020B0604020202020204" pitchFamily="34" charset="0"/>
              <a:buChar char="•"/>
            </a:pPr>
            <a:r>
              <a:rPr lang="en-US" altLang="zh-TW" sz="2000" b="1" i="0" dirty="0">
                <a:solidFill>
                  <a:srgbClr val="000000"/>
                </a:solidFill>
                <a:effectLst/>
                <a:latin typeface="Open Sans" panose="020B0606030504020204" pitchFamily="34" charset="0"/>
              </a:rPr>
              <a:t>Trisomy 21:</a:t>
            </a:r>
            <a:r>
              <a:rPr lang="en-US" altLang="zh-TW" sz="2000" b="0" i="0" dirty="0">
                <a:solidFill>
                  <a:srgbClr val="000000"/>
                </a:solidFill>
                <a:effectLst/>
                <a:latin typeface="Open Sans" panose="020B0606030504020204" pitchFamily="34" charset="0"/>
              </a:rPr>
              <a:t> About 95% of people with Down syndrome have Trisomy 21. With this type of Down syndrome, each cell in the body has 3 separate copies of chromosome 21 instead of the usual 2 copies.</a:t>
            </a:r>
          </a:p>
          <a:p>
            <a:pPr algn="l">
              <a:buFont typeface="Arial" panose="020B0604020202020204" pitchFamily="34" charset="0"/>
              <a:buChar char="•"/>
            </a:pPr>
            <a:endParaRPr lang="en-US" altLang="zh-TW" sz="2000" b="1"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3925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838200" y="1825625"/>
            <a:ext cx="10515600" cy="4351338"/>
          </a:xfrm>
        </p:spPr>
        <p:txBody>
          <a:bodyPr>
            <a:noAutofit/>
          </a:bodyPr>
          <a:lstStyle/>
          <a:p>
            <a:pPr algn="l">
              <a:buFont typeface="Arial" panose="020B0604020202020204" pitchFamily="34" charset="0"/>
              <a:buChar char="•"/>
            </a:pPr>
            <a:r>
              <a:rPr lang="en-US" altLang="zh-TW" sz="2000" b="1" i="0" dirty="0">
                <a:solidFill>
                  <a:srgbClr val="000000"/>
                </a:solidFill>
                <a:effectLst/>
                <a:latin typeface="Open Sans" panose="020B0606030504020204" pitchFamily="34" charset="0"/>
              </a:rPr>
              <a:t>Translocation Down syndrome:</a:t>
            </a:r>
            <a:r>
              <a:rPr lang="en-US" altLang="zh-TW" sz="2000" b="0" i="0" dirty="0">
                <a:solidFill>
                  <a:srgbClr val="000000"/>
                </a:solidFill>
                <a:effectLst/>
                <a:latin typeface="Open Sans" panose="020B0606030504020204" pitchFamily="34" charset="0"/>
              </a:rPr>
              <a:t> This type accounts for a small percentage of people with Down syndrome (about 3%). This occurs when an extra part or a whole extra chromosome 21 is present, but it is attached or “trans-located” to a different chromosome rather than being a separate chromosome 21.</a:t>
            </a:r>
          </a:p>
          <a:p>
            <a:pPr algn="l">
              <a:buFont typeface="Arial" panose="020B0604020202020204" pitchFamily="34" charset="0"/>
              <a:buChar char="•"/>
            </a:pPr>
            <a:endParaRPr lang="en-US" altLang="zh-TW" sz="2000" b="1" i="0" dirty="0">
              <a:solidFill>
                <a:srgbClr val="000000"/>
              </a:solidFill>
              <a:effectLst/>
              <a:latin typeface="Open Sans" panose="020B0606030504020204" pitchFamily="34" charset="0"/>
            </a:endParaRPr>
          </a:p>
        </p:txBody>
      </p:sp>
      <p:pic>
        <p:nvPicPr>
          <p:cNvPr id="4" name="圖片 3">
            <a:extLst>
              <a:ext uri="{FF2B5EF4-FFF2-40B4-BE49-F238E27FC236}">
                <a16:creationId xmlns:a16="http://schemas.microsoft.com/office/drawing/2014/main" id="{442E990F-2B19-4F7B-AF08-979167C04F20}"/>
              </a:ext>
            </a:extLst>
          </p:cNvPr>
          <p:cNvPicPr>
            <a:picLocks noChangeAspect="1"/>
          </p:cNvPicPr>
          <p:nvPr/>
        </p:nvPicPr>
        <p:blipFill>
          <a:blip r:embed="rId2"/>
          <a:stretch>
            <a:fillRect/>
          </a:stretch>
        </p:blipFill>
        <p:spPr>
          <a:xfrm>
            <a:off x="512778" y="4001294"/>
            <a:ext cx="5054590" cy="1673209"/>
          </a:xfrm>
          <a:prstGeom prst="rect">
            <a:avLst/>
          </a:prstGeom>
        </p:spPr>
      </p:pic>
      <p:pic>
        <p:nvPicPr>
          <p:cNvPr id="8" name="圖片 7">
            <a:extLst>
              <a:ext uri="{FF2B5EF4-FFF2-40B4-BE49-F238E27FC236}">
                <a16:creationId xmlns:a16="http://schemas.microsoft.com/office/drawing/2014/main" id="{B4169AB2-19FF-4064-A061-96E7600034D4}"/>
              </a:ext>
            </a:extLst>
          </p:cNvPr>
          <p:cNvPicPr>
            <a:picLocks noChangeAspect="1"/>
          </p:cNvPicPr>
          <p:nvPr/>
        </p:nvPicPr>
        <p:blipFill>
          <a:blip r:embed="rId3"/>
          <a:stretch>
            <a:fillRect/>
          </a:stretch>
        </p:blipFill>
        <p:spPr>
          <a:xfrm>
            <a:off x="6193411" y="3064642"/>
            <a:ext cx="3266787" cy="3691777"/>
          </a:xfrm>
          <a:prstGeom prst="rect">
            <a:avLst/>
          </a:prstGeom>
        </p:spPr>
      </p:pic>
    </p:spTree>
    <p:extLst>
      <p:ext uri="{BB962C8B-B14F-4D97-AF65-F5344CB8AC3E}">
        <p14:creationId xmlns:p14="http://schemas.microsoft.com/office/powerpoint/2010/main" val="171137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838200" y="1825625"/>
            <a:ext cx="10515600" cy="4351338"/>
          </a:xfrm>
        </p:spPr>
        <p:txBody>
          <a:bodyPr>
            <a:noAutofit/>
          </a:bodyPr>
          <a:lstStyle/>
          <a:p>
            <a:pPr algn="l"/>
            <a:r>
              <a:rPr lang="en-US" altLang="zh-TW" sz="2000" b="1" i="0" dirty="0">
                <a:solidFill>
                  <a:srgbClr val="000000"/>
                </a:solidFill>
                <a:effectLst/>
                <a:latin typeface="Open Sans" panose="020B0606030504020204" pitchFamily="34" charset="0"/>
              </a:rPr>
              <a:t>Mosaic Down syndrome:</a:t>
            </a:r>
            <a:r>
              <a:rPr lang="en-US" altLang="zh-TW" sz="2000" b="0" i="0" dirty="0">
                <a:solidFill>
                  <a:srgbClr val="000000"/>
                </a:solidFill>
                <a:effectLst/>
                <a:latin typeface="Open Sans" panose="020B0606030504020204" pitchFamily="34" charset="0"/>
              </a:rPr>
              <a:t> </a:t>
            </a:r>
            <a:r>
              <a:rPr lang="en-US" altLang="zh-TW" sz="2000" dirty="0">
                <a:solidFill>
                  <a:srgbClr val="000000"/>
                </a:solidFill>
                <a:latin typeface="Open Sans" panose="020B0606030504020204" pitchFamily="34" charset="0"/>
              </a:rPr>
              <a:t> a condition in which an individual has two or more</a:t>
            </a:r>
            <a:r>
              <a:rPr lang="zh-TW" altLang="en-US" sz="2000" dirty="0">
                <a:solidFill>
                  <a:srgbClr val="000000"/>
                </a:solidFill>
                <a:latin typeface="Open Sans" panose="020B0606030504020204" pitchFamily="34" charset="0"/>
              </a:rPr>
              <a:t> </a:t>
            </a:r>
            <a:r>
              <a:rPr lang="en-US" altLang="zh-TW" sz="2000" dirty="0">
                <a:solidFill>
                  <a:srgbClr val="000000"/>
                </a:solidFill>
                <a:latin typeface="Open Sans" panose="020B0606030504020204" pitchFamily="34" charset="0"/>
              </a:rPr>
              <a:t>genetically distinct cell lines that originated from a single zygote</a:t>
            </a:r>
          </a:p>
          <a:p>
            <a:pPr lvl="1"/>
            <a:r>
              <a:rPr lang="en-US" altLang="zh-TW" sz="1800" dirty="0">
                <a:latin typeface="AdvP7627"/>
              </a:rPr>
              <a:t>Fitzgerald and </a:t>
            </a:r>
            <a:r>
              <a:rPr lang="en-US" altLang="zh-TW" sz="1800" dirty="0" err="1">
                <a:latin typeface="AdvP7627"/>
              </a:rPr>
              <a:t>Lycette</a:t>
            </a:r>
            <a:r>
              <a:rPr lang="en-US" altLang="zh-TW" sz="1800" dirty="0">
                <a:latin typeface="AdvP7627"/>
              </a:rPr>
              <a:t> reported on a</a:t>
            </a:r>
            <a:r>
              <a:rPr lang="zh-TW" altLang="en-US" sz="1800" dirty="0">
                <a:latin typeface="AdvP7627"/>
              </a:rPr>
              <a:t> </a:t>
            </a:r>
            <a:r>
              <a:rPr lang="en-US" altLang="zh-TW" sz="1800" dirty="0">
                <a:latin typeface="AdvP7627"/>
              </a:rPr>
              <a:t>51-year-old male who </a:t>
            </a:r>
            <a:r>
              <a:rPr lang="en-US" altLang="zh-TW" sz="1800" b="0" i="0" u="none" strike="noStrike" baseline="0" dirty="0">
                <a:latin typeface="AdvP7627"/>
              </a:rPr>
              <a:t>was clinically diagnosed</a:t>
            </a:r>
            <a:r>
              <a:rPr lang="zh-TW" altLang="en-US" sz="1800" b="0" i="0" u="none" strike="noStrike" baseline="0" dirty="0">
                <a:latin typeface="AdvP7627"/>
              </a:rPr>
              <a:t> </a:t>
            </a:r>
            <a:r>
              <a:rPr lang="en-US" altLang="zh-TW" sz="1800" b="0" i="0" u="none" strike="noStrike" baseline="0" dirty="0">
                <a:latin typeface="AdvP7627"/>
              </a:rPr>
              <a:t>with</a:t>
            </a:r>
            <a:r>
              <a:rPr lang="zh-TW" altLang="en-US" sz="1800" b="0" i="0" u="none" strike="noStrike" baseline="0" dirty="0">
                <a:latin typeface="AdvP7627"/>
              </a:rPr>
              <a:t> </a:t>
            </a:r>
            <a:r>
              <a:rPr lang="en-US" altLang="zh-TW" sz="1800" b="0" i="0" u="none" strike="noStrike" baseline="0" dirty="0">
                <a:latin typeface="AdvP7627"/>
              </a:rPr>
              <a:t>Down</a:t>
            </a:r>
            <a:r>
              <a:rPr lang="zh-TW" altLang="en-US" sz="1800" b="0" i="0" u="none" strike="noStrike" baseline="0" dirty="0">
                <a:latin typeface="AdvP7627"/>
              </a:rPr>
              <a:t> </a:t>
            </a:r>
            <a:r>
              <a:rPr lang="en-US" altLang="zh-TW" sz="1800" b="0" i="0" u="none" strike="noStrike" baseline="0" dirty="0">
                <a:latin typeface="AdvP7627"/>
              </a:rPr>
              <a:t>syndrome</a:t>
            </a:r>
            <a:r>
              <a:rPr lang="zh-TW" altLang="en-US" sz="1800" dirty="0">
                <a:latin typeface="AdvP7627"/>
              </a:rPr>
              <a:t> </a:t>
            </a:r>
            <a:r>
              <a:rPr lang="en-US" altLang="zh-TW" sz="1800" b="0" i="0" u="none" strike="noStrike" baseline="0" dirty="0">
                <a:latin typeface="AdvP7627"/>
              </a:rPr>
              <a:t>at birth, but upon cytogenetic analysis was noted to have three</a:t>
            </a:r>
            <a:r>
              <a:rPr lang="zh-TW" altLang="en-US" sz="1800" b="0" i="0" u="none" strike="noStrike" baseline="0" dirty="0">
                <a:latin typeface="AdvP7627"/>
              </a:rPr>
              <a:t> </a:t>
            </a:r>
            <a:r>
              <a:rPr lang="en-US" altLang="zh-TW" sz="1800" b="0" i="0" u="none" strike="noStrike" baseline="0" dirty="0">
                <a:latin typeface="AdvP7627"/>
              </a:rPr>
              <a:t>distinct cell lines</a:t>
            </a:r>
          </a:p>
          <a:p>
            <a:pPr algn="l"/>
            <a:endParaRPr lang="en-US" altLang="zh-TW" sz="2000" dirty="0">
              <a:solidFill>
                <a:srgbClr val="000000"/>
              </a:solidFill>
              <a:latin typeface="Open Sans" panose="020B0606030504020204" pitchFamily="34" charset="0"/>
            </a:endParaRPr>
          </a:p>
          <a:p>
            <a:pPr algn="l"/>
            <a:r>
              <a:rPr lang="en-US" altLang="zh-TW" sz="2000" dirty="0">
                <a:solidFill>
                  <a:srgbClr val="000000"/>
                </a:solidFill>
                <a:latin typeface="Open Sans" panose="020B0606030504020204" pitchFamily="34" charset="0"/>
              </a:rPr>
              <a:t>Practice guidelines established by the American College of Medical Genetics</a:t>
            </a:r>
          </a:p>
          <a:p>
            <a:pPr lvl="1"/>
            <a:r>
              <a:rPr lang="en-US" altLang="zh-TW" sz="1800" dirty="0">
                <a:latin typeface="AdvP7627"/>
              </a:rPr>
              <a:t>Minimum of 30 metaphase spreads should be evaluated to rule out mosaicism involving sex chromosomes unless the mosaicism is detected in the analysis of the initial 20 metaphase spreads</a:t>
            </a:r>
          </a:p>
          <a:p>
            <a:pPr lvl="1"/>
            <a:r>
              <a:rPr lang="en-US" altLang="zh-TW" sz="1800" dirty="0">
                <a:latin typeface="AdvP7627"/>
              </a:rPr>
              <a:t>Only allow for the exclusion of mosaicism that might be present in 8–15% of cells with 0.90–0.99% confidence</a:t>
            </a:r>
          </a:p>
          <a:p>
            <a:pPr lvl="1"/>
            <a:r>
              <a:rPr lang="en-US" altLang="zh-TW" sz="1800" dirty="0">
                <a:latin typeface="AdvP7627"/>
              </a:rPr>
              <a:t>Nowadays, most lab evaluate hundreds of interphase nuclei using FISH methodology</a:t>
            </a:r>
          </a:p>
        </p:txBody>
      </p:sp>
      <p:sp>
        <p:nvSpPr>
          <p:cNvPr id="9" name="文字方塊 8">
            <a:extLst>
              <a:ext uri="{FF2B5EF4-FFF2-40B4-BE49-F238E27FC236}">
                <a16:creationId xmlns:a16="http://schemas.microsoft.com/office/drawing/2014/main" id="{D0E4F234-7F56-477A-882F-7CAE0D0168BD}"/>
              </a:ext>
            </a:extLst>
          </p:cNvPr>
          <p:cNvSpPr txBox="1"/>
          <p:nvPr/>
        </p:nvSpPr>
        <p:spPr>
          <a:xfrm>
            <a:off x="3254605" y="6176963"/>
            <a:ext cx="8755144" cy="461665"/>
          </a:xfrm>
          <a:prstGeom prst="rect">
            <a:avLst/>
          </a:prstGeom>
          <a:noFill/>
        </p:spPr>
        <p:txBody>
          <a:bodyPr wrap="square">
            <a:spAutoFit/>
          </a:bodyPr>
          <a:lstStyle/>
          <a:p>
            <a:r>
              <a:rPr lang="en-US" altLang="zh-TW" sz="1200" b="0" i="0" dirty="0" err="1">
                <a:solidFill>
                  <a:srgbClr val="212121"/>
                </a:solidFill>
                <a:effectLst/>
                <a:latin typeface="BlinkMacSystemFont"/>
              </a:rPr>
              <a:t>Papavassiliou</a:t>
            </a:r>
            <a:r>
              <a:rPr lang="en-US" altLang="zh-TW" sz="1200" b="0" i="0" dirty="0">
                <a:solidFill>
                  <a:srgbClr val="212121"/>
                </a:solidFill>
                <a:effectLst/>
                <a:latin typeface="BlinkMacSystemFont"/>
              </a:rPr>
              <a:t>, P., </a:t>
            </a:r>
            <a:r>
              <a:rPr lang="en-US" altLang="zh-TW" sz="1200" b="0" i="0" dirty="0" err="1">
                <a:solidFill>
                  <a:srgbClr val="212121"/>
                </a:solidFill>
                <a:effectLst/>
                <a:latin typeface="BlinkMacSystemFont"/>
              </a:rPr>
              <a:t>Charalsawadi</a:t>
            </a:r>
            <a:r>
              <a:rPr lang="en-US" altLang="zh-TW" sz="1200" b="0" i="0" dirty="0">
                <a:solidFill>
                  <a:srgbClr val="212121"/>
                </a:solidFill>
                <a:effectLst/>
                <a:latin typeface="BlinkMacSystemFont"/>
              </a:rPr>
              <a:t>, C., Rafferty, K., &amp; Jackson-Cook, C. (2015). Mosaicism for trisomy 21: a review. </a:t>
            </a:r>
            <a:r>
              <a:rPr lang="en-US" altLang="zh-TW" sz="1200" b="0" i="1" dirty="0">
                <a:solidFill>
                  <a:srgbClr val="212121"/>
                </a:solidFill>
                <a:effectLst/>
                <a:latin typeface="BlinkMacSystemFont"/>
              </a:rPr>
              <a:t>American journal of medical genetics. Part A</a:t>
            </a:r>
            <a:r>
              <a:rPr lang="en-US" altLang="zh-TW" sz="1200" b="0" i="0" dirty="0">
                <a:solidFill>
                  <a:srgbClr val="212121"/>
                </a:solidFill>
                <a:effectLst/>
                <a:latin typeface="BlinkMacSystemFont"/>
              </a:rPr>
              <a:t>, </a:t>
            </a:r>
            <a:r>
              <a:rPr lang="en-US" altLang="zh-TW" sz="1200" b="0" i="1" dirty="0">
                <a:solidFill>
                  <a:srgbClr val="212121"/>
                </a:solidFill>
                <a:effectLst/>
                <a:latin typeface="BlinkMacSystemFont"/>
              </a:rPr>
              <a:t>167A</a:t>
            </a:r>
            <a:r>
              <a:rPr lang="en-US" altLang="zh-TW" sz="1200" b="0" i="0" dirty="0">
                <a:solidFill>
                  <a:srgbClr val="212121"/>
                </a:solidFill>
                <a:effectLst/>
                <a:latin typeface="BlinkMacSystemFont"/>
              </a:rPr>
              <a:t>(1), 26–39. https://doi.org/10.1002/ajmg.a.36861</a:t>
            </a:r>
            <a:endParaRPr lang="zh-TW" altLang="en-US" sz="1200" dirty="0"/>
          </a:p>
        </p:txBody>
      </p:sp>
    </p:spTree>
    <p:extLst>
      <p:ext uri="{BB962C8B-B14F-4D97-AF65-F5344CB8AC3E}">
        <p14:creationId xmlns:p14="http://schemas.microsoft.com/office/powerpoint/2010/main" val="75476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4760536" y="2055470"/>
            <a:ext cx="6593264" cy="3298956"/>
          </a:xfrm>
        </p:spPr>
        <p:txBody>
          <a:bodyPr>
            <a:noAutofit/>
          </a:bodyPr>
          <a:lstStyle/>
          <a:p>
            <a:pPr algn="l"/>
            <a:r>
              <a:rPr lang="en-US" altLang="zh-TW" sz="1800" b="0" i="0" u="none" strike="noStrike" baseline="0" dirty="0">
                <a:latin typeface="AdvP4DB696"/>
              </a:rPr>
              <a:t>Following fertilization, a euploid (normal)</a:t>
            </a:r>
            <a:r>
              <a:rPr lang="zh-TW" altLang="en-US" sz="1800" b="0" i="0" u="none" strike="noStrike" baseline="0" dirty="0">
                <a:latin typeface="AdvP4DB696"/>
              </a:rPr>
              <a:t> </a:t>
            </a:r>
            <a:r>
              <a:rPr lang="en-US" altLang="zh-TW" sz="1800" b="0" i="0" u="none" strike="noStrike" baseline="0" dirty="0">
                <a:latin typeface="AdvP4DB696"/>
              </a:rPr>
              <a:t>zygote with 46 chromosomes undergoes a mitotic </a:t>
            </a:r>
            <a:r>
              <a:rPr lang="en-US" altLang="zh-TW" sz="1800" b="0" i="0" u="none" strike="noStrike" baseline="0" dirty="0" err="1">
                <a:latin typeface="AdvP4DB696"/>
              </a:rPr>
              <a:t>nondisjunctional</a:t>
            </a:r>
            <a:r>
              <a:rPr lang="en-US" altLang="zh-TW" sz="1800" b="0" i="0" u="none" strike="noStrike" baseline="0" dirty="0">
                <a:latin typeface="AdvP4DB696"/>
              </a:rPr>
              <a:t> event, resulting in a cell with three copies of chromosome 21 (green cell)</a:t>
            </a:r>
          </a:p>
          <a:p>
            <a:pPr algn="l"/>
            <a:r>
              <a:rPr lang="en-US" altLang="zh-TW" sz="1800" b="0" i="0" u="none" strike="noStrike" baseline="0" dirty="0">
                <a:latin typeface="AdvP4DB696"/>
              </a:rPr>
              <a:t>A</a:t>
            </a:r>
            <a:r>
              <a:rPr lang="zh-TW" altLang="en-US" sz="1800" b="0" i="0" u="none" strike="noStrike" baseline="0" dirty="0">
                <a:latin typeface="AdvP4DB696"/>
              </a:rPr>
              <a:t> </a:t>
            </a:r>
            <a:r>
              <a:rPr lang="en-US" altLang="zh-TW" sz="1800" b="0" i="0" u="none" strike="noStrike" baseline="0" dirty="0">
                <a:latin typeface="AdvP4DB696"/>
              </a:rPr>
              <a:t>cell with a single copy of chromosome 21 (purple cell). It is thought that the cell with one copy of chromosome 21 would not</a:t>
            </a:r>
            <a:r>
              <a:rPr lang="zh-TW" altLang="en-US" sz="1800" b="0" i="0" u="none" strike="noStrike" baseline="0" dirty="0">
                <a:latin typeface="AdvP4DB696"/>
              </a:rPr>
              <a:t> </a:t>
            </a:r>
            <a:r>
              <a:rPr lang="en-US" altLang="zh-TW" sz="1800" b="0" i="0" u="none" strike="noStrike" baseline="0" dirty="0">
                <a:latin typeface="AdvP4DB696"/>
              </a:rPr>
              <a:t>successfully proliferative (selection to remove this cell line), while the cell with three copies of chromosome 21 would continue to proliferate</a:t>
            </a:r>
            <a:r>
              <a:rPr lang="zh-TW" altLang="en-US" sz="1800" b="0" i="0" u="none" strike="noStrike" baseline="0" dirty="0">
                <a:latin typeface="AdvP4DB696"/>
              </a:rPr>
              <a:t> </a:t>
            </a:r>
            <a:r>
              <a:rPr lang="en-US" altLang="zh-TW" sz="1800" b="0" i="0" u="none" strike="noStrike" baseline="0" dirty="0">
                <a:latin typeface="AdvP4DB696"/>
              </a:rPr>
              <a:t>and give rise to a mosaic zygote containing trisomy 21 cells (green) and normal cells (yellow)</a:t>
            </a:r>
          </a:p>
          <a:p>
            <a:pPr algn="l"/>
            <a:r>
              <a:rPr lang="en-US" altLang="zh-TW" sz="1800" b="0" i="0" u="none" strike="noStrike" baseline="0" dirty="0">
                <a:latin typeface="AdvP4DB696"/>
              </a:rPr>
              <a:t>This mechanism would result in the presence</a:t>
            </a:r>
            <a:r>
              <a:rPr lang="zh-TW" altLang="en-US" sz="1800" b="0" i="0" u="none" strike="noStrike" baseline="0" dirty="0">
                <a:latin typeface="AdvP4DB696"/>
              </a:rPr>
              <a:t> </a:t>
            </a:r>
            <a:r>
              <a:rPr lang="en-US" altLang="zh-TW" sz="1800" b="0" i="0" u="none" strike="noStrike" baseline="0" dirty="0">
                <a:latin typeface="AdvP4DB696"/>
              </a:rPr>
              <a:t>of two identical copies of one homolog in the </a:t>
            </a:r>
            <a:r>
              <a:rPr lang="en-US" altLang="zh-TW" sz="1800" b="0" i="0" u="none" strike="noStrike" baseline="0" dirty="0" err="1">
                <a:latin typeface="AdvP4DB696"/>
              </a:rPr>
              <a:t>trisomic</a:t>
            </a:r>
            <a:r>
              <a:rPr lang="en-US" altLang="zh-TW" sz="1800" b="0" i="0" u="none" strike="noStrike" baseline="0" dirty="0">
                <a:latin typeface="AdvP4DB696"/>
              </a:rPr>
              <a:t> cells.</a:t>
            </a:r>
            <a:endParaRPr lang="en-US" altLang="zh-TW" sz="1800" b="0" i="0" u="none" strike="noStrike" baseline="0" dirty="0">
              <a:latin typeface="AdvP7627"/>
            </a:endParaRPr>
          </a:p>
        </p:txBody>
      </p:sp>
      <p:pic>
        <p:nvPicPr>
          <p:cNvPr id="6" name="圖片 5">
            <a:extLst>
              <a:ext uri="{FF2B5EF4-FFF2-40B4-BE49-F238E27FC236}">
                <a16:creationId xmlns:a16="http://schemas.microsoft.com/office/drawing/2014/main" id="{EE9824DC-3209-44AA-9F27-80264971E1E5}"/>
              </a:ext>
            </a:extLst>
          </p:cNvPr>
          <p:cNvPicPr>
            <a:picLocks noChangeAspect="1"/>
          </p:cNvPicPr>
          <p:nvPr/>
        </p:nvPicPr>
        <p:blipFill>
          <a:blip r:embed="rId2"/>
          <a:stretch>
            <a:fillRect/>
          </a:stretch>
        </p:blipFill>
        <p:spPr>
          <a:xfrm>
            <a:off x="657078" y="1320178"/>
            <a:ext cx="3854613" cy="5362231"/>
          </a:xfrm>
          <a:prstGeom prst="rect">
            <a:avLst/>
          </a:prstGeom>
        </p:spPr>
      </p:pic>
      <p:sp>
        <p:nvSpPr>
          <p:cNvPr id="5" name="文字方塊 4">
            <a:extLst>
              <a:ext uri="{FF2B5EF4-FFF2-40B4-BE49-F238E27FC236}">
                <a16:creationId xmlns:a16="http://schemas.microsoft.com/office/drawing/2014/main" id="{C0EF1CA0-2AE0-44BE-95C3-CE27C76C07A2}"/>
              </a:ext>
            </a:extLst>
          </p:cNvPr>
          <p:cNvSpPr txBox="1"/>
          <p:nvPr/>
        </p:nvSpPr>
        <p:spPr>
          <a:xfrm>
            <a:off x="5740923" y="6176963"/>
            <a:ext cx="6268825" cy="646331"/>
          </a:xfrm>
          <a:prstGeom prst="rect">
            <a:avLst/>
          </a:prstGeom>
          <a:noFill/>
        </p:spPr>
        <p:txBody>
          <a:bodyPr wrap="square">
            <a:spAutoFit/>
          </a:bodyPr>
          <a:lstStyle/>
          <a:p>
            <a:r>
              <a:rPr lang="en-US" altLang="zh-TW" sz="1200" b="0" i="0" dirty="0" err="1">
                <a:solidFill>
                  <a:srgbClr val="212121"/>
                </a:solidFill>
                <a:effectLst/>
                <a:latin typeface="BlinkMacSystemFont"/>
              </a:rPr>
              <a:t>Papavassiliou</a:t>
            </a:r>
            <a:r>
              <a:rPr lang="en-US" altLang="zh-TW" sz="1200" b="0" i="0" dirty="0">
                <a:solidFill>
                  <a:srgbClr val="212121"/>
                </a:solidFill>
                <a:effectLst/>
                <a:latin typeface="BlinkMacSystemFont"/>
              </a:rPr>
              <a:t>, P., </a:t>
            </a:r>
            <a:r>
              <a:rPr lang="en-US" altLang="zh-TW" sz="1200" b="0" i="0" dirty="0" err="1">
                <a:solidFill>
                  <a:srgbClr val="212121"/>
                </a:solidFill>
                <a:effectLst/>
                <a:latin typeface="BlinkMacSystemFont"/>
              </a:rPr>
              <a:t>Charalsawadi</a:t>
            </a:r>
            <a:r>
              <a:rPr lang="en-US" altLang="zh-TW" sz="1200" b="0" i="0" dirty="0">
                <a:solidFill>
                  <a:srgbClr val="212121"/>
                </a:solidFill>
                <a:effectLst/>
                <a:latin typeface="BlinkMacSystemFont"/>
              </a:rPr>
              <a:t>, C., Rafferty, K., &amp; Jackson-Cook, C. (2015). Mosaicism for trisomy 21: a review. </a:t>
            </a:r>
            <a:r>
              <a:rPr lang="en-US" altLang="zh-TW" sz="1200" b="0" i="1" dirty="0">
                <a:solidFill>
                  <a:srgbClr val="212121"/>
                </a:solidFill>
                <a:effectLst/>
                <a:latin typeface="BlinkMacSystemFont"/>
              </a:rPr>
              <a:t>American journal of medical genetics. Part A</a:t>
            </a:r>
            <a:r>
              <a:rPr lang="en-US" altLang="zh-TW" sz="1200" b="0" i="0" dirty="0">
                <a:solidFill>
                  <a:srgbClr val="212121"/>
                </a:solidFill>
                <a:effectLst/>
                <a:latin typeface="BlinkMacSystemFont"/>
              </a:rPr>
              <a:t>, </a:t>
            </a:r>
            <a:r>
              <a:rPr lang="en-US" altLang="zh-TW" sz="1200" b="0" i="1" dirty="0">
                <a:solidFill>
                  <a:srgbClr val="212121"/>
                </a:solidFill>
                <a:effectLst/>
                <a:latin typeface="BlinkMacSystemFont"/>
              </a:rPr>
              <a:t>167A</a:t>
            </a:r>
            <a:r>
              <a:rPr lang="en-US" altLang="zh-TW" sz="1200" b="0" i="0" dirty="0">
                <a:solidFill>
                  <a:srgbClr val="212121"/>
                </a:solidFill>
                <a:effectLst/>
                <a:latin typeface="BlinkMacSystemFont"/>
              </a:rPr>
              <a:t>(1), 26–39. https://doi.org/10.1002/ajmg.a.36861</a:t>
            </a:r>
            <a:endParaRPr lang="zh-TW" altLang="en-US" sz="1200" dirty="0"/>
          </a:p>
        </p:txBody>
      </p:sp>
    </p:spTree>
    <p:extLst>
      <p:ext uri="{BB962C8B-B14F-4D97-AF65-F5344CB8AC3E}">
        <p14:creationId xmlns:p14="http://schemas.microsoft.com/office/powerpoint/2010/main" val="119219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5731496" y="2262433"/>
            <a:ext cx="5622303" cy="4230442"/>
          </a:xfrm>
        </p:spPr>
        <p:txBody>
          <a:bodyPr>
            <a:noAutofit/>
          </a:bodyPr>
          <a:lstStyle/>
          <a:p>
            <a:pPr algn="l"/>
            <a:r>
              <a:rPr lang="en-US" altLang="zh-TW" sz="1800" b="0" i="0" u="none" strike="noStrike" baseline="0" dirty="0">
                <a:latin typeface="AdvP4DB696"/>
              </a:rPr>
              <a:t>A zygote with three copies of chromosome 21 is formed following the merging of a normal gamete and an aneuploidy gamete (meiotic error)</a:t>
            </a:r>
          </a:p>
          <a:p>
            <a:pPr algn="l"/>
            <a:r>
              <a:rPr lang="en-US" altLang="zh-TW" sz="1800" b="0" i="0" u="none" strike="noStrike" baseline="0" dirty="0" err="1">
                <a:latin typeface="AdvP4DB696"/>
              </a:rPr>
              <a:t>Duringembryogenesis</a:t>
            </a:r>
            <a:r>
              <a:rPr lang="en-US" altLang="zh-TW" sz="1800" b="0" i="0" u="none" strike="noStrike" baseline="0" dirty="0">
                <a:latin typeface="AdvP4DB696"/>
              </a:rPr>
              <a:t>, a second, mitotic (somatic) nondisjunction event occurs to give rise to cells having two chromosomes 21 or four chromosomes 21, with the latter cells failing to successfully proliferate (selection to remove this cell line). </a:t>
            </a:r>
          </a:p>
          <a:p>
            <a:pPr algn="l"/>
            <a:r>
              <a:rPr lang="en-US" altLang="zh-TW" sz="1800" b="0" i="0" u="none" strike="noStrike" baseline="0" dirty="0">
                <a:latin typeface="AdvP4DB696"/>
              </a:rPr>
              <a:t>The cells having two copies of chromosome 21 could include either one homolog from each parent (biparental </a:t>
            </a:r>
            <a:r>
              <a:rPr lang="en-US" altLang="zh-TW" sz="1800" b="0" i="0" u="none" strike="noStrike" baseline="0" dirty="0" err="1">
                <a:latin typeface="AdvP4DB696"/>
              </a:rPr>
              <a:t>disomy</a:t>
            </a:r>
            <a:r>
              <a:rPr lang="en-US" altLang="zh-TW" sz="1800" b="0" i="0" u="none" strike="noStrike" baseline="0" dirty="0">
                <a:latin typeface="AdvP4DB696"/>
              </a:rPr>
              <a:t>; middle yellow cell), or two homologs from the same parent (uniparental </a:t>
            </a:r>
            <a:r>
              <a:rPr lang="en-US" altLang="zh-TW" sz="1800" b="0" i="0" u="none" strike="noStrike" baseline="0" dirty="0" err="1">
                <a:latin typeface="AdvP4DB696"/>
              </a:rPr>
              <a:t>disomy</a:t>
            </a:r>
            <a:r>
              <a:rPr lang="en-US" altLang="zh-TW" sz="1800" b="0" i="0" u="none" strike="noStrike" baseline="0" dirty="0">
                <a:latin typeface="AdvP4DB696"/>
              </a:rPr>
              <a:t> [UPD]; lower blue cell).</a:t>
            </a:r>
            <a:endParaRPr lang="en-US" altLang="zh-TW" sz="1800" b="0" i="0" u="none" strike="noStrike" baseline="0" dirty="0">
              <a:latin typeface="AdvP7627"/>
            </a:endParaRPr>
          </a:p>
        </p:txBody>
      </p:sp>
      <p:grpSp>
        <p:nvGrpSpPr>
          <p:cNvPr id="3" name="群組 2">
            <a:extLst>
              <a:ext uri="{FF2B5EF4-FFF2-40B4-BE49-F238E27FC236}">
                <a16:creationId xmlns:a16="http://schemas.microsoft.com/office/drawing/2014/main" id="{44B4841C-A6FD-46F3-9750-FBCC488B2D85}"/>
              </a:ext>
            </a:extLst>
          </p:cNvPr>
          <p:cNvGrpSpPr/>
          <p:nvPr/>
        </p:nvGrpSpPr>
        <p:grpSpPr>
          <a:xfrm>
            <a:off x="650449" y="1320178"/>
            <a:ext cx="8191893" cy="5271815"/>
            <a:chOff x="1824847" y="1320178"/>
            <a:chExt cx="8191893" cy="5271815"/>
          </a:xfrm>
        </p:grpSpPr>
        <p:pic>
          <p:nvPicPr>
            <p:cNvPr id="4" name="圖片 3">
              <a:extLst>
                <a:ext uri="{FF2B5EF4-FFF2-40B4-BE49-F238E27FC236}">
                  <a16:creationId xmlns:a16="http://schemas.microsoft.com/office/drawing/2014/main" id="{48CAC918-80B9-4C03-BC76-21B4B052B7B2}"/>
                </a:ext>
              </a:extLst>
            </p:cNvPr>
            <p:cNvPicPr>
              <a:picLocks noChangeAspect="1"/>
            </p:cNvPicPr>
            <p:nvPr/>
          </p:nvPicPr>
          <p:blipFill rotWithShape="1">
            <a:blip r:embed="rId2"/>
            <a:srcRect l="951" r="1288" b="88727"/>
            <a:stretch/>
          </p:blipFill>
          <p:spPr>
            <a:xfrm>
              <a:off x="1824847" y="1320178"/>
              <a:ext cx="8191893" cy="603872"/>
            </a:xfrm>
            <a:prstGeom prst="rect">
              <a:avLst/>
            </a:prstGeom>
          </p:spPr>
        </p:pic>
        <p:pic>
          <p:nvPicPr>
            <p:cNvPr id="8" name="圖片 7">
              <a:extLst>
                <a:ext uri="{FF2B5EF4-FFF2-40B4-BE49-F238E27FC236}">
                  <a16:creationId xmlns:a16="http://schemas.microsoft.com/office/drawing/2014/main" id="{A36A2D79-374F-4656-A021-8BDB809D9ACA}"/>
                </a:ext>
              </a:extLst>
            </p:cNvPr>
            <p:cNvPicPr>
              <a:picLocks noChangeAspect="1"/>
            </p:cNvPicPr>
            <p:nvPr/>
          </p:nvPicPr>
          <p:blipFill rotWithShape="1">
            <a:blip r:embed="rId2"/>
            <a:srcRect l="951" t="12857" r="49438"/>
            <a:stretch/>
          </p:blipFill>
          <p:spPr>
            <a:xfrm>
              <a:off x="1824847" y="1924050"/>
              <a:ext cx="4157221" cy="4667943"/>
            </a:xfrm>
            <a:prstGeom prst="rect">
              <a:avLst/>
            </a:prstGeom>
          </p:spPr>
        </p:pic>
      </p:grpSp>
      <p:sp>
        <p:nvSpPr>
          <p:cNvPr id="9" name="文字方塊 8">
            <a:extLst>
              <a:ext uri="{FF2B5EF4-FFF2-40B4-BE49-F238E27FC236}">
                <a16:creationId xmlns:a16="http://schemas.microsoft.com/office/drawing/2014/main" id="{5251267E-8AC3-4F9D-B0E1-899AC994601D}"/>
              </a:ext>
            </a:extLst>
          </p:cNvPr>
          <p:cNvSpPr txBox="1"/>
          <p:nvPr/>
        </p:nvSpPr>
        <p:spPr>
          <a:xfrm>
            <a:off x="5740923" y="6176963"/>
            <a:ext cx="6268825" cy="646331"/>
          </a:xfrm>
          <a:prstGeom prst="rect">
            <a:avLst/>
          </a:prstGeom>
          <a:noFill/>
        </p:spPr>
        <p:txBody>
          <a:bodyPr wrap="square">
            <a:spAutoFit/>
          </a:bodyPr>
          <a:lstStyle/>
          <a:p>
            <a:r>
              <a:rPr lang="en-US" altLang="zh-TW" sz="1200" b="0" i="0" dirty="0" err="1">
                <a:solidFill>
                  <a:srgbClr val="212121"/>
                </a:solidFill>
                <a:effectLst/>
                <a:latin typeface="BlinkMacSystemFont"/>
              </a:rPr>
              <a:t>Papavassiliou</a:t>
            </a:r>
            <a:r>
              <a:rPr lang="en-US" altLang="zh-TW" sz="1200" b="0" i="0" dirty="0">
                <a:solidFill>
                  <a:srgbClr val="212121"/>
                </a:solidFill>
                <a:effectLst/>
                <a:latin typeface="BlinkMacSystemFont"/>
              </a:rPr>
              <a:t>, P., </a:t>
            </a:r>
            <a:r>
              <a:rPr lang="en-US" altLang="zh-TW" sz="1200" b="0" i="0" dirty="0" err="1">
                <a:solidFill>
                  <a:srgbClr val="212121"/>
                </a:solidFill>
                <a:effectLst/>
                <a:latin typeface="BlinkMacSystemFont"/>
              </a:rPr>
              <a:t>Charalsawadi</a:t>
            </a:r>
            <a:r>
              <a:rPr lang="en-US" altLang="zh-TW" sz="1200" b="0" i="0" dirty="0">
                <a:solidFill>
                  <a:srgbClr val="212121"/>
                </a:solidFill>
                <a:effectLst/>
                <a:latin typeface="BlinkMacSystemFont"/>
              </a:rPr>
              <a:t>, C., Rafferty, K., &amp; Jackson-Cook, C. (2015). Mosaicism for trisomy 21: a review. </a:t>
            </a:r>
            <a:r>
              <a:rPr lang="en-US" altLang="zh-TW" sz="1200" b="0" i="1" dirty="0">
                <a:solidFill>
                  <a:srgbClr val="212121"/>
                </a:solidFill>
                <a:effectLst/>
                <a:latin typeface="BlinkMacSystemFont"/>
              </a:rPr>
              <a:t>American journal of medical genetics. Part A</a:t>
            </a:r>
            <a:r>
              <a:rPr lang="en-US" altLang="zh-TW" sz="1200" b="0" i="0" dirty="0">
                <a:solidFill>
                  <a:srgbClr val="212121"/>
                </a:solidFill>
                <a:effectLst/>
                <a:latin typeface="BlinkMacSystemFont"/>
              </a:rPr>
              <a:t>, </a:t>
            </a:r>
            <a:r>
              <a:rPr lang="en-US" altLang="zh-TW" sz="1200" b="0" i="1" dirty="0">
                <a:solidFill>
                  <a:srgbClr val="212121"/>
                </a:solidFill>
                <a:effectLst/>
                <a:latin typeface="BlinkMacSystemFont"/>
              </a:rPr>
              <a:t>167A</a:t>
            </a:r>
            <a:r>
              <a:rPr lang="en-US" altLang="zh-TW" sz="1200" b="0" i="0" dirty="0">
                <a:solidFill>
                  <a:srgbClr val="212121"/>
                </a:solidFill>
                <a:effectLst/>
                <a:latin typeface="BlinkMacSystemFont"/>
              </a:rPr>
              <a:t>(1), 26–39. https://doi.org/10.1002/ajmg.a.36861</a:t>
            </a:r>
            <a:endParaRPr lang="zh-TW" altLang="en-US" sz="1200" dirty="0"/>
          </a:p>
        </p:txBody>
      </p:sp>
    </p:spTree>
    <p:extLst>
      <p:ext uri="{BB962C8B-B14F-4D97-AF65-F5344CB8AC3E}">
        <p14:creationId xmlns:p14="http://schemas.microsoft.com/office/powerpoint/2010/main" val="186774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Index</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lstStyle/>
          <a:p>
            <a:r>
              <a:rPr lang="en-US" altLang="zh-TW" dirty="0"/>
              <a:t>Introduction</a:t>
            </a:r>
          </a:p>
          <a:p>
            <a:r>
              <a:rPr lang="en-US" altLang="zh-TW" dirty="0"/>
              <a:t>Mechanism and Etiology</a:t>
            </a:r>
          </a:p>
          <a:p>
            <a:r>
              <a:rPr lang="en-US" altLang="zh-TW" dirty="0"/>
              <a:t>Trisomy 21</a:t>
            </a:r>
          </a:p>
          <a:p>
            <a:r>
              <a:rPr lang="en-US" altLang="zh-TW" dirty="0"/>
              <a:t>Trisomy 18</a:t>
            </a:r>
          </a:p>
          <a:p>
            <a:r>
              <a:rPr lang="en-US" altLang="zh-TW" dirty="0"/>
              <a:t>Trisomy 13</a:t>
            </a:r>
          </a:p>
          <a:p>
            <a:endParaRPr lang="zh-TW" altLang="en-US" dirty="0"/>
          </a:p>
        </p:txBody>
      </p:sp>
    </p:spTree>
    <p:extLst>
      <p:ext uri="{BB962C8B-B14F-4D97-AF65-F5344CB8AC3E}">
        <p14:creationId xmlns:p14="http://schemas.microsoft.com/office/powerpoint/2010/main" val="347431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D96BFBB2-87B7-4547-993A-4DDBEDE93DA8}"/>
              </a:ext>
            </a:extLst>
          </p:cNvPr>
          <p:cNvGrpSpPr/>
          <p:nvPr/>
        </p:nvGrpSpPr>
        <p:grpSpPr>
          <a:xfrm>
            <a:off x="970959" y="1379434"/>
            <a:ext cx="8248455" cy="5113441"/>
            <a:chOff x="2236164" y="1307756"/>
            <a:chExt cx="8248455" cy="5113441"/>
          </a:xfrm>
        </p:grpSpPr>
        <p:pic>
          <p:nvPicPr>
            <p:cNvPr id="8" name="圖片 7">
              <a:extLst>
                <a:ext uri="{FF2B5EF4-FFF2-40B4-BE49-F238E27FC236}">
                  <a16:creationId xmlns:a16="http://schemas.microsoft.com/office/drawing/2014/main" id="{A36A2D79-374F-4656-A021-8BDB809D9ACA}"/>
                </a:ext>
              </a:extLst>
            </p:cNvPr>
            <p:cNvPicPr>
              <a:picLocks noChangeAspect="1"/>
            </p:cNvPicPr>
            <p:nvPr/>
          </p:nvPicPr>
          <p:blipFill rotWithShape="1">
            <a:blip r:embed="rId2"/>
            <a:srcRect l="52420" t="14089" r="-1"/>
            <a:stretch/>
          </p:blipFill>
          <p:spPr>
            <a:xfrm>
              <a:off x="2236164" y="1819242"/>
              <a:ext cx="3987045" cy="4601955"/>
            </a:xfrm>
            <a:prstGeom prst="rect">
              <a:avLst/>
            </a:prstGeom>
          </p:spPr>
        </p:pic>
        <p:pic>
          <p:nvPicPr>
            <p:cNvPr id="4" name="圖片 3">
              <a:extLst>
                <a:ext uri="{FF2B5EF4-FFF2-40B4-BE49-F238E27FC236}">
                  <a16:creationId xmlns:a16="http://schemas.microsoft.com/office/drawing/2014/main" id="{48CAC918-80B9-4C03-BC76-21B4B052B7B2}"/>
                </a:ext>
              </a:extLst>
            </p:cNvPr>
            <p:cNvPicPr>
              <a:picLocks noChangeAspect="1"/>
            </p:cNvPicPr>
            <p:nvPr/>
          </p:nvPicPr>
          <p:blipFill rotWithShape="1">
            <a:blip r:embed="rId2"/>
            <a:srcRect l="909" t="-232" r="655" b="88959"/>
            <a:stretch/>
          </p:blipFill>
          <p:spPr>
            <a:xfrm>
              <a:off x="2236164" y="1307756"/>
              <a:ext cx="8248455" cy="603872"/>
            </a:xfrm>
            <a:prstGeom prst="rect">
              <a:avLst/>
            </a:prstGeom>
          </p:spPr>
        </p:pic>
      </p:grpSp>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5410986" y="2275923"/>
            <a:ext cx="6593264" cy="5172697"/>
          </a:xfrm>
        </p:spPr>
        <p:txBody>
          <a:bodyPr>
            <a:noAutofit/>
          </a:bodyPr>
          <a:lstStyle/>
          <a:p>
            <a:pPr algn="l"/>
            <a:r>
              <a:rPr lang="en-US" altLang="zh-TW" sz="1800" b="0" i="0" u="none" strike="noStrike" baseline="0" dirty="0">
                <a:latin typeface="AdvP4DB696"/>
              </a:rPr>
              <a:t>During embryogenesis, a second, mitotic (somatic) chromosome </a:t>
            </a:r>
            <a:r>
              <a:rPr lang="en-US" altLang="zh-TW" sz="1800" b="0" i="0" u="none" strike="noStrike" baseline="0" dirty="0" err="1">
                <a:latin typeface="AdvP4DB696"/>
              </a:rPr>
              <a:t>malsegregation</a:t>
            </a:r>
            <a:r>
              <a:rPr lang="en-US" altLang="zh-TW" sz="1800" b="0" i="0" u="none" strike="noStrike" baseline="0" dirty="0">
                <a:latin typeface="AdvP4DB696"/>
              </a:rPr>
              <a:t> event occurs due to anaphase lagging (sometimes referred to as “trisomy rescue”), with the laggard chromosome potentially being excluded into a micronucleus and/or otherwise eliminated from the cell. </a:t>
            </a:r>
          </a:p>
          <a:p>
            <a:pPr algn="l"/>
            <a:r>
              <a:rPr lang="en-US" altLang="zh-TW" sz="1800" b="0" i="0" u="none" strike="noStrike" baseline="0" dirty="0">
                <a:latin typeface="AdvP4DB696"/>
              </a:rPr>
              <a:t>The resultant euploid cells would either have biparental </a:t>
            </a:r>
            <a:r>
              <a:rPr lang="en-US" altLang="zh-TW" sz="1800" b="0" i="0" u="none" strike="noStrike" baseline="0" dirty="0" err="1">
                <a:latin typeface="AdvP4DB696"/>
              </a:rPr>
              <a:t>disomy</a:t>
            </a:r>
            <a:r>
              <a:rPr lang="en-US" altLang="zh-TW" sz="1800" b="0" i="0" u="none" strike="noStrike" baseline="0" dirty="0">
                <a:latin typeface="AdvP4DB696"/>
              </a:rPr>
              <a:t> (yellow cells) or uniparental </a:t>
            </a:r>
            <a:r>
              <a:rPr lang="en-US" altLang="zh-TW" sz="1800" b="0" i="0" u="none" strike="noStrike" baseline="0" dirty="0" err="1">
                <a:latin typeface="AdvP4DB696"/>
              </a:rPr>
              <a:t>disomy</a:t>
            </a:r>
            <a:r>
              <a:rPr lang="en-US" altLang="zh-TW" sz="1800" b="0" i="0" u="none" strike="noStrike" baseline="0" dirty="0">
                <a:latin typeface="AdvP4DB696"/>
              </a:rPr>
              <a:t> (blue cells)</a:t>
            </a:r>
            <a:endParaRPr lang="en-US" altLang="zh-TW" sz="1800" b="0" i="0" u="none" strike="noStrike" baseline="0" dirty="0">
              <a:latin typeface="AdvP7627"/>
            </a:endParaRPr>
          </a:p>
        </p:txBody>
      </p:sp>
      <p:sp>
        <p:nvSpPr>
          <p:cNvPr id="9" name="文字方塊 8">
            <a:extLst>
              <a:ext uri="{FF2B5EF4-FFF2-40B4-BE49-F238E27FC236}">
                <a16:creationId xmlns:a16="http://schemas.microsoft.com/office/drawing/2014/main" id="{3DAA0413-A0EA-4F78-8AB3-B91286DF84E8}"/>
              </a:ext>
            </a:extLst>
          </p:cNvPr>
          <p:cNvSpPr txBox="1"/>
          <p:nvPr/>
        </p:nvSpPr>
        <p:spPr>
          <a:xfrm>
            <a:off x="5740923" y="6176963"/>
            <a:ext cx="6268825" cy="646331"/>
          </a:xfrm>
          <a:prstGeom prst="rect">
            <a:avLst/>
          </a:prstGeom>
          <a:noFill/>
        </p:spPr>
        <p:txBody>
          <a:bodyPr wrap="square">
            <a:spAutoFit/>
          </a:bodyPr>
          <a:lstStyle/>
          <a:p>
            <a:r>
              <a:rPr lang="en-US" altLang="zh-TW" sz="1200" b="0" i="0" dirty="0" err="1">
                <a:solidFill>
                  <a:srgbClr val="212121"/>
                </a:solidFill>
                <a:effectLst/>
                <a:latin typeface="BlinkMacSystemFont"/>
              </a:rPr>
              <a:t>Papavassiliou</a:t>
            </a:r>
            <a:r>
              <a:rPr lang="en-US" altLang="zh-TW" sz="1200" b="0" i="0" dirty="0">
                <a:solidFill>
                  <a:srgbClr val="212121"/>
                </a:solidFill>
                <a:effectLst/>
                <a:latin typeface="BlinkMacSystemFont"/>
              </a:rPr>
              <a:t>, P., </a:t>
            </a:r>
            <a:r>
              <a:rPr lang="en-US" altLang="zh-TW" sz="1200" b="0" i="0" dirty="0" err="1">
                <a:solidFill>
                  <a:srgbClr val="212121"/>
                </a:solidFill>
                <a:effectLst/>
                <a:latin typeface="BlinkMacSystemFont"/>
              </a:rPr>
              <a:t>Charalsawadi</a:t>
            </a:r>
            <a:r>
              <a:rPr lang="en-US" altLang="zh-TW" sz="1200" b="0" i="0" dirty="0">
                <a:solidFill>
                  <a:srgbClr val="212121"/>
                </a:solidFill>
                <a:effectLst/>
                <a:latin typeface="BlinkMacSystemFont"/>
              </a:rPr>
              <a:t>, C., Rafferty, K., &amp; Jackson-Cook, C. (2015). Mosaicism for trisomy 21: a review. </a:t>
            </a:r>
            <a:r>
              <a:rPr lang="en-US" altLang="zh-TW" sz="1200" b="0" i="1" dirty="0">
                <a:solidFill>
                  <a:srgbClr val="212121"/>
                </a:solidFill>
                <a:effectLst/>
                <a:latin typeface="BlinkMacSystemFont"/>
              </a:rPr>
              <a:t>American journal of medical genetics. Part A</a:t>
            </a:r>
            <a:r>
              <a:rPr lang="en-US" altLang="zh-TW" sz="1200" b="0" i="0" dirty="0">
                <a:solidFill>
                  <a:srgbClr val="212121"/>
                </a:solidFill>
                <a:effectLst/>
                <a:latin typeface="BlinkMacSystemFont"/>
              </a:rPr>
              <a:t>, </a:t>
            </a:r>
            <a:r>
              <a:rPr lang="en-US" altLang="zh-TW" sz="1200" b="0" i="1" dirty="0">
                <a:solidFill>
                  <a:srgbClr val="212121"/>
                </a:solidFill>
                <a:effectLst/>
                <a:latin typeface="BlinkMacSystemFont"/>
              </a:rPr>
              <a:t>167A</a:t>
            </a:r>
            <a:r>
              <a:rPr lang="en-US" altLang="zh-TW" sz="1200" b="0" i="0" dirty="0">
                <a:solidFill>
                  <a:srgbClr val="212121"/>
                </a:solidFill>
                <a:effectLst/>
                <a:latin typeface="BlinkMacSystemFont"/>
              </a:rPr>
              <a:t>(1), 26–39. https://doi.org/10.1002/ajmg.a.36861</a:t>
            </a:r>
            <a:endParaRPr lang="zh-TW" altLang="en-US" sz="1200" dirty="0"/>
          </a:p>
        </p:txBody>
      </p:sp>
    </p:spTree>
    <p:extLst>
      <p:ext uri="{BB962C8B-B14F-4D97-AF65-F5344CB8AC3E}">
        <p14:creationId xmlns:p14="http://schemas.microsoft.com/office/powerpoint/2010/main" val="6866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pic>
        <p:nvPicPr>
          <p:cNvPr id="4" name="圖片 3">
            <a:extLst>
              <a:ext uri="{FF2B5EF4-FFF2-40B4-BE49-F238E27FC236}">
                <a16:creationId xmlns:a16="http://schemas.microsoft.com/office/drawing/2014/main" id="{CCA9FE08-A8F5-42C0-8D8E-E1D9D8CE33FD}"/>
              </a:ext>
            </a:extLst>
          </p:cNvPr>
          <p:cNvPicPr>
            <a:picLocks noChangeAspect="1"/>
          </p:cNvPicPr>
          <p:nvPr/>
        </p:nvPicPr>
        <p:blipFill>
          <a:blip r:embed="rId2"/>
          <a:stretch>
            <a:fillRect/>
          </a:stretch>
        </p:blipFill>
        <p:spPr>
          <a:xfrm>
            <a:off x="405353" y="1423448"/>
            <a:ext cx="7137927" cy="5330857"/>
          </a:xfrm>
          <a:prstGeom prst="rect">
            <a:avLst/>
          </a:prstGeom>
        </p:spPr>
      </p:pic>
      <p:sp>
        <p:nvSpPr>
          <p:cNvPr id="9" name="內容版面配置區 6">
            <a:extLst>
              <a:ext uri="{FF2B5EF4-FFF2-40B4-BE49-F238E27FC236}">
                <a16:creationId xmlns:a16="http://schemas.microsoft.com/office/drawing/2014/main" id="{73528E0A-2AA5-4215-A023-C33D9FC3E0BD}"/>
              </a:ext>
            </a:extLst>
          </p:cNvPr>
          <p:cNvSpPr>
            <a:spLocks noGrp="1"/>
          </p:cNvSpPr>
          <p:nvPr>
            <p:ph idx="1"/>
          </p:nvPr>
        </p:nvSpPr>
        <p:spPr>
          <a:xfrm>
            <a:off x="7778950" y="1483299"/>
            <a:ext cx="3810519" cy="4486275"/>
          </a:xfrm>
        </p:spPr>
        <p:txBody>
          <a:bodyPr>
            <a:noAutofit/>
          </a:bodyPr>
          <a:lstStyle/>
          <a:p>
            <a:pPr algn="l"/>
            <a:r>
              <a:rPr lang="en-US" altLang="zh-TW" sz="1800" b="0" i="0" u="none" strike="noStrike" baseline="0" dirty="0">
                <a:latin typeface="AdvP7627"/>
              </a:rPr>
              <a:t>The</a:t>
            </a:r>
            <a:r>
              <a:rPr lang="zh-TW" altLang="en-US" sz="1800" b="0" i="0" u="none" strike="noStrike" baseline="0" dirty="0">
                <a:latin typeface="AdvP7627"/>
              </a:rPr>
              <a:t> </a:t>
            </a:r>
            <a:r>
              <a:rPr lang="en-US" altLang="zh-TW" sz="1800" b="0" i="0" u="none" strike="noStrike" baseline="0" dirty="0">
                <a:latin typeface="AdvP7627"/>
              </a:rPr>
              <a:t>frequency of mosaicism for trisomy 21 has been</a:t>
            </a:r>
            <a:r>
              <a:rPr lang="zh-TW" altLang="en-US" sz="1800" b="0" i="0" u="none" strike="noStrike" baseline="0" dirty="0">
                <a:latin typeface="AdvP7627"/>
              </a:rPr>
              <a:t> </a:t>
            </a:r>
            <a:r>
              <a:rPr lang="en-US" altLang="zh-TW" sz="1800" b="0" i="0" u="none" strike="noStrike" baseline="0" dirty="0">
                <a:latin typeface="AdvP7627"/>
              </a:rPr>
              <a:t>estimated to range from  approximately 1.3–5%of all people having some form</a:t>
            </a:r>
            <a:r>
              <a:rPr lang="zh-TW" altLang="en-US" sz="1800" b="0" i="0" u="none" strike="noStrike" baseline="0" dirty="0">
                <a:latin typeface="AdvP7627"/>
              </a:rPr>
              <a:t> </a:t>
            </a:r>
            <a:r>
              <a:rPr lang="en-US" altLang="zh-TW" sz="1800" b="0" i="0" u="none" strike="noStrike" baseline="0" dirty="0">
                <a:latin typeface="AdvP7627"/>
              </a:rPr>
              <a:t>of Down syndrome</a:t>
            </a:r>
          </a:p>
          <a:p>
            <a:pPr algn="l"/>
            <a:endParaRPr lang="en-US" altLang="zh-TW" sz="16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2901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pic>
        <p:nvPicPr>
          <p:cNvPr id="4" name="圖片 3">
            <a:extLst>
              <a:ext uri="{FF2B5EF4-FFF2-40B4-BE49-F238E27FC236}">
                <a16:creationId xmlns:a16="http://schemas.microsoft.com/office/drawing/2014/main" id="{CCA9FE08-A8F5-42C0-8D8E-E1D9D8CE33FD}"/>
              </a:ext>
            </a:extLst>
          </p:cNvPr>
          <p:cNvPicPr>
            <a:picLocks noChangeAspect="1"/>
          </p:cNvPicPr>
          <p:nvPr/>
        </p:nvPicPr>
        <p:blipFill>
          <a:blip r:embed="rId2"/>
          <a:stretch>
            <a:fillRect/>
          </a:stretch>
        </p:blipFill>
        <p:spPr>
          <a:xfrm>
            <a:off x="2356701" y="1451728"/>
            <a:ext cx="7328254" cy="5406272"/>
          </a:xfrm>
          <a:prstGeom prst="rect">
            <a:avLst/>
          </a:prstGeom>
        </p:spPr>
      </p:pic>
      <p:sp>
        <p:nvSpPr>
          <p:cNvPr id="8" name="矩形 7">
            <a:extLst>
              <a:ext uri="{FF2B5EF4-FFF2-40B4-BE49-F238E27FC236}">
                <a16:creationId xmlns:a16="http://schemas.microsoft.com/office/drawing/2014/main" id="{0167587A-FD23-4964-ABDD-1D3DD391D217}"/>
              </a:ext>
            </a:extLst>
          </p:cNvPr>
          <p:cNvSpPr/>
          <p:nvPr/>
        </p:nvSpPr>
        <p:spPr>
          <a:xfrm flipV="1">
            <a:off x="2413593" y="2767865"/>
            <a:ext cx="7205373" cy="1591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1949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7330966" y="1825625"/>
            <a:ext cx="4022834" cy="4667250"/>
          </a:xfrm>
        </p:spPr>
        <p:txBody>
          <a:bodyPr>
            <a:normAutofit/>
          </a:bodyPr>
          <a:lstStyle/>
          <a:p>
            <a:pPr algn="l"/>
            <a:r>
              <a:rPr lang="en-US" altLang="zh-TW" sz="2000" dirty="0">
                <a:solidFill>
                  <a:srgbClr val="000000"/>
                </a:solidFill>
                <a:latin typeface="Open Sans" panose="020B0606030504020204" pitchFamily="34" charset="0"/>
              </a:rPr>
              <a:t>Upward-slanting palpebral fissures, epicanthal folds, flat nasal bridge, small mouth, thick lips, protruding tongue, flat occiput, and small, overfolded ears.</a:t>
            </a:r>
          </a:p>
          <a:p>
            <a:pPr algn="l"/>
            <a:endParaRPr lang="en-US" altLang="zh-TW" sz="2000" dirty="0">
              <a:solidFill>
                <a:srgbClr val="000000"/>
              </a:solidFill>
              <a:latin typeface="Open Sans" panose="020B0606030504020204" pitchFamily="34" charset="0"/>
            </a:endParaRPr>
          </a:p>
          <a:p>
            <a:pPr algn="l"/>
            <a:r>
              <a:rPr lang="en-US" altLang="zh-TW" sz="2000" dirty="0">
                <a:solidFill>
                  <a:srgbClr val="000000"/>
                </a:solidFill>
                <a:latin typeface="Open Sans" panose="020B0606030504020204" pitchFamily="34" charset="0"/>
              </a:rPr>
              <a:t>Hands and feet are small and might demonstrate clinodactyly, hypoplasia of the </a:t>
            </a:r>
            <a:r>
              <a:rPr lang="en-US" altLang="zh-TW" sz="2000" dirty="0" err="1">
                <a:solidFill>
                  <a:srgbClr val="000000"/>
                </a:solidFill>
                <a:latin typeface="Open Sans" panose="020B0606030504020204" pitchFamily="34" charset="0"/>
              </a:rPr>
              <a:t>midphalanx</a:t>
            </a:r>
            <a:r>
              <a:rPr lang="en-US" altLang="zh-TW" sz="2000" dirty="0">
                <a:solidFill>
                  <a:srgbClr val="000000"/>
                </a:solidFill>
                <a:latin typeface="Open Sans" panose="020B0606030504020204" pitchFamily="34" charset="0"/>
              </a:rPr>
              <a:t> of the fifth finger, single palmar crease, and a wide space between the first and second toes.</a:t>
            </a:r>
          </a:p>
        </p:txBody>
      </p:sp>
      <p:pic>
        <p:nvPicPr>
          <p:cNvPr id="5" name="Picture 2" descr="Trisomy 21 | Clinical Gate">
            <a:extLst>
              <a:ext uri="{FF2B5EF4-FFF2-40B4-BE49-F238E27FC236}">
                <a16:creationId xmlns:a16="http://schemas.microsoft.com/office/drawing/2014/main" id="{0A5F700B-6DFC-4448-B189-25D4BF562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11" y="1342288"/>
            <a:ext cx="6161690" cy="53180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0092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7330966" y="2326892"/>
            <a:ext cx="4022834" cy="3348803"/>
          </a:xfrm>
        </p:spPr>
        <p:txBody>
          <a:bodyPr>
            <a:normAutofit/>
          </a:bodyPr>
          <a:lstStyle/>
          <a:p>
            <a:pPr algn="l"/>
            <a:r>
              <a:rPr lang="en-US" altLang="zh-TW" sz="2000" dirty="0">
                <a:solidFill>
                  <a:srgbClr val="000000"/>
                </a:solidFill>
                <a:latin typeface="Open Sans" panose="020B0606030504020204" pitchFamily="34" charset="0"/>
              </a:rPr>
              <a:t>Hypotonia and small stature are common, and mental retardation is almost invariable</a:t>
            </a:r>
          </a:p>
          <a:p>
            <a:pPr algn="l"/>
            <a:endParaRPr lang="en-US" altLang="zh-TW" sz="2000" dirty="0">
              <a:solidFill>
                <a:srgbClr val="000000"/>
              </a:solidFill>
              <a:latin typeface="Open Sans" panose="020B0606030504020204" pitchFamily="34" charset="0"/>
            </a:endParaRPr>
          </a:p>
          <a:p>
            <a:pPr algn="l"/>
            <a:r>
              <a:rPr lang="en-US" altLang="zh-TW" sz="2000" dirty="0">
                <a:solidFill>
                  <a:srgbClr val="000000"/>
                </a:solidFill>
                <a:latin typeface="Open Sans" panose="020B0606030504020204" pitchFamily="34" charset="0"/>
              </a:rPr>
              <a:t>Cardiac anomalies are present in 40–50% of patients, most commonly endocardial cushion defects, VSDs, PDA, ASDs</a:t>
            </a:r>
            <a:endParaRPr lang="zh-TW" altLang="en-US" sz="2000" dirty="0">
              <a:solidFill>
                <a:srgbClr val="000000"/>
              </a:solidFill>
              <a:latin typeface="Open Sans" panose="020B0606030504020204" pitchFamily="34" charset="0"/>
            </a:endParaRPr>
          </a:p>
        </p:txBody>
      </p:sp>
      <p:pic>
        <p:nvPicPr>
          <p:cNvPr id="5" name="Picture 2" descr="Trisomy 21 | Clinical Gate">
            <a:extLst>
              <a:ext uri="{FF2B5EF4-FFF2-40B4-BE49-F238E27FC236}">
                <a16:creationId xmlns:a16="http://schemas.microsoft.com/office/drawing/2014/main" id="{0A5F700B-6DFC-4448-B189-25D4BF562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11" y="1342288"/>
            <a:ext cx="6161690" cy="53180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244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838200" y="1825625"/>
            <a:ext cx="10515600" cy="4351338"/>
          </a:xfrm>
        </p:spPr>
        <p:txBody>
          <a:bodyPr>
            <a:normAutofit/>
          </a:bodyPr>
          <a:lstStyle/>
          <a:p>
            <a:r>
              <a:rPr lang="en-US" altLang="zh-TW" sz="2600" dirty="0"/>
              <a:t>A 10- to 20-fold increase in the </a:t>
            </a:r>
            <a:r>
              <a:rPr lang="en-US" altLang="zh-TW" sz="2600" dirty="0">
                <a:solidFill>
                  <a:srgbClr val="FF0000"/>
                </a:solidFill>
              </a:rPr>
              <a:t>risk for leukemia </a:t>
            </a:r>
            <a:r>
              <a:rPr lang="en-US" altLang="zh-TW" sz="2600" dirty="0"/>
              <a:t>has been observed in</a:t>
            </a:r>
            <a:r>
              <a:rPr lang="zh-TW" altLang="en-US" sz="2600" dirty="0"/>
              <a:t> </a:t>
            </a:r>
            <a:r>
              <a:rPr lang="en-US" altLang="zh-TW" sz="2600" dirty="0"/>
              <a:t>Down syndrome patients of all ages, with a bimodal age of onset in the </a:t>
            </a:r>
            <a:r>
              <a:rPr lang="en-US" altLang="zh-TW" sz="2600" dirty="0">
                <a:solidFill>
                  <a:srgbClr val="FF0000"/>
                </a:solidFill>
              </a:rPr>
              <a:t>newborn period </a:t>
            </a:r>
            <a:r>
              <a:rPr lang="en-US" altLang="zh-TW" sz="2600" dirty="0"/>
              <a:t>and again at</a:t>
            </a:r>
            <a:r>
              <a:rPr lang="zh-TW" altLang="en-US" sz="2600" dirty="0"/>
              <a:t> </a:t>
            </a:r>
            <a:r>
              <a:rPr lang="en-US" altLang="zh-TW" sz="2600" dirty="0">
                <a:solidFill>
                  <a:srgbClr val="FF0000"/>
                </a:solidFill>
              </a:rPr>
              <a:t>3–6 years </a:t>
            </a:r>
          </a:p>
          <a:p>
            <a:endParaRPr lang="en-US" altLang="zh-TW" sz="2600" dirty="0"/>
          </a:p>
          <a:p>
            <a:r>
              <a:rPr lang="en-US" altLang="zh-TW" sz="2600" dirty="0"/>
              <a:t>Moreover, a transient myeloproliferative disorder (TMPD) in the newborn period,</a:t>
            </a:r>
            <a:r>
              <a:rPr lang="zh-TW" altLang="en-US" sz="2600" dirty="0"/>
              <a:t> </a:t>
            </a:r>
            <a:r>
              <a:rPr lang="en-US" altLang="zh-TW" sz="2600" dirty="0"/>
              <a:t>characterized by a high spontaneous remission rate with occasional relapse, occurs more frequently</a:t>
            </a:r>
            <a:r>
              <a:rPr lang="zh-TW" altLang="en-US" sz="2600" dirty="0"/>
              <a:t> </a:t>
            </a:r>
            <a:r>
              <a:rPr lang="en-US" altLang="zh-TW" sz="2600" dirty="0"/>
              <a:t>in children with Down syndrome. </a:t>
            </a:r>
          </a:p>
        </p:txBody>
      </p:sp>
    </p:spTree>
    <p:extLst>
      <p:ext uri="{BB962C8B-B14F-4D97-AF65-F5344CB8AC3E}">
        <p14:creationId xmlns:p14="http://schemas.microsoft.com/office/powerpoint/2010/main" val="2589118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7330966" y="2326892"/>
            <a:ext cx="4022834" cy="3348803"/>
          </a:xfrm>
        </p:spPr>
        <p:txBody>
          <a:bodyPr>
            <a:normAutofit/>
          </a:bodyPr>
          <a:lstStyle/>
          <a:p>
            <a:pPr algn="l"/>
            <a:r>
              <a:rPr lang="en-US" altLang="zh-TW" sz="1800" dirty="0">
                <a:latin typeface="AdvP7627"/>
              </a:rPr>
              <a:t>Physical Traits: </a:t>
            </a:r>
            <a:r>
              <a:rPr lang="en-US" altLang="zh-TW" sz="1800" b="0" i="0" u="none" strike="noStrike" baseline="0" dirty="0">
                <a:latin typeface="AdvP7627"/>
              </a:rPr>
              <a:t>individuals with mosaicism who have a higher frequency of trisomy 21 cells tend to have more clinical traits</a:t>
            </a:r>
          </a:p>
          <a:p>
            <a:pPr algn="l"/>
            <a:r>
              <a:rPr lang="en-US" altLang="zh-TW" sz="1800" dirty="0">
                <a:solidFill>
                  <a:srgbClr val="000000"/>
                </a:solidFill>
                <a:latin typeface="AdvP7627"/>
              </a:rPr>
              <a:t>Higher risk of </a:t>
            </a:r>
            <a:r>
              <a:rPr lang="en-US" altLang="zh-TW" sz="1800" b="0" i="0" u="none" strike="noStrike" baseline="0" dirty="0" err="1">
                <a:latin typeface="AdvP7627"/>
              </a:rPr>
              <a:t>megakaryoblastic</a:t>
            </a:r>
            <a:r>
              <a:rPr lang="en-US" altLang="zh-TW" sz="1800" b="0" i="0" u="none" strike="noStrike" baseline="0" dirty="0">
                <a:latin typeface="AdvP7627"/>
              </a:rPr>
              <a:t> leukemia or transient leukemia but with good prognosis</a:t>
            </a:r>
          </a:p>
          <a:p>
            <a:pPr algn="l"/>
            <a:r>
              <a:rPr lang="en-US" altLang="zh-TW" sz="1800" b="0" i="0" u="none" strike="noStrike" baseline="0" dirty="0">
                <a:latin typeface="AdvP7627"/>
              </a:rPr>
              <a:t>Reduced risk for developing most types of solid tumors, with the exception of tumors derived from germ cells and potentially ovarian cancer</a:t>
            </a:r>
            <a:endParaRPr lang="en-US" altLang="zh-TW" sz="2000" dirty="0">
              <a:solidFill>
                <a:srgbClr val="000000"/>
              </a:solidFill>
              <a:latin typeface="Open Sans" panose="020B0606030504020204" pitchFamily="34" charset="0"/>
            </a:endParaRPr>
          </a:p>
        </p:txBody>
      </p:sp>
      <p:pic>
        <p:nvPicPr>
          <p:cNvPr id="4" name="圖片 3">
            <a:extLst>
              <a:ext uri="{FF2B5EF4-FFF2-40B4-BE49-F238E27FC236}">
                <a16:creationId xmlns:a16="http://schemas.microsoft.com/office/drawing/2014/main" id="{EE65729B-B703-413F-BAB8-8CBF709D8F22}"/>
              </a:ext>
            </a:extLst>
          </p:cNvPr>
          <p:cNvPicPr>
            <a:picLocks noChangeAspect="1"/>
          </p:cNvPicPr>
          <p:nvPr/>
        </p:nvPicPr>
        <p:blipFill>
          <a:blip r:embed="rId3"/>
          <a:stretch>
            <a:fillRect/>
          </a:stretch>
        </p:blipFill>
        <p:spPr>
          <a:xfrm>
            <a:off x="838200" y="1528714"/>
            <a:ext cx="6343650" cy="4724400"/>
          </a:xfrm>
          <a:prstGeom prst="rect">
            <a:avLst/>
          </a:prstGeom>
        </p:spPr>
      </p:pic>
    </p:spTree>
    <p:extLst>
      <p:ext uri="{BB962C8B-B14F-4D97-AF65-F5344CB8AC3E}">
        <p14:creationId xmlns:p14="http://schemas.microsoft.com/office/powerpoint/2010/main" val="3310758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838200" y="1825625"/>
            <a:ext cx="10515600" cy="4351338"/>
          </a:xfrm>
        </p:spPr>
        <p:txBody>
          <a:bodyPr>
            <a:normAutofit/>
          </a:bodyPr>
          <a:lstStyle/>
          <a:p>
            <a:pPr algn="l"/>
            <a:r>
              <a:rPr lang="en-US" altLang="zh-TW" sz="2600" dirty="0"/>
              <a:t>Overall, the clinical phenotype is typically milder in mosaic Down syndrome patients, but there is</a:t>
            </a:r>
            <a:r>
              <a:rPr lang="zh-TW" altLang="en-US" sz="2600" dirty="0"/>
              <a:t> </a:t>
            </a:r>
            <a:r>
              <a:rPr lang="en-US" altLang="zh-TW" sz="2600" dirty="0">
                <a:solidFill>
                  <a:srgbClr val="FF0000"/>
                </a:solidFill>
              </a:rPr>
              <a:t>no clear correlation between the percentage of trisomy 21 cells and the severity of clinical presentation</a:t>
            </a:r>
            <a:endParaRPr lang="en-US" altLang="zh-TW" sz="2600" dirty="0"/>
          </a:p>
          <a:p>
            <a:pPr algn="l"/>
            <a:endParaRPr lang="en-US" altLang="zh-TW" sz="2600" dirty="0"/>
          </a:p>
          <a:p>
            <a:pPr algn="l"/>
            <a:r>
              <a:rPr lang="en-US" altLang="zh-TW" sz="2600" dirty="0"/>
              <a:t>Patients with partial trisomy 21 who present clinically</a:t>
            </a:r>
            <a:r>
              <a:rPr lang="zh-TW" altLang="en-US" sz="2600" dirty="0"/>
              <a:t> </a:t>
            </a:r>
            <a:r>
              <a:rPr lang="en-US" altLang="zh-TW" sz="2600" dirty="0"/>
              <a:t>with various features of the syndrome</a:t>
            </a:r>
          </a:p>
        </p:txBody>
      </p:sp>
    </p:spTree>
    <p:extLst>
      <p:ext uri="{BB962C8B-B14F-4D97-AF65-F5344CB8AC3E}">
        <p14:creationId xmlns:p14="http://schemas.microsoft.com/office/powerpoint/2010/main" val="1616953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5769204" y="1825625"/>
            <a:ext cx="5584595" cy="3811604"/>
          </a:xfrm>
        </p:spPr>
        <p:txBody>
          <a:bodyPr>
            <a:normAutofit/>
          </a:bodyPr>
          <a:lstStyle/>
          <a:p>
            <a:pPr algn="l"/>
            <a:r>
              <a:rPr lang="en-US" altLang="zh-TW" sz="2600" dirty="0"/>
              <a:t>Genes for </a:t>
            </a:r>
            <a:r>
              <a:rPr lang="en-US" altLang="zh-TW" sz="2600" dirty="0" err="1"/>
              <a:t>CuZn</a:t>
            </a:r>
            <a:r>
              <a:rPr lang="en-US" altLang="zh-TW" sz="2600" dirty="0"/>
              <a:t>–superoxide dismutase (</a:t>
            </a:r>
            <a:r>
              <a:rPr lang="en-US" altLang="zh-TW" sz="2600" dirty="0">
                <a:solidFill>
                  <a:srgbClr val="FF0000"/>
                </a:solidFill>
              </a:rPr>
              <a:t>SOD1</a:t>
            </a:r>
            <a:r>
              <a:rPr lang="en-US" altLang="zh-TW" sz="2600" dirty="0"/>
              <a:t>) and amyloid precursor protein (</a:t>
            </a:r>
            <a:r>
              <a:rPr lang="en-US" altLang="zh-TW" sz="2600" dirty="0">
                <a:solidFill>
                  <a:srgbClr val="FF0000"/>
                </a:solidFill>
              </a:rPr>
              <a:t>APP</a:t>
            </a:r>
            <a:r>
              <a:rPr lang="en-US" altLang="zh-TW" sz="2600" dirty="0"/>
              <a:t>), located proximal to band</a:t>
            </a:r>
            <a:r>
              <a:rPr lang="zh-TW" altLang="en-US" sz="2600" dirty="0"/>
              <a:t> </a:t>
            </a:r>
            <a:r>
              <a:rPr lang="en-US" altLang="zh-TW" sz="2600" dirty="0"/>
              <a:t>21q22.1 </a:t>
            </a:r>
          </a:p>
          <a:p>
            <a:pPr algn="l"/>
            <a:r>
              <a:rPr lang="en-US" altLang="zh-TW" sz="2600" dirty="0"/>
              <a:t>Parts of bands 21q22.2 and 21q22.3, including locus D21S55, can be the minimal region necessary</a:t>
            </a:r>
            <a:r>
              <a:rPr lang="zh-TW" altLang="en-US" sz="2600" dirty="0"/>
              <a:t> </a:t>
            </a:r>
            <a:r>
              <a:rPr lang="en-US" altLang="zh-TW" sz="2600" dirty="0"/>
              <a:t>for the generation of many Down syndrome features.</a:t>
            </a:r>
          </a:p>
        </p:txBody>
      </p:sp>
      <p:sp>
        <p:nvSpPr>
          <p:cNvPr id="4" name="AutoShape 2" descr="Chromosome 21 showing SOD 1 gene locus 21q22.1 (17 ) | Download Scientific  Diagram">
            <a:extLst>
              <a:ext uri="{FF2B5EF4-FFF2-40B4-BE49-F238E27FC236}">
                <a16:creationId xmlns:a16="http://schemas.microsoft.com/office/drawing/2014/main" id="{5E61F79E-FEEA-4C58-8D4D-17F2461A1B44}"/>
              </a:ext>
            </a:extLst>
          </p:cNvPr>
          <p:cNvSpPr>
            <a:spLocks noChangeAspect="1" noChangeArrowheads="1"/>
          </p:cNvSpPr>
          <p:nvPr/>
        </p:nvSpPr>
        <p:spPr bwMode="auto">
          <a:xfrm>
            <a:off x="5943599" y="230171"/>
            <a:ext cx="3351229" cy="3351229"/>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a:extLst>
              <a:ext uri="{FF2B5EF4-FFF2-40B4-BE49-F238E27FC236}">
                <a16:creationId xmlns:a16="http://schemas.microsoft.com/office/drawing/2014/main" id="{DF20E55A-034C-453D-A461-21DDC0963C67}"/>
              </a:ext>
            </a:extLst>
          </p:cNvPr>
          <p:cNvPicPr>
            <a:picLocks noChangeAspect="1"/>
          </p:cNvPicPr>
          <p:nvPr/>
        </p:nvPicPr>
        <p:blipFill>
          <a:blip r:embed="rId3"/>
          <a:stretch>
            <a:fillRect/>
          </a:stretch>
        </p:blipFill>
        <p:spPr>
          <a:xfrm>
            <a:off x="838200" y="2166094"/>
            <a:ext cx="4593122" cy="3689254"/>
          </a:xfrm>
          <a:prstGeom prst="rect">
            <a:avLst/>
          </a:prstGeom>
        </p:spPr>
      </p:pic>
      <p:sp>
        <p:nvSpPr>
          <p:cNvPr id="8" name="矩形 7">
            <a:extLst>
              <a:ext uri="{FF2B5EF4-FFF2-40B4-BE49-F238E27FC236}">
                <a16:creationId xmlns:a16="http://schemas.microsoft.com/office/drawing/2014/main" id="{0EC176DA-919E-4C24-987F-C46B7DB201D9}"/>
              </a:ext>
            </a:extLst>
          </p:cNvPr>
          <p:cNvSpPr/>
          <p:nvPr/>
        </p:nvSpPr>
        <p:spPr>
          <a:xfrm>
            <a:off x="1545996" y="4647414"/>
            <a:ext cx="452486" cy="263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91C01E3-049A-466E-BD81-DD3535592D8B}"/>
              </a:ext>
            </a:extLst>
          </p:cNvPr>
          <p:cNvSpPr/>
          <p:nvPr/>
        </p:nvSpPr>
        <p:spPr>
          <a:xfrm>
            <a:off x="1536569" y="4987431"/>
            <a:ext cx="452486" cy="19731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B54FF2C-8075-463D-8851-1C305B1DA610}"/>
              </a:ext>
            </a:extLst>
          </p:cNvPr>
          <p:cNvSpPr/>
          <p:nvPr/>
        </p:nvSpPr>
        <p:spPr>
          <a:xfrm>
            <a:off x="1538139" y="5234100"/>
            <a:ext cx="452486" cy="19731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AC5DEB3C-AC07-45E9-9C0B-0EB0617CEF97}"/>
              </a:ext>
            </a:extLst>
          </p:cNvPr>
          <p:cNvSpPr/>
          <p:nvPr/>
        </p:nvSpPr>
        <p:spPr>
          <a:xfrm>
            <a:off x="3008722" y="4215353"/>
            <a:ext cx="452486" cy="16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5645B307-CC7E-4CCD-8996-BE196973586A}"/>
              </a:ext>
            </a:extLst>
          </p:cNvPr>
          <p:cNvSpPr/>
          <p:nvPr/>
        </p:nvSpPr>
        <p:spPr>
          <a:xfrm>
            <a:off x="3017319" y="4507583"/>
            <a:ext cx="452486" cy="16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B693BBBB-20D1-18C8-F01E-2E4EAC83A8E3}"/>
              </a:ext>
            </a:extLst>
          </p:cNvPr>
          <p:cNvSpPr/>
          <p:nvPr/>
        </p:nvSpPr>
        <p:spPr>
          <a:xfrm>
            <a:off x="3700650" y="4979263"/>
            <a:ext cx="548621" cy="20548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09618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6486860" y="1825625"/>
            <a:ext cx="4866939" cy="4351338"/>
          </a:xfrm>
        </p:spPr>
        <p:txBody>
          <a:bodyPr>
            <a:normAutofit/>
          </a:bodyPr>
          <a:lstStyle/>
          <a:p>
            <a:pPr algn="l"/>
            <a:r>
              <a:rPr lang="en-US" altLang="zh-TW" sz="2600" dirty="0"/>
              <a:t>Studies by </a:t>
            </a:r>
            <a:r>
              <a:rPr lang="en-US" altLang="zh-TW" sz="2600" dirty="0" err="1"/>
              <a:t>Korenberg</a:t>
            </a:r>
            <a:r>
              <a:rPr lang="en-US" altLang="zh-TW" sz="2600" dirty="0"/>
              <a:t> et al. suggest that many chromosome 21 regions are responsible for various Down syndrome features</a:t>
            </a:r>
            <a:r>
              <a:rPr lang="zh-TW" altLang="en-US" sz="2600" dirty="0"/>
              <a:t> </a:t>
            </a:r>
            <a:r>
              <a:rPr lang="en-US" altLang="zh-TW" sz="2600" dirty="0"/>
              <a:t>so they used a panel of cell</a:t>
            </a:r>
            <a:r>
              <a:rPr lang="zh-TW" altLang="en-US" sz="2600" dirty="0"/>
              <a:t> </a:t>
            </a:r>
            <a:r>
              <a:rPr lang="en-US" altLang="zh-TW" sz="2600" dirty="0"/>
              <a:t>lines to construct a “</a:t>
            </a:r>
            <a:r>
              <a:rPr lang="en-US" altLang="zh-TW" sz="2600" dirty="0">
                <a:solidFill>
                  <a:srgbClr val="FF0000"/>
                </a:solidFill>
              </a:rPr>
              <a:t>phenotypic map</a:t>
            </a:r>
            <a:r>
              <a:rPr lang="en-US" altLang="zh-TW" sz="2600" dirty="0"/>
              <a:t>” correlating 25</a:t>
            </a:r>
            <a:r>
              <a:rPr lang="zh-TW" altLang="en-US" sz="2600" dirty="0"/>
              <a:t> </a:t>
            </a:r>
            <a:r>
              <a:rPr lang="en-US" altLang="zh-TW" sz="2600" dirty="0"/>
              <a:t>Down syndrome features with regions of chromosome 21</a:t>
            </a:r>
            <a:endParaRPr lang="zh-TW" altLang="en-US" sz="2600" dirty="0"/>
          </a:p>
        </p:txBody>
      </p:sp>
      <p:sp>
        <p:nvSpPr>
          <p:cNvPr id="4" name="AutoShape 2" descr="Chromosome 21 showing SOD 1 gene locus 21q22.1 (17 ) | Download Scientific  Diagram">
            <a:extLst>
              <a:ext uri="{FF2B5EF4-FFF2-40B4-BE49-F238E27FC236}">
                <a16:creationId xmlns:a16="http://schemas.microsoft.com/office/drawing/2014/main" id="{5E61F79E-FEEA-4C58-8D4D-17F2461A1B44}"/>
              </a:ext>
            </a:extLst>
          </p:cNvPr>
          <p:cNvSpPr>
            <a:spLocks noChangeAspect="1" noChangeArrowheads="1"/>
          </p:cNvSpPr>
          <p:nvPr/>
        </p:nvSpPr>
        <p:spPr bwMode="auto">
          <a:xfrm>
            <a:off x="5943599" y="230171"/>
            <a:ext cx="3351229" cy="3351229"/>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6" name="Picture 2" descr="The reference genotype–phenotype map A reference genotype–phenotype map...  | Download Scientific Diagram">
            <a:extLst>
              <a:ext uri="{FF2B5EF4-FFF2-40B4-BE49-F238E27FC236}">
                <a16:creationId xmlns:a16="http://schemas.microsoft.com/office/drawing/2014/main" id="{2E1BF914-F300-3963-B546-A509977CF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40" y="1398493"/>
            <a:ext cx="4948519" cy="494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9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Introduction</a:t>
            </a:r>
            <a:endParaRPr lang="zh-TW" altLang="en-US" dirty="0"/>
          </a:p>
        </p:txBody>
      </p:sp>
      <p:sp>
        <p:nvSpPr>
          <p:cNvPr id="5" name="內容版面配置區 4">
            <a:extLst>
              <a:ext uri="{FF2B5EF4-FFF2-40B4-BE49-F238E27FC236}">
                <a16:creationId xmlns:a16="http://schemas.microsoft.com/office/drawing/2014/main" id="{8FA677ED-AD74-416C-AC91-3BCC65240CAF}"/>
              </a:ext>
            </a:extLst>
          </p:cNvPr>
          <p:cNvSpPr>
            <a:spLocks noGrp="1"/>
          </p:cNvSpPr>
          <p:nvPr>
            <p:ph idx="1"/>
          </p:nvPr>
        </p:nvSpPr>
        <p:spPr/>
        <p:txBody>
          <a:bodyPr/>
          <a:lstStyle/>
          <a:p>
            <a:endParaRPr lang="zh-TW" altLang="en-US"/>
          </a:p>
        </p:txBody>
      </p:sp>
      <p:pic>
        <p:nvPicPr>
          <p:cNvPr id="2050" name="Picture 2" descr="The Principles of Clinical Cytogenetics: 9781588293008: Medicine &amp; Health  Science Books @ Amazon.com">
            <a:extLst>
              <a:ext uri="{FF2B5EF4-FFF2-40B4-BE49-F238E27FC236}">
                <a16:creationId xmlns:a16="http://schemas.microsoft.com/office/drawing/2014/main" id="{553E51DE-E92F-4FFD-AF7C-A774829F1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166" y="1417638"/>
            <a:ext cx="3449659"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69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743932" y="5500345"/>
            <a:ext cx="10515600" cy="1172099"/>
          </a:xfrm>
          <a:ln w="38100">
            <a:solidFill>
              <a:srgbClr val="FF0000"/>
            </a:solidFill>
          </a:ln>
        </p:spPr>
        <p:txBody>
          <a:bodyPr>
            <a:normAutofit fontScale="92500" lnSpcReduction="10000"/>
          </a:bodyPr>
          <a:lstStyle/>
          <a:p>
            <a:pPr algn="l"/>
            <a:r>
              <a:rPr lang="en-US" altLang="zh-TW" sz="2000" dirty="0"/>
              <a:t>Gonadal mosaicism in one parent is an important cause of recurrent trisomy 21 and should be looked for in families with more than one affected child</a:t>
            </a:r>
          </a:p>
          <a:p>
            <a:pPr algn="l"/>
            <a:r>
              <a:rPr lang="en-US" altLang="zh-TW" sz="2000" dirty="0"/>
              <a:t>When present, the recurrence risk will be high and will depend on the proportion of trisomy 21 cells in the gonad</a:t>
            </a:r>
          </a:p>
        </p:txBody>
      </p:sp>
      <p:pic>
        <p:nvPicPr>
          <p:cNvPr id="4" name="圖片 3">
            <a:extLst>
              <a:ext uri="{FF2B5EF4-FFF2-40B4-BE49-F238E27FC236}">
                <a16:creationId xmlns:a16="http://schemas.microsoft.com/office/drawing/2014/main" id="{BE78B35C-C421-4266-A1F8-ED7C0C7E3C08}"/>
              </a:ext>
            </a:extLst>
          </p:cNvPr>
          <p:cNvPicPr>
            <a:picLocks noChangeAspect="1"/>
          </p:cNvPicPr>
          <p:nvPr/>
        </p:nvPicPr>
        <p:blipFill>
          <a:blip r:embed="rId2"/>
          <a:stretch>
            <a:fillRect/>
          </a:stretch>
        </p:blipFill>
        <p:spPr>
          <a:xfrm>
            <a:off x="417922" y="1838631"/>
            <a:ext cx="5678078" cy="1662217"/>
          </a:xfrm>
          <a:prstGeom prst="rect">
            <a:avLst/>
          </a:prstGeom>
        </p:spPr>
      </p:pic>
      <p:pic>
        <p:nvPicPr>
          <p:cNvPr id="6" name="圖片 5">
            <a:extLst>
              <a:ext uri="{FF2B5EF4-FFF2-40B4-BE49-F238E27FC236}">
                <a16:creationId xmlns:a16="http://schemas.microsoft.com/office/drawing/2014/main" id="{DEEA0291-5C82-4594-AB43-5179C87DDAB3}"/>
              </a:ext>
            </a:extLst>
          </p:cNvPr>
          <p:cNvPicPr>
            <a:picLocks noChangeAspect="1"/>
          </p:cNvPicPr>
          <p:nvPr/>
        </p:nvPicPr>
        <p:blipFill>
          <a:blip r:embed="rId3"/>
          <a:stretch>
            <a:fillRect/>
          </a:stretch>
        </p:blipFill>
        <p:spPr>
          <a:xfrm>
            <a:off x="6096000" y="2013481"/>
            <a:ext cx="5866614" cy="1603376"/>
          </a:xfrm>
          <a:prstGeom prst="rect">
            <a:avLst/>
          </a:prstGeom>
        </p:spPr>
      </p:pic>
      <p:sp>
        <p:nvSpPr>
          <p:cNvPr id="11" name="文字方塊 10">
            <a:extLst>
              <a:ext uri="{FF2B5EF4-FFF2-40B4-BE49-F238E27FC236}">
                <a16:creationId xmlns:a16="http://schemas.microsoft.com/office/drawing/2014/main" id="{C13BBF46-F57A-4D4B-A019-FC93A891F44C}"/>
              </a:ext>
            </a:extLst>
          </p:cNvPr>
          <p:cNvSpPr txBox="1"/>
          <p:nvPr/>
        </p:nvSpPr>
        <p:spPr>
          <a:xfrm>
            <a:off x="943270" y="3854265"/>
            <a:ext cx="4627382" cy="1200329"/>
          </a:xfrm>
          <a:prstGeom prst="rect">
            <a:avLst/>
          </a:prstGeom>
          <a:noFill/>
          <a:ln w="38100">
            <a:solidFill>
              <a:srgbClr val="00B050"/>
            </a:solidFill>
          </a:ln>
        </p:spPr>
        <p:txBody>
          <a:bodyPr wrap="square">
            <a:spAutoFit/>
          </a:bodyPr>
          <a:lstStyle/>
          <a:p>
            <a:r>
              <a:rPr lang="en-US" altLang="zh-TW" dirty="0"/>
              <a:t>13 families with two trisomy 21 children showed that three had a parent who was mosaic for trisomy 21 and two had a parent who was potentially mosaic</a:t>
            </a:r>
            <a:endParaRPr lang="zh-TW" altLang="en-US" dirty="0"/>
          </a:p>
        </p:txBody>
      </p:sp>
      <p:sp>
        <p:nvSpPr>
          <p:cNvPr id="12" name="文字方塊 11">
            <a:extLst>
              <a:ext uri="{FF2B5EF4-FFF2-40B4-BE49-F238E27FC236}">
                <a16:creationId xmlns:a16="http://schemas.microsoft.com/office/drawing/2014/main" id="{831F75DB-4326-4BB8-A5EF-264130AF2311}"/>
              </a:ext>
            </a:extLst>
          </p:cNvPr>
          <p:cNvSpPr txBox="1"/>
          <p:nvPr/>
        </p:nvSpPr>
        <p:spPr>
          <a:xfrm>
            <a:off x="6621350" y="3877942"/>
            <a:ext cx="4732450" cy="923330"/>
          </a:xfrm>
          <a:prstGeom prst="rect">
            <a:avLst/>
          </a:prstGeom>
          <a:noFill/>
          <a:ln w="38100">
            <a:solidFill>
              <a:srgbClr val="00B050"/>
            </a:solidFill>
          </a:ln>
        </p:spPr>
        <p:txBody>
          <a:bodyPr wrap="square">
            <a:spAutoFit/>
          </a:bodyPr>
          <a:lstStyle/>
          <a:p>
            <a:r>
              <a:rPr lang="en-US" altLang="zh-TW" dirty="0"/>
              <a:t>A family with 3 trisomy 21 children, the mother was mosaic for trisomy 21 in lymphocytes and skin fibroblasts</a:t>
            </a:r>
            <a:endParaRPr lang="zh-TW" altLang="en-US" dirty="0"/>
          </a:p>
        </p:txBody>
      </p:sp>
    </p:spTree>
    <p:extLst>
      <p:ext uri="{BB962C8B-B14F-4D97-AF65-F5344CB8AC3E}">
        <p14:creationId xmlns:p14="http://schemas.microsoft.com/office/powerpoint/2010/main" val="3933785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4D2AE-F65B-4397-B198-F3C1BE76915F}"/>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21</a:t>
            </a:r>
            <a:endParaRPr lang="zh-TW" altLang="en-US" dirty="0"/>
          </a:p>
        </p:txBody>
      </p:sp>
      <p:sp>
        <p:nvSpPr>
          <p:cNvPr id="7" name="內容版面配置區 6">
            <a:extLst>
              <a:ext uri="{FF2B5EF4-FFF2-40B4-BE49-F238E27FC236}">
                <a16:creationId xmlns:a16="http://schemas.microsoft.com/office/drawing/2014/main" id="{424B2F50-FED9-485A-9C2B-8D6DEAFEADBC}"/>
              </a:ext>
            </a:extLst>
          </p:cNvPr>
          <p:cNvSpPr>
            <a:spLocks noGrp="1"/>
          </p:cNvSpPr>
          <p:nvPr>
            <p:ph idx="1"/>
          </p:nvPr>
        </p:nvSpPr>
        <p:spPr>
          <a:xfrm>
            <a:off x="838200" y="1825625"/>
            <a:ext cx="10515600" cy="4351338"/>
          </a:xfrm>
        </p:spPr>
        <p:txBody>
          <a:bodyPr>
            <a:normAutofit/>
          </a:bodyPr>
          <a:lstStyle/>
          <a:p>
            <a:pPr algn="l"/>
            <a:r>
              <a:rPr lang="en-US" altLang="zh-TW" sz="2600" dirty="0"/>
              <a:t>In general, the recurrence risk for mosaic trisomy 21 that results from mitotic nondisjunction should not be increased. </a:t>
            </a:r>
          </a:p>
          <a:p>
            <a:pPr algn="l"/>
            <a:r>
              <a:rPr lang="en-US" altLang="zh-TW" sz="2600" dirty="0"/>
              <a:t>However, several studies shown that in a relatively high proportion of cases, the mosaicism results from the loss of one chromosome 21 during an early mitotic division in a zygote with trisomy 21</a:t>
            </a:r>
          </a:p>
          <a:p>
            <a:pPr algn="l"/>
            <a:r>
              <a:rPr lang="en-US" altLang="zh-TW" sz="2600" dirty="0"/>
              <a:t>In such cases, the recurrence risk for nondisjunction will be the same as for </a:t>
            </a:r>
            <a:r>
              <a:rPr lang="en-US" altLang="zh-TW" sz="2600" dirty="0" err="1"/>
              <a:t>nonmosaic</a:t>
            </a:r>
            <a:r>
              <a:rPr lang="en-US" altLang="zh-TW" sz="2600" dirty="0"/>
              <a:t> trisomy 21.</a:t>
            </a:r>
            <a:endParaRPr lang="zh-TW" altLang="en-US" sz="2600" dirty="0"/>
          </a:p>
        </p:txBody>
      </p:sp>
    </p:spTree>
    <p:extLst>
      <p:ext uri="{BB962C8B-B14F-4D97-AF65-F5344CB8AC3E}">
        <p14:creationId xmlns:p14="http://schemas.microsoft.com/office/powerpoint/2010/main" val="221559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5F30F-9795-4971-81DD-C2DE459445B0}"/>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18</a:t>
            </a:r>
            <a:endParaRPr lang="zh-TW" altLang="en-US" dirty="0"/>
          </a:p>
        </p:txBody>
      </p:sp>
      <p:sp>
        <p:nvSpPr>
          <p:cNvPr id="3" name="內容版面配置區 2">
            <a:extLst>
              <a:ext uri="{FF2B5EF4-FFF2-40B4-BE49-F238E27FC236}">
                <a16:creationId xmlns:a16="http://schemas.microsoft.com/office/drawing/2014/main" id="{CA568827-C30F-4B90-B49A-1B1E7B195591}"/>
              </a:ext>
            </a:extLst>
          </p:cNvPr>
          <p:cNvSpPr>
            <a:spLocks noGrp="1"/>
          </p:cNvSpPr>
          <p:nvPr>
            <p:ph idx="1"/>
          </p:nvPr>
        </p:nvSpPr>
        <p:spPr/>
        <p:txBody>
          <a:bodyPr/>
          <a:lstStyle/>
          <a:p>
            <a:r>
              <a:rPr lang="en-US" altLang="zh-TW" dirty="0"/>
              <a:t>Trisomy 18 [47,XX or XY,+18] was first described by Edwards et al. </a:t>
            </a:r>
          </a:p>
          <a:p>
            <a:r>
              <a:rPr lang="en-US" altLang="zh-TW" dirty="0"/>
              <a:t> The incidence is 1 in 6000–8000 births. It is more frequent in females, with a male-to-female ratio of 1 : 3–4</a:t>
            </a:r>
          </a:p>
          <a:p>
            <a:r>
              <a:rPr lang="en-US" altLang="zh-TW" dirty="0"/>
              <a:t>The risk for trisomy 18 also increases with maternal age</a:t>
            </a:r>
            <a:endParaRPr lang="zh-TW" altLang="en-US" dirty="0"/>
          </a:p>
        </p:txBody>
      </p:sp>
      <p:pic>
        <p:nvPicPr>
          <p:cNvPr id="4" name="圖片 3">
            <a:extLst>
              <a:ext uri="{FF2B5EF4-FFF2-40B4-BE49-F238E27FC236}">
                <a16:creationId xmlns:a16="http://schemas.microsoft.com/office/drawing/2014/main" id="{902C3695-C355-4321-A106-3BB820C05067}"/>
              </a:ext>
            </a:extLst>
          </p:cNvPr>
          <p:cNvPicPr>
            <a:picLocks noChangeAspect="1"/>
          </p:cNvPicPr>
          <p:nvPr/>
        </p:nvPicPr>
        <p:blipFill>
          <a:blip r:embed="rId2"/>
          <a:stretch>
            <a:fillRect/>
          </a:stretch>
        </p:blipFill>
        <p:spPr>
          <a:xfrm>
            <a:off x="7560297" y="3981556"/>
            <a:ext cx="4141778" cy="2681917"/>
          </a:xfrm>
          <a:prstGeom prst="rect">
            <a:avLst/>
          </a:prstGeom>
        </p:spPr>
      </p:pic>
    </p:spTree>
    <p:extLst>
      <p:ext uri="{BB962C8B-B14F-4D97-AF65-F5344CB8AC3E}">
        <p14:creationId xmlns:p14="http://schemas.microsoft.com/office/powerpoint/2010/main" val="2942225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5F30F-9795-4971-81DD-C2DE459445B0}"/>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18</a:t>
            </a:r>
            <a:endParaRPr lang="zh-TW" altLang="en-US" dirty="0"/>
          </a:p>
        </p:txBody>
      </p:sp>
      <p:sp>
        <p:nvSpPr>
          <p:cNvPr id="3" name="內容版面配置區 2">
            <a:extLst>
              <a:ext uri="{FF2B5EF4-FFF2-40B4-BE49-F238E27FC236}">
                <a16:creationId xmlns:a16="http://schemas.microsoft.com/office/drawing/2014/main" id="{CA568827-C30F-4B90-B49A-1B1E7B195591}"/>
              </a:ext>
            </a:extLst>
          </p:cNvPr>
          <p:cNvSpPr>
            <a:spLocks noGrp="1"/>
          </p:cNvSpPr>
          <p:nvPr>
            <p:ph idx="1"/>
          </p:nvPr>
        </p:nvSpPr>
        <p:spPr>
          <a:xfrm>
            <a:off x="5156462" y="1825625"/>
            <a:ext cx="6938128" cy="4351338"/>
          </a:xfrm>
        </p:spPr>
        <p:txBody>
          <a:bodyPr>
            <a:normAutofit lnSpcReduction="10000"/>
          </a:bodyPr>
          <a:lstStyle/>
          <a:p>
            <a:r>
              <a:rPr lang="en-US" altLang="zh-TW" dirty="0"/>
              <a:t>Mental and growth deficiencies</a:t>
            </a:r>
          </a:p>
          <a:p>
            <a:r>
              <a:rPr lang="en-US" altLang="zh-TW" dirty="0"/>
              <a:t>Neonatal hypotonicity followed by hypertonicity</a:t>
            </a:r>
          </a:p>
          <a:p>
            <a:r>
              <a:rPr lang="en-US" altLang="zh-TW" dirty="0"/>
              <a:t>Craniofacial dysmorphism </a:t>
            </a:r>
          </a:p>
          <a:p>
            <a:pPr lvl="1"/>
            <a:r>
              <a:rPr lang="en-US" altLang="zh-TW" dirty="0"/>
              <a:t>Prominent occiput</a:t>
            </a:r>
          </a:p>
          <a:p>
            <a:pPr lvl="1"/>
            <a:r>
              <a:rPr lang="en-US" altLang="zh-TW" dirty="0"/>
              <a:t>Narrow bifrontal diameter</a:t>
            </a:r>
          </a:p>
          <a:p>
            <a:pPr lvl="1"/>
            <a:r>
              <a:rPr lang="en-US" altLang="zh-TW" dirty="0"/>
              <a:t>Short palpebral fissures</a:t>
            </a:r>
          </a:p>
          <a:p>
            <a:pPr lvl="1"/>
            <a:r>
              <a:rPr lang="en-US" altLang="zh-TW" dirty="0"/>
              <a:t>Small mouth</a:t>
            </a:r>
          </a:p>
          <a:p>
            <a:pPr lvl="1"/>
            <a:r>
              <a:rPr lang="en-US" altLang="zh-TW" dirty="0"/>
              <a:t>Narrow palate</a:t>
            </a:r>
          </a:p>
          <a:p>
            <a:pPr lvl="1"/>
            <a:r>
              <a:rPr lang="en-US" altLang="zh-TW" dirty="0"/>
              <a:t>Low-set malformed ears</a:t>
            </a:r>
          </a:p>
          <a:p>
            <a:pPr lvl="1"/>
            <a:r>
              <a:rPr lang="en-US" altLang="zh-TW" dirty="0"/>
              <a:t>Micrognathia</a:t>
            </a:r>
          </a:p>
        </p:txBody>
      </p:sp>
      <p:pic>
        <p:nvPicPr>
          <p:cNvPr id="15362" name="Picture 2" descr="Edwards Syndrome (Trisomy 18): Genetic Condition, Symptoms &amp; Outlook">
            <a:extLst>
              <a:ext uri="{FF2B5EF4-FFF2-40B4-BE49-F238E27FC236}">
                <a16:creationId xmlns:a16="http://schemas.microsoft.com/office/drawing/2014/main" id="{EEA708AD-B2B1-4E63-82AC-096FD393D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94" y="1325563"/>
            <a:ext cx="3941272" cy="5167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879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5F30F-9795-4971-81DD-C2DE459445B0}"/>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18</a:t>
            </a:r>
            <a:endParaRPr lang="zh-TW" altLang="en-US" dirty="0"/>
          </a:p>
        </p:txBody>
      </p:sp>
      <p:sp>
        <p:nvSpPr>
          <p:cNvPr id="3" name="內容版面配置區 2">
            <a:extLst>
              <a:ext uri="{FF2B5EF4-FFF2-40B4-BE49-F238E27FC236}">
                <a16:creationId xmlns:a16="http://schemas.microsoft.com/office/drawing/2014/main" id="{CA568827-C30F-4B90-B49A-1B1E7B195591}"/>
              </a:ext>
            </a:extLst>
          </p:cNvPr>
          <p:cNvSpPr>
            <a:spLocks noGrp="1"/>
          </p:cNvSpPr>
          <p:nvPr>
            <p:ph idx="1"/>
          </p:nvPr>
        </p:nvSpPr>
        <p:spPr>
          <a:xfrm>
            <a:off x="5156462" y="1825625"/>
            <a:ext cx="6938128" cy="4351338"/>
          </a:xfrm>
        </p:spPr>
        <p:txBody>
          <a:bodyPr>
            <a:normAutofit/>
          </a:bodyPr>
          <a:lstStyle/>
          <a:p>
            <a:r>
              <a:rPr lang="en-US" altLang="zh-TW" dirty="0"/>
              <a:t>Cardiac anomalies (mainly VSD, ASD, and PDA).</a:t>
            </a:r>
          </a:p>
          <a:p>
            <a:r>
              <a:rPr lang="en-US" altLang="zh-TW" dirty="0"/>
              <a:t>Short dorsiflexed hallux, hypoplastic nails, rocker bottom feet, short sternum, hernias, single umbilical artery, small pelvis, cryptorchidism, hirsutism</a:t>
            </a:r>
          </a:p>
        </p:txBody>
      </p:sp>
      <p:pic>
        <p:nvPicPr>
          <p:cNvPr id="15362" name="Picture 2" descr="Edwards Syndrome (Trisomy 18): Genetic Condition, Symptoms &amp; Outlook">
            <a:extLst>
              <a:ext uri="{FF2B5EF4-FFF2-40B4-BE49-F238E27FC236}">
                <a16:creationId xmlns:a16="http://schemas.microsoft.com/office/drawing/2014/main" id="{EEA708AD-B2B1-4E63-82AC-096FD393D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94" y="1325563"/>
            <a:ext cx="3941272" cy="5167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7086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5F30F-9795-4971-81DD-C2DE459445B0}"/>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18</a:t>
            </a:r>
            <a:endParaRPr lang="zh-TW" altLang="en-US" dirty="0"/>
          </a:p>
        </p:txBody>
      </p:sp>
      <p:sp>
        <p:nvSpPr>
          <p:cNvPr id="3" name="內容版面配置區 2">
            <a:extLst>
              <a:ext uri="{FF2B5EF4-FFF2-40B4-BE49-F238E27FC236}">
                <a16:creationId xmlns:a16="http://schemas.microsoft.com/office/drawing/2014/main" id="{CA568827-C30F-4B90-B49A-1B1E7B195591}"/>
              </a:ext>
            </a:extLst>
          </p:cNvPr>
          <p:cNvSpPr>
            <a:spLocks noGrp="1"/>
          </p:cNvSpPr>
          <p:nvPr>
            <p:ph idx="1"/>
          </p:nvPr>
        </p:nvSpPr>
        <p:spPr>
          <a:xfrm>
            <a:off x="2765059" y="5485206"/>
            <a:ext cx="6197338" cy="1238086"/>
          </a:xfrm>
        </p:spPr>
        <p:txBody>
          <a:bodyPr>
            <a:normAutofit/>
          </a:bodyPr>
          <a:lstStyle/>
          <a:p>
            <a:pPr lvl="1"/>
            <a:r>
              <a:rPr lang="en-US" altLang="zh-TW" dirty="0"/>
              <a:t>Clenched hand with tendency for the second finger to overlap the third and the fifth finger to overlap the fourth</a:t>
            </a:r>
          </a:p>
        </p:txBody>
      </p:sp>
      <p:pic>
        <p:nvPicPr>
          <p:cNvPr id="1026" name="Picture 2" descr="What is Edward's Syndrome?">
            <a:extLst>
              <a:ext uri="{FF2B5EF4-FFF2-40B4-BE49-F238E27FC236}">
                <a16:creationId xmlns:a16="http://schemas.microsoft.com/office/drawing/2014/main" id="{EDFD60BC-3DDC-4BA3-9E5B-54509185C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885" y="1826656"/>
            <a:ext cx="5234842" cy="32046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29223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5F30F-9795-4971-81DD-C2DE459445B0}"/>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18</a:t>
            </a:r>
            <a:endParaRPr lang="zh-TW" altLang="en-US" dirty="0"/>
          </a:p>
        </p:txBody>
      </p:sp>
      <p:sp>
        <p:nvSpPr>
          <p:cNvPr id="3" name="內容版面配置區 2">
            <a:extLst>
              <a:ext uri="{FF2B5EF4-FFF2-40B4-BE49-F238E27FC236}">
                <a16:creationId xmlns:a16="http://schemas.microsoft.com/office/drawing/2014/main" id="{CA568827-C30F-4B90-B49A-1B1E7B195591}"/>
              </a:ext>
            </a:extLst>
          </p:cNvPr>
          <p:cNvSpPr>
            <a:spLocks noGrp="1"/>
          </p:cNvSpPr>
          <p:nvPr>
            <p:ph idx="1"/>
          </p:nvPr>
        </p:nvSpPr>
        <p:spPr>
          <a:xfrm>
            <a:off x="923827" y="1825625"/>
            <a:ext cx="10429973" cy="4351338"/>
          </a:xfrm>
        </p:spPr>
        <p:txBody>
          <a:bodyPr>
            <a:normAutofit/>
          </a:bodyPr>
          <a:lstStyle/>
          <a:p>
            <a:r>
              <a:rPr lang="en-US" altLang="zh-TW" dirty="0">
                <a:solidFill>
                  <a:srgbClr val="FF0000"/>
                </a:solidFill>
              </a:rPr>
              <a:t>Median survival averages : 5 days</a:t>
            </a:r>
          </a:p>
          <a:p>
            <a:pPr lvl="1"/>
            <a:r>
              <a:rPr lang="en-US" altLang="zh-TW" dirty="0"/>
              <a:t>1-week survival at 35–45%</a:t>
            </a:r>
          </a:p>
          <a:p>
            <a:pPr lvl="1"/>
            <a:r>
              <a:rPr lang="en-US" altLang="zh-TW" dirty="0"/>
              <a:t>Fewer than 10% of patients survive beyond the first year of life. </a:t>
            </a:r>
          </a:p>
          <a:p>
            <a:r>
              <a:rPr lang="en-US" altLang="zh-TW" dirty="0"/>
              <a:t>Mosaic trisomy 18 patients have milder phenotypes</a:t>
            </a:r>
          </a:p>
          <a:p>
            <a:pPr lvl="1"/>
            <a:r>
              <a:rPr lang="en-US" altLang="zh-TW" dirty="0"/>
              <a:t>Six mosaic trisomy 18</a:t>
            </a:r>
            <a:r>
              <a:rPr lang="zh-TW" altLang="en-US" dirty="0"/>
              <a:t> </a:t>
            </a:r>
            <a:r>
              <a:rPr lang="en-US" altLang="zh-TW" dirty="0"/>
              <a:t>patients, all females, with normal intelligence and long-term survival have been reported</a:t>
            </a:r>
          </a:p>
        </p:txBody>
      </p:sp>
    </p:spTree>
    <p:extLst>
      <p:ext uri="{BB962C8B-B14F-4D97-AF65-F5344CB8AC3E}">
        <p14:creationId xmlns:p14="http://schemas.microsoft.com/office/powerpoint/2010/main" val="456746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5F30F-9795-4971-81DD-C2DE459445B0}"/>
              </a:ext>
            </a:extLst>
          </p:cNvPr>
          <p:cNvSpPr>
            <a:spLocks noGrp="1"/>
          </p:cNvSpPr>
          <p:nvPr>
            <p:ph type="title"/>
          </p:nvPr>
        </p:nvSpPr>
        <p:spPr/>
        <p:txBody>
          <a:bodyPr/>
          <a:lstStyle/>
          <a:p>
            <a:r>
              <a:rPr lang="en-US" altLang="zh-TW" dirty="0"/>
              <a:t>Autosomal </a:t>
            </a:r>
            <a:r>
              <a:rPr lang="en-US" altLang="zh-TW" dirty="0" err="1"/>
              <a:t>Trisomies</a:t>
            </a:r>
            <a:r>
              <a:rPr lang="en-US" altLang="zh-TW" dirty="0"/>
              <a:t>- Trisomy 18</a:t>
            </a:r>
            <a:endParaRPr lang="zh-TW" altLang="en-US" dirty="0"/>
          </a:p>
        </p:txBody>
      </p:sp>
      <p:sp>
        <p:nvSpPr>
          <p:cNvPr id="3" name="內容版面配置區 2">
            <a:extLst>
              <a:ext uri="{FF2B5EF4-FFF2-40B4-BE49-F238E27FC236}">
                <a16:creationId xmlns:a16="http://schemas.microsoft.com/office/drawing/2014/main" id="{CA568827-C30F-4B90-B49A-1B1E7B195591}"/>
              </a:ext>
            </a:extLst>
          </p:cNvPr>
          <p:cNvSpPr>
            <a:spLocks noGrp="1"/>
          </p:cNvSpPr>
          <p:nvPr>
            <p:ph idx="1"/>
          </p:nvPr>
        </p:nvSpPr>
        <p:spPr>
          <a:xfrm>
            <a:off x="923827" y="1825625"/>
            <a:ext cx="10429973" cy="4351338"/>
          </a:xfrm>
        </p:spPr>
        <p:txBody>
          <a:bodyPr>
            <a:normAutofit/>
          </a:bodyPr>
          <a:lstStyle/>
          <a:p>
            <a:r>
              <a:rPr lang="en-US" altLang="zh-TW" dirty="0"/>
              <a:t>Two recent molecular studies, suggest</a:t>
            </a:r>
            <a:r>
              <a:rPr lang="zh-TW" altLang="en-US" dirty="0"/>
              <a:t> </a:t>
            </a:r>
            <a:r>
              <a:rPr lang="en-US" altLang="zh-TW" dirty="0"/>
              <a:t>that the region proximal to band </a:t>
            </a:r>
            <a:r>
              <a:rPr lang="en-US" altLang="zh-TW" dirty="0">
                <a:solidFill>
                  <a:srgbClr val="FF0000"/>
                </a:solidFill>
              </a:rPr>
              <a:t>18q12 does not contribute to the syndrome</a:t>
            </a:r>
            <a:r>
              <a:rPr lang="en-US" altLang="zh-TW" dirty="0"/>
              <a:t>, whereas two critical</a:t>
            </a:r>
            <a:r>
              <a:rPr lang="zh-TW" altLang="en-US" dirty="0"/>
              <a:t> </a:t>
            </a:r>
            <a:r>
              <a:rPr lang="en-US" altLang="zh-TW" dirty="0"/>
              <a:t>regions, one proximal (</a:t>
            </a:r>
            <a:r>
              <a:rPr lang="en-US" altLang="zh-TW" dirty="0">
                <a:solidFill>
                  <a:srgbClr val="FF0000"/>
                </a:solidFill>
              </a:rPr>
              <a:t>18q12.1 → q21.2</a:t>
            </a:r>
            <a:r>
              <a:rPr lang="en-US" altLang="zh-TW" dirty="0"/>
              <a:t>) and one distal (</a:t>
            </a:r>
            <a:r>
              <a:rPr lang="en-US" altLang="zh-TW" dirty="0">
                <a:solidFill>
                  <a:srgbClr val="FF0000"/>
                </a:solidFill>
              </a:rPr>
              <a:t>18q22.3 → </a:t>
            </a:r>
            <a:r>
              <a:rPr lang="en-US" altLang="zh-TW" dirty="0" err="1">
                <a:solidFill>
                  <a:srgbClr val="FF0000"/>
                </a:solidFill>
              </a:rPr>
              <a:t>qter</a:t>
            </a:r>
            <a:r>
              <a:rPr lang="en-US" altLang="zh-TW" dirty="0"/>
              <a:t>), could work in cooperation to produce the typical trisomy 18 phenotype</a:t>
            </a:r>
          </a:p>
          <a:p>
            <a:r>
              <a:rPr lang="en-US" altLang="zh-TW" dirty="0"/>
              <a:t>In addition, severe mental retardation in these</a:t>
            </a:r>
            <a:r>
              <a:rPr lang="zh-TW" altLang="en-US" dirty="0"/>
              <a:t> </a:t>
            </a:r>
            <a:r>
              <a:rPr lang="en-US" altLang="zh-TW" dirty="0"/>
              <a:t>patients could be associated with trisomy of the region 18q12.3 → q21.1.</a:t>
            </a:r>
            <a:endParaRPr lang="zh-TW" altLang="en-US" dirty="0"/>
          </a:p>
        </p:txBody>
      </p:sp>
    </p:spTree>
    <p:extLst>
      <p:ext uri="{BB962C8B-B14F-4D97-AF65-F5344CB8AC3E}">
        <p14:creationId xmlns:p14="http://schemas.microsoft.com/office/powerpoint/2010/main" val="31675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Autosomal </a:t>
            </a:r>
            <a:r>
              <a:rPr lang="en-US" altLang="zh-TW" dirty="0" err="1"/>
              <a:t>Trisomies</a:t>
            </a:r>
            <a:r>
              <a:rPr lang="en-US" altLang="zh-TW" dirty="0"/>
              <a:t>- Trisomy 13</a:t>
            </a:r>
            <a:endParaRPr lang="zh-TW" altLang="en-US" dirty="0"/>
          </a:p>
        </p:txBody>
      </p:sp>
      <p:sp>
        <p:nvSpPr>
          <p:cNvPr id="3" name="內容版面配置區 2"/>
          <p:cNvSpPr>
            <a:spLocks noGrp="1"/>
          </p:cNvSpPr>
          <p:nvPr>
            <p:ph idx="1"/>
          </p:nvPr>
        </p:nvSpPr>
        <p:spPr>
          <a:xfrm>
            <a:off x="6134483" y="2071620"/>
            <a:ext cx="5257800" cy="3913194"/>
          </a:xfrm>
        </p:spPr>
        <p:txBody>
          <a:bodyPr>
            <a:normAutofit/>
          </a:bodyPr>
          <a:lstStyle/>
          <a:p>
            <a:r>
              <a:rPr lang="en-US" dirty="0"/>
              <a:t>Trisomy 13 [47,XX or XY,+13] </a:t>
            </a:r>
          </a:p>
          <a:p>
            <a:r>
              <a:rPr lang="en-US" dirty="0"/>
              <a:t>Incidence: 1 in 12,000 births</a:t>
            </a:r>
          </a:p>
          <a:p>
            <a:r>
              <a:rPr lang="en-US" dirty="0"/>
              <a:t> Slightly more in females </a:t>
            </a:r>
          </a:p>
          <a:p>
            <a:r>
              <a:rPr lang="en-US" dirty="0"/>
              <a:t>Risk increases with maternal age </a:t>
            </a:r>
          </a:p>
          <a:p>
            <a:endParaRPr lang="zh-TW" altLang="en-US" dirty="0"/>
          </a:p>
        </p:txBody>
      </p:sp>
      <p:pic>
        <p:nvPicPr>
          <p:cNvPr id="4" name="圖片 3">
            <a:extLst>
              <a:ext uri="{FF2B5EF4-FFF2-40B4-BE49-F238E27FC236}">
                <a16:creationId xmlns:a16="http://schemas.microsoft.com/office/drawing/2014/main" id="{963DFB9A-986F-4868-BB61-9D6FE8F1956D}"/>
              </a:ext>
            </a:extLst>
          </p:cNvPr>
          <p:cNvPicPr>
            <a:picLocks noChangeAspect="1"/>
          </p:cNvPicPr>
          <p:nvPr/>
        </p:nvPicPr>
        <p:blipFill>
          <a:blip r:embed="rId2"/>
          <a:stretch>
            <a:fillRect/>
          </a:stretch>
        </p:blipFill>
        <p:spPr>
          <a:xfrm>
            <a:off x="501316" y="1563917"/>
            <a:ext cx="5082927" cy="4874753"/>
          </a:xfrm>
          <a:prstGeom prst="rect">
            <a:avLst/>
          </a:prstGeom>
        </p:spPr>
      </p:pic>
    </p:spTree>
    <p:extLst>
      <p:ext uri="{BB962C8B-B14F-4D97-AF65-F5344CB8AC3E}">
        <p14:creationId xmlns:p14="http://schemas.microsoft.com/office/powerpoint/2010/main" val="3173905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Autosomal </a:t>
            </a:r>
            <a:r>
              <a:rPr lang="en-US" altLang="zh-TW" dirty="0" err="1"/>
              <a:t>Trisomies</a:t>
            </a:r>
            <a:r>
              <a:rPr lang="en-US" altLang="zh-TW" dirty="0"/>
              <a:t>- Trisomy 13</a:t>
            </a:r>
            <a:endParaRPr lang="zh-TW" altLang="en-US" dirty="0"/>
          </a:p>
        </p:txBody>
      </p:sp>
      <p:sp>
        <p:nvSpPr>
          <p:cNvPr id="3" name="內容版面配置區 2"/>
          <p:cNvSpPr>
            <a:spLocks noGrp="1"/>
          </p:cNvSpPr>
          <p:nvPr>
            <p:ph idx="1"/>
          </p:nvPr>
        </p:nvSpPr>
        <p:spPr>
          <a:xfrm>
            <a:off x="5977609" y="1916112"/>
            <a:ext cx="5763768" cy="4351338"/>
          </a:xfrm>
        </p:spPr>
        <p:txBody>
          <a:bodyPr>
            <a:normAutofit/>
          </a:bodyPr>
          <a:lstStyle/>
          <a:p>
            <a:r>
              <a:rPr lang="en-US" dirty="0"/>
              <a:t>Phenotype: </a:t>
            </a:r>
          </a:p>
          <a:p>
            <a:pPr lvl="1"/>
            <a:r>
              <a:rPr lang="en-US" dirty="0" err="1"/>
              <a:t>Holoprosencephaly</a:t>
            </a:r>
            <a:r>
              <a:rPr lang="en-US" dirty="0"/>
              <a:t> spectrum </a:t>
            </a:r>
          </a:p>
          <a:p>
            <a:pPr lvl="1"/>
            <a:r>
              <a:rPr lang="en-US" dirty="0"/>
              <a:t>Scalp defects</a:t>
            </a:r>
          </a:p>
          <a:p>
            <a:pPr lvl="1"/>
            <a:r>
              <a:rPr lang="en-US" dirty="0"/>
              <a:t>Microcephaly with sloping forehead</a:t>
            </a:r>
          </a:p>
          <a:p>
            <a:pPr lvl="1"/>
            <a:r>
              <a:rPr lang="en-US" dirty="0"/>
              <a:t>Large fontanels</a:t>
            </a:r>
          </a:p>
          <a:p>
            <a:pPr lvl="1"/>
            <a:r>
              <a:rPr lang="en-US" dirty="0"/>
              <a:t>Capillary hemangioma </a:t>
            </a:r>
          </a:p>
          <a:p>
            <a:pPr lvl="1"/>
            <a:r>
              <a:rPr lang="en-US" dirty="0"/>
              <a:t>Microphthalmia</a:t>
            </a:r>
          </a:p>
          <a:p>
            <a:pPr lvl="1"/>
            <a:r>
              <a:rPr lang="en-US" dirty="0"/>
              <a:t>Cleft lip, cleft palate</a:t>
            </a:r>
            <a:endParaRPr lang="zh-TW" altLang="en-US" dirty="0">
              <a:solidFill>
                <a:schemeClr val="bg1">
                  <a:lumMod val="50000"/>
                </a:schemeClr>
              </a:solidFill>
            </a:endParaRPr>
          </a:p>
        </p:txBody>
      </p:sp>
      <p:pic>
        <p:nvPicPr>
          <p:cNvPr id="4" name="Picture 3" descr="Screen Shot 2023-02-08 at 03.18.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2" y="1905134"/>
            <a:ext cx="5434343" cy="4548746"/>
          </a:xfrm>
          <a:prstGeom prst="rect">
            <a:avLst/>
          </a:prstGeom>
        </p:spPr>
      </p:pic>
    </p:spTree>
    <p:extLst>
      <p:ext uri="{BB962C8B-B14F-4D97-AF65-F5344CB8AC3E}">
        <p14:creationId xmlns:p14="http://schemas.microsoft.com/office/powerpoint/2010/main" val="124055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normAutofit/>
          </a:bodyPr>
          <a:lstStyle/>
          <a:p>
            <a:pPr algn="l"/>
            <a:r>
              <a:rPr lang="en-US" altLang="zh-TW" b="0" i="0" dirty="0">
                <a:effectLst/>
                <a:latin typeface="微軟正黑體" panose="020B0604030504040204" pitchFamily="34" charset="-120"/>
                <a:ea typeface="微軟正黑體" panose="020B0604030504040204" pitchFamily="34" charset="-120"/>
              </a:rPr>
              <a:t>Aneuploidy</a:t>
            </a:r>
            <a:r>
              <a:rPr lang="en-US" altLang="zh-TW" b="0" i="0" dirty="0">
                <a:effectLst/>
                <a:latin typeface="arial" panose="020B0604020202020204" pitchFamily="34" charset="0"/>
              </a:rPr>
              <a:t>: </a:t>
            </a:r>
            <a:r>
              <a:rPr lang="en-US" altLang="zh-TW" dirty="0">
                <a:latin typeface="微軟正黑體" panose="020B0604030504040204" pitchFamily="34" charset="-120"/>
                <a:ea typeface="微軟正黑體" panose="020B0604030504040204" pitchFamily="34" charset="-120"/>
              </a:rPr>
              <a:t>cytogenetic abnormalities in which </a:t>
            </a:r>
            <a:r>
              <a:rPr lang="en-US" altLang="zh-TW" b="1" dirty="0">
                <a:latin typeface="微軟正黑體" panose="020B0604030504040204" pitchFamily="34" charset="-120"/>
                <a:ea typeface="微軟正黑體" panose="020B0604030504040204" pitchFamily="34" charset="-120"/>
              </a:rPr>
              <a:t>all</a:t>
            </a:r>
            <a:r>
              <a:rPr lang="en-US" altLang="zh-TW" dirty="0">
                <a:latin typeface="微軟正黑體" panose="020B0604030504040204" pitchFamily="34" charset="-120"/>
                <a:ea typeface="微軟正黑體" panose="020B0604030504040204" pitchFamily="34" charset="-120"/>
              </a:rPr>
              <a:t> or </a:t>
            </a:r>
            <a:r>
              <a:rPr lang="en-US" altLang="zh-TW" b="1" dirty="0">
                <a:latin typeface="微軟正黑體" panose="020B0604030504040204" pitchFamily="34" charset="-120"/>
                <a:ea typeface="微軟正黑體" panose="020B0604030504040204" pitchFamily="34" charset="-120"/>
              </a:rPr>
              <a:t>part of one</a:t>
            </a:r>
            <a:r>
              <a:rPr lang="en-US" altLang="zh-TW" dirty="0">
                <a:latin typeface="微軟正黑體" panose="020B0604030504040204" pitchFamily="34" charset="-120"/>
                <a:ea typeface="微軟正黑體" panose="020B0604030504040204" pitchFamily="34" charset="-120"/>
              </a:rPr>
              <a:t> or </a:t>
            </a:r>
            <a:r>
              <a:rPr lang="en-US" altLang="zh-TW" b="1" dirty="0">
                <a:latin typeface="微軟正黑體" panose="020B0604030504040204" pitchFamily="34" charset="-120"/>
                <a:ea typeface="微軟正黑體" panose="020B0604030504040204" pitchFamily="34" charset="-120"/>
              </a:rPr>
              <a:t>more</a:t>
            </a:r>
            <a:r>
              <a:rPr lang="en-US" altLang="zh-TW" dirty="0">
                <a:latin typeface="微軟正黑體" panose="020B0604030504040204" pitchFamily="34" charset="-120"/>
                <a:ea typeface="微軟正黑體" panose="020B0604030504040204" pitchFamily="34" charset="-120"/>
              </a:rPr>
              <a:t> chromosomes</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is added(47) or deleted(45)</a:t>
            </a:r>
          </a:p>
          <a:p>
            <a:pPr algn="l"/>
            <a:endParaRPr lang="en-US" altLang="zh-TW" dirty="0">
              <a:latin typeface="微軟正黑體" panose="020B0604030504040204" pitchFamily="34" charset="-120"/>
              <a:ea typeface="微軟正黑體" panose="020B0604030504040204" pitchFamily="34" charset="-120"/>
            </a:endParaRPr>
          </a:p>
          <a:p>
            <a:pPr algn="l"/>
            <a:r>
              <a:rPr lang="en-US" altLang="zh-TW" dirty="0">
                <a:latin typeface="微軟正黑體" panose="020B0604030504040204" pitchFamily="34" charset="-120"/>
                <a:ea typeface="微軟正黑體" panose="020B0604030504040204" pitchFamily="34" charset="-120"/>
              </a:rPr>
              <a:t>These can be either </a:t>
            </a:r>
            <a:r>
              <a:rPr lang="en-US" altLang="zh-TW" b="1" dirty="0">
                <a:latin typeface="微軟正黑體" panose="020B0604030504040204" pitchFamily="34" charset="-120"/>
                <a:ea typeface="微軟正黑體" panose="020B0604030504040204" pitchFamily="34" charset="-120"/>
              </a:rPr>
              <a:t>numerical</a:t>
            </a:r>
            <a:r>
              <a:rPr lang="en-US" altLang="zh-TW" dirty="0">
                <a:latin typeface="微軟正黑體" panose="020B0604030504040204" pitchFamily="34" charset="-120"/>
                <a:ea typeface="微軟正黑體" panose="020B0604030504040204" pitchFamily="34" charset="-120"/>
              </a:rPr>
              <a:t> or </a:t>
            </a:r>
            <a:r>
              <a:rPr lang="en-US" altLang="zh-TW" b="1" dirty="0">
                <a:latin typeface="微軟正黑體" panose="020B0604030504040204" pitchFamily="34" charset="-120"/>
                <a:ea typeface="微軟正黑體" panose="020B0604030504040204" pitchFamily="34" charset="-120"/>
              </a:rPr>
              <a:t>structural</a:t>
            </a:r>
            <a:r>
              <a:rPr lang="en-US" altLang="zh-TW" dirty="0">
                <a:latin typeface="微軟正黑體" panose="020B0604030504040204" pitchFamily="34" charset="-120"/>
                <a:ea typeface="微軟正黑體" panose="020B0604030504040204" pitchFamily="34" charset="-120"/>
              </a:rPr>
              <a:t>, the vast majority being </a:t>
            </a:r>
            <a:r>
              <a:rPr lang="en-US" altLang="zh-TW" dirty="0" err="1">
                <a:latin typeface="微軟正黑體" panose="020B0604030504040204" pitchFamily="34" charset="-120"/>
                <a:ea typeface="微軟正黑體" panose="020B0604030504040204" pitchFamily="34" charset="-120"/>
              </a:rPr>
              <a:t>trisomies</a:t>
            </a:r>
            <a:r>
              <a:rPr lang="en-US" altLang="zh-TW" dirty="0">
                <a:latin typeface="微軟正黑體" panose="020B0604030504040204" pitchFamily="34" charset="-120"/>
                <a:ea typeface="微軟正黑體" panose="020B0604030504040204" pitchFamily="34" charset="-120"/>
              </a:rPr>
              <a:t>, and can be present only in some cells (</a:t>
            </a:r>
            <a:r>
              <a:rPr lang="en-US" altLang="zh-TW" b="1" dirty="0">
                <a:latin typeface="微軟正黑體" panose="020B0604030504040204" pitchFamily="34" charset="-120"/>
                <a:ea typeface="微軟正黑體" panose="020B0604030504040204" pitchFamily="34" charset="-120"/>
              </a:rPr>
              <a:t>mosaic aneuploidy</a:t>
            </a:r>
            <a:r>
              <a:rPr lang="en-US" altLang="zh-TW" dirty="0">
                <a:latin typeface="微軟正黑體" panose="020B0604030504040204" pitchFamily="34" charset="-120"/>
                <a:ea typeface="微軟正黑體" panose="020B0604030504040204" pitchFamily="34" charset="-120"/>
              </a:rPr>
              <a:t>) or in all cells (</a:t>
            </a:r>
            <a:r>
              <a:rPr lang="en-US" altLang="zh-TW" b="1" dirty="0" err="1">
                <a:latin typeface="微軟正黑體" panose="020B0604030504040204" pitchFamily="34" charset="-120"/>
                <a:ea typeface="微軟正黑體" panose="020B0604030504040204" pitchFamily="34" charset="-120"/>
              </a:rPr>
              <a:t>nonmosaic</a:t>
            </a:r>
            <a:r>
              <a:rPr lang="en-US" altLang="zh-TW" dirty="0">
                <a:latin typeface="微軟正黑體" panose="020B0604030504040204" pitchFamily="34" charset="-120"/>
                <a:ea typeface="微軟正黑體" panose="020B0604030504040204" pitchFamily="34" charset="-120"/>
              </a:rPr>
              <a:t>)</a:t>
            </a:r>
          </a:p>
          <a:p>
            <a:pPr algn="l"/>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Much higher incidences, approximately 27–30%, in spontaneous </a:t>
            </a:r>
            <a:r>
              <a:rPr lang="en-US" altLang="zh-TW" dirty="0" err="1">
                <a:latin typeface="微軟正黑體" panose="020B0604030504040204" pitchFamily="34" charset="-120"/>
                <a:ea typeface="微軟正黑體" panose="020B0604030504040204" pitchFamily="34" charset="-120"/>
              </a:rPr>
              <a:t>abortuses</a:t>
            </a:r>
            <a:endParaRPr lang="en-US" altLang="zh-TW" dirty="0">
              <a:latin typeface="微軟正黑體" panose="020B0604030504040204" pitchFamily="34" charset="-120"/>
              <a:ea typeface="微軟正黑體" panose="020B0604030504040204" pitchFamily="34" charset="-120"/>
            </a:endParaRPr>
          </a:p>
          <a:p>
            <a:pPr algn="l"/>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marL="0" indent="0" algn="l">
              <a:buNone/>
            </a:pPr>
            <a:endParaRPr lang="en-US" altLang="zh-TW"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380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Autosomal </a:t>
            </a:r>
            <a:r>
              <a:rPr lang="en-US" altLang="zh-TW" dirty="0" err="1"/>
              <a:t>Trisomies</a:t>
            </a:r>
            <a:r>
              <a:rPr lang="en-US" altLang="zh-TW" dirty="0"/>
              <a:t>- Trisomy 13</a:t>
            </a:r>
            <a:endParaRPr lang="zh-TW" altLang="en-US" dirty="0"/>
          </a:p>
        </p:txBody>
      </p:sp>
      <p:sp>
        <p:nvSpPr>
          <p:cNvPr id="3" name="內容版面配置區 2"/>
          <p:cNvSpPr>
            <a:spLocks noGrp="1"/>
          </p:cNvSpPr>
          <p:nvPr>
            <p:ph idx="1"/>
          </p:nvPr>
        </p:nvSpPr>
        <p:spPr>
          <a:xfrm>
            <a:off x="5977609" y="1916112"/>
            <a:ext cx="5763768" cy="4351338"/>
          </a:xfrm>
        </p:spPr>
        <p:txBody>
          <a:bodyPr>
            <a:normAutofit/>
          </a:bodyPr>
          <a:lstStyle/>
          <a:p>
            <a:r>
              <a:rPr lang="en-US" dirty="0"/>
              <a:t>Phenotype: </a:t>
            </a:r>
          </a:p>
          <a:p>
            <a:pPr lvl="1"/>
            <a:r>
              <a:rPr lang="en-US" dirty="0"/>
              <a:t>flexion of the fingers</a:t>
            </a:r>
          </a:p>
          <a:p>
            <a:pPr lvl="1"/>
            <a:r>
              <a:rPr lang="en-US" dirty="0" err="1"/>
              <a:t>polydactyly</a:t>
            </a:r>
            <a:endParaRPr lang="en-US" dirty="0"/>
          </a:p>
          <a:p>
            <a:pPr lvl="1"/>
            <a:r>
              <a:rPr lang="en-US" dirty="0"/>
              <a:t>hernias</a:t>
            </a:r>
          </a:p>
          <a:p>
            <a:pPr lvl="1"/>
            <a:r>
              <a:rPr lang="en-US" dirty="0"/>
              <a:t>single umbilical artery</a:t>
            </a:r>
          </a:p>
          <a:p>
            <a:pPr lvl="1"/>
            <a:r>
              <a:rPr lang="en-US" dirty="0"/>
              <a:t>cryptorchidism</a:t>
            </a:r>
          </a:p>
          <a:p>
            <a:pPr lvl="1"/>
            <a:r>
              <a:rPr lang="en-US" dirty="0" err="1"/>
              <a:t>bicornuate</a:t>
            </a:r>
            <a:r>
              <a:rPr lang="en-US" dirty="0"/>
              <a:t> uterus</a:t>
            </a:r>
          </a:p>
          <a:p>
            <a:pPr lvl="1"/>
            <a:r>
              <a:rPr lang="en-US" dirty="0"/>
              <a:t>cardiac abnormalities(80% has VSD, PDA, and ASD)</a:t>
            </a:r>
            <a:endParaRPr lang="zh-TW" altLang="en-US" dirty="0">
              <a:solidFill>
                <a:schemeClr val="bg1">
                  <a:lumMod val="50000"/>
                </a:schemeClr>
              </a:solidFill>
            </a:endParaRPr>
          </a:p>
          <a:p>
            <a:endParaRPr lang="zh-TW" altLang="en-US" dirty="0">
              <a:solidFill>
                <a:schemeClr val="bg1">
                  <a:lumMod val="50000"/>
                </a:schemeClr>
              </a:solidFill>
            </a:endParaRPr>
          </a:p>
        </p:txBody>
      </p:sp>
      <p:pic>
        <p:nvPicPr>
          <p:cNvPr id="2050" name="Picture 2" descr="未提供相片說明。">
            <a:extLst>
              <a:ext uri="{FF2B5EF4-FFF2-40B4-BE49-F238E27FC236}">
                <a16:creationId xmlns:a16="http://schemas.microsoft.com/office/drawing/2014/main" id="{695167DD-B6BE-42F1-9C9C-B27EAE363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46784"/>
            <a:ext cx="4450103" cy="48460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5577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2E3A20A-EC07-4D0E-BF58-5C386C89424B}"/>
              </a:ext>
            </a:extLst>
          </p:cNvPr>
          <p:cNvSpPr>
            <a:spLocks noGrp="1"/>
          </p:cNvSpPr>
          <p:nvPr>
            <p:ph idx="1"/>
          </p:nvPr>
        </p:nvSpPr>
        <p:spPr/>
        <p:txBody>
          <a:bodyPr/>
          <a:lstStyle/>
          <a:p>
            <a:r>
              <a:rPr lang="en-US" dirty="0"/>
              <a:t>Prognosis is extremely poor</a:t>
            </a:r>
          </a:p>
          <a:p>
            <a:r>
              <a:rPr lang="en-US" dirty="0"/>
              <a:t> Median survival: 2.5 days </a:t>
            </a:r>
          </a:p>
          <a:p>
            <a:r>
              <a:rPr lang="en-US" dirty="0"/>
              <a:t>6-month survival: 5% </a:t>
            </a:r>
            <a:endParaRPr lang="en-US" i="1" dirty="0"/>
          </a:p>
          <a:p>
            <a:r>
              <a:rPr lang="en-US" dirty="0"/>
              <a:t>Severe mental deficiencies, failure to thrive, seizures are common</a:t>
            </a:r>
          </a:p>
          <a:p>
            <a:r>
              <a:rPr lang="en-US" dirty="0"/>
              <a:t>Mosaic trisomy 13 are in general less severe, but the degree varies and can be as severe as </a:t>
            </a:r>
            <a:r>
              <a:rPr lang="en-US" dirty="0" err="1"/>
              <a:t>nonmosaic</a:t>
            </a:r>
            <a:r>
              <a:rPr lang="en-US" dirty="0"/>
              <a:t> trisomy 13</a:t>
            </a:r>
          </a:p>
          <a:p>
            <a:endParaRPr lang="zh-TW" altLang="en-US" dirty="0"/>
          </a:p>
        </p:txBody>
      </p:sp>
      <p:sp>
        <p:nvSpPr>
          <p:cNvPr id="4" name="標題 1">
            <a:extLst>
              <a:ext uri="{FF2B5EF4-FFF2-40B4-BE49-F238E27FC236}">
                <a16:creationId xmlns:a16="http://schemas.microsoft.com/office/drawing/2014/main" id="{F12A144E-EFB8-4AA7-859E-5C7FCADB7CDA}"/>
              </a:ext>
            </a:extLst>
          </p:cNvPr>
          <p:cNvSpPr>
            <a:spLocks noGrp="1"/>
          </p:cNvSpPr>
          <p:nvPr>
            <p:ph type="title"/>
          </p:nvPr>
        </p:nvSpPr>
        <p:spPr>
          <a:xfrm>
            <a:off x="838200" y="365125"/>
            <a:ext cx="10515600" cy="1325563"/>
          </a:xfrm>
        </p:spPr>
        <p:txBody>
          <a:bodyPr/>
          <a:lstStyle/>
          <a:p>
            <a:r>
              <a:rPr lang="en-US" altLang="zh-TW" dirty="0"/>
              <a:t>Autosomal </a:t>
            </a:r>
            <a:r>
              <a:rPr lang="en-US" altLang="zh-TW" dirty="0" err="1"/>
              <a:t>Trisomies</a:t>
            </a:r>
            <a:r>
              <a:rPr lang="en-US" altLang="zh-TW" dirty="0"/>
              <a:t>- Trisomy 13</a:t>
            </a:r>
            <a:endParaRPr lang="zh-TW" altLang="en-US" dirty="0"/>
          </a:p>
        </p:txBody>
      </p:sp>
    </p:spTree>
    <p:extLst>
      <p:ext uri="{BB962C8B-B14F-4D97-AF65-F5344CB8AC3E}">
        <p14:creationId xmlns:p14="http://schemas.microsoft.com/office/powerpoint/2010/main" val="254644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2E3A20A-EC07-4D0E-BF58-5C386C89424B}"/>
              </a:ext>
            </a:extLst>
          </p:cNvPr>
          <p:cNvSpPr>
            <a:spLocks noGrp="1"/>
          </p:cNvSpPr>
          <p:nvPr>
            <p:ph idx="1"/>
          </p:nvPr>
        </p:nvSpPr>
        <p:spPr/>
        <p:txBody>
          <a:bodyPr/>
          <a:lstStyle/>
          <a:p>
            <a:r>
              <a:rPr lang="en-US" dirty="0"/>
              <a:t>The </a:t>
            </a:r>
            <a:r>
              <a:rPr lang="en-US" dirty="0">
                <a:solidFill>
                  <a:srgbClr val="00B050"/>
                </a:solidFill>
              </a:rPr>
              <a:t>proximal segment </a:t>
            </a:r>
            <a:r>
              <a:rPr lang="en-US" dirty="0"/>
              <a:t>(</a:t>
            </a:r>
            <a:r>
              <a:rPr lang="en-US" dirty="0">
                <a:solidFill>
                  <a:srgbClr val="00B050"/>
                </a:solidFill>
              </a:rPr>
              <a:t>13pter → q14</a:t>
            </a:r>
            <a:r>
              <a:rPr lang="en-US" dirty="0"/>
              <a:t>) contributes little to the trisomy 13 phenotype, whereas the </a:t>
            </a:r>
            <a:r>
              <a:rPr lang="en-US" dirty="0">
                <a:solidFill>
                  <a:srgbClr val="FF0000"/>
                </a:solidFill>
              </a:rPr>
              <a:t>distal segment </a:t>
            </a:r>
            <a:r>
              <a:rPr lang="en-US" dirty="0"/>
              <a:t>(</a:t>
            </a:r>
            <a:r>
              <a:rPr lang="en-US" dirty="0">
                <a:solidFill>
                  <a:srgbClr val="FF0000"/>
                </a:solidFill>
              </a:rPr>
              <a:t>all or part of 13q14 </a:t>
            </a:r>
            <a:r>
              <a:rPr lang="en-US" dirty="0"/>
              <a:t>→ </a:t>
            </a:r>
            <a:r>
              <a:rPr lang="en-US" dirty="0" err="1">
                <a:solidFill>
                  <a:srgbClr val="FF0000"/>
                </a:solidFill>
              </a:rPr>
              <a:t>qter</a:t>
            </a:r>
            <a:r>
              <a:rPr lang="en-US" dirty="0"/>
              <a:t>) is responsible for the complete trisomy 13 features</a:t>
            </a:r>
          </a:p>
          <a:p>
            <a:endParaRPr lang="en-US" dirty="0"/>
          </a:p>
          <a:p>
            <a:r>
              <a:rPr lang="en-US" dirty="0"/>
              <a:t>Molecular studies for a more accurate delineation of the breakpoints have not been done</a:t>
            </a:r>
          </a:p>
          <a:p>
            <a:endParaRPr lang="zh-TW" altLang="en-US" dirty="0"/>
          </a:p>
        </p:txBody>
      </p:sp>
      <p:sp>
        <p:nvSpPr>
          <p:cNvPr id="4" name="標題 1">
            <a:extLst>
              <a:ext uri="{FF2B5EF4-FFF2-40B4-BE49-F238E27FC236}">
                <a16:creationId xmlns:a16="http://schemas.microsoft.com/office/drawing/2014/main" id="{F12A144E-EFB8-4AA7-859E-5C7FCADB7CDA}"/>
              </a:ext>
            </a:extLst>
          </p:cNvPr>
          <p:cNvSpPr>
            <a:spLocks noGrp="1"/>
          </p:cNvSpPr>
          <p:nvPr>
            <p:ph type="title"/>
          </p:nvPr>
        </p:nvSpPr>
        <p:spPr>
          <a:xfrm>
            <a:off x="838200" y="365125"/>
            <a:ext cx="10515600" cy="1325563"/>
          </a:xfrm>
        </p:spPr>
        <p:txBody>
          <a:bodyPr/>
          <a:lstStyle/>
          <a:p>
            <a:r>
              <a:rPr lang="en-US" altLang="zh-TW" dirty="0"/>
              <a:t>Autosomal </a:t>
            </a:r>
            <a:r>
              <a:rPr lang="en-US" altLang="zh-TW" dirty="0" err="1"/>
              <a:t>Trisomies</a:t>
            </a:r>
            <a:r>
              <a:rPr lang="en-US" altLang="zh-TW" dirty="0"/>
              <a:t>- Trisomy 13</a:t>
            </a:r>
            <a:endParaRPr lang="zh-TW" altLang="en-US" dirty="0"/>
          </a:p>
        </p:txBody>
      </p:sp>
    </p:spTree>
    <p:extLst>
      <p:ext uri="{BB962C8B-B14F-4D97-AF65-F5344CB8AC3E}">
        <p14:creationId xmlns:p14="http://schemas.microsoft.com/office/powerpoint/2010/main" val="1379103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2E3A20A-EC07-4D0E-BF58-5C386C89424B}"/>
              </a:ext>
            </a:extLst>
          </p:cNvPr>
          <p:cNvSpPr>
            <a:spLocks noGrp="1"/>
          </p:cNvSpPr>
          <p:nvPr>
            <p:ph idx="1"/>
          </p:nvPr>
        </p:nvSpPr>
        <p:spPr/>
        <p:txBody>
          <a:bodyPr/>
          <a:lstStyle/>
          <a:p>
            <a:r>
              <a:rPr lang="en-US" dirty="0">
                <a:solidFill>
                  <a:srgbClr val="FF0000"/>
                </a:solidFill>
              </a:rPr>
              <a:t>No</a:t>
            </a:r>
            <a:r>
              <a:rPr lang="en-US" dirty="0"/>
              <a:t> empirical recurrence risk data available</a:t>
            </a:r>
          </a:p>
          <a:p>
            <a:endParaRPr lang="en-US" dirty="0"/>
          </a:p>
          <a:p>
            <a:r>
              <a:rPr lang="en-US" dirty="0"/>
              <a:t>A </a:t>
            </a:r>
            <a:r>
              <a:rPr lang="en-US" dirty="0">
                <a:solidFill>
                  <a:srgbClr val="FF0000"/>
                </a:solidFill>
              </a:rPr>
              <a:t>less than 1% </a:t>
            </a:r>
            <a:r>
              <a:rPr lang="en-US" dirty="0"/>
              <a:t>risk is generally quoted for genetic counseling purposes</a:t>
            </a:r>
            <a:endParaRPr lang="zh-TW" altLang="en-US" dirty="0"/>
          </a:p>
        </p:txBody>
      </p:sp>
      <p:sp>
        <p:nvSpPr>
          <p:cNvPr id="4" name="標題 1">
            <a:extLst>
              <a:ext uri="{FF2B5EF4-FFF2-40B4-BE49-F238E27FC236}">
                <a16:creationId xmlns:a16="http://schemas.microsoft.com/office/drawing/2014/main" id="{F12A144E-EFB8-4AA7-859E-5C7FCADB7CDA}"/>
              </a:ext>
            </a:extLst>
          </p:cNvPr>
          <p:cNvSpPr>
            <a:spLocks noGrp="1"/>
          </p:cNvSpPr>
          <p:nvPr>
            <p:ph type="title"/>
          </p:nvPr>
        </p:nvSpPr>
        <p:spPr>
          <a:xfrm>
            <a:off x="838200" y="365125"/>
            <a:ext cx="10515600" cy="1325563"/>
          </a:xfrm>
        </p:spPr>
        <p:txBody>
          <a:bodyPr/>
          <a:lstStyle/>
          <a:p>
            <a:r>
              <a:rPr lang="en-US" altLang="zh-TW" dirty="0"/>
              <a:t>Autosomal </a:t>
            </a:r>
            <a:r>
              <a:rPr lang="en-US" altLang="zh-TW" dirty="0" err="1"/>
              <a:t>Trisomies</a:t>
            </a:r>
            <a:r>
              <a:rPr lang="en-US" altLang="zh-TW" dirty="0"/>
              <a:t>- Trisomy 13</a:t>
            </a:r>
            <a:endParaRPr lang="zh-TW" altLang="en-US" dirty="0"/>
          </a:p>
        </p:txBody>
      </p:sp>
    </p:spTree>
    <p:extLst>
      <p:ext uri="{BB962C8B-B14F-4D97-AF65-F5344CB8AC3E}">
        <p14:creationId xmlns:p14="http://schemas.microsoft.com/office/powerpoint/2010/main" val="1591903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4A1CE9-A566-4E45-95D7-BE52F4924A7F}"/>
              </a:ext>
            </a:extLst>
          </p:cNvPr>
          <p:cNvSpPr>
            <a:spLocks noGrp="1"/>
          </p:cNvSpPr>
          <p:nvPr>
            <p:ph type="title"/>
          </p:nvPr>
        </p:nvSpPr>
        <p:spPr/>
        <p:txBody>
          <a:bodyPr/>
          <a:lstStyle/>
          <a:p>
            <a:endParaRPr lang="zh-TW" altLang="en-US"/>
          </a:p>
        </p:txBody>
      </p:sp>
      <p:pic>
        <p:nvPicPr>
          <p:cNvPr id="1026" name="Picture 2" descr="未提供說明。">
            <a:extLst>
              <a:ext uri="{FF2B5EF4-FFF2-40B4-BE49-F238E27FC236}">
                <a16:creationId xmlns:a16="http://schemas.microsoft.com/office/drawing/2014/main" id="{1BECF40F-9CF4-4A62-9F22-2E16911BF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3504" y="1932495"/>
            <a:ext cx="2642898" cy="49255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在App Store 上的「Thank you . Thanks stickers」">
            <a:extLst>
              <a:ext uri="{FF2B5EF4-FFF2-40B4-BE49-F238E27FC236}">
                <a16:creationId xmlns:a16="http://schemas.microsoft.com/office/drawing/2014/main" id="{F42A4EA1-FB26-45E1-9F73-DF811FE7FE1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0396" t="21449" r="31300" b="20019"/>
          <a:stretch/>
        </p:blipFill>
        <p:spPr bwMode="auto">
          <a:xfrm>
            <a:off x="2780907" y="2960016"/>
            <a:ext cx="3195687" cy="244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4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normAutofit/>
          </a:bodyPr>
          <a:lstStyle/>
          <a:p>
            <a:r>
              <a:rPr lang="en-US" altLang="zh-TW" dirty="0">
                <a:latin typeface="微軟正黑體" panose="020B0604030504040204" pitchFamily="34" charset="-120"/>
                <a:ea typeface="微軟正黑體" panose="020B0604030504040204" pitchFamily="34" charset="-120"/>
              </a:rPr>
              <a:t>Cytogenetic studies of human oocytes and sperm reveal that the overall frequency of abnormalities is approximately 20% and 10%, respectively</a:t>
            </a:r>
          </a:p>
          <a:p>
            <a:pPr marL="0" indent="0" algn="l">
              <a:buNone/>
            </a:pPr>
            <a:endParaRPr lang="en-US" altLang="zh-TW" sz="1800" dirty="0">
              <a:latin typeface="微軟正黑體" panose="020B0604030504040204" pitchFamily="34" charset="-120"/>
              <a:ea typeface="微軟正黑體" panose="020B0604030504040204" pitchFamily="34" charset="-120"/>
            </a:endParaRPr>
          </a:p>
          <a:p>
            <a:pPr algn="l"/>
            <a:r>
              <a:rPr lang="en-US" altLang="zh-TW" dirty="0">
                <a:latin typeface="微軟正黑體" panose="020B0604030504040204" pitchFamily="34" charset="-120"/>
                <a:ea typeface="微軟正黑體" panose="020B0604030504040204" pitchFamily="34" charset="-120"/>
              </a:rPr>
              <a:t>More than 90% of the abnormalities observed in oocytes and less than 50% of those seen in sperm are numerical.</a:t>
            </a:r>
          </a:p>
          <a:p>
            <a:pPr algn="l"/>
            <a:endParaRPr lang="en-US" altLang="zh-TW" dirty="0">
              <a:latin typeface="微軟正黑體" panose="020B0604030504040204" pitchFamily="34" charset="-120"/>
              <a:ea typeface="微軟正黑體" panose="020B0604030504040204" pitchFamily="34" charset="-120"/>
            </a:endParaRPr>
          </a:p>
          <a:p>
            <a:pPr algn="l"/>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10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a:xfrm>
            <a:off x="838200" y="1825624"/>
            <a:ext cx="10515600" cy="5032375"/>
          </a:xfrm>
        </p:spPr>
        <p:txBody>
          <a:bodyPr>
            <a:normAutofit/>
          </a:bodyPr>
          <a:lstStyle/>
          <a:p>
            <a:pPr algn="l"/>
            <a:r>
              <a:rPr lang="en-US" altLang="zh-TW" dirty="0">
                <a:latin typeface="微軟正黑體" panose="020B0604030504040204" pitchFamily="34" charset="-120"/>
                <a:ea typeface="微軟正黑體" panose="020B0604030504040204" pitchFamily="34" charset="-120"/>
              </a:rPr>
              <a:t>The frequencies of trisomy for each chromosome might be similar at the time of conception but differ greatly among </a:t>
            </a:r>
            <a:r>
              <a:rPr lang="en-US" altLang="zh-TW" dirty="0" err="1">
                <a:latin typeface="微軟正黑體" panose="020B0604030504040204" pitchFamily="34" charset="-120"/>
                <a:ea typeface="微軟正黑體" panose="020B0604030504040204" pitchFamily="34" charset="-120"/>
              </a:rPr>
              <a:t>abortuses</a:t>
            </a:r>
            <a:r>
              <a:rPr lang="en-US" altLang="zh-TW" dirty="0">
                <a:latin typeface="微軟正黑體" panose="020B0604030504040204" pitchFamily="34" charset="-120"/>
                <a:ea typeface="微軟正黑體" panose="020B0604030504040204" pitchFamily="34" charset="-120"/>
              </a:rPr>
              <a:t> and </a:t>
            </a:r>
            <a:r>
              <a:rPr lang="en-US" altLang="zh-TW" dirty="0" err="1">
                <a:latin typeface="微軟正黑體" panose="020B0604030504040204" pitchFamily="34" charset="-120"/>
                <a:ea typeface="微軟正黑體" panose="020B0604030504040204" pitchFamily="34" charset="-120"/>
              </a:rPr>
              <a:t>liveborns</a:t>
            </a:r>
            <a:endParaRPr lang="en-US" altLang="zh-TW" dirty="0">
              <a:latin typeface="微軟正黑體" panose="020B0604030504040204" pitchFamily="34" charset="-120"/>
              <a:ea typeface="微軟正黑體" panose="020B0604030504040204" pitchFamily="34" charset="-120"/>
            </a:endParaRPr>
          </a:p>
          <a:p>
            <a:pPr algn="l"/>
            <a:endParaRPr lang="en-US" altLang="zh-TW" dirty="0">
              <a:latin typeface="微軟正黑體" panose="020B0604030504040204" pitchFamily="34" charset="-120"/>
              <a:ea typeface="微軟正黑體" panose="020B0604030504040204" pitchFamily="34" charset="-120"/>
            </a:endParaRPr>
          </a:p>
          <a:p>
            <a:pPr algn="l"/>
            <a:r>
              <a:rPr lang="en-US" altLang="zh-TW" dirty="0">
                <a:latin typeface="微軟正黑體" panose="020B0604030504040204" pitchFamily="34" charset="-120"/>
                <a:ea typeface="微軟正黑體" panose="020B0604030504040204" pitchFamily="34" charset="-120"/>
              </a:rPr>
              <a:t>Many autosomal aneuploidies are lethal in the pre-embryonic stage which a particular autosomal aneuploidy correlates with the </a:t>
            </a:r>
            <a:r>
              <a:rPr lang="en-US" altLang="zh-TW" dirty="0">
                <a:solidFill>
                  <a:srgbClr val="FF0000"/>
                </a:solidFill>
                <a:latin typeface="微軟正黑體" panose="020B0604030504040204" pitchFamily="34" charset="-120"/>
                <a:ea typeface="微軟正黑體" panose="020B0604030504040204" pitchFamily="34" charset="-120"/>
              </a:rPr>
              <a:t>gene content of the chromosome involved</a:t>
            </a:r>
          </a:p>
        </p:txBody>
      </p:sp>
    </p:spTree>
    <p:extLst>
      <p:ext uri="{BB962C8B-B14F-4D97-AF65-F5344CB8AC3E}">
        <p14:creationId xmlns:p14="http://schemas.microsoft.com/office/powerpoint/2010/main" val="254299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a:xfrm>
            <a:off x="838200" y="5812838"/>
            <a:ext cx="10515600" cy="830412"/>
          </a:xfrm>
        </p:spPr>
        <p:txBody>
          <a:bodyPr>
            <a:normAutofit lnSpcReduction="10000"/>
          </a:bodyPr>
          <a:lstStyle/>
          <a:p>
            <a:r>
              <a:rPr lang="en-US" altLang="zh-TW" dirty="0">
                <a:latin typeface="微軟正黑體" panose="020B0604030504040204" pitchFamily="34" charset="-120"/>
                <a:ea typeface="微軟正黑體" panose="020B0604030504040204" pitchFamily="34" charset="-120"/>
              </a:rPr>
              <a:t>Autosomal monosomies are extremely rare in both </a:t>
            </a:r>
            <a:r>
              <a:rPr lang="en-US" altLang="zh-TW" dirty="0" err="1">
                <a:latin typeface="微軟正黑體" panose="020B0604030504040204" pitchFamily="34" charset="-120"/>
                <a:ea typeface="微軟正黑體" panose="020B0604030504040204" pitchFamily="34" charset="-120"/>
              </a:rPr>
              <a:t>liveborns</a:t>
            </a:r>
            <a:r>
              <a:rPr lang="en-US" altLang="zh-TW" dirty="0">
                <a:latin typeface="微軟正黑體" panose="020B0604030504040204" pitchFamily="34" charset="-120"/>
                <a:ea typeface="微軟正黑體" panose="020B0604030504040204" pitchFamily="34" charset="-120"/>
              </a:rPr>
              <a:t> and recognized </a:t>
            </a:r>
            <a:r>
              <a:rPr lang="en-US" altLang="zh-TW" dirty="0" err="1">
                <a:latin typeface="微軟正黑體" panose="020B0604030504040204" pitchFamily="34" charset="-120"/>
                <a:ea typeface="微軟正黑體" panose="020B0604030504040204" pitchFamily="34" charset="-120"/>
              </a:rPr>
              <a:t>abortuses</a:t>
            </a:r>
            <a:endParaRPr kumimoji="1" lang="zh-TW" altLang="en-US" dirty="0"/>
          </a:p>
          <a:p>
            <a:pPr marL="0" indent="0" algn="l">
              <a:buNone/>
            </a:pPr>
            <a:endParaRPr lang="en-US" altLang="zh-TW" dirty="0">
              <a:latin typeface="微軟正黑體" panose="020B0604030504040204" pitchFamily="34" charset="-120"/>
              <a:ea typeface="微軟正黑體" panose="020B0604030504040204" pitchFamily="34" charset="-120"/>
            </a:endParaRPr>
          </a:p>
        </p:txBody>
      </p:sp>
      <p:graphicFrame>
        <p:nvGraphicFramePr>
          <p:cNvPr id="4" name="資料庫圖表 3">
            <a:extLst>
              <a:ext uri="{FF2B5EF4-FFF2-40B4-BE49-F238E27FC236}">
                <a16:creationId xmlns:a16="http://schemas.microsoft.com/office/drawing/2014/main" id="{24BF2F51-4EFA-2735-DB75-73D5CECC915A}"/>
              </a:ext>
            </a:extLst>
          </p:cNvPr>
          <p:cNvGraphicFramePr/>
          <p:nvPr>
            <p:extLst>
              <p:ext uri="{D42A27DB-BD31-4B8C-83A1-F6EECF244321}">
                <p14:modId xmlns:p14="http://schemas.microsoft.com/office/powerpoint/2010/main" val="2081181255"/>
              </p:ext>
            </p:extLst>
          </p:nvPr>
        </p:nvGraphicFramePr>
        <p:xfrm>
          <a:off x="273424" y="1985903"/>
          <a:ext cx="11080376" cy="3211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32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Mechanism and Etiology</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normAutofit/>
          </a:bodyPr>
          <a:lstStyle/>
          <a:p>
            <a:pPr algn="l"/>
            <a:endParaRPr lang="en-US" altLang="zh-TW" dirty="0">
              <a:latin typeface="微軟正黑體" panose="020B0604030504040204" pitchFamily="34" charset="-120"/>
              <a:ea typeface="微軟正黑體" panose="020B0604030504040204" pitchFamily="34" charset="-120"/>
            </a:endParaRPr>
          </a:p>
        </p:txBody>
      </p:sp>
      <p:pic>
        <p:nvPicPr>
          <p:cNvPr id="1026" name="Picture 2" descr="Non-Disjunction | BioNinja">
            <a:extLst>
              <a:ext uri="{FF2B5EF4-FFF2-40B4-BE49-F238E27FC236}">
                <a16:creationId xmlns:a16="http://schemas.microsoft.com/office/drawing/2014/main" id="{107794A0-5FFF-4077-BC0E-110B67A1A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017" y="1233547"/>
            <a:ext cx="8585965" cy="507772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9C19465B-B681-7FD4-E328-C35B5056C01F}"/>
              </a:ext>
            </a:extLst>
          </p:cNvPr>
          <p:cNvSpPr txBox="1"/>
          <p:nvPr/>
        </p:nvSpPr>
        <p:spPr>
          <a:xfrm>
            <a:off x="5615491" y="6311268"/>
            <a:ext cx="1287532" cy="461665"/>
          </a:xfrm>
          <a:prstGeom prst="rect">
            <a:avLst/>
          </a:prstGeom>
          <a:noFill/>
        </p:spPr>
        <p:txBody>
          <a:bodyPr wrap="none" rtlCol="0">
            <a:spAutoFit/>
          </a:bodyPr>
          <a:lstStyle/>
          <a:p>
            <a:r>
              <a:rPr kumimoji="1" lang="en-US" altLang="zh-TW" sz="2400" b="1" dirty="0">
                <a:solidFill>
                  <a:srgbClr val="FF0000"/>
                </a:solidFill>
              </a:rPr>
              <a:t>Majority</a:t>
            </a:r>
            <a:endParaRPr kumimoji="1" lang="zh-TW" altLang="en-US" sz="2400" b="1" dirty="0">
              <a:solidFill>
                <a:srgbClr val="FF0000"/>
              </a:solidFill>
            </a:endParaRPr>
          </a:p>
        </p:txBody>
      </p:sp>
    </p:spTree>
    <p:extLst>
      <p:ext uri="{BB962C8B-B14F-4D97-AF65-F5344CB8AC3E}">
        <p14:creationId xmlns:p14="http://schemas.microsoft.com/office/powerpoint/2010/main" val="152874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6ADA6E-36E3-4B25-8CF7-25D66F0EB585}"/>
              </a:ext>
            </a:extLst>
          </p:cNvPr>
          <p:cNvSpPr>
            <a:spLocks noGrp="1"/>
          </p:cNvSpPr>
          <p:nvPr>
            <p:ph type="title"/>
          </p:nvPr>
        </p:nvSpPr>
        <p:spPr/>
        <p:txBody>
          <a:bodyPr/>
          <a:lstStyle/>
          <a:p>
            <a:r>
              <a:rPr lang="en-US" altLang="zh-TW" dirty="0"/>
              <a:t>Mechanism and Etiology</a:t>
            </a:r>
            <a:endParaRPr lang="zh-TW" altLang="en-US" dirty="0"/>
          </a:p>
        </p:txBody>
      </p:sp>
      <p:sp>
        <p:nvSpPr>
          <p:cNvPr id="3" name="內容版面配置區 2">
            <a:extLst>
              <a:ext uri="{FF2B5EF4-FFF2-40B4-BE49-F238E27FC236}">
                <a16:creationId xmlns:a16="http://schemas.microsoft.com/office/drawing/2014/main" id="{2EAE5253-37B0-44A1-A982-BA3DFC54E03C}"/>
              </a:ext>
            </a:extLst>
          </p:cNvPr>
          <p:cNvSpPr>
            <a:spLocks noGrp="1"/>
          </p:cNvSpPr>
          <p:nvPr>
            <p:ph idx="1"/>
          </p:nvPr>
        </p:nvSpPr>
        <p:spPr/>
        <p:txBody>
          <a:bodyPr>
            <a:normAutofit fontScale="92500"/>
          </a:bodyPr>
          <a:lstStyle/>
          <a:p>
            <a:r>
              <a:rPr lang="en-US" altLang="zh-TW" dirty="0">
                <a:latin typeface="微軟正黑體" panose="020B0604030504040204" pitchFamily="34" charset="-120"/>
                <a:ea typeface="微軟正黑體" panose="020B0604030504040204" pitchFamily="34" charset="-120"/>
              </a:rPr>
              <a:t>Using DNA markers, studies suggest that most </a:t>
            </a:r>
            <a:r>
              <a:rPr lang="en-US" altLang="zh-TW" dirty="0" err="1">
                <a:latin typeface="微軟正黑體" panose="020B0604030504040204" pitchFamily="34" charset="-120"/>
                <a:ea typeface="微軟正黑體" panose="020B0604030504040204" pitchFamily="34" charset="-120"/>
              </a:rPr>
              <a:t>trisomies</a:t>
            </a:r>
            <a:r>
              <a:rPr lang="en-US" altLang="zh-TW" dirty="0">
                <a:latin typeface="微軟正黑體" panose="020B0604030504040204" pitchFamily="34" charset="-120"/>
                <a:ea typeface="微軟正黑體" panose="020B0604030504040204" pitchFamily="34" charset="-120"/>
              </a:rPr>
              <a:t> are of </a:t>
            </a:r>
            <a:r>
              <a:rPr lang="en-US" altLang="zh-TW" dirty="0">
                <a:solidFill>
                  <a:srgbClr val="FF0000"/>
                </a:solidFill>
                <a:latin typeface="微軟正黑體" panose="020B0604030504040204" pitchFamily="34" charset="-120"/>
                <a:ea typeface="微軟正黑體" panose="020B0604030504040204" pitchFamily="34" charset="-120"/>
              </a:rPr>
              <a:t>maternal origin</a:t>
            </a:r>
          </a:p>
          <a:p>
            <a:pPr algn="l"/>
            <a:endParaRPr lang="en-US" altLang="zh-TW" dirty="0">
              <a:latin typeface="微軟正黑體" panose="020B0604030504040204" pitchFamily="34" charset="-120"/>
              <a:ea typeface="微軟正黑體" panose="020B0604030504040204" pitchFamily="34" charset="-120"/>
            </a:endParaRPr>
          </a:p>
          <a:p>
            <a:pPr algn="l"/>
            <a:r>
              <a:rPr lang="en-US" altLang="zh-TW" dirty="0">
                <a:latin typeface="微軟正黑體" panose="020B0604030504040204" pitchFamily="34" charset="-120"/>
                <a:ea typeface="微軟正黑體" panose="020B0604030504040204" pitchFamily="34" charset="-120"/>
              </a:rPr>
              <a:t>A fluorescence in situ hybridization (FISH)</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study of human oocytes demonstrated that </a:t>
            </a:r>
            <a:r>
              <a:rPr lang="en-US" altLang="zh-TW" dirty="0">
                <a:solidFill>
                  <a:srgbClr val="FF0000"/>
                </a:solidFill>
                <a:latin typeface="微軟正黑體" panose="020B0604030504040204" pitchFamily="34" charset="-120"/>
                <a:ea typeface="微軟正黑體" panose="020B0604030504040204" pitchFamily="34" charset="-120"/>
              </a:rPr>
              <a:t>nondisjunction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of bivalent chromosomes </a:t>
            </a:r>
            <a:r>
              <a:rPr lang="en-US" altLang="zh-TW" b="1" dirty="0">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MI error</a:t>
            </a: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does increase with maternal age</a:t>
            </a:r>
          </a:p>
          <a:p>
            <a:pPr algn="l"/>
            <a:endParaRPr lang="en-US" altLang="zh-TW" dirty="0">
              <a:latin typeface="微軟正黑體" panose="020B0604030504040204" pitchFamily="34" charset="-120"/>
              <a:ea typeface="微軟正黑體" panose="020B0604030504040204" pitchFamily="34" charset="-120"/>
            </a:endParaRPr>
          </a:p>
          <a:p>
            <a:pPr algn="l"/>
            <a:r>
              <a:rPr lang="en-US" altLang="zh-TW" dirty="0">
                <a:latin typeface="微軟正黑體" panose="020B0604030504040204" pitchFamily="34" charset="-120"/>
                <a:ea typeface="微軟正黑體" panose="020B0604030504040204" pitchFamily="34" charset="-120"/>
              </a:rPr>
              <a:t>A</a:t>
            </a:r>
            <a:r>
              <a:rPr lang="en-US" altLang="zh-TW" b="1" dirty="0">
                <a:solidFill>
                  <a:srgbClr val="FF0000"/>
                </a:solidFill>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recent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study using multiplex FISH on fresh, </a:t>
            </a:r>
            <a:r>
              <a:rPr lang="en-US" altLang="zh-TW" dirty="0" err="1">
                <a:latin typeface="微軟正黑體" panose="020B0604030504040204" pitchFamily="34" charset="-120"/>
                <a:ea typeface="微軟正黑體" panose="020B0604030504040204" pitchFamily="34" charset="-120"/>
              </a:rPr>
              <a:t>noninseminated</a:t>
            </a:r>
            <a:r>
              <a:rPr lang="en-US" altLang="zh-TW" dirty="0">
                <a:latin typeface="微軟正黑體" panose="020B0604030504040204" pitchFamily="34" charset="-120"/>
                <a:ea typeface="微軟正黑體" panose="020B0604030504040204" pitchFamily="34" charset="-120"/>
              </a:rPr>
              <a:t> oocytes also indicated an </a:t>
            </a:r>
            <a:r>
              <a:rPr lang="en-US" altLang="zh-TW" b="1" dirty="0">
                <a:latin typeface="微軟正黑體" panose="020B0604030504040204" pitchFamily="34" charset="-120"/>
                <a:ea typeface="微軟正黑體" panose="020B0604030504040204" pitchFamily="34" charset="-120"/>
              </a:rPr>
              <a:t>increase in premature</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separation of the sister chromatids in MI with increasing maternal age</a:t>
            </a:r>
          </a:p>
        </p:txBody>
      </p:sp>
    </p:spTree>
    <p:extLst>
      <p:ext uri="{BB962C8B-B14F-4D97-AF65-F5344CB8AC3E}">
        <p14:creationId xmlns:p14="http://schemas.microsoft.com/office/powerpoint/2010/main" val="286613553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6975</TotalTime>
  <Words>2687</Words>
  <Application>Microsoft Office PowerPoint</Application>
  <PresentationFormat>寬螢幕</PresentationFormat>
  <Paragraphs>231</Paragraphs>
  <Slides>44</Slides>
  <Notes>13</Notes>
  <HiddenSlides>1</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44</vt:i4>
      </vt:variant>
    </vt:vector>
  </HeadingPairs>
  <TitlesOfParts>
    <vt:vector size="55" baseType="lpstr">
      <vt:lpstr>AdvP4DB696</vt:lpstr>
      <vt:lpstr>AdvP7627</vt:lpstr>
      <vt:lpstr>BlinkMacSystemFont</vt:lpstr>
      <vt:lpstr>Times-Roman</vt:lpstr>
      <vt:lpstr>微軟正黑體</vt:lpstr>
      <vt:lpstr>Arial</vt:lpstr>
      <vt:lpstr>Arial</vt:lpstr>
      <vt:lpstr>Calibri</vt:lpstr>
      <vt:lpstr>Calibri Light</vt:lpstr>
      <vt:lpstr>Open Sans</vt:lpstr>
      <vt:lpstr>Office 佈景主題</vt:lpstr>
      <vt:lpstr>Autosomal Aneuploidy</vt:lpstr>
      <vt:lpstr>Index</vt:lpstr>
      <vt:lpstr>Introduction</vt:lpstr>
      <vt:lpstr>Introduction</vt:lpstr>
      <vt:lpstr>Introduction</vt:lpstr>
      <vt:lpstr>Introduction</vt:lpstr>
      <vt:lpstr>Introduction</vt:lpstr>
      <vt:lpstr>Mechanism and Etiology</vt:lpstr>
      <vt:lpstr>Mechanism and Etiology</vt:lpstr>
      <vt:lpstr>Mechanism and Etiology</vt:lpstr>
      <vt:lpstr>Mechanism and Etiology</vt:lpstr>
      <vt:lpstr>Mechanism and Etiology</vt:lpstr>
      <vt:lpstr>Mechanism and Etiology</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21</vt:lpstr>
      <vt:lpstr>Autosomal Trisomies- Trisomy 18</vt:lpstr>
      <vt:lpstr>Autosomal Trisomies- Trisomy 18</vt:lpstr>
      <vt:lpstr>Autosomal Trisomies- Trisomy 18</vt:lpstr>
      <vt:lpstr>Autosomal Trisomies- Trisomy 18</vt:lpstr>
      <vt:lpstr>Autosomal Trisomies- Trisomy 18</vt:lpstr>
      <vt:lpstr>Autosomal Trisomies- Trisomy 18</vt:lpstr>
      <vt:lpstr>Autosomal Trisomies- Trisomy 13</vt:lpstr>
      <vt:lpstr>Autosomal Trisomies- Trisomy 13</vt:lpstr>
      <vt:lpstr>Autosomal Trisomies- Trisomy 13</vt:lpstr>
      <vt:lpstr>Autosomal Trisomies- Trisomy 13</vt:lpstr>
      <vt:lpstr>Autosomal Trisomies- Trisomy 13</vt:lpstr>
      <vt:lpstr>Autosomal Trisomies- Trisomy 13</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育嘉 胡</dc:creator>
  <cp:lastModifiedBy>育嘉 胡</cp:lastModifiedBy>
  <cp:revision>74</cp:revision>
  <dcterms:created xsi:type="dcterms:W3CDTF">2023-01-25T08:23:10Z</dcterms:created>
  <dcterms:modified xsi:type="dcterms:W3CDTF">2023-02-09T22:44:55Z</dcterms:modified>
</cp:coreProperties>
</file>