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9" r:id="rId4"/>
    <p:sldId id="261" r:id="rId5"/>
    <p:sldId id="281" r:id="rId6"/>
    <p:sldId id="263" r:id="rId7"/>
    <p:sldId id="265" r:id="rId8"/>
    <p:sldId id="266" r:id="rId9"/>
    <p:sldId id="267" r:id="rId10"/>
    <p:sldId id="268" r:id="rId11"/>
    <p:sldId id="269" r:id="rId12"/>
    <p:sldId id="271" r:id="rId13"/>
    <p:sldId id="273" r:id="rId14"/>
    <p:sldId id="275" r:id="rId15"/>
    <p:sldId id="276" r:id="rId16"/>
    <p:sldId id="284" r:id="rId17"/>
    <p:sldId id="285" r:id="rId18"/>
    <p:sldId id="286" r:id="rId19"/>
    <p:sldId id="277" r:id="rId20"/>
    <p:sldId id="282" r:id="rId21"/>
    <p:sldId id="279" r:id="rId22"/>
    <p:sldId id="289" r:id="rId23"/>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9933"/>
    <a:srgbClr val="0000CC"/>
    <a:srgbClr val="FFFFCC"/>
    <a:srgbClr val="FF9999"/>
    <a:srgbClr val="FFFF00"/>
    <a:srgbClr val="FF00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3" d="100"/>
          <a:sy n="33" d="100"/>
        </p:scale>
        <p:origin x="-552"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D5C8111-9CBE-44B7-885D-474238FA9723}"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706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706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8CFEAEA-28AF-42A4-8C59-0C8CF6F8DC77}"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32588" y="274638"/>
            <a:ext cx="2160587" cy="63944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50825" y="274638"/>
            <a:ext cx="6329363" cy="6394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50825" y="1268413"/>
            <a:ext cx="424497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268413"/>
            <a:ext cx="424497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274638"/>
            <a:ext cx="8362950" cy="850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250825" y="1268413"/>
            <a:ext cx="8642350" cy="540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b="1">
          <a:solidFill>
            <a:srgbClr val="FF9933"/>
          </a:solidFill>
          <a:latin typeface="+mj-lt"/>
          <a:ea typeface="+mj-ea"/>
          <a:cs typeface="+mj-cs"/>
        </a:defRPr>
      </a:lvl1pPr>
      <a:lvl2pPr algn="ctr" rtl="0" fontAlgn="base">
        <a:spcBef>
          <a:spcPct val="0"/>
        </a:spcBef>
        <a:spcAft>
          <a:spcPct val="0"/>
        </a:spcAft>
        <a:defRPr kumimoji="1" sz="4400" b="1">
          <a:solidFill>
            <a:srgbClr val="FF9933"/>
          </a:solidFill>
          <a:latin typeface="Arial Rounded MT Bold" pitchFamily="34" charset="0"/>
          <a:ea typeface="新細明體" pitchFamily="18" charset="-120"/>
        </a:defRPr>
      </a:lvl2pPr>
      <a:lvl3pPr algn="ctr" rtl="0" fontAlgn="base">
        <a:spcBef>
          <a:spcPct val="0"/>
        </a:spcBef>
        <a:spcAft>
          <a:spcPct val="0"/>
        </a:spcAft>
        <a:defRPr kumimoji="1" sz="4400" b="1">
          <a:solidFill>
            <a:srgbClr val="FF9933"/>
          </a:solidFill>
          <a:latin typeface="Arial Rounded MT Bold" pitchFamily="34" charset="0"/>
          <a:ea typeface="新細明體" pitchFamily="18" charset="-120"/>
        </a:defRPr>
      </a:lvl3pPr>
      <a:lvl4pPr algn="ctr" rtl="0" fontAlgn="base">
        <a:spcBef>
          <a:spcPct val="0"/>
        </a:spcBef>
        <a:spcAft>
          <a:spcPct val="0"/>
        </a:spcAft>
        <a:defRPr kumimoji="1" sz="4400" b="1">
          <a:solidFill>
            <a:srgbClr val="FF9933"/>
          </a:solidFill>
          <a:latin typeface="Arial Rounded MT Bold" pitchFamily="34" charset="0"/>
          <a:ea typeface="新細明體" pitchFamily="18" charset="-120"/>
        </a:defRPr>
      </a:lvl4pPr>
      <a:lvl5pPr algn="ctr" rtl="0" fontAlgn="base">
        <a:spcBef>
          <a:spcPct val="0"/>
        </a:spcBef>
        <a:spcAft>
          <a:spcPct val="0"/>
        </a:spcAft>
        <a:defRPr kumimoji="1" sz="4400" b="1">
          <a:solidFill>
            <a:srgbClr val="FF9933"/>
          </a:solidFill>
          <a:latin typeface="Arial Rounded MT Bold" pitchFamily="34" charset="0"/>
          <a:ea typeface="新細明體" pitchFamily="18" charset="-120"/>
        </a:defRPr>
      </a:lvl5pPr>
      <a:lvl6pPr marL="457200" algn="ctr" rtl="0" fontAlgn="base">
        <a:spcBef>
          <a:spcPct val="0"/>
        </a:spcBef>
        <a:spcAft>
          <a:spcPct val="0"/>
        </a:spcAft>
        <a:defRPr kumimoji="1" sz="4400" b="1">
          <a:solidFill>
            <a:srgbClr val="FF9933"/>
          </a:solidFill>
          <a:latin typeface="Arial Rounded MT Bold" pitchFamily="34" charset="0"/>
          <a:ea typeface="新細明體" pitchFamily="18" charset="-120"/>
        </a:defRPr>
      </a:lvl6pPr>
      <a:lvl7pPr marL="914400" algn="ctr" rtl="0" fontAlgn="base">
        <a:spcBef>
          <a:spcPct val="0"/>
        </a:spcBef>
        <a:spcAft>
          <a:spcPct val="0"/>
        </a:spcAft>
        <a:defRPr kumimoji="1" sz="4400" b="1">
          <a:solidFill>
            <a:srgbClr val="FF9933"/>
          </a:solidFill>
          <a:latin typeface="Arial Rounded MT Bold" pitchFamily="34" charset="0"/>
          <a:ea typeface="新細明體" pitchFamily="18" charset="-120"/>
        </a:defRPr>
      </a:lvl7pPr>
      <a:lvl8pPr marL="1371600" algn="ctr" rtl="0" fontAlgn="base">
        <a:spcBef>
          <a:spcPct val="0"/>
        </a:spcBef>
        <a:spcAft>
          <a:spcPct val="0"/>
        </a:spcAft>
        <a:defRPr kumimoji="1" sz="4400" b="1">
          <a:solidFill>
            <a:srgbClr val="FF9933"/>
          </a:solidFill>
          <a:latin typeface="Arial Rounded MT Bold" pitchFamily="34" charset="0"/>
          <a:ea typeface="新細明體" pitchFamily="18" charset="-120"/>
        </a:defRPr>
      </a:lvl8pPr>
      <a:lvl9pPr marL="1828800" algn="ctr" rtl="0" fontAlgn="base">
        <a:spcBef>
          <a:spcPct val="0"/>
        </a:spcBef>
        <a:spcAft>
          <a:spcPct val="0"/>
        </a:spcAft>
        <a:defRPr kumimoji="1" sz="4400" b="1">
          <a:solidFill>
            <a:srgbClr val="FF9933"/>
          </a:solidFill>
          <a:latin typeface="Arial Rounded MT Bold" pitchFamily="34" charset="0"/>
          <a:ea typeface="新細明體" pitchFamily="18" charset="-120"/>
        </a:defRPr>
      </a:lvl9pPr>
    </p:titleStyle>
    <p:bodyStyle>
      <a:lvl1pPr marL="342900" indent="-342900" algn="l" rtl="0" fontAlgn="base">
        <a:spcBef>
          <a:spcPct val="20000"/>
        </a:spcBef>
        <a:spcAft>
          <a:spcPct val="0"/>
        </a:spcAft>
        <a:buChar char="•"/>
        <a:defRPr kumimoji="1" sz="3200">
          <a:solidFill>
            <a:srgbClr val="FFFFCC"/>
          </a:solidFill>
          <a:latin typeface="+mn-lt"/>
          <a:ea typeface="+mn-ea"/>
          <a:cs typeface="+mn-cs"/>
        </a:defRPr>
      </a:lvl1pPr>
      <a:lvl2pPr marL="742950" indent="-285750" algn="l" rtl="0" fontAlgn="base">
        <a:spcBef>
          <a:spcPct val="20000"/>
        </a:spcBef>
        <a:spcAft>
          <a:spcPct val="0"/>
        </a:spcAft>
        <a:buChar char="–"/>
        <a:defRPr kumimoji="1" sz="2800">
          <a:solidFill>
            <a:srgbClr val="FFFFCC"/>
          </a:solidFill>
          <a:latin typeface="+mn-lt"/>
          <a:ea typeface="+mn-ea"/>
        </a:defRPr>
      </a:lvl2pPr>
      <a:lvl3pPr marL="1143000" indent="-228600" algn="l" rtl="0" fontAlgn="base">
        <a:spcBef>
          <a:spcPct val="20000"/>
        </a:spcBef>
        <a:spcAft>
          <a:spcPct val="0"/>
        </a:spcAft>
        <a:buChar char="•"/>
        <a:defRPr kumimoji="1" sz="2400">
          <a:solidFill>
            <a:srgbClr val="FFFFCC"/>
          </a:solidFill>
          <a:latin typeface="+mn-lt"/>
          <a:ea typeface="+mn-ea"/>
        </a:defRPr>
      </a:lvl3pPr>
      <a:lvl4pPr marL="1600200" indent="-228600" algn="l" rtl="0" fontAlgn="base">
        <a:spcBef>
          <a:spcPct val="20000"/>
        </a:spcBef>
        <a:spcAft>
          <a:spcPct val="0"/>
        </a:spcAft>
        <a:buChar char="–"/>
        <a:defRPr kumimoji="1" sz="2000">
          <a:solidFill>
            <a:srgbClr val="FFFFCC"/>
          </a:solidFill>
          <a:latin typeface="+mn-lt"/>
          <a:ea typeface="+mn-ea"/>
        </a:defRPr>
      </a:lvl4pPr>
      <a:lvl5pPr marL="2057400" indent="-228600" algn="l" rtl="0" fontAlgn="base">
        <a:spcBef>
          <a:spcPct val="20000"/>
        </a:spcBef>
        <a:spcAft>
          <a:spcPct val="0"/>
        </a:spcAft>
        <a:buChar char="»"/>
        <a:defRPr kumimoji="1" sz="2000">
          <a:solidFill>
            <a:srgbClr val="FFFFCC"/>
          </a:solidFill>
          <a:latin typeface="+mn-lt"/>
          <a:ea typeface="+mn-ea"/>
        </a:defRPr>
      </a:lvl5pPr>
      <a:lvl6pPr marL="2514600" indent="-228600" algn="l" rtl="0" fontAlgn="base">
        <a:spcBef>
          <a:spcPct val="20000"/>
        </a:spcBef>
        <a:spcAft>
          <a:spcPct val="0"/>
        </a:spcAft>
        <a:buChar char="»"/>
        <a:defRPr kumimoji="1" sz="2000">
          <a:solidFill>
            <a:srgbClr val="FFFFCC"/>
          </a:solidFill>
          <a:latin typeface="+mn-lt"/>
          <a:ea typeface="+mn-ea"/>
        </a:defRPr>
      </a:lvl6pPr>
      <a:lvl7pPr marL="2971800" indent="-228600" algn="l" rtl="0" fontAlgn="base">
        <a:spcBef>
          <a:spcPct val="20000"/>
        </a:spcBef>
        <a:spcAft>
          <a:spcPct val="0"/>
        </a:spcAft>
        <a:buChar char="»"/>
        <a:defRPr kumimoji="1" sz="2000">
          <a:solidFill>
            <a:srgbClr val="FFFFCC"/>
          </a:solidFill>
          <a:latin typeface="+mn-lt"/>
          <a:ea typeface="+mn-ea"/>
        </a:defRPr>
      </a:lvl7pPr>
      <a:lvl8pPr marL="3429000" indent="-228600" algn="l" rtl="0" fontAlgn="base">
        <a:spcBef>
          <a:spcPct val="20000"/>
        </a:spcBef>
        <a:spcAft>
          <a:spcPct val="0"/>
        </a:spcAft>
        <a:buChar char="»"/>
        <a:defRPr kumimoji="1" sz="2000">
          <a:solidFill>
            <a:srgbClr val="FFFFCC"/>
          </a:solidFill>
          <a:latin typeface="+mn-lt"/>
          <a:ea typeface="+mn-ea"/>
        </a:defRPr>
      </a:lvl8pPr>
      <a:lvl9pPr marL="3886200" indent="-228600" algn="l" rtl="0" fontAlgn="base">
        <a:spcBef>
          <a:spcPct val="20000"/>
        </a:spcBef>
        <a:spcAft>
          <a:spcPct val="0"/>
        </a:spcAft>
        <a:buChar char="»"/>
        <a:defRPr kumimoji="1" sz="2000">
          <a:solidFill>
            <a:srgbClr val="FFFFCC"/>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765175"/>
            <a:ext cx="7918450" cy="3311525"/>
          </a:xfrm>
        </p:spPr>
        <p:txBody>
          <a:bodyPr/>
          <a:lstStyle/>
          <a:p>
            <a:r>
              <a:rPr lang="en-US" altLang="zh-TW" sz="3600"/>
              <a:t>Anastrozole or letrozole for ovulation induction in clomiphene-resistant women with polycystic ovarian syndrome: a prospective randomized trial</a:t>
            </a:r>
          </a:p>
        </p:txBody>
      </p:sp>
      <p:sp>
        <p:nvSpPr>
          <p:cNvPr id="2051" name="Rectangle 3"/>
          <p:cNvSpPr>
            <a:spLocks noGrp="1" noChangeArrowheads="1"/>
          </p:cNvSpPr>
          <p:nvPr>
            <p:ph type="subTitle" idx="1"/>
          </p:nvPr>
        </p:nvSpPr>
        <p:spPr>
          <a:xfrm>
            <a:off x="1116013" y="4292600"/>
            <a:ext cx="6656387" cy="2206625"/>
          </a:xfrm>
        </p:spPr>
        <p:txBody>
          <a:bodyPr/>
          <a:lstStyle/>
          <a:p>
            <a:pPr>
              <a:lnSpc>
                <a:spcPct val="110000"/>
              </a:lnSpc>
            </a:pPr>
            <a:r>
              <a:rPr lang="zh-TW" altLang="en-US" sz="3400" b="1">
                <a:solidFill>
                  <a:srgbClr val="FF9999"/>
                </a:solidFill>
                <a:latin typeface="標楷體" pitchFamily="65" charset="-120"/>
                <a:ea typeface="標楷體" pitchFamily="65" charset="-120"/>
              </a:rPr>
              <a:t>台北榮民總醫院婦產部</a:t>
            </a:r>
          </a:p>
          <a:p>
            <a:pPr>
              <a:lnSpc>
                <a:spcPct val="110000"/>
              </a:lnSpc>
            </a:pPr>
            <a:r>
              <a:rPr lang="zh-TW" altLang="en-US" sz="3400" b="1">
                <a:solidFill>
                  <a:srgbClr val="FF9999"/>
                </a:solidFill>
                <a:latin typeface="標楷體" pitchFamily="65" charset="-120"/>
                <a:ea typeface="標楷體" pitchFamily="65" charset="-120"/>
              </a:rPr>
              <a:t>暨國立陽明大學醫學系婦產科 </a:t>
            </a:r>
          </a:p>
          <a:p>
            <a:pPr>
              <a:lnSpc>
                <a:spcPct val="110000"/>
              </a:lnSpc>
            </a:pPr>
            <a:r>
              <a:rPr lang="zh-TW" altLang="en-US" sz="3400" b="1">
                <a:solidFill>
                  <a:srgbClr val="FF9999"/>
                </a:solidFill>
                <a:latin typeface="標楷體" pitchFamily="65" charset="-120"/>
                <a:ea typeface="標楷體" pitchFamily="65" charset="-120"/>
              </a:rPr>
              <a:t>張昇平</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TW"/>
              <a:t>DISCUSSION</a:t>
            </a:r>
          </a:p>
        </p:txBody>
      </p:sp>
      <p:sp>
        <p:nvSpPr>
          <p:cNvPr id="14339" name="Rectangle 3"/>
          <p:cNvSpPr>
            <a:spLocks noGrp="1" noChangeArrowheads="1"/>
          </p:cNvSpPr>
          <p:nvPr>
            <p:ph type="body" idx="1"/>
          </p:nvPr>
        </p:nvSpPr>
        <p:spPr/>
        <p:txBody>
          <a:bodyPr/>
          <a:lstStyle/>
          <a:p>
            <a:r>
              <a:rPr lang="en-US" altLang="zh-TW" sz="2800"/>
              <a:t>Letrozole (4,40-[1H-1,2,4-triazol-1-ylmethylene]-bis-benzonitrile) and anastrozole (2, 20[5-(1H-1,2,4-triazol-1-ylmethyl)-1, 3-phenlene]bis(2-methylpropiononitrile)) are third generation aromatase inhibitors.</a:t>
            </a:r>
          </a:p>
          <a:p>
            <a:r>
              <a:rPr lang="en-US" altLang="zh-TW" sz="2800"/>
              <a:t>Administering aromatase inhibitors early in the follicular phase can induce ovulation by releasing the hypothalamus or pituitary from estrogen (E) negative feedback on GnRH and gonadotropin secretion, which would stimulate ovarian follicular development.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50825" y="260350"/>
            <a:ext cx="8642350" cy="6408738"/>
          </a:xfrm>
        </p:spPr>
        <p:txBody>
          <a:bodyPr/>
          <a:lstStyle/>
          <a:p>
            <a:pPr>
              <a:spcAft>
                <a:spcPct val="5000"/>
              </a:spcAft>
            </a:pPr>
            <a:r>
              <a:rPr lang="en-US" altLang="zh-TW"/>
              <a:t>An alternative hypothesis is that aromatase inhibitors may act locally in the ovary to increase follicular sensitivity to FSH by accumulation of intraovarian androgens. </a:t>
            </a:r>
          </a:p>
          <a:p>
            <a:pPr>
              <a:spcAft>
                <a:spcPct val="5000"/>
              </a:spcAft>
            </a:pPr>
            <a:r>
              <a:rPr lang="en-US" altLang="zh-TW"/>
              <a:t>In addition, androgen accumulation in the follicle may stimulate insulin-like growth factor I (IGF-I), along with other endocrine and paracrine factors, which may synergize with FSH to promote folliculogenesis.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250825" y="476250"/>
            <a:ext cx="8642350" cy="6192838"/>
          </a:xfrm>
        </p:spPr>
        <p:txBody>
          <a:bodyPr/>
          <a:lstStyle/>
          <a:p>
            <a:pPr>
              <a:lnSpc>
                <a:spcPct val="105000"/>
              </a:lnSpc>
              <a:spcAft>
                <a:spcPct val="5000"/>
              </a:spcAft>
            </a:pPr>
            <a:r>
              <a:rPr lang="en-US" altLang="zh-TW"/>
              <a:t>In a pharmacologic study of menopausal women, 1 mg of anastrozole suppressed E</a:t>
            </a:r>
            <a:r>
              <a:rPr lang="en-US" altLang="zh-TW" baseline="-25000"/>
              <a:t>2</a:t>
            </a:r>
            <a:r>
              <a:rPr lang="en-US" altLang="zh-TW"/>
              <a:t> levels to the same extent as 2.5 mg of letrozole. </a:t>
            </a:r>
          </a:p>
          <a:p>
            <a:pPr>
              <a:lnSpc>
                <a:spcPct val="105000"/>
              </a:lnSpc>
              <a:spcAft>
                <a:spcPct val="5000"/>
              </a:spcAft>
            </a:pPr>
            <a:r>
              <a:rPr lang="en-US" altLang="zh-TW"/>
              <a:t>Letrozole (2.5 mg) was slightly more effective in inhibiting total body aromatization during 6 weeks. (Geisler J et al. J Clin Oncol 2002)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250825" y="476250"/>
            <a:ext cx="8642350" cy="6192838"/>
          </a:xfrm>
        </p:spPr>
        <p:txBody>
          <a:bodyPr/>
          <a:lstStyle/>
          <a:p>
            <a:r>
              <a:rPr lang="en-US" altLang="zh-TW"/>
              <a:t>This E</a:t>
            </a:r>
            <a:r>
              <a:rPr lang="en-US" altLang="zh-TW" baseline="-25000"/>
              <a:t>2</a:t>
            </a:r>
            <a:r>
              <a:rPr lang="en-US" altLang="zh-TW"/>
              <a:t> level allowed the growth of the endometrium to an adequate thickness on the day of hCG administration, showing the absence of the antiestrogenic effects seen with CC.</a:t>
            </a:r>
          </a:p>
          <a:p>
            <a:r>
              <a:rPr lang="en-US" altLang="zh-TW"/>
              <a:t>Cortinez et al. (</a:t>
            </a:r>
            <a:r>
              <a:rPr lang="en-US" altLang="en-US"/>
              <a:t>Fertil </a:t>
            </a:r>
            <a:r>
              <a:rPr lang="en-US" altLang="zh-TW"/>
              <a:t>Steril 2005;83) found normal morphology of the endometrium and full expression of pinopodes during the implantation window when aromatase inhibitors were used.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50825" y="260350"/>
            <a:ext cx="8642350" cy="6408738"/>
          </a:xfrm>
        </p:spPr>
        <p:txBody>
          <a:bodyPr/>
          <a:lstStyle/>
          <a:p>
            <a:pPr>
              <a:lnSpc>
                <a:spcPct val="90000"/>
              </a:lnSpc>
            </a:pPr>
            <a:r>
              <a:rPr lang="en-US" altLang="zh-TW"/>
              <a:t>Recently, the safety of letrozole was seriously questioned.</a:t>
            </a:r>
          </a:p>
          <a:p>
            <a:pPr>
              <a:lnSpc>
                <a:spcPct val="90000"/>
              </a:lnSpc>
            </a:pPr>
            <a:r>
              <a:rPr lang="en-US" altLang="zh-TW"/>
              <a:t>An abstract presented at the American Society for Reproductive Medicine (ASRM) meeting in 2005, examining a relatively small number of letrozole pregnancies (130 pregnancies) compared to a large control group of spontaneous conceptions, suggested that the use of letrozole for infertility treatment might be associated with a higher risk of congenital cardiac and bone malformations in the newborns (Biljan MM et al. Fertil Steril 2005;84(Suppl 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50825" y="333375"/>
            <a:ext cx="8642350" cy="6335713"/>
          </a:xfrm>
        </p:spPr>
        <p:txBody>
          <a:bodyPr/>
          <a:lstStyle/>
          <a:p>
            <a:pPr>
              <a:lnSpc>
                <a:spcPct val="90000"/>
              </a:lnSpc>
            </a:pPr>
            <a:r>
              <a:rPr lang="en-US" altLang="zh-TW"/>
              <a:t>As a result of this small study, on November 17, 2005, Novartis Pharmaceutical, the manufacturer, issued a statement to physicians in Canada and worldwide advising that letrozole use in premenopausal women, specifically its use for ovulation induction, is contraindicated. </a:t>
            </a:r>
          </a:p>
          <a:p>
            <a:pPr>
              <a:lnSpc>
                <a:spcPct val="90000"/>
              </a:lnSpc>
            </a:pPr>
            <a:r>
              <a:rPr lang="en-US" altLang="zh-TW"/>
              <a:t>A more recent multicenter retrospective study in Canada by Tulandi et al. (</a:t>
            </a:r>
            <a:r>
              <a:rPr lang="en-US" altLang="en-US"/>
              <a:t>Fertil Steril 2006;85</a:t>
            </a:r>
            <a:r>
              <a:rPr lang="en-US" altLang="zh-TW"/>
              <a:t>) on the pregnancy outcome after letrozole induction concluded that the concern about letrozole use for ovulation induction was unproved.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323850" y="333375"/>
            <a:ext cx="8569325" cy="6264275"/>
          </a:xfrm>
        </p:spPr>
        <p:txBody>
          <a:bodyPr/>
          <a:lstStyle/>
          <a:p>
            <a:pPr>
              <a:buClr>
                <a:srgbClr val="FF99FF"/>
              </a:buClr>
              <a:buFont typeface="Wingdings" pitchFamily="2" charset="2"/>
              <a:buChar char="Ø"/>
            </a:pPr>
            <a:r>
              <a:rPr lang="en-US" altLang="zh-TW" sz="2800" b="1">
                <a:solidFill>
                  <a:srgbClr val="FF99FF"/>
                </a:solidFill>
              </a:rPr>
              <a:t>Results:</a:t>
            </a:r>
            <a:r>
              <a:rPr lang="en-US" altLang="zh-TW" b="1"/>
              <a:t> </a:t>
            </a:r>
          </a:p>
          <a:p>
            <a:pPr>
              <a:lnSpc>
                <a:spcPct val="105000"/>
              </a:lnSpc>
              <a:spcAft>
                <a:spcPct val="10000"/>
              </a:spcAft>
              <a:buClr>
                <a:srgbClr val="FF6600"/>
              </a:buClr>
              <a:buFont typeface="Wingdings" pitchFamily="2" charset="2"/>
              <a:buNone/>
            </a:pPr>
            <a:r>
              <a:rPr lang="en-US" altLang="zh-TW"/>
              <a:t>   Overall, congenital malformations and chromosomal abnormalities were found in 14 of 514 newborns in the letrozole group (2.4%) and in 19 of 397 newborns in the CC group (4.8%). </a:t>
            </a:r>
          </a:p>
          <a:p>
            <a:pPr>
              <a:lnSpc>
                <a:spcPct val="105000"/>
              </a:lnSpc>
              <a:spcAft>
                <a:spcPct val="10000"/>
              </a:spcAft>
              <a:buClr>
                <a:srgbClr val="FF6600"/>
              </a:buClr>
              <a:buFont typeface="Wingdings" pitchFamily="2" charset="2"/>
              <a:buNone/>
            </a:pPr>
            <a:r>
              <a:rPr lang="en-US" altLang="zh-TW"/>
              <a:t>   The major malformation rate in the letrozole group was 1.2% (6/514) and in the CC group was 3.0% (12/397). </a:t>
            </a:r>
          </a:p>
          <a:p>
            <a:pPr>
              <a:buClr>
                <a:srgbClr val="FF6600"/>
              </a:buClr>
              <a:buFont typeface="Wingdings" pitchFamily="2" charset="2"/>
              <a:buNone/>
            </a:pPr>
            <a:r>
              <a:rPr lang="en-US" altLang="zh-TW"/>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457200" y="620713"/>
            <a:ext cx="8229600" cy="5505450"/>
          </a:xfrm>
        </p:spPr>
        <p:txBody>
          <a:bodyPr/>
          <a:lstStyle/>
          <a:p>
            <a:pPr indent="22225">
              <a:lnSpc>
                <a:spcPct val="110000"/>
              </a:lnSpc>
              <a:spcBef>
                <a:spcPct val="25000"/>
              </a:spcBef>
              <a:spcAft>
                <a:spcPct val="15000"/>
              </a:spcAft>
              <a:buClr>
                <a:srgbClr val="FF6600"/>
              </a:buClr>
              <a:buFont typeface="Wingdings" pitchFamily="2" charset="2"/>
              <a:buNone/>
            </a:pPr>
            <a:r>
              <a:rPr lang="en-US" altLang="zh-TW"/>
              <a:t>One newborn in the letrozole group was found to have a ventricular septal defect (0.2%) compared to 4 newborns in the CC group (1.0%). </a:t>
            </a:r>
          </a:p>
          <a:p>
            <a:pPr indent="22225">
              <a:lnSpc>
                <a:spcPct val="110000"/>
              </a:lnSpc>
              <a:spcBef>
                <a:spcPct val="25000"/>
              </a:spcBef>
              <a:spcAft>
                <a:spcPct val="15000"/>
              </a:spcAft>
              <a:buClr>
                <a:srgbClr val="FF6600"/>
              </a:buClr>
              <a:buFont typeface="Wingdings" pitchFamily="2" charset="2"/>
              <a:buNone/>
            </a:pPr>
            <a:r>
              <a:rPr lang="en-US" altLang="zh-TW"/>
              <a:t>In addition, the rate of all congenital cardiac anomalies was significantly higher (P: 0.02) in the CC group (1.8%) compared to the letrozole group (0.2%).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23850" y="549275"/>
            <a:ext cx="8362950" cy="5576888"/>
          </a:xfrm>
        </p:spPr>
        <p:txBody>
          <a:bodyPr/>
          <a:lstStyle/>
          <a:p>
            <a:pPr indent="22225">
              <a:spcBef>
                <a:spcPct val="30000"/>
              </a:spcBef>
              <a:spcAft>
                <a:spcPct val="15000"/>
              </a:spcAft>
              <a:buFontTx/>
              <a:buNone/>
            </a:pPr>
            <a:r>
              <a:rPr lang="en-US" altLang="zh-TW"/>
              <a:t>It appears that congenital cardiac anomaly is less frequent in the letrozole group. </a:t>
            </a:r>
          </a:p>
          <a:p>
            <a:pPr indent="22225">
              <a:spcBef>
                <a:spcPct val="30000"/>
              </a:spcBef>
              <a:spcAft>
                <a:spcPct val="15000"/>
              </a:spcAft>
              <a:buFontTx/>
              <a:buNone/>
            </a:pPr>
            <a:r>
              <a:rPr lang="en-US" altLang="zh-TW"/>
              <a:t>The concern that letrozole use for ovulation induction could be teratogenic is unfounded based on our data. (</a:t>
            </a:r>
            <a:r>
              <a:rPr lang="en-US" altLang="en-US"/>
              <a:t>Tuland</a:t>
            </a:r>
            <a:r>
              <a:rPr lang="en-US" altLang="zh-TW"/>
              <a:t>i T et al. Fertil Steril 2006;85:1761–5)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50825" y="692150"/>
            <a:ext cx="8642350" cy="5976938"/>
          </a:xfrm>
        </p:spPr>
        <p:txBody>
          <a:bodyPr/>
          <a:lstStyle/>
          <a:p>
            <a:r>
              <a:rPr lang="en-US" altLang="zh-TW"/>
              <a:t>Toxicology studies showed that anastrozole is well tolerated at 1 and 6 months. </a:t>
            </a:r>
          </a:p>
          <a:p>
            <a:r>
              <a:rPr lang="en-US" altLang="zh-TW"/>
              <a:t>Oral administration of anastrozole to pregnant rats and rabbits caused no teratogenic effects (</a:t>
            </a:r>
            <a:r>
              <a:rPr lang="en-US" altLang="en-US"/>
              <a:t>Anastrozole monograph</a:t>
            </a:r>
            <a:r>
              <a:rPr lang="en-US" altLang="zh-TW"/>
              <a:t>.2002).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23850" y="188913"/>
            <a:ext cx="8569325" cy="6408737"/>
          </a:xfrm>
        </p:spPr>
        <p:txBody>
          <a:bodyPr/>
          <a:lstStyle/>
          <a:p>
            <a:pPr>
              <a:spcAft>
                <a:spcPct val="5000"/>
              </a:spcAft>
              <a:buClr>
                <a:srgbClr val="FF99FF"/>
              </a:buClr>
              <a:buFont typeface="Wingdings" pitchFamily="2" charset="2"/>
              <a:buChar char="Ø"/>
            </a:pPr>
            <a:r>
              <a:rPr lang="en-US" altLang="zh-TW" sz="2800" b="1">
                <a:solidFill>
                  <a:srgbClr val="FF99FF"/>
                </a:solidFill>
              </a:rPr>
              <a:t>Objective:</a:t>
            </a:r>
            <a:r>
              <a:rPr lang="en-US" altLang="zh-TW" sz="2800"/>
              <a:t> To compare the effects of letrozole ( 2.5 mg) and anastrozole (1 mg) meant for ovulation induction in clomiphene (CC)-resistant women with PCOS.</a:t>
            </a:r>
          </a:p>
          <a:p>
            <a:pPr>
              <a:spcAft>
                <a:spcPct val="5000"/>
              </a:spcAft>
              <a:buClr>
                <a:srgbClr val="FF99FF"/>
              </a:buClr>
              <a:buFont typeface="Wingdings" pitchFamily="2" charset="2"/>
              <a:buChar char="Ø"/>
            </a:pPr>
            <a:r>
              <a:rPr lang="en-US" altLang="zh-TW" sz="2800" b="1">
                <a:solidFill>
                  <a:srgbClr val="FF99FF"/>
                </a:solidFill>
              </a:rPr>
              <a:t>Design:</a:t>
            </a:r>
            <a:r>
              <a:rPr lang="en-US" altLang="zh-TW" sz="2800"/>
              <a:t> Prospective randomized trial.</a:t>
            </a:r>
          </a:p>
          <a:p>
            <a:pPr>
              <a:spcAft>
                <a:spcPct val="5000"/>
              </a:spcAft>
              <a:buClr>
                <a:srgbClr val="FF99FF"/>
              </a:buClr>
              <a:buFont typeface="Wingdings" pitchFamily="2" charset="2"/>
              <a:buChar char="Ø"/>
            </a:pPr>
            <a:r>
              <a:rPr lang="en-US" altLang="zh-TW" sz="2800" b="1">
                <a:solidFill>
                  <a:srgbClr val="FF99FF"/>
                </a:solidFill>
              </a:rPr>
              <a:t>Intervention(s):</a:t>
            </a:r>
            <a:r>
              <a:rPr lang="en-US" altLang="zh-TW" sz="2800"/>
              <a:t> Patients were randomized to treatment with 2.5 mg of letrozole daily (111 patients, 295 cycles) or 1 mg of anastrozole daily (109 patients, 279 cycles) for 5 days from day 3 of menses. </a:t>
            </a:r>
          </a:p>
          <a:p>
            <a:pPr>
              <a:spcAft>
                <a:spcPct val="5000"/>
              </a:spcAft>
              <a:buClr>
                <a:srgbClr val="FF99FF"/>
              </a:buClr>
              <a:buFont typeface="Wingdings" pitchFamily="2" charset="2"/>
              <a:buChar char="Ø"/>
            </a:pPr>
            <a:r>
              <a:rPr lang="en-US" altLang="zh-TW" sz="2800" b="1">
                <a:solidFill>
                  <a:srgbClr val="FF99FF"/>
                </a:solidFill>
              </a:rPr>
              <a:t>Main Outcome Measure(s):</a:t>
            </a:r>
            <a:r>
              <a:rPr lang="en-US" altLang="zh-TW" sz="2800"/>
              <a:t> Number of follicles, serum E2, serum P, endometrial thickness, pregnancy rate (PR), and miscarriage rate.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250825" y="476250"/>
            <a:ext cx="8642350" cy="6192838"/>
          </a:xfrm>
        </p:spPr>
        <p:txBody>
          <a:bodyPr/>
          <a:lstStyle/>
          <a:p>
            <a:pPr>
              <a:lnSpc>
                <a:spcPct val="115000"/>
              </a:lnSpc>
              <a:spcAft>
                <a:spcPct val="20000"/>
              </a:spcAft>
            </a:pPr>
            <a:r>
              <a:rPr lang="en-US" altLang="zh-TW"/>
              <a:t>In another study, Forman et al., compared 112 newborns following letrozole treatment to 271 newborns following CC treatment and 94 newborns following spontaneous pregnancy. </a:t>
            </a:r>
          </a:p>
          <a:p>
            <a:pPr>
              <a:lnSpc>
                <a:spcPct val="115000"/>
              </a:lnSpc>
              <a:spcAft>
                <a:spcPct val="20000"/>
              </a:spcAft>
            </a:pPr>
            <a:r>
              <a:rPr lang="en-US" altLang="zh-TW"/>
              <a:t>The rate of malformations was 0, 2.6%, and 3.2%, respectively.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50825" y="404813"/>
            <a:ext cx="8642350" cy="6264275"/>
          </a:xfrm>
        </p:spPr>
        <p:txBody>
          <a:bodyPr/>
          <a:lstStyle/>
          <a:p>
            <a:pPr>
              <a:lnSpc>
                <a:spcPct val="115000"/>
              </a:lnSpc>
              <a:spcAft>
                <a:spcPct val="20000"/>
              </a:spcAft>
            </a:pPr>
            <a:r>
              <a:rPr lang="en-US" altLang="zh-TW"/>
              <a:t>Therefore, the concern that letrozole use for ovulation induction could be teratogenic may be unfounded based on these data. (</a:t>
            </a:r>
            <a:r>
              <a:rPr lang="en-US" altLang="en-US"/>
              <a:t>J Obstet</a:t>
            </a:r>
            <a:r>
              <a:rPr lang="en-US" altLang="zh-TW"/>
              <a:t> </a:t>
            </a:r>
            <a:r>
              <a:rPr lang="en-US" altLang="en-US"/>
              <a:t>Gynecol Can 2007;29</a:t>
            </a:r>
            <a:r>
              <a:rPr lang="en-US" altLang="zh-TW"/>
              <a:t>)</a:t>
            </a:r>
          </a:p>
          <a:p>
            <a:pPr>
              <a:lnSpc>
                <a:spcPct val="115000"/>
              </a:lnSpc>
              <a:spcAft>
                <a:spcPct val="20000"/>
              </a:spcAft>
            </a:pPr>
            <a:r>
              <a:rPr lang="en-US" altLang="zh-TW"/>
              <a:t>The cost of letrozole and anastrozole/cycle are comparable, but both are much more expensive than CC, especially when higher doses of letrozole/anastrozole are required.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682" name="Picture 2" descr="end"/>
          <p:cNvPicPr>
            <a:picLocks noChangeAspect="1" noChangeArrowheads="1"/>
          </p:cNvPicPr>
          <p:nvPr/>
        </p:nvPicPr>
        <p:blipFill>
          <a:blip r:embed="rId2"/>
          <a:srcRect l="6352" t="8549" r="6767" b="6230"/>
          <a:stretch>
            <a:fillRect/>
          </a:stretch>
        </p:blipFill>
        <p:spPr bwMode="auto">
          <a:xfrm>
            <a:off x="2411413" y="2205038"/>
            <a:ext cx="4027487" cy="4076700"/>
          </a:xfrm>
          <a:prstGeom prst="rect">
            <a:avLst/>
          </a:prstGeom>
          <a:noFill/>
        </p:spPr>
      </p:pic>
      <p:sp>
        <p:nvSpPr>
          <p:cNvPr id="71686" name="WordArt 6"/>
          <p:cNvSpPr>
            <a:spLocks noChangeArrowheads="1" noChangeShapeType="1" noTextEdit="1"/>
          </p:cNvSpPr>
          <p:nvPr/>
        </p:nvSpPr>
        <p:spPr bwMode="auto">
          <a:xfrm>
            <a:off x="179388" y="333375"/>
            <a:ext cx="8785225" cy="2159000"/>
          </a:xfrm>
          <a:prstGeom prst="rect">
            <a:avLst/>
          </a:prstGeom>
        </p:spPr>
        <p:txBody>
          <a:bodyPr wrap="none" fromWordArt="1">
            <a:prstTxWarp prst="textChevron">
              <a:avLst>
                <a:gd name="adj" fmla="val 25000"/>
              </a:avLst>
            </a:prstTxWarp>
          </a:bodyPr>
          <a:lstStyle/>
          <a:p>
            <a:pPr algn="ctr"/>
            <a:r>
              <a:rPr lang="en-US" altLang="zh-TW" sz="4400" b="1" kern="10">
                <a:ln w="9525">
                  <a:noFill/>
                  <a:round/>
                  <a:headEnd/>
                  <a:tailEnd/>
                </a:ln>
                <a:gradFill rotWithShape="1">
                  <a:gsLst>
                    <a:gs pos="0">
                      <a:srgbClr val="4D0808"/>
                    </a:gs>
                    <a:gs pos="15000">
                      <a:srgbClr val="FF0300"/>
                    </a:gs>
                    <a:gs pos="27500">
                      <a:srgbClr val="FF7A00"/>
                    </a:gs>
                    <a:gs pos="50000">
                      <a:srgbClr val="FFF200"/>
                    </a:gs>
                    <a:gs pos="72500">
                      <a:srgbClr val="FF7A00"/>
                    </a:gs>
                    <a:gs pos="85000">
                      <a:srgbClr val="FF0300"/>
                    </a:gs>
                    <a:gs pos="100000">
                      <a:srgbClr val="4D0808"/>
                    </a:gs>
                  </a:gsLst>
                  <a:lin ang="2700000" scaled="1"/>
                </a:gradFill>
                <a:latin typeface="Arial Black"/>
              </a:rPr>
              <a:t>Thank you for your attention !</a:t>
            </a:r>
            <a:endParaRPr lang="zh-TW" altLang="en-US" sz="4400" b="1" kern="10">
              <a:ln w="9525">
                <a:noFill/>
                <a:round/>
                <a:headEnd/>
                <a:tailEnd/>
              </a:ln>
              <a:gradFill rotWithShape="1">
                <a:gsLst>
                  <a:gs pos="0">
                    <a:srgbClr val="4D0808"/>
                  </a:gs>
                  <a:gs pos="15000">
                    <a:srgbClr val="FF0300"/>
                  </a:gs>
                  <a:gs pos="27500">
                    <a:srgbClr val="FF7A00"/>
                  </a:gs>
                  <a:gs pos="50000">
                    <a:srgbClr val="FFF200"/>
                  </a:gs>
                  <a:gs pos="72500">
                    <a:srgbClr val="FF7A00"/>
                  </a:gs>
                  <a:gs pos="85000">
                    <a:srgbClr val="FF0300"/>
                  </a:gs>
                  <a:gs pos="100000">
                    <a:srgbClr val="4D0808"/>
                  </a:gs>
                </a:gsLst>
                <a:lin ang="2700000" scaled="1"/>
              </a:gradFill>
              <a:latin typeface="Arial Black"/>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1686"/>
                                        </p:tgtEl>
                                        <p:attrNameLst>
                                          <p:attrName>style.visibility</p:attrName>
                                        </p:attrNameLst>
                                      </p:cBhvr>
                                      <p:to>
                                        <p:strVal val="visible"/>
                                      </p:to>
                                    </p:set>
                                    <p:animEffect transition="in" filter="wedge">
                                      <p:cBhvr>
                                        <p:cTn id="7" dur="2000"/>
                                        <p:tgtEl>
                                          <p:spTgt spid="71686"/>
                                        </p:tgtEl>
                                      </p:cBhvr>
                                    </p:animEffect>
                                  </p:childTnLst>
                                </p:cTn>
                              </p:par>
                            </p:childTnLst>
                          </p:cTn>
                        </p:par>
                        <p:par>
                          <p:cTn id="8" fill="hold">
                            <p:stCondLst>
                              <p:cond delay="2000"/>
                            </p:stCondLst>
                            <p:childTnLst>
                              <p:par>
                                <p:cTn id="9" presetID="26" presetClass="emph" presetSubtype="0" fill="hold" grpId="1" nodeType="afterEffect">
                                  <p:stCondLst>
                                    <p:cond delay="0"/>
                                  </p:stCondLst>
                                  <p:childTnLst>
                                    <p:animEffect transition="out" filter="fade">
                                      <p:cBhvr>
                                        <p:cTn id="10" dur="500" tmFilter="0, 0; .2, .5; .8, .5; 1, 0"/>
                                        <p:tgtEl>
                                          <p:spTgt spid="71686"/>
                                        </p:tgtEl>
                                      </p:cBhvr>
                                    </p:animEffect>
                                    <p:animScale>
                                      <p:cBhvr>
                                        <p:cTn id="11" dur="250" autoRev="1" fill="hold"/>
                                        <p:tgtEl>
                                          <p:spTgt spid="71686"/>
                                        </p:tgtEl>
                                      </p:cBhvr>
                                      <p:by x="105000" y="105000"/>
                                    </p:animScale>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71682"/>
                                        </p:tgtEl>
                                        <p:attrNameLst>
                                          <p:attrName>style.visibility</p:attrName>
                                        </p:attrNameLst>
                                      </p:cBhvr>
                                      <p:to>
                                        <p:strVal val="visible"/>
                                      </p:to>
                                    </p:set>
                                    <p:animEffect transition="in" filter="fade">
                                      <p:cBhvr>
                                        <p:cTn id="15" dur="2000"/>
                                        <p:tgtEl>
                                          <p:spTgt spid="71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908050"/>
            <a:ext cx="8229600" cy="5218113"/>
          </a:xfrm>
        </p:spPr>
        <p:txBody>
          <a:bodyPr/>
          <a:lstStyle/>
          <a:p>
            <a:pPr>
              <a:spcAft>
                <a:spcPct val="5000"/>
              </a:spcAft>
              <a:buClr>
                <a:srgbClr val="FF99FF"/>
              </a:buClr>
              <a:buFont typeface="Wingdings" pitchFamily="2" charset="2"/>
              <a:buChar char="Ø"/>
            </a:pPr>
            <a:r>
              <a:rPr lang="en-US" altLang="zh-TW" sz="2800" b="1">
                <a:solidFill>
                  <a:srgbClr val="FF99FF"/>
                </a:solidFill>
              </a:rPr>
              <a:t>Conclusion(s):</a:t>
            </a:r>
            <a:r>
              <a:rPr lang="en-US" altLang="zh-TW" sz="3500"/>
              <a:t> </a:t>
            </a:r>
          </a:p>
          <a:p>
            <a:pPr>
              <a:spcAft>
                <a:spcPct val="5000"/>
              </a:spcAft>
              <a:buClr>
                <a:srgbClr val="FF99FF"/>
              </a:buClr>
              <a:buFont typeface="Wingdings" pitchFamily="2" charset="2"/>
              <a:buNone/>
            </a:pPr>
            <a:r>
              <a:rPr lang="en-US" altLang="zh-TW" sz="3500"/>
              <a:t>  The results of this study did not show a significant difference in PR or miscarriage rate between anastrozole and letrozole when used for ovulation induction in women with CC-resistant PCOS. (Badaway A et al. Fertil Steril 2008;89:1209–12)</a:t>
            </a:r>
          </a:p>
          <a:p>
            <a:pPr>
              <a:buFontTx/>
              <a:buNone/>
            </a:pPr>
            <a:endParaRPr lang="en-US" altLang="zh-TW"/>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74638"/>
            <a:ext cx="8362950" cy="579437"/>
          </a:xfrm>
        </p:spPr>
        <p:txBody>
          <a:bodyPr/>
          <a:lstStyle/>
          <a:p>
            <a:r>
              <a:rPr lang="zh-TW" altLang="en-US" sz="4000">
                <a:ea typeface="標楷體" pitchFamily="65" charset="-120"/>
              </a:rPr>
              <a:t>前言</a:t>
            </a:r>
          </a:p>
        </p:txBody>
      </p:sp>
      <p:sp>
        <p:nvSpPr>
          <p:cNvPr id="7171" name="Rectangle 3"/>
          <p:cNvSpPr>
            <a:spLocks noGrp="1" noChangeArrowheads="1"/>
          </p:cNvSpPr>
          <p:nvPr>
            <p:ph type="body" idx="1"/>
          </p:nvPr>
        </p:nvSpPr>
        <p:spPr>
          <a:xfrm>
            <a:off x="395288" y="1125538"/>
            <a:ext cx="8291512" cy="5327650"/>
          </a:xfrm>
        </p:spPr>
        <p:txBody>
          <a:bodyPr/>
          <a:lstStyle/>
          <a:p>
            <a:r>
              <a:rPr lang="en-US" altLang="zh-TW"/>
              <a:t>Polycystic ovary syndrome (PCOS) is a common endocrine disorder in young women. </a:t>
            </a:r>
          </a:p>
          <a:p>
            <a:r>
              <a:rPr lang="en-US" altLang="zh-TW"/>
              <a:t>It manifests itself in a variety of clinical ways and 55%–75% of patients with PCOS are infertile due to chronic anovulation (Kovacs</a:t>
            </a:r>
            <a:r>
              <a:rPr lang="en-US" altLang="en-US"/>
              <a:t> </a:t>
            </a:r>
            <a:r>
              <a:rPr lang="en-US" altLang="zh-TW"/>
              <a:t>G et al. Aust</a:t>
            </a:r>
            <a:r>
              <a:rPr lang="en-US" altLang="en-US"/>
              <a:t> NZ J Obstet Gynecol 2001;41</a:t>
            </a:r>
            <a:r>
              <a:rPr lang="en-US" altLang="zh-TW"/>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250825" y="188913"/>
            <a:ext cx="8642350" cy="6335712"/>
          </a:xfrm>
        </p:spPr>
        <p:txBody>
          <a:bodyPr/>
          <a:lstStyle/>
          <a:p>
            <a:r>
              <a:rPr lang="en-US" altLang="zh-TW"/>
              <a:t>Clomiphene resistance refers to persistence of anovulation after standard CC therapy, which occurs in 15%–20% of patients. </a:t>
            </a:r>
          </a:p>
          <a:p>
            <a:r>
              <a:rPr lang="en-US" altLang="zh-TW"/>
              <a:t>Clomiphene citrate may have a negative effect on the cervical mucus and endometrium and is associated with a discrepancy between ovulation and conception rate.</a:t>
            </a:r>
          </a:p>
          <a:p>
            <a:r>
              <a:rPr lang="en-US" altLang="zh-TW"/>
              <a:t>Alternatives to CC such as gonadotropins are used but they are expensive and increase the risk of multiple pregnancy and ovarian hyperstimulation syndrome (OHS).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TW"/>
              <a:t>MATERIALS AND METHODS</a:t>
            </a:r>
          </a:p>
        </p:txBody>
      </p:sp>
      <p:sp>
        <p:nvSpPr>
          <p:cNvPr id="9219" name="Rectangle 3"/>
          <p:cNvSpPr>
            <a:spLocks noGrp="1" noChangeArrowheads="1"/>
          </p:cNvSpPr>
          <p:nvPr>
            <p:ph type="body" idx="1"/>
          </p:nvPr>
        </p:nvSpPr>
        <p:spPr/>
        <p:txBody>
          <a:bodyPr/>
          <a:lstStyle/>
          <a:p>
            <a:r>
              <a:rPr lang="en-US" altLang="zh-TW" sz="2800"/>
              <a:t>The study comprised of 220 women (574 cycles) with CC resistant PCOS among those attending the Fertility Outpatient Clinic in Mansoura University Hospitals, Mansoura University, Egypt, and a private practice setting in the period from May 2005 to January 2007.</a:t>
            </a:r>
          </a:p>
          <a:p>
            <a:r>
              <a:rPr lang="en-US" altLang="zh-TW" sz="2800"/>
              <a:t>All women were previously treated with 100 mg of CC daily for 5 days per cycle, for two to three cycles with persistent anovulation or ovulate with very thin endometrium &lt;5 mm at the time of hCG administration.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50825" y="260350"/>
            <a:ext cx="8642350" cy="6121400"/>
          </a:xfrm>
        </p:spPr>
        <p:txBody>
          <a:bodyPr/>
          <a:lstStyle/>
          <a:p>
            <a:pPr>
              <a:lnSpc>
                <a:spcPct val="90000"/>
              </a:lnSpc>
            </a:pPr>
            <a:r>
              <a:rPr lang="en-US" altLang="zh-TW" sz="2800"/>
              <a:t>All patients were monitored by transvaginal ultrasound for the mean follicular diameter and endometrial thickness in the days 10, 12, and 14 of the cycle. </a:t>
            </a:r>
          </a:p>
          <a:p>
            <a:pPr>
              <a:lnSpc>
                <a:spcPct val="90000"/>
              </a:lnSpc>
            </a:pPr>
            <a:r>
              <a:rPr lang="en-US" altLang="zh-TW" sz="2800"/>
              <a:t>Serum E</a:t>
            </a:r>
            <a:r>
              <a:rPr lang="en-US" altLang="zh-TW" sz="2800" baseline="-25000"/>
              <a:t>2</a:t>
            </a:r>
            <a:r>
              <a:rPr lang="en-US" altLang="zh-TW" sz="2800"/>
              <a:t> (pg/mL) was measured at the time of hCG injection by RIA using direct double antibody kits and serum P was measured on days 21–23 of the cycle.</a:t>
            </a:r>
          </a:p>
          <a:p>
            <a:pPr>
              <a:lnSpc>
                <a:spcPct val="90000"/>
              </a:lnSpc>
            </a:pPr>
            <a:r>
              <a:rPr lang="en-US" altLang="zh-TW" sz="2800"/>
              <a:t>Human chorionic gonadotropin injection (5,000–10,000 IU IM, Pregnyl; Organon, Oss, Holland) was given when one follicle measured at least 18 mm was found. </a:t>
            </a:r>
          </a:p>
          <a:p>
            <a:pPr>
              <a:lnSpc>
                <a:spcPct val="90000"/>
              </a:lnSpc>
            </a:pPr>
            <a:r>
              <a:rPr lang="en-US" altLang="zh-TW" sz="2800"/>
              <a:t>Patients were advised to have intercourse 24–36 hours after hCG injection.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TW" b="0"/>
              <a:t>RESULTS</a:t>
            </a:r>
          </a:p>
        </p:txBody>
      </p:sp>
      <p:pic>
        <p:nvPicPr>
          <p:cNvPr id="12292" name="Picture 4" descr="t-1"/>
          <p:cNvPicPr>
            <a:picLocks noChangeAspect="1" noChangeArrowheads="1"/>
          </p:cNvPicPr>
          <p:nvPr/>
        </p:nvPicPr>
        <p:blipFill>
          <a:blip r:embed="rId2"/>
          <a:srcRect/>
          <a:stretch>
            <a:fillRect/>
          </a:stretch>
        </p:blipFill>
        <p:spPr bwMode="auto">
          <a:xfrm>
            <a:off x="0" y="1484313"/>
            <a:ext cx="9144000" cy="4732337"/>
          </a:xfrm>
          <a:prstGeom prst="rect">
            <a:avLst/>
          </a:prstGeom>
          <a:noFill/>
        </p:spPr>
      </p:pic>
      <p:sp>
        <p:nvSpPr>
          <p:cNvPr id="12293" name="Text Box 5"/>
          <p:cNvSpPr txBox="1">
            <a:spLocks noChangeArrowheads="1"/>
          </p:cNvSpPr>
          <p:nvPr/>
        </p:nvSpPr>
        <p:spPr bwMode="auto">
          <a:xfrm>
            <a:off x="4572000" y="2420938"/>
            <a:ext cx="1152525" cy="212725"/>
          </a:xfrm>
          <a:prstGeom prst="rect">
            <a:avLst/>
          </a:prstGeom>
          <a:solidFill>
            <a:schemeClr val="tx1"/>
          </a:solidFill>
          <a:ln w="9525">
            <a:noFill/>
            <a:miter lim="800000"/>
            <a:headEnd/>
            <a:tailEnd/>
          </a:ln>
          <a:effectLst/>
        </p:spPr>
        <p:txBody>
          <a:bodyPr lIns="0" tIns="0" rIns="0" bIns="0">
            <a:spAutoFit/>
          </a:bodyPr>
          <a:lstStyle/>
          <a:p>
            <a:pPr>
              <a:spcBef>
                <a:spcPct val="50000"/>
              </a:spcBef>
            </a:pPr>
            <a:r>
              <a:rPr lang="zh-TW" altLang="en-US" sz="1400" b="1">
                <a:solidFill>
                  <a:schemeClr val="bg2"/>
                </a:solidFill>
              </a:rPr>
              <a:t>（</a:t>
            </a:r>
            <a:r>
              <a:rPr lang="en-US" altLang="zh-TW" sz="1400" b="1">
                <a:solidFill>
                  <a:schemeClr val="bg2"/>
                </a:solidFill>
              </a:rPr>
              <a:t>n = 109</a:t>
            </a:r>
            <a:r>
              <a:rPr lang="zh-TW" altLang="en-US" sz="1400" b="1">
                <a:solidFill>
                  <a:schemeClr val="bg2"/>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t-2"/>
          <p:cNvPicPr>
            <a:picLocks noChangeAspect="1" noChangeArrowheads="1"/>
          </p:cNvPicPr>
          <p:nvPr/>
        </p:nvPicPr>
        <p:blipFill>
          <a:blip r:embed="rId2"/>
          <a:srcRect/>
          <a:stretch>
            <a:fillRect/>
          </a:stretch>
        </p:blipFill>
        <p:spPr bwMode="auto">
          <a:xfrm>
            <a:off x="0" y="908050"/>
            <a:ext cx="9144000" cy="4306888"/>
          </a:xfrm>
          <a:prstGeom prst="rect">
            <a:avLst/>
          </a:prstGeom>
          <a:noFill/>
        </p:spPr>
      </p:pic>
      <p:sp>
        <p:nvSpPr>
          <p:cNvPr id="13317" name="Line 5"/>
          <p:cNvSpPr>
            <a:spLocks noChangeShapeType="1"/>
          </p:cNvSpPr>
          <p:nvPr/>
        </p:nvSpPr>
        <p:spPr bwMode="auto">
          <a:xfrm>
            <a:off x="250825" y="2349500"/>
            <a:ext cx="1944688" cy="0"/>
          </a:xfrm>
          <a:prstGeom prst="line">
            <a:avLst/>
          </a:prstGeom>
          <a:noFill/>
          <a:ln w="28575">
            <a:solidFill>
              <a:srgbClr val="FF9900"/>
            </a:solidFill>
            <a:round/>
            <a:headEnd/>
            <a:tailEnd/>
          </a:ln>
          <a:effectLst/>
        </p:spPr>
        <p:txBody>
          <a:bodyPr/>
          <a:lstStyle/>
          <a:p>
            <a:endParaRPr lang="zh-TW" altLang="en-US"/>
          </a:p>
        </p:txBody>
      </p:sp>
      <p:sp>
        <p:nvSpPr>
          <p:cNvPr id="13318" name="Line 6"/>
          <p:cNvSpPr>
            <a:spLocks noChangeShapeType="1"/>
          </p:cNvSpPr>
          <p:nvPr/>
        </p:nvSpPr>
        <p:spPr bwMode="auto">
          <a:xfrm>
            <a:off x="250825" y="2781300"/>
            <a:ext cx="2233613" cy="0"/>
          </a:xfrm>
          <a:prstGeom prst="line">
            <a:avLst/>
          </a:prstGeom>
          <a:noFill/>
          <a:ln w="28575">
            <a:solidFill>
              <a:srgbClr val="0000FF"/>
            </a:solidFill>
            <a:round/>
            <a:headEnd/>
            <a:tailEnd/>
          </a:ln>
          <a:effectLst/>
        </p:spPr>
        <p:txBody>
          <a:bodyPr/>
          <a:lstStyle/>
          <a:p>
            <a:endParaRPr lang="zh-TW" altLang="en-US"/>
          </a:p>
        </p:txBody>
      </p:sp>
      <p:sp>
        <p:nvSpPr>
          <p:cNvPr id="13319" name="Line 7"/>
          <p:cNvSpPr>
            <a:spLocks noChangeShapeType="1"/>
          </p:cNvSpPr>
          <p:nvPr/>
        </p:nvSpPr>
        <p:spPr bwMode="auto">
          <a:xfrm>
            <a:off x="250825" y="3429000"/>
            <a:ext cx="2881313" cy="0"/>
          </a:xfrm>
          <a:prstGeom prst="line">
            <a:avLst/>
          </a:prstGeom>
          <a:noFill/>
          <a:ln w="28575">
            <a:solidFill>
              <a:srgbClr val="FF00FF"/>
            </a:solidFill>
            <a:round/>
            <a:headEnd/>
            <a:tailEnd/>
          </a:ln>
          <a:effectLst/>
        </p:spPr>
        <p:txBody>
          <a:bodyPr/>
          <a:lstStyle/>
          <a:p>
            <a:endParaRPr lang="zh-TW" altLang="en-US"/>
          </a:p>
        </p:txBody>
      </p:sp>
      <p:sp>
        <p:nvSpPr>
          <p:cNvPr id="13320" name="Line 8"/>
          <p:cNvSpPr>
            <a:spLocks noChangeShapeType="1"/>
          </p:cNvSpPr>
          <p:nvPr/>
        </p:nvSpPr>
        <p:spPr bwMode="auto">
          <a:xfrm>
            <a:off x="8316913" y="2349500"/>
            <a:ext cx="433387" cy="0"/>
          </a:xfrm>
          <a:prstGeom prst="line">
            <a:avLst/>
          </a:prstGeom>
          <a:noFill/>
          <a:ln w="28575">
            <a:solidFill>
              <a:srgbClr val="FF9900"/>
            </a:solidFill>
            <a:round/>
            <a:headEnd/>
            <a:tailEnd/>
          </a:ln>
          <a:effectLst/>
        </p:spPr>
        <p:txBody>
          <a:bodyPr/>
          <a:lstStyle/>
          <a:p>
            <a:endParaRPr lang="zh-TW" altLang="en-US"/>
          </a:p>
        </p:txBody>
      </p:sp>
      <p:sp>
        <p:nvSpPr>
          <p:cNvPr id="13321" name="Line 9"/>
          <p:cNvSpPr>
            <a:spLocks noChangeShapeType="1"/>
          </p:cNvSpPr>
          <p:nvPr/>
        </p:nvSpPr>
        <p:spPr bwMode="auto">
          <a:xfrm>
            <a:off x="8316913" y="2781300"/>
            <a:ext cx="503237" cy="0"/>
          </a:xfrm>
          <a:prstGeom prst="line">
            <a:avLst/>
          </a:prstGeom>
          <a:noFill/>
          <a:ln w="28575">
            <a:solidFill>
              <a:srgbClr val="0000FF"/>
            </a:solidFill>
            <a:round/>
            <a:headEnd/>
            <a:tailEnd/>
          </a:ln>
          <a:effectLst/>
        </p:spPr>
        <p:txBody>
          <a:bodyPr/>
          <a:lstStyle/>
          <a:p>
            <a:endParaRPr lang="zh-TW" altLang="en-US"/>
          </a:p>
        </p:txBody>
      </p:sp>
      <p:sp>
        <p:nvSpPr>
          <p:cNvPr id="13322" name="Line 10"/>
          <p:cNvSpPr>
            <a:spLocks noChangeShapeType="1"/>
          </p:cNvSpPr>
          <p:nvPr/>
        </p:nvSpPr>
        <p:spPr bwMode="auto">
          <a:xfrm>
            <a:off x="8316913" y="3429000"/>
            <a:ext cx="433387" cy="0"/>
          </a:xfrm>
          <a:prstGeom prst="line">
            <a:avLst/>
          </a:prstGeom>
          <a:noFill/>
          <a:ln w="28575">
            <a:solidFill>
              <a:srgbClr val="FF00FF"/>
            </a:solidFill>
            <a:round/>
            <a:headEnd/>
            <a:tailEnd/>
          </a:ln>
          <a:effectLst/>
        </p:spPr>
        <p:txBody>
          <a:bodyPr/>
          <a:lstStyle/>
          <a:p>
            <a:endParaRPr lang="zh-TW" altLang="en-US"/>
          </a:p>
        </p:txBody>
      </p:sp>
      <p:sp>
        <p:nvSpPr>
          <p:cNvPr id="13324" name="Text Box 12"/>
          <p:cNvSpPr txBox="1">
            <a:spLocks noChangeArrowheads="1"/>
          </p:cNvSpPr>
          <p:nvPr/>
        </p:nvSpPr>
        <p:spPr bwMode="auto">
          <a:xfrm>
            <a:off x="5580063" y="1773238"/>
            <a:ext cx="1152525" cy="212725"/>
          </a:xfrm>
          <a:prstGeom prst="rect">
            <a:avLst/>
          </a:prstGeom>
          <a:solidFill>
            <a:schemeClr val="tx1"/>
          </a:solidFill>
          <a:ln w="9525">
            <a:noFill/>
            <a:miter lim="800000"/>
            <a:headEnd/>
            <a:tailEnd/>
          </a:ln>
          <a:effectLst/>
        </p:spPr>
        <p:txBody>
          <a:bodyPr lIns="0" tIns="0" rIns="0" bIns="0">
            <a:spAutoFit/>
          </a:bodyPr>
          <a:lstStyle/>
          <a:p>
            <a:pPr>
              <a:spcBef>
                <a:spcPct val="50000"/>
              </a:spcBef>
            </a:pPr>
            <a:r>
              <a:rPr lang="zh-TW" altLang="en-US" sz="1400" b="1">
                <a:solidFill>
                  <a:schemeClr val="bg2"/>
                </a:solidFill>
              </a:rPr>
              <a:t>（</a:t>
            </a:r>
            <a:r>
              <a:rPr lang="en-US" altLang="zh-TW" sz="1400" b="1">
                <a:solidFill>
                  <a:schemeClr val="bg2"/>
                </a:solidFill>
              </a:rPr>
              <a:t>n = 109</a:t>
            </a:r>
            <a:r>
              <a:rPr lang="zh-TW" altLang="en-US" sz="1400" b="1">
                <a:solidFill>
                  <a:schemeClr val="bg2"/>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預設簡報設計">
      <a:majorFont>
        <a:latin typeface="Arial Rounded MT Bold"/>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1221</Words>
  <Application>Microsoft Office PowerPoint</Application>
  <PresentationFormat>如螢幕大小 (4:3)</PresentationFormat>
  <Paragraphs>54</Paragraphs>
  <Slides>22</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22</vt:i4>
      </vt:variant>
    </vt:vector>
  </HeadingPairs>
  <TitlesOfParts>
    <vt:vector size="29" baseType="lpstr">
      <vt:lpstr>Arial</vt:lpstr>
      <vt:lpstr>新細明體</vt:lpstr>
      <vt:lpstr>Arial Rounded MT Bold</vt:lpstr>
      <vt:lpstr>Tahoma</vt:lpstr>
      <vt:lpstr>標楷體</vt:lpstr>
      <vt:lpstr>Wingdings</vt:lpstr>
      <vt:lpstr>預設簡報設計</vt:lpstr>
      <vt:lpstr>Anastrozole or letrozole for ovulation induction in clomiphene-resistant women with polycystic ovarian syndrome: a prospective randomized trial</vt:lpstr>
      <vt:lpstr>投影片 2</vt:lpstr>
      <vt:lpstr>投影片 3</vt:lpstr>
      <vt:lpstr>前言</vt:lpstr>
      <vt:lpstr>投影片 5</vt:lpstr>
      <vt:lpstr>MATERIALS AND METHODS</vt:lpstr>
      <vt:lpstr>投影片 7</vt:lpstr>
      <vt:lpstr>RESULTS</vt:lpstr>
      <vt:lpstr>投影片 9</vt:lpstr>
      <vt:lpstr>DISCUSSION</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Anastrozole or letrozole for ovulation induction in clomiphene-resistant women with polycystic ovarian syndrome: a prospective randomized trial</dc:title>
  <dc:creator>fs</dc:creator>
  <cp:lastModifiedBy>nb068</cp:lastModifiedBy>
  <cp:revision>13</cp:revision>
  <dcterms:created xsi:type="dcterms:W3CDTF">2008-09-03T00:54:09Z</dcterms:created>
  <dcterms:modified xsi:type="dcterms:W3CDTF">2016-01-29T09:26:35Z</dcterms:modified>
</cp:coreProperties>
</file>